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6"/>
  </p:notesMasterIdLst>
  <p:sldIdLst>
    <p:sldId id="256" r:id="rId2"/>
    <p:sldId id="1015" r:id="rId3"/>
    <p:sldId id="885" r:id="rId4"/>
    <p:sldId id="915" r:id="rId5"/>
    <p:sldId id="891" r:id="rId6"/>
    <p:sldId id="892" r:id="rId7"/>
    <p:sldId id="912" r:id="rId8"/>
    <p:sldId id="954" r:id="rId9"/>
    <p:sldId id="955" r:id="rId10"/>
    <p:sldId id="971" r:id="rId11"/>
    <p:sldId id="965" r:id="rId12"/>
    <p:sldId id="975" r:id="rId13"/>
    <p:sldId id="1060" r:id="rId14"/>
    <p:sldId id="974" r:id="rId15"/>
    <p:sldId id="976" r:id="rId16"/>
    <p:sldId id="916" r:id="rId17"/>
    <p:sldId id="998" r:id="rId18"/>
    <p:sldId id="1019" r:id="rId19"/>
    <p:sldId id="1017" r:id="rId20"/>
    <p:sldId id="1011" r:id="rId21"/>
    <p:sldId id="1058" r:id="rId22"/>
    <p:sldId id="991" r:id="rId23"/>
    <p:sldId id="1000" r:id="rId24"/>
    <p:sldId id="1001" r:id="rId25"/>
    <p:sldId id="1005" r:id="rId26"/>
    <p:sldId id="1008" r:id="rId27"/>
    <p:sldId id="1003" r:id="rId28"/>
    <p:sldId id="1013" r:id="rId29"/>
    <p:sldId id="1024" r:id="rId30"/>
    <p:sldId id="1009" r:id="rId31"/>
    <p:sldId id="1025" r:id="rId32"/>
    <p:sldId id="1026" r:id="rId33"/>
    <p:sldId id="981" r:id="rId34"/>
    <p:sldId id="985" r:id="rId35"/>
    <p:sldId id="1014" r:id="rId36"/>
    <p:sldId id="1028" r:id="rId37"/>
    <p:sldId id="1053" r:id="rId38"/>
    <p:sldId id="1035" r:id="rId39"/>
    <p:sldId id="1030" r:id="rId40"/>
    <p:sldId id="1031" r:id="rId41"/>
    <p:sldId id="1032" r:id="rId42"/>
    <p:sldId id="1033" r:id="rId43"/>
    <p:sldId id="1038" r:id="rId44"/>
    <p:sldId id="1057" r:id="rId45"/>
    <p:sldId id="1045" r:id="rId46"/>
    <p:sldId id="1039" r:id="rId47"/>
    <p:sldId id="1042" r:id="rId48"/>
    <p:sldId id="1047" r:id="rId49"/>
    <p:sldId id="1049" r:id="rId50"/>
    <p:sldId id="1050" r:id="rId51"/>
    <p:sldId id="1041" r:id="rId52"/>
    <p:sldId id="1037" r:id="rId53"/>
    <p:sldId id="1061" r:id="rId54"/>
    <p:sldId id="470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os Roumeliotis" initials="SR" lastIdx="2" clrIdx="0">
    <p:extLst>
      <p:ext uri="{19B8F6BF-5375-455C-9EA6-DF929625EA0E}">
        <p15:presenceInfo xmlns:p15="http://schemas.microsoft.com/office/powerpoint/2012/main" userId="451c708d98f89f0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1C"/>
    <a:srgbClr val="DDDDDD"/>
    <a:srgbClr val="A4A4FE"/>
    <a:srgbClr val="8A8AF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71" autoAdjust="0"/>
    <p:restoredTop sz="71097" autoAdjust="0"/>
  </p:normalViewPr>
  <p:slideViewPr>
    <p:cSldViewPr>
      <p:cViewPr varScale="1">
        <p:scale>
          <a:sx n="59" d="100"/>
          <a:sy n="59" d="100"/>
        </p:scale>
        <p:origin x="166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87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1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F1A1453-07CB-4212-813F-445495073EA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0829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453-07CB-4212-813F-445495073EA4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0552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Πιο </a:t>
            </a:r>
            <a:r>
              <a:rPr lang="el-GR" dirty="0" err="1"/>
              <a:t>περιπλοκο</a:t>
            </a:r>
            <a:endParaRPr lang="el-GR" dirty="0"/>
          </a:p>
          <a:p>
            <a:r>
              <a:rPr lang="el-GR" dirty="0"/>
              <a:t>Το </a:t>
            </a:r>
            <a:r>
              <a:rPr lang="el-GR" dirty="0" err="1"/>
              <a:t>διαλυαμα</a:t>
            </a:r>
            <a:r>
              <a:rPr lang="el-GR" dirty="0"/>
              <a:t> </a:t>
            </a:r>
            <a:r>
              <a:rPr lang="el-GR" dirty="0" err="1"/>
              <a:t>αιμοκαθαρσης</a:t>
            </a:r>
            <a:r>
              <a:rPr lang="el-GR" dirty="0"/>
              <a:t> </a:t>
            </a:r>
            <a:r>
              <a:rPr lang="el-GR" dirty="0" err="1"/>
              <a:t>εχει</a:t>
            </a:r>
            <a:r>
              <a:rPr lang="el-GR" dirty="0"/>
              <a:t> </a:t>
            </a:r>
            <a:r>
              <a:rPr lang="el-GR" dirty="0" err="1"/>
              <a:t>λιογ</a:t>
            </a:r>
            <a:r>
              <a:rPr lang="el-GR" dirty="0"/>
              <a:t> πολύ τη </a:t>
            </a:r>
            <a:r>
              <a:rPr lang="el-GR" dirty="0" err="1"/>
              <a:t>συνεθση</a:t>
            </a:r>
            <a:r>
              <a:rPr lang="el-GR" dirty="0"/>
              <a:t> </a:t>
            </a:r>
            <a:r>
              <a:rPr lang="el-GR" dirty="0" err="1"/>
              <a:t>ππου</a:t>
            </a:r>
            <a:r>
              <a:rPr lang="el-GR" dirty="0"/>
              <a:t> </a:t>
            </a:r>
            <a:r>
              <a:rPr lang="el-GR" dirty="0" err="1"/>
              <a:t>βλεπουμε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453-07CB-4212-813F-445495073EA4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7894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453-07CB-4212-813F-445495073EA4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7088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</a:t>
            </a:r>
          </a:p>
          <a:p>
            <a:r>
              <a:rPr lang="en-US" dirty="0"/>
              <a:t>Preselection </a:t>
            </a:r>
            <a:r>
              <a:rPr lang="el-GR" dirty="0"/>
              <a:t>οι </a:t>
            </a:r>
            <a:r>
              <a:rPr lang="el-GR" dirty="0" err="1"/>
              <a:t>ηλικιωμενοι</a:t>
            </a:r>
            <a:r>
              <a:rPr lang="el-GR" dirty="0"/>
              <a:t> και </a:t>
            </a:r>
            <a:r>
              <a:rPr lang="el-GR" dirty="0" err="1"/>
              <a:t>ευθραστοι</a:t>
            </a:r>
            <a:r>
              <a:rPr lang="el-GR" dirty="0"/>
              <a:t> δεν </a:t>
            </a:r>
            <a:r>
              <a:rPr lang="el-GR" dirty="0" err="1"/>
              <a:t>εντασοσνταν</a:t>
            </a:r>
            <a:endParaRPr lang="en-US" dirty="0"/>
          </a:p>
          <a:p>
            <a:r>
              <a:rPr lang="el-GR" dirty="0"/>
              <a:t>Μεγαλη </a:t>
            </a:r>
            <a:r>
              <a:rPr lang="el-GR" dirty="0" err="1"/>
              <a:t>κριτικη</a:t>
            </a:r>
            <a:r>
              <a:rPr lang="el-GR" dirty="0"/>
              <a:t> σε αυτές τις </a:t>
            </a:r>
            <a:r>
              <a:rPr lang="el-GR" dirty="0" err="1"/>
              <a:t>μελεετς</a:t>
            </a:r>
            <a:r>
              <a:rPr lang="el-GR" dirty="0"/>
              <a:t> ότι </a:t>
            </a:r>
            <a:r>
              <a:rPr lang="el-GR" dirty="0" err="1"/>
              <a:t>χρησιμοποιησαν</a:t>
            </a:r>
            <a:r>
              <a:rPr lang="el-GR" dirty="0"/>
              <a:t> </a:t>
            </a:r>
            <a:r>
              <a:rPr lang="el-GR" dirty="0" err="1"/>
              <a:t>μιρκους</a:t>
            </a:r>
            <a:r>
              <a:rPr lang="el-GR" dirty="0"/>
              <a:t> </a:t>
            </a:r>
            <a:r>
              <a:rPr lang="el-GR" dirty="0" err="1"/>
              <a:t>ογκους</a:t>
            </a:r>
            <a:r>
              <a:rPr lang="el-GR" dirty="0"/>
              <a:t> </a:t>
            </a:r>
            <a:r>
              <a:rPr lang="el-GR" dirty="0" err="1"/>
              <a:t>υποκατασττου</a:t>
            </a:r>
            <a:endParaRPr lang="el-GR" dirty="0"/>
          </a:p>
          <a:p>
            <a:r>
              <a:rPr lang="el-GR" dirty="0"/>
              <a:t>Σε άλλες </a:t>
            </a:r>
            <a:r>
              <a:rPr lang="el-GR" dirty="0" err="1"/>
              <a:t>μελεετς</a:t>
            </a:r>
            <a:r>
              <a:rPr lang="el-GR" dirty="0"/>
              <a:t> που ο </a:t>
            </a:r>
            <a:r>
              <a:rPr lang="el-GR" dirty="0" err="1"/>
              <a:t>ογκος</a:t>
            </a:r>
            <a:r>
              <a:rPr lang="el-GR" dirty="0"/>
              <a:t> </a:t>
            </a:r>
            <a:r>
              <a:rPr lang="el-GR" dirty="0" err="1"/>
              <a:t>ηταν</a:t>
            </a:r>
            <a:r>
              <a:rPr lang="el-GR" dirty="0"/>
              <a:t> πολύ </a:t>
            </a:r>
            <a:r>
              <a:rPr lang="el-GR" dirty="0" err="1"/>
              <a:t>μεγαλυτερος</a:t>
            </a:r>
            <a:r>
              <a:rPr lang="el-GR" dirty="0"/>
              <a:t> </a:t>
            </a:r>
            <a:r>
              <a:rPr lang="el-GR" dirty="0" err="1"/>
              <a:t>υπηρχε</a:t>
            </a:r>
            <a:r>
              <a:rPr lang="el-GR" dirty="0"/>
              <a:t> </a:t>
            </a:r>
            <a:r>
              <a:rPr lang="el-GR" dirty="0" err="1"/>
              <a:t>σαφης</a:t>
            </a:r>
            <a:r>
              <a:rPr lang="el-GR" dirty="0"/>
              <a:t> </a:t>
            </a:r>
            <a:r>
              <a:rPr lang="el-GR" dirty="0" err="1"/>
              <a:t>υπεροχη</a:t>
            </a:r>
            <a:r>
              <a:rPr lang="el-GR" dirty="0"/>
              <a:t> της </a:t>
            </a:r>
            <a:r>
              <a:rPr lang="el-GR" dirty="0" err="1"/>
              <a:t>αιμοαιδσδιθησης</a:t>
            </a:r>
            <a:endParaRPr lang="en-US" dirty="0"/>
          </a:p>
          <a:p>
            <a:r>
              <a:rPr lang="el-GR" dirty="0"/>
              <a:t>ΕΣΗΟΛ ΕΔΕΙΞΕ </a:t>
            </a:r>
            <a:r>
              <a:rPr lang="el-GR" dirty="0" err="1"/>
              <a:t>θανατοι</a:t>
            </a:r>
            <a:r>
              <a:rPr lang="el-GR" dirty="0"/>
              <a:t> από </a:t>
            </a:r>
            <a:r>
              <a:rPr lang="el-GR" dirty="0" err="1"/>
              <a:t>λοιμωξεις</a:t>
            </a:r>
            <a:r>
              <a:rPr lang="el-GR" dirty="0"/>
              <a:t> πιο </a:t>
            </a:r>
            <a:r>
              <a:rPr lang="el-GR" dirty="0" err="1"/>
              <a:t>πολλοι</a:t>
            </a:r>
            <a:r>
              <a:rPr lang="el-GR" dirty="0"/>
              <a:t> στην </a:t>
            </a:r>
            <a:r>
              <a:rPr lang="el-GR" dirty="0" err="1"/>
              <a:t>κλασικη</a:t>
            </a:r>
            <a:endParaRPr lang="el-GR" dirty="0"/>
          </a:p>
          <a:p>
            <a:r>
              <a:rPr lang="el-GR" dirty="0" err="1"/>
              <a:t>Βεβαια</a:t>
            </a:r>
            <a:r>
              <a:rPr lang="el-GR" dirty="0"/>
              <a:t> και αυτές οι </a:t>
            </a:r>
            <a:r>
              <a:rPr lang="el-GR" dirty="0" err="1"/>
              <a:t>μελεετς</a:t>
            </a:r>
            <a:r>
              <a:rPr lang="el-GR" dirty="0"/>
              <a:t> </a:t>
            </a:r>
            <a:r>
              <a:rPr lang="el-GR" dirty="0" err="1"/>
              <a:t>ειχαν</a:t>
            </a:r>
            <a:r>
              <a:rPr lang="el-GR" dirty="0"/>
              <a:t> </a:t>
            </a:r>
            <a:r>
              <a:rPr lang="el-GR" dirty="0" err="1"/>
              <a:t>αρκετους</a:t>
            </a:r>
            <a:r>
              <a:rPr lang="el-GR" dirty="0"/>
              <a:t> </a:t>
            </a:r>
            <a:r>
              <a:rPr lang="el-GR" dirty="0" err="1"/>
              <a:t>περιορισμους</a:t>
            </a:r>
            <a:r>
              <a:rPr lang="el-GR" dirty="0"/>
              <a:t> </a:t>
            </a:r>
            <a:r>
              <a:rPr lang="el-GR" dirty="0" err="1"/>
              <a:t>μεθοδολογικους</a:t>
            </a:r>
            <a:endParaRPr lang="el-GR" dirty="0"/>
          </a:p>
          <a:p>
            <a:r>
              <a:rPr lang="el-GR" dirty="0"/>
              <a:t>Όμως αν </a:t>
            </a:r>
            <a:r>
              <a:rPr lang="el-GR" dirty="0" err="1"/>
              <a:t>κανεις</a:t>
            </a:r>
            <a:r>
              <a:rPr lang="el-GR" dirty="0"/>
              <a:t> </a:t>
            </a:r>
            <a:r>
              <a:rPr lang="el-GR" dirty="0" err="1"/>
              <a:t>αιμοδιαδιηθηση</a:t>
            </a:r>
            <a:r>
              <a:rPr lang="el-GR" dirty="0"/>
              <a:t> να </a:t>
            </a:r>
            <a:r>
              <a:rPr lang="el-GR" dirty="0" err="1"/>
              <a:t>βαλεις</a:t>
            </a:r>
            <a:r>
              <a:rPr lang="el-GR" dirty="0"/>
              <a:t> </a:t>
            </a:r>
            <a:r>
              <a:rPr lang="el-GR" dirty="0" err="1"/>
              <a:t>οσο</a:t>
            </a:r>
            <a:r>
              <a:rPr lang="el-GR" dirty="0"/>
              <a:t> το </a:t>
            </a:r>
            <a:r>
              <a:rPr lang="el-GR" dirty="0" err="1"/>
              <a:t>δυνατον</a:t>
            </a:r>
            <a:r>
              <a:rPr lang="el-GR" dirty="0"/>
              <a:t> </a:t>
            </a:r>
            <a:r>
              <a:rPr lang="el-GR" dirty="0" err="1"/>
              <a:t>περρισοτερο</a:t>
            </a:r>
            <a:r>
              <a:rPr lang="el-GR" dirty="0"/>
              <a:t> </a:t>
            </a:r>
            <a:r>
              <a:rPr lang="el-GR" dirty="0" err="1"/>
              <a:t>ογκο</a:t>
            </a:r>
            <a:r>
              <a:rPr lang="el-GR" dirty="0"/>
              <a:t> </a:t>
            </a:r>
            <a:r>
              <a:rPr lang="el-GR" dirty="0" err="1"/>
              <a:t>υποκαταστατου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453-07CB-4212-813F-445495073EA4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877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ΒΑΣΙΖΟΜΕΝΕΣ ΣΕ ΌΛΑ ΑΥΤΆ ΟΙ ΚΑΤ ΠΟΔΗΓΙΕΣ</a:t>
            </a:r>
          </a:p>
          <a:p>
            <a:r>
              <a:rPr lang="el-GR" dirty="0"/>
              <a:t>ΧΡΩΝΕΤΙΑ ΚΑΙ ΑΠΟΖΗΜΙΩΝΕΤΑΙ ΩΣ ΑΙΜΟΔΙΑΔΙΗΘΗΣΗ ΟΠΟΤΕ ΑΝ ΕΊΝΑΙ ΝΑ ΚΑΝΟΥΜΕ </a:t>
            </a:r>
            <a:r>
              <a:rPr lang="en-US" dirty="0"/>
              <a:t>HIGH FLUX </a:t>
            </a:r>
            <a:r>
              <a:rPr lang="el-GR" dirty="0"/>
              <a:t>ΣΤΟ ΚΑΤΩ </a:t>
            </a:r>
            <a:r>
              <a:rPr lang="el-GR" dirty="0" err="1"/>
              <a:t>ΚΑΤΩ</a:t>
            </a:r>
            <a:r>
              <a:rPr lang="el-GR" dirty="0"/>
              <a:t> ΓΙΑΤΙ ΝΑ ΜΗΝ ΚΑΝΟΥΜΕ ΑΙΜΟΔΙΑΔΙΗΘΗΣΗ</a:t>
            </a:r>
          </a:p>
          <a:p>
            <a:r>
              <a:rPr lang="el-GR" dirty="0"/>
              <a:t>ΜΕΤΑΚΙΝΕΙΤΑΙ 5-10 ΛΙΤΡΑ ΔΛΤΟΣ ΣΤΟ ΑΙΑΜ ΛΟΓΩ ΑΥΞΗΜΕΝΗΣ ΥΔΡΟΣΤΑΤΙΚΗΣ ΠΙΕΣΗΣ ΣΤΟ ΔΙΑΛΥΑΜ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453-07CB-4212-813F-445495073EA4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891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Στην </a:t>
            </a:r>
            <a:r>
              <a:rPr lang="el-GR" dirty="0" err="1"/>
              <a:t>κλασικη</a:t>
            </a:r>
            <a:r>
              <a:rPr lang="el-GR" dirty="0"/>
              <a:t> </a:t>
            </a:r>
            <a:r>
              <a:rPr lang="el-GR" dirty="0" err="1"/>
              <a:t>αιμοκαθαρση</a:t>
            </a:r>
            <a:r>
              <a:rPr lang="el-GR" dirty="0"/>
              <a:t> δεν </a:t>
            </a:r>
            <a:r>
              <a:rPr lang="el-GR" dirty="0" err="1"/>
              <a:t>εχει</a:t>
            </a:r>
            <a:r>
              <a:rPr lang="el-GR" dirty="0"/>
              <a:t> </a:t>
            </a:r>
            <a:r>
              <a:rPr lang="el-GR" dirty="0" err="1"/>
              <a:t>μεγαλη</a:t>
            </a:r>
            <a:r>
              <a:rPr lang="el-GR" dirty="0"/>
              <a:t> </a:t>
            </a:r>
            <a:r>
              <a:rPr lang="el-GR" dirty="0" err="1"/>
              <a:t>πρακτικη</a:t>
            </a:r>
            <a:r>
              <a:rPr lang="el-GR" dirty="0"/>
              <a:t> </a:t>
            </a:r>
            <a:r>
              <a:rPr lang="el-GR" dirty="0" err="1"/>
              <a:t>αξια</a:t>
            </a:r>
            <a:endParaRPr lang="el-GR" dirty="0"/>
          </a:p>
          <a:p>
            <a:r>
              <a:rPr lang="el-GR" dirty="0" err="1"/>
              <a:t>Εχει</a:t>
            </a:r>
            <a:r>
              <a:rPr lang="el-GR" dirty="0"/>
              <a:t> όμως στις </a:t>
            </a:r>
            <a:r>
              <a:rPr lang="el-GR" dirty="0" err="1"/>
              <a:t>μεθοδους</a:t>
            </a:r>
            <a:r>
              <a:rPr lang="el-GR" dirty="0"/>
              <a:t> </a:t>
            </a:r>
            <a:r>
              <a:rPr lang="el-GR" dirty="0" err="1"/>
              <a:t>συνεπαγωγης</a:t>
            </a:r>
            <a:r>
              <a:rPr lang="el-GR" dirty="0"/>
              <a:t> όπως είναι </a:t>
            </a:r>
            <a:r>
              <a:rPr lang="el-GR" dirty="0" err="1"/>
              <a:t>αιμοδιηθηση</a:t>
            </a:r>
            <a:r>
              <a:rPr lang="el-GR" dirty="0"/>
              <a:t> και </a:t>
            </a:r>
            <a:r>
              <a:rPr lang="el-GR" dirty="0" err="1"/>
              <a:t>αιμοδιαδιηθηση</a:t>
            </a:r>
            <a:endParaRPr lang="el-GR" dirty="0"/>
          </a:p>
          <a:p>
            <a:endParaRPr lang="el-GR" dirty="0"/>
          </a:p>
          <a:p>
            <a:r>
              <a:rPr lang="el-GR" dirty="0"/>
              <a:t>Η </a:t>
            </a:r>
            <a:r>
              <a:rPr lang="el-GR" dirty="0" err="1"/>
              <a:t>αιμοκαθαρση</a:t>
            </a:r>
            <a:r>
              <a:rPr lang="el-GR" dirty="0"/>
              <a:t> </a:t>
            </a:r>
            <a:r>
              <a:rPr lang="el-GR" dirty="0" err="1"/>
              <a:t>στηριζχεται</a:t>
            </a:r>
            <a:r>
              <a:rPr lang="el-GR" dirty="0"/>
              <a:t> στην </a:t>
            </a:r>
            <a:r>
              <a:rPr lang="el-GR" dirty="0" err="1"/>
              <a:t>καθαρση</a:t>
            </a:r>
            <a:r>
              <a:rPr lang="el-GR" dirty="0"/>
              <a:t> με </a:t>
            </a:r>
            <a:r>
              <a:rPr lang="el-GR" dirty="0" err="1"/>
              <a:t>διαχυση</a:t>
            </a:r>
            <a:r>
              <a:rPr lang="el-GR" dirty="0"/>
              <a:t> </a:t>
            </a:r>
            <a:r>
              <a:rPr lang="el-GR" dirty="0" err="1"/>
              <a:t>απαιτει</a:t>
            </a:r>
            <a:r>
              <a:rPr lang="el-GR" dirty="0"/>
              <a:t> </a:t>
            </a:r>
            <a:r>
              <a:rPr lang="el-GR" dirty="0" err="1"/>
              <a:t>διαλυαμα</a:t>
            </a:r>
            <a:r>
              <a:rPr lang="el-GR" dirty="0"/>
              <a:t> </a:t>
            </a:r>
            <a:r>
              <a:rPr lang="el-GR" dirty="0" err="1"/>
              <a:t>αιμοκ</a:t>
            </a:r>
            <a:endParaRPr lang="el-GR" dirty="0"/>
          </a:p>
          <a:p>
            <a:r>
              <a:rPr lang="el-GR" dirty="0"/>
              <a:t>Η </a:t>
            </a:r>
            <a:r>
              <a:rPr lang="el-GR" dirty="0" err="1"/>
              <a:t>αιμοδιαδιηθηση</a:t>
            </a:r>
            <a:r>
              <a:rPr lang="el-GR" dirty="0"/>
              <a:t> είναι </a:t>
            </a:r>
            <a:r>
              <a:rPr lang="el-GR" dirty="0" err="1"/>
              <a:t>συνδυασμος</a:t>
            </a:r>
            <a:r>
              <a:rPr lang="el-GR" dirty="0"/>
              <a:t> </a:t>
            </a:r>
            <a:r>
              <a:rPr lang="el-GR" dirty="0" err="1"/>
              <a:t>αιμακαθασης</a:t>
            </a:r>
            <a:r>
              <a:rPr lang="el-GR" dirty="0"/>
              <a:t> και </a:t>
            </a:r>
            <a:r>
              <a:rPr lang="el-GR" dirty="0" err="1"/>
              <a:t>αιμοαδιηθησης</a:t>
            </a:r>
            <a:r>
              <a:rPr lang="el-GR" dirty="0"/>
              <a:t>, </a:t>
            </a:r>
            <a:r>
              <a:rPr lang="el-GR" dirty="0" err="1"/>
              <a:t>αναπληρωση</a:t>
            </a:r>
            <a:r>
              <a:rPr lang="el-GR" dirty="0"/>
              <a:t> </a:t>
            </a:r>
            <a:r>
              <a:rPr lang="el-GR" dirty="0" err="1"/>
              <a:t>γινεται</a:t>
            </a:r>
            <a:r>
              <a:rPr lang="el-GR" dirty="0"/>
              <a:t> με </a:t>
            </a:r>
            <a:r>
              <a:rPr lang="el-GR" dirty="0" err="1"/>
              <a:t>ευπερκαθαρο</a:t>
            </a:r>
            <a:r>
              <a:rPr lang="el-GR" dirty="0"/>
              <a:t> </a:t>
            </a:r>
            <a:r>
              <a:rPr lang="el-GR" dirty="0" err="1"/>
              <a:t>υγρι</a:t>
            </a:r>
            <a:r>
              <a:rPr lang="el-GR" dirty="0"/>
              <a:t> </a:t>
            </a:r>
            <a:r>
              <a:rPr lang="el-GR" dirty="0" err="1"/>
              <a:t>υποκατστασης</a:t>
            </a:r>
            <a:r>
              <a:rPr lang="el-GR" dirty="0"/>
              <a:t> με </a:t>
            </a:r>
            <a:r>
              <a:rPr lang="el-GR" dirty="0" err="1"/>
              <a:t>αυστηρες</a:t>
            </a:r>
            <a:r>
              <a:rPr lang="el-GR" dirty="0"/>
              <a:t> </a:t>
            </a:r>
            <a:r>
              <a:rPr lang="el-GR" dirty="0" err="1"/>
              <a:t>πορδιαγραφε</a:t>
            </a:r>
            <a:endParaRPr lang="el-GR" dirty="0"/>
          </a:p>
          <a:p>
            <a:r>
              <a:rPr lang="el-GR" dirty="0" err="1"/>
              <a:t>Χρησιμοποιειε</a:t>
            </a:r>
            <a:r>
              <a:rPr lang="el-GR" dirty="0"/>
              <a:t> και </a:t>
            </a:r>
            <a:r>
              <a:rPr lang="el-GR" dirty="0" err="1"/>
              <a:t>δθΛΥΜΑ</a:t>
            </a:r>
            <a:r>
              <a:rPr lang="el-GR" dirty="0"/>
              <a:t> ΚΑΙ </a:t>
            </a:r>
            <a:r>
              <a:rPr lang="el-GR" dirty="0" err="1"/>
              <a:t>υγρο</a:t>
            </a:r>
            <a:r>
              <a:rPr lang="el-GR" dirty="0"/>
              <a:t> </a:t>
            </a:r>
            <a:r>
              <a:rPr lang="el-GR" dirty="0" err="1"/>
              <a:t>υποκ</a:t>
            </a:r>
            <a:r>
              <a:rPr lang="el-GR" dirty="0"/>
              <a:t> κ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453-07CB-4212-813F-445495073EA4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9225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Μεμβρανη</a:t>
            </a:r>
            <a:r>
              <a:rPr lang="el-GR" dirty="0"/>
              <a:t> </a:t>
            </a:r>
            <a:r>
              <a:rPr lang="en-US" dirty="0"/>
              <a:t>high flux </a:t>
            </a:r>
            <a:r>
              <a:rPr lang="el-GR" dirty="0" err="1"/>
              <a:t>βαση</a:t>
            </a:r>
            <a:r>
              <a:rPr lang="el-GR" dirty="0"/>
              <a:t> </a:t>
            </a:r>
            <a:r>
              <a:rPr lang="en-US" dirty="0" err="1"/>
              <a:t>mpo</a:t>
            </a:r>
            <a:endParaRPr lang="el-GR" dirty="0"/>
          </a:p>
          <a:p>
            <a:r>
              <a:rPr lang="el-GR" sz="1200" dirty="0">
                <a:latin typeface="Times New Roman" pitchFamily="18" charset="0"/>
              </a:rPr>
              <a:t>Αιμοδιαδιήθηση με γραμμική παραγωγή υγρού υποκατάστασης υψηλής καθαρότητας</a:t>
            </a:r>
            <a:r>
              <a:rPr lang="en-US" sz="1200" dirty="0">
                <a:latin typeface="Times New Roman" pitchFamily="18" charset="0"/>
              </a:rPr>
              <a:t> -</a:t>
            </a:r>
            <a:r>
              <a:rPr lang="el-GR" sz="1200" dirty="0">
                <a:latin typeface="Times New Roman" pitchFamily="18" charset="0"/>
              </a:rPr>
              <a:t> </a:t>
            </a:r>
            <a:r>
              <a:rPr lang="en-US" sz="1200">
                <a:latin typeface="Times New Roman" pitchFamily="18" charset="0"/>
              </a:rPr>
              <a:t>On line HDF </a:t>
            </a: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>
                <a:latin typeface="Times New Roman" pitchFamily="18" charset="0"/>
              </a:rPr>
              <a:t>Σύστημα ΑΜΚ με παραγωγή υγρού υποκατάστασης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>
                <a:latin typeface="Times New Roman" pitchFamily="18" charset="0"/>
              </a:rPr>
              <a:t>Μεμβράνη: συνθετική (</a:t>
            </a:r>
            <a:r>
              <a:rPr lang="en-US" sz="2400" dirty="0">
                <a:latin typeface="Times New Roman" pitchFamily="18" charset="0"/>
              </a:rPr>
              <a:t>PAN, PS, PMMA)</a:t>
            </a:r>
            <a:r>
              <a:rPr lang="el-GR" sz="2400" dirty="0">
                <a:latin typeface="Times New Roman" pitchFamily="18" charset="0"/>
              </a:rPr>
              <a:t> υψηλής διαπερατότητας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>
                <a:latin typeface="Times New Roman" pitchFamily="18" charset="0"/>
              </a:rPr>
              <a:t>Cuf</a:t>
            </a:r>
            <a:r>
              <a:rPr lang="en-US" sz="2000" dirty="0">
                <a:latin typeface="Times New Roman" pitchFamily="18" charset="0"/>
              </a:rPr>
              <a:t> &gt;20 ml/h/mmHg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>
                <a:latin typeface="Times New Roman" pitchFamily="18" charset="0"/>
              </a:rPr>
              <a:t>SC &gt; 0,5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>
                <a:latin typeface="Times New Roman" pitchFamily="18" charset="0"/>
              </a:rPr>
              <a:t>Αιματική ροή: 300 </a:t>
            </a:r>
            <a:r>
              <a:rPr lang="en-US" sz="2400" dirty="0">
                <a:latin typeface="Times New Roman" pitchFamily="18" charset="0"/>
              </a:rPr>
              <a:t>ml/min</a:t>
            </a:r>
            <a:endParaRPr lang="el-GR" sz="24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>
                <a:latin typeface="Times New Roman" pitchFamily="18" charset="0"/>
              </a:rPr>
              <a:t>Ροή διαλύματος: 500 </a:t>
            </a:r>
            <a:r>
              <a:rPr lang="en-US" sz="2400" dirty="0">
                <a:latin typeface="Times New Roman" pitchFamily="18" charset="0"/>
              </a:rPr>
              <a:t>ml/min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>
                <a:latin typeface="Times New Roman" pitchFamily="18" charset="0"/>
              </a:rPr>
              <a:t>Σύστημα ελέγχου υπερδιήθησης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>
                <a:latin typeface="Times New Roman" pitchFamily="18" charset="0"/>
              </a:rPr>
              <a:t>Δ-μα ΑΜΚ: διττανθρακικά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>
                <a:latin typeface="Times New Roman" pitchFamily="18" charset="0"/>
              </a:rPr>
              <a:t>Υγρό υψηλής καθαρότητας – στείρο, </a:t>
            </a:r>
            <a:r>
              <a:rPr lang="el-GR" sz="2400" dirty="0" err="1">
                <a:latin typeface="Times New Roman" pitchFamily="18" charset="0"/>
              </a:rPr>
              <a:t>απυρετογόνο</a:t>
            </a:r>
            <a:r>
              <a:rPr lang="el-GR" sz="2400" dirty="0">
                <a:latin typeface="Times New Roman" pitchFamily="18" charset="0"/>
              </a:rPr>
              <a:t> (</a:t>
            </a:r>
            <a:r>
              <a:rPr lang="en-US" sz="2400" dirty="0">
                <a:latin typeface="Times New Roman" pitchFamily="18" charset="0"/>
              </a:rPr>
              <a:t>cold sterilization)</a:t>
            </a:r>
            <a:endParaRPr lang="el-GR" sz="2400" dirty="0">
              <a:latin typeface="Times New Roman" pitchFamily="18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453-07CB-4212-813F-445495073EA4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1268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Στην </a:t>
            </a:r>
            <a:r>
              <a:rPr lang="el-GR" dirty="0" err="1"/>
              <a:t>πραγματικοτηα</a:t>
            </a:r>
            <a:r>
              <a:rPr lang="el-GR" dirty="0"/>
              <a:t> οι </a:t>
            </a:r>
            <a:r>
              <a:rPr lang="el-GR" dirty="0" err="1"/>
              <a:t>κθφ</a:t>
            </a:r>
            <a:r>
              <a:rPr lang="el-GR" dirty="0"/>
              <a:t> είναι πολύ </a:t>
            </a:r>
            <a:r>
              <a:rPr lang="el-GR" dirty="0" err="1"/>
              <a:t>μεγαλυτεροι</a:t>
            </a:r>
            <a:endParaRPr lang="en-US" dirty="0"/>
          </a:p>
          <a:p>
            <a:r>
              <a:rPr lang="el-GR" dirty="0"/>
              <a:t>Οι </a:t>
            </a:r>
            <a:r>
              <a:rPr lang="el-GR" dirty="0" err="1"/>
              <a:t>επιπλεον</a:t>
            </a:r>
            <a:r>
              <a:rPr lang="el-GR" dirty="0"/>
              <a:t> </a:t>
            </a:r>
            <a:r>
              <a:rPr lang="el-GR" dirty="0" err="1"/>
              <a:t>οριμσοι</a:t>
            </a:r>
            <a:r>
              <a:rPr lang="el-GR" dirty="0"/>
              <a:t> για </a:t>
            </a:r>
            <a:r>
              <a:rPr lang="el-GR" dirty="0" err="1"/>
              <a:t>φιλτρα</a:t>
            </a:r>
            <a:r>
              <a:rPr lang="el-GR" dirty="0"/>
              <a:t> όπως κ</a:t>
            </a:r>
            <a:r>
              <a:rPr lang="en-US" dirty="0" err="1"/>
              <a:t>uf</a:t>
            </a:r>
            <a:r>
              <a:rPr lang="en-US" dirty="0"/>
              <a:t> </a:t>
            </a:r>
            <a:r>
              <a:rPr lang="el-GR" dirty="0" err="1"/>
              <a:t>προστεθηκε</a:t>
            </a:r>
            <a:r>
              <a:rPr lang="el-GR" dirty="0"/>
              <a:t> το 2013</a:t>
            </a:r>
            <a:endParaRPr lang="en-US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453-07CB-4212-813F-445495073EA4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6697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Φιλοσοφια</a:t>
            </a:r>
            <a:r>
              <a:rPr lang="el-GR" dirty="0"/>
              <a:t> και </a:t>
            </a:r>
            <a:r>
              <a:rPr lang="el-GR" dirty="0" err="1"/>
              <a:t>αρχες</a:t>
            </a:r>
            <a:r>
              <a:rPr lang="el-GR" dirty="0"/>
              <a:t> </a:t>
            </a:r>
            <a:r>
              <a:rPr lang="el-GR" dirty="0" err="1"/>
              <a:t>παραμενουν</a:t>
            </a:r>
            <a:r>
              <a:rPr lang="el-GR" dirty="0"/>
              <a:t> </a:t>
            </a:r>
            <a:r>
              <a:rPr lang="el-GR" dirty="0" err="1"/>
              <a:t>ιδιες</a:t>
            </a:r>
            <a:endParaRPr lang="el-GR" dirty="0"/>
          </a:p>
          <a:p>
            <a:r>
              <a:rPr lang="el-GR" dirty="0" err="1"/>
              <a:t>Ποστ</a:t>
            </a:r>
            <a:r>
              <a:rPr lang="el-GR" dirty="0"/>
              <a:t> </a:t>
            </a:r>
            <a:r>
              <a:rPr lang="el-GR" dirty="0" err="1"/>
              <a:t>κινδυνος</a:t>
            </a:r>
            <a:r>
              <a:rPr lang="el-GR" dirty="0"/>
              <a:t> </a:t>
            </a:r>
            <a:r>
              <a:rPr lang="el-GR" dirty="0" err="1"/>
              <a:t>αιμοσυμπυκνωσης</a:t>
            </a:r>
            <a:r>
              <a:rPr lang="el-GR" dirty="0"/>
              <a:t> </a:t>
            </a:r>
            <a:r>
              <a:rPr lang="el-GR" dirty="0" err="1"/>
              <a:t>μεσα</a:t>
            </a:r>
            <a:r>
              <a:rPr lang="el-GR" dirty="0"/>
              <a:t> στο </a:t>
            </a:r>
            <a:r>
              <a:rPr lang="el-GR" dirty="0" err="1"/>
              <a:t>φιλτρο</a:t>
            </a:r>
            <a:endParaRPr lang="el-GR" dirty="0"/>
          </a:p>
          <a:p>
            <a:r>
              <a:rPr lang="el-GR" dirty="0" err="1"/>
              <a:t>Εγχυση</a:t>
            </a:r>
            <a:r>
              <a:rPr lang="el-GR" dirty="0"/>
              <a:t> </a:t>
            </a:r>
            <a:r>
              <a:rPr lang="el-GR" dirty="0" err="1"/>
              <a:t>πτιν</a:t>
            </a:r>
            <a:r>
              <a:rPr lang="el-GR" dirty="0"/>
              <a:t> το </a:t>
            </a:r>
            <a:r>
              <a:rPr lang="el-GR" dirty="0" err="1"/>
              <a:t>φιλτρο</a:t>
            </a:r>
            <a:r>
              <a:rPr lang="el-GR" dirty="0"/>
              <a:t>. </a:t>
            </a:r>
            <a:r>
              <a:rPr lang="el-GR" dirty="0" err="1"/>
              <a:t>Ετσι</a:t>
            </a:r>
            <a:r>
              <a:rPr lang="el-GR" dirty="0"/>
              <a:t> </a:t>
            </a:r>
            <a:r>
              <a:rPr lang="el-GR" dirty="0" err="1"/>
              <a:t>αραιωνει</a:t>
            </a:r>
            <a:r>
              <a:rPr lang="el-GR" dirty="0"/>
              <a:t> το </a:t>
            </a:r>
            <a:r>
              <a:rPr lang="el-GR" dirty="0" err="1"/>
              <a:t>αιμα</a:t>
            </a:r>
            <a:r>
              <a:rPr lang="el-GR" dirty="0"/>
              <a:t> </a:t>
            </a:r>
            <a:r>
              <a:rPr lang="el-GR" dirty="0" err="1"/>
              <a:t>προκαταβολικα</a:t>
            </a:r>
            <a:r>
              <a:rPr lang="el-GR" dirty="0"/>
              <a:t> πριν μπει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453-07CB-4212-813F-445495073EA4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0439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Προληψηξ</a:t>
            </a:r>
            <a:r>
              <a:rPr lang="el-GR" dirty="0"/>
              <a:t> </a:t>
            </a:r>
            <a:r>
              <a:rPr lang="el-GR" dirty="0" err="1"/>
              <a:t>υποτασικων</a:t>
            </a:r>
            <a:r>
              <a:rPr lang="el-GR" dirty="0"/>
              <a:t> </a:t>
            </a:r>
          </a:p>
          <a:p>
            <a:r>
              <a:rPr lang="el-GR" dirty="0"/>
              <a:t>10-13% </a:t>
            </a:r>
            <a:r>
              <a:rPr lang="el-GR" dirty="0" err="1"/>
              <a:t>μεγαλυτερο</a:t>
            </a:r>
            <a:r>
              <a:rPr lang="el-GR" dirty="0"/>
              <a:t> </a:t>
            </a:r>
            <a:r>
              <a:rPr lang="el-GR" dirty="0" err="1"/>
              <a:t>αποδιδομενη</a:t>
            </a:r>
            <a:r>
              <a:rPr lang="el-GR" dirty="0"/>
              <a:t> </a:t>
            </a:r>
            <a:r>
              <a:rPr lang="en-US" dirty="0" err="1"/>
              <a:t>ktv</a:t>
            </a:r>
            <a:r>
              <a:rPr lang="en-US" dirty="0"/>
              <a:t> </a:t>
            </a:r>
            <a:r>
              <a:rPr lang="el-GR" dirty="0" err="1"/>
              <a:t>Ουριας</a:t>
            </a:r>
            <a:endParaRPr lang="en-US" dirty="0"/>
          </a:p>
          <a:p>
            <a:r>
              <a:rPr lang="el-GR" dirty="0"/>
              <a:t>Πιο </a:t>
            </a:r>
            <a:r>
              <a:rPr lang="el-GR" dirty="0" err="1"/>
              <a:t>βιοσυμβατη</a:t>
            </a:r>
            <a:r>
              <a:rPr lang="el-GR" dirty="0"/>
              <a:t> </a:t>
            </a:r>
            <a:r>
              <a:rPr lang="el-GR" dirty="0" err="1"/>
              <a:t>μεθοδος</a:t>
            </a:r>
            <a:r>
              <a:rPr lang="el-GR" dirty="0"/>
              <a:t> </a:t>
            </a:r>
            <a:r>
              <a:rPr lang="el-GR" dirty="0" err="1"/>
              <a:t>οποτε</a:t>
            </a:r>
            <a:r>
              <a:rPr lang="el-GR" dirty="0"/>
              <a:t> </a:t>
            </a:r>
            <a:r>
              <a:rPr lang="el-GR" dirty="0" err="1"/>
              <a:t>μειωση</a:t>
            </a:r>
            <a:r>
              <a:rPr lang="el-GR" dirty="0"/>
              <a:t> </a:t>
            </a:r>
            <a:r>
              <a:rPr lang="el-GR" dirty="0" err="1"/>
              <a:t>φλεγμονης</a:t>
            </a:r>
            <a:r>
              <a:rPr lang="el-GR" dirty="0"/>
              <a:t>….</a:t>
            </a:r>
            <a:endParaRPr lang="en-US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453-07CB-4212-813F-445495073EA4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9850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</a:t>
            </a:r>
          </a:p>
          <a:p>
            <a:r>
              <a:rPr lang="en-US" dirty="0"/>
              <a:t>Preselection </a:t>
            </a:r>
            <a:r>
              <a:rPr lang="el-GR" dirty="0"/>
              <a:t>οι </a:t>
            </a:r>
            <a:r>
              <a:rPr lang="el-GR" dirty="0" err="1"/>
              <a:t>ηλικιωμενοι</a:t>
            </a:r>
            <a:r>
              <a:rPr lang="el-GR" dirty="0"/>
              <a:t> και </a:t>
            </a:r>
            <a:r>
              <a:rPr lang="el-GR" dirty="0" err="1"/>
              <a:t>ευθραστοι</a:t>
            </a:r>
            <a:r>
              <a:rPr lang="el-GR" dirty="0"/>
              <a:t> δεν </a:t>
            </a:r>
            <a:r>
              <a:rPr lang="el-GR" dirty="0" err="1"/>
              <a:t>εντασοσνταν</a:t>
            </a:r>
            <a:endParaRPr lang="en-US" dirty="0"/>
          </a:p>
          <a:p>
            <a:r>
              <a:rPr lang="el-GR" dirty="0"/>
              <a:t>Μεγαλη </a:t>
            </a:r>
            <a:r>
              <a:rPr lang="el-GR" dirty="0" err="1"/>
              <a:t>κριτικη</a:t>
            </a:r>
            <a:r>
              <a:rPr lang="el-GR" dirty="0"/>
              <a:t> σε αυτές τις </a:t>
            </a:r>
            <a:r>
              <a:rPr lang="el-GR" dirty="0" err="1"/>
              <a:t>μελεετς</a:t>
            </a:r>
            <a:r>
              <a:rPr lang="el-GR" dirty="0"/>
              <a:t> ότι </a:t>
            </a:r>
            <a:r>
              <a:rPr lang="el-GR" dirty="0" err="1"/>
              <a:t>χρησιμοποιησαν</a:t>
            </a:r>
            <a:r>
              <a:rPr lang="el-GR" dirty="0"/>
              <a:t> </a:t>
            </a:r>
            <a:r>
              <a:rPr lang="el-GR" dirty="0" err="1"/>
              <a:t>μιρκους</a:t>
            </a:r>
            <a:r>
              <a:rPr lang="el-GR" dirty="0"/>
              <a:t> </a:t>
            </a:r>
            <a:r>
              <a:rPr lang="el-GR" dirty="0" err="1"/>
              <a:t>ογκους</a:t>
            </a:r>
            <a:r>
              <a:rPr lang="el-GR" dirty="0"/>
              <a:t> </a:t>
            </a:r>
            <a:r>
              <a:rPr lang="el-GR" dirty="0" err="1"/>
              <a:t>υποκατασττου</a:t>
            </a:r>
            <a:endParaRPr lang="el-GR" dirty="0"/>
          </a:p>
          <a:p>
            <a:r>
              <a:rPr lang="el-GR" dirty="0"/>
              <a:t>Σε άλλες </a:t>
            </a:r>
            <a:r>
              <a:rPr lang="el-GR" dirty="0" err="1"/>
              <a:t>μελεετς</a:t>
            </a:r>
            <a:r>
              <a:rPr lang="el-GR" dirty="0"/>
              <a:t> που ο </a:t>
            </a:r>
            <a:r>
              <a:rPr lang="el-GR" dirty="0" err="1"/>
              <a:t>ογκος</a:t>
            </a:r>
            <a:r>
              <a:rPr lang="el-GR" dirty="0"/>
              <a:t> </a:t>
            </a:r>
            <a:r>
              <a:rPr lang="el-GR" dirty="0" err="1"/>
              <a:t>ηταν</a:t>
            </a:r>
            <a:r>
              <a:rPr lang="el-GR" dirty="0"/>
              <a:t> πολύ </a:t>
            </a:r>
            <a:r>
              <a:rPr lang="el-GR" dirty="0" err="1"/>
              <a:t>μεγαλυτερος</a:t>
            </a:r>
            <a:r>
              <a:rPr lang="el-GR" dirty="0"/>
              <a:t> </a:t>
            </a:r>
            <a:r>
              <a:rPr lang="el-GR" dirty="0" err="1"/>
              <a:t>υπηρχε</a:t>
            </a:r>
            <a:r>
              <a:rPr lang="el-GR" dirty="0"/>
              <a:t> </a:t>
            </a:r>
            <a:r>
              <a:rPr lang="el-GR" dirty="0" err="1"/>
              <a:t>σαφης</a:t>
            </a:r>
            <a:r>
              <a:rPr lang="el-GR" dirty="0"/>
              <a:t> </a:t>
            </a:r>
            <a:r>
              <a:rPr lang="el-GR" dirty="0" err="1"/>
              <a:t>υπεροχη</a:t>
            </a:r>
            <a:r>
              <a:rPr lang="el-GR" dirty="0"/>
              <a:t> της </a:t>
            </a:r>
            <a:r>
              <a:rPr lang="el-GR" dirty="0" err="1"/>
              <a:t>αιμοαιδσδιθησης</a:t>
            </a:r>
            <a:endParaRPr lang="en-US" dirty="0"/>
          </a:p>
          <a:p>
            <a:r>
              <a:rPr lang="el-GR" dirty="0"/>
              <a:t>ΕΣΗΟΛ ΕΔΕΙΞΕ </a:t>
            </a:r>
            <a:r>
              <a:rPr lang="el-GR" dirty="0" err="1"/>
              <a:t>θανατοι</a:t>
            </a:r>
            <a:r>
              <a:rPr lang="el-GR" dirty="0"/>
              <a:t> από </a:t>
            </a:r>
            <a:r>
              <a:rPr lang="el-GR" dirty="0" err="1"/>
              <a:t>λοιμωξεις</a:t>
            </a:r>
            <a:r>
              <a:rPr lang="el-GR" dirty="0"/>
              <a:t> πιο </a:t>
            </a:r>
            <a:r>
              <a:rPr lang="el-GR" dirty="0" err="1"/>
              <a:t>πολλοι</a:t>
            </a:r>
            <a:r>
              <a:rPr lang="el-GR" dirty="0"/>
              <a:t> στην </a:t>
            </a:r>
            <a:r>
              <a:rPr lang="el-GR" dirty="0" err="1"/>
              <a:t>κλασικη</a:t>
            </a:r>
            <a:endParaRPr lang="el-GR" dirty="0"/>
          </a:p>
          <a:p>
            <a:r>
              <a:rPr lang="el-GR" dirty="0" err="1"/>
              <a:t>Βεβαια</a:t>
            </a:r>
            <a:r>
              <a:rPr lang="el-GR" dirty="0"/>
              <a:t> και αυτές οι </a:t>
            </a:r>
            <a:r>
              <a:rPr lang="el-GR" dirty="0" err="1"/>
              <a:t>μελεετς</a:t>
            </a:r>
            <a:r>
              <a:rPr lang="el-GR" dirty="0"/>
              <a:t> </a:t>
            </a:r>
            <a:r>
              <a:rPr lang="el-GR" dirty="0" err="1"/>
              <a:t>ειχαν</a:t>
            </a:r>
            <a:r>
              <a:rPr lang="el-GR" dirty="0"/>
              <a:t> </a:t>
            </a:r>
            <a:r>
              <a:rPr lang="el-GR" dirty="0" err="1"/>
              <a:t>αρκετους</a:t>
            </a:r>
            <a:r>
              <a:rPr lang="el-GR" dirty="0"/>
              <a:t> </a:t>
            </a:r>
            <a:r>
              <a:rPr lang="el-GR" dirty="0" err="1"/>
              <a:t>περιορισμους</a:t>
            </a:r>
            <a:r>
              <a:rPr lang="el-GR" dirty="0"/>
              <a:t> </a:t>
            </a:r>
            <a:r>
              <a:rPr lang="el-GR" dirty="0" err="1"/>
              <a:t>μεθοδολογικους</a:t>
            </a:r>
            <a:endParaRPr lang="el-GR" dirty="0"/>
          </a:p>
          <a:p>
            <a:r>
              <a:rPr lang="el-GR" dirty="0"/>
              <a:t>Όμως αν </a:t>
            </a:r>
            <a:r>
              <a:rPr lang="el-GR" dirty="0" err="1"/>
              <a:t>κανεις</a:t>
            </a:r>
            <a:r>
              <a:rPr lang="el-GR" dirty="0"/>
              <a:t> </a:t>
            </a:r>
            <a:r>
              <a:rPr lang="el-GR" dirty="0" err="1"/>
              <a:t>αιμοδιαδιηθηση</a:t>
            </a:r>
            <a:r>
              <a:rPr lang="el-GR" dirty="0"/>
              <a:t> να </a:t>
            </a:r>
            <a:r>
              <a:rPr lang="el-GR" dirty="0" err="1"/>
              <a:t>βαλεις</a:t>
            </a:r>
            <a:r>
              <a:rPr lang="el-GR" dirty="0"/>
              <a:t> </a:t>
            </a:r>
            <a:r>
              <a:rPr lang="el-GR" dirty="0" err="1"/>
              <a:t>οσο</a:t>
            </a:r>
            <a:r>
              <a:rPr lang="el-GR" dirty="0"/>
              <a:t> το </a:t>
            </a:r>
            <a:r>
              <a:rPr lang="el-GR" dirty="0" err="1"/>
              <a:t>δυνατον</a:t>
            </a:r>
            <a:r>
              <a:rPr lang="el-GR" dirty="0"/>
              <a:t> </a:t>
            </a:r>
            <a:r>
              <a:rPr lang="el-GR" dirty="0" err="1"/>
              <a:t>περρισοτερο</a:t>
            </a:r>
            <a:r>
              <a:rPr lang="el-GR" dirty="0"/>
              <a:t> </a:t>
            </a:r>
            <a:r>
              <a:rPr lang="el-GR" dirty="0" err="1"/>
              <a:t>ογκο</a:t>
            </a:r>
            <a:r>
              <a:rPr lang="el-GR" dirty="0"/>
              <a:t> </a:t>
            </a:r>
            <a:r>
              <a:rPr lang="el-GR" dirty="0" err="1"/>
              <a:t>υποκαταστατου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453-07CB-4212-813F-445495073EA4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7588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Υπαρχουν</a:t>
            </a:r>
            <a:r>
              <a:rPr lang="el-GR" dirty="0"/>
              <a:t> </a:t>
            </a:r>
            <a:r>
              <a:rPr lang="el-GR" dirty="0" err="1"/>
              <a:t>πολλες</a:t>
            </a:r>
            <a:r>
              <a:rPr lang="el-GR" dirty="0"/>
              <a:t> </a:t>
            </a:r>
            <a:r>
              <a:rPr lang="el-GR" dirty="0" err="1"/>
              <a:t>διαφορετικες</a:t>
            </a:r>
            <a:r>
              <a:rPr lang="el-GR" dirty="0"/>
              <a:t> </a:t>
            </a:r>
            <a:r>
              <a:rPr lang="el-GR" dirty="0" err="1"/>
              <a:t>μεθοδοι</a:t>
            </a:r>
            <a:r>
              <a:rPr lang="el-GR" dirty="0"/>
              <a:t> ΑΙΜΚ </a:t>
            </a:r>
            <a:r>
              <a:rPr lang="el-GR" dirty="0" err="1"/>
              <a:t>αναλογα</a:t>
            </a:r>
            <a:r>
              <a:rPr lang="el-GR" dirty="0"/>
              <a:t> με την… και </a:t>
            </a:r>
            <a:r>
              <a:rPr lang="el-GR" dirty="0" err="1"/>
              <a:t>ολες</a:t>
            </a:r>
            <a:r>
              <a:rPr lang="el-GR" dirty="0"/>
              <a:t> αυτές οι </a:t>
            </a:r>
            <a:r>
              <a:rPr lang="el-GR" dirty="0" err="1"/>
              <a:t>παραμετροι</a:t>
            </a:r>
            <a:r>
              <a:rPr lang="el-GR" dirty="0"/>
              <a:t> </a:t>
            </a:r>
            <a:r>
              <a:rPr lang="el-GR" dirty="0" err="1"/>
              <a:t>αλλελοεπικαλυπτονται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453-07CB-4212-813F-445495073EA4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2022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Ο </a:t>
            </a:r>
            <a:r>
              <a:rPr lang="el-GR" dirty="0" err="1"/>
              <a:t>πρωτος</a:t>
            </a:r>
            <a:r>
              <a:rPr lang="el-GR" dirty="0"/>
              <a:t> </a:t>
            </a:r>
            <a:r>
              <a:rPr lang="el-GR" dirty="0" err="1"/>
              <a:t>θερ</a:t>
            </a:r>
            <a:r>
              <a:rPr lang="el-GR" dirty="0"/>
              <a:t> </a:t>
            </a:r>
            <a:r>
              <a:rPr lang="el-GR" dirty="0" err="1"/>
              <a:t>στοχος</a:t>
            </a:r>
            <a:r>
              <a:rPr lang="el-GR" dirty="0"/>
              <a:t> είναι η </a:t>
            </a:r>
            <a:r>
              <a:rPr lang="el-GR" dirty="0" err="1"/>
              <a:t>βελτιωση</a:t>
            </a:r>
            <a:r>
              <a:rPr lang="el-GR" dirty="0"/>
              <a:t> της </a:t>
            </a:r>
            <a:r>
              <a:rPr lang="el-GR" dirty="0" err="1"/>
              <a:t>ποιοτητας</a:t>
            </a:r>
            <a:r>
              <a:rPr lang="el-GR" dirty="0"/>
              <a:t> </a:t>
            </a:r>
            <a:r>
              <a:rPr lang="el-GR" dirty="0" err="1"/>
              <a:t>ζωης</a:t>
            </a:r>
            <a:endParaRPr lang="el-GR" dirty="0"/>
          </a:p>
          <a:p>
            <a:r>
              <a:rPr lang="el-GR" dirty="0"/>
              <a:t>Και όχι η </a:t>
            </a:r>
            <a:r>
              <a:rPr lang="el-GR" dirty="0" err="1"/>
              <a:t>παραταση</a:t>
            </a:r>
            <a:endParaRPr lang="el-GR" dirty="0"/>
          </a:p>
          <a:p>
            <a:r>
              <a:rPr lang="el-GR" dirty="0"/>
              <a:t>Η </a:t>
            </a:r>
            <a:r>
              <a:rPr lang="el-GR" dirty="0" err="1"/>
              <a:t>παραταση</a:t>
            </a:r>
            <a:r>
              <a:rPr lang="el-GR" dirty="0"/>
              <a:t> </a:t>
            </a:r>
            <a:r>
              <a:rPr lang="el-GR" dirty="0" err="1"/>
              <a:t>εξτρα</a:t>
            </a:r>
            <a:r>
              <a:rPr lang="el-GR" dirty="0"/>
              <a:t> </a:t>
            </a:r>
            <a:r>
              <a:rPr lang="el-GR" dirty="0" err="1"/>
              <a:t>στοχος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453-07CB-4212-813F-445495073EA4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19690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Convince </a:t>
            </a:r>
            <a:r>
              <a:rPr lang="el-GR" dirty="0"/>
              <a:t>για να </a:t>
            </a:r>
            <a:r>
              <a:rPr lang="el-GR" dirty="0" err="1"/>
              <a:t>πεισει</a:t>
            </a:r>
            <a:r>
              <a:rPr lang="el-GR" dirty="0"/>
              <a:t> </a:t>
            </a:r>
            <a:r>
              <a:rPr lang="el-GR" dirty="0" err="1"/>
              <a:t>νεφρολογους</a:t>
            </a:r>
            <a:r>
              <a:rPr lang="el-GR" dirty="0"/>
              <a:t> να </a:t>
            </a:r>
            <a:r>
              <a:rPr lang="el-GR" dirty="0" err="1"/>
              <a:t>ξεκιναν</a:t>
            </a:r>
            <a:r>
              <a:rPr lang="el-GR" dirty="0"/>
              <a:t> σε </a:t>
            </a:r>
            <a:r>
              <a:rPr lang="el-GR" dirty="0" err="1"/>
              <a:t>ολους</a:t>
            </a:r>
            <a:r>
              <a:rPr lang="el-GR" dirty="0"/>
              <a:t> με </a:t>
            </a:r>
            <a:r>
              <a:rPr lang="en-US" dirty="0"/>
              <a:t>hdf</a:t>
            </a:r>
          </a:p>
          <a:p>
            <a:r>
              <a:rPr lang="el-GR" dirty="0"/>
              <a:t>Πιο </a:t>
            </a:r>
            <a:r>
              <a:rPr lang="el-GR" dirty="0" err="1"/>
              <a:t>κοντα</a:t>
            </a:r>
            <a:r>
              <a:rPr lang="el-GR" dirty="0"/>
              <a:t> σε </a:t>
            </a:r>
            <a:r>
              <a:rPr lang="el-GR" dirty="0" err="1"/>
              <a:t>καθημερα</a:t>
            </a:r>
            <a:r>
              <a:rPr lang="el-GR" dirty="0"/>
              <a:t> </a:t>
            </a:r>
            <a:r>
              <a:rPr lang="el-GR" dirty="0" err="1"/>
              <a:t>πραγματικοτητα</a:t>
            </a:r>
            <a:endParaRPr lang="en-US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453-07CB-4212-813F-445495073EA4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66249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23% </a:t>
            </a:r>
            <a:r>
              <a:rPr lang="el-GR" dirty="0"/>
              <a:t>ΜΕΊΩΣΗ </a:t>
            </a:r>
            <a:r>
              <a:rPr lang="el-GR" dirty="0" err="1"/>
              <a:t>ΘΝΗΤΌΤΗΤΑς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453-07CB-4212-813F-445495073EA4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75139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EUDIAL </a:t>
            </a:r>
            <a:r>
              <a:rPr lang="el-GR" dirty="0"/>
              <a:t>ΚΑΙ ΡΟΝΚΟ</a:t>
            </a:r>
          </a:p>
          <a:p>
            <a:r>
              <a:rPr lang="el-GR" dirty="0"/>
              <a:t>ΣΟΒΑΡΗ ΚΡΙΤΙΚΗ ΣΤΗ ΜΕΛΕΤΗ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453-07CB-4212-813F-445495073EA4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4919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Μικροτεροπ</a:t>
            </a:r>
            <a:r>
              <a:rPr lang="el-GR" dirty="0"/>
              <a:t> </a:t>
            </a:r>
            <a:r>
              <a:rPr lang="el-GR" dirty="0" err="1"/>
              <a:t>δεογμα</a:t>
            </a:r>
            <a:r>
              <a:rPr lang="el-GR" dirty="0"/>
              <a:t> </a:t>
            </a:r>
            <a:r>
              <a:rPr lang="el-GR" dirty="0" err="1"/>
              <a:t>λογω</a:t>
            </a:r>
            <a:r>
              <a:rPr lang="el-GR" dirty="0"/>
              <a:t> </a:t>
            </a:r>
            <a:r>
              <a:rPr lang="en-US" dirty="0"/>
              <a:t>covid </a:t>
            </a:r>
            <a:r>
              <a:rPr lang="el-GR" dirty="0"/>
              <a:t>και </a:t>
            </a:r>
            <a:r>
              <a:rPr lang="en-US" dirty="0"/>
              <a:t>lockdown</a:t>
            </a:r>
          </a:p>
          <a:p>
            <a:r>
              <a:rPr lang="el-GR" dirty="0"/>
              <a:t>Ο </a:t>
            </a:r>
            <a:r>
              <a:rPr lang="el-GR" dirty="0" err="1"/>
              <a:t>σχετικος</a:t>
            </a:r>
            <a:r>
              <a:rPr lang="el-GR" dirty="0"/>
              <a:t> </a:t>
            </a:r>
            <a:r>
              <a:rPr lang="el-GR" dirty="0" err="1"/>
              <a:t>κινδυνος</a:t>
            </a:r>
            <a:r>
              <a:rPr lang="el-GR" dirty="0"/>
              <a:t> </a:t>
            </a:r>
            <a:r>
              <a:rPr lang="el-GR" dirty="0" err="1"/>
              <a:t>θανατου</a:t>
            </a:r>
            <a:r>
              <a:rPr lang="el-GR" dirty="0"/>
              <a:t> που </a:t>
            </a:r>
            <a:r>
              <a:rPr lang="el-GR" dirty="0" err="1"/>
              <a:t>βρηκαν</a:t>
            </a:r>
            <a:r>
              <a:rPr lang="el-GR" dirty="0"/>
              <a:t> </a:t>
            </a:r>
            <a:r>
              <a:rPr lang="el-GR" dirty="0" err="1"/>
              <a:t>ηταν</a:t>
            </a:r>
            <a:r>
              <a:rPr lang="el-GR" dirty="0"/>
              <a:t> πολύ </a:t>
            </a:r>
            <a:r>
              <a:rPr lang="el-GR" dirty="0" err="1"/>
              <a:t>μικροτερος</a:t>
            </a:r>
            <a:r>
              <a:rPr lang="el-GR" dirty="0"/>
              <a:t> από αυτόν </a:t>
            </a:r>
            <a:r>
              <a:rPr lang="el-GR" dirty="0" err="1"/>
              <a:t>αλλων</a:t>
            </a:r>
            <a:r>
              <a:rPr lang="el-GR" dirty="0"/>
              <a:t> </a:t>
            </a:r>
            <a:r>
              <a:rPr lang="el-GR" dirty="0" err="1"/>
              <a:t>μελετων</a:t>
            </a:r>
            <a:r>
              <a:rPr lang="el-GR" dirty="0"/>
              <a:t> που </a:t>
            </a:r>
            <a:r>
              <a:rPr lang="el-GR" dirty="0" err="1"/>
              <a:t>χρησιμοποιθηθηκε</a:t>
            </a:r>
            <a:r>
              <a:rPr lang="el-GR" dirty="0"/>
              <a:t> ως </a:t>
            </a:r>
            <a:r>
              <a:rPr lang="el-GR" dirty="0" err="1"/>
              <a:t>κριτηριο</a:t>
            </a:r>
            <a:r>
              <a:rPr lang="el-GR" dirty="0"/>
              <a:t> για τον </a:t>
            </a:r>
            <a:r>
              <a:rPr lang="el-GR" dirty="0" err="1"/>
              <a:t>υπολογισμο</a:t>
            </a:r>
            <a:r>
              <a:rPr lang="el-GR" dirty="0"/>
              <a:t> του </a:t>
            </a:r>
            <a:r>
              <a:rPr lang="el-GR" dirty="0" err="1"/>
              <a:t>δειγματις</a:t>
            </a:r>
            <a:endParaRPr lang="en-US" dirty="0"/>
          </a:p>
          <a:p>
            <a:endParaRPr lang="en-US" dirty="0"/>
          </a:p>
          <a:p>
            <a:r>
              <a:rPr lang="el-GR" dirty="0" err="1"/>
              <a:t>Συνηθως</a:t>
            </a:r>
            <a:r>
              <a:rPr lang="el-GR" dirty="0"/>
              <a:t> </a:t>
            </a:r>
            <a:r>
              <a:rPr lang="en-US" dirty="0" err="1"/>
              <a:t>selevction</a:t>
            </a:r>
            <a:r>
              <a:rPr lang="en-US" dirty="0"/>
              <a:t> and confounding bias</a:t>
            </a:r>
          </a:p>
          <a:p>
            <a:r>
              <a:rPr lang="el-GR" dirty="0"/>
              <a:t>Αυτή εδώ </a:t>
            </a:r>
            <a:r>
              <a:rPr lang="el-GR" dirty="0" err="1"/>
              <a:t>ηταν</a:t>
            </a:r>
            <a:r>
              <a:rPr lang="el-GR" dirty="0"/>
              <a:t> και </a:t>
            </a:r>
            <a:r>
              <a:rPr lang="el-GR" dirty="0" err="1"/>
              <a:t>τυχαιοποιημενη</a:t>
            </a:r>
            <a:r>
              <a:rPr lang="el-GR" dirty="0"/>
              <a:t> και </a:t>
            </a:r>
            <a:r>
              <a:rPr lang="el-GR" dirty="0" err="1"/>
              <a:t>ελεγχομενη</a:t>
            </a:r>
            <a:r>
              <a:rPr lang="el-GR" dirty="0"/>
              <a:t> </a:t>
            </a:r>
            <a:r>
              <a:rPr lang="el-GR" dirty="0" err="1"/>
              <a:t>οποτε</a:t>
            </a:r>
            <a:r>
              <a:rPr lang="el-GR" dirty="0"/>
              <a:t> </a:t>
            </a:r>
            <a:r>
              <a:rPr lang="el-GR" dirty="0" err="1"/>
              <a:t>αυτοι</a:t>
            </a:r>
            <a:r>
              <a:rPr lang="el-GR" dirty="0"/>
              <a:t> οι </a:t>
            </a:r>
            <a:r>
              <a:rPr lang="el-GR" dirty="0" err="1"/>
              <a:t>κινδυνοι</a:t>
            </a:r>
            <a:r>
              <a:rPr lang="el-GR" dirty="0"/>
              <a:t> </a:t>
            </a:r>
            <a:r>
              <a:rPr lang="el-GR" dirty="0" err="1"/>
              <a:t>σφαλματος</a:t>
            </a:r>
            <a:r>
              <a:rPr lang="el-GR" dirty="0"/>
              <a:t> </a:t>
            </a:r>
            <a:r>
              <a:rPr lang="el-GR" dirty="0" err="1"/>
              <a:t>ελαχιστοποιηθηκαν</a:t>
            </a:r>
            <a:r>
              <a:rPr lang="el-GR" dirty="0"/>
              <a:t> </a:t>
            </a:r>
            <a:r>
              <a:rPr lang="el-GR" dirty="0" err="1"/>
              <a:t>θεωρητικα</a:t>
            </a:r>
            <a:r>
              <a:rPr lang="el-GR" dirty="0"/>
              <a:t> </a:t>
            </a:r>
            <a:r>
              <a:rPr lang="el-GR" dirty="0" err="1"/>
              <a:t>τουλαχιστον</a:t>
            </a:r>
            <a:endParaRPr lang="el-GR" dirty="0"/>
          </a:p>
          <a:p>
            <a:r>
              <a:rPr lang="el-GR" dirty="0"/>
              <a:t>Τα </a:t>
            </a:r>
            <a:r>
              <a:rPr lang="el-GR" dirty="0" err="1"/>
              <a:t>κριτληρια</a:t>
            </a:r>
            <a:r>
              <a:rPr lang="el-GR" dirty="0"/>
              <a:t> ένταξης μάλλον είχαν ως </a:t>
            </a:r>
            <a:r>
              <a:rPr lang="el-GR" dirty="0" err="1"/>
              <a:t>αποτελσματα</a:t>
            </a:r>
            <a:r>
              <a:rPr lang="el-GR" dirty="0"/>
              <a:t> να </a:t>
            </a:r>
            <a:r>
              <a:rPr lang="el-GR" dirty="0" err="1"/>
              <a:t>επιλεξουν</a:t>
            </a:r>
            <a:r>
              <a:rPr lang="el-GR" dirty="0"/>
              <a:t> οι </a:t>
            </a:r>
            <a:r>
              <a:rPr lang="el-GR" dirty="0" err="1"/>
              <a:t>ερευντες</a:t>
            </a:r>
            <a:r>
              <a:rPr lang="el-GR" dirty="0"/>
              <a:t> πιο </a:t>
            </a:r>
            <a:r>
              <a:rPr lang="el-GR" dirty="0" err="1"/>
              <a:t>υγιερίς</a:t>
            </a:r>
            <a:r>
              <a:rPr lang="el-GR" dirty="0"/>
              <a:t> από το </a:t>
            </a:r>
            <a:r>
              <a:rPr lang="el-GR" dirty="0" err="1"/>
              <a:t>συνηθισμνεο</a:t>
            </a:r>
            <a:r>
              <a:rPr lang="el-GR" dirty="0"/>
              <a:t> για να επιτευχθούν </a:t>
            </a:r>
            <a:r>
              <a:rPr lang="el-GR" dirty="0" err="1"/>
              <a:t>με΄γάλοι</a:t>
            </a:r>
            <a:r>
              <a:rPr lang="el-GR" dirty="0"/>
              <a:t> όγκοι υποκατάστατου με </a:t>
            </a:r>
            <a:r>
              <a:rPr lang="el-GR" dirty="0" err="1"/>
              <a:t>αβφ</a:t>
            </a:r>
            <a:r>
              <a:rPr lang="el-GR" dirty="0"/>
              <a:t> </a:t>
            </a:r>
            <a:r>
              <a:rPr lang="el-GR" dirty="0" err="1"/>
              <a:t>κτλ</a:t>
            </a:r>
            <a:endParaRPr lang="el-GR" dirty="0"/>
          </a:p>
          <a:p>
            <a:r>
              <a:rPr lang="el-GR" dirty="0"/>
              <a:t>Όμως για αυτό </a:t>
            </a:r>
            <a:r>
              <a:rPr lang="el-GR" dirty="0" err="1"/>
              <a:t>πετυχε</a:t>
            </a:r>
            <a:r>
              <a:rPr lang="el-GR" dirty="0"/>
              <a:t> </a:t>
            </a:r>
            <a:r>
              <a:rPr lang="el-GR" dirty="0" err="1"/>
              <a:t>εντυπωσιακους</a:t>
            </a:r>
            <a:r>
              <a:rPr lang="el-GR" dirty="0"/>
              <a:t> </a:t>
            </a:r>
            <a:r>
              <a:rPr lang="el-GR" dirty="0" err="1"/>
              <a:t>στοχους</a:t>
            </a:r>
            <a:r>
              <a:rPr lang="el-GR" dirty="0"/>
              <a:t> </a:t>
            </a:r>
            <a:r>
              <a:rPr lang="el-GR" dirty="0" err="1"/>
              <a:t>ογκων</a:t>
            </a:r>
            <a:r>
              <a:rPr lang="el-GR" dirty="0"/>
              <a:t> </a:t>
            </a:r>
            <a:r>
              <a:rPr lang="el-GR" dirty="0" err="1"/>
              <a:t>υποκ</a:t>
            </a:r>
            <a:r>
              <a:rPr lang="el-GR" dirty="0"/>
              <a:t> και </a:t>
            </a:r>
            <a:r>
              <a:rPr lang="el-GR" dirty="0" err="1"/>
              <a:t>μαλλον</a:t>
            </a:r>
            <a:r>
              <a:rPr lang="el-GR" dirty="0"/>
              <a:t> </a:t>
            </a:r>
            <a:r>
              <a:rPr lang="el-GR" dirty="0" err="1"/>
              <a:t>ηταν</a:t>
            </a:r>
            <a:r>
              <a:rPr lang="el-GR" dirty="0"/>
              <a:t> η </a:t>
            </a:r>
            <a:r>
              <a:rPr lang="el-GR" dirty="0" err="1"/>
              <a:t>πρωτη</a:t>
            </a:r>
            <a:r>
              <a:rPr lang="el-GR" dirty="0"/>
              <a:t> </a:t>
            </a:r>
            <a:r>
              <a:rPr lang="el-GR" dirty="0" err="1"/>
              <a:t>μελετη</a:t>
            </a:r>
            <a:r>
              <a:rPr lang="el-GR" dirty="0"/>
              <a:t> που το </a:t>
            </a:r>
            <a:r>
              <a:rPr lang="el-GR" dirty="0" err="1"/>
              <a:t>πετυχε</a:t>
            </a:r>
            <a:r>
              <a:rPr lang="el-GR" dirty="0"/>
              <a:t> αυτό σε </a:t>
            </a:r>
            <a:r>
              <a:rPr lang="el-GR" dirty="0" err="1"/>
              <a:t>τεοτιο</a:t>
            </a:r>
            <a:r>
              <a:rPr lang="el-GR" dirty="0"/>
              <a:t> </a:t>
            </a:r>
            <a:r>
              <a:rPr lang="el-GR" dirty="0" err="1"/>
              <a:t>μεγαλο</a:t>
            </a:r>
            <a:r>
              <a:rPr lang="el-GR" dirty="0"/>
              <a:t> </a:t>
            </a:r>
            <a:r>
              <a:rPr lang="el-GR" dirty="0" err="1"/>
              <a:t>ποσστο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453-07CB-4212-813F-445495073EA4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40162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Μικροτεροπ</a:t>
            </a:r>
            <a:r>
              <a:rPr lang="el-GR" dirty="0"/>
              <a:t> </a:t>
            </a:r>
            <a:r>
              <a:rPr lang="el-GR" dirty="0" err="1"/>
              <a:t>δεογμα</a:t>
            </a:r>
            <a:r>
              <a:rPr lang="el-GR" dirty="0"/>
              <a:t> </a:t>
            </a:r>
            <a:r>
              <a:rPr lang="el-GR" dirty="0" err="1"/>
              <a:t>λογω</a:t>
            </a:r>
            <a:r>
              <a:rPr lang="el-GR" dirty="0"/>
              <a:t> </a:t>
            </a:r>
            <a:r>
              <a:rPr lang="en-US" dirty="0"/>
              <a:t>covid </a:t>
            </a:r>
            <a:r>
              <a:rPr lang="el-GR" dirty="0"/>
              <a:t>και </a:t>
            </a:r>
            <a:r>
              <a:rPr lang="en-US" dirty="0"/>
              <a:t>lockdown</a:t>
            </a:r>
          </a:p>
          <a:p>
            <a:r>
              <a:rPr lang="el-GR" dirty="0"/>
              <a:t>Ο </a:t>
            </a:r>
            <a:r>
              <a:rPr lang="el-GR" dirty="0" err="1"/>
              <a:t>σχετικος</a:t>
            </a:r>
            <a:r>
              <a:rPr lang="el-GR" dirty="0"/>
              <a:t> </a:t>
            </a:r>
            <a:r>
              <a:rPr lang="el-GR" dirty="0" err="1"/>
              <a:t>κινδυνος</a:t>
            </a:r>
            <a:r>
              <a:rPr lang="el-GR" dirty="0"/>
              <a:t> </a:t>
            </a:r>
            <a:r>
              <a:rPr lang="el-GR" dirty="0" err="1"/>
              <a:t>θανατου</a:t>
            </a:r>
            <a:r>
              <a:rPr lang="el-GR" dirty="0"/>
              <a:t> που </a:t>
            </a:r>
            <a:r>
              <a:rPr lang="el-GR" dirty="0" err="1"/>
              <a:t>βρηκαν</a:t>
            </a:r>
            <a:r>
              <a:rPr lang="el-GR" dirty="0"/>
              <a:t> </a:t>
            </a:r>
            <a:r>
              <a:rPr lang="el-GR" dirty="0" err="1"/>
              <a:t>ηταν</a:t>
            </a:r>
            <a:r>
              <a:rPr lang="el-GR" dirty="0"/>
              <a:t> πολύ </a:t>
            </a:r>
            <a:r>
              <a:rPr lang="el-GR" dirty="0" err="1"/>
              <a:t>μικροτερος</a:t>
            </a:r>
            <a:r>
              <a:rPr lang="el-GR" dirty="0"/>
              <a:t> από αυτόν </a:t>
            </a:r>
            <a:r>
              <a:rPr lang="el-GR" dirty="0" err="1"/>
              <a:t>αλλων</a:t>
            </a:r>
            <a:r>
              <a:rPr lang="el-GR" dirty="0"/>
              <a:t> </a:t>
            </a:r>
            <a:r>
              <a:rPr lang="el-GR" dirty="0" err="1"/>
              <a:t>μελετων</a:t>
            </a:r>
            <a:r>
              <a:rPr lang="el-GR" dirty="0"/>
              <a:t> που </a:t>
            </a:r>
            <a:r>
              <a:rPr lang="el-GR" dirty="0" err="1"/>
              <a:t>χρησιμοποιθηθηκε</a:t>
            </a:r>
            <a:r>
              <a:rPr lang="el-GR" dirty="0"/>
              <a:t> ως </a:t>
            </a:r>
            <a:r>
              <a:rPr lang="el-GR" dirty="0" err="1"/>
              <a:t>κριτηριο</a:t>
            </a:r>
            <a:r>
              <a:rPr lang="el-GR" dirty="0"/>
              <a:t> για τον </a:t>
            </a:r>
            <a:r>
              <a:rPr lang="el-GR" dirty="0" err="1"/>
              <a:t>υπολογισμο</a:t>
            </a:r>
            <a:r>
              <a:rPr lang="el-GR" dirty="0"/>
              <a:t> του </a:t>
            </a:r>
            <a:r>
              <a:rPr lang="el-GR" dirty="0" err="1"/>
              <a:t>δειγματις</a:t>
            </a:r>
            <a:endParaRPr lang="en-US" dirty="0"/>
          </a:p>
          <a:p>
            <a:endParaRPr lang="en-US" dirty="0"/>
          </a:p>
          <a:p>
            <a:r>
              <a:rPr lang="el-GR" dirty="0" err="1"/>
              <a:t>Συνηθως</a:t>
            </a:r>
            <a:r>
              <a:rPr lang="el-GR" dirty="0"/>
              <a:t> </a:t>
            </a:r>
            <a:r>
              <a:rPr lang="en-US" dirty="0" err="1"/>
              <a:t>selevction</a:t>
            </a:r>
            <a:r>
              <a:rPr lang="en-US" dirty="0"/>
              <a:t> and confounding bias</a:t>
            </a:r>
          </a:p>
          <a:p>
            <a:r>
              <a:rPr lang="el-GR" dirty="0"/>
              <a:t>Αυτή εδώ </a:t>
            </a:r>
            <a:r>
              <a:rPr lang="el-GR" dirty="0" err="1"/>
              <a:t>ηταν</a:t>
            </a:r>
            <a:r>
              <a:rPr lang="el-GR" dirty="0"/>
              <a:t> και </a:t>
            </a:r>
            <a:r>
              <a:rPr lang="el-GR" dirty="0" err="1"/>
              <a:t>τυχαιοποιημενη</a:t>
            </a:r>
            <a:r>
              <a:rPr lang="el-GR" dirty="0"/>
              <a:t> και </a:t>
            </a:r>
            <a:r>
              <a:rPr lang="el-GR" dirty="0" err="1"/>
              <a:t>ελεγχομενη</a:t>
            </a:r>
            <a:r>
              <a:rPr lang="el-GR" dirty="0"/>
              <a:t> </a:t>
            </a:r>
            <a:r>
              <a:rPr lang="el-GR" dirty="0" err="1"/>
              <a:t>οποτε</a:t>
            </a:r>
            <a:r>
              <a:rPr lang="el-GR" dirty="0"/>
              <a:t> </a:t>
            </a:r>
            <a:r>
              <a:rPr lang="el-GR" dirty="0" err="1"/>
              <a:t>αυτοι</a:t>
            </a:r>
            <a:r>
              <a:rPr lang="el-GR" dirty="0"/>
              <a:t> οι </a:t>
            </a:r>
            <a:r>
              <a:rPr lang="el-GR" dirty="0" err="1"/>
              <a:t>κινδυνοι</a:t>
            </a:r>
            <a:r>
              <a:rPr lang="el-GR" dirty="0"/>
              <a:t> </a:t>
            </a:r>
            <a:r>
              <a:rPr lang="el-GR" dirty="0" err="1"/>
              <a:t>σφαλματος</a:t>
            </a:r>
            <a:r>
              <a:rPr lang="el-GR" dirty="0"/>
              <a:t> </a:t>
            </a:r>
            <a:r>
              <a:rPr lang="el-GR" dirty="0" err="1"/>
              <a:t>ελαχιστοποιηθηκαν</a:t>
            </a:r>
            <a:r>
              <a:rPr lang="el-GR" dirty="0"/>
              <a:t> </a:t>
            </a:r>
            <a:r>
              <a:rPr lang="el-GR" dirty="0" err="1"/>
              <a:t>θεωρητικα</a:t>
            </a:r>
            <a:r>
              <a:rPr lang="el-GR" dirty="0"/>
              <a:t> </a:t>
            </a:r>
            <a:r>
              <a:rPr lang="el-GR" dirty="0" err="1"/>
              <a:t>τουλαχιστον</a:t>
            </a:r>
            <a:endParaRPr lang="el-GR" dirty="0"/>
          </a:p>
          <a:p>
            <a:r>
              <a:rPr lang="el-GR" dirty="0"/>
              <a:t>Τα </a:t>
            </a:r>
            <a:r>
              <a:rPr lang="el-GR" dirty="0" err="1"/>
              <a:t>κριτληρια</a:t>
            </a:r>
            <a:r>
              <a:rPr lang="el-GR" dirty="0"/>
              <a:t> ένταξης μάλλον είχαν ως </a:t>
            </a:r>
            <a:r>
              <a:rPr lang="el-GR" dirty="0" err="1"/>
              <a:t>αποτελσματα</a:t>
            </a:r>
            <a:r>
              <a:rPr lang="el-GR" dirty="0"/>
              <a:t> να </a:t>
            </a:r>
            <a:r>
              <a:rPr lang="el-GR" dirty="0" err="1"/>
              <a:t>επιλεξουν</a:t>
            </a:r>
            <a:r>
              <a:rPr lang="el-GR" dirty="0"/>
              <a:t> οι </a:t>
            </a:r>
            <a:r>
              <a:rPr lang="el-GR" dirty="0" err="1"/>
              <a:t>ερευντες</a:t>
            </a:r>
            <a:r>
              <a:rPr lang="el-GR" dirty="0"/>
              <a:t> πιο </a:t>
            </a:r>
            <a:r>
              <a:rPr lang="el-GR" dirty="0" err="1"/>
              <a:t>υγιερίς</a:t>
            </a:r>
            <a:r>
              <a:rPr lang="el-GR" dirty="0"/>
              <a:t> από το </a:t>
            </a:r>
            <a:r>
              <a:rPr lang="el-GR" dirty="0" err="1"/>
              <a:t>συνηθισμνεο</a:t>
            </a:r>
            <a:r>
              <a:rPr lang="el-GR" dirty="0"/>
              <a:t> για να επιτευχθούν </a:t>
            </a:r>
            <a:r>
              <a:rPr lang="el-GR" dirty="0" err="1"/>
              <a:t>με΄γάλοι</a:t>
            </a:r>
            <a:r>
              <a:rPr lang="el-GR" dirty="0"/>
              <a:t> όγκοι υποκατάστατου με </a:t>
            </a:r>
            <a:r>
              <a:rPr lang="el-GR" dirty="0" err="1"/>
              <a:t>αβφ</a:t>
            </a:r>
            <a:r>
              <a:rPr lang="el-GR" dirty="0"/>
              <a:t> </a:t>
            </a:r>
            <a:r>
              <a:rPr lang="el-GR" dirty="0" err="1"/>
              <a:t>κτλ</a:t>
            </a:r>
            <a:endParaRPr lang="el-GR" dirty="0"/>
          </a:p>
          <a:p>
            <a:r>
              <a:rPr lang="el-GR" dirty="0"/>
              <a:t>Το </a:t>
            </a:r>
            <a:r>
              <a:rPr lang="el-GR" dirty="0" err="1"/>
              <a:t>οφελος</a:t>
            </a:r>
            <a:r>
              <a:rPr lang="el-GR" dirty="0"/>
              <a:t> </a:t>
            </a:r>
            <a:r>
              <a:rPr lang="el-GR" dirty="0" err="1"/>
              <a:t>επιβιωσης</a:t>
            </a:r>
            <a:r>
              <a:rPr lang="el-GR" dirty="0"/>
              <a:t> δεν </a:t>
            </a:r>
            <a:r>
              <a:rPr lang="el-GR" dirty="0" err="1"/>
              <a:t>εξηγειατι</a:t>
            </a:r>
            <a:r>
              <a:rPr lang="el-GR" dirty="0"/>
              <a:t> </a:t>
            </a:r>
            <a:r>
              <a:rPr lang="el-GR" dirty="0" err="1"/>
              <a:t>λογω</a:t>
            </a:r>
            <a:r>
              <a:rPr lang="el-GR" dirty="0"/>
              <a:t> </a:t>
            </a:r>
            <a:r>
              <a:rPr lang="el-GR" dirty="0" err="1"/>
              <a:t>βελτιωσης</a:t>
            </a:r>
            <a:r>
              <a:rPr lang="el-GR" dirty="0"/>
              <a:t> κα </a:t>
            </a:r>
            <a:r>
              <a:rPr lang="el-GR" dirty="0" err="1"/>
              <a:t>αλλα</a:t>
            </a:r>
            <a:r>
              <a:rPr lang="el-GR" dirty="0"/>
              <a:t> </a:t>
            </a:r>
            <a:r>
              <a:rPr lang="el-GR" dirty="0" err="1"/>
              <a:t>λογω</a:t>
            </a:r>
            <a:r>
              <a:rPr lang="el-GR" dirty="0"/>
              <a:t> </a:t>
            </a:r>
            <a:r>
              <a:rPr lang="el-GR" dirty="0" err="1"/>
              <a:t>βελτιωσης</a:t>
            </a:r>
            <a:r>
              <a:rPr lang="el-GR" dirty="0"/>
              <a:t> </a:t>
            </a:r>
            <a:r>
              <a:rPr lang="el-GR" dirty="0" err="1"/>
              <a:t>θανατων</a:t>
            </a:r>
            <a:r>
              <a:rPr lang="el-GR" dirty="0"/>
              <a:t> από </a:t>
            </a:r>
            <a:r>
              <a:rPr lang="el-GR" dirty="0" err="1"/>
              <a:t>φλεγμονη</a:t>
            </a:r>
            <a:r>
              <a:rPr lang="el-GR" dirty="0"/>
              <a:t> που </a:t>
            </a:r>
            <a:r>
              <a:rPr lang="el-GR" dirty="0" err="1"/>
              <a:t>εχει</a:t>
            </a:r>
            <a:r>
              <a:rPr lang="el-GR" dirty="0"/>
              <a:t> </a:t>
            </a:r>
            <a:r>
              <a:rPr lang="el-GR" dirty="0" err="1"/>
              <a:t>λογικη</a:t>
            </a:r>
            <a:r>
              <a:rPr lang="el-GR" dirty="0"/>
              <a:t> </a:t>
            </a:r>
            <a:r>
              <a:rPr lang="el-GR" dirty="0" err="1"/>
              <a:t>εξηγηση</a:t>
            </a:r>
            <a:r>
              <a:rPr lang="el-GR" dirty="0"/>
              <a:t> </a:t>
            </a:r>
            <a:r>
              <a:rPr lang="el-GR" dirty="0" err="1"/>
              <a:t>καθως</a:t>
            </a:r>
            <a:r>
              <a:rPr lang="el-GR" dirty="0"/>
              <a:t> η </a:t>
            </a:r>
            <a:r>
              <a:rPr lang="en-US" dirty="0"/>
              <a:t>hdf </a:t>
            </a:r>
            <a:r>
              <a:rPr lang="el-GR" dirty="0" err="1"/>
              <a:t>προσφεροι</a:t>
            </a:r>
            <a:r>
              <a:rPr lang="el-GR" dirty="0"/>
              <a:t> </a:t>
            </a:r>
            <a:r>
              <a:rPr lang="el-GR" dirty="0" err="1"/>
              <a:t>καλυτερη</a:t>
            </a:r>
            <a:r>
              <a:rPr lang="el-GR" dirty="0"/>
              <a:t> </a:t>
            </a:r>
            <a:r>
              <a:rPr lang="el-GR" dirty="0" err="1"/>
              <a:t>καθασρη</a:t>
            </a:r>
            <a:r>
              <a:rPr lang="el-GR" dirty="0"/>
              <a:t> </a:t>
            </a:r>
            <a:r>
              <a:rPr lang="el-GR" dirty="0" err="1"/>
              <a:t>μεσαοιυ</a:t>
            </a:r>
            <a:r>
              <a:rPr lang="el-GR" dirty="0"/>
              <a:t> </a:t>
            </a:r>
            <a:r>
              <a:rPr lang="el-GR" dirty="0" err="1"/>
              <a:t>μβ</a:t>
            </a:r>
            <a:r>
              <a:rPr lang="el-GR" dirty="0"/>
              <a:t> </a:t>
            </a:r>
            <a:r>
              <a:rPr lang="el-GR" dirty="0" err="1"/>
              <a:t>ουριθων</a:t>
            </a:r>
            <a:r>
              <a:rPr lang="el-GR" dirty="0"/>
              <a:t> όπως </a:t>
            </a:r>
            <a:r>
              <a:rPr lang="el-GR" dirty="0" err="1"/>
              <a:t>παραγοντες</a:t>
            </a:r>
            <a:r>
              <a:rPr lang="el-GR" dirty="0"/>
              <a:t> </a:t>
            </a:r>
            <a:r>
              <a:rPr lang="el-GR" dirty="0" err="1"/>
              <a:t>φλεγμονης</a:t>
            </a:r>
            <a:endParaRPr lang="el-GR" dirty="0"/>
          </a:p>
          <a:p>
            <a:r>
              <a:rPr lang="el-GR" dirty="0"/>
              <a:t>Όμως δεν </a:t>
            </a:r>
            <a:r>
              <a:rPr lang="el-GR" dirty="0" err="1"/>
              <a:t>υπηρχε</a:t>
            </a:r>
            <a:r>
              <a:rPr lang="el-GR" dirty="0"/>
              <a:t> </a:t>
            </a:r>
            <a:r>
              <a:rPr lang="el-GR" dirty="0" err="1"/>
              <a:t>διαφορα</a:t>
            </a:r>
            <a:r>
              <a:rPr lang="el-GR" dirty="0"/>
              <a:t>’</a:t>
            </a:r>
          </a:p>
          <a:p>
            <a:r>
              <a:rPr lang="el-GR" dirty="0" err="1"/>
              <a:t>Οποτε</a:t>
            </a:r>
            <a:r>
              <a:rPr lang="el-GR" dirty="0"/>
              <a:t> δεν </a:t>
            </a:r>
            <a:r>
              <a:rPr lang="el-GR" dirty="0" err="1"/>
              <a:t>εχουμε</a:t>
            </a:r>
            <a:r>
              <a:rPr lang="el-GR" dirty="0"/>
              <a:t> </a:t>
            </a:r>
            <a:r>
              <a:rPr lang="el-GR" dirty="0" err="1"/>
              <a:t>ξακαθαρο</a:t>
            </a:r>
            <a:r>
              <a:rPr lang="el-GR" dirty="0"/>
              <a:t> </a:t>
            </a:r>
            <a:r>
              <a:rPr lang="el-GR" dirty="0" err="1"/>
              <a:t>μηχανιμσο</a:t>
            </a:r>
            <a:r>
              <a:rPr lang="el-GR" dirty="0"/>
              <a:t> να </a:t>
            </a:r>
            <a:r>
              <a:rPr lang="el-GR" dirty="0" err="1"/>
              <a:t>εξηγησουμε</a:t>
            </a:r>
            <a:r>
              <a:rPr lang="el-GR" dirty="0"/>
              <a:t> τα </a:t>
            </a:r>
            <a:r>
              <a:rPr lang="el-GR" dirty="0" err="1"/>
              <a:t>ευργνηματα</a:t>
            </a:r>
            <a:r>
              <a:rPr lang="el-GR" dirty="0"/>
              <a:t> </a:t>
            </a:r>
            <a:r>
              <a:rPr lang="el-GR" dirty="0" err="1"/>
              <a:t>μΑς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453-07CB-4212-813F-445495073EA4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90463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Μικροτεροπ</a:t>
            </a:r>
            <a:r>
              <a:rPr lang="el-GR" dirty="0"/>
              <a:t> </a:t>
            </a:r>
            <a:r>
              <a:rPr lang="el-GR" dirty="0" err="1"/>
              <a:t>δεογμα</a:t>
            </a:r>
            <a:r>
              <a:rPr lang="el-GR" dirty="0"/>
              <a:t> </a:t>
            </a:r>
            <a:r>
              <a:rPr lang="el-GR" dirty="0" err="1"/>
              <a:t>λογω</a:t>
            </a:r>
            <a:r>
              <a:rPr lang="el-GR" dirty="0"/>
              <a:t> </a:t>
            </a:r>
            <a:r>
              <a:rPr lang="en-US" dirty="0"/>
              <a:t>covid </a:t>
            </a:r>
            <a:r>
              <a:rPr lang="el-GR" dirty="0"/>
              <a:t>και </a:t>
            </a:r>
            <a:r>
              <a:rPr lang="en-US" dirty="0"/>
              <a:t>lockdown</a:t>
            </a:r>
          </a:p>
          <a:p>
            <a:r>
              <a:rPr lang="el-GR" dirty="0"/>
              <a:t>Ο </a:t>
            </a:r>
            <a:r>
              <a:rPr lang="el-GR" dirty="0" err="1"/>
              <a:t>σχετικος</a:t>
            </a:r>
            <a:r>
              <a:rPr lang="el-GR" dirty="0"/>
              <a:t> </a:t>
            </a:r>
            <a:r>
              <a:rPr lang="el-GR" dirty="0" err="1"/>
              <a:t>κινδυνος</a:t>
            </a:r>
            <a:r>
              <a:rPr lang="el-GR" dirty="0"/>
              <a:t> </a:t>
            </a:r>
            <a:r>
              <a:rPr lang="el-GR" dirty="0" err="1"/>
              <a:t>θανατου</a:t>
            </a:r>
            <a:r>
              <a:rPr lang="el-GR" dirty="0"/>
              <a:t> που </a:t>
            </a:r>
            <a:r>
              <a:rPr lang="el-GR" dirty="0" err="1"/>
              <a:t>βρηκαν</a:t>
            </a:r>
            <a:r>
              <a:rPr lang="el-GR" dirty="0"/>
              <a:t> </a:t>
            </a:r>
            <a:r>
              <a:rPr lang="el-GR" dirty="0" err="1"/>
              <a:t>ηταν</a:t>
            </a:r>
            <a:r>
              <a:rPr lang="el-GR" dirty="0"/>
              <a:t> πολύ </a:t>
            </a:r>
            <a:r>
              <a:rPr lang="el-GR" dirty="0" err="1"/>
              <a:t>μικροτερος</a:t>
            </a:r>
            <a:r>
              <a:rPr lang="el-GR" dirty="0"/>
              <a:t> από αυτόν </a:t>
            </a:r>
            <a:r>
              <a:rPr lang="el-GR" dirty="0" err="1"/>
              <a:t>αλλων</a:t>
            </a:r>
            <a:r>
              <a:rPr lang="el-GR" dirty="0"/>
              <a:t> </a:t>
            </a:r>
            <a:r>
              <a:rPr lang="el-GR" dirty="0" err="1"/>
              <a:t>μελετων</a:t>
            </a:r>
            <a:r>
              <a:rPr lang="el-GR" dirty="0"/>
              <a:t> που </a:t>
            </a:r>
            <a:r>
              <a:rPr lang="el-GR" dirty="0" err="1"/>
              <a:t>χρησιμοποιθηθηκε</a:t>
            </a:r>
            <a:r>
              <a:rPr lang="el-GR" dirty="0"/>
              <a:t> ως </a:t>
            </a:r>
            <a:r>
              <a:rPr lang="el-GR" dirty="0" err="1"/>
              <a:t>κριτηριο</a:t>
            </a:r>
            <a:r>
              <a:rPr lang="el-GR" dirty="0"/>
              <a:t> για τον </a:t>
            </a:r>
            <a:r>
              <a:rPr lang="el-GR" dirty="0" err="1"/>
              <a:t>υπολογισμο</a:t>
            </a:r>
            <a:r>
              <a:rPr lang="el-GR" dirty="0"/>
              <a:t> του </a:t>
            </a:r>
            <a:r>
              <a:rPr lang="el-GR" dirty="0" err="1"/>
              <a:t>δειγματις</a:t>
            </a:r>
            <a:endParaRPr lang="en-US" dirty="0"/>
          </a:p>
          <a:p>
            <a:endParaRPr lang="en-US" dirty="0"/>
          </a:p>
          <a:p>
            <a:r>
              <a:rPr lang="el-GR" dirty="0" err="1"/>
              <a:t>Συνηθως</a:t>
            </a:r>
            <a:r>
              <a:rPr lang="el-GR" dirty="0"/>
              <a:t> </a:t>
            </a:r>
            <a:r>
              <a:rPr lang="en-US" dirty="0" err="1"/>
              <a:t>selevction</a:t>
            </a:r>
            <a:r>
              <a:rPr lang="en-US" dirty="0"/>
              <a:t> and confounding bias</a:t>
            </a:r>
          </a:p>
          <a:p>
            <a:r>
              <a:rPr lang="el-GR" dirty="0"/>
              <a:t>Αυτή εδώ </a:t>
            </a:r>
            <a:r>
              <a:rPr lang="el-GR" dirty="0" err="1"/>
              <a:t>ηταν</a:t>
            </a:r>
            <a:r>
              <a:rPr lang="el-GR" dirty="0"/>
              <a:t> και </a:t>
            </a:r>
            <a:r>
              <a:rPr lang="el-GR" dirty="0" err="1"/>
              <a:t>τυχαιοποιημενη</a:t>
            </a:r>
            <a:r>
              <a:rPr lang="el-GR" dirty="0"/>
              <a:t> και </a:t>
            </a:r>
            <a:r>
              <a:rPr lang="el-GR" dirty="0" err="1"/>
              <a:t>ελεγχομενη</a:t>
            </a:r>
            <a:r>
              <a:rPr lang="el-GR" dirty="0"/>
              <a:t> </a:t>
            </a:r>
            <a:r>
              <a:rPr lang="el-GR" dirty="0" err="1"/>
              <a:t>οποτε</a:t>
            </a:r>
            <a:r>
              <a:rPr lang="el-GR" dirty="0"/>
              <a:t> </a:t>
            </a:r>
            <a:r>
              <a:rPr lang="el-GR" dirty="0" err="1"/>
              <a:t>αυτοι</a:t>
            </a:r>
            <a:r>
              <a:rPr lang="el-GR" dirty="0"/>
              <a:t> οι </a:t>
            </a:r>
            <a:r>
              <a:rPr lang="el-GR" dirty="0" err="1"/>
              <a:t>κινδυνοι</a:t>
            </a:r>
            <a:r>
              <a:rPr lang="el-GR" dirty="0"/>
              <a:t> </a:t>
            </a:r>
            <a:r>
              <a:rPr lang="el-GR" dirty="0" err="1"/>
              <a:t>σφαλματος</a:t>
            </a:r>
            <a:r>
              <a:rPr lang="el-GR" dirty="0"/>
              <a:t> </a:t>
            </a:r>
            <a:r>
              <a:rPr lang="el-GR" dirty="0" err="1"/>
              <a:t>ελαχιστοποιηθηκαν</a:t>
            </a:r>
            <a:r>
              <a:rPr lang="el-GR" dirty="0"/>
              <a:t> </a:t>
            </a:r>
            <a:r>
              <a:rPr lang="el-GR" dirty="0" err="1"/>
              <a:t>θεωρητικα</a:t>
            </a:r>
            <a:r>
              <a:rPr lang="el-GR" dirty="0"/>
              <a:t> </a:t>
            </a:r>
            <a:r>
              <a:rPr lang="el-GR" dirty="0" err="1"/>
              <a:t>τουλαχιστον</a:t>
            </a:r>
            <a:endParaRPr lang="el-GR" dirty="0"/>
          </a:p>
          <a:p>
            <a:r>
              <a:rPr lang="el-GR" dirty="0"/>
              <a:t>Τα </a:t>
            </a:r>
            <a:r>
              <a:rPr lang="el-GR" dirty="0" err="1"/>
              <a:t>κριτληρια</a:t>
            </a:r>
            <a:r>
              <a:rPr lang="el-GR" dirty="0"/>
              <a:t> ένταξης μάλλον είχαν ως </a:t>
            </a:r>
            <a:r>
              <a:rPr lang="el-GR" dirty="0" err="1"/>
              <a:t>αποτελσματα</a:t>
            </a:r>
            <a:r>
              <a:rPr lang="el-GR" dirty="0"/>
              <a:t> να </a:t>
            </a:r>
            <a:r>
              <a:rPr lang="el-GR" dirty="0" err="1"/>
              <a:t>επιλεξουν</a:t>
            </a:r>
            <a:r>
              <a:rPr lang="el-GR" dirty="0"/>
              <a:t> οι </a:t>
            </a:r>
            <a:r>
              <a:rPr lang="el-GR" dirty="0" err="1"/>
              <a:t>ερευντες</a:t>
            </a:r>
            <a:r>
              <a:rPr lang="el-GR" dirty="0"/>
              <a:t> πιο </a:t>
            </a:r>
            <a:r>
              <a:rPr lang="el-GR" dirty="0" err="1"/>
              <a:t>υγιερίς</a:t>
            </a:r>
            <a:r>
              <a:rPr lang="el-GR" dirty="0"/>
              <a:t> από το </a:t>
            </a:r>
            <a:r>
              <a:rPr lang="el-GR" dirty="0" err="1"/>
              <a:t>συνηθισμνεο</a:t>
            </a:r>
            <a:r>
              <a:rPr lang="el-GR" dirty="0"/>
              <a:t> για να επιτευχθούν </a:t>
            </a:r>
            <a:r>
              <a:rPr lang="el-GR" dirty="0" err="1"/>
              <a:t>με΄γάλοι</a:t>
            </a:r>
            <a:r>
              <a:rPr lang="el-GR" dirty="0"/>
              <a:t> όγκοι υποκατάστατου με </a:t>
            </a:r>
            <a:r>
              <a:rPr lang="el-GR" dirty="0" err="1"/>
              <a:t>αβφ</a:t>
            </a:r>
            <a:r>
              <a:rPr lang="el-GR" dirty="0"/>
              <a:t> </a:t>
            </a:r>
            <a:r>
              <a:rPr lang="el-GR" dirty="0" err="1"/>
              <a:t>κτλ</a:t>
            </a:r>
            <a:endParaRPr lang="el-GR" dirty="0"/>
          </a:p>
          <a:p>
            <a:r>
              <a:rPr lang="el-GR" dirty="0"/>
              <a:t>Όμως για αυτό </a:t>
            </a:r>
            <a:r>
              <a:rPr lang="el-GR" dirty="0" err="1"/>
              <a:t>πετυχε</a:t>
            </a:r>
            <a:r>
              <a:rPr lang="el-GR" dirty="0"/>
              <a:t> </a:t>
            </a:r>
            <a:r>
              <a:rPr lang="el-GR" dirty="0" err="1"/>
              <a:t>εντυπωσιακους</a:t>
            </a:r>
            <a:r>
              <a:rPr lang="el-GR" dirty="0"/>
              <a:t> </a:t>
            </a:r>
            <a:r>
              <a:rPr lang="el-GR" dirty="0" err="1"/>
              <a:t>στοχους</a:t>
            </a:r>
            <a:r>
              <a:rPr lang="el-GR" dirty="0"/>
              <a:t> </a:t>
            </a:r>
            <a:r>
              <a:rPr lang="el-GR" dirty="0" err="1"/>
              <a:t>ογκων</a:t>
            </a:r>
            <a:r>
              <a:rPr lang="el-GR" dirty="0"/>
              <a:t> </a:t>
            </a:r>
            <a:r>
              <a:rPr lang="el-GR" dirty="0" err="1"/>
              <a:t>υποκ</a:t>
            </a:r>
            <a:r>
              <a:rPr lang="el-GR" dirty="0"/>
              <a:t> και </a:t>
            </a:r>
            <a:r>
              <a:rPr lang="el-GR" dirty="0" err="1"/>
              <a:t>μαλλον</a:t>
            </a:r>
            <a:r>
              <a:rPr lang="el-GR" dirty="0"/>
              <a:t> </a:t>
            </a:r>
            <a:r>
              <a:rPr lang="el-GR" dirty="0" err="1"/>
              <a:t>ηταν</a:t>
            </a:r>
            <a:r>
              <a:rPr lang="el-GR" dirty="0"/>
              <a:t> η </a:t>
            </a:r>
            <a:r>
              <a:rPr lang="el-GR" dirty="0" err="1"/>
              <a:t>πρωτη</a:t>
            </a:r>
            <a:r>
              <a:rPr lang="el-GR" dirty="0"/>
              <a:t> </a:t>
            </a:r>
            <a:r>
              <a:rPr lang="el-GR" dirty="0" err="1"/>
              <a:t>μελετη</a:t>
            </a:r>
            <a:r>
              <a:rPr lang="el-GR" dirty="0"/>
              <a:t> που το </a:t>
            </a:r>
            <a:r>
              <a:rPr lang="el-GR" dirty="0" err="1"/>
              <a:t>πετυχε</a:t>
            </a:r>
            <a:r>
              <a:rPr lang="el-GR" dirty="0"/>
              <a:t> αυτό σε </a:t>
            </a:r>
            <a:r>
              <a:rPr lang="el-GR" dirty="0" err="1"/>
              <a:t>τεοτιο</a:t>
            </a:r>
            <a:r>
              <a:rPr lang="el-GR" dirty="0"/>
              <a:t> </a:t>
            </a:r>
            <a:r>
              <a:rPr lang="el-GR" dirty="0" err="1"/>
              <a:t>μεγαλο</a:t>
            </a:r>
            <a:r>
              <a:rPr lang="el-GR" dirty="0"/>
              <a:t> </a:t>
            </a:r>
            <a:r>
              <a:rPr lang="el-GR" dirty="0" err="1"/>
              <a:t>ποσστο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453-07CB-4212-813F-445495073EA4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13726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00"/>
                </a:solidFill>
                <a:latin typeface="+mj-lt"/>
              </a:rPr>
              <a:t>Number needed to treat : 21 </a:t>
            </a:r>
            <a:r>
              <a:rPr lang="en-US" sz="1200" dirty="0">
                <a:latin typeface="+mj-lt"/>
              </a:rPr>
              <a:t>patients with high-dose HDF rather than high-flux HD for </a:t>
            </a:r>
            <a:r>
              <a:rPr lang="en-US" sz="1200" dirty="0">
                <a:solidFill>
                  <a:srgbClr val="FFFF00"/>
                </a:solidFill>
                <a:latin typeface="+mj-lt"/>
              </a:rPr>
              <a:t>3 years </a:t>
            </a:r>
            <a:r>
              <a:rPr lang="en-US" sz="1200" dirty="0">
                <a:latin typeface="+mj-lt"/>
              </a:rPr>
              <a:t>in order to prevent one death (from any cause) per year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453-07CB-4212-813F-445495073EA4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05451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Καλυτερη</a:t>
            </a:r>
            <a:r>
              <a:rPr lang="el-GR" dirty="0"/>
              <a:t> </a:t>
            </a:r>
            <a:r>
              <a:rPr lang="el-GR" dirty="0" err="1"/>
              <a:t>μεθοοδολογικα</a:t>
            </a:r>
            <a:endParaRPr lang="el-GR" dirty="0"/>
          </a:p>
          <a:p>
            <a:r>
              <a:rPr lang="el-GR" dirty="0" err="1"/>
              <a:t>Ενταξη</a:t>
            </a:r>
            <a:r>
              <a:rPr lang="el-GR" dirty="0"/>
              <a:t> </a:t>
            </a:r>
            <a:r>
              <a:rPr lang="el-GR" dirty="0" err="1"/>
              <a:t>ασχετως</a:t>
            </a:r>
            <a:r>
              <a:rPr lang="el-GR" dirty="0"/>
              <a:t> </a:t>
            </a:r>
            <a:r>
              <a:rPr lang="el-GR" dirty="0" err="1"/>
              <a:t>ικανοτητας</a:t>
            </a:r>
            <a:r>
              <a:rPr lang="el-GR" dirty="0"/>
              <a:t> </a:t>
            </a:r>
            <a:r>
              <a:rPr lang="el-GR" dirty="0" err="1"/>
              <a:t>καθως</a:t>
            </a:r>
            <a:r>
              <a:rPr lang="el-GR" dirty="0"/>
              <a:t> η </a:t>
            </a:r>
            <a:r>
              <a:rPr lang="el-GR" dirty="0" err="1"/>
              <a:t>παρρμβαση</a:t>
            </a:r>
            <a:r>
              <a:rPr lang="el-GR" dirty="0"/>
              <a:t> είναι </a:t>
            </a:r>
            <a:r>
              <a:rPr lang="el-GR" dirty="0" err="1"/>
              <a:t>προσπασθω</a:t>
            </a:r>
            <a:r>
              <a:rPr lang="el-GR" dirty="0"/>
              <a:t> να </a:t>
            </a:r>
            <a:r>
              <a:rPr lang="el-GR" dirty="0" err="1"/>
              <a:t>φταωσ</a:t>
            </a:r>
            <a:r>
              <a:rPr lang="el-GR" dirty="0"/>
              <a:t> </a:t>
            </a:r>
            <a:r>
              <a:rPr lang="el-GR" dirty="0" err="1"/>
              <a:t>ψηλους</a:t>
            </a:r>
            <a:r>
              <a:rPr lang="el-GR" dirty="0"/>
              <a:t> </a:t>
            </a:r>
            <a:r>
              <a:rPr lang="el-GR" dirty="0" err="1"/>
              <a:t>στοχους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453-07CB-4212-813F-445495073EA4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12582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Καποιοι</a:t>
            </a:r>
            <a:r>
              <a:rPr lang="el-GR" dirty="0"/>
              <a:t> ότι </a:t>
            </a:r>
            <a:r>
              <a:rPr lang="el-GR" dirty="0" err="1"/>
              <a:t>καλσικη</a:t>
            </a:r>
            <a:r>
              <a:rPr lang="el-GR" dirty="0"/>
              <a:t> </a:t>
            </a:r>
            <a:r>
              <a:rPr lang="el-GR" dirty="0" err="1"/>
              <a:t>πρπεειι</a:t>
            </a:r>
            <a:r>
              <a:rPr lang="el-GR" dirty="0"/>
              <a:t> η </a:t>
            </a:r>
            <a:r>
              <a:rPr lang="en-US" dirty="0"/>
              <a:t>hdf </a:t>
            </a:r>
            <a:r>
              <a:rPr lang="el-GR" dirty="0"/>
              <a:t>Και να </a:t>
            </a:r>
            <a:r>
              <a:rPr lang="el-GR" dirty="0" err="1"/>
              <a:t>ξεκιναμε</a:t>
            </a:r>
            <a:r>
              <a:rPr lang="el-GR" dirty="0"/>
              <a:t> από </a:t>
            </a:r>
            <a:r>
              <a:rPr lang="el-GR" dirty="0" err="1"/>
              <a:t>εκει</a:t>
            </a:r>
            <a:endParaRPr lang="el-GR" dirty="0"/>
          </a:p>
          <a:p>
            <a:r>
              <a:rPr lang="el-GR" dirty="0"/>
              <a:t>Μη </a:t>
            </a:r>
            <a:r>
              <a:rPr lang="el-GR" dirty="0" err="1"/>
              <a:t>ξεχναμε</a:t>
            </a:r>
            <a:r>
              <a:rPr lang="el-GR" dirty="0"/>
              <a:t> </a:t>
            </a:r>
            <a:r>
              <a:rPr lang="el-GR" dirty="0" err="1"/>
              <a:t>κοστος</a:t>
            </a:r>
            <a:r>
              <a:rPr lang="el-GR" dirty="0"/>
              <a:t> και </a:t>
            </a:r>
            <a:r>
              <a:rPr lang="el-GR" dirty="0" err="1"/>
              <a:t>πσοοστωσης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453-07CB-4212-813F-445495073EA4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0160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Ιστορικα</a:t>
            </a:r>
            <a:r>
              <a:rPr lang="el-GR" dirty="0"/>
              <a:t> η…</a:t>
            </a:r>
            <a:r>
              <a:rPr lang="el-GR" dirty="0" err="1"/>
              <a:t>εγινε</a:t>
            </a:r>
            <a:r>
              <a:rPr lang="el-GR" dirty="0"/>
              <a:t> από τον με ένα </a:t>
            </a:r>
            <a:r>
              <a:rPr lang="el-GR" dirty="0" err="1"/>
              <a:t>συστημα</a:t>
            </a:r>
            <a:r>
              <a:rPr lang="el-GR" dirty="0"/>
              <a:t> ΑΙΜΚ που </a:t>
            </a:r>
            <a:r>
              <a:rPr lang="el-GR" dirty="0" err="1"/>
              <a:t>τωτα</a:t>
            </a:r>
            <a:r>
              <a:rPr lang="el-GR" dirty="0"/>
              <a:t> είναι </a:t>
            </a:r>
            <a:r>
              <a:rPr lang="el-GR" dirty="0" err="1"/>
              <a:t>απαρχαιωμενο</a:t>
            </a:r>
            <a:r>
              <a:rPr lang="el-GR" dirty="0"/>
              <a:t> με…</a:t>
            </a:r>
          </a:p>
          <a:p>
            <a:r>
              <a:rPr lang="el-GR" dirty="0"/>
              <a:t>Ενώ τα </a:t>
            </a:r>
            <a:r>
              <a:rPr lang="el-GR" dirty="0" err="1"/>
              <a:t>συγχρονα</a:t>
            </a:r>
            <a:r>
              <a:rPr lang="el-GR" dirty="0"/>
              <a:t> </a:t>
            </a:r>
            <a:r>
              <a:rPr lang="el-GR" dirty="0" err="1"/>
              <a:t>συστηματα</a:t>
            </a:r>
            <a:r>
              <a:rPr lang="el-GR" dirty="0"/>
              <a:t> ΑΙΜΚ </a:t>
            </a:r>
            <a:r>
              <a:rPr lang="el-GR" dirty="0" err="1"/>
              <a:t>εχουν</a:t>
            </a:r>
            <a:r>
              <a:rPr lang="el-GR" dirty="0"/>
              <a:t> </a:t>
            </a:r>
            <a:r>
              <a:rPr lang="el-GR" dirty="0" err="1"/>
              <a:t>εξελιχθεις</a:t>
            </a:r>
            <a:r>
              <a:rPr lang="el-GR" dirty="0"/>
              <a:t> κατά πολύ από </a:t>
            </a:r>
            <a:r>
              <a:rPr lang="el-GR" dirty="0" err="1"/>
              <a:t>τοτε</a:t>
            </a:r>
            <a:r>
              <a:rPr lang="el-GR" dirty="0"/>
              <a:t>, η</a:t>
            </a:r>
          </a:p>
          <a:p>
            <a:r>
              <a:rPr lang="el-GR" dirty="0" err="1"/>
              <a:t>Φιλοσοφια</a:t>
            </a:r>
            <a:r>
              <a:rPr lang="el-GR" dirty="0"/>
              <a:t> και </a:t>
            </a:r>
            <a:r>
              <a:rPr lang="el-GR" dirty="0" err="1"/>
              <a:t>αρχες</a:t>
            </a:r>
            <a:r>
              <a:rPr lang="el-GR" dirty="0"/>
              <a:t> </a:t>
            </a:r>
            <a:r>
              <a:rPr lang="el-GR" dirty="0" err="1"/>
              <a:t>παραμενουν</a:t>
            </a:r>
            <a:r>
              <a:rPr lang="el-GR" dirty="0"/>
              <a:t> </a:t>
            </a:r>
            <a:r>
              <a:rPr lang="el-GR" dirty="0" err="1"/>
              <a:t>ιδιες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453-07CB-4212-813F-445495073EA4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22439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Αρα</a:t>
            </a:r>
            <a:r>
              <a:rPr lang="el-GR" dirty="0"/>
              <a:t> παρατεταμένης </a:t>
            </a:r>
            <a:r>
              <a:rPr lang="el-GR" dirty="0" err="1"/>
              <a:t>διαρκειας</a:t>
            </a:r>
            <a:r>
              <a:rPr lang="el-GR" dirty="0"/>
              <a:t> &gt;5 </a:t>
            </a:r>
            <a:r>
              <a:rPr lang="el-GR" dirty="0" err="1"/>
              <a:t>ωρες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453-07CB-4212-813F-445495073EA4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07884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ΚΑΘΗΜΕΡΙΝΗ ΝΥΧΤΕΡΙΝΗ ΓΙΑ ΠΡΑΚΤΚΛΟΥΣ ΚΑΙ ΛΟΓΙΣΤΙΚΟΥΣ ΛΟΓΟΥΣ ΜΟΝΟ ΣΠΙΤΙ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453-07CB-4212-813F-445495073EA4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76118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ΧΡΟΝΟς</a:t>
            </a:r>
            <a:r>
              <a:rPr lang="el-GR" dirty="0"/>
              <a:t> 8 ΩΡΕΣ 3 </a:t>
            </a:r>
            <a:r>
              <a:rPr lang="el-GR" dirty="0" err="1"/>
              <a:t>ΦΟΡΕς</a:t>
            </a:r>
            <a:r>
              <a:rPr lang="el-GR" dirty="0"/>
              <a:t> /ΕΔ ΡΟΗ ΑΙΜΑΤΟΣ 300 ΔΙΑΛΥΜΑΤΟΣ 500</a:t>
            </a:r>
          </a:p>
          <a:p>
            <a:r>
              <a:rPr lang="el-GR" dirty="0"/>
              <a:t>ΟΠΟΙΑΔΗΠΟΤΕ ΑΓΓ ΠΡΟΣΠΕΛΑΣΗ</a:t>
            </a:r>
          </a:p>
          <a:p>
            <a:r>
              <a:rPr lang="el-GR" dirty="0"/>
              <a:t>ΔΙΑΛΥΑΜ ΔΙΤΤΑΝΘΡ ΠΟΙΚΙΛΛΕΙ</a:t>
            </a:r>
          </a:p>
          <a:p>
            <a:r>
              <a:rPr lang="el-GR" dirty="0"/>
              <a:t>ΜΠΟΡΕΙ ΝΑ ΧΡΙΕΑΣΤΕΙ ΝΑ ΒΑΥΜΕ ΦΩΣΦΟΡΟ</a:t>
            </a:r>
          </a:p>
          <a:p>
            <a:r>
              <a:rPr lang="el-GR" dirty="0"/>
              <a:t>ΌΛΑ ΥΑΤ ΒΕΒΑΙΑ ΕΞΑΤΟΜΙΚΕΥΜΕΝΑ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453-07CB-4212-813F-445495073EA4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81840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ΣΤΟΧΕΥΕΙ ΣΤΗΝ ΒΕΛΤΙΩΗΣ ΤΟΥ ΚΑ ΠΡΟΦΙΛ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453-07CB-4212-813F-445495073EA4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62183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l-GR" kern="0" dirty="0"/>
              <a:t>1969 </a:t>
            </a:r>
            <a:r>
              <a:rPr lang="en-US" kern="0" dirty="0"/>
              <a:t>De </a:t>
            </a:r>
            <a:r>
              <a:rPr lang="en-US" kern="0" dirty="0" err="1"/>
              <a:t>palma</a:t>
            </a:r>
            <a:endParaRPr lang="en-US" kern="0" dirty="0"/>
          </a:p>
          <a:p>
            <a:pPr marL="0" indent="0">
              <a:buFont typeface="Wingdings" pitchFamily="2" charset="2"/>
              <a:buNone/>
            </a:pPr>
            <a:r>
              <a:rPr lang="en-US" sz="1200" kern="0" dirty="0"/>
              <a:t>Economics and logistics stopped its use</a:t>
            </a:r>
          </a:p>
          <a:p>
            <a:pPr marL="0" indent="0">
              <a:buFont typeface="Wingdings" pitchFamily="2" charset="2"/>
              <a:buNone/>
            </a:pPr>
            <a:endParaRPr lang="en-US" sz="1200" kern="0" dirty="0"/>
          </a:p>
          <a:p>
            <a:pPr marL="0" indent="0">
              <a:buFont typeface="Wingdings" pitchFamily="2" charset="2"/>
              <a:buNone/>
            </a:pPr>
            <a:r>
              <a:rPr lang="en-US" sz="1200" kern="0" dirty="0"/>
              <a:t>HEMO: </a:t>
            </a:r>
            <a:r>
              <a:rPr lang="el-GR" sz="1200" kern="0" dirty="0"/>
              <a:t>ενδιαφέρον σε αλλαγή συχνότητας/διάρκειας</a:t>
            </a:r>
          </a:p>
          <a:p>
            <a:pPr marL="0" indent="0">
              <a:buFont typeface="Wingdings" pitchFamily="2" charset="2"/>
              <a:buNone/>
            </a:pPr>
            <a:endParaRPr lang="el-GR" sz="1200" kern="0" dirty="0"/>
          </a:p>
          <a:p>
            <a:pPr marL="0" indent="0">
              <a:buFont typeface="Wingdings" pitchFamily="2" charset="2"/>
              <a:buNone/>
            </a:pPr>
            <a:r>
              <a:rPr lang="el-GR" sz="1200" kern="0" dirty="0"/>
              <a:t>Δεκαετία 2009 – 2019</a:t>
            </a:r>
          </a:p>
          <a:p>
            <a:pPr marL="0" indent="0">
              <a:buFont typeface="Wingdings" pitchFamily="2" charset="2"/>
              <a:buNone/>
            </a:pPr>
            <a:r>
              <a:rPr lang="el-GR" sz="1200" kern="0" dirty="0"/>
              <a:t>Διπλασιασμός </a:t>
            </a:r>
            <a:r>
              <a:rPr lang="en-US" sz="1200" kern="0" dirty="0"/>
              <a:t>Home dialysis </a:t>
            </a:r>
            <a:r>
              <a:rPr lang="el-GR" sz="1200" kern="0" dirty="0"/>
              <a:t>ως πρώτη επιλογή</a:t>
            </a:r>
          </a:p>
          <a:p>
            <a:pPr marL="0" indent="0">
              <a:buFont typeface="Wingdings" pitchFamily="2" charset="2"/>
              <a:buNone/>
            </a:pPr>
            <a:r>
              <a:rPr lang="el-GR" sz="1200" kern="0" dirty="0"/>
              <a:t>Σε αυτούς που κάνουν </a:t>
            </a:r>
            <a:r>
              <a:rPr lang="el-GR" sz="1200" kern="0" dirty="0" err="1"/>
              <a:t>κατ’οίκον</a:t>
            </a:r>
            <a:r>
              <a:rPr lang="el-GR" sz="1200" kern="0" dirty="0"/>
              <a:t>, 40% προτιμούν τις μικρές καθημερινές</a:t>
            </a:r>
            <a:endParaRPr lang="en-US" sz="1200" kern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453-07CB-4212-813F-445495073EA4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6045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5ετη </a:t>
            </a:r>
            <a:r>
              <a:rPr lang="el-GR" dirty="0" err="1"/>
              <a:t>επιβιωση</a:t>
            </a:r>
            <a:r>
              <a:rPr lang="el-GR" dirty="0"/>
              <a:t> σε </a:t>
            </a:r>
            <a:r>
              <a:rPr lang="el-GR" dirty="0" err="1"/>
              <a:t>σχεση</a:t>
            </a:r>
            <a:r>
              <a:rPr lang="el-GR" dirty="0"/>
              <a:t> με </a:t>
            </a:r>
            <a:r>
              <a:rPr lang="el-GR" dirty="0" err="1"/>
              <a:t>συμβατικη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453-07CB-4212-813F-445495073EA4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44647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Εχει</a:t>
            </a:r>
            <a:r>
              <a:rPr lang="el-GR" dirty="0"/>
              <a:t> </a:t>
            </a:r>
            <a:r>
              <a:rPr lang="el-GR" dirty="0" err="1"/>
              <a:t>σημασια</a:t>
            </a:r>
            <a:r>
              <a:rPr lang="el-GR" dirty="0"/>
              <a:t> η </a:t>
            </a:r>
            <a:r>
              <a:rPr lang="el-GR" dirty="0" err="1"/>
              <a:t>κατανομη</a:t>
            </a:r>
            <a:r>
              <a:rPr lang="el-GR" dirty="0"/>
              <a:t> των </a:t>
            </a:r>
            <a:r>
              <a:rPr lang="el-GR" dirty="0" err="1"/>
              <a:t>πορων</a:t>
            </a:r>
            <a:endParaRPr lang="el-GR" dirty="0"/>
          </a:p>
          <a:p>
            <a:r>
              <a:rPr lang="el-GR" dirty="0"/>
              <a:t>Στο </a:t>
            </a:r>
            <a:r>
              <a:rPr lang="el-GR" dirty="0" err="1"/>
              <a:t>διαγραμμα</a:t>
            </a:r>
            <a:r>
              <a:rPr lang="el-GR" dirty="0"/>
              <a:t> το </a:t>
            </a:r>
            <a:r>
              <a:rPr lang="el-GR" dirty="0" err="1"/>
              <a:t>κοκκινο</a:t>
            </a:r>
            <a:r>
              <a:rPr lang="el-GR" dirty="0"/>
              <a:t> είναι το </a:t>
            </a:r>
            <a:r>
              <a:rPr lang="el-GR" dirty="0" err="1"/>
              <a:t>ιδεατο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453-07CB-4212-813F-445495073EA4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6932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0" dirty="0"/>
              <a:t>Πλησιάζει πιο κοντά στη φυσιολογική </a:t>
            </a:r>
            <a:r>
              <a:rPr lang="el-GR" sz="1200" kern="0" dirty="0" err="1"/>
              <a:t>σπ</a:t>
            </a:r>
            <a:r>
              <a:rPr lang="el-GR" sz="1200" kern="0" dirty="0"/>
              <a:t>. Μεμβράνη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0" dirty="0" err="1"/>
              <a:t>Ζητουμενο</a:t>
            </a:r>
            <a:r>
              <a:rPr lang="el-GR" sz="1200" kern="0" dirty="0"/>
              <a:t> είναι η </a:t>
            </a:r>
            <a:r>
              <a:rPr lang="el-GR" sz="1200" kern="0" dirty="0" err="1"/>
              <a:t>νεα</a:t>
            </a:r>
            <a:r>
              <a:rPr lang="el-GR" sz="1200" kern="0" dirty="0"/>
              <a:t> </a:t>
            </a:r>
            <a:r>
              <a:rPr lang="el-GR" sz="1200" kern="0" dirty="0" err="1"/>
              <a:t>μεθοδος</a:t>
            </a:r>
            <a:r>
              <a:rPr lang="el-GR" sz="1200" kern="0" dirty="0"/>
              <a:t> οι </a:t>
            </a:r>
            <a:r>
              <a:rPr lang="el-GR" sz="1200" kern="0" dirty="0" err="1"/>
              <a:t>νεες</a:t>
            </a:r>
            <a:r>
              <a:rPr lang="el-GR" sz="1200" kern="0" dirty="0"/>
              <a:t> </a:t>
            </a:r>
            <a:r>
              <a:rPr lang="el-GR" sz="1200" kern="0" dirty="0" err="1"/>
              <a:t>μεμβρανες</a:t>
            </a:r>
            <a:r>
              <a:rPr lang="el-GR" sz="1200" kern="0" dirty="0"/>
              <a:t> να </a:t>
            </a:r>
            <a:r>
              <a:rPr lang="el-GR" sz="1200" kern="0" dirty="0" err="1"/>
              <a:t>μπροεοσυν</a:t>
            </a:r>
            <a:r>
              <a:rPr lang="el-GR" sz="1200" kern="0" dirty="0"/>
              <a:t> να </a:t>
            </a:r>
            <a:r>
              <a:rPr lang="el-GR" sz="1200" kern="0" dirty="0" err="1"/>
              <a:t>απομακρυνουν</a:t>
            </a:r>
            <a:r>
              <a:rPr lang="el-GR" sz="1200" kern="0" dirty="0"/>
              <a:t> αυτά που δε </a:t>
            </a:r>
            <a:r>
              <a:rPr lang="el-GR" sz="1200" kern="0" dirty="0" err="1"/>
              <a:t>μπορουσαν</a:t>
            </a:r>
            <a:r>
              <a:rPr lang="el-GR" sz="1200" kern="0" dirty="0"/>
              <a:t> οι </a:t>
            </a:r>
            <a:r>
              <a:rPr lang="el-GR" sz="1200" kern="0" dirty="0" err="1"/>
              <a:t>προγηγουμενς</a:t>
            </a:r>
            <a:r>
              <a:rPr lang="el-GR" sz="1200" kern="0" dirty="0"/>
              <a:t> </a:t>
            </a:r>
            <a:r>
              <a:rPr lang="el-GR" sz="1200" kern="0" dirty="0" err="1"/>
              <a:t>δλδ</a:t>
            </a:r>
            <a:r>
              <a:rPr lang="el-GR" sz="1200" kern="0" dirty="0"/>
              <a:t> </a:t>
            </a:r>
            <a:r>
              <a:rPr lang="el-GR" sz="1200" kern="0" dirty="0" err="1"/>
              <a:t>μεσου</a:t>
            </a:r>
            <a:r>
              <a:rPr lang="el-GR" sz="1200" kern="0" dirty="0"/>
              <a:t> και </a:t>
            </a:r>
            <a:r>
              <a:rPr lang="el-GR" sz="1200" kern="0" dirty="0" err="1"/>
              <a:t>μεγαλου</a:t>
            </a:r>
            <a:r>
              <a:rPr lang="el-GR" sz="1200" kern="0" dirty="0"/>
              <a:t> </a:t>
            </a:r>
            <a:r>
              <a:rPr lang="el-GR" sz="1200" kern="0" dirty="0" err="1"/>
              <a:t>μβ</a:t>
            </a:r>
            <a:r>
              <a:rPr lang="el-GR" sz="1200" kern="0" dirty="0"/>
              <a:t> </a:t>
            </a:r>
            <a:r>
              <a:rPr lang="el-GR" sz="1200" kern="0" dirty="0" err="1"/>
              <a:t>ουσιες</a:t>
            </a:r>
            <a:r>
              <a:rPr lang="el-GR" sz="1200" kern="0" dirty="0"/>
              <a:t> όπως 18-45.000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0" dirty="0" err="1"/>
              <a:t>Αλβουμινη</a:t>
            </a:r>
            <a:r>
              <a:rPr lang="el-GR" sz="1200" kern="0" dirty="0"/>
              <a:t> 67.00 </a:t>
            </a:r>
            <a:r>
              <a:rPr lang="el-GR" sz="1200" kern="0" dirty="0" err="1"/>
              <a:t>κιλονταλτον</a:t>
            </a:r>
            <a:r>
              <a:rPr lang="el-GR" sz="1200" kern="0" dirty="0"/>
              <a:t> που δε </a:t>
            </a:r>
            <a:r>
              <a:rPr lang="el-GR" sz="1200" kern="0" dirty="0" err="1"/>
              <a:t>θελουμε</a:t>
            </a:r>
            <a:r>
              <a:rPr lang="el-GR" sz="1200" kern="0" dirty="0"/>
              <a:t> η </a:t>
            </a:r>
            <a:r>
              <a:rPr lang="el-GR" sz="1200" kern="0" dirty="0" err="1"/>
              <a:t>νεα</a:t>
            </a:r>
            <a:r>
              <a:rPr lang="el-GR" sz="1200" kern="0" dirty="0"/>
              <a:t> </a:t>
            </a:r>
            <a:r>
              <a:rPr lang="el-GR" sz="1200" kern="0" dirty="0" err="1"/>
              <a:t>μεθοδος</a:t>
            </a:r>
            <a:r>
              <a:rPr lang="el-GR" sz="1200" kern="0" dirty="0"/>
              <a:t> </a:t>
            </a:r>
            <a:r>
              <a:rPr lang="el-GR" sz="1200" kern="0" dirty="0" err="1"/>
              <a:t>μεμβρανη</a:t>
            </a:r>
            <a:r>
              <a:rPr lang="el-GR" sz="1200" kern="0" dirty="0"/>
              <a:t> να την </a:t>
            </a:r>
            <a:r>
              <a:rPr lang="el-GR" sz="1200" kern="0" dirty="0" err="1"/>
              <a:t>επηρεασει</a:t>
            </a:r>
            <a:endParaRPr lang="el-GR" sz="1200" kern="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453-07CB-4212-813F-445495073EA4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23489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ΑΠΛΗ ΑΙΜΟΚΑΘΑΡΣΗ ΜΕ ΝΈΟ ΦΙΛΤΡΟ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453-07CB-4212-813F-445495073EA4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79059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1000 </a:t>
            </a:r>
            <a:r>
              <a:rPr lang="el-GR" dirty="0"/>
              <a:t>ΡΕΓΙΣΤΡΥ ΤΗΣ ΙΔΙΑΣ ΕΤΑΙΡΕΙΑΣ ΒΑΧΤΕΡ</a:t>
            </a:r>
          </a:p>
          <a:p>
            <a:r>
              <a:rPr lang="el-GR" dirty="0"/>
              <a:t>ΚΟΛΟΜΒΙΑ</a:t>
            </a:r>
          </a:p>
          <a:p>
            <a:r>
              <a:rPr lang="el-GR" dirty="0"/>
              <a:t>Η ΜΕΓΑΛΥΤΕΡΗ ΜΕΛΕΤΗ</a:t>
            </a:r>
          </a:p>
          <a:p>
            <a:r>
              <a:rPr lang="el-GR" dirty="0"/>
              <a:t>-1.8 ΣΕ ΠΙ </a:t>
            </a:r>
            <a:r>
              <a:rPr lang="el-GR" dirty="0" err="1"/>
              <a:t>ΤΟΙς</a:t>
            </a:r>
            <a:r>
              <a:rPr lang="el-GR" dirty="0"/>
              <a:t> ΕΚΑΤΟ ΑΠΩΛΕΙΑ </a:t>
            </a:r>
            <a:r>
              <a:rPr lang="el-GR" dirty="0" err="1"/>
              <a:t>ΑΛΒΟΥΜΙΝΗς</a:t>
            </a:r>
            <a:r>
              <a:rPr lang="el-GR" dirty="0"/>
              <a:t> ΜΙΚΡΟΤΕΡΗ ΑΠΌ ΟΣΟ ΠΕΡΙΜΕΝΑΜΕ ΚΑΙ ΕΠΙΛΕΟΝ 5 % ΑΥΞΗΣΗ ΤΟΥ ΣΠΚΤ</a:t>
            </a:r>
            <a:r>
              <a:rPr lang="en-US" dirty="0"/>
              <a:t>V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453-07CB-4212-813F-445495073EA4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4112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14C9161-33CC-4C8B-3CE0-2FF2F61C59A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E303281-0E37-4AEB-A55E-DD518265863D}" type="slidenum">
              <a:t>4</a:t>
            </a:fld>
            <a:endParaRPr lang="el-GR"/>
          </a:p>
        </p:txBody>
      </p:sp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5A897671-68A2-8BC1-43E0-94F76E3B65A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FD491930-F4B7-2216-862A-8C207C15A4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latin typeface="Liberation Sans" pitchFamily="18"/>
                <a:ea typeface="Microsoft YaHei" pitchFamily="2"/>
                <a:cs typeface="Lucida Sans" pitchFamily="2"/>
              </a:rPr>
              <a:t>Στην </a:t>
            </a:r>
            <a:r>
              <a:rPr lang="el-GR" sz="1200" dirty="0" err="1">
                <a:latin typeface="Liberation Sans" pitchFamily="18"/>
                <a:ea typeface="Microsoft YaHei" pitchFamily="2"/>
                <a:cs typeface="Lucida Sans" pitchFamily="2"/>
              </a:rPr>
              <a:t>καρδια</a:t>
            </a:r>
            <a:r>
              <a:rPr lang="el-GR" sz="1200" dirty="0">
                <a:latin typeface="Liberation Sans" pitchFamily="18"/>
                <a:ea typeface="Microsoft YaHei" pitchFamily="2"/>
                <a:cs typeface="Lucida Sans" pitchFamily="2"/>
              </a:rPr>
              <a:t> </a:t>
            </a:r>
            <a:r>
              <a:rPr lang="el-GR" sz="1200" dirty="0" err="1">
                <a:latin typeface="Liberation Sans" pitchFamily="18"/>
                <a:ea typeface="Microsoft YaHei" pitchFamily="2"/>
                <a:cs typeface="Lucida Sans" pitchFamily="2"/>
              </a:rPr>
              <a:t>αιμοκαθαρσης</a:t>
            </a:r>
            <a:r>
              <a:rPr lang="el-GR" sz="1200" dirty="0">
                <a:latin typeface="Liberation Sans" pitchFamily="18"/>
                <a:ea typeface="Microsoft YaHei" pitchFamily="2"/>
                <a:cs typeface="Lucida Sans" pitchFamily="2"/>
              </a:rPr>
              <a:t> </a:t>
            </a:r>
            <a:r>
              <a:rPr lang="el-GR" sz="1200" dirty="0" err="1">
                <a:latin typeface="Liberation Sans" pitchFamily="18"/>
                <a:ea typeface="Microsoft YaHei" pitchFamily="2"/>
                <a:cs typeface="Lucida Sans" pitchFamily="2"/>
              </a:rPr>
              <a:t>ειναιτο</a:t>
            </a:r>
            <a:r>
              <a:rPr lang="el-GR" sz="1200" dirty="0">
                <a:latin typeface="Liberation Sans" pitchFamily="18"/>
                <a:ea typeface="Microsoft YaHei" pitchFamily="2"/>
                <a:cs typeface="Lucida Sans" pitchFamily="2"/>
              </a:rPr>
              <a:t> </a:t>
            </a:r>
            <a:r>
              <a:rPr lang="el-GR" sz="1200" dirty="0" err="1">
                <a:latin typeface="Liberation Sans" pitchFamily="18"/>
                <a:ea typeface="Microsoft YaHei" pitchFamily="2"/>
                <a:cs typeface="Lucida Sans" pitchFamily="2"/>
              </a:rPr>
              <a:t>φιλτρο</a:t>
            </a:r>
            <a:r>
              <a:rPr lang="el-GR" sz="1200" dirty="0">
                <a:latin typeface="Liberation Sans" pitchFamily="18"/>
                <a:ea typeface="Microsoft YaHei" pitchFamily="2"/>
                <a:cs typeface="Lucida Sans" pitchFamily="2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err="1">
                <a:latin typeface="Liberation Sans" pitchFamily="18"/>
                <a:ea typeface="Microsoft YaHei" pitchFamily="2"/>
                <a:cs typeface="Lucida Sans" pitchFamily="2"/>
              </a:rPr>
              <a:t>Συνηθως</a:t>
            </a:r>
            <a:r>
              <a:rPr lang="el-GR" sz="1200" dirty="0">
                <a:latin typeface="Liberation Sans" pitchFamily="18"/>
                <a:ea typeface="Microsoft YaHei" pitchFamily="2"/>
                <a:cs typeface="Lucida Sans" pitchFamily="2"/>
              </a:rPr>
              <a:t> </a:t>
            </a:r>
            <a:r>
              <a:rPr lang="el-GR" sz="1200" dirty="0" err="1">
                <a:latin typeface="Liberation Sans" pitchFamily="18"/>
                <a:ea typeface="Microsoft YaHei" pitchFamily="2"/>
                <a:cs typeface="Lucida Sans" pitchFamily="2"/>
              </a:rPr>
              <a:t>κυλινδρικο</a:t>
            </a:r>
            <a:r>
              <a:rPr lang="el-GR" sz="1200" dirty="0">
                <a:latin typeface="Liberation Sans" pitchFamily="18"/>
                <a:ea typeface="Microsoft YaHei" pitchFamily="2"/>
                <a:cs typeface="Lucida Sans" pitchFamily="2"/>
              </a:rPr>
              <a:t> </a:t>
            </a:r>
            <a:r>
              <a:rPr lang="el-GR" sz="1200" dirty="0" err="1">
                <a:latin typeface="Liberation Sans" pitchFamily="18"/>
                <a:ea typeface="Microsoft YaHei" pitchFamily="2"/>
                <a:cs typeface="Lucida Sans" pitchFamily="2"/>
              </a:rPr>
              <a:t>τροιχοειδικο</a:t>
            </a:r>
            <a:r>
              <a:rPr lang="el-GR" sz="1200" dirty="0">
                <a:latin typeface="Liberation Sans" pitchFamily="18"/>
                <a:ea typeface="Microsoft YaHei" pitchFamily="2"/>
                <a:cs typeface="Lucida Sans" pitchFamily="2"/>
              </a:rPr>
              <a:t> με 4 </a:t>
            </a:r>
            <a:r>
              <a:rPr lang="el-GR" sz="1200" dirty="0" err="1">
                <a:latin typeface="Liberation Sans" pitchFamily="18"/>
                <a:ea typeface="Microsoft YaHei" pitchFamily="2"/>
                <a:cs typeface="Lucida Sans" pitchFamily="2"/>
              </a:rPr>
              <a:t>θυρες</a:t>
            </a:r>
            <a:endParaRPr lang="el-GR" sz="1200" dirty="0"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latin typeface="Liberation Sans" pitchFamily="18"/>
                <a:ea typeface="Microsoft YaHei" pitchFamily="2"/>
                <a:cs typeface="Lucida Sans" pitchFamily="2"/>
              </a:rPr>
              <a:t>Από την </a:t>
            </a:r>
            <a:r>
              <a:rPr lang="el-GR" sz="1200" dirty="0" err="1">
                <a:latin typeface="Liberation Sans" pitchFamily="18"/>
                <a:ea typeface="Microsoft YaHei" pitchFamily="2"/>
                <a:cs typeface="Lucida Sans" pitchFamily="2"/>
              </a:rPr>
              <a:t>πανω</a:t>
            </a:r>
            <a:r>
              <a:rPr lang="el-GR" sz="1200" dirty="0">
                <a:latin typeface="Liberation Sans" pitchFamily="18"/>
                <a:ea typeface="Microsoft YaHei" pitchFamily="2"/>
                <a:cs typeface="Lucida Sans" pitchFamily="2"/>
              </a:rPr>
              <a:t> Το </a:t>
            </a:r>
            <a:r>
              <a:rPr lang="el-GR" sz="1200" dirty="0" err="1">
                <a:latin typeface="Liberation Sans" pitchFamily="18"/>
                <a:ea typeface="Microsoft YaHei" pitchFamily="2"/>
                <a:cs typeface="Lucida Sans" pitchFamily="2"/>
              </a:rPr>
              <a:t>αιμα</a:t>
            </a:r>
            <a:r>
              <a:rPr lang="el-GR" sz="1200" dirty="0">
                <a:latin typeface="Liberation Sans" pitchFamily="18"/>
                <a:ea typeface="Microsoft YaHei" pitchFamily="2"/>
                <a:cs typeface="Lucida Sans" pitchFamily="2"/>
              </a:rPr>
              <a:t> </a:t>
            </a:r>
            <a:r>
              <a:rPr lang="el-GR" sz="1200" dirty="0" err="1">
                <a:latin typeface="Liberation Sans" pitchFamily="18"/>
                <a:ea typeface="Microsoft YaHei" pitchFamily="2"/>
                <a:cs typeface="Lucida Sans" pitchFamily="2"/>
              </a:rPr>
              <a:t>μπαινει</a:t>
            </a:r>
            <a:r>
              <a:rPr lang="el-GR" sz="1200" dirty="0">
                <a:latin typeface="Liberation Sans" pitchFamily="18"/>
                <a:ea typeface="Microsoft YaHei" pitchFamily="2"/>
                <a:cs typeface="Lucida Sans" pitchFamily="2"/>
              </a:rPr>
              <a:t> </a:t>
            </a:r>
            <a:r>
              <a:rPr lang="el-GR" sz="1200" dirty="0" err="1">
                <a:latin typeface="Liberation Sans" pitchFamily="18"/>
                <a:ea typeface="Microsoft YaHei" pitchFamily="2"/>
                <a:cs typeface="Lucida Sans" pitchFamily="2"/>
              </a:rPr>
              <a:t>μεσα</a:t>
            </a:r>
            <a:r>
              <a:rPr lang="el-GR" sz="1200" dirty="0">
                <a:latin typeface="Liberation Sans" pitchFamily="18"/>
                <a:ea typeface="Microsoft YaHei" pitchFamily="2"/>
                <a:cs typeface="Lucida Sans" pitchFamily="2"/>
              </a:rPr>
              <a:t> στο </a:t>
            </a:r>
            <a:r>
              <a:rPr lang="el-GR" sz="1200" dirty="0" err="1">
                <a:latin typeface="Liberation Sans" pitchFamily="18"/>
                <a:ea typeface="Microsoft YaHei" pitchFamily="2"/>
                <a:cs typeface="Lucida Sans" pitchFamily="2"/>
              </a:rPr>
              <a:t>φιλτρο</a:t>
            </a:r>
            <a:r>
              <a:rPr lang="el-GR" sz="1200" dirty="0">
                <a:latin typeface="Liberation Sans" pitchFamily="18"/>
                <a:ea typeface="Microsoft YaHei" pitchFamily="2"/>
                <a:cs typeface="Lucida Sans" pitchFamily="2"/>
              </a:rPr>
              <a:t> με </a:t>
            </a:r>
            <a:r>
              <a:rPr lang="el-GR" sz="1200" dirty="0" err="1">
                <a:latin typeface="Liberation Sans" pitchFamily="18"/>
                <a:ea typeface="Microsoft YaHei" pitchFamily="2"/>
                <a:cs typeface="Lucida Sans" pitchFamily="2"/>
              </a:rPr>
              <a:t>τριχοειδη</a:t>
            </a:r>
            <a:endParaRPr lang="el-GR" sz="1200" dirty="0"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latin typeface="Liberation Sans" pitchFamily="18"/>
                <a:ea typeface="Microsoft YaHei" pitchFamily="2"/>
                <a:cs typeface="Lucida Sans" pitchFamily="2"/>
              </a:rPr>
              <a:t>Τα </a:t>
            </a:r>
            <a:r>
              <a:rPr lang="el-GR" sz="1200" dirty="0" err="1">
                <a:latin typeface="Liberation Sans" pitchFamily="18"/>
                <a:ea typeface="Microsoft YaHei" pitchFamily="2"/>
                <a:cs typeface="Lucida Sans" pitchFamily="2"/>
              </a:rPr>
              <a:t>τριχοειδη</a:t>
            </a:r>
            <a:r>
              <a:rPr lang="el-GR" sz="1200" dirty="0">
                <a:latin typeface="Liberation Sans" pitchFamily="18"/>
                <a:ea typeface="Microsoft YaHei" pitchFamily="2"/>
                <a:cs typeface="Lucida Sans" pitchFamily="2"/>
              </a:rPr>
              <a:t> </a:t>
            </a:r>
            <a:r>
              <a:rPr lang="el-GR" sz="1200" dirty="0" err="1">
                <a:latin typeface="Liberation Sans" pitchFamily="18"/>
                <a:ea typeface="Microsoft YaHei" pitchFamily="2"/>
                <a:cs typeface="Lucida Sans" pitchFamily="2"/>
              </a:rPr>
              <a:t>λουζονται</a:t>
            </a:r>
            <a:r>
              <a:rPr lang="el-GR" sz="1200" dirty="0">
                <a:latin typeface="Liberation Sans" pitchFamily="18"/>
                <a:ea typeface="Microsoft YaHei" pitchFamily="2"/>
                <a:cs typeface="Lucida Sans" pitchFamily="2"/>
              </a:rPr>
              <a:t> </a:t>
            </a:r>
            <a:r>
              <a:rPr lang="el-GR" sz="1200" dirty="0" err="1">
                <a:latin typeface="Liberation Sans" pitchFamily="18"/>
                <a:ea typeface="Microsoft YaHei" pitchFamily="2"/>
                <a:cs typeface="Lucida Sans" pitchFamily="2"/>
              </a:rPr>
              <a:t>εμβαπτιζονται</a:t>
            </a:r>
            <a:r>
              <a:rPr lang="el-GR" sz="1200" dirty="0">
                <a:latin typeface="Liberation Sans" pitchFamily="18"/>
                <a:ea typeface="Microsoft YaHei" pitchFamily="2"/>
                <a:cs typeface="Lucida Sans" pitchFamily="2"/>
              </a:rPr>
              <a:t> από το </a:t>
            </a:r>
            <a:r>
              <a:rPr lang="el-GR" sz="1200" dirty="0" err="1">
                <a:latin typeface="Liberation Sans" pitchFamily="18"/>
                <a:ea typeface="Microsoft YaHei" pitchFamily="2"/>
                <a:cs typeface="Lucida Sans" pitchFamily="2"/>
              </a:rPr>
              <a:t>καθαρο</a:t>
            </a:r>
            <a:r>
              <a:rPr lang="el-GR" sz="1200" dirty="0">
                <a:latin typeface="Liberation Sans" pitchFamily="18"/>
                <a:ea typeface="Microsoft YaHei" pitchFamily="2"/>
                <a:cs typeface="Lucida Sans" pitchFamily="2"/>
              </a:rPr>
              <a:t> </a:t>
            </a:r>
            <a:r>
              <a:rPr lang="el-GR" sz="1200" dirty="0" err="1">
                <a:latin typeface="Liberation Sans" pitchFamily="18"/>
                <a:ea typeface="Microsoft YaHei" pitchFamily="2"/>
                <a:cs typeface="Lucida Sans" pitchFamily="2"/>
              </a:rPr>
              <a:t>διαλυαμα</a:t>
            </a:r>
            <a:r>
              <a:rPr lang="el-GR" sz="1200" dirty="0">
                <a:latin typeface="Liberation Sans" pitchFamily="18"/>
                <a:ea typeface="Microsoft YaHei" pitchFamily="2"/>
                <a:cs typeface="Lucida Sans" pitchFamily="2"/>
              </a:rPr>
              <a:t> </a:t>
            </a:r>
            <a:r>
              <a:rPr lang="el-GR" sz="1200" dirty="0" err="1">
                <a:latin typeface="Liberation Sans" pitchFamily="18"/>
                <a:ea typeface="Microsoft YaHei" pitchFamily="2"/>
                <a:cs typeface="Lucida Sans" pitchFamily="2"/>
              </a:rPr>
              <a:t>αιμοκαθαραησς</a:t>
            </a:r>
            <a:r>
              <a:rPr lang="el-GR" sz="1200" dirty="0">
                <a:latin typeface="Liberation Sans" pitchFamily="18"/>
                <a:ea typeface="Microsoft YaHei" pitchFamily="2"/>
                <a:cs typeface="Lucida Sans" pitchFamily="2"/>
              </a:rPr>
              <a:t> το </a:t>
            </a:r>
            <a:r>
              <a:rPr lang="el-GR" sz="1200" dirty="0" err="1">
                <a:latin typeface="Liberation Sans" pitchFamily="18"/>
                <a:ea typeface="Microsoft YaHei" pitchFamily="2"/>
                <a:cs typeface="Lucida Sans" pitchFamily="2"/>
              </a:rPr>
              <a:t>οποιο</a:t>
            </a:r>
            <a:r>
              <a:rPr lang="el-GR" sz="1200" dirty="0">
                <a:latin typeface="Liberation Sans" pitchFamily="18"/>
                <a:ea typeface="Microsoft YaHei" pitchFamily="2"/>
                <a:cs typeface="Lucida Sans" pitchFamily="2"/>
              </a:rPr>
              <a:t> </a:t>
            </a:r>
            <a:r>
              <a:rPr lang="el-GR" sz="1200" dirty="0" err="1">
                <a:latin typeface="Liberation Sans" pitchFamily="18"/>
                <a:ea typeface="Microsoft YaHei" pitchFamily="2"/>
                <a:cs typeface="Lucida Sans" pitchFamily="2"/>
              </a:rPr>
              <a:t>μπαινει</a:t>
            </a:r>
            <a:r>
              <a:rPr lang="el-GR" sz="1200" dirty="0">
                <a:latin typeface="Liberation Sans" pitchFamily="18"/>
                <a:ea typeface="Microsoft YaHei" pitchFamily="2"/>
                <a:cs typeface="Lucida Sans" pitchFamily="2"/>
              </a:rPr>
              <a:t> από την </a:t>
            </a:r>
            <a:r>
              <a:rPr lang="el-GR" sz="1200" dirty="0" err="1">
                <a:latin typeface="Liberation Sans" pitchFamily="18"/>
                <a:ea typeface="Microsoft YaHei" pitchFamily="2"/>
                <a:cs typeface="Lucida Sans" pitchFamily="2"/>
              </a:rPr>
              <a:t>κατω</a:t>
            </a:r>
            <a:r>
              <a:rPr lang="el-GR" sz="1200" dirty="0">
                <a:latin typeface="Liberation Sans" pitchFamily="18"/>
                <a:ea typeface="Microsoft YaHei" pitchFamily="2"/>
                <a:cs typeface="Lucida Sans" pitchFamily="2"/>
              </a:rPr>
              <a:t> </a:t>
            </a:r>
            <a:r>
              <a:rPr lang="el-GR" sz="1200" dirty="0" err="1">
                <a:latin typeface="Liberation Sans" pitchFamily="18"/>
                <a:ea typeface="Microsoft YaHei" pitchFamily="2"/>
                <a:cs typeface="Lucida Sans" pitchFamily="2"/>
              </a:rPr>
              <a:t>εισοδο</a:t>
            </a:r>
            <a:r>
              <a:rPr lang="el-GR" sz="1200" dirty="0">
                <a:latin typeface="Liberation Sans" pitchFamily="18"/>
                <a:ea typeface="Microsoft YaHei" pitchFamily="2"/>
                <a:cs typeface="Lucida Sans" pitchFamily="2"/>
              </a:rPr>
              <a:t> και </a:t>
            </a:r>
            <a:r>
              <a:rPr lang="el-GR" sz="1200" dirty="0" err="1">
                <a:latin typeface="Liberation Sans" pitchFamily="18"/>
                <a:ea typeface="Microsoft YaHei" pitchFamily="2"/>
                <a:cs typeface="Lucida Sans" pitchFamily="2"/>
              </a:rPr>
              <a:t>βγειανει</a:t>
            </a:r>
            <a:r>
              <a:rPr lang="el-GR" sz="1200" dirty="0">
                <a:latin typeface="Liberation Sans" pitchFamily="18"/>
                <a:ea typeface="Microsoft YaHei" pitchFamily="2"/>
                <a:cs typeface="Lucida Sans" pitchFamily="2"/>
              </a:rPr>
              <a:t> από την </a:t>
            </a:r>
            <a:r>
              <a:rPr lang="el-GR" sz="1200" dirty="0" err="1">
                <a:latin typeface="Liberation Sans" pitchFamily="18"/>
                <a:ea typeface="Microsoft YaHei" pitchFamily="2"/>
                <a:cs typeface="Lucida Sans" pitchFamily="2"/>
              </a:rPr>
              <a:t>επανω</a:t>
            </a:r>
            <a:endParaRPr lang="el-GR" sz="1200" dirty="0"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latin typeface="Liberation Sans" pitchFamily="18"/>
                <a:ea typeface="Microsoft YaHei" pitchFamily="2"/>
                <a:cs typeface="Lucida Sans" pitchFamily="2"/>
              </a:rPr>
              <a:t>Οι </a:t>
            </a:r>
            <a:r>
              <a:rPr lang="el-GR" sz="1200" dirty="0" err="1">
                <a:latin typeface="Liberation Sans" pitchFamily="18"/>
                <a:ea typeface="Microsoft YaHei" pitchFamily="2"/>
                <a:cs typeface="Lucida Sans" pitchFamily="2"/>
              </a:rPr>
              <a:t>ροες</a:t>
            </a:r>
            <a:r>
              <a:rPr lang="el-GR" sz="1200" dirty="0">
                <a:latin typeface="Liberation Sans" pitchFamily="18"/>
                <a:ea typeface="Microsoft YaHei" pitchFamily="2"/>
                <a:cs typeface="Lucida Sans" pitchFamily="2"/>
              </a:rPr>
              <a:t> του </a:t>
            </a:r>
            <a:r>
              <a:rPr lang="el-GR" sz="1200" dirty="0" err="1">
                <a:latin typeface="Liberation Sans" pitchFamily="18"/>
                <a:ea typeface="Microsoft YaHei" pitchFamily="2"/>
                <a:cs typeface="Lucida Sans" pitchFamily="2"/>
              </a:rPr>
              <a:t>αιαμτος</a:t>
            </a:r>
            <a:r>
              <a:rPr lang="el-GR" sz="1200" dirty="0">
                <a:latin typeface="Liberation Sans" pitchFamily="18"/>
                <a:ea typeface="Microsoft YaHei" pitchFamily="2"/>
                <a:cs typeface="Lucida Sans" pitchFamily="2"/>
              </a:rPr>
              <a:t> και του </a:t>
            </a:r>
            <a:r>
              <a:rPr lang="el-GR" sz="1200" dirty="0" err="1">
                <a:latin typeface="Liberation Sans" pitchFamily="18"/>
                <a:ea typeface="Microsoft YaHei" pitchFamily="2"/>
                <a:cs typeface="Lucida Sans" pitchFamily="2"/>
              </a:rPr>
              <a:t>διαλυματος</a:t>
            </a:r>
            <a:r>
              <a:rPr lang="el-GR" sz="1200" dirty="0">
                <a:latin typeface="Liberation Sans" pitchFamily="18"/>
                <a:ea typeface="Microsoft YaHei" pitchFamily="2"/>
                <a:cs typeface="Lucida Sans" pitchFamily="2"/>
              </a:rPr>
              <a:t> </a:t>
            </a:r>
            <a:r>
              <a:rPr lang="el-GR" sz="1200" dirty="0" err="1">
                <a:latin typeface="Liberation Sans" pitchFamily="18"/>
                <a:ea typeface="Microsoft YaHei" pitchFamily="2"/>
                <a:cs typeface="Lucida Sans" pitchFamily="2"/>
              </a:rPr>
              <a:t>εχουν</a:t>
            </a:r>
            <a:r>
              <a:rPr lang="el-GR" sz="1200" dirty="0">
                <a:latin typeface="Liberation Sans" pitchFamily="18"/>
                <a:ea typeface="Microsoft YaHei" pitchFamily="2"/>
                <a:cs typeface="Lucida Sans" pitchFamily="2"/>
              </a:rPr>
              <a:t> </a:t>
            </a:r>
            <a:r>
              <a:rPr lang="el-GR" sz="1200" dirty="0" err="1">
                <a:latin typeface="Liberation Sans" pitchFamily="18"/>
                <a:ea typeface="Microsoft YaHei" pitchFamily="2"/>
                <a:cs typeface="Lucida Sans" pitchFamily="2"/>
              </a:rPr>
              <a:t>αντιθετη</a:t>
            </a:r>
            <a:r>
              <a:rPr lang="el-GR" sz="1200" dirty="0">
                <a:latin typeface="Liberation Sans" pitchFamily="18"/>
                <a:ea typeface="Microsoft YaHei" pitchFamily="2"/>
                <a:cs typeface="Lucida Sans" pitchFamily="2"/>
              </a:rPr>
              <a:t> </a:t>
            </a:r>
            <a:r>
              <a:rPr lang="el-GR" sz="1200" dirty="0" err="1">
                <a:latin typeface="Liberation Sans" pitchFamily="18"/>
                <a:ea typeface="Microsoft YaHei" pitchFamily="2"/>
                <a:cs typeface="Lucida Sans" pitchFamily="2"/>
              </a:rPr>
              <a:t>κατευθυνση</a:t>
            </a:r>
            <a:endParaRPr lang="el-GR" sz="1200" dirty="0">
              <a:latin typeface="Liberation Sans" pitchFamily="18"/>
              <a:ea typeface="Microsoft YaHei" pitchFamily="2"/>
              <a:cs typeface="Lucida Sans" pitchFamily="2"/>
            </a:endParaRPr>
          </a:p>
          <a:p>
            <a:r>
              <a:rPr lang="el-GR" dirty="0"/>
              <a:t>Σε </a:t>
            </a:r>
            <a:r>
              <a:rPr lang="el-GR" dirty="0" err="1"/>
              <a:t>εγκαρσια</a:t>
            </a:r>
            <a:r>
              <a:rPr lang="el-GR" dirty="0"/>
              <a:t> </a:t>
            </a:r>
            <a:r>
              <a:rPr lang="el-GR" dirty="0" err="1"/>
              <a:t>διατομη</a:t>
            </a:r>
            <a:r>
              <a:rPr lang="el-GR" dirty="0"/>
              <a:t> </a:t>
            </a:r>
            <a:r>
              <a:rPr lang="el-GR" dirty="0" err="1"/>
              <a:t>εχουμε</a:t>
            </a:r>
            <a:r>
              <a:rPr lang="el-GR" dirty="0"/>
              <a:t> το </a:t>
            </a:r>
            <a:r>
              <a:rPr lang="el-GR" dirty="0" err="1"/>
              <a:t>αιμα</a:t>
            </a:r>
            <a:r>
              <a:rPr lang="el-GR" dirty="0"/>
              <a:t> </a:t>
            </a:r>
            <a:r>
              <a:rPr lang="el-GR" dirty="0" err="1"/>
              <a:t>χωριζεται</a:t>
            </a:r>
            <a:r>
              <a:rPr lang="el-GR" dirty="0"/>
              <a:t> από το </a:t>
            </a:r>
            <a:r>
              <a:rPr lang="el-GR" dirty="0" err="1"/>
              <a:t>διαλυμα</a:t>
            </a:r>
            <a:r>
              <a:rPr lang="el-GR" dirty="0"/>
              <a:t> με το </a:t>
            </a:r>
            <a:r>
              <a:rPr lang="el-GR" dirty="0" err="1"/>
              <a:t>φιλτρο</a:t>
            </a:r>
            <a:endParaRPr lang="el-GR" dirty="0"/>
          </a:p>
          <a:p>
            <a:r>
              <a:rPr lang="el-GR" dirty="0"/>
              <a:t>Αυτά τα δυο </a:t>
            </a:r>
            <a:r>
              <a:rPr lang="el-GR" dirty="0" err="1"/>
              <a:t>διαμερισματα</a:t>
            </a:r>
            <a:r>
              <a:rPr lang="el-GR" dirty="0"/>
              <a:t> </a:t>
            </a:r>
            <a:r>
              <a:rPr lang="el-GR" dirty="0" err="1"/>
              <a:t>διαχωριζονται</a:t>
            </a:r>
            <a:r>
              <a:rPr lang="el-GR" dirty="0"/>
              <a:t> με μια </a:t>
            </a:r>
            <a:r>
              <a:rPr lang="el-GR" dirty="0" err="1"/>
              <a:t>ημιδιαπερατη</a:t>
            </a:r>
            <a:r>
              <a:rPr lang="el-GR" dirty="0"/>
              <a:t> </a:t>
            </a:r>
            <a:r>
              <a:rPr lang="el-GR" dirty="0" err="1"/>
              <a:t>μεμβρανη</a:t>
            </a:r>
            <a:r>
              <a:rPr lang="el-GR" dirty="0"/>
              <a:t> που </a:t>
            </a:r>
            <a:r>
              <a:rPr lang="el-GR" dirty="0" err="1"/>
              <a:t>πρακτικα</a:t>
            </a:r>
            <a:r>
              <a:rPr lang="el-GR" dirty="0"/>
              <a:t> είναι η </a:t>
            </a:r>
            <a:r>
              <a:rPr lang="el-GR" dirty="0" err="1"/>
              <a:t>μεμβρανη</a:t>
            </a:r>
            <a:r>
              <a:rPr lang="el-GR" dirty="0"/>
              <a:t> των </a:t>
            </a:r>
            <a:r>
              <a:rPr lang="el-GR" dirty="0" err="1"/>
              <a:t>τριχοειδων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522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διαχυση</a:t>
            </a:r>
            <a:r>
              <a:rPr lang="el-GR" dirty="0"/>
              <a:t> είναι η </a:t>
            </a:r>
            <a:r>
              <a:rPr lang="el-GR" dirty="0" err="1"/>
              <a:t>αρχη</a:t>
            </a:r>
            <a:r>
              <a:rPr lang="el-GR" dirty="0"/>
              <a:t> </a:t>
            </a:r>
            <a:r>
              <a:rPr lang="el-GR" dirty="0" err="1"/>
              <a:t>λειτουργιας</a:t>
            </a:r>
            <a:r>
              <a:rPr lang="el-GR" dirty="0"/>
              <a:t> της </a:t>
            </a:r>
            <a:r>
              <a:rPr lang="el-GR" dirty="0" err="1"/>
              <a:t>αιμοκαθαρσης</a:t>
            </a:r>
            <a:r>
              <a:rPr lang="en-US" dirty="0"/>
              <a:t> </a:t>
            </a:r>
            <a:r>
              <a:rPr lang="el-GR" dirty="0" err="1"/>
              <a:t>ηδη</a:t>
            </a:r>
            <a:r>
              <a:rPr lang="el-GR" dirty="0"/>
              <a:t> από το </a:t>
            </a:r>
            <a:r>
              <a:rPr lang="el-GR" dirty="0" err="1"/>
              <a:t>πειραμα</a:t>
            </a:r>
            <a:r>
              <a:rPr lang="el-GR" dirty="0"/>
              <a:t> του </a:t>
            </a:r>
            <a:r>
              <a:rPr lang="el-GR" dirty="0" err="1"/>
              <a:t>γκραχαμ</a:t>
            </a:r>
            <a:endParaRPr lang="el-GR" dirty="0"/>
          </a:p>
          <a:p>
            <a:r>
              <a:rPr lang="el-GR" dirty="0"/>
              <a:t>Είναι ….</a:t>
            </a:r>
          </a:p>
          <a:p>
            <a:r>
              <a:rPr lang="el-GR" dirty="0"/>
              <a:t>Αν </a:t>
            </a:r>
            <a:r>
              <a:rPr lang="el-GR" dirty="0" err="1"/>
              <a:t>χωρισουμε</a:t>
            </a:r>
            <a:r>
              <a:rPr lang="el-GR" dirty="0"/>
              <a:t> τα 2 </a:t>
            </a:r>
            <a:r>
              <a:rPr lang="el-GR" dirty="0" err="1"/>
              <a:t>διαμερισματα</a:t>
            </a:r>
            <a:r>
              <a:rPr lang="el-GR" dirty="0"/>
              <a:t> με μια </a:t>
            </a:r>
            <a:r>
              <a:rPr lang="el-GR" dirty="0" err="1"/>
              <a:t>ημιδιαπερατη</a:t>
            </a:r>
            <a:r>
              <a:rPr lang="el-GR" dirty="0"/>
              <a:t> </a:t>
            </a:r>
            <a:r>
              <a:rPr lang="el-GR" dirty="0" err="1"/>
              <a:t>μεμβρανη</a:t>
            </a:r>
            <a:r>
              <a:rPr lang="el-GR" dirty="0"/>
              <a:t> και από εδώ </a:t>
            </a:r>
            <a:r>
              <a:rPr lang="el-GR" dirty="0" err="1"/>
              <a:t>βαλουμε</a:t>
            </a:r>
            <a:r>
              <a:rPr lang="el-GR" dirty="0"/>
              <a:t> μια </a:t>
            </a:r>
            <a:r>
              <a:rPr lang="el-GR" dirty="0" err="1"/>
              <a:t>μεγαλη</a:t>
            </a:r>
            <a:r>
              <a:rPr lang="el-GR" dirty="0"/>
              <a:t> </a:t>
            </a:r>
            <a:r>
              <a:rPr lang="el-GR" dirty="0" err="1"/>
              <a:t>συγκεντρωση</a:t>
            </a:r>
            <a:r>
              <a:rPr lang="el-GR" dirty="0"/>
              <a:t> </a:t>
            </a:r>
            <a:r>
              <a:rPr lang="el-GR" dirty="0" err="1"/>
              <a:t>ουσιων</a:t>
            </a:r>
            <a:r>
              <a:rPr lang="el-GR" dirty="0"/>
              <a:t> αυτές θα </a:t>
            </a:r>
            <a:r>
              <a:rPr lang="el-GR" dirty="0" err="1"/>
              <a:t>κατευθυνθουν</a:t>
            </a:r>
            <a:r>
              <a:rPr lang="el-GR" dirty="0"/>
              <a:t> προς τη </a:t>
            </a:r>
            <a:r>
              <a:rPr lang="el-GR" dirty="0" err="1"/>
              <a:t>μικρη</a:t>
            </a:r>
            <a:r>
              <a:rPr lang="el-GR" dirty="0"/>
              <a:t> </a:t>
            </a:r>
            <a:r>
              <a:rPr lang="el-GR" dirty="0" err="1"/>
              <a:t>συγκεντρωση</a:t>
            </a:r>
            <a:r>
              <a:rPr lang="el-GR" dirty="0"/>
              <a:t> </a:t>
            </a:r>
            <a:r>
              <a:rPr lang="el-GR" dirty="0" err="1"/>
              <a:t>Μεχρι</a:t>
            </a:r>
            <a:r>
              <a:rPr lang="el-GR" dirty="0"/>
              <a:t> ως </a:t>
            </a:r>
            <a:r>
              <a:rPr lang="el-GR" dirty="0" err="1"/>
              <a:t>οτου</a:t>
            </a:r>
            <a:r>
              <a:rPr lang="el-GR" dirty="0"/>
              <a:t> να </a:t>
            </a:r>
            <a:r>
              <a:rPr lang="el-GR" dirty="0" err="1"/>
              <a:t>εξισσοροπηθει</a:t>
            </a:r>
            <a:r>
              <a:rPr lang="el-GR" dirty="0"/>
              <a:t> η </a:t>
            </a:r>
            <a:r>
              <a:rPr lang="el-GR" dirty="0" err="1"/>
              <a:t>συγκεντρωση</a:t>
            </a:r>
            <a:r>
              <a:rPr lang="el-GR" dirty="0"/>
              <a:t> τους </a:t>
            </a:r>
          </a:p>
          <a:p>
            <a:endParaRPr lang="el-GR" dirty="0"/>
          </a:p>
          <a:p>
            <a:r>
              <a:rPr lang="el-GR" dirty="0"/>
              <a:t>Η </a:t>
            </a:r>
            <a:r>
              <a:rPr lang="el-GR" dirty="0" err="1"/>
              <a:t>διαχυση</a:t>
            </a:r>
            <a:r>
              <a:rPr lang="el-GR" dirty="0"/>
              <a:t> </a:t>
            </a:r>
            <a:r>
              <a:rPr lang="el-GR" dirty="0" err="1"/>
              <a:t>γινεται</a:t>
            </a:r>
            <a:r>
              <a:rPr lang="el-GR" dirty="0"/>
              <a:t> </a:t>
            </a:r>
            <a:r>
              <a:rPr lang="el-GR" dirty="0" err="1"/>
              <a:t>τοσο</a:t>
            </a:r>
            <a:r>
              <a:rPr lang="el-GR" dirty="0"/>
              <a:t> πιο </a:t>
            </a:r>
            <a:r>
              <a:rPr lang="el-GR" dirty="0" err="1"/>
              <a:t>ευκολα</a:t>
            </a:r>
            <a:r>
              <a:rPr lang="el-GR" dirty="0"/>
              <a:t> </a:t>
            </a:r>
            <a:r>
              <a:rPr lang="el-GR" dirty="0" err="1"/>
              <a:t>οσο</a:t>
            </a:r>
            <a:r>
              <a:rPr lang="el-GR" dirty="0"/>
              <a:t> </a:t>
            </a:r>
            <a:r>
              <a:rPr lang="el-GR" dirty="0" err="1"/>
              <a:t>μικροτερο</a:t>
            </a:r>
            <a:r>
              <a:rPr lang="el-GR" dirty="0"/>
              <a:t> είναι το </a:t>
            </a:r>
            <a:r>
              <a:rPr lang="el-GR" dirty="0" err="1"/>
              <a:t>μβ</a:t>
            </a:r>
            <a:r>
              <a:rPr lang="el-GR" dirty="0"/>
              <a:t> της </a:t>
            </a:r>
            <a:r>
              <a:rPr lang="el-GR" dirty="0" err="1"/>
              <a:t>ουσιας</a:t>
            </a:r>
            <a:r>
              <a:rPr lang="el-GR" dirty="0"/>
              <a:t> </a:t>
            </a:r>
            <a:r>
              <a:rPr lang="el-GR" dirty="0" err="1"/>
              <a:t>πουμετακινειατι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453-07CB-4212-813F-445495073EA4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0989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Αυτό </a:t>
            </a:r>
            <a:r>
              <a:rPr lang="el-GR" dirty="0" err="1"/>
              <a:t>εξυπηρετει</a:t>
            </a:r>
            <a:r>
              <a:rPr lang="el-GR" dirty="0"/>
              <a:t> το </a:t>
            </a:r>
            <a:r>
              <a:rPr lang="el-GR" dirty="0" err="1"/>
              <a:t>συστημα</a:t>
            </a:r>
            <a:r>
              <a:rPr lang="el-GR" dirty="0"/>
              <a:t> </a:t>
            </a:r>
            <a:r>
              <a:rPr lang="el-GR" dirty="0" err="1"/>
              <a:t>αντιθετων</a:t>
            </a:r>
            <a:r>
              <a:rPr lang="el-GR" dirty="0"/>
              <a:t> </a:t>
            </a:r>
            <a:r>
              <a:rPr lang="el-GR" dirty="0" err="1"/>
              <a:t>ροων</a:t>
            </a:r>
            <a:r>
              <a:rPr lang="el-GR" dirty="0"/>
              <a:t> </a:t>
            </a:r>
            <a:r>
              <a:rPr lang="el-GR" dirty="0" err="1"/>
              <a:t>αιαμτος</a:t>
            </a:r>
            <a:r>
              <a:rPr lang="el-GR" dirty="0"/>
              <a:t> και </a:t>
            </a:r>
            <a:r>
              <a:rPr lang="el-GR" dirty="0" err="1"/>
              <a:t>διαλυματος</a:t>
            </a:r>
            <a:r>
              <a:rPr lang="el-GR" dirty="0"/>
              <a:t> </a:t>
            </a:r>
            <a:r>
              <a:rPr lang="el-GR" dirty="0" err="1"/>
              <a:t>εκατερωθεν</a:t>
            </a:r>
            <a:r>
              <a:rPr lang="el-GR" dirty="0"/>
              <a:t> του </a:t>
            </a:r>
            <a:r>
              <a:rPr lang="el-GR" dirty="0" err="1"/>
              <a:t>φιλτρου</a:t>
            </a:r>
            <a:r>
              <a:rPr lang="el-GR" dirty="0"/>
              <a:t> ώστε να </a:t>
            </a:r>
            <a:r>
              <a:rPr lang="el-GR" dirty="0" err="1"/>
              <a:t>μεγιστοποιειται</a:t>
            </a:r>
            <a:r>
              <a:rPr lang="el-GR" dirty="0"/>
              <a:t> το </a:t>
            </a:r>
            <a:r>
              <a:rPr lang="el-GR" dirty="0" err="1"/>
              <a:t>γκραντιεντ</a:t>
            </a:r>
            <a:r>
              <a:rPr lang="el-GR" dirty="0"/>
              <a:t> </a:t>
            </a:r>
            <a:r>
              <a:rPr lang="el-GR" dirty="0" err="1"/>
              <a:t>διαφορας</a:t>
            </a:r>
            <a:r>
              <a:rPr lang="el-GR" dirty="0"/>
              <a:t> </a:t>
            </a:r>
            <a:r>
              <a:rPr lang="el-GR" dirty="0" err="1"/>
              <a:t>συγκεντρωσης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453-07CB-4212-813F-445495073EA4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2020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Αυτά </a:t>
            </a:r>
            <a:r>
              <a:rPr lang="el-GR" dirty="0" err="1"/>
              <a:t>οσον</a:t>
            </a:r>
            <a:r>
              <a:rPr lang="el-GR" dirty="0"/>
              <a:t> </a:t>
            </a:r>
            <a:r>
              <a:rPr lang="el-GR" dirty="0" err="1"/>
              <a:t>αφορα</a:t>
            </a:r>
            <a:r>
              <a:rPr lang="el-GR" dirty="0"/>
              <a:t> τη </a:t>
            </a:r>
            <a:r>
              <a:rPr lang="el-GR" dirty="0" err="1"/>
              <a:t>διαχυση</a:t>
            </a:r>
            <a:r>
              <a:rPr lang="el-GR" dirty="0"/>
              <a:t> αν όμως </a:t>
            </a:r>
            <a:r>
              <a:rPr lang="el-GR" dirty="0" err="1"/>
              <a:t>ειμεις</a:t>
            </a:r>
            <a:r>
              <a:rPr lang="el-GR" dirty="0"/>
              <a:t> </a:t>
            </a:r>
            <a:r>
              <a:rPr lang="el-GR" dirty="0" err="1"/>
              <a:t>ασκησουμε</a:t>
            </a:r>
            <a:r>
              <a:rPr lang="el-GR" dirty="0"/>
              <a:t> </a:t>
            </a:r>
            <a:r>
              <a:rPr lang="el-GR" dirty="0" err="1"/>
              <a:t>πιεση</a:t>
            </a:r>
            <a:r>
              <a:rPr lang="el-GR" dirty="0"/>
              <a:t> σε ένα </a:t>
            </a:r>
            <a:r>
              <a:rPr lang="el-GR" dirty="0" err="1"/>
              <a:t>υδατικο</a:t>
            </a:r>
            <a:r>
              <a:rPr lang="el-GR" dirty="0"/>
              <a:t> </a:t>
            </a:r>
            <a:r>
              <a:rPr lang="el-GR" dirty="0" err="1"/>
              <a:t>διαμερισμα</a:t>
            </a:r>
            <a:r>
              <a:rPr lang="el-GR" dirty="0"/>
              <a:t>, θα </a:t>
            </a:r>
            <a:r>
              <a:rPr lang="el-GR" dirty="0" err="1"/>
              <a:t>περασει</a:t>
            </a:r>
            <a:r>
              <a:rPr lang="el-GR" dirty="0"/>
              <a:t> </a:t>
            </a:r>
            <a:r>
              <a:rPr lang="el-GR" dirty="0" err="1"/>
              <a:t>μεγαλος</a:t>
            </a:r>
            <a:r>
              <a:rPr lang="el-GR" dirty="0"/>
              <a:t> </a:t>
            </a:r>
            <a:r>
              <a:rPr lang="el-GR" dirty="0" err="1"/>
              <a:t>ογκος</a:t>
            </a:r>
            <a:r>
              <a:rPr lang="el-GR" dirty="0"/>
              <a:t> </a:t>
            </a:r>
            <a:r>
              <a:rPr lang="el-GR" dirty="0" err="1"/>
              <a:t>νερου</a:t>
            </a:r>
            <a:r>
              <a:rPr lang="el-GR" dirty="0"/>
              <a:t> </a:t>
            </a:r>
            <a:r>
              <a:rPr lang="el-GR" dirty="0" err="1"/>
              <a:t>δτο</a:t>
            </a:r>
            <a:r>
              <a:rPr lang="el-GR" dirty="0"/>
              <a:t> </a:t>
            </a:r>
            <a:r>
              <a:rPr lang="el-GR" dirty="0" err="1"/>
              <a:t>διπλανο</a:t>
            </a:r>
            <a:r>
              <a:rPr lang="el-GR" dirty="0"/>
              <a:t> </a:t>
            </a:r>
            <a:r>
              <a:rPr lang="el-GR" dirty="0" err="1"/>
              <a:t>διαμερισμα</a:t>
            </a:r>
            <a:r>
              <a:rPr lang="el-GR" dirty="0"/>
              <a:t> και θα </a:t>
            </a:r>
            <a:r>
              <a:rPr lang="el-GR" dirty="0" err="1"/>
              <a:t>συμπαρασυρει</a:t>
            </a:r>
            <a:r>
              <a:rPr lang="el-GR" dirty="0"/>
              <a:t> </a:t>
            </a:r>
            <a:r>
              <a:rPr lang="el-GR" dirty="0" err="1"/>
              <a:t>μαζι</a:t>
            </a:r>
            <a:r>
              <a:rPr lang="el-GR" dirty="0"/>
              <a:t> και </a:t>
            </a:r>
            <a:r>
              <a:rPr lang="el-GR" dirty="0" err="1"/>
              <a:t>καποιες</a:t>
            </a:r>
            <a:r>
              <a:rPr lang="el-GR" dirty="0"/>
              <a:t> </a:t>
            </a:r>
            <a:r>
              <a:rPr lang="el-GR" dirty="0" err="1"/>
              <a:t>διαλυεμενς</a:t>
            </a:r>
            <a:r>
              <a:rPr lang="el-GR" dirty="0"/>
              <a:t> </a:t>
            </a:r>
            <a:r>
              <a:rPr lang="el-GR" dirty="0" err="1"/>
              <a:t>ουσιες</a:t>
            </a:r>
            <a:endParaRPr lang="el-GR" dirty="0"/>
          </a:p>
          <a:p>
            <a:r>
              <a:rPr lang="el-GR" dirty="0"/>
              <a:t>Αυτό </a:t>
            </a:r>
            <a:r>
              <a:rPr lang="el-GR" dirty="0" err="1"/>
              <a:t>ονομαζεται</a:t>
            </a:r>
            <a:r>
              <a:rPr lang="el-GR" dirty="0"/>
              <a:t> </a:t>
            </a:r>
          </a:p>
          <a:p>
            <a:endParaRPr lang="el-GR" dirty="0"/>
          </a:p>
          <a:p>
            <a:r>
              <a:rPr lang="el-GR" dirty="0"/>
              <a:t>Η </a:t>
            </a:r>
            <a:r>
              <a:rPr lang="el-GR" dirty="0" err="1"/>
              <a:t>καθαρση</a:t>
            </a:r>
            <a:r>
              <a:rPr lang="el-GR" dirty="0"/>
              <a:t> με </a:t>
            </a:r>
            <a:r>
              <a:rPr lang="el-GR" dirty="0" err="1"/>
              <a:t>συμμεταφορα</a:t>
            </a:r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453-07CB-4212-813F-445495073EA4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3944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Αυτό που μας </a:t>
            </a:r>
            <a:r>
              <a:rPr lang="el-GR" dirty="0" err="1"/>
              <a:t>ενδιφερει</a:t>
            </a:r>
            <a:r>
              <a:rPr lang="el-GR" dirty="0"/>
              <a:t> είναι ο </a:t>
            </a:r>
            <a:r>
              <a:rPr lang="el-GR" dirty="0" err="1"/>
              <a:t>διαχωρισμος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453-07CB-4212-813F-445495073EA4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7836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διαφορα</a:t>
            </a:r>
            <a:r>
              <a:rPr lang="el-GR" dirty="0"/>
              <a:t> είναι ότι οι </a:t>
            </a:r>
            <a:r>
              <a:rPr lang="en-US" dirty="0"/>
              <a:t>high </a:t>
            </a:r>
            <a:r>
              <a:rPr lang="el-GR" dirty="0"/>
              <a:t>έρχονται </a:t>
            </a:r>
            <a:r>
              <a:rPr lang="el-GR" dirty="0" err="1"/>
              <a:t>λιγο</a:t>
            </a:r>
            <a:r>
              <a:rPr lang="el-GR" dirty="0"/>
              <a:t> πιο </a:t>
            </a:r>
            <a:r>
              <a:rPr lang="el-GR" dirty="0" err="1"/>
              <a:t>κοντα</a:t>
            </a:r>
            <a:r>
              <a:rPr lang="el-GR" dirty="0"/>
              <a:t> σε </a:t>
            </a:r>
            <a:r>
              <a:rPr lang="el-GR" dirty="0" err="1"/>
              <a:t>σχεση</a:t>
            </a:r>
            <a:r>
              <a:rPr lang="el-GR" dirty="0"/>
              <a:t> με το </a:t>
            </a:r>
            <a:r>
              <a:rPr lang="el-GR" dirty="0" err="1"/>
              <a:t>υγιες</a:t>
            </a:r>
            <a:r>
              <a:rPr lang="el-GR" dirty="0"/>
              <a:t> </a:t>
            </a:r>
            <a:r>
              <a:rPr lang="el-GR" dirty="0" err="1"/>
              <a:t>φυσιολογικο</a:t>
            </a:r>
            <a:r>
              <a:rPr lang="el-GR" dirty="0"/>
              <a:t> </a:t>
            </a:r>
            <a:r>
              <a:rPr lang="el-GR" dirty="0" err="1"/>
              <a:t>νεφρο</a:t>
            </a:r>
            <a:r>
              <a:rPr lang="el-GR" dirty="0"/>
              <a:t> </a:t>
            </a:r>
          </a:p>
          <a:p>
            <a:r>
              <a:rPr lang="el-GR" dirty="0" err="1"/>
              <a:t>γιατι</a:t>
            </a:r>
            <a:r>
              <a:rPr lang="el-GR" dirty="0"/>
              <a:t> </a:t>
            </a:r>
            <a:r>
              <a:rPr lang="el-GR" dirty="0" err="1"/>
              <a:t>επιτρεπουν</a:t>
            </a:r>
            <a:r>
              <a:rPr lang="el-GR" dirty="0"/>
              <a:t> τη </a:t>
            </a:r>
            <a:r>
              <a:rPr lang="el-GR" dirty="0" err="1"/>
              <a:t>διελευση</a:t>
            </a:r>
            <a:r>
              <a:rPr lang="el-GR" dirty="0"/>
              <a:t> </a:t>
            </a:r>
            <a:r>
              <a:rPr lang="el-GR" dirty="0" err="1"/>
              <a:t>ουσιων</a:t>
            </a:r>
            <a:r>
              <a:rPr lang="el-GR" dirty="0"/>
              <a:t> όπως είναι η και η β2 </a:t>
            </a:r>
            <a:r>
              <a:rPr lang="el-GR" dirty="0" err="1"/>
              <a:t>μικροσφαιρινη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453-07CB-4212-813F-445495073EA4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495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17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0827-6CF1-4DC0-8591-9AAD36D8164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8BB1A-C2B1-4EAE-A1D1-70E08F99B3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4A637-5CE9-4F1A-8779-6EE5081D22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3C04B-37C8-42E7-9F5B-659470223F1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Τίτλος και 2 Αντικείμενα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3659A-F7AD-4E81-9B90-74CE0CD6C61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Τίτλος και Κείμενο επάνω από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2C873-817F-4E32-AF66-EDAF3A06E0C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C175E-B371-4D4B-9FCF-D1CE8E0A7F0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1DC74-4443-4358-BA9F-B7A7A1DE8DB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16A31-5B7A-4E24-B600-8618D0054AC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0131A-45C3-433F-A1A4-81C03E9DADD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0C929-6852-49B3-BAA4-39ED5BC9ED6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FC71F-5B9F-431D-87F1-AE4912E5CD7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7E2EC-1401-4FAA-BFC5-C956E258635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4828-8E6C-466A-9843-AA1F7532B13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0E0A5-130B-4CD3-BE96-275399F0459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14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5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5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5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15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8C5CB93B-7156-46B7-98C7-20E0CCF9A61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4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37439" y="3212976"/>
            <a:ext cx="9252520" cy="1080120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dirty="0"/>
              <a:t>Μέθοδοι Αιμοκάθαρσης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445" y="4869160"/>
            <a:ext cx="8857109" cy="1752600"/>
          </a:xfrm>
        </p:spPr>
        <p:txBody>
          <a:bodyPr/>
          <a:lstStyle/>
          <a:p>
            <a:pPr eaLnBrk="1" hangingPunct="1">
              <a:defRPr/>
            </a:pPr>
            <a:r>
              <a:rPr lang="el-GR" sz="3000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Στέφανος Ρουμελιώτης</a:t>
            </a:r>
          </a:p>
          <a:p>
            <a:pPr eaLnBrk="1" hangingPunct="1">
              <a:defRPr/>
            </a:pPr>
            <a:r>
              <a:rPr lang="el-GR" sz="3000" dirty="0"/>
              <a:t>Ακαδημαϊκός Υπότροφος</a:t>
            </a:r>
          </a:p>
          <a:p>
            <a:pPr eaLnBrk="1" hangingPunct="1">
              <a:defRPr/>
            </a:pPr>
            <a:r>
              <a:rPr lang="el-GR" sz="2800" dirty="0"/>
              <a:t>Β΄ Νεφρολογική Κλινική ΑΠΘ, ΑΧΕΠΑ</a:t>
            </a:r>
          </a:p>
        </p:txBody>
      </p:sp>
      <p:pic>
        <p:nvPicPr>
          <p:cNvPr id="7" name="Picture 8" descr="AuTH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1835697" cy="28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-33404"/>
            <a:ext cx="1619672" cy="288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6E1F6A03-56EF-38A8-0B16-D8C46224A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0"/>
            <a:ext cx="5256584" cy="28529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000553-0588-A84B-19ED-A1B337E82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449262"/>
          </a:xfrm>
        </p:spPr>
        <p:txBody>
          <a:bodyPr/>
          <a:lstStyle/>
          <a:p>
            <a:r>
              <a:rPr lang="el-GR" dirty="0"/>
              <a:t>Μηχάνημα ΤΝ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C8BEE9C-77E7-A808-82BE-2050339D4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5743474"/>
          </a:xfrm>
        </p:spPr>
        <p:txBody>
          <a:bodyPr/>
          <a:lstStyle/>
          <a:p>
            <a:pPr marL="0" indent="0">
              <a:buNone/>
            </a:pPr>
            <a:r>
              <a:rPr lang="el-GR" sz="2200" dirty="0"/>
              <a:t>	</a:t>
            </a:r>
            <a:r>
              <a:rPr lang="el-GR" sz="2200" b="1" dirty="0">
                <a:solidFill>
                  <a:schemeClr val="tx1">
                    <a:lumMod val="65000"/>
                  </a:schemeClr>
                </a:solidFill>
              </a:rPr>
              <a:t>Κύκλωμα αίματος και κύκλωμα διαλύματος</a:t>
            </a:r>
          </a:p>
          <a:p>
            <a:pPr marL="0" indent="0">
              <a:buNone/>
            </a:pPr>
            <a:r>
              <a:rPr lang="el-GR" sz="2400" dirty="0"/>
              <a:t>Κύκλωμα αίματος</a:t>
            </a:r>
          </a:p>
          <a:p>
            <a:pPr marL="0" indent="0">
              <a:buNone/>
            </a:pPr>
            <a:r>
              <a:rPr lang="el-GR" sz="2400" dirty="0"/>
              <a:t>Αντλία αίματος 200-600</a:t>
            </a:r>
            <a:r>
              <a:rPr lang="en-US" sz="2400" dirty="0"/>
              <a:t>ml/min 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πιο σύνηθες 300-500</a:t>
            </a:r>
            <a:r>
              <a:rPr lang="en-US" sz="2400" dirty="0"/>
              <a:t>ml/min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Κύκλωμα διαλύματος</a:t>
            </a:r>
          </a:p>
          <a:p>
            <a:pPr marL="0" indent="0">
              <a:buNone/>
            </a:pPr>
            <a:r>
              <a:rPr lang="el-GR" sz="2400" dirty="0"/>
              <a:t>3 παροχές</a:t>
            </a:r>
          </a:p>
          <a:p>
            <a:pPr marL="0" indent="0">
              <a:buNone/>
            </a:pPr>
            <a:r>
              <a:rPr lang="el-GR" sz="2400" dirty="0"/>
              <a:t>Νερό βρύσης </a:t>
            </a:r>
            <a:endParaRPr lang="en-US" sz="2400" dirty="0"/>
          </a:p>
          <a:p>
            <a:pPr marL="0" indent="0">
              <a:buNone/>
            </a:pPr>
            <a:r>
              <a:rPr lang="el-GR" sz="2400" dirty="0"/>
              <a:t>120-160</a:t>
            </a:r>
            <a:r>
              <a:rPr lang="en-US" sz="2400" dirty="0"/>
              <a:t>L/</a:t>
            </a:r>
            <a:r>
              <a:rPr lang="el-GR" sz="2400" dirty="0"/>
              <a:t>συνεδρία</a:t>
            </a:r>
          </a:p>
          <a:p>
            <a:pPr marL="0" indent="0">
              <a:buNone/>
            </a:pPr>
            <a:r>
              <a:rPr lang="el-GR" sz="2400" dirty="0"/>
              <a:t>Ηλεκτρολύτες</a:t>
            </a:r>
          </a:p>
          <a:p>
            <a:pPr marL="0" indent="0">
              <a:buNone/>
            </a:pPr>
            <a:r>
              <a:rPr lang="el-GR" sz="2400" dirty="0"/>
              <a:t>Διττανθρακικά</a:t>
            </a:r>
            <a:endParaRPr lang="el-GR" sz="2200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6B48771-0DBF-4DB1-9CFF-403CC7C1A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412" y="1490563"/>
            <a:ext cx="3540621" cy="235738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63E17D06-AD17-418C-0837-35210C32B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39" y="4143573"/>
            <a:ext cx="5985193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74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BDB4893-B9F5-7CAD-F06F-E0EBA427876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88640"/>
            <a:ext cx="9036496" cy="270175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l-GR" altLang="el-GR" sz="2300" b="1" kern="0" dirty="0">
                <a:solidFill>
                  <a:srgbClr val="FFFF00"/>
                </a:solidFill>
              </a:rPr>
              <a:t>Κλασική αιμοκάθαρση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l-GR" altLang="el-GR" sz="2300" b="1" kern="0" dirty="0">
                <a:solidFill>
                  <a:srgbClr val="FFFF00"/>
                </a:solidFill>
              </a:rPr>
              <a:t>	Απλή Διάχυση</a:t>
            </a:r>
          </a:p>
          <a:p>
            <a:pPr marL="0" indent="0" eaLnBrk="1" hangingPunct="1">
              <a:buNone/>
            </a:pPr>
            <a:r>
              <a:rPr lang="el-GR" altLang="el-GR" sz="2300" b="1" kern="0" dirty="0">
                <a:solidFill>
                  <a:srgbClr val="FFFF00"/>
                </a:solidFill>
              </a:rPr>
              <a:t>	</a:t>
            </a:r>
            <a:r>
              <a:rPr lang="el-GR" altLang="el-GR" sz="2400" kern="0" dirty="0"/>
              <a:t>Αιματική ροή: 200-300 </a:t>
            </a:r>
            <a:r>
              <a:rPr lang="en-US" altLang="el-GR" sz="2400" kern="0" dirty="0"/>
              <a:t>ml/min</a:t>
            </a:r>
          </a:p>
          <a:p>
            <a:pPr marL="0" indent="0" eaLnBrk="1" hangingPunct="1">
              <a:buNone/>
            </a:pPr>
            <a:r>
              <a:rPr lang="el-GR" altLang="el-GR" sz="2400" kern="0" dirty="0"/>
              <a:t>	Ροή διαλύματος: 500 </a:t>
            </a:r>
            <a:r>
              <a:rPr lang="en-US" altLang="el-GR" sz="2400" kern="0" dirty="0"/>
              <a:t>ml/min</a:t>
            </a:r>
            <a:endParaRPr lang="el-GR" altLang="el-GR" sz="2400" kern="0" dirty="0"/>
          </a:p>
          <a:p>
            <a:pPr marL="0" indent="0" eaLnBrk="1" hangingPunct="1">
              <a:buNone/>
            </a:pPr>
            <a:r>
              <a:rPr lang="el-GR" altLang="el-GR" sz="2400" kern="0" dirty="0"/>
              <a:t>	3φορές/εβδ, 4</a:t>
            </a:r>
            <a:r>
              <a:rPr lang="en-US" altLang="el-GR" sz="2400" kern="0" dirty="0"/>
              <a:t>h, </a:t>
            </a:r>
            <a:r>
              <a:rPr lang="el-GR" altLang="el-GR" sz="2400" kern="0" dirty="0"/>
              <a:t>σε κέντρο</a:t>
            </a:r>
            <a:endParaRPr lang="en-US" altLang="el-GR" sz="2400" kern="0" dirty="0"/>
          </a:p>
          <a:p>
            <a:pPr marL="0" indent="0" eaLnBrk="1" hangingPunct="1">
              <a:buNone/>
            </a:pPr>
            <a:r>
              <a:rPr lang="el-GR" altLang="el-GR" sz="2400" kern="0" dirty="0"/>
              <a:t>	Διάλυμα ΑΜΚ με </a:t>
            </a:r>
            <a:r>
              <a:rPr lang="el-GR" altLang="el-GR" sz="2400" kern="0" dirty="0" err="1"/>
              <a:t>διττανθρακικά</a:t>
            </a:r>
            <a:endParaRPr lang="el-GR" altLang="el-GR" sz="2400" kern="0" dirty="0"/>
          </a:p>
          <a:p>
            <a:pPr marL="0" indent="0" eaLnBrk="1" hangingPunct="1">
              <a:buNone/>
            </a:pPr>
            <a:r>
              <a:rPr lang="el-GR" altLang="el-GR" sz="2300" kern="0" dirty="0"/>
              <a:t>	</a:t>
            </a:r>
            <a:r>
              <a:rPr lang="el-GR" altLang="el-GR" sz="2300" kern="0" dirty="0">
                <a:solidFill>
                  <a:srgbClr val="FFC000"/>
                </a:solidFill>
              </a:rPr>
              <a:t>Μεμβράνη χαμηλής διαπερατότητας (</a:t>
            </a:r>
            <a:r>
              <a:rPr lang="en-US" altLang="el-GR" sz="2300" kern="0" dirty="0">
                <a:solidFill>
                  <a:srgbClr val="FFC000"/>
                </a:solidFill>
              </a:rPr>
              <a:t>low flux)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l-GR" altLang="el-GR" sz="2300" kern="0" dirty="0"/>
              <a:t>	           </a:t>
            </a:r>
            <a:r>
              <a:rPr lang="en-US" altLang="el-GR" sz="2300" kern="0" dirty="0" err="1"/>
              <a:t>Kuf</a:t>
            </a:r>
            <a:r>
              <a:rPr lang="en-US" altLang="el-GR" sz="2300" kern="0" dirty="0"/>
              <a:t>&lt;20ml/h/mmHg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300" kern="0" dirty="0"/>
              <a:t> 		Χαμηλής              ή                   Υψηλής αποτελεσματικότητας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300" kern="0" dirty="0"/>
              <a:t>		</a:t>
            </a:r>
            <a:r>
              <a:rPr lang="en-US" altLang="el-GR" sz="2300" kern="0" dirty="0"/>
              <a:t>KoA </a:t>
            </a:r>
            <a:r>
              <a:rPr lang="el-GR" altLang="el-GR" sz="2300" kern="0" dirty="0"/>
              <a:t>φίλτρου &lt;500</a:t>
            </a:r>
            <a:r>
              <a:rPr lang="en-US" altLang="el-GR" sz="2300" kern="0" dirty="0"/>
              <a:t>ml/min</a:t>
            </a:r>
            <a:r>
              <a:rPr lang="el-GR" altLang="el-GR" sz="2300" kern="0" dirty="0"/>
              <a:t>            </a:t>
            </a:r>
            <a:r>
              <a:rPr lang="en-US" altLang="el-GR" sz="2300" kern="0" dirty="0"/>
              <a:t>KoA </a:t>
            </a:r>
            <a:r>
              <a:rPr lang="el-GR" altLang="el-GR" sz="2300" kern="0" dirty="0"/>
              <a:t>φίλτρου &gt;700</a:t>
            </a:r>
            <a:r>
              <a:rPr lang="en-US" altLang="el-GR" sz="2300" kern="0" dirty="0"/>
              <a:t>ml/min </a:t>
            </a:r>
            <a:endParaRPr lang="el-GR" altLang="el-GR" sz="2300" kern="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sz="2300" kern="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sz="2300" kern="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sz="2300" kern="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300" kern="0" dirty="0"/>
              <a:t>          </a:t>
            </a:r>
            <a:endParaRPr lang="en-US" altLang="el-GR" sz="2300" kern="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2300" kern="0" dirty="0"/>
              <a:t>		 </a:t>
            </a:r>
            <a:r>
              <a:rPr lang="el-GR" altLang="el-GR" sz="2300" kern="0" dirty="0"/>
              <a:t>       </a:t>
            </a:r>
            <a:r>
              <a:rPr lang="en-US" altLang="el-GR" sz="2300" kern="0" dirty="0"/>
              <a:t>	</a:t>
            </a:r>
            <a:r>
              <a:rPr lang="en-US" altLang="el-GR" sz="2800" kern="0" dirty="0"/>
              <a:t>	        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2C8023A-0A06-8E7A-A6D8-D033F4DCA47A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4509120"/>
            <a:ext cx="8278688" cy="33843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l-GR" sz="2400" b="1" kern="0" dirty="0">
                <a:solidFill>
                  <a:srgbClr val="FFFF00"/>
                </a:solidFill>
              </a:rPr>
              <a:t>High Flux</a:t>
            </a:r>
            <a:r>
              <a:rPr lang="el-GR" altLang="el-GR" sz="2400" b="1" kern="0" dirty="0">
                <a:solidFill>
                  <a:srgbClr val="FFFF00"/>
                </a:solidFill>
              </a:rPr>
              <a:t> αιμοκάθαρση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l-GR" altLang="el-GR" sz="2400" b="1" kern="0" dirty="0">
                <a:solidFill>
                  <a:srgbClr val="FFFF00"/>
                </a:solidFill>
              </a:rPr>
              <a:t>	Απλή Διάχυση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l-GR" altLang="el-GR" sz="2400" kern="0" dirty="0"/>
              <a:t>	</a:t>
            </a:r>
            <a:r>
              <a:rPr lang="el-GR" altLang="el-GR" sz="2400" kern="0" dirty="0">
                <a:solidFill>
                  <a:srgbClr val="FFC000"/>
                </a:solidFill>
              </a:rPr>
              <a:t>Μεμβράνη υψηλής διαπερατότητας (</a:t>
            </a:r>
            <a:r>
              <a:rPr lang="en-US" altLang="el-GR" sz="2400" kern="0" dirty="0">
                <a:solidFill>
                  <a:srgbClr val="FFC000"/>
                </a:solidFill>
              </a:rPr>
              <a:t>high flux)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l-GR" altLang="el-GR" sz="2400" kern="0" dirty="0"/>
              <a:t>	</a:t>
            </a:r>
            <a:r>
              <a:rPr lang="en-US" altLang="el-GR" sz="2400" kern="0" dirty="0" err="1"/>
              <a:t>Kuf</a:t>
            </a:r>
            <a:r>
              <a:rPr lang="el-GR" altLang="el-GR" sz="2400" kern="0" dirty="0"/>
              <a:t>&gt;</a:t>
            </a:r>
            <a:r>
              <a:rPr lang="en-US" altLang="el-GR" sz="2400" kern="0" dirty="0"/>
              <a:t>20ml/h/mmHg</a:t>
            </a:r>
            <a:endParaRPr lang="el-GR" altLang="el-GR" sz="2400" kern="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400" kern="0" dirty="0"/>
              <a:t>          </a:t>
            </a:r>
            <a:r>
              <a:rPr lang="el-GR" altLang="el-GR" sz="2400" kern="0" dirty="0">
                <a:solidFill>
                  <a:srgbClr val="FFC000"/>
                </a:solidFill>
              </a:rPr>
              <a:t>Υψηλής αποτελεσματικότητας συνήθως</a:t>
            </a:r>
            <a:endParaRPr lang="en-US" altLang="el-GR" sz="2400" kern="0" dirty="0">
              <a:solidFill>
                <a:srgbClr val="FFC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2400" kern="0" dirty="0">
                <a:solidFill>
                  <a:srgbClr val="FFC000"/>
                </a:solidFill>
              </a:rPr>
              <a:t>		 </a:t>
            </a:r>
            <a:r>
              <a:rPr lang="el-GR" altLang="el-GR" sz="2400" kern="0" dirty="0" err="1">
                <a:solidFill>
                  <a:srgbClr val="FFC000"/>
                </a:solidFill>
              </a:rPr>
              <a:t>Υπερκαθαρό</a:t>
            </a:r>
            <a:r>
              <a:rPr lang="el-GR" altLang="el-GR" sz="2400" kern="0" dirty="0">
                <a:solidFill>
                  <a:srgbClr val="FFC000"/>
                </a:solidFill>
              </a:rPr>
              <a:t> διάλυμα</a:t>
            </a:r>
            <a:r>
              <a:rPr lang="en-US" altLang="el-GR" sz="2400" kern="0" dirty="0">
                <a:solidFill>
                  <a:srgbClr val="FFC000"/>
                </a:solidFill>
              </a:rPr>
              <a:t> </a:t>
            </a:r>
            <a:r>
              <a:rPr lang="en-US" altLang="el-GR" sz="2800" kern="0" dirty="0"/>
              <a:t>		        </a:t>
            </a:r>
          </a:p>
        </p:txBody>
      </p:sp>
    </p:spTree>
    <p:extLst>
      <p:ext uri="{BB962C8B-B14F-4D97-AF65-F5344CB8AC3E}">
        <p14:creationId xmlns:p14="http://schemas.microsoft.com/office/powerpoint/2010/main" val="1439044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5C936F-2C86-AAF5-739B-0F776877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6613"/>
            <a:ext cx="8229600" cy="414883"/>
          </a:xfrm>
        </p:spPr>
        <p:txBody>
          <a:bodyPr/>
          <a:lstStyle/>
          <a:p>
            <a:r>
              <a:rPr lang="el-GR" dirty="0"/>
              <a:t>Κλασική </a:t>
            </a:r>
            <a:r>
              <a:rPr lang="en-US" dirty="0"/>
              <a:t>low-flux</a:t>
            </a:r>
            <a:r>
              <a:rPr lang="el-GR" dirty="0"/>
              <a:t> ή </a:t>
            </a:r>
            <a:r>
              <a:rPr lang="en-US" dirty="0"/>
              <a:t>high-flux?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21883F-BE81-6871-8C70-3342611F304C}"/>
              </a:ext>
            </a:extLst>
          </p:cNvPr>
          <p:cNvSpPr txBox="1"/>
          <p:nvPr/>
        </p:nvSpPr>
        <p:spPr>
          <a:xfrm>
            <a:off x="159667" y="814933"/>
            <a:ext cx="88204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0" i="0" dirty="0">
                <a:effectLst/>
                <a:latin typeface="+mj-lt"/>
              </a:rPr>
              <a:t>Ετήσια θνητότητα </a:t>
            </a:r>
            <a:r>
              <a:rPr lang="en-US" sz="2000" b="0" i="0" dirty="0">
                <a:effectLst/>
                <a:latin typeface="+mj-lt"/>
              </a:rPr>
              <a:t>Low-flux </a:t>
            </a:r>
            <a:r>
              <a:rPr lang="en-US" sz="2000" b="0" i="0" dirty="0">
                <a:solidFill>
                  <a:srgbClr val="FFFF00"/>
                </a:solidFill>
                <a:effectLst/>
                <a:latin typeface="+mj-lt"/>
              </a:rPr>
              <a:t>HD: 5-25%</a:t>
            </a:r>
          </a:p>
          <a:p>
            <a:r>
              <a:rPr lang="el-GR" sz="2000" b="0" i="0" dirty="0">
                <a:effectLst/>
                <a:latin typeface="+mj-lt"/>
              </a:rPr>
              <a:t>Προ 30ετιας υπήρξε η υπόθεση ότι αιτία της αυξημένης θνητότητας και νοσηρότητας ήταν η ανεπαρκής απομάκρυνση μεσαίου ΜΒ ουσιών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85F4BB4-150C-5C15-AE6C-3DC8F92BE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2492895"/>
            <a:ext cx="8492754" cy="43651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841B55-9C25-D40B-675E-E330E634B7E2}"/>
              </a:ext>
            </a:extLst>
          </p:cNvPr>
          <p:cNvSpPr txBox="1"/>
          <p:nvPr/>
        </p:nvSpPr>
        <p:spPr>
          <a:xfrm>
            <a:off x="1628985" y="2031546"/>
            <a:ext cx="88204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i="0" dirty="0">
                <a:effectLst/>
                <a:latin typeface="+mj-lt"/>
              </a:rPr>
              <a:t>Πιθανά πλεονεκτήματά </a:t>
            </a:r>
            <a:r>
              <a:rPr lang="en-US" sz="2000" b="1" i="0" dirty="0">
                <a:effectLst/>
                <a:latin typeface="+mj-lt"/>
              </a:rPr>
              <a:t>high flux HD</a:t>
            </a:r>
            <a:endParaRPr lang="el-GR" sz="2000" b="1" i="0" dirty="0">
              <a:effectLst/>
              <a:latin typeface="+mj-lt"/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3D9EEA87-47BA-0C3D-6692-6FCF7E7F4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85" y="3140590"/>
            <a:ext cx="1368152" cy="504056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9E89E629-BDD7-18BC-FB6F-3A31BC702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7" y="4171391"/>
            <a:ext cx="2588096" cy="504056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DE013ABE-AAAE-BB72-1E1F-071718863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920" y="4987946"/>
            <a:ext cx="1322785" cy="504056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F28D9F4F-48B4-6163-8E62-C4FA4495C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5009356"/>
            <a:ext cx="819150" cy="723900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B2EE7984-506A-6871-2FC8-B0D0EC65D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5663157"/>
            <a:ext cx="1614610" cy="597421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853D24AE-9436-60EB-76BE-953744FB6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815" y="4313497"/>
            <a:ext cx="1234480" cy="723900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294090B2-4468-6A9F-8045-5E9860F4D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6076131"/>
            <a:ext cx="1322785" cy="504056"/>
          </a:xfrm>
          <a:prstGeom prst="rect">
            <a:avLst/>
          </a:prstGeom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A6B30C53-8989-D9F5-70A3-55DD29109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6159389"/>
            <a:ext cx="81915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16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Πίνακας 6">
            <a:extLst>
              <a:ext uri="{FF2B5EF4-FFF2-40B4-BE49-F238E27FC236}">
                <a16:creationId xmlns:a16="http://schemas.microsoft.com/office/drawing/2014/main" id="{954B10DC-8E6C-FB11-9F94-594C68658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545548"/>
              </p:ext>
            </p:extLst>
          </p:nvPr>
        </p:nvGraphicFramePr>
        <p:xfrm>
          <a:off x="35496" y="77143"/>
          <a:ext cx="9073008" cy="6592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164">
                  <a:extLst>
                    <a:ext uri="{9D8B030D-6E8A-4147-A177-3AD203B41FA5}">
                      <a16:colId xmlns:a16="http://schemas.microsoft.com/office/drawing/2014/main" val="3418421895"/>
                    </a:ext>
                  </a:extLst>
                </a:gridCol>
                <a:gridCol w="1501184">
                  <a:extLst>
                    <a:ext uri="{9D8B030D-6E8A-4147-A177-3AD203B41FA5}">
                      <a16:colId xmlns:a16="http://schemas.microsoft.com/office/drawing/2014/main" val="3197902042"/>
                    </a:ext>
                  </a:extLst>
                </a:gridCol>
                <a:gridCol w="6027660">
                  <a:extLst>
                    <a:ext uri="{9D8B030D-6E8A-4147-A177-3AD203B41FA5}">
                      <a16:colId xmlns:a16="http://schemas.microsoft.com/office/drawing/2014/main" val="630582866"/>
                    </a:ext>
                  </a:extLst>
                </a:gridCol>
              </a:tblGrid>
              <a:tr h="560038">
                <a:tc>
                  <a:txBody>
                    <a:bodyPr/>
                    <a:lstStyle/>
                    <a:p>
                      <a:r>
                        <a:rPr lang="en-US" dirty="0"/>
                        <a:t>Study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mortality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807448"/>
                  </a:ext>
                </a:extLst>
              </a:tr>
              <a:tr h="181201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HEMO</a:t>
                      </a:r>
                      <a:endParaRPr lang="el-G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-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Post hoc: </a:t>
                      </a:r>
                      <a:r>
                        <a:rPr lang="el-GR" dirty="0"/>
                        <a:t>Ασθενείς με</a:t>
                      </a:r>
                      <a:r>
                        <a:rPr lang="el-GR" b="1" dirty="0">
                          <a:solidFill>
                            <a:srgbClr val="FF0000"/>
                          </a:solidFill>
                        </a:rPr>
                        <a:t>&gt;3.7 έτη </a:t>
                      </a:r>
                      <a:r>
                        <a:rPr lang="el-GR" dirty="0"/>
                        <a:t>ΑΙΚ είχαν όφελος στην επιβίωση</a:t>
                      </a:r>
                    </a:p>
                    <a:p>
                      <a:endParaRPr lang="el-GR" dirty="0"/>
                    </a:p>
                    <a:p>
                      <a:r>
                        <a:rPr lang="el-GR" dirty="0"/>
                        <a:t>60% των ασθενών </a:t>
                      </a:r>
                      <a:r>
                        <a:rPr lang="el-GR" dirty="0" err="1">
                          <a:solidFill>
                            <a:schemeClr val="bg1"/>
                          </a:solidFill>
                        </a:rPr>
                        <a:t>καθαίρονταν</a:t>
                      </a:r>
                      <a:r>
                        <a:rPr lang="el-GR" dirty="0">
                          <a:solidFill>
                            <a:schemeClr val="bg1"/>
                          </a:solidFill>
                        </a:rPr>
                        <a:t> με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high-flux </a:t>
                      </a:r>
                      <a:r>
                        <a:rPr lang="el-GR" dirty="0">
                          <a:solidFill>
                            <a:schemeClr val="bg1"/>
                          </a:solidFill>
                        </a:rPr>
                        <a:t>προ ένταξης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260893"/>
                  </a:ext>
                </a:extLst>
              </a:tr>
              <a:tr h="2386727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MPO</a:t>
                      </a:r>
                      <a:endParaRPr lang="el-G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-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err="1">
                          <a:solidFill>
                            <a:schemeClr val="bg1"/>
                          </a:solidFill>
                        </a:rPr>
                        <a:t>Νεοεντασσόμενοι</a:t>
                      </a:r>
                      <a:endParaRPr lang="el-GR" sz="18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Post hoc: </a:t>
                      </a:r>
                      <a:r>
                        <a:rPr lang="el-GR" dirty="0"/>
                        <a:t>Ασθενείς </a:t>
                      </a:r>
                      <a:r>
                        <a:rPr lang="el-GR" b="1" dirty="0">
                          <a:solidFill>
                            <a:srgbClr val="FF0000"/>
                          </a:solidFill>
                        </a:rPr>
                        <a:t>με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l-GR" b="1" dirty="0">
                          <a:solidFill>
                            <a:srgbClr val="FF0000"/>
                          </a:solidFill>
                        </a:rPr>
                        <a:t>αλβουμίνη ορού&lt;4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g/dl </a:t>
                      </a:r>
                      <a:r>
                        <a:rPr lang="el-GR" b="1" dirty="0">
                          <a:solidFill>
                            <a:srgbClr val="FF0000"/>
                          </a:solidFill>
                        </a:rPr>
                        <a:t>και διαβητικοί </a:t>
                      </a:r>
                      <a:r>
                        <a:rPr lang="el-GR" dirty="0"/>
                        <a:t>είχαν όφελος στην επιβίωση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992397"/>
                  </a:ext>
                </a:extLst>
              </a:tr>
              <a:tr h="1833437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EGE</a:t>
                      </a:r>
                      <a:endParaRPr lang="el-G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- </a:t>
                      </a:r>
                      <a:endParaRPr lang="el-GR" sz="3600" dirty="0"/>
                    </a:p>
                    <a:p>
                      <a:pPr algn="ctr"/>
                      <a:r>
                        <a:rPr lang="el-GR" sz="2200" dirty="0"/>
                        <a:t>(ΚΑ επεισόδια)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Post hoc: </a:t>
                      </a:r>
                      <a:r>
                        <a:rPr lang="el-GR" dirty="0"/>
                        <a:t> Ασθενείς </a:t>
                      </a:r>
                      <a:r>
                        <a:rPr lang="el-GR" b="1" dirty="0">
                          <a:solidFill>
                            <a:srgbClr val="FF0000"/>
                          </a:solidFill>
                        </a:rPr>
                        <a:t>με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AVF </a:t>
                      </a:r>
                      <a:r>
                        <a:rPr lang="el-GR" b="1" dirty="0">
                          <a:solidFill>
                            <a:srgbClr val="FF0000"/>
                          </a:solidFill>
                        </a:rPr>
                        <a:t>και διαβητικοί </a:t>
                      </a:r>
                      <a:r>
                        <a:rPr lang="el-GR" dirty="0"/>
                        <a:t>είχαν όφελος στην ΚΑ επιβίωση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061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776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3D93810-A435-4875-3EB0-A981FA18C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88" y="2490563"/>
            <a:ext cx="8229600" cy="27172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l-GR" sz="2900" dirty="0"/>
              <a:t>  </a:t>
            </a:r>
            <a:r>
              <a:rPr lang="el-GR" altLang="el-GR" sz="2900" dirty="0"/>
              <a:t>Περιορισμοί</a:t>
            </a:r>
            <a:endParaRPr lang="en-US" altLang="el-GR" sz="2900" dirty="0"/>
          </a:p>
          <a:p>
            <a:pPr marL="0" indent="0" eaLnBrk="1" hangingPunct="1">
              <a:buNone/>
            </a:pPr>
            <a:r>
              <a:rPr lang="en-US" altLang="el-GR" sz="2900" dirty="0">
                <a:solidFill>
                  <a:schemeClr val="accent4"/>
                </a:solidFill>
              </a:rPr>
              <a:t>-</a:t>
            </a:r>
            <a:r>
              <a:rPr lang="el-GR" altLang="el-GR" sz="2400" dirty="0">
                <a:solidFill>
                  <a:schemeClr val="accent4"/>
                </a:solidFill>
              </a:rPr>
              <a:t>Χωρίς διαφορές στις μελέτες</a:t>
            </a:r>
          </a:p>
          <a:p>
            <a:pPr marL="0" indent="0" eaLnBrk="1" hangingPunct="1">
              <a:buNone/>
            </a:pPr>
            <a:r>
              <a:rPr lang="el-GR" altLang="el-GR" sz="2400" dirty="0">
                <a:solidFill>
                  <a:schemeClr val="accent4"/>
                </a:solidFill>
              </a:rPr>
              <a:t>     σε σχέση με κλασική</a:t>
            </a:r>
            <a:endParaRPr lang="en-US" altLang="el-GR" sz="2400" dirty="0">
              <a:solidFill>
                <a:schemeClr val="accent4"/>
              </a:solidFill>
            </a:endParaRPr>
          </a:p>
          <a:p>
            <a:pPr marL="0" indent="0" eaLnBrk="1" hangingPunct="1">
              <a:buNone/>
            </a:pPr>
            <a:r>
              <a:rPr lang="en-US" altLang="el-GR" sz="2400" b="1" dirty="0">
                <a:solidFill>
                  <a:srgbClr val="FFC000"/>
                </a:solidFill>
              </a:rPr>
              <a:t>-</a:t>
            </a:r>
            <a:r>
              <a:rPr lang="el-GR" altLang="el-GR" sz="2400" b="1" dirty="0">
                <a:solidFill>
                  <a:srgbClr val="FFC000"/>
                </a:solidFill>
              </a:rPr>
              <a:t>Κόστος (περιορισμός 40%)</a:t>
            </a:r>
            <a:endParaRPr lang="en-US" altLang="el-GR" sz="2400" b="1" dirty="0">
              <a:solidFill>
                <a:srgbClr val="FFC000"/>
              </a:solidFill>
            </a:endParaRPr>
          </a:p>
          <a:p>
            <a:pPr marL="0" indent="0" eaLnBrk="1" hangingPunct="1">
              <a:buNone/>
            </a:pPr>
            <a:r>
              <a:rPr lang="en-US" altLang="el-GR" sz="2400" dirty="0"/>
              <a:t>-</a:t>
            </a:r>
            <a:r>
              <a:rPr lang="en-US" altLang="el-GR" sz="2400" dirty="0">
                <a:solidFill>
                  <a:schemeClr val="accent4"/>
                </a:solidFill>
              </a:rPr>
              <a:t>Back filtration (</a:t>
            </a:r>
            <a:r>
              <a:rPr lang="el-GR" altLang="el-GR" sz="2400" dirty="0" err="1">
                <a:solidFill>
                  <a:schemeClr val="accent4"/>
                </a:solidFill>
              </a:rPr>
              <a:t>ενδοτοξίνες</a:t>
            </a:r>
            <a:r>
              <a:rPr lang="el-GR" altLang="el-GR" sz="2400" dirty="0">
                <a:solidFill>
                  <a:schemeClr val="accent4"/>
                </a:solidFill>
              </a:rPr>
              <a:t>)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4263CA6-23FC-8CDB-C1D5-AC292B65C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74"/>
            <a:ext cx="9144000" cy="14436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C851EB-F71B-BBCC-1126-7A76FD95C06E}"/>
              </a:ext>
            </a:extLst>
          </p:cNvPr>
          <p:cNvSpPr txBox="1"/>
          <p:nvPr/>
        </p:nvSpPr>
        <p:spPr>
          <a:xfrm>
            <a:off x="72008" y="1426900"/>
            <a:ext cx="81575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+mn-lt"/>
            </a:endParaRPr>
          </a:p>
          <a:p>
            <a:r>
              <a:rPr lang="en-US" b="0" i="0" dirty="0">
                <a:effectLst/>
                <a:latin typeface="+mn-lt"/>
              </a:rPr>
              <a:t>	</a:t>
            </a:r>
            <a:r>
              <a:rPr lang="el-GR" sz="2400" b="0" i="0" dirty="0">
                <a:effectLst/>
                <a:latin typeface="+mn-lt"/>
              </a:rPr>
              <a:t>σε ασθενείς </a:t>
            </a:r>
            <a:r>
              <a:rPr lang="en-US" sz="2400" b="0" i="0" dirty="0">
                <a:effectLst/>
                <a:latin typeface="+mn-lt"/>
              </a:rPr>
              <a:t>high-risk (</a:t>
            </a:r>
            <a:r>
              <a:rPr lang="el-GR" sz="2400" b="0" i="0" dirty="0">
                <a:effectLst/>
                <a:latin typeface="+mn-lt"/>
              </a:rPr>
              <a:t>αλβουμίνη&lt;4-Μ</a:t>
            </a:r>
            <a:r>
              <a:rPr lang="en-US" sz="2400" b="0" i="0" dirty="0">
                <a:effectLst/>
                <a:latin typeface="+mn-lt"/>
              </a:rPr>
              <a:t>PO</a:t>
            </a:r>
            <a:r>
              <a:rPr lang="el-GR" sz="2400" b="0" i="0" dirty="0">
                <a:effectLst/>
                <a:latin typeface="+mn-lt"/>
              </a:rPr>
              <a:t>)</a:t>
            </a:r>
            <a:r>
              <a:rPr lang="en-US" sz="2400" b="0" i="0" dirty="0">
                <a:effectLst/>
                <a:latin typeface="+mn-lt"/>
              </a:rPr>
              <a:t> </a:t>
            </a:r>
            <a:r>
              <a:rPr lang="en-US" sz="2400" b="1" i="0" u="sng" dirty="0">
                <a:solidFill>
                  <a:srgbClr val="FFFF00"/>
                </a:solidFill>
                <a:effectLst/>
                <a:latin typeface="+mn-lt"/>
              </a:rPr>
              <a:t>level 1A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BB18F8B-80B3-83FD-7A41-49CA28B38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2699831"/>
            <a:ext cx="4727080" cy="233735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4994450-E648-E73A-BA30-D480F729DD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0944" y="5085185"/>
            <a:ext cx="9144000" cy="1767542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060CC9C-5226-80AA-8874-08CBBC7D19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856" y="6269673"/>
            <a:ext cx="720080" cy="47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94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55DC663D-7E93-B3CA-F4FD-05177014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 dirty="0"/>
              <a:t>Κλασική ή αιμοδιαδιήθηση?</a:t>
            </a:r>
          </a:p>
        </p:txBody>
      </p:sp>
    </p:spTree>
    <p:extLst>
      <p:ext uri="{BB962C8B-B14F-4D97-AF65-F5344CB8AC3E}">
        <p14:creationId xmlns:p14="http://schemas.microsoft.com/office/powerpoint/2010/main" val="4112666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8040948-B4D9-8FD3-861C-82B84BF11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869160"/>
          </a:xfrm>
          <a:prstGeom prst="rect">
            <a:avLst/>
          </a:prstGeom>
        </p:spPr>
      </p:pic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D85541D5-A1AD-8D54-8B2A-FD893D94D8F9}"/>
              </a:ext>
            </a:extLst>
          </p:cNvPr>
          <p:cNvSpPr txBox="1">
            <a:spLocks/>
          </p:cNvSpPr>
          <p:nvPr/>
        </p:nvSpPr>
        <p:spPr>
          <a:xfrm>
            <a:off x="0" y="4941168"/>
            <a:ext cx="3923928" cy="7920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l-GR" sz="2600" kern="0" dirty="0"/>
              <a:t>Διάλυμα αιμοκάθαρσης</a:t>
            </a:r>
          </a:p>
          <a:p>
            <a:pPr marL="0" indent="0">
              <a:buNone/>
            </a:pPr>
            <a:endParaRPr lang="el-GR" sz="2600" kern="0" dirty="0"/>
          </a:p>
          <a:p>
            <a:pPr marL="0" indent="0">
              <a:buNone/>
            </a:pPr>
            <a:endParaRPr lang="el-GR" sz="2600" kern="0" dirty="0"/>
          </a:p>
          <a:p>
            <a:pPr marL="0" indent="0">
              <a:buNone/>
            </a:pPr>
            <a:r>
              <a:rPr lang="el-GR" sz="2600" kern="0" dirty="0"/>
              <a:t>Μικρού ΜΒ ουσίες</a:t>
            </a:r>
          </a:p>
          <a:p>
            <a:pPr marL="0" indent="0">
              <a:buNone/>
            </a:pPr>
            <a:endParaRPr lang="el-GR" sz="2600" kern="0" dirty="0"/>
          </a:p>
          <a:p>
            <a:pPr marL="0" indent="0">
              <a:buNone/>
            </a:pPr>
            <a:endParaRPr lang="el-GR" sz="2600" kern="0" dirty="0"/>
          </a:p>
          <a:p>
            <a:pPr marL="0" indent="0">
              <a:buNone/>
            </a:pPr>
            <a:endParaRPr lang="el-GR" sz="2600" kern="0" dirty="0">
              <a:solidFill>
                <a:srgbClr val="FFFF00"/>
              </a:solidFill>
            </a:endParaRPr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950AC3E6-9ACC-614E-2E81-B3A961B26F1D}"/>
              </a:ext>
            </a:extLst>
          </p:cNvPr>
          <p:cNvSpPr txBox="1">
            <a:spLocks/>
          </p:cNvSpPr>
          <p:nvPr/>
        </p:nvSpPr>
        <p:spPr>
          <a:xfrm>
            <a:off x="5004048" y="4985792"/>
            <a:ext cx="4139952" cy="17555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l-GR" sz="2600" kern="0" dirty="0"/>
              <a:t>Διάλυμα αιμοκάθαρσης +</a:t>
            </a:r>
          </a:p>
          <a:p>
            <a:pPr marL="0" indent="0">
              <a:buNone/>
            </a:pPr>
            <a:r>
              <a:rPr lang="el-GR" sz="2600" kern="0" dirty="0"/>
              <a:t>Υγρό Υποκατάστασης</a:t>
            </a:r>
          </a:p>
          <a:p>
            <a:pPr marL="0" indent="0">
              <a:buNone/>
            </a:pPr>
            <a:endParaRPr lang="el-GR" sz="2600" kern="0" dirty="0"/>
          </a:p>
          <a:p>
            <a:pPr marL="0" indent="0">
              <a:buNone/>
            </a:pPr>
            <a:r>
              <a:rPr lang="el-GR" sz="2600" kern="0" dirty="0" err="1"/>
              <a:t>Μικρού+μέσου</a:t>
            </a:r>
            <a:r>
              <a:rPr lang="el-GR" sz="2600" kern="0" dirty="0"/>
              <a:t> ΜΒ ουσίες</a:t>
            </a:r>
          </a:p>
          <a:p>
            <a:pPr marL="0" indent="0">
              <a:buNone/>
            </a:pPr>
            <a:endParaRPr lang="el-GR" sz="2600" kern="0" dirty="0"/>
          </a:p>
          <a:p>
            <a:pPr marL="0" indent="0">
              <a:buNone/>
            </a:pPr>
            <a:endParaRPr lang="el-GR" sz="2600" kern="0" dirty="0"/>
          </a:p>
          <a:p>
            <a:pPr marL="0" indent="0">
              <a:buNone/>
            </a:pPr>
            <a:endParaRPr lang="el-GR" sz="2600" kern="0" dirty="0">
              <a:solidFill>
                <a:srgbClr val="FFFF00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4BDCD16-27BC-37F1-A6AE-A589DA6E9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09121"/>
            <a:ext cx="914400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2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630EEB03-BF05-7F9B-E17F-49516EC921F1}"/>
              </a:ext>
            </a:extLst>
          </p:cNvPr>
          <p:cNvSpPr txBox="1">
            <a:spLocks/>
          </p:cNvSpPr>
          <p:nvPr/>
        </p:nvSpPr>
        <p:spPr>
          <a:xfrm>
            <a:off x="323528" y="116633"/>
            <a:ext cx="8496944" cy="633670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3600" kern="0" dirty="0">
                <a:solidFill>
                  <a:srgbClr val="FFFF00"/>
                </a:solidFill>
              </a:rPr>
              <a:t>On line HDF</a:t>
            </a:r>
          </a:p>
          <a:p>
            <a:pPr marL="0" indent="0" algn="ctr">
              <a:buNone/>
            </a:pPr>
            <a:endParaRPr lang="en-US" sz="3600" kern="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kern="0" dirty="0">
                <a:solidFill>
                  <a:srgbClr val="FFFF00"/>
                </a:solidFill>
              </a:rPr>
              <a:t>Consensus Conference on Biocompatibility 1993</a:t>
            </a:r>
          </a:p>
          <a:p>
            <a:pPr marL="0" indent="0">
              <a:buNone/>
            </a:pPr>
            <a:r>
              <a:rPr lang="el-GR" sz="2000" i="1" kern="0" dirty="0"/>
              <a:t>«θεραπεία που σχεδιάστηκε για να απομακρύνει τα συσσωρευμένα μεταβολικά προϊόντα από το αίμα με συνδυασμό </a:t>
            </a:r>
            <a:r>
              <a:rPr lang="el-GR" sz="2000" i="1" kern="0" dirty="0">
                <a:solidFill>
                  <a:srgbClr val="FF0000"/>
                </a:solidFill>
              </a:rPr>
              <a:t>διάχυσης και </a:t>
            </a:r>
            <a:r>
              <a:rPr lang="el-GR" sz="2000" i="1" kern="0" dirty="0" err="1">
                <a:solidFill>
                  <a:srgbClr val="FF0000"/>
                </a:solidFill>
              </a:rPr>
              <a:t>συμμεταφοράς</a:t>
            </a:r>
            <a:r>
              <a:rPr lang="el-GR" sz="2000" i="1" kern="0" dirty="0">
                <a:solidFill>
                  <a:srgbClr val="FF0000"/>
                </a:solidFill>
              </a:rPr>
              <a:t> </a:t>
            </a:r>
            <a:r>
              <a:rPr lang="el-GR" sz="2000" i="1" kern="0" dirty="0"/>
              <a:t>διαμέσου ημιδιαπερατής μεμβράνης </a:t>
            </a:r>
            <a:r>
              <a:rPr lang="en-US" sz="2000" i="1" kern="0" dirty="0">
                <a:solidFill>
                  <a:srgbClr val="FF0000"/>
                </a:solidFill>
              </a:rPr>
              <a:t>High flux</a:t>
            </a:r>
            <a:r>
              <a:rPr lang="en-US" sz="2000" i="1" kern="0" dirty="0"/>
              <a:t>. </a:t>
            </a:r>
            <a:r>
              <a:rPr lang="el-GR" sz="2000" i="1" kern="0" dirty="0"/>
              <a:t>Το υγρό απομακρύνεται με υπερδιήθηση και αναπληρώνεται από </a:t>
            </a:r>
            <a:r>
              <a:rPr lang="el-GR" sz="2000" i="1" kern="0" dirty="0">
                <a:solidFill>
                  <a:srgbClr val="FF0000"/>
                </a:solidFill>
              </a:rPr>
              <a:t>στείρο </a:t>
            </a:r>
            <a:r>
              <a:rPr lang="el-GR" sz="2000" i="1" kern="0" dirty="0" err="1">
                <a:solidFill>
                  <a:srgbClr val="FF0000"/>
                </a:solidFill>
              </a:rPr>
              <a:t>υπερκαθαρό</a:t>
            </a:r>
            <a:r>
              <a:rPr lang="el-GR" sz="2000" i="1" kern="0" dirty="0">
                <a:solidFill>
                  <a:srgbClr val="FF0000"/>
                </a:solidFill>
              </a:rPr>
              <a:t> διάλυμα</a:t>
            </a:r>
            <a:r>
              <a:rPr lang="el-GR" sz="2000" i="1" kern="0" dirty="0"/>
              <a:t>»</a:t>
            </a:r>
            <a:endParaRPr lang="en-US" sz="2000" i="1" kern="0" dirty="0"/>
          </a:p>
          <a:p>
            <a:pPr marL="0" indent="0">
              <a:buNone/>
            </a:pPr>
            <a:endParaRPr lang="el-GR" sz="2000" i="1" kern="0" dirty="0"/>
          </a:p>
          <a:p>
            <a:pPr marL="0" indent="0">
              <a:buNone/>
            </a:pPr>
            <a:r>
              <a:rPr lang="en-US" sz="2300" kern="0" dirty="0">
                <a:solidFill>
                  <a:srgbClr val="FFFF00"/>
                </a:solidFill>
              </a:rPr>
              <a:t>Consensus conference by European Dialysis Working Group (EuDial) by ERA-EDTA </a:t>
            </a:r>
            <a:r>
              <a:rPr lang="el-GR" sz="2300" kern="0" dirty="0">
                <a:solidFill>
                  <a:srgbClr val="FFFF00"/>
                </a:solidFill>
              </a:rPr>
              <a:t>2011</a:t>
            </a:r>
            <a:endParaRPr lang="en-US" sz="2300" kern="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l-GR" sz="2000" i="1" kern="0" dirty="0"/>
              <a:t>«-</a:t>
            </a:r>
            <a:r>
              <a:rPr lang="en-US" sz="2000" i="1" kern="0" dirty="0"/>
              <a:t>O </a:t>
            </a:r>
            <a:r>
              <a:rPr lang="el-GR" sz="2000" i="1" kern="0" dirty="0"/>
              <a:t>Όγκος </a:t>
            </a:r>
            <a:r>
              <a:rPr lang="el-GR" sz="2000" i="1" kern="0" dirty="0" err="1"/>
              <a:t>συμμεταφοράς</a:t>
            </a:r>
            <a:r>
              <a:rPr lang="el-GR" sz="2000" i="1" kern="0" dirty="0"/>
              <a:t>≥ 20% από τον ολικό όγκο αίματος που επεξεργάζεται κατά τη διάρκεια </a:t>
            </a:r>
            <a:r>
              <a:rPr lang="en-US" sz="2000" i="1" kern="0" dirty="0"/>
              <a:t>post-HDF </a:t>
            </a:r>
            <a:r>
              <a:rPr lang="el-GR" sz="2000" i="1" kern="0" dirty="0"/>
              <a:t>είναι τ</a:t>
            </a:r>
            <a:r>
              <a:rPr lang="en-US" sz="2000" i="1" kern="0" dirty="0"/>
              <a:t>o </a:t>
            </a:r>
            <a:r>
              <a:rPr lang="el-GR" sz="2000" i="1" kern="0" dirty="0"/>
              <a:t>κατώτερο όριο για </a:t>
            </a:r>
            <a:r>
              <a:rPr lang="en-US" sz="2000" i="1" kern="0" dirty="0"/>
              <a:t>HDF</a:t>
            </a:r>
            <a:r>
              <a:rPr lang="el-GR" sz="2000" i="1" kern="0" dirty="0"/>
              <a:t>»</a:t>
            </a:r>
          </a:p>
          <a:p>
            <a:pPr marL="0" indent="0">
              <a:buNone/>
            </a:pPr>
            <a:endParaRPr lang="el-GR" sz="2000" i="1" kern="0" dirty="0"/>
          </a:p>
          <a:p>
            <a:pPr marL="0" indent="0">
              <a:buNone/>
            </a:pPr>
            <a:r>
              <a:rPr lang="el-GR" sz="2000" i="1" kern="0" dirty="0"/>
              <a:t>-</a:t>
            </a:r>
            <a:r>
              <a:rPr lang="en-US" sz="2000" i="1" kern="0" dirty="0"/>
              <a:t>high flux </a:t>
            </a:r>
            <a:r>
              <a:rPr lang="el-GR" sz="2000" i="1" kern="0" dirty="0"/>
              <a:t>με </a:t>
            </a:r>
            <a:r>
              <a:rPr lang="en-US" sz="2000" i="1" kern="0" dirty="0"/>
              <a:t>sieving coefficient&gt;0.6 </a:t>
            </a:r>
            <a:r>
              <a:rPr lang="el-GR" sz="2000" i="1" kern="0" dirty="0"/>
              <a:t>για β2-μικροσφαιρίνη»</a:t>
            </a:r>
          </a:p>
          <a:p>
            <a:pPr marL="0" indent="0">
              <a:buNone/>
            </a:pPr>
            <a:endParaRPr lang="el-GR" sz="2000" i="1" kern="0" dirty="0"/>
          </a:p>
          <a:p>
            <a:pPr marL="0" indent="0">
              <a:buNone/>
            </a:pPr>
            <a:endParaRPr lang="el-GR" sz="2000" i="1" kern="0" dirty="0"/>
          </a:p>
        </p:txBody>
      </p:sp>
    </p:spTree>
    <p:extLst>
      <p:ext uri="{BB962C8B-B14F-4D97-AF65-F5344CB8AC3E}">
        <p14:creationId xmlns:p14="http://schemas.microsoft.com/office/powerpoint/2010/main" val="1013177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630EEB03-BF05-7F9B-E17F-49516EC921F1}"/>
              </a:ext>
            </a:extLst>
          </p:cNvPr>
          <p:cNvSpPr txBox="1">
            <a:spLocks/>
          </p:cNvSpPr>
          <p:nvPr/>
        </p:nvSpPr>
        <p:spPr>
          <a:xfrm>
            <a:off x="323528" y="116633"/>
            <a:ext cx="8496944" cy="63367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3600" kern="0" dirty="0">
                <a:solidFill>
                  <a:srgbClr val="FFFF00"/>
                </a:solidFill>
              </a:rPr>
              <a:t>On line HDF</a:t>
            </a:r>
          </a:p>
          <a:p>
            <a:pPr marL="0" indent="0">
              <a:buNone/>
            </a:pPr>
            <a:endParaRPr lang="en-US" sz="2000" kern="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800" kern="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800" kern="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800" kern="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800" kern="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800" kern="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800" kern="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800" kern="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800" kern="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800" kern="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800" kern="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800" kern="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l-GR" sz="1800" kern="0" dirty="0">
                <a:solidFill>
                  <a:srgbClr val="FFFF00"/>
                </a:solidFill>
              </a:rPr>
              <a:t>Φίλτρα </a:t>
            </a:r>
            <a:endParaRPr lang="en-US" sz="2800" kern="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kern="0" dirty="0">
                <a:solidFill>
                  <a:srgbClr val="FFFF00"/>
                </a:solidFill>
              </a:rPr>
              <a:t>	</a:t>
            </a:r>
            <a:r>
              <a:rPr lang="el-GR" sz="2800" kern="0" dirty="0"/>
              <a:t>υψηλής </a:t>
            </a:r>
            <a:r>
              <a:rPr lang="el-GR" sz="2800" kern="0" dirty="0" err="1"/>
              <a:t>απ</a:t>
            </a:r>
            <a:r>
              <a:rPr lang="en-US" sz="2800" kern="0" dirty="0"/>
              <a:t>o</a:t>
            </a:r>
            <a:r>
              <a:rPr lang="el-GR" sz="2800" kern="0" dirty="0" err="1"/>
              <a:t>τελεσματικότητας</a:t>
            </a:r>
            <a:r>
              <a:rPr lang="el-GR" sz="2800" kern="0" dirty="0"/>
              <a:t> </a:t>
            </a:r>
            <a:r>
              <a:rPr lang="en-US" sz="2800" kern="0" dirty="0"/>
              <a:t>KoA&gt;700</a:t>
            </a:r>
          </a:p>
          <a:p>
            <a:pPr marL="0" indent="0">
              <a:buNone/>
            </a:pPr>
            <a:r>
              <a:rPr lang="en-US" sz="2800" kern="0" dirty="0"/>
              <a:t>	</a:t>
            </a:r>
            <a:r>
              <a:rPr lang="el-GR" sz="2800" kern="0" dirty="0"/>
              <a:t>μεγάλης επιφάνειας &gt;1.7</a:t>
            </a:r>
            <a:r>
              <a:rPr lang="en-US" sz="2800" kern="0" dirty="0"/>
              <a:t> m</a:t>
            </a:r>
            <a:r>
              <a:rPr lang="en-US" sz="2800" kern="0" baseline="30000" dirty="0"/>
              <a:t>2</a:t>
            </a:r>
            <a:endParaRPr lang="el-GR" sz="2800" kern="0" baseline="30000" dirty="0"/>
          </a:p>
          <a:p>
            <a:pPr marL="0" indent="0">
              <a:buNone/>
            </a:pPr>
            <a:r>
              <a:rPr lang="el-GR" sz="2800" kern="0" baseline="30000" dirty="0"/>
              <a:t>	</a:t>
            </a:r>
            <a:r>
              <a:rPr lang="el-GR" sz="2800" kern="0" dirty="0"/>
              <a:t>υψηλής διαπερατότητας </a:t>
            </a:r>
            <a:r>
              <a:rPr lang="en-US" sz="2800" kern="0" dirty="0" err="1"/>
              <a:t>Kuf</a:t>
            </a:r>
            <a:r>
              <a:rPr lang="en-US" sz="2800" kern="0" dirty="0"/>
              <a:t>&gt;20 ml/h/mm Hg</a:t>
            </a:r>
          </a:p>
          <a:p>
            <a:pPr marL="0" indent="0">
              <a:buNone/>
            </a:pPr>
            <a:r>
              <a:rPr lang="en-US" sz="2800" kern="0" baseline="30000" dirty="0">
                <a:solidFill>
                  <a:srgbClr val="FFFF00"/>
                </a:solidFill>
              </a:rPr>
              <a:t>		</a:t>
            </a:r>
            <a:endParaRPr lang="el-GR" sz="2800" kern="0" baseline="30000" dirty="0">
              <a:solidFill>
                <a:srgbClr val="FFFF00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ADE9182-2030-A9AB-F682-CED279C63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" y="764704"/>
            <a:ext cx="9144000" cy="3744416"/>
          </a:xfrm>
          <a:prstGeom prst="rect">
            <a:avLst/>
          </a:prstGeom>
        </p:spPr>
      </p:pic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BCD1959A-019D-DF12-384A-1136F2A865B5}"/>
              </a:ext>
            </a:extLst>
          </p:cNvPr>
          <p:cNvSpPr txBox="1">
            <a:spLocks/>
          </p:cNvSpPr>
          <p:nvPr/>
        </p:nvSpPr>
        <p:spPr>
          <a:xfrm>
            <a:off x="2699792" y="3789040"/>
            <a:ext cx="2736304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l-GR" sz="1600" b="1" kern="0" dirty="0">
                <a:solidFill>
                  <a:schemeClr val="bg1"/>
                </a:solidFill>
              </a:rPr>
              <a:t>15% αυξημένες ανάγκες αντιπηκτικής αγωγής</a:t>
            </a:r>
          </a:p>
          <a:p>
            <a:pPr marL="0" indent="0">
              <a:buNone/>
            </a:pPr>
            <a:endParaRPr lang="el-GR" sz="2600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6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000553-0588-A84B-19ED-A1B337E82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79" y="81898"/>
            <a:ext cx="3456385" cy="394774"/>
          </a:xfrm>
        </p:spPr>
        <p:txBody>
          <a:bodyPr/>
          <a:lstStyle/>
          <a:p>
            <a:r>
              <a:rPr lang="en-US" dirty="0"/>
              <a:t>Post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C8BEE9C-77E7-A808-82BE-2050339D4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8" y="656374"/>
            <a:ext cx="3328446" cy="4530725"/>
          </a:xfrm>
        </p:spPr>
        <p:txBody>
          <a:bodyPr/>
          <a:lstStyle/>
          <a:p>
            <a:r>
              <a:rPr lang="el-GR" sz="2000" dirty="0"/>
              <a:t>Για να είναι ισότιμη χρειάζεται το διπλάσιο όγκο υποκατάστατου</a:t>
            </a:r>
            <a:endParaRPr lang="en-US" sz="2000" dirty="0"/>
          </a:p>
          <a:p>
            <a:pPr marL="0" indent="0">
              <a:buNone/>
            </a:pPr>
            <a:endParaRPr lang="el-GR" sz="2000" dirty="0"/>
          </a:p>
          <a:p>
            <a:r>
              <a:rPr lang="el-GR" sz="2000" dirty="0"/>
              <a:t>Αραιώνει το αίμα πριν μπει στο φίλτρο </a:t>
            </a:r>
          </a:p>
          <a:p>
            <a:endParaRPr lang="el-GR" sz="2000" dirty="0"/>
          </a:p>
          <a:p>
            <a:pPr marL="0" indent="0">
              <a:buNone/>
            </a:pPr>
            <a:r>
              <a:rPr lang="el-GR" sz="2000" dirty="0"/>
              <a:t>  (σε υψηλό </a:t>
            </a:r>
            <a:r>
              <a:rPr lang="en-US" sz="2000" dirty="0"/>
              <a:t>Ht. </a:t>
            </a:r>
            <a:r>
              <a:rPr lang="el-GR" sz="2000" dirty="0"/>
              <a:t>Αντένδειξη        για ηπαρίνη)</a:t>
            </a:r>
          </a:p>
          <a:p>
            <a:endParaRPr lang="el-GR" sz="2400" dirty="0"/>
          </a:p>
          <a:p>
            <a:endParaRPr lang="el-GR" sz="2400" dirty="0"/>
          </a:p>
          <a:p>
            <a:endParaRPr lang="el-GR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17C37FBF-3EA7-F05F-47D4-5CA8E92404EF}"/>
              </a:ext>
            </a:extLst>
          </p:cNvPr>
          <p:cNvSpPr txBox="1">
            <a:spLocks/>
          </p:cNvSpPr>
          <p:nvPr/>
        </p:nvSpPr>
        <p:spPr bwMode="auto">
          <a:xfrm>
            <a:off x="395536" y="-17531"/>
            <a:ext cx="2954288" cy="4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r>
              <a:rPr lang="en-US" kern="0" dirty="0"/>
              <a:t>Pre</a:t>
            </a:r>
            <a:endParaRPr lang="el-GR" kern="0" dirty="0"/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64B11029-26B4-A7FA-3BA8-023FB1A375FA}"/>
              </a:ext>
            </a:extLst>
          </p:cNvPr>
          <p:cNvSpPr txBox="1">
            <a:spLocks/>
          </p:cNvSpPr>
          <p:nvPr/>
        </p:nvSpPr>
        <p:spPr bwMode="auto">
          <a:xfrm>
            <a:off x="3769076" y="613565"/>
            <a:ext cx="542818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r>
              <a:rPr lang="el-GR" sz="2000" kern="0" dirty="0"/>
              <a:t>Πιο αποτελεσματική (15%) για κάθαρση μέσου και μεγάλου ΜΒ ουσιών</a:t>
            </a:r>
          </a:p>
          <a:p>
            <a:r>
              <a:rPr lang="el-GR" sz="2000" kern="0" dirty="0"/>
              <a:t>Απαιτεί μεγάλες ροές </a:t>
            </a:r>
          </a:p>
          <a:p>
            <a:pPr marL="0" indent="0">
              <a:buNone/>
            </a:pPr>
            <a:r>
              <a:rPr lang="el-GR" sz="2000" kern="0" dirty="0"/>
              <a:t>		(</a:t>
            </a:r>
            <a:r>
              <a:rPr lang="en-US" sz="2000" kern="0" dirty="0" err="1"/>
              <a:t>Qb</a:t>
            </a:r>
            <a:r>
              <a:rPr lang="en-US" sz="2000" kern="0" dirty="0"/>
              <a:t>&gt;350,</a:t>
            </a:r>
            <a:r>
              <a:rPr lang="el-GR" sz="2000" kern="0" dirty="0"/>
              <a:t> </a:t>
            </a:r>
            <a:r>
              <a:rPr lang="en-US" sz="2000" kern="0" dirty="0" err="1"/>
              <a:t>Qd</a:t>
            </a:r>
            <a:r>
              <a:rPr lang="en-US" sz="2000" kern="0" dirty="0"/>
              <a:t>&gt;600ml/min</a:t>
            </a:r>
            <a:r>
              <a:rPr lang="el-GR" sz="2000" kern="0" dirty="0"/>
              <a:t>)</a:t>
            </a:r>
            <a:endParaRPr lang="en-US" sz="2000" kern="0" dirty="0"/>
          </a:p>
          <a:p>
            <a:r>
              <a:rPr lang="el-GR" sz="2000" kern="0" dirty="0"/>
              <a:t>Πιο πολύ ηπαρίνη/απώλεια Αλβουμίνης</a:t>
            </a:r>
          </a:p>
          <a:p>
            <a:endParaRPr lang="el-GR" sz="2000" kern="0" dirty="0"/>
          </a:p>
          <a:p>
            <a:r>
              <a:rPr lang="el-GR" sz="2000" kern="0" dirty="0"/>
              <a:t>Κίνδυνος </a:t>
            </a:r>
            <a:r>
              <a:rPr lang="el-GR" sz="2000" kern="0" dirty="0" err="1"/>
              <a:t>αιμοσυμπύκνωσης</a:t>
            </a:r>
            <a:endParaRPr lang="el-GR" sz="2000" kern="0" dirty="0"/>
          </a:p>
          <a:p>
            <a:endParaRPr lang="el-GR" sz="2400" kern="0" dirty="0"/>
          </a:p>
          <a:p>
            <a:endParaRPr lang="el-GR" sz="2400" kern="0" dirty="0"/>
          </a:p>
          <a:p>
            <a:endParaRPr lang="el-GR" kern="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2A48120-22E0-0F25-1BC2-B3AA8A6E1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061" y="3813764"/>
            <a:ext cx="9168061" cy="3057538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624D4CD3-D590-DF76-EBA2-05D1BCD9B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1" y="3789040"/>
            <a:ext cx="9144000" cy="305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5BB59A70-CA43-B40D-4EDC-851F6EF20862}"/>
              </a:ext>
            </a:extLst>
          </p:cNvPr>
          <p:cNvSpPr/>
          <p:nvPr/>
        </p:nvSpPr>
        <p:spPr>
          <a:xfrm>
            <a:off x="0" y="0"/>
            <a:ext cx="905401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D6357B9-CABE-87DC-445A-6D15502AC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00"/>
            <a:ext cx="8229600" cy="449262"/>
          </a:xfrm>
        </p:spPr>
        <p:txBody>
          <a:bodyPr/>
          <a:lstStyle/>
          <a:p>
            <a:r>
              <a:rPr lang="el-GR" sz="3800" dirty="0">
                <a:solidFill>
                  <a:schemeClr val="bg1"/>
                </a:solidFill>
              </a:rPr>
              <a:t>Μέθοδοι Αιμοκάθαρσης</a:t>
            </a: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192A9C19-6AB6-FA77-32B3-9DDE374F4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484785"/>
            <a:ext cx="6048672" cy="4646140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EFFFAC9-A9F9-7EA4-FEE1-864E239CB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8690" y="992651"/>
            <a:ext cx="1674651" cy="984265"/>
          </a:xfrm>
        </p:spPr>
        <p:txBody>
          <a:bodyPr/>
          <a:lstStyle/>
          <a:p>
            <a:pPr marL="0" indent="0">
              <a:buNone/>
            </a:pPr>
            <a:r>
              <a:rPr lang="el-GR" sz="1600" b="1" u="sng" dirty="0">
                <a:solidFill>
                  <a:schemeClr val="bg1"/>
                </a:solidFill>
                <a:effectLst/>
              </a:rPr>
              <a:t>Τοποθεσία</a:t>
            </a:r>
          </a:p>
          <a:p>
            <a:pPr marL="0" indent="0">
              <a:buNone/>
            </a:pPr>
            <a:r>
              <a:rPr lang="el-GR" sz="1600" dirty="0">
                <a:solidFill>
                  <a:schemeClr val="bg2"/>
                </a:solidFill>
              </a:rPr>
              <a:t>-</a:t>
            </a:r>
            <a:r>
              <a:rPr lang="el-GR" sz="1600" b="1" dirty="0">
                <a:solidFill>
                  <a:schemeClr val="bg2"/>
                </a:solidFill>
                <a:effectLst/>
              </a:rPr>
              <a:t>Σε κέντρο</a:t>
            </a:r>
          </a:p>
          <a:p>
            <a:pPr marL="0" indent="0">
              <a:buNone/>
            </a:pPr>
            <a:r>
              <a:rPr lang="el-GR" sz="1600" b="1" dirty="0">
                <a:solidFill>
                  <a:schemeClr val="bg2"/>
                </a:solidFill>
                <a:effectLst/>
              </a:rPr>
              <a:t>-Κατ’οίκον</a:t>
            </a:r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27D3E2A7-7FDF-054F-4E04-76B721784C7C}"/>
              </a:ext>
            </a:extLst>
          </p:cNvPr>
          <p:cNvSpPr/>
          <p:nvPr/>
        </p:nvSpPr>
        <p:spPr>
          <a:xfrm>
            <a:off x="7531758" y="1"/>
            <a:ext cx="1674652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Θέση περιεχομένου 2">
            <a:extLst>
              <a:ext uri="{FF2B5EF4-FFF2-40B4-BE49-F238E27FC236}">
                <a16:creationId xmlns:a16="http://schemas.microsoft.com/office/drawing/2014/main" id="{95CA91ED-EB4D-2A1D-7400-B5C8CCAC4DFC}"/>
              </a:ext>
            </a:extLst>
          </p:cNvPr>
          <p:cNvSpPr txBox="1">
            <a:spLocks/>
          </p:cNvSpPr>
          <p:nvPr/>
        </p:nvSpPr>
        <p:spPr bwMode="auto">
          <a:xfrm>
            <a:off x="6903026" y="2949165"/>
            <a:ext cx="167465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l-GR" sz="1600" b="1" u="sng" kern="0" dirty="0">
                <a:solidFill>
                  <a:schemeClr val="bg1"/>
                </a:solidFill>
                <a:effectLst/>
              </a:rPr>
              <a:t>Συχνότητα</a:t>
            </a:r>
          </a:p>
          <a:p>
            <a:pPr marL="0" indent="0">
              <a:buFont typeface="Wingdings" pitchFamily="2" charset="2"/>
              <a:buNone/>
            </a:pPr>
            <a:r>
              <a:rPr lang="el-GR" sz="1600" kern="0" dirty="0">
                <a:solidFill>
                  <a:schemeClr val="bg2"/>
                </a:solidFill>
              </a:rPr>
              <a:t>-</a:t>
            </a:r>
            <a:r>
              <a:rPr lang="en-US" sz="1600" b="1" kern="0" dirty="0">
                <a:solidFill>
                  <a:schemeClr val="bg2"/>
                </a:solidFill>
                <a:effectLst/>
              </a:rPr>
              <a:t>X3/</a:t>
            </a:r>
            <a:r>
              <a:rPr lang="el-GR" sz="1600" b="1" kern="0" dirty="0">
                <a:solidFill>
                  <a:schemeClr val="bg2"/>
                </a:solidFill>
                <a:effectLst/>
              </a:rPr>
              <a:t>εβδ</a:t>
            </a:r>
          </a:p>
          <a:p>
            <a:pPr marL="0" indent="0">
              <a:buFont typeface="Wingdings" pitchFamily="2" charset="2"/>
              <a:buNone/>
            </a:pPr>
            <a:r>
              <a:rPr lang="el-GR" sz="1600" b="1" kern="0" dirty="0">
                <a:solidFill>
                  <a:schemeClr val="bg2"/>
                </a:solidFill>
                <a:effectLst/>
              </a:rPr>
              <a:t>-ΜΠΜ</a:t>
            </a:r>
          </a:p>
          <a:p>
            <a:pPr marL="0" indent="0">
              <a:buFont typeface="Wingdings" pitchFamily="2" charset="2"/>
              <a:buNone/>
            </a:pPr>
            <a:r>
              <a:rPr lang="el-GR" sz="1600" b="1" kern="0" dirty="0">
                <a:solidFill>
                  <a:schemeClr val="bg2"/>
                </a:solidFill>
                <a:effectLst/>
              </a:rPr>
              <a:t>-Καθημερινά</a:t>
            </a:r>
          </a:p>
        </p:txBody>
      </p:sp>
      <p:sp>
        <p:nvSpPr>
          <p:cNvPr id="18" name="Θέση περιεχομένου 2">
            <a:extLst>
              <a:ext uri="{FF2B5EF4-FFF2-40B4-BE49-F238E27FC236}">
                <a16:creationId xmlns:a16="http://schemas.microsoft.com/office/drawing/2014/main" id="{9A153173-1920-3ED3-3661-9199A426892A}"/>
              </a:ext>
            </a:extLst>
          </p:cNvPr>
          <p:cNvSpPr txBox="1">
            <a:spLocks/>
          </p:cNvSpPr>
          <p:nvPr/>
        </p:nvSpPr>
        <p:spPr bwMode="auto">
          <a:xfrm>
            <a:off x="4047386" y="5357223"/>
            <a:ext cx="28556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l-GR" sz="1600" b="1" u="sng" kern="0" dirty="0">
                <a:solidFill>
                  <a:schemeClr val="bg1"/>
                </a:solidFill>
                <a:effectLst/>
              </a:rPr>
              <a:t>Διάρκεια</a:t>
            </a:r>
          </a:p>
          <a:p>
            <a:pPr marL="0" indent="0">
              <a:buFont typeface="Wingdings" pitchFamily="2" charset="2"/>
              <a:buNone/>
            </a:pPr>
            <a:r>
              <a:rPr lang="el-GR" sz="1600" b="1" kern="0" dirty="0">
                <a:solidFill>
                  <a:schemeClr val="bg2"/>
                </a:solidFill>
                <a:effectLst/>
              </a:rPr>
              <a:t>-Μικρή (2</a:t>
            </a:r>
            <a:r>
              <a:rPr lang="en-US" sz="1600" b="1" kern="0" dirty="0">
                <a:solidFill>
                  <a:schemeClr val="bg2"/>
                </a:solidFill>
                <a:effectLst/>
              </a:rPr>
              <a:t>h)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b="1" kern="0" dirty="0">
                <a:solidFill>
                  <a:schemeClr val="bg2"/>
                </a:solidFill>
                <a:effectLst/>
              </a:rPr>
              <a:t>-</a:t>
            </a:r>
            <a:r>
              <a:rPr lang="el-GR" sz="1600" b="1" kern="0" dirty="0">
                <a:solidFill>
                  <a:schemeClr val="bg2"/>
                </a:solidFill>
                <a:effectLst/>
              </a:rPr>
              <a:t>Κλασική (</a:t>
            </a:r>
            <a:r>
              <a:rPr lang="en-US" sz="1600" b="1" kern="0" dirty="0">
                <a:solidFill>
                  <a:schemeClr val="bg2"/>
                </a:solidFill>
                <a:effectLst/>
              </a:rPr>
              <a:t>4h)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b="1" kern="0" dirty="0">
                <a:solidFill>
                  <a:schemeClr val="bg2"/>
                </a:solidFill>
                <a:effectLst/>
              </a:rPr>
              <a:t>-</a:t>
            </a:r>
            <a:r>
              <a:rPr lang="el-GR" sz="1600" b="1" kern="0" dirty="0">
                <a:solidFill>
                  <a:schemeClr val="bg2"/>
                </a:solidFill>
                <a:effectLst/>
              </a:rPr>
              <a:t>Μεγάλη (8</a:t>
            </a:r>
            <a:r>
              <a:rPr lang="en-US" sz="1600" b="1" kern="0" dirty="0">
                <a:solidFill>
                  <a:schemeClr val="bg2"/>
                </a:solidFill>
                <a:effectLst/>
              </a:rPr>
              <a:t>h)-</a:t>
            </a:r>
            <a:r>
              <a:rPr lang="el-GR" sz="1600" b="1" kern="0" dirty="0">
                <a:solidFill>
                  <a:schemeClr val="bg2"/>
                </a:solidFill>
                <a:effectLst/>
              </a:rPr>
              <a:t>νυχτερινή</a:t>
            </a:r>
          </a:p>
        </p:txBody>
      </p:sp>
      <p:sp>
        <p:nvSpPr>
          <p:cNvPr id="19" name="Θέση περιεχομένου 2">
            <a:extLst>
              <a:ext uri="{FF2B5EF4-FFF2-40B4-BE49-F238E27FC236}">
                <a16:creationId xmlns:a16="http://schemas.microsoft.com/office/drawing/2014/main" id="{F921938A-91BF-701F-8C46-DD7BC702B68D}"/>
              </a:ext>
            </a:extLst>
          </p:cNvPr>
          <p:cNvSpPr txBox="1">
            <a:spLocks/>
          </p:cNvSpPr>
          <p:nvPr/>
        </p:nvSpPr>
        <p:spPr bwMode="auto">
          <a:xfrm>
            <a:off x="111460" y="2949165"/>
            <a:ext cx="28556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l-GR" sz="1600" b="1" u="sng" kern="0" dirty="0">
                <a:solidFill>
                  <a:schemeClr val="bg1"/>
                </a:solidFill>
                <a:effectLst/>
              </a:rPr>
              <a:t>Τεχνική</a:t>
            </a:r>
          </a:p>
          <a:p>
            <a:pPr marL="0" indent="0">
              <a:buFont typeface="Wingdings" pitchFamily="2" charset="2"/>
              <a:buNone/>
            </a:pPr>
            <a:r>
              <a:rPr lang="el-GR" sz="1600" b="1" kern="0" dirty="0">
                <a:solidFill>
                  <a:schemeClr val="bg2"/>
                </a:solidFill>
                <a:effectLst/>
              </a:rPr>
              <a:t>-Κλασική αιμοκάθαρση</a:t>
            </a:r>
          </a:p>
          <a:p>
            <a:pPr marL="0" indent="0">
              <a:buFont typeface="Wingdings" pitchFamily="2" charset="2"/>
              <a:buNone/>
            </a:pPr>
            <a:r>
              <a:rPr lang="el-GR" sz="1600" b="1" kern="0" dirty="0">
                <a:solidFill>
                  <a:schemeClr val="bg2"/>
                </a:solidFill>
                <a:effectLst/>
              </a:rPr>
              <a:t>-</a:t>
            </a:r>
            <a:r>
              <a:rPr lang="en-US" sz="1600" b="1" kern="0" dirty="0">
                <a:solidFill>
                  <a:schemeClr val="bg2"/>
                </a:solidFill>
                <a:effectLst/>
              </a:rPr>
              <a:t>High flux </a:t>
            </a:r>
            <a:r>
              <a:rPr lang="el-GR" sz="1600" b="1" kern="0" dirty="0">
                <a:solidFill>
                  <a:schemeClr val="bg2"/>
                </a:solidFill>
                <a:effectLst/>
              </a:rPr>
              <a:t>αιμοκάθαρση</a:t>
            </a:r>
          </a:p>
          <a:p>
            <a:pPr marL="0" indent="0">
              <a:buFont typeface="Wingdings" pitchFamily="2" charset="2"/>
              <a:buNone/>
            </a:pPr>
            <a:r>
              <a:rPr lang="el-GR" sz="1600" b="1" kern="0" dirty="0">
                <a:solidFill>
                  <a:schemeClr val="bg2"/>
                </a:solidFill>
                <a:effectLst/>
              </a:rPr>
              <a:t>-Αιμοδιήθηση</a:t>
            </a:r>
          </a:p>
          <a:p>
            <a:pPr marL="0" indent="0">
              <a:buFont typeface="Wingdings" pitchFamily="2" charset="2"/>
              <a:buNone/>
            </a:pPr>
            <a:r>
              <a:rPr lang="el-GR" sz="1600" b="1" kern="0" dirty="0">
                <a:solidFill>
                  <a:schemeClr val="bg2"/>
                </a:solidFill>
                <a:effectLst/>
              </a:rPr>
              <a:t>-Αιμοδιαδιήθηση</a:t>
            </a:r>
          </a:p>
          <a:p>
            <a:pPr marL="0" indent="0">
              <a:buFont typeface="Wingdings" pitchFamily="2" charset="2"/>
              <a:buNone/>
            </a:pPr>
            <a:r>
              <a:rPr lang="el-GR" sz="1600" b="1" kern="0" dirty="0">
                <a:solidFill>
                  <a:schemeClr val="bg2"/>
                </a:solidFill>
                <a:effectLst/>
              </a:rPr>
              <a:t>-Αιμοπροσρόφηση</a:t>
            </a:r>
          </a:p>
          <a:p>
            <a:pPr marL="0" indent="0">
              <a:buFont typeface="Wingdings" pitchFamily="2" charset="2"/>
              <a:buNone/>
            </a:pPr>
            <a:endParaRPr lang="en-US" sz="1600" b="1" kern="0" dirty="0"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4388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630EEB03-BF05-7F9B-E17F-49516EC921F1}"/>
              </a:ext>
            </a:extLst>
          </p:cNvPr>
          <p:cNvSpPr txBox="1">
            <a:spLocks/>
          </p:cNvSpPr>
          <p:nvPr/>
        </p:nvSpPr>
        <p:spPr>
          <a:xfrm>
            <a:off x="323528" y="116633"/>
            <a:ext cx="8496944" cy="63367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l-GR" sz="3600" kern="0" dirty="0">
                <a:solidFill>
                  <a:srgbClr val="FFFF00"/>
                </a:solidFill>
              </a:rPr>
              <a:t>Πλεονεκτήματα </a:t>
            </a:r>
            <a:r>
              <a:rPr lang="en-US" sz="3600" kern="0" dirty="0">
                <a:solidFill>
                  <a:srgbClr val="FFFF00"/>
                </a:solidFill>
              </a:rPr>
              <a:t>On line HDF</a:t>
            </a:r>
          </a:p>
          <a:p>
            <a:pPr marL="0" indent="0">
              <a:buNone/>
            </a:pPr>
            <a:endParaRPr lang="en-US" sz="1800" kern="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800" kern="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l-GR" sz="2600" kern="0" dirty="0"/>
              <a:t>-Αιμοδυναμική σταθερότητα </a:t>
            </a:r>
            <a:endParaRPr lang="en-US" sz="2600" kern="0" dirty="0"/>
          </a:p>
          <a:p>
            <a:pPr marL="0" indent="0">
              <a:buNone/>
            </a:pPr>
            <a:r>
              <a:rPr lang="en-US" sz="2600" kern="0" dirty="0"/>
              <a:t>			</a:t>
            </a:r>
            <a:r>
              <a:rPr lang="el-GR" sz="2200" kern="0" dirty="0"/>
              <a:t>(ηλικιωμένοι, ΣΔ, ΚΑΝ, </a:t>
            </a:r>
            <a:r>
              <a:rPr lang="en-US" sz="2200" kern="0" dirty="0"/>
              <a:t>High risk)</a:t>
            </a:r>
            <a:endParaRPr lang="el-GR" sz="2200" kern="0" dirty="0"/>
          </a:p>
          <a:p>
            <a:pPr marL="0" indent="0">
              <a:buNone/>
            </a:pPr>
            <a:r>
              <a:rPr lang="el-GR" sz="2600" kern="0" dirty="0"/>
              <a:t>-Κάθαρση μεσαίου μεγέθους ουσιών (συμμεταφορά)</a:t>
            </a:r>
            <a:endParaRPr lang="en-US" sz="2600" kern="0" dirty="0"/>
          </a:p>
          <a:p>
            <a:pPr marL="0" indent="0">
              <a:buNone/>
            </a:pPr>
            <a:r>
              <a:rPr lang="el-GR" sz="2600" kern="0" dirty="0"/>
              <a:t>-Μεγαλύτερη αποδιδόμενη κάθαρση μικρού ΜΒ ουσιών </a:t>
            </a:r>
          </a:p>
          <a:p>
            <a:pPr marL="0" indent="0">
              <a:buNone/>
            </a:pPr>
            <a:r>
              <a:rPr lang="el-GR" sz="2600" kern="0" dirty="0"/>
              <a:t>-Βελτίωση φλεγμονής</a:t>
            </a:r>
          </a:p>
          <a:p>
            <a:pPr marL="0" indent="0">
              <a:buNone/>
            </a:pPr>
            <a:r>
              <a:rPr lang="el-GR" sz="2600" kern="0" dirty="0"/>
              <a:t>-Βελτίωση ΟΣ</a:t>
            </a:r>
          </a:p>
          <a:p>
            <a:pPr marL="0" indent="0">
              <a:buNone/>
            </a:pPr>
            <a:r>
              <a:rPr lang="el-GR" sz="2600" kern="0" dirty="0"/>
              <a:t>-Βελτίωση θρέψης, αναιμίας</a:t>
            </a:r>
          </a:p>
          <a:p>
            <a:pPr marL="0" indent="0">
              <a:buNone/>
            </a:pPr>
            <a:r>
              <a:rPr lang="el-GR" sz="2600" kern="0" dirty="0"/>
              <a:t>-Διατήρηση </a:t>
            </a:r>
            <a:r>
              <a:rPr lang="en-US" sz="2600" kern="0" dirty="0"/>
              <a:t>RRF</a:t>
            </a:r>
            <a:endParaRPr lang="el-GR" sz="2600" kern="0" dirty="0"/>
          </a:p>
          <a:p>
            <a:pPr marL="0" indent="0">
              <a:buNone/>
            </a:pPr>
            <a:endParaRPr lang="en-US" sz="2800" kern="0" dirty="0"/>
          </a:p>
          <a:p>
            <a:pPr marL="0" indent="0">
              <a:buNone/>
            </a:pPr>
            <a:r>
              <a:rPr lang="en-US" sz="2800" kern="0" baseline="30000" dirty="0">
                <a:solidFill>
                  <a:srgbClr val="FFFF00"/>
                </a:solidFill>
              </a:rPr>
              <a:t>		</a:t>
            </a:r>
            <a:endParaRPr lang="el-GR" sz="2800" kern="0" baseline="30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89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Πίνακας 6">
            <a:extLst>
              <a:ext uri="{FF2B5EF4-FFF2-40B4-BE49-F238E27FC236}">
                <a16:creationId xmlns:a16="http://schemas.microsoft.com/office/drawing/2014/main" id="{954B10DC-8E6C-FB11-9F94-594C68658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188725"/>
              </p:ext>
            </p:extLst>
          </p:nvPr>
        </p:nvGraphicFramePr>
        <p:xfrm>
          <a:off x="35496" y="77143"/>
          <a:ext cx="9036496" cy="682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393">
                  <a:extLst>
                    <a:ext uri="{9D8B030D-6E8A-4147-A177-3AD203B41FA5}">
                      <a16:colId xmlns:a16="http://schemas.microsoft.com/office/drawing/2014/main" val="3418421895"/>
                    </a:ext>
                  </a:extLst>
                </a:gridCol>
                <a:gridCol w="2911095">
                  <a:extLst>
                    <a:ext uri="{9D8B030D-6E8A-4147-A177-3AD203B41FA5}">
                      <a16:colId xmlns:a16="http://schemas.microsoft.com/office/drawing/2014/main" val="353482286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197902042"/>
                    </a:ext>
                  </a:extLst>
                </a:gridCol>
                <a:gridCol w="3203848">
                  <a:extLst>
                    <a:ext uri="{9D8B030D-6E8A-4147-A177-3AD203B41FA5}">
                      <a16:colId xmlns:a16="http://schemas.microsoft.com/office/drawing/2014/main" val="630582866"/>
                    </a:ext>
                  </a:extLst>
                </a:gridCol>
              </a:tblGrid>
              <a:tr h="400346">
                <a:tc>
                  <a:txBody>
                    <a:bodyPr/>
                    <a:lstStyle/>
                    <a:p>
                      <a:r>
                        <a:rPr lang="en-US" dirty="0"/>
                        <a:t>Study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Design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mortality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807448"/>
                  </a:ext>
                </a:extLst>
              </a:tr>
              <a:tr h="113877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CONTRAST</a:t>
                      </a:r>
                      <a:endParaRPr lang="el-G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714pts    3 years</a:t>
                      </a:r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19 L HDF vs low-flux HD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-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Post-hoc </a:t>
                      </a:r>
                    </a:p>
                    <a:p>
                      <a:r>
                        <a:rPr lang="en-US" dirty="0"/>
                        <a:t>&gt;20L ↓ mortality (HR:0.61)</a:t>
                      </a:r>
                    </a:p>
                    <a:p>
                      <a:r>
                        <a:rPr lang="en-US" sz="1600" dirty="0"/>
                        <a:t>No difference in hospitalizations due to infections</a:t>
                      </a:r>
                      <a:endParaRPr lang="el-G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260893"/>
                  </a:ext>
                </a:extLst>
              </a:tr>
              <a:tr h="170616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TURKISH</a:t>
                      </a:r>
                    </a:p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OL-HDF</a:t>
                      </a:r>
                      <a:endParaRPr lang="el-G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782 pts    2 years</a:t>
                      </a:r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HDF vs high-flux HD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-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Post-hoc</a:t>
                      </a:r>
                    </a:p>
                    <a:p>
                      <a:r>
                        <a:rPr lang="en-US" dirty="0"/>
                        <a:t>&gt;17L  no difference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No difference in hospitalizations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No ultrapure water in high-flux HD </a:t>
                      </a:r>
                      <a:endParaRPr lang="el-G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992397"/>
                  </a:ext>
                </a:extLst>
              </a:tr>
              <a:tr h="92333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ESHOL</a:t>
                      </a:r>
                      <a:endParaRPr lang="el-G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906 pts    3 years</a:t>
                      </a:r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&gt;20L HDF vs high-flux HD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+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30% ↓ mortality (HR:0.70)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33% ↓ cv mortality</a:t>
                      </a:r>
                    </a:p>
                    <a:p>
                      <a:r>
                        <a:rPr lang="en-US" dirty="0"/>
                        <a:t> ↓ hospitalizations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061716"/>
                  </a:ext>
                </a:extLst>
              </a:tr>
              <a:tr h="897980">
                <a:tc gridSpan="4">
                  <a:txBody>
                    <a:bodyPr/>
                    <a:lstStyle/>
                    <a:p>
                      <a:r>
                        <a:rPr lang="en-US" sz="1800" b="1" i="1" dirty="0">
                          <a:solidFill>
                            <a:srgbClr val="00B050"/>
                          </a:solidFill>
                          <a:effectLst/>
                        </a:rPr>
                        <a:t>HDF group: </a:t>
                      </a:r>
                      <a:r>
                        <a:rPr lang="en-US" sz="1800" b="1" i="1" u="none" strike="noStrike" baseline="0" dirty="0">
                          <a:solidFill>
                            <a:srgbClr val="00B050"/>
                          </a:solidFill>
                          <a:latin typeface="AdvOT3c2d9f11"/>
                        </a:rPr>
                        <a:t>younger age, lower prevalence of T2DM and catheters, 			lower </a:t>
                      </a:r>
                      <a:r>
                        <a:rPr lang="en-US" sz="1800" b="1" i="1" u="none" strike="noStrike" baseline="0" dirty="0" err="1">
                          <a:solidFill>
                            <a:srgbClr val="00B050"/>
                          </a:solidFill>
                          <a:latin typeface="AdvOT3c2d9f11"/>
                        </a:rPr>
                        <a:t>Charlson</a:t>
                      </a:r>
                      <a:r>
                        <a:rPr lang="en-US" sz="1800" b="1" i="1" u="none" strike="noStrike" baseline="0" dirty="0">
                          <a:solidFill>
                            <a:srgbClr val="00B050"/>
                          </a:solidFill>
                          <a:latin typeface="AdvOT3c2d9f11"/>
                        </a:rPr>
                        <a:t>  comorbidity score.           39%</a:t>
                      </a:r>
                      <a:r>
                        <a:rPr lang="el-GR" sz="1800" b="1" i="1" u="none" strike="noStrike" baseline="0" dirty="0">
                          <a:solidFill>
                            <a:srgbClr val="00B050"/>
                          </a:solidFill>
                          <a:latin typeface="AdvOT3c2d9f11"/>
                        </a:rPr>
                        <a:t> </a:t>
                      </a:r>
                      <a:r>
                        <a:rPr lang="en-US" sz="1800" b="1" i="1" u="none" strike="noStrike" baseline="0" dirty="0">
                          <a:solidFill>
                            <a:srgbClr val="00B050"/>
                          </a:solidFill>
                          <a:latin typeface="AdvOT3c2d9f11"/>
                        </a:rPr>
                        <a:t>lost to follow up</a:t>
                      </a:r>
                      <a:endParaRPr lang="el-GR" sz="1800" b="1" i="1" u="none" strike="noStrike" baseline="0" dirty="0">
                        <a:solidFill>
                          <a:srgbClr val="00B050"/>
                        </a:solidFill>
                        <a:latin typeface="AdvOT3c2d9f11"/>
                      </a:endParaRPr>
                    </a:p>
                    <a:p>
                      <a:r>
                        <a:rPr lang="en-US" sz="1800" b="1" i="1" u="none" strike="noStrike" baseline="0" dirty="0">
                          <a:solidFill>
                            <a:srgbClr val="00B050"/>
                          </a:solidFill>
                          <a:latin typeface="AdvOT3c2d9f11"/>
                        </a:rPr>
                        <a:t>O</a:t>
                      </a:r>
                      <a:r>
                        <a:rPr lang="el-GR" sz="1800" b="1" i="1" u="none" strike="noStrike" baseline="0" dirty="0">
                          <a:solidFill>
                            <a:srgbClr val="00B050"/>
                          </a:solidFill>
                          <a:latin typeface="AdvOT3c2d9f11"/>
                        </a:rPr>
                        <a:t>ι ασθενείς που δε μπορούσε να επιτευχθεί ο στόχος των 18</a:t>
                      </a:r>
                      <a:r>
                        <a:rPr lang="en-US" sz="1800" b="1" i="1" u="none" strike="noStrike" baseline="0" dirty="0">
                          <a:solidFill>
                            <a:srgbClr val="00B050"/>
                          </a:solidFill>
                          <a:latin typeface="AdvOT3c2d9f11"/>
                        </a:rPr>
                        <a:t>L </a:t>
                      </a:r>
                      <a:r>
                        <a:rPr lang="el-GR" sz="1800" b="1" i="1" u="none" strike="noStrike" baseline="0" dirty="0">
                          <a:solidFill>
                            <a:srgbClr val="00B050"/>
                          </a:solidFill>
                          <a:latin typeface="AdvOT3c2d9f11"/>
                        </a:rPr>
                        <a:t>αποκλείονταν</a:t>
                      </a:r>
                      <a:endParaRPr lang="el-GR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l-GR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48750"/>
                  </a:ext>
                </a:extLst>
              </a:tr>
              <a:tr h="85713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FRENCHIE</a:t>
                      </a:r>
                      <a:endParaRPr lang="el-G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381 pts&gt;65 years</a:t>
                      </a:r>
                    </a:p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HDF vs high-flux HD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-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Λιγότερα υποτασικά/κράμπες</a:t>
                      </a:r>
                      <a:endParaRPr lang="en-US" dirty="0"/>
                    </a:p>
                    <a:p>
                      <a:r>
                        <a:rPr lang="el-GR" dirty="0"/>
                        <a:t>Ενδοδιαλυτική ανεκτικότητα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790411"/>
                  </a:ext>
                </a:extLst>
              </a:tr>
              <a:tr h="85713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>
                          <a:solidFill>
                            <a:schemeClr val="bg2"/>
                          </a:solidFill>
                          <a:effectLst/>
                        </a:rPr>
                        <a:t>Σε όγκους</a:t>
                      </a:r>
                      <a:r>
                        <a:rPr lang="en-US" sz="1800" b="1" dirty="0">
                          <a:solidFill>
                            <a:schemeClr val="bg2"/>
                          </a:solidFill>
                          <a:effectLst/>
                        </a:rPr>
                        <a:t>&gt;19.5-25.5L</a:t>
                      </a:r>
                      <a:r>
                        <a:rPr lang="el-GR" sz="1800" b="1" dirty="0">
                          <a:solidFill>
                            <a:schemeClr val="bg2"/>
                          </a:solidFill>
                          <a:effectLst/>
                        </a:rPr>
                        <a:t>/συνεδρία υπεροχή</a:t>
                      </a:r>
                      <a:r>
                        <a:rPr lang="en-US" sz="1800" b="1" dirty="0">
                          <a:solidFill>
                            <a:schemeClr val="bg2"/>
                          </a:solidFill>
                          <a:effectLst/>
                        </a:rPr>
                        <a:t> HDF</a:t>
                      </a:r>
                      <a:r>
                        <a:rPr lang="el-GR" sz="1800" b="1" dirty="0">
                          <a:solidFill>
                            <a:schemeClr val="bg2"/>
                          </a:solidFill>
                          <a:effectLst/>
                        </a:rPr>
                        <a:t> (</a:t>
                      </a:r>
                      <a:r>
                        <a:rPr lang="en-US" sz="1800" b="1" dirty="0">
                          <a:solidFill>
                            <a:schemeClr val="bg2"/>
                          </a:solidFill>
                          <a:effectLst/>
                        </a:rPr>
                        <a:t>BSA?)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l-GR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354694"/>
                  </a:ext>
                </a:extLst>
              </a:tr>
            </a:tbl>
          </a:graphicData>
        </a:graphic>
      </p:graphicFrame>
      <p:pic>
        <p:nvPicPr>
          <p:cNvPr id="9" name="Εικόνα 8">
            <a:extLst>
              <a:ext uri="{FF2B5EF4-FFF2-40B4-BE49-F238E27FC236}">
                <a16:creationId xmlns:a16="http://schemas.microsoft.com/office/drawing/2014/main" id="{111488C0-80AA-A445-DDE9-0651D3771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9" y="4018881"/>
            <a:ext cx="9131061" cy="2840904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D5B79BE-EEA1-C46A-4FD6-80E895AB7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50" y="2354307"/>
            <a:ext cx="9036496" cy="161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2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6C0052-4C51-D7C8-2937-D9C8F700FD6A}"/>
              </a:ext>
            </a:extLst>
          </p:cNvPr>
          <p:cNvSpPr txBox="1"/>
          <p:nvPr/>
        </p:nvSpPr>
        <p:spPr>
          <a:xfrm>
            <a:off x="6228184" y="6453336"/>
            <a:ext cx="38404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el-GR" sz="1200" b="1" i="1" dirty="0" err="1">
                <a:solidFill>
                  <a:srgbClr val="FFC000"/>
                </a:solidFill>
              </a:rPr>
              <a:t>Suwabe</a:t>
            </a:r>
            <a:r>
              <a:rPr lang="en-US" altLang="el-GR" sz="1200" b="1" i="1" dirty="0">
                <a:solidFill>
                  <a:srgbClr val="FFC000"/>
                </a:solidFill>
              </a:rPr>
              <a:t> T.J., et al., </a:t>
            </a:r>
            <a:r>
              <a:rPr lang="en-US" altLang="el-GR" sz="1200" b="1" i="1" dirty="0" err="1">
                <a:solidFill>
                  <a:srgbClr val="FFC000"/>
                </a:solidFill>
              </a:rPr>
              <a:t>Plos</a:t>
            </a:r>
            <a:r>
              <a:rPr lang="en-US" altLang="el-GR" sz="1200" b="1" i="1" dirty="0">
                <a:solidFill>
                  <a:srgbClr val="FFC000"/>
                </a:solidFill>
              </a:rPr>
              <a:t> One 2018</a:t>
            </a:r>
            <a:endParaRPr lang="el-GR" altLang="el-GR" sz="1200" b="1" i="1" dirty="0">
              <a:solidFill>
                <a:srgbClr val="FFC000"/>
              </a:solidFill>
            </a:endParaRPr>
          </a:p>
        </p:txBody>
      </p:sp>
      <p:sp>
        <p:nvSpPr>
          <p:cNvPr id="10" name="Θέση περιεχομένου 2">
            <a:extLst>
              <a:ext uri="{FF2B5EF4-FFF2-40B4-BE49-F238E27FC236}">
                <a16:creationId xmlns:a16="http://schemas.microsoft.com/office/drawing/2014/main" id="{7519C327-7E28-DBFF-33C8-C0CD58DAD068}"/>
              </a:ext>
            </a:extLst>
          </p:cNvPr>
          <p:cNvSpPr txBox="1">
            <a:spLocks/>
          </p:cNvSpPr>
          <p:nvPr/>
        </p:nvSpPr>
        <p:spPr bwMode="auto">
          <a:xfrm>
            <a:off x="467544" y="4969698"/>
            <a:ext cx="8435280" cy="141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/>
              <a:t> </a:t>
            </a:r>
            <a:r>
              <a:rPr lang="el-GR" kern="0" dirty="0" err="1"/>
              <a:t>Μετα</a:t>
            </a:r>
            <a:r>
              <a:rPr lang="el-GR" kern="0" dirty="0"/>
              <a:t>-ανάλυση 6 μελετών</a:t>
            </a:r>
          </a:p>
          <a:p>
            <a:pPr marL="0" indent="0">
              <a:buNone/>
            </a:pPr>
            <a:r>
              <a:rPr lang="el-GR" kern="0" dirty="0"/>
              <a:t>Η αιμοδιαδιήθηση </a:t>
            </a:r>
            <a:r>
              <a:rPr lang="el-GR" kern="0" dirty="0">
                <a:solidFill>
                  <a:srgbClr val="FFFF00"/>
                </a:solidFill>
              </a:rPr>
              <a:t>ΔΕΝ υπερέχει </a:t>
            </a:r>
            <a:r>
              <a:rPr lang="el-GR" kern="0" dirty="0"/>
              <a:t>έναντι της κλασικής </a:t>
            </a:r>
            <a:r>
              <a:rPr lang="el-GR" kern="0" dirty="0">
                <a:solidFill>
                  <a:srgbClr val="FFFF00"/>
                </a:solidFill>
              </a:rPr>
              <a:t>στην ποιότητα ζωής</a:t>
            </a:r>
          </a:p>
          <a:p>
            <a:pPr marL="0" indent="0">
              <a:buNone/>
            </a:pPr>
            <a:endParaRPr lang="el-GR" sz="2400" kern="0" dirty="0">
              <a:solidFill>
                <a:srgbClr val="FFFF00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E3B63248-3AAE-2248-4B5C-FF9DBF3DB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0"/>
            <a:ext cx="9001992" cy="4725144"/>
          </a:xfrm>
          <a:prstGeom prst="rect">
            <a:avLst/>
          </a:prstGeom>
        </p:spPr>
      </p:pic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58C05E07-C2AB-5F14-FB1A-1E9AB86DE49F}"/>
              </a:ext>
            </a:extLst>
          </p:cNvPr>
          <p:cNvSpPr/>
          <p:nvPr/>
        </p:nvSpPr>
        <p:spPr>
          <a:xfrm>
            <a:off x="4139952" y="908720"/>
            <a:ext cx="1224136" cy="43204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QOL</a:t>
            </a:r>
            <a:endParaRPr lang="el-GR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13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E04A6B1-D5D7-CD70-FA06-DE311B307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5964"/>
            <a:ext cx="9116277" cy="1139824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A987A97-04DB-9638-5D2A-0A23630CA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2386"/>
            <a:ext cx="9116277" cy="55296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B90304-DAC5-3198-CA68-C863D36AE533}"/>
              </a:ext>
            </a:extLst>
          </p:cNvPr>
          <p:cNvSpPr txBox="1"/>
          <p:nvPr/>
        </p:nvSpPr>
        <p:spPr>
          <a:xfrm>
            <a:off x="5580112" y="644968"/>
            <a:ext cx="4572000" cy="360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800" b="1" dirty="0">
                <a:solidFill>
                  <a:schemeClr val="bg1"/>
                </a:solidFill>
                <a:latin typeface="Arial" charset="0"/>
              </a:rPr>
              <a:t>August 24, 2023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3EC7723-9DBA-A63C-8615-286A1CC49C10}"/>
              </a:ext>
            </a:extLst>
          </p:cNvPr>
          <p:cNvSpPr/>
          <p:nvPr/>
        </p:nvSpPr>
        <p:spPr>
          <a:xfrm>
            <a:off x="2699792" y="3175895"/>
            <a:ext cx="6444208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010280-35BD-49D1-5FDE-21FF51F3A9F7}"/>
              </a:ext>
            </a:extLst>
          </p:cNvPr>
          <p:cNvSpPr txBox="1"/>
          <p:nvPr/>
        </p:nvSpPr>
        <p:spPr>
          <a:xfrm>
            <a:off x="7157572" y="4437112"/>
            <a:ext cx="2016224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  <a:latin typeface="+mj-lt"/>
              </a:rPr>
              <a:t>2020-2023</a:t>
            </a:r>
            <a:endParaRPr lang="el-GR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A07E6F-3870-E575-D818-551B1808E4F0}"/>
              </a:ext>
            </a:extLst>
          </p:cNvPr>
          <p:cNvSpPr txBox="1"/>
          <p:nvPr/>
        </p:nvSpPr>
        <p:spPr>
          <a:xfrm>
            <a:off x="59590" y="1689487"/>
            <a:ext cx="86868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+mj-lt"/>
              </a:rPr>
              <a:t>Randomized and controlled within routine clinical practice trial</a:t>
            </a:r>
            <a:endParaRPr lang="el-GR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AE6C91-123E-7F2C-5798-179ED763AA32}"/>
              </a:ext>
            </a:extLst>
          </p:cNvPr>
          <p:cNvSpPr txBox="1"/>
          <p:nvPr/>
        </p:nvSpPr>
        <p:spPr>
          <a:xfrm>
            <a:off x="5483887" y="1401133"/>
            <a:ext cx="1623706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chemeClr val="bg2"/>
                </a:solidFill>
                <a:latin typeface="+mj-lt"/>
              </a:rPr>
              <a:t>CONVINCE</a:t>
            </a:r>
            <a:endParaRPr lang="el-GR" sz="20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4922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EE6A04-A393-A37D-896B-2FBA7763F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6873280E-5DDD-3FE8-C55A-BBC76556F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25639"/>
            <a:ext cx="9144000" cy="6883639"/>
          </a:xfrm>
        </p:spPr>
      </p:pic>
    </p:spTree>
    <p:extLst>
      <p:ext uri="{BB962C8B-B14F-4D97-AF65-F5344CB8AC3E}">
        <p14:creationId xmlns:p14="http://schemas.microsoft.com/office/powerpoint/2010/main" val="4194467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C61259-5620-B1EC-AC58-8A779A25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B7B92650-F1CD-B27E-626D-A4555C36B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4FDB74E7-87E5-8133-BF26-CD7E39D5CCC2}"/>
              </a:ext>
            </a:extLst>
          </p:cNvPr>
          <p:cNvSpPr/>
          <p:nvPr/>
        </p:nvSpPr>
        <p:spPr>
          <a:xfrm>
            <a:off x="251520" y="2348880"/>
            <a:ext cx="889248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6A75316F-CA50-26D5-1A0A-0B558025C548}"/>
              </a:ext>
            </a:extLst>
          </p:cNvPr>
          <p:cNvSpPr/>
          <p:nvPr/>
        </p:nvSpPr>
        <p:spPr>
          <a:xfrm>
            <a:off x="251520" y="3068960"/>
            <a:ext cx="88924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AFF2B897-F48C-8475-ADDC-3E6FE02AD3BE}"/>
              </a:ext>
            </a:extLst>
          </p:cNvPr>
          <p:cNvSpPr/>
          <p:nvPr/>
        </p:nvSpPr>
        <p:spPr>
          <a:xfrm>
            <a:off x="125760" y="1695451"/>
            <a:ext cx="8892480" cy="1608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8F2B073E-8E00-BE6A-6339-C6E34546FAA1}"/>
              </a:ext>
            </a:extLst>
          </p:cNvPr>
          <p:cNvSpPr/>
          <p:nvPr/>
        </p:nvSpPr>
        <p:spPr>
          <a:xfrm>
            <a:off x="127952" y="4581128"/>
            <a:ext cx="88924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E5981BC4-CDA9-F9B5-2289-A3855A322393}"/>
              </a:ext>
            </a:extLst>
          </p:cNvPr>
          <p:cNvSpPr/>
          <p:nvPr/>
        </p:nvSpPr>
        <p:spPr>
          <a:xfrm>
            <a:off x="125760" y="4029960"/>
            <a:ext cx="88924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2E84A9-E98B-852E-5259-CBDF0CF1F6CA}"/>
              </a:ext>
            </a:extLst>
          </p:cNvPr>
          <p:cNvSpPr txBox="1"/>
          <p:nvPr/>
        </p:nvSpPr>
        <p:spPr>
          <a:xfrm>
            <a:off x="0" y="986913"/>
            <a:ext cx="9018240" cy="45243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chemeClr val="bg2"/>
                </a:solidFill>
                <a:latin typeface="+mj-lt"/>
              </a:rPr>
              <a:t>Το όφελος της επιβίωσης από τη μέθοδο περιορίστηκε μόνο σε</a:t>
            </a:r>
          </a:p>
          <a:p>
            <a:r>
              <a:rPr lang="el-GR" sz="3200" b="1" u="sng" dirty="0">
                <a:solidFill>
                  <a:srgbClr val="FF0000"/>
                </a:solidFill>
                <a:latin typeface="+mj-lt"/>
              </a:rPr>
              <a:t>-μη διαβητικούς</a:t>
            </a:r>
          </a:p>
          <a:p>
            <a:endParaRPr lang="el-GR" sz="3200" b="1" u="sng" dirty="0">
              <a:solidFill>
                <a:srgbClr val="FF0000"/>
              </a:solidFill>
              <a:latin typeface="+mj-lt"/>
            </a:endParaRPr>
          </a:p>
          <a:p>
            <a:r>
              <a:rPr lang="el-GR" sz="3200" b="1" u="sng" dirty="0">
                <a:solidFill>
                  <a:srgbClr val="FF0000"/>
                </a:solidFill>
                <a:latin typeface="+mj-lt"/>
              </a:rPr>
              <a:t>-ασθενείς χωρίς ιστορικό ΚΑΝ</a:t>
            </a:r>
          </a:p>
          <a:p>
            <a:endParaRPr lang="el-GR" sz="3200" b="1" u="sng" dirty="0">
              <a:solidFill>
                <a:srgbClr val="FF0000"/>
              </a:solidFill>
              <a:latin typeface="+mj-lt"/>
            </a:endParaRPr>
          </a:p>
          <a:p>
            <a:r>
              <a:rPr lang="el-GR" sz="3200" b="1" u="sng" dirty="0">
                <a:solidFill>
                  <a:srgbClr val="FF0000"/>
                </a:solidFill>
                <a:latin typeface="+mj-lt"/>
              </a:rPr>
              <a:t>-με </a:t>
            </a:r>
            <a:r>
              <a:rPr lang="en-US" sz="3200" b="1" u="sng" dirty="0">
                <a:solidFill>
                  <a:srgbClr val="FF0000"/>
                </a:solidFill>
                <a:latin typeface="+mj-lt"/>
              </a:rPr>
              <a:t>AVF</a:t>
            </a:r>
            <a:endParaRPr lang="el-GR" sz="3200" b="1" u="sng" dirty="0">
              <a:solidFill>
                <a:srgbClr val="FF0000"/>
              </a:solidFill>
              <a:latin typeface="+mj-lt"/>
            </a:endParaRPr>
          </a:p>
          <a:p>
            <a:endParaRPr lang="en-US" sz="3200" b="1" u="sng" dirty="0">
              <a:solidFill>
                <a:srgbClr val="FF0000"/>
              </a:solidFill>
              <a:latin typeface="+mj-lt"/>
            </a:endParaRPr>
          </a:p>
          <a:p>
            <a:r>
              <a:rPr lang="en-US" sz="3200" b="1" u="sng" dirty="0">
                <a:solidFill>
                  <a:srgbClr val="FF0000"/>
                </a:solidFill>
                <a:latin typeface="+mj-lt"/>
              </a:rPr>
              <a:t>-</a:t>
            </a:r>
            <a:r>
              <a:rPr lang="el-GR" sz="3200" b="1" u="sng" dirty="0">
                <a:solidFill>
                  <a:srgbClr val="FF0000"/>
                </a:solidFill>
                <a:latin typeface="+mj-lt"/>
              </a:rPr>
              <a:t>&gt;65 ετών και &lt;2 έτη ΑΙΜΚ</a:t>
            </a:r>
          </a:p>
        </p:txBody>
      </p:sp>
    </p:spTree>
    <p:extLst>
      <p:ext uri="{BB962C8B-B14F-4D97-AF65-F5344CB8AC3E}">
        <p14:creationId xmlns:p14="http://schemas.microsoft.com/office/powerpoint/2010/main" val="422145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938E81-56BE-BD4C-B376-BB71C24EF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6E26FAF-1547-515E-2352-96EF2B0B9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3140968"/>
          </a:xfrm>
        </p:spPr>
      </p:pic>
      <p:pic>
        <p:nvPicPr>
          <p:cNvPr id="6" name="Θέση περιεχομένου 4">
            <a:extLst>
              <a:ext uri="{FF2B5EF4-FFF2-40B4-BE49-F238E27FC236}">
                <a16:creationId xmlns:a16="http://schemas.microsoft.com/office/drawing/2014/main" id="{F16A35F8-10D0-41B0-8B26-ACAD1F667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-5521" y="3418781"/>
            <a:ext cx="9144000" cy="345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55656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0BA1C6-C214-0F70-A44D-859734E44EAA}"/>
              </a:ext>
            </a:extLst>
          </p:cNvPr>
          <p:cNvSpPr txBox="1"/>
          <p:nvPr/>
        </p:nvSpPr>
        <p:spPr>
          <a:xfrm>
            <a:off x="161764" y="764704"/>
            <a:ext cx="8820472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2400" dirty="0">
                <a:solidFill>
                  <a:srgbClr val="FFFF00"/>
                </a:solidFill>
                <a:latin typeface="+mj-lt"/>
              </a:rPr>
              <a:t>Το μέγεθος του δείγματος ήταν μικρότερο </a:t>
            </a:r>
            <a:r>
              <a:rPr lang="el-GR" sz="2400" dirty="0">
                <a:latin typeface="+mj-lt"/>
              </a:rPr>
              <a:t>από αυτό που υπολογίστηκε αρχικά </a:t>
            </a:r>
            <a:r>
              <a:rPr lang="el-GR" sz="2400" dirty="0">
                <a:solidFill>
                  <a:srgbClr val="FFFF00"/>
                </a:solidFill>
                <a:latin typeface="+mj-lt"/>
              </a:rPr>
              <a:t>(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COVID-19/LOCKDOWN)</a:t>
            </a:r>
          </a:p>
          <a:p>
            <a:pPr algn="l"/>
            <a:r>
              <a:rPr lang="en-US" sz="2400" dirty="0">
                <a:solidFill>
                  <a:srgbClr val="FFFF00"/>
                </a:solidFill>
                <a:latin typeface="+mj-lt"/>
              </a:rPr>
              <a:t>1360 (</a:t>
            </a:r>
            <a:r>
              <a:rPr lang="el-GR" sz="2400" dirty="0">
                <a:solidFill>
                  <a:srgbClr val="FFFF00"/>
                </a:solidFill>
                <a:latin typeface="+mj-lt"/>
              </a:rPr>
              <a:t>αντί για 1800)-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underpowered</a:t>
            </a:r>
            <a:endParaRPr lang="el-GR" sz="2400" dirty="0">
              <a:solidFill>
                <a:srgbClr val="FFFF00"/>
              </a:solidFill>
              <a:latin typeface="+mj-lt"/>
            </a:endParaRPr>
          </a:p>
          <a:p>
            <a:pPr algn="l"/>
            <a:endParaRPr lang="el-GR" sz="2400" dirty="0">
              <a:solidFill>
                <a:srgbClr val="FFFF00"/>
              </a:solidFill>
              <a:latin typeface="+mj-lt"/>
            </a:endParaRPr>
          </a:p>
          <a:p>
            <a:pPr algn="l"/>
            <a:r>
              <a:rPr lang="en-US" sz="2400" dirty="0">
                <a:solidFill>
                  <a:srgbClr val="FFFF00"/>
                </a:solidFill>
                <a:latin typeface="+mj-lt"/>
              </a:rPr>
              <a:t>HR death </a:t>
            </a:r>
            <a:r>
              <a:rPr lang="el-GR" sz="2400" dirty="0">
                <a:solidFill>
                  <a:srgbClr val="FFFF00"/>
                </a:solidFill>
                <a:latin typeface="+mj-lt"/>
              </a:rPr>
              <a:t>που καταγράφηκε ήταν σημαντικά χαμηλότερος </a:t>
            </a:r>
            <a:r>
              <a:rPr lang="el-GR" sz="2400" dirty="0">
                <a:latin typeface="+mj-lt"/>
              </a:rPr>
              <a:t>από προηγούμενες μελέτες</a:t>
            </a:r>
            <a:endParaRPr lang="en-US" sz="2400" dirty="0">
              <a:latin typeface="+mj-lt"/>
            </a:endParaRPr>
          </a:p>
          <a:p>
            <a:pPr algn="l"/>
            <a:r>
              <a:rPr lang="en-US" sz="2400" dirty="0">
                <a:latin typeface="+mj-lt"/>
              </a:rPr>
              <a:t>20% </a:t>
            </a:r>
            <a:r>
              <a:rPr lang="el-GR" sz="2400" dirty="0">
                <a:latin typeface="+mj-lt"/>
              </a:rPr>
              <a:t>ενώ στο σχεδιασμό είχε υπολογιστεί 40%</a:t>
            </a:r>
          </a:p>
          <a:p>
            <a:pPr algn="l"/>
            <a:endParaRPr lang="el-GR" sz="2400" dirty="0">
              <a:solidFill>
                <a:srgbClr val="FFFF00"/>
              </a:solidFill>
              <a:latin typeface="+mj-lt"/>
            </a:endParaRPr>
          </a:p>
          <a:p>
            <a:pPr algn="l"/>
            <a:r>
              <a:rPr lang="el-GR" sz="2400" dirty="0">
                <a:latin typeface="+mj-lt"/>
              </a:rPr>
              <a:t>Λόγω κριτηρίων ένταξης, επιλέχθηκαν πιο </a:t>
            </a:r>
            <a:r>
              <a:rPr lang="el-GR" sz="2400" dirty="0">
                <a:solidFill>
                  <a:srgbClr val="FFFF00"/>
                </a:solidFill>
                <a:latin typeface="+mj-lt"/>
              </a:rPr>
              <a:t>«υγιείς» ασθενείς με λιγότερες συννοσηρότητες, </a:t>
            </a:r>
            <a:r>
              <a:rPr lang="el-GR" sz="2400" dirty="0">
                <a:latin typeface="+mj-lt"/>
              </a:rPr>
              <a:t>ώστε να μπορεί να επιτευχθεί ο στόχος μεγάλων όγκων υποκατάστασης (</a:t>
            </a:r>
            <a:r>
              <a:rPr lang="en-US" sz="2400" dirty="0">
                <a:latin typeface="+mj-lt"/>
              </a:rPr>
              <a:t>preselection bias)</a:t>
            </a:r>
            <a:r>
              <a:rPr lang="el-GR" sz="2400" dirty="0">
                <a:latin typeface="+mj-lt"/>
              </a:rPr>
              <a:t> 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+mj-lt"/>
              </a:rPr>
              <a:t>97%</a:t>
            </a:r>
            <a:r>
              <a:rPr lang="el-GR" dirty="0">
                <a:solidFill>
                  <a:srgbClr val="FFFF00"/>
                </a:solidFill>
                <a:latin typeface="+mj-lt"/>
              </a:rPr>
              <a:t> στους οποίους προτάθηκε η συμμετοχή συμφώνησαν</a:t>
            </a:r>
          </a:p>
          <a:p>
            <a:pPr algn="l"/>
            <a:r>
              <a:rPr lang="en-US" sz="2400" dirty="0">
                <a:solidFill>
                  <a:srgbClr val="FF0000"/>
                </a:solidFill>
                <a:latin typeface="+mj-lt"/>
              </a:rPr>
              <a:t>83% </a:t>
            </a:r>
            <a:r>
              <a:rPr lang="el-GR" sz="2400" dirty="0">
                <a:solidFill>
                  <a:srgbClr val="FF0000"/>
                </a:solidFill>
                <a:latin typeface="+mj-lt"/>
              </a:rPr>
              <a:t>με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AVF</a:t>
            </a:r>
            <a:r>
              <a:rPr lang="el-GR" sz="2400" dirty="0">
                <a:solidFill>
                  <a:srgbClr val="FF0000"/>
                </a:solidFill>
                <a:latin typeface="+mj-lt"/>
              </a:rPr>
              <a:t>    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vs  60% </a:t>
            </a:r>
            <a:r>
              <a:rPr lang="el-GR" sz="2400" dirty="0">
                <a:solidFill>
                  <a:srgbClr val="FF0000"/>
                </a:solidFill>
                <a:latin typeface="+mj-lt"/>
              </a:rPr>
              <a:t>με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AVF (ERA EDTA Registry)</a:t>
            </a:r>
          </a:p>
          <a:p>
            <a:pPr algn="l"/>
            <a:r>
              <a:rPr lang="el-GR" sz="2400" dirty="0">
                <a:solidFill>
                  <a:srgbClr val="FF0000"/>
                </a:solidFill>
                <a:latin typeface="+mj-lt"/>
              </a:rPr>
              <a:t>Μ.ο 62.5 έτη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   </a:t>
            </a:r>
            <a:r>
              <a:rPr lang="el-GR" sz="2400" dirty="0">
                <a:solidFill>
                  <a:srgbClr val="FF0000"/>
                </a:solidFill>
                <a:latin typeface="+mj-lt"/>
              </a:rPr>
              <a:t>(35% -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ERA-EDTA Registry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)</a:t>
            </a:r>
            <a:endParaRPr lang="el-GR" dirty="0">
              <a:solidFill>
                <a:srgbClr val="FF0000"/>
              </a:solidFill>
              <a:latin typeface="+mj-lt"/>
            </a:endParaRPr>
          </a:p>
          <a:p>
            <a:pPr algn="l"/>
            <a:endParaRPr lang="el-GR" dirty="0">
              <a:solidFill>
                <a:srgbClr val="FFFF00"/>
              </a:solidFill>
              <a:latin typeface="+mj-lt"/>
            </a:endParaRPr>
          </a:p>
          <a:p>
            <a:pPr algn="l"/>
            <a:endParaRPr lang="en-US" sz="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" name="Τίτλος 1">
            <a:extLst>
              <a:ext uri="{FF2B5EF4-FFF2-40B4-BE49-F238E27FC236}">
                <a16:creationId xmlns:a16="http://schemas.microsoft.com/office/drawing/2014/main" id="{46EC50F2-63CE-BEB3-AAC5-2C6F2206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342875"/>
          </a:xfrm>
        </p:spPr>
        <p:txBody>
          <a:bodyPr/>
          <a:lstStyle/>
          <a:p>
            <a:r>
              <a:rPr lang="el-GR" dirty="0"/>
              <a:t>Περιορισμοί</a:t>
            </a:r>
          </a:p>
        </p:txBody>
      </p:sp>
    </p:spTree>
    <p:extLst>
      <p:ext uri="{BB962C8B-B14F-4D97-AF65-F5344CB8AC3E}">
        <p14:creationId xmlns:p14="http://schemas.microsoft.com/office/powerpoint/2010/main" val="2408672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0BA1C6-C214-0F70-A44D-859734E44EAA}"/>
              </a:ext>
            </a:extLst>
          </p:cNvPr>
          <p:cNvSpPr txBox="1"/>
          <p:nvPr/>
        </p:nvSpPr>
        <p:spPr>
          <a:xfrm>
            <a:off x="161764" y="797510"/>
            <a:ext cx="882047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2400" dirty="0">
                <a:solidFill>
                  <a:srgbClr val="FFFF00"/>
                </a:solidFill>
                <a:latin typeface="+mj-lt"/>
              </a:rPr>
              <a:t>Το όφελος της επιβίωσης της 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HDF </a:t>
            </a:r>
            <a:r>
              <a:rPr lang="el-GR" sz="2400" dirty="0">
                <a:solidFill>
                  <a:srgbClr val="FFFF00"/>
                </a:solidFill>
                <a:latin typeface="+mj-lt"/>
              </a:rPr>
              <a:t>σε αντίθεση με προηγούμενες μελέτες δεν ήταν λόγω βελτίωσης των ΚΑ  αλλά λόγω βελτίωσης των θανάτων από λοιμώξεις και 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COVID19</a:t>
            </a:r>
          </a:p>
          <a:p>
            <a:pPr algn="l"/>
            <a:endParaRPr lang="en-US" sz="2400" dirty="0">
              <a:solidFill>
                <a:srgbClr val="FFFF00"/>
              </a:solidFill>
              <a:latin typeface="+mj-lt"/>
            </a:endParaRPr>
          </a:p>
          <a:p>
            <a:pPr algn="l"/>
            <a:endParaRPr lang="en-US" sz="2400" dirty="0">
              <a:solidFill>
                <a:srgbClr val="FFFF00"/>
              </a:solidFill>
              <a:latin typeface="+mj-lt"/>
            </a:endParaRPr>
          </a:p>
          <a:p>
            <a:pPr algn="l"/>
            <a:endParaRPr lang="en-US" sz="2400" dirty="0">
              <a:solidFill>
                <a:srgbClr val="FFFF00"/>
              </a:solidFill>
              <a:latin typeface="+mj-lt"/>
            </a:endParaRPr>
          </a:p>
          <a:p>
            <a:pPr algn="l"/>
            <a:endParaRPr lang="en-US" sz="2400" dirty="0">
              <a:solidFill>
                <a:srgbClr val="FFFF00"/>
              </a:solidFill>
              <a:latin typeface="+mj-lt"/>
            </a:endParaRPr>
          </a:p>
          <a:p>
            <a:pPr algn="l"/>
            <a:endParaRPr lang="en-US" sz="2400" dirty="0">
              <a:solidFill>
                <a:srgbClr val="FFFF00"/>
              </a:solidFill>
              <a:latin typeface="+mj-lt"/>
            </a:endParaRPr>
          </a:p>
          <a:p>
            <a:pPr algn="l"/>
            <a:endParaRPr lang="en-US" sz="2400" dirty="0">
              <a:solidFill>
                <a:srgbClr val="FFFF00"/>
              </a:solidFill>
              <a:latin typeface="+mj-lt"/>
            </a:endParaRPr>
          </a:p>
          <a:p>
            <a:pPr algn="l"/>
            <a:endParaRPr lang="el-GR" sz="2400" dirty="0">
              <a:solidFill>
                <a:srgbClr val="FFFF00"/>
              </a:solidFill>
              <a:latin typeface="+mj-lt"/>
            </a:endParaRPr>
          </a:p>
          <a:p>
            <a:pPr algn="l"/>
            <a:endParaRPr lang="el-GR" sz="2400" dirty="0">
              <a:solidFill>
                <a:srgbClr val="FFFF00"/>
              </a:solidFill>
              <a:latin typeface="+mj-lt"/>
            </a:endParaRPr>
          </a:p>
          <a:p>
            <a:pPr algn="l"/>
            <a:endParaRPr lang="el-GR" sz="2400" dirty="0">
              <a:solidFill>
                <a:srgbClr val="FFFF00"/>
              </a:solidFill>
              <a:latin typeface="+mj-lt"/>
            </a:endParaRPr>
          </a:p>
          <a:p>
            <a:pPr algn="l"/>
            <a:r>
              <a:rPr lang="en-US" sz="2400" dirty="0">
                <a:solidFill>
                  <a:srgbClr val="FFFF00"/>
                </a:solidFill>
                <a:latin typeface="+mj-lt"/>
              </a:rPr>
              <a:t>(</a:t>
            </a:r>
            <a:r>
              <a:rPr lang="el-GR" sz="2400" dirty="0">
                <a:solidFill>
                  <a:srgbClr val="FFFF00"/>
                </a:solidFill>
                <a:latin typeface="+mj-lt"/>
              </a:rPr>
              <a:t>καμία διαφορά σε 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crp/</a:t>
            </a:r>
            <a:r>
              <a:rPr lang="el-GR" sz="2400" dirty="0">
                <a:solidFill>
                  <a:srgbClr val="FFFF00"/>
                </a:solidFill>
                <a:latin typeface="+mj-lt"/>
              </a:rPr>
              <a:t>β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2-</a:t>
            </a:r>
            <a:r>
              <a:rPr lang="el-GR" sz="2400" dirty="0" err="1">
                <a:solidFill>
                  <a:srgbClr val="FFFF00"/>
                </a:solidFill>
                <a:latin typeface="+mj-lt"/>
              </a:rPr>
              <a:t>Μικροσφαιρίνη</a:t>
            </a:r>
            <a:r>
              <a:rPr lang="el-GR" sz="2400" dirty="0">
                <a:solidFill>
                  <a:srgbClr val="FFFF00"/>
                </a:solidFill>
                <a:latin typeface="+mj-lt"/>
              </a:rPr>
              <a:t>)</a:t>
            </a:r>
            <a:endParaRPr lang="en-US" sz="2400" dirty="0">
              <a:latin typeface="+mj-lt"/>
            </a:endParaRPr>
          </a:p>
          <a:p>
            <a:pPr algn="l"/>
            <a:r>
              <a:rPr lang="en-US" sz="2400" dirty="0">
                <a:latin typeface="+mj-lt"/>
              </a:rPr>
              <a:t>RRF data </a:t>
            </a:r>
            <a:r>
              <a:rPr lang="el-GR" sz="2400" dirty="0">
                <a:latin typeface="+mj-lt"/>
              </a:rPr>
              <a:t>δεν ήταν διαθέσιμα στο 89%</a:t>
            </a:r>
            <a:endParaRPr lang="en-US" sz="2400" dirty="0">
              <a:solidFill>
                <a:srgbClr val="FFFF00"/>
              </a:solidFill>
              <a:latin typeface="+mj-lt"/>
            </a:endParaRPr>
          </a:p>
          <a:p>
            <a:pPr algn="l"/>
            <a:endParaRPr lang="el-GR" sz="2400" dirty="0">
              <a:solidFill>
                <a:srgbClr val="FFFF00"/>
              </a:solidFill>
              <a:latin typeface="+mj-lt"/>
            </a:endParaRPr>
          </a:p>
          <a:p>
            <a:pPr algn="l"/>
            <a:r>
              <a:rPr lang="el-GR" sz="2400" dirty="0">
                <a:solidFill>
                  <a:srgbClr val="FFFF00"/>
                </a:solidFill>
                <a:latin typeface="+mj-lt"/>
              </a:rPr>
              <a:t>Λευκοί Ευρωπαίοι μόνο</a:t>
            </a:r>
          </a:p>
        </p:txBody>
      </p:sp>
      <p:sp>
        <p:nvSpPr>
          <p:cNvPr id="7" name="Τίτλος 1">
            <a:extLst>
              <a:ext uri="{FF2B5EF4-FFF2-40B4-BE49-F238E27FC236}">
                <a16:creationId xmlns:a16="http://schemas.microsoft.com/office/drawing/2014/main" id="{46EC50F2-63CE-BEB3-AAC5-2C6F2206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253"/>
            <a:ext cx="8229600" cy="342875"/>
          </a:xfrm>
        </p:spPr>
        <p:txBody>
          <a:bodyPr/>
          <a:lstStyle/>
          <a:p>
            <a:r>
              <a:rPr lang="el-GR" dirty="0"/>
              <a:t>Περιορισμοί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4603F751-BBA2-86B8-B374-4A8668EF6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4" y="2199046"/>
            <a:ext cx="8959681" cy="295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34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0BA1C6-C214-0F70-A44D-859734E44EAA}"/>
              </a:ext>
            </a:extLst>
          </p:cNvPr>
          <p:cNvSpPr txBox="1"/>
          <p:nvPr/>
        </p:nvSpPr>
        <p:spPr>
          <a:xfrm>
            <a:off x="161764" y="764704"/>
            <a:ext cx="8820472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l-GR" dirty="0">
              <a:solidFill>
                <a:srgbClr val="FFFF00"/>
              </a:solidFill>
              <a:latin typeface="+mj-lt"/>
            </a:endParaRPr>
          </a:p>
          <a:p>
            <a:pPr algn="l"/>
            <a:r>
              <a:rPr lang="el-GR" sz="2800" i="1" u="sng" dirty="0">
                <a:latin typeface="+mj-lt"/>
              </a:rPr>
              <a:t>Πρώτη μελέτη που πέτυχε στόχο-όγκο υποκατάστατου</a:t>
            </a:r>
          </a:p>
          <a:p>
            <a:pPr algn="l"/>
            <a:endParaRPr lang="el-GR" sz="2800" i="1" u="sng" dirty="0">
              <a:latin typeface="+mj-lt"/>
            </a:endParaRPr>
          </a:p>
          <a:p>
            <a:pPr algn="l"/>
            <a:r>
              <a:rPr lang="en-US" sz="2800" i="1" dirty="0">
                <a:latin typeface="+mj-lt"/>
              </a:rPr>
              <a:t>mean 25.3 L/session </a:t>
            </a:r>
            <a:endParaRPr lang="el-GR" sz="2800" i="1" dirty="0">
              <a:latin typeface="+mj-lt"/>
            </a:endParaRPr>
          </a:p>
          <a:p>
            <a:pPr algn="l"/>
            <a:r>
              <a:rPr lang="en-US" sz="2800" i="1" dirty="0">
                <a:latin typeface="+mj-lt"/>
              </a:rPr>
              <a:t>(95% confidence interval 24.8 to 25.7) over the 3-year study period</a:t>
            </a:r>
            <a:endParaRPr lang="el-GR" sz="2800" i="1" dirty="0">
              <a:latin typeface="+mj-lt"/>
            </a:endParaRPr>
          </a:p>
          <a:p>
            <a:pPr algn="l"/>
            <a:endParaRPr lang="el-GR" sz="2800" i="1" dirty="0">
              <a:latin typeface="+mj-lt"/>
            </a:endParaRPr>
          </a:p>
          <a:p>
            <a:pPr algn="l"/>
            <a:endParaRPr lang="el-GR" sz="2800" i="1" dirty="0">
              <a:latin typeface="+mj-lt"/>
            </a:endParaRPr>
          </a:p>
          <a:p>
            <a:pPr algn="l"/>
            <a:r>
              <a:rPr lang="en-US" sz="2800" dirty="0">
                <a:latin typeface="+mj-lt"/>
              </a:rPr>
              <a:t>Ceiling effect? Effects stratified by volumes?</a:t>
            </a:r>
          </a:p>
          <a:p>
            <a:pPr algn="l"/>
            <a:endParaRPr lang="en-US" sz="20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043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000553-0588-A84B-19ED-A1B337E82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7813"/>
            <a:ext cx="8712968" cy="342875"/>
          </a:xfrm>
        </p:spPr>
        <p:txBody>
          <a:bodyPr/>
          <a:lstStyle/>
          <a:p>
            <a:r>
              <a:rPr lang="el-GR" sz="3400" dirty="0"/>
              <a:t>ΑΙΜΟΚΑΘΑΡΣΗ-Στοιχεία συστήματος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C8BEE9C-77E7-A808-82BE-2050339D4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419378"/>
            <a:ext cx="8229600" cy="2279064"/>
          </a:xfrm>
        </p:spPr>
        <p:txBody>
          <a:bodyPr/>
          <a:lstStyle/>
          <a:p>
            <a:r>
              <a:rPr lang="el-GR" sz="2400" dirty="0"/>
              <a:t>Κύκλωμα εξωσωματικής κυκλοφορίας</a:t>
            </a:r>
          </a:p>
          <a:p>
            <a:r>
              <a:rPr lang="el-GR" sz="2400" dirty="0"/>
              <a:t>Φίλτρο</a:t>
            </a:r>
          </a:p>
          <a:p>
            <a:r>
              <a:rPr lang="el-GR" sz="2400" dirty="0"/>
              <a:t>Μηχάνημα ΤΝ</a:t>
            </a:r>
          </a:p>
          <a:p>
            <a:r>
              <a:rPr lang="el-GR" sz="2400" dirty="0"/>
              <a:t>Σύστημα επεξεργασίας νερού</a:t>
            </a:r>
          </a:p>
          <a:p>
            <a:r>
              <a:rPr lang="el-GR" sz="2400" dirty="0"/>
              <a:t>Διάλυμα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BD64F05-9012-79C5-0760-BB9C790C6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387561"/>
            <a:ext cx="4752528" cy="254549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B6F1749-EC61-0699-E8B7-D811A70E9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4622" y="2438623"/>
            <a:ext cx="3441124" cy="134716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181903DA-C85D-CE64-F904-36DA1B48A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1103322"/>
            <a:ext cx="5328592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21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123FC716-F849-ABA7-89A0-4C95F3379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6" y="18202"/>
            <a:ext cx="9126524" cy="1970638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A67CAC21-37CA-7B35-449F-E7A7240F3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76" y="2132856"/>
            <a:ext cx="9144000" cy="46936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D34E7F-B45E-5529-B147-489A48E53011}"/>
              </a:ext>
            </a:extLst>
          </p:cNvPr>
          <p:cNvSpPr txBox="1"/>
          <p:nvPr/>
        </p:nvSpPr>
        <p:spPr>
          <a:xfrm>
            <a:off x="6588224" y="5445224"/>
            <a:ext cx="2538300" cy="400110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chemeClr val="bg2"/>
                </a:solidFill>
                <a:latin typeface="+mj-lt"/>
              </a:rPr>
              <a:t>HR=0.77 (0.67-0.87)</a:t>
            </a:r>
            <a:endParaRPr lang="el-GR" sz="20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6356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4481D18-7523-D5D2-2C22-22A3BA24A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7" y="116631"/>
            <a:ext cx="9144000" cy="4158407"/>
          </a:xfrm>
          <a:prstGeom prst="rect">
            <a:avLst/>
          </a:prstGeom>
        </p:spPr>
      </p:pic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77F4713A-3BC7-B8AC-2C75-5346D77B8B7B}"/>
              </a:ext>
            </a:extLst>
          </p:cNvPr>
          <p:cNvSpPr txBox="1">
            <a:spLocks/>
          </p:cNvSpPr>
          <p:nvPr/>
        </p:nvSpPr>
        <p:spPr bwMode="auto">
          <a:xfrm>
            <a:off x="469266" y="4275039"/>
            <a:ext cx="8435280" cy="141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/>
              <a:t> </a:t>
            </a:r>
            <a:r>
              <a:rPr lang="el-GR" kern="0" dirty="0"/>
              <a:t>Σε νέους χωρίς συννοσηρότητες</a:t>
            </a:r>
          </a:p>
          <a:p>
            <a:pPr marL="0" indent="0">
              <a:buNone/>
            </a:pPr>
            <a:r>
              <a:rPr lang="el-GR" sz="3600" kern="0" dirty="0">
                <a:solidFill>
                  <a:srgbClr val="FFFF00"/>
                </a:solidFill>
              </a:rPr>
              <a:t>Όγκο </a:t>
            </a:r>
            <a:r>
              <a:rPr lang="el-GR" sz="3600" kern="0" dirty="0" err="1">
                <a:solidFill>
                  <a:srgbClr val="FFFF00"/>
                </a:solidFill>
              </a:rPr>
              <a:t>υποκ</a:t>
            </a:r>
            <a:r>
              <a:rPr lang="el-GR" sz="3600" kern="0" dirty="0">
                <a:solidFill>
                  <a:srgbClr val="FFFF00"/>
                </a:solidFill>
              </a:rPr>
              <a:t>&gt;24</a:t>
            </a:r>
            <a:r>
              <a:rPr lang="en-US" sz="3600" kern="0" dirty="0">
                <a:solidFill>
                  <a:srgbClr val="FFFF00"/>
                </a:solidFill>
              </a:rPr>
              <a:t> L </a:t>
            </a:r>
          </a:p>
          <a:p>
            <a:pPr marL="0" indent="0">
              <a:buNone/>
            </a:pPr>
            <a:r>
              <a:rPr lang="en-US" sz="3600" kern="0" dirty="0">
                <a:solidFill>
                  <a:srgbClr val="FFFF00"/>
                </a:solidFill>
              </a:rPr>
              <a:t>(cut-off limit to be determined/BSA?)</a:t>
            </a:r>
            <a:endParaRPr lang="el-GR" sz="3600" kern="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l-GR" sz="2400" kern="0" dirty="0">
              <a:solidFill>
                <a:srgbClr val="FFFF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705B79-F96C-E28C-AF24-15B56021034E}"/>
              </a:ext>
            </a:extLst>
          </p:cNvPr>
          <p:cNvSpPr txBox="1"/>
          <p:nvPr/>
        </p:nvSpPr>
        <p:spPr>
          <a:xfrm>
            <a:off x="6392169" y="2780928"/>
            <a:ext cx="2538300" cy="400110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chemeClr val="bg2"/>
                </a:solidFill>
                <a:latin typeface="+mj-lt"/>
              </a:rPr>
              <a:t>HR=0.71 (0.55-0.92)</a:t>
            </a:r>
            <a:endParaRPr lang="el-GR" sz="20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0775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1AD2DC-AECA-5F76-B720-D11ED936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DDDA00A-9ED2-335A-4933-56DAA75DD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0652" y="11487"/>
            <a:ext cx="9174651" cy="4209602"/>
          </a:xfr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5AB72517-FE44-FDC6-FC2E-C51392FDA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886" y="4487415"/>
            <a:ext cx="9165885" cy="457200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B61B5C49-0C11-16A0-EE62-A0C1A0E709EC}"/>
              </a:ext>
            </a:extLst>
          </p:cNvPr>
          <p:cNvSpPr/>
          <p:nvPr/>
        </p:nvSpPr>
        <p:spPr>
          <a:xfrm>
            <a:off x="7164288" y="3420561"/>
            <a:ext cx="1728192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117097B6-AA4D-C7BA-0C68-A8E475CCB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95" y="5210942"/>
            <a:ext cx="9131604" cy="1635572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64798284-24AB-782D-4750-79EB51F277AD}"/>
              </a:ext>
            </a:extLst>
          </p:cNvPr>
          <p:cNvSpPr/>
          <p:nvPr/>
        </p:nvSpPr>
        <p:spPr>
          <a:xfrm>
            <a:off x="5724128" y="5783272"/>
            <a:ext cx="3312368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B6178D61-01C3-543F-8726-9785846B1206}"/>
              </a:ext>
            </a:extLst>
          </p:cNvPr>
          <p:cNvSpPr/>
          <p:nvPr/>
        </p:nvSpPr>
        <p:spPr>
          <a:xfrm>
            <a:off x="-19472" y="6364163"/>
            <a:ext cx="5599584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168C8104-97FA-E3AE-75D6-EABA124F3AEE}"/>
              </a:ext>
            </a:extLst>
          </p:cNvPr>
          <p:cNvSpPr/>
          <p:nvPr/>
        </p:nvSpPr>
        <p:spPr>
          <a:xfrm>
            <a:off x="7236296" y="2494763"/>
            <a:ext cx="576064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25387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D24A947B-5D2F-BD3F-33B3-4F66607C3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46" y="1700808"/>
            <a:ext cx="9144000" cy="5157192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B8795007-B235-CD82-6F9F-47C013EE9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678" y="0"/>
            <a:ext cx="3657600" cy="14859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6FA86B3B-F1B3-80B5-FAE6-0F00DD9B6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60" y="0"/>
            <a:ext cx="5492618" cy="148590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190CCAB-729F-6117-5EEB-B2A9887D6F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15" y="3501009"/>
            <a:ext cx="9108739" cy="1008112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CDC9746-1B55-3C5A-3FE6-C02727D318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15" y="2545973"/>
            <a:ext cx="9108739" cy="857250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8350A776-E417-6A08-8435-21F2860D9B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15" y="4606907"/>
            <a:ext cx="9108739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3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5D4365F8-33B1-2361-F7CD-75C671E08323}"/>
              </a:ext>
            </a:extLst>
          </p:cNvPr>
          <p:cNvSpPr/>
          <p:nvPr/>
        </p:nvSpPr>
        <p:spPr>
          <a:xfrm>
            <a:off x="0" y="5877272"/>
            <a:ext cx="9144000" cy="416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000" b="1" dirty="0">
                <a:solidFill>
                  <a:schemeClr val="tx1"/>
                </a:solidFill>
              </a:rPr>
              <a:t>Κόστος +60€/συνεδρία     ποσόστωση 40%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F3C9DAA-8DB0-CAC4-6ACD-15F4EC3E0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2" y="1136"/>
            <a:ext cx="9132168" cy="2563768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E718A67C-587A-2B82-326B-A4C472FC2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2" y="3068960"/>
            <a:ext cx="913216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54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7CD869-AE81-70C0-EB10-6DAD9EAFB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DC9F70E-BD2B-CA32-59FE-27C4AD975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282"/>
            <a:ext cx="9144000" cy="2025566"/>
          </a:xfr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F5203F7D-D763-677B-5433-EF5785E1F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4864"/>
            <a:ext cx="4508497" cy="3628438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FA0B5847-A77C-4A48-2EC5-21EB7C632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908" y="2204864"/>
            <a:ext cx="4598604" cy="36450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33B11D-EF3E-25A1-53CC-172BC4162745}"/>
              </a:ext>
            </a:extLst>
          </p:cNvPr>
          <p:cNvSpPr txBox="1"/>
          <p:nvPr/>
        </p:nvSpPr>
        <p:spPr>
          <a:xfrm>
            <a:off x="1259632" y="1369437"/>
            <a:ext cx="88204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2000" dirty="0">
                <a:solidFill>
                  <a:srgbClr val="FF0000"/>
                </a:solidFill>
                <a:latin typeface="+mj-lt"/>
              </a:rPr>
              <a:t>Επιπλέον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+</a:t>
            </a:r>
            <a:r>
              <a:rPr lang="el-GR" sz="2000" dirty="0">
                <a:solidFill>
                  <a:srgbClr val="FF0000"/>
                </a:solidFill>
                <a:latin typeface="+mj-lt"/>
              </a:rPr>
              <a:t>23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L </a:t>
            </a:r>
            <a:r>
              <a:rPr lang="el-GR" sz="2000" dirty="0">
                <a:solidFill>
                  <a:srgbClr val="FF0000"/>
                </a:solidFill>
                <a:latin typeface="+mj-lt"/>
              </a:rPr>
              <a:t>υπερκαθαρού ή 66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L</a:t>
            </a:r>
            <a:r>
              <a:rPr lang="el-GR" sz="2000" dirty="0">
                <a:solidFill>
                  <a:srgbClr val="FF0000"/>
                </a:solidFill>
                <a:latin typeface="+mj-lt"/>
              </a:rPr>
              <a:t> νερού/συνεδρία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 algn="l"/>
            <a:r>
              <a:rPr lang="el-GR" sz="2000" dirty="0">
                <a:solidFill>
                  <a:srgbClr val="FF0000"/>
                </a:solidFill>
                <a:latin typeface="+mj-lt"/>
              </a:rPr>
              <a:t>=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++++</a:t>
            </a:r>
            <a:r>
              <a:rPr lang="el-GR" sz="2000" b="1" u="sng" dirty="0">
                <a:solidFill>
                  <a:srgbClr val="FF0000"/>
                </a:solidFill>
                <a:latin typeface="+mj-lt"/>
              </a:rPr>
              <a:t>10.300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L </a:t>
            </a:r>
            <a:r>
              <a:rPr lang="el-GR" sz="2000" dirty="0">
                <a:solidFill>
                  <a:srgbClr val="FF0000"/>
                </a:solidFill>
                <a:latin typeface="+mj-lt"/>
              </a:rPr>
              <a:t>/ασθενή/έτος</a:t>
            </a:r>
          </a:p>
          <a:p>
            <a:pPr algn="l"/>
            <a:endParaRPr lang="el-GR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E64394-6460-6BF9-9A7E-377FAC8C3A8D}"/>
              </a:ext>
            </a:extLst>
          </p:cNvPr>
          <p:cNvSpPr txBox="1"/>
          <p:nvPr/>
        </p:nvSpPr>
        <p:spPr>
          <a:xfrm>
            <a:off x="179512" y="5977318"/>
            <a:ext cx="5039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γουρούνι/13 συνεδρίες</a:t>
            </a:r>
            <a:endParaRPr lang="el-G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CC747C-EE3E-4BF0-A208-1A58A82ED428}"/>
              </a:ext>
            </a:extLst>
          </p:cNvPr>
          <p:cNvSpPr txBox="1"/>
          <p:nvPr/>
        </p:nvSpPr>
        <p:spPr>
          <a:xfrm>
            <a:off x="4361355" y="6022398"/>
            <a:ext cx="5039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carbon footprint of raising 1 pig is 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670 kg CO2 equivalent</a:t>
            </a:r>
            <a:endParaRPr lang="el-GR" b="1" u="sng" dirty="0"/>
          </a:p>
        </p:txBody>
      </p:sp>
    </p:spTree>
    <p:extLst>
      <p:ext uri="{BB962C8B-B14F-4D97-AF65-F5344CB8AC3E}">
        <p14:creationId xmlns:p14="http://schemas.microsoft.com/office/powerpoint/2010/main" val="429075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F04872-8D6F-2B85-B50B-1A39CC715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435280" cy="5654253"/>
          </a:xfrm>
        </p:spPr>
        <p:txBody>
          <a:bodyPr/>
          <a:lstStyle/>
          <a:p>
            <a:pPr marL="0" indent="0">
              <a:lnSpc>
                <a:spcPct val="150000"/>
              </a:lnSpc>
              <a:buClr>
                <a:srgbClr val="FF0000"/>
              </a:buClr>
              <a:buSzPct val="100000"/>
              <a:buNone/>
              <a:defRPr/>
            </a:pPr>
            <a:r>
              <a:rPr lang="el-GR" sz="2200" kern="0" dirty="0">
                <a:effectLst/>
              </a:rPr>
              <a:t>Η κλασική ΑΙΚ παρέχει το 15% της κάθαρσης των φυσιολογικών νεφρ</a:t>
            </a:r>
            <a:r>
              <a:rPr lang="el-GR" sz="2200" dirty="0">
                <a:effectLst/>
              </a:rPr>
              <a:t>ών </a:t>
            </a:r>
            <a:r>
              <a:rPr lang="el-GR" sz="2200" kern="0" dirty="0">
                <a:effectLst/>
              </a:rPr>
              <a:t>(«μη φυσιολογικό πρότυπο» </a:t>
            </a:r>
            <a:r>
              <a:rPr lang="en-US" sz="1600" i="1" dirty="0">
                <a:solidFill>
                  <a:srgbClr val="FFC000"/>
                </a:solidFill>
                <a:effectLst/>
              </a:rPr>
              <a:t>Kidney Int 1975</a:t>
            </a:r>
            <a:r>
              <a:rPr lang="en-US" sz="2200" kern="0" dirty="0">
                <a:effectLst/>
              </a:rPr>
              <a:t>)</a:t>
            </a:r>
            <a:endParaRPr lang="el-GR" sz="2200" kern="0" dirty="0">
              <a:effectLst/>
            </a:endParaRPr>
          </a:p>
          <a:p>
            <a:pPr marL="0" indent="0">
              <a:lnSpc>
                <a:spcPct val="150000"/>
              </a:lnSpc>
              <a:buClr>
                <a:srgbClr val="FF0000"/>
              </a:buClr>
              <a:buSzPct val="100000"/>
              <a:buNone/>
              <a:defRPr/>
            </a:pPr>
            <a:endParaRPr lang="en-US" sz="2200" kern="0" dirty="0">
              <a:effectLst/>
            </a:endParaRPr>
          </a:p>
          <a:p>
            <a:pPr marL="0" indent="0">
              <a:lnSpc>
                <a:spcPct val="150000"/>
              </a:lnSpc>
              <a:buClr>
                <a:srgbClr val="FF0000"/>
              </a:buClr>
              <a:buSzPct val="100000"/>
              <a:buNone/>
              <a:defRPr/>
            </a:pPr>
            <a:r>
              <a:rPr lang="el-GR" sz="2200" dirty="0">
                <a:effectLst/>
              </a:rPr>
              <a:t>Ταχείες μεταβολές όγκου, ουσιών, ηλεκτρολυτών-</a:t>
            </a:r>
            <a:endParaRPr lang="en-US" sz="2200" dirty="0">
              <a:effectLst/>
            </a:endParaRPr>
          </a:p>
          <a:p>
            <a:pPr marL="0" indent="0">
              <a:lnSpc>
                <a:spcPct val="150000"/>
              </a:lnSpc>
              <a:buClr>
                <a:srgbClr val="FF0000"/>
              </a:buClr>
              <a:buSzPct val="100000"/>
              <a:buNone/>
              <a:defRPr/>
            </a:pPr>
            <a:r>
              <a:rPr lang="el-GR" sz="2200" dirty="0">
                <a:effectLst/>
              </a:rPr>
              <a:t>πτωχός έλεγχος </a:t>
            </a:r>
            <a:r>
              <a:rPr lang="el-GR" sz="2200" dirty="0" err="1">
                <a:effectLst/>
              </a:rPr>
              <a:t>υπερυδάτωσης</a:t>
            </a:r>
            <a:endParaRPr lang="el-GR" sz="2200" dirty="0">
              <a:effectLst/>
            </a:endParaRPr>
          </a:p>
          <a:p>
            <a:pPr marL="0" indent="0">
              <a:lnSpc>
                <a:spcPct val="150000"/>
              </a:lnSpc>
              <a:buClr>
                <a:srgbClr val="FF0000"/>
              </a:buClr>
              <a:buSzPct val="100000"/>
              <a:buNone/>
              <a:defRPr/>
            </a:pPr>
            <a:endParaRPr lang="el-GR" sz="2200" dirty="0">
              <a:effectLst/>
            </a:endParaRPr>
          </a:p>
          <a:p>
            <a:pPr marL="0" indent="0">
              <a:lnSpc>
                <a:spcPct val="150000"/>
              </a:lnSpc>
              <a:buClr>
                <a:srgbClr val="FF0000"/>
              </a:buClr>
              <a:buSzPct val="100000"/>
              <a:buNone/>
              <a:defRPr/>
            </a:pPr>
            <a:r>
              <a:rPr lang="el-GR" sz="2200" dirty="0">
                <a:effectLst/>
              </a:rPr>
              <a:t>Η μικρότερη διάρκεια συνεδρίας (2,5-3,5</a:t>
            </a:r>
            <a:r>
              <a:rPr lang="en-US" sz="2200" dirty="0">
                <a:effectLst/>
              </a:rPr>
              <a:t>h)</a:t>
            </a:r>
            <a:r>
              <a:rPr lang="el-GR" sz="2200" dirty="0">
                <a:effectLst/>
              </a:rPr>
              <a:t> σχετίστηκε με αυξημένες νοσηλείες</a:t>
            </a:r>
            <a:endParaRPr lang="en-US" sz="2200" dirty="0">
              <a:effectLst/>
            </a:endParaRPr>
          </a:p>
          <a:p>
            <a:pPr marL="0" indent="0">
              <a:lnSpc>
                <a:spcPct val="150000"/>
              </a:lnSpc>
              <a:buClr>
                <a:srgbClr val="FF0000"/>
              </a:buClr>
              <a:buSzPct val="100000"/>
              <a:buNone/>
              <a:defRPr/>
            </a:pPr>
            <a:r>
              <a:rPr lang="el-GR" sz="2200" dirty="0">
                <a:effectLst/>
              </a:rPr>
              <a:t>Ρυθμός </a:t>
            </a:r>
            <a:r>
              <a:rPr lang="en-US" sz="2200" dirty="0">
                <a:effectLst/>
              </a:rPr>
              <a:t>UFR&gt;13 mL/kg/h </a:t>
            </a:r>
            <a:r>
              <a:rPr lang="el-GR" sz="2200" dirty="0">
                <a:effectLst/>
              </a:rPr>
              <a:t>σχετίζεται με ΚΑ συμβάντα</a:t>
            </a:r>
          </a:p>
          <a:p>
            <a:pPr marL="0" indent="0">
              <a:lnSpc>
                <a:spcPct val="150000"/>
              </a:lnSpc>
              <a:buClr>
                <a:srgbClr val="FF0000"/>
              </a:buClr>
              <a:buSzPct val="100000"/>
              <a:buNone/>
              <a:defRPr/>
            </a:pPr>
            <a:endParaRPr lang="en-US" sz="2200" dirty="0"/>
          </a:p>
          <a:p>
            <a:endParaRPr lang="el-GR" dirty="0"/>
          </a:p>
        </p:txBody>
      </p:sp>
      <p:sp>
        <p:nvSpPr>
          <p:cNvPr id="9" name="Θέση περιεχομένου 2">
            <a:extLst>
              <a:ext uri="{FF2B5EF4-FFF2-40B4-BE49-F238E27FC236}">
                <a16:creationId xmlns:a16="http://schemas.microsoft.com/office/drawing/2014/main" id="{E5F14D22-7C62-B7F2-64ED-AB122BD1EE01}"/>
              </a:ext>
            </a:extLst>
          </p:cNvPr>
          <p:cNvSpPr txBox="1">
            <a:spLocks/>
          </p:cNvSpPr>
          <p:nvPr/>
        </p:nvSpPr>
        <p:spPr bwMode="auto">
          <a:xfrm>
            <a:off x="3707904" y="4293096"/>
            <a:ext cx="4032448" cy="68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FF0000"/>
              </a:buClr>
              <a:buSzPct val="100000"/>
              <a:buFont typeface="Wingdings" pitchFamily="2" charset="2"/>
              <a:buNone/>
              <a:defRPr/>
            </a:pPr>
            <a:r>
              <a:rPr lang="en-US" sz="1600" i="1" kern="0" dirty="0" err="1">
                <a:solidFill>
                  <a:srgbClr val="FFC000"/>
                </a:solidFill>
                <a:effectLst/>
              </a:rPr>
              <a:t>Lowrie</a:t>
            </a:r>
            <a:r>
              <a:rPr lang="en-US" sz="1600" i="1" kern="0" dirty="0">
                <a:solidFill>
                  <a:srgbClr val="FFC000"/>
                </a:solidFill>
                <a:effectLst/>
              </a:rPr>
              <a:t> et al., NEJM 1981</a:t>
            </a:r>
            <a:endParaRPr lang="en-US" sz="1600" i="1" kern="0" dirty="0">
              <a:solidFill>
                <a:srgbClr val="FFC000"/>
              </a:solidFill>
            </a:endParaRPr>
          </a:p>
          <a:p>
            <a:endParaRPr lang="el-GR" kern="0" dirty="0"/>
          </a:p>
        </p:txBody>
      </p:sp>
      <p:sp>
        <p:nvSpPr>
          <p:cNvPr id="10" name="Θέση περιεχομένου 2">
            <a:extLst>
              <a:ext uri="{FF2B5EF4-FFF2-40B4-BE49-F238E27FC236}">
                <a16:creationId xmlns:a16="http://schemas.microsoft.com/office/drawing/2014/main" id="{AFA959CB-63AC-6BC8-388A-59786BF838BA}"/>
              </a:ext>
            </a:extLst>
          </p:cNvPr>
          <p:cNvSpPr txBox="1">
            <a:spLocks/>
          </p:cNvSpPr>
          <p:nvPr/>
        </p:nvSpPr>
        <p:spPr bwMode="auto">
          <a:xfrm>
            <a:off x="3779912" y="5651833"/>
            <a:ext cx="4032448" cy="68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FF0000"/>
              </a:buClr>
              <a:buSzPct val="100000"/>
              <a:buFont typeface="Wingdings" pitchFamily="2" charset="2"/>
              <a:buNone/>
              <a:defRPr/>
            </a:pPr>
            <a:r>
              <a:rPr lang="en-US" sz="1600" i="1" kern="0" dirty="0" err="1">
                <a:solidFill>
                  <a:srgbClr val="FFC000"/>
                </a:solidFill>
                <a:effectLst/>
              </a:rPr>
              <a:t>Flythe</a:t>
            </a:r>
            <a:r>
              <a:rPr lang="en-US" sz="1600" i="1" kern="0" dirty="0">
                <a:solidFill>
                  <a:srgbClr val="FFC000"/>
                </a:solidFill>
                <a:effectLst/>
              </a:rPr>
              <a:t> et al., Kidney Int 2011</a:t>
            </a:r>
            <a:endParaRPr lang="en-US" sz="1600" i="1" kern="0" dirty="0">
              <a:solidFill>
                <a:srgbClr val="FFC000"/>
              </a:solidFill>
            </a:endParaRPr>
          </a:p>
          <a:p>
            <a:endParaRPr lang="el-GR" kern="0" dirty="0"/>
          </a:p>
        </p:txBody>
      </p:sp>
    </p:spTree>
    <p:extLst>
      <p:ext uri="{BB962C8B-B14F-4D97-AF65-F5344CB8AC3E}">
        <p14:creationId xmlns:p14="http://schemas.microsoft.com/office/powerpoint/2010/main" val="37577428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CE4548-8841-A847-BBEC-7671850F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58899"/>
          </a:xfrm>
        </p:spPr>
        <p:txBody>
          <a:bodyPr/>
          <a:lstStyle/>
          <a:p>
            <a:r>
              <a:rPr lang="en-US" dirty="0"/>
              <a:t>Extended-</a:t>
            </a:r>
            <a:r>
              <a:rPr lang="el-GR" dirty="0"/>
              <a:t>Εντατική ΑΙΚ</a:t>
            </a:r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A4CF151F-AD32-2C0A-DEB0-F52E593D2B66}"/>
              </a:ext>
            </a:extLst>
          </p:cNvPr>
          <p:cNvSpPr txBox="1">
            <a:spLocks/>
          </p:cNvSpPr>
          <p:nvPr/>
        </p:nvSpPr>
        <p:spPr bwMode="auto">
          <a:xfrm>
            <a:off x="5724128" y="2252522"/>
            <a:ext cx="4032448" cy="68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FF0000"/>
              </a:buClr>
              <a:buSzPct val="100000"/>
              <a:buFont typeface="Wingdings" pitchFamily="2" charset="2"/>
              <a:buNone/>
              <a:defRPr/>
            </a:pPr>
            <a:r>
              <a:rPr lang="en-US" sz="1600" i="1" kern="0" dirty="0">
                <a:solidFill>
                  <a:srgbClr val="FFC000"/>
                </a:solidFill>
                <a:effectLst/>
              </a:rPr>
              <a:t>Chara et al., Nephron 1983</a:t>
            </a:r>
            <a:endParaRPr lang="en-US" sz="1600" i="1" kern="0" dirty="0">
              <a:solidFill>
                <a:srgbClr val="FFC000"/>
              </a:solidFill>
            </a:endParaRPr>
          </a:p>
          <a:p>
            <a:endParaRPr lang="el-GR" kern="0" dirty="0"/>
          </a:p>
        </p:txBody>
      </p:sp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02D4E099-3919-71A9-04F2-822961DE3F54}"/>
              </a:ext>
            </a:extLst>
          </p:cNvPr>
          <p:cNvSpPr txBox="1">
            <a:spLocks/>
          </p:cNvSpPr>
          <p:nvPr/>
        </p:nvSpPr>
        <p:spPr bwMode="auto">
          <a:xfrm>
            <a:off x="457200" y="836712"/>
            <a:ext cx="8435280" cy="551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FF0000"/>
              </a:buClr>
              <a:buSzPct val="100000"/>
              <a:buFont typeface="Wingdings" pitchFamily="2" charset="2"/>
              <a:buNone/>
              <a:defRPr/>
            </a:pPr>
            <a:r>
              <a:rPr lang="el-GR" sz="2000" kern="0" dirty="0">
                <a:solidFill>
                  <a:srgbClr val="FFFF00"/>
                </a:solidFill>
                <a:effectLst/>
              </a:rPr>
              <a:t>Η αργή και παρατεταμένη ΑΙΚ 24-30 ώρες/εβδ με χαμηλές ροές </a:t>
            </a:r>
            <a:r>
              <a:rPr lang="el-GR" sz="2000" kern="0" dirty="0">
                <a:effectLst/>
              </a:rPr>
              <a:t>σχετίστηκε με λιγότερα υποτασικά επεισόδια, καλύτερο έλεγχο </a:t>
            </a:r>
            <a:r>
              <a:rPr lang="el-GR" sz="2000" kern="0" dirty="0" err="1">
                <a:effectLst/>
              </a:rPr>
              <a:t>υδρικής</a:t>
            </a:r>
            <a:r>
              <a:rPr lang="el-GR" sz="2000" kern="0" dirty="0">
                <a:effectLst/>
              </a:rPr>
              <a:t> κατάστασης και ΑΠ και βελτίωση της επιβίωσης</a:t>
            </a:r>
          </a:p>
          <a:p>
            <a:pPr marL="0" indent="0">
              <a:lnSpc>
                <a:spcPct val="150000"/>
              </a:lnSpc>
              <a:buClr>
                <a:srgbClr val="FF0000"/>
              </a:buClr>
              <a:buSzPct val="100000"/>
              <a:buFont typeface="Wingdings" pitchFamily="2" charset="2"/>
              <a:buNone/>
              <a:defRPr/>
            </a:pPr>
            <a:endParaRPr lang="el-GR" sz="2000" kern="0" dirty="0">
              <a:effectLst/>
            </a:endParaRPr>
          </a:p>
          <a:p>
            <a:pPr marL="0" indent="0">
              <a:lnSpc>
                <a:spcPct val="150000"/>
              </a:lnSpc>
              <a:buClr>
                <a:srgbClr val="FF0000"/>
              </a:buClr>
              <a:buSzPct val="100000"/>
              <a:buFont typeface="Wingdings" pitchFamily="2" charset="2"/>
              <a:buNone/>
              <a:defRPr/>
            </a:pPr>
            <a:r>
              <a:rPr lang="el-GR" sz="2000" kern="0" dirty="0">
                <a:effectLst/>
              </a:rPr>
              <a:t>	Μέθοδοι με αυξημένη διάρκεια, συχνότητα και δόση ΑΙΚ</a:t>
            </a:r>
            <a:endParaRPr lang="el-GR" sz="2200" kern="0" dirty="0">
              <a:effectLst/>
            </a:endParaRPr>
          </a:p>
          <a:p>
            <a:pPr marL="0" indent="0">
              <a:lnSpc>
                <a:spcPct val="150000"/>
              </a:lnSpc>
              <a:buClr>
                <a:srgbClr val="FF0000"/>
              </a:buClr>
              <a:buSzPct val="100000"/>
              <a:buFont typeface="Wingdings" pitchFamily="2" charset="2"/>
              <a:buNone/>
              <a:defRPr/>
            </a:pPr>
            <a:r>
              <a:rPr lang="el-GR" sz="2000" b="1" u="sng" kern="0" dirty="0">
                <a:solidFill>
                  <a:srgbClr val="FFC000"/>
                </a:solidFill>
                <a:effectLst/>
              </a:rPr>
              <a:t>ΚΑΘΗΜΕΡΙΝΗ ΒΡΑΧΕΙΑ</a:t>
            </a:r>
            <a:r>
              <a:rPr lang="en-US" sz="2000" b="1" u="sng" kern="0" dirty="0">
                <a:solidFill>
                  <a:srgbClr val="FFC000"/>
                </a:solidFill>
                <a:effectLst/>
              </a:rPr>
              <a:t>:</a:t>
            </a:r>
          </a:p>
          <a:p>
            <a:pPr marL="0" indent="0">
              <a:lnSpc>
                <a:spcPct val="150000"/>
              </a:lnSpc>
              <a:buClr>
                <a:srgbClr val="FF0000"/>
              </a:buClr>
              <a:buSzPct val="100000"/>
              <a:buNone/>
              <a:defRPr/>
            </a:pPr>
            <a:r>
              <a:rPr lang="el-GR" sz="2000" kern="0" dirty="0">
                <a:effectLst/>
              </a:rPr>
              <a:t>5-7 ημέρες/εβδομάδα για  </a:t>
            </a:r>
            <a:r>
              <a:rPr lang="en-US" sz="2000" kern="0" dirty="0">
                <a:effectLst/>
              </a:rPr>
              <a:t>1,5-3,5 </a:t>
            </a:r>
            <a:r>
              <a:rPr lang="el-GR" sz="2000" kern="0" dirty="0">
                <a:effectLst/>
              </a:rPr>
              <a:t>ώρες/συνεδρία, </a:t>
            </a:r>
            <a:r>
              <a:rPr lang="el-GR" sz="2000" kern="0" dirty="0" err="1"/>
              <a:t>κ</a:t>
            </a:r>
            <a:r>
              <a:rPr lang="el-GR" sz="2000" kern="0" dirty="0" err="1">
                <a:effectLst/>
              </a:rPr>
              <a:t>ατ’οίκον</a:t>
            </a:r>
            <a:endParaRPr lang="el-GR" sz="2000" b="1" u="sng" kern="0" dirty="0">
              <a:solidFill>
                <a:srgbClr val="FFC000"/>
              </a:solidFill>
              <a:effectLst/>
            </a:endParaRPr>
          </a:p>
          <a:p>
            <a:pPr marL="0" indent="0">
              <a:lnSpc>
                <a:spcPct val="150000"/>
              </a:lnSpc>
              <a:buClr>
                <a:srgbClr val="FF0000"/>
              </a:buClr>
              <a:buSzPct val="100000"/>
              <a:buFont typeface="Wingdings" pitchFamily="2" charset="2"/>
              <a:buNone/>
              <a:defRPr/>
            </a:pPr>
            <a:r>
              <a:rPr lang="el-GR" sz="2000" b="1" u="sng" kern="0" dirty="0">
                <a:solidFill>
                  <a:srgbClr val="FFC000"/>
                </a:solidFill>
                <a:effectLst/>
              </a:rPr>
              <a:t>ΚΑΘΗΜΕΡΙΝΗ ΝΥΧΤΕΡΙΝΗ: </a:t>
            </a:r>
          </a:p>
          <a:p>
            <a:pPr marL="0" indent="0">
              <a:lnSpc>
                <a:spcPct val="150000"/>
              </a:lnSpc>
              <a:buClr>
                <a:srgbClr val="FF0000"/>
              </a:buClr>
              <a:buSzPct val="100000"/>
              <a:buFont typeface="Wingdings" pitchFamily="2" charset="2"/>
              <a:buNone/>
              <a:defRPr/>
            </a:pPr>
            <a:r>
              <a:rPr lang="el-GR" sz="2000" kern="0" dirty="0">
                <a:effectLst/>
              </a:rPr>
              <a:t>5-7 ημέρες/εβδομάδα για  6-8 ώρες/συνεδρία, </a:t>
            </a:r>
            <a:r>
              <a:rPr lang="el-GR" sz="2000" kern="0" dirty="0" err="1"/>
              <a:t>κ</a:t>
            </a:r>
            <a:r>
              <a:rPr lang="el-GR" sz="2000" kern="0" dirty="0" err="1">
                <a:effectLst/>
              </a:rPr>
              <a:t>ατ’οίκον</a:t>
            </a:r>
            <a:endParaRPr lang="en-US" sz="2000" kern="0" dirty="0">
              <a:effectLst/>
            </a:endParaRPr>
          </a:p>
          <a:p>
            <a:pPr marL="0" indent="0">
              <a:lnSpc>
                <a:spcPct val="150000"/>
              </a:lnSpc>
              <a:buClr>
                <a:srgbClr val="FF0000"/>
              </a:buClr>
              <a:buSzPct val="100000"/>
              <a:buFont typeface="Wingdings" pitchFamily="2" charset="2"/>
              <a:buNone/>
              <a:defRPr/>
            </a:pPr>
            <a:r>
              <a:rPr lang="el-GR" sz="2000" b="1" u="sng" kern="0" dirty="0">
                <a:solidFill>
                  <a:srgbClr val="FFC000"/>
                </a:solidFill>
                <a:effectLst/>
              </a:rPr>
              <a:t>ΔΙΑΛΕΙΠΟΥΣΑ ΝΥΧΤΕΡΙΝΗ : </a:t>
            </a:r>
          </a:p>
          <a:p>
            <a:pPr marL="0" indent="0">
              <a:lnSpc>
                <a:spcPct val="150000"/>
              </a:lnSpc>
              <a:buClr>
                <a:srgbClr val="FF0000"/>
              </a:buClr>
              <a:buSzPct val="100000"/>
              <a:buFont typeface="Wingdings" pitchFamily="2" charset="2"/>
              <a:buNone/>
              <a:defRPr/>
            </a:pPr>
            <a:r>
              <a:rPr lang="el-GR" sz="2000" kern="0" dirty="0">
                <a:effectLst/>
              </a:rPr>
              <a:t>3 ημέρες/εβδομάδα 8 ώρες, συνήθως σε μονάδα αιμοκάθαρσης</a:t>
            </a:r>
            <a:endParaRPr lang="en-US" sz="2000" kern="0" dirty="0"/>
          </a:p>
          <a:p>
            <a:endParaRPr lang="el-GR" kern="0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A233AE08-94F8-F531-7C54-0AA0A2A530AB}"/>
              </a:ext>
            </a:extLst>
          </p:cNvPr>
          <p:cNvSpPr/>
          <p:nvPr/>
        </p:nvSpPr>
        <p:spPr>
          <a:xfrm>
            <a:off x="457200" y="5894486"/>
            <a:ext cx="7499176" cy="6857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524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DBC5E0-8DAC-A25D-54E4-0B0AF455F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7CD23DCB-2CF4-500C-446E-33BBE65FA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854243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F9D96-CF9A-A3B3-053E-A9714D1D0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3068960"/>
            <a:ext cx="8496944" cy="3629000"/>
          </a:xfrm>
        </p:spPr>
        <p:txBody>
          <a:bodyPr/>
          <a:lstStyle/>
          <a:p>
            <a:pPr marL="0" indent="0">
              <a:buNone/>
            </a:pPr>
            <a:r>
              <a:rPr lang="el-GR" sz="2800" dirty="0"/>
              <a:t>Καλύτερη κάθαρση                                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QOL</a:t>
            </a:r>
          </a:p>
          <a:p>
            <a:pPr marL="0" indent="0">
              <a:buNone/>
            </a:pPr>
            <a:r>
              <a:rPr lang="el-GR" sz="2800" dirty="0">
                <a:solidFill>
                  <a:srgbClr val="FF0000"/>
                </a:solidFill>
              </a:rPr>
              <a:t>Άριστη ρύθμιση ΑΠ</a:t>
            </a:r>
          </a:p>
          <a:p>
            <a:pPr marL="0" indent="0">
              <a:buNone/>
            </a:pPr>
            <a:r>
              <a:rPr lang="el-GR" sz="2800" b="1" u="sng" dirty="0"/>
              <a:t>ΚΑ οφέλη</a:t>
            </a:r>
          </a:p>
          <a:p>
            <a:pPr marL="0" indent="0">
              <a:buNone/>
            </a:pPr>
            <a:r>
              <a:rPr lang="el-GR" sz="2800" dirty="0"/>
              <a:t>Μείωση νοσηλειών</a:t>
            </a:r>
          </a:p>
          <a:p>
            <a:pPr marL="0" indent="0">
              <a:buNone/>
            </a:pPr>
            <a:r>
              <a:rPr lang="el-GR" sz="2800" dirty="0"/>
              <a:t>Μείωση φαρμάκων</a:t>
            </a:r>
          </a:p>
          <a:p>
            <a:pPr marL="0" indent="0">
              <a:buNone/>
            </a:pPr>
            <a:r>
              <a:rPr lang="el-GR" sz="2800" dirty="0"/>
              <a:t>Μείωση θνητότητας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68470F-93F7-CF9D-2C61-472FD4FA5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F036B44D-31DA-FDD0-1EF4-34BF5534D42A}"/>
              </a:ext>
            </a:extLst>
          </p:cNvPr>
          <p:cNvSpPr txBox="1">
            <a:spLocks/>
          </p:cNvSpPr>
          <p:nvPr/>
        </p:nvSpPr>
        <p:spPr bwMode="auto">
          <a:xfrm>
            <a:off x="4788024" y="3069323"/>
            <a:ext cx="4050704" cy="352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i="1" kern="0" dirty="0"/>
              <a:t>pre-selection bias</a:t>
            </a:r>
            <a:endParaRPr lang="el-GR" sz="2400" i="1" kern="0" dirty="0"/>
          </a:p>
          <a:p>
            <a:pPr marL="0" indent="0">
              <a:buFont typeface="Wingdings" pitchFamily="2" charset="2"/>
              <a:buNone/>
            </a:pPr>
            <a:endParaRPr lang="el-GR" sz="2400" i="1" kern="0" dirty="0"/>
          </a:p>
          <a:p>
            <a:pPr marL="0" indent="0">
              <a:buFont typeface="Wingdings" pitchFamily="2" charset="2"/>
              <a:buNone/>
            </a:pPr>
            <a:endParaRPr lang="el-GR" sz="2400" i="1" kern="0" dirty="0"/>
          </a:p>
          <a:p>
            <a:pPr marL="0" indent="0">
              <a:buFont typeface="Wingdings" pitchFamily="2" charset="2"/>
              <a:buNone/>
            </a:pPr>
            <a:endParaRPr lang="el-GR" sz="2400" i="1" kern="0" dirty="0"/>
          </a:p>
          <a:p>
            <a:pPr marL="0" indent="0">
              <a:buFont typeface="Wingdings" pitchFamily="2" charset="2"/>
              <a:buNone/>
            </a:pPr>
            <a:r>
              <a:rPr lang="el-GR" sz="2400" i="1" kern="0" dirty="0"/>
              <a:t>Απώλεια </a:t>
            </a:r>
            <a:r>
              <a:rPr lang="en-US" sz="2400" i="1" kern="0" dirty="0"/>
              <a:t>RRF</a:t>
            </a:r>
          </a:p>
          <a:p>
            <a:pPr marL="0" indent="0">
              <a:buFont typeface="Wingdings" pitchFamily="2" charset="2"/>
              <a:buNone/>
            </a:pPr>
            <a:endParaRPr lang="el-GR" sz="2400" i="1" kern="0" dirty="0"/>
          </a:p>
          <a:p>
            <a:pPr marL="0" indent="0">
              <a:buFont typeface="Wingdings" pitchFamily="2" charset="2"/>
              <a:buNone/>
            </a:pPr>
            <a:r>
              <a:rPr lang="el-GR" sz="2400" i="1" kern="0" dirty="0"/>
              <a:t>Προβλήματα </a:t>
            </a:r>
            <a:r>
              <a:rPr lang="el-GR" sz="2400" i="1" kern="0" dirty="0" err="1"/>
              <a:t>αγ.</a:t>
            </a:r>
            <a:r>
              <a:rPr lang="el-GR" sz="2400" i="1" kern="0" dirty="0"/>
              <a:t> προσπέλασης</a:t>
            </a:r>
          </a:p>
        </p:txBody>
      </p:sp>
    </p:spTree>
    <p:extLst>
      <p:ext uri="{BB962C8B-B14F-4D97-AF65-F5344CB8AC3E}">
        <p14:creationId xmlns:p14="http://schemas.microsoft.com/office/powerpoint/2010/main" val="4190447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777E5B-7793-553E-EE55-67EFBFE0BDF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77814"/>
            <a:ext cx="8229600" cy="641350"/>
          </a:xfrm>
        </p:spPr>
        <p:txBody>
          <a:bodyPr vert="horz"/>
          <a:lstStyle/>
          <a:p>
            <a:r>
              <a:rPr lang="el-GR" dirty="0"/>
              <a:t>Φίλτρο</a:t>
            </a: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5036860C-3CE6-1910-ACF0-63419A185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6752"/>
            <a:ext cx="4644008" cy="5603379"/>
          </a:xfrm>
          <a:prstGeom prst="rect">
            <a:avLst/>
          </a:prstGeom>
        </p:spPr>
      </p:pic>
      <p:sp>
        <p:nvSpPr>
          <p:cNvPr id="9" name="Text Box 33">
            <a:extLst>
              <a:ext uri="{FF2B5EF4-FFF2-40B4-BE49-F238E27FC236}">
                <a16:creationId xmlns:a16="http://schemas.microsoft.com/office/drawing/2014/main" id="{872B854C-35AF-85AF-6319-140D7DB17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0221" y="2210785"/>
            <a:ext cx="1093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b="1" dirty="0">
                <a:solidFill>
                  <a:srgbClr val="FF0000"/>
                </a:solidFill>
              </a:rPr>
              <a:t>Είσοδος</a:t>
            </a:r>
          </a:p>
          <a:p>
            <a:pPr algn="ctr"/>
            <a:r>
              <a:rPr lang="el-GR" altLang="el-GR" b="1" dirty="0">
                <a:solidFill>
                  <a:srgbClr val="FF0000"/>
                </a:solidFill>
              </a:rPr>
              <a:t>αίματος</a:t>
            </a:r>
          </a:p>
        </p:txBody>
      </p:sp>
      <p:sp>
        <p:nvSpPr>
          <p:cNvPr id="10" name="Text Box 34">
            <a:extLst>
              <a:ext uri="{FF2B5EF4-FFF2-40B4-BE49-F238E27FC236}">
                <a16:creationId xmlns:a16="http://schemas.microsoft.com/office/drawing/2014/main" id="{FBC1351E-D64F-D0A3-88C2-DAB7327E6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904" y="5340573"/>
            <a:ext cx="1030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b="1" dirty="0">
                <a:solidFill>
                  <a:srgbClr val="FF0000"/>
                </a:solidFill>
              </a:rPr>
              <a:t>Έξοδος</a:t>
            </a:r>
          </a:p>
          <a:p>
            <a:pPr algn="ctr"/>
            <a:r>
              <a:rPr lang="el-GR" altLang="el-GR" b="1" dirty="0">
                <a:solidFill>
                  <a:srgbClr val="FF0000"/>
                </a:solidFill>
              </a:rPr>
              <a:t>αίματος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B5930398-5437-CDF7-274E-F98B95A58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690772"/>
            <a:ext cx="142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Είσοδος</a:t>
            </a:r>
          </a:p>
          <a:p>
            <a:pPr algn="ctr"/>
            <a:r>
              <a:rPr lang="el-GR" altLang="el-GR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διαλύματος</a:t>
            </a:r>
          </a:p>
        </p:txBody>
      </p:sp>
      <p:sp>
        <p:nvSpPr>
          <p:cNvPr id="7" name="Text Box 30">
            <a:extLst>
              <a:ext uri="{FF2B5EF4-FFF2-40B4-BE49-F238E27FC236}">
                <a16:creationId xmlns:a16="http://schemas.microsoft.com/office/drawing/2014/main" id="{A33381FE-6A61-3249-252F-9D72039A4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61" y="1772816"/>
            <a:ext cx="142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Έξοδος</a:t>
            </a:r>
          </a:p>
          <a:p>
            <a:pPr algn="ctr"/>
            <a:r>
              <a:rPr lang="el-GR" altLang="el-GR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διαλύματος</a:t>
            </a:r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F5980F83-8729-0746-008E-1EFE0C759510}"/>
              </a:ext>
            </a:extLst>
          </p:cNvPr>
          <p:cNvSpPr/>
          <p:nvPr/>
        </p:nvSpPr>
        <p:spPr>
          <a:xfrm>
            <a:off x="5364088" y="1772816"/>
            <a:ext cx="2123728" cy="23042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9BE1AC73-E8A5-BFC2-E588-1B20FE5CB0CF}"/>
              </a:ext>
            </a:extLst>
          </p:cNvPr>
          <p:cNvSpPr/>
          <p:nvPr/>
        </p:nvSpPr>
        <p:spPr>
          <a:xfrm>
            <a:off x="6986397" y="2924944"/>
            <a:ext cx="432048" cy="4543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βάλ 19">
            <a:extLst>
              <a:ext uri="{FF2B5EF4-FFF2-40B4-BE49-F238E27FC236}">
                <a16:creationId xmlns:a16="http://schemas.microsoft.com/office/drawing/2014/main" id="{2A06F6D2-5472-C6A2-93D9-0FFD50144ABB}"/>
              </a:ext>
            </a:extLst>
          </p:cNvPr>
          <p:cNvSpPr/>
          <p:nvPr/>
        </p:nvSpPr>
        <p:spPr>
          <a:xfrm>
            <a:off x="6795864" y="2372134"/>
            <a:ext cx="432048" cy="4543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Οβάλ 20">
            <a:extLst>
              <a:ext uri="{FF2B5EF4-FFF2-40B4-BE49-F238E27FC236}">
                <a16:creationId xmlns:a16="http://schemas.microsoft.com/office/drawing/2014/main" id="{EEE02176-48BB-7F05-A3D1-05A03647C1E6}"/>
              </a:ext>
            </a:extLst>
          </p:cNvPr>
          <p:cNvSpPr/>
          <p:nvPr/>
        </p:nvSpPr>
        <p:spPr>
          <a:xfrm>
            <a:off x="6003776" y="3502152"/>
            <a:ext cx="432048" cy="4543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Οβάλ 21">
            <a:extLst>
              <a:ext uri="{FF2B5EF4-FFF2-40B4-BE49-F238E27FC236}">
                <a16:creationId xmlns:a16="http://schemas.microsoft.com/office/drawing/2014/main" id="{4A83F197-6FC3-4AA4-A87F-567FA1B5B264}"/>
              </a:ext>
            </a:extLst>
          </p:cNvPr>
          <p:cNvSpPr/>
          <p:nvPr/>
        </p:nvSpPr>
        <p:spPr>
          <a:xfrm>
            <a:off x="5962465" y="1917950"/>
            <a:ext cx="432048" cy="4543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Οβάλ 22">
            <a:extLst>
              <a:ext uri="{FF2B5EF4-FFF2-40B4-BE49-F238E27FC236}">
                <a16:creationId xmlns:a16="http://schemas.microsoft.com/office/drawing/2014/main" id="{C4AF5D3C-74DD-0B82-FA85-13C4F0BFB70F}"/>
              </a:ext>
            </a:extLst>
          </p:cNvPr>
          <p:cNvSpPr/>
          <p:nvPr/>
        </p:nvSpPr>
        <p:spPr>
          <a:xfrm>
            <a:off x="5572641" y="2387483"/>
            <a:ext cx="432048" cy="4543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Οβάλ 23">
            <a:extLst>
              <a:ext uri="{FF2B5EF4-FFF2-40B4-BE49-F238E27FC236}">
                <a16:creationId xmlns:a16="http://schemas.microsoft.com/office/drawing/2014/main" id="{93886307-CBDD-62CE-DD1E-5D9845358077}"/>
              </a:ext>
            </a:extLst>
          </p:cNvPr>
          <p:cNvSpPr/>
          <p:nvPr/>
        </p:nvSpPr>
        <p:spPr>
          <a:xfrm>
            <a:off x="5530417" y="2963499"/>
            <a:ext cx="432048" cy="4543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Οβάλ 24">
            <a:extLst>
              <a:ext uri="{FF2B5EF4-FFF2-40B4-BE49-F238E27FC236}">
                <a16:creationId xmlns:a16="http://schemas.microsoft.com/office/drawing/2014/main" id="{9BDD3DD2-2AAC-B1F3-2BBE-EAD104872C13}"/>
              </a:ext>
            </a:extLst>
          </p:cNvPr>
          <p:cNvSpPr/>
          <p:nvPr/>
        </p:nvSpPr>
        <p:spPr>
          <a:xfrm>
            <a:off x="6484979" y="2864068"/>
            <a:ext cx="432048" cy="4543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Οβάλ 25">
            <a:extLst>
              <a:ext uri="{FF2B5EF4-FFF2-40B4-BE49-F238E27FC236}">
                <a16:creationId xmlns:a16="http://schemas.microsoft.com/office/drawing/2014/main" id="{8092E5F8-C9A4-2046-12D4-73F9DF0E9413}"/>
              </a:ext>
            </a:extLst>
          </p:cNvPr>
          <p:cNvSpPr/>
          <p:nvPr/>
        </p:nvSpPr>
        <p:spPr>
          <a:xfrm>
            <a:off x="6452592" y="1983607"/>
            <a:ext cx="432048" cy="4543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7" name="Οβάλ 26">
            <a:extLst>
              <a:ext uri="{FF2B5EF4-FFF2-40B4-BE49-F238E27FC236}">
                <a16:creationId xmlns:a16="http://schemas.microsoft.com/office/drawing/2014/main" id="{DC80C2AD-10E2-1E8D-22C1-3A37065CCE67}"/>
              </a:ext>
            </a:extLst>
          </p:cNvPr>
          <p:cNvSpPr/>
          <p:nvPr/>
        </p:nvSpPr>
        <p:spPr>
          <a:xfrm>
            <a:off x="6579840" y="3406984"/>
            <a:ext cx="432048" cy="4543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Οβάλ 27">
            <a:extLst>
              <a:ext uri="{FF2B5EF4-FFF2-40B4-BE49-F238E27FC236}">
                <a16:creationId xmlns:a16="http://schemas.microsoft.com/office/drawing/2014/main" id="{763CE060-3BAD-2D4D-E352-0A678BE55145}"/>
              </a:ext>
            </a:extLst>
          </p:cNvPr>
          <p:cNvSpPr/>
          <p:nvPr/>
        </p:nvSpPr>
        <p:spPr>
          <a:xfrm>
            <a:off x="6020544" y="2871098"/>
            <a:ext cx="432048" cy="4543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Οβάλ 28">
            <a:extLst>
              <a:ext uri="{FF2B5EF4-FFF2-40B4-BE49-F238E27FC236}">
                <a16:creationId xmlns:a16="http://schemas.microsoft.com/office/drawing/2014/main" id="{0B9AAB8B-7B60-2AFE-83CE-5285E7DD9077}"/>
              </a:ext>
            </a:extLst>
          </p:cNvPr>
          <p:cNvSpPr/>
          <p:nvPr/>
        </p:nvSpPr>
        <p:spPr>
          <a:xfrm>
            <a:off x="6178489" y="2386821"/>
            <a:ext cx="432048" cy="4543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Text Box 33">
            <a:extLst>
              <a:ext uri="{FF2B5EF4-FFF2-40B4-BE49-F238E27FC236}">
                <a16:creationId xmlns:a16="http://schemas.microsoft.com/office/drawing/2014/main" id="{487E7F80-43D0-29BA-0DA4-5E833A1F2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531428"/>
            <a:ext cx="395531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altLang="el-GR" b="1" dirty="0"/>
              <a:t>Σύστημα αντίρροπης ροής</a:t>
            </a:r>
            <a:r>
              <a:rPr lang="en-US" altLang="el-GR" b="1" dirty="0"/>
              <a:t>:</a:t>
            </a:r>
          </a:p>
          <a:p>
            <a:pPr algn="ctr"/>
            <a:r>
              <a:rPr lang="el-GR" altLang="el-GR" b="1" dirty="0"/>
              <a:t>Οι ροές διαλύματος και αίματος είναι ξεχωριστές και με αντίθετη κατεύθυνση</a:t>
            </a:r>
          </a:p>
        </p:txBody>
      </p:sp>
    </p:spTree>
    <p:extLst>
      <p:ext uri="{BB962C8B-B14F-4D97-AF65-F5344CB8AC3E}">
        <p14:creationId xmlns:p14="http://schemas.microsoft.com/office/powerpoint/2010/main" val="38823753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A1648A-F69C-D443-337E-A489E3A23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Ρύθμιση φωσφόρου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602349-5195-C914-5696-1E36F16FB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307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Frequent Hemodialysis Nocturnal RCT</a:t>
            </a:r>
          </a:p>
          <a:p>
            <a:pPr marL="0" indent="0">
              <a:buNone/>
            </a:pPr>
            <a:r>
              <a:rPr lang="el-GR" dirty="0">
                <a:solidFill>
                  <a:srgbClr val="FFC000"/>
                </a:solidFill>
              </a:rPr>
              <a:t>Μείωση </a:t>
            </a:r>
            <a:r>
              <a:rPr lang="en-US" dirty="0">
                <a:solidFill>
                  <a:srgbClr val="FFC000"/>
                </a:solidFill>
              </a:rPr>
              <a:t>P </a:t>
            </a:r>
            <a:r>
              <a:rPr lang="el-GR" dirty="0">
                <a:solidFill>
                  <a:srgbClr val="FFC000"/>
                </a:solidFill>
              </a:rPr>
              <a:t>κατά   1.2 </a:t>
            </a:r>
            <a:r>
              <a:rPr lang="en-US" dirty="0">
                <a:solidFill>
                  <a:srgbClr val="FFC000"/>
                </a:solidFill>
              </a:rPr>
              <a:t>mg/dl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73% vs 8% </a:t>
            </a:r>
            <a:r>
              <a:rPr lang="el-GR" sz="2400" dirty="0">
                <a:solidFill>
                  <a:srgbClr val="FFC000"/>
                </a:solidFill>
              </a:rPr>
              <a:t>δε χρειάζονταν </a:t>
            </a:r>
            <a:r>
              <a:rPr lang="el-GR" sz="2400" dirty="0" err="1">
                <a:solidFill>
                  <a:srgbClr val="FFC000"/>
                </a:solidFill>
              </a:rPr>
              <a:t>φωσφοδεσμευτικά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l-GR" sz="2400" dirty="0"/>
              <a:t>μετά το 1 έτος</a:t>
            </a:r>
            <a:endParaRPr lang="en-US" sz="2400" dirty="0"/>
          </a:p>
          <a:p>
            <a:pPr marL="0" indent="0">
              <a:buNone/>
            </a:pPr>
            <a:r>
              <a:rPr lang="el-GR" sz="2400" dirty="0"/>
              <a:t>Μείωση θνητότητας 30%, παρόμοια με μεταμόσχευση νεφρού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n-US" sz="2400" dirty="0"/>
              <a:t>Crossover study</a:t>
            </a:r>
            <a:r>
              <a:rPr lang="el-GR" sz="2400" dirty="0"/>
              <a:t> (5 μήνες </a:t>
            </a:r>
            <a:r>
              <a:rPr lang="en-US" sz="2400" dirty="0"/>
              <a:t>HD-5 </a:t>
            </a:r>
            <a:r>
              <a:rPr lang="el-GR" sz="2400" dirty="0"/>
              <a:t>μήνες </a:t>
            </a:r>
            <a:r>
              <a:rPr lang="en-US" sz="2400" dirty="0"/>
              <a:t>Nocturnal)</a:t>
            </a:r>
          </a:p>
          <a:p>
            <a:pPr marL="0" indent="0">
              <a:buNone/>
            </a:pPr>
            <a:r>
              <a:rPr lang="el-GR" sz="2400" dirty="0"/>
              <a:t>Μείωση </a:t>
            </a:r>
            <a:r>
              <a:rPr lang="en-US" sz="2400" dirty="0"/>
              <a:t>P </a:t>
            </a:r>
            <a:r>
              <a:rPr lang="el-GR" sz="2400" dirty="0"/>
              <a:t>κατά 2,5 </a:t>
            </a:r>
            <a:r>
              <a:rPr lang="en-US" sz="2400" dirty="0"/>
              <a:t>mg/dl, </a:t>
            </a:r>
            <a:r>
              <a:rPr lang="el-GR" sz="2400" dirty="0"/>
              <a:t>με παράλληλη αύξηση διαιτητικής πρόσληψης </a:t>
            </a:r>
            <a:r>
              <a:rPr lang="en-US" sz="2400" dirty="0"/>
              <a:t>P &gt;50%</a:t>
            </a:r>
          </a:p>
          <a:p>
            <a:pPr marL="0" indent="0">
              <a:buNone/>
            </a:pPr>
            <a:r>
              <a:rPr lang="el-GR" sz="2400" dirty="0">
                <a:solidFill>
                  <a:srgbClr val="FFC000"/>
                </a:solidFill>
              </a:rPr>
              <a:t>Μετά τον 4</a:t>
            </a:r>
            <a:r>
              <a:rPr lang="el-GR" sz="2400" baseline="30000" dirty="0">
                <a:solidFill>
                  <a:srgbClr val="FFC000"/>
                </a:solidFill>
              </a:rPr>
              <a:t>ο</a:t>
            </a:r>
            <a:r>
              <a:rPr lang="el-GR" sz="2400" dirty="0">
                <a:solidFill>
                  <a:srgbClr val="FFC000"/>
                </a:solidFill>
              </a:rPr>
              <a:t> μήνα διακοπή </a:t>
            </a:r>
            <a:r>
              <a:rPr lang="el-GR" sz="2400" dirty="0" err="1">
                <a:solidFill>
                  <a:srgbClr val="FFC000"/>
                </a:solidFill>
              </a:rPr>
              <a:t>φωσφοδεσμευτικών</a:t>
            </a:r>
            <a:endParaRPr lang="el-GR" sz="24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l-GR" sz="2400" dirty="0">
                <a:solidFill>
                  <a:srgbClr val="FFC000"/>
                </a:solidFill>
              </a:rPr>
              <a:t>Προσθήκη </a:t>
            </a:r>
            <a:r>
              <a:rPr lang="en-US" sz="2400" dirty="0">
                <a:solidFill>
                  <a:srgbClr val="FFC000"/>
                </a:solidFill>
              </a:rPr>
              <a:t>fleet enema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6451862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8A875A-44F6-17E0-BF76-7A870EA12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9"/>
            <a:ext cx="8507288" cy="792087"/>
          </a:xfrm>
        </p:spPr>
        <p:txBody>
          <a:bodyPr/>
          <a:lstStyle/>
          <a:p>
            <a:r>
              <a:rPr lang="el-GR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ΒΕΛΤΙΩΣΗ </a:t>
            </a:r>
            <a:r>
              <a:rPr lang="el-GR" sz="3200" dirty="0">
                <a:latin typeface="Arial" charset="0"/>
                <a:ea typeface="+mj-ea"/>
                <a:cs typeface="Arial" charset="0"/>
              </a:rPr>
              <a:t>ΚΑ</a:t>
            </a:r>
            <a:r>
              <a:rPr lang="el-GR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-ΓΕΩΜΕΤΡΙΑ ΑΡ ΚΟΙΛΙΑΣ/ΚΕ</a:t>
            </a:r>
            <a:br>
              <a:rPr lang="el-GR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</a:b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3594232-B074-D163-FAEB-E3163FE0C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4705"/>
            <a:ext cx="9144000" cy="3456383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A92482B-E02A-FD04-CEBA-B0A1C677F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0" y="4725144"/>
            <a:ext cx="902337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332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EF12DF-B294-B5A4-6D89-4B9FB8992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Ρύθμιση ΑΠ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2DA0441-BFE0-5315-0C10-89575B11E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2" y="1484784"/>
            <a:ext cx="9067800" cy="5373216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034C4FA-59F6-ABF2-54F6-0282C401A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896"/>
            <a:ext cx="8686800" cy="18002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l-GR" sz="3200" dirty="0">
                <a:solidFill>
                  <a:srgbClr val="FF0000"/>
                </a:solidFill>
              </a:rPr>
              <a:t>Άριστη ρύθμιση ΑΠ</a:t>
            </a:r>
            <a:r>
              <a:rPr lang="en-US" sz="3200" dirty="0">
                <a:solidFill>
                  <a:srgbClr val="FF0000"/>
                </a:solidFill>
              </a:rPr>
              <a:t> (3.2 mmHg </a:t>
            </a:r>
            <a:r>
              <a:rPr lang="el-GR" sz="3200" dirty="0">
                <a:solidFill>
                  <a:srgbClr val="FF0000"/>
                </a:solidFill>
              </a:rPr>
              <a:t>μείωση ΣΑΠ)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Μείωση κατά μ.ο 1.5 </a:t>
            </a:r>
            <a:r>
              <a:rPr lang="el-GR" dirty="0" err="1">
                <a:solidFill>
                  <a:srgbClr val="FF0000"/>
                </a:solidFill>
              </a:rPr>
              <a:t>αντι</a:t>
            </a:r>
            <a:r>
              <a:rPr lang="el-GR" dirty="0">
                <a:solidFill>
                  <a:srgbClr val="FF0000"/>
                </a:solidFill>
              </a:rPr>
              <a:t>-υπερτασικά χάπια/</a:t>
            </a:r>
            <a:r>
              <a:rPr lang="en-US" dirty="0">
                <a:solidFill>
                  <a:srgbClr val="FF0000"/>
                </a:solidFill>
              </a:rPr>
              <a:t>d</a:t>
            </a:r>
            <a:endParaRPr lang="el-GR" sz="3200" dirty="0">
              <a:solidFill>
                <a:srgbClr val="FF0000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535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ED49CD1-6A67-A747-D015-A4B73F9A3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12" y="95834"/>
            <a:ext cx="8784976" cy="3621197"/>
          </a:xfrm>
        </p:spPr>
      </p:pic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AA82E3D2-EC7B-558A-DCE8-54DE692E663F}"/>
              </a:ext>
            </a:extLst>
          </p:cNvPr>
          <p:cNvSpPr txBox="1">
            <a:spLocks/>
          </p:cNvSpPr>
          <p:nvPr/>
        </p:nvSpPr>
        <p:spPr bwMode="auto">
          <a:xfrm>
            <a:off x="165475" y="4025861"/>
            <a:ext cx="864096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l-GR" sz="2400" kern="0" dirty="0"/>
              <a:t>Καλύτερη αιμοδυναμική σταθερότητα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kern="0" dirty="0"/>
              <a:t>QOL</a:t>
            </a:r>
          </a:p>
          <a:p>
            <a:pPr marL="0" indent="0">
              <a:buFont typeface="Wingdings" pitchFamily="2" charset="2"/>
              <a:buNone/>
            </a:pPr>
            <a:r>
              <a:rPr lang="el-GR" sz="2400" kern="0" dirty="0"/>
              <a:t>Πιο αποτελεσματική απομάκρυνση ουσιών</a:t>
            </a:r>
          </a:p>
          <a:p>
            <a:pPr marL="0" indent="0">
              <a:buFont typeface="Wingdings" pitchFamily="2" charset="2"/>
              <a:buNone/>
            </a:pPr>
            <a:r>
              <a:rPr lang="el-GR" sz="2400" kern="0" dirty="0"/>
              <a:t>2015 </a:t>
            </a:r>
            <a:r>
              <a:rPr lang="en-US" sz="2400" kern="0" dirty="0"/>
              <a:t>KDOQI: offer in center short daily HD as an alternative to conventional (</a:t>
            </a:r>
            <a:r>
              <a:rPr lang="en-US" sz="2400" i="1" kern="0" dirty="0">
                <a:solidFill>
                  <a:srgbClr val="FFC000"/>
                </a:solidFill>
              </a:rPr>
              <a:t>Am J Kid Dis 2015; 66:884</a:t>
            </a:r>
            <a:r>
              <a:rPr lang="en-US" sz="2400" kern="0" dirty="0"/>
              <a:t>)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kern="0" dirty="0"/>
              <a:t>St Kt/V 2/week </a:t>
            </a:r>
            <a:r>
              <a:rPr lang="el-GR" sz="2400" kern="0" dirty="0"/>
              <a:t>ή </a:t>
            </a:r>
            <a:r>
              <a:rPr lang="en-US" sz="2400" kern="0" dirty="0" err="1"/>
              <a:t>eKt</a:t>
            </a:r>
            <a:r>
              <a:rPr lang="en-US" sz="2400" kern="0" dirty="0"/>
              <a:t>/v 0.38/day </a:t>
            </a:r>
            <a:endParaRPr lang="el-GR" sz="2400" kern="0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0004389-74F7-4793-62F9-87C5890E7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3" y="260648"/>
            <a:ext cx="5256585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768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F566FFF-73D1-D718-E68C-0177453F0C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53BE455-EBDE-71C4-BF7D-A2AD5C5EE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04" y="1844824"/>
            <a:ext cx="9036496" cy="5013175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540021B-DCF7-B96A-53E9-6B12FD8D6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120"/>
            <a:ext cx="9144000" cy="147166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DE65CE14-166D-B5F9-5209-AD43EC788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8" y="1322836"/>
            <a:ext cx="3686175" cy="24765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CA17722C-243F-478F-593C-4C56E6539A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11" y="3413520"/>
            <a:ext cx="9064189" cy="305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9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7E09A9-7B6F-A56E-108C-FBACEB1F7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1E9C977C-8439-733A-7540-43F1DEC0D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6" y="0"/>
            <a:ext cx="9131424" cy="6858000"/>
          </a:xfrm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3730918F-D560-E439-573F-D4D93CA492F9}"/>
              </a:ext>
            </a:extLst>
          </p:cNvPr>
          <p:cNvSpPr txBox="1">
            <a:spLocks/>
          </p:cNvSpPr>
          <p:nvPr/>
        </p:nvSpPr>
        <p:spPr bwMode="auto">
          <a:xfrm>
            <a:off x="0" y="4039471"/>
            <a:ext cx="9131424" cy="28083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r>
              <a:rPr lang="el-GR" kern="0" dirty="0">
                <a:solidFill>
                  <a:schemeClr val="bg2"/>
                </a:solidFill>
              </a:rPr>
              <a:t>Μικρή αλλά σταθερή, σημαντική βελτίωση σε φυσική κατάσταση, πνευματικό </a:t>
            </a:r>
            <a:r>
              <a:rPr lang="en-US" kern="0" dirty="0">
                <a:solidFill>
                  <a:schemeClr val="bg2"/>
                </a:solidFill>
              </a:rPr>
              <a:t>status </a:t>
            </a:r>
            <a:r>
              <a:rPr lang="el-GR" kern="0" dirty="0">
                <a:solidFill>
                  <a:schemeClr val="bg2"/>
                </a:solidFill>
              </a:rPr>
              <a:t>και </a:t>
            </a:r>
          </a:p>
          <a:p>
            <a:r>
              <a:rPr lang="el-GR" kern="0" dirty="0">
                <a:solidFill>
                  <a:schemeClr val="bg2"/>
                </a:solidFill>
              </a:rPr>
              <a:t>ποιότητα ζωής</a:t>
            </a:r>
          </a:p>
        </p:txBody>
      </p:sp>
    </p:spTree>
    <p:extLst>
      <p:ext uri="{BB962C8B-B14F-4D97-AF65-F5344CB8AC3E}">
        <p14:creationId xmlns:p14="http://schemas.microsoft.com/office/powerpoint/2010/main" val="208912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4B2E4EB6-954C-0CF3-0309-913D3849C704}"/>
              </a:ext>
            </a:extLst>
          </p:cNvPr>
          <p:cNvSpPr txBox="1">
            <a:spLocks/>
          </p:cNvSpPr>
          <p:nvPr/>
        </p:nvSpPr>
        <p:spPr bwMode="auto">
          <a:xfrm>
            <a:off x="359333" y="2492897"/>
            <a:ext cx="878466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kern="0" dirty="0"/>
              <a:t>Medium cut-off</a:t>
            </a:r>
            <a:r>
              <a:rPr lang="el-GR" sz="2400" kern="0" dirty="0"/>
              <a:t>-μέσου ορίου διαχωρισμού</a:t>
            </a:r>
            <a:r>
              <a:rPr lang="en-US" sz="2400" kern="0" dirty="0"/>
              <a:t> </a:t>
            </a:r>
            <a:r>
              <a:rPr lang="el-GR" sz="2400" kern="0" dirty="0"/>
              <a:t>μεμβράνες (</a:t>
            </a:r>
            <a:r>
              <a:rPr lang="en-US" sz="2400" kern="0" dirty="0"/>
              <a:t>MCO)</a:t>
            </a:r>
            <a:r>
              <a:rPr lang="el-GR" sz="2400" kern="0" dirty="0"/>
              <a:t>       </a:t>
            </a:r>
            <a:r>
              <a:rPr lang="en-IN" sz="2400" kern="0" dirty="0" err="1"/>
              <a:t>Theranova</a:t>
            </a:r>
            <a:r>
              <a:rPr lang="en-IN" sz="2400" kern="0" dirty="0"/>
              <a:t>®</a:t>
            </a:r>
            <a:endParaRPr lang="el-GR" sz="2400" kern="0" dirty="0"/>
          </a:p>
          <a:p>
            <a:pPr marL="0" indent="0">
              <a:buFont typeface="Wingdings" pitchFamily="2" charset="2"/>
              <a:buNone/>
            </a:pPr>
            <a:endParaRPr lang="en-US" sz="2400" kern="0" dirty="0"/>
          </a:p>
          <a:p>
            <a:pPr marL="0" indent="0">
              <a:buFont typeface="Wingdings" pitchFamily="2" charset="2"/>
              <a:buNone/>
            </a:pPr>
            <a:r>
              <a:rPr lang="el-GR" sz="2400" kern="0" dirty="0"/>
              <a:t>Μεγάλο πιο ομοιογενές μέγεθος πόρων, μικρότερη διάμετρος ινών (πιο εκλεκτική και ελεγχόμενη μεταφορά μέσω πόρων)</a:t>
            </a:r>
          </a:p>
          <a:p>
            <a:pPr marL="0" indent="0">
              <a:buFont typeface="Wingdings" pitchFamily="2" charset="2"/>
              <a:buNone/>
            </a:pPr>
            <a:endParaRPr lang="el-GR" sz="2400" kern="0" dirty="0"/>
          </a:p>
          <a:p>
            <a:pPr marL="0" indent="0">
              <a:buFont typeface="Wingdings" pitchFamily="2" charset="2"/>
              <a:buNone/>
            </a:pPr>
            <a:endParaRPr lang="el-GR" sz="2400" kern="0" dirty="0"/>
          </a:p>
          <a:p>
            <a:pPr marL="0" indent="0">
              <a:buFont typeface="Wingdings" pitchFamily="2" charset="2"/>
              <a:buNone/>
            </a:pPr>
            <a:endParaRPr lang="en-US" sz="2400" kern="0" dirty="0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A21B18F6-6853-5409-6FD3-BA48A59F8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9392"/>
            <a:ext cx="9144000" cy="2564904"/>
          </a:xfrm>
          <a:prstGeom prst="rect">
            <a:avLst/>
          </a:prstGeom>
        </p:spPr>
      </p:pic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A05708B-4894-3B08-6E54-B21A53776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4653136"/>
            <a:ext cx="9144000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124DD3D4-D0D6-04EF-3B6D-861404EE96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07" y="-99392"/>
            <a:ext cx="321945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082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6442B1-8965-9A64-13C1-6D7EB919C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C6ED278-AA94-B81B-2234-04683DD0D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0C30C5FF-0113-9D9A-7CAB-4A057C890F12}"/>
              </a:ext>
            </a:extLst>
          </p:cNvPr>
          <p:cNvSpPr/>
          <p:nvPr/>
        </p:nvSpPr>
        <p:spPr>
          <a:xfrm>
            <a:off x="2123728" y="2564904"/>
            <a:ext cx="6480720" cy="3384376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68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4B2E4EB6-954C-0CF3-0309-913D3849C704}"/>
              </a:ext>
            </a:extLst>
          </p:cNvPr>
          <p:cNvSpPr txBox="1">
            <a:spLocks/>
          </p:cNvSpPr>
          <p:nvPr/>
        </p:nvSpPr>
        <p:spPr bwMode="auto">
          <a:xfrm>
            <a:off x="334221" y="260648"/>
            <a:ext cx="8774632" cy="510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l-GR" sz="2400" kern="0" dirty="0" err="1"/>
              <a:t>Διάχυση+συμμεταφορά</a:t>
            </a:r>
            <a:r>
              <a:rPr lang="el-GR" sz="2400" kern="0" dirty="0"/>
              <a:t> χωρίς προσθήκη </a:t>
            </a:r>
            <a:r>
              <a:rPr lang="el-GR" sz="2400" kern="0" dirty="0" err="1"/>
              <a:t>υπερκαθαρού</a:t>
            </a:r>
            <a:r>
              <a:rPr lang="el-GR" sz="2400" kern="0" dirty="0"/>
              <a:t> διαλύματος</a:t>
            </a:r>
          </a:p>
          <a:p>
            <a:pPr marL="0" indent="0">
              <a:buFont typeface="Wingdings" pitchFamily="2" charset="2"/>
              <a:buNone/>
            </a:pPr>
            <a:endParaRPr lang="el-GR" sz="2400" kern="0" dirty="0"/>
          </a:p>
          <a:p>
            <a:pPr marL="0" indent="0">
              <a:buFont typeface="Wingdings" pitchFamily="2" charset="2"/>
              <a:buNone/>
            </a:pPr>
            <a:r>
              <a:rPr lang="el-GR" sz="2400" kern="0" dirty="0"/>
              <a:t>Καλύτερη απομάκρυνση ουραιμικών τοξινών </a:t>
            </a:r>
          </a:p>
          <a:p>
            <a:pPr marL="0" indent="0">
              <a:buFont typeface="Wingdings" pitchFamily="2" charset="2"/>
              <a:buNone/>
            </a:pPr>
            <a:r>
              <a:rPr lang="el-GR" sz="2400" kern="0" dirty="0"/>
              <a:t>(μεγαλύτερου μεγέθους από την κλασική)</a:t>
            </a:r>
          </a:p>
          <a:p>
            <a:pPr marL="0" indent="0">
              <a:buFont typeface="Wingdings" pitchFamily="2" charset="2"/>
              <a:buNone/>
            </a:pPr>
            <a:r>
              <a:rPr lang="el-GR" sz="2400" kern="0" dirty="0"/>
              <a:t>χωρίς να προκαλεί σημαντική υποαλβουμιναιμία</a:t>
            </a:r>
            <a:endParaRPr lang="en-US" sz="2400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8D1312-82A0-0E7D-C0CC-C615466A24F3}"/>
              </a:ext>
            </a:extLst>
          </p:cNvPr>
          <p:cNvSpPr txBox="1"/>
          <p:nvPr/>
        </p:nvSpPr>
        <p:spPr>
          <a:xfrm>
            <a:off x="5220072" y="640459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Garcia-Prieto A. et al.</a:t>
            </a:r>
            <a:r>
              <a:rPr lang="en-IN" dirty="0">
                <a:solidFill>
                  <a:srgbClr val="FFC000"/>
                </a:solidFill>
              </a:rPr>
              <a:t> CKJ 2023</a:t>
            </a:r>
            <a:endParaRPr lang="el-GR" dirty="0">
              <a:solidFill>
                <a:srgbClr val="FFC000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E374EAAC-A5B6-95D2-0EC5-3EC85CEEF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22" y="3068960"/>
            <a:ext cx="8450446" cy="323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750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4B6014-6C88-6328-DFBA-C7077591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53CCCA9-B1B0-8E48-432B-3BCAB43A7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6632"/>
            <a:ext cx="9144000" cy="1656184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55ED222-842C-613D-1CD3-EDD7DCD30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950" y="788185"/>
            <a:ext cx="1924050" cy="40856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71F71F70-A9C7-58CB-53E4-E34DA2117F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2089191"/>
            <a:ext cx="8888288" cy="476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D6581D-E34B-EF91-31A9-6C591A03E587}"/>
              </a:ext>
            </a:extLst>
          </p:cNvPr>
          <p:cNvSpPr txBox="1">
            <a:spLocks/>
          </p:cNvSpPr>
          <p:nvPr/>
        </p:nvSpPr>
        <p:spPr bwMode="auto">
          <a:xfrm>
            <a:off x="457200" y="26737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r>
              <a:rPr lang="el-GR" kern="0" dirty="0"/>
              <a:t>Μηχανισμοί μεταφοράς ουσιών</a:t>
            </a:r>
            <a:r>
              <a:rPr lang="en-US" kern="0" dirty="0"/>
              <a:t>:</a:t>
            </a:r>
          </a:p>
          <a:p>
            <a:r>
              <a:rPr lang="el-GR" kern="0" dirty="0"/>
              <a:t>Διάχυση (</a:t>
            </a:r>
            <a:r>
              <a:rPr lang="en-US" kern="0" dirty="0"/>
              <a:t>Diffusion)</a:t>
            </a:r>
            <a:endParaRPr lang="el-GR" kern="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17C53A8-8C23-7A05-6EA7-4704C2074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048" y="1280914"/>
            <a:ext cx="4701952" cy="4785122"/>
          </a:xfrm>
          <a:prstGeom prst="rect">
            <a:avLst/>
          </a:prstGeom>
        </p:spPr>
      </p:pic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8DBC95F7-CB32-F72C-BD01-9344B4C4302F}"/>
              </a:ext>
            </a:extLst>
          </p:cNvPr>
          <p:cNvSpPr txBox="1">
            <a:spLocks/>
          </p:cNvSpPr>
          <p:nvPr/>
        </p:nvSpPr>
        <p:spPr>
          <a:xfrm>
            <a:off x="86072" y="1280914"/>
            <a:ext cx="8229600" cy="4530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endParaRPr lang="el-GR" kern="0" dirty="0"/>
          </a:p>
        </p:txBody>
      </p:sp>
      <p:sp>
        <p:nvSpPr>
          <p:cNvPr id="8" name="Θέση περιεχομένου 2">
            <a:extLst>
              <a:ext uri="{FF2B5EF4-FFF2-40B4-BE49-F238E27FC236}">
                <a16:creationId xmlns:a16="http://schemas.microsoft.com/office/drawing/2014/main" id="{34376927-F1B5-4A82-AB84-91AF7AD13707}"/>
              </a:ext>
            </a:extLst>
          </p:cNvPr>
          <p:cNvSpPr txBox="1">
            <a:spLocks/>
          </p:cNvSpPr>
          <p:nvPr/>
        </p:nvSpPr>
        <p:spPr>
          <a:xfrm>
            <a:off x="0" y="1832428"/>
            <a:ext cx="5223588" cy="4530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l-GR" sz="2600" kern="0" dirty="0"/>
              <a:t>Μεταφορά διαλυτής ουσίας</a:t>
            </a:r>
          </a:p>
          <a:p>
            <a:pPr marL="0" indent="0">
              <a:buNone/>
            </a:pPr>
            <a:r>
              <a:rPr lang="el-GR" sz="2600" kern="0" dirty="0"/>
              <a:t>χωρίς ταυτόχρονη μεταφορά διαλύτη</a:t>
            </a:r>
          </a:p>
          <a:p>
            <a:pPr marL="0" indent="0">
              <a:buNone/>
            </a:pPr>
            <a:endParaRPr lang="el-GR" sz="2600" kern="0" dirty="0"/>
          </a:p>
          <a:p>
            <a:pPr marL="0" indent="0">
              <a:buNone/>
            </a:pPr>
            <a:endParaRPr lang="el-GR" sz="2600" kern="0" dirty="0"/>
          </a:p>
          <a:p>
            <a:pPr marL="0" indent="0">
              <a:buNone/>
            </a:pPr>
            <a:r>
              <a:rPr lang="el-GR" sz="2600" kern="0" dirty="0"/>
              <a:t>-αφορά ουσίες </a:t>
            </a:r>
            <a:r>
              <a:rPr lang="el-GR" sz="2600" kern="0" dirty="0">
                <a:solidFill>
                  <a:srgbClr val="FFFF00"/>
                </a:solidFill>
              </a:rPr>
              <a:t>μικρού ΜΒ</a:t>
            </a:r>
          </a:p>
          <a:p>
            <a:pPr marL="0" indent="0">
              <a:buNone/>
            </a:pPr>
            <a:endParaRPr lang="el-GR" sz="2600" kern="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l-GR" sz="2600" kern="0" dirty="0">
              <a:solidFill>
                <a:srgbClr val="FFFF00"/>
              </a:solidFill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42481BFF-902A-AE79-6DBB-79137F1B5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325" y="1280914"/>
            <a:ext cx="23526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449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D2843F-2E90-B2DF-B4E6-EB18BF79B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3C8989FE-5261-A5B6-DFC6-17F8F87BF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1089" y="0"/>
            <a:ext cx="9251431" cy="6858000"/>
          </a:xfrm>
          <a:prstGeom prst="rect">
            <a:avLst/>
          </a:prstGeom>
          <a:ln>
            <a:headEnd type="none"/>
            <a:tailEnd type="none"/>
          </a:ln>
        </p:spPr>
      </p:pic>
    </p:spTree>
    <p:extLst>
      <p:ext uri="{BB962C8B-B14F-4D97-AF65-F5344CB8AC3E}">
        <p14:creationId xmlns:p14="http://schemas.microsoft.com/office/powerpoint/2010/main" val="19905733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0B41B6-5ACD-5B64-2D75-8BC6EB6C6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9F82BB88-51DB-0637-5E02-C66E678A8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82" y="726"/>
            <a:ext cx="9130517" cy="6857274"/>
          </a:xfrm>
        </p:spPr>
      </p:pic>
      <p:sp>
        <p:nvSpPr>
          <p:cNvPr id="10" name="Θέση περιεχομένου 2">
            <a:extLst>
              <a:ext uri="{FF2B5EF4-FFF2-40B4-BE49-F238E27FC236}">
                <a16:creationId xmlns:a16="http://schemas.microsoft.com/office/drawing/2014/main" id="{0D0EE11F-23FD-89E6-A4F4-C8536B0892AF}"/>
              </a:ext>
            </a:extLst>
          </p:cNvPr>
          <p:cNvSpPr txBox="1">
            <a:spLocks/>
          </p:cNvSpPr>
          <p:nvPr/>
        </p:nvSpPr>
        <p:spPr bwMode="auto">
          <a:xfrm>
            <a:off x="323528" y="1844824"/>
            <a:ext cx="8568952" cy="489654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l-GR" kern="0" dirty="0">
                <a:solidFill>
                  <a:srgbClr val="FF0000"/>
                </a:solidFill>
              </a:rPr>
              <a:t>Καλύτερη κάθαρση </a:t>
            </a:r>
            <a:r>
              <a:rPr lang="el-GR" kern="0" dirty="0">
                <a:solidFill>
                  <a:schemeClr val="bg2"/>
                </a:solidFill>
              </a:rPr>
              <a:t>β2-μικρ. κ, λ αλύσων, </a:t>
            </a:r>
            <a:r>
              <a:rPr lang="el-GR" kern="0" dirty="0" err="1">
                <a:solidFill>
                  <a:schemeClr val="bg2"/>
                </a:solidFill>
              </a:rPr>
              <a:t>προλακτίνης</a:t>
            </a:r>
            <a:endParaRPr lang="el-GR" kern="0" dirty="0">
              <a:solidFill>
                <a:schemeClr val="bg2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l-GR" kern="0" dirty="0">
                <a:solidFill>
                  <a:srgbClr val="FF0000"/>
                </a:solidFill>
              </a:rPr>
              <a:t>Χαμηλότερα επίπεδα </a:t>
            </a:r>
            <a:r>
              <a:rPr lang="en-US" kern="0" dirty="0">
                <a:solidFill>
                  <a:schemeClr val="bg2"/>
                </a:solidFill>
              </a:rPr>
              <a:t>TNF-a</a:t>
            </a:r>
          </a:p>
          <a:p>
            <a:pPr marL="0" indent="0">
              <a:buFont typeface="Wingdings" pitchFamily="2" charset="2"/>
              <a:buNone/>
            </a:pPr>
            <a:r>
              <a:rPr lang="el-GR" kern="0" dirty="0">
                <a:solidFill>
                  <a:srgbClr val="FF0000"/>
                </a:solidFill>
              </a:rPr>
              <a:t>Απώλεια 2.3 </a:t>
            </a:r>
            <a:r>
              <a:rPr lang="en-US" kern="0" dirty="0">
                <a:solidFill>
                  <a:srgbClr val="FF0000"/>
                </a:solidFill>
              </a:rPr>
              <a:t>g </a:t>
            </a:r>
            <a:r>
              <a:rPr lang="el-GR" kern="0" dirty="0">
                <a:solidFill>
                  <a:schemeClr val="bg2"/>
                </a:solidFill>
              </a:rPr>
              <a:t>αλβουμίνης/ΤΝ </a:t>
            </a:r>
            <a:endParaRPr lang="en-US" kern="0" dirty="0">
              <a:solidFill>
                <a:schemeClr val="bg2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l-GR" sz="2400" kern="0" dirty="0">
                <a:solidFill>
                  <a:srgbClr val="FF0000"/>
                </a:solidFill>
              </a:rPr>
              <a:t>(χαμηλότερη από ΠΚ, σχεδόν ίδια με </a:t>
            </a:r>
            <a:r>
              <a:rPr lang="en-US" sz="2400" kern="0" dirty="0">
                <a:solidFill>
                  <a:srgbClr val="FF0000"/>
                </a:solidFill>
              </a:rPr>
              <a:t>HDF</a:t>
            </a:r>
            <a:r>
              <a:rPr lang="el-GR" sz="2400" kern="0" dirty="0">
                <a:solidFill>
                  <a:srgbClr val="FF0000"/>
                </a:solidFill>
              </a:rPr>
              <a:t>)</a:t>
            </a:r>
            <a:endParaRPr lang="en-US" sz="2400" kern="0" dirty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US" sz="2400" kern="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400" kern="0" dirty="0">
                <a:solidFill>
                  <a:srgbClr val="FF0000"/>
                </a:solidFill>
              </a:rPr>
              <a:t>Οφέλη σε </a:t>
            </a:r>
            <a:r>
              <a:rPr lang="en-US" sz="2400" b="1" kern="0" dirty="0">
                <a:solidFill>
                  <a:srgbClr val="FF0000"/>
                </a:solidFill>
              </a:rPr>
              <a:t>QOL</a:t>
            </a:r>
            <a:r>
              <a:rPr lang="el-GR" sz="2400" b="1" kern="0" dirty="0">
                <a:solidFill>
                  <a:srgbClr val="FF0000"/>
                </a:solidFill>
              </a:rPr>
              <a:t>, Κνησμός, Λοιμώξεις, Νοσηλείες, Αναιμία</a:t>
            </a:r>
            <a:endParaRPr lang="en-US" sz="2400" b="1" kern="0" dirty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l-GR" sz="2400" kern="0" dirty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l-GR" kern="0" dirty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US" kern="0" dirty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l-GR" sz="2400" kern="0" dirty="0"/>
          </a:p>
        </p:txBody>
      </p:sp>
    </p:spTree>
    <p:extLst>
      <p:ext uri="{BB962C8B-B14F-4D97-AF65-F5344CB8AC3E}">
        <p14:creationId xmlns:p14="http://schemas.microsoft.com/office/powerpoint/2010/main" val="117054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AFF8F9-CE2D-E612-17DF-8DE568116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Ενδείξεις </a:t>
            </a:r>
            <a:r>
              <a:rPr lang="en-US" dirty="0"/>
              <a:t>expanded HD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B43F64-9CB7-D4C5-E468-4817BF539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 err="1"/>
              <a:t>Πολλαπλούν</a:t>
            </a:r>
            <a:r>
              <a:rPr lang="el-GR" u="sng" dirty="0"/>
              <a:t> μυέλωμα</a:t>
            </a:r>
          </a:p>
          <a:p>
            <a:endParaRPr lang="el-GR" dirty="0"/>
          </a:p>
          <a:p>
            <a:r>
              <a:rPr lang="el-GR" dirty="0"/>
              <a:t>Πρόληψη επιπλοκών αιμοκάθαρσης</a:t>
            </a:r>
          </a:p>
          <a:p>
            <a:r>
              <a:rPr lang="el-GR" dirty="0"/>
              <a:t>Αντιμετώπιση χρόνιας φλεγμονής, </a:t>
            </a:r>
            <a:r>
              <a:rPr lang="el-GR" dirty="0" err="1"/>
              <a:t>υποθρεψίας</a:t>
            </a:r>
            <a:r>
              <a:rPr lang="el-GR" dirty="0"/>
              <a:t>, ανθεκτικής αναιμίας</a:t>
            </a:r>
          </a:p>
        </p:txBody>
      </p:sp>
    </p:spTree>
    <p:extLst>
      <p:ext uri="{BB962C8B-B14F-4D97-AF65-F5344CB8AC3E}">
        <p14:creationId xmlns:p14="http://schemas.microsoft.com/office/powerpoint/2010/main" val="20717438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EAB45E-407E-05A1-1D2C-40159D02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6931"/>
          </a:xfrm>
        </p:spPr>
        <p:txBody>
          <a:bodyPr/>
          <a:lstStyle/>
          <a:p>
            <a:r>
              <a:rPr lang="el-GR" dirty="0"/>
              <a:t>Συμπερασματικά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F0D634B-916F-5D60-A8D9-8930AD8AB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5977" y="3573016"/>
            <a:ext cx="4768592" cy="3121918"/>
          </a:xfrm>
        </p:spPr>
      </p:pic>
      <p:sp>
        <p:nvSpPr>
          <p:cNvPr id="6" name="Θέση περιεχομένου 4">
            <a:extLst>
              <a:ext uri="{FF2B5EF4-FFF2-40B4-BE49-F238E27FC236}">
                <a16:creationId xmlns:a16="http://schemas.microsoft.com/office/drawing/2014/main" id="{0FABCA87-188B-9DC0-B485-ABCC6221C98C}"/>
              </a:ext>
            </a:extLst>
          </p:cNvPr>
          <p:cNvSpPr txBox="1">
            <a:spLocks/>
          </p:cNvSpPr>
          <p:nvPr/>
        </p:nvSpPr>
        <p:spPr bwMode="auto">
          <a:xfrm>
            <a:off x="179512" y="1988840"/>
            <a:ext cx="8712968" cy="517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l-GR" kern="0" dirty="0"/>
              <a:t>Οι παράμετροι που θα καθορίσουν τη μέθοδο αιμοκάθαρσης αλληλεπικαλύπτονται και </a:t>
            </a:r>
          </a:p>
          <a:p>
            <a:pPr marL="0" indent="0">
              <a:buNone/>
            </a:pPr>
            <a:r>
              <a:rPr lang="el-GR" kern="0" dirty="0"/>
              <a:t>πρέπει να εξατομικεύονται </a:t>
            </a:r>
          </a:p>
          <a:p>
            <a:pPr marL="0" indent="0">
              <a:buNone/>
            </a:pPr>
            <a:r>
              <a:rPr lang="el-GR" kern="0" dirty="0"/>
              <a:t>με βάση τα ξεχωριστά </a:t>
            </a:r>
          </a:p>
          <a:p>
            <a:pPr marL="0" indent="0">
              <a:buNone/>
            </a:pPr>
            <a:r>
              <a:rPr lang="el-GR" kern="0" dirty="0"/>
              <a:t>χαρακτηριστικά </a:t>
            </a:r>
          </a:p>
          <a:p>
            <a:pPr marL="0" indent="0">
              <a:buNone/>
            </a:pPr>
            <a:r>
              <a:rPr lang="el-GR" kern="0" dirty="0"/>
              <a:t>κάθε ασθενή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5E8D6FE-C10E-6C80-41F4-F92EB02DE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761" y="3573016"/>
            <a:ext cx="4810376" cy="326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9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tef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D6581D-E34B-EF91-31A9-6C591A03E587}"/>
              </a:ext>
            </a:extLst>
          </p:cNvPr>
          <p:cNvSpPr txBox="1">
            <a:spLocks/>
          </p:cNvSpPr>
          <p:nvPr/>
        </p:nvSpPr>
        <p:spPr bwMode="auto">
          <a:xfrm>
            <a:off x="457200" y="109145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r>
              <a:rPr lang="el-GR" kern="0" dirty="0"/>
              <a:t>Διάχυση (</a:t>
            </a:r>
            <a:r>
              <a:rPr lang="en-US" kern="0" dirty="0"/>
              <a:t>Diffusion)</a:t>
            </a:r>
            <a:endParaRPr lang="el-GR" kern="0" dirty="0"/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8DBC95F7-CB32-F72C-BD01-9344B4C4302F}"/>
              </a:ext>
            </a:extLst>
          </p:cNvPr>
          <p:cNvSpPr txBox="1">
            <a:spLocks/>
          </p:cNvSpPr>
          <p:nvPr/>
        </p:nvSpPr>
        <p:spPr>
          <a:xfrm>
            <a:off x="86072" y="1280914"/>
            <a:ext cx="8229600" cy="4530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endParaRPr lang="el-GR" kern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53781A-2A76-1B88-AF74-EF24938304F5}"/>
              </a:ext>
            </a:extLst>
          </p:cNvPr>
          <p:cNvSpPr txBox="1"/>
          <p:nvPr/>
        </p:nvSpPr>
        <p:spPr>
          <a:xfrm>
            <a:off x="4200872" y="4056365"/>
            <a:ext cx="510956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1800" kern="0" dirty="0"/>
              <a:t>-</a:t>
            </a:r>
            <a:r>
              <a:rPr lang="el-GR" sz="22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αποτέλεσμα της τυχαίας θερμικής κίνησης </a:t>
            </a:r>
            <a:endParaRPr lang="en-US" sz="2200" kern="0" dirty="0">
              <a:effectLst>
                <a:outerShdw blurRad="38100" dist="38100" dir="2700000" algn="tl">
                  <a:srgbClr val="010199"/>
                </a:outerShdw>
              </a:effectLst>
              <a:latin typeface="+mn-lt"/>
            </a:endParaRPr>
          </a:p>
          <a:p>
            <a:pPr marL="0" indent="0">
              <a:buNone/>
            </a:pPr>
            <a:endParaRPr lang="en-US" sz="2200" kern="0" dirty="0">
              <a:effectLst>
                <a:outerShdw blurRad="38100" dist="38100" dir="2700000" algn="tl">
                  <a:srgbClr val="010199"/>
                </a:outerShdw>
              </a:effectLst>
              <a:latin typeface="+mn-lt"/>
            </a:endParaRPr>
          </a:p>
          <a:p>
            <a:pPr marL="0" indent="0">
              <a:buNone/>
            </a:pPr>
            <a:r>
              <a:rPr lang="en-US" sz="22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-</a:t>
            </a:r>
            <a:r>
              <a:rPr lang="el-GR" sz="22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παθητικό φαινόμενο</a:t>
            </a:r>
            <a:endParaRPr lang="en-US" sz="2200" kern="0" dirty="0">
              <a:effectLst>
                <a:outerShdw blurRad="38100" dist="38100" dir="2700000" algn="tl">
                  <a:srgbClr val="010199"/>
                </a:outerShdw>
              </a:effectLst>
              <a:latin typeface="+mn-lt"/>
            </a:endParaRPr>
          </a:p>
          <a:p>
            <a:pPr marL="0" indent="0">
              <a:buNone/>
            </a:pPr>
            <a:endParaRPr lang="en-US" sz="2200" kern="0" dirty="0">
              <a:effectLst>
                <a:outerShdw blurRad="38100" dist="38100" dir="2700000" algn="tl">
                  <a:srgbClr val="010199"/>
                </a:outerShdw>
              </a:effectLst>
              <a:latin typeface="+mn-lt"/>
            </a:endParaRPr>
          </a:p>
          <a:p>
            <a:pPr marL="0" indent="0">
              <a:buNone/>
            </a:pPr>
            <a:r>
              <a:rPr lang="en-US" sz="22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-</a:t>
            </a:r>
            <a:r>
              <a:rPr lang="el-GR" sz="22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βασίζεται στη </a:t>
            </a:r>
            <a:r>
              <a:rPr lang="el-GR" sz="2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διαφορά συγκέντρωσης </a:t>
            </a:r>
            <a:r>
              <a:rPr lang="el-GR" sz="22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της ουσίας (</a:t>
            </a:r>
            <a:r>
              <a:rPr lang="en-US" sz="22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gradient)</a:t>
            </a:r>
            <a:endParaRPr lang="el-GR" sz="2200" kern="0" dirty="0">
              <a:effectLst>
                <a:outerShdw blurRad="38100" dist="38100" dir="2700000" algn="tl">
                  <a:srgbClr val="010199"/>
                </a:outerShdw>
              </a:effectLst>
              <a:latin typeface="+mn-lt"/>
            </a:endParaRP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248CDD05-A9EB-FA5E-DF21-884AA503F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5768" y="750495"/>
            <a:ext cx="8784232" cy="29880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8FE7F3EF-EC48-9E1B-5471-EB87BAB585E7}"/>
              </a:ext>
            </a:extLst>
          </p:cNvPr>
          <p:cNvSpPr/>
          <p:nvPr/>
        </p:nvSpPr>
        <p:spPr>
          <a:xfrm>
            <a:off x="5796136" y="796494"/>
            <a:ext cx="1191952" cy="2779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αίμα</a:t>
            </a: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A2BA19E6-ED1F-09A1-DCF1-61027DB95B17}"/>
              </a:ext>
            </a:extLst>
          </p:cNvPr>
          <p:cNvSpPr/>
          <p:nvPr/>
        </p:nvSpPr>
        <p:spPr>
          <a:xfrm>
            <a:off x="1331640" y="809058"/>
            <a:ext cx="1191952" cy="2958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διάλυμα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D1E0839-E70D-9054-0985-840EA4399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79880"/>
            <a:ext cx="3851920" cy="2507531"/>
          </a:xfrm>
          <a:prstGeom prst="rect">
            <a:avLst/>
          </a:prstGeom>
        </p:spPr>
      </p:pic>
      <p:sp>
        <p:nvSpPr>
          <p:cNvPr id="12" name="Τίτλος 1">
            <a:extLst>
              <a:ext uri="{FF2B5EF4-FFF2-40B4-BE49-F238E27FC236}">
                <a16:creationId xmlns:a16="http://schemas.microsoft.com/office/drawing/2014/main" id="{4C6F48EC-407F-91FD-AA35-E1977D206C43}"/>
              </a:ext>
            </a:extLst>
          </p:cNvPr>
          <p:cNvSpPr txBox="1">
            <a:spLocks/>
          </p:cNvSpPr>
          <p:nvPr/>
        </p:nvSpPr>
        <p:spPr bwMode="auto">
          <a:xfrm>
            <a:off x="-972616" y="3735690"/>
            <a:ext cx="602500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r>
              <a:rPr lang="en-US" kern="0" dirty="0"/>
              <a:t>1</a:t>
            </a:r>
            <a:r>
              <a:rPr lang="el-GR" kern="0" baseline="30000" dirty="0" err="1"/>
              <a:t>ος</a:t>
            </a:r>
            <a:r>
              <a:rPr lang="el-GR" kern="0" dirty="0"/>
              <a:t> Νόμος </a:t>
            </a:r>
            <a:r>
              <a:rPr lang="en-US" kern="0" dirty="0"/>
              <a:t>Fick</a:t>
            </a:r>
            <a:endParaRPr lang="el-GR" kern="0" dirty="0"/>
          </a:p>
        </p:txBody>
      </p:sp>
    </p:spTree>
    <p:extLst>
      <p:ext uri="{BB962C8B-B14F-4D97-AF65-F5344CB8AC3E}">
        <p14:creationId xmlns:p14="http://schemas.microsoft.com/office/powerpoint/2010/main" val="44413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D6581D-E34B-EF91-31A9-6C591A03E587}"/>
              </a:ext>
            </a:extLst>
          </p:cNvPr>
          <p:cNvSpPr txBox="1">
            <a:spLocks/>
          </p:cNvSpPr>
          <p:nvPr/>
        </p:nvSpPr>
        <p:spPr bwMode="auto">
          <a:xfrm>
            <a:off x="457200" y="339378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r>
              <a:rPr lang="el-GR" kern="0" dirty="0"/>
              <a:t>Μηχανισμοί μεταφοράς ουσιών Συμμεταφορά (</a:t>
            </a:r>
            <a:r>
              <a:rPr lang="en-US" kern="0" dirty="0"/>
              <a:t>convection)</a:t>
            </a:r>
            <a:endParaRPr lang="el-GR" kern="0" dirty="0"/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8DBC95F7-CB32-F72C-BD01-9344B4C4302F}"/>
              </a:ext>
            </a:extLst>
          </p:cNvPr>
          <p:cNvSpPr txBox="1">
            <a:spLocks/>
          </p:cNvSpPr>
          <p:nvPr/>
        </p:nvSpPr>
        <p:spPr>
          <a:xfrm>
            <a:off x="86072" y="1280914"/>
            <a:ext cx="8229600" cy="4530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endParaRPr lang="el-GR" kern="0" dirty="0"/>
          </a:p>
        </p:txBody>
      </p:sp>
      <p:sp>
        <p:nvSpPr>
          <p:cNvPr id="8" name="Θέση περιεχομένου 2">
            <a:extLst>
              <a:ext uri="{FF2B5EF4-FFF2-40B4-BE49-F238E27FC236}">
                <a16:creationId xmlns:a16="http://schemas.microsoft.com/office/drawing/2014/main" id="{34376927-F1B5-4A82-AB84-91AF7AD13707}"/>
              </a:ext>
            </a:extLst>
          </p:cNvPr>
          <p:cNvSpPr txBox="1">
            <a:spLocks/>
          </p:cNvSpPr>
          <p:nvPr/>
        </p:nvSpPr>
        <p:spPr>
          <a:xfrm>
            <a:off x="0" y="1832428"/>
            <a:ext cx="5223588" cy="4530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l-GR" sz="2600" kern="0" dirty="0"/>
              <a:t>Ταυτόχρονη μεταφορά </a:t>
            </a:r>
          </a:p>
          <a:p>
            <a:pPr marL="0" indent="0">
              <a:buNone/>
            </a:pPr>
            <a:r>
              <a:rPr lang="el-GR" sz="2600" kern="0" dirty="0"/>
              <a:t>διαλυτής ουσίας ΚΑΙ διαλύτη</a:t>
            </a:r>
          </a:p>
          <a:p>
            <a:pPr marL="0" indent="0">
              <a:buNone/>
            </a:pPr>
            <a:endParaRPr lang="el-GR" sz="2600" kern="0" dirty="0"/>
          </a:p>
          <a:p>
            <a:pPr marL="0" indent="0">
              <a:buNone/>
            </a:pPr>
            <a:r>
              <a:rPr lang="el-GR" sz="2600" kern="0" dirty="0"/>
              <a:t>-βασίζεται στη </a:t>
            </a:r>
            <a:r>
              <a:rPr lang="el-GR" sz="2600" kern="0" dirty="0">
                <a:solidFill>
                  <a:srgbClr val="FFFF00"/>
                </a:solidFill>
              </a:rPr>
              <a:t>διαφορά υδροστατικής πίεσης</a:t>
            </a:r>
            <a:endParaRPr lang="el-GR" sz="2600" kern="0" dirty="0"/>
          </a:p>
          <a:p>
            <a:pPr marL="0" indent="0">
              <a:buNone/>
            </a:pPr>
            <a:endParaRPr lang="el-GR" sz="2600" kern="0" dirty="0"/>
          </a:p>
          <a:p>
            <a:pPr marL="0" indent="0">
              <a:buNone/>
            </a:pPr>
            <a:r>
              <a:rPr lang="el-GR" sz="2600" kern="0" dirty="0"/>
              <a:t>-αφορά ουσίες </a:t>
            </a:r>
            <a:r>
              <a:rPr lang="el-GR" sz="2600" kern="0" dirty="0">
                <a:solidFill>
                  <a:srgbClr val="FFFF00"/>
                </a:solidFill>
              </a:rPr>
              <a:t>μικρού και </a:t>
            </a:r>
          </a:p>
          <a:p>
            <a:pPr marL="0" indent="0">
              <a:buNone/>
            </a:pPr>
            <a:r>
              <a:rPr lang="el-GR" sz="2600" kern="0" dirty="0">
                <a:solidFill>
                  <a:srgbClr val="FFFF00"/>
                </a:solidFill>
              </a:rPr>
              <a:t>μέσου ΜΒ</a:t>
            </a:r>
          </a:p>
          <a:p>
            <a:pPr marL="0" indent="0">
              <a:buNone/>
            </a:pPr>
            <a:r>
              <a:rPr lang="en-US" sz="2600" kern="0" dirty="0"/>
              <a:t>-</a:t>
            </a:r>
            <a:r>
              <a:rPr lang="el-GR" sz="2600" kern="0" dirty="0"/>
              <a:t>εξαρτάται από μέγεθος </a:t>
            </a:r>
          </a:p>
          <a:p>
            <a:pPr marL="0" indent="0">
              <a:buNone/>
            </a:pPr>
            <a:r>
              <a:rPr lang="el-GR" sz="2600" kern="0" dirty="0"/>
              <a:t>πόρων μεμβράνης</a:t>
            </a:r>
          </a:p>
          <a:p>
            <a:pPr marL="0" indent="0">
              <a:buNone/>
            </a:pPr>
            <a:endParaRPr lang="el-GR" sz="2600" kern="0" dirty="0">
              <a:solidFill>
                <a:srgbClr val="FFFF00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4D9443-10C8-2664-FC5D-382BDA56F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484783"/>
            <a:ext cx="4701952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45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D6581D-E34B-EF91-31A9-6C591A03E587}"/>
              </a:ext>
            </a:extLst>
          </p:cNvPr>
          <p:cNvSpPr txBox="1">
            <a:spLocks/>
          </p:cNvSpPr>
          <p:nvPr/>
        </p:nvSpPr>
        <p:spPr bwMode="auto">
          <a:xfrm>
            <a:off x="683568" y="-33924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r>
              <a:rPr lang="el-GR" kern="0" dirty="0"/>
              <a:t>Μεμβράνες</a:t>
            </a:r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8DBC95F7-CB32-F72C-BD01-9344B4C4302F}"/>
              </a:ext>
            </a:extLst>
          </p:cNvPr>
          <p:cNvSpPr txBox="1">
            <a:spLocks/>
          </p:cNvSpPr>
          <p:nvPr/>
        </p:nvSpPr>
        <p:spPr>
          <a:xfrm>
            <a:off x="86072" y="1280914"/>
            <a:ext cx="8229600" cy="4530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endParaRPr lang="el-GR" kern="0" dirty="0"/>
          </a:p>
        </p:txBody>
      </p:sp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E9F6F82D-FFE6-F184-CFE6-644E8F33D1D5}"/>
              </a:ext>
            </a:extLst>
          </p:cNvPr>
          <p:cNvSpPr txBox="1">
            <a:spLocks/>
          </p:cNvSpPr>
          <p:nvPr/>
        </p:nvSpPr>
        <p:spPr>
          <a:xfrm>
            <a:off x="204800" y="1263740"/>
            <a:ext cx="8734400" cy="511256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l-GR" sz="2600" b="1" u="sng" kern="0" dirty="0"/>
              <a:t>ΔΙΑΒΑΤΟΤΗΤΑ</a:t>
            </a:r>
          </a:p>
          <a:p>
            <a:pPr marL="0" indent="0">
              <a:buNone/>
            </a:pPr>
            <a:r>
              <a:rPr lang="en-US" sz="2600" kern="0" dirty="0">
                <a:solidFill>
                  <a:srgbClr val="FFFF00"/>
                </a:solidFill>
                <a:effectLst/>
              </a:rPr>
              <a:t>Low-Flux</a:t>
            </a:r>
            <a:r>
              <a:rPr lang="en-US" sz="2600" kern="0" dirty="0">
                <a:effectLst/>
              </a:rPr>
              <a:t> (</a:t>
            </a:r>
            <a:r>
              <a:rPr lang="el-GR" sz="2600" kern="0" dirty="0">
                <a:effectLst/>
              </a:rPr>
              <a:t>χαμηλής </a:t>
            </a:r>
            <a:r>
              <a:rPr lang="el-GR" sz="2600" kern="0" dirty="0" err="1">
                <a:effectLst/>
              </a:rPr>
              <a:t>διαβατότητας</a:t>
            </a:r>
            <a:r>
              <a:rPr lang="el-GR" sz="2600" kern="0" dirty="0">
                <a:effectLst/>
              </a:rPr>
              <a:t>)</a:t>
            </a:r>
          </a:p>
          <a:p>
            <a:pPr marL="0" indent="0">
              <a:buNone/>
            </a:pPr>
            <a:r>
              <a:rPr lang="el-GR" sz="2600" kern="0" dirty="0">
                <a:effectLst/>
              </a:rPr>
              <a:t>	-Με μικρούς πόρους, διαβατές σε ουσίες μικρού ΜΒ</a:t>
            </a:r>
          </a:p>
          <a:p>
            <a:pPr marL="0" indent="0">
              <a:buNone/>
            </a:pPr>
            <a:r>
              <a:rPr lang="el-GR" sz="2600" kern="0" dirty="0">
                <a:effectLst/>
              </a:rPr>
              <a:t>	-Με συντελεστή υπερδιήθησης </a:t>
            </a:r>
            <a:r>
              <a:rPr lang="en-US" sz="2600" kern="0" dirty="0" err="1">
                <a:effectLst/>
              </a:rPr>
              <a:t>Kuf</a:t>
            </a:r>
            <a:r>
              <a:rPr lang="en-US" sz="2600" kern="0" dirty="0">
                <a:effectLst/>
              </a:rPr>
              <a:t>&lt;10 ml/h/mm Hg</a:t>
            </a:r>
            <a:endParaRPr lang="el-GR" sz="2600" kern="0" dirty="0">
              <a:effectLst/>
            </a:endParaRPr>
          </a:p>
          <a:p>
            <a:pPr marL="0" indent="0">
              <a:buNone/>
            </a:pPr>
            <a:endParaRPr lang="el-GR" sz="2600" kern="0" dirty="0"/>
          </a:p>
          <a:p>
            <a:pPr marL="0" indent="0">
              <a:buNone/>
            </a:pPr>
            <a:r>
              <a:rPr lang="en-US" sz="2600" kern="0" dirty="0">
                <a:solidFill>
                  <a:srgbClr val="FFFF00"/>
                </a:solidFill>
                <a:effectLst/>
              </a:rPr>
              <a:t>High-Flux</a:t>
            </a:r>
            <a:r>
              <a:rPr lang="en-US" sz="2600" kern="0" dirty="0">
                <a:effectLst/>
              </a:rPr>
              <a:t> (</a:t>
            </a:r>
            <a:r>
              <a:rPr lang="el-GR" sz="2600" kern="0" dirty="0">
                <a:effectLst/>
              </a:rPr>
              <a:t>υψηλής </a:t>
            </a:r>
            <a:r>
              <a:rPr lang="el-GR" sz="2600" kern="0" dirty="0" err="1">
                <a:effectLst/>
              </a:rPr>
              <a:t>διαβατότητας</a:t>
            </a:r>
            <a:r>
              <a:rPr lang="el-GR" sz="2600" kern="0" dirty="0">
                <a:effectLst/>
              </a:rPr>
              <a:t>)</a:t>
            </a:r>
          </a:p>
          <a:p>
            <a:pPr marL="0" indent="0">
              <a:buNone/>
            </a:pPr>
            <a:r>
              <a:rPr lang="el-GR" sz="2600" kern="0" dirty="0">
                <a:effectLst/>
              </a:rPr>
              <a:t>	-Με μεγάλους πόρους, διαβατές σε ουσίες μικρού και </a:t>
            </a:r>
            <a:r>
              <a:rPr lang="el-GR" sz="2600" u="sng" kern="0" dirty="0">
                <a:effectLst/>
              </a:rPr>
              <a:t>μεσαίου</a:t>
            </a:r>
            <a:r>
              <a:rPr lang="el-GR" sz="2600" kern="0" dirty="0">
                <a:effectLst/>
              </a:rPr>
              <a:t> ΜΒ</a:t>
            </a:r>
          </a:p>
          <a:p>
            <a:pPr marL="0" indent="0">
              <a:buNone/>
            </a:pPr>
            <a:r>
              <a:rPr lang="el-GR" sz="2600" kern="0" dirty="0">
                <a:effectLst/>
              </a:rPr>
              <a:t>	-Με συντελεστή υπερδιήθησης </a:t>
            </a:r>
            <a:r>
              <a:rPr lang="en-US" sz="2600" kern="0" dirty="0" err="1">
                <a:effectLst/>
              </a:rPr>
              <a:t>Kuf</a:t>
            </a:r>
            <a:r>
              <a:rPr lang="el-GR" sz="2600" kern="0" dirty="0">
                <a:effectLst/>
              </a:rPr>
              <a:t>&gt;20</a:t>
            </a:r>
            <a:r>
              <a:rPr lang="en-US" sz="2600" kern="0" dirty="0">
                <a:effectLst/>
              </a:rPr>
              <a:t> ml/h/mm Hg</a:t>
            </a:r>
            <a:endParaRPr lang="el-GR" sz="2600" kern="0" dirty="0">
              <a:effectLst/>
            </a:endParaRPr>
          </a:p>
          <a:p>
            <a:pPr marL="0" indent="0">
              <a:buNone/>
            </a:pPr>
            <a:r>
              <a:rPr lang="el-GR" sz="2600" kern="0" dirty="0">
                <a:effectLst/>
              </a:rPr>
              <a:t>	-χρησιμοποιούνται στις μεθόδους συνεπαγωγής (</a:t>
            </a:r>
            <a:r>
              <a:rPr lang="en-US" sz="2600" kern="0" dirty="0">
                <a:effectLst/>
              </a:rPr>
              <a:t>HDF) </a:t>
            </a:r>
            <a:r>
              <a:rPr lang="el-GR" sz="2600" kern="0" dirty="0">
                <a:effectLst/>
              </a:rPr>
              <a:t>αλλά γίνεται και κλασική αιμοκάθαρση με αυτές</a:t>
            </a:r>
          </a:p>
        </p:txBody>
      </p:sp>
    </p:spTree>
    <p:extLst>
      <p:ext uri="{BB962C8B-B14F-4D97-AF65-F5344CB8AC3E}">
        <p14:creationId xmlns:p14="http://schemas.microsoft.com/office/powerpoint/2010/main" val="1775670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D6581D-E34B-EF91-31A9-6C591A03E587}"/>
              </a:ext>
            </a:extLst>
          </p:cNvPr>
          <p:cNvSpPr txBox="1">
            <a:spLocks/>
          </p:cNvSpPr>
          <p:nvPr/>
        </p:nvSpPr>
        <p:spPr bwMode="auto">
          <a:xfrm>
            <a:off x="683568" y="-33924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r>
              <a:rPr lang="el-GR" kern="0" dirty="0"/>
              <a:t>Μεμβράνες</a:t>
            </a:r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8DBC95F7-CB32-F72C-BD01-9344B4C4302F}"/>
              </a:ext>
            </a:extLst>
          </p:cNvPr>
          <p:cNvSpPr txBox="1">
            <a:spLocks/>
          </p:cNvSpPr>
          <p:nvPr/>
        </p:nvSpPr>
        <p:spPr>
          <a:xfrm>
            <a:off x="86072" y="1280914"/>
            <a:ext cx="8229600" cy="4530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endParaRPr lang="el-GR" kern="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8DD45B0-FB7A-37D0-C494-E979649BA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08721"/>
            <a:ext cx="8229600" cy="557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11462"/>
      </p:ext>
    </p:extLst>
  </p:cSld>
  <p:clrMapOvr>
    <a:masterClrMapping/>
  </p:clrMapOvr>
</p:sld>
</file>

<file path=ppt/theme/theme1.xml><?xml version="1.0" encoding="utf-8"?>
<a:theme xmlns:a="http://schemas.openxmlformats.org/drawingml/2006/main" name="Τροχιά">
  <a:themeElements>
    <a:clrScheme name="Τροχιά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Τροχιά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Τροχιά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Τροχιά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Τροχιά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Τροχιά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Τροχιά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Τροχιά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Τροχιά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Τροχιά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Τροχιά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16602</TotalTime>
  <Words>3073</Words>
  <Application>Microsoft Office PowerPoint</Application>
  <PresentationFormat>Προβολή στην οθόνη (4:3)</PresentationFormat>
  <Paragraphs>555</Paragraphs>
  <Slides>54</Slides>
  <Notes>39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54</vt:i4>
      </vt:variant>
    </vt:vector>
  </HeadingPairs>
  <TitlesOfParts>
    <vt:vector size="61" baseType="lpstr">
      <vt:lpstr>AdvOT3c2d9f11</vt:lpstr>
      <vt:lpstr>Arial</vt:lpstr>
      <vt:lpstr>Liberation Sans</vt:lpstr>
      <vt:lpstr>StarSymbol</vt:lpstr>
      <vt:lpstr>Times New Roman</vt:lpstr>
      <vt:lpstr>Wingdings</vt:lpstr>
      <vt:lpstr>Τροχιά</vt:lpstr>
      <vt:lpstr>Μέθοδοι Αιμοκάθαρσης</vt:lpstr>
      <vt:lpstr>Μέθοδοι Αιμοκάθαρσης</vt:lpstr>
      <vt:lpstr>ΑΙΜΟΚΑΘΑΡΣΗ-Στοιχεία συστήματος</vt:lpstr>
      <vt:lpstr>Φίλτρο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Μηχάνημα ΤΝ</vt:lpstr>
      <vt:lpstr>Παρουσίαση του PowerPoint</vt:lpstr>
      <vt:lpstr>Κλασική low-flux ή high-flux?</vt:lpstr>
      <vt:lpstr>Παρουσίαση του PowerPoint</vt:lpstr>
      <vt:lpstr>Παρουσίαση του PowerPoint</vt:lpstr>
      <vt:lpstr>Κλασική ή αιμοδιαδιήθηση?</vt:lpstr>
      <vt:lpstr>Παρουσίαση του PowerPoint</vt:lpstr>
      <vt:lpstr>Παρουσίαση του PowerPoint</vt:lpstr>
      <vt:lpstr>Παρουσίαση του PowerPoint</vt:lpstr>
      <vt:lpstr>Post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Περιορισμοί</vt:lpstr>
      <vt:lpstr>Περιορισμοί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Extended-Εντατική ΑΙΚ</vt:lpstr>
      <vt:lpstr>Παρουσίαση του PowerPoint</vt:lpstr>
      <vt:lpstr>Παρουσίαση του PowerPoint</vt:lpstr>
      <vt:lpstr>Ρύθμιση φωσφόρου</vt:lpstr>
      <vt:lpstr>ΒΕΛΤΙΩΣΗ ΚΑ-ΓΕΩΜΕΤΡΙΑ ΑΡ ΚΟΙΛΙΑΣ/ΚΕ </vt:lpstr>
      <vt:lpstr>Ρύθμιση ΑΠ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Ενδείξεις expanded HD</vt:lpstr>
      <vt:lpstr>Συμπερασματικά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Stefanos Roumeliotis</cp:lastModifiedBy>
  <cp:revision>1592</cp:revision>
  <dcterms:created xsi:type="dcterms:W3CDTF">1601-01-01T00:00:00Z</dcterms:created>
  <dcterms:modified xsi:type="dcterms:W3CDTF">2024-06-18T17:32:14Z</dcterms:modified>
</cp:coreProperties>
</file>