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316" r:id="rId3"/>
    <p:sldId id="317" r:id="rId4"/>
    <p:sldId id="631" r:id="rId5"/>
    <p:sldId id="633" r:id="rId6"/>
    <p:sldId id="329" r:id="rId7"/>
    <p:sldId id="319" r:id="rId8"/>
    <p:sldId id="331" r:id="rId9"/>
    <p:sldId id="332" r:id="rId10"/>
    <p:sldId id="265" r:id="rId11"/>
    <p:sldId id="333" r:id="rId12"/>
    <p:sldId id="640" r:id="rId13"/>
    <p:sldId id="612" r:id="rId14"/>
    <p:sldId id="261" r:id="rId15"/>
    <p:sldId id="340" r:id="rId16"/>
    <p:sldId id="320" r:id="rId17"/>
    <p:sldId id="615" r:id="rId18"/>
    <p:sldId id="613" r:id="rId19"/>
    <p:sldId id="341" r:id="rId20"/>
    <p:sldId id="614" r:id="rId21"/>
    <p:sldId id="318" r:id="rId22"/>
    <p:sldId id="625" r:id="rId23"/>
    <p:sldId id="636" r:id="rId24"/>
    <p:sldId id="637" r:id="rId25"/>
    <p:sldId id="260" r:id="rId26"/>
    <p:sldId id="263" r:id="rId27"/>
    <p:sldId id="627" r:id="rId28"/>
    <p:sldId id="262" r:id="rId29"/>
    <p:sldId id="276" r:id="rId30"/>
    <p:sldId id="638" r:id="rId31"/>
    <p:sldId id="641" r:id="rId32"/>
    <p:sldId id="628" r:id="rId33"/>
    <p:sldId id="344" r:id="rId3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544"/>
    <p:restoredTop sz="81411"/>
  </p:normalViewPr>
  <p:slideViewPr>
    <p:cSldViewPr snapToGrid="0">
      <p:cViewPr varScale="1">
        <p:scale>
          <a:sx n="64" d="100"/>
          <a:sy n="64" d="100"/>
        </p:scale>
        <p:origin x="619" y="53"/>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C5C7C-BB79-1846-A2A8-6FAAEA4F9CE5}" type="datetimeFigureOut">
              <a:rPr lang="tr-TR" smtClean="0"/>
              <a:t>21.10.2023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20250E-A3D7-E24B-A582-CF4BFA55F081}" type="slidenum">
              <a:rPr lang="tr-TR" smtClean="0"/>
              <a:t>‹#›</a:t>
            </a:fld>
            <a:endParaRPr lang="tr-TR"/>
          </a:p>
        </p:txBody>
      </p:sp>
    </p:spTree>
    <p:extLst>
      <p:ext uri="{BB962C8B-B14F-4D97-AF65-F5344CB8AC3E}">
        <p14:creationId xmlns:p14="http://schemas.microsoft.com/office/powerpoint/2010/main" val="352841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europa.eu/research-and-innovation/sites/default/files/hm/SHARE-map.png"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hashtag/balkan?__eep__=6&amp;__tn__=*NK*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ptodate.com/contents/crush-related-acute-kidney-injury/abstract/7-10"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uptodate.com/contents/severe-crush-injury-in-adults?sectionName=Crush+syndrome&amp;topicRef=7227&amp;anchor=H2157260626&amp;source=see_link#H2157260626" TargetMode="External"/><Relationship Id="rId5" Type="http://schemas.openxmlformats.org/officeDocument/2006/relationships/hyperlink" Target="https://www.uptodate.com/contents/crush-related-acute-kidney-injury/abstract/9" TargetMode="External"/><Relationship Id="rId4" Type="http://schemas.openxmlformats.org/officeDocument/2006/relationships/hyperlink" Target="https://www.uptodate.com/contents/crush-related-acute-kidney-injury/abstract/9,11,12"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ptodate.com/contents/clinical-features-and-diagnosis-of-heme-pigment-induced-acute-kidney-injury?topicRef=7227&amp;source=see_link"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uptodate.com/contents/clinical-manifestations-and-diagnosis-of-rhabdomyolysis?topicRef=7227&amp;source=see_link"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ptodate.com/contents/crush-related-acute-kidney-injury/abstract/22"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uptodate.com/contents/crush-related-acute-kidney-injury/abstract/2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9117850-7129-DB44-A3BF-0F73924A66A9}" type="slidenum">
              <a:rPr lang="en-US" smtClean="0"/>
              <a:t>2</a:t>
            </a:fld>
            <a:endParaRPr lang="en-US"/>
          </a:p>
        </p:txBody>
      </p:sp>
    </p:spTree>
    <p:extLst>
      <p:ext uri="{BB962C8B-B14F-4D97-AF65-F5344CB8AC3E}">
        <p14:creationId xmlns:p14="http://schemas.microsoft.com/office/powerpoint/2010/main" val="2690359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1200" kern="1200" dirty="0">
                <a:solidFill>
                  <a:schemeClr val="tx1"/>
                </a:solidFill>
                <a:effectLst/>
                <a:latin typeface="+mn-lt"/>
                <a:ea typeface="+mn-ea"/>
                <a:cs typeface="+mn-cs"/>
              </a:rPr>
              <a:t>*The rate is reduced because patients cannot be closely monitored when they are under the rubble and there is a risk of giving too much fluid</a:t>
            </a:r>
            <a:r>
              <a:rPr lang="tr-TR" dirty="0">
                <a:effectLst/>
              </a:rPr>
              <a:t> </a:t>
            </a:r>
          </a:p>
          <a:p>
            <a:r>
              <a:rPr lang="en-US" sz="1200" kern="1200" dirty="0">
                <a:solidFill>
                  <a:schemeClr val="tx1"/>
                </a:solidFill>
                <a:effectLst/>
                <a:latin typeface="+mn-lt"/>
                <a:ea typeface="+mn-ea"/>
                <a:cs typeface="+mn-cs"/>
              </a:rPr>
              <a:t>¶ Generally, up to 12 L/day IV fluid can be administered in patients with good urine output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&gt;300 mL/hour). We give 4 to 4.5 L more than total fluid loss from the prior day.</a:t>
            </a:r>
            <a:r>
              <a:rPr lang="tr-TR" dirty="0">
                <a:effectLst/>
              </a:rPr>
              <a:t> </a:t>
            </a:r>
          </a:p>
          <a:p>
            <a:r>
              <a:rPr lang="en-US" sz="1200" kern="1200" dirty="0">
                <a:solidFill>
                  <a:schemeClr val="tx1"/>
                </a:solidFill>
                <a:effectLst/>
                <a:latin typeface="+mn-lt"/>
                <a:ea typeface="+mn-ea"/>
                <a:cs typeface="+mn-cs"/>
              </a:rPr>
              <a:t>The actual amount depends on extent of injuries, body mass index, ambient temperature, urine production, amount of overall </a:t>
            </a:r>
            <a:endParaRPr lang="tr-TR" dirty="0"/>
          </a:p>
          <a:p>
            <a:endParaRPr lang="tr-TR" dirty="0"/>
          </a:p>
        </p:txBody>
      </p:sp>
      <p:sp>
        <p:nvSpPr>
          <p:cNvPr id="4" name="Slayt Numarası Yer Tutucusu 3"/>
          <p:cNvSpPr>
            <a:spLocks noGrp="1"/>
          </p:cNvSpPr>
          <p:nvPr>
            <p:ph type="sldNum" sz="quarter" idx="5"/>
          </p:nvPr>
        </p:nvSpPr>
        <p:spPr/>
        <p:txBody>
          <a:bodyPr/>
          <a:lstStyle/>
          <a:p>
            <a:fld id="{1020250E-A3D7-E24B-A582-CF4BFA55F081}" type="slidenum">
              <a:rPr lang="tr-TR" smtClean="0"/>
              <a:t>19</a:t>
            </a:fld>
            <a:endParaRPr lang="tr-TR"/>
          </a:p>
        </p:txBody>
      </p:sp>
    </p:spTree>
    <p:extLst>
      <p:ext uri="{BB962C8B-B14F-4D97-AF65-F5344CB8AC3E}">
        <p14:creationId xmlns:p14="http://schemas.microsoft.com/office/powerpoint/2010/main" val="1257109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Patients</a:t>
            </a:r>
            <a:r>
              <a:rPr lang="tr-TR" dirty="0"/>
              <a:t> </a:t>
            </a:r>
            <a:r>
              <a:rPr lang="tr-TR" dirty="0" err="1"/>
              <a:t>with</a:t>
            </a:r>
            <a:r>
              <a:rPr lang="tr-TR" dirty="0"/>
              <a:t> </a:t>
            </a:r>
            <a:r>
              <a:rPr lang="tr-TR" dirty="0" err="1"/>
              <a:t>special</a:t>
            </a:r>
            <a:r>
              <a:rPr lang="tr-TR" dirty="0"/>
              <a:t> </a:t>
            </a:r>
            <a:r>
              <a:rPr lang="tr-TR" dirty="0" err="1"/>
              <a:t>needs</a:t>
            </a:r>
            <a:r>
              <a:rPr lang="tr-TR" dirty="0"/>
              <a:t> </a:t>
            </a:r>
            <a:r>
              <a:rPr lang="tr-TR" dirty="0" err="1"/>
              <a:t>are</a:t>
            </a:r>
            <a:r>
              <a:rPr lang="tr-TR" dirty="0"/>
              <a:t> a </a:t>
            </a:r>
            <a:r>
              <a:rPr lang="tr-TR" dirty="0" err="1"/>
              <a:t>minority</a:t>
            </a:r>
            <a:r>
              <a:rPr lang="tr-TR" dirty="0"/>
              <a:t> of </a:t>
            </a:r>
            <a:r>
              <a:rPr lang="tr-TR" dirty="0" err="1"/>
              <a:t>the</a:t>
            </a:r>
            <a:r>
              <a:rPr lang="tr-TR" dirty="0"/>
              <a:t> general </a:t>
            </a:r>
            <a:r>
              <a:rPr lang="tr-TR" dirty="0" err="1"/>
              <a:t>population</a:t>
            </a:r>
            <a:r>
              <a:rPr lang="tr-TR" dirty="0"/>
              <a:t>, </a:t>
            </a:r>
            <a:r>
              <a:rPr lang="tr-TR" dirty="0" err="1"/>
              <a:t>their</a:t>
            </a:r>
            <a:r>
              <a:rPr lang="tr-TR" dirty="0"/>
              <a:t> </a:t>
            </a:r>
            <a:r>
              <a:rPr lang="tr-TR" dirty="0" err="1"/>
              <a:t>needs</a:t>
            </a:r>
            <a:r>
              <a:rPr lang="tr-TR" dirty="0"/>
              <a:t> </a:t>
            </a:r>
            <a:r>
              <a:rPr lang="tr-TR" dirty="0" err="1"/>
              <a:t>may</a:t>
            </a:r>
            <a:r>
              <a:rPr lang="tr-TR" dirty="0"/>
              <a:t> be </a:t>
            </a:r>
            <a:r>
              <a:rPr lang="tr-TR" dirty="0" err="1"/>
              <a:t>overlooked</a:t>
            </a:r>
            <a:r>
              <a:rPr lang="tr-TR" dirty="0"/>
              <a:t> </a:t>
            </a:r>
            <a:r>
              <a:rPr lang="tr-TR" dirty="0" err="1"/>
              <a:t>by</a:t>
            </a:r>
            <a:r>
              <a:rPr lang="tr-TR" dirty="0"/>
              <a:t> </a:t>
            </a:r>
            <a:r>
              <a:rPr lang="tr-TR" dirty="0" err="1"/>
              <a:t>the</a:t>
            </a:r>
            <a:r>
              <a:rPr lang="tr-TR" dirty="0"/>
              <a:t> </a:t>
            </a:r>
            <a:r>
              <a:rPr lang="tr-TR" dirty="0" err="1"/>
              <a:t>authorities</a:t>
            </a:r>
            <a:r>
              <a:rPr lang="tr-TR" dirty="0"/>
              <a:t>.</a:t>
            </a:r>
          </a:p>
        </p:txBody>
      </p:sp>
      <p:sp>
        <p:nvSpPr>
          <p:cNvPr id="4" name="Slayt Numarası Yer Tutucusu 3"/>
          <p:cNvSpPr>
            <a:spLocks noGrp="1"/>
          </p:cNvSpPr>
          <p:nvPr>
            <p:ph type="sldNum" sz="quarter" idx="5"/>
          </p:nvPr>
        </p:nvSpPr>
        <p:spPr/>
        <p:txBody>
          <a:bodyPr/>
          <a:lstStyle/>
          <a:p>
            <a:fld id="{1020250E-A3D7-E24B-A582-CF4BFA55F081}" type="slidenum">
              <a:rPr lang="tr-TR" smtClean="0"/>
              <a:t>21</a:t>
            </a:fld>
            <a:endParaRPr lang="tr-TR"/>
          </a:p>
        </p:txBody>
      </p:sp>
    </p:spTree>
    <p:extLst>
      <p:ext uri="{BB962C8B-B14F-4D97-AF65-F5344CB8AC3E}">
        <p14:creationId xmlns:p14="http://schemas.microsoft.com/office/powerpoint/2010/main" val="3422046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a:p>
            <a:r>
              <a:rPr lang="tr-TR" dirty="0"/>
              <a:t> 6 Şubat 2023 sabah saat 04:17’de doğu Anadolu bölgesi önceden yaşanan depremlerden belki hiçbiriyle mukayese edilemeyecek kadar büyük bir yıkıma yol açan deprem ile sarsıldı.</a:t>
            </a:r>
          </a:p>
          <a:p>
            <a:r>
              <a:rPr lang="tr-TR" dirty="0"/>
              <a:t>İlk  çalışmalar  7,7’lik depremi yaratan faydaki yırtılmanın, Pazarcık, Narlı civarından başlayarak, Çelikhan’a doğru, daha sonra </a:t>
            </a:r>
            <a:r>
              <a:rPr lang="tr-TR" dirty="0" err="1"/>
              <a:t>Kırıkhan’civarından</a:t>
            </a:r>
            <a:r>
              <a:rPr lang="tr-TR" dirty="0"/>
              <a:t>  Türkoğlu’na doğru geliştiğine işaret  ediyor.  </a:t>
            </a:r>
          </a:p>
        </p:txBody>
      </p:sp>
      <p:sp>
        <p:nvSpPr>
          <p:cNvPr id="4" name="Slayt Numarası Yer Tutucusu 3"/>
          <p:cNvSpPr>
            <a:spLocks noGrp="1"/>
          </p:cNvSpPr>
          <p:nvPr>
            <p:ph type="sldNum" sz="quarter" idx="5"/>
          </p:nvPr>
        </p:nvSpPr>
        <p:spPr/>
        <p:txBody>
          <a:bodyPr/>
          <a:lstStyle/>
          <a:p>
            <a:fld id="{5234F268-F217-8444-A6EE-7ADA6BCB4C95}" type="slidenum">
              <a:rPr lang="tr-TR" smtClean="0"/>
              <a:t>23</a:t>
            </a:fld>
            <a:endParaRPr lang="tr-TR"/>
          </a:p>
        </p:txBody>
      </p:sp>
    </p:spTree>
    <p:extLst>
      <p:ext uri="{BB962C8B-B14F-4D97-AF65-F5344CB8AC3E}">
        <p14:creationId xmlns:p14="http://schemas.microsoft.com/office/powerpoint/2010/main" val="2163826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Koordinatörlerin</a:t>
            </a:r>
            <a:r>
              <a:rPr lang="en-US" dirty="0"/>
              <a:t> </a:t>
            </a:r>
            <a:r>
              <a:rPr lang="en-US" dirty="0" err="1"/>
              <a:t>koordinatları</a:t>
            </a:r>
            <a:endParaRPr lang="en-US" dirty="0"/>
          </a:p>
        </p:txBody>
      </p:sp>
      <p:sp>
        <p:nvSpPr>
          <p:cNvPr id="4" name="Slide Number Placeholder 3"/>
          <p:cNvSpPr>
            <a:spLocks noGrp="1"/>
          </p:cNvSpPr>
          <p:nvPr>
            <p:ph type="sldNum" sz="quarter" idx="10"/>
          </p:nvPr>
        </p:nvSpPr>
        <p:spPr/>
        <p:txBody>
          <a:bodyPr/>
          <a:lstStyle/>
          <a:p>
            <a:fld id="{49117850-7129-DB44-A3BF-0F73924A66A9}" type="slidenum">
              <a:rPr lang="en-US" smtClean="0"/>
              <a:t>26</a:t>
            </a:fld>
            <a:endParaRPr lang="en-US"/>
          </a:p>
        </p:txBody>
      </p:sp>
    </p:spTree>
    <p:extLst>
      <p:ext uri="{BB962C8B-B14F-4D97-AF65-F5344CB8AC3E}">
        <p14:creationId xmlns:p14="http://schemas.microsoft.com/office/powerpoint/2010/main" val="69988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ctr">
              <a:lnSpc>
                <a:spcPct val="110000"/>
              </a:lnSpc>
            </a:pPr>
            <a:r>
              <a:rPr lang="tr-TR" altLang="tr-TR" sz="1200" dirty="0">
                <a:solidFill>
                  <a:srgbClr val="FFFFFF"/>
                </a:solidFill>
              </a:rPr>
              <a:t>personel ve materyalin kesintisiz şekilde</a:t>
            </a:r>
          </a:p>
          <a:p>
            <a:pPr algn="ctr">
              <a:lnSpc>
                <a:spcPct val="110000"/>
              </a:lnSpc>
            </a:pPr>
            <a:r>
              <a:rPr lang="tr-TR" altLang="tr-TR" sz="1200" dirty="0">
                <a:solidFill>
                  <a:srgbClr val="FFFFFF"/>
                </a:solidFill>
              </a:rPr>
              <a:t>temini, dağıtımı, yerinin değiştirilmesi</a:t>
            </a:r>
            <a:endParaRPr lang="tr-TR" altLang="tr-TR" sz="1200" dirty="0">
              <a:solidFill>
                <a:srgbClr val="FFFFFF"/>
              </a:solidFill>
              <a:cs typeface="Arial" panose="020B0604020202020204" pitchFamily="34" charset="0"/>
            </a:endParaRPr>
          </a:p>
          <a:p>
            <a:endParaRPr lang="tr-TR" dirty="0"/>
          </a:p>
        </p:txBody>
      </p:sp>
      <p:sp>
        <p:nvSpPr>
          <p:cNvPr id="4" name="Slayt Numarası Yer Tutucusu 3"/>
          <p:cNvSpPr>
            <a:spLocks noGrp="1"/>
          </p:cNvSpPr>
          <p:nvPr>
            <p:ph type="sldNum" sz="quarter" idx="5"/>
          </p:nvPr>
        </p:nvSpPr>
        <p:spPr/>
        <p:txBody>
          <a:bodyPr/>
          <a:lstStyle/>
          <a:p>
            <a:fld id="{49117850-7129-DB44-A3BF-0F73924A66A9}" type="slidenum">
              <a:rPr lang="en-US" smtClean="0"/>
              <a:t>33</a:t>
            </a:fld>
            <a:endParaRPr lang="en-US"/>
          </a:p>
        </p:txBody>
      </p:sp>
    </p:spTree>
    <p:extLst>
      <p:ext uri="{BB962C8B-B14F-4D97-AF65-F5344CB8AC3E}">
        <p14:creationId xmlns:p14="http://schemas.microsoft.com/office/powerpoint/2010/main" val="156740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effectLst/>
                <a:latin typeface="Times" pitchFamily="2" charset="0"/>
              </a:rPr>
              <a:t>In</a:t>
            </a:r>
            <a:r>
              <a:rPr lang="tr-TR" dirty="0">
                <a:effectLst/>
                <a:latin typeface="Times" pitchFamily="2" charset="0"/>
              </a:rPr>
              <a:t> </a:t>
            </a:r>
            <a:r>
              <a:rPr lang="tr-TR" dirty="0" err="1">
                <a:effectLst/>
                <a:latin typeface="Times" pitchFamily="2" charset="0"/>
              </a:rPr>
              <a:t>the</a:t>
            </a:r>
            <a:r>
              <a:rPr lang="tr-TR" dirty="0">
                <a:effectLst/>
                <a:latin typeface="Times" pitchFamily="2" charset="0"/>
              </a:rPr>
              <a:t> </a:t>
            </a:r>
            <a:r>
              <a:rPr lang="tr-TR" dirty="0" err="1">
                <a:effectLst/>
                <a:latin typeface="Times" pitchFamily="2" charset="0"/>
              </a:rPr>
              <a:t>case</a:t>
            </a:r>
            <a:r>
              <a:rPr lang="tr-TR" dirty="0">
                <a:effectLst/>
                <a:latin typeface="Times" pitchFamily="2" charset="0"/>
              </a:rPr>
              <a:t> of </a:t>
            </a:r>
            <a:r>
              <a:rPr lang="tr-TR" dirty="0" err="1">
                <a:effectLst/>
                <a:latin typeface="Times" pitchFamily="2" charset="0"/>
              </a:rPr>
              <a:t>massive</a:t>
            </a:r>
            <a:r>
              <a:rPr lang="tr-TR" dirty="0">
                <a:effectLst/>
                <a:latin typeface="Times" pitchFamily="2" charset="0"/>
              </a:rPr>
              <a:t> </a:t>
            </a:r>
            <a:r>
              <a:rPr lang="tr-TR" dirty="0" err="1">
                <a:effectLst/>
                <a:latin typeface="Times" pitchFamily="2" charset="0"/>
              </a:rPr>
              <a:t>disasters</a:t>
            </a:r>
            <a:r>
              <a:rPr lang="tr-TR" dirty="0">
                <a:effectLst/>
                <a:latin typeface="Times" pitchFamily="2" charset="0"/>
              </a:rPr>
              <a:t> </a:t>
            </a:r>
            <a:r>
              <a:rPr lang="tr-TR" dirty="0" err="1">
                <a:effectLst/>
                <a:latin typeface="Times" pitchFamily="2" charset="0"/>
              </a:rPr>
              <a:t>overall</a:t>
            </a:r>
            <a:r>
              <a:rPr lang="tr-TR" dirty="0">
                <a:effectLst/>
                <a:latin typeface="Times" pitchFamily="2" charset="0"/>
              </a:rPr>
              <a:t> </a:t>
            </a:r>
            <a:r>
              <a:rPr lang="tr-TR" dirty="0" err="1">
                <a:effectLst/>
                <a:latin typeface="Times" pitchFamily="2" charset="0"/>
              </a:rPr>
              <a:t>pressure</a:t>
            </a:r>
            <a:r>
              <a:rPr lang="tr-TR" dirty="0">
                <a:effectLst/>
                <a:latin typeface="Times" pitchFamily="2" charset="0"/>
              </a:rPr>
              <a:t> on </a:t>
            </a:r>
            <a:r>
              <a:rPr lang="tr-TR" dirty="0" err="1">
                <a:effectLst/>
                <a:latin typeface="Times" pitchFamily="2" charset="0"/>
              </a:rPr>
              <a:t>the</a:t>
            </a:r>
            <a:r>
              <a:rPr lang="tr-TR" dirty="0">
                <a:effectLst/>
                <a:latin typeface="Times" pitchFamily="2" charset="0"/>
              </a:rPr>
              <a:t> </a:t>
            </a:r>
            <a:r>
              <a:rPr lang="tr-TR" dirty="0" err="1">
                <a:effectLst/>
                <a:latin typeface="Times" pitchFamily="2" charset="0"/>
              </a:rPr>
              <a:t>community</a:t>
            </a:r>
            <a:r>
              <a:rPr lang="tr-TR" dirty="0">
                <a:effectLst/>
                <a:latin typeface="Times" pitchFamily="2" charset="0"/>
              </a:rPr>
              <a:t> is </a:t>
            </a:r>
            <a:r>
              <a:rPr lang="tr-TR" dirty="0" err="1">
                <a:effectLst/>
                <a:latin typeface="Times" pitchFamily="2" charset="0"/>
              </a:rPr>
              <a:t>overwhelming</a:t>
            </a:r>
            <a:r>
              <a:rPr lang="tr-TR" dirty="0">
                <a:effectLst/>
                <a:latin typeface="Times" pitchFamily="2" charset="0"/>
              </a:rPr>
              <a:t>; </a:t>
            </a:r>
            <a:r>
              <a:rPr lang="tr-TR" dirty="0" err="1">
                <a:effectLst/>
                <a:latin typeface="Times" pitchFamily="2" charset="0"/>
              </a:rPr>
              <a:t>the</a:t>
            </a:r>
            <a:r>
              <a:rPr lang="tr-TR" dirty="0">
                <a:effectLst/>
                <a:latin typeface="Times" pitchFamily="2" charset="0"/>
              </a:rPr>
              <a:t> </a:t>
            </a:r>
            <a:r>
              <a:rPr lang="tr-TR" dirty="0" err="1">
                <a:effectLst/>
                <a:latin typeface="Times" pitchFamily="2" charset="0"/>
              </a:rPr>
              <a:t>number</a:t>
            </a:r>
            <a:r>
              <a:rPr lang="tr-TR" dirty="0">
                <a:effectLst/>
                <a:latin typeface="Times" pitchFamily="2" charset="0"/>
              </a:rPr>
              <a:t> of </a:t>
            </a:r>
            <a:r>
              <a:rPr lang="tr-TR" dirty="0" err="1">
                <a:effectLst/>
                <a:latin typeface="Times" pitchFamily="2" charset="0"/>
              </a:rPr>
              <a:t>victims</a:t>
            </a:r>
            <a:r>
              <a:rPr lang="tr-TR" dirty="0">
                <a:effectLst/>
                <a:latin typeface="Times" pitchFamily="2" charset="0"/>
              </a:rPr>
              <a:t> is </a:t>
            </a:r>
            <a:r>
              <a:rPr lang="tr-TR" dirty="0" err="1">
                <a:effectLst/>
                <a:latin typeface="Times" pitchFamily="2" charset="0"/>
              </a:rPr>
              <a:t>enormous</a:t>
            </a:r>
            <a:r>
              <a:rPr lang="tr-TR" dirty="0">
                <a:effectLst/>
                <a:latin typeface="Times" pitchFamily="2" charset="0"/>
              </a:rPr>
              <a:t>; </a:t>
            </a:r>
            <a:r>
              <a:rPr lang="tr-TR" dirty="0" err="1">
                <a:effectLst/>
                <a:latin typeface="Times" pitchFamily="2" charset="0"/>
              </a:rPr>
              <a:t>damage</a:t>
            </a:r>
            <a:r>
              <a:rPr lang="tr-TR" dirty="0">
                <a:effectLst/>
                <a:latin typeface="Times" pitchFamily="2" charset="0"/>
              </a:rPr>
              <a:t> </a:t>
            </a:r>
            <a:r>
              <a:rPr lang="tr-TR" dirty="0" err="1">
                <a:effectLst/>
                <a:latin typeface="Times" pitchFamily="2" charset="0"/>
              </a:rPr>
              <a:t>to</a:t>
            </a:r>
            <a:r>
              <a:rPr lang="tr-TR" dirty="0">
                <a:effectLst/>
                <a:latin typeface="Times" pitchFamily="2" charset="0"/>
              </a:rPr>
              <a:t> </a:t>
            </a:r>
            <a:r>
              <a:rPr lang="tr-TR" dirty="0" err="1">
                <a:effectLst/>
                <a:latin typeface="Times" pitchFamily="2" charset="0"/>
              </a:rPr>
              <a:t>infrastructure</a:t>
            </a:r>
            <a:r>
              <a:rPr lang="tr-TR" dirty="0">
                <a:effectLst/>
                <a:latin typeface="Times" pitchFamily="2" charset="0"/>
              </a:rPr>
              <a:t> is </a:t>
            </a:r>
            <a:r>
              <a:rPr lang="tr-TR" dirty="0" err="1">
                <a:effectLst/>
                <a:latin typeface="Times" pitchFamily="2" charset="0"/>
              </a:rPr>
              <a:t>extensive</a:t>
            </a:r>
            <a:r>
              <a:rPr lang="tr-TR" dirty="0">
                <a:effectLst/>
                <a:latin typeface="Times" pitchFamily="2" charset="0"/>
              </a:rPr>
              <a:t>; </a:t>
            </a:r>
            <a:r>
              <a:rPr lang="tr-TR" dirty="0" err="1">
                <a:effectLst/>
                <a:latin typeface="Times" pitchFamily="2" charset="0"/>
              </a:rPr>
              <a:t>local</a:t>
            </a:r>
            <a:r>
              <a:rPr lang="tr-TR" dirty="0">
                <a:effectLst/>
                <a:latin typeface="Times" pitchFamily="2" charset="0"/>
              </a:rPr>
              <a:t> </a:t>
            </a:r>
            <a:r>
              <a:rPr lang="tr-TR" dirty="0" err="1">
                <a:effectLst/>
                <a:latin typeface="Times" pitchFamily="2" charset="0"/>
              </a:rPr>
              <a:t>organization</a:t>
            </a:r>
            <a:r>
              <a:rPr lang="tr-TR" dirty="0">
                <a:effectLst/>
                <a:latin typeface="Times" pitchFamily="2" charset="0"/>
              </a:rPr>
              <a:t> is </a:t>
            </a:r>
            <a:r>
              <a:rPr lang="tr-TR" dirty="0" err="1">
                <a:effectLst/>
                <a:latin typeface="Times" pitchFamily="2" charset="0"/>
              </a:rPr>
              <a:t>disturbed</a:t>
            </a:r>
            <a:r>
              <a:rPr lang="tr-TR" dirty="0">
                <a:effectLst/>
                <a:latin typeface="Times" pitchFamily="2" charset="0"/>
              </a:rPr>
              <a:t>,</a:t>
            </a:r>
          </a:p>
          <a:p>
            <a:r>
              <a:rPr lang="tr-TR" dirty="0" err="1">
                <a:effectLst/>
                <a:latin typeface="Times" pitchFamily="2" charset="0"/>
              </a:rPr>
              <a:t>and</a:t>
            </a:r>
            <a:r>
              <a:rPr lang="tr-TR" dirty="0">
                <a:effectLst/>
                <a:latin typeface="Times" pitchFamily="2" charset="0"/>
              </a:rPr>
              <a:t> </a:t>
            </a:r>
            <a:r>
              <a:rPr lang="tr-TR" dirty="0" err="1">
                <a:effectLst/>
                <a:latin typeface="Times" pitchFamily="2" charset="0"/>
              </a:rPr>
              <a:t>society</a:t>
            </a:r>
            <a:r>
              <a:rPr lang="tr-TR" dirty="0">
                <a:effectLst/>
                <a:latin typeface="Times" pitchFamily="2" charset="0"/>
              </a:rPr>
              <a:t> is </a:t>
            </a:r>
            <a:r>
              <a:rPr lang="tr-TR" dirty="0" err="1">
                <a:effectLst/>
                <a:latin typeface="Times" pitchFamily="2" charset="0"/>
              </a:rPr>
              <a:t>affected</a:t>
            </a:r>
            <a:r>
              <a:rPr lang="tr-TR" dirty="0">
                <a:effectLst/>
                <a:latin typeface="Times" pitchFamily="2" charset="0"/>
              </a:rPr>
              <a:t> </a:t>
            </a:r>
            <a:r>
              <a:rPr lang="tr-TR" dirty="0" err="1">
                <a:effectLst/>
                <a:latin typeface="Times" pitchFamily="2" charset="0"/>
              </a:rPr>
              <a:t>by</a:t>
            </a:r>
            <a:r>
              <a:rPr lang="tr-TR" dirty="0">
                <a:effectLst/>
                <a:latin typeface="Times" pitchFamily="2" charset="0"/>
              </a:rPr>
              <a:t> severe </a:t>
            </a:r>
            <a:r>
              <a:rPr lang="tr-TR" dirty="0" err="1">
                <a:effectLst/>
                <a:latin typeface="Times" pitchFamily="2" charset="0"/>
              </a:rPr>
              <a:t>disruption</a:t>
            </a:r>
            <a:r>
              <a:rPr lang="tr-TR" dirty="0">
                <a:effectLst/>
                <a:latin typeface="Times" pitchFamily="2" charset="0"/>
              </a:rPr>
              <a:t> of</a:t>
            </a:r>
          </a:p>
          <a:p>
            <a:r>
              <a:rPr lang="tr-TR" dirty="0" err="1">
                <a:effectLst/>
                <a:latin typeface="Times" pitchFamily="2" charset="0"/>
              </a:rPr>
              <a:t>its</a:t>
            </a:r>
            <a:r>
              <a:rPr lang="tr-TR" dirty="0">
                <a:effectLst/>
                <a:latin typeface="Times" pitchFamily="2" charset="0"/>
              </a:rPr>
              <a:t> </a:t>
            </a:r>
            <a:r>
              <a:rPr lang="tr-TR" dirty="0" err="1">
                <a:effectLst/>
                <a:latin typeface="Times" pitchFamily="2" charset="0"/>
              </a:rPr>
              <a:t>activities</a:t>
            </a:r>
            <a:r>
              <a:rPr lang="tr-TR" dirty="0">
                <a:effectLst/>
                <a:latin typeface="Times" pitchFamily="2" charset="0"/>
              </a:rPr>
              <a:t>, </a:t>
            </a:r>
            <a:r>
              <a:rPr lang="tr-TR" dirty="0" err="1">
                <a:effectLst/>
                <a:latin typeface="Times" pitchFamily="2" charset="0"/>
              </a:rPr>
              <a:t>necessitating</a:t>
            </a:r>
            <a:r>
              <a:rPr lang="tr-TR" dirty="0">
                <a:effectLst/>
                <a:latin typeface="Times" pitchFamily="2" charset="0"/>
              </a:rPr>
              <a:t> </a:t>
            </a:r>
            <a:r>
              <a:rPr lang="tr-TR" dirty="0" err="1">
                <a:effectLst/>
                <a:latin typeface="Times" pitchFamily="2" charset="0"/>
              </a:rPr>
              <a:t>external</a:t>
            </a:r>
            <a:r>
              <a:rPr lang="tr-TR" dirty="0">
                <a:effectLst/>
                <a:latin typeface="Times" pitchFamily="2" charset="0"/>
              </a:rPr>
              <a:t> </a:t>
            </a:r>
            <a:r>
              <a:rPr lang="tr-TR" dirty="0" err="1">
                <a:effectLst/>
                <a:latin typeface="Times" pitchFamily="2" charset="0"/>
              </a:rPr>
              <a:t>help</a:t>
            </a:r>
            <a:r>
              <a:rPr lang="tr-TR" dirty="0">
                <a:effectLst/>
                <a:latin typeface="Times" pitchFamily="2" charset="0"/>
              </a:rPr>
              <a:t> </a:t>
            </a:r>
            <a:r>
              <a:rPr lang="tr-TR" dirty="0" err="1">
                <a:effectLst/>
                <a:latin typeface="Times" pitchFamily="2" charset="0"/>
              </a:rPr>
              <a:t>to</a:t>
            </a:r>
            <a:r>
              <a:rPr lang="tr-TR" dirty="0">
                <a:effectLst/>
                <a:latin typeface="Times" pitchFamily="2" charset="0"/>
              </a:rPr>
              <a:t> </a:t>
            </a:r>
            <a:r>
              <a:rPr lang="tr-TR" dirty="0" err="1">
                <a:effectLst/>
                <a:latin typeface="Times" pitchFamily="2" charset="0"/>
              </a:rPr>
              <a:t>subsist</a:t>
            </a:r>
            <a:endParaRPr lang="tr-TR" dirty="0">
              <a:effectLst/>
              <a:latin typeface="Times" pitchFamily="2" charset="0"/>
            </a:endParaRPr>
          </a:p>
          <a:p>
            <a:r>
              <a:rPr lang="tr-TR" dirty="0" err="1">
                <a:effectLst/>
                <a:latin typeface="Helvetica" pitchFamily="2" charset="0"/>
              </a:rPr>
              <a:t>In</a:t>
            </a:r>
            <a:r>
              <a:rPr lang="tr-TR" dirty="0">
                <a:effectLst/>
                <a:latin typeface="Helvetica" pitchFamily="2" charset="0"/>
              </a:rPr>
              <a:t> 2022, </a:t>
            </a:r>
            <a:r>
              <a:rPr lang="tr-TR" dirty="0" err="1">
                <a:effectLst/>
                <a:latin typeface="Helvetica" pitchFamily="2" charset="0"/>
              </a:rPr>
              <a:t>the</a:t>
            </a:r>
            <a:r>
              <a:rPr lang="tr-TR" dirty="0">
                <a:effectLst/>
                <a:latin typeface="Helvetica" pitchFamily="2" charset="0"/>
              </a:rPr>
              <a:t> total </a:t>
            </a:r>
            <a:r>
              <a:rPr lang="tr-TR" dirty="0" err="1">
                <a:effectLst/>
                <a:latin typeface="Helvetica" pitchFamily="2" charset="0"/>
              </a:rPr>
              <a:t>death</a:t>
            </a:r>
            <a:r>
              <a:rPr lang="tr-TR" dirty="0">
                <a:effectLst/>
                <a:latin typeface="Helvetica" pitchFamily="2" charset="0"/>
              </a:rPr>
              <a:t> </a:t>
            </a:r>
            <a:r>
              <a:rPr lang="tr-TR" dirty="0" err="1">
                <a:effectLst/>
                <a:latin typeface="Helvetica" pitchFamily="2" charset="0"/>
              </a:rPr>
              <a:t>toll</a:t>
            </a:r>
            <a:r>
              <a:rPr lang="tr-TR" dirty="0">
                <a:effectLst/>
                <a:latin typeface="Helvetica" pitchFamily="2" charset="0"/>
              </a:rPr>
              <a:t> of 30,704 </a:t>
            </a:r>
            <a:r>
              <a:rPr lang="tr-TR" dirty="0" err="1">
                <a:effectLst/>
                <a:latin typeface="Helvetica" pitchFamily="2" charset="0"/>
              </a:rPr>
              <a:t>was</a:t>
            </a:r>
            <a:r>
              <a:rPr lang="tr-TR" dirty="0">
                <a:effectLst/>
                <a:latin typeface="Helvetica" pitchFamily="2" charset="0"/>
              </a:rPr>
              <a:t> </a:t>
            </a:r>
            <a:r>
              <a:rPr lang="tr-TR" dirty="0" err="1">
                <a:effectLst/>
                <a:latin typeface="Helvetica" pitchFamily="2" charset="0"/>
              </a:rPr>
              <a:t>three</a:t>
            </a:r>
            <a:endParaRPr lang="tr-TR" dirty="0">
              <a:effectLst/>
              <a:latin typeface="Helvetica" pitchFamily="2" charset="0"/>
            </a:endParaRPr>
          </a:p>
          <a:p>
            <a:r>
              <a:rPr lang="tr-TR" dirty="0" err="1">
                <a:effectLst/>
                <a:latin typeface="Helvetica" pitchFamily="2" charset="0"/>
              </a:rPr>
              <a:t>times</a:t>
            </a:r>
            <a:r>
              <a:rPr lang="tr-TR" dirty="0">
                <a:effectLst/>
                <a:latin typeface="Helvetica" pitchFamily="2" charset="0"/>
              </a:rPr>
              <a:t> </a:t>
            </a:r>
            <a:r>
              <a:rPr lang="tr-TR" dirty="0" err="1">
                <a:effectLst/>
                <a:latin typeface="Helvetica" pitchFamily="2" charset="0"/>
              </a:rPr>
              <a:t>higher</a:t>
            </a:r>
            <a:r>
              <a:rPr lang="tr-TR" dirty="0">
                <a:effectLst/>
                <a:latin typeface="Helvetica" pitchFamily="2" charset="0"/>
              </a:rPr>
              <a:t> </a:t>
            </a:r>
            <a:r>
              <a:rPr lang="tr-TR" dirty="0" err="1">
                <a:effectLst/>
                <a:latin typeface="Helvetica" pitchFamily="2" charset="0"/>
              </a:rPr>
              <a:t>than</a:t>
            </a:r>
            <a:r>
              <a:rPr lang="tr-TR" dirty="0">
                <a:effectLst/>
                <a:latin typeface="Helvetica" pitchFamily="2" charset="0"/>
              </a:rPr>
              <a:t> in 2021 but </a:t>
            </a:r>
            <a:r>
              <a:rPr lang="tr-TR" dirty="0" err="1">
                <a:effectLst/>
                <a:latin typeface="Helvetica" pitchFamily="2" charset="0"/>
              </a:rPr>
              <a:t>below</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2002-2021</a:t>
            </a:r>
          </a:p>
          <a:p>
            <a:r>
              <a:rPr lang="tr-TR" dirty="0" err="1">
                <a:effectLst/>
                <a:latin typeface="Helvetica" pitchFamily="2" charset="0"/>
              </a:rPr>
              <a:t>average</a:t>
            </a:r>
            <a:r>
              <a:rPr lang="tr-TR" dirty="0">
                <a:effectLst/>
                <a:latin typeface="Helvetica" pitchFamily="2" charset="0"/>
              </a:rPr>
              <a:t> of 60,955 </a:t>
            </a:r>
            <a:r>
              <a:rPr lang="tr-TR" dirty="0" err="1">
                <a:effectLst/>
                <a:latin typeface="Helvetica" pitchFamily="2" charset="0"/>
              </a:rPr>
              <a:t>deaths</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latter</a:t>
            </a:r>
            <a:r>
              <a:rPr lang="tr-TR" dirty="0">
                <a:effectLst/>
                <a:latin typeface="Helvetica" pitchFamily="2" charset="0"/>
              </a:rPr>
              <a:t> </a:t>
            </a:r>
            <a:r>
              <a:rPr lang="tr-TR" dirty="0" err="1">
                <a:effectLst/>
                <a:latin typeface="Helvetica" pitchFamily="2" charset="0"/>
              </a:rPr>
              <a:t>being</a:t>
            </a:r>
            <a:r>
              <a:rPr lang="tr-TR" dirty="0">
                <a:effectLst/>
                <a:latin typeface="Helvetica" pitchFamily="2" charset="0"/>
              </a:rPr>
              <a:t> </a:t>
            </a:r>
            <a:r>
              <a:rPr lang="tr-TR" dirty="0" err="1">
                <a:effectLst/>
                <a:latin typeface="Helvetica" pitchFamily="2" charset="0"/>
              </a:rPr>
              <a:t>influenced</a:t>
            </a:r>
            <a:r>
              <a:rPr lang="tr-TR" dirty="0">
                <a:effectLst/>
                <a:latin typeface="Helvetica" pitchFamily="2" charset="0"/>
              </a:rPr>
              <a:t> </a:t>
            </a:r>
            <a:r>
              <a:rPr lang="tr-TR" dirty="0" err="1">
                <a:effectLst/>
                <a:latin typeface="Helvetica" pitchFamily="2" charset="0"/>
              </a:rPr>
              <a:t>by</a:t>
            </a:r>
            <a:endParaRPr lang="tr-TR" dirty="0">
              <a:effectLst/>
              <a:latin typeface="Helvetica" pitchFamily="2" charset="0"/>
            </a:endParaRPr>
          </a:p>
          <a:p>
            <a:r>
              <a:rPr lang="tr-TR" dirty="0">
                <a:effectLst/>
                <a:latin typeface="Helvetica" pitchFamily="2" charset="0"/>
              </a:rPr>
              <a:t>a </a:t>
            </a:r>
            <a:r>
              <a:rPr lang="tr-TR" dirty="0" err="1">
                <a:effectLst/>
                <a:latin typeface="Helvetica" pitchFamily="2" charset="0"/>
              </a:rPr>
              <a:t>few</a:t>
            </a:r>
            <a:r>
              <a:rPr lang="tr-TR" dirty="0">
                <a:effectLst/>
                <a:latin typeface="Helvetica" pitchFamily="2" charset="0"/>
              </a:rPr>
              <a:t> mega-</a:t>
            </a:r>
            <a:r>
              <a:rPr lang="tr-TR" dirty="0" err="1">
                <a:effectLst/>
                <a:latin typeface="Helvetica" pitchFamily="2" charset="0"/>
              </a:rPr>
              <a:t>disasters</a:t>
            </a:r>
            <a:r>
              <a:rPr lang="tr-TR" dirty="0">
                <a:effectLst/>
                <a:latin typeface="Helvetica" pitchFamily="2" charset="0"/>
              </a:rPr>
              <a:t>, </a:t>
            </a:r>
            <a:r>
              <a:rPr lang="tr-TR" dirty="0" err="1">
                <a:effectLst/>
                <a:latin typeface="Helvetica" pitchFamily="2" charset="0"/>
              </a:rPr>
              <a:t>such</a:t>
            </a:r>
            <a:r>
              <a:rPr lang="tr-TR" dirty="0">
                <a:effectLst/>
                <a:latin typeface="Helvetica" pitchFamily="2" charset="0"/>
              </a:rPr>
              <a:t> as </a:t>
            </a:r>
            <a:r>
              <a:rPr lang="tr-TR" dirty="0" err="1">
                <a:effectLst/>
                <a:latin typeface="Helvetica" pitchFamily="2" charset="0"/>
              </a:rPr>
              <a:t>the</a:t>
            </a:r>
            <a:r>
              <a:rPr lang="tr-TR" dirty="0">
                <a:effectLst/>
                <a:latin typeface="Helvetica" pitchFamily="2" charset="0"/>
              </a:rPr>
              <a:t> 2010 Haiti </a:t>
            </a:r>
            <a:r>
              <a:rPr lang="tr-TR" dirty="0" err="1">
                <a:effectLst/>
                <a:latin typeface="Helvetica" pitchFamily="2" charset="0"/>
              </a:rPr>
              <a:t>earthquake</a:t>
            </a:r>
            <a:endParaRPr lang="tr-TR" dirty="0">
              <a:effectLst/>
              <a:latin typeface="Helvetica" pitchFamily="2" charset="0"/>
            </a:endParaRPr>
          </a:p>
          <a:p>
            <a:r>
              <a:rPr lang="tr-TR" dirty="0">
                <a:effectLst/>
                <a:latin typeface="Helvetica" pitchFamily="2" charset="0"/>
              </a:rPr>
              <a:t>(222,570 </a:t>
            </a:r>
            <a:r>
              <a:rPr lang="tr-TR" dirty="0" err="1">
                <a:effectLst/>
                <a:latin typeface="Helvetica" pitchFamily="2" charset="0"/>
              </a:rPr>
              <a:t>deaths</a:t>
            </a:r>
            <a:r>
              <a:rPr lang="tr-TR" dirty="0">
                <a:effectLst/>
                <a:latin typeface="Helvetica" pitchFamily="2" charset="0"/>
              </a:rPr>
              <a:t>). </a:t>
            </a:r>
            <a:r>
              <a:rPr lang="tr-TR" dirty="0" err="1">
                <a:effectLst/>
                <a:latin typeface="Helvetica" pitchFamily="2" charset="0"/>
              </a:rPr>
              <a:t>For</a:t>
            </a:r>
            <a:r>
              <a:rPr lang="tr-TR" dirty="0">
                <a:effectLst/>
                <a:latin typeface="Helvetica" pitchFamily="2" charset="0"/>
              </a:rPr>
              <a:t> a </a:t>
            </a:r>
            <a:r>
              <a:rPr lang="tr-TR" dirty="0" err="1">
                <a:effectLst/>
                <a:latin typeface="Helvetica" pitchFamily="2" charset="0"/>
              </a:rPr>
              <a:t>more</a:t>
            </a:r>
            <a:r>
              <a:rPr lang="tr-TR" dirty="0">
                <a:effectLst/>
                <a:latin typeface="Helvetica" pitchFamily="2" charset="0"/>
              </a:rPr>
              <a:t> </a:t>
            </a:r>
            <a:r>
              <a:rPr lang="tr-TR" dirty="0" err="1">
                <a:effectLst/>
                <a:latin typeface="Helvetica" pitchFamily="2" charset="0"/>
              </a:rPr>
              <a:t>useful</a:t>
            </a:r>
            <a:r>
              <a:rPr lang="tr-TR" dirty="0">
                <a:effectLst/>
                <a:latin typeface="Helvetica" pitchFamily="2" charset="0"/>
              </a:rPr>
              <a:t> </a:t>
            </a:r>
            <a:r>
              <a:rPr lang="tr-TR" dirty="0" err="1">
                <a:effectLst/>
                <a:latin typeface="Helvetica" pitchFamily="2" charset="0"/>
              </a:rPr>
              <a:t>comparison</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2022</a:t>
            </a:r>
          </a:p>
          <a:p>
            <a:r>
              <a:rPr lang="tr-TR" dirty="0" err="1">
                <a:effectLst/>
                <a:latin typeface="Helvetica" pitchFamily="2" charset="0"/>
              </a:rPr>
              <a:t>toll</a:t>
            </a:r>
            <a:r>
              <a:rPr lang="tr-TR" dirty="0">
                <a:effectLst/>
                <a:latin typeface="Helvetica" pitchFamily="2" charset="0"/>
              </a:rPr>
              <a:t> is </a:t>
            </a:r>
            <a:r>
              <a:rPr lang="tr-TR" dirty="0" err="1">
                <a:effectLst/>
                <a:latin typeface="Helvetica" pitchFamily="2" charset="0"/>
              </a:rPr>
              <a:t>almost</a:t>
            </a:r>
            <a:r>
              <a:rPr lang="tr-TR" dirty="0">
                <a:effectLst/>
                <a:latin typeface="Helvetica" pitchFamily="2" charset="0"/>
              </a:rPr>
              <a:t> </a:t>
            </a:r>
            <a:r>
              <a:rPr lang="tr-TR" dirty="0" err="1">
                <a:effectLst/>
                <a:latin typeface="Helvetica" pitchFamily="2" charset="0"/>
              </a:rPr>
              <a:t>twice</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2002-2021 </a:t>
            </a:r>
            <a:r>
              <a:rPr lang="tr-TR" dirty="0" err="1">
                <a:effectLst/>
                <a:latin typeface="Helvetica" pitchFamily="2" charset="0"/>
              </a:rPr>
              <a:t>median</a:t>
            </a:r>
            <a:r>
              <a:rPr lang="tr-TR" dirty="0">
                <a:effectLst/>
                <a:latin typeface="Helvetica" pitchFamily="2" charset="0"/>
              </a:rPr>
              <a:t> of 16,011 deaths.5</a:t>
            </a:r>
          </a:p>
          <a:p>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impact</a:t>
            </a:r>
            <a:r>
              <a:rPr lang="tr-TR" dirty="0">
                <a:effectLst/>
                <a:latin typeface="Helvetica" pitchFamily="2" charset="0"/>
              </a:rPr>
              <a:t> of </a:t>
            </a:r>
            <a:r>
              <a:rPr lang="tr-TR" dirty="0" err="1">
                <a:effectLst/>
                <a:latin typeface="Helvetica" pitchFamily="2" charset="0"/>
              </a:rPr>
              <a:t>heat</a:t>
            </a:r>
            <a:r>
              <a:rPr lang="tr-TR" dirty="0">
                <a:effectLst/>
                <a:latin typeface="Helvetica" pitchFamily="2" charset="0"/>
              </a:rPr>
              <a:t> </a:t>
            </a:r>
            <a:r>
              <a:rPr lang="tr-TR" dirty="0" err="1">
                <a:effectLst/>
                <a:latin typeface="Helvetica" pitchFamily="2" charset="0"/>
              </a:rPr>
              <a:t>waves</a:t>
            </a:r>
            <a:r>
              <a:rPr lang="tr-TR" dirty="0">
                <a:effectLst/>
                <a:latin typeface="Helvetica" pitchFamily="2" charset="0"/>
              </a:rPr>
              <a:t> on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elderly</a:t>
            </a:r>
            <a:r>
              <a:rPr lang="tr-TR" dirty="0">
                <a:effectLst/>
                <a:latin typeface="Helvetica" pitchFamily="2" charset="0"/>
              </a:rPr>
              <a:t> is a </a:t>
            </a:r>
            <a:r>
              <a:rPr lang="tr-TR" dirty="0" err="1">
                <a:effectLst/>
                <a:latin typeface="Helvetica" pitchFamily="2" charset="0"/>
              </a:rPr>
              <a:t>statistic</a:t>
            </a:r>
            <a:endParaRPr lang="tr-TR" dirty="0">
              <a:effectLst/>
              <a:latin typeface="Helvetica" pitchFamily="2" charset="0"/>
            </a:endParaRPr>
          </a:p>
          <a:p>
            <a:r>
              <a:rPr lang="tr-TR" dirty="0" err="1">
                <a:effectLst/>
                <a:latin typeface="Helvetica" pitchFamily="2" charset="0"/>
              </a:rPr>
              <a:t>that</a:t>
            </a:r>
            <a:r>
              <a:rPr lang="tr-TR" dirty="0">
                <a:effectLst/>
                <a:latin typeface="Helvetica" pitchFamily="2" charset="0"/>
              </a:rPr>
              <a:t> is </a:t>
            </a:r>
            <a:r>
              <a:rPr lang="tr-TR" dirty="0" err="1">
                <a:effectLst/>
                <a:latin typeface="Helvetica" pitchFamily="2" charset="0"/>
              </a:rPr>
              <a:t>increasingly</a:t>
            </a:r>
            <a:r>
              <a:rPr lang="tr-TR" dirty="0">
                <a:effectLst/>
                <a:latin typeface="Helvetica" pitchFamily="2" charset="0"/>
              </a:rPr>
              <a:t> </a:t>
            </a:r>
            <a:r>
              <a:rPr lang="tr-TR" dirty="0" err="1">
                <a:effectLst/>
                <a:latin typeface="Helvetica" pitchFamily="2" charset="0"/>
              </a:rPr>
              <a:t>documented</a:t>
            </a:r>
            <a:r>
              <a:rPr lang="tr-TR" dirty="0">
                <a:effectLst/>
                <a:latin typeface="Helvetica" pitchFamily="2" charset="0"/>
              </a:rPr>
              <a:t> </a:t>
            </a:r>
            <a:r>
              <a:rPr lang="tr-TR" dirty="0" err="1">
                <a:effectLst/>
                <a:latin typeface="Helvetica" pitchFamily="2" charset="0"/>
              </a:rPr>
              <a:t>and</a:t>
            </a:r>
            <a:r>
              <a:rPr lang="tr-TR" dirty="0">
                <a:effectLst/>
                <a:latin typeface="Helvetica" pitchFamily="2" charset="0"/>
              </a:rPr>
              <a:t> </a:t>
            </a:r>
            <a:r>
              <a:rPr lang="tr-TR" dirty="0" err="1">
                <a:effectLst/>
                <a:latin typeface="Helvetica" pitchFamily="2" charset="0"/>
              </a:rPr>
              <a:t>reflected</a:t>
            </a:r>
            <a:r>
              <a:rPr lang="tr-TR" dirty="0">
                <a:effectLst/>
                <a:latin typeface="Helvetica" pitchFamily="2" charset="0"/>
              </a:rPr>
              <a:t> in EM-</a:t>
            </a:r>
            <a:r>
              <a:rPr lang="tr-TR" dirty="0" err="1">
                <a:effectLst/>
                <a:latin typeface="Helvetica" pitchFamily="2" charset="0"/>
              </a:rPr>
              <a:t>DAT’s</a:t>
            </a:r>
            <a:endParaRPr lang="tr-TR" dirty="0">
              <a:effectLst/>
              <a:latin typeface="Helvetica" pitchFamily="2" charset="0"/>
            </a:endParaRPr>
          </a:p>
          <a:p>
            <a:r>
              <a:rPr lang="tr-TR" dirty="0" err="1">
                <a:effectLst/>
                <a:latin typeface="Helvetica" pitchFamily="2" charset="0"/>
              </a:rPr>
              <a:t>figures</a:t>
            </a:r>
            <a:r>
              <a:rPr lang="tr-TR" dirty="0">
                <a:effectLst/>
                <a:latin typeface="Helvetica" pitchFamily="2" charset="0"/>
              </a:rPr>
              <a:t>. </a:t>
            </a:r>
            <a:r>
              <a:rPr lang="tr-TR" dirty="0" err="1">
                <a:effectLst/>
                <a:latin typeface="Helvetica" pitchFamily="2" charset="0"/>
              </a:rPr>
              <a:t>Accordingly</a:t>
            </a:r>
            <a:r>
              <a:rPr lang="tr-TR" dirty="0">
                <a:effectLst/>
                <a:latin typeface="Helvetica" pitchFamily="2" charset="0"/>
              </a:rPr>
              <a:t>, </a:t>
            </a:r>
            <a:r>
              <a:rPr lang="tr-TR" dirty="0" err="1">
                <a:effectLst/>
                <a:latin typeface="Helvetica" pitchFamily="2" charset="0"/>
              </a:rPr>
              <a:t>heatwave-related</a:t>
            </a:r>
            <a:r>
              <a:rPr lang="tr-TR" dirty="0">
                <a:effectLst/>
                <a:latin typeface="Helvetica" pitchFamily="2" charset="0"/>
              </a:rPr>
              <a:t> </a:t>
            </a:r>
            <a:r>
              <a:rPr lang="tr-TR" dirty="0" err="1">
                <a:effectLst/>
                <a:latin typeface="Helvetica" pitchFamily="2" charset="0"/>
              </a:rPr>
              <a:t>excess</a:t>
            </a:r>
            <a:r>
              <a:rPr lang="tr-TR" dirty="0">
                <a:effectLst/>
                <a:latin typeface="Helvetica" pitchFamily="2" charset="0"/>
              </a:rPr>
              <a:t> </a:t>
            </a:r>
            <a:r>
              <a:rPr lang="tr-TR" dirty="0" err="1">
                <a:effectLst/>
                <a:latin typeface="Helvetica" pitchFamily="2" charset="0"/>
              </a:rPr>
              <a:t>mortality</a:t>
            </a:r>
            <a:endParaRPr lang="tr-TR" dirty="0">
              <a:effectLst/>
              <a:latin typeface="Helvetica" pitchFamily="2" charset="0"/>
            </a:endParaRPr>
          </a:p>
          <a:p>
            <a:r>
              <a:rPr lang="tr-TR" dirty="0">
                <a:effectLst/>
                <a:latin typeface="Helvetica" pitchFamily="2" charset="0"/>
              </a:rPr>
              <a:t>in Europe, </a:t>
            </a:r>
            <a:r>
              <a:rPr lang="tr-TR" dirty="0" err="1">
                <a:effectLst/>
                <a:latin typeface="Helvetica" pitchFamily="2" charset="0"/>
              </a:rPr>
              <a:t>with</a:t>
            </a:r>
            <a:r>
              <a:rPr lang="tr-TR" dirty="0">
                <a:effectLst/>
                <a:latin typeface="Helvetica" pitchFamily="2" charset="0"/>
              </a:rPr>
              <a:t> a </a:t>
            </a:r>
            <a:r>
              <a:rPr lang="tr-TR" dirty="0" err="1">
                <a:effectLst/>
                <a:latin typeface="Helvetica" pitchFamily="2" charset="0"/>
              </a:rPr>
              <a:t>provisional</a:t>
            </a:r>
            <a:r>
              <a:rPr lang="tr-TR" dirty="0">
                <a:effectLst/>
                <a:latin typeface="Helvetica" pitchFamily="2" charset="0"/>
              </a:rPr>
              <a:t> </a:t>
            </a:r>
            <a:r>
              <a:rPr lang="tr-TR" dirty="0" err="1">
                <a:effectLst/>
                <a:latin typeface="Helvetica" pitchFamily="2" charset="0"/>
              </a:rPr>
              <a:t>estimate</a:t>
            </a:r>
            <a:r>
              <a:rPr lang="tr-TR" dirty="0">
                <a:effectLst/>
                <a:latin typeface="Helvetica" pitchFamily="2" charset="0"/>
              </a:rPr>
              <a:t> of 16,305 </a:t>
            </a:r>
            <a:r>
              <a:rPr lang="tr-TR" dirty="0" err="1">
                <a:effectLst/>
                <a:latin typeface="Helvetica" pitchFamily="2" charset="0"/>
              </a:rPr>
              <a:t>deaths</a:t>
            </a:r>
            <a:r>
              <a:rPr lang="tr-TR" dirty="0">
                <a:effectLst/>
                <a:latin typeface="Helvetica" pitchFamily="2" charset="0"/>
              </a:rPr>
              <a:t>,</a:t>
            </a:r>
          </a:p>
          <a:p>
            <a:r>
              <a:rPr lang="tr-TR" dirty="0" err="1">
                <a:effectLst/>
                <a:latin typeface="Helvetica" pitchFamily="2" charset="0"/>
              </a:rPr>
              <a:t>accounted</a:t>
            </a:r>
            <a:r>
              <a:rPr lang="tr-TR" dirty="0">
                <a:effectLst/>
                <a:latin typeface="Helvetica" pitchFamily="2" charset="0"/>
              </a:rPr>
              <a:t> </a:t>
            </a:r>
            <a:r>
              <a:rPr lang="tr-TR" dirty="0" err="1">
                <a:effectLst/>
                <a:latin typeface="Helvetica" pitchFamily="2" charset="0"/>
              </a:rPr>
              <a:t>for</a:t>
            </a:r>
            <a:r>
              <a:rPr lang="tr-TR" dirty="0">
                <a:effectLst/>
                <a:latin typeface="Helvetica" pitchFamily="2" charset="0"/>
              </a:rPr>
              <a:t> </a:t>
            </a:r>
            <a:r>
              <a:rPr lang="tr-TR" dirty="0" err="1">
                <a:effectLst/>
                <a:latin typeface="Helvetica" pitchFamily="2" charset="0"/>
              </a:rPr>
              <a:t>over</a:t>
            </a:r>
            <a:r>
              <a:rPr lang="tr-TR" dirty="0">
                <a:effectLst/>
                <a:latin typeface="Helvetica" pitchFamily="2" charset="0"/>
              </a:rPr>
              <a:t> </a:t>
            </a:r>
            <a:r>
              <a:rPr lang="tr-TR" dirty="0" err="1">
                <a:effectLst/>
                <a:latin typeface="Helvetica" pitchFamily="2" charset="0"/>
              </a:rPr>
              <a:t>half</a:t>
            </a:r>
            <a:r>
              <a:rPr lang="tr-TR" dirty="0">
                <a:effectLst/>
                <a:latin typeface="Helvetica" pitchFamily="2" charset="0"/>
              </a:rPr>
              <a:t> of </a:t>
            </a:r>
            <a:r>
              <a:rPr lang="tr-TR" dirty="0" err="1">
                <a:effectLst/>
                <a:latin typeface="Helvetica" pitchFamily="2" charset="0"/>
              </a:rPr>
              <a:t>the</a:t>
            </a:r>
            <a:r>
              <a:rPr lang="tr-TR" dirty="0">
                <a:effectLst/>
                <a:latin typeface="Helvetica" pitchFamily="2" charset="0"/>
              </a:rPr>
              <a:t> total </a:t>
            </a:r>
            <a:r>
              <a:rPr lang="tr-TR" dirty="0" err="1">
                <a:effectLst/>
                <a:latin typeface="Helvetica" pitchFamily="2" charset="0"/>
              </a:rPr>
              <a:t>death</a:t>
            </a:r>
            <a:r>
              <a:rPr lang="tr-TR" dirty="0">
                <a:effectLst/>
                <a:latin typeface="Helvetica" pitchFamily="2" charset="0"/>
              </a:rPr>
              <a:t> </a:t>
            </a:r>
            <a:r>
              <a:rPr lang="tr-TR" dirty="0" err="1">
                <a:effectLst/>
                <a:latin typeface="Helvetica" pitchFamily="2" charset="0"/>
              </a:rPr>
              <a:t>toll</a:t>
            </a:r>
            <a:r>
              <a:rPr lang="tr-TR" dirty="0">
                <a:effectLst/>
                <a:latin typeface="Helvetica" pitchFamily="2" charset="0"/>
              </a:rPr>
              <a:t> in 2022. </a:t>
            </a:r>
            <a:r>
              <a:rPr lang="tr-TR" dirty="0" err="1">
                <a:effectLst/>
                <a:latin typeface="Helvetica" pitchFamily="2" charset="0"/>
              </a:rPr>
              <a:t>There</a:t>
            </a:r>
            <a:endParaRPr lang="tr-TR" dirty="0">
              <a:effectLst/>
              <a:latin typeface="Helvetica" pitchFamily="2" charset="0"/>
            </a:endParaRPr>
          </a:p>
          <a:p>
            <a:r>
              <a:rPr lang="tr-TR" dirty="0" err="1">
                <a:effectLst/>
                <a:latin typeface="Helvetica" pitchFamily="2" charset="0"/>
              </a:rPr>
              <a:t>were</a:t>
            </a:r>
            <a:r>
              <a:rPr lang="tr-TR" dirty="0">
                <a:effectLst/>
                <a:latin typeface="Helvetica" pitchFamily="2" charset="0"/>
              </a:rPr>
              <a:t> at </a:t>
            </a:r>
            <a:r>
              <a:rPr lang="tr-TR" dirty="0" err="1">
                <a:effectLst/>
                <a:latin typeface="Helvetica" pitchFamily="2" charset="0"/>
              </a:rPr>
              <a:t>least</a:t>
            </a:r>
            <a:r>
              <a:rPr lang="tr-TR" dirty="0">
                <a:effectLst/>
                <a:latin typeface="Helvetica" pitchFamily="2" charset="0"/>
              </a:rPr>
              <a:t> </a:t>
            </a:r>
            <a:r>
              <a:rPr lang="tr-TR" dirty="0" err="1">
                <a:effectLst/>
                <a:latin typeface="Helvetica" pitchFamily="2" charset="0"/>
              </a:rPr>
              <a:t>five</a:t>
            </a:r>
            <a:r>
              <a:rPr lang="tr-TR" dirty="0">
                <a:effectLst/>
                <a:latin typeface="Helvetica" pitchFamily="2" charset="0"/>
              </a:rPr>
              <a:t> </a:t>
            </a:r>
            <a:r>
              <a:rPr lang="tr-TR" dirty="0" err="1">
                <a:effectLst/>
                <a:latin typeface="Helvetica" pitchFamily="2" charset="0"/>
              </a:rPr>
              <a:t>record-breaking</a:t>
            </a:r>
            <a:r>
              <a:rPr lang="tr-TR" dirty="0">
                <a:effectLst/>
                <a:latin typeface="Helvetica" pitchFamily="2" charset="0"/>
              </a:rPr>
              <a:t> </a:t>
            </a:r>
            <a:r>
              <a:rPr lang="tr-TR" dirty="0" err="1">
                <a:effectLst/>
                <a:latin typeface="Helvetica" pitchFamily="2" charset="0"/>
              </a:rPr>
              <a:t>heat</a:t>
            </a:r>
            <a:r>
              <a:rPr lang="tr-TR" dirty="0">
                <a:effectLst/>
                <a:latin typeface="Helvetica" pitchFamily="2" charset="0"/>
              </a:rPr>
              <a:t> </a:t>
            </a:r>
            <a:r>
              <a:rPr lang="tr-TR" dirty="0" err="1">
                <a:effectLst/>
                <a:latin typeface="Helvetica" pitchFamily="2" charset="0"/>
              </a:rPr>
              <a:t>waves</a:t>
            </a:r>
            <a:r>
              <a:rPr lang="tr-TR" dirty="0">
                <a:effectLst/>
                <a:latin typeface="Helvetica" pitchFamily="2" charset="0"/>
              </a:rPr>
              <a:t> in Europe in</a:t>
            </a:r>
          </a:p>
          <a:p>
            <a:r>
              <a:rPr lang="tr-TR" dirty="0">
                <a:effectLst/>
                <a:latin typeface="Helvetica" pitchFamily="2" charset="0"/>
              </a:rPr>
              <a:t>2022, </a:t>
            </a:r>
            <a:r>
              <a:rPr lang="tr-TR" dirty="0" err="1">
                <a:effectLst/>
                <a:latin typeface="Helvetica" pitchFamily="2" charset="0"/>
              </a:rPr>
              <a:t>with</a:t>
            </a:r>
            <a:r>
              <a:rPr lang="tr-TR" dirty="0">
                <a:effectLst/>
                <a:latin typeface="Helvetica" pitchFamily="2" charset="0"/>
              </a:rPr>
              <a:t> </a:t>
            </a:r>
            <a:r>
              <a:rPr lang="tr-TR" dirty="0" err="1">
                <a:effectLst/>
                <a:latin typeface="Helvetica" pitchFamily="2" charset="0"/>
              </a:rPr>
              <a:t>summer</a:t>
            </a:r>
            <a:r>
              <a:rPr lang="tr-TR" dirty="0">
                <a:effectLst/>
                <a:latin typeface="Helvetica" pitchFamily="2" charset="0"/>
              </a:rPr>
              <a:t> </a:t>
            </a:r>
            <a:r>
              <a:rPr lang="tr-TR" dirty="0" err="1">
                <a:effectLst/>
                <a:latin typeface="Helvetica" pitchFamily="2" charset="0"/>
              </a:rPr>
              <a:t>temperatures</a:t>
            </a:r>
            <a:r>
              <a:rPr lang="tr-TR" dirty="0">
                <a:effectLst/>
                <a:latin typeface="Helvetica" pitchFamily="2" charset="0"/>
              </a:rPr>
              <a:t> </a:t>
            </a:r>
            <a:r>
              <a:rPr lang="tr-TR" dirty="0" err="1">
                <a:effectLst/>
                <a:latin typeface="Helvetica" pitchFamily="2" charset="0"/>
              </a:rPr>
              <a:t>reaching</a:t>
            </a:r>
            <a:r>
              <a:rPr lang="tr-TR" dirty="0">
                <a:effectLst/>
                <a:latin typeface="Helvetica" pitchFamily="2" charset="0"/>
              </a:rPr>
              <a:t> 47°C.</a:t>
            </a:r>
          </a:p>
          <a:p>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drought-induced</a:t>
            </a:r>
            <a:r>
              <a:rPr lang="tr-TR" dirty="0">
                <a:effectLst/>
                <a:latin typeface="Helvetica" pitchFamily="2" charset="0"/>
              </a:rPr>
              <a:t> </a:t>
            </a:r>
            <a:r>
              <a:rPr lang="tr-TR" dirty="0" err="1">
                <a:effectLst/>
                <a:latin typeface="Helvetica" pitchFamily="2" charset="0"/>
              </a:rPr>
              <a:t>famine</a:t>
            </a:r>
            <a:r>
              <a:rPr lang="tr-TR" dirty="0">
                <a:effectLst/>
                <a:latin typeface="Helvetica" pitchFamily="2" charset="0"/>
              </a:rPr>
              <a:t> in Uganda </a:t>
            </a:r>
            <a:r>
              <a:rPr lang="tr-TR" dirty="0" err="1">
                <a:effectLst/>
                <a:latin typeface="Helvetica" pitchFamily="2" charset="0"/>
              </a:rPr>
              <a:t>caused</a:t>
            </a:r>
            <a:endParaRPr lang="tr-TR" dirty="0">
              <a:effectLst/>
              <a:latin typeface="Helvetica" pitchFamily="2" charset="0"/>
            </a:endParaRPr>
          </a:p>
          <a:p>
            <a:r>
              <a:rPr lang="tr-TR" dirty="0">
                <a:effectLst/>
                <a:latin typeface="Helvetica" pitchFamily="2" charset="0"/>
              </a:rPr>
              <a:t>2,465 </a:t>
            </a:r>
            <a:r>
              <a:rPr lang="tr-TR" dirty="0" err="1">
                <a:effectLst/>
                <a:latin typeface="Helvetica" pitchFamily="2" charset="0"/>
              </a:rPr>
              <a:t>deaths</a:t>
            </a:r>
            <a:r>
              <a:rPr lang="tr-TR" dirty="0">
                <a:effectLst/>
                <a:latin typeface="Helvetica" pitchFamily="2" charset="0"/>
              </a:rPr>
              <a:t>, </a:t>
            </a:r>
            <a:r>
              <a:rPr lang="tr-TR" dirty="0" err="1">
                <a:effectLst/>
                <a:latin typeface="Helvetica" pitchFamily="2" charset="0"/>
              </a:rPr>
              <a:t>making</a:t>
            </a:r>
            <a:r>
              <a:rPr lang="tr-TR" dirty="0">
                <a:effectLst/>
                <a:latin typeface="Helvetica" pitchFamily="2" charset="0"/>
              </a:rPr>
              <a:t> it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second</a:t>
            </a:r>
            <a:r>
              <a:rPr lang="tr-TR" dirty="0">
                <a:effectLst/>
                <a:latin typeface="Helvetica" pitchFamily="2" charset="0"/>
              </a:rPr>
              <a:t> </a:t>
            </a:r>
            <a:r>
              <a:rPr lang="tr-TR" dirty="0" err="1">
                <a:effectLst/>
                <a:latin typeface="Helvetica" pitchFamily="2" charset="0"/>
              </a:rPr>
              <a:t>deadliest</a:t>
            </a:r>
            <a:r>
              <a:rPr lang="tr-TR" dirty="0">
                <a:effectLst/>
                <a:latin typeface="Helvetica" pitchFamily="2" charset="0"/>
              </a:rPr>
              <a:t> </a:t>
            </a:r>
            <a:r>
              <a:rPr lang="tr-TR" dirty="0" err="1">
                <a:effectLst/>
                <a:latin typeface="Helvetica" pitchFamily="2" charset="0"/>
              </a:rPr>
              <a:t>disaster</a:t>
            </a:r>
            <a:endParaRPr lang="tr-TR" dirty="0">
              <a:effectLst/>
              <a:latin typeface="Helvetica" pitchFamily="2" charset="0"/>
            </a:endParaRPr>
          </a:p>
          <a:p>
            <a:r>
              <a:rPr lang="tr-TR" dirty="0" err="1">
                <a:effectLst/>
                <a:latin typeface="Helvetica" pitchFamily="2" charset="0"/>
              </a:rPr>
              <a:t>event</a:t>
            </a:r>
            <a:r>
              <a:rPr lang="tr-TR" dirty="0">
                <a:effectLst/>
                <a:latin typeface="Helvetica" pitchFamily="2" charset="0"/>
              </a:rPr>
              <a:t> in 2022 </a:t>
            </a:r>
            <a:r>
              <a:rPr lang="tr-TR" dirty="0" err="1">
                <a:effectLst/>
                <a:latin typeface="Helvetica" pitchFamily="2" charset="0"/>
              </a:rPr>
              <a:t>after</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European</a:t>
            </a:r>
            <a:r>
              <a:rPr lang="tr-TR" dirty="0">
                <a:effectLst/>
                <a:latin typeface="Helvetica" pitchFamily="2" charset="0"/>
              </a:rPr>
              <a:t> </a:t>
            </a:r>
            <a:r>
              <a:rPr lang="tr-TR" dirty="0" err="1">
                <a:effectLst/>
                <a:latin typeface="Helvetica" pitchFamily="2" charset="0"/>
              </a:rPr>
              <a:t>heat</a:t>
            </a:r>
            <a:r>
              <a:rPr lang="tr-TR" dirty="0">
                <a:effectLst/>
                <a:latin typeface="Helvetica" pitchFamily="2" charset="0"/>
              </a:rPr>
              <a:t> </a:t>
            </a:r>
            <a:r>
              <a:rPr lang="tr-TR" dirty="0" err="1">
                <a:effectLst/>
                <a:latin typeface="Helvetica" pitchFamily="2" charset="0"/>
              </a:rPr>
              <a:t>waves</a:t>
            </a:r>
            <a:r>
              <a:rPr lang="tr-TR" dirty="0">
                <a:effectLst/>
                <a:latin typeface="Helvetica" pitchFamily="2" charset="0"/>
              </a:rPr>
              <a:t>. </a:t>
            </a:r>
            <a:r>
              <a:rPr lang="tr-TR" dirty="0" err="1">
                <a:effectLst/>
                <a:latin typeface="Helvetica" pitchFamily="2" charset="0"/>
              </a:rPr>
              <a:t>In</a:t>
            </a:r>
            <a:r>
              <a:rPr lang="tr-TR" dirty="0">
                <a:effectLst/>
                <a:latin typeface="Helvetica" pitchFamily="2" charset="0"/>
              </a:rPr>
              <a:t> </a:t>
            </a:r>
            <a:r>
              <a:rPr lang="tr-TR" dirty="0" err="1">
                <a:effectLst/>
                <a:latin typeface="Helvetica" pitchFamily="2" charset="0"/>
              </a:rPr>
              <a:t>addition</a:t>
            </a:r>
            <a:r>
              <a:rPr lang="tr-TR" dirty="0">
                <a:effectLst/>
                <a:latin typeface="Helvetica" pitchFamily="2" charset="0"/>
              </a:rPr>
              <a:t>,</a:t>
            </a:r>
          </a:p>
          <a:p>
            <a:r>
              <a:rPr lang="tr-TR" dirty="0" err="1">
                <a:effectLst/>
                <a:latin typeface="Helvetica" pitchFamily="2" charset="0"/>
              </a:rPr>
              <a:t>droughts</a:t>
            </a:r>
            <a:r>
              <a:rPr lang="tr-TR" dirty="0">
                <a:effectLst/>
                <a:latin typeface="Helvetica" pitchFamily="2" charset="0"/>
              </a:rPr>
              <a:t> </a:t>
            </a:r>
            <a:r>
              <a:rPr lang="tr-TR" dirty="0" err="1">
                <a:effectLst/>
                <a:latin typeface="Helvetica" pitchFamily="2" charset="0"/>
              </a:rPr>
              <a:t>impacted</a:t>
            </a:r>
            <a:r>
              <a:rPr lang="tr-TR" dirty="0">
                <a:effectLst/>
                <a:latin typeface="Helvetica" pitchFamily="2" charset="0"/>
              </a:rPr>
              <a:t> 88.9 </a:t>
            </a:r>
            <a:r>
              <a:rPr lang="tr-TR" dirty="0" err="1">
                <a:effectLst/>
                <a:latin typeface="Helvetica" pitchFamily="2" charset="0"/>
              </a:rPr>
              <a:t>million</a:t>
            </a:r>
            <a:r>
              <a:rPr lang="tr-TR" dirty="0">
                <a:effectLst/>
                <a:latin typeface="Helvetica" pitchFamily="2" charset="0"/>
              </a:rPr>
              <a:t> </a:t>
            </a:r>
            <a:r>
              <a:rPr lang="tr-TR" dirty="0" err="1">
                <a:effectLst/>
                <a:latin typeface="Helvetica" pitchFamily="2" charset="0"/>
              </a:rPr>
              <a:t>people</a:t>
            </a:r>
            <a:r>
              <a:rPr lang="tr-TR" dirty="0">
                <a:effectLst/>
                <a:latin typeface="Helvetica" pitchFamily="2" charset="0"/>
              </a:rPr>
              <a:t> in </a:t>
            </a:r>
            <a:r>
              <a:rPr lang="tr-TR" dirty="0" err="1">
                <a:effectLst/>
                <a:latin typeface="Helvetica" pitchFamily="2" charset="0"/>
              </a:rPr>
              <a:t>six</a:t>
            </a:r>
            <a:r>
              <a:rPr lang="tr-TR" dirty="0">
                <a:effectLst/>
                <a:latin typeface="Helvetica" pitchFamily="2" charset="0"/>
              </a:rPr>
              <a:t> </a:t>
            </a:r>
            <a:r>
              <a:rPr lang="tr-TR" dirty="0" err="1">
                <a:effectLst/>
                <a:latin typeface="Helvetica" pitchFamily="2" charset="0"/>
              </a:rPr>
              <a:t>African</a:t>
            </a:r>
            <a:endParaRPr lang="tr-TR" dirty="0">
              <a:effectLst/>
              <a:latin typeface="Helvetica" pitchFamily="2" charset="0"/>
            </a:endParaRPr>
          </a:p>
          <a:p>
            <a:r>
              <a:rPr lang="tr-TR" dirty="0" err="1">
                <a:effectLst/>
                <a:latin typeface="Helvetica" pitchFamily="2" charset="0"/>
              </a:rPr>
              <a:t>countries</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Democratic</a:t>
            </a:r>
            <a:r>
              <a:rPr lang="tr-TR" dirty="0">
                <a:effectLst/>
                <a:latin typeface="Helvetica" pitchFamily="2" charset="0"/>
              </a:rPr>
              <a:t> </a:t>
            </a:r>
            <a:r>
              <a:rPr lang="tr-TR" dirty="0" err="1">
                <a:effectLst/>
                <a:latin typeface="Helvetica" pitchFamily="2" charset="0"/>
              </a:rPr>
              <a:t>Republic</a:t>
            </a:r>
            <a:r>
              <a:rPr lang="tr-TR" dirty="0">
                <a:effectLst/>
                <a:latin typeface="Helvetica" pitchFamily="2" charset="0"/>
              </a:rPr>
              <a:t> of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Congo</a:t>
            </a:r>
            <a:r>
              <a:rPr lang="tr-TR" dirty="0">
                <a:effectLst/>
                <a:latin typeface="Helvetica" pitchFamily="2" charset="0"/>
              </a:rPr>
              <a:t>, </a:t>
            </a:r>
            <a:r>
              <a:rPr lang="tr-TR" dirty="0" err="1">
                <a:effectLst/>
                <a:latin typeface="Helvetica" pitchFamily="2" charset="0"/>
              </a:rPr>
              <a:t>Ethiopia</a:t>
            </a:r>
            <a:r>
              <a:rPr lang="tr-TR" dirty="0">
                <a:effectLst/>
                <a:latin typeface="Helvetica" pitchFamily="2" charset="0"/>
              </a:rPr>
              <a:t>,</a:t>
            </a:r>
          </a:p>
          <a:p>
            <a:r>
              <a:rPr lang="tr-TR" dirty="0" err="1">
                <a:effectLst/>
                <a:latin typeface="Helvetica" pitchFamily="2" charset="0"/>
              </a:rPr>
              <a:t>Nigeria</a:t>
            </a:r>
            <a:r>
              <a:rPr lang="tr-TR" dirty="0">
                <a:effectLst/>
                <a:latin typeface="Helvetica" pitchFamily="2" charset="0"/>
              </a:rPr>
              <a:t>, Sudan, </a:t>
            </a:r>
            <a:r>
              <a:rPr lang="tr-TR" dirty="0" err="1">
                <a:effectLst/>
                <a:latin typeface="Helvetica" pitchFamily="2" charset="0"/>
              </a:rPr>
              <a:t>Niger</a:t>
            </a:r>
            <a:r>
              <a:rPr lang="tr-TR" dirty="0">
                <a:effectLst/>
                <a:latin typeface="Helvetica" pitchFamily="2" charset="0"/>
              </a:rPr>
              <a:t>, </a:t>
            </a:r>
            <a:r>
              <a:rPr lang="tr-TR" dirty="0" err="1">
                <a:effectLst/>
                <a:latin typeface="Helvetica" pitchFamily="2" charset="0"/>
              </a:rPr>
              <a:t>and</a:t>
            </a:r>
            <a:r>
              <a:rPr lang="tr-TR" dirty="0">
                <a:effectLst/>
                <a:latin typeface="Helvetica" pitchFamily="2" charset="0"/>
              </a:rPr>
              <a:t> Burkina Faso) in 2022. </a:t>
            </a:r>
            <a:r>
              <a:rPr lang="tr-TR" dirty="0" err="1">
                <a:effectLst/>
                <a:latin typeface="Helvetica" pitchFamily="2" charset="0"/>
              </a:rPr>
              <a:t>Notable</a:t>
            </a:r>
            <a:endParaRPr lang="tr-TR" dirty="0">
              <a:effectLst/>
              <a:latin typeface="Helvetica" pitchFamily="2" charset="0"/>
            </a:endParaRPr>
          </a:p>
          <a:p>
            <a:r>
              <a:rPr lang="tr-TR" dirty="0" err="1">
                <a:effectLst/>
                <a:latin typeface="Helvetica" pitchFamily="2" charset="0"/>
              </a:rPr>
              <a:t>drought</a:t>
            </a:r>
            <a:r>
              <a:rPr lang="tr-TR" dirty="0">
                <a:effectLst/>
                <a:latin typeface="Helvetica" pitchFamily="2" charset="0"/>
              </a:rPr>
              <a:t> </a:t>
            </a:r>
            <a:r>
              <a:rPr lang="tr-TR" dirty="0" err="1">
                <a:effectLst/>
                <a:latin typeface="Helvetica" pitchFamily="2" charset="0"/>
              </a:rPr>
              <a:t>events</a:t>
            </a:r>
            <a:r>
              <a:rPr lang="tr-TR" dirty="0">
                <a:effectLst/>
                <a:latin typeface="Helvetica" pitchFamily="2" charset="0"/>
              </a:rPr>
              <a:t> 6 </a:t>
            </a:r>
            <a:r>
              <a:rPr lang="tr-TR" dirty="0" err="1">
                <a:effectLst/>
                <a:latin typeface="Helvetica" pitchFamily="2" charset="0"/>
              </a:rPr>
              <a:t>also</a:t>
            </a:r>
            <a:r>
              <a:rPr lang="tr-TR" dirty="0">
                <a:effectLst/>
                <a:latin typeface="Helvetica" pitchFamily="2" charset="0"/>
              </a:rPr>
              <a:t> </a:t>
            </a:r>
            <a:r>
              <a:rPr lang="tr-TR" dirty="0" err="1">
                <a:effectLst/>
                <a:latin typeface="Helvetica" pitchFamily="2" charset="0"/>
              </a:rPr>
              <a:t>occurred</a:t>
            </a:r>
            <a:r>
              <a:rPr lang="tr-TR" dirty="0">
                <a:effectLst/>
                <a:latin typeface="Helvetica" pitchFamily="2" charset="0"/>
              </a:rPr>
              <a:t> in </a:t>
            </a:r>
            <a:r>
              <a:rPr lang="tr-TR" dirty="0" err="1">
                <a:effectLst/>
                <a:latin typeface="Helvetica" pitchFamily="2" charset="0"/>
              </a:rPr>
              <a:t>China</a:t>
            </a:r>
            <a:r>
              <a:rPr lang="tr-TR" dirty="0">
                <a:effectLst/>
                <a:latin typeface="Helvetica" pitchFamily="2" charset="0"/>
              </a:rPr>
              <a:t> (</a:t>
            </a:r>
            <a:r>
              <a:rPr lang="tr-TR" dirty="0" err="1">
                <a:effectLst/>
                <a:latin typeface="Helvetica" pitchFamily="2" charset="0"/>
              </a:rPr>
              <a:t>where</a:t>
            </a:r>
            <a:r>
              <a:rPr lang="tr-TR" dirty="0">
                <a:effectLst/>
                <a:latin typeface="Helvetica" pitchFamily="2" charset="0"/>
              </a:rPr>
              <a:t> 6.1 M </a:t>
            </a:r>
            <a:r>
              <a:rPr lang="tr-TR" dirty="0" err="1">
                <a:effectLst/>
                <a:latin typeface="Helvetica" pitchFamily="2" charset="0"/>
              </a:rPr>
              <a:t>people</a:t>
            </a:r>
            <a:endParaRPr lang="tr-TR" dirty="0">
              <a:effectLst/>
              <a:latin typeface="Helvetica" pitchFamily="2" charset="0"/>
            </a:endParaRPr>
          </a:p>
          <a:p>
            <a:r>
              <a:rPr lang="tr-TR" dirty="0" err="1">
                <a:effectLst/>
                <a:latin typeface="Helvetica" pitchFamily="2" charset="0"/>
              </a:rPr>
              <a:t>were</a:t>
            </a:r>
            <a:r>
              <a:rPr lang="tr-TR" dirty="0">
                <a:effectLst/>
                <a:latin typeface="Helvetica" pitchFamily="2" charset="0"/>
              </a:rPr>
              <a:t> </a:t>
            </a:r>
            <a:r>
              <a:rPr lang="tr-TR" dirty="0" err="1">
                <a:effectLst/>
                <a:latin typeface="Helvetica" pitchFamily="2" charset="0"/>
              </a:rPr>
              <a:t>affected</a:t>
            </a:r>
            <a:r>
              <a:rPr lang="tr-TR" dirty="0">
                <a:effectLst/>
                <a:latin typeface="Helvetica" pitchFamily="2" charset="0"/>
              </a:rPr>
              <a:t>, </a:t>
            </a:r>
            <a:r>
              <a:rPr lang="tr-TR" dirty="0" err="1">
                <a:effectLst/>
                <a:latin typeface="Helvetica" pitchFamily="2" charset="0"/>
              </a:rPr>
              <a:t>costing</a:t>
            </a:r>
            <a:r>
              <a:rPr lang="tr-TR" dirty="0">
                <a:effectLst/>
                <a:latin typeface="Helvetica" pitchFamily="2" charset="0"/>
              </a:rPr>
              <a:t> </a:t>
            </a:r>
            <a:r>
              <a:rPr lang="tr-TR" dirty="0" err="1">
                <a:effectLst/>
                <a:latin typeface="Helvetica" pitchFamily="2" charset="0"/>
              </a:rPr>
              <a:t>damage</a:t>
            </a:r>
            <a:r>
              <a:rPr lang="tr-TR" dirty="0">
                <a:effectLst/>
                <a:latin typeface="Helvetica" pitchFamily="2" charset="0"/>
              </a:rPr>
              <a:t> </a:t>
            </a:r>
            <a:r>
              <a:rPr lang="tr-TR" dirty="0" err="1">
                <a:effectLst/>
                <a:latin typeface="Helvetica" pitchFamily="2" charset="0"/>
              </a:rPr>
              <a:t>worth</a:t>
            </a:r>
            <a:r>
              <a:rPr lang="tr-TR" dirty="0">
                <a:effectLst/>
                <a:latin typeface="Helvetica" pitchFamily="2" charset="0"/>
              </a:rPr>
              <a:t> US$ 7.6 B), in </a:t>
            </a:r>
            <a:r>
              <a:rPr lang="tr-TR" dirty="0" err="1">
                <a:effectLst/>
                <a:latin typeface="Helvetica" pitchFamily="2" charset="0"/>
              </a:rPr>
              <a:t>the</a:t>
            </a:r>
            <a:r>
              <a:rPr lang="tr-TR" dirty="0">
                <a:effectLst/>
                <a:latin typeface="Helvetica" pitchFamily="2" charset="0"/>
              </a:rPr>
              <a:t> USA</a:t>
            </a:r>
          </a:p>
          <a:p>
            <a:r>
              <a:rPr lang="tr-TR" dirty="0">
                <a:effectLst/>
                <a:latin typeface="Helvetica" pitchFamily="2" charset="0"/>
              </a:rPr>
              <a:t>(US$ 22 B), </a:t>
            </a:r>
            <a:r>
              <a:rPr lang="tr-TR" dirty="0" err="1">
                <a:effectLst/>
                <a:latin typeface="Helvetica" pitchFamily="2" charset="0"/>
              </a:rPr>
              <a:t>and</a:t>
            </a:r>
            <a:r>
              <a:rPr lang="tr-TR" dirty="0">
                <a:effectLst/>
                <a:latin typeface="Helvetica" pitchFamily="2" charset="0"/>
              </a:rPr>
              <a:t> in </a:t>
            </a:r>
            <a:r>
              <a:rPr lang="tr-TR" dirty="0" err="1">
                <a:effectLst/>
                <a:latin typeface="Helvetica" pitchFamily="2" charset="0"/>
              </a:rPr>
              <a:t>Brazil</a:t>
            </a:r>
            <a:r>
              <a:rPr lang="tr-TR" dirty="0">
                <a:effectLst/>
                <a:latin typeface="Helvetica" pitchFamily="2" charset="0"/>
              </a:rPr>
              <a:t> (US$ 4 B).</a:t>
            </a:r>
          </a:p>
          <a:p>
            <a:r>
              <a:rPr lang="tr-TR" dirty="0" err="1">
                <a:effectLst/>
                <a:latin typeface="Helvetica" pitchFamily="2" charset="0"/>
              </a:rPr>
              <a:t>The</a:t>
            </a:r>
            <a:r>
              <a:rPr lang="tr-TR" dirty="0">
                <a:effectLst/>
                <a:latin typeface="Helvetica" pitchFamily="2" charset="0"/>
              </a:rPr>
              <a:t> Pakistan </a:t>
            </a:r>
            <a:r>
              <a:rPr lang="tr-TR" dirty="0" err="1">
                <a:effectLst/>
                <a:latin typeface="Helvetica" pitchFamily="2" charset="0"/>
              </a:rPr>
              <a:t>June-September</a:t>
            </a:r>
            <a:r>
              <a:rPr lang="tr-TR" dirty="0">
                <a:effectLst/>
                <a:latin typeface="Helvetica" pitchFamily="2" charset="0"/>
              </a:rPr>
              <a:t> </a:t>
            </a:r>
            <a:r>
              <a:rPr lang="tr-TR" dirty="0" err="1">
                <a:effectLst/>
                <a:latin typeface="Helvetica" pitchFamily="2" charset="0"/>
              </a:rPr>
              <a:t>floods</a:t>
            </a:r>
            <a:r>
              <a:rPr lang="tr-TR" dirty="0">
                <a:effectLst/>
                <a:latin typeface="Helvetica" pitchFamily="2" charset="0"/>
              </a:rPr>
              <a:t> </a:t>
            </a:r>
            <a:r>
              <a:rPr lang="tr-TR" dirty="0" err="1">
                <a:effectLst/>
                <a:latin typeface="Helvetica" pitchFamily="2" charset="0"/>
              </a:rPr>
              <a:t>affected</a:t>
            </a:r>
            <a:r>
              <a:rPr lang="tr-TR" dirty="0">
                <a:effectLst/>
                <a:latin typeface="Helvetica" pitchFamily="2" charset="0"/>
              </a:rPr>
              <a:t> 33 </a:t>
            </a:r>
            <a:r>
              <a:rPr lang="tr-TR" dirty="0" err="1">
                <a:effectLst/>
                <a:latin typeface="Helvetica" pitchFamily="2" charset="0"/>
              </a:rPr>
              <a:t>million</a:t>
            </a:r>
            <a:endParaRPr lang="tr-TR" dirty="0">
              <a:effectLst/>
              <a:latin typeface="Helvetica" pitchFamily="2" charset="0"/>
            </a:endParaRPr>
          </a:p>
          <a:p>
            <a:r>
              <a:rPr lang="tr-TR" dirty="0" err="1">
                <a:effectLst/>
                <a:latin typeface="Helvetica" pitchFamily="2" charset="0"/>
              </a:rPr>
              <a:t>people</a:t>
            </a:r>
            <a:r>
              <a:rPr lang="tr-TR" dirty="0">
                <a:effectLst/>
                <a:latin typeface="Helvetica" pitchFamily="2" charset="0"/>
              </a:rPr>
              <a:t>, </a:t>
            </a:r>
            <a:r>
              <a:rPr lang="tr-TR" dirty="0" err="1">
                <a:effectLst/>
                <a:latin typeface="Helvetica" pitchFamily="2" charset="0"/>
              </a:rPr>
              <a:t>causing</a:t>
            </a:r>
            <a:r>
              <a:rPr lang="tr-TR" dirty="0">
                <a:effectLst/>
                <a:latin typeface="Helvetica" pitchFamily="2" charset="0"/>
              </a:rPr>
              <a:t> 1,739 </a:t>
            </a:r>
            <a:r>
              <a:rPr lang="tr-TR" dirty="0" err="1">
                <a:effectLst/>
                <a:latin typeface="Helvetica" pitchFamily="2" charset="0"/>
              </a:rPr>
              <a:t>deaths</a:t>
            </a:r>
            <a:r>
              <a:rPr lang="tr-TR" dirty="0">
                <a:effectLst/>
                <a:latin typeface="Helvetica" pitchFamily="2" charset="0"/>
              </a:rPr>
              <a:t> </a:t>
            </a:r>
            <a:r>
              <a:rPr lang="tr-TR" dirty="0" err="1">
                <a:effectLst/>
                <a:latin typeface="Helvetica" pitchFamily="2" charset="0"/>
              </a:rPr>
              <a:t>and</a:t>
            </a:r>
            <a:r>
              <a:rPr lang="tr-TR" dirty="0">
                <a:effectLst/>
                <a:latin typeface="Helvetica" pitchFamily="2" charset="0"/>
              </a:rPr>
              <a:t> </a:t>
            </a:r>
            <a:r>
              <a:rPr lang="tr-TR" dirty="0" err="1">
                <a:effectLst/>
                <a:latin typeface="Helvetica" pitchFamily="2" charset="0"/>
              </a:rPr>
              <a:t>economic</a:t>
            </a:r>
            <a:r>
              <a:rPr lang="tr-TR" dirty="0">
                <a:effectLst/>
                <a:latin typeface="Helvetica" pitchFamily="2" charset="0"/>
              </a:rPr>
              <a:t> </a:t>
            </a:r>
            <a:r>
              <a:rPr lang="tr-TR" dirty="0" err="1">
                <a:effectLst/>
                <a:latin typeface="Helvetica" pitchFamily="2" charset="0"/>
              </a:rPr>
              <a:t>damage</a:t>
            </a:r>
            <a:endParaRPr lang="tr-TR" dirty="0">
              <a:effectLst/>
              <a:latin typeface="Helvetica" pitchFamily="2" charset="0"/>
            </a:endParaRPr>
          </a:p>
          <a:p>
            <a:r>
              <a:rPr lang="tr-TR" dirty="0" err="1">
                <a:effectLst/>
                <a:latin typeface="Helvetica" pitchFamily="2" charset="0"/>
              </a:rPr>
              <a:t>costing</a:t>
            </a:r>
            <a:r>
              <a:rPr lang="tr-TR" dirty="0">
                <a:effectLst/>
                <a:latin typeface="Helvetica" pitchFamily="2" charset="0"/>
              </a:rPr>
              <a:t> US$ 15 </a:t>
            </a:r>
            <a:r>
              <a:rPr lang="tr-TR" dirty="0" err="1">
                <a:effectLst/>
                <a:latin typeface="Helvetica" pitchFamily="2" charset="0"/>
              </a:rPr>
              <a:t>billion</a:t>
            </a:r>
            <a:r>
              <a:rPr lang="tr-TR" dirty="0">
                <a:effectLst/>
                <a:latin typeface="Helvetica" pitchFamily="2" charset="0"/>
              </a:rPr>
              <a:t>. </a:t>
            </a:r>
            <a:r>
              <a:rPr lang="tr-TR" dirty="0" err="1">
                <a:effectLst/>
                <a:latin typeface="Helvetica" pitchFamily="2" charset="0"/>
              </a:rPr>
              <a:t>Monsoon</a:t>
            </a:r>
            <a:r>
              <a:rPr lang="tr-TR" dirty="0">
                <a:effectLst/>
                <a:latin typeface="Helvetica" pitchFamily="2" charset="0"/>
              </a:rPr>
              <a:t> </a:t>
            </a:r>
            <a:r>
              <a:rPr lang="tr-TR" dirty="0" err="1">
                <a:effectLst/>
                <a:latin typeface="Helvetica" pitchFamily="2" charset="0"/>
              </a:rPr>
              <a:t>floods</a:t>
            </a:r>
            <a:r>
              <a:rPr lang="tr-TR" dirty="0">
                <a:effectLst/>
                <a:latin typeface="Helvetica" pitchFamily="2" charset="0"/>
              </a:rPr>
              <a:t> </a:t>
            </a:r>
            <a:r>
              <a:rPr lang="tr-TR" dirty="0" err="1">
                <a:effectLst/>
                <a:latin typeface="Helvetica" pitchFamily="2" charset="0"/>
              </a:rPr>
              <a:t>also</a:t>
            </a:r>
            <a:r>
              <a:rPr lang="tr-TR" dirty="0">
                <a:effectLst/>
                <a:latin typeface="Helvetica" pitchFamily="2" charset="0"/>
              </a:rPr>
              <a:t> </a:t>
            </a:r>
            <a:r>
              <a:rPr lang="tr-TR" dirty="0" err="1">
                <a:effectLst/>
                <a:latin typeface="Helvetica" pitchFamily="2" charset="0"/>
              </a:rPr>
              <a:t>struck</a:t>
            </a:r>
            <a:r>
              <a:rPr lang="tr-TR" dirty="0">
                <a:effectLst/>
                <a:latin typeface="Helvetica" pitchFamily="2" charset="0"/>
              </a:rPr>
              <a:t> </a:t>
            </a:r>
            <a:r>
              <a:rPr lang="tr-TR" dirty="0" err="1">
                <a:effectLst/>
                <a:latin typeface="Helvetica" pitchFamily="2" charset="0"/>
              </a:rPr>
              <a:t>India</a:t>
            </a:r>
            <a:endParaRPr lang="tr-TR" dirty="0">
              <a:effectLst/>
              <a:latin typeface="Helvetica" pitchFamily="2" charset="0"/>
            </a:endParaRPr>
          </a:p>
          <a:p>
            <a:r>
              <a:rPr lang="tr-TR" dirty="0">
                <a:effectLst/>
                <a:latin typeface="Helvetica" pitchFamily="2" charset="0"/>
              </a:rPr>
              <a:t>(2,035 </a:t>
            </a:r>
            <a:r>
              <a:rPr lang="tr-TR" dirty="0" err="1">
                <a:effectLst/>
                <a:latin typeface="Helvetica" pitchFamily="2" charset="0"/>
              </a:rPr>
              <a:t>deaths</a:t>
            </a:r>
            <a:r>
              <a:rPr lang="tr-TR" dirty="0">
                <a:effectLst/>
                <a:latin typeface="Helvetica" pitchFamily="2" charset="0"/>
              </a:rPr>
              <a:t>, US$ 4.2 B), </a:t>
            </a:r>
            <a:r>
              <a:rPr lang="tr-TR" dirty="0" err="1">
                <a:effectLst/>
                <a:latin typeface="Helvetica" pitchFamily="2" charset="0"/>
              </a:rPr>
              <a:t>Bangladesh</a:t>
            </a:r>
            <a:r>
              <a:rPr lang="tr-TR" dirty="0">
                <a:effectLst/>
                <a:latin typeface="Helvetica" pitchFamily="2" charset="0"/>
              </a:rPr>
              <a:t> (7.2 M </a:t>
            </a:r>
            <a:r>
              <a:rPr lang="tr-TR" dirty="0" err="1">
                <a:effectLst/>
                <a:latin typeface="Helvetica" pitchFamily="2" charset="0"/>
              </a:rPr>
              <a:t>people</a:t>
            </a:r>
            <a:r>
              <a:rPr lang="tr-TR" dirty="0">
                <a:effectLst/>
                <a:latin typeface="Helvetica" pitchFamily="2" charset="0"/>
              </a:rPr>
              <a:t> </a:t>
            </a:r>
            <a:r>
              <a:rPr lang="tr-TR" dirty="0" err="1">
                <a:effectLst/>
                <a:latin typeface="Helvetica" pitchFamily="2" charset="0"/>
              </a:rPr>
              <a:t>affected</a:t>
            </a:r>
            <a:r>
              <a:rPr lang="tr-TR" dirty="0">
                <a:effectLst/>
                <a:latin typeface="Helvetica" pitchFamily="2" charset="0"/>
              </a:rPr>
              <a:t>),</a:t>
            </a:r>
          </a:p>
          <a:p>
            <a:r>
              <a:rPr lang="tr-TR" dirty="0" err="1">
                <a:effectLst/>
                <a:latin typeface="Helvetica" pitchFamily="2" charset="0"/>
              </a:rPr>
              <a:t>and</a:t>
            </a:r>
            <a:r>
              <a:rPr lang="tr-TR" dirty="0">
                <a:effectLst/>
                <a:latin typeface="Helvetica" pitchFamily="2" charset="0"/>
              </a:rPr>
              <a:t> </a:t>
            </a:r>
            <a:r>
              <a:rPr lang="tr-TR" dirty="0" err="1">
                <a:effectLst/>
                <a:latin typeface="Helvetica" pitchFamily="2" charset="0"/>
              </a:rPr>
              <a:t>China</a:t>
            </a:r>
            <a:r>
              <a:rPr lang="tr-TR" dirty="0">
                <a:effectLst/>
                <a:latin typeface="Helvetica" pitchFamily="2" charset="0"/>
              </a:rPr>
              <a:t> (US$ 5 B). </a:t>
            </a:r>
            <a:r>
              <a:rPr lang="tr-TR" dirty="0" err="1">
                <a:effectLst/>
                <a:latin typeface="Helvetica" pitchFamily="2" charset="0"/>
              </a:rPr>
              <a:t>In</a:t>
            </a:r>
            <a:r>
              <a:rPr lang="tr-TR" dirty="0">
                <a:effectLst/>
                <a:latin typeface="Helvetica" pitchFamily="2" charset="0"/>
              </a:rPr>
              <a:t> </a:t>
            </a:r>
            <a:r>
              <a:rPr lang="tr-TR" dirty="0" err="1">
                <a:effectLst/>
                <a:latin typeface="Helvetica" pitchFamily="2" charset="0"/>
              </a:rPr>
              <a:t>Nigeria</a:t>
            </a:r>
            <a:r>
              <a:rPr lang="tr-TR" dirty="0">
                <a:effectLst/>
                <a:latin typeface="Helvetica" pitchFamily="2" charset="0"/>
              </a:rPr>
              <a:t>, </a:t>
            </a:r>
            <a:r>
              <a:rPr lang="tr-TR" dirty="0" err="1">
                <a:effectLst/>
                <a:latin typeface="Helvetica" pitchFamily="2" charset="0"/>
              </a:rPr>
              <a:t>floods</a:t>
            </a:r>
            <a:r>
              <a:rPr lang="tr-TR" dirty="0">
                <a:effectLst/>
                <a:latin typeface="Helvetica" pitchFamily="2" charset="0"/>
              </a:rPr>
              <a:t> </a:t>
            </a:r>
            <a:r>
              <a:rPr lang="tr-TR" dirty="0" err="1">
                <a:effectLst/>
                <a:latin typeface="Helvetica" pitchFamily="2" charset="0"/>
              </a:rPr>
              <a:t>caused</a:t>
            </a:r>
            <a:r>
              <a:rPr lang="tr-TR" dirty="0">
                <a:effectLst/>
                <a:latin typeface="Helvetica" pitchFamily="2" charset="0"/>
              </a:rPr>
              <a:t> 603 </a:t>
            </a:r>
            <a:r>
              <a:rPr lang="tr-TR" dirty="0" err="1">
                <a:effectLst/>
                <a:latin typeface="Helvetica" pitchFamily="2" charset="0"/>
              </a:rPr>
              <a:t>deaths</a:t>
            </a:r>
            <a:endParaRPr lang="tr-TR" dirty="0">
              <a:effectLst/>
              <a:latin typeface="Helvetica" pitchFamily="2" charset="0"/>
            </a:endParaRPr>
          </a:p>
          <a:p>
            <a:r>
              <a:rPr lang="tr-TR" dirty="0" err="1">
                <a:effectLst/>
                <a:latin typeface="Helvetica" pitchFamily="2" charset="0"/>
              </a:rPr>
              <a:t>and</a:t>
            </a:r>
            <a:r>
              <a:rPr lang="tr-TR" dirty="0">
                <a:effectLst/>
                <a:latin typeface="Helvetica" pitchFamily="2" charset="0"/>
              </a:rPr>
              <a:t> </a:t>
            </a:r>
            <a:r>
              <a:rPr lang="tr-TR" dirty="0" err="1">
                <a:effectLst/>
                <a:latin typeface="Helvetica" pitchFamily="2" charset="0"/>
              </a:rPr>
              <a:t>resulted</a:t>
            </a:r>
            <a:r>
              <a:rPr lang="tr-TR" dirty="0">
                <a:effectLst/>
                <a:latin typeface="Helvetica" pitchFamily="2" charset="0"/>
              </a:rPr>
              <a:t> in an </a:t>
            </a:r>
            <a:r>
              <a:rPr lang="tr-TR" dirty="0" err="1">
                <a:effectLst/>
                <a:latin typeface="Helvetica" pitchFamily="2" charset="0"/>
              </a:rPr>
              <a:t>economic</a:t>
            </a:r>
            <a:r>
              <a:rPr lang="tr-TR" dirty="0">
                <a:effectLst/>
                <a:latin typeface="Helvetica" pitchFamily="2" charset="0"/>
              </a:rPr>
              <a:t> </a:t>
            </a:r>
            <a:r>
              <a:rPr lang="tr-TR" dirty="0" err="1">
                <a:effectLst/>
                <a:latin typeface="Helvetica" pitchFamily="2" charset="0"/>
              </a:rPr>
              <a:t>cost</a:t>
            </a:r>
            <a:r>
              <a:rPr lang="tr-TR" dirty="0">
                <a:effectLst/>
                <a:latin typeface="Helvetica" pitchFamily="2" charset="0"/>
              </a:rPr>
              <a:t> of US$ 4.2 </a:t>
            </a:r>
            <a:r>
              <a:rPr lang="tr-TR" dirty="0" err="1">
                <a:effectLst/>
                <a:latin typeface="Helvetica" pitchFamily="2" charset="0"/>
              </a:rPr>
              <a:t>billion</a:t>
            </a:r>
            <a:r>
              <a:rPr lang="tr-TR" dirty="0">
                <a:effectLst/>
                <a:latin typeface="Helvetica" pitchFamily="2" charset="0"/>
              </a:rPr>
              <a:t>, </a:t>
            </a:r>
            <a:r>
              <a:rPr lang="tr-TR" dirty="0" err="1">
                <a:effectLst/>
                <a:latin typeface="Helvetica" pitchFamily="2" charset="0"/>
              </a:rPr>
              <a:t>while</a:t>
            </a:r>
            <a:endParaRPr lang="tr-TR" dirty="0">
              <a:effectLst/>
              <a:latin typeface="Helvetica" pitchFamily="2" charset="0"/>
            </a:endParaRPr>
          </a:p>
          <a:p>
            <a:r>
              <a:rPr lang="tr-TR" dirty="0" err="1">
                <a:effectLst/>
                <a:latin typeface="Helvetica" pitchFamily="2" charset="0"/>
              </a:rPr>
              <a:t>there</a:t>
            </a:r>
            <a:r>
              <a:rPr lang="tr-TR" dirty="0">
                <a:effectLst/>
                <a:latin typeface="Helvetica" pitchFamily="2" charset="0"/>
              </a:rPr>
              <a:t> </a:t>
            </a:r>
            <a:r>
              <a:rPr lang="tr-TR" dirty="0" err="1">
                <a:effectLst/>
                <a:latin typeface="Helvetica" pitchFamily="2" charset="0"/>
              </a:rPr>
              <a:t>were</a:t>
            </a:r>
            <a:r>
              <a:rPr lang="tr-TR" dirty="0">
                <a:effectLst/>
                <a:latin typeface="Helvetica" pitchFamily="2" charset="0"/>
              </a:rPr>
              <a:t> 544 </a:t>
            </a:r>
            <a:r>
              <a:rPr lang="tr-TR" dirty="0" err="1">
                <a:effectLst/>
                <a:latin typeface="Helvetica" pitchFamily="2" charset="0"/>
              </a:rPr>
              <a:t>flood-related</a:t>
            </a:r>
            <a:r>
              <a:rPr lang="tr-TR" dirty="0">
                <a:effectLst/>
                <a:latin typeface="Helvetica" pitchFamily="2" charset="0"/>
              </a:rPr>
              <a:t> </a:t>
            </a:r>
            <a:r>
              <a:rPr lang="tr-TR" dirty="0" err="1">
                <a:effectLst/>
                <a:latin typeface="Helvetica" pitchFamily="2" charset="0"/>
              </a:rPr>
              <a:t>lives</a:t>
            </a:r>
            <a:r>
              <a:rPr lang="tr-TR" dirty="0">
                <a:effectLst/>
                <a:latin typeface="Helvetica" pitchFamily="2" charset="0"/>
              </a:rPr>
              <a:t> </a:t>
            </a:r>
            <a:r>
              <a:rPr lang="tr-TR" dirty="0" err="1">
                <a:effectLst/>
                <a:latin typeface="Helvetica" pitchFamily="2" charset="0"/>
              </a:rPr>
              <a:t>lost</a:t>
            </a:r>
            <a:r>
              <a:rPr lang="tr-TR" dirty="0">
                <a:effectLst/>
                <a:latin typeface="Helvetica" pitchFamily="2" charset="0"/>
              </a:rPr>
              <a:t> in South </a:t>
            </a:r>
            <a:r>
              <a:rPr lang="tr-TR" dirty="0" err="1">
                <a:effectLst/>
                <a:latin typeface="Helvetica" pitchFamily="2" charset="0"/>
              </a:rPr>
              <a:t>Africa</a:t>
            </a:r>
            <a:r>
              <a:rPr lang="tr-TR" dirty="0">
                <a:effectLst/>
                <a:latin typeface="Helvetica" pitchFamily="2" charset="0"/>
              </a:rPr>
              <a:t>. </a:t>
            </a:r>
            <a:r>
              <a:rPr lang="tr-TR" dirty="0" err="1">
                <a:effectLst/>
                <a:latin typeface="Helvetica" pitchFamily="2" charset="0"/>
              </a:rPr>
              <a:t>The</a:t>
            </a:r>
            <a:endParaRPr lang="tr-TR" dirty="0">
              <a:effectLst/>
              <a:latin typeface="Helvetica" pitchFamily="2" charset="0"/>
            </a:endParaRPr>
          </a:p>
          <a:p>
            <a:r>
              <a:rPr lang="tr-TR" dirty="0" err="1">
                <a:effectLst/>
                <a:latin typeface="Helvetica" pitchFamily="2" charset="0"/>
              </a:rPr>
              <a:t>February</a:t>
            </a:r>
            <a:r>
              <a:rPr lang="tr-TR" dirty="0">
                <a:effectLst/>
                <a:latin typeface="Helvetica" pitchFamily="2" charset="0"/>
              </a:rPr>
              <a:t> </a:t>
            </a:r>
            <a:r>
              <a:rPr lang="tr-TR" dirty="0" err="1">
                <a:effectLst/>
                <a:latin typeface="Helvetica" pitchFamily="2" charset="0"/>
              </a:rPr>
              <a:t>flood</a:t>
            </a:r>
            <a:r>
              <a:rPr lang="tr-TR" dirty="0">
                <a:effectLst/>
                <a:latin typeface="Helvetica" pitchFamily="2" charset="0"/>
              </a:rPr>
              <a:t> in </a:t>
            </a:r>
            <a:r>
              <a:rPr lang="tr-TR" dirty="0" err="1">
                <a:effectLst/>
                <a:latin typeface="Helvetica" pitchFamily="2" charset="0"/>
              </a:rPr>
              <a:t>Brazil</a:t>
            </a:r>
            <a:r>
              <a:rPr lang="tr-TR" dirty="0">
                <a:effectLst/>
                <a:latin typeface="Helvetica" pitchFamily="2" charset="0"/>
              </a:rPr>
              <a:t> </a:t>
            </a:r>
            <a:r>
              <a:rPr lang="tr-TR" dirty="0" err="1">
                <a:effectLst/>
                <a:latin typeface="Helvetica" pitchFamily="2" charset="0"/>
              </a:rPr>
              <a:t>killed</a:t>
            </a:r>
            <a:r>
              <a:rPr lang="tr-TR" dirty="0">
                <a:effectLst/>
                <a:latin typeface="Helvetica" pitchFamily="2" charset="0"/>
              </a:rPr>
              <a:t> 272 </a:t>
            </a:r>
            <a:r>
              <a:rPr lang="tr-TR" dirty="0" err="1">
                <a:effectLst/>
                <a:latin typeface="Helvetica" pitchFamily="2" charset="0"/>
              </a:rPr>
              <a:t>people</a:t>
            </a:r>
            <a:r>
              <a:rPr lang="tr-TR" dirty="0">
                <a:effectLst/>
                <a:latin typeface="Helvetica" pitchFamily="2" charset="0"/>
              </a:rPr>
              <a:t>, </a:t>
            </a:r>
            <a:r>
              <a:rPr lang="tr-TR" dirty="0" err="1">
                <a:effectLst/>
                <a:latin typeface="Helvetica" pitchFamily="2" charset="0"/>
              </a:rPr>
              <a:t>and</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floods</a:t>
            </a:r>
            <a:r>
              <a:rPr lang="tr-TR" dirty="0">
                <a:effectLst/>
                <a:latin typeface="Helvetica" pitchFamily="2" charset="0"/>
              </a:rPr>
              <a:t> in</a:t>
            </a:r>
          </a:p>
          <a:p>
            <a:r>
              <a:rPr lang="tr-TR" dirty="0" err="1">
                <a:effectLst/>
                <a:latin typeface="Helvetica" pitchFamily="2" charset="0"/>
              </a:rPr>
              <a:t>Eastern</a:t>
            </a:r>
            <a:r>
              <a:rPr lang="tr-TR" dirty="0">
                <a:effectLst/>
                <a:latin typeface="Helvetica" pitchFamily="2" charset="0"/>
              </a:rPr>
              <a:t> </a:t>
            </a:r>
            <a:r>
              <a:rPr lang="tr-TR" dirty="0" err="1">
                <a:effectLst/>
                <a:latin typeface="Helvetica" pitchFamily="2" charset="0"/>
              </a:rPr>
              <a:t>Australia</a:t>
            </a:r>
            <a:r>
              <a:rPr lang="tr-TR" dirty="0">
                <a:effectLst/>
                <a:latin typeface="Helvetica" pitchFamily="2" charset="0"/>
              </a:rPr>
              <a:t> in </a:t>
            </a:r>
            <a:r>
              <a:rPr lang="tr-TR" dirty="0" err="1">
                <a:effectLst/>
                <a:latin typeface="Helvetica" pitchFamily="2" charset="0"/>
              </a:rPr>
              <a:t>February</a:t>
            </a:r>
            <a:r>
              <a:rPr lang="tr-TR" dirty="0">
                <a:effectLst/>
                <a:latin typeface="Helvetica" pitchFamily="2" charset="0"/>
              </a:rPr>
              <a:t> </a:t>
            </a:r>
            <a:r>
              <a:rPr lang="tr-TR" dirty="0" err="1">
                <a:effectLst/>
                <a:latin typeface="Helvetica" pitchFamily="2" charset="0"/>
              </a:rPr>
              <a:t>and</a:t>
            </a:r>
            <a:r>
              <a:rPr lang="tr-TR" dirty="0">
                <a:effectLst/>
                <a:latin typeface="Helvetica" pitchFamily="2" charset="0"/>
              </a:rPr>
              <a:t> </a:t>
            </a:r>
            <a:r>
              <a:rPr lang="tr-TR" dirty="0" err="1">
                <a:effectLst/>
                <a:latin typeface="Helvetica" pitchFamily="2" charset="0"/>
              </a:rPr>
              <a:t>March</a:t>
            </a:r>
            <a:r>
              <a:rPr lang="tr-TR" dirty="0">
                <a:effectLst/>
                <a:latin typeface="Helvetica" pitchFamily="2" charset="0"/>
              </a:rPr>
              <a:t> </a:t>
            </a:r>
            <a:r>
              <a:rPr lang="tr-TR" dirty="0" err="1">
                <a:effectLst/>
                <a:latin typeface="Helvetica" pitchFamily="2" charset="0"/>
              </a:rPr>
              <a:t>cost</a:t>
            </a:r>
            <a:r>
              <a:rPr lang="tr-TR" dirty="0">
                <a:effectLst/>
                <a:latin typeface="Helvetica" pitchFamily="2" charset="0"/>
              </a:rPr>
              <a:t> US$6.6 </a:t>
            </a:r>
            <a:r>
              <a:rPr lang="tr-TR" dirty="0" err="1">
                <a:effectLst/>
                <a:latin typeface="Helvetica" pitchFamily="2" charset="0"/>
              </a:rPr>
              <a:t>billion</a:t>
            </a:r>
            <a:r>
              <a:rPr lang="tr-TR" dirty="0">
                <a:effectLst/>
                <a:latin typeface="Helvetica" pitchFamily="2" charset="0"/>
              </a:rPr>
              <a:t>.</a:t>
            </a:r>
          </a:p>
          <a:p>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past</a:t>
            </a:r>
            <a:r>
              <a:rPr lang="tr-TR" dirty="0">
                <a:effectLst/>
                <a:latin typeface="Helvetica" pitchFamily="2" charset="0"/>
              </a:rPr>
              <a:t> </a:t>
            </a:r>
            <a:r>
              <a:rPr lang="tr-TR" dirty="0" err="1">
                <a:effectLst/>
                <a:latin typeface="Helvetica" pitchFamily="2" charset="0"/>
              </a:rPr>
              <a:t>year</a:t>
            </a:r>
            <a:r>
              <a:rPr lang="tr-TR" dirty="0">
                <a:effectLst/>
                <a:latin typeface="Helvetica" pitchFamily="2" charset="0"/>
              </a:rPr>
              <a:t> (2022) </a:t>
            </a:r>
            <a:r>
              <a:rPr lang="tr-TR" dirty="0" err="1">
                <a:effectLst/>
                <a:latin typeface="Helvetica" pitchFamily="2" charset="0"/>
              </a:rPr>
              <a:t>was</a:t>
            </a:r>
            <a:r>
              <a:rPr lang="tr-TR" dirty="0">
                <a:effectLst/>
                <a:latin typeface="Helvetica" pitchFamily="2" charset="0"/>
              </a:rPr>
              <a:t> </a:t>
            </a:r>
            <a:r>
              <a:rPr lang="tr-TR" dirty="0" err="1">
                <a:effectLst/>
                <a:latin typeface="Helvetica" pitchFamily="2" charset="0"/>
              </a:rPr>
              <a:t>marked</a:t>
            </a:r>
            <a:r>
              <a:rPr lang="tr-TR" dirty="0">
                <a:effectLst/>
                <a:latin typeface="Helvetica" pitchFamily="2" charset="0"/>
              </a:rPr>
              <a:t> </a:t>
            </a:r>
            <a:r>
              <a:rPr lang="tr-TR" dirty="0" err="1">
                <a:effectLst/>
                <a:latin typeface="Helvetica" pitchFamily="2" charset="0"/>
              </a:rPr>
              <a:t>by</a:t>
            </a:r>
            <a:r>
              <a:rPr lang="tr-TR" dirty="0">
                <a:effectLst/>
                <a:latin typeface="Helvetica" pitchFamily="2" charset="0"/>
              </a:rPr>
              <a:t> </a:t>
            </a:r>
            <a:r>
              <a:rPr lang="tr-TR" dirty="0" err="1">
                <a:effectLst/>
                <a:latin typeface="Helvetica" pitchFamily="2" charset="0"/>
              </a:rPr>
              <a:t>three</a:t>
            </a:r>
            <a:r>
              <a:rPr lang="tr-TR" dirty="0">
                <a:effectLst/>
                <a:latin typeface="Helvetica" pitchFamily="2" charset="0"/>
              </a:rPr>
              <a:t> </a:t>
            </a:r>
            <a:r>
              <a:rPr lang="tr-TR" dirty="0" err="1">
                <a:effectLst/>
                <a:latin typeface="Helvetica" pitchFamily="2" charset="0"/>
              </a:rPr>
              <a:t>major</a:t>
            </a:r>
            <a:r>
              <a:rPr lang="tr-TR" dirty="0">
                <a:effectLst/>
                <a:latin typeface="Helvetica" pitchFamily="2" charset="0"/>
              </a:rPr>
              <a:t> </a:t>
            </a:r>
            <a:r>
              <a:rPr lang="tr-TR" dirty="0" err="1">
                <a:effectLst/>
                <a:latin typeface="Helvetica" pitchFamily="2" charset="0"/>
              </a:rPr>
              <a:t>storm</a:t>
            </a:r>
            <a:endParaRPr lang="tr-TR" dirty="0">
              <a:effectLst/>
              <a:latin typeface="Helvetica" pitchFamily="2" charset="0"/>
            </a:endParaRPr>
          </a:p>
          <a:p>
            <a:r>
              <a:rPr lang="tr-TR" dirty="0" err="1">
                <a:effectLst/>
                <a:latin typeface="Helvetica" pitchFamily="2" charset="0"/>
              </a:rPr>
              <a:t>events</a:t>
            </a:r>
            <a:r>
              <a:rPr lang="tr-TR" dirty="0">
                <a:effectLst/>
                <a:latin typeface="Helvetica" pitchFamily="2" charset="0"/>
              </a:rPr>
              <a:t>, </a:t>
            </a:r>
            <a:r>
              <a:rPr lang="tr-TR" dirty="0" err="1">
                <a:effectLst/>
                <a:latin typeface="Helvetica" pitchFamily="2" charset="0"/>
              </a:rPr>
              <a:t>including</a:t>
            </a:r>
            <a:r>
              <a:rPr lang="tr-TR" dirty="0">
                <a:effectLst/>
                <a:latin typeface="Helvetica" pitchFamily="2" charset="0"/>
              </a:rPr>
              <a:t> </a:t>
            </a:r>
            <a:r>
              <a:rPr lang="tr-TR" dirty="0" err="1">
                <a:effectLst/>
                <a:latin typeface="Helvetica" pitchFamily="2" charset="0"/>
              </a:rPr>
              <a:t>two</a:t>
            </a:r>
            <a:r>
              <a:rPr lang="tr-TR" dirty="0">
                <a:effectLst/>
                <a:latin typeface="Helvetica" pitchFamily="2" charset="0"/>
              </a:rPr>
              <a:t> in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Philippines</a:t>
            </a:r>
            <a:r>
              <a:rPr lang="tr-TR" dirty="0">
                <a:effectLst/>
                <a:latin typeface="Helvetica" pitchFamily="2" charset="0"/>
              </a:rPr>
              <a:t>: </a:t>
            </a:r>
            <a:r>
              <a:rPr lang="tr-TR" dirty="0" err="1">
                <a:effectLst/>
                <a:latin typeface="Helvetica" pitchFamily="2" charset="0"/>
              </a:rPr>
              <a:t>Tropical</a:t>
            </a:r>
            <a:r>
              <a:rPr lang="tr-TR" dirty="0">
                <a:effectLst/>
                <a:latin typeface="Helvetica" pitchFamily="2" charset="0"/>
              </a:rPr>
              <a:t> </a:t>
            </a:r>
            <a:r>
              <a:rPr lang="tr-TR" dirty="0" err="1">
                <a:effectLst/>
                <a:latin typeface="Helvetica" pitchFamily="2" charset="0"/>
              </a:rPr>
              <a:t>Storm</a:t>
            </a:r>
            <a:endParaRPr lang="tr-TR" dirty="0">
              <a:effectLst/>
              <a:latin typeface="Helvetica" pitchFamily="2" charset="0"/>
            </a:endParaRPr>
          </a:p>
          <a:p>
            <a:r>
              <a:rPr lang="tr-TR" dirty="0" err="1">
                <a:effectLst/>
                <a:latin typeface="Helvetica" pitchFamily="2" charset="0"/>
              </a:rPr>
              <a:t>Megi</a:t>
            </a:r>
            <a:r>
              <a:rPr lang="tr-TR" dirty="0">
                <a:effectLst/>
                <a:latin typeface="Helvetica" pitchFamily="2" charset="0"/>
              </a:rPr>
              <a:t> in April (346 </a:t>
            </a:r>
            <a:r>
              <a:rPr lang="tr-TR" dirty="0" err="1">
                <a:effectLst/>
                <a:latin typeface="Helvetica" pitchFamily="2" charset="0"/>
              </a:rPr>
              <a:t>fatalities</a:t>
            </a:r>
            <a:r>
              <a:rPr lang="tr-TR" dirty="0">
                <a:effectLst/>
                <a:latin typeface="Helvetica" pitchFamily="2" charset="0"/>
              </a:rPr>
              <a:t>) </a:t>
            </a:r>
            <a:r>
              <a:rPr lang="tr-TR" dirty="0" err="1">
                <a:effectLst/>
                <a:latin typeface="Helvetica" pitchFamily="2" charset="0"/>
              </a:rPr>
              <a:t>and</a:t>
            </a:r>
            <a:r>
              <a:rPr lang="tr-TR" dirty="0">
                <a:effectLst/>
                <a:latin typeface="Helvetica" pitchFamily="2" charset="0"/>
              </a:rPr>
              <a:t> </a:t>
            </a:r>
            <a:r>
              <a:rPr lang="tr-TR" dirty="0" err="1">
                <a:effectLst/>
                <a:latin typeface="Helvetica" pitchFamily="2" charset="0"/>
              </a:rPr>
              <a:t>Tropical</a:t>
            </a:r>
            <a:r>
              <a:rPr lang="tr-TR" dirty="0">
                <a:effectLst/>
                <a:latin typeface="Helvetica" pitchFamily="2" charset="0"/>
              </a:rPr>
              <a:t> </a:t>
            </a:r>
            <a:r>
              <a:rPr lang="tr-TR" dirty="0" err="1">
                <a:effectLst/>
                <a:latin typeface="Helvetica" pitchFamily="2" charset="0"/>
              </a:rPr>
              <a:t>Storm</a:t>
            </a:r>
            <a:r>
              <a:rPr lang="tr-TR" dirty="0">
                <a:effectLst/>
                <a:latin typeface="Helvetica" pitchFamily="2" charset="0"/>
              </a:rPr>
              <a:t> </a:t>
            </a:r>
            <a:r>
              <a:rPr lang="tr-TR" dirty="0" err="1">
                <a:effectLst/>
                <a:latin typeface="Helvetica" pitchFamily="2" charset="0"/>
              </a:rPr>
              <a:t>Nalgae</a:t>
            </a:r>
            <a:r>
              <a:rPr lang="tr-TR" dirty="0">
                <a:effectLst/>
                <a:latin typeface="Helvetica" pitchFamily="2" charset="0"/>
              </a:rPr>
              <a:t> in</a:t>
            </a:r>
          </a:p>
          <a:p>
            <a:r>
              <a:rPr lang="tr-TR" dirty="0" err="1">
                <a:effectLst/>
                <a:latin typeface="Helvetica" pitchFamily="2" charset="0"/>
              </a:rPr>
              <a:t>October</a:t>
            </a:r>
            <a:r>
              <a:rPr lang="tr-TR" dirty="0">
                <a:effectLst/>
                <a:latin typeface="Helvetica" pitchFamily="2" charset="0"/>
              </a:rPr>
              <a:t> (3.3 M </a:t>
            </a:r>
            <a:r>
              <a:rPr lang="tr-TR" dirty="0" err="1">
                <a:effectLst/>
                <a:latin typeface="Helvetica" pitchFamily="2" charset="0"/>
              </a:rPr>
              <a:t>people</a:t>
            </a:r>
            <a:r>
              <a:rPr lang="tr-TR" dirty="0">
                <a:effectLst/>
                <a:latin typeface="Helvetica" pitchFamily="2" charset="0"/>
              </a:rPr>
              <a:t> </a:t>
            </a:r>
            <a:r>
              <a:rPr lang="tr-TR" dirty="0" err="1">
                <a:effectLst/>
                <a:latin typeface="Helvetica" pitchFamily="2" charset="0"/>
              </a:rPr>
              <a:t>affected</a:t>
            </a:r>
            <a:r>
              <a:rPr lang="tr-TR" dirty="0">
                <a:effectLst/>
                <a:latin typeface="Helvetica" pitchFamily="2" charset="0"/>
              </a:rPr>
              <a:t>). </a:t>
            </a:r>
            <a:r>
              <a:rPr lang="tr-TR" dirty="0" err="1">
                <a:effectLst/>
                <a:latin typeface="Helvetica" pitchFamily="2" charset="0"/>
              </a:rPr>
              <a:t>Hurricane</a:t>
            </a:r>
            <a:r>
              <a:rPr lang="tr-TR" dirty="0">
                <a:effectLst/>
                <a:latin typeface="Helvetica" pitchFamily="2" charset="0"/>
              </a:rPr>
              <a:t> </a:t>
            </a:r>
            <a:r>
              <a:rPr lang="tr-TR" dirty="0" err="1">
                <a:effectLst/>
                <a:latin typeface="Helvetica" pitchFamily="2" charset="0"/>
              </a:rPr>
              <a:t>Ian</a:t>
            </a:r>
            <a:r>
              <a:rPr lang="tr-TR" dirty="0">
                <a:effectLst/>
                <a:latin typeface="Helvetica" pitchFamily="2" charset="0"/>
              </a:rPr>
              <a:t> </a:t>
            </a:r>
            <a:r>
              <a:rPr lang="tr-TR" dirty="0" err="1">
                <a:effectLst/>
                <a:latin typeface="Helvetica" pitchFamily="2" charset="0"/>
              </a:rPr>
              <a:t>struck</a:t>
            </a:r>
            <a:r>
              <a:rPr lang="tr-TR" dirty="0">
                <a:effectLst/>
                <a:latin typeface="Helvetica" pitchFamily="2" charset="0"/>
              </a:rPr>
              <a:t> </a:t>
            </a:r>
            <a:r>
              <a:rPr lang="tr-TR" dirty="0" err="1">
                <a:effectLst/>
                <a:latin typeface="Helvetica" pitchFamily="2" charset="0"/>
              </a:rPr>
              <a:t>the</a:t>
            </a:r>
            <a:endParaRPr lang="tr-TR" dirty="0">
              <a:effectLst/>
              <a:latin typeface="Helvetica" pitchFamily="2" charset="0"/>
            </a:endParaRPr>
          </a:p>
          <a:p>
            <a:r>
              <a:rPr lang="tr-TR" dirty="0">
                <a:effectLst/>
                <a:latin typeface="Helvetica" pitchFamily="2" charset="0"/>
              </a:rPr>
              <a:t>USA, </a:t>
            </a:r>
            <a:r>
              <a:rPr lang="tr-TR" dirty="0" err="1">
                <a:effectLst/>
                <a:latin typeface="Helvetica" pitchFamily="2" charset="0"/>
              </a:rPr>
              <a:t>causing</a:t>
            </a:r>
            <a:r>
              <a:rPr lang="tr-TR" dirty="0">
                <a:effectLst/>
                <a:latin typeface="Helvetica" pitchFamily="2" charset="0"/>
              </a:rPr>
              <a:t> </a:t>
            </a:r>
            <a:r>
              <a:rPr lang="tr-TR" dirty="0" err="1">
                <a:effectLst/>
                <a:latin typeface="Helvetica" pitchFamily="2" charset="0"/>
              </a:rPr>
              <a:t>damage</a:t>
            </a:r>
            <a:r>
              <a:rPr lang="tr-TR" dirty="0">
                <a:effectLst/>
                <a:latin typeface="Helvetica" pitchFamily="2" charset="0"/>
              </a:rPr>
              <a:t> </a:t>
            </a:r>
            <a:r>
              <a:rPr lang="tr-TR" dirty="0" err="1">
                <a:effectLst/>
                <a:latin typeface="Helvetica" pitchFamily="2" charset="0"/>
              </a:rPr>
              <a:t>worth</a:t>
            </a:r>
            <a:r>
              <a:rPr lang="tr-TR" dirty="0">
                <a:effectLst/>
                <a:latin typeface="Helvetica" pitchFamily="2" charset="0"/>
              </a:rPr>
              <a:t> US$ 100 </a:t>
            </a:r>
            <a:r>
              <a:rPr lang="tr-TR" dirty="0" err="1">
                <a:effectLst/>
                <a:latin typeface="Helvetica" pitchFamily="2" charset="0"/>
              </a:rPr>
              <a:t>billion</a:t>
            </a:r>
            <a:r>
              <a:rPr lang="tr-TR" dirty="0">
                <a:effectLst/>
                <a:latin typeface="Helvetica" pitchFamily="2" charset="0"/>
              </a:rPr>
              <a:t>, </a:t>
            </a:r>
            <a:r>
              <a:rPr lang="tr-TR" dirty="0" err="1">
                <a:effectLst/>
                <a:latin typeface="Helvetica" pitchFamily="2" charset="0"/>
              </a:rPr>
              <a:t>making</a:t>
            </a:r>
            <a:r>
              <a:rPr lang="tr-TR" dirty="0">
                <a:effectLst/>
                <a:latin typeface="Helvetica" pitchFamily="2" charset="0"/>
              </a:rPr>
              <a:t> it </a:t>
            </a:r>
            <a:r>
              <a:rPr lang="tr-TR" dirty="0" err="1">
                <a:effectLst/>
                <a:latin typeface="Helvetica" pitchFamily="2" charset="0"/>
              </a:rPr>
              <a:t>the</a:t>
            </a:r>
            <a:endParaRPr lang="tr-TR" dirty="0">
              <a:effectLst/>
              <a:latin typeface="Helvetica" pitchFamily="2" charset="0"/>
            </a:endParaRPr>
          </a:p>
          <a:p>
            <a:r>
              <a:rPr lang="tr-TR" dirty="0" err="1">
                <a:effectLst/>
                <a:latin typeface="Helvetica" pitchFamily="2" charset="0"/>
              </a:rPr>
              <a:t>costliest</a:t>
            </a:r>
            <a:r>
              <a:rPr lang="tr-TR" dirty="0">
                <a:effectLst/>
                <a:latin typeface="Helvetica" pitchFamily="2" charset="0"/>
              </a:rPr>
              <a:t> </a:t>
            </a:r>
            <a:r>
              <a:rPr lang="tr-TR" dirty="0" err="1">
                <a:effectLst/>
                <a:latin typeface="Helvetica" pitchFamily="2" charset="0"/>
              </a:rPr>
              <a:t>disaster</a:t>
            </a:r>
            <a:r>
              <a:rPr lang="tr-TR" dirty="0">
                <a:effectLst/>
                <a:latin typeface="Helvetica" pitchFamily="2" charset="0"/>
              </a:rPr>
              <a:t> </a:t>
            </a:r>
            <a:r>
              <a:rPr lang="tr-TR" dirty="0" err="1">
                <a:effectLst/>
                <a:latin typeface="Helvetica" pitchFamily="2" charset="0"/>
              </a:rPr>
              <a:t>event</a:t>
            </a:r>
            <a:r>
              <a:rPr lang="tr-TR" dirty="0">
                <a:effectLst/>
                <a:latin typeface="Helvetica" pitchFamily="2" charset="0"/>
              </a:rPr>
              <a:t> of 2022.</a:t>
            </a:r>
          </a:p>
          <a:p>
            <a:r>
              <a:rPr lang="tr-TR" dirty="0">
                <a:effectLst/>
                <a:latin typeface="Helvetica" pitchFamily="2" charset="0"/>
              </a:rPr>
              <a:t>As </a:t>
            </a:r>
            <a:r>
              <a:rPr lang="tr-TR" dirty="0" err="1">
                <a:effectLst/>
                <a:latin typeface="Helvetica" pitchFamily="2" charset="0"/>
              </a:rPr>
              <a:t>for</a:t>
            </a:r>
            <a:r>
              <a:rPr lang="tr-TR" dirty="0">
                <a:effectLst/>
                <a:latin typeface="Helvetica" pitchFamily="2" charset="0"/>
              </a:rPr>
              <a:t> </a:t>
            </a:r>
            <a:r>
              <a:rPr lang="tr-TR" dirty="0" err="1">
                <a:effectLst/>
                <a:latin typeface="Helvetica" pitchFamily="2" charset="0"/>
              </a:rPr>
              <a:t>earthquakes</a:t>
            </a:r>
            <a:r>
              <a:rPr lang="tr-TR" dirty="0">
                <a:effectLst/>
                <a:latin typeface="Helvetica" pitchFamily="2" charset="0"/>
              </a:rPr>
              <a:t>, </a:t>
            </a:r>
            <a:r>
              <a:rPr lang="tr-TR" dirty="0" err="1">
                <a:effectLst/>
                <a:latin typeface="Helvetica" pitchFamily="2" charset="0"/>
              </a:rPr>
              <a:t>three</a:t>
            </a:r>
            <a:r>
              <a:rPr lang="tr-TR" dirty="0">
                <a:effectLst/>
                <a:latin typeface="Helvetica" pitchFamily="2" charset="0"/>
              </a:rPr>
              <a:t> </a:t>
            </a:r>
            <a:r>
              <a:rPr lang="tr-TR" dirty="0" err="1">
                <a:effectLst/>
                <a:latin typeface="Helvetica" pitchFamily="2" charset="0"/>
              </a:rPr>
              <a:t>events</a:t>
            </a:r>
            <a:r>
              <a:rPr lang="tr-TR" dirty="0">
                <a:effectLst/>
                <a:latin typeface="Helvetica" pitchFamily="2" charset="0"/>
              </a:rPr>
              <a:t> </a:t>
            </a:r>
            <a:r>
              <a:rPr lang="tr-TR" dirty="0" err="1">
                <a:effectLst/>
                <a:latin typeface="Helvetica" pitchFamily="2" charset="0"/>
              </a:rPr>
              <a:t>stood</a:t>
            </a:r>
            <a:r>
              <a:rPr lang="tr-TR" dirty="0">
                <a:effectLst/>
                <a:latin typeface="Helvetica" pitchFamily="2" charset="0"/>
              </a:rPr>
              <a:t> </a:t>
            </a:r>
            <a:r>
              <a:rPr lang="tr-TR" dirty="0" err="1">
                <a:effectLst/>
                <a:latin typeface="Helvetica" pitchFamily="2" charset="0"/>
              </a:rPr>
              <a:t>out</a:t>
            </a:r>
            <a:r>
              <a:rPr lang="tr-TR" dirty="0">
                <a:effectLst/>
                <a:latin typeface="Helvetica" pitchFamily="2" charset="0"/>
              </a:rPr>
              <a:t> in 2022, </a:t>
            </a:r>
            <a:r>
              <a:rPr lang="tr-TR" dirty="0" err="1">
                <a:effectLst/>
                <a:latin typeface="Helvetica" pitchFamily="2" charset="0"/>
              </a:rPr>
              <a:t>with</a:t>
            </a:r>
            <a:endParaRPr lang="tr-TR" dirty="0">
              <a:effectLst/>
              <a:latin typeface="Helvetica" pitchFamily="2" charset="0"/>
            </a:endParaRPr>
          </a:p>
          <a:p>
            <a:r>
              <a:rPr lang="tr-TR" dirty="0" err="1">
                <a:effectLst/>
                <a:latin typeface="Helvetica" pitchFamily="2" charset="0"/>
              </a:rPr>
              <a:t>two</a:t>
            </a:r>
            <a:r>
              <a:rPr lang="tr-TR" dirty="0">
                <a:effectLst/>
                <a:latin typeface="Helvetica" pitchFamily="2" charset="0"/>
              </a:rPr>
              <a:t> of </a:t>
            </a:r>
            <a:r>
              <a:rPr lang="tr-TR" dirty="0" err="1">
                <a:effectLst/>
                <a:latin typeface="Helvetica" pitchFamily="2" charset="0"/>
              </a:rPr>
              <a:t>these</a:t>
            </a:r>
            <a:r>
              <a:rPr lang="tr-TR" dirty="0">
                <a:effectLst/>
                <a:latin typeface="Helvetica" pitchFamily="2" charset="0"/>
              </a:rPr>
              <a:t> </a:t>
            </a:r>
            <a:r>
              <a:rPr lang="tr-TR" dirty="0" err="1">
                <a:effectLst/>
                <a:latin typeface="Helvetica" pitchFamily="2" charset="0"/>
              </a:rPr>
              <a:t>ranking</a:t>
            </a:r>
            <a:r>
              <a:rPr lang="tr-TR" dirty="0">
                <a:effectLst/>
                <a:latin typeface="Helvetica" pitchFamily="2" charset="0"/>
              </a:rPr>
              <a:t> </a:t>
            </a:r>
            <a:r>
              <a:rPr lang="tr-TR" dirty="0" err="1">
                <a:effectLst/>
                <a:latin typeface="Helvetica" pitchFamily="2" charset="0"/>
              </a:rPr>
              <a:t>among</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top ten </a:t>
            </a:r>
            <a:r>
              <a:rPr lang="tr-TR" dirty="0" err="1">
                <a:effectLst/>
                <a:latin typeface="Helvetica" pitchFamily="2" charset="0"/>
              </a:rPr>
              <a:t>deadliest</a:t>
            </a:r>
            <a:r>
              <a:rPr lang="tr-TR" dirty="0">
                <a:effectLst/>
                <a:latin typeface="Helvetica" pitchFamily="2" charset="0"/>
              </a:rPr>
              <a:t> </a:t>
            </a:r>
            <a:r>
              <a:rPr lang="tr-TR" dirty="0" err="1">
                <a:effectLst/>
                <a:latin typeface="Helvetica" pitchFamily="2" charset="0"/>
              </a:rPr>
              <a:t>disaster</a:t>
            </a:r>
            <a:endParaRPr lang="tr-TR" dirty="0">
              <a:effectLst/>
              <a:latin typeface="Helvetica" pitchFamily="2" charset="0"/>
            </a:endParaRPr>
          </a:p>
          <a:p>
            <a:r>
              <a:rPr lang="tr-TR" dirty="0" err="1">
                <a:effectLst/>
                <a:latin typeface="Helvetica" pitchFamily="2" charset="0"/>
              </a:rPr>
              <a:t>events</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southeastern</a:t>
            </a:r>
            <a:r>
              <a:rPr lang="tr-TR" dirty="0">
                <a:effectLst/>
                <a:latin typeface="Helvetica" pitchFamily="2" charset="0"/>
              </a:rPr>
              <a:t> </a:t>
            </a:r>
            <a:r>
              <a:rPr lang="tr-TR" dirty="0" err="1">
                <a:effectLst/>
                <a:latin typeface="Helvetica" pitchFamily="2" charset="0"/>
              </a:rPr>
              <a:t>Afghanistan</a:t>
            </a:r>
            <a:r>
              <a:rPr lang="tr-TR" dirty="0">
                <a:effectLst/>
                <a:latin typeface="Helvetica" pitchFamily="2" charset="0"/>
              </a:rPr>
              <a:t> </a:t>
            </a:r>
            <a:r>
              <a:rPr lang="tr-TR" dirty="0" err="1">
                <a:effectLst/>
                <a:latin typeface="Helvetica" pitchFamily="2" charset="0"/>
              </a:rPr>
              <a:t>earthquake</a:t>
            </a:r>
            <a:r>
              <a:rPr lang="tr-TR" dirty="0">
                <a:effectLst/>
                <a:latin typeface="Helvetica" pitchFamily="2" charset="0"/>
              </a:rPr>
              <a:t> in </a:t>
            </a:r>
            <a:r>
              <a:rPr lang="tr-TR" dirty="0" err="1">
                <a:effectLst/>
                <a:latin typeface="Helvetica" pitchFamily="2" charset="0"/>
              </a:rPr>
              <a:t>June</a:t>
            </a:r>
            <a:endParaRPr lang="tr-TR" dirty="0">
              <a:effectLst/>
              <a:latin typeface="Helvetica" pitchFamily="2" charset="0"/>
            </a:endParaRPr>
          </a:p>
          <a:p>
            <a:r>
              <a:rPr lang="tr-TR" dirty="0">
                <a:effectLst/>
                <a:latin typeface="Helvetica" pitchFamily="2" charset="0"/>
              </a:rPr>
              <a:t>(1,036 </a:t>
            </a:r>
            <a:r>
              <a:rPr lang="tr-TR" dirty="0" err="1">
                <a:effectLst/>
                <a:latin typeface="Helvetica" pitchFamily="2" charset="0"/>
              </a:rPr>
              <a:t>fatalities</a:t>
            </a:r>
            <a:r>
              <a:rPr lang="tr-TR" dirty="0">
                <a:effectLst/>
                <a:latin typeface="Helvetica" pitchFamily="2" charset="0"/>
              </a:rPr>
              <a:t>) </a:t>
            </a:r>
            <a:r>
              <a:rPr lang="tr-TR" dirty="0" err="1">
                <a:effectLst/>
                <a:latin typeface="Helvetica" pitchFamily="2" charset="0"/>
              </a:rPr>
              <a:t>and</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Indonesia</a:t>
            </a:r>
            <a:r>
              <a:rPr lang="tr-TR" dirty="0">
                <a:effectLst/>
                <a:latin typeface="Helvetica" pitchFamily="2" charset="0"/>
              </a:rPr>
              <a:t> </a:t>
            </a:r>
            <a:r>
              <a:rPr lang="tr-TR" dirty="0" err="1">
                <a:effectLst/>
                <a:latin typeface="Helvetica" pitchFamily="2" charset="0"/>
              </a:rPr>
              <a:t>earthquake</a:t>
            </a:r>
            <a:r>
              <a:rPr lang="tr-TR" dirty="0">
                <a:effectLst/>
                <a:latin typeface="Helvetica" pitchFamily="2" charset="0"/>
              </a:rPr>
              <a:t> in </a:t>
            </a:r>
            <a:r>
              <a:rPr lang="tr-TR" dirty="0" err="1">
                <a:effectLst/>
                <a:latin typeface="Helvetica" pitchFamily="2" charset="0"/>
              </a:rPr>
              <a:t>November</a:t>
            </a:r>
            <a:endParaRPr lang="tr-TR" dirty="0">
              <a:effectLst/>
              <a:latin typeface="Helvetica" pitchFamily="2" charset="0"/>
            </a:endParaRPr>
          </a:p>
          <a:p>
            <a:r>
              <a:rPr lang="tr-TR" dirty="0">
                <a:effectLst/>
                <a:latin typeface="Helvetica" pitchFamily="2" charset="0"/>
              </a:rPr>
              <a:t>(334 </a:t>
            </a:r>
            <a:r>
              <a:rPr lang="tr-TR" dirty="0" err="1">
                <a:effectLst/>
                <a:latin typeface="Helvetica" pitchFamily="2" charset="0"/>
              </a:rPr>
              <a:t>fatalities</a:t>
            </a:r>
            <a:r>
              <a:rPr lang="tr-TR" dirty="0">
                <a:effectLst/>
                <a:latin typeface="Helvetica" pitchFamily="2" charset="0"/>
              </a:rPr>
              <a:t>). </a:t>
            </a:r>
            <a:r>
              <a:rPr lang="tr-TR" dirty="0" err="1">
                <a:effectLst/>
                <a:latin typeface="Helvetica" pitchFamily="2" charset="0"/>
              </a:rPr>
              <a:t>Finally</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Fukushima</a:t>
            </a:r>
            <a:r>
              <a:rPr lang="tr-TR" dirty="0">
                <a:effectLst/>
                <a:latin typeface="Helvetica" pitchFamily="2" charset="0"/>
              </a:rPr>
              <a:t> </a:t>
            </a:r>
            <a:r>
              <a:rPr lang="tr-TR" dirty="0" err="1">
                <a:effectLst/>
                <a:latin typeface="Helvetica" pitchFamily="2" charset="0"/>
              </a:rPr>
              <a:t>earthquake</a:t>
            </a:r>
            <a:r>
              <a:rPr lang="tr-TR" dirty="0">
                <a:effectLst/>
                <a:latin typeface="Helvetica" pitchFamily="2" charset="0"/>
              </a:rPr>
              <a:t> of 2022</a:t>
            </a:r>
          </a:p>
          <a:p>
            <a:r>
              <a:rPr lang="tr-TR" dirty="0" err="1">
                <a:effectLst/>
                <a:latin typeface="Helvetica" pitchFamily="2" charset="0"/>
              </a:rPr>
              <a:t>resulted</a:t>
            </a:r>
            <a:r>
              <a:rPr lang="tr-TR" dirty="0">
                <a:effectLst/>
                <a:latin typeface="Helvetica" pitchFamily="2" charset="0"/>
              </a:rPr>
              <a:t> in </a:t>
            </a:r>
            <a:r>
              <a:rPr lang="tr-TR" dirty="0" err="1">
                <a:effectLst/>
                <a:latin typeface="Helvetica" pitchFamily="2" charset="0"/>
              </a:rPr>
              <a:t>damage</a:t>
            </a:r>
            <a:r>
              <a:rPr lang="tr-TR" dirty="0">
                <a:effectLst/>
                <a:latin typeface="Helvetica" pitchFamily="2" charset="0"/>
              </a:rPr>
              <a:t> </a:t>
            </a:r>
            <a:r>
              <a:rPr lang="tr-TR" dirty="0" err="1">
                <a:effectLst/>
                <a:latin typeface="Helvetica" pitchFamily="2" charset="0"/>
              </a:rPr>
              <a:t>costing</a:t>
            </a:r>
            <a:r>
              <a:rPr lang="tr-TR" dirty="0">
                <a:effectLst/>
                <a:latin typeface="Helvetica" pitchFamily="2" charset="0"/>
              </a:rPr>
              <a:t> US$ 8.8 </a:t>
            </a:r>
            <a:r>
              <a:rPr lang="tr-TR" dirty="0" err="1">
                <a:effectLst/>
                <a:latin typeface="Helvetica" pitchFamily="2" charset="0"/>
              </a:rPr>
              <a:t>billion</a:t>
            </a:r>
            <a:r>
              <a:rPr lang="tr-TR" dirty="0">
                <a:effectLst/>
                <a:latin typeface="Helvetica" pitchFamily="2" charset="0"/>
              </a:rPr>
              <a:t>, </a:t>
            </a:r>
            <a:r>
              <a:rPr lang="tr-TR" dirty="0" err="1">
                <a:effectLst/>
                <a:latin typeface="Helvetica" pitchFamily="2" charset="0"/>
              </a:rPr>
              <a:t>making</a:t>
            </a:r>
            <a:r>
              <a:rPr lang="tr-TR" dirty="0">
                <a:effectLst/>
                <a:latin typeface="Helvetica" pitchFamily="2" charset="0"/>
              </a:rPr>
              <a:t> it </a:t>
            </a:r>
            <a:r>
              <a:rPr lang="tr-TR" dirty="0" err="1">
                <a:effectLst/>
                <a:latin typeface="Helvetica" pitchFamily="2" charset="0"/>
              </a:rPr>
              <a:t>the</a:t>
            </a:r>
            <a:endParaRPr lang="tr-TR" dirty="0">
              <a:effectLst/>
              <a:latin typeface="Helvetica" pitchFamily="2" charset="0"/>
            </a:endParaRPr>
          </a:p>
          <a:p>
            <a:r>
              <a:rPr lang="tr-TR" dirty="0" err="1">
                <a:effectLst/>
                <a:latin typeface="Helvetica" pitchFamily="2" charset="0"/>
              </a:rPr>
              <a:t>event</a:t>
            </a:r>
            <a:r>
              <a:rPr lang="tr-TR" dirty="0">
                <a:effectLst/>
                <a:latin typeface="Helvetica" pitchFamily="2" charset="0"/>
              </a:rPr>
              <a:t> </a:t>
            </a:r>
            <a:r>
              <a:rPr lang="tr-TR" dirty="0" err="1">
                <a:effectLst/>
                <a:latin typeface="Helvetica" pitchFamily="2" charset="0"/>
              </a:rPr>
              <a:t>with</a:t>
            </a:r>
            <a:r>
              <a:rPr lang="tr-TR" dirty="0">
                <a:effectLst/>
                <a:latin typeface="Helvetica" pitchFamily="2" charset="0"/>
              </a:rPr>
              <a:t> </a:t>
            </a:r>
            <a:r>
              <a:rPr lang="tr-TR" dirty="0" err="1">
                <a:effectLst/>
                <a:latin typeface="Helvetica" pitchFamily="2" charset="0"/>
              </a:rPr>
              <a:t>the</a:t>
            </a:r>
            <a:r>
              <a:rPr lang="tr-TR" dirty="0">
                <a:effectLst/>
                <a:latin typeface="Helvetica" pitchFamily="2" charset="0"/>
              </a:rPr>
              <a:t> </a:t>
            </a:r>
            <a:r>
              <a:rPr lang="tr-TR" dirty="0" err="1">
                <a:effectLst/>
                <a:latin typeface="Helvetica" pitchFamily="2" charset="0"/>
              </a:rPr>
              <a:t>fourth-highest</a:t>
            </a:r>
            <a:r>
              <a:rPr lang="tr-TR" dirty="0">
                <a:effectLst/>
                <a:latin typeface="Helvetica" pitchFamily="2" charset="0"/>
              </a:rPr>
              <a:t> </a:t>
            </a:r>
            <a:r>
              <a:rPr lang="tr-TR" dirty="0" err="1">
                <a:effectLst/>
                <a:latin typeface="Helvetica" pitchFamily="2" charset="0"/>
              </a:rPr>
              <a:t>economic</a:t>
            </a:r>
            <a:r>
              <a:rPr lang="tr-TR" dirty="0">
                <a:effectLst/>
                <a:latin typeface="Helvetica" pitchFamily="2" charset="0"/>
              </a:rPr>
              <a:t> </a:t>
            </a:r>
            <a:r>
              <a:rPr lang="tr-TR" dirty="0" err="1">
                <a:effectLst/>
                <a:latin typeface="Helvetica" pitchFamily="2" charset="0"/>
              </a:rPr>
              <a:t>impact</a:t>
            </a:r>
            <a:r>
              <a:rPr lang="tr-TR" dirty="0">
                <a:effectLst/>
                <a:latin typeface="Helvetica" pitchFamily="2" charset="0"/>
              </a:rPr>
              <a:t>.</a:t>
            </a:r>
          </a:p>
          <a:p>
            <a:endParaRPr lang="tr-TR" dirty="0"/>
          </a:p>
        </p:txBody>
      </p:sp>
      <p:sp>
        <p:nvSpPr>
          <p:cNvPr id="4" name="Slayt Numarası Yer Tutucusu 3"/>
          <p:cNvSpPr>
            <a:spLocks noGrp="1"/>
          </p:cNvSpPr>
          <p:nvPr>
            <p:ph type="sldNum" sz="quarter" idx="5"/>
          </p:nvPr>
        </p:nvSpPr>
        <p:spPr/>
        <p:txBody>
          <a:bodyPr/>
          <a:lstStyle/>
          <a:p>
            <a:fld id="{1020250E-A3D7-E24B-A582-CF4BFA55F081}" type="slidenum">
              <a:rPr lang="tr-TR" smtClean="0"/>
              <a:t>3</a:t>
            </a:fld>
            <a:endParaRPr lang="tr-TR"/>
          </a:p>
        </p:txBody>
      </p:sp>
    </p:spTree>
    <p:extLst>
      <p:ext uri="{BB962C8B-B14F-4D97-AF65-F5344CB8AC3E}">
        <p14:creationId xmlns:p14="http://schemas.microsoft.com/office/powerpoint/2010/main" val="745013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err="1"/>
              <a:t>to</a:t>
            </a:r>
            <a:r>
              <a:rPr lang="tr-TR" sz="1200" dirty="0"/>
              <a:t> </a:t>
            </a:r>
            <a:r>
              <a:rPr lang="tr-TR" sz="1200" dirty="0" err="1"/>
              <a:t>several</a:t>
            </a:r>
            <a:r>
              <a:rPr lang="tr-TR" sz="1200" dirty="0"/>
              <a:t> </a:t>
            </a:r>
            <a:r>
              <a:rPr lang="tr-TR" sz="1200" dirty="0" err="1"/>
              <a:t>parts</a:t>
            </a:r>
            <a:r>
              <a:rPr lang="tr-TR" sz="1200" dirty="0"/>
              <a:t> of </a:t>
            </a:r>
            <a:r>
              <a:rPr lang="tr-TR" sz="1200" dirty="0" err="1"/>
              <a:t>the</a:t>
            </a:r>
            <a:r>
              <a:rPr lang="tr-TR" sz="1200" dirty="0"/>
              <a:t> body (</a:t>
            </a:r>
            <a:r>
              <a:rPr lang="tr-TR" sz="1200" dirty="0" err="1"/>
              <a:t>after</a:t>
            </a:r>
            <a:r>
              <a:rPr lang="tr-TR" sz="1200" dirty="0"/>
              <a:t> </a:t>
            </a:r>
            <a:r>
              <a:rPr lang="tr-TR" sz="1200" dirty="0" err="1"/>
              <a:t>disasters</a:t>
            </a:r>
            <a:r>
              <a:rPr lang="tr-TR" sz="1200" dirty="0"/>
              <a:t> </a:t>
            </a:r>
            <a:r>
              <a:rPr lang="tr-TR" sz="1200" dirty="0" err="1"/>
              <a:t>causing</a:t>
            </a:r>
            <a:r>
              <a:rPr lang="tr-TR" sz="1200" dirty="0"/>
              <a:t> </a:t>
            </a:r>
            <a:r>
              <a:rPr lang="tr-TR" sz="1200" dirty="0" err="1"/>
              <a:t>collapse</a:t>
            </a:r>
            <a:r>
              <a:rPr lang="tr-TR" sz="1200" dirty="0"/>
              <a:t> of </a:t>
            </a:r>
            <a:r>
              <a:rPr lang="tr-TR" sz="1200" dirty="0" err="1"/>
              <a:t>buildings</a:t>
            </a:r>
            <a:r>
              <a:rPr lang="tr-TR" sz="1200" dirty="0"/>
              <a:t>,</a:t>
            </a:r>
          </a:p>
          <a:p>
            <a:r>
              <a:rPr lang="tr-TR" dirty="0" err="1">
                <a:effectLst/>
                <a:latin typeface="Times" pitchFamily="2" charset="0"/>
              </a:rPr>
              <a:t>In</a:t>
            </a:r>
            <a:r>
              <a:rPr lang="tr-TR" dirty="0">
                <a:effectLst/>
                <a:latin typeface="Times" pitchFamily="2" charset="0"/>
              </a:rPr>
              <a:t> </a:t>
            </a:r>
            <a:r>
              <a:rPr lang="tr-TR" dirty="0" err="1">
                <a:effectLst/>
                <a:latin typeface="Times" pitchFamily="2" charset="0"/>
              </a:rPr>
              <a:t>the</a:t>
            </a:r>
            <a:r>
              <a:rPr lang="tr-TR" dirty="0">
                <a:effectLst/>
                <a:latin typeface="Times" pitchFamily="2" charset="0"/>
              </a:rPr>
              <a:t> </a:t>
            </a:r>
            <a:r>
              <a:rPr lang="tr-TR" dirty="0" err="1">
                <a:effectLst/>
                <a:latin typeface="Times" pitchFamily="2" charset="0"/>
              </a:rPr>
              <a:t>case</a:t>
            </a:r>
            <a:r>
              <a:rPr lang="tr-TR" dirty="0">
                <a:effectLst/>
                <a:latin typeface="Times" pitchFamily="2" charset="0"/>
              </a:rPr>
              <a:t> of </a:t>
            </a:r>
            <a:r>
              <a:rPr lang="tr-TR" dirty="0" err="1">
                <a:effectLst/>
                <a:latin typeface="Times" pitchFamily="2" charset="0"/>
              </a:rPr>
              <a:t>massive</a:t>
            </a:r>
            <a:r>
              <a:rPr lang="tr-TR" dirty="0">
                <a:effectLst/>
                <a:latin typeface="Times" pitchFamily="2" charset="0"/>
              </a:rPr>
              <a:t> </a:t>
            </a:r>
            <a:r>
              <a:rPr lang="tr-TR" dirty="0" err="1">
                <a:effectLst/>
                <a:latin typeface="Times" pitchFamily="2" charset="0"/>
              </a:rPr>
              <a:t>disasters</a:t>
            </a:r>
            <a:r>
              <a:rPr lang="tr-TR" dirty="0">
                <a:effectLst/>
                <a:latin typeface="Times" pitchFamily="2" charset="0"/>
              </a:rPr>
              <a:t> </a:t>
            </a:r>
            <a:r>
              <a:rPr lang="tr-TR" dirty="0" err="1">
                <a:effectLst/>
                <a:latin typeface="Times" pitchFamily="2" charset="0"/>
              </a:rPr>
              <a:t>overall</a:t>
            </a:r>
            <a:r>
              <a:rPr lang="tr-TR" dirty="0">
                <a:effectLst/>
                <a:latin typeface="Times" pitchFamily="2" charset="0"/>
              </a:rPr>
              <a:t> </a:t>
            </a:r>
            <a:r>
              <a:rPr lang="tr-TR" dirty="0" err="1">
                <a:effectLst/>
                <a:latin typeface="Times" pitchFamily="2" charset="0"/>
              </a:rPr>
              <a:t>pressure</a:t>
            </a:r>
            <a:r>
              <a:rPr lang="tr-TR" dirty="0">
                <a:effectLst/>
                <a:latin typeface="Times" pitchFamily="2" charset="0"/>
              </a:rPr>
              <a:t> on </a:t>
            </a:r>
            <a:r>
              <a:rPr lang="tr-TR" dirty="0" err="1">
                <a:effectLst/>
                <a:latin typeface="Times" pitchFamily="2" charset="0"/>
              </a:rPr>
              <a:t>the</a:t>
            </a:r>
            <a:r>
              <a:rPr lang="tr-TR" dirty="0">
                <a:effectLst/>
                <a:latin typeface="Times" pitchFamily="2" charset="0"/>
              </a:rPr>
              <a:t> </a:t>
            </a:r>
            <a:r>
              <a:rPr lang="tr-TR" dirty="0" err="1">
                <a:effectLst/>
                <a:latin typeface="Times" pitchFamily="2" charset="0"/>
              </a:rPr>
              <a:t>community</a:t>
            </a:r>
            <a:r>
              <a:rPr lang="tr-TR" dirty="0">
                <a:effectLst/>
                <a:latin typeface="Times" pitchFamily="2" charset="0"/>
              </a:rPr>
              <a:t> is </a:t>
            </a:r>
            <a:r>
              <a:rPr lang="tr-TR" dirty="0" err="1">
                <a:effectLst/>
                <a:latin typeface="Times" pitchFamily="2" charset="0"/>
              </a:rPr>
              <a:t>overwhelming</a:t>
            </a:r>
            <a:r>
              <a:rPr lang="tr-TR" dirty="0">
                <a:effectLst/>
                <a:latin typeface="Times" pitchFamily="2" charset="0"/>
              </a:rPr>
              <a:t>; </a:t>
            </a:r>
            <a:r>
              <a:rPr lang="tr-TR" dirty="0" err="1">
                <a:effectLst/>
                <a:latin typeface="Times" pitchFamily="2" charset="0"/>
              </a:rPr>
              <a:t>the</a:t>
            </a:r>
            <a:r>
              <a:rPr lang="tr-TR" dirty="0">
                <a:effectLst/>
                <a:latin typeface="Times" pitchFamily="2" charset="0"/>
              </a:rPr>
              <a:t> </a:t>
            </a:r>
            <a:r>
              <a:rPr lang="tr-TR" dirty="0" err="1">
                <a:effectLst/>
                <a:latin typeface="Times" pitchFamily="2" charset="0"/>
              </a:rPr>
              <a:t>number</a:t>
            </a:r>
            <a:r>
              <a:rPr lang="tr-TR" dirty="0">
                <a:effectLst/>
                <a:latin typeface="Times" pitchFamily="2" charset="0"/>
              </a:rPr>
              <a:t> of </a:t>
            </a:r>
            <a:r>
              <a:rPr lang="tr-TR" dirty="0" err="1">
                <a:effectLst/>
                <a:latin typeface="Times" pitchFamily="2" charset="0"/>
              </a:rPr>
              <a:t>victims</a:t>
            </a:r>
            <a:r>
              <a:rPr lang="tr-TR" dirty="0">
                <a:effectLst/>
                <a:latin typeface="Times" pitchFamily="2" charset="0"/>
              </a:rPr>
              <a:t> is </a:t>
            </a:r>
            <a:r>
              <a:rPr lang="tr-TR" dirty="0" err="1">
                <a:effectLst/>
                <a:latin typeface="Times" pitchFamily="2" charset="0"/>
              </a:rPr>
              <a:t>enormous</a:t>
            </a:r>
            <a:r>
              <a:rPr lang="tr-TR" dirty="0">
                <a:effectLst/>
                <a:latin typeface="Times" pitchFamily="2" charset="0"/>
              </a:rPr>
              <a:t>; </a:t>
            </a:r>
            <a:r>
              <a:rPr lang="tr-TR" dirty="0" err="1">
                <a:effectLst/>
                <a:latin typeface="Times" pitchFamily="2" charset="0"/>
              </a:rPr>
              <a:t>damage</a:t>
            </a:r>
            <a:r>
              <a:rPr lang="tr-TR" dirty="0">
                <a:effectLst/>
                <a:latin typeface="Times" pitchFamily="2" charset="0"/>
              </a:rPr>
              <a:t> </a:t>
            </a:r>
            <a:r>
              <a:rPr lang="tr-TR" dirty="0" err="1">
                <a:effectLst/>
                <a:latin typeface="Times" pitchFamily="2" charset="0"/>
              </a:rPr>
              <a:t>to</a:t>
            </a:r>
            <a:r>
              <a:rPr lang="tr-TR" dirty="0">
                <a:effectLst/>
                <a:latin typeface="Times" pitchFamily="2" charset="0"/>
              </a:rPr>
              <a:t> </a:t>
            </a:r>
            <a:r>
              <a:rPr lang="tr-TR" dirty="0" err="1">
                <a:effectLst/>
                <a:latin typeface="Times" pitchFamily="2" charset="0"/>
              </a:rPr>
              <a:t>infrastructure</a:t>
            </a:r>
            <a:r>
              <a:rPr lang="tr-TR" dirty="0">
                <a:effectLst/>
                <a:latin typeface="Times" pitchFamily="2" charset="0"/>
              </a:rPr>
              <a:t> is </a:t>
            </a:r>
            <a:r>
              <a:rPr lang="tr-TR" dirty="0" err="1">
                <a:effectLst/>
                <a:latin typeface="Times" pitchFamily="2" charset="0"/>
              </a:rPr>
              <a:t>extensive</a:t>
            </a:r>
            <a:r>
              <a:rPr lang="tr-TR" dirty="0">
                <a:effectLst/>
                <a:latin typeface="Times" pitchFamily="2" charset="0"/>
              </a:rPr>
              <a:t>; </a:t>
            </a:r>
            <a:r>
              <a:rPr lang="tr-TR" dirty="0" err="1">
                <a:effectLst/>
                <a:latin typeface="Times" pitchFamily="2" charset="0"/>
              </a:rPr>
              <a:t>local</a:t>
            </a:r>
            <a:r>
              <a:rPr lang="tr-TR" dirty="0">
                <a:effectLst/>
                <a:latin typeface="Times" pitchFamily="2" charset="0"/>
              </a:rPr>
              <a:t> </a:t>
            </a:r>
            <a:r>
              <a:rPr lang="tr-TR" dirty="0" err="1">
                <a:effectLst/>
                <a:latin typeface="Times" pitchFamily="2" charset="0"/>
              </a:rPr>
              <a:t>organization</a:t>
            </a:r>
            <a:r>
              <a:rPr lang="tr-TR" dirty="0">
                <a:effectLst/>
                <a:latin typeface="Times" pitchFamily="2" charset="0"/>
              </a:rPr>
              <a:t> is </a:t>
            </a:r>
            <a:r>
              <a:rPr lang="tr-TR" dirty="0" err="1">
                <a:effectLst/>
                <a:latin typeface="Times" pitchFamily="2" charset="0"/>
              </a:rPr>
              <a:t>disturbed</a:t>
            </a:r>
            <a:r>
              <a:rPr lang="tr-TR" dirty="0">
                <a:effectLst/>
                <a:latin typeface="Times" pitchFamily="2" charset="0"/>
              </a:rPr>
              <a:t>,</a:t>
            </a:r>
          </a:p>
          <a:p>
            <a:r>
              <a:rPr lang="tr-TR" dirty="0" err="1">
                <a:effectLst/>
                <a:latin typeface="Times" pitchFamily="2" charset="0"/>
              </a:rPr>
              <a:t>and</a:t>
            </a:r>
            <a:r>
              <a:rPr lang="tr-TR" dirty="0">
                <a:effectLst/>
                <a:latin typeface="Times" pitchFamily="2" charset="0"/>
              </a:rPr>
              <a:t> </a:t>
            </a:r>
            <a:r>
              <a:rPr lang="tr-TR" dirty="0" err="1">
                <a:effectLst/>
                <a:latin typeface="Times" pitchFamily="2" charset="0"/>
              </a:rPr>
              <a:t>society</a:t>
            </a:r>
            <a:r>
              <a:rPr lang="tr-TR" dirty="0">
                <a:effectLst/>
                <a:latin typeface="Times" pitchFamily="2" charset="0"/>
              </a:rPr>
              <a:t> is </a:t>
            </a:r>
            <a:r>
              <a:rPr lang="tr-TR" dirty="0" err="1">
                <a:effectLst/>
                <a:latin typeface="Times" pitchFamily="2" charset="0"/>
              </a:rPr>
              <a:t>affected</a:t>
            </a:r>
            <a:r>
              <a:rPr lang="tr-TR" dirty="0">
                <a:effectLst/>
                <a:latin typeface="Times" pitchFamily="2" charset="0"/>
              </a:rPr>
              <a:t> </a:t>
            </a:r>
            <a:r>
              <a:rPr lang="tr-TR" dirty="0" err="1">
                <a:effectLst/>
                <a:latin typeface="Times" pitchFamily="2" charset="0"/>
              </a:rPr>
              <a:t>by</a:t>
            </a:r>
            <a:r>
              <a:rPr lang="tr-TR" dirty="0">
                <a:effectLst/>
                <a:latin typeface="Times" pitchFamily="2" charset="0"/>
              </a:rPr>
              <a:t> severe </a:t>
            </a:r>
            <a:r>
              <a:rPr lang="tr-TR" dirty="0" err="1">
                <a:effectLst/>
                <a:latin typeface="Times" pitchFamily="2" charset="0"/>
              </a:rPr>
              <a:t>disruption</a:t>
            </a:r>
            <a:r>
              <a:rPr lang="tr-TR" dirty="0">
                <a:effectLst/>
                <a:latin typeface="Times" pitchFamily="2" charset="0"/>
              </a:rPr>
              <a:t> of</a:t>
            </a:r>
          </a:p>
          <a:p>
            <a:r>
              <a:rPr lang="tr-TR" dirty="0" err="1">
                <a:effectLst/>
                <a:latin typeface="Times" pitchFamily="2" charset="0"/>
              </a:rPr>
              <a:t>its</a:t>
            </a:r>
            <a:r>
              <a:rPr lang="tr-TR" dirty="0">
                <a:effectLst/>
                <a:latin typeface="Times" pitchFamily="2" charset="0"/>
              </a:rPr>
              <a:t> </a:t>
            </a:r>
            <a:r>
              <a:rPr lang="tr-TR" dirty="0" err="1">
                <a:effectLst/>
                <a:latin typeface="Times" pitchFamily="2" charset="0"/>
              </a:rPr>
              <a:t>activities</a:t>
            </a:r>
            <a:r>
              <a:rPr lang="tr-TR" dirty="0">
                <a:effectLst/>
                <a:latin typeface="Times" pitchFamily="2" charset="0"/>
              </a:rPr>
              <a:t>, </a:t>
            </a:r>
            <a:r>
              <a:rPr lang="tr-TR" dirty="0" err="1">
                <a:effectLst/>
                <a:latin typeface="Times" pitchFamily="2" charset="0"/>
              </a:rPr>
              <a:t>necessitating</a:t>
            </a:r>
            <a:r>
              <a:rPr lang="tr-TR" dirty="0">
                <a:effectLst/>
                <a:latin typeface="Times" pitchFamily="2" charset="0"/>
              </a:rPr>
              <a:t> </a:t>
            </a:r>
            <a:r>
              <a:rPr lang="tr-TR" dirty="0" err="1">
                <a:effectLst/>
                <a:latin typeface="Times" pitchFamily="2" charset="0"/>
              </a:rPr>
              <a:t>external</a:t>
            </a:r>
            <a:r>
              <a:rPr lang="tr-TR" dirty="0">
                <a:effectLst/>
                <a:latin typeface="Times" pitchFamily="2" charset="0"/>
              </a:rPr>
              <a:t> </a:t>
            </a:r>
            <a:r>
              <a:rPr lang="tr-TR" dirty="0" err="1">
                <a:effectLst/>
                <a:latin typeface="Times" pitchFamily="2" charset="0"/>
              </a:rPr>
              <a:t>help</a:t>
            </a:r>
            <a:r>
              <a:rPr lang="tr-TR" dirty="0">
                <a:effectLst/>
                <a:latin typeface="Times" pitchFamily="2" charset="0"/>
              </a:rPr>
              <a:t> </a:t>
            </a:r>
            <a:r>
              <a:rPr lang="tr-TR" dirty="0" err="1">
                <a:effectLst/>
                <a:latin typeface="Times" pitchFamily="2" charset="0"/>
              </a:rPr>
              <a:t>to</a:t>
            </a:r>
            <a:r>
              <a:rPr lang="tr-TR" dirty="0">
                <a:effectLst/>
                <a:latin typeface="Times" pitchFamily="2" charset="0"/>
              </a:rPr>
              <a:t> </a:t>
            </a:r>
            <a:r>
              <a:rPr lang="tr-TR" dirty="0" err="1">
                <a:effectLst/>
                <a:latin typeface="Times" pitchFamily="2" charset="0"/>
              </a:rPr>
              <a:t>subsist</a:t>
            </a:r>
            <a:endParaRPr lang="tr-TR" dirty="0">
              <a:effectLst/>
              <a:latin typeface="Times" pitchFamily="2" charset="0"/>
            </a:endParaRPr>
          </a:p>
          <a:p>
            <a:endParaRPr lang="tr-TR" dirty="0"/>
          </a:p>
        </p:txBody>
      </p:sp>
      <p:sp>
        <p:nvSpPr>
          <p:cNvPr id="4" name="Slayt Numarası Yer Tutucusu 3"/>
          <p:cNvSpPr>
            <a:spLocks noGrp="1"/>
          </p:cNvSpPr>
          <p:nvPr>
            <p:ph type="sldNum" sz="quarter" idx="5"/>
          </p:nvPr>
        </p:nvSpPr>
        <p:spPr/>
        <p:txBody>
          <a:bodyPr/>
          <a:lstStyle/>
          <a:p>
            <a:fld id="{1020250E-A3D7-E24B-A582-CF4BFA55F081}" type="slidenum">
              <a:rPr lang="tr-TR" smtClean="0"/>
              <a:t>4</a:t>
            </a:fld>
            <a:endParaRPr lang="tr-TR"/>
          </a:p>
        </p:txBody>
      </p:sp>
    </p:spTree>
    <p:extLst>
      <p:ext uri="{BB962C8B-B14F-4D97-AF65-F5344CB8AC3E}">
        <p14:creationId xmlns:p14="http://schemas.microsoft.com/office/powerpoint/2010/main" val="2668583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9117850-7129-DB44-A3BF-0F73924A66A9}" type="slidenum">
              <a:rPr lang="en-US" smtClean="0"/>
              <a:t>10</a:t>
            </a:fld>
            <a:endParaRPr lang="en-US"/>
          </a:p>
        </p:txBody>
      </p:sp>
    </p:spTree>
    <p:extLst>
      <p:ext uri="{BB962C8B-B14F-4D97-AF65-F5344CB8AC3E}">
        <p14:creationId xmlns:p14="http://schemas.microsoft.com/office/powerpoint/2010/main" val="150329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b="0" i="1" u="sng" strike="noStrike" dirty="0">
                <a:solidFill>
                  <a:srgbClr val="000000"/>
                </a:solidFill>
                <a:effectLst/>
                <a:latin typeface="WorkSans"/>
                <a:hlinkClick r:id="rId3"/>
              </a:rPr>
              <a:t>The European Seismic Hazard Map displays the ground motion expected to be reached or exceeded with a 10 % probability in 50 years. Blue colours indicate comparatively low hazard areas, yellow to orange colours indicate moderate hazard areas, and red colours indicate high hazard areas.© </a:t>
            </a:r>
            <a:r>
              <a:rPr lang="tr-TR" b="0" i="1" u="sng" strike="noStrike" dirty="0" err="1">
                <a:solidFill>
                  <a:srgbClr val="000000"/>
                </a:solidFill>
                <a:effectLst/>
                <a:latin typeface="WorkSans"/>
                <a:hlinkClick r:id="rId3"/>
              </a:rPr>
              <a:t>SHARE</a:t>
            </a:r>
            <a:r>
              <a:rPr lang="tr-TR" b="0" i="1" u="none" strike="noStrike" dirty="0" err="1">
                <a:solidFill>
                  <a:srgbClr val="000000"/>
                </a:solidFill>
                <a:effectLst/>
                <a:latin typeface="WorkSans"/>
              </a:rPr>
              <a:t>The</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European</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Seismic</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Hazard</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Map</a:t>
            </a:r>
            <a:r>
              <a:rPr lang="tr-TR" b="0" i="1" u="none" strike="noStrike" dirty="0">
                <a:solidFill>
                  <a:srgbClr val="000000"/>
                </a:solidFill>
                <a:effectLst/>
                <a:latin typeface="WorkSans"/>
              </a:rPr>
              <a:t>. Blue </a:t>
            </a:r>
            <a:r>
              <a:rPr lang="tr-TR" b="0" i="1" u="none" strike="noStrike" dirty="0" err="1">
                <a:solidFill>
                  <a:srgbClr val="000000"/>
                </a:solidFill>
                <a:effectLst/>
                <a:latin typeface="WorkSans"/>
              </a:rPr>
              <a:t>colours</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indicate</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comparatively</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low</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hazard</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areas</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yellow</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to</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orange</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colours</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indicate</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moderate</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hazard</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areas</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and</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red</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colours</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indicate</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high</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hazard</a:t>
            </a:r>
            <a:r>
              <a:rPr lang="tr-TR" b="0" i="1" u="none" strike="noStrike" dirty="0">
                <a:solidFill>
                  <a:srgbClr val="000000"/>
                </a:solidFill>
                <a:effectLst/>
                <a:latin typeface="WorkSans"/>
              </a:rPr>
              <a:t> </a:t>
            </a:r>
            <a:r>
              <a:rPr lang="tr-TR" b="0" i="1" u="none" strike="noStrike" dirty="0" err="1">
                <a:solidFill>
                  <a:srgbClr val="000000"/>
                </a:solidFill>
                <a:effectLst/>
                <a:latin typeface="WorkSans"/>
              </a:rPr>
              <a:t>areas</a:t>
            </a:r>
            <a:r>
              <a:rPr lang="tr-TR" b="0" i="1" u="none" strike="noStrike" dirty="0">
                <a:solidFill>
                  <a:srgbClr val="000000"/>
                </a:solidFill>
                <a:effectLst/>
                <a:latin typeface="WorkSans"/>
              </a:rPr>
              <a:t>.© SHARE</a:t>
            </a:r>
            <a:endParaRPr lang="tr-TR" b="0" i="0" u="none" strike="noStrike" dirty="0">
              <a:solidFill>
                <a:srgbClr val="000000"/>
              </a:solidFill>
              <a:effectLst/>
              <a:latin typeface="WorkSans"/>
            </a:endParaRPr>
          </a:p>
          <a:p>
            <a:pPr algn="l"/>
            <a:r>
              <a:rPr lang="tr-TR" b="0" i="0" u="none" strike="noStrike" dirty="0" err="1">
                <a:solidFill>
                  <a:srgbClr val="000000"/>
                </a:solidFill>
                <a:effectLst/>
                <a:latin typeface="WorkSans"/>
              </a:rPr>
              <a:t>All</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information</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was</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combined</a:t>
            </a:r>
            <a:r>
              <a:rPr lang="tr-TR" b="0" i="0" u="none" strike="noStrike" dirty="0">
                <a:solidFill>
                  <a:srgbClr val="000000"/>
                </a:solidFill>
                <a:effectLst/>
                <a:latin typeface="WorkSans"/>
              </a:rPr>
              <a:t> on a </a:t>
            </a:r>
            <a:r>
              <a:rPr lang="tr-TR" b="0" i="0" u="none" strike="noStrike" dirty="0" err="1">
                <a:solidFill>
                  <a:srgbClr val="000000"/>
                </a:solidFill>
                <a:effectLst/>
                <a:latin typeface="WorkSans"/>
              </a:rPr>
              <a:t>single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map</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that</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shows</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thick</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purple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zones</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running</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through</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areas</a:t>
            </a:r>
            <a:r>
              <a:rPr lang="tr-TR" b="0" i="0" u="none" strike="noStrike" dirty="0">
                <a:solidFill>
                  <a:srgbClr val="000000"/>
                </a:solidFill>
                <a:effectLst/>
                <a:latin typeface="WorkSans"/>
              </a:rPr>
              <a:t> of </a:t>
            </a:r>
            <a:r>
              <a:rPr lang="tr-TR" b="0" i="0" u="none" strike="noStrike" dirty="0" err="1">
                <a:solidFill>
                  <a:srgbClr val="000000"/>
                </a:solidFill>
                <a:effectLst/>
                <a:latin typeface="WorkSans"/>
              </a:rPr>
              <a:t>south-east</a:t>
            </a:r>
            <a:r>
              <a:rPr lang="tr-TR" b="0" i="0" u="none" strike="noStrike" dirty="0">
                <a:solidFill>
                  <a:srgbClr val="000000"/>
                </a:solidFill>
                <a:effectLst/>
                <a:latin typeface="WorkSans"/>
              </a:rPr>
              <a:t> Europe </a:t>
            </a:r>
            <a:r>
              <a:rPr lang="tr-TR" b="0" i="0" u="none" strike="noStrike" dirty="0" err="1">
                <a:solidFill>
                  <a:srgbClr val="000000"/>
                </a:solidFill>
                <a:effectLst/>
                <a:latin typeface="WorkSans"/>
              </a:rPr>
              <a:t>where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earthquakes</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are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more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likely</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and</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where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they</a:t>
            </a:r>
            <a:r>
              <a:rPr lang="tr-TR" b="0" i="0" u="none" strike="noStrike" dirty="0">
                <a:solidFill>
                  <a:srgbClr val="000000"/>
                </a:solidFill>
                <a:effectLst/>
                <a:latin typeface="WorkSans"/>
              </a:rPr>
              <a:t> can </a:t>
            </a:r>
            <a:r>
              <a:rPr lang="tr-TR" b="0" i="0" u="none" strike="noStrike" dirty="0" err="1">
                <a:solidFill>
                  <a:srgbClr val="000000"/>
                </a:solidFill>
                <a:effectLst/>
                <a:latin typeface="WorkSans"/>
              </a:rPr>
              <a:t>cause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greatest</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damage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to</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society</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It</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shows</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areas</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where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there</a:t>
            </a:r>
            <a:r>
              <a:rPr lang="tr-TR" b="0" i="0" u="none" strike="noStrike" dirty="0">
                <a:solidFill>
                  <a:srgbClr val="000000"/>
                </a:solidFill>
                <a:effectLst/>
                <a:latin typeface="WorkSans"/>
              </a:rPr>
              <a:t> is a 10 % </a:t>
            </a:r>
            <a:r>
              <a:rPr lang="tr-TR" b="0" i="0" u="none" strike="noStrike" dirty="0" err="1">
                <a:solidFill>
                  <a:srgbClr val="000000"/>
                </a:solidFill>
                <a:effectLst/>
                <a:latin typeface="WorkSans"/>
              </a:rPr>
              <a:t>or</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larger</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probability</a:t>
            </a:r>
            <a:r>
              <a:rPr lang="tr-TR" b="0" i="0" u="none" strike="noStrike" dirty="0">
                <a:solidFill>
                  <a:srgbClr val="000000"/>
                </a:solidFill>
                <a:effectLst/>
                <a:latin typeface="WorkSans"/>
              </a:rPr>
              <a:t> of </a:t>
            </a:r>
            <a:r>
              <a:rPr lang="tr-TR" b="0" i="0" u="none" strike="noStrike" dirty="0" err="1">
                <a:solidFill>
                  <a:srgbClr val="000000"/>
                </a:solidFill>
                <a:effectLst/>
                <a:latin typeface="WorkSans"/>
              </a:rPr>
              <a:t>experiencing</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mapped</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level</a:t>
            </a:r>
            <a:r>
              <a:rPr lang="tr-TR" b="0" i="0" u="none" strike="noStrike" dirty="0">
                <a:solidFill>
                  <a:srgbClr val="000000"/>
                </a:solidFill>
                <a:effectLst/>
                <a:latin typeface="WorkSans"/>
              </a:rPr>
              <a:t> of </a:t>
            </a:r>
            <a:r>
              <a:rPr lang="tr-TR" b="0" i="0" u="none" strike="noStrike" dirty="0" err="1">
                <a:solidFill>
                  <a:srgbClr val="000000"/>
                </a:solidFill>
                <a:effectLst/>
                <a:latin typeface="WorkSans"/>
              </a:rPr>
              <a:t>ground</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shaking</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within</a:t>
            </a:r>
            <a:r>
              <a:rPr lang="tr-TR" b="0" i="0" u="none" strike="noStrike" dirty="0">
                <a:solidFill>
                  <a:srgbClr val="000000"/>
                </a:solidFill>
                <a:effectLst/>
                <a:latin typeface="WorkSans"/>
              </a:rPr>
              <a:t> 50 </a:t>
            </a:r>
            <a:r>
              <a:rPr lang="tr-TR" b="0" i="0" u="none" strike="noStrike" dirty="0" err="1">
                <a:solidFill>
                  <a:srgbClr val="000000"/>
                </a:solidFill>
                <a:effectLst/>
                <a:latin typeface="WorkSans"/>
              </a:rPr>
              <a:t>years</a:t>
            </a:r>
            <a:r>
              <a:rPr lang="tr-TR" b="0" i="0" u="none" strike="noStrike" dirty="0">
                <a:solidFill>
                  <a:srgbClr val="000000"/>
                </a:solidFill>
                <a:effectLst/>
                <a:latin typeface="WorkSans"/>
              </a:rPr>
              <a:t>.</a:t>
            </a:r>
          </a:p>
          <a:p>
            <a:pPr algn="l"/>
            <a:r>
              <a:rPr lang="tr-TR" b="0" i="0" u="none" strike="noStrike" dirty="0">
                <a:solidFill>
                  <a:srgbClr val="000000"/>
                </a:solidFill>
                <a:effectLst/>
                <a:latin typeface="WorkSans"/>
              </a:rPr>
              <a:t>‘</a:t>
            </a:r>
            <a:r>
              <a:rPr lang="tr-TR" b="0" i="0" u="none" strike="noStrike" dirty="0" err="1">
                <a:solidFill>
                  <a:srgbClr val="000000"/>
                </a:solidFill>
                <a:effectLst/>
                <a:latin typeface="WorkSans"/>
              </a:rPr>
              <a:t>It</a:t>
            </a:r>
            <a:r>
              <a:rPr lang="tr-TR" b="0" i="0" u="none" strike="noStrike" dirty="0">
                <a:solidFill>
                  <a:srgbClr val="000000"/>
                </a:solidFill>
                <a:effectLst/>
                <a:latin typeface="WorkSans"/>
              </a:rPr>
              <a:t> is </a:t>
            </a:r>
            <a:r>
              <a:rPr lang="tr-TR" b="0" i="0" u="none" strike="noStrike" dirty="0" err="1">
                <a:solidFill>
                  <a:srgbClr val="000000"/>
                </a:solidFill>
                <a:effectLst/>
                <a:latin typeface="WorkSans"/>
              </a:rPr>
              <a:t>the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first</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state</a:t>
            </a:r>
            <a:r>
              <a:rPr lang="tr-TR" b="0" i="0" u="none" strike="noStrike" dirty="0">
                <a:solidFill>
                  <a:srgbClr val="000000"/>
                </a:solidFill>
                <a:effectLst/>
                <a:latin typeface="WorkSans"/>
              </a:rPr>
              <a:t>-of-</a:t>
            </a:r>
            <a:r>
              <a:rPr lang="tr-TR" b="0" i="0" u="none" strike="noStrike" dirty="0" err="1">
                <a:solidFill>
                  <a:srgbClr val="000000"/>
                </a:solidFill>
                <a:effectLst/>
                <a:latin typeface="WorkSans"/>
              </a:rPr>
              <a:t>the</a:t>
            </a:r>
            <a:r>
              <a:rPr lang="tr-TR" b="0" i="0" u="none" strike="noStrike" dirty="0">
                <a:solidFill>
                  <a:srgbClr val="000000"/>
                </a:solidFill>
                <a:effectLst/>
                <a:latin typeface="WorkSans"/>
              </a:rPr>
              <a:t>-art </a:t>
            </a:r>
            <a:r>
              <a:rPr lang="tr-TR" b="0" i="0" u="none" strike="noStrike" dirty="0" err="1">
                <a:solidFill>
                  <a:srgbClr val="000000"/>
                </a:solidFill>
                <a:effectLst/>
                <a:latin typeface="WorkSans"/>
              </a:rPr>
              <a:t>reference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hazard</a:t>
            </a:r>
            <a:r>
              <a:rPr lang="tr-TR" b="0" i="0" u="none" strike="noStrike" dirty="0">
                <a:solidFill>
                  <a:srgbClr val="000000"/>
                </a:solidFill>
                <a:effectLst/>
                <a:latin typeface="WorkSans"/>
              </a:rPr>
              <a:t> model </a:t>
            </a:r>
            <a:r>
              <a:rPr lang="tr-TR" b="0" i="0" u="none" strike="noStrike" dirty="0" err="1">
                <a:solidFill>
                  <a:srgbClr val="000000"/>
                </a:solidFill>
                <a:effectLst/>
                <a:latin typeface="WorkSans"/>
              </a:rPr>
              <a:t>for</a:t>
            </a:r>
            <a:r>
              <a:rPr lang="tr-TR" b="0" i="0" u="none" strike="noStrike" dirty="0">
                <a:solidFill>
                  <a:srgbClr val="000000"/>
                </a:solidFill>
                <a:effectLst/>
                <a:latin typeface="WorkSans"/>
              </a:rPr>
              <a:t> Europe,’ </a:t>
            </a:r>
            <a:r>
              <a:rPr lang="tr-TR" b="0" i="0" u="none" strike="noStrike" dirty="0" err="1">
                <a:solidFill>
                  <a:srgbClr val="000000"/>
                </a:solidFill>
                <a:effectLst/>
                <a:latin typeface="WorkSans"/>
              </a:rPr>
              <a:t>said</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Dr</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Artur</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Pinto</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head</a:t>
            </a:r>
            <a:r>
              <a:rPr lang="tr-TR" b="0" i="0" u="none" strike="noStrike" dirty="0">
                <a:solidFill>
                  <a:srgbClr val="000000"/>
                </a:solidFill>
                <a:effectLst/>
                <a:latin typeface="WorkSans"/>
              </a:rPr>
              <a:t> of </a:t>
            </a:r>
            <a:r>
              <a:rPr lang="tr-TR" b="0" i="0" u="none" strike="noStrike" dirty="0" err="1">
                <a:solidFill>
                  <a:srgbClr val="000000"/>
                </a:solidFill>
                <a:effectLst/>
                <a:latin typeface="WorkSans"/>
              </a:rPr>
              <a:t>the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European</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Laboratory</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for</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Structural</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Assessment</a:t>
            </a:r>
            <a:r>
              <a:rPr lang="tr-TR" b="0" i="0" u="none" strike="noStrike" dirty="0">
                <a:solidFill>
                  <a:srgbClr val="000000"/>
                </a:solidFill>
                <a:effectLst/>
                <a:latin typeface="WorkSans"/>
              </a:rPr>
              <a:t> at </a:t>
            </a:r>
            <a:r>
              <a:rPr lang="tr-TR" b="0" i="0" u="none" strike="noStrike" dirty="0" err="1">
                <a:solidFill>
                  <a:srgbClr val="000000"/>
                </a:solidFill>
                <a:effectLst/>
                <a:latin typeface="WorkSans"/>
              </a:rPr>
              <a:t>the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Joint</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Research</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Centre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the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EU’s</a:t>
            </a:r>
            <a:r>
              <a:rPr lang="tr-TR" b="0" i="0" u="none" strike="noStrike" dirty="0">
                <a:solidFill>
                  <a:srgbClr val="000000"/>
                </a:solidFill>
                <a:effectLst/>
                <a:latin typeface="WorkSans"/>
              </a:rPr>
              <a:t> in-</a:t>
            </a:r>
            <a:r>
              <a:rPr lang="tr-TR" b="0" i="0" u="none" strike="noStrike" dirty="0" err="1">
                <a:solidFill>
                  <a:srgbClr val="000000"/>
                </a:solidFill>
                <a:effectLst/>
                <a:latin typeface="WorkSans"/>
              </a:rPr>
              <a:t>house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science</a:t>
            </a:r>
            <a:r>
              <a:rPr lang="tr-TR" b="0" i="0" u="none" strike="noStrike" dirty="0">
                <a:solidFill>
                  <a:srgbClr val="000000"/>
                </a:solidFill>
                <a:effectLst/>
                <a:latin typeface="WorkSans"/>
              </a:rPr>
              <a:t> service, in </a:t>
            </a:r>
            <a:r>
              <a:rPr lang="tr-TR" b="0" i="0" u="none" strike="noStrike" dirty="0" err="1">
                <a:solidFill>
                  <a:srgbClr val="000000"/>
                </a:solidFill>
                <a:effectLst/>
                <a:latin typeface="WorkSans"/>
              </a:rPr>
              <a:t>Ispra</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Italy</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It</a:t>
            </a:r>
            <a:r>
              <a:rPr lang="tr-TR" b="0" i="0" u="none" strike="noStrike" dirty="0">
                <a:solidFill>
                  <a:srgbClr val="000000"/>
                </a:solidFill>
                <a:effectLst/>
                <a:latin typeface="WorkSans"/>
              </a:rPr>
              <a:t> can be </a:t>
            </a:r>
            <a:r>
              <a:rPr lang="tr-TR" b="0" i="0" u="none" strike="noStrike" dirty="0" err="1">
                <a:solidFill>
                  <a:srgbClr val="000000"/>
                </a:solidFill>
                <a:effectLst/>
                <a:latin typeface="WorkSans"/>
              </a:rPr>
              <a:t>useful</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for</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future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policies</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regarding</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different</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kinds</a:t>
            </a:r>
            <a:r>
              <a:rPr lang="tr-TR" b="0" i="0" u="none" strike="noStrike" dirty="0">
                <a:solidFill>
                  <a:srgbClr val="000000"/>
                </a:solidFill>
                <a:effectLst/>
                <a:latin typeface="WorkSans"/>
              </a:rPr>
              <a:t> of </a:t>
            </a:r>
            <a:r>
              <a:rPr lang="tr-TR" b="0" i="0" u="none" strike="noStrike" dirty="0" err="1">
                <a:solidFill>
                  <a:srgbClr val="000000"/>
                </a:solidFill>
                <a:effectLst/>
                <a:latin typeface="WorkSans"/>
              </a:rPr>
              <a:t>buildings</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and</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infrastructure</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such</a:t>
            </a:r>
            <a:r>
              <a:rPr lang="tr-TR" b="0" i="0" u="none" strike="noStrike" dirty="0">
                <a:solidFill>
                  <a:srgbClr val="000000"/>
                </a:solidFill>
                <a:effectLst/>
                <a:latin typeface="WorkSans"/>
              </a:rPr>
              <a:t> as </a:t>
            </a:r>
            <a:r>
              <a:rPr lang="tr-TR" b="0" i="0" u="none" strike="noStrike" dirty="0" err="1">
                <a:solidFill>
                  <a:srgbClr val="000000"/>
                </a:solidFill>
                <a:effectLst/>
                <a:latin typeface="WorkSans"/>
              </a:rPr>
              <a:t>dams</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tall</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buildings</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or</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even</a:t>
            </a:r>
            <a:r>
              <a:rPr lang="tr-TR" b="0" i="0" u="none" strike="noStrike" dirty="0">
                <a:solidFill>
                  <a:srgbClr val="000000"/>
                </a:solidFill>
                <a:effectLst/>
                <a:latin typeface="WorkSans"/>
              </a:rPr>
              <a:t> </a:t>
            </a:r>
            <a:r>
              <a:rPr lang="tr-TR" b="0" i="0" u="none" strike="noStrike" dirty="0" err="1">
                <a:solidFill>
                  <a:srgbClr val="000000"/>
                </a:solidFill>
                <a:effectLst/>
                <a:latin typeface="WorkSans"/>
              </a:rPr>
              <a:t>bridges</a:t>
            </a:r>
            <a:r>
              <a:rPr lang="tr-TR" b="0" i="0" u="none" strike="noStrike" dirty="0">
                <a:solidFill>
                  <a:srgbClr val="000000"/>
                </a:solidFill>
                <a:effectLst/>
                <a:latin typeface="WorkSans"/>
              </a:rPr>
              <a:t>.’</a:t>
            </a:r>
          </a:p>
          <a:p>
            <a:pPr algn="l"/>
            <a:endParaRPr lang="tr-TR" b="0" i="0" u="none" strike="noStrike" dirty="0">
              <a:solidFill>
                <a:srgbClr val="000000"/>
              </a:solidFill>
              <a:effectLst/>
              <a:latin typeface="WorkSans"/>
            </a:endParaRPr>
          </a:p>
          <a:p>
            <a:pPr algn="l"/>
            <a:r>
              <a:rPr lang="tr-TR" b="0" i="0" u="none" strike="noStrike" dirty="0">
                <a:solidFill>
                  <a:srgbClr val="050505"/>
                </a:solidFill>
                <a:effectLst/>
                <a:latin typeface="system-ui"/>
              </a:rPr>
              <a:t>&lt; </a:t>
            </a:r>
            <a:r>
              <a:rPr lang="tr-TR" b="0" i="0" u="none" strike="noStrike" dirty="0" err="1">
                <a:solidFill>
                  <a:srgbClr val="050505"/>
                </a:solidFill>
                <a:effectLst/>
                <a:latin typeface="system-ui"/>
              </a:rPr>
              <a:t>The</a:t>
            </a:r>
            <a:r>
              <a:rPr lang="tr-TR" b="0" i="0" u="none" strike="noStrike" dirty="0">
                <a:solidFill>
                  <a:srgbClr val="050505"/>
                </a:solidFill>
                <a:effectLst/>
                <a:latin typeface="system-ui"/>
              </a:rPr>
              <a:t> </a:t>
            </a:r>
            <a:r>
              <a:rPr lang="tr-TR" b="1" i="0" u="none" strike="noStrike" dirty="0">
                <a:solidFill>
                  <a:srgbClr val="050505"/>
                </a:solidFill>
                <a:effectLst/>
                <a:latin typeface="inherit"/>
                <a:hlinkClick r:id="rId4"/>
              </a:rPr>
              <a:t>#Balkan</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region</a:t>
            </a:r>
            <a:r>
              <a:rPr lang="tr-TR" b="0" i="0" u="none" strike="noStrike" dirty="0">
                <a:solidFill>
                  <a:srgbClr val="050505"/>
                </a:solidFill>
                <a:effectLst/>
                <a:latin typeface="system-ui"/>
              </a:rPr>
              <a:t> is </a:t>
            </a:r>
            <a:r>
              <a:rPr lang="tr-TR" b="0" i="0" u="none" strike="noStrike" dirty="0" err="1">
                <a:solidFill>
                  <a:srgbClr val="050505"/>
                </a:solidFill>
                <a:effectLst/>
                <a:latin typeface="system-ui"/>
              </a:rPr>
              <a:t>one</a:t>
            </a:r>
            <a:r>
              <a:rPr lang="tr-TR" b="0" i="0" u="none" strike="noStrike" dirty="0">
                <a:solidFill>
                  <a:srgbClr val="050505"/>
                </a:solidFill>
                <a:effectLst/>
                <a:latin typeface="system-ui"/>
              </a:rPr>
              <a:t> of </a:t>
            </a:r>
            <a:r>
              <a:rPr lang="tr-TR" b="0" i="0" u="none" strike="noStrike" dirty="0" err="1">
                <a:solidFill>
                  <a:srgbClr val="050505"/>
                </a:solidFill>
                <a:effectLst/>
                <a:latin typeface="system-ui"/>
              </a:rPr>
              <a:t>the</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most</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seismically</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active</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regions</a:t>
            </a:r>
            <a:r>
              <a:rPr lang="tr-TR" b="0" i="0" u="none" strike="noStrike" dirty="0">
                <a:solidFill>
                  <a:srgbClr val="050505"/>
                </a:solidFill>
                <a:effectLst/>
                <a:latin typeface="system-ui"/>
              </a:rPr>
              <a:t> in </a:t>
            </a:r>
            <a:r>
              <a:rPr lang="tr-TR" b="0" i="0" u="none" strike="noStrike" dirty="0" err="1">
                <a:solidFill>
                  <a:srgbClr val="050505"/>
                </a:solidFill>
                <a:effectLst/>
                <a:latin typeface="system-ui"/>
              </a:rPr>
              <a:t>Europe,where</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major</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material</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damages</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and</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human</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losses</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due</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to</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earthquakes</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havebeen</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recorded</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throughout</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history</a:t>
            </a:r>
            <a:r>
              <a:rPr lang="tr-TR" b="0" i="0" u="none" strike="noStrike" dirty="0">
                <a:solidFill>
                  <a:srgbClr val="050505"/>
                </a:solidFill>
                <a:effectLst/>
                <a:latin typeface="system-ui"/>
              </a:rPr>
              <a:t>.</a:t>
            </a:r>
            <a:br>
              <a:rPr lang="tr-TR" dirty="0"/>
            </a:br>
            <a:br>
              <a:rPr lang="tr-TR" dirty="0"/>
            </a:br>
            <a:r>
              <a:rPr lang="tr-TR" b="0" i="0" u="none" strike="noStrike" dirty="0" err="1">
                <a:solidFill>
                  <a:srgbClr val="050505"/>
                </a:solidFill>
                <a:effectLst/>
                <a:latin typeface="system-ui"/>
              </a:rPr>
              <a:t>In</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this</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paper</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we</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analyze</a:t>
            </a:r>
            <a:r>
              <a:rPr lang="tr-TR" b="0" i="0" u="none" strike="noStrike" dirty="0">
                <a:solidFill>
                  <a:srgbClr val="050505"/>
                </a:solidFill>
                <a:effectLst/>
                <a:latin typeface="system-ui"/>
              </a:rPr>
              <a:t> data on </a:t>
            </a:r>
            <a:r>
              <a:rPr lang="tr-TR" b="0" i="0" u="none" strike="noStrike" dirty="0" err="1">
                <a:solidFill>
                  <a:srgbClr val="050505"/>
                </a:solidFill>
                <a:effectLst/>
                <a:latin typeface="system-ui"/>
              </a:rPr>
              <a:t>earthquakes</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collected</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from</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the</a:t>
            </a:r>
            <a:r>
              <a:rPr lang="tr-TR" b="0" i="0" u="none" strike="noStrike" dirty="0">
                <a:solidFill>
                  <a:srgbClr val="050505"/>
                </a:solidFill>
                <a:effectLst/>
                <a:latin typeface="system-ui"/>
              </a:rPr>
              <a:t> OFDA/CRED International </a:t>
            </a:r>
            <a:r>
              <a:rPr lang="tr-TR" b="0" i="0" u="none" strike="noStrike" dirty="0" err="1">
                <a:solidFill>
                  <a:srgbClr val="050505"/>
                </a:solidFill>
                <a:effectLst/>
                <a:latin typeface="system-ui"/>
              </a:rPr>
              <a:t>Disaster</a:t>
            </a:r>
            <a:r>
              <a:rPr lang="tr-TR" b="0" i="0" u="none" strike="noStrike" dirty="0">
                <a:solidFill>
                  <a:srgbClr val="050505"/>
                </a:solidFill>
                <a:effectLst/>
                <a:latin typeface="system-ui"/>
              </a:rPr>
              <a:t> Database.</a:t>
            </a:r>
            <a:br>
              <a:rPr lang="tr-TR" dirty="0"/>
            </a:br>
            <a:br>
              <a:rPr lang="tr-TR" dirty="0"/>
            </a:br>
            <a:r>
              <a:rPr lang="tr-TR" b="0" i="0" u="none" strike="noStrike" dirty="0" err="1">
                <a:solidFill>
                  <a:srgbClr val="050505"/>
                </a:solidFill>
                <a:effectLst/>
                <a:latin typeface="system-ui"/>
              </a:rPr>
              <a:t>Catastrophic</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losses</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were</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caused</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by</a:t>
            </a:r>
            <a:r>
              <a:rPr lang="tr-TR" b="0" i="0" u="none" strike="noStrike" dirty="0">
                <a:solidFill>
                  <a:srgbClr val="050505"/>
                </a:solidFill>
                <a:effectLst/>
                <a:latin typeface="system-ui"/>
              </a:rPr>
              <a:t> 62 </a:t>
            </a:r>
            <a:r>
              <a:rPr lang="tr-TR" b="0" i="0" u="none" strike="noStrike" dirty="0" err="1">
                <a:solidFill>
                  <a:srgbClr val="050505"/>
                </a:solidFill>
                <a:effectLst/>
                <a:latin typeface="system-ui"/>
              </a:rPr>
              <a:t>earthquakes</a:t>
            </a:r>
            <a:r>
              <a:rPr lang="tr-TR" b="0" i="0" u="none" strike="noStrike" dirty="0">
                <a:solidFill>
                  <a:srgbClr val="050505"/>
                </a:solidFill>
                <a:effectLst/>
                <a:latin typeface="system-ui"/>
              </a:rPr>
              <a:t> in </a:t>
            </a:r>
            <a:r>
              <a:rPr lang="tr-TR" b="0" i="0" u="none" strike="noStrike" dirty="0" err="1">
                <a:solidFill>
                  <a:srgbClr val="050505"/>
                </a:solidFill>
                <a:effectLst/>
                <a:latin typeface="system-ui"/>
              </a:rPr>
              <a:t>countries</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within</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the</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region</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Slovenia</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Croatia</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Bosnia</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and</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Herzegovina</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Montenegro</a:t>
            </a:r>
            <a:r>
              <a:rPr lang="tr-TR" b="0" i="0" u="none" strike="noStrike" dirty="0">
                <a:solidFill>
                  <a:srgbClr val="050505"/>
                </a:solidFill>
                <a:effectLst/>
                <a:latin typeface="system-ui"/>
              </a:rPr>
              <a:t>, Albania, </a:t>
            </a:r>
            <a:r>
              <a:rPr lang="tr-TR" b="0" i="0" u="none" strike="noStrike" dirty="0" err="1">
                <a:solidFill>
                  <a:srgbClr val="050505"/>
                </a:solidFill>
                <a:effectLst/>
                <a:latin typeface="system-ui"/>
              </a:rPr>
              <a:t>Serbia</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Romania</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Bulgaria,Macedonia</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and</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Greece</a:t>
            </a:r>
            <a:r>
              <a:rPr lang="tr-TR" b="0" i="0" u="none" strike="noStrike" dirty="0">
                <a:solidFill>
                  <a:srgbClr val="050505"/>
                </a:solidFill>
                <a:effectLst/>
                <a:latin typeface="system-ui"/>
              </a:rPr>
              <a:t>. </a:t>
            </a:r>
            <a:br>
              <a:rPr lang="tr-TR" dirty="0"/>
            </a:br>
            <a:br>
              <a:rPr lang="tr-TR" dirty="0"/>
            </a:br>
            <a:r>
              <a:rPr lang="tr-TR" b="0" i="0" u="none" strike="noStrike" dirty="0">
                <a:solidFill>
                  <a:srgbClr val="050505"/>
                </a:solidFill>
                <a:effectLst/>
                <a:latin typeface="system-ui"/>
              </a:rPr>
              <a:t>A </a:t>
            </a:r>
            <a:r>
              <a:rPr lang="tr-TR" b="0" i="0" u="none" strike="noStrike" dirty="0" err="1">
                <a:solidFill>
                  <a:srgbClr val="050505"/>
                </a:solidFill>
                <a:effectLst/>
                <a:latin typeface="system-ui"/>
              </a:rPr>
              <a:t>significant</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number</a:t>
            </a:r>
            <a:r>
              <a:rPr lang="tr-TR" b="0" i="0" u="none" strike="noStrike" dirty="0">
                <a:solidFill>
                  <a:srgbClr val="050505"/>
                </a:solidFill>
                <a:effectLst/>
                <a:latin typeface="system-ui"/>
              </a:rPr>
              <a:t> of </a:t>
            </a:r>
            <a:r>
              <a:rPr lang="tr-TR" b="0" i="0" u="none" strike="noStrike" dirty="0" err="1">
                <a:solidFill>
                  <a:srgbClr val="050505"/>
                </a:solidFill>
                <a:effectLst/>
                <a:latin typeface="system-ui"/>
              </a:rPr>
              <a:t>people</a:t>
            </a:r>
            <a:r>
              <a:rPr lang="tr-TR" b="0" i="0" u="none" strike="noStrike" dirty="0">
                <a:solidFill>
                  <a:srgbClr val="050505"/>
                </a:solidFill>
                <a:effectLst/>
                <a:latin typeface="system-ui"/>
              </a:rPr>
              <a:t> in </a:t>
            </a:r>
            <a:r>
              <a:rPr lang="tr-TR" b="0" i="0" u="none" strike="noStrike" dirty="0" err="1">
                <a:solidFill>
                  <a:srgbClr val="050505"/>
                </a:solidFill>
                <a:effectLst/>
                <a:latin typeface="system-ui"/>
              </a:rPr>
              <a:t>the</a:t>
            </a:r>
            <a:r>
              <a:rPr lang="tr-TR" b="0" i="0" u="none" strike="noStrike" dirty="0">
                <a:solidFill>
                  <a:srgbClr val="050505"/>
                </a:solidFill>
                <a:effectLst/>
                <a:latin typeface="system-ui"/>
              </a:rPr>
              <a:t> Balkan </a:t>
            </a:r>
            <a:r>
              <a:rPr lang="tr-TR" b="0" i="0" u="none" strike="noStrike" dirty="0" err="1">
                <a:solidFill>
                  <a:srgbClr val="050505"/>
                </a:solidFill>
                <a:effectLst/>
                <a:latin typeface="system-ui"/>
              </a:rPr>
              <a:t>region</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were</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killed</a:t>
            </a:r>
            <a:r>
              <a:rPr lang="tr-TR" b="0" i="0" u="none" strike="noStrike" dirty="0">
                <a:solidFill>
                  <a:srgbClr val="050505"/>
                </a:solidFill>
                <a:effectLst/>
                <a:latin typeface="system-ui"/>
              </a:rPr>
              <a:t> (4974) </a:t>
            </a:r>
            <a:r>
              <a:rPr lang="tr-TR" b="0" i="0" u="none" strike="noStrike" dirty="0" err="1">
                <a:solidFill>
                  <a:srgbClr val="050505"/>
                </a:solidFill>
                <a:effectLst/>
                <a:latin typeface="system-ui"/>
              </a:rPr>
              <a:t>or</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were</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affected</a:t>
            </a:r>
            <a:r>
              <a:rPr lang="tr-TR" b="0" i="0" u="none" strike="noStrike" dirty="0">
                <a:solidFill>
                  <a:srgbClr val="050505"/>
                </a:solidFill>
                <a:effectLst/>
                <a:latin typeface="system-ui"/>
              </a:rPr>
              <a:t> (2033723) </a:t>
            </a:r>
            <a:r>
              <a:rPr lang="tr-TR" b="0" i="0" u="none" strike="noStrike" dirty="0" err="1">
                <a:solidFill>
                  <a:srgbClr val="050505"/>
                </a:solidFill>
                <a:effectLst/>
                <a:latin typeface="system-ui"/>
              </a:rPr>
              <a:t>by</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the</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earthquakes</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and</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that</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many</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countries</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suffered</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significant</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material</a:t>
            </a:r>
            <a:r>
              <a:rPr lang="tr-TR" b="0" i="0" u="none" strike="noStrike" dirty="0">
                <a:solidFill>
                  <a:srgbClr val="050505"/>
                </a:solidFill>
                <a:effectLst/>
                <a:latin typeface="system-ui"/>
              </a:rPr>
              <a:t> </a:t>
            </a:r>
            <a:r>
              <a:rPr lang="tr-TR" b="0" i="0" u="none" strike="noStrike" dirty="0" err="1">
                <a:solidFill>
                  <a:srgbClr val="050505"/>
                </a:solidFill>
                <a:effectLst/>
                <a:latin typeface="system-ui"/>
              </a:rPr>
              <a:t>damages</a:t>
            </a:r>
            <a:r>
              <a:rPr lang="tr-TR" b="0" i="0" u="none" strike="noStrike" dirty="0">
                <a:solidFill>
                  <a:srgbClr val="050505"/>
                </a:solidFill>
                <a:effectLst/>
                <a:latin typeface="system-ui"/>
              </a:rPr>
              <a:t> (10410.16 </a:t>
            </a:r>
            <a:r>
              <a:rPr lang="tr-TR" b="0" i="0" u="none" strike="noStrike" dirty="0" err="1">
                <a:solidFill>
                  <a:srgbClr val="050505"/>
                </a:solidFill>
                <a:effectLst/>
                <a:latin typeface="system-ui"/>
              </a:rPr>
              <a:t>million</a:t>
            </a:r>
            <a:r>
              <a:rPr lang="tr-TR" b="0" i="0" u="none" strike="noStrike" dirty="0">
                <a:solidFill>
                  <a:srgbClr val="050505"/>
                </a:solidFill>
                <a:effectLst/>
                <a:latin typeface="system-ui"/>
              </a:rPr>
              <a:t> USD) &gt;&gt; </a:t>
            </a:r>
            <a:br>
              <a:rPr lang="tr-TR" dirty="0"/>
            </a:br>
            <a:endParaRPr lang="tr-TR" b="0" i="0" u="none" strike="noStrike" dirty="0">
              <a:solidFill>
                <a:srgbClr val="000000"/>
              </a:solidFill>
              <a:effectLst/>
              <a:latin typeface="WorkSans"/>
            </a:endParaRPr>
          </a:p>
          <a:p>
            <a:endParaRPr lang="tr-TR" dirty="0"/>
          </a:p>
        </p:txBody>
      </p:sp>
      <p:sp>
        <p:nvSpPr>
          <p:cNvPr id="4" name="Slayt Numarası Yer Tutucusu 3"/>
          <p:cNvSpPr>
            <a:spLocks noGrp="1"/>
          </p:cNvSpPr>
          <p:nvPr>
            <p:ph type="sldNum" sz="quarter" idx="5"/>
          </p:nvPr>
        </p:nvSpPr>
        <p:spPr/>
        <p:txBody>
          <a:bodyPr/>
          <a:lstStyle/>
          <a:p>
            <a:fld id="{1020250E-A3D7-E24B-A582-CF4BFA55F081}" type="slidenum">
              <a:rPr lang="tr-TR" smtClean="0"/>
              <a:t>12</a:t>
            </a:fld>
            <a:endParaRPr lang="tr-TR"/>
          </a:p>
        </p:txBody>
      </p:sp>
    </p:spTree>
    <p:extLst>
      <p:ext uri="{BB962C8B-B14F-4D97-AF65-F5344CB8AC3E}">
        <p14:creationId xmlns:p14="http://schemas.microsoft.com/office/powerpoint/2010/main" val="104347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234F268-F217-8444-A6EE-7ADA6BCB4C95}" type="slidenum">
              <a:rPr lang="tr-TR" smtClean="0"/>
              <a:t>14</a:t>
            </a:fld>
            <a:endParaRPr lang="tr-TR"/>
          </a:p>
        </p:txBody>
      </p:sp>
    </p:spTree>
    <p:extLst>
      <p:ext uri="{BB962C8B-B14F-4D97-AF65-F5344CB8AC3E}">
        <p14:creationId xmlns:p14="http://schemas.microsoft.com/office/powerpoint/2010/main" val="2735562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1200" b="1" kern="1200" dirty="0">
                <a:solidFill>
                  <a:schemeClr val="tx1"/>
                </a:solidFill>
                <a:effectLst/>
                <a:latin typeface="+mn-lt"/>
                <a:ea typeface="+mn-ea"/>
                <a:cs typeface="+mn-cs"/>
              </a:rPr>
              <a:t>DEFINITIONS AND </a:t>
            </a:r>
            <a:r>
              <a:rPr lang="en-US" sz="1200" b="1" kern="1200" dirty="0" err="1">
                <a:solidFill>
                  <a:schemeClr val="tx1"/>
                </a:solidFill>
                <a:effectLst/>
                <a:latin typeface="+mn-lt"/>
                <a:ea typeface="+mn-ea"/>
                <a:cs typeface="+mn-cs"/>
              </a:rPr>
              <a:t>EPIDEMIOLOGY</a:t>
            </a:r>
            <a:r>
              <a:rPr lang="en-US" sz="1200" kern="1200" dirty="0" err="1">
                <a:solidFill>
                  <a:schemeClr val="tx1"/>
                </a:solidFill>
                <a:effectLst/>
                <a:latin typeface="+mn-lt"/>
                <a:ea typeface="+mn-ea"/>
                <a:cs typeface="+mn-cs"/>
              </a:rPr>
              <a:t>Systemic</a:t>
            </a:r>
            <a:r>
              <a:rPr lang="en-US" sz="1200" kern="1200" dirty="0">
                <a:solidFill>
                  <a:schemeClr val="tx1"/>
                </a:solidFill>
                <a:effectLst/>
                <a:latin typeface="+mn-lt"/>
                <a:ea typeface="+mn-ea"/>
                <a:cs typeface="+mn-cs"/>
              </a:rPr>
              <a:t> manifestations that are induced by crush injury are often referred to as crush syndrome. According to some estimates, the incidence of crush syndrome ranges between 2 and 5 percent of all injured victims of catastrophic earthquakes [</a:t>
            </a:r>
            <a:r>
              <a:rPr lang="en-US" sz="1200" kern="1200" dirty="0">
                <a:solidFill>
                  <a:schemeClr val="tx1"/>
                </a:solidFill>
                <a:effectLst/>
                <a:latin typeface="+mn-lt"/>
                <a:ea typeface="+mn-ea"/>
                <a:cs typeface="+mn-cs"/>
                <a:hlinkClick r:id="rId3"/>
              </a:rPr>
              <a:t>7-10</a:t>
            </a:r>
            <a:r>
              <a:rPr lang="en-US" sz="1200" kern="1200" dirty="0">
                <a:solidFill>
                  <a:schemeClr val="tx1"/>
                </a:solidFill>
                <a:effectLst/>
                <a:latin typeface="+mn-lt"/>
                <a:ea typeface="+mn-ea"/>
                <a:cs typeface="+mn-cs"/>
              </a:rPr>
              <a:t>] and 30 to 50 percent of patients with traumatic rhabdomyolysis. Children are at a lower risk of suffering from crush-related injury [</a:t>
            </a:r>
            <a:r>
              <a:rPr lang="en-US" sz="1200" kern="1200" dirty="0">
                <a:solidFill>
                  <a:schemeClr val="tx1"/>
                </a:solidFill>
                <a:effectLst/>
                <a:latin typeface="+mn-lt"/>
                <a:ea typeface="+mn-ea"/>
                <a:cs typeface="+mn-cs"/>
                <a:hlinkClick r:id="rId4"/>
              </a:rPr>
              <a:t>9,11,12</a:t>
            </a:r>
            <a:r>
              <a:rPr lang="en-US" sz="1200" kern="1200" dirty="0">
                <a:solidFill>
                  <a:schemeClr val="tx1"/>
                </a:solidFill>
                <a:effectLst/>
                <a:latin typeface="+mn-lt"/>
                <a:ea typeface="+mn-ea"/>
                <a:cs typeface="+mn-cs"/>
              </a:rPr>
              <a:t>] and, if injured, have a lower risk of mortality [</a:t>
            </a:r>
            <a:r>
              <a:rPr lang="en-US" sz="1200" kern="1200" dirty="0">
                <a:solidFill>
                  <a:schemeClr val="tx1"/>
                </a:solidFill>
                <a:effectLst/>
                <a:latin typeface="+mn-lt"/>
                <a:ea typeface="+mn-ea"/>
                <a:cs typeface="+mn-cs"/>
                <a:hlinkClick r:id="rId5"/>
              </a:rPr>
              <a:t>9</a:t>
            </a:r>
            <a:r>
              <a:rPr lang="en-US" sz="1200" kern="1200" dirty="0">
                <a:solidFill>
                  <a:schemeClr val="tx1"/>
                </a:solidFill>
                <a:effectLst/>
                <a:latin typeface="+mn-lt"/>
                <a:ea typeface="+mn-ea"/>
                <a:cs typeface="+mn-cs"/>
              </a:rPr>
              <a:t>]. All disaster victims, irrespective of whether they are mildly or severely injured, should be considered at increased risk of crush syndrome. (See </a:t>
            </a:r>
            <a:r>
              <a:rPr lang="en-US" sz="1200" kern="1200" dirty="0">
                <a:solidFill>
                  <a:schemeClr val="tx1"/>
                </a:solidFill>
                <a:effectLst/>
                <a:latin typeface="+mn-lt"/>
                <a:ea typeface="+mn-ea"/>
                <a:cs typeface="+mn-cs"/>
                <a:hlinkClick r:id="rId6"/>
              </a:rPr>
              <a:t>"Severe crush injury in adults", section on 'Crush syndrome'</a:t>
            </a:r>
            <a:r>
              <a:rPr lang="en-US" sz="1200"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incidence of crush-injury-related AKI and the frequency with which dialysis is required in these cases have varied widely in different studies. The following reports have analyzed these aspects as part of crush injury following catastrophic earthquakes.</a:t>
            </a:r>
            <a:endParaRPr lang="tr-TR"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49117850-7129-DB44-A3BF-0F73924A66A9}" type="slidenum">
              <a:rPr lang="en-US" smtClean="0"/>
              <a:t>15</a:t>
            </a:fld>
            <a:endParaRPr lang="en-US"/>
          </a:p>
        </p:txBody>
      </p:sp>
    </p:spTree>
    <p:extLst>
      <p:ext uri="{BB962C8B-B14F-4D97-AF65-F5344CB8AC3E}">
        <p14:creationId xmlns:p14="http://schemas.microsoft.com/office/powerpoint/2010/main" val="1393858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sz="1200" b="1" kern="1200" dirty="0">
                <a:solidFill>
                  <a:schemeClr val="tx1"/>
                </a:solidFill>
                <a:effectLst/>
                <a:latin typeface="+mn-lt"/>
                <a:ea typeface="+mn-ea"/>
                <a:cs typeface="+mn-cs"/>
              </a:rPr>
              <a:t>Biochemical abnormalities</a:t>
            </a:r>
            <a:r>
              <a:rPr lang="en-US" sz="1200" kern="1200" dirty="0">
                <a:solidFill>
                  <a:schemeClr val="tx1"/>
                </a:solidFill>
                <a:effectLst/>
                <a:latin typeface="+mn-lt"/>
                <a:ea typeface="+mn-ea"/>
                <a:cs typeface="+mn-cs"/>
              </a:rPr>
              <a:t> — The biochemical abnormalities that characterize rhabdomyolysis-associated AKI include hyperkalemia that may be life threatening, hyperphosphatemia, hypocalcemia (which is occasionally followed by hypercalcemia during the recovery stage), a high creatine kinase (CK), and a low fractional excretion of sodium. These are discussed elsewhere. (See </a:t>
            </a:r>
            <a:r>
              <a:rPr lang="en-US" sz="1200" kern="1200" dirty="0">
                <a:solidFill>
                  <a:schemeClr val="tx1"/>
                </a:solidFill>
                <a:effectLst/>
                <a:latin typeface="+mn-lt"/>
                <a:ea typeface="+mn-ea"/>
                <a:cs typeface="+mn-cs"/>
                <a:hlinkClick r:id="rId3"/>
              </a:rPr>
              <a:t>"Clinical features and diagnosis of heme pigment-induced acute kidney injury"</a:t>
            </a:r>
            <a:r>
              <a:rPr lang="en-US" sz="1200"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 serum levels of myoglobin are very rarely detected because of the short half-life of myoglobin and its quick clearance from the plasma.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DIAGNOSIS</a:t>
            </a:r>
            <a:r>
              <a:rPr lang="en-US" sz="1200" kern="1200" dirty="0" err="1">
                <a:solidFill>
                  <a:schemeClr val="tx1"/>
                </a:solidFill>
                <a:effectLst/>
                <a:latin typeface="+mn-lt"/>
                <a:ea typeface="+mn-ea"/>
                <a:cs typeface="+mn-cs"/>
              </a:rPr>
              <a:t>Patients</a:t>
            </a:r>
            <a:r>
              <a:rPr lang="en-US" sz="1200" kern="1200" dirty="0">
                <a:solidFill>
                  <a:schemeClr val="tx1"/>
                </a:solidFill>
                <a:effectLst/>
                <a:latin typeface="+mn-lt"/>
                <a:ea typeface="+mn-ea"/>
                <a:cs typeface="+mn-cs"/>
              </a:rPr>
              <a:t> with rhabdomyolysis-induced acute tubular necrosis (ATN) typically present with a red to brown color of the urine without presence of erythrocytes at microscopic examination, pigmented granular casts in the urinary sediment, varying severity of kidney dysfunction, and a marked elevation in the plasma creatine kinase (CK) level. (See </a:t>
            </a:r>
            <a:r>
              <a:rPr lang="en-US" sz="1200" kern="1200" dirty="0">
                <a:solidFill>
                  <a:schemeClr val="tx1"/>
                </a:solidFill>
                <a:effectLst/>
                <a:latin typeface="+mn-lt"/>
                <a:ea typeface="+mn-ea"/>
                <a:cs typeface="+mn-cs"/>
                <a:hlinkClick r:id="rId4"/>
              </a:rPr>
              <a:t>"Clinical manifestations and diagnosis of rhabdomyolysis"</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Myoglobinuria dependent on myoglobin content, GFR, urinary concentration</a:t>
            </a:r>
            <a:endParaRPr lang="tr-TR" sz="1200" kern="1200" dirty="0">
              <a:solidFill>
                <a:schemeClr val="tx1"/>
              </a:solidFill>
              <a:effectLst/>
              <a:latin typeface="+mn-lt"/>
              <a:ea typeface="+mn-ea"/>
              <a:cs typeface="+mn-cs"/>
            </a:endParaRPr>
          </a:p>
          <a:p>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49117850-7129-DB44-A3BF-0F73924A66A9}" type="slidenum">
              <a:rPr lang="en-US" smtClean="0"/>
              <a:t>16</a:t>
            </a:fld>
            <a:endParaRPr lang="en-US"/>
          </a:p>
        </p:txBody>
      </p:sp>
    </p:spTree>
    <p:extLst>
      <p:ext uri="{BB962C8B-B14F-4D97-AF65-F5344CB8AC3E}">
        <p14:creationId xmlns:p14="http://schemas.microsoft.com/office/powerpoint/2010/main" val="3586055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most important preventive measure at the disaster field is the correction of volume depletion. During volume resuscitation, the timing and rate of fluid administration, volume of fluids, and also types of fluid are important elements to consider.</a:t>
            </a:r>
            <a:endParaRPr lang="tr-TR"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Before and during extrication</a:t>
            </a:r>
            <a:r>
              <a:rPr lang="en-US" sz="1200" kern="1200" dirty="0">
                <a:solidFill>
                  <a:schemeClr val="tx1"/>
                </a:solidFill>
                <a:effectLst/>
                <a:latin typeface="+mn-lt"/>
                <a:ea typeface="+mn-ea"/>
                <a:cs typeface="+mn-cs"/>
              </a:rPr>
              <a:t> — Aggressive fluid repletion should be started before the extrication of entrapped subjects who are prone to develop crush syndrome, if possible</a:t>
            </a:r>
            <a:r>
              <a:rPr lang="tr-TR" dirty="0">
                <a:effectLst/>
              </a:rPr>
              <a:t> </a:t>
            </a:r>
          </a:p>
          <a:p>
            <a:r>
              <a:rPr lang="en-US" sz="1200" kern="1200" dirty="0">
                <a:solidFill>
                  <a:schemeClr val="tx1"/>
                </a:solidFill>
                <a:effectLst/>
                <a:latin typeface="+mn-lt"/>
                <a:ea typeface="+mn-ea"/>
                <a:cs typeface="+mn-cs"/>
              </a:rPr>
              <a:t>Third spacing at the site of muscle injury worsens hypovolemia. Thus, patients with rhabdomyolysis may require massive amounts of fluid (up to 20 liters) to trigger and maintain a vigorous diuresis [</a:t>
            </a:r>
            <a:r>
              <a:rPr lang="en-US" sz="1200" kern="1200" dirty="0">
                <a:solidFill>
                  <a:schemeClr val="tx1"/>
                </a:solidFill>
                <a:effectLst/>
                <a:latin typeface="+mn-lt"/>
                <a:ea typeface="+mn-ea"/>
                <a:cs typeface="+mn-cs"/>
                <a:hlinkClick r:id="rId3"/>
              </a:rPr>
              <a:t>22</a:t>
            </a:r>
            <a:r>
              <a:rPr lang="en-US" sz="1200" kern="1200" dirty="0">
                <a:solidFill>
                  <a:schemeClr val="tx1"/>
                </a:solidFill>
                <a:effectLst/>
                <a:latin typeface="+mn-lt"/>
                <a:ea typeface="+mn-ea"/>
                <a:cs typeface="+mn-cs"/>
              </a:rPr>
              <a:t>].</a:t>
            </a:r>
            <a:endParaRPr lang="tr-T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 similarly require early and aggressive fluid resuscitation. Intravenous fluids at the rate of 15 to 20 mL/kg/h should be started when the victim is still under the rubble. If extrication takes longer than two hours, then the rate of fluid administration should be reduced to 10 mL/kg/h or lower [</a:t>
            </a:r>
            <a:r>
              <a:rPr lang="en-US" sz="1200" kern="1200" dirty="0">
                <a:solidFill>
                  <a:schemeClr val="tx1"/>
                </a:solidFill>
                <a:effectLst/>
                <a:latin typeface="+mn-lt"/>
                <a:ea typeface="+mn-ea"/>
                <a:cs typeface="+mn-cs"/>
                <a:hlinkClick r:id="rId4"/>
              </a:rPr>
              <a:t>25</a:t>
            </a:r>
            <a:r>
              <a:rPr lang="en-US" sz="1200" kern="1200" dirty="0">
                <a:solidFill>
                  <a:schemeClr val="tx1"/>
                </a:solidFill>
                <a:effectLst/>
                <a:latin typeface="+mn-lt"/>
                <a:ea typeface="+mn-ea"/>
                <a:cs typeface="+mn-cs"/>
              </a:rPr>
              <a:t>]. If fluids cannot be given before extrication, then volume resuscitation should begin as soon as possible after extrication</a:t>
            </a:r>
            <a:r>
              <a:rPr lang="tr-TR" dirty="0">
                <a:effectLst/>
              </a:rPr>
              <a:t> </a:t>
            </a:r>
            <a:endParaRPr lang="tr-TR" dirty="0"/>
          </a:p>
          <a:p>
            <a:endParaRPr lang="tr-TR" dirty="0"/>
          </a:p>
        </p:txBody>
      </p:sp>
      <p:sp>
        <p:nvSpPr>
          <p:cNvPr id="4" name="Slayt Numarası Yer Tutucusu 3"/>
          <p:cNvSpPr>
            <a:spLocks noGrp="1"/>
          </p:cNvSpPr>
          <p:nvPr>
            <p:ph type="sldNum" sz="quarter" idx="5"/>
          </p:nvPr>
        </p:nvSpPr>
        <p:spPr/>
        <p:txBody>
          <a:bodyPr/>
          <a:lstStyle/>
          <a:p>
            <a:fld id="{1020250E-A3D7-E24B-A582-CF4BFA55F081}" type="slidenum">
              <a:rPr lang="tr-TR" smtClean="0"/>
              <a:t>18</a:t>
            </a:fld>
            <a:endParaRPr lang="tr-TR"/>
          </a:p>
        </p:txBody>
      </p:sp>
    </p:spTree>
    <p:extLst>
      <p:ext uri="{BB962C8B-B14F-4D97-AF65-F5344CB8AC3E}">
        <p14:creationId xmlns:p14="http://schemas.microsoft.com/office/powerpoint/2010/main" val="143934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FC905D-12B3-1F8E-9724-FD39A52C96B6}"/>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994DAC1-31A7-5B57-98E1-CD8FF14E03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D21F38D-C58F-160A-B1CC-193AC09F68A8}"/>
              </a:ext>
            </a:extLst>
          </p:cNvPr>
          <p:cNvSpPr>
            <a:spLocks noGrp="1"/>
          </p:cNvSpPr>
          <p:nvPr>
            <p:ph type="dt" sz="half" idx="10"/>
          </p:nvPr>
        </p:nvSpPr>
        <p:spPr/>
        <p:txBody>
          <a:bodyPr/>
          <a:lstStyle/>
          <a:p>
            <a:fld id="{A3FB1B73-9204-8F45-ABA3-7BC24C13409C}" type="datetimeFigureOut">
              <a:rPr lang="tr-TR" smtClean="0"/>
              <a:t>21.10.2023</a:t>
            </a:fld>
            <a:endParaRPr lang="tr-TR"/>
          </a:p>
        </p:txBody>
      </p:sp>
      <p:sp>
        <p:nvSpPr>
          <p:cNvPr id="5" name="Alt Bilgi Yer Tutucusu 4">
            <a:extLst>
              <a:ext uri="{FF2B5EF4-FFF2-40B4-BE49-F238E27FC236}">
                <a16:creationId xmlns:a16="http://schemas.microsoft.com/office/drawing/2014/main" id="{F3D41749-9658-7230-5AAD-76BB71CED10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4849448-06C8-2F6F-549C-4D11534C17F7}"/>
              </a:ext>
            </a:extLst>
          </p:cNvPr>
          <p:cNvSpPr>
            <a:spLocks noGrp="1"/>
          </p:cNvSpPr>
          <p:nvPr>
            <p:ph type="sldNum" sz="quarter" idx="12"/>
          </p:nvPr>
        </p:nvSpPr>
        <p:spPr/>
        <p:txBody>
          <a:bodyPr/>
          <a:lstStyle/>
          <a:p>
            <a:fld id="{F9C3A18A-F243-664C-86D7-7F901939C150}" type="slidenum">
              <a:rPr lang="tr-TR" smtClean="0"/>
              <a:t>‹#›</a:t>
            </a:fld>
            <a:endParaRPr lang="tr-TR"/>
          </a:p>
        </p:txBody>
      </p:sp>
    </p:spTree>
    <p:extLst>
      <p:ext uri="{BB962C8B-B14F-4D97-AF65-F5344CB8AC3E}">
        <p14:creationId xmlns:p14="http://schemas.microsoft.com/office/powerpoint/2010/main" val="267586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B4ABC5-5CDA-B390-3DBA-01B40B15B802}"/>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69CEE32D-207C-F0E9-27D3-FC8E111A294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D8117B7-3F21-61BE-CAAE-FB32F7605FB6}"/>
              </a:ext>
            </a:extLst>
          </p:cNvPr>
          <p:cNvSpPr>
            <a:spLocks noGrp="1"/>
          </p:cNvSpPr>
          <p:nvPr>
            <p:ph type="dt" sz="half" idx="10"/>
          </p:nvPr>
        </p:nvSpPr>
        <p:spPr/>
        <p:txBody>
          <a:bodyPr/>
          <a:lstStyle/>
          <a:p>
            <a:fld id="{A3FB1B73-9204-8F45-ABA3-7BC24C13409C}" type="datetimeFigureOut">
              <a:rPr lang="tr-TR" smtClean="0"/>
              <a:t>21.10.2023</a:t>
            </a:fld>
            <a:endParaRPr lang="tr-TR"/>
          </a:p>
        </p:txBody>
      </p:sp>
      <p:sp>
        <p:nvSpPr>
          <p:cNvPr id="5" name="Alt Bilgi Yer Tutucusu 4">
            <a:extLst>
              <a:ext uri="{FF2B5EF4-FFF2-40B4-BE49-F238E27FC236}">
                <a16:creationId xmlns:a16="http://schemas.microsoft.com/office/drawing/2014/main" id="{B2875666-D16D-EF71-518D-1C31A63E71E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5CE49B4-3955-C652-FD4E-43FEBF701C37}"/>
              </a:ext>
            </a:extLst>
          </p:cNvPr>
          <p:cNvSpPr>
            <a:spLocks noGrp="1"/>
          </p:cNvSpPr>
          <p:nvPr>
            <p:ph type="sldNum" sz="quarter" idx="12"/>
          </p:nvPr>
        </p:nvSpPr>
        <p:spPr/>
        <p:txBody>
          <a:bodyPr/>
          <a:lstStyle/>
          <a:p>
            <a:fld id="{F9C3A18A-F243-664C-86D7-7F901939C150}" type="slidenum">
              <a:rPr lang="tr-TR" smtClean="0"/>
              <a:t>‹#›</a:t>
            </a:fld>
            <a:endParaRPr lang="tr-TR"/>
          </a:p>
        </p:txBody>
      </p:sp>
    </p:spTree>
    <p:extLst>
      <p:ext uri="{BB962C8B-B14F-4D97-AF65-F5344CB8AC3E}">
        <p14:creationId xmlns:p14="http://schemas.microsoft.com/office/powerpoint/2010/main" val="3406072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D6B318DD-70B8-2375-ED5A-0C46899913AF}"/>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6D2B4F37-ECF4-8F92-6876-F9CC398B2BB5}"/>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A003038-4D5E-60BC-5EC3-4671AB925D43}"/>
              </a:ext>
            </a:extLst>
          </p:cNvPr>
          <p:cNvSpPr>
            <a:spLocks noGrp="1"/>
          </p:cNvSpPr>
          <p:nvPr>
            <p:ph type="dt" sz="half" idx="10"/>
          </p:nvPr>
        </p:nvSpPr>
        <p:spPr/>
        <p:txBody>
          <a:bodyPr/>
          <a:lstStyle/>
          <a:p>
            <a:fld id="{A3FB1B73-9204-8F45-ABA3-7BC24C13409C}" type="datetimeFigureOut">
              <a:rPr lang="tr-TR" smtClean="0"/>
              <a:t>21.10.2023</a:t>
            </a:fld>
            <a:endParaRPr lang="tr-TR"/>
          </a:p>
        </p:txBody>
      </p:sp>
      <p:sp>
        <p:nvSpPr>
          <p:cNvPr id="5" name="Alt Bilgi Yer Tutucusu 4">
            <a:extLst>
              <a:ext uri="{FF2B5EF4-FFF2-40B4-BE49-F238E27FC236}">
                <a16:creationId xmlns:a16="http://schemas.microsoft.com/office/drawing/2014/main" id="{8458A6B4-EC45-4173-CB40-1B22C6ABD67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8737E9F-0DB1-B9F5-97BA-C073016B0DAB}"/>
              </a:ext>
            </a:extLst>
          </p:cNvPr>
          <p:cNvSpPr>
            <a:spLocks noGrp="1"/>
          </p:cNvSpPr>
          <p:nvPr>
            <p:ph type="sldNum" sz="quarter" idx="12"/>
          </p:nvPr>
        </p:nvSpPr>
        <p:spPr/>
        <p:txBody>
          <a:bodyPr/>
          <a:lstStyle/>
          <a:p>
            <a:fld id="{F9C3A18A-F243-664C-86D7-7F901939C150}" type="slidenum">
              <a:rPr lang="tr-TR" smtClean="0"/>
              <a:t>‹#›</a:t>
            </a:fld>
            <a:endParaRPr lang="tr-TR"/>
          </a:p>
        </p:txBody>
      </p:sp>
    </p:spTree>
    <p:extLst>
      <p:ext uri="{BB962C8B-B14F-4D97-AF65-F5344CB8AC3E}">
        <p14:creationId xmlns:p14="http://schemas.microsoft.com/office/powerpoint/2010/main" val="50763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D1B275-E46B-4796-87F0-1A686F1EF95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3CE0108-1F8D-0F43-8581-40DC20D3500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F3C1B93-D5F8-C1D6-2091-07C755404906}"/>
              </a:ext>
            </a:extLst>
          </p:cNvPr>
          <p:cNvSpPr>
            <a:spLocks noGrp="1"/>
          </p:cNvSpPr>
          <p:nvPr>
            <p:ph type="dt" sz="half" idx="10"/>
          </p:nvPr>
        </p:nvSpPr>
        <p:spPr/>
        <p:txBody>
          <a:bodyPr/>
          <a:lstStyle/>
          <a:p>
            <a:fld id="{A3FB1B73-9204-8F45-ABA3-7BC24C13409C}" type="datetimeFigureOut">
              <a:rPr lang="tr-TR" smtClean="0"/>
              <a:t>21.10.2023</a:t>
            </a:fld>
            <a:endParaRPr lang="tr-TR"/>
          </a:p>
        </p:txBody>
      </p:sp>
      <p:sp>
        <p:nvSpPr>
          <p:cNvPr id="5" name="Alt Bilgi Yer Tutucusu 4">
            <a:extLst>
              <a:ext uri="{FF2B5EF4-FFF2-40B4-BE49-F238E27FC236}">
                <a16:creationId xmlns:a16="http://schemas.microsoft.com/office/drawing/2014/main" id="{50A5A883-A07F-A09F-FE5E-CEC1717303C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B65C241-A422-B779-CBB6-8B7EEC31FC2C}"/>
              </a:ext>
            </a:extLst>
          </p:cNvPr>
          <p:cNvSpPr>
            <a:spLocks noGrp="1"/>
          </p:cNvSpPr>
          <p:nvPr>
            <p:ph type="sldNum" sz="quarter" idx="12"/>
          </p:nvPr>
        </p:nvSpPr>
        <p:spPr/>
        <p:txBody>
          <a:bodyPr/>
          <a:lstStyle/>
          <a:p>
            <a:fld id="{F9C3A18A-F243-664C-86D7-7F901939C150}" type="slidenum">
              <a:rPr lang="tr-TR" smtClean="0"/>
              <a:t>‹#›</a:t>
            </a:fld>
            <a:endParaRPr lang="tr-TR"/>
          </a:p>
        </p:txBody>
      </p:sp>
    </p:spTree>
    <p:extLst>
      <p:ext uri="{BB962C8B-B14F-4D97-AF65-F5344CB8AC3E}">
        <p14:creationId xmlns:p14="http://schemas.microsoft.com/office/powerpoint/2010/main" val="2199187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7E2C9F-4684-EB92-50A4-A5485B4BCB6C}"/>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8FC0BCC-BCFD-658C-81FA-DA362E81B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6D4D206-DFDA-D4A1-3EFD-88BED5BD81B3}"/>
              </a:ext>
            </a:extLst>
          </p:cNvPr>
          <p:cNvSpPr>
            <a:spLocks noGrp="1"/>
          </p:cNvSpPr>
          <p:nvPr>
            <p:ph type="dt" sz="half" idx="10"/>
          </p:nvPr>
        </p:nvSpPr>
        <p:spPr/>
        <p:txBody>
          <a:bodyPr/>
          <a:lstStyle/>
          <a:p>
            <a:fld id="{A3FB1B73-9204-8F45-ABA3-7BC24C13409C}" type="datetimeFigureOut">
              <a:rPr lang="tr-TR" smtClean="0"/>
              <a:t>21.10.2023</a:t>
            </a:fld>
            <a:endParaRPr lang="tr-TR"/>
          </a:p>
        </p:txBody>
      </p:sp>
      <p:sp>
        <p:nvSpPr>
          <p:cNvPr id="5" name="Alt Bilgi Yer Tutucusu 4">
            <a:extLst>
              <a:ext uri="{FF2B5EF4-FFF2-40B4-BE49-F238E27FC236}">
                <a16:creationId xmlns:a16="http://schemas.microsoft.com/office/drawing/2014/main" id="{66787200-F582-2ED3-59B7-712C1D9A0D6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0D1E286-519B-6259-45D4-8B4A9A0B40E4}"/>
              </a:ext>
            </a:extLst>
          </p:cNvPr>
          <p:cNvSpPr>
            <a:spLocks noGrp="1"/>
          </p:cNvSpPr>
          <p:nvPr>
            <p:ph type="sldNum" sz="quarter" idx="12"/>
          </p:nvPr>
        </p:nvSpPr>
        <p:spPr/>
        <p:txBody>
          <a:bodyPr/>
          <a:lstStyle/>
          <a:p>
            <a:fld id="{F9C3A18A-F243-664C-86D7-7F901939C150}" type="slidenum">
              <a:rPr lang="tr-TR" smtClean="0"/>
              <a:t>‹#›</a:t>
            </a:fld>
            <a:endParaRPr lang="tr-TR"/>
          </a:p>
        </p:txBody>
      </p:sp>
    </p:spTree>
    <p:extLst>
      <p:ext uri="{BB962C8B-B14F-4D97-AF65-F5344CB8AC3E}">
        <p14:creationId xmlns:p14="http://schemas.microsoft.com/office/powerpoint/2010/main" val="314332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7CA4C6-0DDD-1D58-7A71-4722B3EF972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7DB32E2-BCE9-ACF1-796D-B8E6D4E2EFA9}"/>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0D90F06-06F4-CE1C-DEB8-8380D52830C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2C95B01-E41D-37FC-4E3E-AD4794A42A4E}"/>
              </a:ext>
            </a:extLst>
          </p:cNvPr>
          <p:cNvSpPr>
            <a:spLocks noGrp="1"/>
          </p:cNvSpPr>
          <p:nvPr>
            <p:ph type="dt" sz="half" idx="10"/>
          </p:nvPr>
        </p:nvSpPr>
        <p:spPr/>
        <p:txBody>
          <a:bodyPr/>
          <a:lstStyle/>
          <a:p>
            <a:fld id="{A3FB1B73-9204-8F45-ABA3-7BC24C13409C}" type="datetimeFigureOut">
              <a:rPr lang="tr-TR" smtClean="0"/>
              <a:t>21.10.2023</a:t>
            </a:fld>
            <a:endParaRPr lang="tr-TR"/>
          </a:p>
        </p:txBody>
      </p:sp>
      <p:sp>
        <p:nvSpPr>
          <p:cNvPr id="6" name="Alt Bilgi Yer Tutucusu 5">
            <a:extLst>
              <a:ext uri="{FF2B5EF4-FFF2-40B4-BE49-F238E27FC236}">
                <a16:creationId xmlns:a16="http://schemas.microsoft.com/office/drawing/2014/main" id="{0A9E6A77-B2FA-0B54-3C67-01A09B54DAD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9889CB3-8F06-ECC4-1F29-353E21B82B75}"/>
              </a:ext>
            </a:extLst>
          </p:cNvPr>
          <p:cNvSpPr>
            <a:spLocks noGrp="1"/>
          </p:cNvSpPr>
          <p:nvPr>
            <p:ph type="sldNum" sz="quarter" idx="12"/>
          </p:nvPr>
        </p:nvSpPr>
        <p:spPr/>
        <p:txBody>
          <a:bodyPr/>
          <a:lstStyle/>
          <a:p>
            <a:fld id="{F9C3A18A-F243-664C-86D7-7F901939C150}" type="slidenum">
              <a:rPr lang="tr-TR" smtClean="0"/>
              <a:t>‹#›</a:t>
            </a:fld>
            <a:endParaRPr lang="tr-TR"/>
          </a:p>
        </p:txBody>
      </p:sp>
    </p:spTree>
    <p:extLst>
      <p:ext uri="{BB962C8B-B14F-4D97-AF65-F5344CB8AC3E}">
        <p14:creationId xmlns:p14="http://schemas.microsoft.com/office/powerpoint/2010/main" val="20517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B55128-4C36-41D0-1F4D-8440E3E5D6A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25B550A-C26D-05D7-A9EF-35520E8B43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DB03C50-70D3-49B1-4DEC-55D5B24186EA}"/>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A044CD97-9DEF-AF99-0027-DABA7EDBE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0F85D9F-C92B-AAA8-A552-2ADA3D964B08}"/>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6AA481C-42B3-F228-F74B-871A359D2F38}"/>
              </a:ext>
            </a:extLst>
          </p:cNvPr>
          <p:cNvSpPr>
            <a:spLocks noGrp="1"/>
          </p:cNvSpPr>
          <p:nvPr>
            <p:ph type="dt" sz="half" idx="10"/>
          </p:nvPr>
        </p:nvSpPr>
        <p:spPr/>
        <p:txBody>
          <a:bodyPr/>
          <a:lstStyle/>
          <a:p>
            <a:fld id="{A3FB1B73-9204-8F45-ABA3-7BC24C13409C}" type="datetimeFigureOut">
              <a:rPr lang="tr-TR" smtClean="0"/>
              <a:t>21.10.2023</a:t>
            </a:fld>
            <a:endParaRPr lang="tr-TR"/>
          </a:p>
        </p:txBody>
      </p:sp>
      <p:sp>
        <p:nvSpPr>
          <p:cNvPr id="8" name="Alt Bilgi Yer Tutucusu 7">
            <a:extLst>
              <a:ext uri="{FF2B5EF4-FFF2-40B4-BE49-F238E27FC236}">
                <a16:creationId xmlns:a16="http://schemas.microsoft.com/office/drawing/2014/main" id="{A09CCD01-0245-9B69-9BD1-343BB7253AD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91A7FCC7-A5A8-AF2F-0724-032FCE87AF36}"/>
              </a:ext>
            </a:extLst>
          </p:cNvPr>
          <p:cNvSpPr>
            <a:spLocks noGrp="1"/>
          </p:cNvSpPr>
          <p:nvPr>
            <p:ph type="sldNum" sz="quarter" idx="12"/>
          </p:nvPr>
        </p:nvSpPr>
        <p:spPr/>
        <p:txBody>
          <a:bodyPr/>
          <a:lstStyle/>
          <a:p>
            <a:fld id="{F9C3A18A-F243-664C-86D7-7F901939C150}" type="slidenum">
              <a:rPr lang="tr-TR" smtClean="0"/>
              <a:t>‹#›</a:t>
            </a:fld>
            <a:endParaRPr lang="tr-TR"/>
          </a:p>
        </p:txBody>
      </p:sp>
    </p:spTree>
    <p:extLst>
      <p:ext uri="{BB962C8B-B14F-4D97-AF65-F5344CB8AC3E}">
        <p14:creationId xmlns:p14="http://schemas.microsoft.com/office/powerpoint/2010/main" val="150980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E61DCB-641D-FCCC-0C6D-F06385FDBC0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E096ABD-4A49-AECF-438C-A78D1BF3C246}"/>
              </a:ext>
            </a:extLst>
          </p:cNvPr>
          <p:cNvSpPr>
            <a:spLocks noGrp="1"/>
          </p:cNvSpPr>
          <p:nvPr>
            <p:ph type="dt" sz="half" idx="10"/>
          </p:nvPr>
        </p:nvSpPr>
        <p:spPr/>
        <p:txBody>
          <a:bodyPr/>
          <a:lstStyle/>
          <a:p>
            <a:fld id="{A3FB1B73-9204-8F45-ABA3-7BC24C13409C}" type="datetimeFigureOut">
              <a:rPr lang="tr-TR" smtClean="0"/>
              <a:t>21.10.2023</a:t>
            </a:fld>
            <a:endParaRPr lang="tr-TR"/>
          </a:p>
        </p:txBody>
      </p:sp>
      <p:sp>
        <p:nvSpPr>
          <p:cNvPr id="4" name="Alt Bilgi Yer Tutucusu 3">
            <a:extLst>
              <a:ext uri="{FF2B5EF4-FFF2-40B4-BE49-F238E27FC236}">
                <a16:creationId xmlns:a16="http://schemas.microsoft.com/office/drawing/2014/main" id="{9F0CC72A-3554-D016-83CD-30F707596197}"/>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4F1DE861-A2A0-2347-9D70-BF9DDBDE3F76}"/>
              </a:ext>
            </a:extLst>
          </p:cNvPr>
          <p:cNvSpPr>
            <a:spLocks noGrp="1"/>
          </p:cNvSpPr>
          <p:nvPr>
            <p:ph type="sldNum" sz="quarter" idx="12"/>
          </p:nvPr>
        </p:nvSpPr>
        <p:spPr/>
        <p:txBody>
          <a:bodyPr/>
          <a:lstStyle/>
          <a:p>
            <a:fld id="{F9C3A18A-F243-664C-86D7-7F901939C150}" type="slidenum">
              <a:rPr lang="tr-TR" smtClean="0"/>
              <a:t>‹#›</a:t>
            </a:fld>
            <a:endParaRPr lang="tr-TR"/>
          </a:p>
        </p:txBody>
      </p:sp>
    </p:spTree>
    <p:extLst>
      <p:ext uri="{BB962C8B-B14F-4D97-AF65-F5344CB8AC3E}">
        <p14:creationId xmlns:p14="http://schemas.microsoft.com/office/powerpoint/2010/main" val="407767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1AE9735-A19E-0232-147F-83C9ACBF6E8B}"/>
              </a:ext>
            </a:extLst>
          </p:cNvPr>
          <p:cNvSpPr>
            <a:spLocks noGrp="1"/>
          </p:cNvSpPr>
          <p:nvPr>
            <p:ph type="dt" sz="half" idx="10"/>
          </p:nvPr>
        </p:nvSpPr>
        <p:spPr/>
        <p:txBody>
          <a:bodyPr/>
          <a:lstStyle/>
          <a:p>
            <a:fld id="{A3FB1B73-9204-8F45-ABA3-7BC24C13409C}" type="datetimeFigureOut">
              <a:rPr lang="tr-TR" smtClean="0"/>
              <a:t>21.10.2023</a:t>
            </a:fld>
            <a:endParaRPr lang="tr-TR"/>
          </a:p>
        </p:txBody>
      </p:sp>
      <p:sp>
        <p:nvSpPr>
          <p:cNvPr id="3" name="Alt Bilgi Yer Tutucusu 2">
            <a:extLst>
              <a:ext uri="{FF2B5EF4-FFF2-40B4-BE49-F238E27FC236}">
                <a16:creationId xmlns:a16="http://schemas.microsoft.com/office/drawing/2014/main" id="{0AEA8701-A275-9669-5488-3B8F4F084BC8}"/>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617A1FE1-826E-F72C-9D0C-586BC1E24901}"/>
              </a:ext>
            </a:extLst>
          </p:cNvPr>
          <p:cNvSpPr>
            <a:spLocks noGrp="1"/>
          </p:cNvSpPr>
          <p:nvPr>
            <p:ph type="sldNum" sz="quarter" idx="12"/>
          </p:nvPr>
        </p:nvSpPr>
        <p:spPr/>
        <p:txBody>
          <a:bodyPr/>
          <a:lstStyle/>
          <a:p>
            <a:fld id="{F9C3A18A-F243-664C-86D7-7F901939C150}" type="slidenum">
              <a:rPr lang="tr-TR" smtClean="0"/>
              <a:t>‹#›</a:t>
            </a:fld>
            <a:endParaRPr lang="tr-TR"/>
          </a:p>
        </p:txBody>
      </p:sp>
    </p:spTree>
    <p:extLst>
      <p:ext uri="{BB962C8B-B14F-4D97-AF65-F5344CB8AC3E}">
        <p14:creationId xmlns:p14="http://schemas.microsoft.com/office/powerpoint/2010/main" val="3142471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23047D-FF4D-2D36-0ABA-9BDF3D0555A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536B7D4-F1F2-BD6D-2227-6B676780C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2C9999A3-63A3-B34C-9DDE-893D2B95D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FCD5D2C-37B0-6DCE-D827-88C3D2C4DF76}"/>
              </a:ext>
            </a:extLst>
          </p:cNvPr>
          <p:cNvSpPr>
            <a:spLocks noGrp="1"/>
          </p:cNvSpPr>
          <p:nvPr>
            <p:ph type="dt" sz="half" idx="10"/>
          </p:nvPr>
        </p:nvSpPr>
        <p:spPr/>
        <p:txBody>
          <a:bodyPr/>
          <a:lstStyle/>
          <a:p>
            <a:fld id="{A3FB1B73-9204-8F45-ABA3-7BC24C13409C}" type="datetimeFigureOut">
              <a:rPr lang="tr-TR" smtClean="0"/>
              <a:t>21.10.2023</a:t>
            </a:fld>
            <a:endParaRPr lang="tr-TR"/>
          </a:p>
        </p:txBody>
      </p:sp>
      <p:sp>
        <p:nvSpPr>
          <p:cNvPr id="6" name="Alt Bilgi Yer Tutucusu 5">
            <a:extLst>
              <a:ext uri="{FF2B5EF4-FFF2-40B4-BE49-F238E27FC236}">
                <a16:creationId xmlns:a16="http://schemas.microsoft.com/office/drawing/2014/main" id="{CA0F4844-013A-E405-7D8A-4554F46006E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2F46D9B-081B-C285-106D-8321CB01B0F6}"/>
              </a:ext>
            </a:extLst>
          </p:cNvPr>
          <p:cNvSpPr>
            <a:spLocks noGrp="1"/>
          </p:cNvSpPr>
          <p:nvPr>
            <p:ph type="sldNum" sz="quarter" idx="12"/>
          </p:nvPr>
        </p:nvSpPr>
        <p:spPr/>
        <p:txBody>
          <a:bodyPr/>
          <a:lstStyle/>
          <a:p>
            <a:fld id="{F9C3A18A-F243-664C-86D7-7F901939C150}" type="slidenum">
              <a:rPr lang="tr-TR" smtClean="0"/>
              <a:t>‹#›</a:t>
            </a:fld>
            <a:endParaRPr lang="tr-TR"/>
          </a:p>
        </p:txBody>
      </p:sp>
    </p:spTree>
    <p:extLst>
      <p:ext uri="{BB962C8B-B14F-4D97-AF65-F5344CB8AC3E}">
        <p14:creationId xmlns:p14="http://schemas.microsoft.com/office/powerpoint/2010/main" val="2128518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BD1D71-7D70-B3BB-E190-DE3A7558F63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0D58E9A-465F-3ADC-D8D4-ABD352750A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78734E86-F682-19E6-D662-C95712CBC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8147544-5D48-01F0-2C69-653A5A46954C}"/>
              </a:ext>
            </a:extLst>
          </p:cNvPr>
          <p:cNvSpPr>
            <a:spLocks noGrp="1"/>
          </p:cNvSpPr>
          <p:nvPr>
            <p:ph type="dt" sz="half" idx="10"/>
          </p:nvPr>
        </p:nvSpPr>
        <p:spPr/>
        <p:txBody>
          <a:bodyPr/>
          <a:lstStyle/>
          <a:p>
            <a:fld id="{A3FB1B73-9204-8F45-ABA3-7BC24C13409C}" type="datetimeFigureOut">
              <a:rPr lang="tr-TR" smtClean="0"/>
              <a:t>21.10.2023</a:t>
            </a:fld>
            <a:endParaRPr lang="tr-TR"/>
          </a:p>
        </p:txBody>
      </p:sp>
      <p:sp>
        <p:nvSpPr>
          <p:cNvPr id="6" name="Alt Bilgi Yer Tutucusu 5">
            <a:extLst>
              <a:ext uri="{FF2B5EF4-FFF2-40B4-BE49-F238E27FC236}">
                <a16:creationId xmlns:a16="http://schemas.microsoft.com/office/drawing/2014/main" id="{3DA572DF-642A-3192-B7C5-D8F7271A387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CBE0340-C887-46F1-0C83-6C9A1F24EDD6}"/>
              </a:ext>
            </a:extLst>
          </p:cNvPr>
          <p:cNvSpPr>
            <a:spLocks noGrp="1"/>
          </p:cNvSpPr>
          <p:nvPr>
            <p:ph type="sldNum" sz="quarter" idx="12"/>
          </p:nvPr>
        </p:nvSpPr>
        <p:spPr/>
        <p:txBody>
          <a:bodyPr/>
          <a:lstStyle/>
          <a:p>
            <a:fld id="{F9C3A18A-F243-664C-86D7-7F901939C150}" type="slidenum">
              <a:rPr lang="tr-TR" smtClean="0"/>
              <a:t>‹#›</a:t>
            </a:fld>
            <a:endParaRPr lang="tr-TR"/>
          </a:p>
        </p:txBody>
      </p:sp>
    </p:spTree>
    <p:extLst>
      <p:ext uri="{BB962C8B-B14F-4D97-AF65-F5344CB8AC3E}">
        <p14:creationId xmlns:p14="http://schemas.microsoft.com/office/powerpoint/2010/main" val="294535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96CFEE7-81AF-25D1-57F8-C3B75E41D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528359D-3C71-F709-F395-004EAF2AD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C3A2675-84EA-098E-F9DA-9B9E8773F8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B1B73-9204-8F45-ABA3-7BC24C13409C}" type="datetimeFigureOut">
              <a:rPr lang="tr-TR" smtClean="0"/>
              <a:t>21.10.2023</a:t>
            </a:fld>
            <a:endParaRPr lang="tr-TR"/>
          </a:p>
        </p:txBody>
      </p:sp>
      <p:sp>
        <p:nvSpPr>
          <p:cNvPr id="5" name="Alt Bilgi Yer Tutucusu 4">
            <a:extLst>
              <a:ext uri="{FF2B5EF4-FFF2-40B4-BE49-F238E27FC236}">
                <a16:creationId xmlns:a16="http://schemas.microsoft.com/office/drawing/2014/main" id="{0D4594C9-DD4D-2C15-5138-4A1B8ACE8D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86D6BB33-D240-E354-0AFF-938C97B0E8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3A18A-F243-664C-86D7-7F901939C150}" type="slidenum">
              <a:rPr lang="tr-TR" smtClean="0"/>
              <a:t>‹#›</a:t>
            </a:fld>
            <a:endParaRPr lang="tr-TR"/>
          </a:p>
        </p:txBody>
      </p:sp>
    </p:spTree>
    <p:extLst>
      <p:ext uri="{BB962C8B-B14F-4D97-AF65-F5344CB8AC3E}">
        <p14:creationId xmlns:p14="http://schemas.microsoft.com/office/powerpoint/2010/main" val="4025258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file://localhost/http://www.cco.caltech.edu/~ayhan/EQ/Yuzbasilar/73.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ec.europa.eu/research-and-innovation/sites/default/files/hm/SHARE-map.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file:////http://www.cco.caltech.edu/~ayhan/EQ/Yuzbasilar/73.jpg" TargetMode="External"/><Relationship Id="rId7" Type="http://schemas.openxmlformats.org/officeDocument/2006/relationships/image" Target="../media/image61.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oleObject" Target="../embeddings/oleObject1.bin"/><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1.tiff"/></Relationships>
</file>

<file path=ppt/slides/_rels/slide19.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hyperlink" Target="http://www.fmd.org.tr/deprem/deprem18.ht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tiff"/><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 Id="rId9" Type="http://schemas.openxmlformats.org/officeDocument/2006/relationships/image" Target="../media/image28.tiff"/></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0.tiff"/></Relationships>
</file>

<file path=ppt/slides/_rels/slide4.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DE9DF8-C555-FB92-3A10-EE80B6B4BDE3}"/>
              </a:ext>
            </a:extLst>
          </p:cNvPr>
          <p:cNvSpPr>
            <a:spLocks noGrp="1"/>
          </p:cNvSpPr>
          <p:nvPr>
            <p:ph type="ctrTitle"/>
          </p:nvPr>
        </p:nvSpPr>
        <p:spPr>
          <a:xfrm>
            <a:off x="1244600" y="2107468"/>
            <a:ext cx="10304975" cy="1266319"/>
          </a:xfrm>
        </p:spPr>
        <p:txBody>
          <a:bodyPr>
            <a:normAutofit fontScale="90000"/>
          </a:bodyPr>
          <a:lstStyle/>
          <a:p>
            <a:r>
              <a:rPr lang="tr-TR" sz="4000" b="1" dirty="0">
                <a:solidFill>
                  <a:srgbClr val="FF0000"/>
                </a:solidFill>
                <a:latin typeface="Verdana" panose="020B0604030504040204" pitchFamily="34" charset="0"/>
                <a:ea typeface="Verdana" panose="020B0604030504040204" pitchFamily="34" charset="0"/>
                <a:cs typeface="Verdana" panose="020B0604030504040204" pitchFamily="34" charset="0"/>
              </a:rPr>
              <a:t>Disaster Nephrology: </a:t>
            </a:r>
            <a:br>
              <a:rPr lang="tr-TR" sz="4000" b="1" dirty="0">
                <a:solidFill>
                  <a:srgbClr val="FF0000"/>
                </a:solidFill>
                <a:latin typeface="Verdana" panose="020B0604030504040204" pitchFamily="34" charset="0"/>
                <a:ea typeface="Verdana" panose="020B0604030504040204" pitchFamily="34" charset="0"/>
                <a:cs typeface="Verdana" panose="020B0604030504040204" pitchFamily="34" charset="0"/>
              </a:rPr>
            </a:br>
            <a:r>
              <a:rPr lang="tr-TR" sz="4000" b="1" i="0" u="none" strike="noStrike"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The role of a Renal </a:t>
            </a:r>
            <a:r>
              <a:rPr lang="en-US" sz="4000" b="1" i="0" u="none" strike="noStrike">
                <a:solidFill>
                  <a:srgbClr val="FF0000"/>
                </a:solidFill>
                <a:effectLst/>
                <a:latin typeface="Verdana" panose="020B0604030504040204" pitchFamily="34" charset="0"/>
                <a:ea typeface="Verdana" panose="020B0604030504040204" pitchFamily="34" charset="0"/>
                <a:cs typeface="Verdana" panose="020B0604030504040204" pitchFamily="34" charset="0"/>
              </a:rPr>
              <a:t>Disaster </a:t>
            </a:r>
            <a:r>
              <a:rPr lang="tr-TR" sz="4000" b="1" i="0" u="none" strike="noStrike">
                <a:solidFill>
                  <a:srgbClr val="FF0000"/>
                </a:solidFill>
                <a:effectLst/>
                <a:latin typeface="Verdana" panose="020B0604030504040204" pitchFamily="34" charset="0"/>
                <a:ea typeface="Verdana" panose="020B0604030504040204" pitchFamily="34" charset="0"/>
                <a:cs typeface="Verdana" panose="020B0604030504040204" pitchFamily="34" charset="0"/>
              </a:rPr>
              <a:t>Task </a:t>
            </a:r>
            <a:r>
              <a:rPr lang="tr-TR" sz="4000" b="1" i="0" u="none" strike="noStrike"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Force</a:t>
            </a:r>
            <a:endParaRPr lang="tr-TR" sz="5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Alt Başlık 2">
            <a:extLst>
              <a:ext uri="{FF2B5EF4-FFF2-40B4-BE49-F238E27FC236}">
                <a16:creationId xmlns:a16="http://schemas.microsoft.com/office/drawing/2014/main" id="{B0187BDC-CABB-EBE4-5BBD-743C97CCDF6E}"/>
              </a:ext>
            </a:extLst>
          </p:cNvPr>
          <p:cNvSpPr>
            <a:spLocks noGrp="1"/>
          </p:cNvSpPr>
          <p:nvPr>
            <p:ph type="subTitle" idx="1"/>
          </p:nvPr>
        </p:nvSpPr>
        <p:spPr>
          <a:xfrm>
            <a:off x="1109184" y="3770910"/>
            <a:ext cx="10135591" cy="2347501"/>
          </a:xfrm>
        </p:spPr>
        <p:txBody>
          <a:bodyPr>
            <a:normAutofit fontScale="92500" lnSpcReduction="10000"/>
          </a:bodyPr>
          <a:lstStyle/>
          <a:p>
            <a:r>
              <a:rPr lang="tr-TR" b="1" dirty="0" err="1"/>
              <a:t>Prof</a:t>
            </a:r>
            <a:r>
              <a:rPr lang="tr-TR" b="1" dirty="0"/>
              <a:t> Dr. Serhan Tuğlular, MD, FERA</a:t>
            </a:r>
          </a:p>
          <a:p>
            <a:r>
              <a:rPr lang="tr-TR" b="1" dirty="0"/>
              <a:t>Marmara </a:t>
            </a:r>
            <a:r>
              <a:rPr lang="tr-TR" b="1" dirty="0" err="1"/>
              <a:t>University</a:t>
            </a:r>
            <a:r>
              <a:rPr lang="tr-TR" b="1" dirty="0"/>
              <a:t>, Marmara School of </a:t>
            </a:r>
            <a:r>
              <a:rPr lang="tr-TR" b="1" dirty="0" err="1"/>
              <a:t>Medicine</a:t>
            </a:r>
            <a:endParaRPr lang="tr-TR" b="1" dirty="0"/>
          </a:p>
          <a:p>
            <a:r>
              <a:rPr lang="tr-TR" b="1" dirty="0" err="1"/>
              <a:t>Division</a:t>
            </a:r>
            <a:r>
              <a:rPr lang="tr-TR" b="1" dirty="0"/>
              <a:t> of </a:t>
            </a:r>
            <a:r>
              <a:rPr lang="tr-TR" b="1" dirty="0" err="1"/>
              <a:t>Nephrology</a:t>
            </a:r>
            <a:r>
              <a:rPr lang="tr-TR" b="1" dirty="0"/>
              <a:t>, </a:t>
            </a:r>
            <a:r>
              <a:rPr lang="tr-TR" b="1" i="1" dirty="0" err="1"/>
              <a:t>Istanbul</a:t>
            </a:r>
            <a:r>
              <a:rPr lang="tr-TR" b="1" i="1" dirty="0"/>
              <a:t>, TURKEY</a:t>
            </a:r>
          </a:p>
          <a:p>
            <a:r>
              <a:rPr lang="tr-TR" b="1" dirty="0" err="1"/>
              <a:t>Renal</a:t>
            </a:r>
            <a:r>
              <a:rPr lang="tr-TR" b="1" dirty="0"/>
              <a:t> </a:t>
            </a:r>
            <a:r>
              <a:rPr lang="tr-TR" b="1" dirty="0" err="1"/>
              <a:t>Task</a:t>
            </a:r>
            <a:r>
              <a:rPr lang="tr-TR" b="1" dirty="0"/>
              <a:t> Force of  </a:t>
            </a:r>
            <a:r>
              <a:rPr lang="tr-TR" b="1" i="1" dirty="0" err="1"/>
              <a:t>Turkish</a:t>
            </a:r>
            <a:r>
              <a:rPr lang="tr-TR" b="1" i="1" dirty="0"/>
              <a:t> </a:t>
            </a:r>
            <a:r>
              <a:rPr lang="tr-TR" b="1" i="1" dirty="0" err="1"/>
              <a:t>Society</a:t>
            </a:r>
            <a:r>
              <a:rPr lang="tr-TR" b="1" i="1" dirty="0"/>
              <a:t> of </a:t>
            </a:r>
            <a:r>
              <a:rPr lang="tr-TR" b="1" i="1" dirty="0" err="1"/>
              <a:t>Nephrology</a:t>
            </a:r>
            <a:r>
              <a:rPr lang="tr-TR" b="1" i="1" dirty="0"/>
              <a:t>, Chair</a:t>
            </a:r>
          </a:p>
          <a:p>
            <a:r>
              <a:rPr lang="tr-TR" b="1" dirty="0" err="1"/>
              <a:t>Renal</a:t>
            </a:r>
            <a:r>
              <a:rPr lang="tr-TR" b="1" dirty="0"/>
              <a:t> </a:t>
            </a:r>
            <a:r>
              <a:rPr lang="tr-TR" b="1" dirty="0" err="1"/>
              <a:t>Relief</a:t>
            </a:r>
            <a:r>
              <a:rPr lang="tr-TR" b="1" dirty="0"/>
              <a:t> in </a:t>
            </a:r>
            <a:r>
              <a:rPr lang="tr-TR" b="1" dirty="0" err="1"/>
              <a:t>Disasters</a:t>
            </a:r>
            <a:r>
              <a:rPr lang="tr-TR" b="1" dirty="0"/>
              <a:t> </a:t>
            </a:r>
            <a:r>
              <a:rPr lang="tr-TR" b="1" dirty="0" err="1"/>
              <a:t>Task</a:t>
            </a:r>
            <a:r>
              <a:rPr lang="tr-TR" b="1" dirty="0"/>
              <a:t> Force of </a:t>
            </a:r>
            <a:r>
              <a:rPr lang="tr-TR" b="1" i="1" dirty="0"/>
              <a:t>ERA, Chair</a:t>
            </a:r>
          </a:p>
          <a:p>
            <a:r>
              <a:rPr lang="tr-TR" b="1" i="1" dirty="0" err="1"/>
              <a:t>Renal</a:t>
            </a:r>
            <a:r>
              <a:rPr lang="tr-TR" b="1" i="1" dirty="0"/>
              <a:t> </a:t>
            </a:r>
            <a:r>
              <a:rPr lang="tr-TR" b="1" i="1" dirty="0" err="1"/>
              <a:t>Disaster</a:t>
            </a:r>
            <a:r>
              <a:rPr lang="tr-TR" b="1" i="1" dirty="0"/>
              <a:t> </a:t>
            </a:r>
            <a:r>
              <a:rPr lang="tr-TR" b="1" i="1" dirty="0" err="1"/>
              <a:t>Preparedness</a:t>
            </a:r>
            <a:r>
              <a:rPr lang="tr-TR" b="1" i="1" dirty="0"/>
              <a:t> WG of ISN, </a:t>
            </a:r>
            <a:r>
              <a:rPr lang="tr-TR" b="1" i="1" dirty="0" err="1"/>
              <a:t>Vice</a:t>
            </a:r>
            <a:r>
              <a:rPr lang="tr-TR" b="1" i="1" dirty="0"/>
              <a:t> Chair</a:t>
            </a:r>
          </a:p>
          <a:p>
            <a:endParaRPr lang="tr-TR" sz="2800" dirty="0"/>
          </a:p>
        </p:txBody>
      </p:sp>
      <p:pic>
        <p:nvPicPr>
          <p:cNvPr id="7" name="Resim 6">
            <a:extLst>
              <a:ext uri="{FF2B5EF4-FFF2-40B4-BE49-F238E27FC236}">
                <a16:creationId xmlns:a16="http://schemas.microsoft.com/office/drawing/2014/main" id="{64959D33-0B3D-9EBF-FC2A-FBFF4FAFF53A}"/>
              </a:ext>
            </a:extLst>
          </p:cNvPr>
          <p:cNvPicPr>
            <a:picLocks noChangeAspect="1"/>
          </p:cNvPicPr>
          <p:nvPr/>
        </p:nvPicPr>
        <p:blipFill>
          <a:blip r:embed="rId2"/>
          <a:stretch>
            <a:fillRect/>
          </a:stretch>
        </p:blipFill>
        <p:spPr>
          <a:xfrm>
            <a:off x="538162" y="323230"/>
            <a:ext cx="2495550" cy="887108"/>
          </a:xfrm>
          <a:prstGeom prst="rect">
            <a:avLst/>
          </a:prstGeom>
        </p:spPr>
      </p:pic>
      <p:pic>
        <p:nvPicPr>
          <p:cNvPr id="1025" name="Picture 1" descr="page1image55155712">
            <a:extLst>
              <a:ext uri="{FF2B5EF4-FFF2-40B4-BE49-F238E27FC236}">
                <a16:creationId xmlns:a16="http://schemas.microsoft.com/office/drawing/2014/main" id="{719319BF-891B-12CE-5331-B6257CD8F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image37852656">
            <a:extLst>
              <a:ext uri="{FF2B5EF4-FFF2-40B4-BE49-F238E27FC236}">
                <a16:creationId xmlns:a16="http://schemas.microsoft.com/office/drawing/2014/main" id="{53457EBE-2663-6F21-73C5-F9CFAC299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5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1image37852448">
            <a:extLst>
              <a:ext uri="{FF2B5EF4-FFF2-40B4-BE49-F238E27FC236}">
                <a16:creationId xmlns:a16="http://schemas.microsoft.com/office/drawing/2014/main" id="{622D96DA-C12A-76D9-356B-D25BF2E860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95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1image55153360">
            <a:extLst>
              <a:ext uri="{FF2B5EF4-FFF2-40B4-BE49-F238E27FC236}">
                <a16:creationId xmlns:a16="http://schemas.microsoft.com/office/drawing/2014/main" id="{50BE34CB-2FF1-447E-0A9E-2A370D4481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398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1image37854320">
            <a:extLst>
              <a:ext uri="{FF2B5EF4-FFF2-40B4-BE49-F238E27FC236}">
                <a16:creationId xmlns:a16="http://schemas.microsoft.com/office/drawing/2014/main" id="{AE50CA89-51E3-761B-223E-596E04ABE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22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1image37850784">
            <a:extLst>
              <a:ext uri="{FF2B5EF4-FFF2-40B4-BE49-F238E27FC236}">
                <a16:creationId xmlns:a16="http://schemas.microsoft.com/office/drawing/2014/main" id="{6889D385-82A8-DDF9-E397-B9C4B7C3C0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22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1image37849328">
            <a:extLst>
              <a:ext uri="{FF2B5EF4-FFF2-40B4-BE49-F238E27FC236}">
                <a16:creationId xmlns:a16="http://schemas.microsoft.com/office/drawing/2014/main" id="{DED50A7D-9C11-B6CA-852C-9522433E00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826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2image54767872">
            <a:extLst>
              <a:ext uri="{FF2B5EF4-FFF2-40B4-BE49-F238E27FC236}">
                <a16:creationId xmlns:a16="http://schemas.microsoft.com/office/drawing/2014/main" id="{D9A191ED-0EC8-929D-FE59-1FD93FA445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968500" cy="1968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ge2image54761600">
            <a:extLst>
              <a:ext uri="{FF2B5EF4-FFF2-40B4-BE49-F238E27FC236}">
                <a16:creationId xmlns:a16="http://schemas.microsoft.com/office/drawing/2014/main" id="{A55A8317-3A23-CDAF-A2C9-424995760B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page2image37887088">
            <a:extLst>
              <a:ext uri="{FF2B5EF4-FFF2-40B4-BE49-F238E27FC236}">
                <a16:creationId xmlns:a16="http://schemas.microsoft.com/office/drawing/2014/main" id="{F20C31DA-2E76-350F-3EE8-2AE74C6F26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495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2image37885840">
            <a:extLst>
              <a:ext uri="{FF2B5EF4-FFF2-40B4-BE49-F238E27FC236}">
                <a16:creationId xmlns:a16="http://schemas.microsoft.com/office/drawing/2014/main" id="{7446A4DD-AF07-7FFB-C8F1-DF5CF80C2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95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2image54762720">
            <a:extLst>
              <a:ext uri="{FF2B5EF4-FFF2-40B4-BE49-F238E27FC236}">
                <a16:creationId xmlns:a16="http://schemas.microsoft.com/office/drawing/2014/main" id="{59F30705-B921-95CC-31DD-A1876078556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398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ge2image37888128">
            <a:extLst>
              <a:ext uri="{FF2B5EF4-FFF2-40B4-BE49-F238E27FC236}">
                <a16:creationId xmlns:a16="http://schemas.microsoft.com/office/drawing/2014/main" id="{A0F5B50D-0B5D-D077-59BB-B7081D08D8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622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age2image37889376">
            <a:extLst>
              <a:ext uri="{FF2B5EF4-FFF2-40B4-BE49-F238E27FC236}">
                <a16:creationId xmlns:a16="http://schemas.microsoft.com/office/drawing/2014/main" id="{8E061FA5-FFAE-6500-1580-658B6B3271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622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2image37889584">
            <a:extLst>
              <a:ext uri="{FF2B5EF4-FFF2-40B4-BE49-F238E27FC236}">
                <a16:creationId xmlns:a16="http://schemas.microsoft.com/office/drawing/2014/main" id="{84D81369-D9D3-F7B6-030D-BD11CB4C01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826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page3image54698976">
            <a:extLst>
              <a:ext uri="{FF2B5EF4-FFF2-40B4-BE49-F238E27FC236}">
                <a16:creationId xmlns:a16="http://schemas.microsoft.com/office/drawing/2014/main" id="{D3D865EA-01B8-1D04-245C-B75151EA06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ge3image37995120">
            <a:extLst>
              <a:ext uri="{FF2B5EF4-FFF2-40B4-BE49-F238E27FC236}">
                <a16:creationId xmlns:a16="http://schemas.microsoft.com/office/drawing/2014/main" id="{7F8BC7D4-0940-D7BD-4E19-05D8B777AF4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622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page3image37996992">
            <a:extLst>
              <a:ext uri="{FF2B5EF4-FFF2-40B4-BE49-F238E27FC236}">
                <a16:creationId xmlns:a16="http://schemas.microsoft.com/office/drawing/2014/main" id="{AE397BC3-F229-8243-4EEC-A3ECFFD7A37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622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ge3image38006560">
            <a:extLst>
              <a:ext uri="{FF2B5EF4-FFF2-40B4-BE49-F238E27FC236}">
                <a16:creationId xmlns:a16="http://schemas.microsoft.com/office/drawing/2014/main" id="{62C116A8-B839-F6C7-6FB0-0B5B835C7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5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page3image38007392">
            <a:extLst>
              <a:ext uri="{FF2B5EF4-FFF2-40B4-BE49-F238E27FC236}">
                <a16:creationId xmlns:a16="http://schemas.microsoft.com/office/drawing/2014/main" id="{5FF46CD3-00DD-C810-61C4-0C1EB14B8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95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ge3image54698528">
            <a:extLst>
              <a:ext uri="{FF2B5EF4-FFF2-40B4-BE49-F238E27FC236}">
                <a16:creationId xmlns:a16="http://schemas.microsoft.com/office/drawing/2014/main" id="{F3CDA62E-25B4-D278-696A-99031A6974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398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page3image38004688">
            <a:extLst>
              <a:ext uri="{FF2B5EF4-FFF2-40B4-BE49-F238E27FC236}">
                <a16:creationId xmlns:a16="http://schemas.microsoft.com/office/drawing/2014/main" id="{B1B263D8-70D2-AECC-6463-A75635BF93A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4826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page4image54837584">
            <a:extLst>
              <a:ext uri="{FF2B5EF4-FFF2-40B4-BE49-F238E27FC236}">
                <a16:creationId xmlns:a16="http://schemas.microsoft.com/office/drawing/2014/main" id="{22032C3C-F0BE-096B-F4CE-6FA67E13400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968500" cy="19685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age4image54837696">
            <a:extLst>
              <a:ext uri="{FF2B5EF4-FFF2-40B4-BE49-F238E27FC236}">
                <a16:creationId xmlns:a16="http://schemas.microsoft.com/office/drawing/2014/main" id="{9AE8533E-D45A-1F28-D1E3-021ADAC062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page4image37891456">
            <a:extLst>
              <a:ext uri="{FF2B5EF4-FFF2-40B4-BE49-F238E27FC236}">
                <a16:creationId xmlns:a16="http://schemas.microsoft.com/office/drawing/2014/main" id="{27D7F6B0-0619-0A4E-6A93-8F14499209B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622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age4image37891664">
            <a:extLst>
              <a:ext uri="{FF2B5EF4-FFF2-40B4-BE49-F238E27FC236}">
                <a16:creationId xmlns:a16="http://schemas.microsoft.com/office/drawing/2014/main" id="{D25E95AB-21BE-5D00-02EB-796C2648498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622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page4image37894160">
            <a:extLst>
              <a:ext uri="{FF2B5EF4-FFF2-40B4-BE49-F238E27FC236}">
                <a16:creationId xmlns:a16="http://schemas.microsoft.com/office/drawing/2014/main" id="{7D9008A5-674E-2561-F193-437F0249DB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495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age4image37893328">
            <a:extLst>
              <a:ext uri="{FF2B5EF4-FFF2-40B4-BE49-F238E27FC236}">
                <a16:creationId xmlns:a16="http://schemas.microsoft.com/office/drawing/2014/main" id="{81026778-1B3D-10B6-FED5-C4FB3169F6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953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page4image54845200">
            <a:extLst>
              <a:ext uri="{FF2B5EF4-FFF2-40B4-BE49-F238E27FC236}">
                <a16:creationId xmlns:a16="http://schemas.microsoft.com/office/drawing/2014/main" id="{9DD79E0B-237F-E819-2632-0321B8E7EE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398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age4image37892704">
            <a:extLst>
              <a:ext uri="{FF2B5EF4-FFF2-40B4-BE49-F238E27FC236}">
                <a16:creationId xmlns:a16="http://schemas.microsoft.com/office/drawing/2014/main" id="{D241E7B7-0582-63E2-EDE3-7547BA2920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4826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page1image55155712">
            <a:extLst>
              <a:ext uri="{FF2B5EF4-FFF2-40B4-BE49-F238E27FC236}">
                <a16:creationId xmlns:a16="http://schemas.microsoft.com/office/drawing/2014/main" id="{9BFEB1DF-E5CB-1AB2-27E6-13B9ECB65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460596" cy="3101009"/>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a:extLst>
              <a:ext uri="{FF2B5EF4-FFF2-40B4-BE49-F238E27FC236}">
                <a16:creationId xmlns:a16="http://schemas.microsoft.com/office/drawing/2014/main" id="{81F01772-40C4-217B-63BA-BBE6D2F5D3FF}"/>
              </a:ext>
            </a:extLst>
          </p:cNvPr>
          <p:cNvPicPr>
            <a:picLocks noChangeAspect="1"/>
          </p:cNvPicPr>
          <p:nvPr/>
        </p:nvPicPr>
        <p:blipFill rotWithShape="1">
          <a:blip r:embed="rId21"/>
          <a:srcRect l="53904" t="27289" r="11039" b="36238"/>
          <a:stretch/>
        </p:blipFill>
        <p:spPr>
          <a:xfrm>
            <a:off x="4313583" y="232833"/>
            <a:ext cx="2495551" cy="1622720"/>
          </a:xfrm>
          <a:prstGeom prst="rect">
            <a:avLst/>
          </a:prstGeom>
        </p:spPr>
      </p:pic>
      <p:pic>
        <p:nvPicPr>
          <p:cNvPr id="6146" name="Picture 2" descr="BANTAO 2019: Programme and Pricelist - Udruženje ljekara za nefrologiju,  dijalizu i transplataciju bubrega u BiH">
            <a:extLst>
              <a:ext uri="{FF2B5EF4-FFF2-40B4-BE49-F238E27FC236}">
                <a16:creationId xmlns:a16="http://schemas.microsoft.com/office/drawing/2014/main" id="{C721BA4C-E927-0D34-C36E-4383405B70F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22851" y="-50759"/>
            <a:ext cx="3730987" cy="195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776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4" descr="http://www.cco.caltech.edu/~ayhan/EQ/Yuzbasilar/73.jpg"/>
          <p:cNvPicPr>
            <a:picLocks noChangeAspect="1" noChangeArrowheads="1"/>
          </p:cNvPicPr>
          <p:nvPr/>
        </p:nvPicPr>
        <p:blipFill>
          <a:blip r:embed="rId3" r:link="rId4">
            <a:extLst>
              <a:ext uri="{28A0092B-C50C-407E-A947-70E740481C1C}">
                <a14:useLocalDpi xmlns:a14="http://schemas.microsoft.com/office/drawing/2010/main" val="0"/>
              </a:ext>
            </a:extLst>
          </a:blip>
          <a:srcRect l="20940" t="17633" r="6093"/>
          <a:stretch>
            <a:fillRect/>
          </a:stretch>
        </p:blipFill>
        <p:spPr bwMode="auto">
          <a:xfrm>
            <a:off x="184137" y="48569"/>
            <a:ext cx="5624527" cy="3975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589" name="Picture 5" descr="DSC00785"/>
          <p:cNvPicPr>
            <a:picLocks noChangeAspect="1" noChangeArrowheads="1"/>
          </p:cNvPicPr>
          <p:nvPr/>
        </p:nvPicPr>
        <p:blipFill>
          <a:blip r:embed="rId5">
            <a:lum bright="24000" contrast="-12000"/>
            <a:extLst>
              <a:ext uri="{28A0092B-C50C-407E-A947-70E740481C1C}">
                <a14:useLocalDpi xmlns:a14="http://schemas.microsoft.com/office/drawing/2010/main" val="0"/>
              </a:ext>
            </a:extLst>
          </a:blip>
          <a:srcRect l="2884" r="9065" b="15608"/>
          <a:stretch>
            <a:fillRect/>
          </a:stretch>
        </p:blipFill>
        <p:spPr bwMode="auto">
          <a:xfrm>
            <a:off x="6072245" y="62987"/>
            <a:ext cx="5911863" cy="4543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Text Box 6"/>
          <p:cNvSpPr txBox="1">
            <a:spLocks noChangeArrowheads="1"/>
          </p:cNvSpPr>
          <p:nvPr/>
        </p:nvSpPr>
        <p:spPr bwMode="auto">
          <a:xfrm>
            <a:off x="184137" y="3839120"/>
            <a:ext cx="5624526" cy="1942968"/>
          </a:xfrm>
          <a:prstGeom prst="rect">
            <a:avLst/>
          </a:prstGeom>
          <a:solidFill>
            <a:srgbClr val="FFFF00"/>
          </a:solidFill>
          <a:ln w="25400">
            <a:solidFill>
              <a:srgbClr val="DDDDDD"/>
            </a:solidFill>
            <a:miter lim="800000"/>
            <a:headEnd/>
            <a:tailEnd/>
          </a:ln>
          <a:effectLst/>
        </p:spPr>
        <p:txBody>
          <a:bodyPr wrap="square">
            <a:spAutoFit/>
          </a:bodyPr>
          <a:lstStyle/>
          <a:p>
            <a:pPr algn="ctr">
              <a:lnSpc>
                <a:spcPct val="130000"/>
              </a:lnSpc>
              <a:buClr>
                <a:schemeClr val="hlink"/>
              </a:buClr>
              <a:buSzPct val="140000"/>
              <a:buFontTx/>
              <a:buChar char="•"/>
              <a:defRPr/>
            </a:pPr>
            <a:r>
              <a:rPr lang="tr-TR" sz="3200" b="1" dirty="0">
                <a:solidFill>
                  <a:schemeClr val="bg2"/>
                </a:solidFill>
                <a:latin typeface="Arial Narrow" charset="0"/>
                <a:sym typeface="Wingdings" charset="0"/>
              </a:rPr>
              <a:t> </a:t>
            </a:r>
            <a:r>
              <a:rPr lang="tr-TR" sz="3200" b="1" dirty="0">
                <a:solidFill>
                  <a:srgbClr val="000090"/>
                </a:solidFill>
                <a:latin typeface="Arial Narrow" charset="0"/>
              </a:rPr>
              <a:t>80% </a:t>
            </a:r>
            <a:r>
              <a:rPr lang="tr-TR" sz="3200" b="1" dirty="0">
                <a:solidFill>
                  <a:srgbClr val="000090"/>
                </a:solidFill>
                <a:latin typeface="Arial Narrow" charset="0"/>
                <a:sym typeface="Symbol" charset="0"/>
              </a:rPr>
              <a:t> </a:t>
            </a:r>
            <a:r>
              <a:rPr lang="tr-TR" sz="3200" b="1" dirty="0" err="1">
                <a:solidFill>
                  <a:srgbClr val="000090"/>
                </a:solidFill>
                <a:latin typeface="Arial Narrow" charset="0"/>
                <a:sym typeface="Symbol" charset="0"/>
              </a:rPr>
              <a:t>Acute</a:t>
            </a:r>
            <a:r>
              <a:rPr lang="tr-TR" sz="3200" b="1" dirty="0">
                <a:solidFill>
                  <a:srgbClr val="000090"/>
                </a:solidFill>
                <a:latin typeface="Arial Narrow" charset="0"/>
                <a:sym typeface="Symbol" charset="0"/>
              </a:rPr>
              <a:t> </a:t>
            </a:r>
            <a:r>
              <a:rPr lang="tr-TR" sz="3200" b="1" dirty="0" err="1">
                <a:solidFill>
                  <a:srgbClr val="000090"/>
                </a:solidFill>
                <a:latin typeface="Arial Narrow" charset="0"/>
                <a:sym typeface="Symbol" charset="0"/>
              </a:rPr>
              <a:t>Death</a:t>
            </a:r>
            <a:endParaRPr lang="tr-TR" sz="3200" b="1" dirty="0">
              <a:solidFill>
                <a:srgbClr val="000090"/>
              </a:solidFill>
              <a:latin typeface="Arial Narrow" charset="0"/>
              <a:sym typeface="Symbol" charset="0"/>
            </a:endParaRPr>
          </a:p>
          <a:p>
            <a:pPr algn="ctr">
              <a:lnSpc>
                <a:spcPct val="130000"/>
              </a:lnSpc>
              <a:buClr>
                <a:schemeClr val="hlink"/>
              </a:buClr>
              <a:buSzPct val="140000"/>
              <a:buFontTx/>
              <a:buChar char="•"/>
              <a:defRPr/>
            </a:pPr>
            <a:r>
              <a:rPr lang="tr-TR" sz="3200" b="1" dirty="0">
                <a:solidFill>
                  <a:srgbClr val="000090"/>
                </a:solidFill>
                <a:latin typeface="Arial Narrow" charset="0"/>
                <a:sym typeface="Wingdings" charset="0"/>
              </a:rPr>
              <a:t> </a:t>
            </a:r>
            <a:r>
              <a:rPr lang="tr-TR" sz="3200" b="1" dirty="0">
                <a:solidFill>
                  <a:srgbClr val="000090"/>
                </a:solidFill>
                <a:latin typeface="Arial Narrow" charset="0"/>
              </a:rPr>
              <a:t>10% </a:t>
            </a:r>
            <a:r>
              <a:rPr lang="tr-TR" sz="3200" b="1" dirty="0">
                <a:solidFill>
                  <a:srgbClr val="000090"/>
                </a:solidFill>
                <a:latin typeface="Arial Narrow" charset="0"/>
                <a:sym typeface="Symbol" charset="0"/>
              </a:rPr>
              <a:t> </a:t>
            </a:r>
            <a:r>
              <a:rPr lang="tr-TR" sz="3200" b="1" dirty="0" err="1">
                <a:solidFill>
                  <a:srgbClr val="000090"/>
                </a:solidFill>
                <a:latin typeface="Arial Narrow" charset="0"/>
                <a:sym typeface="Symbol" charset="0"/>
              </a:rPr>
              <a:t>Minor</a:t>
            </a:r>
            <a:r>
              <a:rPr lang="tr-TR" sz="3200" b="1" dirty="0">
                <a:solidFill>
                  <a:srgbClr val="000090"/>
                </a:solidFill>
                <a:latin typeface="Arial Narrow" charset="0"/>
                <a:sym typeface="Symbol" charset="0"/>
              </a:rPr>
              <a:t> </a:t>
            </a:r>
            <a:r>
              <a:rPr lang="tr-TR" sz="3200" b="1" dirty="0" err="1">
                <a:solidFill>
                  <a:srgbClr val="000090"/>
                </a:solidFill>
                <a:latin typeface="Arial Narrow" charset="0"/>
                <a:sym typeface="Symbol" charset="0"/>
              </a:rPr>
              <a:t>injury</a:t>
            </a:r>
            <a:endParaRPr lang="tr-TR" sz="3200" b="1" dirty="0">
              <a:solidFill>
                <a:srgbClr val="000090"/>
              </a:solidFill>
              <a:latin typeface="Arial Narrow" charset="0"/>
            </a:endParaRPr>
          </a:p>
          <a:p>
            <a:pPr algn="ctr">
              <a:lnSpc>
                <a:spcPct val="130000"/>
              </a:lnSpc>
              <a:buClr>
                <a:schemeClr val="hlink"/>
              </a:buClr>
              <a:buSzPct val="140000"/>
              <a:buFontTx/>
              <a:buChar char="•"/>
              <a:defRPr/>
            </a:pPr>
            <a:r>
              <a:rPr lang="tr-TR" sz="3200" b="1" dirty="0">
                <a:solidFill>
                  <a:srgbClr val="000090"/>
                </a:solidFill>
                <a:latin typeface="Arial Narrow" charset="0"/>
                <a:sym typeface="Wingdings" charset="0"/>
              </a:rPr>
              <a:t> </a:t>
            </a:r>
            <a:r>
              <a:rPr lang="tr-TR" sz="3200" b="1" dirty="0">
                <a:solidFill>
                  <a:srgbClr val="000090"/>
                </a:solidFill>
                <a:latin typeface="Arial Narrow" charset="0"/>
              </a:rPr>
              <a:t>10% </a:t>
            </a:r>
            <a:r>
              <a:rPr lang="tr-TR" sz="3200" b="1" dirty="0">
                <a:solidFill>
                  <a:srgbClr val="000090"/>
                </a:solidFill>
                <a:latin typeface="Arial Narrow" charset="0"/>
                <a:sym typeface="Symbol" charset="0"/>
              </a:rPr>
              <a:t> </a:t>
            </a:r>
            <a:r>
              <a:rPr lang="tr-TR" sz="3200" b="1" dirty="0" err="1">
                <a:solidFill>
                  <a:srgbClr val="000090"/>
                </a:solidFill>
                <a:latin typeface="Arial Narrow" charset="0"/>
                <a:sym typeface="Symbol" charset="0"/>
              </a:rPr>
              <a:t>Major</a:t>
            </a:r>
            <a:r>
              <a:rPr lang="tr-TR" sz="3200" b="1" dirty="0">
                <a:solidFill>
                  <a:srgbClr val="000090"/>
                </a:solidFill>
                <a:latin typeface="Arial Narrow" charset="0"/>
                <a:sym typeface="Symbol" charset="0"/>
              </a:rPr>
              <a:t> </a:t>
            </a:r>
            <a:r>
              <a:rPr lang="tr-TR" sz="3200" b="1" dirty="0" err="1">
                <a:solidFill>
                  <a:srgbClr val="000090"/>
                </a:solidFill>
                <a:latin typeface="Arial Narrow" charset="0"/>
                <a:sym typeface="Symbol" charset="0"/>
              </a:rPr>
              <a:t>injury</a:t>
            </a:r>
            <a:endParaRPr lang="tr-TR" sz="3200" b="1" dirty="0">
              <a:solidFill>
                <a:srgbClr val="000090"/>
              </a:solidFill>
              <a:latin typeface="Arial Narrow" charset="0"/>
            </a:endParaRPr>
          </a:p>
        </p:txBody>
      </p:sp>
      <p:sp>
        <p:nvSpPr>
          <p:cNvPr id="195591" name="Text Box 7"/>
          <p:cNvSpPr txBox="1">
            <a:spLocks noChangeArrowheads="1"/>
          </p:cNvSpPr>
          <p:nvPr/>
        </p:nvSpPr>
        <p:spPr bwMode="auto">
          <a:xfrm>
            <a:off x="1900238" y="6364289"/>
            <a:ext cx="2552686" cy="307777"/>
          </a:xfrm>
          <a:prstGeom prst="rect">
            <a:avLst/>
          </a:prstGeom>
          <a:noFill/>
          <a:ln>
            <a:noFill/>
          </a:ln>
          <a:effectLst/>
          <a:extLst>
            <a:ext uri="{909E8E84-426E-40dd-AFC4-6F175D3DCCD1}">
              <a14:hiddenFill xmlns:a14="http://schemas.microsoft.com/office/drawing/2010/main" xmlns="">
                <a:solidFill>
                  <a:srgbClr val="99CCFF"/>
                </a:solidFill>
              </a14:hiddenFill>
            </a:ext>
            <a:ext uri="{91240B29-F687-4f45-9708-019B960494DF}">
              <a14:hiddenLine xmlns:a14="http://schemas.microsoft.com/office/drawing/2010/main" xmlns="" w="254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sz="1400">
                <a:solidFill>
                  <a:srgbClr val="FFFFFF"/>
                </a:solidFill>
              </a:rPr>
              <a:t>Ron et al. Arch Intern Med 1984 </a:t>
            </a:r>
          </a:p>
        </p:txBody>
      </p:sp>
      <p:sp>
        <p:nvSpPr>
          <p:cNvPr id="195592" name="Text Box 8"/>
          <p:cNvSpPr txBox="1">
            <a:spLocks noChangeArrowheads="1"/>
          </p:cNvSpPr>
          <p:nvPr/>
        </p:nvSpPr>
        <p:spPr bwMode="auto">
          <a:xfrm>
            <a:off x="7646998" y="281708"/>
            <a:ext cx="2896947" cy="584775"/>
          </a:xfrm>
          <a:prstGeom prst="rect">
            <a:avLst/>
          </a:prstGeom>
          <a:solidFill>
            <a:srgbClr val="FFFF00"/>
          </a:solidFill>
          <a:ln w="25400">
            <a:solidFill>
              <a:srgbClr val="DDDDDD"/>
            </a:solidFill>
            <a:miter lim="800000"/>
            <a:headEnd/>
            <a:tailEnd/>
          </a:ln>
          <a:effectLst/>
        </p:spPr>
        <p:txBody>
          <a:bodyPr wrap="none">
            <a:spAutoFit/>
          </a:bodyPr>
          <a:lstStyle/>
          <a:p>
            <a:pPr algn="ctr">
              <a:defRPr/>
            </a:pPr>
            <a:r>
              <a:rPr lang="tr-TR" sz="3200" b="1" dirty="0" err="1">
                <a:solidFill>
                  <a:srgbClr val="000090"/>
                </a:solidFill>
                <a:latin typeface="Arial Narrow" charset="0"/>
              </a:rPr>
              <a:t>Crush</a:t>
            </a:r>
            <a:r>
              <a:rPr lang="tr-TR" sz="3200" b="1" dirty="0">
                <a:solidFill>
                  <a:srgbClr val="000090"/>
                </a:solidFill>
                <a:latin typeface="Arial Narrow" charset="0"/>
              </a:rPr>
              <a:t> </a:t>
            </a:r>
            <a:r>
              <a:rPr lang="tr-TR" sz="3200" b="1" dirty="0" err="1">
                <a:solidFill>
                  <a:srgbClr val="000090"/>
                </a:solidFill>
                <a:latin typeface="Arial Narrow" charset="0"/>
              </a:rPr>
              <a:t>Syndrome</a:t>
            </a:r>
            <a:endParaRPr lang="en-US" sz="3200" b="1" dirty="0">
              <a:solidFill>
                <a:srgbClr val="000090"/>
              </a:solidFill>
              <a:latin typeface="Arial Narrow" charset="0"/>
            </a:endParaRPr>
          </a:p>
        </p:txBody>
      </p:sp>
      <p:sp>
        <p:nvSpPr>
          <p:cNvPr id="195593" name="Rectangle 9"/>
          <p:cNvSpPr>
            <a:spLocks noChangeArrowheads="1"/>
          </p:cNvSpPr>
          <p:nvPr/>
        </p:nvSpPr>
        <p:spPr bwMode="auto">
          <a:xfrm>
            <a:off x="6139539" y="4841574"/>
            <a:ext cx="5911863" cy="940514"/>
          </a:xfrm>
          <a:prstGeom prst="rect">
            <a:avLst/>
          </a:prstGeom>
          <a:solidFill>
            <a:srgbClr val="FFFF00"/>
          </a:solidFill>
          <a:ln w="25400">
            <a:solidFill>
              <a:srgbClr val="DDDDDD"/>
            </a:solidFill>
            <a:miter lim="800000"/>
            <a:headEnd/>
            <a:tailEnd/>
          </a:ln>
          <a:effectLst/>
        </p:spPr>
        <p:txBody>
          <a:bodyPr wrap="square">
            <a:spAutoFit/>
          </a:bodyPr>
          <a:lstStyle/>
          <a:p>
            <a:pPr algn="ctr">
              <a:lnSpc>
                <a:spcPct val="80000"/>
              </a:lnSpc>
              <a:spcBef>
                <a:spcPct val="50000"/>
              </a:spcBef>
              <a:defRPr/>
            </a:pPr>
            <a:r>
              <a:rPr lang="tr-TR" sz="2600" b="1" dirty="0" err="1">
                <a:solidFill>
                  <a:srgbClr val="000090"/>
                </a:solidFill>
              </a:rPr>
              <a:t>After</a:t>
            </a:r>
            <a:r>
              <a:rPr lang="tr-TR" sz="2600" b="1" dirty="0">
                <a:solidFill>
                  <a:srgbClr val="000090"/>
                </a:solidFill>
              </a:rPr>
              <a:t> </a:t>
            </a:r>
            <a:r>
              <a:rPr lang="tr-TR" sz="2600" b="1" dirty="0" err="1">
                <a:solidFill>
                  <a:srgbClr val="000090"/>
                </a:solidFill>
              </a:rPr>
              <a:t>Acute</a:t>
            </a:r>
            <a:r>
              <a:rPr lang="tr-TR" sz="2600" b="1" dirty="0">
                <a:solidFill>
                  <a:srgbClr val="000090"/>
                </a:solidFill>
              </a:rPr>
              <a:t> </a:t>
            </a:r>
            <a:r>
              <a:rPr lang="tr-TR" sz="2600" b="1" dirty="0" err="1">
                <a:solidFill>
                  <a:srgbClr val="000090"/>
                </a:solidFill>
              </a:rPr>
              <a:t>Death</a:t>
            </a:r>
            <a:r>
              <a:rPr lang="tr-TR" sz="2600" b="1" dirty="0">
                <a:solidFill>
                  <a:srgbClr val="000090"/>
                </a:solidFill>
              </a:rPr>
              <a:t> </a:t>
            </a:r>
            <a:r>
              <a:rPr lang="tr-TR" sz="2600" b="1" dirty="0" err="1">
                <a:solidFill>
                  <a:srgbClr val="000090"/>
                </a:solidFill>
              </a:rPr>
              <a:t>due</a:t>
            </a:r>
            <a:r>
              <a:rPr lang="tr-TR" sz="2600" b="1" dirty="0">
                <a:solidFill>
                  <a:srgbClr val="000090"/>
                </a:solidFill>
              </a:rPr>
              <a:t> </a:t>
            </a:r>
            <a:r>
              <a:rPr lang="tr-TR" sz="2600" b="1" dirty="0" err="1">
                <a:solidFill>
                  <a:srgbClr val="000090"/>
                </a:solidFill>
              </a:rPr>
              <a:t>to</a:t>
            </a:r>
            <a:r>
              <a:rPr lang="tr-TR" sz="2600" b="1" dirty="0">
                <a:solidFill>
                  <a:srgbClr val="000090"/>
                </a:solidFill>
              </a:rPr>
              <a:t> </a:t>
            </a:r>
            <a:r>
              <a:rPr lang="tr-TR" sz="2600" b="1" dirty="0" err="1">
                <a:solidFill>
                  <a:srgbClr val="000090"/>
                </a:solidFill>
              </a:rPr>
              <a:t>Major</a:t>
            </a:r>
            <a:r>
              <a:rPr lang="tr-TR" sz="2600" b="1" dirty="0">
                <a:solidFill>
                  <a:srgbClr val="000090"/>
                </a:solidFill>
              </a:rPr>
              <a:t> </a:t>
            </a:r>
            <a:r>
              <a:rPr lang="tr-TR" sz="2600" b="1" dirty="0" err="1">
                <a:solidFill>
                  <a:srgbClr val="000090"/>
                </a:solidFill>
              </a:rPr>
              <a:t>Trauma</a:t>
            </a:r>
            <a:endParaRPr lang="tr-TR" sz="2600" b="1" dirty="0">
              <a:solidFill>
                <a:srgbClr val="000090"/>
              </a:solidFill>
            </a:endParaRPr>
          </a:p>
          <a:p>
            <a:pPr algn="ctr">
              <a:lnSpc>
                <a:spcPct val="80000"/>
              </a:lnSpc>
              <a:spcBef>
                <a:spcPct val="50000"/>
              </a:spcBef>
              <a:defRPr/>
            </a:pPr>
            <a:r>
              <a:rPr lang="tr-TR" sz="2600" b="1" dirty="0">
                <a:solidFill>
                  <a:srgbClr val="000090"/>
                </a:solidFill>
              </a:rPr>
              <a:t>(</a:t>
            </a:r>
            <a:r>
              <a:rPr lang="tr-TR" sz="2600" b="1" dirty="0" err="1">
                <a:solidFill>
                  <a:srgbClr val="000090"/>
                </a:solidFill>
              </a:rPr>
              <a:t>Most</a:t>
            </a:r>
            <a:r>
              <a:rPr lang="tr-TR" sz="2600" b="1" dirty="0">
                <a:solidFill>
                  <a:srgbClr val="000090"/>
                </a:solidFill>
              </a:rPr>
              <a:t> </a:t>
            </a:r>
            <a:r>
              <a:rPr lang="tr-TR" sz="2600" b="1" dirty="0" err="1">
                <a:solidFill>
                  <a:srgbClr val="000090"/>
                </a:solidFill>
              </a:rPr>
              <a:t>common</a:t>
            </a:r>
            <a:r>
              <a:rPr lang="tr-TR" sz="2600" b="1" dirty="0">
                <a:solidFill>
                  <a:srgbClr val="000090"/>
                </a:solidFill>
              </a:rPr>
              <a:t>  2. </a:t>
            </a:r>
            <a:r>
              <a:rPr lang="tr-TR" sz="2600" b="1" dirty="0" err="1">
                <a:solidFill>
                  <a:srgbClr val="000090"/>
                </a:solidFill>
              </a:rPr>
              <a:t>cause</a:t>
            </a:r>
            <a:r>
              <a:rPr lang="tr-TR" sz="2600" b="1" dirty="0">
                <a:solidFill>
                  <a:srgbClr val="000090"/>
                </a:solidFill>
              </a:rPr>
              <a:t> of </a:t>
            </a:r>
            <a:r>
              <a:rPr lang="tr-TR" sz="2600" b="1" dirty="0" err="1">
                <a:solidFill>
                  <a:srgbClr val="000090"/>
                </a:solidFill>
              </a:rPr>
              <a:t>Death</a:t>
            </a:r>
            <a:r>
              <a:rPr lang="tr-TR" sz="2600" b="1" dirty="0">
                <a:solidFill>
                  <a:srgbClr val="000090"/>
                </a:solidFill>
              </a:rPr>
              <a:t>)</a:t>
            </a:r>
            <a:endParaRPr lang="en-US" b="1" dirty="0">
              <a:solidFill>
                <a:srgbClr val="000090"/>
              </a:solidFill>
            </a:endParaRPr>
          </a:p>
        </p:txBody>
      </p:sp>
      <p:sp>
        <p:nvSpPr>
          <p:cNvPr id="195594" name="AutoShape 10"/>
          <p:cNvSpPr>
            <a:spLocks noChangeArrowheads="1"/>
          </p:cNvSpPr>
          <p:nvPr/>
        </p:nvSpPr>
        <p:spPr bwMode="auto">
          <a:xfrm rot="5400000">
            <a:off x="8813688" y="4199431"/>
            <a:ext cx="563562" cy="7207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38100">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5595" name="Text Box 11"/>
          <p:cNvSpPr txBox="1">
            <a:spLocks noChangeArrowheads="1"/>
          </p:cNvSpPr>
          <p:nvPr/>
        </p:nvSpPr>
        <p:spPr bwMode="auto">
          <a:xfrm>
            <a:off x="8699501" y="6381751"/>
            <a:ext cx="1563441" cy="307777"/>
          </a:xfrm>
          <a:prstGeom prst="rect">
            <a:avLst/>
          </a:prstGeom>
          <a:noFill/>
          <a:ln>
            <a:noFill/>
          </a:ln>
          <a:effectLst/>
          <a:extLst>
            <a:ext uri="{909E8E84-426E-40dd-AFC4-6F175D3DCCD1}">
              <a14:hiddenFill xmlns:a14="http://schemas.microsoft.com/office/drawing/2010/main" xmlns="">
                <a:solidFill>
                  <a:srgbClr val="99CCFF"/>
                </a:solidFill>
              </a14:hiddenFill>
            </a:ext>
            <a:ext uri="{91240B29-F687-4f45-9708-019B960494DF}">
              <a14:hiddenLine xmlns:a14="http://schemas.microsoft.com/office/drawing/2010/main" xmlns="" w="254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sz="1400">
                <a:solidFill>
                  <a:srgbClr val="FFFFFF"/>
                </a:solidFill>
              </a:rPr>
              <a:t>Ukai. Ren Fail 1997</a:t>
            </a:r>
          </a:p>
        </p:txBody>
      </p:sp>
      <p:sp>
        <p:nvSpPr>
          <p:cNvPr id="195596" name="Rectangle 12"/>
          <p:cNvSpPr>
            <a:spLocks noChangeArrowheads="1"/>
          </p:cNvSpPr>
          <p:nvPr/>
        </p:nvSpPr>
        <p:spPr bwMode="auto">
          <a:xfrm>
            <a:off x="15834" y="5911652"/>
            <a:ext cx="12192000" cy="777876"/>
          </a:xfrm>
          <a:prstGeom prst="rect">
            <a:avLst/>
          </a:prstGeom>
          <a:solidFill>
            <a:srgbClr val="DDDDDD"/>
          </a:solidFill>
          <a:ln>
            <a:noFill/>
          </a:ln>
          <a:effectLst/>
          <a:extLst>
            <a:ext uri="{91240B29-F687-4f45-9708-019B960494DF}">
              <a14:hiddenLine xmlns:a14="http://schemas.microsoft.com/office/drawing/2010/main" xmlns="" w="254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tr-TR" sz="4400" b="1" dirty="0">
                <a:solidFill>
                  <a:srgbClr val="FF0000"/>
                </a:solidFill>
                <a:effectLst>
                  <a:outerShdw blurRad="38100" dist="38100" dir="2700000" algn="tl">
                    <a:srgbClr val="000000"/>
                  </a:outerShdw>
                </a:effectLst>
                <a:latin typeface="Verdana" charset="0"/>
              </a:rPr>
              <a:t>“R E N A L  D I S A S T E R”</a:t>
            </a:r>
          </a:p>
        </p:txBody>
      </p:sp>
    </p:spTree>
    <p:extLst>
      <p:ext uri="{BB962C8B-B14F-4D97-AF65-F5344CB8AC3E}">
        <p14:creationId xmlns:p14="http://schemas.microsoft.com/office/powerpoint/2010/main" val="329221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5589"/>
                                        </p:tgtEl>
                                        <p:attrNameLst>
                                          <p:attrName>style.visibility</p:attrName>
                                        </p:attrNameLst>
                                      </p:cBhvr>
                                      <p:to>
                                        <p:strVal val="visible"/>
                                      </p:to>
                                    </p:set>
                                    <p:animEffect transition="in" filter="wipe(left)">
                                      <p:cBhvr>
                                        <p:cTn id="7" dur="500"/>
                                        <p:tgtEl>
                                          <p:spTgt spid="1955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5592"/>
                                        </p:tgtEl>
                                        <p:attrNameLst>
                                          <p:attrName>style.visibility</p:attrName>
                                        </p:attrNameLst>
                                      </p:cBhvr>
                                      <p:to>
                                        <p:strVal val="visible"/>
                                      </p:to>
                                    </p:set>
                                    <p:animEffect transition="in" filter="wipe(up)">
                                      <p:cBhvr>
                                        <p:cTn id="12" dur="500"/>
                                        <p:tgtEl>
                                          <p:spTgt spid="195592"/>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195594"/>
                                        </p:tgtEl>
                                        <p:attrNameLst>
                                          <p:attrName>style.visibility</p:attrName>
                                        </p:attrNameLst>
                                      </p:cBhvr>
                                      <p:to>
                                        <p:strVal val="visible"/>
                                      </p:to>
                                    </p:set>
                                    <p:animEffect transition="in" filter="wipe(up)">
                                      <p:cBhvr>
                                        <p:cTn id="16" dur="500"/>
                                        <p:tgtEl>
                                          <p:spTgt spid="195594"/>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95593"/>
                                        </p:tgtEl>
                                        <p:attrNameLst>
                                          <p:attrName>style.visibility</p:attrName>
                                        </p:attrNameLst>
                                      </p:cBhvr>
                                      <p:to>
                                        <p:strVal val="visible"/>
                                      </p:to>
                                    </p:set>
                                    <p:animEffect transition="in" filter="wipe(left)">
                                      <p:cBhvr>
                                        <p:cTn id="20" dur="500"/>
                                        <p:tgtEl>
                                          <p:spTgt spid="195593"/>
                                        </p:tgtEl>
                                      </p:cBhvr>
                                    </p:animEffect>
                                  </p:childTnLst>
                                </p:cTn>
                              </p:par>
                            </p:childTnLst>
                          </p:cTn>
                        </p:par>
                        <p:par>
                          <p:cTn id="21" fill="hold" nodeType="afterGroup">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95595"/>
                                        </p:tgtEl>
                                        <p:attrNameLst>
                                          <p:attrName>style.visibility</p:attrName>
                                        </p:attrNameLst>
                                      </p:cBhvr>
                                      <p:to>
                                        <p:strVal val="visible"/>
                                      </p:to>
                                    </p:set>
                                    <p:animEffect transition="in" filter="wipe(down)">
                                      <p:cBhvr>
                                        <p:cTn id="24" dur="500"/>
                                        <p:tgtEl>
                                          <p:spTgt spid="19559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95596"/>
                                        </p:tgtEl>
                                        <p:attrNameLst>
                                          <p:attrName>style.visibility</p:attrName>
                                        </p:attrNameLst>
                                      </p:cBhvr>
                                      <p:to>
                                        <p:strVal val="visible"/>
                                      </p:to>
                                    </p:set>
                                    <p:anim calcmode="lin" valueType="num">
                                      <p:cBhvr>
                                        <p:cTn id="29" dur="500" fill="hold"/>
                                        <p:tgtEl>
                                          <p:spTgt spid="195596"/>
                                        </p:tgtEl>
                                        <p:attrNameLst>
                                          <p:attrName>ppt_w</p:attrName>
                                        </p:attrNameLst>
                                      </p:cBhvr>
                                      <p:tavLst>
                                        <p:tav tm="0">
                                          <p:val>
                                            <p:fltVal val="0"/>
                                          </p:val>
                                        </p:tav>
                                        <p:tav tm="100000">
                                          <p:val>
                                            <p:strVal val="#ppt_w"/>
                                          </p:val>
                                        </p:tav>
                                      </p:tavLst>
                                    </p:anim>
                                    <p:anim calcmode="lin" valueType="num">
                                      <p:cBhvr>
                                        <p:cTn id="30" dur="500" fill="hold"/>
                                        <p:tgtEl>
                                          <p:spTgt spid="1955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2" grpId="0" animBg="1"/>
      <p:bldP spid="195593" grpId="0" animBg="1"/>
      <p:bldP spid="195595" grpId="0"/>
      <p:bldP spid="19559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7">
            <a:extLst>
              <a:ext uri="{FF2B5EF4-FFF2-40B4-BE49-F238E27FC236}">
                <a16:creationId xmlns:a16="http://schemas.microsoft.com/office/drawing/2014/main" id="{88D249E1-ACE0-A01A-9D44-BAF6DDD9EB3E}"/>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185978" y="69478"/>
            <a:ext cx="11840706" cy="675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Text Box 9">
            <a:extLst>
              <a:ext uri="{FF2B5EF4-FFF2-40B4-BE49-F238E27FC236}">
                <a16:creationId xmlns:a16="http://schemas.microsoft.com/office/drawing/2014/main" id="{143C64F0-77C0-906D-696A-E4BE32256244}"/>
              </a:ext>
            </a:extLst>
          </p:cNvPr>
          <p:cNvSpPr txBox="1">
            <a:spLocks noChangeArrowheads="1"/>
          </p:cNvSpPr>
          <p:nvPr/>
        </p:nvSpPr>
        <p:spPr bwMode="auto">
          <a:xfrm>
            <a:off x="400373" y="1090507"/>
            <a:ext cx="11391254" cy="1152751"/>
          </a:xfrm>
          <a:prstGeom prst="rect">
            <a:avLst/>
          </a:prstGeom>
          <a:solidFill>
            <a:srgbClr val="FF0000"/>
          </a:solidFill>
          <a:ln>
            <a:noFill/>
          </a:ln>
          <a:effec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a:lnSpc>
                <a:spcPct val="140000"/>
              </a:lnSpc>
              <a:defRPr/>
            </a:pPr>
            <a:r>
              <a:rPr lang="tr-TR" sz="3000" b="1" dirty="0">
                <a:solidFill>
                  <a:schemeClr val="bg1"/>
                </a:solidFill>
                <a:effectLst>
                  <a:outerShdw blurRad="38100" dist="38100" dir="2700000" algn="tl">
                    <a:srgbClr val="000000"/>
                  </a:outerShdw>
                </a:effectLst>
                <a:latin typeface="Arial Narrow" charset="0"/>
              </a:rPr>
              <a:t>No </a:t>
            </a:r>
            <a:r>
              <a:rPr lang="tr-TR" sz="3000" b="1" dirty="0" err="1">
                <a:solidFill>
                  <a:schemeClr val="bg1"/>
                </a:solidFill>
                <a:effectLst>
                  <a:outerShdw blurRad="38100" dist="38100" dir="2700000" algn="tl">
                    <a:srgbClr val="000000"/>
                  </a:outerShdw>
                </a:effectLst>
                <a:latin typeface="Arial Narrow" charset="0"/>
              </a:rPr>
              <a:t>organized</a:t>
            </a:r>
            <a:r>
              <a:rPr lang="tr-TR" sz="3000" b="1" dirty="0">
                <a:solidFill>
                  <a:schemeClr val="bg1"/>
                </a:solidFill>
                <a:effectLst>
                  <a:outerShdw blurRad="38100" dist="38100" dir="2700000" algn="tl">
                    <a:srgbClr val="000000"/>
                  </a:outerShdw>
                </a:effectLst>
                <a:latin typeface="Arial Narrow" charset="0"/>
              </a:rPr>
              <a:t> </a:t>
            </a:r>
            <a:r>
              <a:rPr lang="tr-TR" sz="3000" b="1" dirty="0" err="1">
                <a:solidFill>
                  <a:schemeClr val="bg1"/>
                </a:solidFill>
                <a:effectLst>
                  <a:outerShdw blurRad="38100" dist="38100" dir="2700000" algn="tl">
                    <a:srgbClr val="000000"/>
                  </a:outerShdw>
                </a:effectLst>
                <a:latin typeface="Arial Narrow" charset="0"/>
              </a:rPr>
              <a:t>international</a:t>
            </a:r>
            <a:r>
              <a:rPr lang="tr-TR" sz="3000" b="1" dirty="0">
                <a:solidFill>
                  <a:schemeClr val="bg1"/>
                </a:solidFill>
                <a:effectLst>
                  <a:outerShdw blurRad="38100" dist="38100" dir="2700000" algn="tl">
                    <a:srgbClr val="000000"/>
                  </a:outerShdw>
                </a:effectLst>
                <a:latin typeface="Arial Narrow" charset="0"/>
              </a:rPr>
              <a:t> </a:t>
            </a:r>
            <a:r>
              <a:rPr lang="tr-TR" sz="3000" b="1" dirty="0" err="1">
                <a:solidFill>
                  <a:schemeClr val="bg1"/>
                </a:solidFill>
                <a:effectLst>
                  <a:outerShdw blurRad="38100" dist="38100" dir="2700000" algn="tl">
                    <a:srgbClr val="000000"/>
                  </a:outerShdw>
                </a:effectLst>
                <a:latin typeface="Arial Narrow" charset="0"/>
              </a:rPr>
              <a:t>support</a:t>
            </a:r>
            <a:r>
              <a:rPr lang="tr-TR" sz="3000" b="1" dirty="0">
                <a:solidFill>
                  <a:schemeClr val="bg1"/>
                </a:solidFill>
                <a:effectLst>
                  <a:outerShdw blurRad="38100" dist="38100" dir="2700000" algn="tl">
                    <a:srgbClr val="000000"/>
                  </a:outerShdw>
                </a:effectLst>
                <a:latin typeface="Arial Narrow" charset="0"/>
              </a:rPr>
              <a:t> </a:t>
            </a:r>
            <a:r>
              <a:rPr lang="tr-TR" sz="3000" b="1" dirty="0" err="1">
                <a:solidFill>
                  <a:schemeClr val="bg1"/>
                </a:solidFill>
                <a:effectLst>
                  <a:outerShdw blurRad="38100" dist="38100" dir="2700000" algn="tl">
                    <a:srgbClr val="000000"/>
                  </a:outerShdw>
                </a:effectLst>
                <a:latin typeface="Arial Narrow" charset="0"/>
              </a:rPr>
              <a:t>structure</a:t>
            </a:r>
            <a:r>
              <a:rPr lang="tr-TR" sz="3000" b="1" dirty="0">
                <a:solidFill>
                  <a:schemeClr val="bg1"/>
                </a:solidFill>
                <a:effectLst>
                  <a:outerShdw blurRad="38100" dist="38100" dir="2700000" algn="tl">
                    <a:srgbClr val="000000"/>
                  </a:outerShdw>
                </a:effectLst>
                <a:latin typeface="Arial Narrow" charset="0"/>
              </a:rPr>
              <a:t> </a:t>
            </a:r>
            <a:r>
              <a:rPr lang="tr-TR" sz="3000" b="1" dirty="0" err="1">
                <a:solidFill>
                  <a:schemeClr val="bg1"/>
                </a:solidFill>
                <a:effectLst>
                  <a:outerShdw blurRad="38100" dist="38100" dir="2700000" algn="tl">
                    <a:srgbClr val="000000"/>
                  </a:outerShdw>
                </a:effectLst>
                <a:latin typeface="Arial Narrow" charset="0"/>
              </a:rPr>
              <a:t>was</a:t>
            </a:r>
            <a:r>
              <a:rPr lang="tr-TR" sz="3000" b="1" dirty="0">
                <a:solidFill>
                  <a:schemeClr val="bg1"/>
                </a:solidFill>
                <a:effectLst>
                  <a:outerShdw blurRad="38100" dist="38100" dir="2700000" algn="tl">
                    <a:srgbClr val="000000"/>
                  </a:outerShdw>
                </a:effectLst>
                <a:latin typeface="Arial Narrow" charset="0"/>
              </a:rPr>
              <a:t> </a:t>
            </a:r>
            <a:r>
              <a:rPr lang="tr-TR" sz="3000" b="1" dirty="0" err="1">
                <a:solidFill>
                  <a:schemeClr val="bg1"/>
                </a:solidFill>
                <a:effectLst>
                  <a:outerShdw blurRad="38100" dist="38100" dir="2700000" algn="tl">
                    <a:srgbClr val="000000"/>
                  </a:outerShdw>
                </a:effectLst>
                <a:latin typeface="Arial Narrow" charset="0"/>
              </a:rPr>
              <a:t>available</a:t>
            </a:r>
            <a:endParaRPr lang="tr-TR" sz="3000" b="1" dirty="0">
              <a:solidFill>
                <a:schemeClr val="bg1"/>
              </a:solidFill>
              <a:effectLst>
                <a:outerShdw blurRad="38100" dist="38100" dir="2700000" algn="tl">
                  <a:srgbClr val="000000"/>
                </a:outerShdw>
              </a:effectLst>
              <a:latin typeface="Arial Narrow" charset="0"/>
            </a:endParaRPr>
          </a:p>
          <a:p>
            <a:pPr algn="ctr">
              <a:lnSpc>
                <a:spcPct val="170000"/>
              </a:lnSpc>
              <a:defRPr/>
            </a:pPr>
            <a:r>
              <a:rPr lang="tr-TR" dirty="0">
                <a:solidFill>
                  <a:schemeClr val="bg1"/>
                </a:solidFill>
              </a:rPr>
              <a:t>                                                                                                        </a:t>
            </a:r>
            <a:r>
              <a:rPr lang="tr-TR" dirty="0" err="1">
                <a:solidFill>
                  <a:schemeClr val="bg1"/>
                </a:solidFill>
              </a:rPr>
              <a:t>Eknoyan</a:t>
            </a:r>
            <a:r>
              <a:rPr lang="tr-TR" dirty="0">
                <a:solidFill>
                  <a:schemeClr val="bg1"/>
                </a:solidFill>
              </a:rPr>
              <a:t> G. </a:t>
            </a:r>
            <a:r>
              <a:rPr lang="fr-FR" dirty="0">
                <a:solidFill>
                  <a:schemeClr val="bg1"/>
                </a:solidFill>
              </a:rPr>
              <a:t>Ren Fail 1992;</a:t>
            </a:r>
            <a:r>
              <a:rPr lang="tr-TR" dirty="0">
                <a:solidFill>
                  <a:schemeClr val="bg1"/>
                </a:solidFill>
              </a:rPr>
              <a:t> </a:t>
            </a:r>
            <a:r>
              <a:rPr lang="fr-FR" dirty="0">
                <a:solidFill>
                  <a:schemeClr val="bg1"/>
                </a:solidFill>
              </a:rPr>
              <a:t>14:</a:t>
            </a:r>
            <a:r>
              <a:rPr lang="tr-TR" dirty="0">
                <a:solidFill>
                  <a:schemeClr val="bg1"/>
                </a:solidFill>
              </a:rPr>
              <a:t> </a:t>
            </a:r>
            <a:r>
              <a:rPr lang="fr-FR" dirty="0">
                <a:solidFill>
                  <a:schemeClr val="bg1"/>
                </a:solidFill>
              </a:rPr>
              <a:t>241</a:t>
            </a:r>
            <a:endParaRPr lang="en-US" dirty="0">
              <a:solidFill>
                <a:schemeClr val="bg1"/>
              </a:solidFill>
            </a:endParaRPr>
          </a:p>
        </p:txBody>
      </p:sp>
      <p:pic>
        <p:nvPicPr>
          <p:cNvPr id="82957" name="Picture 13">
            <a:extLst>
              <a:ext uri="{FF2B5EF4-FFF2-40B4-BE49-F238E27FC236}">
                <a16:creationId xmlns:a16="http://schemas.microsoft.com/office/drawing/2014/main" id="{7F3ECFFD-24B9-9E54-1AC5-C5D5BB3C6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 b="-44"/>
          <a:stretch>
            <a:fillRect/>
          </a:stretch>
        </p:blipFill>
        <p:spPr bwMode="auto">
          <a:xfrm>
            <a:off x="579894" y="250762"/>
            <a:ext cx="11052874" cy="6356475"/>
          </a:xfrm>
          <a:prstGeom prst="rect">
            <a:avLst/>
          </a:prstGeom>
          <a:noFill/>
          <a:ln w="952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953"/>
                                        </p:tgtEl>
                                        <p:attrNameLst>
                                          <p:attrName>style.visibility</p:attrName>
                                        </p:attrNameLst>
                                      </p:cBhvr>
                                      <p:to>
                                        <p:strVal val="visible"/>
                                      </p:to>
                                    </p:set>
                                    <p:animEffect transition="in" filter="checkerboard(across)">
                                      <p:cBhvr>
                                        <p:cTn id="7" dur="500"/>
                                        <p:tgtEl>
                                          <p:spTgt spid="829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82957"/>
                                        </p:tgtEl>
                                        <p:attrNameLst>
                                          <p:attrName>style.visibility</p:attrName>
                                        </p:attrNameLst>
                                      </p:cBhvr>
                                      <p:to>
                                        <p:strVal val="visible"/>
                                      </p:to>
                                    </p:set>
                                    <p:animEffect transition="in" filter="checkerboard(across)">
                                      <p:cBhvr>
                                        <p:cTn id="12" dur="500"/>
                                        <p:tgtEl>
                                          <p:spTgt spid="82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European Seismic Hazard Map displays the ground motion expected to be reached or exceeded with a 10 % probability in 50 years. Blue colours indicate comparatively low hazard areas, yellow to orange colours indicate moderate hazard areas, and red colours indicate high hazard areas.© SHARE">
            <a:extLst>
              <a:ext uri="{FF2B5EF4-FFF2-40B4-BE49-F238E27FC236}">
                <a16:creationId xmlns:a16="http://schemas.microsoft.com/office/drawing/2014/main" id="{823625BF-0A24-5F45-A506-3AE82610A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21" y="799272"/>
            <a:ext cx="6934299" cy="572079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 name="Picture 4" descr="The European Seismic Hazard Map displays the ground motion expected to be reached or exceeded with a 10 % probability in 50 years. Blue colours indicate comparatively low hazard areas, yellow to orange colours indicate moderate hazard areas, and red colours indicate high hazard areas.© SHARE">
            <a:extLst>
              <a:ext uri="{FF2B5EF4-FFF2-40B4-BE49-F238E27FC236}">
                <a16:creationId xmlns:a16="http://schemas.microsoft.com/office/drawing/2014/main" id="{57C5A038-161D-F532-68BD-6A9A4A23C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09" t="52048"/>
          <a:stretch/>
        </p:blipFill>
        <p:spPr bwMode="auto">
          <a:xfrm>
            <a:off x="1724856" y="1017933"/>
            <a:ext cx="8156590" cy="56718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D5F88458-70EB-7400-79B1-BB830F1B7689}"/>
              </a:ext>
            </a:extLst>
          </p:cNvPr>
          <p:cNvSpPr txBox="1"/>
          <p:nvPr/>
        </p:nvSpPr>
        <p:spPr>
          <a:xfrm>
            <a:off x="1060782" y="6249205"/>
            <a:ext cx="7489551" cy="584775"/>
          </a:xfrm>
          <a:prstGeom prst="rect">
            <a:avLst/>
          </a:prstGeom>
          <a:noFill/>
        </p:spPr>
        <p:txBody>
          <a:bodyPr wrap="none" rtlCol="0">
            <a:spAutoFit/>
          </a:bodyPr>
          <a:lstStyle/>
          <a:p>
            <a:r>
              <a:rPr lang="tr-TR" sz="3200" strike="noStrike" dirty="0">
                <a:solidFill>
                  <a:srgbClr val="FF0000"/>
                </a:solidFill>
                <a:effectLst/>
                <a:latin typeface="Verdana" panose="020B060403050404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The European Seismic Hazard Map </a:t>
            </a:r>
            <a:endParaRPr lang="tr-TR" sz="32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Metin kutusu 5">
            <a:extLst>
              <a:ext uri="{FF2B5EF4-FFF2-40B4-BE49-F238E27FC236}">
                <a16:creationId xmlns:a16="http://schemas.microsoft.com/office/drawing/2014/main" id="{25A849AE-BC35-D4E5-6191-52208256C5AF}"/>
              </a:ext>
            </a:extLst>
          </p:cNvPr>
          <p:cNvSpPr txBox="1"/>
          <p:nvPr/>
        </p:nvSpPr>
        <p:spPr>
          <a:xfrm>
            <a:off x="407504" y="214049"/>
            <a:ext cx="10791293" cy="830997"/>
          </a:xfrm>
          <a:prstGeom prst="rect">
            <a:avLst/>
          </a:prstGeom>
          <a:noFill/>
        </p:spPr>
        <p:txBody>
          <a:bodyPr wrap="square" rtlCol="0">
            <a:spAutoFit/>
          </a:bodyPr>
          <a:lstStyle/>
          <a:p>
            <a:pPr algn="ctr"/>
            <a:r>
              <a:rPr lang="tr-TR" sz="2400" b="1" dirty="0" err="1">
                <a:latin typeface="Verdana" panose="020B0604030504040204" pitchFamily="34" charset="0"/>
                <a:ea typeface="Verdana" panose="020B0604030504040204" pitchFamily="34" charset="0"/>
                <a:cs typeface="Verdana" panose="020B0604030504040204" pitchFamily="34" charset="0"/>
              </a:rPr>
              <a:t>The</a:t>
            </a:r>
            <a:r>
              <a:rPr lang="tr-TR" sz="2400" b="1" dirty="0">
                <a:latin typeface="Verdana" panose="020B0604030504040204" pitchFamily="34" charset="0"/>
                <a:ea typeface="Verdana" panose="020B0604030504040204" pitchFamily="34" charset="0"/>
                <a:cs typeface="Verdana" panose="020B0604030504040204" pitchFamily="34" charset="0"/>
              </a:rPr>
              <a:t> Balkan </a:t>
            </a:r>
            <a:r>
              <a:rPr lang="tr-TR" sz="2400" b="1" dirty="0" err="1">
                <a:latin typeface="Verdana" panose="020B0604030504040204" pitchFamily="34" charset="0"/>
                <a:ea typeface="Verdana" panose="020B0604030504040204" pitchFamily="34" charset="0"/>
                <a:cs typeface="Verdana" panose="020B0604030504040204" pitchFamily="34" charset="0"/>
              </a:rPr>
              <a:t>region</a:t>
            </a:r>
            <a:r>
              <a:rPr lang="tr-TR" sz="2400" b="1" dirty="0">
                <a:latin typeface="Verdana" panose="020B0604030504040204" pitchFamily="34" charset="0"/>
                <a:ea typeface="Verdana" panose="020B0604030504040204" pitchFamily="34" charset="0"/>
                <a:cs typeface="Verdana" panose="020B0604030504040204" pitchFamily="34" charset="0"/>
              </a:rPr>
              <a:t> </a:t>
            </a:r>
            <a:r>
              <a:rPr lang="tr-TR" sz="2400" b="1" u="none" strike="noStrike" dirty="0">
                <a:solidFill>
                  <a:srgbClr val="050505"/>
                </a:solidFill>
                <a:effectLst/>
                <a:latin typeface="Verdana" panose="020B0604030504040204" pitchFamily="34" charset="0"/>
                <a:ea typeface="Verdana" panose="020B0604030504040204" pitchFamily="34" charset="0"/>
                <a:cs typeface="Verdana" panose="020B0604030504040204" pitchFamily="34" charset="0"/>
              </a:rPr>
              <a:t>is </a:t>
            </a:r>
            <a:r>
              <a:rPr lang="tr-TR" sz="2400" b="1" u="none" strike="noStrike" dirty="0" err="1">
                <a:solidFill>
                  <a:srgbClr val="050505"/>
                </a:solidFill>
                <a:effectLst/>
                <a:latin typeface="Verdana" panose="020B0604030504040204" pitchFamily="34" charset="0"/>
                <a:ea typeface="Verdana" panose="020B0604030504040204" pitchFamily="34" charset="0"/>
                <a:cs typeface="Verdana" panose="020B0604030504040204" pitchFamily="34" charset="0"/>
              </a:rPr>
              <a:t>one</a:t>
            </a:r>
            <a:r>
              <a:rPr lang="tr-TR" sz="2400" b="1" u="none" strike="noStrike" dirty="0">
                <a:solidFill>
                  <a:srgbClr val="050505"/>
                </a:solidFill>
                <a:effectLst/>
                <a:latin typeface="Verdana" panose="020B0604030504040204" pitchFamily="34" charset="0"/>
                <a:ea typeface="Verdana" panose="020B0604030504040204" pitchFamily="34" charset="0"/>
                <a:cs typeface="Verdana" panose="020B0604030504040204" pitchFamily="34" charset="0"/>
              </a:rPr>
              <a:t> of </a:t>
            </a:r>
            <a:r>
              <a:rPr lang="tr-TR" sz="2400" b="1" u="none" strike="noStrike" dirty="0" err="1">
                <a:solidFill>
                  <a:srgbClr val="050505"/>
                </a:solidFill>
                <a:effectLst/>
                <a:latin typeface="Verdana" panose="020B0604030504040204" pitchFamily="34" charset="0"/>
                <a:ea typeface="Verdana" panose="020B0604030504040204" pitchFamily="34" charset="0"/>
                <a:cs typeface="Verdana" panose="020B0604030504040204" pitchFamily="34" charset="0"/>
              </a:rPr>
              <a:t>the</a:t>
            </a:r>
            <a:r>
              <a:rPr lang="tr-TR" sz="2400" b="1" u="none" strike="noStrike" dirty="0">
                <a:solidFill>
                  <a:srgbClr val="050505"/>
                </a:solidFill>
                <a:effectLst/>
                <a:latin typeface="Verdana" panose="020B0604030504040204" pitchFamily="34" charset="0"/>
                <a:ea typeface="Verdana" panose="020B0604030504040204" pitchFamily="34" charset="0"/>
                <a:cs typeface="Verdana" panose="020B0604030504040204" pitchFamily="34" charset="0"/>
              </a:rPr>
              <a:t> </a:t>
            </a:r>
            <a:r>
              <a:rPr lang="tr-TR" sz="2400" b="1" u="none" strike="noStrike" dirty="0" err="1">
                <a:solidFill>
                  <a:srgbClr val="050505"/>
                </a:solidFill>
                <a:effectLst/>
                <a:latin typeface="Verdana" panose="020B0604030504040204" pitchFamily="34" charset="0"/>
                <a:ea typeface="Verdana" panose="020B0604030504040204" pitchFamily="34" charset="0"/>
                <a:cs typeface="Verdana" panose="020B0604030504040204" pitchFamily="34" charset="0"/>
              </a:rPr>
              <a:t>most</a:t>
            </a:r>
            <a:r>
              <a:rPr lang="tr-TR" sz="2400" b="1" u="none" strike="noStrike" dirty="0">
                <a:solidFill>
                  <a:srgbClr val="050505"/>
                </a:solidFill>
                <a:effectLst/>
                <a:latin typeface="Verdana" panose="020B0604030504040204" pitchFamily="34" charset="0"/>
                <a:ea typeface="Verdana" panose="020B0604030504040204" pitchFamily="34" charset="0"/>
                <a:cs typeface="Verdana" panose="020B0604030504040204" pitchFamily="34" charset="0"/>
              </a:rPr>
              <a:t> </a:t>
            </a:r>
            <a:r>
              <a:rPr lang="tr-TR" sz="2400" b="1" u="none" strike="noStrike" dirty="0" err="1">
                <a:solidFill>
                  <a:srgbClr val="050505"/>
                </a:solidFill>
                <a:effectLst/>
                <a:latin typeface="Verdana" panose="020B0604030504040204" pitchFamily="34" charset="0"/>
                <a:ea typeface="Verdana" panose="020B0604030504040204" pitchFamily="34" charset="0"/>
                <a:cs typeface="Verdana" panose="020B0604030504040204" pitchFamily="34" charset="0"/>
              </a:rPr>
              <a:t>seismically</a:t>
            </a:r>
            <a:r>
              <a:rPr lang="tr-TR" sz="2400" b="1" u="none" strike="noStrike" dirty="0">
                <a:solidFill>
                  <a:srgbClr val="050505"/>
                </a:solidFill>
                <a:effectLst/>
                <a:latin typeface="Verdana" panose="020B0604030504040204" pitchFamily="34" charset="0"/>
                <a:ea typeface="Verdana" panose="020B0604030504040204" pitchFamily="34" charset="0"/>
                <a:cs typeface="Verdana" panose="020B0604030504040204" pitchFamily="34" charset="0"/>
              </a:rPr>
              <a:t> </a:t>
            </a:r>
            <a:r>
              <a:rPr lang="tr-TR" sz="2400" b="1" u="none" strike="noStrike" dirty="0" err="1">
                <a:solidFill>
                  <a:srgbClr val="050505"/>
                </a:solidFill>
                <a:effectLst/>
                <a:latin typeface="Verdana" panose="020B0604030504040204" pitchFamily="34" charset="0"/>
                <a:ea typeface="Verdana" panose="020B0604030504040204" pitchFamily="34" charset="0"/>
                <a:cs typeface="Verdana" panose="020B0604030504040204" pitchFamily="34" charset="0"/>
              </a:rPr>
              <a:t>active</a:t>
            </a:r>
            <a:r>
              <a:rPr lang="tr-TR" sz="2400" b="1" u="none" strike="noStrike" dirty="0">
                <a:solidFill>
                  <a:srgbClr val="050505"/>
                </a:solidFill>
                <a:effectLst/>
                <a:latin typeface="Verdana" panose="020B0604030504040204" pitchFamily="34" charset="0"/>
                <a:ea typeface="Verdana" panose="020B0604030504040204" pitchFamily="34" charset="0"/>
                <a:cs typeface="Verdana" panose="020B0604030504040204" pitchFamily="34" charset="0"/>
              </a:rPr>
              <a:t> </a:t>
            </a:r>
            <a:r>
              <a:rPr lang="tr-TR" sz="2400" b="1" u="none" strike="noStrike" dirty="0" err="1">
                <a:solidFill>
                  <a:srgbClr val="050505"/>
                </a:solidFill>
                <a:effectLst/>
                <a:latin typeface="Verdana" panose="020B0604030504040204" pitchFamily="34" charset="0"/>
                <a:ea typeface="Verdana" panose="020B0604030504040204" pitchFamily="34" charset="0"/>
                <a:cs typeface="Verdana" panose="020B0604030504040204" pitchFamily="34" charset="0"/>
              </a:rPr>
              <a:t>regions</a:t>
            </a:r>
            <a:r>
              <a:rPr lang="tr-TR" sz="2400" b="1" u="none" strike="noStrike" dirty="0">
                <a:solidFill>
                  <a:srgbClr val="050505"/>
                </a:solidFill>
                <a:effectLst/>
                <a:latin typeface="Verdana" panose="020B0604030504040204" pitchFamily="34" charset="0"/>
                <a:ea typeface="Verdana" panose="020B0604030504040204" pitchFamily="34" charset="0"/>
                <a:cs typeface="Verdana" panose="020B0604030504040204" pitchFamily="34" charset="0"/>
              </a:rPr>
              <a:t> in Europe</a:t>
            </a:r>
            <a:r>
              <a:rPr lang="tr-TR" sz="2400" b="1" dirty="0">
                <a:latin typeface="Verdana" panose="020B0604030504040204" pitchFamily="34" charset="0"/>
                <a:ea typeface="Verdana" panose="020B0604030504040204" pitchFamily="34" charset="0"/>
                <a:cs typeface="Verdana" panose="020B0604030504040204" pitchFamily="34" charset="0"/>
              </a:rPr>
              <a:t> </a:t>
            </a:r>
          </a:p>
        </p:txBody>
      </p:sp>
      <p:sp>
        <p:nvSpPr>
          <p:cNvPr id="7" name="Metin kutusu 6">
            <a:extLst>
              <a:ext uri="{FF2B5EF4-FFF2-40B4-BE49-F238E27FC236}">
                <a16:creationId xmlns:a16="http://schemas.microsoft.com/office/drawing/2014/main" id="{E6171B5D-149D-0816-CA23-A1872DB098E7}"/>
              </a:ext>
            </a:extLst>
          </p:cNvPr>
          <p:cNvSpPr txBox="1"/>
          <p:nvPr/>
        </p:nvSpPr>
        <p:spPr>
          <a:xfrm>
            <a:off x="8260824" y="1056422"/>
            <a:ext cx="3646255" cy="4401205"/>
          </a:xfrm>
          <a:prstGeom prst="rect">
            <a:avLst/>
          </a:prstGeom>
          <a:solidFill>
            <a:schemeClr val="bg1"/>
          </a:solidFill>
          <a:ln>
            <a:solidFill>
              <a:schemeClr val="tx1"/>
            </a:solidFill>
          </a:ln>
        </p:spPr>
        <p:txBody>
          <a:bodyPr wrap="none" rtlCol="0">
            <a:spAutoFit/>
          </a:bodyPr>
          <a:lstStyle/>
          <a:p>
            <a:pPr marL="285750" indent="-285750">
              <a:buFont typeface="Arial" panose="020B0604020202020204" pitchFamily="34" charset="0"/>
              <a:buChar char="•"/>
            </a:pPr>
            <a:r>
              <a:rPr lang="tr-TR" sz="2800" dirty="0" err="1"/>
              <a:t>Slovenia</a:t>
            </a:r>
            <a:endParaRPr lang="tr-TR" sz="2800" dirty="0"/>
          </a:p>
          <a:p>
            <a:pPr marL="285750" indent="-285750">
              <a:buFont typeface="Arial" panose="020B0604020202020204" pitchFamily="34" charset="0"/>
              <a:buChar char="•"/>
            </a:pPr>
            <a:r>
              <a:rPr lang="tr-TR" sz="2800" dirty="0" err="1"/>
              <a:t>Croatia</a:t>
            </a:r>
            <a:endParaRPr lang="tr-TR" sz="2800" dirty="0"/>
          </a:p>
          <a:p>
            <a:pPr marL="285750" indent="-285750">
              <a:buFont typeface="Arial" panose="020B0604020202020204" pitchFamily="34" charset="0"/>
              <a:buChar char="•"/>
            </a:pPr>
            <a:r>
              <a:rPr lang="tr-TR" sz="2800" dirty="0" err="1"/>
              <a:t>Bosnia</a:t>
            </a:r>
            <a:r>
              <a:rPr lang="tr-TR" sz="2800" dirty="0"/>
              <a:t> &amp; </a:t>
            </a:r>
            <a:r>
              <a:rPr lang="tr-TR" sz="2800" dirty="0" err="1"/>
              <a:t>Herzegovina</a:t>
            </a:r>
            <a:endParaRPr lang="tr-TR" sz="2800" dirty="0"/>
          </a:p>
          <a:p>
            <a:pPr marL="285750" indent="-285750">
              <a:buFont typeface="Arial" panose="020B0604020202020204" pitchFamily="34" charset="0"/>
              <a:buChar char="•"/>
            </a:pPr>
            <a:r>
              <a:rPr lang="tr-TR" sz="2800" dirty="0" err="1"/>
              <a:t>Montenegro</a:t>
            </a:r>
            <a:endParaRPr lang="tr-TR" sz="2800" dirty="0"/>
          </a:p>
          <a:p>
            <a:pPr marL="285750" indent="-285750">
              <a:buFont typeface="Arial" panose="020B0604020202020204" pitchFamily="34" charset="0"/>
              <a:buChar char="•"/>
            </a:pPr>
            <a:r>
              <a:rPr lang="tr-TR" sz="2800" dirty="0"/>
              <a:t>Albania</a:t>
            </a:r>
          </a:p>
          <a:p>
            <a:pPr marL="285750" indent="-285750">
              <a:buFont typeface="Arial" panose="020B0604020202020204" pitchFamily="34" charset="0"/>
              <a:buChar char="•"/>
            </a:pPr>
            <a:r>
              <a:rPr lang="tr-TR" sz="2800" dirty="0" err="1"/>
              <a:t>Serbia</a:t>
            </a:r>
            <a:endParaRPr lang="tr-TR" sz="2800" dirty="0"/>
          </a:p>
          <a:p>
            <a:pPr marL="285750" indent="-285750">
              <a:buFont typeface="Arial" panose="020B0604020202020204" pitchFamily="34" charset="0"/>
              <a:buChar char="•"/>
            </a:pPr>
            <a:r>
              <a:rPr lang="tr-TR" sz="2800" dirty="0" err="1"/>
              <a:t>Romania</a:t>
            </a:r>
            <a:endParaRPr lang="tr-TR" sz="2800" dirty="0"/>
          </a:p>
          <a:p>
            <a:pPr marL="285750" indent="-285750">
              <a:buFont typeface="Arial" panose="020B0604020202020204" pitchFamily="34" charset="0"/>
              <a:buChar char="•"/>
            </a:pPr>
            <a:r>
              <a:rPr lang="tr-TR" sz="2800" dirty="0" err="1"/>
              <a:t>Bulgaria</a:t>
            </a:r>
            <a:endParaRPr lang="tr-TR" sz="2800" dirty="0"/>
          </a:p>
          <a:p>
            <a:pPr marL="285750" indent="-285750">
              <a:buFont typeface="Arial" panose="020B0604020202020204" pitchFamily="34" charset="0"/>
              <a:buChar char="•"/>
            </a:pPr>
            <a:r>
              <a:rPr lang="tr-TR" sz="2800" dirty="0" err="1"/>
              <a:t>Greece</a:t>
            </a:r>
            <a:endParaRPr lang="tr-TR" sz="2800" dirty="0"/>
          </a:p>
          <a:p>
            <a:pPr marL="285750" indent="-285750">
              <a:buFont typeface="Arial" panose="020B0604020202020204" pitchFamily="34" charset="0"/>
              <a:buChar char="•"/>
            </a:pPr>
            <a:r>
              <a:rPr lang="tr-TR" sz="2800" dirty="0" err="1"/>
              <a:t>Turkey</a:t>
            </a:r>
            <a:endParaRPr lang="tr-TR" sz="2800" dirty="0"/>
          </a:p>
        </p:txBody>
      </p:sp>
    </p:spTree>
    <p:extLst>
      <p:ext uri="{BB962C8B-B14F-4D97-AF65-F5344CB8AC3E}">
        <p14:creationId xmlns:p14="http://schemas.microsoft.com/office/powerpoint/2010/main" val="108996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 presetClass="exit" presetSubtype="10" fill="hold" nodeType="afterEffect">
                                  <p:stCondLst>
                                    <p:cond delay="0"/>
                                  </p:stCondLst>
                                  <p:childTnLst>
                                    <p:animEffect transition="out" filter="checkerboard(across)">
                                      <p:cBhvr>
                                        <p:cTn id="12" dur="500"/>
                                        <p:tgtEl>
                                          <p:spTgt spid="2052"/>
                                        </p:tgtEl>
                                      </p:cBhvr>
                                    </p:animEffect>
                                    <p:set>
                                      <p:cBhvr>
                                        <p:cTn id="13" dur="1" fill="hold">
                                          <p:stCondLst>
                                            <p:cond delay="499"/>
                                          </p:stCondLst>
                                        </p:cTn>
                                        <p:tgtEl>
                                          <p:spTgt spid="2052"/>
                                        </p:tgtEl>
                                        <p:attrNameLst>
                                          <p:attrName>style.visibility</p:attrName>
                                        </p:attrNameLst>
                                      </p:cBhvr>
                                      <p:to>
                                        <p:strVal val="hidden"/>
                                      </p:to>
                                    </p:se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descr="http://www.cco.caltech.edu/~ayhan/EQ/Yuzbasilar/73.jpg">
            <a:extLst>
              <a:ext uri="{FF2B5EF4-FFF2-40B4-BE49-F238E27FC236}">
                <a16:creationId xmlns:a16="http://schemas.microsoft.com/office/drawing/2014/main" id="{34D75264-1F3D-4D67-7E6C-83139DC0DBE2}"/>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t="6636"/>
          <a:stretch>
            <a:fillRect/>
          </a:stretch>
        </p:blipFill>
        <p:spPr bwMode="auto">
          <a:xfrm>
            <a:off x="-22019" y="25399"/>
            <a:ext cx="6453816" cy="403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1" name="Picture 3" descr="sever5">
            <a:extLst>
              <a:ext uri="{FF2B5EF4-FFF2-40B4-BE49-F238E27FC236}">
                <a16:creationId xmlns:a16="http://schemas.microsoft.com/office/drawing/2014/main" id="{3530FBE8-8014-15DA-CB9B-F11E29E5BE8E}"/>
              </a:ext>
            </a:extLst>
          </p:cNvPr>
          <p:cNvPicPr>
            <a:picLocks noChangeAspect="1" noChangeArrowheads="1"/>
          </p:cNvPicPr>
          <p:nvPr/>
        </p:nvPicPr>
        <p:blipFill>
          <a:blip r:embed="rId4">
            <a:lum bright="6000" contrast="30000"/>
            <a:extLst>
              <a:ext uri="{28A0092B-C50C-407E-A947-70E740481C1C}">
                <a14:useLocalDpi xmlns:a14="http://schemas.microsoft.com/office/drawing/2010/main" val="0"/>
              </a:ext>
            </a:extLst>
          </a:blip>
          <a:srcRect l="3073" r="5498"/>
          <a:stretch>
            <a:fillRect/>
          </a:stretch>
        </p:blipFill>
        <p:spPr bwMode="auto">
          <a:xfrm>
            <a:off x="6453817" y="25398"/>
            <a:ext cx="5738184" cy="447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1412" name="Object 4">
            <a:extLst>
              <a:ext uri="{FF2B5EF4-FFF2-40B4-BE49-F238E27FC236}">
                <a16:creationId xmlns:a16="http://schemas.microsoft.com/office/drawing/2014/main" id="{B43F02D6-DCCA-49A9-BC03-E269DF86A705}"/>
              </a:ext>
            </a:extLst>
          </p:cNvPr>
          <p:cNvGraphicFramePr>
            <a:graphicFrameLocks noChangeAspect="1"/>
          </p:cNvGraphicFramePr>
          <p:nvPr>
            <p:extLst>
              <p:ext uri="{D42A27DB-BD31-4B8C-83A1-F6EECF244321}">
                <p14:modId xmlns:p14="http://schemas.microsoft.com/office/powerpoint/2010/main" val="10907377"/>
              </p:ext>
            </p:extLst>
          </p:nvPr>
        </p:nvGraphicFramePr>
        <p:xfrm>
          <a:off x="6590516" y="3286727"/>
          <a:ext cx="5623505" cy="3932939"/>
        </p:xfrm>
        <a:graphic>
          <a:graphicData uri="http://schemas.openxmlformats.org/presentationml/2006/ole">
            <mc:AlternateContent xmlns:mc="http://schemas.openxmlformats.org/markup-compatibility/2006">
              <mc:Choice xmlns:v="urn:schemas-microsoft-com:vml" Requires="v">
                <p:oleObj name="QuickTime Picture" r:id="rId5" imgW="1911350" imgH="1339850" progId="ViewerFrameClass">
                  <p:embed/>
                </p:oleObj>
              </mc:Choice>
              <mc:Fallback>
                <p:oleObj name="QuickTime Picture" r:id="rId5" imgW="1911350" imgH="1339850" progId="ViewerFrameClass">
                  <p:embed/>
                  <p:pic>
                    <p:nvPicPr>
                      <p:cNvPr id="401412" name="Object 4">
                        <a:extLst>
                          <a:ext uri="{FF2B5EF4-FFF2-40B4-BE49-F238E27FC236}">
                            <a16:creationId xmlns:a16="http://schemas.microsoft.com/office/drawing/2014/main" id="{B43F02D6-DCCA-49A9-BC03-E269DF86A7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1765"/>
                      <a:stretch>
                        <a:fillRect/>
                      </a:stretch>
                    </p:blipFill>
                    <p:spPr bwMode="auto">
                      <a:xfrm>
                        <a:off x="6590516" y="3286727"/>
                        <a:ext cx="5623505" cy="3932939"/>
                      </a:xfrm>
                      <a:prstGeom prst="rect">
                        <a:avLst/>
                      </a:prstGeom>
                      <a:noFill/>
                      <a:ln>
                        <a:noFill/>
                      </a:ln>
                    </p:spPr>
                  </p:pic>
                </p:oleObj>
              </mc:Fallback>
            </mc:AlternateContent>
          </a:graphicData>
        </a:graphic>
      </p:graphicFrame>
      <p:pic>
        <p:nvPicPr>
          <p:cNvPr id="401413" name="Picture 5" descr="trenyolu">
            <a:extLst>
              <a:ext uri="{FF2B5EF4-FFF2-40B4-BE49-F238E27FC236}">
                <a16:creationId xmlns:a16="http://schemas.microsoft.com/office/drawing/2014/main" id="{555AF08C-42CD-2B16-ABF3-C093F118E2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073348"/>
            <a:ext cx="6837528" cy="501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etin kutusu 1">
            <a:extLst>
              <a:ext uri="{FF2B5EF4-FFF2-40B4-BE49-F238E27FC236}">
                <a16:creationId xmlns:a16="http://schemas.microsoft.com/office/drawing/2014/main" id="{4E4E9BD2-A856-2D67-D23E-4119ADEBD229}"/>
              </a:ext>
            </a:extLst>
          </p:cNvPr>
          <p:cNvSpPr txBox="1"/>
          <p:nvPr/>
        </p:nvSpPr>
        <p:spPr>
          <a:xfrm>
            <a:off x="1314773" y="244098"/>
            <a:ext cx="3312125" cy="369332"/>
          </a:xfrm>
          <a:prstGeom prst="rect">
            <a:avLst/>
          </a:prstGeom>
          <a:noFill/>
        </p:spPr>
        <p:txBody>
          <a:bodyPr wrap="none" rtlCol="0">
            <a:spAutoFit/>
          </a:bodyPr>
          <a:lstStyle/>
          <a:p>
            <a:r>
              <a:rPr lang="tr-TR" b="1" dirty="0">
                <a:solidFill>
                  <a:schemeClr val="bg1"/>
                </a:solidFill>
                <a:latin typeface="Tahoma" panose="020B0604030504040204" pitchFamily="34" charset="0"/>
                <a:ea typeface="Tahoma" panose="020B0604030504040204" pitchFamily="34" charset="0"/>
                <a:cs typeface="Tahoma" panose="020B0604030504040204" pitchFamily="34" charset="0"/>
              </a:rPr>
              <a:t>1999-Marmara </a:t>
            </a:r>
            <a:r>
              <a:rPr lang="tr-TR" b="1" dirty="0" err="1">
                <a:solidFill>
                  <a:schemeClr val="bg1"/>
                </a:solidFill>
                <a:latin typeface="Tahoma" panose="020B0604030504040204" pitchFamily="34" charset="0"/>
                <a:ea typeface="Tahoma" panose="020B0604030504040204" pitchFamily="34" charset="0"/>
                <a:cs typeface="Tahoma" panose="020B0604030504040204" pitchFamily="34" charset="0"/>
              </a:rPr>
              <a:t>Earthquake</a:t>
            </a:r>
            <a:endParaRPr lang="tr-TR"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Metin kutusu 2">
            <a:extLst>
              <a:ext uri="{FF2B5EF4-FFF2-40B4-BE49-F238E27FC236}">
                <a16:creationId xmlns:a16="http://schemas.microsoft.com/office/drawing/2014/main" id="{DE905093-08B2-8A2D-1219-C62DE8A75EE2}"/>
              </a:ext>
            </a:extLst>
          </p:cNvPr>
          <p:cNvSpPr txBox="1"/>
          <p:nvPr/>
        </p:nvSpPr>
        <p:spPr>
          <a:xfrm>
            <a:off x="3181772" y="2586648"/>
            <a:ext cx="6196568" cy="1107996"/>
          </a:xfrm>
          <a:prstGeom prst="rect">
            <a:avLst/>
          </a:prstGeom>
          <a:solidFill>
            <a:schemeClr val="bg1"/>
          </a:solidFill>
        </p:spPr>
        <p:txBody>
          <a:bodyPr wrap="none" rtlCol="0">
            <a:spAutoFit/>
          </a:bodyPr>
          <a:lstStyle/>
          <a:p>
            <a:r>
              <a:rPr lang="tr-TR" sz="6600" b="1" dirty="0">
                <a:solidFill>
                  <a:srgbClr val="FF0000"/>
                </a:solidFill>
              </a:rPr>
              <a:t>LESSONS LEARNT</a:t>
            </a: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6948EA-82E3-0866-640F-0B628908BC7D}"/>
              </a:ext>
            </a:extLst>
          </p:cNvPr>
          <p:cNvSpPr>
            <a:spLocks noGrp="1"/>
          </p:cNvSpPr>
          <p:nvPr>
            <p:ph type="title"/>
          </p:nvPr>
        </p:nvSpPr>
        <p:spPr>
          <a:xfrm>
            <a:off x="5204321" y="286742"/>
            <a:ext cx="6586491" cy="1286160"/>
          </a:xfrm>
        </p:spPr>
        <p:txBody>
          <a:bodyPr anchor="b">
            <a:normAutofit/>
          </a:bodyPr>
          <a:lstStyle/>
          <a:p>
            <a:r>
              <a:rPr lang="tr-TR" sz="4100" b="1" dirty="0" err="1"/>
              <a:t>Lessons</a:t>
            </a:r>
            <a:r>
              <a:rPr lang="tr-TR" sz="4100" b="1" dirty="0"/>
              <a:t> </a:t>
            </a:r>
            <a:r>
              <a:rPr lang="tr-TR" sz="4100" b="1" dirty="0" err="1"/>
              <a:t>Learnt</a:t>
            </a:r>
            <a:r>
              <a:rPr lang="tr-TR" sz="4100" b="1" dirty="0"/>
              <a:t> </a:t>
            </a:r>
            <a:r>
              <a:rPr lang="tr-TR" sz="4100" b="1" dirty="0" err="1"/>
              <a:t>from</a:t>
            </a:r>
            <a:r>
              <a:rPr lang="tr-TR" sz="4100" b="1" dirty="0"/>
              <a:t> </a:t>
            </a:r>
            <a:r>
              <a:rPr lang="tr-TR" sz="4100" b="1" dirty="0" err="1"/>
              <a:t>the</a:t>
            </a:r>
            <a:r>
              <a:rPr lang="tr-TR" sz="4100" b="1" dirty="0"/>
              <a:t> 1999 Marmara </a:t>
            </a:r>
            <a:r>
              <a:rPr lang="tr-TR" sz="4100" b="1" dirty="0" err="1"/>
              <a:t>Earthquake</a:t>
            </a:r>
            <a:endParaRPr lang="tr-TR" sz="4100" b="1" dirty="0"/>
          </a:p>
        </p:txBody>
      </p:sp>
      <p:sp>
        <p:nvSpPr>
          <p:cNvPr id="3" name="İçerik Yer Tutucusu 2">
            <a:extLst>
              <a:ext uri="{FF2B5EF4-FFF2-40B4-BE49-F238E27FC236}">
                <a16:creationId xmlns:a16="http://schemas.microsoft.com/office/drawing/2014/main" id="{5FC14B99-B61B-FC74-6E61-BC836B7EA7C9}"/>
              </a:ext>
            </a:extLst>
          </p:cNvPr>
          <p:cNvSpPr>
            <a:spLocks noGrp="1"/>
          </p:cNvSpPr>
          <p:nvPr>
            <p:ph idx="1"/>
          </p:nvPr>
        </p:nvSpPr>
        <p:spPr>
          <a:xfrm>
            <a:off x="4965429" y="1748437"/>
            <a:ext cx="7117303" cy="4822821"/>
          </a:xfrm>
        </p:spPr>
        <p:txBody>
          <a:bodyPr>
            <a:normAutofit/>
          </a:bodyPr>
          <a:lstStyle/>
          <a:p>
            <a:r>
              <a:rPr lang="tr-TR" sz="2400"/>
              <a:t>Crush syndrome occurs in 2-5% of all victims rescued from under the rubble at times of earthquakes</a:t>
            </a:r>
          </a:p>
          <a:p>
            <a:r>
              <a:rPr lang="tr-TR" sz="2400"/>
              <a:t>50-75&amp; of crush patients need RRT-Hemodialysis</a:t>
            </a:r>
          </a:p>
          <a:p>
            <a:r>
              <a:rPr lang="tr-TR" sz="2400"/>
              <a:t>Rescue operations should continue relentlessly  for at least 2 weeks</a:t>
            </a:r>
          </a:p>
          <a:p>
            <a:r>
              <a:rPr lang="tr-TR" sz="2400"/>
              <a:t>Fasciotomies should be made with the right indications, right extent : otherwise infections and sepsis is unavoidable</a:t>
            </a:r>
          </a:p>
          <a:p>
            <a:r>
              <a:rPr lang="tr-TR" sz="2400"/>
              <a:t>Amputation should only be made if the extremity is threatening the life</a:t>
            </a:r>
          </a:p>
          <a:p>
            <a:r>
              <a:rPr lang="tr-TR" sz="2400"/>
              <a:t>Organization before the disaster occurs is key to mitigate the after effects</a:t>
            </a:r>
          </a:p>
          <a:p>
            <a:endParaRPr lang="tr-TR" sz="2000" dirty="0"/>
          </a:p>
        </p:txBody>
      </p:sp>
      <p:sp>
        <p:nvSpPr>
          <p:cNvPr id="5" name="AutoShape 2" descr="The Crush Syndrome (and Lessons Learned from the Marmara Earthquake)">
            <a:extLst>
              <a:ext uri="{FF2B5EF4-FFF2-40B4-BE49-F238E27FC236}">
                <a16:creationId xmlns:a16="http://schemas.microsoft.com/office/drawing/2014/main" id="{9C438667-3DEA-97D1-B5D2-7AF6CA2B693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076" name="Picture 4" descr="The Crush Syndrome and Lessons Learned from the Marmara Earthquake : Sever,  Mehmet Sukru, M.D.: Amazon.co.uk: Books">
            <a:extLst>
              <a:ext uri="{FF2B5EF4-FFF2-40B4-BE49-F238E27FC236}">
                <a16:creationId xmlns:a16="http://schemas.microsoft.com/office/drawing/2014/main" id="{33CD344F-4E41-84F1-DAEF-662349000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68" y="0"/>
            <a:ext cx="48561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21983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9070B0-436B-1D4F-BE57-9272A54A1849}"/>
              </a:ext>
            </a:extLst>
          </p:cNvPr>
          <p:cNvSpPr>
            <a:spLocks noGrp="1"/>
          </p:cNvSpPr>
          <p:nvPr>
            <p:ph type="title"/>
          </p:nvPr>
        </p:nvSpPr>
        <p:spPr>
          <a:xfrm>
            <a:off x="3843579" y="280950"/>
            <a:ext cx="6385301" cy="1143000"/>
          </a:xfrm>
          <a:solidFill>
            <a:schemeClr val="bg1"/>
          </a:solidFill>
        </p:spPr>
        <p:txBody>
          <a:bodyPr>
            <a:normAutofit/>
          </a:bodyPr>
          <a:lstStyle/>
          <a:p>
            <a:pPr algn="ctr"/>
            <a:r>
              <a:rPr lang="tr-TR" sz="3600" b="1" dirty="0">
                <a:solidFill>
                  <a:srgbClr val="FF0000"/>
                </a:solidFill>
                <a:latin typeface="Tahoma" panose="020B0604030504040204" pitchFamily="34" charset="0"/>
                <a:ea typeface="Tahoma" panose="020B0604030504040204" pitchFamily="34" charset="0"/>
                <a:cs typeface="Tahoma" panose="020B0604030504040204" pitchFamily="34" charset="0"/>
              </a:rPr>
              <a:t>CRUSH  SYNDROME</a:t>
            </a:r>
          </a:p>
        </p:txBody>
      </p:sp>
      <p:sp>
        <p:nvSpPr>
          <p:cNvPr id="4" name="Dikdörtgen 3">
            <a:extLst>
              <a:ext uri="{FF2B5EF4-FFF2-40B4-BE49-F238E27FC236}">
                <a16:creationId xmlns:a16="http://schemas.microsoft.com/office/drawing/2014/main" id="{140B77FE-5DFC-B24C-8224-850298B0558E}"/>
              </a:ext>
            </a:extLst>
          </p:cNvPr>
          <p:cNvSpPr/>
          <p:nvPr/>
        </p:nvSpPr>
        <p:spPr>
          <a:xfrm>
            <a:off x="5675812" y="1524039"/>
            <a:ext cx="3136763" cy="1962531"/>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000" b="1" dirty="0">
                <a:solidFill>
                  <a:schemeClr val="tx1"/>
                </a:solidFill>
                <a:latin typeface="Arial Narrow" panose="020B0604020202020204" pitchFamily="34" charset="0"/>
                <a:cs typeface="Arial Narrow" panose="020B0604020202020204" pitchFamily="34" charset="0"/>
              </a:rPr>
              <a:t>SURGİCAL</a:t>
            </a:r>
          </a:p>
          <a:p>
            <a:pPr algn="ctr"/>
            <a:r>
              <a:rPr lang="tr-TR" sz="2000" b="1" dirty="0" err="1">
                <a:solidFill>
                  <a:schemeClr val="tx1"/>
                </a:solidFill>
                <a:latin typeface="Arial Narrow" panose="020B0604020202020204" pitchFamily="34" charset="0"/>
                <a:cs typeface="Arial Narrow" panose="020B0604020202020204" pitchFamily="34" charset="0"/>
              </a:rPr>
              <a:t>Local</a:t>
            </a:r>
            <a:r>
              <a:rPr lang="tr-TR" sz="2000" b="1" dirty="0">
                <a:solidFill>
                  <a:schemeClr val="tx1"/>
                </a:solidFill>
                <a:latin typeface="Arial Narrow" panose="020B0604020202020204" pitchFamily="34" charset="0"/>
                <a:cs typeface="Arial Narrow" panose="020B0604020202020204" pitchFamily="34" charset="0"/>
              </a:rPr>
              <a:t> </a:t>
            </a:r>
            <a:r>
              <a:rPr lang="tr-TR" sz="2000" b="1" dirty="0" err="1">
                <a:solidFill>
                  <a:schemeClr val="tx1"/>
                </a:solidFill>
                <a:latin typeface="Arial Narrow" panose="020B0604020202020204" pitchFamily="34" charset="0"/>
                <a:cs typeface="Arial Narrow" panose="020B0604020202020204" pitchFamily="34" charset="0"/>
              </a:rPr>
              <a:t>Findings</a:t>
            </a:r>
            <a:endParaRPr lang="tr-TR" sz="2000" b="1" dirty="0">
              <a:solidFill>
                <a:schemeClr val="tx1"/>
              </a:solidFill>
              <a:latin typeface="Arial Narrow" panose="020B0604020202020204" pitchFamily="34" charset="0"/>
              <a:cs typeface="Arial Narrow" panose="020B0604020202020204" pitchFamily="34" charset="0"/>
            </a:endParaRPr>
          </a:p>
          <a:p>
            <a:pPr algn="ctr"/>
            <a:r>
              <a:rPr lang="tr-TR" sz="2000" b="1" dirty="0" err="1">
                <a:solidFill>
                  <a:schemeClr val="tx1"/>
                </a:solidFill>
                <a:latin typeface="Arial Narrow" panose="020B0604020202020204" pitchFamily="34" charset="0"/>
                <a:cs typeface="Arial Narrow" panose="020B0604020202020204" pitchFamily="34" charset="0"/>
              </a:rPr>
              <a:t>Compartment</a:t>
            </a:r>
            <a:r>
              <a:rPr lang="tr-TR" sz="2000" b="1" dirty="0">
                <a:solidFill>
                  <a:schemeClr val="tx1"/>
                </a:solidFill>
                <a:latin typeface="Arial Narrow" panose="020B0604020202020204" pitchFamily="34" charset="0"/>
                <a:cs typeface="Arial Narrow" panose="020B0604020202020204" pitchFamily="34" charset="0"/>
              </a:rPr>
              <a:t> </a:t>
            </a:r>
            <a:r>
              <a:rPr lang="tr-TR" sz="2000" b="1" dirty="0" err="1">
                <a:solidFill>
                  <a:schemeClr val="tx1"/>
                </a:solidFill>
                <a:latin typeface="Arial Narrow" panose="020B0604020202020204" pitchFamily="34" charset="0"/>
                <a:cs typeface="Arial Narrow" panose="020B0604020202020204" pitchFamily="34" charset="0"/>
              </a:rPr>
              <a:t>syndrome</a:t>
            </a:r>
            <a:endParaRPr lang="tr-TR" sz="2000" b="1" dirty="0">
              <a:solidFill>
                <a:schemeClr val="tx1"/>
              </a:solidFill>
              <a:latin typeface="Arial Narrow" panose="020B0604020202020204" pitchFamily="34" charset="0"/>
              <a:cs typeface="Arial Narrow" panose="020B0604020202020204" pitchFamily="34" charset="0"/>
            </a:endParaRPr>
          </a:p>
          <a:p>
            <a:pPr algn="ctr"/>
            <a:r>
              <a:rPr lang="tr-TR" sz="2000" b="1" dirty="0" err="1">
                <a:solidFill>
                  <a:schemeClr val="tx1"/>
                </a:solidFill>
                <a:latin typeface="Arial Narrow" panose="020B0604020202020204" pitchFamily="34" charset="0"/>
                <a:cs typeface="Arial Narrow" panose="020B0604020202020204" pitchFamily="34" charset="0"/>
              </a:rPr>
              <a:t>Other</a:t>
            </a:r>
            <a:r>
              <a:rPr lang="tr-TR" sz="2000" b="1" dirty="0">
                <a:solidFill>
                  <a:schemeClr val="tx1"/>
                </a:solidFill>
                <a:latin typeface="Arial Narrow" panose="020B0604020202020204" pitchFamily="34" charset="0"/>
                <a:cs typeface="Arial Narrow" panose="020B0604020202020204" pitchFamily="34" charset="0"/>
              </a:rPr>
              <a:t> </a:t>
            </a:r>
            <a:r>
              <a:rPr lang="tr-TR" sz="2000" b="1" dirty="0" err="1">
                <a:solidFill>
                  <a:schemeClr val="tx1"/>
                </a:solidFill>
                <a:latin typeface="Arial Narrow" panose="020B0604020202020204" pitchFamily="34" charset="0"/>
                <a:cs typeface="Arial Narrow" panose="020B0604020202020204" pitchFamily="34" charset="0"/>
              </a:rPr>
              <a:t>traumas</a:t>
            </a:r>
            <a:endParaRPr lang="tr-TR" sz="2000" b="1" dirty="0">
              <a:solidFill>
                <a:schemeClr val="tx1"/>
              </a:solidFill>
              <a:latin typeface="Arial Narrow" panose="020B0604020202020204" pitchFamily="34" charset="0"/>
              <a:cs typeface="Arial Narrow" panose="020B0604020202020204" pitchFamily="34" charset="0"/>
            </a:endParaRPr>
          </a:p>
          <a:p>
            <a:pPr algn="ctr"/>
            <a:r>
              <a:rPr lang="tr-TR" sz="2000" b="1" dirty="0" err="1">
                <a:solidFill>
                  <a:schemeClr val="tx1"/>
                </a:solidFill>
                <a:latin typeface="Arial Narrow" panose="020B0604020202020204" pitchFamily="34" charset="0"/>
                <a:cs typeface="Arial Narrow" panose="020B0604020202020204" pitchFamily="34" charset="0"/>
              </a:rPr>
              <a:t>thorax</a:t>
            </a:r>
            <a:r>
              <a:rPr lang="tr-TR" sz="2000" b="1" dirty="0">
                <a:solidFill>
                  <a:schemeClr val="tx1"/>
                </a:solidFill>
                <a:latin typeface="Arial Narrow" panose="020B0604020202020204" pitchFamily="34" charset="0"/>
                <a:cs typeface="Arial Narrow" panose="020B0604020202020204" pitchFamily="34" charset="0"/>
              </a:rPr>
              <a:t>, abdomen, </a:t>
            </a:r>
            <a:r>
              <a:rPr lang="tr-TR" sz="2000" b="1" dirty="0" err="1">
                <a:solidFill>
                  <a:schemeClr val="tx1"/>
                </a:solidFill>
                <a:latin typeface="Arial Narrow" panose="020B0604020202020204" pitchFamily="34" charset="0"/>
                <a:cs typeface="Arial Narrow" panose="020B0604020202020204" pitchFamily="34" charset="0"/>
              </a:rPr>
              <a:t>head</a:t>
            </a:r>
            <a:r>
              <a:rPr lang="tr-TR" sz="2000" b="1" dirty="0">
                <a:solidFill>
                  <a:schemeClr val="tx1"/>
                </a:solidFill>
                <a:latin typeface="Arial Narrow" panose="020B0604020202020204" pitchFamily="34" charset="0"/>
                <a:cs typeface="Arial Narrow" panose="020B0604020202020204" pitchFamily="34" charset="0"/>
              </a:rPr>
              <a:t>, </a:t>
            </a:r>
            <a:r>
              <a:rPr lang="tr-TR" sz="2000" b="1" dirty="0" err="1">
                <a:solidFill>
                  <a:schemeClr val="tx1"/>
                </a:solidFill>
                <a:latin typeface="Arial Narrow" panose="020B0604020202020204" pitchFamily="34" charset="0"/>
                <a:cs typeface="Arial Narrow" panose="020B0604020202020204" pitchFamily="34" charset="0"/>
              </a:rPr>
              <a:t>spine</a:t>
            </a:r>
            <a:endParaRPr lang="tr-TR" sz="2000" b="1" dirty="0">
              <a:solidFill>
                <a:schemeClr val="tx1"/>
              </a:solidFill>
              <a:latin typeface="Arial Narrow" panose="020B0604020202020204" pitchFamily="34" charset="0"/>
              <a:cs typeface="Arial Narrow" panose="020B0604020202020204" pitchFamily="34" charset="0"/>
            </a:endParaRPr>
          </a:p>
        </p:txBody>
      </p:sp>
      <p:sp>
        <p:nvSpPr>
          <p:cNvPr id="5" name="Dikdörtgen 4">
            <a:extLst>
              <a:ext uri="{FF2B5EF4-FFF2-40B4-BE49-F238E27FC236}">
                <a16:creationId xmlns:a16="http://schemas.microsoft.com/office/drawing/2014/main" id="{6C33CBA3-AB76-BA40-84ED-55212A5A3622}"/>
              </a:ext>
            </a:extLst>
          </p:cNvPr>
          <p:cNvSpPr/>
          <p:nvPr/>
        </p:nvSpPr>
        <p:spPr>
          <a:xfrm>
            <a:off x="6139318" y="4111524"/>
            <a:ext cx="3016155" cy="2502659"/>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000" b="1" dirty="0" err="1">
                <a:solidFill>
                  <a:schemeClr val="tx1"/>
                </a:solidFill>
                <a:latin typeface="Arial Narrow" panose="020B0604020202020204" pitchFamily="34" charset="0"/>
                <a:cs typeface="Arial Narrow" panose="020B0604020202020204" pitchFamily="34" charset="0"/>
              </a:rPr>
              <a:t>Medical</a:t>
            </a:r>
            <a:endParaRPr lang="tr-TR" sz="2000" b="1" dirty="0">
              <a:solidFill>
                <a:schemeClr val="tx1"/>
              </a:solidFill>
              <a:latin typeface="Arial Narrow" panose="020B0604020202020204" pitchFamily="34" charset="0"/>
              <a:cs typeface="Arial Narrow" panose="020B0604020202020204" pitchFamily="34" charset="0"/>
            </a:endParaRPr>
          </a:p>
          <a:p>
            <a:pPr algn="ctr"/>
            <a:r>
              <a:rPr lang="tr-TR" sz="2000" b="1" dirty="0" err="1">
                <a:solidFill>
                  <a:srgbClr val="FF0000"/>
                </a:solidFill>
                <a:latin typeface="Arial Narrow" panose="020B0604020202020204" pitchFamily="34" charset="0"/>
                <a:cs typeface="Arial Narrow" panose="020B0604020202020204" pitchFamily="34" charset="0"/>
              </a:rPr>
              <a:t>Hyperkalemia</a:t>
            </a:r>
            <a:endParaRPr lang="tr-TR" sz="2000" b="1" dirty="0">
              <a:solidFill>
                <a:srgbClr val="FF0000"/>
              </a:solidFill>
              <a:latin typeface="Arial Narrow" panose="020B0604020202020204" pitchFamily="34" charset="0"/>
              <a:cs typeface="Arial Narrow" panose="020B0604020202020204" pitchFamily="34" charset="0"/>
            </a:endParaRPr>
          </a:p>
          <a:p>
            <a:pPr algn="ctr"/>
            <a:r>
              <a:rPr lang="tr-TR" sz="2000" b="1" dirty="0" err="1">
                <a:solidFill>
                  <a:srgbClr val="FF0000"/>
                </a:solidFill>
                <a:latin typeface="Arial Narrow" panose="020B0604020202020204" pitchFamily="34" charset="0"/>
                <a:cs typeface="Arial Narrow" panose="020B0604020202020204" pitchFamily="34" charset="0"/>
              </a:rPr>
              <a:t>Acidosis</a:t>
            </a:r>
            <a:endParaRPr lang="tr-TR" sz="2000" b="1" dirty="0">
              <a:solidFill>
                <a:srgbClr val="FF0000"/>
              </a:solidFill>
              <a:latin typeface="Arial Narrow" panose="020B0604020202020204" pitchFamily="34" charset="0"/>
              <a:cs typeface="Arial Narrow" panose="020B0604020202020204" pitchFamily="34" charset="0"/>
            </a:endParaRPr>
          </a:p>
          <a:p>
            <a:pPr algn="ctr"/>
            <a:r>
              <a:rPr lang="tr-TR" sz="2000" b="1" dirty="0" err="1">
                <a:solidFill>
                  <a:srgbClr val="FF0000"/>
                </a:solidFill>
                <a:latin typeface="Arial Narrow" panose="020B0604020202020204" pitchFamily="34" charset="0"/>
                <a:cs typeface="Arial Narrow" panose="020B0604020202020204" pitchFamily="34" charset="0"/>
              </a:rPr>
              <a:t>Hypovolemic</a:t>
            </a:r>
            <a:r>
              <a:rPr lang="tr-TR" sz="2000" b="1" dirty="0">
                <a:solidFill>
                  <a:srgbClr val="FF0000"/>
                </a:solidFill>
                <a:latin typeface="Arial Narrow" panose="020B0604020202020204" pitchFamily="34" charset="0"/>
                <a:cs typeface="Arial Narrow" panose="020B0604020202020204" pitchFamily="34" charset="0"/>
              </a:rPr>
              <a:t> </a:t>
            </a:r>
            <a:r>
              <a:rPr lang="tr-TR" sz="2000" b="1" dirty="0" err="1">
                <a:solidFill>
                  <a:srgbClr val="FF0000"/>
                </a:solidFill>
                <a:latin typeface="Arial Narrow" panose="020B0604020202020204" pitchFamily="34" charset="0"/>
                <a:cs typeface="Arial Narrow" panose="020B0604020202020204" pitchFamily="34" charset="0"/>
              </a:rPr>
              <a:t>shock</a:t>
            </a:r>
            <a:endParaRPr lang="tr-TR" sz="2000" b="1" dirty="0">
              <a:solidFill>
                <a:srgbClr val="FF0000"/>
              </a:solidFill>
              <a:latin typeface="Arial Narrow" panose="020B0604020202020204" pitchFamily="34" charset="0"/>
              <a:cs typeface="Arial Narrow" panose="020B0604020202020204" pitchFamily="34" charset="0"/>
            </a:endParaRPr>
          </a:p>
          <a:p>
            <a:pPr algn="ctr"/>
            <a:r>
              <a:rPr lang="tr-TR" sz="2000" b="1" dirty="0">
                <a:solidFill>
                  <a:srgbClr val="FF0000"/>
                </a:solidFill>
                <a:latin typeface="Arial Narrow" panose="020B0604020202020204" pitchFamily="34" charset="0"/>
                <a:cs typeface="Arial Narrow" panose="020B0604020202020204" pitchFamily="34" charset="0"/>
              </a:rPr>
              <a:t>AKI</a:t>
            </a:r>
          </a:p>
          <a:p>
            <a:pPr algn="ctr"/>
            <a:r>
              <a:rPr lang="tr-TR" sz="2000" b="1" dirty="0">
                <a:solidFill>
                  <a:schemeClr val="tx1"/>
                </a:solidFill>
                <a:latin typeface="Arial Narrow" panose="020B0604020202020204" pitchFamily="34" charset="0"/>
                <a:cs typeface="Arial Narrow" panose="020B0604020202020204" pitchFamily="34" charset="0"/>
              </a:rPr>
              <a:t>CV &amp;</a:t>
            </a:r>
            <a:r>
              <a:rPr lang="tr-TR" sz="2000" b="1" dirty="0" err="1">
                <a:solidFill>
                  <a:schemeClr val="tx1"/>
                </a:solidFill>
                <a:latin typeface="Arial Narrow" panose="020B0604020202020204" pitchFamily="34" charset="0"/>
                <a:cs typeface="Arial Narrow" panose="020B0604020202020204" pitchFamily="34" charset="0"/>
              </a:rPr>
              <a:t>Respiratory</a:t>
            </a:r>
            <a:r>
              <a:rPr lang="tr-TR" sz="2000" b="1" dirty="0">
                <a:solidFill>
                  <a:schemeClr val="tx1"/>
                </a:solidFill>
                <a:latin typeface="Arial Narrow" panose="020B0604020202020204" pitchFamily="34" charset="0"/>
                <a:cs typeface="Arial Narrow" panose="020B0604020202020204" pitchFamily="34" charset="0"/>
              </a:rPr>
              <a:t> </a:t>
            </a:r>
            <a:r>
              <a:rPr lang="tr-TR" sz="2000" b="1" dirty="0" err="1">
                <a:solidFill>
                  <a:schemeClr val="tx1"/>
                </a:solidFill>
                <a:latin typeface="Arial Narrow" panose="020B0604020202020204" pitchFamily="34" charset="0"/>
                <a:cs typeface="Arial Narrow" panose="020B0604020202020204" pitchFamily="34" charset="0"/>
              </a:rPr>
              <a:t>Failure</a:t>
            </a:r>
            <a:endParaRPr lang="tr-TR" sz="2000" b="1" dirty="0">
              <a:solidFill>
                <a:schemeClr val="tx1"/>
              </a:solidFill>
              <a:latin typeface="Arial Narrow" panose="020B0604020202020204" pitchFamily="34" charset="0"/>
              <a:cs typeface="Arial Narrow" panose="020B0604020202020204" pitchFamily="34" charset="0"/>
            </a:endParaRPr>
          </a:p>
          <a:p>
            <a:pPr algn="ctr"/>
            <a:r>
              <a:rPr lang="tr-TR" sz="2000" b="1" dirty="0" err="1">
                <a:solidFill>
                  <a:schemeClr val="tx1"/>
                </a:solidFill>
                <a:latin typeface="Arial Narrow" panose="020B0604020202020204" pitchFamily="34" charset="0"/>
                <a:cs typeface="Arial Narrow" panose="020B0604020202020204" pitchFamily="34" charset="0"/>
              </a:rPr>
              <a:t>Infections</a:t>
            </a:r>
            <a:endParaRPr lang="tr-TR" sz="2000" b="1" dirty="0">
              <a:solidFill>
                <a:schemeClr val="tx1"/>
              </a:solidFill>
              <a:latin typeface="Arial Narrow" panose="020B0604020202020204" pitchFamily="34" charset="0"/>
              <a:cs typeface="Arial Narrow" panose="020B0604020202020204" pitchFamily="34" charset="0"/>
            </a:endParaRPr>
          </a:p>
        </p:txBody>
      </p:sp>
      <p:pic>
        <p:nvPicPr>
          <p:cNvPr id="6" name="Resim 5">
            <a:extLst>
              <a:ext uri="{FF2B5EF4-FFF2-40B4-BE49-F238E27FC236}">
                <a16:creationId xmlns:a16="http://schemas.microsoft.com/office/drawing/2014/main" id="{D324EFCF-B7BB-6B40-845B-C1404F18E695}"/>
              </a:ext>
            </a:extLst>
          </p:cNvPr>
          <p:cNvPicPr>
            <a:picLocks noChangeAspect="1"/>
          </p:cNvPicPr>
          <p:nvPr/>
        </p:nvPicPr>
        <p:blipFill>
          <a:blip r:embed="rId3"/>
          <a:stretch>
            <a:fillRect/>
          </a:stretch>
        </p:blipFill>
        <p:spPr>
          <a:xfrm>
            <a:off x="357805" y="234741"/>
            <a:ext cx="2617869" cy="1304907"/>
          </a:xfrm>
          <a:prstGeom prst="rect">
            <a:avLst/>
          </a:prstGeom>
        </p:spPr>
      </p:pic>
      <p:pic>
        <p:nvPicPr>
          <p:cNvPr id="7" name="Picture 3" descr="36281">
            <a:extLst>
              <a:ext uri="{FF2B5EF4-FFF2-40B4-BE49-F238E27FC236}">
                <a16:creationId xmlns:a16="http://schemas.microsoft.com/office/drawing/2014/main" id="{96F58483-E7E1-C844-871C-4824B457B980}"/>
              </a:ext>
            </a:extLst>
          </p:cNvPr>
          <p:cNvPicPr>
            <a:picLocks noChangeAspect="1" noChangeArrowheads="1"/>
          </p:cNvPicPr>
          <p:nvPr/>
        </p:nvPicPr>
        <p:blipFill>
          <a:blip r:embed="rId4">
            <a:lum bright="12000" contrast="18000"/>
            <a:extLst>
              <a:ext uri="{28A0092B-C50C-407E-A947-70E740481C1C}">
                <a14:useLocalDpi xmlns:a14="http://schemas.microsoft.com/office/drawing/2010/main" val="0"/>
              </a:ext>
            </a:extLst>
          </a:blip>
          <a:srcRect/>
          <a:stretch>
            <a:fillRect/>
          </a:stretch>
        </p:blipFill>
        <p:spPr bwMode="auto">
          <a:xfrm>
            <a:off x="1711652" y="1605461"/>
            <a:ext cx="3642772" cy="273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İçerik Yer Tutucusu 2">
            <a:extLst>
              <a:ext uri="{FF2B5EF4-FFF2-40B4-BE49-F238E27FC236}">
                <a16:creationId xmlns:a16="http://schemas.microsoft.com/office/drawing/2014/main" id="{62A841CC-8CAB-BA4D-A090-8E6988A0E823}"/>
              </a:ext>
            </a:extLst>
          </p:cNvPr>
          <p:cNvSpPr txBox="1">
            <a:spLocks/>
          </p:cNvSpPr>
          <p:nvPr/>
        </p:nvSpPr>
        <p:spPr>
          <a:xfrm>
            <a:off x="2301924" y="4416771"/>
            <a:ext cx="3016155" cy="1143000"/>
          </a:xfrm>
          <a:prstGeom prst="rect">
            <a:avLst/>
          </a:prstGeom>
          <a:solidFill>
            <a:schemeClr val="bg1"/>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tr-TR" sz="2800" b="1" dirty="0">
                <a:latin typeface="Arial Narrow" panose="020B0604020202020204" pitchFamily="34" charset="0"/>
                <a:cs typeface="Arial Narrow" panose="020B0604020202020204" pitchFamily="34" charset="0"/>
              </a:rPr>
              <a:t>TRAUMATİC </a:t>
            </a:r>
          </a:p>
          <a:p>
            <a:pPr marL="0" indent="0" algn="ctr">
              <a:buNone/>
            </a:pPr>
            <a:r>
              <a:rPr lang="tr-TR" sz="2800" b="1" dirty="0">
                <a:latin typeface="Arial Narrow" panose="020B0604020202020204" pitchFamily="34" charset="0"/>
                <a:cs typeface="Arial Narrow" panose="020B0604020202020204" pitchFamily="34" charset="0"/>
              </a:rPr>
              <a:t>RHABDOMYOLISIS</a:t>
            </a:r>
            <a:endParaRPr lang="tr-TR" sz="2400" b="1" dirty="0">
              <a:latin typeface="Arial Narrow" panose="020B0604020202020204" pitchFamily="34" charset="0"/>
              <a:cs typeface="Arial Narrow" panose="020B0604020202020204" pitchFamily="34" charset="0"/>
            </a:endParaRPr>
          </a:p>
        </p:txBody>
      </p:sp>
      <p:sp>
        <p:nvSpPr>
          <p:cNvPr id="11" name="Sağ Ok 10">
            <a:extLst>
              <a:ext uri="{FF2B5EF4-FFF2-40B4-BE49-F238E27FC236}">
                <a16:creationId xmlns:a16="http://schemas.microsoft.com/office/drawing/2014/main" id="{70F04D3A-878F-C041-A36B-EFA00EDEE6E1}"/>
              </a:ext>
            </a:extLst>
          </p:cNvPr>
          <p:cNvSpPr/>
          <p:nvPr/>
        </p:nvSpPr>
        <p:spPr>
          <a:xfrm rot="20090283">
            <a:off x="5372668" y="2743200"/>
            <a:ext cx="655093" cy="23201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2" name="Sağ Ok 11">
            <a:extLst>
              <a:ext uri="{FF2B5EF4-FFF2-40B4-BE49-F238E27FC236}">
                <a16:creationId xmlns:a16="http://schemas.microsoft.com/office/drawing/2014/main" id="{4897BBCB-1361-7544-B309-CE68F0883EA7}"/>
              </a:ext>
            </a:extLst>
          </p:cNvPr>
          <p:cNvSpPr/>
          <p:nvPr/>
        </p:nvSpPr>
        <p:spPr>
          <a:xfrm rot="1729283">
            <a:off x="5348266" y="4041225"/>
            <a:ext cx="655093" cy="23201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13" name="Picture 16" descr="!D5">
            <a:extLst>
              <a:ext uri="{FF2B5EF4-FFF2-40B4-BE49-F238E27FC236}">
                <a16:creationId xmlns:a16="http://schemas.microsoft.com/office/drawing/2014/main" id="{F5A0BAC0-00EE-2445-868F-2228BEF1BC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2548" y="2721160"/>
            <a:ext cx="1679446" cy="12454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5" descr="!D4">
            <a:extLst>
              <a:ext uri="{FF2B5EF4-FFF2-40B4-BE49-F238E27FC236}">
                <a16:creationId xmlns:a16="http://schemas.microsoft.com/office/drawing/2014/main" id="{F216A2E6-1451-D941-A3E8-3E2E12E8E8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2548" y="1521612"/>
            <a:ext cx="1679446" cy="11683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Resim 14">
            <a:extLst>
              <a:ext uri="{FF2B5EF4-FFF2-40B4-BE49-F238E27FC236}">
                <a16:creationId xmlns:a16="http://schemas.microsoft.com/office/drawing/2014/main" id="{1408C86C-5E56-5F4A-BBB2-3C5698AE7B9C}"/>
              </a:ext>
            </a:extLst>
          </p:cNvPr>
          <p:cNvPicPr>
            <a:picLocks noChangeAspect="1"/>
          </p:cNvPicPr>
          <p:nvPr/>
        </p:nvPicPr>
        <p:blipFill rotWithShape="1">
          <a:blip r:embed="rId7"/>
          <a:srcRect r="23544"/>
          <a:stretch/>
        </p:blipFill>
        <p:spPr>
          <a:xfrm>
            <a:off x="8639128" y="4122991"/>
            <a:ext cx="1912867" cy="1155700"/>
          </a:xfrm>
          <a:prstGeom prst="rect">
            <a:avLst/>
          </a:prstGeom>
          <a:ln>
            <a:solidFill>
              <a:schemeClr val="tx1">
                <a:lumMod val="95000"/>
                <a:lumOff val="5000"/>
              </a:schemeClr>
            </a:solidFill>
          </a:ln>
        </p:spPr>
      </p:pic>
      <p:sp>
        <p:nvSpPr>
          <p:cNvPr id="16" name="Metin kutusu 15">
            <a:extLst>
              <a:ext uri="{FF2B5EF4-FFF2-40B4-BE49-F238E27FC236}">
                <a16:creationId xmlns:a16="http://schemas.microsoft.com/office/drawing/2014/main" id="{94DABD9A-38F7-F546-B106-A50BD1595E5B}"/>
              </a:ext>
            </a:extLst>
          </p:cNvPr>
          <p:cNvSpPr txBox="1"/>
          <p:nvPr/>
        </p:nvSpPr>
        <p:spPr>
          <a:xfrm>
            <a:off x="774915" y="5528532"/>
            <a:ext cx="4953784" cy="830997"/>
          </a:xfrm>
          <a:prstGeom prst="rect">
            <a:avLst/>
          </a:prstGeom>
          <a:solidFill>
            <a:srgbClr val="FFFF00"/>
          </a:solidFill>
        </p:spPr>
        <p:txBody>
          <a:bodyPr wrap="square" rtlCol="0">
            <a:spAutoFit/>
          </a:bodyPr>
          <a:lstStyle/>
          <a:p>
            <a:pPr algn="ctr"/>
            <a:r>
              <a:rPr lang="tr-TR" sz="2400" b="1" dirty="0"/>
              <a:t>OF ALL İNJURED       %2-5</a:t>
            </a:r>
          </a:p>
          <a:p>
            <a:pPr algn="ctr"/>
            <a:r>
              <a:rPr lang="tr-TR" sz="2400" b="1" dirty="0"/>
              <a:t>OF ALL RHABDOMYOLİSİS        %30-50</a:t>
            </a:r>
          </a:p>
        </p:txBody>
      </p:sp>
      <p:sp>
        <p:nvSpPr>
          <p:cNvPr id="17" name="Sağ Ok 16">
            <a:extLst>
              <a:ext uri="{FF2B5EF4-FFF2-40B4-BE49-F238E27FC236}">
                <a16:creationId xmlns:a16="http://schemas.microsoft.com/office/drawing/2014/main" id="{BD8E2897-3288-214C-865A-05DA9E9707BC}"/>
              </a:ext>
            </a:extLst>
          </p:cNvPr>
          <p:cNvSpPr/>
          <p:nvPr/>
        </p:nvSpPr>
        <p:spPr>
          <a:xfrm>
            <a:off x="3781109" y="5740601"/>
            <a:ext cx="279274" cy="4967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9" name="Sağ Ok 18">
            <a:extLst>
              <a:ext uri="{FF2B5EF4-FFF2-40B4-BE49-F238E27FC236}">
                <a16:creationId xmlns:a16="http://schemas.microsoft.com/office/drawing/2014/main" id="{98CBC334-89B5-FB4B-99EF-5E5C4BB450CC}"/>
              </a:ext>
            </a:extLst>
          </p:cNvPr>
          <p:cNvSpPr/>
          <p:nvPr/>
        </p:nvSpPr>
        <p:spPr>
          <a:xfrm>
            <a:off x="4231674" y="6098264"/>
            <a:ext cx="279274" cy="4967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3027151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55064C-1F89-BC45-8FFA-BFFE3AD80F60}"/>
              </a:ext>
            </a:extLst>
          </p:cNvPr>
          <p:cNvSpPr>
            <a:spLocks noGrp="1"/>
          </p:cNvSpPr>
          <p:nvPr>
            <p:ph type="title"/>
          </p:nvPr>
        </p:nvSpPr>
        <p:spPr>
          <a:xfrm>
            <a:off x="101104" y="39132"/>
            <a:ext cx="11379695" cy="760968"/>
          </a:xfrm>
          <a:solidFill>
            <a:schemeClr val="bg1"/>
          </a:solidFill>
        </p:spPr>
        <p:txBody>
          <a:bodyPr>
            <a:noAutofit/>
          </a:bodyPr>
          <a:lstStyle/>
          <a:p>
            <a:pPr algn="ctr"/>
            <a:r>
              <a:rPr lang="tr-TR"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Crush</a:t>
            </a:r>
            <a:r>
              <a:rPr lang="tr-TR"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Syndrome</a:t>
            </a:r>
            <a:r>
              <a:rPr lang="tr-TR" sz="2800" b="1" dirty="0">
                <a:solidFill>
                  <a:srgbClr val="FF0000"/>
                </a:solidFill>
                <a:latin typeface="Tahoma" panose="020B0604030504040204" pitchFamily="34" charset="0"/>
                <a:ea typeface="Tahoma" panose="020B0604030504040204" pitchFamily="34" charset="0"/>
                <a:cs typeface="Tahoma" panose="020B0604030504040204" pitchFamily="34" charset="0"/>
              </a:rPr>
              <a:t> : </a:t>
            </a:r>
            <a:r>
              <a:rPr lang="tr-TR"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Clinical</a:t>
            </a:r>
            <a:r>
              <a:rPr lang="tr-TR" sz="2800" b="1" dirty="0">
                <a:solidFill>
                  <a:srgbClr val="FF0000"/>
                </a:solidFill>
                <a:latin typeface="Tahoma" panose="020B0604030504040204" pitchFamily="34" charset="0"/>
                <a:ea typeface="Tahoma" panose="020B0604030504040204" pitchFamily="34" charset="0"/>
                <a:cs typeface="Tahoma" panose="020B0604030504040204" pitchFamily="34" charset="0"/>
              </a:rPr>
              <a:t>  &amp;  </a:t>
            </a:r>
            <a:r>
              <a:rPr lang="tr-TR"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Laboratory</a:t>
            </a:r>
            <a:r>
              <a:rPr lang="tr-TR"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Findings</a:t>
            </a:r>
            <a:r>
              <a:rPr lang="tr-TR"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br>
              <a:rPr lang="tr-TR"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tr-TR"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Initial</a:t>
            </a:r>
            <a:r>
              <a:rPr lang="tr-TR"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management</a:t>
            </a:r>
            <a:endParaRPr lang="tr-TR"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36281">
            <a:extLst>
              <a:ext uri="{FF2B5EF4-FFF2-40B4-BE49-F238E27FC236}">
                <a16:creationId xmlns:a16="http://schemas.microsoft.com/office/drawing/2014/main" id="{63F30468-395C-2140-B614-B1219661223F}"/>
              </a:ext>
            </a:extLst>
          </p:cNvPr>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101104" y="950308"/>
            <a:ext cx="45466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a:extLst>
              <a:ext uri="{FF2B5EF4-FFF2-40B4-BE49-F238E27FC236}">
                <a16:creationId xmlns:a16="http://schemas.microsoft.com/office/drawing/2014/main" id="{2CF7D821-C5B1-2E41-A4EC-F131040084F6}"/>
              </a:ext>
            </a:extLst>
          </p:cNvPr>
          <p:cNvSpPr txBox="1"/>
          <p:nvPr/>
        </p:nvSpPr>
        <p:spPr>
          <a:xfrm>
            <a:off x="4892600" y="1037056"/>
            <a:ext cx="3944020" cy="230832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tr-TR" sz="2400" b="1" dirty="0" err="1">
                <a:latin typeface="Arial Narrow" panose="020B0604020202020204" pitchFamily="34" charset="0"/>
                <a:cs typeface="Arial Narrow" panose="020B0604020202020204" pitchFamily="34" charset="0"/>
              </a:rPr>
              <a:t>Traumatic</a:t>
            </a:r>
            <a:r>
              <a:rPr lang="tr-TR" sz="2400" b="1" dirty="0">
                <a:latin typeface="Arial Narrow" panose="020B0604020202020204" pitchFamily="34" charset="0"/>
                <a:cs typeface="Arial Narrow" panose="020B0604020202020204" pitchFamily="34" charset="0"/>
              </a:rPr>
              <a:t> </a:t>
            </a:r>
            <a:r>
              <a:rPr lang="tr-TR" sz="2400" b="1" dirty="0" err="1">
                <a:latin typeface="Arial Narrow" panose="020B0604020202020204" pitchFamily="34" charset="0"/>
                <a:cs typeface="Arial Narrow" panose="020B0604020202020204" pitchFamily="34" charset="0"/>
              </a:rPr>
              <a:t>Crush</a:t>
            </a:r>
            <a:r>
              <a:rPr lang="tr-TR" sz="2400" b="1" dirty="0">
                <a:latin typeface="Arial Narrow" panose="020B0604020202020204" pitchFamily="34" charset="0"/>
                <a:cs typeface="Arial Narrow" panose="020B0604020202020204" pitchFamily="34" charset="0"/>
              </a:rPr>
              <a:t> </a:t>
            </a:r>
            <a:r>
              <a:rPr lang="tr-TR" sz="2400" b="1" dirty="0" err="1">
                <a:latin typeface="Arial Narrow" panose="020B0604020202020204" pitchFamily="34" charset="0"/>
                <a:cs typeface="Arial Narrow" panose="020B0604020202020204" pitchFamily="34" charset="0"/>
              </a:rPr>
              <a:t>findings</a:t>
            </a:r>
            <a:r>
              <a:rPr lang="tr-TR" sz="2400" b="1" dirty="0">
                <a:latin typeface="Arial Narrow" panose="020B0604020202020204" pitchFamily="34" charset="0"/>
                <a:cs typeface="Arial Narrow" panose="020B0604020202020204" pitchFamily="34" charset="0"/>
              </a:rPr>
              <a:t> </a:t>
            </a:r>
          </a:p>
          <a:p>
            <a:pPr marL="285750" indent="-285750">
              <a:buFont typeface="Arial" panose="020B0604020202020204" pitchFamily="34" charset="0"/>
              <a:buChar char="•"/>
            </a:pPr>
            <a:r>
              <a:rPr lang="tr-TR" sz="2400" b="1" dirty="0" err="1">
                <a:latin typeface="Arial Narrow" panose="020B0604020202020204" pitchFamily="34" charset="0"/>
                <a:cs typeface="Arial Narrow" panose="020B0604020202020204" pitchFamily="34" charset="0"/>
              </a:rPr>
              <a:t>Other</a:t>
            </a:r>
            <a:r>
              <a:rPr lang="tr-TR" sz="2400" b="1" dirty="0">
                <a:latin typeface="Arial Narrow" panose="020B0604020202020204" pitchFamily="34" charset="0"/>
                <a:cs typeface="Arial Narrow" panose="020B0604020202020204" pitchFamily="34" charset="0"/>
              </a:rPr>
              <a:t> </a:t>
            </a:r>
            <a:r>
              <a:rPr lang="tr-TR" sz="2400" b="1" dirty="0" err="1">
                <a:latin typeface="Arial Narrow" panose="020B0604020202020204" pitchFamily="34" charset="0"/>
                <a:cs typeface="Arial Narrow" panose="020B0604020202020204" pitchFamily="34" charset="0"/>
              </a:rPr>
              <a:t>trauma</a:t>
            </a:r>
            <a:r>
              <a:rPr lang="tr-TR" sz="2400" b="1" dirty="0">
                <a:latin typeface="Arial Narrow" panose="020B0604020202020204" pitchFamily="34" charset="0"/>
                <a:cs typeface="Arial Narrow" panose="020B0604020202020204" pitchFamily="34" charset="0"/>
              </a:rPr>
              <a:t> </a:t>
            </a:r>
            <a:r>
              <a:rPr lang="tr-TR" sz="2400" b="1" dirty="0" err="1">
                <a:latin typeface="Arial Narrow" panose="020B0604020202020204" pitchFamily="34" charset="0"/>
                <a:cs typeface="Arial Narrow" panose="020B0604020202020204" pitchFamily="34" charset="0"/>
              </a:rPr>
              <a:t>findings</a:t>
            </a:r>
            <a:r>
              <a:rPr lang="tr-TR" sz="2400" b="1" dirty="0">
                <a:latin typeface="Arial Narrow" panose="020B0604020202020204" pitchFamily="34" charset="0"/>
                <a:cs typeface="Arial Narrow" panose="020B0604020202020204" pitchFamily="34" charset="0"/>
              </a:rPr>
              <a:t> (+/-)</a:t>
            </a:r>
          </a:p>
          <a:p>
            <a:pPr marL="285750" indent="-285750">
              <a:buFont typeface="Arial" panose="020B0604020202020204" pitchFamily="34" charset="0"/>
              <a:buChar char="•"/>
            </a:pPr>
            <a:r>
              <a:rPr lang="tr-TR" sz="2400" b="1" dirty="0" err="1">
                <a:latin typeface="Arial Narrow" panose="020B0604020202020204" pitchFamily="34" charset="0"/>
                <a:cs typeface="Arial Narrow" panose="020B0604020202020204" pitchFamily="34" charset="0"/>
              </a:rPr>
              <a:t>Hypotension</a:t>
            </a:r>
            <a:r>
              <a:rPr lang="tr-TR" sz="2400" b="1" dirty="0">
                <a:latin typeface="Arial Narrow" panose="020B0604020202020204" pitchFamily="34" charset="0"/>
                <a:cs typeface="Arial Narrow" panose="020B0604020202020204" pitchFamily="34" charset="0"/>
              </a:rPr>
              <a:t> (+/-)</a:t>
            </a:r>
          </a:p>
          <a:p>
            <a:pPr marL="285750" indent="-285750">
              <a:buFont typeface="Arial" panose="020B0604020202020204" pitchFamily="34" charset="0"/>
              <a:buChar char="•"/>
            </a:pPr>
            <a:r>
              <a:rPr lang="tr-TR" sz="2400" b="1" dirty="0" err="1">
                <a:latin typeface="Arial Narrow" panose="020B0604020202020204" pitchFamily="34" charset="0"/>
                <a:cs typeface="Arial Narrow" panose="020B0604020202020204" pitchFamily="34" charset="0"/>
              </a:rPr>
              <a:t>Oliguria</a:t>
            </a:r>
            <a:r>
              <a:rPr lang="tr-TR" sz="2400" b="1" dirty="0">
                <a:latin typeface="Arial Narrow" panose="020B0604020202020204" pitchFamily="34" charset="0"/>
                <a:cs typeface="Arial Narrow" panose="020B0604020202020204" pitchFamily="34" charset="0"/>
              </a:rPr>
              <a:t>/</a:t>
            </a:r>
            <a:r>
              <a:rPr lang="tr-TR" sz="2400" b="1" dirty="0" err="1">
                <a:latin typeface="Arial Narrow" panose="020B0604020202020204" pitchFamily="34" charset="0"/>
                <a:cs typeface="Arial Narrow" panose="020B0604020202020204" pitchFamily="34" charset="0"/>
              </a:rPr>
              <a:t>Anuria</a:t>
            </a:r>
            <a:endParaRPr lang="tr-TR" sz="2400" b="1" dirty="0">
              <a:latin typeface="Arial Narrow" panose="020B0604020202020204" pitchFamily="34" charset="0"/>
              <a:cs typeface="Arial Narrow" panose="020B0604020202020204" pitchFamily="34" charset="0"/>
            </a:endParaRPr>
          </a:p>
          <a:p>
            <a:pPr marL="285750" indent="-285750">
              <a:buFont typeface="Arial" panose="020B0604020202020204" pitchFamily="34" charset="0"/>
              <a:buChar char="•"/>
            </a:pPr>
            <a:r>
              <a:rPr lang="tr-TR" sz="2400" b="1" dirty="0">
                <a:latin typeface="Arial Narrow" panose="020B0604020202020204" pitchFamily="34" charset="0"/>
                <a:cs typeface="Arial Narrow" panose="020B0604020202020204" pitchFamily="34" charset="0"/>
              </a:rPr>
              <a:t>Dark </a:t>
            </a:r>
            <a:r>
              <a:rPr lang="tr-TR" sz="2400" b="1" dirty="0" err="1">
                <a:latin typeface="Arial Narrow" panose="020B0604020202020204" pitchFamily="34" charset="0"/>
                <a:cs typeface="Arial Narrow" panose="020B0604020202020204" pitchFamily="34" charset="0"/>
              </a:rPr>
              <a:t>urine</a:t>
            </a:r>
            <a:r>
              <a:rPr lang="tr-TR" sz="2400" b="1" dirty="0">
                <a:latin typeface="Arial Narrow" panose="020B0604020202020204" pitchFamily="34" charset="0"/>
                <a:cs typeface="Arial Narrow" panose="020B0604020202020204" pitchFamily="34" charset="0"/>
              </a:rPr>
              <a:t>  (+/-) </a:t>
            </a:r>
          </a:p>
          <a:p>
            <a:pPr marL="742950" lvl="1" indent="-285750">
              <a:buFont typeface="Arial" panose="020B0604020202020204" pitchFamily="34" charset="0"/>
              <a:buChar char="•"/>
            </a:pPr>
            <a:r>
              <a:rPr lang="tr-TR" sz="2400" b="1" dirty="0">
                <a:latin typeface="Arial Narrow" panose="020B0604020202020204" pitchFamily="34" charset="0"/>
                <a:cs typeface="Arial Narrow" panose="020B0604020202020204" pitchFamily="34" charset="0"/>
              </a:rPr>
              <a:t>+in 50%</a:t>
            </a:r>
          </a:p>
        </p:txBody>
      </p:sp>
      <p:pic>
        <p:nvPicPr>
          <p:cNvPr id="7" name="Picture 2">
            <a:extLst>
              <a:ext uri="{FF2B5EF4-FFF2-40B4-BE49-F238E27FC236}">
                <a16:creationId xmlns:a16="http://schemas.microsoft.com/office/drawing/2014/main" id="{238DAB9C-EA5A-3943-8EAF-D617E058C8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05716" y="2020907"/>
            <a:ext cx="3531387" cy="26489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CCD66DD2-C11C-5246-B5E1-E90B27BBF247}"/>
              </a:ext>
            </a:extLst>
          </p:cNvPr>
          <p:cNvSpPr txBox="1"/>
          <p:nvPr/>
        </p:nvSpPr>
        <p:spPr>
          <a:xfrm>
            <a:off x="1513463" y="4052331"/>
            <a:ext cx="3944020" cy="2431435"/>
          </a:xfrm>
          <a:prstGeom prst="rect">
            <a:avLst/>
          </a:prstGeom>
          <a:solidFill>
            <a:schemeClr val="bg1"/>
          </a:solidFill>
          <a:ln>
            <a:solidFill>
              <a:srgbClr val="000000"/>
            </a:solidFill>
          </a:ln>
        </p:spPr>
        <p:txBody>
          <a:bodyPr wrap="square" rtlCol="0">
            <a:spAutoFit/>
          </a:bodyPr>
          <a:lstStyle/>
          <a:p>
            <a:r>
              <a:rPr lang="tr-TR" sz="3200" b="1" u="sng" dirty="0" err="1">
                <a:solidFill>
                  <a:srgbClr val="FF0000"/>
                </a:solidFill>
                <a:latin typeface="Arial Narrow" panose="020B0604020202020204" pitchFamily="34" charset="0"/>
                <a:cs typeface="Arial Narrow" panose="020B0604020202020204" pitchFamily="34" charset="0"/>
              </a:rPr>
              <a:t>Hyperpotassemia</a:t>
            </a:r>
            <a:endParaRPr lang="tr-TR" sz="3200" b="1" u="sng" dirty="0">
              <a:solidFill>
                <a:srgbClr val="FF0000"/>
              </a:solidFill>
              <a:latin typeface="Arial Narrow" panose="020B0604020202020204" pitchFamily="34" charset="0"/>
              <a:cs typeface="Arial Narrow" panose="020B0604020202020204" pitchFamily="34" charset="0"/>
            </a:endParaRPr>
          </a:p>
          <a:p>
            <a:r>
              <a:rPr lang="tr-TR" sz="2400" b="1" dirty="0" err="1">
                <a:latin typeface="Arial Narrow" panose="020B0604020202020204" pitchFamily="34" charset="0"/>
                <a:cs typeface="Arial Narrow" panose="020B0604020202020204" pitchFamily="34" charset="0"/>
              </a:rPr>
              <a:t>Acidosis</a:t>
            </a:r>
            <a:endParaRPr lang="tr-TR" sz="2400" b="1" dirty="0">
              <a:latin typeface="Arial Narrow" panose="020B0604020202020204" pitchFamily="34" charset="0"/>
              <a:cs typeface="Arial Narrow" panose="020B0604020202020204" pitchFamily="34" charset="0"/>
            </a:endParaRPr>
          </a:p>
          <a:p>
            <a:r>
              <a:rPr lang="tr-TR" sz="2400" b="1" dirty="0" err="1">
                <a:latin typeface="Arial Narrow" panose="020B0604020202020204" pitchFamily="34" charset="0"/>
                <a:cs typeface="Arial Narrow" panose="020B0604020202020204" pitchFamily="34" charset="0"/>
              </a:rPr>
              <a:t>Hyperphosfatemia</a:t>
            </a:r>
            <a:endParaRPr lang="tr-TR" sz="2400" b="1" dirty="0">
              <a:latin typeface="Arial Narrow" panose="020B0604020202020204" pitchFamily="34" charset="0"/>
              <a:cs typeface="Arial Narrow" panose="020B0604020202020204" pitchFamily="34" charset="0"/>
            </a:endParaRPr>
          </a:p>
          <a:p>
            <a:r>
              <a:rPr lang="tr-TR" sz="2400" b="1" dirty="0" err="1">
                <a:latin typeface="Arial Narrow" panose="020B0604020202020204" pitchFamily="34" charset="0"/>
                <a:cs typeface="Arial Narrow" panose="020B0604020202020204" pitchFamily="34" charset="0"/>
              </a:rPr>
              <a:t>Hypocalsemia</a:t>
            </a:r>
            <a:endParaRPr lang="tr-TR" sz="2400" b="1" dirty="0">
              <a:latin typeface="Arial Narrow" panose="020B0604020202020204" pitchFamily="34" charset="0"/>
              <a:cs typeface="Arial Narrow" panose="020B0604020202020204" pitchFamily="34" charset="0"/>
            </a:endParaRPr>
          </a:p>
          <a:p>
            <a:r>
              <a:rPr lang="tr-TR" sz="2400" b="1" dirty="0" err="1">
                <a:latin typeface="Arial Narrow" panose="020B0604020202020204" pitchFamily="34" charset="0"/>
                <a:cs typeface="Arial Narrow" panose="020B0604020202020204" pitchFamily="34" charset="0"/>
              </a:rPr>
              <a:t>Creatinine</a:t>
            </a:r>
            <a:r>
              <a:rPr lang="tr-TR" sz="2400" b="1" dirty="0">
                <a:latin typeface="Arial Narrow" panose="020B0604020202020204" pitchFamily="34" charset="0"/>
                <a:cs typeface="Arial Narrow" panose="020B0604020202020204" pitchFamily="34" charset="0"/>
              </a:rPr>
              <a:t> </a:t>
            </a:r>
            <a:r>
              <a:rPr lang="tr-TR" sz="2400" b="1" dirty="0" err="1">
                <a:latin typeface="Arial Narrow" panose="020B0604020202020204" pitchFamily="34" charset="0"/>
                <a:cs typeface="Arial Narrow" panose="020B0604020202020204" pitchFamily="34" charset="0"/>
              </a:rPr>
              <a:t>kinase</a:t>
            </a:r>
            <a:r>
              <a:rPr lang="tr-TR" sz="2400" b="1" dirty="0">
                <a:latin typeface="Arial Narrow" panose="020B0604020202020204" pitchFamily="34" charset="0"/>
                <a:cs typeface="Arial Narrow" panose="020B0604020202020204" pitchFamily="34" charset="0"/>
              </a:rPr>
              <a:t>  </a:t>
            </a:r>
            <a:r>
              <a:rPr lang="tr-TR" sz="2400" b="1" dirty="0" err="1">
                <a:latin typeface="Arial Narrow" panose="020B0604020202020204" pitchFamily="34" charset="0"/>
                <a:cs typeface="Arial Narrow" panose="020B0604020202020204" pitchFamily="34" charset="0"/>
              </a:rPr>
              <a:t>increase</a:t>
            </a:r>
            <a:endParaRPr lang="tr-TR" sz="2400" b="1" dirty="0">
              <a:latin typeface="Arial Narrow" panose="020B0604020202020204" pitchFamily="34" charset="0"/>
              <a:cs typeface="Arial Narrow" panose="020B0604020202020204" pitchFamily="34" charset="0"/>
            </a:endParaRPr>
          </a:p>
          <a:p>
            <a:r>
              <a:rPr lang="tr-TR" sz="2400" b="1" dirty="0">
                <a:latin typeface="Arial Narrow" panose="020B0604020202020204" pitchFamily="34" charset="0"/>
                <a:cs typeface="Arial Narrow" panose="020B0604020202020204" pitchFamily="34" charset="0"/>
              </a:rPr>
              <a:t>AST </a:t>
            </a:r>
            <a:r>
              <a:rPr lang="tr-TR" sz="2400" b="1" dirty="0" err="1">
                <a:latin typeface="Arial Narrow" panose="020B0604020202020204" pitchFamily="34" charset="0"/>
                <a:cs typeface="Arial Narrow" panose="020B0604020202020204" pitchFamily="34" charset="0"/>
              </a:rPr>
              <a:t>increase</a:t>
            </a:r>
            <a:endParaRPr lang="tr-TR" sz="2400" b="1" dirty="0">
              <a:latin typeface="Arial Narrow" panose="020B0604020202020204" pitchFamily="34" charset="0"/>
              <a:cs typeface="Arial Narrow" panose="020B0604020202020204" pitchFamily="34" charset="0"/>
            </a:endParaRPr>
          </a:p>
        </p:txBody>
      </p:sp>
      <p:sp>
        <p:nvSpPr>
          <p:cNvPr id="3" name="Metin kutusu 2">
            <a:extLst>
              <a:ext uri="{FF2B5EF4-FFF2-40B4-BE49-F238E27FC236}">
                <a16:creationId xmlns:a16="http://schemas.microsoft.com/office/drawing/2014/main" id="{0F2ACC9C-FC19-E141-624B-EC064A35D58E}"/>
              </a:ext>
            </a:extLst>
          </p:cNvPr>
          <p:cNvSpPr txBox="1"/>
          <p:nvPr/>
        </p:nvSpPr>
        <p:spPr>
          <a:xfrm>
            <a:off x="5696721" y="4710747"/>
            <a:ext cx="1461810" cy="1200329"/>
          </a:xfrm>
          <a:prstGeom prst="rect">
            <a:avLst/>
          </a:prstGeom>
          <a:noFill/>
        </p:spPr>
        <p:txBody>
          <a:bodyPr wrap="none" rtlCol="0">
            <a:spAutoFit/>
          </a:bodyPr>
          <a:lstStyle/>
          <a:p>
            <a:r>
              <a:rPr lang="tr-TR" dirty="0"/>
              <a:t>İv insülin /dx</a:t>
            </a:r>
          </a:p>
          <a:p>
            <a:r>
              <a:rPr lang="tr-TR" dirty="0" err="1"/>
              <a:t>Calcium</a:t>
            </a:r>
            <a:endParaRPr lang="tr-TR" dirty="0"/>
          </a:p>
          <a:p>
            <a:r>
              <a:rPr lang="tr-TR" dirty="0" err="1"/>
              <a:t>Bicarbonate</a:t>
            </a:r>
            <a:endParaRPr lang="tr-TR" dirty="0"/>
          </a:p>
          <a:p>
            <a:r>
              <a:rPr lang="tr-TR" dirty="0" err="1"/>
              <a:t>Betamimetics</a:t>
            </a:r>
            <a:endParaRPr lang="tr-TR" dirty="0"/>
          </a:p>
        </p:txBody>
      </p:sp>
      <p:sp>
        <p:nvSpPr>
          <p:cNvPr id="5" name="Çember Ok 4">
            <a:extLst>
              <a:ext uri="{FF2B5EF4-FFF2-40B4-BE49-F238E27FC236}">
                <a16:creationId xmlns:a16="http://schemas.microsoft.com/office/drawing/2014/main" id="{9953216F-5BA9-617C-4B95-89019110D83B}"/>
              </a:ext>
            </a:extLst>
          </p:cNvPr>
          <p:cNvSpPr/>
          <p:nvPr/>
        </p:nvSpPr>
        <p:spPr>
          <a:xfrm>
            <a:off x="5144357" y="4879595"/>
            <a:ext cx="626252" cy="774700"/>
          </a:xfrm>
          <a:prstGeom prst="circular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9" name="Beşgen 8">
            <a:extLst>
              <a:ext uri="{FF2B5EF4-FFF2-40B4-BE49-F238E27FC236}">
                <a16:creationId xmlns:a16="http://schemas.microsoft.com/office/drawing/2014/main" id="{53C61EAF-020F-95AC-BC12-233E77C838BD}"/>
              </a:ext>
            </a:extLst>
          </p:cNvPr>
          <p:cNvSpPr/>
          <p:nvPr/>
        </p:nvSpPr>
        <p:spPr>
          <a:xfrm>
            <a:off x="7041019" y="4902677"/>
            <a:ext cx="576272" cy="728535"/>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Patlama 2 10">
            <a:extLst>
              <a:ext uri="{FF2B5EF4-FFF2-40B4-BE49-F238E27FC236}">
                <a16:creationId xmlns:a16="http://schemas.microsoft.com/office/drawing/2014/main" id="{1CE0CCB0-2F44-F072-1173-8D3686D5C00B}"/>
              </a:ext>
            </a:extLst>
          </p:cNvPr>
          <p:cNvSpPr/>
          <p:nvPr/>
        </p:nvSpPr>
        <p:spPr>
          <a:xfrm>
            <a:off x="6869842" y="4617777"/>
            <a:ext cx="5233258" cy="2119990"/>
          </a:xfrm>
          <a:prstGeom prst="irregularSeal2">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HEMODIALYSIS</a:t>
            </a:r>
          </a:p>
        </p:txBody>
      </p:sp>
    </p:spTree>
    <p:extLst>
      <p:ext uri="{BB962C8B-B14F-4D97-AF65-F5344CB8AC3E}">
        <p14:creationId xmlns:p14="http://schemas.microsoft.com/office/powerpoint/2010/main" val="208461764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ever22">
            <a:extLst>
              <a:ext uri="{FF2B5EF4-FFF2-40B4-BE49-F238E27FC236}">
                <a16:creationId xmlns:a16="http://schemas.microsoft.com/office/drawing/2014/main" id="{109F209D-86F6-2E44-3BB3-B0C54F89F937}"/>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626534" y="1859538"/>
            <a:ext cx="4915494" cy="366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Başlık 2">
            <a:extLst>
              <a:ext uri="{FF2B5EF4-FFF2-40B4-BE49-F238E27FC236}">
                <a16:creationId xmlns:a16="http://schemas.microsoft.com/office/drawing/2014/main" id="{2EE33245-BDE2-431A-5D22-64422AB7B1AC}"/>
              </a:ext>
            </a:extLst>
          </p:cNvPr>
          <p:cNvSpPr>
            <a:spLocks noGrp="1"/>
          </p:cNvSpPr>
          <p:nvPr>
            <p:ph type="title"/>
          </p:nvPr>
        </p:nvSpPr>
        <p:spPr>
          <a:xfrm>
            <a:off x="626534" y="186995"/>
            <a:ext cx="10515600" cy="1325563"/>
          </a:xfrm>
        </p:spPr>
        <p:txBody>
          <a:bodyPr>
            <a:normAutofit/>
          </a:bodyPr>
          <a:lstStyle/>
          <a:p>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The</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victim</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rescued</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from</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under</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the</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rubble</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can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rapidly</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deteriorate</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and</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die</a:t>
            </a:r>
            <a:endPar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Metin kutusu 3">
            <a:extLst>
              <a:ext uri="{FF2B5EF4-FFF2-40B4-BE49-F238E27FC236}">
                <a16:creationId xmlns:a16="http://schemas.microsoft.com/office/drawing/2014/main" id="{40235007-5886-EA3A-2C7B-3199F752D5BE}"/>
              </a:ext>
            </a:extLst>
          </p:cNvPr>
          <p:cNvSpPr txBox="1"/>
          <p:nvPr/>
        </p:nvSpPr>
        <p:spPr>
          <a:xfrm>
            <a:off x="6461977" y="1866525"/>
            <a:ext cx="4295728" cy="954107"/>
          </a:xfrm>
          <a:prstGeom prst="rect">
            <a:avLst/>
          </a:prstGeom>
          <a:solidFill>
            <a:srgbClr val="FFC000"/>
          </a:solidFill>
          <a:ln>
            <a:solidFill>
              <a:srgbClr val="FFC000"/>
            </a:solidFill>
          </a:ln>
        </p:spPr>
        <p:txBody>
          <a:bodyPr wrap="none" rtlCol="0">
            <a:spAutoFit/>
          </a:bodyPr>
          <a:lstStyle/>
          <a:p>
            <a:pPr marL="285750" indent="-285750" algn="ctr">
              <a:buFont typeface="Wingdings" pitchFamily="2" charset="2"/>
              <a:buChar char="Ø"/>
            </a:pPr>
            <a:r>
              <a:rPr lang="tr-TR" sz="2800" b="1" dirty="0"/>
              <a:t>Severe </a:t>
            </a:r>
            <a:r>
              <a:rPr lang="tr-TR" sz="2800" b="1" dirty="0" err="1"/>
              <a:t>metabolic</a:t>
            </a:r>
            <a:r>
              <a:rPr lang="tr-TR" sz="2800" b="1" dirty="0"/>
              <a:t> </a:t>
            </a:r>
            <a:r>
              <a:rPr lang="tr-TR" sz="2800" b="1" dirty="0" err="1"/>
              <a:t>acidosis</a:t>
            </a:r>
            <a:endParaRPr lang="tr-TR" sz="2800" b="1" dirty="0"/>
          </a:p>
          <a:p>
            <a:pPr marL="285750" indent="-285750" algn="ctr">
              <a:buFont typeface="Wingdings" pitchFamily="2" charset="2"/>
              <a:buChar char="Ø"/>
            </a:pPr>
            <a:r>
              <a:rPr lang="tr-TR" sz="2800" b="1" dirty="0" err="1"/>
              <a:t>Hyperkalemia</a:t>
            </a:r>
            <a:endParaRPr lang="tr-TR" sz="2800" b="1" dirty="0"/>
          </a:p>
        </p:txBody>
      </p:sp>
      <p:sp>
        <p:nvSpPr>
          <p:cNvPr id="5" name="Metin kutusu 4">
            <a:extLst>
              <a:ext uri="{FF2B5EF4-FFF2-40B4-BE49-F238E27FC236}">
                <a16:creationId xmlns:a16="http://schemas.microsoft.com/office/drawing/2014/main" id="{62B4D66C-3E66-25DE-D284-429E363D5CC5}"/>
              </a:ext>
            </a:extLst>
          </p:cNvPr>
          <p:cNvSpPr txBox="1"/>
          <p:nvPr/>
        </p:nvSpPr>
        <p:spPr>
          <a:xfrm>
            <a:off x="6649974" y="4059390"/>
            <a:ext cx="4204742" cy="1200329"/>
          </a:xfrm>
          <a:prstGeom prst="rect">
            <a:avLst/>
          </a:prstGeom>
          <a:noFill/>
          <a:ln w="57150">
            <a:solidFill>
              <a:schemeClr val="tx1"/>
            </a:solidFill>
          </a:ln>
        </p:spPr>
        <p:txBody>
          <a:bodyPr wrap="square" rtlCol="0">
            <a:spAutoFit/>
          </a:bodyPr>
          <a:lstStyle/>
          <a:p>
            <a:pPr algn="ctr"/>
            <a:r>
              <a:rPr lang="tr-TR" sz="3600" b="1" dirty="0">
                <a:solidFill>
                  <a:srgbClr val="FF0000"/>
                </a:solidFill>
              </a:rPr>
              <a:t>RESCUE </a:t>
            </a:r>
          </a:p>
          <a:p>
            <a:pPr algn="ctr"/>
            <a:r>
              <a:rPr lang="tr-TR" sz="3600" b="1" dirty="0">
                <a:solidFill>
                  <a:srgbClr val="FF0000"/>
                </a:solidFill>
              </a:rPr>
              <a:t>DEATH</a:t>
            </a:r>
          </a:p>
        </p:txBody>
      </p:sp>
      <p:sp>
        <p:nvSpPr>
          <p:cNvPr id="6" name="Aşağı Ok 5">
            <a:extLst>
              <a:ext uri="{FF2B5EF4-FFF2-40B4-BE49-F238E27FC236}">
                <a16:creationId xmlns:a16="http://schemas.microsoft.com/office/drawing/2014/main" id="{C456B7CB-0959-2629-7DF3-6EECBC3EA1F9}"/>
              </a:ext>
            </a:extLst>
          </p:cNvPr>
          <p:cNvSpPr/>
          <p:nvPr/>
        </p:nvSpPr>
        <p:spPr>
          <a:xfrm>
            <a:off x="7968573" y="2982811"/>
            <a:ext cx="1567543" cy="9144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142F02AF-DF9A-D07C-C82F-51DD2609ABB0}"/>
              </a:ext>
            </a:extLst>
          </p:cNvPr>
          <p:cNvSpPr txBox="1"/>
          <p:nvPr/>
        </p:nvSpPr>
        <p:spPr>
          <a:xfrm>
            <a:off x="1282536" y="5663301"/>
            <a:ext cx="9475170" cy="954107"/>
          </a:xfrm>
          <a:prstGeom prst="rect">
            <a:avLst/>
          </a:prstGeom>
          <a:noFill/>
        </p:spPr>
        <p:txBody>
          <a:bodyPr wrap="square" rtlCol="0">
            <a:spAutoFit/>
          </a:bodyPr>
          <a:lstStyle/>
          <a:p>
            <a:pPr algn="ctr"/>
            <a:r>
              <a:rPr lang="tr-TR" sz="2800" dirty="0" err="1"/>
              <a:t>Rescue</a:t>
            </a:r>
            <a:r>
              <a:rPr lang="tr-TR" sz="2800" dirty="0"/>
              <a:t> </a:t>
            </a:r>
            <a:r>
              <a:rPr lang="tr-TR" sz="2800" dirty="0" err="1"/>
              <a:t>teams</a:t>
            </a:r>
            <a:r>
              <a:rPr lang="tr-TR" sz="2800" dirty="0"/>
              <a:t> </a:t>
            </a:r>
            <a:r>
              <a:rPr lang="tr-TR" sz="2800" dirty="0" err="1"/>
              <a:t>must</a:t>
            </a:r>
            <a:r>
              <a:rPr lang="tr-TR" sz="2800" dirty="0"/>
              <a:t>  </a:t>
            </a:r>
            <a:r>
              <a:rPr lang="tr-TR" sz="2800" dirty="0" err="1"/>
              <a:t>have</a:t>
            </a:r>
            <a:r>
              <a:rPr lang="tr-TR" sz="2800" dirty="0"/>
              <a:t> </a:t>
            </a:r>
            <a:r>
              <a:rPr lang="tr-TR" sz="2800" dirty="0" err="1"/>
              <a:t>first</a:t>
            </a:r>
            <a:r>
              <a:rPr lang="tr-TR" sz="2800" dirty="0"/>
              <a:t> </a:t>
            </a:r>
            <a:r>
              <a:rPr lang="tr-TR" sz="2800" dirty="0" err="1"/>
              <a:t>aid</a:t>
            </a:r>
            <a:r>
              <a:rPr lang="tr-TR" sz="2800" dirty="0"/>
              <a:t> </a:t>
            </a:r>
            <a:r>
              <a:rPr lang="tr-TR" sz="2800" dirty="0" err="1"/>
              <a:t>instructions</a:t>
            </a:r>
            <a:endParaRPr lang="tr-TR" sz="2800" dirty="0"/>
          </a:p>
          <a:p>
            <a:pPr algn="ctr"/>
            <a:r>
              <a:rPr lang="tr-TR" sz="2800" dirty="0" err="1"/>
              <a:t>Medical</a:t>
            </a:r>
            <a:r>
              <a:rPr lang="tr-TR" sz="2800" dirty="0"/>
              <a:t> </a:t>
            </a:r>
            <a:r>
              <a:rPr lang="tr-TR" sz="2800" dirty="0" err="1"/>
              <a:t>staff</a:t>
            </a:r>
            <a:r>
              <a:rPr lang="tr-TR" sz="2800" dirty="0"/>
              <a:t> </a:t>
            </a:r>
            <a:r>
              <a:rPr lang="tr-TR" sz="2800" dirty="0" err="1"/>
              <a:t>should</a:t>
            </a:r>
            <a:r>
              <a:rPr lang="tr-TR" sz="2800" dirty="0"/>
              <a:t> be </a:t>
            </a:r>
            <a:r>
              <a:rPr lang="tr-TR" sz="2800" dirty="0" err="1"/>
              <a:t>present</a:t>
            </a:r>
            <a:r>
              <a:rPr lang="tr-TR" sz="2800" dirty="0"/>
              <a:t> in </a:t>
            </a:r>
            <a:r>
              <a:rPr lang="tr-TR" sz="2800" dirty="0" err="1"/>
              <a:t>rescue</a:t>
            </a:r>
            <a:r>
              <a:rPr lang="tr-TR" sz="2800" dirty="0"/>
              <a:t> </a:t>
            </a:r>
            <a:r>
              <a:rPr lang="tr-TR" sz="2800" dirty="0" err="1"/>
              <a:t>teams</a:t>
            </a:r>
            <a:endParaRPr lang="tr-TR" sz="2800" dirty="0"/>
          </a:p>
        </p:txBody>
      </p:sp>
    </p:spTree>
    <p:extLst>
      <p:ext uri="{BB962C8B-B14F-4D97-AF65-F5344CB8AC3E}">
        <p14:creationId xmlns:p14="http://schemas.microsoft.com/office/powerpoint/2010/main" val="67828555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1D61CF8-89FD-56B9-5F91-AAE7E000BA7D}"/>
              </a:ext>
            </a:extLst>
          </p:cNvPr>
          <p:cNvPicPr>
            <a:picLocks noChangeAspect="1"/>
          </p:cNvPicPr>
          <p:nvPr/>
        </p:nvPicPr>
        <p:blipFill>
          <a:blip r:embed="rId3"/>
          <a:stretch>
            <a:fillRect/>
          </a:stretch>
        </p:blipFill>
        <p:spPr>
          <a:xfrm>
            <a:off x="6551223" y="360301"/>
            <a:ext cx="4580260" cy="6136784"/>
          </a:xfrm>
          <a:prstGeom prst="rect">
            <a:avLst/>
          </a:prstGeom>
          <a:ln>
            <a:solidFill>
              <a:srgbClr val="002060"/>
            </a:solidFill>
          </a:ln>
        </p:spPr>
      </p:pic>
      <p:sp>
        <p:nvSpPr>
          <p:cNvPr id="3" name="Başlık 1">
            <a:extLst>
              <a:ext uri="{FF2B5EF4-FFF2-40B4-BE49-F238E27FC236}">
                <a16:creationId xmlns:a16="http://schemas.microsoft.com/office/drawing/2014/main" id="{7D97F131-BB5E-A439-ABE6-1494019E53D0}"/>
              </a:ext>
            </a:extLst>
          </p:cNvPr>
          <p:cNvSpPr txBox="1">
            <a:spLocks/>
          </p:cNvSpPr>
          <p:nvPr/>
        </p:nvSpPr>
        <p:spPr>
          <a:xfrm>
            <a:off x="286873" y="202371"/>
            <a:ext cx="6197054" cy="94437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0000"/>
                </a:solidFill>
                <a:latin typeface="Verdana" panose="020B0604030504040204" pitchFamily="34" charset="0"/>
                <a:ea typeface="Verdana" panose="020B0604030504040204" pitchFamily="34" charset="0"/>
                <a:cs typeface="Verdana" panose="020B0604030504040204" pitchFamily="34" charset="0"/>
              </a:rPr>
              <a:t>Is it Possible To Prevent Crush Syndrome? </a:t>
            </a:r>
          </a:p>
        </p:txBody>
      </p:sp>
      <p:pic>
        <p:nvPicPr>
          <p:cNvPr id="4" name="Resim 3">
            <a:extLst>
              <a:ext uri="{FF2B5EF4-FFF2-40B4-BE49-F238E27FC236}">
                <a16:creationId xmlns:a16="http://schemas.microsoft.com/office/drawing/2014/main" id="{CC8B2E6C-B2F8-3479-1A60-B6069435B20A}"/>
              </a:ext>
            </a:extLst>
          </p:cNvPr>
          <p:cNvPicPr>
            <a:picLocks noChangeAspect="1"/>
          </p:cNvPicPr>
          <p:nvPr/>
        </p:nvPicPr>
        <p:blipFill>
          <a:blip r:embed="rId4"/>
          <a:stretch>
            <a:fillRect/>
          </a:stretch>
        </p:blipFill>
        <p:spPr>
          <a:xfrm>
            <a:off x="416844" y="1353203"/>
            <a:ext cx="5140149" cy="2075490"/>
          </a:xfrm>
          <a:prstGeom prst="rect">
            <a:avLst/>
          </a:prstGeom>
        </p:spPr>
      </p:pic>
      <p:sp>
        <p:nvSpPr>
          <p:cNvPr id="21" name="İçerik Yer Tutucusu 4">
            <a:extLst>
              <a:ext uri="{FF2B5EF4-FFF2-40B4-BE49-F238E27FC236}">
                <a16:creationId xmlns:a16="http://schemas.microsoft.com/office/drawing/2014/main" id="{4C764788-75C6-DD2D-CC36-3A5DBF4F0001}"/>
              </a:ext>
            </a:extLst>
          </p:cNvPr>
          <p:cNvSpPr txBox="1">
            <a:spLocks/>
          </p:cNvSpPr>
          <p:nvPr/>
        </p:nvSpPr>
        <p:spPr>
          <a:xfrm>
            <a:off x="416843" y="3635147"/>
            <a:ext cx="5140149" cy="935202"/>
          </a:xfrm>
          <a:prstGeom prst="rect">
            <a:avLst/>
          </a:prstGeom>
          <a:solidFill>
            <a:schemeClr val="bg1">
              <a:lumMod val="9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Char char="ü"/>
            </a:pP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The</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best</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preventive</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measure</a:t>
            </a:r>
            <a:r>
              <a:rPr lang="tr-TR" sz="2000" b="1" dirty="0">
                <a:solidFill>
                  <a:srgbClr val="FF0000"/>
                </a:solidFill>
                <a:latin typeface="Arial" panose="020B0604020202020204" pitchFamily="34" charset="0"/>
                <a:cs typeface="Arial" panose="020B0604020202020204" pitchFamily="34" charset="0"/>
              </a:rPr>
              <a:t> in </a:t>
            </a:r>
            <a:r>
              <a:rPr lang="tr-TR" sz="2000" b="1" dirty="0" err="1">
                <a:solidFill>
                  <a:srgbClr val="FF0000"/>
                </a:solidFill>
                <a:latin typeface="Arial" panose="020B0604020202020204" pitchFamily="34" charset="0"/>
                <a:cs typeface="Arial" panose="020B0604020202020204" pitchFamily="34" charset="0"/>
              </a:rPr>
              <a:t>the</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disaster</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field</a:t>
            </a:r>
            <a:r>
              <a:rPr lang="tr-TR" sz="2000" b="1" dirty="0">
                <a:solidFill>
                  <a:srgbClr val="FF0000"/>
                </a:solidFill>
                <a:latin typeface="Arial" panose="020B0604020202020204" pitchFamily="34" charset="0"/>
                <a:cs typeface="Arial" panose="020B0604020202020204" pitchFamily="34" charset="0"/>
              </a:rPr>
              <a:t> is </a:t>
            </a:r>
            <a:r>
              <a:rPr lang="tr-TR" sz="2000" b="1" dirty="0" err="1">
                <a:solidFill>
                  <a:srgbClr val="FF0000"/>
                </a:solidFill>
                <a:latin typeface="Arial" panose="020B0604020202020204" pitchFamily="34" charset="0"/>
                <a:cs typeface="Arial" panose="020B0604020202020204" pitchFamily="34" charset="0"/>
              </a:rPr>
              <a:t>correcting</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the</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fluid</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deficiency</a:t>
            </a:r>
            <a:endParaRPr lang="tr-TR" sz="2000" b="1" dirty="0">
              <a:solidFill>
                <a:srgbClr val="FF0000"/>
              </a:solidFill>
              <a:latin typeface="Arial" panose="020B0604020202020204" pitchFamily="34" charset="0"/>
              <a:cs typeface="Arial" panose="020B0604020202020204" pitchFamily="34" charset="0"/>
            </a:endParaRPr>
          </a:p>
        </p:txBody>
      </p:sp>
      <p:sp>
        <p:nvSpPr>
          <p:cNvPr id="22" name="İçerik Yer Tutucusu 4">
            <a:extLst>
              <a:ext uri="{FF2B5EF4-FFF2-40B4-BE49-F238E27FC236}">
                <a16:creationId xmlns:a16="http://schemas.microsoft.com/office/drawing/2014/main" id="{8BDCB730-EDCE-2801-E344-C43D34052363}"/>
              </a:ext>
            </a:extLst>
          </p:cNvPr>
          <p:cNvSpPr txBox="1">
            <a:spLocks/>
          </p:cNvSpPr>
          <p:nvPr/>
        </p:nvSpPr>
        <p:spPr>
          <a:xfrm>
            <a:off x="416842" y="4776803"/>
            <a:ext cx="5223937" cy="727994"/>
          </a:xfrm>
          <a:prstGeom prst="rect">
            <a:avLst/>
          </a:prstGeom>
          <a:solidFill>
            <a:schemeClr val="bg1">
              <a:lumMod val="9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Char char="ü"/>
            </a:pP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Aggressive</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fluid</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ressucitation</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should</a:t>
            </a:r>
            <a:r>
              <a:rPr lang="tr-TR" sz="2000" b="1" dirty="0">
                <a:solidFill>
                  <a:srgbClr val="FF0000"/>
                </a:solidFill>
                <a:latin typeface="Arial" panose="020B0604020202020204" pitchFamily="34" charset="0"/>
                <a:cs typeface="Arial" panose="020B0604020202020204" pitchFamily="34" charset="0"/>
              </a:rPr>
              <a:t> be </a:t>
            </a:r>
            <a:r>
              <a:rPr lang="tr-TR" sz="2000" b="1" dirty="0" err="1">
                <a:solidFill>
                  <a:srgbClr val="FF0000"/>
                </a:solidFill>
                <a:latin typeface="Arial" panose="020B0604020202020204" pitchFamily="34" charset="0"/>
                <a:cs typeface="Arial" panose="020B0604020202020204" pitchFamily="34" charset="0"/>
              </a:rPr>
              <a:t>started</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during</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the</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rescue</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efforts</a:t>
            </a:r>
            <a:endParaRPr lang="tr-TR" sz="2000" b="1" dirty="0">
              <a:solidFill>
                <a:srgbClr val="FF0000"/>
              </a:solidFill>
              <a:latin typeface="Arial" panose="020B0604020202020204" pitchFamily="34" charset="0"/>
              <a:cs typeface="Arial" panose="020B0604020202020204" pitchFamily="34" charset="0"/>
            </a:endParaRPr>
          </a:p>
        </p:txBody>
      </p:sp>
      <p:sp>
        <p:nvSpPr>
          <p:cNvPr id="23" name="İçerik Yer Tutucusu 4">
            <a:extLst>
              <a:ext uri="{FF2B5EF4-FFF2-40B4-BE49-F238E27FC236}">
                <a16:creationId xmlns:a16="http://schemas.microsoft.com/office/drawing/2014/main" id="{F6F3F8A6-8228-D88A-2818-EA39599C50BA}"/>
              </a:ext>
            </a:extLst>
          </p:cNvPr>
          <p:cNvSpPr txBox="1">
            <a:spLocks/>
          </p:cNvSpPr>
          <p:nvPr/>
        </p:nvSpPr>
        <p:spPr>
          <a:xfrm>
            <a:off x="416841" y="5711251"/>
            <a:ext cx="5223937" cy="727994"/>
          </a:xfrm>
          <a:prstGeom prst="rect">
            <a:avLst/>
          </a:prstGeom>
          <a:solidFill>
            <a:schemeClr val="bg1">
              <a:lumMod val="95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Char char="ü"/>
            </a:pP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Early</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and</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intense</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fluid</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treatment</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will</a:t>
            </a:r>
            <a:r>
              <a:rPr lang="tr-TR" sz="2000" b="1" dirty="0">
                <a:solidFill>
                  <a:srgbClr val="FF0000"/>
                </a:solidFill>
                <a:latin typeface="Arial" panose="020B0604020202020204" pitchFamily="34" charset="0"/>
                <a:cs typeface="Arial" panose="020B0604020202020204" pitchFamily="34" charset="0"/>
              </a:rPr>
              <a:t> </a:t>
            </a:r>
            <a:r>
              <a:rPr lang="tr-TR" sz="2000" b="1" dirty="0" err="1">
                <a:solidFill>
                  <a:srgbClr val="FF0000"/>
                </a:solidFill>
                <a:latin typeface="Arial" panose="020B0604020202020204" pitchFamily="34" charset="0"/>
                <a:cs typeface="Arial" panose="020B0604020202020204" pitchFamily="34" charset="0"/>
              </a:rPr>
              <a:t>prevent</a:t>
            </a:r>
            <a:r>
              <a:rPr lang="tr-TR" sz="2000" b="1" dirty="0">
                <a:solidFill>
                  <a:srgbClr val="FF0000"/>
                </a:solidFill>
                <a:latin typeface="Arial" panose="020B0604020202020204" pitchFamily="34" charset="0"/>
                <a:cs typeface="Arial" panose="020B0604020202020204" pitchFamily="34" charset="0"/>
              </a:rPr>
              <a:t> AKI</a:t>
            </a:r>
          </a:p>
        </p:txBody>
      </p:sp>
      <p:sp>
        <p:nvSpPr>
          <p:cNvPr id="24" name="Metin kutusu 23">
            <a:extLst>
              <a:ext uri="{FF2B5EF4-FFF2-40B4-BE49-F238E27FC236}">
                <a16:creationId xmlns:a16="http://schemas.microsoft.com/office/drawing/2014/main" id="{B683E734-C071-0A4C-8653-216573DCEE1B}"/>
              </a:ext>
            </a:extLst>
          </p:cNvPr>
          <p:cNvSpPr txBox="1"/>
          <p:nvPr/>
        </p:nvSpPr>
        <p:spPr>
          <a:xfrm>
            <a:off x="110835" y="6483575"/>
            <a:ext cx="7894944" cy="369332"/>
          </a:xfrm>
          <a:prstGeom prst="rect">
            <a:avLst/>
          </a:prstGeom>
          <a:noFill/>
        </p:spPr>
        <p:txBody>
          <a:bodyPr wrap="square" rtlCol="0">
            <a:spAutoFit/>
          </a:bodyPr>
          <a:lstStyle/>
          <a:p>
            <a:r>
              <a:rPr lang="en-US" dirty="0" err="1"/>
              <a:t>Vanholder</a:t>
            </a:r>
            <a:r>
              <a:rPr lang="en-US" dirty="0"/>
              <a:t> R, Sever MS</a:t>
            </a:r>
            <a:r>
              <a:rPr lang="tr-TR" dirty="0"/>
              <a:t> : </a:t>
            </a:r>
            <a:r>
              <a:rPr lang="en-US" dirty="0"/>
              <a:t>Crush-related acute kidney injury</a:t>
            </a:r>
            <a:r>
              <a:rPr lang="tr-TR" dirty="0"/>
              <a:t> </a:t>
            </a:r>
            <a:r>
              <a:rPr lang="en-US" dirty="0" err="1"/>
              <a:t>Uptodate</a:t>
            </a:r>
            <a:r>
              <a:rPr lang="en-US" dirty="0"/>
              <a:t>; Sep 18, 2020</a:t>
            </a:r>
            <a:r>
              <a:rPr lang="tr-TR" dirty="0"/>
              <a:t> </a:t>
            </a:r>
          </a:p>
        </p:txBody>
      </p:sp>
    </p:spTree>
    <p:extLst>
      <p:ext uri="{BB962C8B-B14F-4D97-AF65-F5344CB8AC3E}">
        <p14:creationId xmlns:p14="http://schemas.microsoft.com/office/powerpoint/2010/main" val="226485758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metin, ekran görüntüsü, yazı tipi, sayı, numara içeren bir resim&#10;&#10;Açıklama otomatik olarak oluşturuldu">
            <a:extLst>
              <a:ext uri="{FF2B5EF4-FFF2-40B4-BE49-F238E27FC236}">
                <a16:creationId xmlns:a16="http://schemas.microsoft.com/office/drawing/2014/main" id="{A89E25AB-B6E3-F8CB-1F7B-A15A98CAC73F}"/>
              </a:ext>
            </a:extLst>
          </p:cNvPr>
          <p:cNvPicPr>
            <a:picLocks noChangeAspect="1"/>
          </p:cNvPicPr>
          <p:nvPr/>
        </p:nvPicPr>
        <p:blipFill>
          <a:blip r:embed="rId3"/>
          <a:stretch>
            <a:fillRect/>
          </a:stretch>
        </p:blipFill>
        <p:spPr>
          <a:xfrm>
            <a:off x="4005250" y="383763"/>
            <a:ext cx="7961402" cy="6090473"/>
          </a:xfrm>
          <a:prstGeom prst="rect">
            <a:avLst/>
          </a:prstGeom>
        </p:spPr>
      </p:pic>
      <p:sp>
        <p:nvSpPr>
          <p:cNvPr id="5" name="Metin kutusu 4">
            <a:extLst>
              <a:ext uri="{FF2B5EF4-FFF2-40B4-BE49-F238E27FC236}">
                <a16:creationId xmlns:a16="http://schemas.microsoft.com/office/drawing/2014/main" id="{B1A171DF-555D-42A1-DE84-DF113A047B61}"/>
              </a:ext>
            </a:extLst>
          </p:cNvPr>
          <p:cNvSpPr txBox="1"/>
          <p:nvPr/>
        </p:nvSpPr>
        <p:spPr>
          <a:xfrm>
            <a:off x="5556291" y="498763"/>
            <a:ext cx="4844147" cy="369332"/>
          </a:xfrm>
          <a:prstGeom prst="rect">
            <a:avLst/>
          </a:prstGeom>
          <a:solidFill>
            <a:schemeClr val="bg1"/>
          </a:solidFill>
          <a:ln>
            <a:solidFill>
              <a:schemeClr val="tx1"/>
            </a:solidFill>
          </a:ln>
        </p:spPr>
        <p:txBody>
          <a:bodyPr wrap="none" rtlCol="0">
            <a:spAutoFit/>
          </a:bodyPr>
          <a:lstStyle/>
          <a:p>
            <a:r>
              <a:rPr lang="tr-TR" b="1" dirty="0">
                <a:latin typeface="Helvetica" pitchFamily="2" charset="0"/>
                <a:ea typeface="Verdana" panose="020B0604030504040204" pitchFamily="34" charset="0"/>
                <a:cs typeface="Verdana" panose="020B0604030504040204" pitchFamily="34" charset="0"/>
              </a:rPr>
              <a:t>A </a:t>
            </a:r>
            <a:r>
              <a:rPr lang="tr-TR" b="1" dirty="0" err="1">
                <a:latin typeface="Helvetica" pitchFamily="2" charset="0"/>
                <a:ea typeface="Verdana" panose="020B0604030504040204" pitchFamily="34" charset="0"/>
                <a:cs typeface="Verdana" panose="020B0604030504040204" pitchFamily="34" charset="0"/>
              </a:rPr>
              <a:t>victim</a:t>
            </a:r>
            <a:r>
              <a:rPr lang="tr-TR" b="1" dirty="0">
                <a:latin typeface="Helvetica" pitchFamily="2" charset="0"/>
                <a:ea typeface="Verdana" panose="020B0604030504040204" pitchFamily="34" charset="0"/>
                <a:cs typeface="Verdana" panose="020B0604030504040204" pitchFamily="34" charset="0"/>
              </a:rPr>
              <a:t> has </a:t>
            </a:r>
            <a:r>
              <a:rPr lang="tr-TR" b="1" dirty="0" err="1">
                <a:latin typeface="Helvetica" pitchFamily="2" charset="0"/>
                <a:ea typeface="Verdana" panose="020B0604030504040204" pitchFamily="34" charset="0"/>
                <a:cs typeface="Verdana" panose="020B0604030504040204" pitchFamily="34" charset="0"/>
              </a:rPr>
              <a:t>been</a:t>
            </a:r>
            <a:r>
              <a:rPr lang="tr-TR" b="1" dirty="0">
                <a:latin typeface="Helvetica" pitchFamily="2" charset="0"/>
                <a:ea typeface="Verdana" panose="020B0604030504040204" pitchFamily="34" charset="0"/>
                <a:cs typeface="Verdana" panose="020B0604030504040204" pitchFamily="34" charset="0"/>
              </a:rPr>
              <a:t> </a:t>
            </a:r>
            <a:r>
              <a:rPr lang="tr-TR" b="1" dirty="0" err="1">
                <a:latin typeface="Helvetica" pitchFamily="2" charset="0"/>
                <a:ea typeface="Verdana" panose="020B0604030504040204" pitchFamily="34" charset="0"/>
                <a:cs typeface="Verdana" panose="020B0604030504040204" pitchFamily="34" charset="0"/>
              </a:rPr>
              <a:t>localized</a:t>
            </a:r>
            <a:r>
              <a:rPr lang="tr-TR" b="1" dirty="0">
                <a:latin typeface="Helvetica" pitchFamily="2" charset="0"/>
                <a:ea typeface="Verdana" panose="020B0604030504040204" pitchFamily="34" charset="0"/>
                <a:cs typeface="Verdana" panose="020B0604030504040204" pitchFamily="34" charset="0"/>
              </a:rPr>
              <a:t> </a:t>
            </a:r>
            <a:r>
              <a:rPr lang="tr-TR" b="1" dirty="0" err="1">
                <a:latin typeface="Helvetica" pitchFamily="2" charset="0"/>
                <a:ea typeface="Verdana" panose="020B0604030504040204" pitchFamily="34" charset="0"/>
                <a:cs typeface="Verdana" panose="020B0604030504040204" pitchFamily="34" charset="0"/>
              </a:rPr>
              <a:t>under</a:t>
            </a:r>
            <a:r>
              <a:rPr lang="tr-TR" b="1" dirty="0">
                <a:latin typeface="Helvetica" pitchFamily="2" charset="0"/>
                <a:ea typeface="Verdana" panose="020B0604030504040204" pitchFamily="34" charset="0"/>
                <a:cs typeface="Verdana" panose="020B0604030504040204" pitchFamily="34" charset="0"/>
              </a:rPr>
              <a:t> a </a:t>
            </a:r>
            <a:r>
              <a:rPr lang="tr-TR" b="1" dirty="0" err="1">
                <a:latin typeface="Helvetica" pitchFamily="2" charset="0"/>
                <a:ea typeface="Verdana" panose="020B0604030504040204" pitchFamily="34" charset="0"/>
                <a:cs typeface="Verdana" panose="020B0604030504040204" pitchFamily="34" charset="0"/>
              </a:rPr>
              <a:t>rubble</a:t>
            </a:r>
            <a:endParaRPr lang="tr-TR" b="1" dirty="0">
              <a:latin typeface="Helvetica" pitchFamily="2" charset="0"/>
              <a:ea typeface="Verdana" panose="020B0604030504040204" pitchFamily="34" charset="0"/>
              <a:cs typeface="Verdana" panose="020B0604030504040204" pitchFamily="34" charset="0"/>
            </a:endParaRPr>
          </a:p>
        </p:txBody>
      </p:sp>
      <p:sp>
        <p:nvSpPr>
          <p:cNvPr id="6" name="Metin kutusu 5">
            <a:extLst>
              <a:ext uri="{FF2B5EF4-FFF2-40B4-BE49-F238E27FC236}">
                <a16:creationId xmlns:a16="http://schemas.microsoft.com/office/drawing/2014/main" id="{2E890433-F473-EEAD-8341-E291EEAEBAFC}"/>
              </a:ext>
            </a:extLst>
          </p:cNvPr>
          <p:cNvSpPr txBox="1"/>
          <p:nvPr/>
        </p:nvSpPr>
        <p:spPr>
          <a:xfrm>
            <a:off x="4291389" y="1132741"/>
            <a:ext cx="7393930" cy="338554"/>
          </a:xfrm>
          <a:prstGeom prst="rect">
            <a:avLst/>
          </a:prstGeom>
          <a:solidFill>
            <a:schemeClr val="bg1">
              <a:lumMod val="75000"/>
            </a:schemeClr>
          </a:solidFill>
          <a:ln>
            <a:solidFill>
              <a:schemeClr val="tx1"/>
            </a:solidFill>
          </a:ln>
        </p:spPr>
        <p:txBody>
          <a:bodyPr wrap="square" rtlCol="0">
            <a:spAutoFit/>
          </a:bodyPr>
          <a:lstStyle/>
          <a:p>
            <a:pPr algn="ctr"/>
            <a:r>
              <a:rPr lang="tr-TR" sz="1600" b="1" dirty="0">
                <a:latin typeface="Helvetica" pitchFamily="2" charset="0"/>
                <a:ea typeface="Verdana" panose="020B0604030504040204" pitchFamily="34" charset="0"/>
                <a:cs typeface="Verdana" panose="020B0604030504040204" pitchFamily="34" charset="0"/>
              </a:rPr>
              <a:t>BEFORE EXTRICATION FROM UNDER THE RUBBLE</a:t>
            </a:r>
          </a:p>
        </p:txBody>
      </p:sp>
      <p:sp>
        <p:nvSpPr>
          <p:cNvPr id="7" name="Metin kutusu 6">
            <a:extLst>
              <a:ext uri="{FF2B5EF4-FFF2-40B4-BE49-F238E27FC236}">
                <a16:creationId xmlns:a16="http://schemas.microsoft.com/office/drawing/2014/main" id="{82EC2D7B-31EF-7689-C93F-5A8A764AC8DC}"/>
              </a:ext>
            </a:extLst>
          </p:cNvPr>
          <p:cNvSpPr txBox="1"/>
          <p:nvPr/>
        </p:nvSpPr>
        <p:spPr>
          <a:xfrm>
            <a:off x="6115792" y="1783441"/>
            <a:ext cx="3633850" cy="369332"/>
          </a:xfrm>
          <a:prstGeom prst="rect">
            <a:avLst/>
          </a:prstGeom>
          <a:solidFill>
            <a:schemeClr val="bg1"/>
          </a:solidFill>
          <a:ln>
            <a:solidFill>
              <a:schemeClr val="tx1"/>
            </a:solidFill>
          </a:ln>
        </p:spPr>
        <p:txBody>
          <a:bodyPr wrap="square" rtlCol="0">
            <a:spAutoFit/>
          </a:bodyPr>
          <a:lstStyle/>
          <a:p>
            <a:pPr algn="ctr"/>
            <a:r>
              <a:rPr lang="tr-TR" b="1" dirty="0" err="1">
                <a:latin typeface="Helvetica" pitchFamily="2" charset="0"/>
                <a:ea typeface="Verdana" panose="020B0604030504040204" pitchFamily="34" charset="0"/>
                <a:cs typeface="Verdana" panose="020B0604030504040204" pitchFamily="34" charset="0"/>
              </a:rPr>
              <a:t>Try</a:t>
            </a:r>
            <a:r>
              <a:rPr lang="tr-TR" b="1" dirty="0">
                <a:latin typeface="Helvetica" pitchFamily="2" charset="0"/>
                <a:ea typeface="Verdana" panose="020B0604030504040204" pitchFamily="34" charset="0"/>
                <a:cs typeface="Verdana" panose="020B0604030504040204" pitchFamily="34" charset="0"/>
              </a:rPr>
              <a:t> </a:t>
            </a:r>
            <a:r>
              <a:rPr lang="tr-TR" b="1" dirty="0" err="1">
                <a:latin typeface="Helvetica" pitchFamily="2" charset="0"/>
                <a:ea typeface="Verdana" panose="020B0604030504040204" pitchFamily="34" charset="0"/>
                <a:cs typeface="Verdana" panose="020B0604030504040204" pitchFamily="34" charset="0"/>
              </a:rPr>
              <a:t>to</a:t>
            </a:r>
            <a:r>
              <a:rPr lang="tr-TR" b="1" dirty="0">
                <a:latin typeface="Helvetica" pitchFamily="2" charset="0"/>
                <a:ea typeface="Verdana" panose="020B0604030504040204" pitchFamily="34" charset="0"/>
                <a:cs typeface="Verdana" panose="020B0604030504040204" pitchFamily="34" charset="0"/>
              </a:rPr>
              <a:t> </a:t>
            </a:r>
            <a:r>
              <a:rPr lang="tr-TR" b="1" dirty="0" err="1">
                <a:latin typeface="Helvetica" pitchFamily="2" charset="0"/>
                <a:ea typeface="Verdana" panose="020B0604030504040204" pitchFamily="34" charset="0"/>
                <a:cs typeface="Verdana" panose="020B0604030504040204" pitchFamily="34" charset="0"/>
              </a:rPr>
              <a:t>find</a:t>
            </a:r>
            <a:r>
              <a:rPr lang="tr-TR" b="1" dirty="0">
                <a:latin typeface="Helvetica" pitchFamily="2" charset="0"/>
                <a:ea typeface="Verdana" panose="020B0604030504040204" pitchFamily="34" charset="0"/>
                <a:cs typeface="Verdana" panose="020B0604030504040204" pitchFamily="34" charset="0"/>
              </a:rPr>
              <a:t> an iv </a:t>
            </a:r>
            <a:r>
              <a:rPr lang="tr-TR" b="1" dirty="0" err="1">
                <a:latin typeface="Helvetica" pitchFamily="2" charset="0"/>
                <a:ea typeface="Verdana" panose="020B0604030504040204" pitchFamily="34" charset="0"/>
                <a:cs typeface="Verdana" panose="020B0604030504040204" pitchFamily="34" charset="0"/>
              </a:rPr>
              <a:t>access</a:t>
            </a:r>
            <a:endParaRPr lang="tr-TR" b="1" dirty="0">
              <a:latin typeface="Helvetica" pitchFamily="2" charset="0"/>
              <a:ea typeface="Verdana" panose="020B0604030504040204" pitchFamily="34" charset="0"/>
              <a:cs typeface="Verdana" panose="020B0604030504040204" pitchFamily="34" charset="0"/>
            </a:endParaRPr>
          </a:p>
        </p:txBody>
      </p:sp>
      <p:sp>
        <p:nvSpPr>
          <p:cNvPr id="8" name="Metin kutusu 7">
            <a:extLst>
              <a:ext uri="{FF2B5EF4-FFF2-40B4-BE49-F238E27FC236}">
                <a16:creationId xmlns:a16="http://schemas.microsoft.com/office/drawing/2014/main" id="{E8629DFF-9FE1-F304-B486-01D675A21D3B}"/>
              </a:ext>
            </a:extLst>
          </p:cNvPr>
          <p:cNvSpPr txBox="1"/>
          <p:nvPr/>
        </p:nvSpPr>
        <p:spPr>
          <a:xfrm>
            <a:off x="4184511" y="2701004"/>
            <a:ext cx="3011936" cy="369169"/>
          </a:xfrm>
          <a:prstGeom prst="rect">
            <a:avLst/>
          </a:prstGeom>
          <a:solidFill>
            <a:schemeClr val="bg1"/>
          </a:solidFill>
          <a:ln>
            <a:solidFill>
              <a:schemeClr val="tx1"/>
            </a:solidFill>
          </a:ln>
        </p:spPr>
        <p:txBody>
          <a:bodyPr wrap="square" rtlCol="0">
            <a:spAutoFit/>
          </a:bodyPr>
          <a:lstStyle/>
          <a:p>
            <a:pPr algn="ctr"/>
            <a:r>
              <a:rPr lang="tr-TR" dirty="0" err="1">
                <a:latin typeface="Helvetica" pitchFamily="2" charset="0"/>
                <a:ea typeface="Verdana" panose="020B0604030504040204" pitchFamily="34" charset="0"/>
                <a:cs typeface="Verdana" panose="020B0604030504040204" pitchFamily="34" charset="0"/>
              </a:rPr>
              <a:t>Couldn’t</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find</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i.v</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access</a:t>
            </a:r>
            <a:endParaRPr lang="tr-TR" dirty="0">
              <a:latin typeface="Helvetica" pitchFamily="2" charset="0"/>
              <a:ea typeface="Verdana" panose="020B0604030504040204" pitchFamily="34" charset="0"/>
              <a:cs typeface="Verdana" panose="020B0604030504040204" pitchFamily="34" charset="0"/>
            </a:endParaRPr>
          </a:p>
        </p:txBody>
      </p:sp>
      <p:sp>
        <p:nvSpPr>
          <p:cNvPr id="10" name="Metin kutusu 9">
            <a:extLst>
              <a:ext uri="{FF2B5EF4-FFF2-40B4-BE49-F238E27FC236}">
                <a16:creationId xmlns:a16="http://schemas.microsoft.com/office/drawing/2014/main" id="{B8CBF9AC-F2D9-F3D7-7E64-6A9E2616CBF3}"/>
              </a:ext>
            </a:extLst>
          </p:cNvPr>
          <p:cNvSpPr txBox="1"/>
          <p:nvPr/>
        </p:nvSpPr>
        <p:spPr>
          <a:xfrm>
            <a:off x="4184511" y="3315963"/>
            <a:ext cx="3011936" cy="369169"/>
          </a:xfrm>
          <a:prstGeom prst="rect">
            <a:avLst/>
          </a:prstGeom>
          <a:solidFill>
            <a:schemeClr val="bg1"/>
          </a:solidFill>
          <a:ln>
            <a:solidFill>
              <a:schemeClr val="tx1"/>
            </a:solidFill>
          </a:ln>
        </p:spPr>
        <p:txBody>
          <a:bodyPr wrap="square" rtlCol="0">
            <a:spAutoFit/>
          </a:bodyPr>
          <a:lstStyle/>
          <a:p>
            <a:pPr algn="ctr"/>
            <a:r>
              <a:rPr lang="tr-TR" dirty="0" err="1">
                <a:latin typeface="Helvetica" pitchFamily="2" charset="0"/>
                <a:ea typeface="Verdana" panose="020B0604030504040204" pitchFamily="34" charset="0"/>
                <a:cs typeface="Verdana" panose="020B0604030504040204" pitchFamily="34" charset="0"/>
              </a:rPr>
              <a:t>Fluids</a:t>
            </a:r>
            <a:r>
              <a:rPr lang="tr-TR" dirty="0">
                <a:latin typeface="Helvetica" pitchFamily="2" charset="0"/>
                <a:ea typeface="Verdana" panose="020B0604030504040204" pitchFamily="34" charset="0"/>
                <a:cs typeface="Verdana" panose="020B0604030504040204" pitchFamily="34" charset="0"/>
              </a:rPr>
              <a:t> not </a:t>
            </a:r>
            <a:r>
              <a:rPr lang="tr-TR" dirty="0" err="1">
                <a:latin typeface="Helvetica" pitchFamily="2" charset="0"/>
                <a:ea typeface="Verdana" panose="020B0604030504040204" pitchFamily="34" charset="0"/>
                <a:cs typeface="Verdana" panose="020B0604030504040204" pitchFamily="34" charset="0"/>
              </a:rPr>
              <a:t>started</a:t>
            </a:r>
            <a:endParaRPr lang="tr-TR" dirty="0">
              <a:latin typeface="Helvetica" pitchFamily="2" charset="0"/>
              <a:ea typeface="Verdana" panose="020B0604030504040204" pitchFamily="34" charset="0"/>
              <a:cs typeface="Verdana" panose="020B0604030504040204" pitchFamily="34" charset="0"/>
            </a:endParaRPr>
          </a:p>
        </p:txBody>
      </p:sp>
      <p:sp>
        <p:nvSpPr>
          <p:cNvPr id="11" name="Metin kutusu 10">
            <a:extLst>
              <a:ext uri="{FF2B5EF4-FFF2-40B4-BE49-F238E27FC236}">
                <a16:creationId xmlns:a16="http://schemas.microsoft.com/office/drawing/2014/main" id="{EB037387-8B54-2C73-1977-7238AD9BE0A4}"/>
              </a:ext>
            </a:extLst>
          </p:cNvPr>
          <p:cNvSpPr txBox="1"/>
          <p:nvPr/>
        </p:nvSpPr>
        <p:spPr>
          <a:xfrm>
            <a:off x="8754532" y="2701004"/>
            <a:ext cx="3011936" cy="369169"/>
          </a:xfrm>
          <a:prstGeom prst="rect">
            <a:avLst/>
          </a:prstGeom>
          <a:solidFill>
            <a:schemeClr val="bg1"/>
          </a:solidFill>
          <a:ln>
            <a:solidFill>
              <a:schemeClr val="tx1"/>
            </a:solidFill>
          </a:ln>
        </p:spPr>
        <p:txBody>
          <a:bodyPr wrap="square" rtlCol="0">
            <a:spAutoFit/>
          </a:bodyPr>
          <a:lstStyle/>
          <a:p>
            <a:pPr algn="ctr"/>
            <a:r>
              <a:rPr lang="tr-TR" dirty="0" err="1">
                <a:latin typeface="Helvetica" pitchFamily="2" charset="0"/>
                <a:ea typeface="Verdana" panose="020B0604030504040204" pitchFamily="34" charset="0"/>
                <a:cs typeface="Verdana" panose="020B0604030504040204" pitchFamily="34" charset="0"/>
              </a:rPr>
              <a:t>Found</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i.v</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access</a:t>
            </a:r>
            <a:endParaRPr lang="tr-TR" dirty="0">
              <a:latin typeface="Helvetica" pitchFamily="2" charset="0"/>
              <a:ea typeface="Verdana" panose="020B0604030504040204" pitchFamily="34" charset="0"/>
              <a:cs typeface="Verdana" panose="020B0604030504040204" pitchFamily="34" charset="0"/>
            </a:endParaRPr>
          </a:p>
        </p:txBody>
      </p:sp>
      <p:sp>
        <p:nvSpPr>
          <p:cNvPr id="12" name="Metin kutusu 11">
            <a:extLst>
              <a:ext uri="{FF2B5EF4-FFF2-40B4-BE49-F238E27FC236}">
                <a16:creationId xmlns:a16="http://schemas.microsoft.com/office/drawing/2014/main" id="{E9BD55FB-5FBB-A4C8-C1BA-01623813D258}"/>
              </a:ext>
            </a:extLst>
          </p:cNvPr>
          <p:cNvSpPr txBox="1"/>
          <p:nvPr/>
        </p:nvSpPr>
        <p:spPr>
          <a:xfrm>
            <a:off x="8149994" y="3321164"/>
            <a:ext cx="3633850" cy="369332"/>
          </a:xfrm>
          <a:prstGeom prst="rect">
            <a:avLst/>
          </a:prstGeom>
          <a:solidFill>
            <a:schemeClr val="bg1"/>
          </a:solidFill>
          <a:ln>
            <a:solidFill>
              <a:schemeClr val="tx1"/>
            </a:solidFill>
          </a:ln>
        </p:spPr>
        <p:txBody>
          <a:bodyPr wrap="square" rtlCol="0">
            <a:spAutoFit/>
          </a:bodyPr>
          <a:lstStyle/>
          <a:p>
            <a:pPr algn="ctr"/>
            <a:r>
              <a:rPr lang="tr-TR" dirty="0">
                <a:latin typeface="Helvetica" pitchFamily="2" charset="0"/>
                <a:ea typeface="Verdana" panose="020B0604030504040204" pitchFamily="34" charset="0"/>
                <a:cs typeface="Verdana" panose="020B0604030504040204" pitchFamily="34" charset="0"/>
              </a:rPr>
              <a:t>Start </a:t>
            </a:r>
            <a:r>
              <a:rPr lang="tr-TR" dirty="0" err="1">
                <a:latin typeface="Helvetica" pitchFamily="2" charset="0"/>
                <a:ea typeface="Verdana" panose="020B0604030504040204" pitchFamily="34" charset="0"/>
                <a:cs typeface="Verdana" panose="020B0604030504040204" pitchFamily="34" charset="0"/>
              </a:rPr>
              <a:t>Isotonic</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saline</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NaCl</a:t>
            </a:r>
            <a:r>
              <a:rPr lang="tr-TR" dirty="0">
                <a:latin typeface="Helvetica" pitchFamily="2" charset="0"/>
                <a:ea typeface="Verdana" panose="020B0604030504040204" pitchFamily="34" charset="0"/>
                <a:cs typeface="Verdana" panose="020B0604030504040204" pitchFamily="34" charset="0"/>
              </a:rPr>
              <a:t>) 1L/h</a:t>
            </a:r>
          </a:p>
        </p:txBody>
      </p:sp>
      <p:sp>
        <p:nvSpPr>
          <p:cNvPr id="13" name="Metin kutusu 12">
            <a:extLst>
              <a:ext uri="{FF2B5EF4-FFF2-40B4-BE49-F238E27FC236}">
                <a16:creationId xmlns:a16="http://schemas.microsoft.com/office/drawing/2014/main" id="{13B63B65-AF9A-613A-BE08-78B3D24BE282}"/>
              </a:ext>
            </a:extLst>
          </p:cNvPr>
          <p:cNvSpPr txBox="1"/>
          <p:nvPr/>
        </p:nvSpPr>
        <p:spPr>
          <a:xfrm>
            <a:off x="4288986" y="4106200"/>
            <a:ext cx="7393930" cy="338554"/>
          </a:xfrm>
          <a:prstGeom prst="rect">
            <a:avLst/>
          </a:prstGeom>
          <a:solidFill>
            <a:schemeClr val="bg1">
              <a:lumMod val="75000"/>
            </a:schemeClr>
          </a:solidFill>
          <a:ln>
            <a:solidFill>
              <a:schemeClr val="tx1"/>
            </a:solidFill>
          </a:ln>
        </p:spPr>
        <p:txBody>
          <a:bodyPr wrap="square" rtlCol="0">
            <a:spAutoFit/>
          </a:bodyPr>
          <a:lstStyle/>
          <a:p>
            <a:pPr algn="ctr"/>
            <a:r>
              <a:rPr lang="tr-TR" sz="1600" b="1" dirty="0">
                <a:latin typeface="Helvetica" pitchFamily="2" charset="0"/>
                <a:ea typeface="Verdana" panose="020B0604030504040204" pitchFamily="34" charset="0"/>
                <a:cs typeface="Verdana" panose="020B0604030504040204" pitchFamily="34" charset="0"/>
              </a:rPr>
              <a:t>DURING EXTRICATION FROM UNDER THE RUBBLE</a:t>
            </a:r>
          </a:p>
        </p:txBody>
      </p:sp>
      <p:sp>
        <p:nvSpPr>
          <p:cNvPr id="15" name="Metin kutusu 14">
            <a:extLst>
              <a:ext uri="{FF2B5EF4-FFF2-40B4-BE49-F238E27FC236}">
                <a16:creationId xmlns:a16="http://schemas.microsoft.com/office/drawing/2014/main" id="{2F6DEDE8-03EC-50BE-B7E1-5E111FE7B9E5}"/>
              </a:ext>
            </a:extLst>
          </p:cNvPr>
          <p:cNvSpPr txBox="1"/>
          <p:nvPr/>
        </p:nvSpPr>
        <p:spPr>
          <a:xfrm>
            <a:off x="6020914" y="4703063"/>
            <a:ext cx="3914899" cy="369332"/>
          </a:xfrm>
          <a:prstGeom prst="rect">
            <a:avLst/>
          </a:prstGeom>
          <a:solidFill>
            <a:schemeClr val="bg1"/>
          </a:solidFill>
          <a:ln>
            <a:solidFill>
              <a:schemeClr val="tx1"/>
            </a:solidFill>
          </a:ln>
        </p:spPr>
        <p:txBody>
          <a:bodyPr wrap="square" rtlCol="0">
            <a:spAutoFit/>
          </a:bodyPr>
          <a:lstStyle/>
          <a:p>
            <a:pPr algn="ctr"/>
            <a:r>
              <a:rPr lang="tr-TR" dirty="0" err="1">
                <a:latin typeface="Helvetica" pitchFamily="2" charset="0"/>
                <a:ea typeface="Verdana" panose="020B0604030504040204" pitchFamily="34" charset="0"/>
                <a:cs typeface="Verdana" panose="020B0604030504040204" pitchFamily="34" charset="0"/>
              </a:rPr>
              <a:t>Continue</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Isotonic</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saline</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NaCl</a:t>
            </a:r>
            <a:r>
              <a:rPr lang="tr-TR" dirty="0">
                <a:latin typeface="Helvetica" pitchFamily="2" charset="0"/>
                <a:ea typeface="Verdana" panose="020B0604030504040204" pitchFamily="34" charset="0"/>
                <a:cs typeface="Verdana" panose="020B0604030504040204" pitchFamily="34" charset="0"/>
              </a:rPr>
              <a:t>) 1L/h</a:t>
            </a:r>
          </a:p>
        </p:txBody>
      </p:sp>
      <p:sp>
        <p:nvSpPr>
          <p:cNvPr id="17" name="Metin kutusu 16">
            <a:extLst>
              <a:ext uri="{FF2B5EF4-FFF2-40B4-BE49-F238E27FC236}">
                <a16:creationId xmlns:a16="http://schemas.microsoft.com/office/drawing/2014/main" id="{4652281E-CF2E-F211-70B7-19DC789D525B}"/>
              </a:ext>
            </a:extLst>
          </p:cNvPr>
          <p:cNvSpPr txBox="1"/>
          <p:nvPr/>
        </p:nvSpPr>
        <p:spPr>
          <a:xfrm>
            <a:off x="5975267" y="5316750"/>
            <a:ext cx="3914899" cy="369332"/>
          </a:xfrm>
          <a:prstGeom prst="rect">
            <a:avLst/>
          </a:prstGeom>
          <a:solidFill>
            <a:schemeClr val="bg1"/>
          </a:solidFill>
          <a:ln>
            <a:solidFill>
              <a:schemeClr val="tx1"/>
            </a:solidFill>
          </a:ln>
        </p:spPr>
        <p:txBody>
          <a:bodyPr wrap="square" rtlCol="0">
            <a:spAutoFit/>
          </a:bodyPr>
          <a:lstStyle/>
          <a:p>
            <a:pPr algn="ctr"/>
            <a:r>
              <a:rPr lang="tr-TR" dirty="0" err="1">
                <a:latin typeface="Helvetica" pitchFamily="2" charset="0"/>
                <a:ea typeface="Verdana" panose="020B0604030504040204" pitchFamily="34" charset="0"/>
                <a:cs typeface="Verdana" panose="020B0604030504040204" pitchFamily="34" charset="0"/>
              </a:rPr>
              <a:t>Rescue</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lasted</a:t>
            </a:r>
            <a:r>
              <a:rPr lang="tr-TR" dirty="0">
                <a:latin typeface="Helvetica" pitchFamily="2" charset="0"/>
                <a:ea typeface="Verdana" panose="020B0604030504040204" pitchFamily="34" charset="0"/>
                <a:cs typeface="Verdana" panose="020B0604030504040204" pitchFamily="34" charset="0"/>
              </a:rPr>
              <a:t> &gt; 2 </a:t>
            </a:r>
            <a:r>
              <a:rPr lang="tr-TR" dirty="0" err="1">
                <a:latin typeface="Helvetica" pitchFamily="2" charset="0"/>
                <a:ea typeface="Verdana" panose="020B0604030504040204" pitchFamily="34" charset="0"/>
                <a:cs typeface="Verdana" panose="020B0604030504040204" pitchFamily="34" charset="0"/>
              </a:rPr>
              <a:t>hours</a:t>
            </a:r>
            <a:endParaRPr lang="tr-TR" dirty="0">
              <a:latin typeface="Helvetica" pitchFamily="2" charset="0"/>
              <a:ea typeface="Verdana" panose="020B0604030504040204" pitchFamily="34" charset="0"/>
              <a:cs typeface="Verdana" panose="020B0604030504040204" pitchFamily="34" charset="0"/>
            </a:endParaRPr>
          </a:p>
        </p:txBody>
      </p:sp>
      <p:sp>
        <p:nvSpPr>
          <p:cNvPr id="18" name="Metin kutusu 17">
            <a:extLst>
              <a:ext uri="{FF2B5EF4-FFF2-40B4-BE49-F238E27FC236}">
                <a16:creationId xmlns:a16="http://schemas.microsoft.com/office/drawing/2014/main" id="{446523F6-410F-5043-19CF-FE9634E46229}"/>
              </a:ext>
            </a:extLst>
          </p:cNvPr>
          <p:cNvSpPr txBox="1"/>
          <p:nvPr/>
        </p:nvSpPr>
        <p:spPr>
          <a:xfrm>
            <a:off x="4536373" y="5924967"/>
            <a:ext cx="7146543" cy="369332"/>
          </a:xfrm>
          <a:prstGeom prst="rect">
            <a:avLst/>
          </a:prstGeom>
          <a:solidFill>
            <a:schemeClr val="bg1"/>
          </a:solidFill>
          <a:ln>
            <a:solidFill>
              <a:schemeClr val="tx1"/>
            </a:solidFill>
          </a:ln>
        </p:spPr>
        <p:txBody>
          <a:bodyPr wrap="square" rtlCol="0">
            <a:spAutoFit/>
          </a:bodyPr>
          <a:lstStyle/>
          <a:p>
            <a:pPr algn="ctr"/>
            <a:r>
              <a:rPr lang="tr-TR" dirty="0" err="1">
                <a:latin typeface="Helvetica" pitchFamily="2" charset="0"/>
                <a:ea typeface="Verdana" panose="020B0604030504040204" pitchFamily="34" charset="0"/>
                <a:cs typeface="Verdana" panose="020B0604030504040204" pitchFamily="34" charset="0"/>
              </a:rPr>
              <a:t>Slow</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down</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the</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infusion</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Isotonic</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saline</a:t>
            </a:r>
            <a:r>
              <a:rPr lang="tr-TR" dirty="0">
                <a:latin typeface="Helvetica" pitchFamily="2" charset="0"/>
                <a:ea typeface="Verdana" panose="020B0604030504040204" pitchFamily="34" charset="0"/>
                <a:cs typeface="Verdana" panose="020B0604030504040204" pitchFamily="34" charset="0"/>
              </a:rPr>
              <a:t> (</a:t>
            </a:r>
            <a:r>
              <a:rPr lang="tr-TR" dirty="0" err="1">
                <a:latin typeface="Helvetica" pitchFamily="2" charset="0"/>
                <a:ea typeface="Verdana" panose="020B0604030504040204" pitchFamily="34" charset="0"/>
                <a:cs typeface="Verdana" panose="020B0604030504040204" pitchFamily="34" charset="0"/>
              </a:rPr>
              <a:t>NaCl</a:t>
            </a:r>
            <a:r>
              <a:rPr lang="tr-TR" dirty="0">
                <a:latin typeface="Helvetica" pitchFamily="2" charset="0"/>
                <a:ea typeface="Verdana" panose="020B0604030504040204" pitchFamily="34" charset="0"/>
                <a:cs typeface="Verdana" panose="020B0604030504040204" pitchFamily="34" charset="0"/>
              </a:rPr>
              <a:t>) </a:t>
            </a:r>
            <a:r>
              <a:rPr lang="tr-TR" u="sng" dirty="0">
                <a:latin typeface="Helvetica" pitchFamily="2" charset="0"/>
                <a:ea typeface="Verdana" panose="020B0604030504040204" pitchFamily="34" charset="0"/>
                <a:cs typeface="Verdana" panose="020B0604030504040204" pitchFamily="34" charset="0"/>
              </a:rPr>
              <a:t>&lt;</a:t>
            </a:r>
            <a:r>
              <a:rPr lang="tr-TR" dirty="0">
                <a:latin typeface="Helvetica" pitchFamily="2" charset="0"/>
                <a:ea typeface="Verdana" panose="020B0604030504040204" pitchFamily="34" charset="0"/>
                <a:cs typeface="Verdana" panose="020B0604030504040204" pitchFamily="34" charset="0"/>
              </a:rPr>
              <a:t> 0.5L/h</a:t>
            </a:r>
          </a:p>
        </p:txBody>
      </p:sp>
      <p:sp>
        <p:nvSpPr>
          <p:cNvPr id="23" name="Metin kutusu 22">
            <a:extLst>
              <a:ext uri="{FF2B5EF4-FFF2-40B4-BE49-F238E27FC236}">
                <a16:creationId xmlns:a16="http://schemas.microsoft.com/office/drawing/2014/main" id="{68455615-0BA4-BE7C-CC71-27FA18D356C0}"/>
              </a:ext>
            </a:extLst>
          </p:cNvPr>
          <p:cNvSpPr txBox="1"/>
          <p:nvPr/>
        </p:nvSpPr>
        <p:spPr>
          <a:xfrm>
            <a:off x="83419" y="6423445"/>
            <a:ext cx="7894944" cy="369332"/>
          </a:xfrm>
          <a:prstGeom prst="rect">
            <a:avLst/>
          </a:prstGeom>
          <a:noFill/>
        </p:spPr>
        <p:txBody>
          <a:bodyPr wrap="square" rtlCol="0">
            <a:spAutoFit/>
          </a:bodyPr>
          <a:lstStyle/>
          <a:p>
            <a:r>
              <a:rPr lang="en-US" dirty="0" err="1"/>
              <a:t>Vanholder</a:t>
            </a:r>
            <a:r>
              <a:rPr lang="en-US" dirty="0"/>
              <a:t> R, Sever MS</a:t>
            </a:r>
            <a:r>
              <a:rPr lang="tr-TR" dirty="0"/>
              <a:t> : </a:t>
            </a:r>
            <a:r>
              <a:rPr lang="en-US" dirty="0"/>
              <a:t>Crush-related acute kidney injury</a:t>
            </a:r>
            <a:r>
              <a:rPr lang="tr-TR" dirty="0"/>
              <a:t> </a:t>
            </a:r>
            <a:r>
              <a:rPr lang="en-US" dirty="0" err="1"/>
              <a:t>Uptodate</a:t>
            </a:r>
            <a:r>
              <a:rPr lang="en-US" dirty="0"/>
              <a:t>; Sep 18, 2020</a:t>
            </a:r>
            <a:r>
              <a:rPr lang="tr-TR" dirty="0"/>
              <a:t> </a:t>
            </a:r>
          </a:p>
        </p:txBody>
      </p:sp>
      <p:pic>
        <p:nvPicPr>
          <p:cNvPr id="24" name="Picture 2" descr="Enric Marti">
            <a:hlinkClick r:id="rId4"/>
            <a:extLst>
              <a:ext uri="{FF2B5EF4-FFF2-40B4-BE49-F238E27FC236}">
                <a16:creationId xmlns:a16="http://schemas.microsoft.com/office/drawing/2014/main" id="{E0065A45-C39E-FDCC-8BCD-7188472CE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9" y="605281"/>
            <a:ext cx="3999655" cy="293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deprem12">
            <a:extLst>
              <a:ext uri="{FF2B5EF4-FFF2-40B4-BE49-F238E27FC236}">
                <a16:creationId xmlns:a16="http://schemas.microsoft.com/office/drawing/2014/main" id="{F2C07D03-4B68-9C62-CC77-81FB2FCCC5BF}"/>
              </a:ext>
            </a:extLst>
          </p:cNvPr>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95225" y="3727272"/>
            <a:ext cx="3967194" cy="250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51272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71D3639D-C733-EC47-8B2D-B17C79F2FE46}"/>
              </a:ext>
            </a:extLst>
          </p:cNvPr>
          <p:cNvPicPr>
            <a:picLocks noChangeAspect="1"/>
          </p:cNvPicPr>
          <p:nvPr/>
        </p:nvPicPr>
        <p:blipFill>
          <a:blip r:embed="rId3">
            <a:alphaModFix amt="50000"/>
          </a:blip>
          <a:stretch>
            <a:fillRect/>
          </a:stretch>
        </p:blipFill>
        <p:spPr>
          <a:xfrm>
            <a:off x="3538850" y="1466793"/>
            <a:ext cx="4597356" cy="2586012"/>
          </a:xfrm>
          <a:prstGeom prst="rect">
            <a:avLst/>
          </a:prstGeom>
          <a:ln>
            <a:solidFill>
              <a:schemeClr val="tx1"/>
            </a:solidFill>
          </a:ln>
        </p:spPr>
      </p:pic>
      <p:sp>
        <p:nvSpPr>
          <p:cNvPr id="4" name="Title 3"/>
          <p:cNvSpPr>
            <a:spLocks noGrp="1"/>
          </p:cNvSpPr>
          <p:nvPr>
            <p:ph type="title" idx="4294967295"/>
          </p:nvPr>
        </p:nvSpPr>
        <p:spPr>
          <a:xfrm>
            <a:off x="981495" y="-15139"/>
            <a:ext cx="9731652" cy="990600"/>
          </a:xfrm>
          <a:solidFill>
            <a:schemeClr val="bg1"/>
          </a:solidFill>
        </p:spPr>
        <p:txBody>
          <a:bodyPr/>
          <a:lstStyle/>
          <a:p>
            <a:pPr algn="ctr"/>
            <a:r>
              <a:rPr lang="en-US" b="1" dirty="0">
                <a:solidFill>
                  <a:srgbClr val="FF0000"/>
                </a:solidFill>
                <a:latin typeface="Verdana" panose="020B0604030504040204" pitchFamily="34" charset="0"/>
                <a:ea typeface="Verdana" panose="020B0604030504040204" pitchFamily="34" charset="0"/>
                <a:cs typeface="Verdana" panose="020B0604030504040204" pitchFamily="34" charset="0"/>
              </a:rPr>
              <a:t>DISASTERS</a:t>
            </a:r>
          </a:p>
        </p:txBody>
      </p:sp>
      <p:sp>
        <p:nvSpPr>
          <p:cNvPr id="7" name="Text Placeholder 6"/>
          <p:cNvSpPr>
            <a:spLocks noGrp="1"/>
          </p:cNvSpPr>
          <p:nvPr>
            <p:ph type="body" idx="4294967295"/>
          </p:nvPr>
        </p:nvSpPr>
        <p:spPr>
          <a:xfrm>
            <a:off x="0" y="6999"/>
            <a:ext cx="3519262" cy="601933"/>
          </a:xfrm>
          <a:solidFill>
            <a:srgbClr val="FFFF00"/>
          </a:solidFill>
          <a:ln>
            <a:solidFill>
              <a:schemeClr val="tx1">
                <a:lumMod val="50000"/>
                <a:lumOff val="50000"/>
              </a:schemeClr>
            </a:solidFill>
          </a:ln>
        </p:spPr>
        <p:txBody>
          <a:bodyPr>
            <a:normAutofit/>
          </a:bodyPr>
          <a:lstStyle/>
          <a:p>
            <a:pPr marL="0" indent="0" algn="ctr">
              <a:buNone/>
            </a:pPr>
            <a:r>
              <a:rPr lang="en-US" b="1" dirty="0">
                <a:solidFill>
                  <a:srgbClr val="002060"/>
                </a:solidFill>
              </a:rPr>
              <a:t>Geophysical</a:t>
            </a:r>
          </a:p>
        </p:txBody>
      </p:sp>
      <p:sp>
        <p:nvSpPr>
          <p:cNvPr id="11" name="Text Placeholder 6"/>
          <p:cNvSpPr txBox="1">
            <a:spLocks/>
          </p:cNvSpPr>
          <p:nvPr/>
        </p:nvSpPr>
        <p:spPr>
          <a:xfrm>
            <a:off x="3538850" y="820632"/>
            <a:ext cx="4597356" cy="639763"/>
          </a:xfrm>
          <a:prstGeom prst="rect">
            <a:avLst/>
          </a:prstGeom>
          <a:solidFill>
            <a:srgbClr val="FFFF00"/>
          </a:solidFill>
          <a:ln>
            <a:solidFill>
              <a:schemeClr val="tx1">
                <a:lumMod val="50000"/>
                <a:lumOff val="50000"/>
              </a:schemeClr>
            </a:solidFill>
          </a:ln>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sz="2800" b="1" dirty="0">
                <a:solidFill>
                  <a:srgbClr val="002060"/>
                </a:solidFill>
              </a:rPr>
              <a:t>Climate Associated</a:t>
            </a:r>
          </a:p>
        </p:txBody>
      </p:sp>
      <p:sp>
        <p:nvSpPr>
          <p:cNvPr id="12" name="Text Placeholder 6"/>
          <p:cNvSpPr txBox="1">
            <a:spLocks/>
          </p:cNvSpPr>
          <p:nvPr/>
        </p:nvSpPr>
        <p:spPr>
          <a:xfrm>
            <a:off x="8146001" y="-15139"/>
            <a:ext cx="4045999" cy="696942"/>
          </a:xfrm>
          <a:prstGeom prst="rect">
            <a:avLst/>
          </a:prstGeom>
          <a:solidFill>
            <a:srgbClr val="FFFF00"/>
          </a:solidFill>
          <a:ln>
            <a:solidFill>
              <a:schemeClr val="tx1">
                <a:lumMod val="50000"/>
                <a:lumOff val="50000"/>
              </a:schemeClr>
            </a:solidFill>
          </a:ln>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sz="2800" b="1" dirty="0">
                <a:solidFill>
                  <a:srgbClr val="002060"/>
                </a:solidFill>
              </a:rPr>
              <a:t>Man-Made</a:t>
            </a:r>
          </a:p>
        </p:txBody>
      </p:sp>
      <p:sp>
        <p:nvSpPr>
          <p:cNvPr id="13" name="TextBox 12"/>
          <p:cNvSpPr txBox="1"/>
          <p:nvPr/>
        </p:nvSpPr>
        <p:spPr>
          <a:xfrm>
            <a:off x="-9793" y="608932"/>
            <a:ext cx="3538848" cy="707886"/>
          </a:xfrm>
          <a:prstGeom prst="rect">
            <a:avLst/>
          </a:prstGeom>
          <a:solidFill>
            <a:schemeClr val="bg1">
              <a:lumMod val="50000"/>
            </a:schemeClr>
          </a:solidFill>
        </p:spPr>
        <p:txBody>
          <a:bodyPr wrap="square" rtlCol="0">
            <a:spAutoFit/>
          </a:bodyPr>
          <a:lstStyle/>
          <a:p>
            <a:pPr marL="342900" indent="-342900">
              <a:buFont typeface="Arial" panose="020B0604020202020204" pitchFamily="34" charset="0"/>
              <a:buChar char="•"/>
            </a:pPr>
            <a:r>
              <a:rPr lang="en-US" sz="2000" b="1" dirty="0">
                <a:solidFill>
                  <a:schemeClr val="bg1"/>
                </a:solidFill>
              </a:rPr>
              <a:t>Earthquakes</a:t>
            </a:r>
          </a:p>
          <a:p>
            <a:pPr marL="342900" indent="-342900">
              <a:buFont typeface="Arial" panose="020B0604020202020204" pitchFamily="34" charset="0"/>
              <a:buChar char="•"/>
            </a:pPr>
            <a:r>
              <a:rPr lang="en-US" sz="2000" b="1" dirty="0">
                <a:solidFill>
                  <a:schemeClr val="bg1"/>
                </a:solidFill>
              </a:rPr>
              <a:t>Volcano explosions</a:t>
            </a:r>
          </a:p>
        </p:txBody>
      </p:sp>
      <p:sp>
        <p:nvSpPr>
          <p:cNvPr id="14" name="TextBox 13"/>
          <p:cNvSpPr txBox="1"/>
          <p:nvPr/>
        </p:nvSpPr>
        <p:spPr>
          <a:xfrm>
            <a:off x="4341541" y="1451442"/>
            <a:ext cx="3794665" cy="2000548"/>
          </a:xfrm>
          <a:prstGeom prst="rect">
            <a:avLst/>
          </a:prstGeom>
          <a:noFill/>
        </p:spPr>
        <p:txBody>
          <a:bodyPr wrap="square" rtlCol="0">
            <a:spAutoFit/>
          </a:bodyPr>
          <a:lstStyle/>
          <a:p>
            <a:pPr algn="r"/>
            <a:r>
              <a:rPr lang="en-US" sz="2000" b="1" dirty="0">
                <a:solidFill>
                  <a:schemeClr val="bg1"/>
                </a:solidFill>
              </a:rPr>
              <a:t>Tropical </a:t>
            </a:r>
            <a:r>
              <a:rPr lang="en-US" sz="2000" b="1" dirty="0" err="1">
                <a:solidFill>
                  <a:schemeClr val="bg1"/>
                </a:solidFill>
              </a:rPr>
              <a:t>Syclons</a:t>
            </a:r>
            <a:endParaRPr lang="en-US" sz="2000" b="1" dirty="0">
              <a:solidFill>
                <a:schemeClr val="bg1"/>
              </a:solidFill>
            </a:endParaRPr>
          </a:p>
          <a:p>
            <a:pPr algn="r"/>
            <a:r>
              <a:rPr lang="en-US" sz="2000" b="1" dirty="0">
                <a:solidFill>
                  <a:schemeClr val="bg1"/>
                </a:solidFill>
              </a:rPr>
              <a:t>Tornedos, hurricanes</a:t>
            </a:r>
          </a:p>
          <a:p>
            <a:pPr algn="r"/>
            <a:r>
              <a:rPr lang="en-US" sz="2000" b="1" dirty="0">
                <a:solidFill>
                  <a:schemeClr val="bg1"/>
                </a:solidFill>
              </a:rPr>
              <a:t>Heat Waves</a:t>
            </a:r>
          </a:p>
          <a:p>
            <a:pPr algn="r"/>
            <a:r>
              <a:rPr lang="en-US" sz="2000" b="1" dirty="0">
                <a:solidFill>
                  <a:schemeClr val="bg1"/>
                </a:solidFill>
              </a:rPr>
              <a:t>Extreme Cold</a:t>
            </a:r>
          </a:p>
          <a:p>
            <a:pPr algn="r"/>
            <a:r>
              <a:rPr lang="en-US" sz="2000" b="1" dirty="0">
                <a:solidFill>
                  <a:schemeClr val="bg1"/>
                </a:solidFill>
              </a:rPr>
              <a:t>Floods</a:t>
            </a:r>
          </a:p>
          <a:p>
            <a:endParaRPr lang="en-US" sz="2400" b="1" dirty="0">
              <a:solidFill>
                <a:schemeClr val="bg1"/>
              </a:solidFill>
            </a:endParaRPr>
          </a:p>
        </p:txBody>
      </p:sp>
      <p:pic>
        <p:nvPicPr>
          <p:cNvPr id="2" name="Resim 1">
            <a:extLst>
              <a:ext uri="{FF2B5EF4-FFF2-40B4-BE49-F238E27FC236}">
                <a16:creationId xmlns:a16="http://schemas.microsoft.com/office/drawing/2014/main" id="{7D141ADD-D6D4-644F-8FC6-8B5669D33161}"/>
              </a:ext>
            </a:extLst>
          </p:cNvPr>
          <p:cNvPicPr>
            <a:picLocks noChangeAspect="1"/>
          </p:cNvPicPr>
          <p:nvPr/>
        </p:nvPicPr>
        <p:blipFill>
          <a:blip r:embed="rId4"/>
          <a:stretch>
            <a:fillRect/>
          </a:stretch>
        </p:blipFill>
        <p:spPr>
          <a:xfrm>
            <a:off x="3538850" y="3773066"/>
            <a:ext cx="4597356" cy="3074954"/>
          </a:xfrm>
          <a:prstGeom prst="rect">
            <a:avLst/>
          </a:prstGeom>
          <a:ln>
            <a:solidFill>
              <a:schemeClr val="tx1"/>
            </a:solidFill>
          </a:ln>
        </p:spPr>
      </p:pic>
      <p:sp>
        <p:nvSpPr>
          <p:cNvPr id="15" name="TextBox 14"/>
          <p:cNvSpPr txBox="1"/>
          <p:nvPr/>
        </p:nvSpPr>
        <p:spPr>
          <a:xfrm>
            <a:off x="8146001" y="679952"/>
            <a:ext cx="2161781" cy="1631216"/>
          </a:xfrm>
          <a:prstGeom prst="rect">
            <a:avLst/>
          </a:prstGeom>
          <a:solidFill>
            <a:schemeClr val="bg1">
              <a:lumMod val="50000"/>
            </a:schemeClr>
          </a:solidFill>
        </p:spPr>
        <p:txBody>
          <a:bodyPr wrap="square" rtlCol="0">
            <a:spAutoFit/>
          </a:bodyPr>
          <a:lstStyle/>
          <a:p>
            <a:pPr marL="342900" indent="-342900">
              <a:buFont typeface="Arial" panose="020B0604020202020204" pitchFamily="34" charset="0"/>
              <a:buChar char="•"/>
            </a:pPr>
            <a:r>
              <a:rPr lang="en-US" sz="2000" b="1" dirty="0">
                <a:solidFill>
                  <a:schemeClr val="bg1"/>
                </a:solidFill>
              </a:rPr>
              <a:t>Hunger</a:t>
            </a:r>
          </a:p>
          <a:p>
            <a:pPr marL="342900" indent="-342900">
              <a:buFont typeface="Arial" panose="020B0604020202020204" pitchFamily="34" charset="0"/>
              <a:buChar char="•"/>
            </a:pPr>
            <a:r>
              <a:rPr lang="en-US" sz="2000" b="1" dirty="0">
                <a:solidFill>
                  <a:schemeClr val="bg1"/>
                </a:solidFill>
              </a:rPr>
              <a:t>Pollution</a:t>
            </a:r>
          </a:p>
          <a:p>
            <a:pPr marL="342900" indent="-342900">
              <a:buFont typeface="Arial" panose="020B0604020202020204" pitchFamily="34" charset="0"/>
              <a:buChar char="•"/>
            </a:pPr>
            <a:r>
              <a:rPr lang="en-US" sz="2000" b="1" dirty="0">
                <a:solidFill>
                  <a:schemeClr val="bg1"/>
                </a:solidFill>
              </a:rPr>
              <a:t>Industrial disasters</a:t>
            </a:r>
          </a:p>
          <a:p>
            <a:pPr marL="342900" indent="-342900">
              <a:buFont typeface="Arial" panose="020B0604020202020204" pitchFamily="34" charset="0"/>
              <a:buChar char="•"/>
            </a:pPr>
            <a:r>
              <a:rPr lang="en-US" sz="2000" b="1" dirty="0">
                <a:solidFill>
                  <a:schemeClr val="bg1"/>
                </a:solidFill>
              </a:rPr>
              <a:t>Fires</a:t>
            </a:r>
          </a:p>
        </p:txBody>
      </p:sp>
      <p:pic>
        <p:nvPicPr>
          <p:cNvPr id="8" name="Resim 7">
            <a:extLst>
              <a:ext uri="{FF2B5EF4-FFF2-40B4-BE49-F238E27FC236}">
                <a16:creationId xmlns:a16="http://schemas.microsoft.com/office/drawing/2014/main" id="{CC1DFD37-23C8-B240-B243-65E536CBD1BD}"/>
              </a:ext>
            </a:extLst>
          </p:cNvPr>
          <p:cNvPicPr>
            <a:picLocks noChangeAspect="1"/>
          </p:cNvPicPr>
          <p:nvPr/>
        </p:nvPicPr>
        <p:blipFill>
          <a:blip r:embed="rId5"/>
          <a:stretch>
            <a:fillRect/>
          </a:stretch>
        </p:blipFill>
        <p:spPr>
          <a:xfrm>
            <a:off x="-19587" y="1339878"/>
            <a:ext cx="3538849" cy="1889487"/>
          </a:xfrm>
          <a:prstGeom prst="rect">
            <a:avLst/>
          </a:prstGeom>
          <a:ln>
            <a:solidFill>
              <a:schemeClr val="tx1"/>
            </a:solidFill>
          </a:ln>
        </p:spPr>
      </p:pic>
      <p:pic>
        <p:nvPicPr>
          <p:cNvPr id="9" name="Resim 8">
            <a:extLst>
              <a:ext uri="{FF2B5EF4-FFF2-40B4-BE49-F238E27FC236}">
                <a16:creationId xmlns:a16="http://schemas.microsoft.com/office/drawing/2014/main" id="{1BC5EA05-3190-E24B-B9D6-CCF311B730B0}"/>
              </a:ext>
            </a:extLst>
          </p:cNvPr>
          <p:cNvPicPr>
            <a:picLocks noChangeAspect="1"/>
          </p:cNvPicPr>
          <p:nvPr/>
        </p:nvPicPr>
        <p:blipFill>
          <a:blip r:embed="rId6"/>
          <a:stretch>
            <a:fillRect/>
          </a:stretch>
        </p:blipFill>
        <p:spPr>
          <a:xfrm>
            <a:off x="0" y="3220328"/>
            <a:ext cx="3538850" cy="1723315"/>
          </a:xfrm>
          <a:prstGeom prst="rect">
            <a:avLst/>
          </a:prstGeom>
          <a:ln>
            <a:solidFill>
              <a:schemeClr val="tx1"/>
            </a:solidFill>
          </a:ln>
        </p:spPr>
      </p:pic>
      <p:pic>
        <p:nvPicPr>
          <p:cNvPr id="2050" name="Picture 2" descr="2019: The Year in Volcanic Activity - The Atlantic">
            <a:extLst>
              <a:ext uri="{FF2B5EF4-FFF2-40B4-BE49-F238E27FC236}">
                <a16:creationId xmlns:a16="http://schemas.microsoft.com/office/drawing/2014/main" id="{8E1D308D-DD5E-1D3D-161C-49A963F397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87" y="4891712"/>
            <a:ext cx="3558436" cy="1966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4">
            <a:extLst>
              <a:ext uri="{FF2B5EF4-FFF2-40B4-BE49-F238E27FC236}">
                <a16:creationId xmlns:a16="http://schemas.microsoft.com/office/drawing/2014/main" id="{6CC8E080-2710-5CEB-5718-498897D160E0}"/>
              </a:ext>
            </a:extLst>
          </p:cNvPr>
          <p:cNvSpPr txBox="1"/>
          <p:nvPr/>
        </p:nvSpPr>
        <p:spPr>
          <a:xfrm>
            <a:off x="10317576" y="681187"/>
            <a:ext cx="1864630" cy="1631216"/>
          </a:xfrm>
          <a:prstGeom prst="rect">
            <a:avLst/>
          </a:prstGeom>
          <a:solidFill>
            <a:schemeClr val="bg1">
              <a:lumMod val="50000"/>
            </a:schemeClr>
          </a:solidFill>
        </p:spPr>
        <p:txBody>
          <a:bodyPr wrap="square" rtlCol="0">
            <a:spAutoFit/>
          </a:bodyPr>
          <a:lstStyle/>
          <a:p>
            <a:pPr marL="342900" indent="-342900">
              <a:buFont typeface="Arial" panose="020B0604020202020204" pitchFamily="34" charset="0"/>
              <a:buChar char="•"/>
            </a:pPr>
            <a:r>
              <a:rPr lang="en-US" sz="2000" b="1" dirty="0">
                <a:solidFill>
                  <a:schemeClr val="bg1"/>
                </a:solidFill>
              </a:rPr>
              <a:t>Nuclear accidents</a:t>
            </a:r>
          </a:p>
          <a:p>
            <a:pPr marL="342900" indent="-342900">
              <a:buFont typeface="Arial" panose="020B0604020202020204" pitchFamily="34" charset="0"/>
              <a:buChar char="•"/>
            </a:pPr>
            <a:r>
              <a:rPr lang="en-US" sz="2000" b="1" dirty="0">
                <a:solidFill>
                  <a:schemeClr val="bg1"/>
                </a:solidFill>
              </a:rPr>
              <a:t>Wars</a:t>
            </a:r>
          </a:p>
          <a:p>
            <a:pPr marL="342900" indent="-342900">
              <a:buFont typeface="Arial" panose="020B0604020202020204" pitchFamily="34" charset="0"/>
              <a:buChar char="•"/>
            </a:pPr>
            <a:r>
              <a:rPr lang="en-US" sz="2000" b="1" dirty="0">
                <a:solidFill>
                  <a:schemeClr val="bg1"/>
                </a:solidFill>
              </a:rPr>
              <a:t>Mass migration </a:t>
            </a:r>
          </a:p>
        </p:txBody>
      </p:sp>
      <p:pic>
        <p:nvPicPr>
          <p:cNvPr id="2052" name="Picture 4" descr="NATO Review - The consequences of Russia's invasion of Ukraine for  international security – NATO and beyond">
            <a:extLst>
              <a:ext uri="{FF2B5EF4-FFF2-40B4-BE49-F238E27FC236}">
                <a16:creationId xmlns:a16="http://schemas.microsoft.com/office/drawing/2014/main" id="{17329920-AE50-1779-FB38-963ACF96BF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6205" y="2296166"/>
            <a:ext cx="4045999" cy="2272186"/>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FCCE9B89-64A2-E16F-22B3-32BA434E7738}"/>
              </a:ext>
            </a:extLst>
          </p:cNvPr>
          <p:cNvPicPr>
            <a:picLocks noChangeAspect="1"/>
          </p:cNvPicPr>
          <p:nvPr/>
        </p:nvPicPr>
        <p:blipFill>
          <a:blip r:embed="rId9"/>
          <a:stretch>
            <a:fillRect/>
          </a:stretch>
        </p:blipFill>
        <p:spPr>
          <a:xfrm>
            <a:off x="8136203" y="4509583"/>
            <a:ext cx="4045999" cy="2338437"/>
          </a:xfrm>
          <a:prstGeom prst="rect">
            <a:avLst/>
          </a:prstGeom>
          <a:ln>
            <a:solidFill>
              <a:schemeClr val="tx1"/>
            </a:solidFill>
          </a:ln>
        </p:spPr>
      </p:pic>
      <p:sp>
        <p:nvSpPr>
          <p:cNvPr id="10" name="Metin kutusu 9">
            <a:extLst>
              <a:ext uri="{FF2B5EF4-FFF2-40B4-BE49-F238E27FC236}">
                <a16:creationId xmlns:a16="http://schemas.microsoft.com/office/drawing/2014/main" id="{6EF89DDA-FA17-2CD7-34E2-381B8FEBD1A4}"/>
              </a:ext>
            </a:extLst>
          </p:cNvPr>
          <p:cNvSpPr txBox="1"/>
          <p:nvPr/>
        </p:nvSpPr>
        <p:spPr>
          <a:xfrm>
            <a:off x="1576676" y="4204979"/>
            <a:ext cx="8521700" cy="1846659"/>
          </a:xfrm>
          <a:prstGeom prst="rect">
            <a:avLst/>
          </a:prstGeom>
          <a:solidFill>
            <a:schemeClr val="bg1">
              <a:lumMod val="95000"/>
            </a:schemeClr>
          </a:solidFill>
        </p:spPr>
        <p:txBody>
          <a:bodyPr wrap="square" rtlCol="0">
            <a:spAutoFit/>
          </a:bodyPr>
          <a:lstStyle/>
          <a:p>
            <a:pPr algn="ctr"/>
            <a:r>
              <a:rPr lang="tr-TR" sz="2400" b="1" dirty="0" err="1">
                <a:effectLst/>
                <a:latin typeface="Tahoma" panose="020B0604030504040204" pitchFamily="34" charset="0"/>
                <a:ea typeface="Tahoma" panose="020B0604030504040204" pitchFamily="34" charset="0"/>
                <a:cs typeface="Tahoma" panose="020B0604030504040204" pitchFamily="34" charset="0"/>
              </a:rPr>
              <a:t>The</a:t>
            </a:r>
            <a:r>
              <a:rPr lang="tr-TR" sz="2400" b="1" dirty="0">
                <a:effectLst/>
                <a:latin typeface="Tahoma" panose="020B0604030504040204" pitchFamily="34" charset="0"/>
                <a:ea typeface="Tahoma" panose="020B0604030504040204" pitchFamily="34" charset="0"/>
                <a:cs typeface="Tahoma" panose="020B0604030504040204" pitchFamily="34" charset="0"/>
              </a:rPr>
              <a:t> WHO :</a:t>
            </a:r>
          </a:p>
          <a:p>
            <a:pPr algn="ctr"/>
            <a:r>
              <a:rPr lang="tr-TR" sz="2400" b="1" dirty="0">
                <a:effectLst/>
                <a:latin typeface="Tahoma" panose="020B0604030504040204" pitchFamily="34" charset="0"/>
                <a:ea typeface="Tahoma" panose="020B0604030504040204" pitchFamily="34" charset="0"/>
                <a:cs typeface="Tahoma" panose="020B0604030504040204" pitchFamily="34" charset="0"/>
              </a:rPr>
              <a:t>‘</a:t>
            </a:r>
            <a:r>
              <a:rPr lang="tr-TR" sz="2400" b="1" dirty="0" err="1">
                <a:effectLst/>
                <a:latin typeface="Tahoma" panose="020B0604030504040204" pitchFamily="34" charset="0"/>
                <a:ea typeface="Tahoma" panose="020B0604030504040204" pitchFamily="34" charset="0"/>
                <a:cs typeface="Tahoma" panose="020B0604030504040204" pitchFamily="34" charset="0"/>
              </a:rPr>
              <a:t>Serious</a:t>
            </a:r>
            <a:r>
              <a:rPr lang="tr-TR" sz="2400" b="1" dirty="0">
                <a:effectLst/>
                <a:latin typeface="Tahoma" panose="020B0604030504040204" pitchFamily="34" charset="0"/>
                <a:ea typeface="Tahoma" panose="020B0604030504040204" pitchFamily="34" charset="0"/>
                <a:cs typeface="Tahoma" panose="020B0604030504040204" pitchFamily="34" charset="0"/>
              </a:rPr>
              <a:t> </a:t>
            </a:r>
            <a:r>
              <a:rPr lang="tr-TR" sz="2400" b="1" dirty="0" err="1">
                <a:effectLst/>
                <a:latin typeface="Tahoma" panose="020B0604030504040204" pitchFamily="34" charset="0"/>
                <a:ea typeface="Tahoma" panose="020B0604030504040204" pitchFamily="34" charset="0"/>
                <a:cs typeface="Tahoma" panose="020B0604030504040204" pitchFamily="34" charset="0"/>
              </a:rPr>
              <a:t>disruptions</a:t>
            </a:r>
            <a:r>
              <a:rPr lang="tr-TR" sz="2400" b="1" dirty="0">
                <a:effectLst/>
                <a:latin typeface="Tahoma" panose="020B0604030504040204" pitchFamily="34" charset="0"/>
                <a:ea typeface="Tahoma" panose="020B0604030504040204" pitchFamily="34" charset="0"/>
                <a:cs typeface="Tahoma" panose="020B0604030504040204" pitchFamily="34" charset="0"/>
              </a:rPr>
              <a:t> of </a:t>
            </a:r>
            <a:r>
              <a:rPr lang="tr-TR" sz="2400" b="1" dirty="0" err="1">
                <a:effectLst/>
                <a:latin typeface="Tahoma" panose="020B0604030504040204" pitchFamily="34" charset="0"/>
                <a:ea typeface="Tahoma" panose="020B0604030504040204" pitchFamily="34" charset="0"/>
                <a:cs typeface="Tahoma" panose="020B0604030504040204" pitchFamily="34" charset="0"/>
              </a:rPr>
              <a:t>the</a:t>
            </a:r>
            <a:r>
              <a:rPr lang="tr-TR" sz="2400" b="1" dirty="0">
                <a:effectLst/>
                <a:latin typeface="Tahoma" panose="020B0604030504040204" pitchFamily="34" charset="0"/>
                <a:ea typeface="Tahoma" panose="020B0604030504040204" pitchFamily="34" charset="0"/>
                <a:cs typeface="Tahoma" panose="020B0604030504040204" pitchFamily="34" charset="0"/>
              </a:rPr>
              <a:t> </a:t>
            </a:r>
            <a:r>
              <a:rPr lang="tr-TR" sz="2400" b="1" dirty="0" err="1">
                <a:effectLst/>
                <a:latin typeface="Tahoma" panose="020B0604030504040204" pitchFamily="34" charset="0"/>
                <a:ea typeface="Tahoma" panose="020B0604030504040204" pitchFamily="34" charset="0"/>
                <a:cs typeface="Tahoma" panose="020B0604030504040204" pitchFamily="34" charset="0"/>
              </a:rPr>
              <a:t>functioning</a:t>
            </a:r>
            <a:r>
              <a:rPr lang="tr-TR" sz="2400" b="1" dirty="0">
                <a:effectLst/>
                <a:latin typeface="Tahoma" panose="020B0604030504040204" pitchFamily="34" charset="0"/>
                <a:ea typeface="Tahoma" panose="020B0604030504040204" pitchFamily="34" charset="0"/>
                <a:cs typeface="Tahoma" panose="020B0604030504040204" pitchFamily="34" charset="0"/>
              </a:rPr>
              <a:t> of a </a:t>
            </a:r>
            <a:r>
              <a:rPr lang="tr-TR" sz="2400" b="1" dirty="0" err="1">
                <a:effectLst/>
                <a:latin typeface="Tahoma" panose="020B0604030504040204" pitchFamily="34" charset="0"/>
                <a:ea typeface="Tahoma" panose="020B0604030504040204" pitchFamily="34" charset="0"/>
                <a:cs typeface="Tahoma" panose="020B0604030504040204" pitchFamily="34" charset="0"/>
              </a:rPr>
              <a:t>society</a:t>
            </a:r>
            <a:r>
              <a:rPr lang="tr-TR" sz="2400" b="1" dirty="0">
                <a:effectLst/>
                <a:latin typeface="Tahoma" panose="020B0604030504040204" pitchFamily="34" charset="0"/>
                <a:ea typeface="Tahoma" panose="020B0604030504040204" pitchFamily="34" charset="0"/>
                <a:cs typeface="Tahoma" panose="020B0604030504040204" pitchFamily="34" charset="0"/>
              </a:rPr>
              <a:t> </a:t>
            </a:r>
            <a:r>
              <a:rPr lang="tr-TR" sz="2400" b="1" dirty="0" err="1">
                <a:effectLst/>
                <a:latin typeface="Tahoma" panose="020B0604030504040204" pitchFamily="34" charset="0"/>
                <a:ea typeface="Tahoma" panose="020B0604030504040204" pitchFamily="34" charset="0"/>
                <a:cs typeface="Tahoma" panose="020B0604030504040204" pitchFamily="34" charset="0"/>
              </a:rPr>
              <a:t>causing</a:t>
            </a:r>
            <a:r>
              <a:rPr lang="tr-TR" sz="2400" b="1" dirty="0">
                <a:effectLst/>
                <a:latin typeface="Tahoma" panose="020B0604030504040204" pitchFamily="34" charset="0"/>
                <a:ea typeface="Tahoma" panose="020B0604030504040204" pitchFamily="34" charset="0"/>
                <a:cs typeface="Tahoma" panose="020B0604030504040204" pitchFamily="34" charset="0"/>
              </a:rPr>
              <a:t> </a:t>
            </a:r>
            <a:r>
              <a:rPr lang="tr-TR" sz="2400" b="1" dirty="0" err="1">
                <a:effectLst/>
                <a:latin typeface="Tahoma" panose="020B0604030504040204" pitchFamily="34" charset="0"/>
                <a:ea typeface="Tahoma" panose="020B0604030504040204" pitchFamily="34" charset="0"/>
                <a:cs typeface="Tahoma" panose="020B0604030504040204" pitchFamily="34" charset="0"/>
              </a:rPr>
              <a:t>widespread</a:t>
            </a:r>
            <a:r>
              <a:rPr lang="tr-TR" sz="2400" b="1" dirty="0">
                <a:effectLst/>
                <a:latin typeface="Tahoma" panose="020B0604030504040204" pitchFamily="34" charset="0"/>
                <a:ea typeface="Tahoma" panose="020B0604030504040204" pitchFamily="34" charset="0"/>
                <a:cs typeface="Tahoma" panose="020B0604030504040204" pitchFamily="34" charset="0"/>
              </a:rPr>
              <a:t> </a:t>
            </a:r>
            <a:r>
              <a:rPr lang="tr-TR" sz="2400" b="1" dirty="0" err="1">
                <a:effectLst/>
                <a:latin typeface="Tahoma" panose="020B0604030504040204" pitchFamily="34" charset="0"/>
                <a:ea typeface="Tahoma" panose="020B0604030504040204" pitchFamily="34" charset="0"/>
                <a:cs typeface="Tahoma" panose="020B0604030504040204" pitchFamily="34" charset="0"/>
              </a:rPr>
              <a:t>human</a:t>
            </a:r>
            <a:r>
              <a:rPr lang="tr-TR" sz="2400" b="1" dirty="0">
                <a:effectLst/>
                <a:latin typeface="Tahoma" panose="020B0604030504040204" pitchFamily="34" charset="0"/>
                <a:ea typeface="Tahoma" panose="020B0604030504040204" pitchFamily="34" charset="0"/>
                <a:cs typeface="Tahoma" panose="020B0604030504040204" pitchFamily="34" charset="0"/>
              </a:rPr>
              <a:t>, </a:t>
            </a:r>
            <a:r>
              <a:rPr lang="tr-TR" sz="2400" b="1" dirty="0" err="1">
                <a:effectLst/>
                <a:latin typeface="Tahoma" panose="020B0604030504040204" pitchFamily="34" charset="0"/>
                <a:ea typeface="Tahoma" panose="020B0604030504040204" pitchFamily="34" charset="0"/>
                <a:cs typeface="Tahoma" panose="020B0604030504040204" pitchFamily="34" charset="0"/>
              </a:rPr>
              <a:t>material</a:t>
            </a:r>
            <a:r>
              <a:rPr lang="tr-TR" sz="2400" b="1" dirty="0">
                <a:effectLst/>
                <a:latin typeface="Tahoma" panose="020B0604030504040204" pitchFamily="34" charset="0"/>
                <a:ea typeface="Tahoma" panose="020B0604030504040204" pitchFamily="34" charset="0"/>
                <a:cs typeface="Tahoma" panose="020B0604030504040204" pitchFamily="34" charset="0"/>
              </a:rPr>
              <a:t>, </a:t>
            </a:r>
          </a:p>
          <a:p>
            <a:pPr algn="ctr"/>
            <a:r>
              <a:rPr lang="tr-TR" sz="2400" b="1" dirty="0" err="1">
                <a:effectLst/>
                <a:latin typeface="Tahoma" panose="020B0604030504040204" pitchFamily="34" charset="0"/>
                <a:ea typeface="Tahoma" panose="020B0604030504040204" pitchFamily="34" charset="0"/>
                <a:cs typeface="Tahoma" panose="020B0604030504040204" pitchFamily="34" charset="0"/>
              </a:rPr>
              <a:t>economical</a:t>
            </a:r>
            <a:r>
              <a:rPr lang="tr-TR" sz="2400" b="1" dirty="0">
                <a:latin typeface="Tahoma" panose="020B0604030504040204" pitchFamily="34" charset="0"/>
                <a:ea typeface="Tahoma" panose="020B0604030504040204" pitchFamily="34" charset="0"/>
                <a:cs typeface="Tahoma" panose="020B0604030504040204" pitchFamily="34" charset="0"/>
              </a:rPr>
              <a:t>,</a:t>
            </a:r>
            <a:r>
              <a:rPr lang="tr-TR" sz="2400" b="1" dirty="0">
                <a:effectLst/>
                <a:latin typeface="Tahoma" panose="020B0604030504040204" pitchFamily="34" charset="0"/>
                <a:ea typeface="Tahoma" panose="020B0604030504040204" pitchFamily="34" charset="0"/>
                <a:cs typeface="Tahoma" panose="020B0604030504040204" pitchFamily="34" charset="0"/>
              </a:rPr>
              <a:t> </a:t>
            </a:r>
            <a:r>
              <a:rPr lang="tr-TR" sz="2400" b="1" dirty="0" err="1">
                <a:effectLst/>
                <a:latin typeface="Tahoma" panose="020B0604030504040204" pitchFamily="34" charset="0"/>
                <a:ea typeface="Tahoma" panose="020B0604030504040204" pitchFamily="34" charset="0"/>
                <a:cs typeface="Tahoma" panose="020B0604030504040204" pitchFamily="34" charset="0"/>
              </a:rPr>
              <a:t>or</a:t>
            </a:r>
            <a:r>
              <a:rPr lang="tr-TR" sz="2400" b="1" dirty="0">
                <a:effectLst/>
                <a:latin typeface="Tahoma" panose="020B0604030504040204" pitchFamily="34" charset="0"/>
                <a:ea typeface="Tahoma" panose="020B0604030504040204" pitchFamily="34" charset="0"/>
                <a:cs typeface="Tahoma" panose="020B0604030504040204" pitchFamily="34" charset="0"/>
              </a:rPr>
              <a:t> </a:t>
            </a:r>
            <a:r>
              <a:rPr lang="tr-TR" sz="2400" b="1" dirty="0" err="1">
                <a:effectLst/>
                <a:latin typeface="Tahoma" panose="020B0604030504040204" pitchFamily="34" charset="0"/>
                <a:ea typeface="Tahoma" panose="020B0604030504040204" pitchFamily="34" charset="0"/>
                <a:cs typeface="Tahoma" panose="020B0604030504040204" pitchFamily="34" charset="0"/>
              </a:rPr>
              <a:t>environmental</a:t>
            </a:r>
            <a:r>
              <a:rPr lang="tr-TR" sz="2400" b="1" dirty="0">
                <a:effectLst/>
                <a:latin typeface="Tahoma" panose="020B0604030504040204" pitchFamily="34" charset="0"/>
                <a:ea typeface="Tahoma" panose="020B0604030504040204" pitchFamily="34" charset="0"/>
                <a:cs typeface="Tahoma" panose="020B0604030504040204" pitchFamily="34" charset="0"/>
              </a:rPr>
              <a:t> </a:t>
            </a:r>
            <a:r>
              <a:rPr lang="tr-TR" sz="2400" b="1" dirty="0" err="1">
                <a:effectLst/>
                <a:latin typeface="Tahoma" panose="020B0604030504040204" pitchFamily="34" charset="0"/>
                <a:ea typeface="Tahoma" panose="020B0604030504040204" pitchFamily="34" charset="0"/>
                <a:cs typeface="Tahoma" panose="020B0604030504040204" pitchFamily="34" charset="0"/>
              </a:rPr>
              <a:t>losses</a:t>
            </a:r>
            <a:r>
              <a:rPr lang="tr-TR" sz="2400" b="1" dirty="0">
                <a:effectLst/>
                <a:latin typeface="Tahoma" panose="020B0604030504040204" pitchFamily="34" charset="0"/>
                <a:ea typeface="Tahoma" panose="020B0604030504040204" pitchFamily="34" charset="0"/>
                <a:cs typeface="Tahoma" panose="020B0604030504040204" pitchFamily="34" charset="0"/>
              </a:rPr>
              <a:t> ‘</a:t>
            </a:r>
          </a:p>
          <a:p>
            <a:endParaRPr lang="tr-TR" dirty="0">
              <a:effectLst/>
              <a:latin typeface="Times" pitchFamily="2" charset="0"/>
            </a:endParaRPr>
          </a:p>
        </p:txBody>
      </p:sp>
      <p:sp>
        <p:nvSpPr>
          <p:cNvPr id="16" name="Text Placeholder 6">
            <a:extLst>
              <a:ext uri="{FF2B5EF4-FFF2-40B4-BE49-F238E27FC236}">
                <a16:creationId xmlns:a16="http://schemas.microsoft.com/office/drawing/2014/main" id="{A520A5DD-A1BC-23B5-7113-40A37D14F749}"/>
              </a:ext>
            </a:extLst>
          </p:cNvPr>
          <p:cNvSpPr txBox="1">
            <a:spLocks/>
          </p:cNvSpPr>
          <p:nvPr/>
        </p:nvSpPr>
        <p:spPr>
          <a:xfrm>
            <a:off x="3548645" y="3108184"/>
            <a:ext cx="4597356" cy="639763"/>
          </a:xfrm>
          <a:prstGeom prst="rect">
            <a:avLst/>
          </a:prstGeom>
          <a:solidFill>
            <a:srgbClr val="FFFF00"/>
          </a:solidFill>
          <a:ln>
            <a:solidFill>
              <a:schemeClr val="tx1">
                <a:lumMod val="50000"/>
                <a:lumOff val="50000"/>
              </a:schemeClr>
            </a:solidFill>
          </a:ln>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sz="2800" b="1" dirty="0">
                <a:solidFill>
                  <a:srgbClr val="002060"/>
                </a:solidFill>
              </a:rPr>
              <a:t>Biological: epidemics</a:t>
            </a:r>
          </a:p>
        </p:txBody>
      </p:sp>
    </p:spTree>
    <p:extLst>
      <p:ext uri="{BB962C8B-B14F-4D97-AF65-F5344CB8AC3E}">
        <p14:creationId xmlns:p14="http://schemas.microsoft.com/office/powerpoint/2010/main" val="1816455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814B25C3-750C-3998-5484-0CC7472F7034}"/>
              </a:ext>
            </a:extLst>
          </p:cNvPr>
          <p:cNvSpPr txBox="1"/>
          <p:nvPr/>
        </p:nvSpPr>
        <p:spPr>
          <a:xfrm>
            <a:off x="1977715" y="321733"/>
            <a:ext cx="7809752" cy="338554"/>
          </a:xfrm>
          <a:prstGeom prst="rect">
            <a:avLst/>
          </a:prstGeom>
          <a:solidFill>
            <a:schemeClr val="bg1">
              <a:lumMod val="75000"/>
            </a:schemeClr>
          </a:solidFill>
          <a:ln>
            <a:solidFill>
              <a:schemeClr val="tx1"/>
            </a:solidFill>
          </a:ln>
        </p:spPr>
        <p:txBody>
          <a:bodyPr wrap="square" rtlCol="0">
            <a:spAutoFit/>
          </a:bodyPr>
          <a:lstStyle/>
          <a:p>
            <a:pPr algn="ctr"/>
            <a:r>
              <a:rPr lang="tr-TR" sz="1600" b="1" dirty="0">
                <a:latin typeface="Helvetica" pitchFamily="2" charset="0"/>
                <a:ea typeface="Verdana" panose="020B0604030504040204" pitchFamily="34" charset="0"/>
                <a:cs typeface="Verdana" panose="020B0604030504040204" pitchFamily="34" charset="0"/>
              </a:rPr>
              <a:t>FOLLOWİNG RESCUE</a:t>
            </a:r>
          </a:p>
        </p:txBody>
      </p:sp>
      <p:cxnSp>
        <p:nvCxnSpPr>
          <p:cNvPr id="7" name="Düz Ok Bağlayıcısı 6">
            <a:extLst>
              <a:ext uri="{FF2B5EF4-FFF2-40B4-BE49-F238E27FC236}">
                <a16:creationId xmlns:a16="http://schemas.microsoft.com/office/drawing/2014/main" id="{4CF5984C-5791-E1CB-4BE1-A73925974034}"/>
              </a:ext>
            </a:extLst>
          </p:cNvPr>
          <p:cNvCxnSpPr/>
          <p:nvPr/>
        </p:nvCxnSpPr>
        <p:spPr>
          <a:xfrm>
            <a:off x="3064933" y="660287"/>
            <a:ext cx="0" cy="5250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Metin kutusu 7">
            <a:extLst>
              <a:ext uri="{FF2B5EF4-FFF2-40B4-BE49-F238E27FC236}">
                <a16:creationId xmlns:a16="http://schemas.microsoft.com/office/drawing/2014/main" id="{0787E173-29D1-6A76-360C-AB133C22C7BD}"/>
              </a:ext>
            </a:extLst>
          </p:cNvPr>
          <p:cNvSpPr txBox="1"/>
          <p:nvPr/>
        </p:nvSpPr>
        <p:spPr>
          <a:xfrm>
            <a:off x="2032387" y="1222402"/>
            <a:ext cx="2407903" cy="369332"/>
          </a:xfrm>
          <a:prstGeom prst="rect">
            <a:avLst/>
          </a:prstGeom>
          <a:noFill/>
          <a:ln>
            <a:noFill/>
          </a:ln>
        </p:spPr>
        <p:txBody>
          <a:bodyPr wrap="none" rtlCol="0">
            <a:spAutoFit/>
          </a:bodyPr>
          <a:lstStyle/>
          <a:p>
            <a:r>
              <a:rPr lang="tr-TR" dirty="0"/>
              <a:t>(No </a:t>
            </a:r>
            <a:r>
              <a:rPr lang="tr-TR" dirty="0" err="1"/>
              <a:t>fluid</a:t>
            </a:r>
            <a:r>
              <a:rPr lang="tr-TR" dirty="0"/>
              <a:t> </a:t>
            </a:r>
            <a:r>
              <a:rPr lang="tr-TR" dirty="0" err="1"/>
              <a:t>before</a:t>
            </a:r>
            <a:r>
              <a:rPr lang="tr-TR" dirty="0"/>
              <a:t> </a:t>
            </a:r>
            <a:r>
              <a:rPr lang="tr-TR" dirty="0" err="1"/>
              <a:t>rescue</a:t>
            </a:r>
            <a:r>
              <a:rPr lang="tr-TR" dirty="0"/>
              <a:t>)</a:t>
            </a:r>
          </a:p>
        </p:txBody>
      </p:sp>
      <p:cxnSp>
        <p:nvCxnSpPr>
          <p:cNvPr id="9" name="Düz Ok Bağlayıcısı 8">
            <a:extLst>
              <a:ext uri="{FF2B5EF4-FFF2-40B4-BE49-F238E27FC236}">
                <a16:creationId xmlns:a16="http://schemas.microsoft.com/office/drawing/2014/main" id="{C330CE89-257E-E717-1863-3ACE7DAB9286}"/>
              </a:ext>
            </a:extLst>
          </p:cNvPr>
          <p:cNvCxnSpPr/>
          <p:nvPr/>
        </p:nvCxnSpPr>
        <p:spPr>
          <a:xfrm>
            <a:off x="8573104" y="660287"/>
            <a:ext cx="0" cy="5250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68D86168-3775-A99B-C779-742EB15830F9}"/>
              </a:ext>
            </a:extLst>
          </p:cNvPr>
          <p:cNvSpPr txBox="1"/>
          <p:nvPr/>
        </p:nvSpPr>
        <p:spPr>
          <a:xfrm>
            <a:off x="6981803" y="1226861"/>
            <a:ext cx="2971006" cy="369332"/>
          </a:xfrm>
          <a:prstGeom prst="rect">
            <a:avLst/>
          </a:prstGeom>
          <a:noFill/>
          <a:ln>
            <a:noFill/>
          </a:ln>
        </p:spPr>
        <p:txBody>
          <a:bodyPr wrap="none" rtlCol="0">
            <a:spAutoFit/>
          </a:bodyPr>
          <a:lstStyle/>
          <a:p>
            <a:r>
              <a:rPr lang="tr-TR" dirty="0"/>
              <a:t>(</a:t>
            </a:r>
            <a:r>
              <a:rPr lang="tr-TR" dirty="0" err="1"/>
              <a:t>Received</a:t>
            </a:r>
            <a:r>
              <a:rPr lang="tr-TR" dirty="0"/>
              <a:t> </a:t>
            </a:r>
            <a:r>
              <a:rPr lang="tr-TR" dirty="0" err="1"/>
              <a:t>fluid</a:t>
            </a:r>
            <a:r>
              <a:rPr lang="tr-TR" dirty="0"/>
              <a:t> </a:t>
            </a:r>
            <a:r>
              <a:rPr lang="tr-TR" dirty="0" err="1"/>
              <a:t>during</a:t>
            </a:r>
            <a:r>
              <a:rPr lang="tr-TR" dirty="0"/>
              <a:t> </a:t>
            </a:r>
            <a:r>
              <a:rPr lang="tr-TR" dirty="0" err="1"/>
              <a:t>rescue</a:t>
            </a:r>
            <a:r>
              <a:rPr lang="tr-TR" dirty="0"/>
              <a:t>)</a:t>
            </a:r>
          </a:p>
        </p:txBody>
      </p:sp>
      <p:sp>
        <p:nvSpPr>
          <p:cNvPr id="11" name="Metin kutusu 10">
            <a:extLst>
              <a:ext uri="{FF2B5EF4-FFF2-40B4-BE49-F238E27FC236}">
                <a16:creationId xmlns:a16="http://schemas.microsoft.com/office/drawing/2014/main" id="{D62EC667-2670-9898-D50C-5FFDA64D7584}"/>
              </a:ext>
            </a:extLst>
          </p:cNvPr>
          <p:cNvSpPr txBox="1"/>
          <p:nvPr/>
        </p:nvSpPr>
        <p:spPr>
          <a:xfrm>
            <a:off x="3064933" y="1747448"/>
            <a:ext cx="1912447" cy="369332"/>
          </a:xfrm>
          <a:prstGeom prst="rect">
            <a:avLst/>
          </a:prstGeom>
          <a:noFill/>
          <a:ln>
            <a:solidFill>
              <a:schemeClr val="tx1"/>
            </a:solidFill>
          </a:ln>
        </p:spPr>
        <p:txBody>
          <a:bodyPr wrap="none" rtlCol="0">
            <a:spAutoFit/>
          </a:bodyPr>
          <a:lstStyle/>
          <a:p>
            <a:r>
              <a:rPr lang="tr-TR" dirty="0"/>
              <a:t>Start </a:t>
            </a:r>
            <a:r>
              <a:rPr lang="tr-TR" dirty="0" err="1"/>
              <a:t>Isotonic</a:t>
            </a:r>
            <a:r>
              <a:rPr lang="tr-TR" dirty="0"/>
              <a:t> </a:t>
            </a:r>
            <a:r>
              <a:rPr lang="tr-TR" dirty="0" err="1"/>
              <a:t>NaCl</a:t>
            </a:r>
            <a:endParaRPr lang="tr-TR" dirty="0"/>
          </a:p>
        </p:txBody>
      </p:sp>
      <p:sp>
        <p:nvSpPr>
          <p:cNvPr id="12" name="Metin kutusu 11">
            <a:extLst>
              <a:ext uri="{FF2B5EF4-FFF2-40B4-BE49-F238E27FC236}">
                <a16:creationId xmlns:a16="http://schemas.microsoft.com/office/drawing/2014/main" id="{316998D7-2F56-2485-8291-441CBB8C1D0B}"/>
              </a:ext>
            </a:extLst>
          </p:cNvPr>
          <p:cNvSpPr txBox="1"/>
          <p:nvPr/>
        </p:nvSpPr>
        <p:spPr>
          <a:xfrm>
            <a:off x="6254392" y="1756735"/>
            <a:ext cx="2318712" cy="369332"/>
          </a:xfrm>
          <a:prstGeom prst="rect">
            <a:avLst/>
          </a:prstGeom>
          <a:noFill/>
          <a:ln>
            <a:solidFill>
              <a:schemeClr val="tx1"/>
            </a:solidFill>
          </a:ln>
        </p:spPr>
        <p:txBody>
          <a:bodyPr wrap="none" rtlCol="0">
            <a:spAutoFit/>
          </a:bodyPr>
          <a:lstStyle/>
          <a:p>
            <a:r>
              <a:rPr lang="tr-TR" dirty="0" err="1"/>
              <a:t>Continue</a:t>
            </a:r>
            <a:r>
              <a:rPr lang="tr-TR" dirty="0"/>
              <a:t> </a:t>
            </a:r>
            <a:r>
              <a:rPr lang="tr-TR" dirty="0" err="1"/>
              <a:t>Isotonic</a:t>
            </a:r>
            <a:r>
              <a:rPr lang="tr-TR" dirty="0"/>
              <a:t> </a:t>
            </a:r>
            <a:r>
              <a:rPr lang="tr-TR" dirty="0" err="1"/>
              <a:t>NaCl</a:t>
            </a:r>
            <a:endParaRPr lang="tr-TR" dirty="0"/>
          </a:p>
        </p:txBody>
      </p:sp>
      <p:cxnSp>
        <p:nvCxnSpPr>
          <p:cNvPr id="13" name="Düz Ok Bağlayıcısı 12">
            <a:extLst>
              <a:ext uri="{FF2B5EF4-FFF2-40B4-BE49-F238E27FC236}">
                <a16:creationId xmlns:a16="http://schemas.microsoft.com/office/drawing/2014/main" id="{86BB7422-AE91-DF96-48C3-2882E98CA8EA}"/>
              </a:ext>
            </a:extLst>
          </p:cNvPr>
          <p:cNvCxnSpPr>
            <a:cxnSpLocks/>
          </p:cNvCxnSpPr>
          <p:nvPr/>
        </p:nvCxnSpPr>
        <p:spPr>
          <a:xfrm>
            <a:off x="3064053" y="1601021"/>
            <a:ext cx="0" cy="8571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Düz Ok Bağlayıcısı 14">
            <a:extLst>
              <a:ext uri="{FF2B5EF4-FFF2-40B4-BE49-F238E27FC236}">
                <a16:creationId xmlns:a16="http://schemas.microsoft.com/office/drawing/2014/main" id="{D643EE72-342D-424C-D83D-0B2143ED64CE}"/>
              </a:ext>
            </a:extLst>
          </p:cNvPr>
          <p:cNvCxnSpPr>
            <a:cxnSpLocks/>
          </p:cNvCxnSpPr>
          <p:nvPr/>
        </p:nvCxnSpPr>
        <p:spPr>
          <a:xfrm>
            <a:off x="8583219" y="1601021"/>
            <a:ext cx="0" cy="8571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Metin kutusu 15">
            <a:extLst>
              <a:ext uri="{FF2B5EF4-FFF2-40B4-BE49-F238E27FC236}">
                <a16:creationId xmlns:a16="http://schemas.microsoft.com/office/drawing/2014/main" id="{A5DE8A0C-36FF-164E-AE83-EE5F520C01F3}"/>
              </a:ext>
            </a:extLst>
          </p:cNvPr>
          <p:cNvSpPr txBox="1"/>
          <p:nvPr/>
        </p:nvSpPr>
        <p:spPr>
          <a:xfrm>
            <a:off x="2363190" y="2569079"/>
            <a:ext cx="6798271" cy="369332"/>
          </a:xfrm>
          <a:prstGeom prst="rect">
            <a:avLst/>
          </a:prstGeom>
          <a:noFill/>
          <a:ln>
            <a:solidFill>
              <a:schemeClr val="tx1"/>
            </a:solidFill>
          </a:ln>
        </p:spPr>
        <p:txBody>
          <a:bodyPr wrap="none" rtlCol="0">
            <a:spAutoFit/>
          </a:bodyPr>
          <a:lstStyle/>
          <a:p>
            <a:r>
              <a:rPr lang="tr-TR" dirty="0" err="1"/>
              <a:t>Give</a:t>
            </a:r>
            <a:r>
              <a:rPr lang="tr-TR" dirty="0"/>
              <a:t> 3-6L </a:t>
            </a:r>
            <a:r>
              <a:rPr lang="tr-TR" dirty="0" err="1"/>
              <a:t>overall</a:t>
            </a:r>
            <a:r>
              <a:rPr lang="tr-TR" dirty="0"/>
              <a:t> (can be </a:t>
            </a:r>
            <a:r>
              <a:rPr lang="tr-TR" dirty="0" err="1"/>
              <a:t>subject</a:t>
            </a:r>
            <a:r>
              <a:rPr lang="tr-TR" dirty="0"/>
              <a:t> </a:t>
            </a:r>
            <a:r>
              <a:rPr lang="tr-TR" dirty="0" err="1"/>
              <a:t>to</a:t>
            </a:r>
            <a:r>
              <a:rPr lang="tr-TR" dirty="0"/>
              <a:t> </a:t>
            </a:r>
            <a:r>
              <a:rPr lang="tr-TR" dirty="0" err="1"/>
              <a:t>change</a:t>
            </a:r>
            <a:r>
              <a:rPr lang="tr-TR" dirty="0"/>
              <a:t> </a:t>
            </a:r>
            <a:r>
              <a:rPr lang="tr-TR" dirty="0" err="1"/>
              <a:t>according</a:t>
            </a:r>
            <a:r>
              <a:rPr lang="tr-TR" dirty="0"/>
              <a:t> </a:t>
            </a:r>
            <a:r>
              <a:rPr lang="tr-TR" dirty="0" err="1"/>
              <a:t>to</a:t>
            </a:r>
            <a:r>
              <a:rPr lang="tr-TR" dirty="0"/>
              <a:t> </a:t>
            </a:r>
            <a:r>
              <a:rPr lang="tr-TR" dirty="0" err="1"/>
              <a:t>circumstances</a:t>
            </a:r>
            <a:r>
              <a:rPr lang="tr-TR" dirty="0"/>
              <a:t>)</a:t>
            </a:r>
          </a:p>
        </p:txBody>
      </p:sp>
      <p:cxnSp>
        <p:nvCxnSpPr>
          <p:cNvPr id="17" name="Düz Ok Bağlayıcısı 16">
            <a:extLst>
              <a:ext uri="{FF2B5EF4-FFF2-40B4-BE49-F238E27FC236}">
                <a16:creationId xmlns:a16="http://schemas.microsoft.com/office/drawing/2014/main" id="{F3DE5FC8-3D3A-B3E5-63B6-3A68CC979628}"/>
              </a:ext>
            </a:extLst>
          </p:cNvPr>
          <p:cNvCxnSpPr>
            <a:cxnSpLocks/>
          </p:cNvCxnSpPr>
          <p:nvPr/>
        </p:nvCxnSpPr>
        <p:spPr>
          <a:xfrm>
            <a:off x="5773320" y="2938411"/>
            <a:ext cx="0" cy="3985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Metin kutusu 17">
            <a:extLst>
              <a:ext uri="{FF2B5EF4-FFF2-40B4-BE49-F238E27FC236}">
                <a16:creationId xmlns:a16="http://schemas.microsoft.com/office/drawing/2014/main" id="{E17C2977-CC9B-09A9-6FD4-090E5E3D297F}"/>
              </a:ext>
            </a:extLst>
          </p:cNvPr>
          <p:cNvSpPr txBox="1"/>
          <p:nvPr/>
        </p:nvSpPr>
        <p:spPr>
          <a:xfrm>
            <a:off x="4228389" y="3364602"/>
            <a:ext cx="3185359" cy="369332"/>
          </a:xfrm>
          <a:prstGeom prst="rect">
            <a:avLst/>
          </a:prstGeom>
          <a:noFill/>
        </p:spPr>
        <p:txBody>
          <a:bodyPr wrap="none" rtlCol="0">
            <a:spAutoFit/>
          </a:bodyPr>
          <a:lstStyle/>
          <a:p>
            <a:r>
              <a:rPr lang="tr-TR" dirty="0"/>
              <a:t>(</a:t>
            </a:r>
            <a:r>
              <a:rPr lang="tr-TR" dirty="0" err="1"/>
              <a:t>Watchful</a:t>
            </a:r>
            <a:r>
              <a:rPr lang="tr-TR" dirty="0"/>
              <a:t> </a:t>
            </a:r>
            <a:r>
              <a:rPr lang="tr-TR" dirty="0" err="1"/>
              <a:t>follow-up</a:t>
            </a:r>
            <a:r>
              <a:rPr lang="tr-TR" dirty="0"/>
              <a:t> </a:t>
            </a:r>
            <a:r>
              <a:rPr lang="tr-TR" dirty="0" err="1"/>
              <a:t>for</a:t>
            </a:r>
            <a:r>
              <a:rPr lang="tr-TR" dirty="0"/>
              <a:t> 6 </a:t>
            </a:r>
            <a:r>
              <a:rPr lang="tr-TR" dirty="0" err="1"/>
              <a:t>hours</a:t>
            </a:r>
            <a:r>
              <a:rPr lang="tr-TR" dirty="0"/>
              <a:t>)</a:t>
            </a:r>
          </a:p>
        </p:txBody>
      </p:sp>
      <p:cxnSp>
        <p:nvCxnSpPr>
          <p:cNvPr id="20" name="Düz Bağlayıcı 19">
            <a:extLst>
              <a:ext uri="{FF2B5EF4-FFF2-40B4-BE49-F238E27FC236}">
                <a16:creationId xmlns:a16="http://schemas.microsoft.com/office/drawing/2014/main" id="{BE969030-C0BE-01F2-0C1F-029B34CE605B}"/>
              </a:ext>
            </a:extLst>
          </p:cNvPr>
          <p:cNvCxnSpPr/>
          <p:nvPr/>
        </p:nvCxnSpPr>
        <p:spPr>
          <a:xfrm>
            <a:off x="2311663" y="3877778"/>
            <a:ext cx="69233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Ok Bağlayıcısı 20">
            <a:extLst>
              <a:ext uri="{FF2B5EF4-FFF2-40B4-BE49-F238E27FC236}">
                <a16:creationId xmlns:a16="http://schemas.microsoft.com/office/drawing/2014/main" id="{62A57FF0-AE0D-8CB6-488A-9EF42B2535E1}"/>
              </a:ext>
            </a:extLst>
          </p:cNvPr>
          <p:cNvCxnSpPr>
            <a:cxnSpLocks/>
          </p:cNvCxnSpPr>
          <p:nvPr/>
        </p:nvCxnSpPr>
        <p:spPr>
          <a:xfrm>
            <a:off x="2327565" y="3877784"/>
            <a:ext cx="0" cy="3260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Metin kutusu 22">
            <a:extLst>
              <a:ext uri="{FF2B5EF4-FFF2-40B4-BE49-F238E27FC236}">
                <a16:creationId xmlns:a16="http://schemas.microsoft.com/office/drawing/2014/main" id="{BB7CF2EF-DE9C-76CF-665B-7AAB1C658572}"/>
              </a:ext>
            </a:extLst>
          </p:cNvPr>
          <p:cNvSpPr txBox="1"/>
          <p:nvPr/>
        </p:nvSpPr>
        <p:spPr>
          <a:xfrm>
            <a:off x="1843628" y="4313135"/>
            <a:ext cx="805029" cy="369332"/>
          </a:xfrm>
          <a:prstGeom prst="rect">
            <a:avLst/>
          </a:prstGeom>
          <a:solidFill>
            <a:schemeClr val="bg1">
              <a:lumMod val="75000"/>
            </a:schemeClr>
          </a:solidFill>
        </p:spPr>
        <p:txBody>
          <a:bodyPr wrap="none" rtlCol="0">
            <a:spAutoFit/>
          </a:bodyPr>
          <a:lstStyle/>
          <a:p>
            <a:r>
              <a:rPr lang="tr-TR" dirty="0" err="1"/>
              <a:t>Anuria</a:t>
            </a:r>
            <a:endParaRPr lang="tr-TR" dirty="0"/>
          </a:p>
        </p:txBody>
      </p:sp>
      <p:sp>
        <p:nvSpPr>
          <p:cNvPr id="24" name="Metin kutusu 23">
            <a:extLst>
              <a:ext uri="{FF2B5EF4-FFF2-40B4-BE49-F238E27FC236}">
                <a16:creationId xmlns:a16="http://schemas.microsoft.com/office/drawing/2014/main" id="{DF319915-2331-1DD5-72B9-7E0EDDC43B9B}"/>
              </a:ext>
            </a:extLst>
          </p:cNvPr>
          <p:cNvSpPr txBox="1"/>
          <p:nvPr/>
        </p:nvSpPr>
        <p:spPr>
          <a:xfrm>
            <a:off x="8398502" y="4313135"/>
            <a:ext cx="1775999" cy="369332"/>
          </a:xfrm>
          <a:prstGeom prst="rect">
            <a:avLst/>
          </a:prstGeom>
          <a:solidFill>
            <a:schemeClr val="bg1">
              <a:lumMod val="75000"/>
            </a:schemeClr>
          </a:solidFill>
        </p:spPr>
        <p:txBody>
          <a:bodyPr wrap="none" rtlCol="0">
            <a:spAutoFit/>
          </a:bodyPr>
          <a:lstStyle/>
          <a:p>
            <a:r>
              <a:rPr lang="tr-TR" dirty="0" err="1"/>
              <a:t>Urinary</a:t>
            </a:r>
            <a:r>
              <a:rPr lang="tr-TR" dirty="0"/>
              <a:t> </a:t>
            </a:r>
            <a:r>
              <a:rPr lang="tr-TR" dirty="0" err="1"/>
              <a:t>Output</a:t>
            </a:r>
            <a:r>
              <a:rPr lang="tr-TR" dirty="0"/>
              <a:t> +</a:t>
            </a:r>
          </a:p>
        </p:txBody>
      </p:sp>
      <p:cxnSp>
        <p:nvCxnSpPr>
          <p:cNvPr id="25" name="Düz Ok Bağlayıcısı 24">
            <a:extLst>
              <a:ext uri="{FF2B5EF4-FFF2-40B4-BE49-F238E27FC236}">
                <a16:creationId xmlns:a16="http://schemas.microsoft.com/office/drawing/2014/main" id="{F1B70A76-F61E-A6C9-3E14-F3C9E42DB818}"/>
              </a:ext>
            </a:extLst>
          </p:cNvPr>
          <p:cNvCxnSpPr>
            <a:cxnSpLocks/>
          </p:cNvCxnSpPr>
          <p:nvPr/>
        </p:nvCxnSpPr>
        <p:spPr>
          <a:xfrm>
            <a:off x="9250879" y="3865908"/>
            <a:ext cx="0" cy="3260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Metin kutusu 25">
            <a:extLst>
              <a:ext uri="{FF2B5EF4-FFF2-40B4-BE49-F238E27FC236}">
                <a16:creationId xmlns:a16="http://schemas.microsoft.com/office/drawing/2014/main" id="{CBC01D51-6140-4B22-3EE7-BF8C5DAC272C}"/>
              </a:ext>
            </a:extLst>
          </p:cNvPr>
          <p:cNvSpPr txBox="1"/>
          <p:nvPr/>
        </p:nvSpPr>
        <p:spPr>
          <a:xfrm>
            <a:off x="848209" y="5022673"/>
            <a:ext cx="2795866" cy="646331"/>
          </a:xfrm>
          <a:prstGeom prst="rect">
            <a:avLst/>
          </a:prstGeom>
          <a:noFill/>
          <a:ln>
            <a:solidFill>
              <a:schemeClr val="tx1"/>
            </a:solidFill>
          </a:ln>
        </p:spPr>
        <p:txBody>
          <a:bodyPr wrap="square" rtlCol="0">
            <a:spAutoFit/>
          </a:bodyPr>
          <a:lstStyle/>
          <a:p>
            <a:pPr algn="ctr"/>
            <a:r>
              <a:rPr lang="tr-TR" dirty="0"/>
              <a:t>0.5-1 L/</a:t>
            </a:r>
            <a:r>
              <a:rPr lang="tr-TR" dirty="0" err="1"/>
              <a:t>day</a:t>
            </a:r>
            <a:r>
              <a:rPr lang="tr-TR" dirty="0"/>
              <a:t> + </a:t>
            </a:r>
            <a:r>
              <a:rPr lang="tr-TR" dirty="0" err="1"/>
              <a:t>calculated</a:t>
            </a:r>
            <a:r>
              <a:rPr lang="tr-TR" dirty="0"/>
              <a:t>  </a:t>
            </a:r>
            <a:r>
              <a:rPr lang="tr-TR" dirty="0" err="1"/>
              <a:t>loss</a:t>
            </a:r>
            <a:r>
              <a:rPr lang="tr-TR" dirty="0"/>
              <a:t> of </a:t>
            </a:r>
            <a:r>
              <a:rPr lang="tr-TR" dirty="0" err="1"/>
              <a:t>the</a:t>
            </a:r>
            <a:r>
              <a:rPr lang="tr-TR" dirty="0"/>
              <a:t> </a:t>
            </a:r>
            <a:r>
              <a:rPr lang="tr-TR" dirty="0" err="1"/>
              <a:t>previous</a:t>
            </a:r>
            <a:r>
              <a:rPr lang="tr-TR" dirty="0"/>
              <a:t> </a:t>
            </a:r>
            <a:r>
              <a:rPr lang="tr-TR" dirty="0" err="1"/>
              <a:t>day</a:t>
            </a:r>
            <a:r>
              <a:rPr lang="tr-TR" dirty="0"/>
              <a:t> </a:t>
            </a:r>
            <a:r>
              <a:rPr lang="tr-TR" dirty="0" err="1"/>
              <a:t>i.v</a:t>
            </a:r>
            <a:endParaRPr lang="tr-TR" dirty="0"/>
          </a:p>
        </p:txBody>
      </p:sp>
      <p:cxnSp>
        <p:nvCxnSpPr>
          <p:cNvPr id="27" name="Düz Bağlayıcı 26">
            <a:extLst>
              <a:ext uri="{FF2B5EF4-FFF2-40B4-BE49-F238E27FC236}">
                <a16:creationId xmlns:a16="http://schemas.microsoft.com/office/drawing/2014/main" id="{3661F00B-7548-CB53-2E01-E2E000AAE8A5}"/>
              </a:ext>
            </a:extLst>
          </p:cNvPr>
          <p:cNvCxnSpPr>
            <a:cxnSpLocks/>
          </p:cNvCxnSpPr>
          <p:nvPr/>
        </p:nvCxnSpPr>
        <p:spPr>
          <a:xfrm>
            <a:off x="7346800" y="4872537"/>
            <a:ext cx="37763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Metin kutusu 29">
            <a:extLst>
              <a:ext uri="{FF2B5EF4-FFF2-40B4-BE49-F238E27FC236}">
                <a16:creationId xmlns:a16="http://schemas.microsoft.com/office/drawing/2014/main" id="{BC2ABB37-5095-7F96-A967-5083375A66E6}"/>
              </a:ext>
            </a:extLst>
          </p:cNvPr>
          <p:cNvSpPr txBox="1"/>
          <p:nvPr/>
        </p:nvSpPr>
        <p:spPr>
          <a:xfrm>
            <a:off x="6505576" y="5026393"/>
            <a:ext cx="1682448" cy="646331"/>
          </a:xfrm>
          <a:prstGeom prst="rect">
            <a:avLst/>
          </a:prstGeom>
          <a:solidFill>
            <a:schemeClr val="bg1">
              <a:lumMod val="75000"/>
            </a:schemeClr>
          </a:solidFill>
        </p:spPr>
        <p:txBody>
          <a:bodyPr wrap="none" rtlCol="0">
            <a:spAutoFit/>
          </a:bodyPr>
          <a:lstStyle/>
          <a:p>
            <a:pPr algn="ctr"/>
            <a:r>
              <a:rPr lang="tr-TR" dirty="0"/>
              <a:t>Close </a:t>
            </a:r>
            <a:r>
              <a:rPr lang="tr-TR" dirty="0" err="1"/>
              <a:t>follow-up</a:t>
            </a:r>
            <a:r>
              <a:rPr lang="tr-TR" dirty="0"/>
              <a:t> </a:t>
            </a:r>
          </a:p>
          <a:p>
            <a:pPr algn="ctr"/>
            <a:r>
              <a:rPr lang="tr-TR" dirty="0" err="1"/>
              <a:t>impossible</a:t>
            </a:r>
            <a:endParaRPr lang="tr-TR" dirty="0"/>
          </a:p>
        </p:txBody>
      </p:sp>
      <p:sp>
        <p:nvSpPr>
          <p:cNvPr id="32" name="Metin kutusu 31">
            <a:extLst>
              <a:ext uri="{FF2B5EF4-FFF2-40B4-BE49-F238E27FC236}">
                <a16:creationId xmlns:a16="http://schemas.microsoft.com/office/drawing/2014/main" id="{A174ECFF-F700-2AA0-340C-B81E1024B2B4}"/>
              </a:ext>
            </a:extLst>
          </p:cNvPr>
          <p:cNvSpPr txBox="1"/>
          <p:nvPr/>
        </p:nvSpPr>
        <p:spPr>
          <a:xfrm>
            <a:off x="10078072" y="5022673"/>
            <a:ext cx="1682448" cy="646331"/>
          </a:xfrm>
          <a:prstGeom prst="rect">
            <a:avLst/>
          </a:prstGeom>
          <a:solidFill>
            <a:schemeClr val="bg1">
              <a:lumMod val="75000"/>
            </a:schemeClr>
          </a:solidFill>
        </p:spPr>
        <p:txBody>
          <a:bodyPr wrap="none" rtlCol="0">
            <a:spAutoFit/>
          </a:bodyPr>
          <a:lstStyle/>
          <a:p>
            <a:pPr algn="ctr"/>
            <a:r>
              <a:rPr lang="tr-TR" dirty="0"/>
              <a:t>Close </a:t>
            </a:r>
            <a:r>
              <a:rPr lang="tr-TR" dirty="0" err="1"/>
              <a:t>follow-up</a:t>
            </a:r>
            <a:r>
              <a:rPr lang="tr-TR" dirty="0"/>
              <a:t> </a:t>
            </a:r>
          </a:p>
          <a:p>
            <a:pPr algn="ctr"/>
            <a:r>
              <a:rPr lang="tr-TR" dirty="0" err="1"/>
              <a:t>possible</a:t>
            </a:r>
            <a:endParaRPr lang="tr-TR" dirty="0"/>
          </a:p>
        </p:txBody>
      </p:sp>
      <p:sp>
        <p:nvSpPr>
          <p:cNvPr id="33" name="Metin kutusu 32">
            <a:extLst>
              <a:ext uri="{FF2B5EF4-FFF2-40B4-BE49-F238E27FC236}">
                <a16:creationId xmlns:a16="http://schemas.microsoft.com/office/drawing/2014/main" id="{45BFF29E-6109-5289-6181-AD55F4BFBBC1}"/>
              </a:ext>
            </a:extLst>
          </p:cNvPr>
          <p:cNvSpPr txBox="1"/>
          <p:nvPr/>
        </p:nvSpPr>
        <p:spPr>
          <a:xfrm>
            <a:off x="5948867" y="5948390"/>
            <a:ext cx="2795866" cy="369332"/>
          </a:xfrm>
          <a:prstGeom prst="rect">
            <a:avLst/>
          </a:prstGeom>
          <a:noFill/>
          <a:ln>
            <a:solidFill>
              <a:schemeClr val="tx1"/>
            </a:solidFill>
          </a:ln>
        </p:spPr>
        <p:txBody>
          <a:bodyPr wrap="square" rtlCol="0">
            <a:spAutoFit/>
          </a:bodyPr>
          <a:lstStyle/>
          <a:p>
            <a:pPr algn="ctr"/>
            <a:r>
              <a:rPr lang="tr-TR" dirty="0"/>
              <a:t>3-6 L/</a:t>
            </a:r>
            <a:r>
              <a:rPr lang="tr-TR" dirty="0" err="1"/>
              <a:t>day</a:t>
            </a:r>
            <a:r>
              <a:rPr lang="tr-TR" dirty="0"/>
              <a:t> </a:t>
            </a:r>
            <a:r>
              <a:rPr lang="tr-TR" dirty="0" err="1"/>
              <a:t>i.v</a:t>
            </a:r>
            <a:r>
              <a:rPr lang="tr-TR" dirty="0"/>
              <a:t>.</a:t>
            </a:r>
          </a:p>
        </p:txBody>
      </p:sp>
      <p:sp>
        <p:nvSpPr>
          <p:cNvPr id="34" name="Metin kutusu 33">
            <a:extLst>
              <a:ext uri="{FF2B5EF4-FFF2-40B4-BE49-F238E27FC236}">
                <a16:creationId xmlns:a16="http://schemas.microsoft.com/office/drawing/2014/main" id="{E8A4ACDE-3BEE-F1EA-CFC6-F6ECF2DA46EC}"/>
              </a:ext>
            </a:extLst>
          </p:cNvPr>
          <p:cNvSpPr txBox="1"/>
          <p:nvPr/>
        </p:nvSpPr>
        <p:spPr>
          <a:xfrm>
            <a:off x="9286501" y="5933508"/>
            <a:ext cx="2795866" cy="369332"/>
          </a:xfrm>
          <a:prstGeom prst="rect">
            <a:avLst/>
          </a:prstGeom>
          <a:noFill/>
          <a:ln>
            <a:solidFill>
              <a:schemeClr val="tx1"/>
            </a:solidFill>
          </a:ln>
        </p:spPr>
        <p:txBody>
          <a:bodyPr wrap="square" rtlCol="0">
            <a:spAutoFit/>
          </a:bodyPr>
          <a:lstStyle/>
          <a:p>
            <a:pPr algn="ctr"/>
            <a:r>
              <a:rPr lang="tr-TR" dirty="0"/>
              <a:t>6 L/</a:t>
            </a:r>
            <a:r>
              <a:rPr lang="tr-TR" dirty="0" err="1"/>
              <a:t>day</a:t>
            </a:r>
            <a:r>
              <a:rPr lang="tr-TR" dirty="0"/>
              <a:t> </a:t>
            </a:r>
            <a:r>
              <a:rPr lang="tr-TR" dirty="0" err="1"/>
              <a:t>i.v</a:t>
            </a:r>
            <a:r>
              <a:rPr lang="tr-TR" dirty="0"/>
              <a:t>. </a:t>
            </a:r>
          </a:p>
        </p:txBody>
      </p:sp>
      <p:cxnSp>
        <p:nvCxnSpPr>
          <p:cNvPr id="35" name="Düz Ok Bağlayıcısı 34">
            <a:extLst>
              <a:ext uri="{FF2B5EF4-FFF2-40B4-BE49-F238E27FC236}">
                <a16:creationId xmlns:a16="http://schemas.microsoft.com/office/drawing/2014/main" id="{66D04A78-F0D4-7898-2F37-FD02162CB238}"/>
              </a:ext>
            </a:extLst>
          </p:cNvPr>
          <p:cNvCxnSpPr>
            <a:cxnSpLocks/>
          </p:cNvCxnSpPr>
          <p:nvPr/>
        </p:nvCxnSpPr>
        <p:spPr>
          <a:xfrm>
            <a:off x="2309685" y="4682467"/>
            <a:ext cx="0" cy="3260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Düz Ok Bağlayıcısı 35">
            <a:extLst>
              <a:ext uri="{FF2B5EF4-FFF2-40B4-BE49-F238E27FC236}">
                <a16:creationId xmlns:a16="http://schemas.microsoft.com/office/drawing/2014/main" id="{40FAF292-53F9-6BF5-5E4E-38D28DC12DD8}"/>
              </a:ext>
            </a:extLst>
          </p:cNvPr>
          <p:cNvCxnSpPr>
            <a:cxnSpLocks/>
          </p:cNvCxnSpPr>
          <p:nvPr/>
        </p:nvCxnSpPr>
        <p:spPr>
          <a:xfrm>
            <a:off x="7346800" y="5622303"/>
            <a:ext cx="0" cy="3260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Düz Ok Bağlayıcısı 36">
            <a:extLst>
              <a:ext uri="{FF2B5EF4-FFF2-40B4-BE49-F238E27FC236}">
                <a16:creationId xmlns:a16="http://schemas.microsoft.com/office/drawing/2014/main" id="{CEB98632-8E79-EF6E-39E5-2B8330A37787}"/>
              </a:ext>
            </a:extLst>
          </p:cNvPr>
          <p:cNvCxnSpPr>
            <a:cxnSpLocks/>
          </p:cNvCxnSpPr>
          <p:nvPr/>
        </p:nvCxnSpPr>
        <p:spPr>
          <a:xfrm>
            <a:off x="10919293" y="5622303"/>
            <a:ext cx="0" cy="3260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Metin kutusu 37">
            <a:extLst>
              <a:ext uri="{FF2B5EF4-FFF2-40B4-BE49-F238E27FC236}">
                <a16:creationId xmlns:a16="http://schemas.microsoft.com/office/drawing/2014/main" id="{054137C4-EF7B-0599-C6D9-4B41DBB78145}"/>
              </a:ext>
            </a:extLst>
          </p:cNvPr>
          <p:cNvSpPr txBox="1"/>
          <p:nvPr/>
        </p:nvSpPr>
        <p:spPr>
          <a:xfrm>
            <a:off x="110835" y="6483575"/>
            <a:ext cx="7894944" cy="369332"/>
          </a:xfrm>
          <a:prstGeom prst="rect">
            <a:avLst/>
          </a:prstGeom>
          <a:noFill/>
        </p:spPr>
        <p:txBody>
          <a:bodyPr wrap="square" rtlCol="0">
            <a:spAutoFit/>
          </a:bodyPr>
          <a:lstStyle/>
          <a:p>
            <a:r>
              <a:rPr lang="en-US" dirty="0" err="1"/>
              <a:t>Vanholder</a:t>
            </a:r>
            <a:r>
              <a:rPr lang="en-US" dirty="0"/>
              <a:t> R, Sever MS</a:t>
            </a:r>
            <a:r>
              <a:rPr lang="tr-TR" dirty="0"/>
              <a:t> : </a:t>
            </a:r>
            <a:r>
              <a:rPr lang="en-US" dirty="0"/>
              <a:t>Crush-related acute kidney injury</a:t>
            </a:r>
            <a:r>
              <a:rPr lang="tr-TR" dirty="0"/>
              <a:t> </a:t>
            </a:r>
            <a:r>
              <a:rPr lang="en-US" dirty="0" err="1"/>
              <a:t>Uptodate</a:t>
            </a:r>
            <a:r>
              <a:rPr lang="en-US" dirty="0"/>
              <a:t>; Sep 18, 2020</a:t>
            </a:r>
            <a:r>
              <a:rPr lang="tr-TR" dirty="0"/>
              <a:t> </a:t>
            </a:r>
          </a:p>
        </p:txBody>
      </p:sp>
      <p:pic>
        <p:nvPicPr>
          <p:cNvPr id="39" name="Picture 5">
            <a:extLst>
              <a:ext uri="{FF2B5EF4-FFF2-40B4-BE49-F238E27FC236}">
                <a16:creationId xmlns:a16="http://schemas.microsoft.com/office/drawing/2014/main" id="{27CBAAC5-2762-9A2A-83D3-8A16C59AD2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22378" y="491010"/>
            <a:ext cx="122396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Multiply 8">
            <a:extLst>
              <a:ext uri="{FF2B5EF4-FFF2-40B4-BE49-F238E27FC236}">
                <a16:creationId xmlns:a16="http://schemas.microsoft.com/office/drawing/2014/main" id="{FDCD301C-EB13-295B-5490-D37C098FDD44}"/>
              </a:ext>
            </a:extLst>
          </p:cNvPr>
          <p:cNvSpPr/>
          <p:nvPr/>
        </p:nvSpPr>
        <p:spPr>
          <a:xfrm>
            <a:off x="10434207" y="575187"/>
            <a:ext cx="1440160" cy="1368152"/>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026" name="Picture 2" descr="Fresenius Ringer's Lactate Solution | Order Online">
            <a:extLst>
              <a:ext uri="{FF2B5EF4-FFF2-40B4-BE49-F238E27FC236}">
                <a16:creationId xmlns:a16="http://schemas.microsoft.com/office/drawing/2014/main" id="{ED407719-2094-998F-9DAC-426D488C9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575" y="2506152"/>
            <a:ext cx="1627636" cy="1627636"/>
          </a:xfrm>
          <a:prstGeom prst="rect">
            <a:avLst/>
          </a:prstGeom>
          <a:noFill/>
          <a:extLst>
            <a:ext uri="{909E8E84-426E-40DD-AFC4-6F175D3DCCD1}">
              <a14:hiddenFill xmlns:a14="http://schemas.microsoft.com/office/drawing/2010/main">
                <a:solidFill>
                  <a:srgbClr val="FFFFFF"/>
                </a:solidFill>
              </a14:hiddenFill>
            </a:ext>
          </a:extLst>
        </p:spPr>
      </p:pic>
      <p:sp>
        <p:nvSpPr>
          <p:cNvPr id="42" name="Multiply 8">
            <a:extLst>
              <a:ext uri="{FF2B5EF4-FFF2-40B4-BE49-F238E27FC236}">
                <a16:creationId xmlns:a16="http://schemas.microsoft.com/office/drawing/2014/main" id="{7A7CE676-7F23-E8DF-4377-E70E4030B03A}"/>
              </a:ext>
            </a:extLst>
          </p:cNvPr>
          <p:cNvSpPr/>
          <p:nvPr/>
        </p:nvSpPr>
        <p:spPr>
          <a:xfrm>
            <a:off x="10466091" y="2604525"/>
            <a:ext cx="1440160" cy="1368152"/>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827843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blinds(horizontal)">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9E3E0D-C1CF-0822-9841-6B91AFF792F2}"/>
              </a:ext>
            </a:extLst>
          </p:cNvPr>
          <p:cNvSpPr>
            <a:spLocks noGrp="1"/>
          </p:cNvSpPr>
          <p:nvPr>
            <p:ph type="title"/>
          </p:nvPr>
        </p:nvSpPr>
        <p:spPr/>
        <p:txBody>
          <a:bodyPr/>
          <a:lstStyle/>
          <a:p>
            <a:r>
              <a:rPr lang="tr-TR" b="1" dirty="0" err="1">
                <a:solidFill>
                  <a:srgbClr val="FF0000"/>
                </a:solidFill>
                <a:latin typeface="Verdana" panose="020B0604030504040204" pitchFamily="34" charset="0"/>
                <a:ea typeface="Verdana" panose="020B0604030504040204" pitchFamily="34" charset="0"/>
                <a:cs typeface="Verdana" panose="020B0604030504040204" pitchFamily="34" charset="0"/>
              </a:rPr>
              <a:t>Following</a:t>
            </a:r>
            <a:r>
              <a:rPr lang="tr-TR"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b="1" dirty="0" err="1">
                <a:solidFill>
                  <a:srgbClr val="FF0000"/>
                </a:solidFill>
                <a:latin typeface="Verdana" panose="020B0604030504040204" pitchFamily="34" charset="0"/>
                <a:ea typeface="Verdana" panose="020B0604030504040204" pitchFamily="34" charset="0"/>
                <a:cs typeface="Verdana" panose="020B0604030504040204" pitchFamily="34" charset="0"/>
              </a:rPr>
              <a:t>Mass</a:t>
            </a:r>
            <a:r>
              <a:rPr lang="tr-TR"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b="1" dirty="0" err="1">
                <a:solidFill>
                  <a:srgbClr val="FF0000"/>
                </a:solidFill>
                <a:latin typeface="Verdana" panose="020B0604030504040204" pitchFamily="34" charset="0"/>
                <a:ea typeface="Verdana" panose="020B0604030504040204" pitchFamily="34" charset="0"/>
                <a:cs typeface="Verdana" panose="020B0604030504040204" pitchFamily="34" charset="0"/>
              </a:rPr>
              <a:t>Disasters</a:t>
            </a:r>
            <a:r>
              <a:rPr lang="tr-TR" b="1"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sp>
        <p:nvSpPr>
          <p:cNvPr id="3" name="İçerik Yer Tutucusu 2">
            <a:extLst>
              <a:ext uri="{FF2B5EF4-FFF2-40B4-BE49-F238E27FC236}">
                <a16:creationId xmlns:a16="http://schemas.microsoft.com/office/drawing/2014/main" id="{27E29362-ADD4-4BE6-8ACE-6CAF953CD69D}"/>
              </a:ext>
            </a:extLst>
          </p:cNvPr>
          <p:cNvSpPr>
            <a:spLocks noGrp="1"/>
          </p:cNvSpPr>
          <p:nvPr>
            <p:ph idx="1"/>
          </p:nvPr>
        </p:nvSpPr>
        <p:spPr>
          <a:xfrm>
            <a:off x="272142" y="1565441"/>
            <a:ext cx="7942944" cy="4927433"/>
          </a:xfrm>
        </p:spPr>
        <p:txBody>
          <a:bodyPr>
            <a:normAutofit/>
          </a:bodyPr>
          <a:lstStyle/>
          <a:p>
            <a:r>
              <a:rPr lang="tr-TR" dirty="0" err="1"/>
              <a:t>Authorities</a:t>
            </a:r>
            <a:r>
              <a:rPr lang="tr-TR" dirty="0"/>
              <a:t> </a:t>
            </a:r>
            <a:r>
              <a:rPr lang="tr-TR" dirty="0" err="1"/>
              <a:t>concentrate</a:t>
            </a:r>
            <a:r>
              <a:rPr lang="tr-TR" dirty="0"/>
              <a:t> on </a:t>
            </a:r>
            <a:r>
              <a:rPr lang="tr-TR" dirty="0" err="1"/>
              <a:t>the</a:t>
            </a:r>
            <a:r>
              <a:rPr lang="tr-TR" dirty="0"/>
              <a:t> </a:t>
            </a:r>
            <a:r>
              <a:rPr lang="tr-TR" dirty="0" err="1"/>
              <a:t>most</a:t>
            </a:r>
            <a:r>
              <a:rPr lang="tr-TR" dirty="0"/>
              <a:t> </a:t>
            </a:r>
            <a:r>
              <a:rPr lang="tr-TR" dirty="0" err="1"/>
              <a:t>urgent</a:t>
            </a:r>
            <a:r>
              <a:rPr lang="tr-TR" dirty="0"/>
              <a:t> </a:t>
            </a:r>
            <a:r>
              <a:rPr lang="tr-TR" dirty="0" err="1"/>
              <a:t>needs</a:t>
            </a:r>
            <a:endParaRPr lang="tr-TR" dirty="0"/>
          </a:p>
          <a:p>
            <a:pPr lvl="1"/>
            <a:r>
              <a:rPr lang="tr-TR" dirty="0" err="1"/>
              <a:t>Housing</a:t>
            </a:r>
            <a:r>
              <a:rPr lang="tr-TR" dirty="0"/>
              <a:t>/</a:t>
            </a:r>
            <a:r>
              <a:rPr lang="tr-TR" dirty="0" err="1"/>
              <a:t>Shelter</a:t>
            </a:r>
            <a:endParaRPr lang="tr-TR" dirty="0"/>
          </a:p>
          <a:p>
            <a:pPr lvl="1"/>
            <a:r>
              <a:rPr lang="tr-TR" dirty="0" err="1"/>
              <a:t>Food</a:t>
            </a:r>
            <a:endParaRPr lang="tr-TR" dirty="0"/>
          </a:p>
          <a:p>
            <a:pPr lvl="1"/>
            <a:r>
              <a:rPr lang="tr-TR" dirty="0" err="1"/>
              <a:t>Sanitation</a:t>
            </a:r>
            <a:r>
              <a:rPr lang="tr-TR" dirty="0"/>
              <a:t>- </a:t>
            </a:r>
            <a:r>
              <a:rPr lang="tr-TR" dirty="0" err="1"/>
              <a:t>prevention</a:t>
            </a:r>
            <a:r>
              <a:rPr lang="tr-TR" dirty="0"/>
              <a:t> of </a:t>
            </a:r>
            <a:r>
              <a:rPr lang="tr-TR" dirty="0" err="1"/>
              <a:t>epidemia</a:t>
            </a:r>
            <a:endParaRPr lang="tr-TR" dirty="0"/>
          </a:p>
          <a:p>
            <a:pPr lvl="1"/>
            <a:r>
              <a:rPr lang="tr-TR" dirty="0" err="1"/>
              <a:t>Rescue</a:t>
            </a:r>
            <a:r>
              <a:rPr lang="tr-TR" dirty="0"/>
              <a:t> </a:t>
            </a:r>
            <a:r>
              <a:rPr lang="tr-TR" dirty="0" err="1"/>
              <a:t>operations</a:t>
            </a:r>
            <a:endParaRPr lang="tr-TR" dirty="0"/>
          </a:p>
          <a:p>
            <a:pPr lvl="1"/>
            <a:r>
              <a:rPr lang="tr-TR" dirty="0" err="1"/>
              <a:t>Transportation</a:t>
            </a:r>
            <a:endParaRPr lang="tr-TR" dirty="0"/>
          </a:p>
          <a:p>
            <a:pPr lvl="1"/>
            <a:r>
              <a:rPr lang="tr-TR" dirty="0" err="1"/>
              <a:t>Safety</a:t>
            </a:r>
            <a:r>
              <a:rPr lang="tr-TR" dirty="0"/>
              <a:t> </a:t>
            </a:r>
            <a:r>
              <a:rPr lang="tr-TR" dirty="0" err="1"/>
              <a:t>issues</a:t>
            </a:r>
            <a:endParaRPr lang="tr-TR" dirty="0"/>
          </a:p>
          <a:p>
            <a:pPr lvl="1"/>
            <a:endParaRPr lang="tr-TR" dirty="0"/>
          </a:p>
          <a:p>
            <a:r>
              <a:rPr lang="tr-TR" dirty="0" err="1"/>
              <a:t>What</a:t>
            </a:r>
            <a:r>
              <a:rPr lang="tr-TR" dirty="0"/>
              <a:t> </a:t>
            </a:r>
            <a:r>
              <a:rPr lang="tr-TR" dirty="0" err="1"/>
              <a:t>about</a:t>
            </a:r>
            <a:r>
              <a:rPr lang="tr-TR" dirty="0"/>
              <a:t> </a:t>
            </a:r>
            <a:r>
              <a:rPr lang="tr-TR" dirty="0" err="1"/>
              <a:t>patients</a:t>
            </a:r>
            <a:r>
              <a:rPr lang="tr-TR" dirty="0"/>
              <a:t> </a:t>
            </a:r>
            <a:r>
              <a:rPr lang="tr-TR" dirty="0" err="1"/>
              <a:t>with</a:t>
            </a:r>
            <a:r>
              <a:rPr lang="tr-TR" dirty="0"/>
              <a:t> </a:t>
            </a:r>
            <a:r>
              <a:rPr lang="tr-TR" dirty="0" err="1"/>
              <a:t>chronic</a:t>
            </a:r>
            <a:r>
              <a:rPr lang="tr-TR" dirty="0"/>
              <a:t> </a:t>
            </a:r>
            <a:r>
              <a:rPr lang="tr-TR" dirty="0" err="1"/>
              <a:t>diseases</a:t>
            </a:r>
            <a:r>
              <a:rPr lang="tr-TR" dirty="0"/>
              <a:t> </a:t>
            </a:r>
            <a:r>
              <a:rPr lang="tr-TR" dirty="0" err="1"/>
              <a:t>and</a:t>
            </a:r>
            <a:r>
              <a:rPr lang="tr-TR" dirty="0"/>
              <a:t> </a:t>
            </a:r>
            <a:r>
              <a:rPr lang="tr-TR" dirty="0" err="1"/>
              <a:t>with</a:t>
            </a:r>
            <a:r>
              <a:rPr lang="tr-TR" dirty="0"/>
              <a:t> </a:t>
            </a:r>
            <a:r>
              <a:rPr lang="tr-TR" dirty="0" err="1"/>
              <a:t>special</a:t>
            </a:r>
            <a:r>
              <a:rPr lang="tr-TR" dirty="0"/>
              <a:t> </a:t>
            </a:r>
            <a:r>
              <a:rPr lang="tr-TR" dirty="0" err="1"/>
              <a:t>needs</a:t>
            </a:r>
            <a:endParaRPr lang="tr-TR" dirty="0"/>
          </a:p>
          <a:p>
            <a:pPr lvl="1"/>
            <a:r>
              <a:rPr lang="tr-TR" dirty="0" err="1"/>
              <a:t>Diabetes</a:t>
            </a:r>
            <a:r>
              <a:rPr lang="tr-TR" dirty="0"/>
              <a:t>, </a:t>
            </a:r>
            <a:r>
              <a:rPr lang="tr-TR" dirty="0" err="1"/>
              <a:t>Oncology</a:t>
            </a:r>
            <a:r>
              <a:rPr lang="tr-TR" dirty="0"/>
              <a:t>, </a:t>
            </a:r>
            <a:r>
              <a:rPr lang="tr-TR" dirty="0" err="1"/>
              <a:t>Chronic</a:t>
            </a:r>
            <a:r>
              <a:rPr lang="tr-TR" dirty="0"/>
              <a:t> </a:t>
            </a:r>
            <a:r>
              <a:rPr lang="tr-TR" dirty="0" err="1"/>
              <a:t>Kidney</a:t>
            </a:r>
            <a:r>
              <a:rPr lang="tr-TR" dirty="0"/>
              <a:t> </a:t>
            </a:r>
            <a:r>
              <a:rPr lang="tr-TR" dirty="0" err="1"/>
              <a:t>Disease</a:t>
            </a:r>
            <a:r>
              <a:rPr lang="tr-TR" dirty="0"/>
              <a:t>, CVD, HT</a:t>
            </a:r>
          </a:p>
          <a:p>
            <a:pPr lvl="1"/>
            <a:r>
              <a:rPr lang="tr-TR" dirty="0" err="1"/>
              <a:t>Patients</a:t>
            </a:r>
            <a:r>
              <a:rPr lang="tr-TR" dirty="0"/>
              <a:t> on </a:t>
            </a:r>
            <a:r>
              <a:rPr lang="tr-TR" dirty="0" err="1"/>
              <a:t>dialysis</a:t>
            </a:r>
            <a:r>
              <a:rPr lang="tr-TR" dirty="0"/>
              <a:t>, </a:t>
            </a:r>
            <a:r>
              <a:rPr lang="tr-TR" dirty="0" err="1"/>
              <a:t>elderly</a:t>
            </a:r>
            <a:r>
              <a:rPr lang="tr-TR" dirty="0"/>
              <a:t>, </a:t>
            </a:r>
            <a:r>
              <a:rPr lang="tr-TR" dirty="0" err="1"/>
              <a:t>disabled</a:t>
            </a:r>
            <a:endParaRPr lang="tr-TR" dirty="0"/>
          </a:p>
          <a:p>
            <a:pPr marL="457200" lvl="1" indent="0">
              <a:buNone/>
            </a:pPr>
            <a:endParaRPr lang="tr-TR" dirty="0"/>
          </a:p>
          <a:p>
            <a:pPr lvl="1"/>
            <a:endParaRPr lang="tr-TR" dirty="0"/>
          </a:p>
          <a:p>
            <a:pPr lvl="1"/>
            <a:endParaRPr lang="tr-TR" dirty="0"/>
          </a:p>
        </p:txBody>
      </p:sp>
      <p:sp>
        <p:nvSpPr>
          <p:cNvPr id="4" name="Sağ Küme Ayracı 3">
            <a:extLst>
              <a:ext uri="{FF2B5EF4-FFF2-40B4-BE49-F238E27FC236}">
                <a16:creationId xmlns:a16="http://schemas.microsoft.com/office/drawing/2014/main" id="{6D423F79-99EC-BD70-AC5C-90FF89C61CA8}"/>
              </a:ext>
            </a:extLst>
          </p:cNvPr>
          <p:cNvSpPr/>
          <p:nvPr/>
        </p:nvSpPr>
        <p:spPr>
          <a:xfrm>
            <a:off x="7818539" y="1479798"/>
            <a:ext cx="928577" cy="2549359"/>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Metin kutusu 4">
            <a:extLst>
              <a:ext uri="{FF2B5EF4-FFF2-40B4-BE49-F238E27FC236}">
                <a16:creationId xmlns:a16="http://schemas.microsoft.com/office/drawing/2014/main" id="{BC1E21E4-45DD-0B67-15A5-99C09633D3C0}"/>
              </a:ext>
            </a:extLst>
          </p:cNvPr>
          <p:cNvSpPr txBox="1"/>
          <p:nvPr/>
        </p:nvSpPr>
        <p:spPr>
          <a:xfrm>
            <a:off x="9408761" y="2640249"/>
            <a:ext cx="1534972" cy="830997"/>
          </a:xfrm>
          <a:prstGeom prst="rect">
            <a:avLst/>
          </a:prstGeom>
          <a:noFill/>
        </p:spPr>
        <p:txBody>
          <a:bodyPr wrap="none" rtlCol="0">
            <a:spAutoFit/>
          </a:bodyPr>
          <a:lstStyle/>
          <a:p>
            <a:pPr algn="ctr"/>
            <a:r>
              <a:rPr lang="tr-TR" sz="2400" dirty="0"/>
              <a:t>General </a:t>
            </a:r>
          </a:p>
          <a:p>
            <a:pPr algn="ctr"/>
            <a:r>
              <a:rPr lang="tr-TR" sz="2400" dirty="0" err="1"/>
              <a:t>Population</a:t>
            </a:r>
            <a:endParaRPr lang="tr-TR" sz="2400" dirty="0"/>
          </a:p>
        </p:txBody>
      </p:sp>
      <p:pic>
        <p:nvPicPr>
          <p:cNvPr id="3074" name="Picture 2" descr="Multinational and multicultural crowd of people . People of different ages  and appearance large set on a white background Stock-Vektorgrafik | Adobe  Stock">
            <a:extLst>
              <a:ext uri="{FF2B5EF4-FFF2-40B4-BE49-F238E27FC236}">
                <a16:creationId xmlns:a16="http://schemas.microsoft.com/office/drawing/2014/main" id="{AC3A06A0-047F-A9FD-BD09-76454F2D7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781" y="1766744"/>
            <a:ext cx="3398580" cy="8730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verse Disabled People Cartoon Handicapped Men Stock Vector (Royalty Free)  1859081629 | Shutterstock">
            <a:extLst>
              <a:ext uri="{FF2B5EF4-FFF2-40B4-BE49-F238E27FC236}">
                <a16:creationId xmlns:a16="http://schemas.microsoft.com/office/drawing/2014/main" id="{FA36359B-9A82-4130-BB39-7C6D8D1E12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65" b="9104"/>
          <a:stretch/>
        </p:blipFill>
        <p:spPr bwMode="auto">
          <a:xfrm>
            <a:off x="9375005" y="4302243"/>
            <a:ext cx="1854361" cy="1161626"/>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0FFA8E82-6229-17A1-1C80-C888B60D4199}"/>
              </a:ext>
            </a:extLst>
          </p:cNvPr>
          <p:cNvSpPr txBox="1"/>
          <p:nvPr/>
        </p:nvSpPr>
        <p:spPr>
          <a:xfrm>
            <a:off x="9346769" y="5422576"/>
            <a:ext cx="1882695" cy="830997"/>
          </a:xfrm>
          <a:prstGeom prst="rect">
            <a:avLst/>
          </a:prstGeom>
          <a:noFill/>
        </p:spPr>
        <p:txBody>
          <a:bodyPr wrap="none" rtlCol="0">
            <a:spAutoFit/>
          </a:bodyPr>
          <a:lstStyle/>
          <a:p>
            <a:r>
              <a:rPr lang="tr-TR" sz="2400" dirty="0" err="1"/>
              <a:t>Patients</a:t>
            </a:r>
            <a:r>
              <a:rPr lang="tr-TR" sz="2400" dirty="0"/>
              <a:t> </a:t>
            </a:r>
            <a:r>
              <a:rPr lang="tr-TR" sz="2400" dirty="0" err="1"/>
              <a:t>with</a:t>
            </a:r>
            <a:r>
              <a:rPr lang="tr-TR" sz="2400" dirty="0"/>
              <a:t> </a:t>
            </a:r>
          </a:p>
          <a:p>
            <a:r>
              <a:rPr lang="tr-TR" sz="2400" dirty="0"/>
              <a:t>Special </a:t>
            </a:r>
            <a:r>
              <a:rPr lang="tr-TR" sz="2400" dirty="0" err="1"/>
              <a:t>needs</a:t>
            </a:r>
            <a:endParaRPr lang="tr-TR" sz="2000" dirty="0"/>
          </a:p>
        </p:txBody>
      </p:sp>
      <p:sp>
        <p:nvSpPr>
          <p:cNvPr id="7" name="Yamuk 6">
            <a:extLst>
              <a:ext uri="{FF2B5EF4-FFF2-40B4-BE49-F238E27FC236}">
                <a16:creationId xmlns:a16="http://schemas.microsoft.com/office/drawing/2014/main" id="{4735D196-FFE1-53A9-6E5C-AC310DA05902}"/>
              </a:ext>
            </a:extLst>
          </p:cNvPr>
          <p:cNvSpPr/>
          <p:nvPr/>
        </p:nvSpPr>
        <p:spPr>
          <a:xfrm rot="10800000">
            <a:off x="9221490" y="3517740"/>
            <a:ext cx="2036111" cy="873098"/>
          </a:xfrm>
          <a:prstGeom prst="trapezoid">
            <a:avLst/>
          </a:prstGeom>
          <a:gradFill flip="none" rotWithShape="1">
            <a:gsLst>
              <a:gs pos="4000">
                <a:schemeClr val="accent6">
                  <a:lumMod val="5000"/>
                  <a:lumOff val="95000"/>
                </a:schemeClr>
              </a:gs>
              <a:gs pos="58000">
                <a:schemeClr val="accent6">
                  <a:lumMod val="45000"/>
                  <a:lumOff val="55000"/>
                </a:schemeClr>
              </a:gs>
              <a:gs pos="96000">
                <a:schemeClr val="accent6">
                  <a:lumMod val="45000"/>
                  <a:lumOff val="55000"/>
                </a:schemeClr>
              </a:gs>
              <a:gs pos="100000">
                <a:schemeClr val="accent6">
                  <a:lumMod val="30000"/>
                  <a:lumOff val="70000"/>
                </a:schemeClr>
              </a:gs>
            </a:gsLst>
            <a:lin ang="5400000" scaled="1"/>
            <a:tileRect/>
          </a:gradFill>
          <a:ln>
            <a:gradFill flip="none" rotWithShape="1">
              <a:gsLst>
                <a:gs pos="0">
                  <a:schemeClr val="accent6">
                    <a:lumMod val="97583"/>
                    <a:lumOff val="2417"/>
                    <a:alpha val="45000"/>
                  </a:schemeClr>
                </a:gs>
                <a:gs pos="37000">
                  <a:schemeClr val="accent6">
                    <a:lumMod val="45000"/>
                    <a:lumOff val="55000"/>
                    <a:alpha val="54000"/>
                  </a:schemeClr>
                </a:gs>
                <a:gs pos="69000">
                  <a:schemeClr val="accent6">
                    <a:lumMod val="45000"/>
                    <a:lumOff val="55000"/>
                  </a:schemeClr>
                </a:gs>
                <a:gs pos="100000">
                  <a:schemeClr val="accent6">
                    <a:lumMod val="30000"/>
                    <a:lumOff val="70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Sağ Küme Ayracı 7">
            <a:extLst>
              <a:ext uri="{FF2B5EF4-FFF2-40B4-BE49-F238E27FC236}">
                <a16:creationId xmlns:a16="http://schemas.microsoft.com/office/drawing/2014/main" id="{EF678746-8AA0-FF23-2BBA-3D033B7259DF}"/>
              </a:ext>
            </a:extLst>
          </p:cNvPr>
          <p:cNvSpPr/>
          <p:nvPr/>
        </p:nvSpPr>
        <p:spPr>
          <a:xfrm>
            <a:off x="7855888" y="4390838"/>
            <a:ext cx="928576" cy="1862735"/>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81374138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BBC0F7-9CCD-A5D2-3859-1D9438CC6B03}"/>
              </a:ext>
            </a:extLst>
          </p:cNvPr>
          <p:cNvSpPr>
            <a:spLocks noGrp="1"/>
          </p:cNvSpPr>
          <p:nvPr>
            <p:ph type="title"/>
          </p:nvPr>
        </p:nvSpPr>
        <p:spPr>
          <a:xfrm>
            <a:off x="381000" y="136525"/>
            <a:ext cx="7510680" cy="1171741"/>
          </a:xfrm>
        </p:spPr>
        <p:txBody>
          <a:bodyPr>
            <a:normAutofit/>
          </a:bodyPr>
          <a:lstStyle/>
          <a:p>
            <a:r>
              <a:rPr lang="tr-TR" sz="3600" b="1" dirty="0" err="1">
                <a:solidFill>
                  <a:srgbClr val="FF0000"/>
                </a:solidFill>
                <a:latin typeface="Verdana" panose="020B0604030504040204" pitchFamily="34" charset="0"/>
                <a:ea typeface="Verdana" panose="020B0604030504040204" pitchFamily="34" charset="0"/>
                <a:cs typeface="Verdana" panose="020B0604030504040204" pitchFamily="34" charset="0"/>
              </a:rPr>
              <a:t>Patients</a:t>
            </a:r>
            <a:r>
              <a:rPr lang="tr-TR" sz="3600" b="1" dirty="0">
                <a:solidFill>
                  <a:srgbClr val="FF0000"/>
                </a:solidFill>
                <a:latin typeface="Verdana" panose="020B0604030504040204" pitchFamily="34" charset="0"/>
                <a:ea typeface="Verdana" panose="020B0604030504040204" pitchFamily="34" charset="0"/>
                <a:cs typeface="Verdana" panose="020B0604030504040204" pitchFamily="34" charset="0"/>
              </a:rPr>
              <a:t> on RRT at </a:t>
            </a:r>
            <a:r>
              <a:rPr lang="tr-TR" sz="3600" b="1" dirty="0" err="1">
                <a:solidFill>
                  <a:srgbClr val="FF0000"/>
                </a:solidFill>
                <a:latin typeface="Verdana" panose="020B0604030504040204" pitchFamily="34" charset="0"/>
                <a:ea typeface="Verdana" panose="020B0604030504040204" pitchFamily="34" charset="0"/>
                <a:cs typeface="Verdana" panose="020B0604030504040204" pitchFamily="34" charset="0"/>
              </a:rPr>
              <a:t>times</a:t>
            </a:r>
            <a:r>
              <a:rPr lang="tr-TR" sz="3600" b="1" dirty="0">
                <a:solidFill>
                  <a:srgbClr val="FF0000"/>
                </a:solidFill>
                <a:latin typeface="Verdana" panose="020B0604030504040204" pitchFamily="34" charset="0"/>
                <a:ea typeface="Verdana" panose="020B0604030504040204" pitchFamily="34" charset="0"/>
                <a:cs typeface="Verdana" panose="020B0604030504040204" pitchFamily="34" charset="0"/>
              </a:rPr>
              <a:t> of </a:t>
            </a:r>
            <a:r>
              <a:rPr lang="tr-TR" sz="3600" b="1" dirty="0" err="1">
                <a:solidFill>
                  <a:srgbClr val="FF0000"/>
                </a:solidFill>
                <a:latin typeface="Verdana" panose="020B0604030504040204" pitchFamily="34" charset="0"/>
                <a:ea typeface="Verdana" panose="020B0604030504040204" pitchFamily="34" charset="0"/>
                <a:cs typeface="Verdana" panose="020B0604030504040204" pitchFamily="34" charset="0"/>
              </a:rPr>
              <a:t>Disasters</a:t>
            </a:r>
            <a:r>
              <a:rPr lang="tr-TR" sz="36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600" b="1" dirty="0" err="1">
                <a:solidFill>
                  <a:srgbClr val="FF0000"/>
                </a:solidFill>
                <a:latin typeface="Verdana" panose="020B0604030504040204" pitchFamily="34" charset="0"/>
                <a:ea typeface="Verdana" panose="020B0604030504040204" pitchFamily="34" charset="0"/>
                <a:cs typeface="Verdana" panose="020B0604030504040204" pitchFamily="34" charset="0"/>
              </a:rPr>
              <a:t>Challenges</a:t>
            </a:r>
            <a:endParaRPr lang="tr-TR" sz="36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İçerik Yer Tutucusu 2">
            <a:extLst>
              <a:ext uri="{FF2B5EF4-FFF2-40B4-BE49-F238E27FC236}">
                <a16:creationId xmlns:a16="http://schemas.microsoft.com/office/drawing/2014/main" id="{84526092-B421-AD02-33CD-8FCC83C9B52D}"/>
              </a:ext>
            </a:extLst>
          </p:cNvPr>
          <p:cNvSpPr>
            <a:spLocks noGrp="1"/>
          </p:cNvSpPr>
          <p:nvPr>
            <p:ph idx="1"/>
          </p:nvPr>
        </p:nvSpPr>
        <p:spPr>
          <a:xfrm>
            <a:off x="159775" y="1308267"/>
            <a:ext cx="11713357" cy="4951856"/>
          </a:xfrm>
        </p:spPr>
        <p:txBody>
          <a:bodyPr>
            <a:normAutofit fontScale="92500" lnSpcReduction="20000"/>
          </a:bodyPr>
          <a:lstStyle/>
          <a:p>
            <a:r>
              <a:rPr lang="tr-TR" dirty="0" err="1"/>
              <a:t>For</a:t>
            </a:r>
            <a:r>
              <a:rPr lang="tr-TR" dirty="0"/>
              <a:t> </a:t>
            </a:r>
            <a:r>
              <a:rPr lang="tr-TR" dirty="0" err="1"/>
              <a:t>patients</a:t>
            </a:r>
            <a:r>
              <a:rPr lang="tr-TR" dirty="0"/>
              <a:t> on HD </a:t>
            </a:r>
          </a:p>
          <a:p>
            <a:pPr lvl="1"/>
            <a:r>
              <a:rPr lang="tr-TR" dirty="0"/>
              <a:t>Access </a:t>
            </a:r>
            <a:r>
              <a:rPr lang="tr-TR" dirty="0" err="1"/>
              <a:t>to</a:t>
            </a:r>
            <a:r>
              <a:rPr lang="tr-TR" dirty="0"/>
              <a:t> </a:t>
            </a:r>
            <a:r>
              <a:rPr lang="tr-TR" dirty="0" err="1"/>
              <a:t>dialysis</a:t>
            </a:r>
            <a:r>
              <a:rPr lang="tr-TR" dirty="0"/>
              <a:t> </a:t>
            </a:r>
            <a:r>
              <a:rPr lang="tr-TR" dirty="0" err="1"/>
              <a:t>centers</a:t>
            </a:r>
            <a:r>
              <a:rPr lang="tr-TR" dirty="0"/>
              <a:t> </a:t>
            </a:r>
            <a:r>
              <a:rPr lang="tr-TR" dirty="0" err="1"/>
              <a:t>may</a:t>
            </a:r>
            <a:r>
              <a:rPr lang="tr-TR" dirty="0"/>
              <a:t> not be </a:t>
            </a:r>
            <a:r>
              <a:rPr lang="tr-TR" dirty="0" err="1"/>
              <a:t>possible</a:t>
            </a:r>
            <a:endParaRPr lang="tr-TR" dirty="0"/>
          </a:p>
          <a:p>
            <a:pPr lvl="1"/>
            <a:r>
              <a:rPr lang="tr-TR" dirty="0" err="1"/>
              <a:t>Dialysis</a:t>
            </a:r>
            <a:r>
              <a:rPr lang="tr-TR" dirty="0"/>
              <a:t> </a:t>
            </a:r>
            <a:r>
              <a:rPr lang="tr-TR" dirty="0" err="1"/>
              <a:t>staff</a:t>
            </a:r>
            <a:r>
              <a:rPr lang="tr-TR" dirty="0"/>
              <a:t> </a:t>
            </a:r>
            <a:r>
              <a:rPr lang="tr-TR" dirty="0" err="1"/>
              <a:t>may</a:t>
            </a:r>
            <a:r>
              <a:rPr lang="tr-TR" dirty="0"/>
              <a:t> </a:t>
            </a:r>
            <a:r>
              <a:rPr lang="tr-TR" dirty="0" err="1"/>
              <a:t>themselves</a:t>
            </a:r>
            <a:r>
              <a:rPr lang="tr-TR" dirty="0"/>
              <a:t> be </a:t>
            </a:r>
            <a:r>
              <a:rPr lang="tr-TR" dirty="0" err="1"/>
              <a:t>unable</a:t>
            </a:r>
            <a:r>
              <a:rPr lang="tr-TR" dirty="0"/>
              <a:t> </a:t>
            </a:r>
            <a:r>
              <a:rPr lang="tr-TR" dirty="0" err="1"/>
              <a:t>to</a:t>
            </a:r>
            <a:r>
              <a:rPr lang="tr-TR" dirty="0"/>
              <a:t> </a:t>
            </a:r>
            <a:r>
              <a:rPr lang="tr-TR" dirty="0" err="1"/>
              <a:t>reach</a:t>
            </a:r>
            <a:r>
              <a:rPr lang="tr-TR" dirty="0"/>
              <a:t> </a:t>
            </a:r>
            <a:r>
              <a:rPr lang="tr-TR" dirty="0" err="1"/>
              <a:t>to</a:t>
            </a:r>
            <a:r>
              <a:rPr lang="tr-TR" dirty="0"/>
              <a:t> </a:t>
            </a:r>
            <a:r>
              <a:rPr lang="tr-TR" dirty="0" err="1"/>
              <a:t>the</a:t>
            </a:r>
            <a:r>
              <a:rPr lang="tr-TR" dirty="0"/>
              <a:t> </a:t>
            </a:r>
            <a:r>
              <a:rPr lang="tr-TR" dirty="0" err="1"/>
              <a:t>center</a:t>
            </a:r>
            <a:r>
              <a:rPr lang="tr-TR" dirty="0"/>
              <a:t> </a:t>
            </a:r>
            <a:r>
              <a:rPr lang="tr-TR" dirty="0" err="1"/>
              <a:t>and</a:t>
            </a:r>
            <a:r>
              <a:rPr lang="tr-TR" dirty="0"/>
              <a:t>/</a:t>
            </a:r>
            <a:r>
              <a:rPr lang="tr-TR" dirty="0" err="1"/>
              <a:t>or</a:t>
            </a:r>
            <a:r>
              <a:rPr lang="tr-TR" dirty="0"/>
              <a:t> </a:t>
            </a:r>
            <a:r>
              <a:rPr lang="tr-TR" dirty="0" err="1"/>
              <a:t>may</a:t>
            </a:r>
            <a:r>
              <a:rPr lang="tr-TR" dirty="0"/>
              <a:t> not be </a:t>
            </a:r>
            <a:r>
              <a:rPr lang="tr-TR" dirty="0" err="1"/>
              <a:t>able</a:t>
            </a:r>
            <a:r>
              <a:rPr lang="tr-TR" dirty="0"/>
              <a:t> </a:t>
            </a:r>
            <a:r>
              <a:rPr lang="tr-TR" dirty="0" err="1"/>
              <a:t>to</a:t>
            </a:r>
            <a:r>
              <a:rPr lang="tr-TR" dirty="0"/>
              <a:t> </a:t>
            </a:r>
            <a:r>
              <a:rPr lang="tr-TR" dirty="0" err="1"/>
              <a:t>work</a:t>
            </a:r>
            <a:endParaRPr lang="tr-TR" dirty="0"/>
          </a:p>
          <a:p>
            <a:pPr lvl="1"/>
            <a:r>
              <a:rPr lang="tr-TR" dirty="0" err="1"/>
              <a:t>Acess</a:t>
            </a:r>
            <a:r>
              <a:rPr lang="tr-TR" dirty="0"/>
              <a:t> </a:t>
            </a:r>
            <a:r>
              <a:rPr lang="tr-TR" dirty="0" err="1"/>
              <a:t>to</a:t>
            </a:r>
            <a:r>
              <a:rPr lang="tr-TR" dirty="0"/>
              <a:t> </a:t>
            </a:r>
            <a:r>
              <a:rPr lang="tr-TR" dirty="0" err="1"/>
              <a:t>medications</a:t>
            </a:r>
            <a:r>
              <a:rPr lang="tr-TR" dirty="0"/>
              <a:t> </a:t>
            </a:r>
            <a:r>
              <a:rPr lang="tr-TR" dirty="0" err="1"/>
              <a:t>may</a:t>
            </a:r>
            <a:r>
              <a:rPr lang="tr-TR" dirty="0"/>
              <a:t> be </a:t>
            </a:r>
            <a:r>
              <a:rPr lang="tr-TR" dirty="0" err="1"/>
              <a:t>impaired</a:t>
            </a:r>
            <a:endParaRPr lang="tr-TR" dirty="0"/>
          </a:p>
          <a:p>
            <a:pPr lvl="1"/>
            <a:r>
              <a:rPr lang="tr-TR" dirty="0" err="1"/>
              <a:t>Dialysis</a:t>
            </a:r>
            <a:r>
              <a:rPr lang="tr-TR" dirty="0"/>
              <a:t> </a:t>
            </a:r>
            <a:r>
              <a:rPr lang="tr-TR" dirty="0" err="1"/>
              <a:t>centers</a:t>
            </a:r>
            <a:r>
              <a:rPr lang="tr-TR" dirty="0"/>
              <a:t> </a:t>
            </a:r>
            <a:r>
              <a:rPr lang="tr-TR" dirty="0" err="1"/>
              <a:t>may</a:t>
            </a:r>
            <a:r>
              <a:rPr lang="tr-TR" dirty="0"/>
              <a:t> be </a:t>
            </a:r>
            <a:r>
              <a:rPr lang="tr-TR" dirty="0" err="1"/>
              <a:t>unable</a:t>
            </a:r>
            <a:r>
              <a:rPr lang="tr-TR" dirty="0"/>
              <a:t> </a:t>
            </a:r>
            <a:r>
              <a:rPr lang="tr-TR" dirty="0" err="1"/>
              <a:t>to</a:t>
            </a:r>
            <a:r>
              <a:rPr lang="tr-TR" dirty="0"/>
              <a:t> </a:t>
            </a:r>
            <a:r>
              <a:rPr lang="tr-TR" dirty="0" err="1"/>
              <a:t>operate</a:t>
            </a:r>
            <a:r>
              <a:rPr lang="tr-TR" dirty="0"/>
              <a:t> </a:t>
            </a:r>
          </a:p>
          <a:p>
            <a:pPr lvl="1"/>
            <a:r>
              <a:rPr lang="tr-TR" dirty="0" err="1"/>
              <a:t>Patients</a:t>
            </a:r>
            <a:r>
              <a:rPr lang="tr-TR" dirty="0"/>
              <a:t> </a:t>
            </a:r>
            <a:r>
              <a:rPr lang="tr-TR" dirty="0" err="1"/>
              <a:t>may</a:t>
            </a:r>
            <a:r>
              <a:rPr lang="tr-TR" dirty="0"/>
              <a:t> be on </a:t>
            </a:r>
            <a:r>
              <a:rPr lang="tr-TR" dirty="0" err="1"/>
              <a:t>dialysis</a:t>
            </a:r>
            <a:r>
              <a:rPr lang="tr-TR" dirty="0"/>
              <a:t> </a:t>
            </a:r>
            <a:r>
              <a:rPr lang="tr-TR" dirty="0" err="1"/>
              <a:t>during</a:t>
            </a:r>
            <a:r>
              <a:rPr lang="tr-TR" dirty="0"/>
              <a:t> </a:t>
            </a:r>
            <a:r>
              <a:rPr lang="tr-TR" dirty="0" err="1"/>
              <a:t>the</a:t>
            </a:r>
            <a:r>
              <a:rPr lang="tr-TR" dirty="0"/>
              <a:t> </a:t>
            </a:r>
            <a:r>
              <a:rPr lang="tr-TR" dirty="0" err="1"/>
              <a:t>disaster</a:t>
            </a:r>
            <a:endParaRPr lang="tr-TR" dirty="0"/>
          </a:p>
          <a:p>
            <a:pPr lvl="1"/>
            <a:endParaRPr lang="tr-TR" dirty="0"/>
          </a:p>
          <a:p>
            <a:r>
              <a:rPr lang="tr-TR" dirty="0" err="1"/>
              <a:t>For</a:t>
            </a:r>
            <a:r>
              <a:rPr lang="tr-TR" dirty="0"/>
              <a:t> </a:t>
            </a:r>
            <a:r>
              <a:rPr lang="tr-TR" dirty="0" err="1"/>
              <a:t>patients</a:t>
            </a:r>
            <a:r>
              <a:rPr lang="tr-TR" dirty="0"/>
              <a:t> on PD</a:t>
            </a:r>
          </a:p>
          <a:p>
            <a:pPr lvl="1"/>
            <a:r>
              <a:rPr lang="tr-TR" dirty="0"/>
              <a:t>Access </a:t>
            </a:r>
            <a:r>
              <a:rPr lang="tr-TR" dirty="0" err="1"/>
              <a:t>to</a:t>
            </a:r>
            <a:r>
              <a:rPr lang="tr-TR" dirty="0"/>
              <a:t> </a:t>
            </a:r>
            <a:r>
              <a:rPr lang="tr-TR" dirty="0" err="1"/>
              <a:t>solutions</a:t>
            </a:r>
            <a:r>
              <a:rPr lang="tr-TR" dirty="0"/>
              <a:t> </a:t>
            </a:r>
            <a:r>
              <a:rPr lang="tr-TR" dirty="0" err="1"/>
              <a:t>may</a:t>
            </a:r>
            <a:r>
              <a:rPr lang="tr-TR" dirty="0"/>
              <a:t> not be </a:t>
            </a:r>
            <a:r>
              <a:rPr lang="tr-TR" dirty="0" err="1"/>
              <a:t>possible</a:t>
            </a:r>
            <a:endParaRPr lang="tr-TR" dirty="0"/>
          </a:p>
          <a:p>
            <a:pPr lvl="1"/>
            <a:r>
              <a:rPr lang="tr-TR" dirty="0"/>
              <a:t>APD </a:t>
            </a:r>
            <a:r>
              <a:rPr lang="tr-TR" dirty="0" err="1"/>
              <a:t>may</a:t>
            </a:r>
            <a:r>
              <a:rPr lang="tr-TR" dirty="0"/>
              <a:t> not be </a:t>
            </a:r>
            <a:r>
              <a:rPr lang="tr-TR" dirty="0" err="1"/>
              <a:t>used</a:t>
            </a:r>
            <a:r>
              <a:rPr lang="tr-TR" dirty="0"/>
              <a:t> </a:t>
            </a:r>
            <a:r>
              <a:rPr lang="tr-TR" dirty="0" err="1"/>
              <a:t>due</a:t>
            </a:r>
            <a:r>
              <a:rPr lang="tr-TR" dirty="0"/>
              <a:t> </a:t>
            </a:r>
            <a:r>
              <a:rPr lang="tr-TR" dirty="0" err="1"/>
              <a:t>to</a:t>
            </a:r>
            <a:r>
              <a:rPr lang="tr-TR" dirty="0"/>
              <a:t> </a:t>
            </a:r>
            <a:r>
              <a:rPr lang="tr-TR" dirty="0" err="1"/>
              <a:t>power</a:t>
            </a:r>
            <a:r>
              <a:rPr lang="tr-TR" dirty="0"/>
              <a:t> </a:t>
            </a:r>
            <a:r>
              <a:rPr lang="tr-TR" dirty="0" err="1"/>
              <a:t>cut-offs</a:t>
            </a:r>
            <a:endParaRPr lang="tr-TR" dirty="0"/>
          </a:p>
          <a:p>
            <a:pPr lvl="1"/>
            <a:r>
              <a:rPr lang="tr-TR" dirty="0" err="1"/>
              <a:t>Hygienic</a:t>
            </a:r>
            <a:r>
              <a:rPr lang="tr-TR" dirty="0"/>
              <a:t> </a:t>
            </a:r>
            <a:r>
              <a:rPr lang="tr-TR" dirty="0" err="1"/>
              <a:t>environment</a:t>
            </a:r>
            <a:r>
              <a:rPr lang="tr-TR" dirty="0"/>
              <a:t> </a:t>
            </a:r>
            <a:r>
              <a:rPr lang="tr-TR" dirty="0" err="1"/>
              <a:t>may</a:t>
            </a:r>
            <a:r>
              <a:rPr lang="tr-TR" dirty="0"/>
              <a:t> not be </a:t>
            </a:r>
            <a:r>
              <a:rPr lang="tr-TR" dirty="0" err="1"/>
              <a:t>available</a:t>
            </a:r>
            <a:endParaRPr lang="tr-TR" dirty="0"/>
          </a:p>
          <a:p>
            <a:pPr lvl="1"/>
            <a:endParaRPr lang="tr-TR" dirty="0"/>
          </a:p>
          <a:p>
            <a:r>
              <a:rPr lang="tr-TR" dirty="0" err="1"/>
              <a:t>For</a:t>
            </a:r>
            <a:r>
              <a:rPr lang="tr-TR" dirty="0"/>
              <a:t> </a:t>
            </a:r>
            <a:r>
              <a:rPr lang="tr-TR" dirty="0" err="1"/>
              <a:t>patients</a:t>
            </a:r>
            <a:r>
              <a:rPr lang="tr-TR" dirty="0"/>
              <a:t> </a:t>
            </a:r>
            <a:r>
              <a:rPr lang="tr-TR" dirty="0" err="1"/>
              <a:t>with</a:t>
            </a:r>
            <a:r>
              <a:rPr lang="tr-TR" dirty="0"/>
              <a:t> </a:t>
            </a:r>
            <a:r>
              <a:rPr lang="tr-TR" dirty="0" err="1"/>
              <a:t>kidney</a:t>
            </a:r>
            <a:r>
              <a:rPr lang="tr-TR" dirty="0"/>
              <a:t> </a:t>
            </a:r>
            <a:r>
              <a:rPr lang="tr-TR" dirty="0" err="1"/>
              <a:t>transplant</a:t>
            </a:r>
            <a:endParaRPr lang="tr-TR" dirty="0"/>
          </a:p>
          <a:p>
            <a:pPr lvl="1"/>
            <a:r>
              <a:rPr lang="tr-TR" dirty="0"/>
              <a:t>Access </a:t>
            </a:r>
            <a:r>
              <a:rPr lang="tr-TR" dirty="0" err="1"/>
              <a:t>and</a:t>
            </a:r>
            <a:r>
              <a:rPr lang="tr-TR" dirty="0"/>
              <a:t> </a:t>
            </a:r>
            <a:r>
              <a:rPr lang="tr-TR" dirty="0" err="1"/>
              <a:t>availability</a:t>
            </a:r>
            <a:r>
              <a:rPr lang="tr-TR" dirty="0"/>
              <a:t> of </a:t>
            </a:r>
            <a:r>
              <a:rPr lang="tr-TR" dirty="0" err="1"/>
              <a:t>immunosuppressive</a:t>
            </a:r>
            <a:r>
              <a:rPr lang="tr-TR" dirty="0"/>
              <a:t> </a:t>
            </a:r>
            <a:r>
              <a:rPr lang="tr-TR" dirty="0" err="1"/>
              <a:t>medications</a:t>
            </a:r>
            <a:r>
              <a:rPr lang="tr-TR" dirty="0"/>
              <a:t> </a:t>
            </a:r>
            <a:r>
              <a:rPr lang="tr-TR" dirty="0" err="1"/>
              <a:t>may</a:t>
            </a:r>
            <a:r>
              <a:rPr lang="tr-TR" dirty="0"/>
              <a:t> be a problem</a:t>
            </a:r>
          </a:p>
          <a:p>
            <a:pPr marL="457200" lvl="1" indent="0">
              <a:buNone/>
            </a:pPr>
            <a:r>
              <a:rPr lang="tr-TR" dirty="0"/>
              <a:t>	</a:t>
            </a:r>
          </a:p>
        </p:txBody>
      </p:sp>
    </p:spTree>
    <p:extLst>
      <p:ext uri="{BB962C8B-B14F-4D97-AF65-F5344CB8AC3E}">
        <p14:creationId xmlns:p14="http://schemas.microsoft.com/office/powerpoint/2010/main" val="87573384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ürkiye Deprem Tehlike Haritası">
            <a:extLst>
              <a:ext uri="{FF2B5EF4-FFF2-40B4-BE49-F238E27FC236}">
                <a16:creationId xmlns:a16="http://schemas.microsoft.com/office/drawing/2014/main" id="{0570DEF1-FBD3-D14D-7483-C354E54DA3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6286" y="480061"/>
            <a:ext cx="8993351" cy="58921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rita üzerinde gösterildi: Türkiye'nin deprem haritası nasıl etkilendi? 4">
            <a:extLst>
              <a:ext uri="{FF2B5EF4-FFF2-40B4-BE49-F238E27FC236}">
                <a16:creationId xmlns:a16="http://schemas.microsoft.com/office/drawing/2014/main" id="{CDCCFC8B-1742-D10B-A451-ABD39E00B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876" y="643467"/>
            <a:ext cx="7673112" cy="5571067"/>
          </a:xfrm>
          <a:prstGeom prst="ellipse">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410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checkerboard(across)">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prem">
            <a:extLst>
              <a:ext uri="{FF2B5EF4-FFF2-40B4-BE49-F238E27FC236}">
                <a16:creationId xmlns:a16="http://schemas.microsoft.com/office/drawing/2014/main" id="{2CC1EF30-EADF-C39A-BFF2-AE43AE95569C}"/>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9"/>
          <a:stretch/>
        </p:blipFill>
        <p:spPr bwMode="auto">
          <a:xfrm>
            <a:off x="-1504"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30890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rita üzerinde gösterildi: Türkiye'nin deprem haritası nasıl etkilendi? 2">
            <a:extLst>
              <a:ext uri="{FF2B5EF4-FFF2-40B4-BE49-F238E27FC236}">
                <a16:creationId xmlns:a16="http://schemas.microsoft.com/office/drawing/2014/main" id="{7DCDBFA6-1B54-DD24-442E-6084A571AB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
          <a:stretch/>
        </p:blipFill>
        <p:spPr bwMode="auto">
          <a:xfrm>
            <a:off x="21" y="1282"/>
            <a:ext cx="12191980" cy="6856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08365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061" y="2492377"/>
            <a:ext cx="6911975" cy="331311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1189" name="Line 5"/>
          <p:cNvSpPr>
            <a:spLocks noChangeShapeType="1"/>
          </p:cNvSpPr>
          <p:nvPr/>
        </p:nvSpPr>
        <p:spPr bwMode="auto">
          <a:xfrm flipH="1" flipV="1">
            <a:off x="2918760" y="2243139"/>
            <a:ext cx="215900" cy="506412"/>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190" name="Text Box 6"/>
          <p:cNvSpPr txBox="1">
            <a:spLocks noChangeArrowheads="1"/>
          </p:cNvSpPr>
          <p:nvPr/>
        </p:nvSpPr>
        <p:spPr bwMode="auto">
          <a:xfrm>
            <a:off x="1405871" y="952501"/>
            <a:ext cx="1847814" cy="120032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80000"/>
              </a:lnSpc>
              <a:defRPr/>
            </a:pPr>
            <a:r>
              <a:rPr lang="tr-TR" b="1" dirty="0">
                <a:solidFill>
                  <a:srgbClr val="000000"/>
                </a:solidFill>
                <a:latin typeface="Arial Narrow" charset="0"/>
              </a:rPr>
              <a:t>Dr. Dr. S. Tuğlular</a:t>
            </a:r>
          </a:p>
          <a:p>
            <a:pPr>
              <a:lnSpc>
                <a:spcPct val="80000"/>
              </a:lnSpc>
              <a:defRPr/>
            </a:pPr>
            <a:r>
              <a:rPr lang="tr-TR" b="1" dirty="0">
                <a:solidFill>
                  <a:srgbClr val="000000"/>
                </a:solidFill>
                <a:latin typeface="Arial Narrow" charset="0"/>
              </a:rPr>
              <a:t>Dr. M. Koç</a:t>
            </a:r>
          </a:p>
          <a:p>
            <a:pPr>
              <a:lnSpc>
                <a:spcPct val="80000"/>
              </a:lnSpc>
              <a:defRPr/>
            </a:pPr>
            <a:r>
              <a:rPr lang="tr-TR" b="1" dirty="0">
                <a:solidFill>
                  <a:srgbClr val="000000"/>
                </a:solidFill>
                <a:latin typeface="Arial Narrow" charset="0"/>
              </a:rPr>
              <a:t>Dr. R. Kazancıoğlu</a:t>
            </a:r>
          </a:p>
          <a:p>
            <a:pPr>
              <a:lnSpc>
                <a:spcPct val="80000"/>
              </a:lnSpc>
              <a:defRPr/>
            </a:pPr>
            <a:r>
              <a:rPr lang="tr-TR" b="1" dirty="0">
                <a:solidFill>
                  <a:srgbClr val="000000"/>
                </a:solidFill>
                <a:latin typeface="Arial Narrow" charset="0"/>
              </a:rPr>
              <a:t>Dr. S. Öztürk</a:t>
            </a:r>
          </a:p>
          <a:p>
            <a:pPr>
              <a:lnSpc>
                <a:spcPct val="80000"/>
              </a:lnSpc>
              <a:defRPr/>
            </a:pPr>
            <a:r>
              <a:rPr lang="tr-TR" b="1" dirty="0">
                <a:solidFill>
                  <a:srgbClr val="000000"/>
                </a:solidFill>
                <a:latin typeface="Arial Narrow"/>
                <a:cs typeface="Arial Narrow"/>
              </a:rPr>
              <a:t>Dr. Mahmut  Gök</a:t>
            </a:r>
          </a:p>
        </p:txBody>
      </p:sp>
      <p:sp>
        <p:nvSpPr>
          <p:cNvPr id="221191" name="Line 7"/>
          <p:cNvSpPr>
            <a:spLocks noChangeShapeType="1"/>
          </p:cNvSpPr>
          <p:nvPr/>
        </p:nvSpPr>
        <p:spPr bwMode="auto">
          <a:xfrm flipH="1">
            <a:off x="8390873" y="3860802"/>
            <a:ext cx="34924" cy="2208213"/>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192" name="Text Box 8"/>
          <p:cNvSpPr txBox="1">
            <a:spLocks noChangeArrowheads="1"/>
          </p:cNvSpPr>
          <p:nvPr/>
        </p:nvSpPr>
        <p:spPr bwMode="auto">
          <a:xfrm>
            <a:off x="7643475" y="5972175"/>
            <a:ext cx="1714219" cy="369332"/>
          </a:xfrm>
          <a:prstGeom prst="rect">
            <a:avLst/>
          </a:prstGeom>
          <a:noFill/>
          <a:ln>
            <a:noFill/>
          </a:ln>
          <a:effectLst/>
        </p:spPr>
        <p:txBody>
          <a:bodyPr wrap="square">
            <a:spAutoFit/>
          </a:bodyPr>
          <a:lstStyle/>
          <a:p>
            <a:r>
              <a:rPr lang="en-US" dirty="0"/>
              <a:t> </a:t>
            </a:r>
            <a:r>
              <a:rPr lang="en-US" b="1" dirty="0" err="1">
                <a:highlight>
                  <a:srgbClr val="FFFF00"/>
                </a:highlight>
              </a:rPr>
              <a:t>Dr</a:t>
            </a:r>
            <a:r>
              <a:rPr lang="en-US" b="1" dirty="0">
                <a:highlight>
                  <a:srgbClr val="FFFF00"/>
                </a:highlight>
              </a:rPr>
              <a:t> T </a:t>
            </a:r>
            <a:r>
              <a:rPr lang="en-US" b="1" dirty="0" err="1">
                <a:highlight>
                  <a:srgbClr val="FFFF00"/>
                </a:highlight>
              </a:rPr>
              <a:t>Şahutoğlu</a:t>
            </a:r>
            <a:endParaRPr lang="en-US" b="1" dirty="0">
              <a:highlight>
                <a:srgbClr val="FFFF00"/>
              </a:highlight>
            </a:endParaRPr>
          </a:p>
        </p:txBody>
      </p:sp>
      <p:sp>
        <p:nvSpPr>
          <p:cNvPr id="221193" name="Line 9"/>
          <p:cNvSpPr>
            <a:spLocks noChangeShapeType="1"/>
          </p:cNvSpPr>
          <p:nvPr/>
        </p:nvSpPr>
        <p:spPr bwMode="auto">
          <a:xfrm>
            <a:off x="7166911" y="4405313"/>
            <a:ext cx="611187" cy="2119312"/>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194" name="Text Box 10"/>
          <p:cNvSpPr txBox="1">
            <a:spLocks noChangeArrowheads="1"/>
          </p:cNvSpPr>
          <p:nvPr/>
        </p:nvSpPr>
        <p:spPr bwMode="auto">
          <a:xfrm>
            <a:off x="7243106" y="6447354"/>
            <a:ext cx="1392789" cy="3693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tr-TR" b="1" dirty="0">
                <a:solidFill>
                  <a:srgbClr val="000000"/>
                </a:solidFill>
                <a:highlight>
                  <a:srgbClr val="FFFF00"/>
                </a:highlight>
                <a:latin typeface="Arial Narrow" charset="0"/>
              </a:rPr>
              <a:t>Dr.</a:t>
            </a:r>
            <a:r>
              <a:rPr lang="tr-TR" b="1" dirty="0">
                <a:solidFill>
                  <a:srgbClr val="000000"/>
                </a:solidFill>
                <a:highlight>
                  <a:srgbClr val="FFFF00"/>
                </a:highlight>
              </a:rPr>
              <a:t> </a:t>
            </a:r>
            <a:r>
              <a:rPr lang="tr-TR" b="1" dirty="0">
                <a:solidFill>
                  <a:srgbClr val="000000"/>
                </a:solidFill>
                <a:highlight>
                  <a:srgbClr val="FFFF00"/>
                </a:highlight>
                <a:latin typeface="Arial Narrow"/>
                <a:cs typeface="Arial Narrow"/>
              </a:rPr>
              <a:t>Z. Yılmaz</a:t>
            </a:r>
            <a:r>
              <a:rPr lang="en-US" dirty="0">
                <a:solidFill>
                  <a:srgbClr val="000000"/>
                </a:solidFill>
                <a:highlight>
                  <a:srgbClr val="FFFF00"/>
                </a:highlight>
                <a:latin typeface="Arial Narrow"/>
                <a:cs typeface="Arial Narrow"/>
              </a:rPr>
              <a:t> </a:t>
            </a:r>
            <a:r>
              <a:rPr lang="tr-TR" b="1" dirty="0">
                <a:solidFill>
                  <a:srgbClr val="000000"/>
                </a:solidFill>
                <a:highlight>
                  <a:srgbClr val="FFFF00"/>
                </a:highlight>
                <a:latin typeface="Arial Narrow"/>
                <a:cs typeface="Arial Narrow"/>
              </a:rPr>
              <a:t> </a:t>
            </a:r>
          </a:p>
        </p:txBody>
      </p:sp>
      <p:sp>
        <p:nvSpPr>
          <p:cNvPr id="221195" name="Text Box 11"/>
          <p:cNvSpPr txBox="1">
            <a:spLocks noChangeArrowheads="1"/>
          </p:cNvSpPr>
          <p:nvPr/>
        </p:nvSpPr>
        <p:spPr bwMode="auto">
          <a:xfrm>
            <a:off x="4177648" y="1557341"/>
            <a:ext cx="1721177" cy="6463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b="1" dirty="0">
                <a:solidFill>
                  <a:srgbClr val="000000"/>
                </a:solidFill>
                <a:latin typeface="Arial Narrow" charset="0"/>
              </a:rPr>
              <a:t>Dr. </a:t>
            </a:r>
            <a:r>
              <a:rPr lang="tr-TR" b="1" dirty="0">
                <a:solidFill>
                  <a:srgbClr val="000000"/>
                </a:solidFill>
                <a:latin typeface="Arial Narrow"/>
                <a:cs typeface="Arial Narrow"/>
              </a:rPr>
              <a:t>M. Sipahioğlu</a:t>
            </a:r>
          </a:p>
          <a:p>
            <a:pPr>
              <a:defRPr/>
            </a:pPr>
            <a:r>
              <a:rPr lang="tr-TR" b="1" dirty="0">
                <a:solidFill>
                  <a:srgbClr val="000000"/>
                </a:solidFill>
                <a:latin typeface="Arial Narrow"/>
                <a:cs typeface="Arial Narrow"/>
              </a:rPr>
              <a:t>Dr. İ Koçyiğit</a:t>
            </a:r>
            <a:r>
              <a:rPr lang="en-US" dirty="0">
                <a:solidFill>
                  <a:srgbClr val="000000"/>
                </a:solidFill>
                <a:latin typeface="Arial Narrow"/>
                <a:cs typeface="Arial Narrow"/>
              </a:rPr>
              <a:t>  </a:t>
            </a:r>
            <a:endParaRPr lang="tr-TR" b="1" dirty="0">
              <a:solidFill>
                <a:srgbClr val="000000"/>
              </a:solidFill>
              <a:latin typeface="Arial Narrow"/>
              <a:cs typeface="Arial Narrow"/>
            </a:endParaRPr>
          </a:p>
        </p:txBody>
      </p:sp>
      <p:sp>
        <p:nvSpPr>
          <p:cNvPr id="221196" name="Line 12"/>
          <p:cNvSpPr>
            <a:spLocks noChangeShapeType="1"/>
          </p:cNvSpPr>
          <p:nvPr/>
        </p:nvSpPr>
        <p:spPr bwMode="auto">
          <a:xfrm flipH="1">
            <a:off x="1801159" y="4495802"/>
            <a:ext cx="1909763" cy="1381125"/>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197" name="Text Box 13"/>
          <p:cNvSpPr txBox="1">
            <a:spLocks noChangeArrowheads="1"/>
          </p:cNvSpPr>
          <p:nvPr/>
        </p:nvSpPr>
        <p:spPr bwMode="auto">
          <a:xfrm>
            <a:off x="432734" y="5661027"/>
            <a:ext cx="1132874" cy="6463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b="1" dirty="0">
                <a:solidFill>
                  <a:srgbClr val="000000"/>
                </a:solidFill>
                <a:latin typeface="Arial Narrow" charset="0"/>
              </a:rPr>
              <a:t>Dr. F. Sarı</a:t>
            </a:r>
          </a:p>
          <a:p>
            <a:pPr>
              <a:defRPr/>
            </a:pPr>
            <a:r>
              <a:rPr lang="tr-TR" b="1" dirty="0">
                <a:solidFill>
                  <a:srgbClr val="000000"/>
                </a:solidFill>
                <a:latin typeface="Arial Narrow" charset="0"/>
              </a:rPr>
              <a:t>Dr. Z. Eren</a:t>
            </a:r>
          </a:p>
        </p:txBody>
      </p:sp>
      <p:sp>
        <p:nvSpPr>
          <p:cNvPr id="221198" name="Line 14"/>
          <p:cNvSpPr>
            <a:spLocks noChangeShapeType="1"/>
          </p:cNvSpPr>
          <p:nvPr/>
        </p:nvSpPr>
        <p:spPr bwMode="auto">
          <a:xfrm flipH="1">
            <a:off x="4393548" y="4711702"/>
            <a:ext cx="1190625" cy="1381125"/>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199" name="Text Box 15"/>
          <p:cNvSpPr txBox="1">
            <a:spLocks noChangeArrowheads="1"/>
          </p:cNvSpPr>
          <p:nvPr/>
        </p:nvSpPr>
        <p:spPr bwMode="auto">
          <a:xfrm>
            <a:off x="3312461" y="6069015"/>
            <a:ext cx="1652247" cy="3416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90000"/>
              </a:lnSpc>
              <a:defRPr/>
            </a:pPr>
            <a:r>
              <a:rPr lang="tr-TR" b="1" dirty="0">
                <a:solidFill>
                  <a:srgbClr val="000000"/>
                </a:solidFill>
                <a:highlight>
                  <a:srgbClr val="FFFF00"/>
                </a:highlight>
                <a:latin typeface="Arial Narrow" charset="0"/>
              </a:rPr>
              <a:t>Dr. İ. </a:t>
            </a:r>
            <a:r>
              <a:rPr lang="tr-TR" b="1" dirty="0" err="1">
                <a:solidFill>
                  <a:srgbClr val="000000"/>
                </a:solidFill>
                <a:highlight>
                  <a:srgbClr val="FFFF00"/>
                </a:highlight>
                <a:latin typeface="Arial Narrow" charset="0"/>
              </a:rPr>
              <a:t>Karayaylalı</a:t>
            </a:r>
            <a:endParaRPr lang="tr-TR" b="1" dirty="0">
              <a:solidFill>
                <a:srgbClr val="000000"/>
              </a:solidFill>
              <a:highlight>
                <a:srgbClr val="FFFF00"/>
              </a:highlight>
              <a:latin typeface="Arial Narrow" charset="0"/>
            </a:endParaRPr>
          </a:p>
        </p:txBody>
      </p:sp>
      <p:sp>
        <p:nvSpPr>
          <p:cNvPr id="221200" name="Line 16"/>
          <p:cNvSpPr>
            <a:spLocks noChangeShapeType="1"/>
          </p:cNvSpPr>
          <p:nvPr/>
        </p:nvSpPr>
        <p:spPr bwMode="auto">
          <a:xfrm flipH="1">
            <a:off x="1766234" y="3829049"/>
            <a:ext cx="792163" cy="287339"/>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01" name="Text Box 17"/>
          <p:cNvSpPr txBox="1">
            <a:spLocks noChangeArrowheads="1"/>
          </p:cNvSpPr>
          <p:nvPr/>
        </p:nvSpPr>
        <p:spPr bwMode="auto">
          <a:xfrm>
            <a:off x="334309" y="3883029"/>
            <a:ext cx="1395412" cy="6463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tr-TR" b="1" dirty="0">
                <a:solidFill>
                  <a:srgbClr val="000000"/>
                </a:solidFill>
                <a:latin typeface="Arial Narrow" charset="0"/>
              </a:rPr>
              <a:t>Dr. C. Çavdar</a:t>
            </a:r>
          </a:p>
          <a:p>
            <a:pPr>
              <a:defRPr/>
            </a:pPr>
            <a:r>
              <a:rPr lang="tr-TR" b="1" dirty="0">
                <a:solidFill>
                  <a:srgbClr val="000000"/>
                </a:solidFill>
                <a:latin typeface="Arial Narrow" charset="0"/>
              </a:rPr>
              <a:t>Ender Hür</a:t>
            </a:r>
          </a:p>
        </p:txBody>
      </p:sp>
      <p:sp>
        <p:nvSpPr>
          <p:cNvPr id="221202" name="Line 18"/>
          <p:cNvSpPr>
            <a:spLocks noChangeShapeType="1"/>
          </p:cNvSpPr>
          <p:nvPr/>
        </p:nvSpPr>
        <p:spPr bwMode="auto">
          <a:xfrm flipV="1">
            <a:off x="6879571" y="2100266"/>
            <a:ext cx="0" cy="1171575"/>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03" name="Text Box 19"/>
          <p:cNvSpPr txBox="1">
            <a:spLocks noChangeArrowheads="1"/>
          </p:cNvSpPr>
          <p:nvPr/>
        </p:nvSpPr>
        <p:spPr bwMode="auto">
          <a:xfrm>
            <a:off x="6230286" y="1776413"/>
            <a:ext cx="1427827" cy="3693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b="1" dirty="0">
                <a:solidFill>
                  <a:srgbClr val="000000"/>
                </a:solidFill>
                <a:latin typeface="Arial Narrow" charset="0"/>
              </a:rPr>
              <a:t>Dr. K</a:t>
            </a:r>
            <a:r>
              <a:rPr lang="tr-TR" b="1" dirty="0">
                <a:solidFill>
                  <a:srgbClr val="000000"/>
                </a:solidFill>
                <a:latin typeface="Arial Narrow"/>
                <a:cs typeface="Arial Narrow"/>
              </a:rPr>
              <a:t>. Kaynar</a:t>
            </a:r>
            <a:r>
              <a:rPr lang="en-US" dirty="0">
                <a:solidFill>
                  <a:srgbClr val="000000"/>
                </a:solidFill>
                <a:latin typeface="Arial Narrow"/>
                <a:cs typeface="Arial Narrow"/>
              </a:rPr>
              <a:t> </a:t>
            </a:r>
            <a:endParaRPr lang="tr-TR" b="1" dirty="0">
              <a:solidFill>
                <a:srgbClr val="000000"/>
              </a:solidFill>
              <a:latin typeface="Arial Narrow"/>
              <a:cs typeface="Arial Narrow"/>
            </a:endParaRPr>
          </a:p>
        </p:txBody>
      </p:sp>
      <p:sp>
        <p:nvSpPr>
          <p:cNvPr id="221204" name="Line 20"/>
          <p:cNvSpPr>
            <a:spLocks noChangeShapeType="1"/>
          </p:cNvSpPr>
          <p:nvPr/>
        </p:nvSpPr>
        <p:spPr bwMode="auto">
          <a:xfrm flipH="1">
            <a:off x="2017060" y="2695575"/>
            <a:ext cx="469900" cy="127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05" name="Text Box 21"/>
          <p:cNvSpPr txBox="1">
            <a:spLocks noChangeArrowheads="1"/>
          </p:cNvSpPr>
          <p:nvPr/>
        </p:nvSpPr>
        <p:spPr bwMode="auto">
          <a:xfrm>
            <a:off x="135183" y="2491862"/>
            <a:ext cx="1594539" cy="3693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b="1" dirty="0">
                <a:solidFill>
                  <a:srgbClr val="000000"/>
                </a:solidFill>
                <a:latin typeface="Arial Narrow" charset="0"/>
              </a:rPr>
              <a:t>Dr. S. Üstündağ</a:t>
            </a:r>
          </a:p>
        </p:txBody>
      </p:sp>
      <p:sp>
        <p:nvSpPr>
          <p:cNvPr id="221206" name="Line 22"/>
          <p:cNvSpPr>
            <a:spLocks noChangeShapeType="1"/>
          </p:cNvSpPr>
          <p:nvPr/>
        </p:nvSpPr>
        <p:spPr bwMode="auto">
          <a:xfrm flipH="1" flipV="1">
            <a:off x="1766235" y="3344863"/>
            <a:ext cx="1225551" cy="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07" name="Text Box 23"/>
          <p:cNvSpPr txBox="1">
            <a:spLocks noChangeArrowheads="1"/>
          </p:cNvSpPr>
          <p:nvPr/>
        </p:nvSpPr>
        <p:spPr bwMode="auto">
          <a:xfrm>
            <a:off x="326372" y="3128963"/>
            <a:ext cx="1220591" cy="3693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b="1" dirty="0">
                <a:solidFill>
                  <a:srgbClr val="000000"/>
                </a:solidFill>
                <a:latin typeface="Arial Narrow"/>
                <a:cs typeface="Arial Narrow"/>
              </a:rPr>
              <a:t>Dr. A. Oruç</a:t>
            </a:r>
            <a:r>
              <a:rPr lang="en-US" dirty="0">
                <a:solidFill>
                  <a:srgbClr val="000000"/>
                </a:solidFill>
                <a:latin typeface="Arial Narrow"/>
                <a:cs typeface="Arial Narrow"/>
              </a:rPr>
              <a:t> </a:t>
            </a:r>
            <a:endParaRPr lang="tr-TR" b="1" dirty="0">
              <a:solidFill>
                <a:srgbClr val="000000"/>
              </a:solidFill>
              <a:latin typeface="Arial Narrow"/>
              <a:cs typeface="Arial Narrow"/>
            </a:endParaRPr>
          </a:p>
        </p:txBody>
      </p:sp>
      <p:sp>
        <p:nvSpPr>
          <p:cNvPr id="221208" name="Line 24"/>
          <p:cNvSpPr>
            <a:spLocks noChangeShapeType="1"/>
          </p:cNvSpPr>
          <p:nvPr/>
        </p:nvSpPr>
        <p:spPr bwMode="auto">
          <a:xfrm flipH="1">
            <a:off x="2593321" y="3703638"/>
            <a:ext cx="1766888" cy="2317751"/>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09" name="Text Box 25"/>
          <p:cNvSpPr txBox="1">
            <a:spLocks noChangeArrowheads="1"/>
          </p:cNvSpPr>
          <p:nvPr/>
        </p:nvSpPr>
        <p:spPr bwMode="auto">
          <a:xfrm>
            <a:off x="1729722" y="6021390"/>
            <a:ext cx="1416606" cy="6463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b="1" dirty="0">
                <a:solidFill>
                  <a:srgbClr val="000000"/>
                </a:solidFill>
                <a:latin typeface="Arial Narrow" charset="0"/>
              </a:rPr>
              <a:t>Dr. E. Coşkun</a:t>
            </a:r>
          </a:p>
          <a:p>
            <a:pPr>
              <a:defRPr/>
            </a:pPr>
            <a:r>
              <a:rPr lang="tr-TR" b="1" dirty="0">
                <a:solidFill>
                  <a:srgbClr val="000000"/>
                </a:solidFill>
                <a:latin typeface="Arial Narrow" charset="0"/>
              </a:rPr>
              <a:t>Dr. F. Dede</a:t>
            </a:r>
          </a:p>
        </p:txBody>
      </p:sp>
      <p:sp>
        <p:nvSpPr>
          <p:cNvPr id="221210" name="Line 26"/>
          <p:cNvSpPr>
            <a:spLocks noChangeShapeType="1"/>
          </p:cNvSpPr>
          <p:nvPr/>
        </p:nvSpPr>
        <p:spPr bwMode="auto">
          <a:xfrm>
            <a:off x="6879571" y="3848101"/>
            <a:ext cx="33339" cy="2389188"/>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11" name="Text Box 27"/>
          <p:cNvSpPr txBox="1">
            <a:spLocks noChangeArrowheads="1"/>
          </p:cNvSpPr>
          <p:nvPr/>
        </p:nvSpPr>
        <p:spPr bwMode="auto">
          <a:xfrm>
            <a:off x="6265210" y="6262690"/>
            <a:ext cx="1152525" cy="53893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tr-TR" b="1" dirty="0">
                <a:solidFill>
                  <a:srgbClr val="000000"/>
                </a:solidFill>
                <a:latin typeface="Arial Narrow" charset="0"/>
              </a:rPr>
              <a:t>Dr. A </a:t>
            </a:r>
            <a:r>
              <a:rPr lang="tr-TR" b="1" dirty="0">
                <a:solidFill>
                  <a:srgbClr val="000000"/>
                </a:solidFill>
                <a:latin typeface="Arial Narrow"/>
                <a:cs typeface="Arial Narrow"/>
              </a:rPr>
              <a:t>Doğukan</a:t>
            </a:r>
            <a:r>
              <a:rPr lang="en-US" dirty="0">
                <a:solidFill>
                  <a:srgbClr val="000000"/>
                </a:solidFill>
              </a:rPr>
              <a:t> </a:t>
            </a:r>
            <a:endParaRPr lang="tr-TR" b="1" dirty="0">
              <a:solidFill>
                <a:srgbClr val="000000"/>
              </a:solidFill>
              <a:latin typeface="Arial Narrow" charset="0"/>
            </a:endParaRPr>
          </a:p>
        </p:txBody>
      </p:sp>
      <p:sp>
        <p:nvSpPr>
          <p:cNvPr id="221212" name="Line 28"/>
          <p:cNvSpPr>
            <a:spLocks noChangeShapeType="1"/>
          </p:cNvSpPr>
          <p:nvPr/>
        </p:nvSpPr>
        <p:spPr bwMode="auto">
          <a:xfrm flipH="1" flipV="1">
            <a:off x="4071285" y="1544640"/>
            <a:ext cx="215900" cy="1366837"/>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13" name="Line 29"/>
          <p:cNvSpPr>
            <a:spLocks noChangeShapeType="1"/>
          </p:cNvSpPr>
          <p:nvPr/>
        </p:nvSpPr>
        <p:spPr bwMode="auto">
          <a:xfrm flipH="1" flipV="1">
            <a:off x="5112684" y="2276477"/>
            <a:ext cx="398463" cy="1427163"/>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14" name="Line 30"/>
          <p:cNvSpPr>
            <a:spLocks noChangeShapeType="1"/>
          </p:cNvSpPr>
          <p:nvPr/>
        </p:nvSpPr>
        <p:spPr bwMode="auto">
          <a:xfrm flipV="1">
            <a:off x="7959071" y="1884366"/>
            <a:ext cx="431800" cy="1603375"/>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16" name="Line 32"/>
          <p:cNvSpPr>
            <a:spLocks noChangeShapeType="1"/>
          </p:cNvSpPr>
          <p:nvPr/>
        </p:nvSpPr>
        <p:spPr bwMode="auto">
          <a:xfrm flipV="1">
            <a:off x="5655609" y="1628777"/>
            <a:ext cx="538163" cy="1571625"/>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17" name="Text Box 33"/>
          <p:cNvSpPr txBox="1">
            <a:spLocks noChangeArrowheads="1"/>
          </p:cNvSpPr>
          <p:nvPr/>
        </p:nvSpPr>
        <p:spPr bwMode="auto">
          <a:xfrm>
            <a:off x="5439712" y="1200149"/>
            <a:ext cx="1807739" cy="3693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b="1" dirty="0">
                <a:solidFill>
                  <a:srgbClr val="000000"/>
                </a:solidFill>
                <a:latin typeface="Arial Narrow" charset="0"/>
              </a:rPr>
              <a:t>Dr. H. </a:t>
            </a:r>
            <a:r>
              <a:rPr lang="tr-TR" b="1" dirty="0" err="1">
                <a:solidFill>
                  <a:srgbClr val="000000"/>
                </a:solidFill>
                <a:latin typeface="Arial Narrow"/>
                <a:cs typeface="Arial Narrow"/>
              </a:rPr>
              <a:t>Sayarlıoğlu</a:t>
            </a:r>
            <a:r>
              <a:rPr lang="en-US" dirty="0">
                <a:solidFill>
                  <a:srgbClr val="000000"/>
                </a:solidFill>
              </a:rPr>
              <a:t> </a:t>
            </a:r>
            <a:endParaRPr lang="tr-TR" b="1" dirty="0">
              <a:solidFill>
                <a:srgbClr val="000000"/>
              </a:solidFill>
              <a:latin typeface="Arial Narrow" charset="0"/>
            </a:endParaRPr>
          </a:p>
        </p:txBody>
      </p:sp>
      <p:sp>
        <p:nvSpPr>
          <p:cNvPr id="221218" name="Text Box 34"/>
          <p:cNvSpPr txBox="1">
            <a:spLocks noChangeArrowheads="1"/>
          </p:cNvSpPr>
          <p:nvPr/>
        </p:nvSpPr>
        <p:spPr bwMode="auto">
          <a:xfrm>
            <a:off x="3067985" y="2708275"/>
            <a:ext cx="276038" cy="23660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400" b="1">
                <a:solidFill>
                  <a:srgbClr val="000000"/>
                </a:solidFill>
              </a:rPr>
              <a:t>1</a:t>
            </a:r>
          </a:p>
        </p:txBody>
      </p:sp>
      <p:sp>
        <p:nvSpPr>
          <p:cNvPr id="221219" name="Text Box 35"/>
          <p:cNvSpPr txBox="1">
            <a:spLocks noChangeArrowheads="1"/>
          </p:cNvSpPr>
          <p:nvPr/>
        </p:nvSpPr>
        <p:spPr bwMode="auto">
          <a:xfrm>
            <a:off x="4071285" y="2870201"/>
            <a:ext cx="393056" cy="257315"/>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600" b="1" dirty="0">
                <a:solidFill>
                  <a:srgbClr val="000000"/>
                </a:solidFill>
              </a:rPr>
              <a:t>15</a:t>
            </a:r>
          </a:p>
        </p:txBody>
      </p:sp>
      <p:sp>
        <p:nvSpPr>
          <p:cNvPr id="221220" name="Text Box 36"/>
          <p:cNvSpPr txBox="1">
            <a:spLocks noChangeArrowheads="1"/>
          </p:cNvSpPr>
          <p:nvPr/>
        </p:nvSpPr>
        <p:spPr bwMode="auto">
          <a:xfrm>
            <a:off x="4180821" y="3517901"/>
            <a:ext cx="393056" cy="257315"/>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600" b="1">
                <a:solidFill>
                  <a:srgbClr val="000000"/>
                </a:solidFill>
              </a:rPr>
              <a:t>17</a:t>
            </a:r>
          </a:p>
        </p:txBody>
      </p:sp>
      <p:sp>
        <p:nvSpPr>
          <p:cNvPr id="221221" name="Text Box 37"/>
          <p:cNvSpPr txBox="1">
            <a:spLocks noChangeArrowheads="1"/>
          </p:cNvSpPr>
          <p:nvPr/>
        </p:nvSpPr>
        <p:spPr bwMode="auto">
          <a:xfrm>
            <a:off x="5439710" y="2984501"/>
            <a:ext cx="503237" cy="257315"/>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60000"/>
              </a:lnSpc>
              <a:defRPr/>
            </a:pPr>
            <a:r>
              <a:rPr lang="tr-TR" sz="1600" b="1">
                <a:solidFill>
                  <a:srgbClr val="000000"/>
                </a:solidFill>
              </a:rPr>
              <a:t>14</a:t>
            </a:r>
          </a:p>
        </p:txBody>
      </p:sp>
      <p:sp>
        <p:nvSpPr>
          <p:cNvPr id="221222" name="Text Box 38"/>
          <p:cNvSpPr txBox="1">
            <a:spLocks noChangeArrowheads="1"/>
          </p:cNvSpPr>
          <p:nvPr/>
        </p:nvSpPr>
        <p:spPr bwMode="auto">
          <a:xfrm>
            <a:off x="6806546" y="3086101"/>
            <a:ext cx="393056" cy="257315"/>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600" b="1">
                <a:solidFill>
                  <a:srgbClr val="000000"/>
                </a:solidFill>
              </a:rPr>
              <a:t>13</a:t>
            </a:r>
          </a:p>
        </p:txBody>
      </p:sp>
      <p:sp>
        <p:nvSpPr>
          <p:cNvPr id="221223" name="Text Box 39"/>
          <p:cNvSpPr txBox="1">
            <a:spLocks noChangeArrowheads="1"/>
          </p:cNvSpPr>
          <p:nvPr/>
        </p:nvSpPr>
        <p:spPr bwMode="auto">
          <a:xfrm>
            <a:off x="7743171" y="3230565"/>
            <a:ext cx="393056" cy="257315"/>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600" b="1" dirty="0">
                <a:solidFill>
                  <a:srgbClr val="000000"/>
                </a:solidFill>
              </a:rPr>
              <a:t>12</a:t>
            </a:r>
          </a:p>
        </p:txBody>
      </p:sp>
      <p:sp>
        <p:nvSpPr>
          <p:cNvPr id="221224" name="Text Box 40"/>
          <p:cNvSpPr txBox="1">
            <a:spLocks noChangeArrowheads="1"/>
          </p:cNvSpPr>
          <p:nvPr/>
        </p:nvSpPr>
        <p:spPr bwMode="auto">
          <a:xfrm>
            <a:off x="6735109" y="3662365"/>
            <a:ext cx="393056" cy="257315"/>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600" b="1" dirty="0">
                <a:solidFill>
                  <a:srgbClr val="000000"/>
                </a:solidFill>
              </a:rPr>
              <a:t>11</a:t>
            </a:r>
          </a:p>
        </p:txBody>
      </p:sp>
      <p:sp>
        <p:nvSpPr>
          <p:cNvPr id="221225" name="Text Box 41"/>
          <p:cNvSpPr txBox="1">
            <a:spLocks noChangeArrowheads="1"/>
          </p:cNvSpPr>
          <p:nvPr/>
        </p:nvSpPr>
        <p:spPr bwMode="auto">
          <a:xfrm>
            <a:off x="7022448" y="4238626"/>
            <a:ext cx="288862" cy="257315"/>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600" b="1">
                <a:solidFill>
                  <a:srgbClr val="000000"/>
                </a:solidFill>
              </a:rPr>
              <a:t>9</a:t>
            </a:r>
          </a:p>
        </p:txBody>
      </p:sp>
      <p:sp>
        <p:nvSpPr>
          <p:cNvPr id="221226" name="Text Box 42"/>
          <p:cNvSpPr txBox="1">
            <a:spLocks noChangeArrowheads="1"/>
          </p:cNvSpPr>
          <p:nvPr/>
        </p:nvSpPr>
        <p:spPr bwMode="auto">
          <a:xfrm>
            <a:off x="8209898" y="3757614"/>
            <a:ext cx="538163" cy="257315"/>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60000"/>
              </a:lnSpc>
              <a:defRPr/>
            </a:pPr>
            <a:r>
              <a:rPr lang="tr-TR" sz="1600" b="1">
                <a:solidFill>
                  <a:srgbClr val="000000"/>
                </a:solidFill>
              </a:rPr>
              <a:t>10</a:t>
            </a:r>
          </a:p>
        </p:txBody>
      </p:sp>
      <p:sp>
        <p:nvSpPr>
          <p:cNvPr id="221227" name="Text Box 43"/>
          <p:cNvSpPr txBox="1">
            <a:spLocks noChangeArrowheads="1"/>
          </p:cNvSpPr>
          <p:nvPr/>
        </p:nvSpPr>
        <p:spPr bwMode="auto">
          <a:xfrm>
            <a:off x="5366685" y="3662365"/>
            <a:ext cx="393056" cy="257315"/>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600" b="1">
                <a:solidFill>
                  <a:srgbClr val="000000"/>
                </a:solidFill>
              </a:rPr>
              <a:t>16</a:t>
            </a:r>
          </a:p>
        </p:txBody>
      </p:sp>
      <p:sp>
        <p:nvSpPr>
          <p:cNvPr id="221228" name="Text Box 44"/>
          <p:cNvSpPr txBox="1">
            <a:spLocks noChangeArrowheads="1"/>
          </p:cNvSpPr>
          <p:nvPr/>
        </p:nvSpPr>
        <p:spPr bwMode="auto">
          <a:xfrm>
            <a:off x="3428348" y="1184275"/>
            <a:ext cx="1244059" cy="3693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tr-TR" b="1" dirty="0" err="1">
                <a:solidFill>
                  <a:srgbClr val="000000"/>
                </a:solidFill>
                <a:latin typeface="Arial Narrow" charset="0"/>
              </a:rPr>
              <a:t>Dr.M</a:t>
            </a:r>
            <a:r>
              <a:rPr lang="tr-TR" b="1" dirty="0">
                <a:solidFill>
                  <a:srgbClr val="000000"/>
                </a:solidFill>
                <a:latin typeface="Arial Narrow" charset="0"/>
              </a:rPr>
              <a:t>. </a:t>
            </a:r>
            <a:r>
              <a:rPr lang="tr-TR" b="1" dirty="0">
                <a:solidFill>
                  <a:srgbClr val="000000"/>
                </a:solidFill>
              </a:rPr>
              <a:t>Polat</a:t>
            </a:r>
            <a:r>
              <a:rPr lang="en-US" dirty="0">
                <a:solidFill>
                  <a:srgbClr val="000000"/>
                </a:solidFill>
              </a:rPr>
              <a:t> </a:t>
            </a:r>
            <a:endParaRPr lang="tr-TR" b="1" dirty="0">
              <a:solidFill>
                <a:srgbClr val="000000"/>
              </a:solidFill>
              <a:latin typeface="Arial Narrow" charset="0"/>
            </a:endParaRPr>
          </a:p>
        </p:txBody>
      </p:sp>
      <p:sp>
        <p:nvSpPr>
          <p:cNvPr id="221229" name="Text Box 45"/>
          <p:cNvSpPr txBox="1">
            <a:spLocks noChangeArrowheads="1"/>
          </p:cNvSpPr>
          <p:nvPr/>
        </p:nvSpPr>
        <p:spPr bwMode="auto">
          <a:xfrm>
            <a:off x="2198035" y="2605089"/>
            <a:ext cx="276038" cy="23660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400" b="1">
                <a:solidFill>
                  <a:srgbClr val="000000"/>
                </a:solidFill>
              </a:rPr>
              <a:t>2</a:t>
            </a:r>
          </a:p>
        </p:txBody>
      </p:sp>
      <p:sp>
        <p:nvSpPr>
          <p:cNvPr id="221230" name="Text Box 46"/>
          <p:cNvSpPr txBox="1">
            <a:spLocks noChangeArrowheads="1"/>
          </p:cNvSpPr>
          <p:nvPr/>
        </p:nvSpPr>
        <p:spPr bwMode="auto">
          <a:xfrm>
            <a:off x="2774297" y="3232151"/>
            <a:ext cx="276038" cy="252762"/>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70000"/>
              </a:lnSpc>
              <a:defRPr/>
            </a:pPr>
            <a:r>
              <a:rPr lang="tr-TR" sz="1400" b="1">
                <a:solidFill>
                  <a:srgbClr val="000000"/>
                </a:solidFill>
              </a:rPr>
              <a:t>3</a:t>
            </a:r>
          </a:p>
        </p:txBody>
      </p:sp>
      <p:sp>
        <p:nvSpPr>
          <p:cNvPr id="221231" name="Text Box 47"/>
          <p:cNvSpPr txBox="1">
            <a:spLocks noChangeArrowheads="1"/>
          </p:cNvSpPr>
          <p:nvPr/>
        </p:nvSpPr>
        <p:spPr bwMode="auto">
          <a:xfrm>
            <a:off x="2486961" y="3786189"/>
            <a:ext cx="276038" cy="23660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400" b="1">
                <a:solidFill>
                  <a:srgbClr val="000000"/>
                </a:solidFill>
              </a:rPr>
              <a:t>4</a:t>
            </a:r>
          </a:p>
        </p:txBody>
      </p:sp>
      <p:sp>
        <p:nvSpPr>
          <p:cNvPr id="221232" name="Line 48"/>
          <p:cNvSpPr>
            <a:spLocks noChangeShapeType="1"/>
          </p:cNvSpPr>
          <p:nvPr/>
        </p:nvSpPr>
        <p:spPr bwMode="auto">
          <a:xfrm flipH="1">
            <a:off x="1585259" y="4476753"/>
            <a:ext cx="1549400" cy="392113"/>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33" name="Text Box 49"/>
          <p:cNvSpPr txBox="1">
            <a:spLocks noChangeArrowheads="1"/>
          </p:cNvSpPr>
          <p:nvPr/>
        </p:nvSpPr>
        <p:spPr bwMode="auto">
          <a:xfrm>
            <a:off x="288273" y="4508502"/>
            <a:ext cx="1822743" cy="64633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srgbClr val="000000"/>
                </a:solidFill>
                <a:latin typeface="Arial Narrow" charset="0"/>
              </a:rPr>
              <a:t>Dr. Y. </a:t>
            </a:r>
            <a:r>
              <a:rPr lang="en-US" b="1" dirty="0" err="1">
                <a:solidFill>
                  <a:srgbClr val="000000"/>
                </a:solidFill>
                <a:latin typeface="Arial Narrow" charset="0"/>
              </a:rPr>
              <a:t>Yeni</a:t>
            </a:r>
            <a:r>
              <a:rPr lang="tr-TR" b="1" dirty="0">
                <a:solidFill>
                  <a:srgbClr val="000000"/>
                </a:solidFill>
                <a:latin typeface="Arial Narrow" charset="0"/>
              </a:rPr>
              <a:t>ç</a:t>
            </a:r>
            <a:r>
              <a:rPr lang="en-US" b="1" dirty="0" err="1">
                <a:solidFill>
                  <a:srgbClr val="000000"/>
                </a:solidFill>
                <a:latin typeface="Arial Narrow" charset="0"/>
              </a:rPr>
              <a:t>erio</a:t>
            </a:r>
            <a:r>
              <a:rPr lang="tr-TR" b="1" dirty="0">
                <a:solidFill>
                  <a:srgbClr val="000000"/>
                </a:solidFill>
                <a:latin typeface="Arial Narrow" charset="0"/>
              </a:rPr>
              <a:t>ğ</a:t>
            </a:r>
            <a:r>
              <a:rPr lang="en-US" b="1" dirty="0" err="1">
                <a:solidFill>
                  <a:srgbClr val="000000"/>
                </a:solidFill>
                <a:latin typeface="Arial Narrow" charset="0"/>
              </a:rPr>
              <a:t>lu</a:t>
            </a:r>
            <a:endParaRPr lang="tr-TR" b="1" dirty="0">
              <a:solidFill>
                <a:srgbClr val="000000"/>
              </a:solidFill>
              <a:latin typeface="Arial Narrow" charset="0"/>
            </a:endParaRPr>
          </a:p>
          <a:p>
            <a:pPr>
              <a:defRPr/>
            </a:pPr>
            <a:r>
              <a:rPr lang="tr-TR" b="1" dirty="0">
                <a:solidFill>
                  <a:srgbClr val="000000"/>
                </a:solidFill>
                <a:latin typeface="Arial Narrow" charset="0"/>
              </a:rPr>
              <a:t>Dr. B. Dursun</a:t>
            </a:r>
          </a:p>
        </p:txBody>
      </p:sp>
      <p:sp>
        <p:nvSpPr>
          <p:cNvPr id="221234" name="Text Box 50"/>
          <p:cNvSpPr txBox="1">
            <a:spLocks noChangeArrowheads="1"/>
          </p:cNvSpPr>
          <p:nvPr/>
        </p:nvSpPr>
        <p:spPr bwMode="auto">
          <a:xfrm>
            <a:off x="2852085" y="4402139"/>
            <a:ext cx="276038" cy="23660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400" b="1">
                <a:solidFill>
                  <a:srgbClr val="000000"/>
                </a:solidFill>
              </a:rPr>
              <a:t>5</a:t>
            </a:r>
          </a:p>
        </p:txBody>
      </p:sp>
      <p:sp>
        <p:nvSpPr>
          <p:cNvPr id="221235" name="Text Box 51"/>
          <p:cNvSpPr txBox="1">
            <a:spLocks noChangeArrowheads="1"/>
          </p:cNvSpPr>
          <p:nvPr/>
        </p:nvSpPr>
        <p:spPr bwMode="auto">
          <a:xfrm>
            <a:off x="3428347" y="4405314"/>
            <a:ext cx="276038" cy="23660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400" b="1">
                <a:solidFill>
                  <a:srgbClr val="000000"/>
                </a:solidFill>
              </a:rPr>
              <a:t>6</a:t>
            </a:r>
          </a:p>
        </p:txBody>
      </p:sp>
      <p:sp>
        <p:nvSpPr>
          <p:cNvPr id="221236" name="Text Box 52"/>
          <p:cNvSpPr txBox="1">
            <a:spLocks noChangeArrowheads="1"/>
          </p:cNvSpPr>
          <p:nvPr/>
        </p:nvSpPr>
        <p:spPr bwMode="auto">
          <a:xfrm>
            <a:off x="5444473" y="4546601"/>
            <a:ext cx="276038" cy="23660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400" b="1">
                <a:solidFill>
                  <a:srgbClr val="000000"/>
                </a:solidFill>
              </a:rPr>
              <a:t>7</a:t>
            </a:r>
          </a:p>
        </p:txBody>
      </p:sp>
      <p:sp>
        <p:nvSpPr>
          <p:cNvPr id="221237" name="Line 53"/>
          <p:cNvSpPr>
            <a:spLocks noChangeShapeType="1"/>
          </p:cNvSpPr>
          <p:nvPr/>
        </p:nvSpPr>
        <p:spPr bwMode="auto">
          <a:xfrm flipH="1">
            <a:off x="5904846" y="4692649"/>
            <a:ext cx="254000" cy="1328739"/>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21238" name="Text Box 54"/>
          <p:cNvSpPr txBox="1">
            <a:spLocks noChangeArrowheads="1"/>
          </p:cNvSpPr>
          <p:nvPr/>
        </p:nvSpPr>
        <p:spPr bwMode="auto">
          <a:xfrm>
            <a:off x="6014385" y="5081589"/>
            <a:ext cx="276038" cy="23660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tr-TR" sz="1400" b="1">
                <a:solidFill>
                  <a:srgbClr val="000000"/>
                </a:solidFill>
              </a:rPr>
              <a:t>8</a:t>
            </a:r>
          </a:p>
        </p:txBody>
      </p:sp>
      <p:sp>
        <p:nvSpPr>
          <p:cNvPr id="221239" name="Text Box 55"/>
          <p:cNvSpPr txBox="1">
            <a:spLocks noChangeArrowheads="1"/>
          </p:cNvSpPr>
          <p:nvPr/>
        </p:nvSpPr>
        <p:spPr bwMode="auto">
          <a:xfrm>
            <a:off x="5185710" y="5972176"/>
            <a:ext cx="1301190" cy="31393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80000"/>
              </a:lnSpc>
              <a:defRPr/>
            </a:pPr>
            <a:r>
              <a:rPr lang="tr-TR" b="1" dirty="0">
                <a:solidFill>
                  <a:srgbClr val="000000"/>
                </a:solidFill>
                <a:highlight>
                  <a:srgbClr val="FFFF00"/>
                </a:highlight>
                <a:latin typeface="Arial Narrow" charset="0"/>
              </a:rPr>
              <a:t>Dr. C </a:t>
            </a:r>
            <a:r>
              <a:rPr lang="tr-TR" b="1" dirty="0" err="1">
                <a:solidFill>
                  <a:srgbClr val="000000"/>
                </a:solidFill>
                <a:highlight>
                  <a:srgbClr val="FFFF00"/>
                </a:highlight>
                <a:latin typeface="Arial Narrow" charset="0"/>
              </a:rPr>
              <a:t>Usalan</a:t>
            </a:r>
            <a:endParaRPr lang="tr-TR" b="1" dirty="0">
              <a:solidFill>
                <a:srgbClr val="000000"/>
              </a:solidFill>
              <a:highlight>
                <a:srgbClr val="FFFF00"/>
              </a:highlight>
              <a:latin typeface="Arial Narrow" charset="0"/>
            </a:endParaRPr>
          </a:p>
        </p:txBody>
      </p:sp>
      <p:sp>
        <p:nvSpPr>
          <p:cNvPr id="221240" name="Text Box 56"/>
          <p:cNvSpPr txBox="1">
            <a:spLocks noChangeArrowheads="1"/>
          </p:cNvSpPr>
          <p:nvPr/>
        </p:nvSpPr>
        <p:spPr bwMode="auto">
          <a:xfrm>
            <a:off x="932452" y="244519"/>
            <a:ext cx="9923622" cy="553998"/>
          </a:xfrm>
          <a:prstGeom prst="rect">
            <a:avLst/>
          </a:prstGeom>
          <a:noFill/>
          <a:ln w="38100">
            <a:solidFill>
              <a:schemeClr val="tx1"/>
            </a:solid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tr-TR" sz="3000" b="1" dirty="0" err="1">
                <a:solidFill>
                  <a:srgbClr val="FF0000"/>
                </a:solidFill>
                <a:effectLst>
                  <a:outerShdw blurRad="38100" dist="38100" dir="2700000" algn="tl">
                    <a:srgbClr val="000000"/>
                  </a:outerShdw>
                </a:effectLst>
                <a:latin typeface="Arial Narrow" charset="0"/>
              </a:rPr>
              <a:t>Renal</a:t>
            </a:r>
            <a:r>
              <a:rPr lang="tr-TR" sz="3000" b="1" dirty="0">
                <a:solidFill>
                  <a:srgbClr val="FF0000"/>
                </a:solidFill>
                <a:effectLst>
                  <a:outerShdw blurRad="38100" dist="38100" dir="2700000" algn="tl">
                    <a:srgbClr val="000000"/>
                  </a:outerShdw>
                </a:effectLst>
                <a:latin typeface="Arial Narrow" charset="0"/>
              </a:rPr>
              <a:t> </a:t>
            </a:r>
            <a:r>
              <a:rPr lang="tr-TR" sz="3000" b="1" dirty="0" err="1">
                <a:solidFill>
                  <a:srgbClr val="FF0000"/>
                </a:solidFill>
                <a:effectLst>
                  <a:outerShdw blurRad="38100" dist="38100" dir="2700000" algn="tl">
                    <a:srgbClr val="000000"/>
                  </a:outerShdw>
                </a:effectLst>
                <a:latin typeface="Arial Narrow" charset="0"/>
              </a:rPr>
              <a:t>Disaster</a:t>
            </a:r>
            <a:r>
              <a:rPr lang="tr-TR" sz="3000" b="1" dirty="0">
                <a:solidFill>
                  <a:srgbClr val="FF0000"/>
                </a:solidFill>
                <a:effectLst>
                  <a:outerShdw blurRad="38100" dist="38100" dir="2700000" algn="tl">
                    <a:srgbClr val="000000"/>
                  </a:outerShdw>
                </a:effectLst>
                <a:latin typeface="Arial Narrow" charset="0"/>
              </a:rPr>
              <a:t> </a:t>
            </a:r>
            <a:r>
              <a:rPr lang="tr-TR" sz="3000" b="1" dirty="0" err="1">
                <a:solidFill>
                  <a:srgbClr val="FF0000"/>
                </a:solidFill>
                <a:effectLst>
                  <a:outerShdw blurRad="38100" dist="38100" dir="2700000" algn="tl">
                    <a:srgbClr val="000000"/>
                  </a:outerShdw>
                </a:effectLst>
                <a:latin typeface="Arial Narrow" charset="0"/>
              </a:rPr>
              <a:t>Task</a:t>
            </a:r>
            <a:r>
              <a:rPr lang="tr-TR" sz="3000" b="1" dirty="0">
                <a:solidFill>
                  <a:srgbClr val="FF0000"/>
                </a:solidFill>
                <a:effectLst>
                  <a:outerShdw blurRad="38100" dist="38100" dir="2700000" algn="tl">
                    <a:srgbClr val="000000"/>
                  </a:outerShdw>
                </a:effectLst>
                <a:latin typeface="Arial Narrow" charset="0"/>
              </a:rPr>
              <a:t> Force of TSN </a:t>
            </a:r>
            <a:r>
              <a:rPr lang="tr-TR" sz="3000" b="1" dirty="0" err="1">
                <a:solidFill>
                  <a:srgbClr val="FF0000"/>
                </a:solidFill>
                <a:effectLst>
                  <a:outerShdw blurRad="38100" dist="38100" dir="2700000" algn="tl">
                    <a:srgbClr val="000000"/>
                  </a:outerShdw>
                </a:effectLst>
                <a:latin typeface="Arial Narrow" charset="0"/>
              </a:rPr>
              <a:t>and</a:t>
            </a:r>
            <a:r>
              <a:rPr lang="tr-TR" sz="3000" b="1" dirty="0">
                <a:solidFill>
                  <a:srgbClr val="FF0000"/>
                </a:solidFill>
                <a:effectLst>
                  <a:outerShdw blurRad="38100" dist="38100" dir="2700000" algn="tl">
                    <a:srgbClr val="000000"/>
                  </a:outerShdw>
                </a:effectLst>
                <a:latin typeface="Arial Narrow" charset="0"/>
              </a:rPr>
              <a:t>  Distribution of </a:t>
            </a:r>
            <a:r>
              <a:rPr lang="tr-TR" sz="3000" b="1" dirty="0" err="1">
                <a:solidFill>
                  <a:srgbClr val="FF0000"/>
                </a:solidFill>
                <a:effectLst>
                  <a:outerShdw blurRad="38100" dist="38100" dir="2700000" algn="tl">
                    <a:srgbClr val="000000"/>
                  </a:outerShdw>
                </a:effectLst>
                <a:latin typeface="Arial Narrow" charset="0"/>
              </a:rPr>
              <a:t>Regions</a:t>
            </a:r>
            <a:endParaRPr lang="tr-TR" sz="3000" b="1" dirty="0">
              <a:solidFill>
                <a:srgbClr val="FF0000"/>
              </a:solidFill>
              <a:effectLst>
                <a:outerShdw blurRad="38100" dist="38100" dir="2700000" algn="tl">
                  <a:srgbClr val="000000"/>
                </a:outerShdw>
              </a:effectLst>
              <a:latin typeface="Arial Narrow" charset="0"/>
            </a:endParaRPr>
          </a:p>
        </p:txBody>
      </p:sp>
      <p:sp>
        <p:nvSpPr>
          <p:cNvPr id="221241" name="Line 57"/>
          <p:cNvSpPr>
            <a:spLocks noChangeShapeType="1"/>
          </p:cNvSpPr>
          <p:nvPr/>
        </p:nvSpPr>
        <p:spPr bwMode="auto">
          <a:xfrm>
            <a:off x="105743" y="903949"/>
            <a:ext cx="9251951" cy="0"/>
          </a:xfrm>
          <a:prstGeom prst="line">
            <a:avLst/>
          </a:prstGeom>
          <a:noFill/>
          <a:ln w="34925">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 name="TextBox 1"/>
          <p:cNvSpPr txBox="1"/>
          <p:nvPr/>
        </p:nvSpPr>
        <p:spPr>
          <a:xfrm>
            <a:off x="8326947" y="807024"/>
            <a:ext cx="1204176" cy="523220"/>
          </a:xfrm>
          <a:prstGeom prst="rect">
            <a:avLst/>
          </a:prstGeom>
          <a:solidFill>
            <a:schemeClr val="tx1">
              <a:lumMod val="95000"/>
              <a:lumOff val="5000"/>
            </a:schemeClr>
          </a:solidFill>
        </p:spPr>
        <p:txBody>
          <a:bodyPr wrap="none" rtlCol="0">
            <a:spAutoFit/>
          </a:bodyPr>
          <a:lstStyle/>
          <a:p>
            <a:r>
              <a:rPr lang="en-US" sz="2800" b="1" dirty="0">
                <a:solidFill>
                  <a:srgbClr val="FFFFFF"/>
                </a:solidFill>
                <a:latin typeface="Verdana"/>
                <a:cs typeface="Verdana"/>
              </a:rPr>
              <a:t>2021</a:t>
            </a:r>
          </a:p>
        </p:txBody>
      </p:sp>
      <p:sp>
        <p:nvSpPr>
          <p:cNvPr id="3" name="Metin kutusu 2">
            <a:extLst>
              <a:ext uri="{FF2B5EF4-FFF2-40B4-BE49-F238E27FC236}">
                <a16:creationId xmlns:a16="http://schemas.microsoft.com/office/drawing/2014/main" id="{4373CF0C-4380-5F47-8DA0-C0B4E9CEC3DA}"/>
              </a:ext>
            </a:extLst>
          </p:cNvPr>
          <p:cNvSpPr txBox="1"/>
          <p:nvPr/>
        </p:nvSpPr>
        <p:spPr>
          <a:xfrm>
            <a:off x="7729537" y="1602737"/>
            <a:ext cx="1294329" cy="369332"/>
          </a:xfrm>
          <a:prstGeom prst="rect">
            <a:avLst/>
          </a:prstGeom>
          <a:noFill/>
        </p:spPr>
        <p:txBody>
          <a:bodyPr wrap="none" rtlCol="0">
            <a:spAutoFit/>
          </a:bodyPr>
          <a:lstStyle/>
          <a:p>
            <a:r>
              <a:rPr lang="tr-TR" b="1" dirty="0">
                <a:latin typeface="Arial Narrow" panose="020B0604020202020204" pitchFamily="34" charset="0"/>
                <a:cs typeface="Arial Narrow" panose="020B0604020202020204" pitchFamily="34" charset="0"/>
              </a:rPr>
              <a:t>Dr. </a:t>
            </a:r>
            <a:r>
              <a:rPr lang="tr-TR" b="1" dirty="0" err="1">
                <a:latin typeface="Arial Narrow" panose="020B0604020202020204" pitchFamily="34" charset="0"/>
                <a:cs typeface="Arial Narrow" panose="020B0604020202020204" pitchFamily="34" charset="0"/>
              </a:rPr>
              <a:t>A.Uyanık</a:t>
            </a:r>
            <a:endParaRPr lang="tr-TR" b="1" dirty="0">
              <a:latin typeface="Arial Narrow" panose="020B0604020202020204" pitchFamily="34" charset="0"/>
              <a:cs typeface="Arial Narrow" panose="020B0604020202020204" pitchFamily="34" charset="0"/>
            </a:endParaRPr>
          </a:p>
        </p:txBody>
      </p:sp>
      <p:sp>
        <p:nvSpPr>
          <p:cNvPr id="4" name="Metin kutusu 3">
            <a:extLst>
              <a:ext uri="{FF2B5EF4-FFF2-40B4-BE49-F238E27FC236}">
                <a16:creationId xmlns:a16="http://schemas.microsoft.com/office/drawing/2014/main" id="{F7238723-7D9E-B47F-9504-2BA8BB901550}"/>
              </a:ext>
            </a:extLst>
          </p:cNvPr>
          <p:cNvSpPr txBox="1"/>
          <p:nvPr/>
        </p:nvSpPr>
        <p:spPr>
          <a:xfrm>
            <a:off x="8857597" y="2668965"/>
            <a:ext cx="3262964" cy="3139321"/>
          </a:xfrm>
          <a:prstGeom prst="rect">
            <a:avLst/>
          </a:prstGeom>
          <a:noFill/>
        </p:spPr>
        <p:txBody>
          <a:bodyPr wrap="square" rtlCol="0">
            <a:spAutoFit/>
          </a:bodyPr>
          <a:lstStyle/>
          <a:p>
            <a:r>
              <a:rPr lang="tr-TR" b="1" dirty="0" err="1">
                <a:latin typeface="Arial Narrow" panose="020B0604020202020204" pitchFamily="34" charset="0"/>
                <a:cs typeface="Arial Narrow" panose="020B0604020202020204" pitchFamily="34" charset="0"/>
              </a:rPr>
              <a:t>Dr</a:t>
            </a:r>
            <a:r>
              <a:rPr lang="tr-TR" b="1" dirty="0">
                <a:latin typeface="Arial Narrow" panose="020B0604020202020204" pitchFamily="34" charset="0"/>
                <a:cs typeface="Arial Narrow" panose="020B0604020202020204" pitchFamily="34" charset="0"/>
              </a:rPr>
              <a:t> Faruk Hilmi Turgut –Antakya</a:t>
            </a:r>
          </a:p>
          <a:p>
            <a:r>
              <a:rPr lang="tr-TR" b="1" dirty="0" err="1">
                <a:latin typeface="Arial Narrow" panose="020B0604020202020204" pitchFamily="34" charset="0"/>
                <a:cs typeface="Arial Narrow" panose="020B0604020202020204" pitchFamily="34" charset="0"/>
              </a:rPr>
              <a:t>Dr</a:t>
            </a:r>
            <a:r>
              <a:rPr lang="tr-TR" b="1" dirty="0">
                <a:latin typeface="Arial Narrow" panose="020B0604020202020204" pitchFamily="34" charset="0"/>
                <a:cs typeface="Arial Narrow" panose="020B0604020202020204" pitchFamily="34" charset="0"/>
              </a:rPr>
              <a:t> Çiğdem </a:t>
            </a:r>
            <a:r>
              <a:rPr lang="tr-TR" b="1" dirty="0" err="1">
                <a:latin typeface="Arial Narrow" panose="020B0604020202020204" pitchFamily="34" charset="0"/>
                <a:cs typeface="Arial Narrow" panose="020B0604020202020204" pitchFamily="34" charset="0"/>
              </a:rPr>
              <a:t>Mengiç</a:t>
            </a:r>
            <a:r>
              <a:rPr lang="tr-TR" b="1" dirty="0">
                <a:latin typeface="Arial Narrow" panose="020B0604020202020204" pitchFamily="34" charset="0"/>
                <a:cs typeface="Arial Narrow" panose="020B0604020202020204" pitchFamily="34" charset="0"/>
              </a:rPr>
              <a:t>-Adıyaman</a:t>
            </a:r>
          </a:p>
          <a:p>
            <a:r>
              <a:rPr lang="tr-TR" b="1" dirty="0" err="1">
                <a:latin typeface="Arial Narrow" panose="020B0604020202020204" pitchFamily="34" charset="0"/>
                <a:cs typeface="Arial Narrow" panose="020B0604020202020204" pitchFamily="34" charset="0"/>
              </a:rPr>
              <a:t>Dr.Özkan</a:t>
            </a:r>
            <a:r>
              <a:rPr lang="tr-TR" b="1" dirty="0">
                <a:latin typeface="Arial Narrow" panose="020B0604020202020204" pitchFamily="34" charset="0"/>
                <a:cs typeface="Arial Narrow" panose="020B0604020202020204" pitchFamily="34" charset="0"/>
              </a:rPr>
              <a:t> Güngör - </a:t>
            </a:r>
            <a:r>
              <a:rPr lang="tr-TR" b="1" dirty="0" err="1">
                <a:latin typeface="Arial Narrow" panose="020B0604020202020204" pitchFamily="34" charset="0"/>
                <a:cs typeface="Arial Narrow" panose="020B0604020202020204" pitchFamily="34" charset="0"/>
              </a:rPr>
              <a:t>KMaraş</a:t>
            </a:r>
            <a:endParaRPr lang="tr-TR" b="1" dirty="0">
              <a:latin typeface="Arial Narrow" panose="020B0604020202020204" pitchFamily="34" charset="0"/>
              <a:cs typeface="Arial Narrow" panose="020B0604020202020204" pitchFamily="34" charset="0"/>
            </a:endParaRPr>
          </a:p>
          <a:p>
            <a:r>
              <a:rPr lang="tr-TR" b="1" dirty="0" err="1">
                <a:latin typeface="Arial Narrow" panose="020B0604020202020204" pitchFamily="34" charset="0"/>
                <a:cs typeface="Arial Narrow" panose="020B0604020202020204" pitchFamily="34" charset="0"/>
              </a:rPr>
              <a:t>Dr.Erkan</a:t>
            </a:r>
            <a:r>
              <a:rPr lang="tr-TR" b="1" dirty="0">
                <a:latin typeface="Arial Narrow" panose="020B0604020202020204" pitchFamily="34" charset="0"/>
                <a:cs typeface="Arial Narrow" panose="020B0604020202020204" pitchFamily="34" charset="0"/>
              </a:rPr>
              <a:t> </a:t>
            </a:r>
            <a:r>
              <a:rPr lang="tr-TR" b="1" dirty="0" err="1">
                <a:latin typeface="Arial Narrow" panose="020B0604020202020204" pitchFamily="34" charset="0"/>
                <a:cs typeface="Arial Narrow" panose="020B0604020202020204" pitchFamily="34" charset="0"/>
              </a:rPr>
              <a:t>Mahsereci-Gantep</a:t>
            </a:r>
            <a:endParaRPr lang="tr-TR" b="1" dirty="0">
              <a:latin typeface="Arial Narrow" panose="020B0604020202020204" pitchFamily="34" charset="0"/>
              <a:cs typeface="Arial Narrow" panose="020B0604020202020204" pitchFamily="34" charset="0"/>
            </a:endParaRPr>
          </a:p>
          <a:p>
            <a:r>
              <a:rPr lang="tr-TR" b="1" dirty="0" err="1">
                <a:latin typeface="Arial Narrow" panose="020B0604020202020204" pitchFamily="34" charset="0"/>
                <a:cs typeface="Arial Narrow" panose="020B0604020202020204" pitchFamily="34" charset="0"/>
              </a:rPr>
              <a:t>Dr</a:t>
            </a:r>
            <a:r>
              <a:rPr lang="tr-TR" b="1" dirty="0">
                <a:latin typeface="Arial Narrow" panose="020B0604020202020204" pitchFamily="34" charset="0"/>
                <a:cs typeface="Arial Narrow" panose="020B0604020202020204" pitchFamily="34" charset="0"/>
              </a:rPr>
              <a:t> Mehmet Tuncay-</a:t>
            </a:r>
            <a:r>
              <a:rPr lang="tr-TR" b="1" dirty="0" err="1">
                <a:latin typeface="Arial Narrow" panose="020B0604020202020204" pitchFamily="34" charset="0"/>
                <a:cs typeface="Arial Narrow" panose="020B0604020202020204" pitchFamily="34" charset="0"/>
              </a:rPr>
              <a:t>Gantep</a:t>
            </a:r>
            <a:endParaRPr lang="tr-TR" b="1" dirty="0">
              <a:latin typeface="Arial Narrow" panose="020B0604020202020204" pitchFamily="34" charset="0"/>
              <a:cs typeface="Arial Narrow" panose="020B0604020202020204" pitchFamily="34" charset="0"/>
            </a:endParaRPr>
          </a:p>
          <a:p>
            <a:r>
              <a:rPr lang="tr-TR" b="1" dirty="0" err="1">
                <a:latin typeface="Arial Narrow" panose="020B0604020202020204" pitchFamily="34" charset="0"/>
                <a:cs typeface="Arial Narrow" panose="020B0604020202020204" pitchFamily="34" charset="0"/>
              </a:rPr>
              <a:t>Dr</a:t>
            </a:r>
            <a:r>
              <a:rPr lang="tr-TR" b="1" dirty="0">
                <a:latin typeface="Arial Narrow" panose="020B0604020202020204" pitchFamily="34" charset="0"/>
                <a:cs typeface="Arial Narrow" panose="020B0604020202020204" pitchFamily="34" charset="0"/>
              </a:rPr>
              <a:t> Kenan </a:t>
            </a:r>
            <a:r>
              <a:rPr lang="tr-TR" b="1" dirty="0" err="1">
                <a:latin typeface="Arial Narrow" panose="020B0604020202020204" pitchFamily="34" charset="0"/>
                <a:cs typeface="Arial Narrow" panose="020B0604020202020204" pitchFamily="34" charset="0"/>
              </a:rPr>
              <a:t>Turgutalp</a:t>
            </a:r>
            <a:r>
              <a:rPr lang="tr-TR" b="1" dirty="0">
                <a:latin typeface="Arial Narrow" panose="020B0604020202020204" pitchFamily="34" charset="0"/>
                <a:cs typeface="Arial Narrow" panose="020B0604020202020204" pitchFamily="34" charset="0"/>
              </a:rPr>
              <a:t> –Mersin</a:t>
            </a:r>
          </a:p>
          <a:p>
            <a:r>
              <a:rPr lang="tr-TR" b="1" dirty="0" err="1">
                <a:latin typeface="Arial Narrow" panose="020B0604020202020204" pitchFamily="34" charset="0"/>
                <a:cs typeface="Arial Narrow" panose="020B0604020202020204" pitchFamily="34" charset="0"/>
              </a:rPr>
              <a:t>Dr</a:t>
            </a:r>
            <a:r>
              <a:rPr lang="tr-TR" b="1" dirty="0">
                <a:latin typeface="Arial Narrow" panose="020B0604020202020204" pitchFamily="34" charset="0"/>
                <a:cs typeface="Arial Narrow" panose="020B0604020202020204" pitchFamily="34" charset="0"/>
              </a:rPr>
              <a:t> Ayşe J.G Keskin-Mersin</a:t>
            </a:r>
          </a:p>
          <a:p>
            <a:r>
              <a:rPr lang="tr-TR" b="1" dirty="0" err="1">
                <a:latin typeface="Arial Narrow" panose="020B0604020202020204" pitchFamily="34" charset="0"/>
                <a:cs typeface="Arial Narrow" panose="020B0604020202020204" pitchFamily="34" charset="0"/>
              </a:rPr>
              <a:t>Dr</a:t>
            </a:r>
            <a:r>
              <a:rPr lang="tr-TR" b="1" dirty="0">
                <a:latin typeface="Arial Narrow" panose="020B0604020202020204" pitchFamily="34" charset="0"/>
                <a:cs typeface="Arial Narrow" panose="020B0604020202020204" pitchFamily="34" charset="0"/>
              </a:rPr>
              <a:t> Serhan </a:t>
            </a:r>
            <a:r>
              <a:rPr lang="tr-TR" b="1" dirty="0" err="1">
                <a:latin typeface="Arial Narrow" panose="020B0604020202020204" pitchFamily="34" charset="0"/>
                <a:cs typeface="Arial Narrow" panose="020B0604020202020204" pitchFamily="34" charset="0"/>
              </a:rPr>
              <a:t>Pişkinpaşa</a:t>
            </a:r>
            <a:r>
              <a:rPr lang="tr-TR" b="1" dirty="0">
                <a:latin typeface="Arial Narrow" panose="020B0604020202020204" pitchFamily="34" charset="0"/>
                <a:cs typeface="Arial Narrow" panose="020B0604020202020204" pitchFamily="34" charset="0"/>
              </a:rPr>
              <a:t>-İskenderun</a:t>
            </a:r>
          </a:p>
          <a:p>
            <a:r>
              <a:rPr lang="tr-TR" b="1" dirty="0" err="1">
                <a:latin typeface="Arial Narrow" panose="020B0604020202020204" pitchFamily="34" charset="0"/>
                <a:cs typeface="Arial Narrow" panose="020B0604020202020204" pitchFamily="34" charset="0"/>
              </a:rPr>
              <a:t>Dr</a:t>
            </a:r>
            <a:r>
              <a:rPr lang="tr-TR" b="1" dirty="0">
                <a:latin typeface="Arial Narrow" panose="020B0604020202020204" pitchFamily="34" charset="0"/>
                <a:cs typeface="Arial Narrow" panose="020B0604020202020204" pitchFamily="34" charset="0"/>
              </a:rPr>
              <a:t> Ramazan Danış-Diyarbakır</a:t>
            </a:r>
          </a:p>
          <a:p>
            <a:r>
              <a:rPr lang="tr-TR" b="1" dirty="0" err="1">
                <a:latin typeface="Arial Narrow" panose="020B0604020202020204" pitchFamily="34" charset="0"/>
                <a:cs typeface="Arial Narrow" panose="020B0604020202020204" pitchFamily="34" charset="0"/>
              </a:rPr>
              <a:t>Dr</a:t>
            </a:r>
            <a:r>
              <a:rPr lang="tr-TR" b="1" dirty="0">
                <a:latin typeface="Arial Narrow" panose="020B0604020202020204" pitchFamily="34" charset="0"/>
                <a:cs typeface="Arial Narrow" panose="020B0604020202020204" pitchFamily="34" charset="0"/>
              </a:rPr>
              <a:t> Dilek Torun-Adana</a:t>
            </a:r>
          </a:p>
          <a:p>
            <a:r>
              <a:rPr lang="tr-TR" b="1" dirty="0">
                <a:latin typeface="Arial Narrow" panose="020B0604020202020204" pitchFamily="34" charset="0"/>
                <a:cs typeface="Arial Narrow" panose="020B0604020202020204" pitchFamily="34" charset="0"/>
              </a:rPr>
              <a:t>Dr. </a:t>
            </a:r>
            <a:r>
              <a:rPr lang="tr-TR" b="1" dirty="0" err="1">
                <a:latin typeface="Arial Narrow" panose="020B0604020202020204" pitchFamily="34" charset="0"/>
                <a:cs typeface="Arial Narrow" panose="020B0604020202020204" pitchFamily="34" charset="0"/>
              </a:rPr>
              <a:t>Berfu</a:t>
            </a:r>
            <a:r>
              <a:rPr lang="tr-TR" b="1" dirty="0">
                <a:latin typeface="Arial Narrow" panose="020B0604020202020204" pitchFamily="34" charset="0"/>
                <a:cs typeface="Arial Narrow" panose="020B0604020202020204" pitchFamily="34" charset="0"/>
              </a:rPr>
              <a:t> Korucu-Osmaniye</a:t>
            </a:r>
          </a:p>
        </p:txBody>
      </p:sp>
    </p:spTree>
    <p:extLst>
      <p:ext uri="{BB962C8B-B14F-4D97-AF65-F5344CB8AC3E}">
        <p14:creationId xmlns:p14="http://schemas.microsoft.com/office/powerpoint/2010/main" val="80543480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661B97-9A30-8011-8FD2-D7AE518C6FDA}"/>
              </a:ext>
            </a:extLst>
          </p:cNvPr>
          <p:cNvSpPr>
            <a:spLocks noGrp="1"/>
          </p:cNvSpPr>
          <p:nvPr>
            <p:ph type="title"/>
          </p:nvPr>
        </p:nvSpPr>
        <p:spPr>
          <a:xfrm>
            <a:off x="217285" y="0"/>
            <a:ext cx="11757429" cy="1134533"/>
          </a:xfrm>
        </p:spPr>
        <p:txBody>
          <a:bodyPr>
            <a:normAutofit/>
          </a:bodyPr>
          <a:lstStyle/>
          <a:p>
            <a:r>
              <a:rPr lang="tr-TR" sz="3600" b="1" dirty="0" err="1">
                <a:solidFill>
                  <a:srgbClr val="FF0000"/>
                </a:solidFill>
                <a:latin typeface="Verdana" panose="020B0604030504040204" pitchFamily="34" charset="0"/>
                <a:ea typeface="Verdana" panose="020B0604030504040204" pitchFamily="34" charset="0"/>
                <a:cs typeface="Verdana" panose="020B0604030504040204" pitchFamily="34" charset="0"/>
              </a:rPr>
              <a:t>What</a:t>
            </a:r>
            <a:r>
              <a:rPr lang="tr-TR" sz="36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600" b="1" dirty="0" err="1">
                <a:solidFill>
                  <a:srgbClr val="FF0000"/>
                </a:solidFill>
                <a:latin typeface="Verdana" panose="020B0604030504040204" pitchFamily="34" charset="0"/>
                <a:ea typeface="Verdana" panose="020B0604030504040204" pitchFamily="34" charset="0"/>
                <a:cs typeface="Verdana" panose="020B0604030504040204" pitchFamily="34" charset="0"/>
              </a:rPr>
              <a:t>does</a:t>
            </a:r>
            <a:r>
              <a:rPr lang="tr-TR" sz="36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600" b="1" dirty="0" err="1">
                <a:solidFill>
                  <a:srgbClr val="FF0000"/>
                </a:solidFill>
                <a:latin typeface="Verdana" panose="020B0604030504040204" pitchFamily="34" charset="0"/>
                <a:ea typeface="Verdana" panose="020B0604030504040204" pitchFamily="34" charset="0"/>
                <a:cs typeface="Verdana" panose="020B0604030504040204" pitchFamily="34" charset="0"/>
              </a:rPr>
              <a:t>the</a:t>
            </a:r>
            <a:r>
              <a:rPr lang="tr-TR" sz="36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600" b="1" dirty="0" err="1">
                <a:solidFill>
                  <a:srgbClr val="FF0000"/>
                </a:solidFill>
                <a:latin typeface="Verdana" panose="020B0604030504040204" pitchFamily="34" charset="0"/>
                <a:ea typeface="Verdana" panose="020B0604030504040204" pitchFamily="34" charset="0"/>
                <a:cs typeface="Verdana" panose="020B0604030504040204" pitchFamily="34" charset="0"/>
              </a:rPr>
              <a:t>local</a:t>
            </a:r>
            <a:r>
              <a:rPr lang="tr-TR" sz="3600" b="1" dirty="0">
                <a:solidFill>
                  <a:srgbClr val="FF0000"/>
                </a:solidFill>
                <a:latin typeface="Verdana" panose="020B0604030504040204" pitchFamily="34" charset="0"/>
                <a:ea typeface="Verdana" panose="020B0604030504040204" pitchFamily="34" charset="0"/>
                <a:cs typeface="Verdana" panose="020B0604030504040204" pitchFamily="34" charset="0"/>
              </a:rPr>
              <a:t> RDTF do?</a:t>
            </a:r>
          </a:p>
        </p:txBody>
      </p:sp>
      <p:sp>
        <p:nvSpPr>
          <p:cNvPr id="4" name="Metin Yer Tutucusu 3">
            <a:extLst>
              <a:ext uri="{FF2B5EF4-FFF2-40B4-BE49-F238E27FC236}">
                <a16:creationId xmlns:a16="http://schemas.microsoft.com/office/drawing/2014/main" id="{17135747-0034-9914-C5D2-973A6E4362DA}"/>
              </a:ext>
            </a:extLst>
          </p:cNvPr>
          <p:cNvSpPr>
            <a:spLocks noGrp="1"/>
          </p:cNvSpPr>
          <p:nvPr>
            <p:ph type="body" idx="1"/>
          </p:nvPr>
        </p:nvSpPr>
        <p:spPr>
          <a:xfrm>
            <a:off x="461212" y="1134533"/>
            <a:ext cx="3978442" cy="823912"/>
          </a:xfrm>
          <a:solidFill>
            <a:srgbClr val="0070C0"/>
          </a:solidFill>
          <a:ln>
            <a:solidFill>
              <a:srgbClr val="0070C0"/>
            </a:solidFill>
          </a:ln>
          <a:effectLst>
            <a:outerShdw blurRad="50800" dist="38100" dir="2700000" algn="tl" rotWithShape="0">
              <a:prstClr val="black">
                <a:alpha val="40000"/>
              </a:prstClr>
            </a:outerShdw>
          </a:effectLst>
        </p:spPr>
        <p:txBody>
          <a:bodyPr>
            <a:normAutofit fontScale="92500" lnSpcReduction="20000"/>
          </a:bodyPr>
          <a:lstStyle/>
          <a:p>
            <a:pPr algn="ctr"/>
            <a:r>
              <a:rPr lang="tr-TR" sz="2800" dirty="0" err="1">
                <a:solidFill>
                  <a:schemeClr val="bg1"/>
                </a:solidFill>
              </a:rPr>
              <a:t>Disaster</a:t>
            </a:r>
            <a:r>
              <a:rPr lang="tr-TR" sz="2800" dirty="0">
                <a:solidFill>
                  <a:schemeClr val="bg1"/>
                </a:solidFill>
              </a:rPr>
              <a:t> </a:t>
            </a:r>
            <a:r>
              <a:rPr lang="tr-TR" sz="2800" dirty="0" err="1">
                <a:solidFill>
                  <a:schemeClr val="bg1"/>
                </a:solidFill>
              </a:rPr>
              <a:t>free</a:t>
            </a:r>
            <a:r>
              <a:rPr lang="tr-TR" sz="2800" dirty="0">
                <a:solidFill>
                  <a:schemeClr val="bg1"/>
                </a:solidFill>
              </a:rPr>
              <a:t> </a:t>
            </a:r>
          </a:p>
          <a:p>
            <a:pPr algn="ctr"/>
            <a:r>
              <a:rPr lang="tr-TR" sz="2800" dirty="0" err="1">
                <a:solidFill>
                  <a:schemeClr val="bg1"/>
                </a:solidFill>
              </a:rPr>
              <a:t>period</a:t>
            </a:r>
            <a:endParaRPr lang="tr-TR" sz="2800" dirty="0">
              <a:solidFill>
                <a:schemeClr val="bg1"/>
              </a:solidFill>
            </a:endParaRPr>
          </a:p>
        </p:txBody>
      </p:sp>
      <p:sp>
        <p:nvSpPr>
          <p:cNvPr id="5" name="İçerik Yer Tutucusu 4">
            <a:extLst>
              <a:ext uri="{FF2B5EF4-FFF2-40B4-BE49-F238E27FC236}">
                <a16:creationId xmlns:a16="http://schemas.microsoft.com/office/drawing/2014/main" id="{672E6442-EA12-1B5D-DB48-D81135F851C2}"/>
              </a:ext>
            </a:extLst>
          </p:cNvPr>
          <p:cNvSpPr>
            <a:spLocks noGrp="1"/>
          </p:cNvSpPr>
          <p:nvPr>
            <p:ph sz="half" idx="2"/>
          </p:nvPr>
        </p:nvSpPr>
        <p:spPr>
          <a:xfrm>
            <a:off x="461212" y="2245087"/>
            <a:ext cx="3978442" cy="4184483"/>
          </a:xfrm>
          <a:solidFill>
            <a:schemeClr val="accent5">
              <a:lumMod val="40000"/>
              <a:lumOff val="60000"/>
            </a:schemeClr>
          </a:solidFill>
          <a:effectLst>
            <a:outerShdw blurRad="50800" dist="38100" dir="2700000" algn="tl" rotWithShape="0">
              <a:prstClr val="black">
                <a:alpha val="40000"/>
              </a:prstClr>
            </a:outerShdw>
          </a:effectLst>
        </p:spPr>
        <p:txBody>
          <a:bodyPr>
            <a:normAutofit fontScale="77500" lnSpcReduction="20000"/>
          </a:bodyPr>
          <a:lstStyle/>
          <a:p>
            <a:r>
              <a:rPr lang="tr-TR" sz="3100" dirty="0" err="1"/>
              <a:t>Educational</a:t>
            </a:r>
            <a:r>
              <a:rPr lang="tr-TR" sz="3100" dirty="0"/>
              <a:t> </a:t>
            </a:r>
            <a:r>
              <a:rPr lang="tr-TR" sz="3100" dirty="0" err="1"/>
              <a:t>activities</a:t>
            </a:r>
            <a:endParaRPr lang="tr-TR" sz="3100" dirty="0"/>
          </a:p>
          <a:p>
            <a:pPr lvl="1"/>
            <a:r>
              <a:rPr lang="tr-TR" sz="2800" dirty="0" err="1"/>
              <a:t>Health</a:t>
            </a:r>
            <a:r>
              <a:rPr lang="tr-TR" sz="2800" dirty="0"/>
              <a:t> </a:t>
            </a:r>
            <a:r>
              <a:rPr lang="tr-TR" sz="2800" dirty="0" err="1"/>
              <a:t>staff</a:t>
            </a:r>
            <a:r>
              <a:rPr lang="tr-TR" sz="2800" dirty="0"/>
              <a:t>/</a:t>
            </a:r>
            <a:r>
              <a:rPr lang="tr-TR" sz="2800" dirty="0" err="1"/>
              <a:t>rescue</a:t>
            </a:r>
            <a:r>
              <a:rPr lang="tr-TR" sz="2800" dirty="0"/>
              <a:t> </a:t>
            </a:r>
            <a:r>
              <a:rPr lang="tr-TR" sz="2800" dirty="0" err="1"/>
              <a:t>teams</a:t>
            </a:r>
            <a:endParaRPr lang="tr-TR" sz="2800" dirty="0"/>
          </a:p>
          <a:p>
            <a:pPr lvl="2"/>
            <a:r>
              <a:rPr lang="tr-TR" sz="2400" dirty="0" err="1"/>
              <a:t>Prevention</a:t>
            </a:r>
            <a:r>
              <a:rPr lang="tr-TR" sz="2400" dirty="0"/>
              <a:t> </a:t>
            </a:r>
            <a:r>
              <a:rPr lang="tr-TR" sz="2400" dirty="0" err="1"/>
              <a:t>and</a:t>
            </a:r>
            <a:r>
              <a:rPr lang="tr-TR" sz="2400" dirty="0"/>
              <a:t> </a:t>
            </a:r>
            <a:r>
              <a:rPr lang="tr-TR" sz="2400" dirty="0" err="1"/>
              <a:t>treatment</a:t>
            </a:r>
            <a:r>
              <a:rPr lang="tr-TR" sz="2400" dirty="0"/>
              <a:t> of </a:t>
            </a:r>
            <a:r>
              <a:rPr lang="tr-TR" sz="2400" dirty="0" err="1"/>
              <a:t>Crush</a:t>
            </a:r>
            <a:r>
              <a:rPr lang="tr-TR" sz="2400" dirty="0"/>
              <a:t> </a:t>
            </a:r>
            <a:r>
              <a:rPr lang="tr-TR" sz="2400" dirty="0" err="1"/>
              <a:t>Syndrome</a:t>
            </a:r>
            <a:endParaRPr lang="tr-TR" sz="2400" dirty="0"/>
          </a:p>
          <a:p>
            <a:pPr lvl="2"/>
            <a:r>
              <a:rPr lang="tr-TR" sz="2400" dirty="0" err="1"/>
              <a:t>Organization</a:t>
            </a:r>
            <a:r>
              <a:rPr lang="tr-TR" sz="2400" dirty="0"/>
              <a:t> of </a:t>
            </a:r>
            <a:r>
              <a:rPr lang="tr-TR" sz="2400" dirty="0" err="1"/>
              <a:t>dialysis</a:t>
            </a:r>
            <a:r>
              <a:rPr lang="tr-TR" sz="2400" dirty="0"/>
              <a:t> </a:t>
            </a:r>
          </a:p>
          <a:p>
            <a:pPr lvl="1"/>
            <a:r>
              <a:rPr lang="tr-TR" sz="2800" dirty="0" err="1"/>
              <a:t>Patients</a:t>
            </a:r>
            <a:endParaRPr lang="tr-TR" sz="2800" dirty="0"/>
          </a:p>
          <a:p>
            <a:pPr lvl="2"/>
            <a:r>
              <a:rPr lang="tr-TR" sz="2400" dirty="0"/>
              <a:t>How </a:t>
            </a:r>
            <a:r>
              <a:rPr lang="tr-TR" sz="2400" dirty="0" err="1"/>
              <a:t>to</a:t>
            </a:r>
            <a:r>
              <a:rPr lang="tr-TR" sz="2400" dirty="0"/>
              <a:t> </a:t>
            </a:r>
            <a:r>
              <a:rPr lang="tr-TR" sz="2400" dirty="0" err="1"/>
              <a:t>survive</a:t>
            </a:r>
            <a:r>
              <a:rPr lang="tr-TR" sz="2400" dirty="0"/>
              <a:t> </a:t>
            </a:r>
            <a:r>
              <a:rPr lang="tr-TR" sz="2400" dirty="0" err="1"/>
              <a:t>when</a:t>
            </a:r>
            <a:r>
              <a:rPr lang="tr-TR" sz="2400" dirty="0"/>
              <a:t> </a:t>
            </a:r>
            <a:r>
              <a:rPr lang="tr-TR" sz="2400" dirty="0" err="1"/>
              <a:t>dialysis</a:t>
            </a:r>
            <a:r>
              <a:rPr lang="tr-TR" sz="2400" dirty="0"/>
              <a:t> not </a:t>
            </a:r>
            <a:r>
              <a:rPr lang="tr-TR" sz="2400" dirty="0" err="1"/>
              <a:t>available</a:t>
            </a:r>
            <a:endParaRPr lang="tr-TR" sz="2400" dirty="0"/>
          </a:p>
          <a:p>
            <a:pPr lvl="3"/>
            <a:r>
              <a:rPr lang="tr-TR" sz="2100" dirty="0" err="1"/>
              <a:t>Drink</a:t>
            </a:r>
            <a:r>
              <a:rPr lang="tr-TR" sz="2100" dirty="0"/>
              <a:t> </a:t>
            </a:r>
            <a:r>
              <a:rPr lang="tr-TR" sz="2100" dirty="0" err="1"/>
              <a:t>less</a:t>
            </a:r>
            <a:r>
              <a:rPr lang="tr-TR" sz="2100" dirty="0"/>
              <a:t>, </a:t>
            </a:r>
            <a:r>
              <a:rPr lang="tr-TR" sz="2100" dirty="0" err="1"/>
              <a:t>avoid</a:t>
            </a:r>
            <a:r>
              <a:rPr lang="tr-TR" sz="2100" dirty="0"/>
              <a:t> K </a:t>
            </a:r>
            <a:r>
              <a:rPr lang="tr-TR" sz="2100" dirty="0" err="1"/>
              <a:t>containing</a:t>
            </a:r>
            <a:r>
              <a:rPr lang="tr-TR" sz="2100" dirty="0"/>
              <a:t> </a:t>
            </a:r>
            <a:r>
              <a:rPr lang="tr-TR" sz="2100" dirty="0" err="1"/>
              <a:t>food</a:t>
            </a:r>
            <a:r>
              <a:rPr lang="tr-TR" sz="2100" dirty="0"/>
              <a:t> </a:t>
            </a:r>
            <a:r>
              <a:rPr lang="tr-TR" sz="2100" dirty="0" err="1"/>
              <a:t>ect</a:t>
            </a:r>
            <a:r>
              <a:rPr lang="tr-TR" sz="2100" dirty="0"/>
              <a:t>.</a:t>
            </a:r>
          </a:p>
          <a:p>
            <a:pPr lvl="2"/>
            <a:r>
              <a:rPr lang="tr-TR" sz="2400" dirty="0" err="1"/>
              <a:t>Medications</a:t>
            </a:r>
            <a:r>
              <a:rPr lang="tr-TR" sz="2400" dirty="0"/>
              <a:t> </a:t>
            </a:r>
            <a:r>
              <a:rPr lang="tr-TR" sz="2400" dirty="0" err="1"/>
              <a:t>should</a:t>
            </a:r>
            <a:r>
              <a:rPr lang="tr-TR" sz="2400" dirty="0"/>
              <a:t> be </a:t>
            </a:r>
            <a:r>
              <a:rPr lang="tr-TR" sz="2400" dirty="0" err="1"/>
              <a:t>within</a:t>
            </a:r>
            <a:r>
              <a:rPr lang="tr-TR" sz="2400" dirty="0"/>
              <a:t> </a:t>
            </a:r>
            <a:r>
              <a:rPr lang="tr-TR" sz="2400" dirty="0" err="1"/>
              <a:t>easy</a:t>
            </a:r>
            <a:r>
              <a:rPr lang="tr-TR" sz="2400" dirty="0"/>
              <a:t> </a:t>
            </a:r>
            <a:r>
              <a:rPr lang="tr-TR" sz="2400" dirty="0" err="1"/>
              <a:t>reach</a:t>
            </a:r>
            <a:r>
              <a:rPr lang="tr-TR" sz="2400" dirty="0"/>
              <a:t>, </a:t>
            </a:r>
            <a:r>
              <a:rPr lang="tr-TR" sz="2400" dirty="0" err="1"/>
              <a:t>ready</a:t>
            </a:r>
            <a:r>
              <a:rPr lang="tr-TR" sz="2400" dirty="0"/>
              <a:t> </a:t>
            </a:r>
            <a:r>
              <a:rPr lang="tr-TR" sz="2400" dirty="0" err="1"/>
              <a:t>to</a:t>
            </a:r>
            <a:r>
              <a:rPr lang="tr-TR" sz="2400" dirty="0"/>
              <a:t> </a:t>
            </a:r>
            <a:r>
              <a:rPr lang="tr-TR" sz="2400" dirty="0" err="1"/>
              <a:t>grab</a:t>
            </a:r>
            <a:r>
              <a:rPr lang="tr-TR" sz="2400" dirty="0"/>
              <a:t>- a </a:t>
            </a:r>
            <a:r>
              <a:rPr lang="tr-TR" sz="2400" dirty="0" err="1"/>
              <a:t>month’s</a:t>
            </a:r>
            <a:r>
              <a:rPr lang="tr-TR" sz="2400" dirty="0"/>
              <a:t> </a:t>
            </a:r>
            <a:r>
              <a:rPr lang="tr-TR" sz="2400" dirty="0" err="1"/>
              <a:t>supply</a:t>
            </a:r>
            <a:endParaRPr lang="tr-TR" sz="2400" dirty="0"/>
          </a:p>
          <a:p>
            <a:pPr lvl="2"/>
            <a:r>
              <a:rPr lang="tr-TR" sz="2400" dirty="0"/>
              <a:t>How </a:t>
            </a:r>
            <a:r>
              <a:rPr lang="tr-TR" sz="2400" dirty="0" err="1"/>
              <a:t>to</a:t>
            </a:r>
            <a:r>
              <a:rPr lang="tr-TR" sz="2400" dirty="0"/>
              <a:t> </a:t>
            </a:r>
            <a:r>
              <a:rPr lang="tr-TR" sz="2400" dirty="0" err="1"/>
              <a:t>detach</a:t>
            </a:r>
            <a:r>
              <a:rPr lang="tr-TR" sz="2400" dirty="0"/>
              <a:t> </a:t>
            </a:r>
            <a:r>
              <a:rPr lang="tr-TR" sz="2400" dirty="0" err="1"/>
              <a:t>from</a:t>
            </a:r>
            <a:r>
              <a:rPr lang="tr-TR" sz="2400" dirty="0"/>
              <a:t> </a:t>
            </a:r>
            <a:r>
              <a:rPr lang="tr-TR" sz="2400" dirty="0" err="1"/>
              <a:t>dialysis</a:t>
            </a:r>
            <a:endParaRPr lang="tr-TR" sz="2400" dirty="0"/>
          </a:p>
          <a:p>
            <a:r>
              <a:rPr lang="tr-TR" sz="3200" dirty="0"/>
              <a:t>Pl</a:t>
            </a:r>
            <a:r>
              <a:rPr lang="tr-TR" sz="3100" dirty="0"/>
              <a:t>anning of </a:t>
            </a:r>
            <a:r>
              <a:rPr lang="tr-TR" sz="3100" dirty="0" err="1"/>
              <a:t>services</a:t>
            </a:r>
            <a:endParaRPr lang="tr-TR" sz="3100" dirty="0"/>
          </a:p>
          <a:p>
            <a:pPr lvl="1"/>
            <a:endParaRPr lang="tr-TR" dirty="0"/>
          </a:p>
          <a:p>
            <a:pPr marL="457200" lvl="1" indent="0">
              <a:buNone/>
            </a:pPr>
            <a:endParaRPr lang="tr-TR" dirty="0"/>
          </a:p>
        </p:txBody>
      </p:sp>
      <p:sp>
        <p:nvSpPr>
          <p:cNvPr id="6" name="Metin Yer Tutucusu 5">
            <a:extLst>
              <a:ext uri="{FF2B5EF4-FFF2-40B4-BE49-F238E27FC236}">
                <a16:creationId xmlns:a16="http://schemas.microsoft.com/office/drawing/2014/main" id="{D1446A89-C567-8B9E-15B2-9E5B56E357ED}"/>
              </a:ext>
            </a:extLst>
          </p:cNvPr>
          <p:cNvSpPr>
            <a:spLocks noGrp="1"/>
          </p:cNvSpPr>
          <p:nvPr>
            <p:ph type="body" sz="quarter" idx="3"/>
          </p:nvPr>
        </p:nvSpPr>
        <p:spPr>
          <a:xfrm>
            <a:off x="4749299" y="1134533"/>
            <a:ext cx="3592751" cy="823912"/>
          </a:xfrm>
          <a:solidFill>
            <a:srgbClr val="C00000"/>
          </a:solidFill>
          <a:effectLst>
            <a:outerShdw blurRad="50800" dist="38100" dir="2700000" algn="tl" rotWithShape="0">
              <a:prstClr val="black">
                <a:alpha val="40000"/>
              </a:prstClr>
            </a:outerShdw>
          </a:effectLst>
        </p:spPr>
        <p:txBody>
          <a:bodyPr>
            <a:normAutofit fontScale="92500" lnSpcReduction="20000"/>
          </a:bodyPr>
          <a:lstStyle/>
          <a:p>
            <a:pPr algn="ctr"/>
            <a:r>
              <a:rPr lang="tr-TR" sz="2800" dirty="0" err="1">
                <a:solidFill>
                  <a:schemeClr val="bg1"/>
                </a:solidFill>
              </a:rPr>
              <a:t>Immediate</a:t>
            </a:r>
            <a:r>
              <a:rPr lang="tr-TR" sz="2800" dirty="0">
                <a:solidFill>
                  <a:schemeClr val="bg1"/>
                </a:solidFill>
              </a:rPr>
              <a:t> </a:t>
            </a:r>
            <a:r>
              <a:rPr lang="tr-TR" sz="2800" dirty="0" err="1">
                <a:solidFill>
                  <a:schemeClr val="bg1"/>
                </a:solidFill>
              </a:rPr>
              <a:t>disaster</a:t>
            </a:r>
            <a:r>
              <a:rPr lang="tr-TR" sz="2800" dirty="0">
                <a:solidFill>
                  <a:schemeClr val="bg1"/>
                </a:solidFill>
              </a:rPr>
              <a:t> </a:t>
            </a:r>
            <a:r>
              <a:rPr lang="tr-TR" sz="2800" dirty="0" err="1">
                <a:solidFill>
                  <a:schemeClr val="bg1"/>
                </a:solidFill>
              </a:rPr>
              <a:t>period</a:t>
            </a:r>
            <a:endParaRPr lang="tr-TR" sz="2800" dirty="0">
              <a:solidFill>
                <a:schemeClr val="bg1"/>
              </a:solidFill>
            </a:endParaRPr>
          </a:p>
        </p:txBody>
      </p:sp>
      <p:sp>
        <p:nvSpPr>
          <p:cNvPr id="7" name="İçerik Yer Tutucusu 6">
            <a:extLst>
              <a:ext uri="{FF2B5EF4-FFF2-40B4-BE49-F238E27FC236}">
                <a16:creationId xmlns:a16="http://schemas.microsoft.com/office/drawing/2014/main" id="{63CEB884-341B-F8A7-1048-7A3A254513E6}"/>
              </a:ext>
            </a:extLst>
          </p:cNvPr>
          <p:cNvSpPr>
            <a:spLocks noGrp="1"/>
          </p:cNvSpPr>
          <p:nvPr>
            <p:ph sz="quarter" idx="4"/>
          </p:nvPr>
        </p:nvSpPr>
        <p:spPr>
          <a:xfrm>
            <a:off x="4749299" y="2269066"/>
            <a:ext cx="3592751" cy="4221830"/>
          </a:xfrm>
          <a:solidFill>
            <a:schemeClr val="accent2">
              <a:lumMod val="40000"/>
              <a:lumOff val="60000"/>
            </a:schemeClr>
          </a:solidFill>
          <a:effectLst>
            <a:outerShdw blurRad="50800" dist="38100" dir="2700000" algn="tl" rotWithShape="0">
              <a:prstClr val="black">
                <a:alpha val="40000"/>
              </a:prstClr>
            </a:outerShdw>
          </a:effectLst>
        </p:spPr>
        <p:txBody>
          <a:bodyPr>
            <a:normAutofit fontScale="77500" lnSpcReduction="20000"/>
          </a:bodyPr>
          <a:lstStyle/>
          <a:p>
            <a:r>
              <a:rPr lang="tr-TR" dirty="0" err="1"/>
              <a:t>Rapid</a:t>
            </a:r>
            <a:r>
              <a:rPr lang="tr-TR" dirty="0"/>
              <a:t> </a:t>
            </a:r>
            <a:r>
              <a:rPr lang="tr-TR" dirty="0" err="1"/>
              <a:t>communication</a:t>
            </a:r>
            <a:r>
              <a:rPr lang="tr-TR" dirty="0"/>
              <a:t> </a:t>
            </a:r>
            <a:r>
              <a:rPr lang="tr-TR" dirty="0" err="1"/>
              <a:t>within</a:t>
            </a:r>
            <a:r>
              <a:rPr lang="tr-TR" dirty="0"/>
              <a:t> </a:t>
            </a:r>
            <a:r>
              <a:rPr lang="tr-TR" dirty="0" err="1"/>
              <a:t>the</a:t>
            </a:r>
            <a:r>
              <a:rPr lang="tr-TR" dirty="0"/>
              <a:t> TF</a:t>
            </a:r>
          </a:p>
          <a:p>
            <a:r>
              <a:rPr lang="tr-TR" dirty="0"/>
              <a:t>Information </a:t>
            </a:r>
            <a:r>
              <a:rPr lang="tr-TR" dirty="0" err="1"/>
              <a:t>about</a:t>
            </a:r>
            <a:r>
              <a:rPr lang="tr-TR" dirty="0"/>
              <a:t> </a:t>
            </a:r>
            <a:r>
              <a:rPr lang="tr-TR" dirty="0" err="1"/>
              <a:t>the</a:t>
            </a:r>
            <a:r>
              <a:rPr lang="tr-TR" dirty="0"/>
              <a:t> </a:t>
            </a:r>
            <a:r>
              <a:rPr lang="tr-TR" dirty="0" err="1"/>
              <a:t>extent</a:t>
            </a:r>
            <a:r>
              <a:rPr lang="tr-TR" dirty="0"/>
              <a:t> of </a:t>
            </a:r>
            <a:r>
              <a:rPr lang="tr-TR" dirty="0" err="1"/>
              <a:t>damage</a:t>
            </a:r>
            <a:r>
              <a:rPr lang="tr-TR" dirty="0"/>
              <a:t>- </a:t>
            </a:r>
            <a:r>
              <a:rPr lang="tr-TR" dirty="0" err="1"/>
              <a:t>regular</a:t>
            </a:r>
            <a:r>
              <a:rPr lang="tr-TR" dirty="0"/>
              <a:t> </a:t>
            </a:r>
            <a:r>
              <a:rPr lang="tr-TR" dirty="0" err="1"/>
              <a:t>updates</a:t>
            </a:r>
            <a:r>
              <a:rPr lang="tr-TR" dirty="0"/>
              <a:t> </a:t>
            </a:r>
            <a:r>
              <a:rPr lang="tr-TR" dirty="0" err="1"/>
              <a:t>through</a:t>
            </a:r>
            <a:r>
              <a:rPr lang="tr-TR" dirty="0"/>
              <a:t> </a:t>
            </a:r>
            <a:r>
              <a:rPr lang="tr-TR" dirty="0" err="1"/>
              <a:t>local</a:t>
            </a:r>
            <a:r>
              <a:rPr lang="tr-TR" dirty="0"/>
              <a:t> </a:t>
            </a:r>
            <a:r>
              <a:rPr lang="tr-TR" dirty="0" err="1"/>
              <a:t>coordinators</a:t>
            </a:r>
            <a:endParaRPr lang="tr-TR" dirty="0"/>
          </a:p>
          <a:p>
            <a:r>
              <a:rPr lang="tr-TR" dirty="0" err="1"/>
              <a:t>Defining</a:t>
            </a:r>
            <a:r>
              <a:rPr lang="tr-TR" dirty="0"/>
              <a:t> </a:t>
            </a:r>
            <a:r>
              <a:rPr lang="tr-TR" dirty="0" err="1"/>
              <a:t>the</a:t>
            </a:r>
            <a:r>
              <a:rPr lang="tr-TR" dirty="0"/>
              <a:t> </a:t>
            </a:r>
            <a:r>
              <a:rPr lang="tr-TR" dirty="0" err="1"/>
              <a:t>needs</a:t>
            </a:r>
            <a:r>
              <a:rPr lang="tr-TR" dirty="0"/>
              <a:t>: </a:t>
            </a:r>
            <a:r>
              <a:rPr lang="tr-TR" dirty="0" err="1"/>
              <a:t>supplies</a:t>
            </a:r>
            <a:r>
              <a:rPr lang="tr-TR" dirty="0"/>
              <a:t>, </a:t>
            </a:r>
            <a:r>
              <a:rPr lang="tr-TR" dirty="0" err="1"/>
              <a:t>medication</a:t>
            </a:r>
            <a:r>
              <a:rPr lang="tr-TR" dirty="0"/>
              <a:t>, </a:t>
            </a:r>
            <a:r>
              <a:rPr lang="tr-TR" dirty="0" err="1"/>
              <a:t>health</a:t>
            </a:r>
            <a:r>
              <a:rPr lang="tr-TR" dirty="0"/>
              <a:t> </a:t>
            </a:r>
            <a:r>
              <a:rPr lang="tr-TR" dirty="0" err="1"/>
              <a:t>staff</a:t>
            </a:r>
            <a:r>
              <a:rPr lang="tr-TR" dirty="0"/>
              <a:t>: </a:t>
            </a:r>
            <a:r>
              <a:rPr lang="tr-TR" dirty="0" err="1"/>
              <a:t>dialysis</a:t>
            </a:r>
            <a:r>
              <a:rPr lang="tr-TR" dirty="0"/>
              <a:t> </a:t>
            </a:r>
            <a:r>
              <a:rPr lang="tr-TR" dirty="0" err="1"/>
              <a:t>nurses</a:t>
            </a:r>
            <a:r>
              <a:rPr lang="tr-TR" dirty="0"/>
              <a:t> </a:t>
            </a:r>
            <a:r>
              <a:rPr lang="tr-TR" dirty="0" err="1"/>
              <a:t>support</a:t>
            </a:r>
            <a:endParaRPr lang="tr-TR" dirty="0"/>
          </a:p>
          <a:p>
            <a:r>
              <a:rPr lang="tr-TR" dirty="0"/>
              <a:t>Re-organize </a:t>
            </a:r>
            <a:r>
              <a:rPr lang="tr-TR" dirty="0" err="1"/>
              <a:t>patient</a:t>
            </a:r>
            <a:r>
              <a:rPr lang="tr-TR" dirty="0"/>
              <a:t> </a:t>
            </a:r>
            <a:r>
              <a:rPr lang="tr-TR" dirty="0" err="1"/>
              <a:t>distribution</a:t>
            </a:r>
            <a:endParaRPr lang="tr-TR" dirty="0"/>
          </a:p>
          <a:p>
            <a:r>
              <a:rPr lang="tr-TR" dirty="0" err="1"/>
              <a:t>Avoid</a:t>
            </a:r>
            <a:r>
              <a:rPr lang="tr-TR" dirty="0"/>
              <a:t> </a:t>
            </a:r>
            <a:r>
              <a:rPr lang="tr-TR" dirty="0" err="1"/>
              <a:t>burn</a:t>
            </a:r>
            <a:r>
              <a:rPr lang="tr-TR" dirty="0"/>
              <a:t> </a:t>
            </a:r>
            <a:r>
              <a:rPr lang="tr-TR" dirty="0" err="1"/>
              <a:t>out</a:t>
            </a:r>
            <a:r>
              <a:rPr lang="tr-TR" dirty="0"/>
              <a:t>, </a:t>
            </a:r>
            <a:r>
              <a:rPr lang="tr-TR" dirty="0" err="1"/>
              <a:t>support</a:t>
            </a:r>
            <a:r>
              <a:rPr lang="tr-TR" dirty="0"/>
              <a:t> </a:t>
            </a:r>
            <a:r>
              <a:rPr lang="tr-TR" dirty="0" err="1"/>
              <a:t>through</a:t>
            </a:r>
            <a:r>
              <a:rPr lang="tr-TR" dirty="0"/>
              <a:t> </a:t>
            </a:r>
            <a:r>
              <a:rPr lang="tr-TR" dirty="0" err="1"/>
              <a:t>volunteers</a:t>
            </a:r>
            <a:endParaRPr lang="tr-TR" dirty="0"/>
          </a:p>
          <a:p>
            <a:pPr marL="0" indent="0">
              <a:buNone/>
            </a:pPr>
            <a:endParaRPr lang="tr-TR" dirty="0"/>
          </a:p>
          <a:p>
            <a:endParaRPr lang="tr-TR" dirty="0"/>
          </a:p>
          <a:p>
            <a:endParaRPr lang="tr-TR" dirty="0"/>
          </a:p>
          <a:p>
            <a:endParaRPr lang="tr-TR" dirty="0"/>
          </a:p>
        </p:txBody>
      </p:sp>
      <p:sp>
        <p:nvSpPr>
          <p:cNvPr id="9" name="Metin Yer Tutucusu 5">
            <a:extLst>
              <a:ext uri="{FF2B5EF4-FFF2-40B4-BE49-F238E27FC236}">
                <a16:creationId xmlns:a16="http://schemas.microsoft.com/office/drawing/2014/main" id="{6BBD999A-0F10-B7B9-4C4D-B73B124BA8B3}"/>
              </a:ext>
            </a:extLst>
          </p:cNvPr>
          <p:cNvSpPr txBox="1">
            <a:spLocks/>
          </p:cNvSpPr>
          <p:nvPr/>
        </p:nvSpPr>
        <p:spPr>
          <a:xfrm>
            <a:off x="8599275" y="1134533"/>
            <a:ext cx="3335923" cy="823912"/>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txBody>
          <a:bodyPr vert="horz" lIns="91440" tIns="45720" rIns="91440" bIns="45720" rtlCol="0" anchor="b">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tr-TR" sz="2800" dirty="0" err="1">
                <a:solidFill>
                  <a:srgbClr val="002060"/>
                </a:solidFill>
              </a:rPr>
              <a:t>Recovery</a:t>
            </a:r>
            <a:r>
              <a:rPr lang="tr-TR" sz="2800" dirty="0">
                <a:solidFill>
                  <a:srgbClr val="002060"/>
                </a:solidFill>
              </a:rPr>
              <a:t> </a:t>
            </a:r>
          </a:p>
          <a:p>
            <a:pPr algn="ctr"/>
            <a:r>
              <a:rPr lang="tr-TR" sz="2800" dirty="0" err="1">
                <a:solidFill>
                  <a:srgbClr val="002060"/>
                </a:solidFill>
              </a:rPr>
              <a:t>Phase</a:t>
            </a:r>
            <a:endParaRPr lang="tr-TR" sz="2800" dirty="0">
              <a:solidFill>
                <a:srgbClr val="002060"/>
              </a:solidFill>
            </a:endParaRPr>
          </a:p>
        </p:txBody>
      </p:sp>
      <p:sp>
        <p:nvSpPr>
          <p:cNvPr id="10" name="İçerik Yer Tutucusu 6">
            <a:extLst>
              <a:ext uri="{FF2B5EF4-FFF2-40B4-BE49-F238E27FC236}">
                <a16:creationId xmlns:a16="http://schemas.microsoft.com/office/drawing/2014/main" id="{5C22EE7B-31DB-A637-B482-641F8CFE9F26}"/>
              </a:ext>
            </a:extLst>
          </p:cNvPr>
          <p:cNvSpPr txBox="1">
            <a:spLocks/>
          </p:cNvSpPr>
          <p:nvPr/>
        </p:nvSpPr>
        <p:spPr>
          <a:xfrm>
            <a:off x="8638791" y="2269066"/>
            <a:ext cx="3335923" cy="3864642"/>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t>Re-</a:t>
            </a:r>
            <a:r>
              <a:rPr lang="tr-TR" dirty="0" err="1"/>
              <a:t>assess</a:t>
            </a:r>
            <a:r>
              <a:rPr lang="tr-TR" dirty="0"/>
              <a:t> </a:t>
            </a:r>
            <a:r>
              <a:rPr lang="tr-TR" dirty="0" err="1"/>
              <a:t>the</a:t>
            </a:r>
            <a:r>
              <a:rPr lang="tr-TR" dirty="0"/>
              <a:t> </a:t>
            </a:r>
            <a:r>
              <a:rPr lang="tr-TR" dirty="0" err="1"/>
              <a:t>needs</a:t>
            </a:r>
            <a:endParaRPr lang="tr-TR" dirty="0"/>
          </a:p>
          <a:p>
            <a:r>
              <a:rPr lang="tr-TR" dirty="0"/>
              <a:t>Define </a:t>
            </a:r>
            <a:r>
              <a:rPr lang="tr-TR" dirty="0" err="1"/>
              <a:t>pitfalls</a:t>
            </a:r>
            <a:endParaRPr lang="tr-TR" dirty="0"/>
          </a:p>
          <a:p>
            <a:r>
              <a:rPr lang="tr-TR" dirty="0" err="1"/>
              <a:t>Assess</a:t>
            </a:r>
            <a:r>
              <a:rPr lang="tr-TR" dirty="0"/>
              <a:t> </a:t>
            </a:r>
            <a:r>
              <a:rPr lang="tr-TR" dirty="0" err="1"/>
              <a:t>the</a:t>
            </a:r>
            <a:r>
              <a:rPr lang="tr-TR" dirty="0"/>
              <a:t> </a:t>
            </a:r>
            <a:r>
              <a:rPr lang="tr-TR" dirty="0" err="1"/>
              <a:t>damage</a:t>
            </a:r>
            <a:r>
              <a:rPr lang="tr-TR" dirty="0"/>
              <a:t>, </a:t>
            </a:r>
            <a:r>
              <a:rPr lang="tr-TR" dirty="0" err="1"/>
              <a:t>lossess</a:t>
            </a:r>
            <a:endParaRPr lang="tr-TR" dirty="0"/>
          </a:p>
          <a:p>
            <a:r>
              <a:rPr lang="tr-TR" dirty="0" err="1"/>
              <a:t>Analyze</a:t>
            </a:r>
            <a:r>
              <a:rPr lang="tr-TR" dirty="0"/>
              <a:t> data</a:t>
            </a:r>
          </a:p>
          <a:p>
            <a:endParaRPr lang="tr-TR" dirty="0"/>
          </a:p>
          <a:p>
            <a:endParaRPr lang="tr-TR" dirty="0"/>
          </a:p>
        </p:txBody>
      </p:sp>
    </p:spTree>
    <p:extLst>
      <p:ext uri="{BB962C8B-B14F-4D97-AF65-F5344CB8AC3E}">
        <p14:creationId xmlns:p14="http://schemas.microsoft.com/office/powerpoint/2010/main" val="153442632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BB080B-1E01-8E57-5CFC-BB0C40041D15}"/>
              </a:ext>
            </a:extLst>
          </p:cNvPr>
          <p:cNvSpPr>
            <a:spLocks noGrp="1"/>
          </p:cNvSpPr>
          <p:nvPr>
            <p:ph type="title"/>
          </p:nvPr>
        </p:nvSpPr>
        <p:spPr>
          <a:xfrm>
            <a:off x="500246" y="151373"/>
            <a:ext cx="11691754" cy="501772"/>
          </a:xfrm>
        </p:spPr>
        <p:txBody>
          <a:bodyPr>
            <a:normAutofit fontScale="90000"/>
          </a:bodyPr>
          <a:lstStyle/>
          <a:p>
            <a:r>
              <a:rPr lang="tr-TR" dirty="0" err="1">
                <a:solidFill>
                  <a:srgbClr val="FF0000"/>
                </a:solidFill>
              </a:rPr>
              <a:t>The</a:t>
            </a:r>
            <a:r>
              <a:rPr lang="tr-TR" dirty="0">
                <a:solidFill>
                  <a:srgbClr val="FF0000"/>
                </a:solidFill>
              </a:rPr>
              <a:t> First </a:t>
            </a:r>
            <a:r>
              <a:rPr lang="tr-TR" dirty="0" err="1">
                <a:solidFill>
                  <a:srgbClr val="FF0000"/>
                </a:solidFill>
              </a:rPr>
              <a:t>Day</a:t>
            </a:r>
            <a:r>
              <a:rPr lang="tr-TR" dirty="0">
                <a:solidFill>
                  <a:srgbClr val="FF0000"/>
                </a:solidFill>
              </a:rPr>
              <a:t> of </a:t>
            </a:r>
            <a:r>
              <a:rPr lang="tr-TR" dirty="0" err="1">
                <a:solidFill>
                  <a:srgbClr val="FF0000"/>
                </a:solidFill>
              </a:rPr>
              <a:t>the</a:t>
            </a:r>
            <a:r>
              <a:rPr lang="tr-TR" dirty="0">
                <a:solidFill>
                  <a:srgbClr val="FF0000"/>
                </a:solidFill>
              </a:rPr>
              <a:t> </a:t>
            </a:r>
            <a:r>
              <a:rPr lang="tr-TR" dirty="0" err="1">
                <a:solidFill>
                  <a:srgbClr val="FF0000"/>
                </a:solidFill>
              </a:rPr>
              <a:t>Earthquake</a:t>
            </a:r>
            <a:r>
              <a:rPr lang="tr-TR" dirty="0">
                <a:solidFill>
                  <a:srgbClr val="FF0000"/>
                </a:solidFill>
              </a:rPr>
              <a:t>: 06.02.2023/05:08</a:t>
            </a:r>
          </a:p>
        </p:txBody>
      </p:sp>
      <p:sp>
        <p:nvSpPr>
          <p:cNvPr id="3" name="İçerik Yer Tutucusu 2">
            <a:extLst>
              <a:ext uri="{FF2B5EF4-FFF2-40B4-BE49-F238E27FC236}">
                <a16:creationId xmlns:a16="http://schemas.microsoft.com/office/drawing/2014/main" id="{1EF60D29-0822-A30E-1A46-F2112905714C}"/>
              </a:ext>
            </a:extLst>
          </p:cNvPr>
          <p:cNvSpPr>
            <a:spLocks noGrp="1"/>
          </p:cNvSpPr>
          <p:nvPr>
            <p:ph idx="1"/>
          </p:nvPr>
        </p:nvSpPr>
        <p:spPr>
          <a:xfrm>
            <a:off x="473775" y="993289"/>
            <a:ext cx="11244450" cy="5498274"/>
          </a:xfrm>
        </p:spPr>
        <p:txBody>
          <a:bodyPr>
            <a:normAutofit lnSpcReduction="10000"/>
          </a:bodyPr>
          <a:lstStyle/>
          <a:p>
            <a:r>
              <a:rPr lang="tr-TR" sz="2400" dirty="0"/>
              <a:t>RDTF </a:t>
            </a:r>
            <a:r>
              <a:rPr lang="tr-TR" sz="2400" dirty="0" err="1"/>
              <a:t>whatsapp</a:t>
            </a:r>
            <a:r>
              <a:rPr lang="tr-TR" sz="2400" dirty="0"/>
              <a:t> </a:t>
            </a:r>
            <a:r>
              <a:rPr lang="tr-TR" sz="2400" dirty="0" err="1"/>
              <a:t>group</a:t>
            </a:r>
            <a:r>
              <a:rPr lang="tr-TR" sz="2400" dirty="0"/>
              <a:t> </a:t>
            </a:r>
            <a:r>
              <a:rPr lang="tr-TR" sz="2400" dirty="0" err="1"/>
              <a:t>activated</a:t>
            </a:r>
            <a:r>
              <a:rPr lang="tr-TR" sz="2400" dirty="0"/>
              <a:t> </a:t>
            </a:r>
            <a:r>
              <a:rPr lang="tr-TR" sz="2400" dirty="0" err="1"/>
              <a:t>immediately</a:t>
            </a:r>
            <a:endParaRPr lang="tr-TR" sz="2400" dirty="0"/>
          </a:p>
          <a:p>
            <a:r>
              <a:rPr lang="tr-TR" sz="2400" dirty="0"/>
              <a:t>Information </a:t>
            </a:r>
            <a:r>
              <a:rPr lang="tr-TR" sz="2400" dirty="0" err="1"/>
              <a:t>about</a:t>
            </a:r>
            <a:r>
              <a:rPr lang="tr-TR" sz="2400" dirty="0"/>
              <a:t> </a:t>
            </a:r>
            <a:r>
              <a:rPr lang="tr-TR" sz="2400" dirty="0" err="1"/>
              <a:t>the</a:t>
            </a:r>
            <a:r>
              <a:rPr lang="tr-TR" sz="2400" dirty="0"/>
              <a:t> </a:t>
            </a:r>
            <a:r>
              <a:rPr lang="tr-TR" sz="2400" dirty="0" err="1"/>
              <a:t>extent</a:t>
            </a:r>
            <a:r>
              <a:rPr lang="tr-TR" sz="2400" dirty="0"/>
              <a:t> of </a:t>
            </a:r>
            <a:r>
              <a:rPr lang="tr-TR" sz="2400" dirty="0" err="1"/>
              <a:t>damage</a:t>
            </a:r>
            <a:r>
              <a:rPr lang="tr-TR" sz="2400" dirty="0"/>
              <a:t>/problem </a:t>
            </a:r>
            <a:r>
              <a:rPr lang="tr-TR" sz="2400" dirty="0" err="1"/>
              <a:t>from</a:t>
            </a:r>
            <a:r>
              <a:rPr lang="tr-TR" sz="2400" dirty="0"/>
              <a:t> </a:t>
            </a:r>
            <a:r>
              <a:rPr lang="tr-TR" sz="2400" dirty="0" err="1"/>
              <a:t>local</a:t>
            </a:r>
            <a:r>
              <a:rPr lang="tr-TR" sz="2400" dirty="0"/>
              <a:t> </a:t>
            </a:r>
            <a:r>
              <a:rPr lang="tr-TR" sz="2400" dirty="0" err="1"/>
              <a:t>coordinators</a:t>
            </a:r>
            <a:endParaRPr lang="tr-TR" sz="2400" dirty="0"/>
          </a:p>
          <a:p>
            <a:r>
              <a:rPr lang="tr-TR" sz="2400" dirty="0" err="1"/>
              <a:t>Patients</a:t>
            </a:r>
            <a:r>
              <a:rPr lang="tr-TR" sz="2400" dirty="0"/>
              <a:t> </a:t>
            </a:r>
            <a:r>
              <a:rPr lang="tr-TR" sz="2400" dirty="0" err="1"/>
              <a:t>with</a:t>
            </a:r>
            <a:r>
              <a:rPr lang="tr-TR" sz="2400" dirty="0"/>
              <a:t> </a:t>
            </a:r>
            <a:r>
              <a:rPr lang="tr-TR" sz="2400" dirty="0" err="1"/>
              <a:t>Crush</a:t>
            </a:r>
            <a:r>
              <a:rPr lang="tr-TR" sz="2400" dirty="0"/>
              <a:t> </a:t>
            </a:r>
            <a:r>
              <a:rPr lang="tr-TR" sz="2400" dirty="0" err="1"/>
              <a:t>injuries</a:t>
            </a:r>
            <a:r>
              <a:rPr lang="tr-TR" sz="2400" dirty="0"/>
              <a:t> can </a:t>
            </a:r>
            <a:r>
              <a:rPr lang="tr-TR" sz="2400" dirty="0" err="1"/>
              <a:t>arrive</a:t>
            </a:r>
            <a:r>
              <a:rPr lang="tr-TR" sz="2400" dirty="0"/>
              <a:t> at </a:t>
            </a:r>
            <a:r>
              <a:rPr lang="tr-TR" sz="2400" dirty="0" err="1"/>
              <a:t>the</a:t>
            </a:r>
            <a:r>
              <a:rPr lang="tr-TR" sz="2400" dirty="0"/>
              <a:t> </a:t>
            </a:r>
            <a:r>
              <a:rPr lang="tr-TR" sz="2400" dirty="0" err="1"/>
              <a:t>hospitals</a:t>
            </a:r>
            <a:r>
              <a:rPr lang="tr-TR" sz="2400" dirty="0"/>
              <a:t> </a:t>
            </a:r>
            <a:r>
              <a:rPr lang="tr-TR" sz="2400" dirty="0" err="1"/>
              <a:t>only</a:t>
            </a:r>
            <a:r>
              <a:rPr lang="tr-TR" sz="2400" dirty="0"/>
              <a:t> </a:t>
            </a:r>
            <a:r>
              <a:rPr lang="tr-TR" sz="2400" dirty="0" err="1"/>
              <a:t>after</a:t>
            </a:r>
            <a:r>
              <a:rPr lang="tr-TR" sz="2400" dirty="0"/>
              <a:t> </a:t>
            </a:r>
            <a:r>
              <a:rPr lang="tr-TR" sz="2400" dirty="0" err="1"/>
              <a:t>rescue</a:t>
            </a:r>
            <a:r>
              <a:rPr lang="tr-TR" sz="2400" dirty="0"/>
              <a:t> </a:t>
            </a:r>
            <a:r>
              <a:rPr lang="tr-TR" sz="2400" dirty="0" err="1"/>
              <a:t>operations</a:t>
            </a:r>
            <a:r>
              <a:rPr lang="tr-TR" sz="2400" dirty="0"/>
              <a:t> start: At </a:t>
            </a:r>
            <a:r>
              <a:rPr lang="tr-TR" sz="2400" dirty="0" err="1"/>
              <a:t>least</a:t>
            </a:r>
            <a:r>
              <a:rPr lang="tr-TR" sz="2400" dirty="0"/>
              <a:t> 6-12 </a:t>
            </a:r>
            <a:r>
              <a:rPr lang="tr-TR" sz="2400" dirty="0" err="1"/>
              <a:t>hours</a:t>
            </a:r>
            <a:endParaRPr lang="tr-TR" sz="2400" dirty="0"/>
          </a:p>
          <a:p>
            <a:r>
              <a:rPr lang="tr-TR" sz="2400" dirty="0" err="1">
                <a:effectLst/>
                <a:latin typeface="Calibri" panose="020F0502020204030204" pitchFamily="34" charset="0"/>
                <a:ea typeface="Calibri" panose="020F0502020204030204" pitchFamily="34" charset="0"/>
                <a:cs typeface="Times New Roman" panose="02020603050405020304" pitchFamily="18" charset="0"/>
              </a:rPr>
              <a:t>Preparing</a:t>
            </a:r>
            <a:r>
              <a:rPr lang="tr-TR" sz="2400" dirty="0">
                <a:effectLst/>
                <a:latin typeface="Calibri" panose="020F0502020204030204" pitchFamily="34" charset="0"/>
                <a:ea typeface="Calibri" panose="020F0502020204030204" pitchFamily="34" charset="0"/>
                <a:cs typeface="Times New Roman" panose="02020603050405020304" pitchFamily="18" charset="0"/>
              </a:rPr>
              <a:t> a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volunteer</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list</a:t>
            </a:r>
            <a:r>
              <a:rPr lang="tr-TR" sz="2400" dirty="0">
                <a:effectLst/>
                <a:latin typeface="Calibri" panose="020F0502020204030204" pitchFamily="34" charset="0"/>
                <a:ea typeface="Calibri" panose="020F0502020204030204" pitchFamily="34" charset="0"/>
                <a:cs typeface="Times New Roman" panose="02020603050405020304" pitchFamily="18" charset="0"/>
              </a:rPr>
              <a:t> of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nephrologists</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dialysis</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nurses</a:t>
            </a:r>
            <a:r>
              <a:rPr lang="tr-TR" sz="2400" dirty="0">
                <a:effectLst/>
                <a:latin typeface="Calibri" panose="020F0502020204030204" pitchFamily="34" charset="0"/>
                <a:ea typeface="Calibri" panose="020F0502020204030204" pitchFamily="34" charset="0"/>
                <a:cs typeface="Times New Roman" panose="02020603050405020304" pitchFamily="18" charset="0"/>
              </a:rPr>
              <a:t>/</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technicians</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who</a:t>
            </a:r>
            <a:r>
              <a:rPr lang="tr-TR" sz="2400" dirty="0">
                <a:effectLst/>
                <a:latin typeface="Calibri" panose="020F0502020204030204" pitchFamily="34" charset="0"/>
                <a:ea typeface="Calibri" panose="020F0502020204030204" pitchFamily="34" charset="0"/>
                <a:cs typeface="Times New Roman" panose="02020603050405020304" pitchFamily="18" charset="0"/>
              </a:rPr>
              <a:t> can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rotate</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the</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region</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to</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avoid</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burn</a:t>
            </a:r>
            <a:r>
              <a:rPr lang="tr-TR" sz="2400" dirty="0">
                <a:effectLst/>
                <a:latin typeface="Calibri" panose="020F0502020204030204" pitchFamily="34" charset="0"/>
                <a:ea typeface="Calibri" panose="020F0502020204030204" pitchFamily="34" charset="0"/>
                <a:cs typeface="Times New Roman" panose="02020603050405020304" pitchFamily="18" charset="0"/>
              </a:rPr>
              <a:t> </a:t>
            </a:r>
            <a:r>
              <a:rPr lang="tr-TR" sz="2400" dirty="0" err="1">
                <a:effectLst/>
                <a:latin typeface="Calibri" panose="020F0502020204030204" pitchFamily="34" charset="0"/>
                <a:ea typeface="Calibri" panose="020F0502020204030204" pitchFamily="34" charset="0"/>
                <a:cs typeface="Times New Roman" panose="02020603050405020304" pitchFamily="18" charset="0"/>
              </a:rPr>
              <a:t>out</a:t>
            </a: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r>
              <a:rPr lang="tr-TR" sz="2400" dirty="0"/>
              <a:t>Learning </a:t>
            </a:r>
            <a:r>
              <a:rPr lang="tr-TR" sz="2400" dirty="0" err="1"/>
              <a:t>about</a:t>
            </a:r>
            <a:r>
              <a:rPr lang="tr-TR" sz="2400" dirty="0"/>
              <a:t> </a:t>
            </a:r>
            <a:r>
              <a:rPr lang="tr-TR" sz="2400" dirty="0" err="1"/>
              <a:t>dialysis</a:t>
            </a:r>
            <a:r>
              <a:rPr lang="tr-TR" sz="2400" dirty="0"/>
              <a:t> </a:t>
            </a:r>
            <a:r>
              <a:rPr lang="tr-TR" sz="2400" dirty="0" err="1"/>
              <a:t>capacity</a:t>
            </a:r>
            <a:r>
              <a:rPr lang="tr-TR" sz="2400" dirty="0"/>
              <a:t> in </a:t>
            </a:r>
            <a:r>
              <a:rPr lang="tr-TR" sz="2400" dirty="0" err="1"/>
              <a:t>the</a:t>
            </a:r>
            <a:r>
              <a:rPr lang="tr-TR" sz="2400" dirty="0"/>
              <a:t> </a:t>
            </a:r>
            <a:r>
              <a:rPr lang="tr-TR" sz="2400" dirty="0" err="1"/>
              <a:t>cities</a:t>
            </a:r>
            <a:r>
              <a:rPr lang="tr-TR" sz="2400" dirty="0"/>
              <a:t> </a:t>
            </a:r>
            <a:r>
              <a:rPr lang="tr-TR" sz="2400" dirty="0" err="1"/>
              <a:t>outside</a:t>
            </a:r>
            <a:r>
              <a:rPr lang="tr-TR" sz="2400" dirty="0"/>
              <a:t> </a:t>
            </a:r>
            <a:r>
              <a:rPr lang="tr-TR" sz="2400" dirty="0" err="1"/>
              <a:t>the</a:t>
            </a:r>
            <a:r>
              <a:rPr lang="tr-TR" sz="2400" dirty="0"/>
              <a:t> </a:t>
            </a:r>
            <a:r>
              <a:rPr lang="tr-TR" sz="2400" dirty="0" err="1"/>
              <a:t>earthquake</a:t>
            </a:r>
            <a:r>
              <a:rPr lang="tr-TR" sz="2400" dirty="0"/>
              <a:t> </a:t>
            </a:r>
            <a:r>
              <a:rPr lang="tr-TR" sz="2400" dirty="0" err="1"/>
              <a:t>region</a:t>
            </a:r>
            <a:r>
              <a:rPr lang="tr-TR" sz="2400" dirty="0"/>
              <a:t> </a:t>
            </a:r>
            <a:r>
              <a:rPr lang="tr-TR" sz="2400" dirty="0" err="1"/>
              <a:t>through</a:t>
            </a:r>
            <a:r>
              <a:rPr lang="tr-TR" sz="2400" dirty="0"/>
              <a:t> </a:t>
            </a:r>
            <a:r>
              <a:rPr lang="tr-TR" sz="2400" dirty="0" err="1"/>
              <a:t>another</a:t>
            </a:r>
            <a:r>
              <a:rPr lang="tr-TR" sz="2400" dirty="0"/>
              <a:t> </a:t>
            </a:r>
            <a:r>
              <a:rPr lang="tr-TR" sz="2400" dirty="0" err="1"/>
              <a:t>communication</a:t>
            </a:r>
            <a:r>
              <a:rPr lang="tr-TR" sz="2400" dirty="0"/>
              <a:t> </a:t>
            </a:r>
            <a:r>
              <a:rPr lang="tr-TR" sz="2400" dirty="0" err="1"/>
              <a:t>group</a:t>
            </a:r>
            <a:r>
              <a:rPr lang="tr-TR" sz="2400" dirty="0"/>
              <a:t> </a:t>
            </a:r>
            <a:r>
              <a:rPr lang="tr-TR" sz="2400" dirty="0" err="1"/>
              <a:t>with</a:t>
            </a:r>
            <a:r>
              <a:rPr lang="tr-TR" sz="2400" dirty="0"/>
              <a:t> </a:t>
            </a:r>
            <a:r>
              <a:rPr lang="tr-TR" sz="2400" dirty="0" err="1"/>
              <a:t>dialysis</a:t>
            </a:r>
            <a:r>
              <a:rPr lang="tr-TR" sz="2400" dirty="0"/>
              <a:t> </a:t>
            </a:r>
            <a:r>
              <a:rPr lang="tr-TR" sz="2400" dirty="0" err="1"/>
              <a:t>centers</a:t>
            </a:r>
            <a:r>
              <a:rPr lang="tr-TR" sz="2400" dirty="0"/>
              <a:t>- </a:t>
            </a:r>
            <a:r>
              <a:rPr lang="tr-TR" sz="2400" dirty="0" err="1"/>
              <a:t>functional-nonfunctional</a:t>
            </a:r>
            <a:r>
              <a:rPr lang="tr-TR" sz="2400" dirty="0"/>
              <a:t> </a:t>
            </a:r>
            <a:r>
              <a:rPr lang="tr-TR" sz="2400" dirty="0" err="1"/>
              <a:t>dialysis</a:t>
            </a:r>
            <a:r>
              <a:rPr lang="tr-TR" sz="2400" dirty="0"/>
              <a:t> </a:t>
            </a:r>
            <a:r>
              <a:rPr lang="tr-TR" sz="2400" dirty="0" err="1"/>
              <a:t>centers</a:t>
            </a:r>
            <a:r>
              <a:rPr lang="tr-TR" sz="2400" dirty="0"/>
              <a:t> – transfer of </a:t>
            </a:r>
            <a:r>
              <a:rPr lang="tr-TR" sz="2400" dirty="0" err="1"/>
              <a:t>patients</a:t>
            </a:r>
            <a:r>
              <a:rPr lang="tr-TR" sz="2400" dirty="0"/>
              <a:t> </a:t>
            </a:r>
            <a:r>
              <a:rPr lang="tr-TR" sz="2400" dirty="0" err="1"/>
              <a:t>to</a:t>
            </a:r>
            <a:r>
              <a:rPr lang="tr-TR" sz="2400" dirty="0"/>
              <a:t> </a:t>
            </a:r>
            <a:r>
              <a:rPr lang="tr-TR" sz="2400" dirty="0" err="1"/>
              <a:t>functional</a:t>
            </a:r>
            <a:r>
              <a:rPr lang="tr-TR" sz="2400" dirty="0"/>
              <a:t> </a:t>
            </a:r>
            <a:r>
              <a:rPr lang="tr-TR" sz="2400" dirty="0" err="1"/>
              <a:t>units</a:t>
            </a:r>
            <a:endParaRPr lang="tr-TR" sz="2400" dirty="0"/>
          </a:p>
          <a:p>
            <a:r>
              <a:rPr lang="tr-TR" sz="2400" dirty="0" err="1"/>
              <a:t>Communicating</a:t>
            </a:r>
            <a:r>
              <a:rPr lang="tr-TR" sz="2400" dirty="0"/>
              <a:t> </a:t>
            </a:r>
            <a:r>
              <a:rPr lang="tr-TR" sz="2400" dirty="0" err="1"/>
              <a:t>with</a:t>
            </a:r>
            <a:r>
              <a:rPr lang="tr-TR" sz="2400" dirty="0"/>
              <a:t> </a:t>
            </a:r>
            <a:r>
              <a:rPr lang="tr-TR" sz="2400" dirty="0" err="1"/>
              <a:t>all</a:t>
            </a:r>
            <a:r>
              <a:rPr lang="tr-TR" sz="2400" dirty="0"/>
              <a:t> </a:t>
            </a:r>
            <a:r>
              <a:rPr lang="tr-TR" sz="2400" dirty="0" err="1"/>
              <a:t>the</a:t>
            </a:r>
            <a:r>
              <a:rPr lang="tr-TR" sz="2400" dirty="0"/>
              <a:t> </a:t>
            </a:r>
            <a:r>
              <a:rPr lang="tr-TR" sz="2400" dirty="0" err="1"/>
              <a:t>local</a:t>
            </a:r>
            <a:r>
              <a:rPr lang="tr-TR" sz="2400" dirty="0"/>
              <a:t> </a:t>
            </a:r>
            <a:r>
              <a:rPr lang="tr-TR" sz="2400" dirty="0" err="1"/>
              <a:t>nephrologists</a:t>
            </a:r>
            <a:r>
              <a:rPr lang="tr-TR" sz="2400" dirty="0"/>
              <a:t> </a:t>
            </a:r>
            <a:r>
              <a:rPr lang="tr-TR" sz="2400" dirty="0" err="1"/>
              <a:t>through</a:t>
            </a:r>
            <a:r>
              <a:rPr lang="tr-TR" sz="2400" dirty="0"/>
              <a:t> </a:t>
            </a:r>
            <a:r>
              <a:rPr lang="tr-TR" sz="2400" dirty="0" err="1"/>
              <a:t>local</a:t>
            </a:r>
            <a:r>
              <a:rPr lang="tr-TR" sz="2400" dirty="0"/>
              <a:t> </a:t>
            </a:r>
            <a:r>
              <a:rPr lang="tr-TR" sz="2400" dirty="0" err="1"/>
              <a:t>coordinators</a:t>
            </a:r>
            <a:endParaRPr lang="tr-TR" sz="2400" dirty="0"/>
          </a:p>
          <a:p>
            <a:r>
              <a:rPr lang="tr-TR" sz="2400" dirty="0" err="1"/>
              <a:t>Sharing</a:t>
            </a:r>
            <a:r>
              <a:rPr lang="tr-TR" sz="2400" dirty="0"/>
              <a:t> </a:t>
            </a:r>
            <a:r>
              <a:rPr lang="tr-TR" sz="2400" dirty="0" err="1"/>
              <a:t>documents</a:t>
            </a:r>
            <a:r>
              <a:rPr lang="tr-TR" sz="2400" dirty="0"/>
              <a:t> </a:t>
            </a:r>
            <a:r>
              <a:rPr lang="tr-TR" sz="2400" dirty="0" err="1"/>
              <a:t>already</a:t>
            </a:r>
            <a:r>
              <a:rPr lang="tr-TR" sz="2400" dirty="0"/>
              <a:t> </a:t>
            </a:r>
            <a:r>
              <a:rPr lang="tr-TR" sz="2400" dirty="0" err="1"/>
              <a:t>prepared</a:t>
            </a:r>
            <a:r>
              <a:rPr lang="tr-TR" sz="2400" dirty="0"/>
              <a:t> </a:t>
            </a:r>
            <a:r>
              <a:rPr lang="tr-TR" sz="2400" dirty="0" err="1"/>
              <a:t>before</a:t>
            </a:r>
            <a:endParaRPr lang="tr-TR" sz="2400" dirty="0"/>
          </a:p>
          <a:p>
            <a:pPr lvl="1"/>
            <a:r>
              <a:rPr lang="tr-TR" sz="2000" dirty="0" err="1"/>
              <a:t>Diagnosis</a:t>
            </a:r>
            <a:r>
              <a:rPr lang="tr-TR" sz="2000" dirty="0"/>
              <a:t> </a:t>
            </a:r>
            <a:r>
              <a:rPr lang="tr-TR" sz="2000" dirty="0" err="1"/>
              <a:t>and</a:t>
            </a:r>
            <a:r>
              <a:rPr lang="tr-TR" sz="2000" dirty="0"/>
              <a:t> </a:t>
            </a:r>
            <a:r>
              <a:rPr lang="tr-TR" sz="2000" dirty="0" err="1"/>
              <a:t>Treatment</a:t>
            </a:r>
            <a:r>
              <a:rPr lang="tr-TR" sz="2000" dirty="0"/>
              <a:t> of </a:t>
            </a:r>
            <a:r>
              <a:rPr lang="tr-TR" sz="2000" dirty="0" err="1"/>
              <a:t>Crush</a:t>
            </a:r>
            <a:r>
              <a:rPr lang="tr-TR" sz="2000" dirty="0"/>
              <a:t> </a:t>
            </a:r>
            <a:r>
              <a:rPr lang="tr-TR" sz="2000" dirty="0" err="1"/>
              <a:t>Syndrome</a:t>
            </a:r>
            <a:r>
              <a:rPr lang="tr-TR" sz="2000" dirty="0"/>
              <a:t>- </a:t>
            </a:r>
            <a:r>
              <a:rPr lang="tr-TR" sz="2000" dirty="0" err="1"/>
              <a:t>short</a:t>
            </a:r>
            <a:r>
              <a:rPr lang="tr-TR" sz="2000" dirty="0"/>
              <a:t> </a:t>
            </a:r>
            <a:endParaRPr lang="tr-TR" sz="2000" i="1" dirty="0"/>
          </a:p>
          <a:p>
            <a:pPr lvl="1"/>
            <a:r>
              <a:rPr lang="tr-TR" sz="2000" i="1" dirty="0" err="1"/>
              <a:t>Crush</a:t>
            </a:r>
            <a:r>
              <a:rPr lang="tr-TR" sz="2000" i="1" dirty="0"/>
              <a:t> </a:t>
            </a:r>
            <a:r>
              <a:rPr lang="tr-TR" sz="2000" i="1" dirty="0" err="1"/>
              <a:t>Guidelines</a:t>
            </a:r>
            <a:r>
              <a:rPr lang="tr-TR" sz="2000" i="1" dirty="0"/>
              <a:t> (2012)– ERBP/ERA paylaşıldı</a:t>
            </a:r>
          </a:p>
          <a:p>
            <a:pPr lvl="1"/>
            <a:r>
              <a:rPr lang="tr-TR" sz="2000" i="1" dirty="0" err="1"/>
              <a:t>Treatment</a:t>
            </a:r>
            <a:r>
              <a:rPr lang="tr-TR" sz="2000" i="1" dirty="0"/>
              <a:t> of </a:t>
            </a:r>
            <a:r>
              <a:rPr lang="tr-TR" sz="2000" i="1" dirty="0" err="1"/>
              <a:t>Crush</a:t>
            </a:r>
            <a:r>
              <a:rPr lang="tr-TR" sz="2000" i="1" dirty="0"/>
              <a:t> </a:t>
            </a:r>
            <a:r>
              <a:rPr lang="tr-TR" sz="2000" i="1" dirty="0" err="1"/>
              <a:t>Syndrome</a:t>
            </a:r>
            <a:r>
              <a:rPr lang="tr-TR" sz="2000" i="1" dirty="0"/>
              <a:t> on </a:t>
            </a:r>
            <a:r>
              <a:rPr lang="tr-TR" sz="2000" i="1" dirty="0" err="1"/>
              <a:t>the</a:t>
            </a:r>
            <a:r>
              <a:rPr lang="tr-TR" sz="2000" i="1" dirty="0"/>
              <a:t> </a:t>
            </a:r>
            <a:r>
              <a:rPr lang="tr-TR" sz="2000" i="1" dirty="0" err="1"/>
              <a:t>field</a:t>
            </a:r>
            <a:r>
              <a:rPr lang="tr-TR" sz="2000" i="1" dirty="0"/>
              <a:t> -TSN</a:t>
            </a:r>
          </a:p>
          <a:p>
            <a:r>
              <a:rPr lang="tr-TR" sz="2400" dirty="0"/>
              <a:t>Daily </a:t>
            </a:r>
            <a:r>
              <a:rPr lang="tr-TR" sz="2400" dirty="0" err="1"/>
              <a:t>virtual</a:t>
            </a:r>
            <a:r>
              <a:rPr lang="tr-TR" sz="2400" dirty="0"/>
              <a:t> </a:t>
            </a:r>
            <a:r>
              <a:rPr lang="tr-TR" sz="2400" dirty="0" err="1"/>
              <a:t>meetings</a:t>
            </a:r>
            <a:r>
              <a:rPr lang="tr-TR" sz="2400" dirty="0"/>
              <a:t> </a:t>
            </a:r>
            <a:r>
              <a:rPr lang="tr-TR" sz="2400" dirty="0" err="1"/>
              <a:t>with</a:t>
            </a:r>
            <a:r>
              <a:rPr lang="tr-TR" sz="2400" dirty="0"/>
              <a:t> </a:t>
            </a:r>
            <a:r>
              <a:rPr lang="tr-TR" sz="2400" dirty="0" err="1"/>
              <a:t>the</a:t>
            </a:r>
            <a:r>
              <a:rPr lang="tr-TR" sz="2400" dirty="0"/>
              <a:t> </a:t>
            </a:r>
            <a:r>
              <a:rPr lang="tr-TR" sz="2400" dirty="0" err="1"/>
              <a:t>local</a:t>
            </a:r>
            <a:r>
              <a:rPr lang="tr-TR" sz="2400" dirty="0"/>
              <a:t> </a:t>
            </a:r>
            <a:r>
              <a:rPr lang="tr-TR" sz="2400" dirty="0" err="1"/>
              <a:t>coordinators</a:t>
            </a:r>
            <a:r>
              <a:rPr lang="tr-TR" sz="2400" dirty="0"/>
              <a:t> </a:t>
            </a:r>
            <a:r>
              <a:rPr lang="tr-TR" sz="2400" dirty="0" err="1"/>
              <a:t>to</a:t>
            </a:r>
            <a:r>
              <a:rPr lang="tr-TR" sz="2400" dirty="0"/>
              <a:t> re </a:t>
            </a:r>
            <a:r>
              <a:rPr lang="tr-TR" sz="2400" dirty="0" err="1"/>
              <a:t>assess</a:t>
            </a:r>
            <a:r>
              <a:rPr lang="tr-TR" sz="2400" dirty="0"/>
              <a:t>  </a:t>
            </a:r>
            <a:r>
              <a:rPr lang="tr-TR" sz="2400" dirty="0" err="1"/>
              <a:t>the</a:t>
            </a:r>
            <a:r>
              <a:rPr lang="tr-TR" sz="2400" dirty="0"/>
              <a:t> </a:t>
            </a:r>
            <a:r>
              <a:rPr lang="tr-TR" sz="2400" dirty="0" err="1"/>
              <a:t>needs</a:t>
            </a:r>
            <a:r>
              <a:rPr lang="tr-TR" sz="2400" dirty="0"/>
              <a:t> </a:t>
            </a:r>
            <a:r>
              <a:rPr lang="tr-TR" sz="2400" dirty="0" err="1"/>
              <a:t>and</a:t>
            </a:r>
            <a:r>
              <a:rPr lang="tr-TR" sz="2400" dirty="0"/>
              <a:t> plan</a:t>
            </a:r>
          </a:p>
          <a:p>
            <a:pPr marL="0" indent="0">
              <a:buNone/>
            </a:pPr>
            <a:endParaRPr lang="tr-TR" dirty="0"/>
          </a:p>
          <a:p>
            <a:pPr marL="0" indent="0">
              <a:buNone/>
            </a:pPr>
            <a:endParaRPr lang="tr-TR" dirty="0"/>
          </a:p>
        </p:txBody>
      </p:sp>
      <p:sp>
        <p:nvSpPr>
          <p:cNvPr id="13" name="Metin kutusu 12">
            <a:extLst>
              <a:ext uri="{FF2B5EF4-FFF2-40B4-BE49-F238E27FC236}">
                <a16:creationId xmlns:a16="http://schemas.microsoft.com/office/drawing/2014/main" id="{96698668-9864-25C2-D22D-CF13CA2E612E}"/>
              </a:ext>
            </a:extLst>
          </p:cNvPr>
          <p:cNvSpPr txBox="1"/>
          <p:nvPr/>
        </p:nvSpPr>
        <p:spPr>
          <a:xfrm>
            <a:off x="8987257" y="4864041"/>
            <a:ext cx="2405915" cy="400110"/>
          </a:xfrm>
          <a:prstGeom prst="rect">
            <a:avLst/>
          </a:prstGeom>
          <a:noFill/>
        </p:spPr>
        <p:txBody>
          <a:bodyPr wrap="none" rtlCol="0">
            <a:spAutoFit/>
          </a:bodyPr>
          <a:lstStyle/>
          <a:p>
            <a:r>
              <a:rPr lang="tr-TR" sz="2000" dirty="0">
                <a:solidFill>
                  <a:schemeClr val="bg1"/>
                </a:solidFill>
              </a:rPr>
              <a:t>Antakya Emir Diyaliz  </a:t>
            </a:r>
          </a:p>
        </p:txBody>
      </p:sp>
    </p:spTree>
    <p:extLst>
      <p:ext uri="{BB962C8B-B14F-4D97-AF65-F5344CB8AC3E}">
        <p14:creationId xmlns:p14="http://schemas.microsoft.com/office/powerpoint/2010/main" val="308742440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Malatya Diyaliz Merkezi&#10;">
            <a:extLst>
              <a:ext uri="{FF2B5EF4-FFF2-40B4-BE49-F238E27FC236}">
                <a16:creationId xmlns:a16="http://schemas.microsoft.com/office/drawing/2014/main" id="{74E08547-A9D9-C41C-9769-E4A9D6D86756}"/>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228599" y="132788"/>
            <a:ext cx="4948682" cy="6598242"/>
          </a:xfrm>
          <a:prstGeom prst="rect">
            <a:avLst/>
          </a:prstGeom>
          <a:ln w="76200">
            <a:solidFill>
              <a:schemeClr val="tx1">
                <a:lumMod val="95000"/>
                <a:lumOff val="5000"/>
              </a:schemeClr>
            </a:solidFill>
          </a:ln>
        </p:spPr>
      </p:pic>
      <p:pic>
        <p:nvPicPr>
          <p:cNvPr id="3" name="Resim 2" descr="açık hava, zemin, inşaat, tarım makinesi içeren bir resim&#10;&#10;Açıklama otomatik olarak oluşturuldu">
            <a:extLst>
              <a:ext uri="{FF2B5EF4-FFF2-40B4-BE49-F238E27FC236}">
                <a16:creationId xmlns:a16="http://schemas.microsoft.com/office/drawing/2014/main" id="{90B1F726-5983-B1C4-A570-6BF7B3B1EF9F}"/>
              </a:ext>
            </a:extLst>
          </p:cNvPr>
          <p:cNvPicPr>
            <a:picLocks noChangeAspect="1"/>
          </p:cNvPicPr>
          <p:nvPr/>
        </p:nvPicPr>
        <p:blipFill>
          <a:blip r:embed="rId3"/>
          <a:stretch>
            <a:fillRect/>
          </a:stretch>
        </p:blipFill>
        <p:spPr>
          <a:xfrm>
            <a:off x="5334624" y="169762"/>
            <a:ext cx="2952570" cy="6561268"/>
          </a:xfrm>
          <a:prstGeom prst="rect">
            <a:avLst/>
          </a:prstGeom>
          <a:ln w="76200">
            <a:solidFill>
              <a:schemeClr val="tx1">
                <a:lumMod val="95000"/>
                <a:lumOff val="5000"/>
              </a:schemeClr>
            </a:solidFill>
          </a:ln>
        </p:spPr>
      </p:pic>
      <p:pic>
        <p:nvPicPr>
          <p:cNvPr id="4" name="Resim 3">
            <a:extLst>
              <a:ext uri="{FF2B5EF4-FFF2-40B4-BE49-F238E27FC236}">
                <a16:creationId xmlns:a16="http://schemas.microsoft.com/office/drawing/2014/main" id="{070DE5F2-1FA9-0B72-D009-D139DE1D5A10}"/>
              </a:ext>
            </a:extLst>
          </p:cNvPr>
          <p:cNvPicPr>
            <a:picLocks noChangeAspect="1"/>
          </p:cNvPicPr>
          <p:nvPr/>
        </p:nvPicPr>
        <p:blipFill>
          <a:blip r:embed="rId4"/>
          <a:stretch>
            <a:fillRect/>
          </a:stretch>
        </p:blipFill>
        <p:spPr>
          <a:xfrm>
            <a:off x="8432943" y="132788"/>
            <a:ext cx="3806765" cy="5086350"/>
          </a:xfrm>
          <a:prstGeom prst="rect">
            <a:avLst/>
          </a:prstGeom>
          <a:ln w="57150">
            <a:solidFill>
              <a:schemeClr val="tx1"/>
            </a:solidFill>
          </a:ln>
        </p:spPr>
      </p:pic>
      <p:sp>
        <p:nvSpPr>
          <p:cNvPr id="5" name="Metin kutusu 4">
            <a:extLst>
              <a:ext uri="{FF2B5EF4-FFF2-40B4-BE49-F238E27FC236}">
                <a16:creationId xmlns:a16="http://schemas.microsoft.com/office/drawing/2014/main" id="{BA7B76EE-9ED8-5645-A729-5D2E529022E6}"/>
              </a:ext>
            </a:extLst>
          </p:cNvPr>
          <p:cNvSpPr txBox="1"/>
          <p:nvPr/>
        </p:nvSpPr>
        <p:spPr>
          <a:xfrm>
            <a:off x="1042988" y="5991100"/>
            <a:ext cx="2721771" cy="400110"/>
          </a:xfrm>
          <a:prstGeom prst="rect">
            <a:avLst/>
          </a:prstGeom>
          <a:noFill/>
        </p:spPr>
        <p:txBody>
          <a:bodyPr wrap="none" rtlCol="0">
            <a:spAutoFit/>
          </a:bodyPr>
          <a:lstStyle/>
          <a:p>
            <a:r>
              <a:rPr lang="tr-TR" sz="2000" b="1" dirty="0">
                <a:solidFill>
                  <a:schemeClr val="bg1"/>
                </a:solidFill>
              </a:rPr>
              <a:t>Malatya Diyaliz Merkezi</a:t>
            </a:r>
          </a:p>
        </p:txBody>
      </p:sp>
      <p:sp>
        <p:nvSpPr>
          <p:cNvPr id="6" name="Metin kutusu 5">
            <a:extLst>
              <a:ext uri="{FF2B5EF4-FFF2-40B4-BE49-F238E27FC236}">
                <a16:creationId xmlns:a16="http://schemas.microsoft.com/office/drawing/2014/main" id="{0D8AD1A8-6D5D-8DC3-5297-AEE5D2E8FE3C}"/>
              </a:ext>
            </a:extLst>
          </p:cNvPr>
          <p:cNvSpPr txBox="1"/>
          <p:nvPr/>
        </p:nvSpPr>
        <p:spPr>
          <a:xfrm>
            <a:off x="5377046" y="6055090"/>
            <a:ext cx="2752805" cy="400110"/>
          </a:xfrm>
          <a:prstGeom prst="rect">
            <a:avLst/>
          </a:prstGeom>
          <a:noFill/>
        </p:spPr>
        <p:txBody>
          <a:bodyPr wrap="none" rtlCol="0">
            <a:spAutoFit/>
          </a:bodyPr>
          <a:lstStyle/>
          <a:p>
            <a:r>
              <a:rPr lang="tr-TR" sz="2000" b="1" dirty="0">
                <a:solidFill>
                  <a:schemeClr val="bg1"/>
                </a:solidFill>
              </a:rPr>
              <a:t>Adıyaman</a:t>
            </a:r>
            <a:r>
              <a:rPr lang="tr-TR" b="1" dirty="0">
                <a:solidFill>
                  <a:schemeClr val="bg1"/>
                </a:solidFill>
              </a:rPr>
              <a:t> Diyaliz Merkezi</a:t>
            </a:r>
          </a:p>
        </p:txBody>
      </p:sp>
      <p:sp>
        <p:nvSpPr>
          <p:cNvPr id="7" name="Metin kutusu 6">
            <a:extLst>
              <a:ext uri="{FF2B5EF4-FFF2-40B4-BE49-F238E27FC236}">
                <a16:creationId xmlns:a16="http://schemas.microsoft.com/office/drawing/2014/main" id="{B6E2EF33-C64D-E629-E642-E01E2A12273B}"/>
              </a:ext>
            </a:extLst>
          </p:cNvPr>
          <p:cNvSpPr txBox="1"/>
          <p:nvPr/>
        </p:nvSpPr>
        <p:spPr>
          <a:xfrm>
            <a:off x="9574176" y="4819028"/>
            <a:ext cx="1968680" cy="400110"/>
          </a:xfrm>
          <a:prstGeom prst="rect">
            <a:avLst/>
          </a:prstGeom>
          <a:noFill/>
        </p:spPr>
        <p:txBody>
          <a:bodyPr wrap="none" rtlCol="0">
            <a:spAutoFit/>
          </a:bodyPr>
          <a:lstStyle/>
          <a:p>
            <a:r>
              <a:rPr lang="tr-TR" sz="2000" b="1" dirty="0">
                <a:solidFill>
                  <a:schemeClr val="bg1"/>
                </a:solidFill>
              </a:rPr>
              <a:t>Hatay</a:t>
            </a:r>
            <a:r>
              <a:rPr lang="tr-TR" b="1" dirty="0">
                <a:solidFill>
                  <a:schemeClr val="bg1"/>
                </a:solidFill>
              </a:rPr>
              <a:t> Emir Diyaliz</a:t>
            </a:r>
          </a:p>
        </p:txBody>
      </p:sp>
      <p:sp>
        <p:nvSpPr>
          <p:cNvPr id="9" name="Sağ Ok 8">
            <a:extLst>
              <a:ext uri="{FF2B5EF4-FFF2-40B4-BE49-F238E27FC236}">
                <a16:creationId xmlns:a16="http://schemas.microsoft.com/office/drawing/2014/main" id="{6233FC8F-25AD-5609-F81B-3A104F71616E}"/>
              </a:ext>
            </a:extLst>
          </p:cNvPr>
          <p:cNvSpPr/>
          <p:nvPr/>
        </p:nvSpPr>
        <p:spPr>
          <a:xfrm>
            <a:off x="8494916" y="1300163"/>
            <a:ext cx="871538" cy="471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a:extLst>
              <a:ext uri="{FF2B5EF4-FFF2-40B4-BE49-F238E27FC236}">
                <a16:creationId xmlns:a16="http://schemas.microsoft.com/office/drawing/2014/main" id="{CF132BE6-6AF6-8334-7DC5-CDD3A4F76679}"/>
              </a:ext>
            </a:extLst>
          </p:cNvPr>
          <p:cNvSpPr txBox="1"/>
          <p:nvPr/>
        </p:nvSpPr>
        <p:spPr>
          <a:xfrm>
            <a:off x="9796394" y="686025"/>
            <a:ext cx="1862689" cy="2308324"/>
          </a:xfrm>
          <a:prstGeom prst="rect">
            <a:avLst/>
          </a:prstGeom>
          <a:noFill/>
        </p:spPr>
        <p:txBody>
          <a:bodyPr wrap="none" rtlCol="0">
            <a:spAutoFit/>
          </a:bodyPr>
          <a:lstStyle/>
          <a:p>
            <a:pPr marL="285750" indent="-285750">
              <a:buFont typeface="Arial" panose="020B0604020202020204" pitchFamily="34" charset="0"/>
              <a:buChar char="•"/>
            </a:pPr>
            <a:r>
              <a:rPr lang="tr-TR" sz="2400" dirty="0"/>
              <a:t>Reyhanlı</a:t>
            </a:r>
          </a:p>
          <a:p>
            <a:pPr marL="285750" indent="-285750">
              <a:buFont typeface="Arial" panose="020B0604020202020204" pitchFamily="34" charset="0"/>
              <a:buChar char="•"/>
            </a:pPr>
            <a:r>
              <a:rPr lang="tr-TR" sz="2400" dirty="0"/>
              <a:t>Dörtyol</a:t>
            </a:r>
          </a:p>
          <a:p>
            <a:pPr marL="285750" indent="-285750">
              <a:buFont typeface="Arial" panose="020B0604020202020204" pitchFamily="34" charset="0"/>
              <a:buChar char="•"/>
            </a:pPr>
            <a:r>
              <a:rPr lang="tr-TR" sz="2400" dirty="0"/>
              <a:t>Adana</a:t>
            </a:r>
          </a:p>
          <a:p>
            <a:pPr marL="285750" indent="-285750">
              <a:buFont typeface="Arial" panose="020B0604020202020204" pitchFamily="34" charset="0"/>
              <a:buChar char="•"/>
            </a:pPr>
            <a:r>
              <a:rPr lang="tr-TR" sz="2400" dirty="0"/>
              <a:t>İskenderun</a:t>
            </a:r>
          </a:p>
          <a:p>
            <a:pPr marL="285750" indent="-285750">
              <a:buFont typeface="Arial" panose="020B0604020202020204" pitchFamily="34" charset="0"/>
              <a:buChar char="•"/>
            </a:pPr>
            <a:r>
              <a:rPr lang="tr-TR" sz="2400" dirty="0"/>
              <a:t>Mersin</a:t>
            </a:r>
          </a:p>
          <a:p>
            <a:pPr marL="285750" indent="-285750">
              <a:buFont typeface="Arial" panose="020B0604020202020204" pitchFamily="34" charset="0"/>
              <a:buChar char="•"/>
            </a:pPr>
            <a:r>
              <a:rPr lang="tr-TR" sz="2400" dirty="0"/>
              <a:t>Diğer iller</a:t>
            </a:r>
            <a:endParaRPr lang="tr-TR" dirty="0"/>
          </a:p>
        </p:txBody>
      </p:sp>
    </p:spTree>
    <p:extLst>
      <p:ext uri="{BB962C8B-B14F-4D97-AF65-F5344CB8AC3E}">
        <p14:creationId xmlns:p14="http://schemas.microsoft.com/office/powerpoint/2010/main" val="114399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268606-2C69-8B02-B37B-539DEAC183D9}"/>
              </a:ext>
            </a:extLst>
          </p:cNvPr>
          <p:cNvSpPr>
            <a:spLocks noGrp="1"/>
          </p:cNvSpPr>
          <p:nvPr>
            <p:ph type="title"/>
          </p:nvPr>
        </p:nvSpPr>
        <p:spPr>
          <a:xfrm>
            <a:off x="838199" y="365125"/>
            <a:ext cx="10796337" cy="898191"/>
          </a:xfrm>
        </p:spPr>
        <p:txBody>
          <a:bodyPr>
            <a:normAutofit fontScale="90000"/>
          </a:bodyPr>
          <a:lstStyle/>
          <a:p>
            <a:pPr algn="ct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Medical</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aid</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following</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Mass</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disasters</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b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b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A Real Challenge !</a:t>
            </a:r>
          </a:p>
        </p:txBody>
      </p:sp>
      <p:sp>
        <p:nvSpPr>
          <p:cNvPr id="3" name="İçerik Yer Tutucusu 2">
            <a:extLst>
              <a:ext uri="{FF2B5EF4-FFF2-40B4-BE49-F238E27FC236}">
                <a16:creationId xmlns:a16="http://schemas.microsoft.com/office/drawing/2014/main" id="{58C9E319-3054-FAE9-6831-40B3631044BB}"/>
              </a:ext>
            </a:extLst>
          </p:cNvPr>
          <p:cNvSpPr>
            <a:spLocks noGrp="1"/>
          </p:cNvSpPr>
          <p:nvPr>
            <p:ph idx="1"/>
          </p:nvPr>
        </p:nvSpPr>
        <p:spPr>
          <a:xfrm>
            <a:off x="164431" y="2009273"/>
            <a:ext cx="5546559" cy="4668253"/>
          </a:xfrm>
        </p:spPr>
        <p:txBody>
          <a:bodyPr/>
          <a:lstStyle/>
          <a:p>
            <a:pPr lvl="1">
              <a:lnSpc>
                <a:spcPct val="110000"/>
              </a:lnSpc>
              <a:defRPr/>
            </a:pPr>
            <a:r>
              <a:rPr lang="tr-TR" altLang="tr-TR" dirty="0">
                <a:solidFill>
                  <a:srgbClr val="FF3300"/>
                </a:solidFill>
                <a:effectLst>
                  <a:innerShdw blurRad="63500" dist="50800" dir="13500000">
                    <a:prstClr val="black">
                      <a:alpha val="50000"/>
                    </a:prstClr>
                  </a:innerShdw>
                </a:effectLst>
                <a:latin typeface="Verdana" panose="020B0604030504040204" pitchFamily="34" charset="0"/>
              </a:rPr>
              <a:t>Marmara </a:t>
            </a:r>
            <a:r>
              <a:rPr lang="tr-TR" altLang="tr-TR" dirty="0" err="1">
                <a:solidFill>
                  <a:srgbClr val="FF3300"/>
                </a:solidFill>
                <a:effectLst>
                  <a:innerShdw blurRad="63500" dist="50800" dir="13500000">
                    <a:prstClr val="black">
                      <a:alpha val="50000"/>
                    </a:prstClr>
                  </a:innerShdw>
                </a:effectLst>
                <a:latin typeface="Verdana" panose="020B0604030504040204" pitchFamily="34" charset="0"/>
              </a:rPr>
              <a:t>Earthquake</a:t>
            </a:r>
            <a:r>
              <a:rPr lang="tr-TR" altLang="tr-TR" dirty="0">
                <a:solidFill>
                  <a:srgbClr val="FF3300"/>
                </a:solidFill>
                <a:effectLst>
                  <a:innerShdw blurRad="63500" dist="50800" dir="13500000">
                    <a:prstClr val="black">
                      <a:alpha val="50000"/>
                    </a:prstClr>
                  </a:innerShdw>
                </a:effectLst>
                <a:latin typeface="Verdana" panose="020B0604030504040204" pitchFamily="34" charset="0"/>
              </a:rPr>
              <a:t>  1999:</a:t>
            </a:r>
            <a:r>
              <a:rPr lang="tr-TR" altLang="tr-TR" dirty="0">
                <a:solidFill>
                  <a:srgbClr val="FF3300"/>
                </a:solidFill>
                <a:effectLst>
                  <a:outerShdw blurRad="38100" dist="38100" dir="2700000" algn="tl">
                    <a:srgbClr val="000000"/>
                  </a:outerShdw>
                </a:effectLst>
                <a:latin typeface="Verdana" panose="020B0604030504040204" pitchFamily="34" charset="0"/>
              </a:rPr>
              <a:t> </a:t>
            </a:r>
          </a:p>
          <a:p>
            <a:pPr lvl="2">
              <a:lnSpc>
                <a:spcPct val="110000"/>
              </a:lnSpc>
              <a:buClr>
                <a:srgbClr val="FF3300"/>
              </a:buClr>
              <a:buSzPct val="125000"/>
              <a:buFontTx/>
              <a:buChar char="•"/>
              <a:defRPr/>
            </a:pPr>
            <a:r>
              <a:rPr lang="en-US" altLang="tr-TR" sz="2400" dirty="0">
                <a:effectLst>
                  <a:outerShdw blurRad="38100" dist="38100" dir="2700000" algn="tl">
                    <a:srgbClr val="FFFFFF"/>
                  </a:outerShdw>
                </a:effectLst>
                <a:latin typeface="Arial" panose="020B0604020202020204" pitchFamily="34" charset="0"/>
              </a:rPr>
              <a:t>~</a:t>
            </a:r>
            <a:r>
              <a:rPr lang="tr-TR" altLang="tr-TR" sz="2400" dirty="0">
                <a:effectLst>
                  <a:outerShdw blurRad="38100" dist="38100" dir="2700000" algn="tl">
                    <a:srgbClr val="FFFFFF"/>
                  </a:outerShdw>
                </a:effectLst>
                <a:latin typeface="Arial" panose="020B0604020202020204" pitchFamily="34" charset="0"/>
              </a:rPr>
              <a:t>16.000.000 </a:t>
            </a:r>
            <a:r>
              <a:rPr lang="tr-TR" altLang="tr-TR" sz="2400" dirty="0" err="1">
                <a:effectLst>
                  <a:outerShdw blurRad="38100" dist="38100" dir="2700000" algn="tl">
                    <a:srgbClr val="FFFFFF"/>
                  </a:outerShdw>
                </a:effectLst>
                <a:latin typeface="Arial" panose="020B0604020202020204" pitchFamily="34" charset="0"/>
              </a:rPr>
              <a:t>affected</a:t>
            </a:r>
            <a:endParaRPr lang="tr-TR" altLang="tr-TR" sz="2400" dirty="0">
              <a:effectLst>
                <a:outerShdw blurRad="38100" dist="38100" dir="2700000" algn="tl">
                  <a:srgbClr val="FFFFFF"/>
                </a:outerShdw>
              </a:effectLst>
              <a:latin typeface="Arial" panose="020B0604020202020204" pitchFamily="34" charset="0"/>
            </a:endParaRPr>
          </a:p>
          <a:p>
            <a:pPr lvl="2">
              <a:buClr>
                <a:srgbClr val="FF3300"/>
              </a:buClr>
              <a:buSzPct val="125000"/>
              <a:buFontTx/>
              <a:buChar char="•"/>
              <a:defRPr/>
            </a:pPr>
            <a:r>
              <a:rPr lang="tr-TR" altLang="tr-TR" sz="2400" dirty="0">
                <a:effectLst>
                  <a:outerShdw blurRad="38100" dist="38100" dir="2700000" algn="tl">
                    <a:srgbClr val="FFFFFF"/>
                  </a:outerShdw>
                </a:effectLst>
                <a:latin typeface="Arial" panose="020B0604020202020204" pitchFamily="34" charset="0"/>
              </a:rPr>
              <a:t> 133.683 </a:t>
            </a:r>
            <a:r>
              <a:rPr lang="tr-TR" altLang="tr-TR" sz="2400" dirty="0" err="1">
                <a:effectLst>
                  <a:outerShdw blurRad="38100" dist="38100" dir="2700000" algn="tl">
                    <a:srgbClr val="FFFFFF"/>
                  </a:outerShdw>
                </a:effectLst>
                <a:latin typeface="Arial" panose="020B0604020202020204" pitchFamily="34" charset="0"/>
              </a:rPr>
              <a:t>buildings</a:t>
            </a:r>
            <a:r>
              <a:rPr lang="tr-TR" altLang="tr-TR" sz="2400" dirty="0">
                <a:effectLst>
                  <a:outerShdw blurRad="38100" dist="38100" dir="2700000" algn="tl">
                    <a:srgbClr val="FFFFFF"/>
                  </a:outerShdw>
                </a:effectLst>
                <a:latin typeface="Arial" panose="020B0604020202020204" pitchFamily="34" charset="0"/>
              </a:rPr>
              <a:t>  </a:t>
            </a:r>
            <a:r>
              <a:rPr lang="tr-TR" altLang="tr-TR" sz="2400" dirty="0" err="1">
                <a:effectLst>
                  <a:outerShdw blurRad="38100" dist="38100" dir="2700000" algn="tl">
                    <a:srgbClr val="FFFFFF"/>
                  </a:outerShdw>
                </a:effectLst>
                <a:latin typeface="Arial" panose="020B0604020202020204" pitchFamily="34" charset="0"/>
              </a:rPr>
              <a:t>collapsed</a:t>
            </a:r>
            <a:endParaRPr lang="tr-TR" altLang="tr-TR" sz="2400" dirty="0">
              <a:effectLst>
                <a:outerShdw blurRad="38100" dist="38100" dir="2700000" algn="tl">
                  <a:srgbClr val="FFFFFF"/>
                </a:outerShdw>
              </a:effectLst>
              <a:latin typeface="Arial" panose="020B0604020202020204" pitchFamily="34" charset="0"/>
            </a:endParaRPr>
          </a:p>
          <a:p>
            <a:pPr lvl="2">
              <a:buClr>
                <a:srgbClr val="FF3300"/>
              </a:buClr>
              <a:buSzPct val="125000"/>
              <a:buFontTx/>
              <a:buChar char="•"/>
              <a:defRPr/>
            </a:pPr>
            <a:r>
              <a:rPr lang="en-US" altLang="tr-TR" sz="2200" dirty="0">
                <a:effectLst>
                  <a:outerShdw blurRad="38100" dist="38100" dir="2700000" algn="tl">
                    <a:srgbClr val="FFFFFF"/>
                  </a:outerShdw>
                </a:effectLst>
                <a:latin typeface="Arial" panose="020B0604020202020204" pitchFamily="34" charset="0"/>
              </a:rPr>
              <a:t>17 000 death toll</a:t>
            </a:r>
          </a:p>
          <a:p>
            <a:pPr lvl="2">
              <a:buClr>
                <a:srgbClr val="FF3300"/>
              </a:buClr>
              <a:buSzPct val="125000"/>
              <a:buFontTx/>
              <a:buChar char="•"/>
              <a:defRPr/>
            </a:pPr>
            <a:r>
              <a:rPr lang="en-US" altLang="tr-TR" sz="2200" dirty="0">
                <a:effectLst>
                  <a:outerShdw blurRad="38100" dist="38100" dir="2700000" algn="tl">
                    <a:srgbClr val="FFFFFF"/>
                  </a:outerShdw>
                </a:effectLst>
                <a:latin typeface="Arial" panose="020B0604020202020204" pitchFamily="34" charset="0"/>
              </a:rPr>
              <a:t>23 000 injured</a:t>
            </a:r>
          </a:p>
          <a:p>
            <a:pPr lvl="1"/>
            <a:r>
              <a:rPr lang="tr-TR" dirty="0" err="1">
                <a:solidFill>
                  <a:srgbClr val="FF0000"/>
                </a:solidFill>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Southeastern</a:t>
            </a:r>
            <a:r>
              <a:rPr lang="tr-TR" dirty="0">
                <a:solidFill>
                  <a:srgbClr val="FF0000"/>
                </a:solidFill>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 </a:t>
            </a:r>
            <a:r>
              <a:rPr lang="tr-TR" dirty="0" err="1">
                <a:solidFill>
                  <a:srgbClr val="FF0000"/>
                </a:solidFill>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Turkey</a:t>
            </a:r>
            <a:r>
              <a:rPr lang="tr-TR" dirty="0">
                <a:solidFill>
                  <a:srgbClr val="FF0000"/>
                </a:solidFill>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 North </a:t>
            </a:r>
            <a:r>
              <a:rPr lang="tr-TR" dirty="0" err="1">
                <a:solidFill>
                  <a:srgbClr val="FF0000"/>
                </a:solidFill>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Syria</a:t>
            </a:r>
            <a:r>
              <a:rPr lang="tr-TR" dirty="0">
                <a:solidFill>
                  <a:srgbClr val="FF0000"/>
                </a:solidFill>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 </a:t>
            </a:r>
            <a:r>
              <a:rPr lang="tr-TR" dirty="0" err="1">
                <a:solidFill>
                  <a:srgbClr val="FF0000"/>
                </a:solidFill>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Earthquake</a:t>
            </a:r>
            <a:r>
              <a:rPr lang="tr-TR" dirty="0">
                <a:solidFill>
                  <a:srgbClr val="FF0000"/>
                </a:solidFill>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 2023</a:t>
            </a:r>
          </a:p>
          <a:p>
            <a:pPr lvl="2"/>
            <a:r>
              <a:rPr lang="en-US" altLang="tr-TR" sz="2000" dirty="0">
                <a:effectLst>
                  <a:outerShdw blurRad="38100" dist="38100" dir="2700000" algn="tl">
                    <a:srgbClr val="FFFFFF"/>
                  </a:outerShdw>
                </a:effectLst>
                <a:latin typeface="Arial" panose="020B0604020202020204" pitchFamily="34" charset="0"/>
              </a:rPr>
              <a:t>~ </a:t>
            </a:r>
            <a:r>
              <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13 421 699 </a:t>
            </a:r>
            <a:r>
              <a:rPr lang="tr-TR" dirty="0" err="1">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affected</a:t>
            </a:r>
            <a:endPar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endParaRPr>
          </a:p>
          <a:p>
            <a:pPr lvl="2"/>
            <a:r>
              <a:rPr lang="en-US" altLang="tr-TR" sz="2000" dirty="0">
                <a:effectLst>
                  <a:outerShdw blurRad="38100" dist="38100" dir="2700000" algn="tl">
                    <a:srgbClr val="FFFFFF"/>
                  </a:outerShdw>
                </a:effectLst>
                <a:latin typeface="Arial" panose="020B0604020202020204" pitchFamily="34" charset="0"/>
              </a:rPr>
              <a:t>~ </a:t>
            </a:r>
            <a:r>
              <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518 009 </a:t>
            </a:r>
            <a:r>
              <a:rPr lang="tr-TR" dirty="0" err="1">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buildings</a:t>
            </a:r>
            <a:r>
              <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 </a:t>
            </a:r>
            <a:r>
              <a:rPr lang="tr-TR" dirty="0" err="1">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collapsed</a:t>
            </a:r>
            <a:r>
              <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 </a:t>
            </a:r>
            <a:r>
              <a:rPr lang="tr-TR" dirty="0" err="1">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cannot</a:t>
            </a:r>
            <a:r>
              <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 be </a:t>
            </a:r>
            <a:r>
              <a:rPr lang="tr-TR" dirty="0" err="1">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used</a:t>
            </a:r>
            <a:endPar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endParaRPr>
          </a:p>
          <a:p>
            <a:pPr lvl="2"/>
            <a:r>
              <a:rPr lang="en-US" altLang="tr-TR" sz="2000" dirty="0">
                <a:effectLst>
                  <a:outerShdw blurRad="38100" dist="38100" dir="2700000" algn="tl">
                    <a:srgbClr val="FFFFFF"/>
                  </a:outerShdw>
                </a:effectLst>
                <a:latin typeface="Arial" panose="020B0604020202020204" pitchFamily="34" charset="0"/>
              </a:rPr>
              <a:t>~ </a:t>
            </a:r>
            <a:r>
              <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50 000 </a:t>
            </a:r>
            <a:r>
              <a:rPr lang="tr-TR" dirty="0" err="1">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death</a:t>
            </a:r>
            <a:r>
              <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 </a:t>
            </a:r>
            <a:r>
              <a:rPr lang="tr-TR" dirty="0" err="1">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toll</a:t>
            </a:r>
            <a:endPar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endParaRPr>
          </a:p>
          <a:p>
            <a:pPr lvl="2"/>
            <a:r>
              <a:rPr lang="en-US" altLang="tr-TR" sz="2000" dirty="0">
                <a:effectLst>
                  <a:outerShdw blurRad="38100" dist="38100" dir="2700000" algn="tl">
                    <a:srgbClr val="FFFFFF"/>
                  </a:outerShdw>
                </a:effectLst>
                <a:latin typeface="Arial" panose="020B0604020202020204" pitchFamily="34" charset="0"/>
              </a:rPr>
              <a:t>~ </a:t>
            </a:r>
            <a:r>
              <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100 000 </a:t>
            </a:r>
            <a:r>
              <a:rPr lang="tr-TR" dirty="0" err="1">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injured</a:t>
            </a:r>
            <a:endPar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endParaRPr>
          </a:p>
        </p:txBody>
      </p:sp>
      <p:sp>
        <p:nvSpPr>
          <p:cNvPr id="4" name="Metin kutusu 3">
            <a:extLst>
              <a:ext uri="{FF2B5EF4-FFF2-40B4-BE49-F238E27FC236}">
                <a16:creationId xmlns:a16="http://schemas.microsoft.com/office/drawing/2014/main" id="{CB439033-A78A-54D1-3F69-F8B8B5299A6F}"/>
              </a:ext>
            </a:extLst>
          </p:cNvPr>
          <p:cNvSpPr txBox="1"/>
          <p:nvPr/>
        </p:nvSpPr>
        <p:spPr>
          <a:xfrm>
            <a:off x="2723923" y="1343907"/>
            <a:ext cx="6744154" cy="584775"/>
          </a:xfrm>
          <a:prstGeom prst="rect">
            <a:avLst/>
          </a:prstGeom>
          <a:solidFill>
            <a:schemeClr val="bg1">
              <a:lumMod val="75000"/>
            </a:schemeClr>
          </a:solidFill>
        </p:spPr>
        <p:txBody>
          <a:bodyPr wrap="none" rtlCol="0">
            <a:spAutoFit/>
          </a:bodyPr>
          <a:lstStyle/>
          <a:p>
            <a:r>
              <a:rPr lang="tr-TR" sz="3200" b="1" dirty="0" err="1">
                <a:latin typeface="Verdana" panose="020B0604030504040204" pitchFamily="34" charset="0"/>
                <a:ea typeface="Verdana" panose="020B0604030504040204" pitchFamily="34" charset="0"/>
                <a:cs typeface="Verdana" panose="020B0604030504040204" pitchFamily="34" charset="0"/>
              </a:rPr>
              <a:t>Thousands</a:t>
            </a:r>
            <a:r>
              <a:rPr lang="tr-TR" sz="3200" b="1" dirty="0">
                <a:latin typeface="Verdana" panose="020B0604030504040204" pitchFamily="34" charset="0"/>
                <a:ea typeface="Verdana" panose="020B0604030504040204" pitchFamily="34" charset="0"/>
                <a:cs typeface="Verdana" panose="020B0604030504040204" pitchFamily="34" charset="0"/>
              </a:rPr>
              <a:t> of </a:t>
            </a:r>
            <a:r>
              <a:rPr lang="tr-TR" sz="3200" b="1" dirty="0" err="1">
                <a:latin typeface="Verdana" panose="020B0604030504040204" pitchFamily="34" charset="0"/>
                <a:ea typeface="Verdana" panose="020B0604030504040204" pitchFamily="34" charset="0"/>
                <a:cs typeface="Verdana" panose="020B0604030504040204" pitchFamily="34" charset="0"/>
              </a:rPr>
              <a:t>injured</a:t>
            </a:r>
            <a:r>
              <a:rPr lang="tr-TR" sz="3200" b="1" dirty="0">
                <a:latin typeface="Verdana" panose="020B0604030504040204" pitchFamily="34" charset="0"/>
                <a:ea typeface="Verdana" panose="020B0604030504040204" pitchFamily="34" charset="0"/>
                <a:cs typeface="Verdana" panose="020B0604030504040204" pitchFamily="34" charset="0"/>
              </a:rPr>
              <a:t> </a:t>
            </a:r>
            <a:r>
              <a:rPr lang="tr-TR" sz="3200" b="1" dirty="0" err="1">
                <a:latin typeface="Verdana" panose="020B0604030504040204" pitchFamily="34" charset="0"/>
                <a:ea typeface="Verdana" panose="020B0604030504040204" pitchFamily="34" charset="0"/>
                <a:cs typeface="Verdana" panose="020B0604030504040204" pitchFamily="34" charset="0"/>
              </a:rPr>
              <a:t>people</a:t>
            </a:r>
            <a:endParaRPr lang="tr-TR" sz="3200" b="1" dirty="0">
              <a:latin typeface="Verdana" panose="020B0604030504040204" pitchFamily="34" charset="0"/>
              <a:ea typeface="Verdana" panose="020B0604030504040204" pitchFamily="34" charset="0"/>
              <a:cs typeface="Verdana" panose="020B0604030504040204" pitchFamily="34" charset="0"/>
            </a:endParaRPr>
          </a:p>
        </p:txBody>
      </p:sp>
      <p:sp>
        <p:nvSpPr>
          <p:cNvPr id="5" name="İçerik Yer Tutucusu 2">
            <a:extLst>
              <a:ext uri="{FF2B5EF4-FFF2-40B4-BE49-F238E27FC236}">
                <a16:creationId xmlns:a16="http://schemas.microsoft.com/office/drawing/2014/main" id="{25F6E526-01DE-B930-372E-A139A9DE406F}"/>
              </a:ext>
            </a:extLst>
          </p:cNvPr>
          <p:cNvSpPr txBox="1">
            <a:spLocks/>
          </p:cNvSpPr>
          <p:nvPr/>
        </p:nvSpPr>
        <p:spPr>
          <a:xfrm>
            <a:off x="5710990" y="2911641"/>
            <a:ext cx="6276474" cy="26024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defRPr/>
            </a:pPr>
            <a:r>
              <a:rPr lang="tr-TR" altLang="tr-TR" dirty="0" err="1">
                <a:solidFill>
                  <a:srgbClr val="FF3300"/>
                </a:solidFill>
                <a:effectLst>
                  <a:innerShdw blurRad="63500" dist="50800" dir="13500000">
                    <a:prstClr val="black">
                      <a:alpha val="50000"/>
                    </a:prstClr>
                  </a:innerShdw>
                </a:effectLst>
                <a:latin typeface="Verdana" panose="020B0604030504040204" pitchFamily="34" charset="0"/>
              </a:rPr>
              <a:t>War</a:t>
            </a:r>
            <a:r>
              <a:rPr lang="tr-TR" altLang="tr-TR" dirty="0">
                <a:solidFill>
                  <a:srgbClr val="FF3300"/>
                </a:solidFill>
                <a:effectLst>
                  <a:innerShdw blurRad="63500" dist="50800" dir="13500000">
                    <a:prstClr val="black">
                      <a:alpha val="50000"/>
                    </a:prstClr>
                  </a:innerShdw>
                </a:effectLst>
                <a:latin typeface="Verdana" panose="020B0604030504040204" pitchFamily="34" charset="0"/>
              </a:rPr>
              <a:t> in </a:t>
            </a:r>
            <a:r>
              <a:rPr lang="tr-TR" altLang="tr-TR" dirty="0" err="1">
                <a:solidFill>
                  <a:srgbClr val="FF3300"/>
                </a:solidFill>
                <a:effectLst>
                  <a:innerShdw blurRad="63500" dist="50800" dir="13500000">
                    <a:prstClr val="black">
                      <a:alpha val="50000"/>
                    </a:prstClr>
                  </a:innerShdw>
                </a:effectLst>
                <a:latin typeface="Verdana" panose="020B0604030504040204" pitchFamily="34" charset="0"/>
              </a:rPr>
              <a:t>Ukraine</a:t>
            </a:r>
            <a:r>
              <a:rPr lang="tr-TR" altLang="tr-TR" dirty="0">
                <a:solidFill>
                  <a:srgbClr val="FF3300"/>
                </a:solidFill>
                <a:effectLst>
                  <a:innerShdw blurRad="63500" dist="50800" dir="13500000">
                    <a:prstClr val="black">
                      <a:alpha val="50000"/>
                    </a:prstClr>
                  </a:innerShdw>
                </a:effectLst>
                <a:latin typeface="Verdana" panose="020B0604030504040204" pitchFamily="34" charset="0"/>
              </a:rPr>
              <a:t> 2022- :</a:t>
            </a:r>
            <a:r>
              <a:rPr lang="tr-TR" altLang="tr-TR" dirty="0">
                <a:solidFill>
                  <a:srgbClr val="FF3300"/>
                </a:solidFill>
                <a:effectLst>
                  <a:outerShdw blurRad="38100" dist="38100" dir="2700000" algn="tl">
                    <a:srgbClr val="000000"/>
                  </a:outerShdw>
                </a:effectLst>
                <a:latin typeface="Verdana" panose="020B0604030504040204" pitchFamily="34" charset="0"/>
              </a:rPr>
              <a:t> </a:t>
            </a:r>
          </a:p>
          <a:p>
            <a:pPr lvl="2">
              <a:lnSpc>
                <a:spcPct val="110000"/>
              </a:lnSpc>
              <a:defRPr/>
            </a:pPr>
            <a:r>
              <a:rPr lang="en-US" altLang="tr-TR" sz="2400" dirty="0">
                <a:effectLst>
                  <a:outerShdw blurRad="38100" dist="38100" dir="2700000" algn="tl">
                    <a:srgbClr val="FFFFFF"/>
                  </a:outerShdw>
                </a:effectLst>
                <a:latin typeface="Arial" panose="020B0604020202020204" pitchFamily="34" charset="0"/>
              </a:rPr>
              <a:t>~ </a:t>
            </a:r>
            <a:r>
              <a:rPr lang="tr-TR" sz="2400" i="0" dirty="0">
                <a:effectLst/>
                <a:latin typeface="Google Sans"/>
              </a:rPr>
              <a:t>6,591 </a:t>
            </a:r>
            <a:r>
              <a:rPr lang="tr-TR" sz="2400" i="0" dirty="0" err="1">
                <a:effectLst/>
                <a:latin typeface="Google Sans"/>
              </a:rPr>
              <a:t>dead</a:t>
            </a:r>
            <a:endParaRPr lang="tr-TR" sz="2400" i="0" dirty="0">
              <a:effectLst/>
              <a:latin typeface="Google Sans"/>
            </a:endParaRPr>
          </a:p>
          <a:p>
            <a:pPr lvl="2">
              <a:lnSpc>
                <a:spcPct val="110000"/>
              </a:lnSpc>
              <a:defRPr/>
            </a:pPr>
            <a:r>
              <a:rPr lang="en-US" altLang="tr-TR" sz="2400" dirty="0">
                <a:effectLst>
                  <a:outerShdw blurRad="38100" dist="38100" dir="2700000" algn="tl">
                    <a:srgbClr val="FFFFFF"/>
                  </a:outerShdw>
                </a:effectLst>
                <a:latin typeface="Arial" panose="020B0604020202020204" pitchFamily="34" charset="0"/>
              </a:rPr>
              <a:t>~ </a:t>
            </a:r>
            <a:r>
              <a:rPr lang="tr-TR" sz="2400" i="0" dirty="0">
                <a:effectLst/>
                <a:latin typeface="Google Sans"/>
              </a:rPr>
              <a:t>11,684 </a:t>
            </a:r>
            <a:r>
              <a:rPr lang="tr-TR" sz="2400" i="0" dirty="0" err="1">
                <a:effectLst/>
                <a:latin typeface="Google Sans"/>
              </a:rPr>
              <a:t>injured</a:t>
            </a:r>
            <a:endParaRPr lang="tr-TR" altLang="tr-TR" sz="2400" dirty="0">
              <a:effectLst>
                <a:outerShdw blurRad="38100" dist="38100" dir="2700000" algn="tl">
                  <a:srgbClr val="000000"/>
                </a:outerShdw>
              </a:effectLst>
              <a:latin typeface="Verdana" panose="020B0604030504040204" pitchFamily="34" charset="0"/>
            </a:endParaRPr>
          </a:p>
          <a:p>
            <a:pPr lvl="1"/>
            <a:r>
              <a:rPr lang="tr-TR" dirty="0" err="1">
                <a:solidFill>
                  <a:srgbClr val="FF0000"/>
                </a:solidFill>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War</a:t>
            </a:r>
            <a:r>
              <a:rPr lang="tr-TR" dirty="0">
                <a:solidFill>
                  <a:srgbClr val="FF0000"/>
                </a:solidFill>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rPr>
              <a:t> in Sudan 2023-</a:t>
            </a:r>
          </a:p>
          <a:p>
            <a:pPr lvl="2"/>
            <a:r>
              <a:rPr lang="en-US" altLang="tr-TR" sz="2400" dirty="0">
                <a:effectLst>
                  <a:outerShdw blurRad="38100" dist="38100" dir="2700000" algn="tl">
                    <a:srgbClr val="FFFFFF"/>
                  </a:outerShdw>
                </a:effectLst>
                <a:latin typeface="Arial" panose="020B0604020202020204" pitchFamily="34" charset="0"/>
              </a:rPr>
              <a:t>~ </a:t>
            </a:r>
            <a:r>
              <a:rPr lang="tr-TR" sz="2400" b="0" i="0" dirty="0">
                <a:solidFill>
                  <a:srgbClr val="202124"/>
                </a:solidFill>
                <a:effectLst/>
                <a:latin typeface="Google Sans"/>
              </a:rPr>
              <a:t>459 </a:t>
            </a:r>
            <a:r>
              <a:rPr lang="tr-TR" sz="2400" b="0" i="0" dirty="0" err="1">
                <a:solidFill>
                  <a:srgbClr val="202124"/>
                </a:solidFill>
                <a:effectLst/>
                <a:latin typeface="Google Sans"/>
              </a:rPr>
              <a:t>dead</a:t>
            </a:r>
            <a:r>
              <a:rPr lang="tr-TR" sz="2400" b="0" i="0" dirty="0">
                <a:solidFill>
                  <a:srgbClr val="202124"/>
                </a:solidFill>
                <a:effectLst/>
                <a:latin typeface="Google Sans"/>
              </a:rPr>
              <a:t> </a:t>
            </a:r>
          </a:p>
          <a:p>
            <a:pPr lvl="2"/>
            <a:r>
              <a:rPr lang="en-US" altLang="tr-TR" sz="2400" dirty="0">
                <a:effectLst>
                  <a:outerShdw blurRad="38100" dist="38100" dir="2700000" algn="tl">
                    <a:srgbClr val="FFFFFF"/>
                  </a:outerShdw>
                </a:effectLst>
                <a:latin typeface="Arial" panose="020B0604020202020204" pitchFamily="34" charset="0"/>
              </a:rPr>
              <a:t>~ </a:t>
            </a:r>
            <a:r>
              <a:rPr lang="tr-TR" sz="2400" b="0" i="0" dirty="0">
                <a:solidFill>
                  <a:srgbClr val="040C28"/>
                </a:solidFill>
                <a:effectLst/>
                <a:latin typeface="Google Sans"/>
              </a:rPr>
              <a:t>4,072</a:t>
            </a:r>
            <a:r>
              <a:rPr lang="tr-TR" sz="2400" b="0" i="0" dirty="0">
                <a:solidFill>
                  <a:srgbClr val="202124"/>
                </a:solidFill>
                <a:effectLst/>
                <a:latin typeface="Google Sans"/>
              </a:rPr>
              <a:t> </a:t>
            </a:r>
            <a:r>
              <a:rPr lang="tr-TR" sz="2400" b="0" i="0" dirty="0" err="1">
                <a:solidFill>
                  <a:srgbClr val="202124"/>
                </a:solidFill>
                <a:effectLst/>
                <a:latin typeface="Google Sans"/>
              </a:rPr>
              <a:t>injured</a:t>
            </a:r>
            <a:endParaRPr lang="tr-TR" dirty="0">
              <a:effectLst>
                <a:innerShdw blurRad="63500" dist="50800" dir="10800000">
                  <a:prstClr val="black">
                    <a:alpha val="50000"/>
                  </a:prstClr>
                </a:inn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6" name="Resim 5">
            <a:extLst>
              <a:ext uri="{FF2B5EF4-FFF2-40B4-BE49-F238E27FC236}">
                <a16:creationId xmlns:a16="http://schemas.microsoft.com/office/drawing/2014/main" id="{8653B31C-CB58-0682-1C62-720B3DE4B635}"/>
              </a:ext>
            </a:extLst>
          </p:cNvPr>
          <p:cNvPicPr>
            <a:picLocks noChangeAspect="1"/>
          </p:cNvPicPr>
          <p:nvPr/>
        </p:nvPicPr>
        <p:blipFill>
          <a:blip r:embed="rId3"/>
          <a:stretch>
            <a:fillRect/>
          </a:stretch>
        </p:blipFill>
        <p:spPr>
          <a:xfrm>
            <a:off x="397042" y="2063414"/>
            <a:ext cx="7093285" cy="4559969"/>
          </a:xfrm>
          <a:prstGeom prst="rect">
            <a:avLst/>
          </a:prstGeom>
          <a:ln>
            <a:solidFill>
              <a:srgbClr val="002060"/>
            </a:solidFill>
          </a:ln>
        </p:spPr>
      </p:pic>
      <p:sp>
        <p:nvSpPr>
          <p:cNvPr id="7" name="Dikdörtgen 6">
            <a:extLst>
              <a:ext uri="{FF2B5EF4-FFF2-40B4-BE49-F238E27FC236}">
                <a16:creationId xmlns:a16="http://schemas.microsoft.com/office/drawing/2014/main" id="{95F493C4-C029-272B-866B-3CA37A843B01}"/>
              </a:ext>
            </a:extLst>
          </p:cNvPr>
          <p:cNvSpPr/>
          <p:nvPr/>
        </p:nvSpPr>
        <p:spPr>
          <a:xfrm>
            <a:off x="457202" y="5831139"/>
            <a:ext cx="3838074"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a:extLst>
              <a:ext uri="{FF2B5EF4-FFF2-40B4-BE49-F238E27FC236}">
                <a16:creationId xmlns:a16="http://schemas.microsoft.com/office/drawing/2014/main" id="{4DB9657A-1CED-0B6F-CF3A-79B5D8858D09}"/>
              </a:ext>
            </a:extLst>
          </p:cNvPr>
          <p:cNvPicPr>
            <a:picLocks noChangeAspect="1"/>
          </p:cNvPicPr>
          <p:nvPr/>
        </p:nvPicPr>
        <p:blipFill>
          <a:blip r:embed="rId4"/>
          <a:stretch>
            <a:fillRect/>
          </a:stretch>
        </p:blipFill>
        <p:spPr>
          <a:xfrm>
            <a:off x="5642160" y="3004528"/>
            <a:ext cx="6365368" cy="2677739"/>
          </a:xfrm>
          <a:prstGeom prst="rect">
            <a:avLst/>
          </a:prstGeom>
          <a:ln>
            <a:solidFill>
              <a:srgbClr val="002060"/>
            </a:solidFill>
          </a:ln>
        </p:spPr>
      </p:pic>
      <p:sp>
        <p:nvSpPr>
          <p:cNvPr id="9" name="Dikdörtgen 8">
            <a:extLst>
              <a:ext uri="{FF2B5EF4-FFF2-40B4-BE49-F238E27FC236}">
                <a16:creationId xmlns:a16="http://schemas.microsoft.com/office/drawing/2014/main" id="{98DFFE9B-1BB8-BB17-F570-52303D70008D}"/>
              </a:ext>
            </a:extLst>
          </p:cNvPr>
          <p:cNvSpPr/>
          <p:nvPr/>
        </p:nvSpPr>
        <p:spPr>
          <a:xfrm>
            <a:off x="9214984" y="3004302"/>
            <a:ext cx="2100263" cy="403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97D92FFD-19EA-D46C-7290-F736E0595C21}"/>
              </a:ext>
            </a:extLst>
          </p:cNvPr>
          <p:cNvSpPr txBox="1"/>
          <p:nvPr/>
        </p:nvSpPr>
        <p:spPr>
          <a:xfrm>
            <a:off x="7683441" y="6352674"/>
            <a:ext cx="4396287" cy="523220"/>
          </a:xfrm>
          <a:prstGeom prst="rect">
            <a:avLst/>
          </a:prstGeom>
          <a:noFill/>
        </p:spPr>
        <p:txBody>
          <a:bodyPr wrap="square">
            <a:spAutoFit/>
          </a:bodyPr>
          <a:lstStyle/>
          <a:p>
            <a:pPr algn="l"/>
            <a:r>
              <a:rPr lang="tr-TR" sz="1400" i="1" dirty="0" err="1">
                <a:solidFill>
                  <a:srgbClr val="4A4A4A"/>
                </a:solidFill>
                <a:effectLst/>
                <a:latin typeface="Roboto" panose="020F0502020204030204" pitchFamily="34" charset="0"/>
              </a:rPr>
              <a:t>Centre</a:t>
            </a:r>
            <a:r>
              <a:rPr lang="tr-TR" sz="1400" i="1" dirty="0">
                <a:solidFill>
                  <a:srgbClr val="4A4A4A"/>
                </a:solidFill>
                <a:effectLst/>
                <a:latin typeface="Roboto" panose="020F0502020204030204" pitchFamily="34" charset="0"/>
              </a:rPr>
              <a:t> </a:t>
            </a:r>
            <a:r>
              <a:rPr lang="tr-TR" sz="1400" i="1" dirty="0" err="1">
                <a:solidFill>
                  <a:srgbClr val="4A4A4A"/>
                </a:solidFill>
                <a:effectLst/>
                <a:latin typeface="Roboto" panose="020F0502020204030204" pitchFamily="34" charset="0"/>
              </a:rPr>
              <a:t>for</a:t>
            </a:r>
            <a:r>
              <a:rPr lang="tr-TR" sz="1400" i="1" dirty="0">
                <a:solidFill>
                  <a:srgbClr val="4A4A4A"/>
                </a:solidFill>
                <a:effectLst/>
                <a:latin typeface="Roboto" panose="020F0502020204030204" pitchFamily="34" charset="0"/>
              </a:rPr>
              <a:t> </a:t>
            </a:r>
            <a:r>
              <a:rPr lang="tr-TR" sz="1400" i="1" dirty="0" err="1">
                <a:solidFill>
                  <a:srgbClr val="4A4A4A"/>
                </a:solidFill>
                <a:effectLst/>
                <a:latin typeface="Roboto" panose="020F0502020204030204" pitchFamily="34" charset="0"/>
              </a:rPr>
              <a:t>Research</a:t>
            </a:r>
            <a:r>
              <a:rPr lang="tr-TR" sz="1400" i="1" dirty="0">
                <a:solidFill>
                  <a:srgbClr val="4A4A4A"/>
                </a:solidFill>
                <a:effectLst/>
                <a:latin typeface="Roboto" panose="020F0502020204030204" pitchFamily="34" charset="0"/>
              </a:rPr>
              <a:t> on </a:t>
            </a:r>
            <a:r>
              <a:rPr lang="tr-TR" sz="1400" i="1" dirty="0" err="1">
                <a:solidFill>
                  <a:srgbClr val="4A4A4A"/>
                </a:solidFill>
                <a:effectLst/>
                <a:latin typeface="Roboto" panose="020F0502020204030204" pitchFamily="34" charset="0"/>
              </a:rPr>
              <a:t>the</a:t>
            </a:r>
            <a:r>
              <a:rPr lang="tr-TR" sz="1400" i="1" dirty="0">
                <a:solidFill>
                  <a:srgbClr val="4A4A4A"/>
                </a:solidFill>
                <a:effectLst/>
                <a:latin typeface="Roboto" panose="020F0502020204030204" pitchFamily="34" charset="0"/>
              </a:rPr>
              <a:t> </a:t>
            </a:r>
            <a:r>
              <a:rPr lang="tr-TR" sz="1400" i="1" dirty="0" err="1">
                <a:solidFill>
                  <a:srgbClr val="4A4A4A"/>
                </a:solidFill>
                <a:effectLst/>
                <a:latin typeface="Roboto" panose="020F0502020204030204" pitchFamily="34" charset="0"/>
              </a:rPr>
              <a:t>Epidemiology</a:t>
            </a:r>
            <a:r>
              <a:rPr lang="tr-TR" sz="1400" i="1" dirty="0">
                <a:solidFill>
                  <a:srgbClr val="4A4A4A"/>
                </a:solidFill>
                <a:effectLst/>
                <a:latin typeface="Roboto" panose="020F0502020204030204" pitchFamily="34" charset="0"/>
              </a:rPr>
              <a:t> of </a:t>
            </a:r>
            <a:r>
              <a:rPr lang="tr-TR" sz="1400" i="1" dirty="0" err="1">
                <a:solidFill>
                  <a:srgbClr val="4A4A4A"/>
                </a:solidFill>
                <a:effectLst/>
                <a:latin typeface="Roboto" panose="020F0502020204030204" pitchFamily="34" charset="0"/>
              </a:rPr>
              <a:t>Disasters</a:t>
            </a:r>
            <a:endParaRPr lang="tr-TR" sz="1400" i="1" dirty="0">
              <a:solidFill>
                <a:srgbClr val="4A4A4A"/>
              </a:solidFill>
              <a:effectLst/>
              <a:latin typeface="Roboto" panose="020F0502020204030204" pitchFamily="34" charset="0"/>
            </a:endParaRPr>
          </a:p>
          <a:p>
            <a:pPr algn="l"/>
            <a:r>
              <a:rPr lang="tr-TR" sz="1400" i="1" dirty="0">
                <a:solidFill>
                  <a:srgbClr val="4A4A4A"/>
                </a:solidFill>
                <a:latin typeface="Roboto" panose="020F0502020204030204" pitchFamily="34" charset="0"/>
              </a:rPr>
              <a:t>Report </a:t>
            </a:r>
            <a:r>
              <a:rPr lang="tr-TR" sz="1400" i="1" dirty="0" err="1">
                <a:solidFill>
                  <a:srgbClr val="4A4A4A"/>
                </a:solidFill>
                <a:latin typeface="Roboto" panose="020F0502020204030204" pitchFamily="34" charset="0"/>
              </a:rPr>
              <a:t>for</a:t>
            </a:r>
            <a:r>
              <a:rPr lang="tr-TR" sz="1400" i="1" dirty="0">
                <a:solidFill>
                  <a:srgbClr val="4A4A4A"/>
                </a:solidFill>
                <a:latin typeface="Roboto" panose="020F0502020204030204" pitchFamily="34" charset="0"/>
              </a:rPr>
              <a:t> 2022</a:t>
            </a:r>
            <a:endParaRPr lang="tr-TR" sz="1400" i="1" dirty="0">
              <a:solidFill>
                <a:srgbClr val="4A4A4A"/>
              </a:solidFill>
              <a:effectLst/>
              <a:latin typeface="Roboto" panose="020F0502020204030204" pitchFamily="34" charset="0"/>
            </a:endParaRPr>
          </a:p>
        </p:txBody>
      </p:sp>
      <p:pic>
        <p:nvPicPr>
          <p:cNvPr id="12" name="Resim 11">
            <a:extLst>
              <a:ext uri="{FF2B5EF4-FFF2-40B4-BE49-F238E27FC236}">
                <a16:creationId xmlns:a16="http://schemas.microsoft.com/office/drawing/2014/main" id="{448D3FFA-4A9A-CCDD-5F22-6989CEC6AAEC}"/>
              </a:ext>
            </a:extLst>
          </p:cNvPr>
          <p:cNvPicPr>
            <a:picLocks noChangeAspect="1"/>
          </p:cNvPicPr>
          <p:nvPr/>
        </p:nvPicPr>
        <p:blipFill>
          <a:blip r:embed="rId5"/>
          <a:stretch>
            <a:fillRect/>
          </a:stretch>
        </p:blipFill>
        <p:spPr>
          <a:xfrm>
            <a:off x="295487" y="1824623"/>
            <a:ext cx="8368090" cy="4668252"/>
          </a:xfrm>
          <a:prstGeom prst="rect">
            <a:avLst/>
          </a:prstGeom>
          <a:ln>
            <a:solidFill>
              <a:srgbClr val="002060"/>
            </a:solidFill>
          </a:ln>
        </p:spPr>
      </p:pic>
      <p:pic>
        <p:nvPicPr>
          <p:cNvPr id="13" name="Resim 12">
            <a:extLst>
              <a:ext uri="{FF2B5EF4-FFF2-40B4-BE49-F238E27FC236}">
                <a16:creationId xmlns:a16="http://schemas.microsoft.com/office/drawing/2014/main" id="{64AC0438-6DFE-7FDD-C8F2-567FD5FFD559}"/>
              </a:ext>
            </a:extLst>
          </p:cNvPr>
          <p:cNvPicPr>
            <a:picLocks noChangeAspect="1"/>
          </p:cNvPicPr>
          <p:nvPr/>
        </p:nvPicPr>
        <p:blipFill>
          <a:blip r:embed="rId6"/>
          <a:stretch>
            <a:fillRect/>
          </a:stretch>
        </p:blipFill>
        <p:spPr>
          <a:xfrm>
            <a:off x="4773139" y="5930508"/>
            <a:ext cx="2159000" cy="444500"/>
          </a:xfrm>
          <a:prstGeom prst="rect">
            <a:avLst/>
          </a:prstGeom>
        </p:spPr>
      </p:pic>
      <p:pic>
        <p:nvPicPr>
          <p:cNvPr id="14" name="Resim 13">
            <a:extLst>
              <a:ext uri="{FF2B5EF4-FFF2-40B4-BE49-F238E27FC236}">
                <a16:creationId xmlns:a16="http://schemas.microsoft.com/office/drawing/2014/main" id="{FE39EA72-F264-A231-1B83-8D47F05D4397}"/>
              </a:ext>
            </a:extLst>
          </p:cNvPr>
          <p:cNvPicPr>
            <a:picLocks noChangeAspect="1"/>
          </p:cNvPicPr>
          <p:nvPr/>
        </p:nvPicPr>
        <p:blipFill>
          <a:blip r:embed="rId7"/>
          <a:stretch>
            <a:fillRect/>
          </a:stretch>
        </p:blipFill>
        <p:spPr>
          <a:xfrm>
            <a:off x="5710990" y="3509471"/>
            <a:ext cx="6365368" cy="2321668"/>
          </a:xfrm>
          <a:prstGeom prst="rect">
            <a:avLst/>
          </a:prstGeom>
          <a:ln>
            <a:solidFill>
              <a:srgbClr val="002060"/>
            </a:solidFill>
          </a:ln>
        </p:spPr>
      </p:pic>
    </p:spTree>
    <p:extLst>
      <p:ext uri="{BB962C8B-B14F-4D97-AF65-F5344CB8AC3E}">
        <p14:creationId xmlns:p14="http://schemas.microsoft.com/office/powerpoint/2010/main" val="18581945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par>
                                <p:cTn id="24" presetID="5"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par>
                                <p:cTn id="27" presetID="5" presetClass="exit" presetSubtype="10" fill="hold" nodeType="withEffect">
                                  <p:stCondLst>
                                    <p:cond delay="0"/>
                                  </p:stCondLst>
                                  <p:childTnLst>
                                    <p:animEffect transition="out" filter="checkerboard(across)">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C898DC-77A3-37A1-82AB-C8F628DCCACD}"/>
              </a:ext>
            </a:extLst>
          </p:cNvPr>
          <p:cNvSpPr>
            <a:spLocks noGrp="1"/>
          </p:cNvSpPr>
          <p:nvPr>
            <p:ph type="title"/>
          </p:nvPr>
        </p:nvSpPr>
        <p:spPr/>
        <p:txBody>
          <a:bodyPr>
            <a:normAutofit/>
          </a:bodyPr>
          <a:lstStyle/>
          <a:p>
            <a:r>
              <a:rPr lang="tr-TR" sz="4000" b="1" dirty="0" err="1">
                <a:solidFill>
                  <a:srgbClr val="FF0000"/>
                </a:solidFill>
                <a:latin typeface="Verdana" panose="020B0604030504040204" pitchFamily="34" charset="0"/>
                <a:ea typeface="Verdana" panose="020B0604030504040204" pitchFamily="34" charset="0"/>
                <a:cs typeface="Verdana" panose="020B0604030504040204" pitchFamily="34" charset="0"/>
              </a:rPr>
              <a:t>Major</a:t>
            </a:r>
            <a:r>
              <a:rPr lang="tr-TR" sz="40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4000" b="1" dirty="0" err="1">
                <a:solidFill>
                  <a:srgbClr val="FF0000"/>
                </a:solidFill>
                <a:latin typeface="Verdana" panose="020B0604030504040204" pitchFamily="34" charset="0"/>
                <a:ea typeface="Verdana" panose="020B0604030504040204" pitchFamily="34" charset="0"/>
                <a:cs typeface="Verdana" panose="020B0604030504040204" pitchFamily="34" charset="0"/>
              </a:rPr>
              <a:t>points</a:t>
            </a:r>
            <a:r>
              <a:rPr lang="tr-TR" sz="4000" b="1" dirty="0">
                <a:solidFill>
                  <a:srgbClr val="FF0000"/>
                </a:solidFill>
                <a:latin typeface="Verdana" panose="020B0604030504040204" pitchFamily="34" charset="0"/>
                <a:ea typeface="Verdana" panose="020B0604030504040204" pitchFamily="34" charset="0"/>
                <a:cs typeface="Verdana" panose="020B0604030504040204" pitchFamily="34" charset="0"/>
              </a:rPr>
              <a:t> of </a:t>
            </a:r>
            <a:r>
              <a:rPr lang="tr-TR" sz="4000" b="1" dirty="0" err="1">
                <a:solidFill>
                  <a:srgbClr val="FF0000"/>
                </a:solidFill>
                <a:latin typeface="Verdana" panose="020B0604030504040204" pitchFamily="34" charset="0"/>
                <a:ea typeface="Verdana" panose="020B0604030504040204" pitchFamily="34" charset="0"/>
                <a:cs typeface="Verdana" panose="020B0604030504040204" pitchFamily="34" charset="0"/>
              </a:rPr>
              <a:t>planning</a:t>
            </a:r>
            <a:endParaRPr lang="tr-TR" sz="40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İçerik Yer Tutucusu 2">
            <a:extLst>
              <a:ext uri="{FF2B5EF4-FFF2-40B4-BE49-F238E27FC236}">
                <a16:creationId xmlns:a16="http://schemas.microsoft.com/office/drawing/2014/main" id="{AD82B802-C555-C510-24DA-1BD83E0AC461}"/>
              </a:ext>
            </a:extLst>
          </p:cNvPr>
          <p:cNvSpPr>
            <a:spLocks noGrp="1"/>
          </p:cNvSpPr>
          <p:nvPr>
            <p:ph idx="1"/>
          </p:nvPr>
        </p:nvSpPr>
        <p:spPr>
          <a:xfrm>
            <a:off x="641252" y="1608847"/>
            <a:ext cx="11245947" cy="2935018"/>
          </a:xfrm>
        </p:spPr>
        <p:txBody>
          <a:bodyPr/>
          <a:lstStyle/>
          <a:p>
            <a:r>
              <a:rPr lang="tr-TR" dirty="0" err="1"/>
              <a:t>Estimated</a:t>
            </a:r>
            <a:r>
              <a:rPr lang="tr-TR" dirty="0"/>
              <a:t> </a:t>
            </a:r>
            <a:r>
              <a:rPr lang="tr-TR" dirty="0" err="1"/>
              <a:t>number</a:t>
            </a:r>
            <a:r>
              <a:rPr lang="tr-TR" dirty="0"/>
              <a:t> of </a:t>
            </a:r>
            <a:r>
              <a:rPr lang="tr-TR" dirty="0" err="1"/>
              <a:t>crush</a:t>
            </a:r>
            <a:r>
              <a:rPr lang="tr-TR" dirty="0"/>
              <a:t> </a:t>
            </a:r>
            <a:r>
              <a:rPr lang="tr-TR" dirty="0" err="1"/>
              <a:t>injuries</a:t>
            </a:r>
            <a:r>
              <a:rPr lang="tr-TR" dirty="0"/>
              <a:t>- 1500</a:t>
            </a:r>
          </a:p>
          <a:p>
            <a:r>
              <a:rPr lang="tr-TR" dirty="0"/>
              <a:t>Transfer of </a:t>
            </a:r>
            <a:r>
              <a:rPr lang="tr-TR" dirty="0" err="1"/>
              <a:t>patients</a:t>
            </a:r>
            <a:r>
              <a:rPr lang="tr-TR" dirty="0"/>
              <a:t> on </a:t>
            </a:r>
            <a:r>
              <a:rPr lang="tr-TR" dirty="0" err="1"/>
              <a:t>chronic</a:t>
            </a:r>
            <a:r>
              <a:rPr lang="tr-TR" dirty="0"/>
              <a:t> </a:t>
            </a:r>
            <a:r>
              <a:rPr lang="tr-TR" dirty="0" err="1"/>
              <a:t>dialysis</a:t>
            </a:r>
            <a:r>
              <a:rPr lang="tr-TR" dirty="0"/>
              <a:t> </a:t>
            </a:r>
            <a:r>
              <a:rPr lang="tr-TR" dirty="0" err="1"/>
              <a:t>to</a:t>
            </a:r>
            <a:r>
              <a:rPr lang="tr-TR" dirty="0"/>
              <a:t> </a:t>
            </a:r>
            <a:r>
              <a:rPr lang="tr-TR" dirty="0" err="1"/>
              <a:t>private</a:t>
            </a:r>
            <a:r>
              <a:rPr lang="tr-TR" dirty="0"/>
              <a:t>/</a:t>
            </a:r>
            <a:r>
              <a:rPr lang="tr-TR" dirty="0" err="1"/>
              <a:t>state</a:t>
            </a:r>
            <a:r>
              <a:rPr lang="tr-TR" dirty="0"/>
              <a:t> </a:t>
            </a:r>
            <a:r>
              <a:rPr lang="tr-TR" dirty="0" err="1"/>
              <a:t>satellite</a:t>
            </a:r>
            <a:r>
              <a:rPr lang="tr-TR" dirty="0"/>
              <a:t> </a:t>
            </a:r>
            <a:r>
              <a:rPr lang="tr-TR" dirty="0" err="1"/>
              <a:t>units</a:t>
            </a:r>
            <a:endParaRPr lang="tr-TR" dirty="0"/>
          </a:p>
          <a:p>
            <a:r>
              <a:rPr lang="tr-TR" dirty="0" err="1"/>
              <a:t>Preparing</a:t>
            </a:r>
            <a:r>
              <a:rPr lang="tr-TR" dirty="0"/>
              <a:t> </a:t>
            </a:r>
            <a:r>
              <a:rPr lang="tr-TR" dirty="0" err="1"/>
              <a:t>the</a:t>
            </a:r>
            <a:r>
              <a:rPr lang="tr-TR" dirty="0"/>
              <a:t> </a:t>
            </a:r>
            <a:r>
              <a:rPr lang="tr-TR" dirty="0" err="1"/>
              <a:t>hospitals</a:t>
            </a:r>
            <a:r>
              <a:rPr lang="tr-TR" dirty="0"/>
              <a:t> </a:t>
            </a:r>
            <a:r>
              <a:rPr lang="tr-TR" dirty="0" err="1"/>
              <a:t>to</a:t>
            </a:r>
            <a:r>
              <a:rPr lang="tr-TR" dirty="0"/>
              <a:t> </a:t>
            </a:r>
            <a:r>
              <a:rPr lang="tr-TR" dirty="0" err="1"/>
              <a:t>receive</a:t>
            </a:r>
            <a:r>
              <a:rPr lang="tr-TR" dirty="0"/>
              <a:t> </a:t>
            </a:r>
            <a:r>
              <a:rPr lang="tr-TR" dirty="0" err="1"/>
              <a:t>crush</a:t>
            </a:r>
            <a:r>
              <a:rPr lang="tr-TR" dirty="0"/>
              <a:t> </a:t>
            </a:r>
            <a:r>
              <a:rPr lang="tr-TR" dirty="0" err="1"/>
              <a:t>injuries</a:t>
            </a:r>
            <a:endParaRPr lang="tr-TR" dirty="0"/>
          </a:p>
          <a:p>
            <a:r>
              <a:rPr lang="tr-TR" dirty="0" err="1"/>
              <a:t>Organizing</a:t>
            </a:r>
            <a:r>
              <a:rPr lang="tr-TR" dirty="0"/>
              <a:t> </a:t>
            </a:r>
            <a:r>
              <a:rPr lang="tr-TR" dirty="0" err="1"/>
              <a:t>the</a:t>
            </a:r>
            <a:r>
              <a:rPr lang="tr-TR" dirty="0"/>
              <a:t> </a:t>
            </a:r>
            <a:r>
              <a:rPr lang="tr-TR" dirty="0" err="1"/>
              <a:t>shifts</a:t>
            </a:r>
            <a:r>
              <a:rPr lang="tr-TR" dirty="0"/>
              <a:t> </a:t>
            </a:r>
            <a:r>
              <a:rPr lang="tr-TR" dirty="0" err="1"/>
              <a:t>for</a:t>
            </a:r>
            <a:r>
              <a:rPr lang="tr-TR" dirty="0"/>
              <a:t> </a:t>
            </a:r>
            <a:r>
              <a:rPr lang="tr-TR" dirty="0" err="1"/>
              <a:t>nurses</a:t>
            </a:r>
            <a:r>
              <a:rPr lang="tr-TR" dirty="0"/>
              <a:t> </a:t>
            </a:r>
            <a:r>
              <a:rPr lang="tr-TR" dirty="0" err="1"/>
              <a:t>and</a:t>
            </a:r>
            <a:r>
              <a:rPr lang="tr-TR" dirty="0"/>
              <a:t> </a:t>
            </a:r>
            <a:r>
              <a:rPr lang="tr-TR" dirty="0" err="1"/>
              <a:t>doctors</a:t>
            </a:r>
            <a:endParaRPr lang="tr-TR" dirty="0"/>
          </a:p>
          <a:p>
            <a:r>
              <a:rPr lang="tr-TR" dirty="0" err="1"/>
              <a:t>Numbers</a:t>
            </a:r>
            <a:r>
              <a:rPr lang="tr-TR" dirty="0"/>
              <a:t> of </a:t>
            </a:r>
            <a:r>
              <a:rPr lang="tr-TR" dirty="0" err="1"/>
              <a:t>patients</a:t>
            </a:r>
            <a:r>
              <a:rPr lang="tr-TR" dirty="0"/>
              <a:t> </a:t>
            </a:r>
            <a:r>
              <a:rPr lang="tr-TR" dirty="0" err="1"/>
              <a:t>with</a:t>
            </a:r>
            <a:r>
              <a:rPr lang="tr-TR" dirty="0"/>
              <a:t> </a:t>
            </a:r>
            <a:r>
              <a:rPr lang="tr-TR" dirty="0" err="1"/>
              <a:t>Crush</a:t>
            </a:r>
            <a:r>
              <a:rPr lang="tr-TR" dirty="0"/>
              <a:t> </a:t>
            </a:r>
            <a:r>
              <a:rPr lang="tr-TR" dirty="0" err="1"/>
              <a:t>injuries</a:t>
            </a:r>
            <a:r>
              <a:rPr lang="tr-TR" dirty="0"/>
              <a:t> </a:t>
            </a:r>
            <a:r>
              <a:rPr lang="tr-TR" dirty="0" err="1"/>
              <a:t>reaching</a:t>
            </a:r>
            <a:r>
              <a:rPr lang="tr-TR" dirty="0"/>
              <a:t> </a:t>
            </a:r>
            <a:r>
              <a:rPr lang="tr-TR" dirty="0" err="1"/>
              <a:t>the</a:t>
            </a:r>
            <a:r>
              <a:rPr lang="tr-TR" dirty="0"/>
              <a:t> </a:t>
            </a:r>
            <a:r>
              <a:rPr lang="tr-TR" dirty="0" err="1"/>
              <a:t>hospitals</a:t>
            </a:r>
            <a:endParaRPr lang="tr-TR" dirty="0"/>
          </a:p>
        </p:txBody>
      </p:sp>
    </p:spTree>
    <p:extLst>
      <p:ext uri="{BB962C8B-B14F-4D97-AF65-F5344CB8AC3E}">
        <p14:creationId xmlns:p14="http://schemas.microsoft.com/office/powerpoint/2010/main" val="872330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0" name="Rectangle 5126">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5129" name="Freeform: Shape 5128">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2" descr="Ukraine war: Civilians killed in Russian strike on Ukraine homes - BBC News">
            <a:extLst>
              <a:ext uri="{FF2B5EF4-FFF2-40B4-BE49-F238E27FC236}">
                <a16:creationId xmlns:a16="http://schemas.microsoft.com/office/drawing/2014/main" id="{B550F81C-6DB9-3617-987F-DEBDD24692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07" r="18208" b="1"/>
          <a:stretch/>
        </p:blipFill>
        <p:spPr bwMode="auto">
          <a:xfrm>
            <a:off x="-31652" y="418594"/>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5131" name="Freeform: Shape 5130">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33" name="Freeform: Shape 5132">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122" name="Picture 2" descr="Civil war in South Sudan enters devastating second year - CBS News">
            <a:extLst>
              <a:ext uri="{FF2B5EF4-FFF2-40B4-BE49-F238E27FC236}">
                <a16:creationId xmlns:a16="http://schemas.microsoft.com/office/drawing/2014/main" id="{0B6CDE03-B9DE-92AD-6CAA-419499D62C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05" r="1014" b="-2"/>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5135" name="Freeform: Shape 5134">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 name="Metin kutusu 4">
            <a:extLst>
              <a:ext uri="{FF2B5EF4-FFF2-40B4-BE49-F238E27FC236}">
                <a16:creationId xmlns:a16="http://schemas.microsoft.com/office/drawing/2014/main" id="{8F392558-9B7E-41A4-2C84-4889E26FFCA1}"/>
              </a:ext>
            </a:extLst>
          </p:cNvPr>
          <p:cNvSpPr txBox="1"/>
          <p:nvPr/>
        </p:nvSpPr>
        <p:spPr>
          <a:xfrm>
            <a:off x="1948070" y="6036107"/>
            <a:ext cx="1976823" cy="584775"/>
          </a:xfrm>
          <a:prstGeom prst="rect">
            <a:avLst/>
          </a:prstGeom>
          <a:noFill/>
        </p:spPr>
        <p:txBody>
          <a:bodyPr wrap="none" rtlCol="0">
            <a:spAutoFit/>
          </a:bodyPr>
          <a:lstStyle/>
          <a:p>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Ukraine</a:t>
            </a:r>
            <a:endPar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Metin kutusu 5">
            <a:extLst>
              <a:ext uri="{FF2B5EF4-FFF2-40B4-BE49-F238E27FC236}">
                <a16:creationId xmlns:a16="http://schemas.microsoft.com/office/drawing/2014/main" id="{8E346654-C8F5-EB14-CB4E-AB610D1E116A}"/>
              </a:ext>
            </a:extLst>
          </p:cNvPr>
          <p:cNvSpPr txBox="1"/>
          <p:nvPr/>
        </p:nvSpPr>
        <p:spPr>
          <a:xfrm>
            <a:off x="8171270" y="435156"/>
            <a:ext cx="2411895" cy="584775"/>
          </a:xfrm>
          <a:prstGeom prst="rect">
            <a:avLst/>
          </a:prstGeom>
          <a:noFill/>
        </p:spPr>
        <p:txBody>
          <a:bodyPr wrap="square" rtlCol="0">
            <a:spAutoFit/>
          </a:bodyPr>
          <a:lstStyle/>
          <a:p>
            <a:pPr algn="ct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Sudan</a:t>
            </a:r>
          </a:p>
        </p:txBody>
      </p:sp>
      <p:sp>
        <p:nvSpPr>
          <p:cNvPr id="7" name="Metin kutusu 6">
            <a:extLst>
              <a:ext uri="{FF2B5EF4-FFF2-40B4-BE49-F238E27FC236}">
                <a16:creationId xmlns:a16="http://schemas.microsoft.com/office/drawing/2014/main" id="{7F551E6C-5E40-AA7E-26C8-03B2CB3D90C3}"/>
              </a:ext>
            </a:extLst>
          </p:cNvPr>
          <p:cNvSpPr txBox="1"/>
          <p:nvPr/>
        </p:nvSpPr>
        <p:spPr>
          <a:xfrm>
            <a:off x="914400" y="1968214"/>
            <a:ext cx="10674626" cy="1754326"/>
          </a:xfrm>
          <a:prstGeom prst="rect">
            <a:avLst/>
          </a:prstGeom>
          <a:solidFill>
            <a:schemeClr val="bg1"/>
          </a:solidFill>
          <a:ln w="76200">
            <a:solidFill>
              <a:schemeClr val="tx1"/>
            </a:solidFill>
          </a:ln>
        </p:spPr>
        <p:txBody>
          <a:bodyPr wrap="square" rtlCol="0">
            <a:spAutoFit/>
          </a:bodyPr>
          <a:lstStyle/>
          <a:p>
            <a:pPr algn="ctr"/>
            <a:r>
              <a:rPr lang="tr-TR" sz="5400" b="1" dirty="0">
                <a:latin typeface="Verdana" panose="020B0604030504040204" pitchFamily="34" charset="0"/>
                <a:ea typeface="Verdana" panose="020B0604030504040204" pitchFamily="34" charset="0"/>
                <a:cs typeface="Verdana" panose="020B0604030504040204" pitchFamily="34" charset="0"/>
              </a:rPr>
              <a:t>Man –</a:t>
            </a:r>
            <a:r>
              <a:rPr lang="tr-TR" sz="5400" b="1" dirty="0" err="1">
                <a:latin typeface="Verdana" panose="020B0604030504040204" pitchFamily="34" charset="0"/>
                <a:ea typeface="Verdana" panose="020B0604030504040204" pitchFamily="34" charset="0"/>
                <a:cs typeface="Verdana" panose="020B0604030504040204" pitchFamily="34" charset="0"/>
              </a:rPr>
              <a:t>Made</a:t>
            </a:r>
            <a:r>
              <a:rPr lang="tr-TR" sz="5400" b="1" dirty="0">
                <a:latin typeface="Verdana" panose="020B0604030504040204" pitchFamily="34" charset="0"/>
                <a:ea typeface="Verdana" panose="020B0604030504040204" pitchFamily="34" charset="0"/>
                <a:cs typeface="Verdana" panose="020B0604030504040204" pitchFamily="34" charset="0"/>
              </a:rPr>
              <a:t> </a:t>
            </a:r>
            <a:r>
              <a:rPr lang="tr-TR" sz="5400" b="1" dirty="0" err="1">
                <a:latin typeface="Verdana" panose="020B0604030504040204" pitchFamily="34" charset="0"/>
                <a:ea typeface="Verdana" panose="020B0604030504040204" pitchFamily="34" charset="0"/>
                <a:cs typeface="Verdana" panose="020B0604030504040204" pitchFamily="34" charset="0"/>
              </a:rPr>
              <a:t>Disasters</a:t>
            </a:r>
            <a:r>
              <a:rPr lang="tr-TR" sz="5400" b="1" dirty="0">
                <a:latin typeface="Verdana" panose="020B0604030504040204" pitchFamily="34" charset="0"/>
                <a:ea typeface="Verdana" panose="020B0604030504040204" pitchFamily="34" charset="0"/>
                <a:cs typeface="Verdana" panose="020B0604030504040204" pitchFamily="34" charset="0"/>
              </a:rPr>
              <a:t>:</a:t>
            </a:r>
          </a:p>
          <a:p>
            <a:pPr algn="ctr"/>
            <a:r>
              <a:rPr lang="tr-TR" sz="5400" b="1" dirty="0" err="1">
                <a:latin typeface="Verdana" panose="020B0604030504040204" pitchFamily="34" charset="0"/>
                <a:ea typeface="Verdana" panose="020B0604030504040204" pitchFamily="34" charset="0"/>
                <a:cs typeface="Verdana" panose="020B0604030504040204" pitchFamily="34" charset="0"/>
              </a:rPr>
              <a:t>Armed</a:t>
            </a:r>
            <a:r>
              <a:rPr lang="tr-TR" sz="5400" b="1" dirty="0">
                <a:latin typeface="Verdana" panose="020B0604030504040204" pitchFamily="34" charset="0"/>
                <a:ea typeface="Verdana" panose="020B0604030504040204" pitchFamily="34" charset="0"/>
                <a:cs typeface="Verdana" panose="020B0604030504040204" pitchFamily="34" charset="0"/>
              </a:rPr>
              <a:t> </a:t>
            </a:r>
            <a:r>
              <a:rPr lang="tr-TR" sz="5400" b="1" dirty="0" err="1">
                <a:latin typeface="Verdana" panose="020B0604030504040204" pitchFamily="34" charset="0"/>
                <a:ea typeface="Verdana" panose="020B0604030504040204" pitchFamily="34" charset="0"/>
                <a:cs typeface="Verdana" panose="020B0604030504040204" pitchFamily="34" charset="0"/>
              </a:rPr>
              <a:t>conflicts</a:t>
            </a:r>
            <a:endParaRPr lang="tr-TR" sz="5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9854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C95F38C5-CCBD-5539-B815-C01008F542D9}"/>
              </a:ext>
            </a:extLst>
          </p:cNvPr>
          <p:cNvSpPr>
            <a:spLocks noGrp="1"/>
          </p:cNvSpPr>
          <p:nvPr>
            <p:ph type="title"/>
          </p:nvPr>
        </p:nvSpPr>
        <p:spPr>
          <a:xfrm>
            <a:off x="838200" y="76453"/>
            <a:ext cx="10515600" cy="1325563"/>
          </a:xfrm>
        </p:spPr>
        <p:txBody>
          <a:bodyPr>
            <a:normAutofit/>
          </a:bodyPr>
          <a:lstStyle/>
          <a:p>
            <a:r>
              <a:rPr lang="tr-TR" sz="3600" b="1" dirty="0">
                <a:solidFill>
                  <a:srgbClr val="FF0000"/>
                </a:solidFill>
                <a:latin typeface="Verdana" panose="020B0604030504040204" pitchFamily="34" charset="0"/>
                <a:ea typeface="Verdana" panose="020B0604030504040204" pitchFamily="34" charset="0"/>
                <a:cs typeface="Verdana" panose="020B0604030504040204" pitchFamily="34" charset="0"/>
              </a:rPr>
              <a:t>How is an International RDRTF </a:t>
            </a:r>
            <a:r>
              <a:rPr lang="tr-TR" sz="3600" b="1" dirty="0" err="1">
                <a:solidFill>
                  <a:srgbClr val="FF0000"/>
                </a:solidFill>
                <a:latin typeface="Verdana" panose="020B0604030504040204" pitchFamily="34" charset="0"/>
                <a:ea typeface="Verdana" panose="020B0604030504040204" pitchFamily="34" charset="0"/>
                <a:cs typeface="Verdana" panose="020B0604030504040204" pitchFamily="34" charset="0"/>
              </a:rPr>
              <a:t>helpful</a:t>
            </a:r>
            <a:endParaRPr lang="tr-TR" sz="36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İçerik Yer Tutucusu 7">
            <a:extLst>
              <a:ext uri="{FF2B5EF4-FFF2-40B4-BE49-F238E27FC236}">
                <a16:creationId xmlns:a16="http://schemas.microsoft.com/office/drawing/2014/main" id="{93F806B5-70C8-4AD2-6D62-246CE1E7AF99}"/>
              </a:ext>
            </a:extLst>
          </p:cNvPr>
          <p:cNvSpPr>
            <a:spLocks noGrp="1"/>
          </p:cNvSpPr>
          <p:nvPr>
            <p:ph idx="1"/>
          </p:nvPr>
        </p:nvSpPr>
        <p:spPr>
          <a:xfrm>
            <a:off x="661737" y="1262081"/>
            <a:ext cx="10868526" cy="1576137"/>
          </a:xfrm>
        </p:spPr>
        <p:txBody>
          <a:bodyPr/>
          <a:lstStyle/>
          <a:p>
            <a:r>
              <a:rPr lang="tr-TR" dirty="0" err="1"/>
              <a:t>Supporting</a:t>
            </a:r>
            <a:r>
              <a:rPr lang="tr-TR" dirty="0"/>
              <a:t> </a:t>
            </a:r>
            <a:r>
              <a:rPr lang="tr-TR" dirty="0" err="1"/>
              <a:t>for</a:t>
            </a:r>
            <a:r>
              <a:rPr lang="tr-TR" dirty="0"/>
              <a:t> </a:t>
            </a:r>
            <a:r>
              <a:rPr lang="tr-TR" dirty="0" err="1"/>
              <a:t>supplies</a:t>
            </a:r>
            <a:r>
              <a:rPr lang="tr-TR" dirty="0"/>
              <a:t>: </a:t>
            </a:r>
            <a:r>
              <a:rPr lang="tr-TR" dirty="0" err="1"/>
              <a:t>dialysis</a:t>
            </a:r>
            <a:r>
              <a:rPr lang="tr-TR" dirty="0"/>
              <a:t>, </a:t>
            </a:r>
            <a:r>
              <a:rPr lang="tr-TR" dirty="0" err="1"/>
              <a:t>catheters</a:t>
            </a:r>
            <a:r>
              <a:rPr lang="tr-TR" dirty="0"/>
              <a:t>,  </a:t>
            </a:r>
            <a:r>
              <a:rPr lang="tr-TR" dirty="0" err="1"/>
              <a:t>medications</a:t>
            </a:r>
            <a:r>
              <a:rPr lang="tr-TR" dirty="0"/>
              <a:t>, </a:t>
            </a:r>
            <a:r>
              <a:rPr lang="tr-TR" dirty="0" err="1"/>
              <a:t>health</a:t>
            </a:r>
            <a:r>
              <a:rPr lang="tr-TR" dirty="0"/>
              <a:t> </a:t>
            </a:r>
            <a:r>
              <a:rPr lang="tr-TR" dirty="0" err="1"/>
              <a:t>staff</a:t>
            </a:r>
            <a:r>
              <a:rPr lang="tr-TR" dirty="0"/>
              <a:t>: </a:t>
            </a:r>
            <a:r>
              <a:rPr lang="tr-TR" dirty="0" err="1"/>
              <a:t>dialysis</a:t>
            </a:r>
            <a:r>
              <a:rPr lang="tr-TR" dirty="0"/>
              <a:t> </a:t>
            </a:r>
            <a:r>
              <a:rPr lang="tr-TR" dirty="0" err="1"/>
              <a:t>nurses</a:t>
            </a:r>
            <a:r>
              <a:rPr lang="tr-TR" dirty="0"/>
              <a:t>, </a:t>
            </a:r>
            <a:r>
              <a:rPr lang="tr-TR" dirty="0" err="1"/>
              <a:t>technicians</a:t>
            </a:r>
            <a:r>
              <a:rPr lang="tr-TR" dirty="0"/>
              <a:t>, </a:t>
            </a:r>
            <a:r>
              <a:rPr lang="tr-TR" dirty="0" err="1"/>
              <a:t>doctors</a:t>
            </a:r>
            <a:r>
              <a:rPr lang="tr-TR" dirty="0"/>
              <a:t>.</a:t>
            </a:r>
          </a:p>
          <a:p>
            <a:r>
              <a:rPr lang="tr-TR" dirty="0" err="1"/>
              <a:t>Catalyzing</a:t>
            </a:r>
            <a:r>
              <a:rPr lang="tr-TR" dirty="0"/>
              <a:t> </a:t>
            </a:r>
            <a:r>
              <a:rPr lang="tr-TR" dirty="0" err="1"/>
              <a:t>communication</a:t>
            </a:r>
            <a:r>
              <a:rPr lang="tr-TR" dirty="0"/>
              <a:t> </a:t>
            </a:r>
            <a:r>
              <a:rPr lang="tr-TR" dirty="0" err="1"/>
              <a:t>between</a:t>
            </a:r>
            <a:r>
              <a:rPr lang="tr-TR" dirty="0"/>
              <a:t> </a:t>
            </a:r>
            <a:r>
              <a:rPr lang="tr-TR" dirty="0" err="1"/>
              <a:t>NGOs</a:t>
            </a:r>
            <a:r>
              <a:rPr lang="tr-TR" dirty="0"/>
              <a:t>, </a:t>
            </a:r>
            <a:r>
              <a:rPr lang="tr-TR" dirty="0" err="1"/>
              <a:t>procurers</a:t>
            </a:r>
            <a:endParaRPr lang="tr-TR" dirty="0"/>
          </a:p>
          <a:p>
            <a:endParaRPr lang="tr-TR" dirty="0"/>
          </a:p>
        </p:txBody>
      </p:sp>
      <p:sp>
        <p:nvSpPr>
          <p:cNvPr id="9" name="Metin kutusu 8">
            <a:extLst>
              <a:ext uri="{FF2B5EF4-FFF2-40B4-BE49-F238E27FC236}">
                <a16:creationId xmlns:a16="http://schemas.microsoft.com/office/drawing/2014/main" id="{EAC9395A-BA3A-333D-8497-A5D649153F6F}"/>
              </a:ext>
            </a:extLst>
          </p:cNvPr>
          <p:cNvSpPr txBox="1"/>
          <p:nvPr/>
        </p:nvSpPr>
        <p:spPr>
          <a:xfrm>
            <a:off x="559967" y="3013500"/>
            <a:ext cx="2898614" cy="1200329"/>
          </a:xfrm>
          <a:prstGeom prst="rect">
            <a:avLst/>
          </a:prstGeom>
          <a:noFill/>
        </p:spPr>
        <p:txBody>
          <a:bodyPr wrap="none" rtlCol="0">
            <a:spAutoFit/>
          </a:bodyPr>
          <a:lstStyle/>
          <a:p>
            <a:pPr algn="ctr"/>
            <a:r>
              <a:rPr lang="tr-TR" sz="2400" b="1" dirty="0"/>
              <a:t>Marmara </a:t>
            </a:r>
            <a:r>
              <a:rPr lang="tr-TR" sz="2400" b="1" dirty="0" err="1"/>
              <a:t>Earthquake</a:t>
            </a:r>
            <a:endParaRPr lang="tr-TR" sz="2400" b="1" dirty="0"/>
          </a:p>
          <a:p>
            <a:pPr algn="ctr"/>
            <a:r>
              <a:rPr lang="tr-TR" sz="2400" b="1" dirty="0"/>
              <a:t>1999</a:t>
            </a:r>
          </a:p>
          <a:p>
            <a:pPr algn="ctr"/>
            <a:r>
              <a:rPr lang="tr-TR" sz="2400" b="1" dirty="0"/>
              <a:t>&gt;600 </a:t>
            </a:r>
            <a:r>
              <a:rPr lang="tr-TR" sz="2400" b="1" dirty="0" err="1"/>
              <a:t>Crush</a:t>
            </a:r>
            <a:r>
              <a:rPr lang="tr-TR" sz="2400" b="1" dirty="0"/>
              <a:t> </a:t>
            </a:r>
            <a:r>
              <a:rPr lang="tr-TR" sz="2400" b="1" dirty="0" err="1"/>
              <a:t>cases</a:t>
            </a:r>
            <a:endParaRPr lang="tr-TR" sz="2400" b="1" dirty="0"/>
          </a:p>
        </p:txBody>
      </p:sp>
      <p:sp>
        <p:nvSpPr>
          <p:cNvPr id="10" name="Aşağı Ok 9">
            <a:extLst>
              <a:ext uri="{FF2B5EF4-FFF2-40B4-BE49-F238E27FC236}">
                <a16:creationId xmlns:a16="http://schemas.microsoft.com/office/drawing/2014/main" id="{7C2C4449-4562-02D7-5AC0-B07647CCF86C}"/>
              </a:ext>
            </a:extLst>
          </p:cNvPr>
          <p:cNvSpPr/>
          <p:nvPr/>
        </p:nvSpPr>
        <p:spPr>
          <a:xfrm>
            <a:off x="1576137" y="4355021"/>
            <a:ext cx="866274" cy="46923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EE9A7DFD-3DCF-BDC6-BF2E-452363CAB555}"/>
              </a:ext>
            </a:extLst>
          </p:cNvPr>
          <p:cNvSpPr txBox="1"/>
          <p:nvPr/>
        </p:nvSpPr>
        <p:spPr>
          <a:xfrm>
            <a:off x="1220704" y="4926522"/>
            <a:ext cx="1539396" cy="830997"/>
          </a:xfrm>
          <a:prstGeom prst="rect">
            <a:avLst/>
          </a:prstGeom>
          <a:noFill/>
        </p:spPr>
        <p:txBody>
          <a:bodyPr wrap="none" rtlCol="0">
            <a:spAutoFit/>
          </a:bodyPr>
          <a:lstStyle/>
          <a:p>
            <a:pPr algn="ctr"/>
            <a:r>
              <a:rPr lang="tr-TR" sz="2400" b="1" dirty="0"/>
              <a:t>ISN-RDRTF</a:t>
            </a:r>
          </a:p>
          <a:p>
            <a:pPr algn="ctr"/>
            <a:r>
              <a:rPr lang="tr-TR" sz="2400" b="1" dirty="0"/>
              <a:t>MSF</a:t>
            </a:r>
          </a:p>
        </p:txBody>
      </p:sp>
      <p:sp>
        <p:nvSpPr>
          <p:cNvPr id="12" name="Metin kutusu 11">
            <a:extLst>
              <a:ext uri="{FF2B5EF4-FFF2-40B4-BE49-F238E27FC236}">
                <a16:creationId xmlns:a16="http://schemas.microsoft.com/office/drawing/2014/main" id="{4EB8B81F-EA3F-5C46-1A0C-6FDDF9DC11D3}"/>
              </a:ext>
            </a:extLst>
          </p:cNvPr>
          <p:cNvSpPr txBox="1"/>
          <p:nvPr/>
        </p:nvSpPr>
        <p:spPr>
          <a:xfrm>
            <a:off x="3321305" y="3013500"/>
            <a:ext cx="4358950" cy="1569660"/>
          </a:xfrm>
          <a:prstGeom prst="rect">
            <a:avLst/>
          </a:prstGeom>
          <a:noFill/>
        </p:spPr>
        <p:txBody>
          <a:bodyPr wrap="none" rtlCol="0">
            <a:spAutoFit/>
          </a:bodyPr>
          <a:lstStyle/>
          <a:p>
            <a:pPr algn="ctr"/>
            <a:r>
              <a:rPr lang="tr-TR" sz="2400" b="1" dirty="0" err="1"/>
              <a:t>Ukraine</a:t>
            </a:r>
            <a:r>
              <a:rPr lang="tr-TR" sz="2400" b="1" dirty="0"/>
              <a:t> </a:t>
            </a:r>
            <a:r>
              <a:rPr lang="tr-TR" sz="2400" b="1" dirty="0" err="1"/>
              <a:t>Crisis</a:t>
            </a:r>
            <a:r>
              <a:rPr lang="tr-TR" sz="2400" b="1" dirty="0"/>
              <a:t>/2022</a:t>
            </a:r>
          </a:p>
          <a:p>
            <a:pPr algn="ctr"/>
            <a:r>
              <a:rPr lang="tr-TR" sz="2400" b="1" dirty="0" err="1"/>
              <a:t>Armed</a:t>
            </a:r>
            <a:r>
              <a:rPr lang="tr-TR" sz="2400" b="1" dirty="0"/>
              <a:t> </a:t>
            </a:r>
            <a:r>
              <a:rPr lang="tr-TR" sz="2400" b="1" dirty="0" err="1"/>
              <a:t>conflict</a:t>
            </a:r>
            <a:endParaRPr lang="tr-TR" sz="2400" b="1" dirty="0"/>
          </a:p>
          <a:p>
            <a:pPr algn="ctr"/>
            <a:r>
              <a:rPr lang="tr-TR" sz="2400" b="1" dirty="0"/>
              <a:t>10000 </a:t>
            </a:r>
            <a:r>
              <a:rPr lang="tr-TR" sz="2400" b="1" dirty="0" err="1"/>
              <a:t>Dialysis</a:t>
            </a:r>
            <a:r>
              <a:rPr lang="tr-TR" sz="2400" b="1" dirty="0"/>
              <a:t> </a:t>
            </a:r>
            <a:r>
              <a:rPr lang="tr-TR" sz="2400" b="1" dirty="0" err="1"/>
              <a:t>pts</a:t>
            </a:r>
            <a:r>
              <a:rPr lang="tr-TR" sz="2400" b="1" dirty="0"/>
              <a:t>/ 700 </a:t>
            </a:r>
            <a:r>
              <a:rPr lang="tr-TR" sz="2400" b="1" dirty="0" err="1"/>
              <a:t>displaced</a:t>
            </a:r>
            <a:endParaRPr lang="tr-TR" sz="2400" b="1" dirty="0"/>
          </a:p>
          <a:p>
            <a:pPr algn="ctr"/>
            <a:r>
              <a:rPr lang="tr-TR" sz="2400" b="1" dirty="0"/>
              <a:t>1500 </a:t>
            </a:r>
            <a:r>
              <a:rPr lang="tr-TR" sz="2400" b="1" dirty="0" err="1"/>
              <a:t>tx</a:t>
            </a:r>
            <a:r>
              <a:rPr lang="tr-TR" sz="2400" b="1" dirty="0"/>
              <a:t> </a:t>
            </a:r>
            <a:r>
              <a:rPr lang="tr-TR" sz="2400" b="1" dirty="0" err="1"/>
              <a:t>pts</a:t>
            </a:r>
            <a:r>
              <a:rPr lang="tr-TR" sz="2400" b="1" dirty="0"/>
              <a:t>- </a:t>
            </a:r>
          </a:p>
        </p:txBody>
      </p:sp>
      <p:sp>
        <p:nvSpPr>
          <p:cNvPr id="13" name="Aşağı Ok 12">
            <a:extLst>
              <a:ext uri="{FF2B5EF4-FFF2-40B4-BE49-F238E27FC236}">
                <a16:creationId xmlns:a16="http://schemas.microsoft.com/office/drawing/2014/main" id="{E5BB2D5C-E459-019B-6EAA-68202424B0BE}"/>
              </a:ext>
            </a:extLst>
          </p:cNvPr>
          <p:cNvSpPr/>
          <p:nvPr/>
        </p:nvSpPr>
        <p:spPr>
          <a:xfrm>
            <a:off x="5115714" y="4644863"/>
            <a:ext cx="866274" cy="46923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78D8AF44-D7AD-C409-4201-DF9FC692EC76}"/>
              </a:ext>
            </a:extLst>
          </p:cNvPr>
          <p:cNvSpPr txBox="1"/>
          <p:nvPr/>
        </p:nvSpPr>
        <p:spPr>
          <a:xfrm>
            <a:off x="3949038" y="5178017"/>
            <a:ext cx="3240759" cy="1569660"/>
          </a:xfrm>
          <a:prstGeom prst="rect">
            <a:avLst/>
          </a:prstGeom>
          <a:noFill/>
        </p:spPr>
        <p:txBody>
          <a:bodyPr wrap="none" rtlCol="0">
            <a:spAutoFit/>
          </a:bodyPr>
          <a:lstStyle/>
          <a:p>
            <a:pPr algn="ctr"/>
            <a:r>
              <a:rPr lang="tr-TR" sz="2400" b="1" dirty="0"/>
              <a:t>ERA-RDRTF</a:t>
            </a:r>
          </a:p>
          <a:p>
            <a:pPr algn="ctr"/>
            <a:r>
              <a:rPr lang="tr-TR" sz="2400" b="1" dirty="0"/>
              <a:t>MSF/WHO/Direct </a:t>
            </a:r>
            <a:r>
              <a:rPr lang="tr-TR" sz="2400" b="1" dirty="0" err="1"/>
              <a:t>Relief</a:t>
            </a:r>
            <a:endParaRPr lang="tr-TR" sz="2400" b="1" dirty="0"/>
          </a:p>
          <a:p>
            <a:pPr algn="ctr"/>
            <a:r>
              <a:rPr lang="tr-TR" sz="2400" b="1" dirty="0"/>
              <a:t>FMC/</a:t>
            </a:r>
            <a:r>
              <a:rPr lang="tr-TR" sz="2400" b="1" dirty="0" err="1"/>
              <a:t>Bbraun</a:t>
            </a:r>
            <a:endParaRPr lang="tr-TR" sz="2400" b="1" dirty="0"/>
          </a:p>
          <a:p>
            <a:pPr algn="ctr"/>
            <a:r>
              <a:rPr lang="tr-TR" sz="2400" b="1" dirty="0" err="1"/>
              <a:t>Chiesi</a:t>
            </a:r>
            <a:r>
              <a:rPr lang="tr-TR" sz="2400" b="1" dirty="0"/>
              <a:t>/</a:t>
            </a:r>
            <a:r>
              <a:rPr lang="tr-TR" sz="2400" b="1" dirty="0" err="1"/>
              <a:t>Vifor</a:t>
            </a:r>
            <a:endParaRPr lang="tr-TR" sz="2400" b="1" dirty="0"/>
          </a:p>
        </p:txBody>
      </p:sp>
      <p:sp>
        <p:nvSpPr>
          <p:cNvPr id="15" name="Metin kutusu 14">
            <a:extLst>
              <a:ext uri="{FF2B5EF4-FFF2-40B4-BE49-F238E27FC236}">
                <a16:creationId xmlns:a16="http://schemas.microsoft.com/office/drawing/2014/main" id="{ED2EC753-EC12-3E28-F2FB-7FFC26E16E5B}"/>
              </a:ext>
            </a:extLst>
          </p:cNvPr>
          <p:cNvSpPr txBox="1"/>
          <p:nvPr/>
        </p:nvSpPr>
        <p:spPr>
          <a:xfrm>
            <a:off x="8359864" y="2940487"/>
            <a:ext cx="2304157" cy="1938992"/>
          </a:xfrm>
          <a:prstGeom prst="rect">
            <a:avLst/>
          </a:prstGeom>
          <a:noFill/>
        </p:spPr>
        <p:txBody>
          <a:bodyPr wrap="none" rtlCol="0">
            <a:spAutoFit/>
          </a:bodyPr>
          <a:lstStyle/>
          <a:p>
            <a:pPr algn="ctr"/>
            <a:r>
              <a:rPr lang="tr-TR" sz="2400" b="1" dirty="0"/>
              <a:t>Sudan  </a:t>
            </a:r>
            <a:r>
              <a:rPr lang="tr-TR" sz="2400" b="1" dirty="0" err="1"/>
              <a:t>Crisis</a:t>
            </a:r>
            <a:endParaRPr lang="tr-TR" sz="2400" b="1" dirty="0"/>
          </a:p>
          <a:p>
            <a:pPr algn="ctr"/>
            <a:r>
              <a:rPr lang="tr-TR" sz="2400" b="1" dirty="0" err="1"/>
              <a:t>Civil</a:t>
            </a:r>
            <a:r>
              <a:rPr lang="tr-TR" sz="2400" b="1" dirty="0"/>
              <a:t> </a:t>
            </a:r>
            <a:r>
              <a:rPr lang="tr-TR" sz="2400" b="1" dirty="0" err="1"/>
              <a:t>War</a:t>
            </a:r>
            <a:endParaRPr lang="tr-TR" sz="2400" b="1" dirty="0"/>
          </a:p>
          <a:p>
            <a:pPr algn="ctr"/>
            <a:r>
              <a:rPr lang="tr-TR" sz="2400" b="1" dirty="0"/>
              <a:t>2022</a:t>
            </a:r>
          </a:p>
          <a:p>
            <a:pPr algn="ctr"/>
            <a:r>
              <a:rPr lang="tr-TR" sz="2400" b="1" dirty="0"/>
              <a:t>8000 </a:t>
            </a:r>
            <a:r>
              <a:rPr lang="tr-TR" sz="2400" b="1" dirty="0" err="1"/>
              <a:t>Dialysis</a:t>
            </a:r>
            <a:r>
              <a:rPr lang="tr-TR" sz="2400" b="1" dirty="0"/>
              <a:t> </a:t>
            </a:r>
            <a:r>
              <a:rPr lang="tr-TR" sz="2400" b="1" dirty="0" err="1"/>
              <a:t>Pts</a:t>
            </a:r>
            <a:endParaRPr lang="tr-TR" sz="2400" b="1" dirty="0"/>
          </a:p>
          <a:p>
            <a:pPr algn="ctr"/>
            <a:r>
              <a:rPr lang="tr-TR" sz="2400" b="1" dirty="0"/>
              <a:t>4000 </a:t>
            </a:r>
            <a:r>
              <a:rPr lang="tr-TR" sz="2400" b="1" dirty="0" err="1"/>
              <a:t>Tx</a:t>
            </a:r>
            <a:r>
              <a:rPr lang="tr-TR" sz="2400" b="1" dirty="0"/>
              <a:t> </a:t>
            </a:r>
            <a:r>
              <a:rPr lang="tr-TR" sz="2400" b="1" dirty="0" err="1"/>
              <a:t>Pts</a:t>
            </a:r>
            <a:endParaRPr lang="tr-TR" sz="2400" b="1" dirty="0"/>
          </a:p>
        </p:txBody>
      </p:sp>
      <p:sp>
        <p:nvSpPr>
          <p:cNvPr id="16" name="Aşağı Ok 15">
            <a:extLst>
              <a:ext uri="{FF2B5EF4-FFF2-40B4-BE49-F238E27FC236}">
                <a16:creationId xmlns:a16="http://schemas.microsoft.com/office/drawing/2014/main" id="{E1361149-D7E0-EBB3-1925-1257A56EE6F0}"/>
              </a:ext>
            </a:extLst>
          </p:cNvPr>
          <p:cNvSpPr/>
          <p:nvPr/>
        </p:nvSpPr>
        <p:spPr>
          <a:xfrm>
            <a:off x="9078804" y="5107405"/>
            <a:ext cx="866274" cy="46923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C60D963C-D090-973E-1240-3833B7212A56}"/>
              </a:ext>
            </a:extLst>
          </p:cNvPr>
          <p:cNvSpPr txBox="1"/>
          <p:nvPr/>
        </p:nvSpPr>
        <p:spPr>
          <a:xfrm>
            <a:off x="8590343" y="5706234"/>
            <a:ext cx="1843197" cy="830997"/>
          </a:xfrm>
          <a:prstGeom prst="rect">
            <a:avLst/>
          </a:prstGeom>
          <a:noFill/>
        </p:spPr>
        <p:txBody>
          <a:bodyPr wrap="none" rtlCol="0">
            <a:spAutoFit/>
          </a:bodyPr>
          <a:lstStyle/>
          <a:p>
            <a:pPr algn="ctr"/>
            <a:r>
              <a:rPr lang="tr-TR" sz="2400" b="1" dirty="0"/>
              <a:t>ISN-ERA-ASN</a:t>
            </a:r>
          </a:p>
          <a:p>
            <a:pPr algn="ctr"/>
            <a:r>
              <a:rPr lang="tr-TR" sz="2400" b="1" dirty="0"/>
              <a:t>AFRAN</a:t>
            </a:r>
          </a:p>
        </p:txBody>
      </p:sp>
    </p:spTree>
    <p:extLst>
      <p:ext uri="{BB962C8B-B14F-4D97-AF65-F5344CB8AC3E}">
        <p14:creationId xmlns:p14="http://schemas.microsoft.com/office/powerpoint/2010/main" val="216144591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aşlık 1">
            <a:extLst>
              <a:ext uri="{FF2B5EF4-FFF2-40B4-BE49-F238E27FC236}">
                <a16:creationId xmlns:a16="http://schemas.microsoft.com/office/drawing/2014/main" id="{952CA4C8-D819-99E7-1222-A62D1869B246}"/>
              </a:ext>
            </a:extLst>
          </p:cNvPr>
          <p:cNvSpPr txBox="1">
            <a:spLocks/>
          </p:cNvSpPr>
          <p:nvPr/>
        </p:nvSpPr>
        <p:spPr>
          <a:xfrm>
            <a:off x="480390" y="-90894"/>
            <a:ext cx="4246338" cy="19380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kern="1200" dirty="0">
                <a:solidFill>
                  <a:srgbClr val="FF0000"/>
                </a:solidFill>
                <a:latin typeface="Verdana" panose="020B0604030504040204" pitchFamily="34" charset="0"/>
                <a:ea typeface="Verdana" panose="020B0604030504040204" pitchFamily="34" charset="0"/>
                <a:cs typeface="Verdana" panose="020B0604030504040204" pitchFamily="34" charset="0"/>
              </a:rPr>
              <a:t>To conclude…</a:t>
            </a:r>
          </a:p>
        </p:txBody>
      </p:sp>
      <p:sp>
        <p:nvSpPr>
          <p:cNvPr id="7" name="İçerik Yer Tutucusu 2">
            <a:extLst>
              <a:ext uri="{FF2B5EF4-FFF2-40B4-BE49-F238E27FC236}">
                <a16:creationId xmlns:a16="http://schemas.microsoft.com/office/drawing/2014/main" id="{A12996D3-65AA-611F-2118-AC512B6D2F8D}"/>
              </a:ext>
            </a:extLst>
          </p:cNvPr>
          <p:cNvSpPr txBox="1">
            <a:spLocks/>
          </p:cNvSpPr>
          <p:nvPr/>
        </p:nvSpPr>
        <p:spPr>
          <a:xfrm>
            <a:off x="330514" y="1474960"/>
            <a:ext cx="4897469" cy="504511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 where in the World is free from disasters</a:t>
            </a:r>
          </a:p>
          <a:p>
            <a:endParaRPr lang="en-US" dirty="0"/>
          </a:p>
          <a:p>
            <a:r>
              <a:rPr lang="en-US" dirty="0"/>
              <a:t>Patients with kidney diseases are among the most vulnerable</a:t>
            </a:r>
          </a:p>
          <a:p>
            <a:pPr marL="0"/>
            <a:endParaRPr lang="en-US" dirty="0"/>
          </a:p>
          <a:p>
            <a:r>
              <a:rPr lang="en-US" dirty="0"/>
              <a:t>Preparedness is the key to mitigate the effects of disasters</a:t>
            </a:r>
          </a:p>
          <a:p>
            <a:endParaRPr lang="en-US" dirty="0"/>
          </a:p>
          <a:p>
            <a:r>
              <a:rPr lang="en-US" dirty="0"/>
              <a:t>Renal Disaster Task Forces may have an important role </a:t>
            </a:r>
            <a:r>
              <a:rPr lang="en-US"/>
              <a:t>in preparedness </a:t>
            </a:r>
            <a:r>
              <a:rPr lang="en-US" dirty="0"/>
              <a:t>for disasters</a:t>
            </a:r>
          </a:p>
          <a:p>
            <a:pPr marL="0"/>
            <a:endParaRPr lang="en-US" dirty="0"/>
          </a:p>
          <a:p>
            <a:pPr marL="0"/>
            <a:endParaRPr lang="en-US" sz="2400" dirty="0"/>
          </a:p>
        </p:txBody>
      </p:sp>
      <p:pic>
        <p:nvPicPr>
          <p:cNvPr id="5" name="Resim 4" descr="metin, gök, açık hava, kişi içeren bir resim&#10;&#10;Açıklama otomatik olarak oluşturuldu">
            <a:extLst>
              <a:ext uri="{FF2B5EF4-FFF2-40B4-BE49-F238E27FC236}">
                <a16:creationId xmlns:a16="http://schemas.microsoft.com/office/drawing/2014/main" id="{9C625FA8-E022-9D40-A12F-A937EFCAA591}"/>
              </a:ext>
            </a:extLst>
          </p:cNvPr>
          <p:cNvPicPr>
            <a:picLocks noChangeAspect="1"/>
          </p:cNvPicPr>
          <p:nvPr/>
        </p:nvPicPr>
        <p:blipFill rotWithShape="1">
          <a:blip r:embed="rId3"/>
          <a:srcRect l="4819" r="1"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Resim 3" descr="metin, tavan, kişi, iç mekan içeren bir resim&#10;&#10;Açıklama otomatik olarak oluşturuldu">
            <a:extLst>
              <a:ext uri="{FF2B5EF4-FFF2-40B4-BE49-F238E27FC236}">
                <a16:creationId xmlns:a16="http://schemas.microsoft.com/office/drawing/2014/main" id="{F4F927EC-C440-E547-B5A5-1E8ECFE026C7}"/>
              </a:ext>
            </a:extLst>
          </p:cNvPr>
          <p:cNvPicPr>
            <a:picLocks noChangeAspect="1"/>
          </p:cNvPicPr>
          <p:nvPr/>
        </p:nvPicPr>
        <p:blipFill rotWithShape="1">
          <a:blip r:embed="rId4"/>
          <a:srcRect t="39810" b="5677"/>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08441344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şlık 4">
            <a:extLst>
              <a:ext uri="{FF2B5EF4-FFF2-40B4-BE49-F238E27FC236}">
                <a16:creationId xmlns:a16="http://schemas.microsoft.com/office/drawing/2014/main" id="{B5473371-76C2-F686-FADB-EA967687FBC3}"/>
              </a:ext>
            </a:extLst>
          </p:cNvPr>
          <p:cNvSpPr>
            <a:spLocks noGrp="1"/>
          </p:cNvSpPr>
          <p:nvPr>
            <p:ph type="title"/>
          </p:nvPr>
        </p:nvSpPr>
        <p:spPr>
          <a:xfrm>
            <a:off x="563033" y="331258"/>
            <a:ext cx="11065933" cy="1325563"/>
          </a:xfrm>
        </p:spPr>
        <p:txBody>
          <a:bodyPr>
            <a:normAutofit/>
          </a:bodyPr>
          <a:lstStyle/>
          <a:p>
            <a:r>
              <a:rPr lang="tr-TR"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Spectrum</a:t>
            </a:r>
            <a:r>
              <a:rPr lang="tr-TR" sz="3200" b="1" dirty="0">
                <a:solidFill>
                  <a:srgbClr val="FF0000"/>
                </a:solidFill>
                <a:latin typeface="Tahoma" panose="020B0604030504040204" pitchFamily="34" charset="0"/>
                <a:ea typeface="Tahoma" panose="020B0604030504040204" pitchFamily="34" charset="0"/>
                <a:cs typeface="Tahoma" panose="020B0604030504040204" pitchFamily="34" charset="0"/>
              </a:rPr>
              <a:t> of </a:t>
            </a:r>
            <a:r>
              <a:rPr lang="tr-TR"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Medical</a:t>
            </a:r>
            <a:r>
              <a:rPr lang="tr-TR"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Problems</a:t>
            </a:r>
            <a:r>
              <a:rPr lang="tr-TR"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During</a:t>
            </a:r>
            <a:r>
              <a:rPr lang="tr-TR"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Disasters</a:t>
            </a:r>
            <a:r>
              <a:rPr lang="tr-TR" sz="3200" b="1" dirty="0">
                <a:solidFill>
                  <a:srgbClr val="FF0000"/>
                </a:solidFill>
                <a:latin typeface="Tahoma" panose="020B0604030504040204" pitchFamily="34" charset="0"/>
                <a:ea typeface="Tahoma" panose="020B0604030504040204" pitchFamily="34" charset="0"/>
                <a:cs typeface="Tahoma" panose="020B0604030504040204" pitchFamily="34" charset="0"/>
              </a:rPr>
              <a:t> (1): </a:t>
            </a:r>
            <a:r>
              <a:rPr lang="tr-TR" sz="2700" b="1" i="1" dirty="0" err="1">
                <a:latin typeface="Tahoma" panose="020B0604030504040204" pitchFamily="34" charset="0"/>
                <a:ea typeface="Tahoma" panose="020B0604030504040204" pitchFamily="34" charset="0"/>
                <a:cs typeface="Tahoma" panose="020B0604030504040204" pitchFamily="34" charset="0"/>
              </a:rPr>
              <a:t>Problems</a:t>
            </a:r>
            <a:r>
              <a:rPr lang="tr-TR" sz="2700" b="1" i="1" dirty="0">
                <a:latin typeface="Tahoma" panose="020B0604030504040204" pitchFamily="34" charset="0"/>
                <a:ea typeface="Tahoma" panose="020B0604030504040204" pitchFamily="34" charset="0"/>
                <a:cs typeface="Tahoma" panose="020B0604030504040204" pitchFamily="34" charset="0"/>
              </a:rPr>
              <a:t> </a:t>
            </a:r>
            <a:r>
              <a:rPr lang="tr-TR" sz="2700" b="1" i="1" dirty="0" err="1">
                <a:latin typeface="Tahoma" panose="020B0604030504040204" pitchFamily="34" charset="0"/>
                <a:ea typeface="Tahoma" panose="020B0604030504040204" pitchFamily="34" charset="0"/>
                <a:cs typeface="Tahoma" panose="020B0604030504040204" pitchFamily="34" charset="0"/>
              </a:rPr>
              <a:t>Occurring</a:t>
            </a:r>
            <a:r>
              <a:rPr lang="tr-TR" sz="2700" b="1" i="1" dirty="0">
                <a:latin typeface="Tahoma" panose="020B0604030504040204" pitchFamily="34" charset="0"/>
                <a:ea typeface="Tahoma" panose="020B0604030504040204" pitchFamily="34" charset="0"/>
                <a:cs typeface="Tahoma" panose="020B0604030504040204" pitchFamily="34" charset="0"/>
              </a:rPr>
              <a:t> </a:t>
            </a:r>
            <a:r>
              <a:rPr lang="tr-TR" sz="2700" b="1" i="1" dirty="0" err="1">
                <a:latin typeface="Tahoma" panose="020B0604030504040204" pitchFamily="34" charset="0"/>
                <a:ea typeface="Tahoma" panose="020B0604030504040204" pitchFamily="34" charset="0"/>
                <a:cs typeface="Tahoma" panose="020B0604030504040204" pitchFamily="34" charset="0"/>
              </a:rPr>
              <a:t>within</a:t>
            </a:r>
            <a:r>
              <a:rPr lang="tr-TR" sz="2700" b="1" i="1" dirty="0">
                <a:latin typeface="Tahoma" panose="020B0604030504040204" pitchFamily="34" charset="0"/>
                <a:ea typeface="Tahoma" panose="020B0604030504040204" pitchFamily="34" charset="0"/>
                <a:cs typeface="Tahoma" panose="020B0604030504040204" pitchFamily="34" charset="0"/>
              </a:rPr>
              <a:t> </a:t>
            </a:r>
            <a:r>
              <a:rPr lang="tr-TR" sz="2700" b="1" i="1" dirty="0" err="1">
                <a:latin typeface="Tahoma" panose="020B0604030504040204" pitchFamily="34" charset="0"/>
                <a:ea typeface="Tahoma" panose="020B0604030504040204" pitchFamily="34" charset="0"/>
                <a:cs typeface="Tahoma" panose="020B0604030504040204" pitchFamily="34" charset="0"/>
              </a:rPr>
              <a:t>disaster</a:t>
            </a:r>
            <a:r>
              <a:rPr lang="tr-TR" sz="2700" b="1" i="1" dirty="0">
                <a:latin typeface="Tahoma" panose="020B0604030504040204" pitchFamily="34" charset="0"/>
                <a:ea typeface="Tahoma" panose="020B0604030504040204" pitchFamily="34" charset="0"/>
                <a:cs typeface="Tahoma" panose="020B0604030504040204" pitchFamily="34" charset="0"/>
              </a:rPr>
              <a:t> </a:t>
            </a:r>
            <a:r>
              <a:rPr lang="tr-TR" sz="2700" b="1" i="1" dirty="0" err="1">
                <a:latin typeface="Tahoma" panose="020B0604030504040204" pitchFamily="34" charset="0"/>
                <a:ea typeface="Tahoma" panose="020B0604030504040204" pitchFamily="34" charset="0"/>
                <a:cs typeface="Tahoma" panose="020B0604030504040204" pitchFamily="34" charset="0"/>
              </a:rPr>
              <a:t>period</a:t>
            </a:r>
            <a:endParaRPr lang="tr-TR"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Metin Yer Tutucusu 5">
            <a:extLst>
              <a:ext uri="{FF2B5EF4-FFF2-40B4-BE49-F238E27FC236}">
                <a16:creationId xmlns:a16="http://schemas.microsoft.com/office/drawing/2014/main" id="{2C7AF716-CDF3-308F-090C-6761AAF62C3F}"/>
              </a:ext>
            </a:extLst>
          </p:cNvPr>
          <p:cNvSpPr txBox="1">
            <a:spLocks/>
          </p:cNvSpPr>
          <p:nvPr/>
        </p:nvSpPr>
        <p:spPr>
          <a:xfrm>
            <a:off x="723901" y="1583268"/>
            <a:ext cx="5157786" cy="43484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b="1" dirty="0" err="1"/>
              <a:t>Unrelated</a:t>
            </a:r>
            <a:r>
              <a:rPr lang="tr-TR" b="1" dirty="0"/>
              <a:t> </a:t>
            </a:r>
            <a:r>
              <a:rPr lang="tr-TR" b="1" dirty="0" err="1"/>
              <a:t>to</a:t>
            </a:r>
            <a:r>
              <a:rPr lang="tr-TR" b="1" dirty="0"/>
              <a:t> </a:t>
            </a:r>
            <a:r>
              <a:rPr lang="tr-TR" b="1" dirty="0" err="1"/>
              <a:t>the</a:t>
            </a:r>
            <a:r>
              <a:rPr lang="tr-TR" b="1" dirty="0"/>
              <a:t> </a:t>
            </a:r>
            <a:r>
              <a:rPr lang="tr-TR" b="1" dirty="0" err="1"/>
              <a:t>type</a:t>
            </a:r>
            <a:r>
              <a:rPr lang="tr-TR" b="1" dirty="0"/>
              <a:t> of </a:t>
            </a:r>
            <a:r>
              <a:rPr lang="tr-TR" b="1" dirty="0" err="1"/>
              <a:t>disaster</a:t>
            </a:r>
            <a:endParaRPr lang="tr-TR" b="1" dirty="0"/>
          </a:p>
        </p:txBody>
      </p:sp>
      <p:sp>
        <p:nvSpPr>
          <p:cNvPr id="12" name="Metin Yer Tutucusu 7">
            <a:extLst>
              <a:ext uri="{FF2B5EF4-FFF2-40B4-BE49-F238E27FC236}">
                <a16:creationId xmlns:a16="http://schemas.microsoft.com/office/drawing/2014/main" id="{EF69795D-539B-97EC-6631-5A357EA011F9}"/>
              </a:ext>
            </a:extLst>
          </p:cNvPr>
          <p:cNvSpPr txBox="1">
            <a:spLocks/>
          </p:cNvSpPr>
          <p:nvPr/>
        </p:nvSpPr>
        <p:spPr>
          <a:xfrm>
            <a:off x="6096000" y="1572553"/>
            <a:ext cx="5180013" cy="456272"/>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b="1" dirty="0" err="1"/>
              <a:t>Related</a:t>
            </a:r>
            <a:r>
              <a:rPr lang="tr-TR" b="1" dirty="0"/>
              <a:t> </a:t>
            </a:r>
            <a:r>
              <a:rPr lang="tr-TR" b="1" dirty="0" err="1"/>
              <a:t>to</a:t>
            </a:r>
            <a:r>
              <a:rPr lang="tr-TR" b="1" dirty="0"/>
              <a:t> </a:t>
            </a:r>
            <a:r>
              <a:rPr lang="tr-TR" b="1" dirty="0" err="1"/>
              <a:t>particular</a:t>
            </a:r>
            <a:r>
              <a:rPr lang="tr-TR" b="1" dirty="0"/>
              <a:t> </a:t>
            </a:r>
            <a:r>
              <a:rPr lang="tr-TR" b="1" dirty="0" err="1"/>
              <a:t>disasters</a:t>
            </a:r>
            <a:endParaRPr lang="tr-TR" b="1" dirty="0"/>
          </a:p>
        </p:txBody>
      </p:sp>
      <p:pic>
        <p:nvPicPr>
          <p:cNvPr id="17" name="Resim 16" descr="kırpıntı çizim, giyim, çizim, çizgi film içeren bir resim&#10;&#10;Açıklama otomatik olarak oluşturuldu">
            <a:extLst>
              <a:ext uri="{FF2B5EF4-FFF2-40B4-BE49-F238E27FC236}">
                <a16:creationId xmlns:a16="http://schemas.microsoft.com/office/drawing/2014/main" id="{1E16523B-5832-D027-0FC2-97938CDC862E}"/>
              </a:ext>
            </a:extLst>
          </p:cNvPr>
          <p:cNvPicPr>
            <a:picLocks noChangeAspect="1"/>
          </p:cNvPicPr>
          <p:nvPr/>
        </p:nvPicPr>
        <p:blipFill>
          <a:blip r:embed="rId3"/>
          <a:stretch>
            <a:fillRect/>
          </a:stretch>
        </p:blipFill>
        <p:spPr>
          <a:xfrm>
            <a:off x="723901" y="2184138"/>
            <a:ext cx="1085981" cy="1085981"/>
          </a:xfrm>
          <a:prstGeom prst="rect">
            <a:avLst/>
          </a:prstGeom>
          <a:ln>
            <a:solidFill>
              <a:schemeClr val="tx1"/>
            </a:solidFill>
          </a:ln>
        </p:spPr>
      </p:pic>
      <p:sp>
        <p:nvSpPr>
          <p:cNvPr id="18" name="Metin kutusu 17">
            <a:extLst>
              <a:ext uri="{FF2B5EF4-FFF2-40B4-BE49-F238E27FC236}">
                <a16:creationId xmlns:a16="http://schemas.microsoft.com/office/drawing/2014/main" id="{730BDB10-3F04-2B5C-1903-7B26557267B3}"/>
              </a:ext>
            </a:extLst>
          </p:cNvPr>
          <p:cNvSpPr txBox="1"/>
          <p:nvPr/>
        </p:nvSpPr>
        <p:spPr>
          <a:xfrm>
            <a:off x="723901" y="2900787"/>
            <a:ext cx="572593" cy="369332"/>
          </a:xfrm>
          <a:prstGeom prst="rect">
            <a:avLst/>
          </a:prstGeom>
          <a:noFill/>
        </p:spPr>
        <p:txBody>
          <a:bodyPr wrap="none" rtlCol="0">
            <a:spAutoFit/>
          </a:bodyPr>
          <a:lstStyle/>
          <a:p>
            <a:r>
              <a:rPr lang="tr-TR" dirty="0"/>
              <a:t>AMI</a:t>
            </a:r>
          </a:p>
        </p:txBody>
      </p:sp>
      <p:pic>
        <p:nvPicPr>
          <p:cNvPr id="1030" name="Picture 6" descr="Respiratory Diseases and Disorders (Human Body) eBook by - EPUB Book |  Rakuten Kobo United States">
            <a:extLst>
              <a:ext uri="{FF2B5EF4-FFF2-40B4-BE49-F238E27FC236}">
                <a16:creationId xmlns:a16="http://schemas.microsoft.com/office/drawing/2014/main" id="{C1F65F92-9BAE-B411-F155-E85B88C6FB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16" t="15758" r="5018" b="10505"/>
          <a:stretch/>
        </p:blipFill>
        <p:spPr bwMode="auto">
          <a:xfrm>
            <a:off x="2476603" y="2184138"/>
            <a:ext cx="993747" cy="10859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2,000+ Pregnancy Pain Illustrations, Royalty-Free Vector Graphics &amp; Clip  Art - iStock | Pregnancy pain icon">
            <a:extLst>
              <a:ext uri="{FF2B5EF4-FFF2-40B4-BE49-F238E27FC236}">
                <a16:creationId xmlns:a16="http://schemas.microsoft.com/office/drawing/2014/main" id="{C40B8070-AAB5-A2D4-54E7-7D19C4167A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3475493"/>
            <a:ext cx="1142907" cy="11429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Metin kutusu 18">
            <a:extLst>
              <a:ext uri="{FF2B5EF4-FFF2-40B4-BE49-F238E27FC236}">
                <a16:creationId xmlns:a16="http://schemas.microsoft.com/office/drawing/2014/main" id="{A9C6598B-C885-0FE6-848E-2CE545F6C9D9}"/>
              </a:ext>
            </a:extLst>
          </p:cNvPr>
          <p:cNvSpPr txBox="1"/>
          <p:nvPr/>
        </p:nvSpPr>
        <p:spPr>
          <a:xfrm>
            <a:off x="697424" y="4562164"/>
            <a:ext cx="1085980" cy="523220"/>
          </a:xfrm>
          <a:prstGeom prst="rect">
            <a:avLst/>
          </a:prstGeom>
          <a:noFill/>
        </p:spPr>
        <p:txBody>
          <a:bodyPr wrap="square" rtlCol="0">
            <a:spAutoFit/>
          </a:bodyPr>
          <a:lstStyle/>
          <a:p>
            <a:pPr algn="ctr"/>
            <a:r>
              <a:rPr lang="tr-TR" sz="1400" dirty="0" err="1"/>
              <a:t>Obstetrical</a:t>
            </a:r>
            <a:r>
              <a:rPr lang="tr-TR" sz="1400" dirty="0"/>
              <a:t> </a:t>
            </a:r>
          </a:p>
          <a:p>
            <a:pPr algn="ctr"/>
            <a:r>
              <a:rPr lang="tr-TR" sz="1400" dirty="0" err="1"/>
              <a:t>problems</a:t>
            </a:r>
            <a:endParaRPr lang="tr-TR" sz="1400" dirty="0"/>
          </a:p>
        </p:txBody>
      </p:sp>
      <p:pic>
        <p:nvPicPr>
          <p:cNvPr id="1034" name="Picture 10" descr="Stroke Information &amp; Resource Guide">
            <a:extLst>
              <a:ext uri="{FF2B5EF4-FFF2-40B4-BE49-F238E27FC236}">
                <a16:creationId xmlns:a16="http://schemas.microsoft.com/office/drawing/2014/main" id="{6B1821A3-118E-14E8-57DD-80B7076BDA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0725" y="2208055"/>
            <a:ext cx="1909686" cy="10595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Metin kutusu 19">
            <a:extLst>
              <a:ext uri="{FF2B5EF4-FFF2-40B4-BE49-F238E27FC236}">
                <a16:creationId xmlns:a16="http://schemas.microsoft.com/office/drawing/2014/main" id="{98EE9C35-E00A-3837-ECE3-BFFFC23F3191}"/>
              </a:ext>
            </a:extLst>
          </p:cNvPr>
          <p:cNvSpPr txBox="1"/>
          <p:nvPr/>
        </p:nvSpPr>
        <p:spPr>
          <a:xfrm>
            <a:off x="3768436" y="2899509"/>
            <a:ext cx="714939" cy="338554"/>
          </a:xfrm>
          <a:prstGeom prst="rect">
            <a:avLst/>
          </a:prstGeom>
          <a:noFill/>
        </p:spPr>
        <p:txBody>
          <a:bodyPr wrap="none" rtlCol="0">
            <a:spAutoFit/>
          </a:bodyPr>
          <a:lstStyle/>
          <a:p>
            <a:r>
              <a:rPr lang="tr-TR" sz="1600" dirty="0" err="1"/>
              <a:t>Stroke</a:t>
            </a:r>
            <a:endParaRPr lang="tr-TR" sz="1600" dirty="0"/>
          </a:p>
        </p:txBody>
      </p:sp>
      <p:pic>
        <p:nvPicPr>
          <p:cNvPr id="1036" name="Picture 12" descr="International Epilepsy Day - Tambaram Medical Center">
            <a:extLst>
              <a:ext uri="{FF2B5EF4-FFF2-40B4-BE49-F238E27FC236}">
                <a16:creationId xmlns:a16="http://schemas.microsoft.com/office/drawing/2014/main" id="{FECE4699-14FD-7806-DEA9-A2BE4D84CF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7564" y="3405412"/>
            <a:ext cx="1219915" cy="1219915"/>
          </a:xfrm>
          <a:prstGeom prst="rect">
            <a:avLst/>
          </a:prstGeom>
          <a:noFill/>
          <a:extLst>
            <a:ext uri="{909E8E84-426E-40DD-AFC4-6F175D3DCCD1}">
              <a14:hiddenFill xmlns:a14="http://schemas.microsoft.com/office/drawing/2010/main">
                <a:solidFill>
                  <a:srgbClr val="FFFFFF"/>
                </a:solidFill>
              </a14:hiddenFill>
            </a:ext>
          </a:extLst>
        </p:spPr>
      </p:pic>
      <p:sp>
        <p:nvSpPr>
          <p:cNvPr id="21" name="Metin kutusu 20">
            <a:extLst>
              <a:ext uri="{FF2B5EF4-FFF2-40B4-BE49-F238E27FC236}">
                <a16:creationId xmlns:a16="http://schemas.microsoft.com/office/drawing/2014/main" id="{E975B204-684E-CB9C-D329-6A01FFA7F3E4}"/>
              </a:ext>
            </a:extLst>
          </p:cNvPr>
          <p:cNvSpPr txBox="1"/>
          <p:nvPr/>
        </p:nvSpPr>
        <p:spPr>
          <a:xfrm>
            <a:off x="4315954" y="4609550"/>
            <a:ext cx="868636" cy="338554"/>
          </a:xfrm>
          <a:prstGeom prst="rect">
            <a:avLst/>
          </a:prstGeom>
          <a:noFill/>
        </p:spPr>
        <p:txBody>
          <a:bodyPr wrap="none" rtlCol="0">
            <a:spAutoFit/>
          </a:bodyPr>
          <a:lstStyle/>
          <a:p>
            <a:r>
              <a:rPr lang="tr-TR" sz="1600" dirty="0" err="1"/>
              <a:t>Seizures</a:t>
            </a:r>
            <a:endParaRPr lang="tr-TR" sz="1600" dirty="0"/>
          </a:p>
        </p:txBody>
      </p:sp>
      <p:pic>
        <p:nvPicPr>
          <p:cNvPr id="1038" name="Picture 14" descr="Peptic ulcer, Healthcare info graphic, Vector illustration. Stock  Illustration by ©ziiinvn #186824714">
            <a:extLst>
              <a:ext uri="{FF2B5EF4-FFF2-40B4-BE49-F238E27FC236}">
                <a16:creationId xmlns:a16="http://schemas.microsoft.com/office/drawing/2014/main" id="{75ED47F4-0FD4-A2F0-2E8A-6C3BCAC16B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21" t="21415" r="9309" b="12120"/>
          <a:stretch/>
        </p:blipFill>
        <p:spPr bwMode="auto">
          <a:xfrm>
            <a:off x="2372768" y="3460535"/>
            <a:ext cx="1298834" cy="11429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Metin kutusu 21">
            <a:extLst>
              <a:ext uri="{FF2B5EF4-FFF2-40B4-BE49-F238E27FC236}">
                <a16:creationId xmlns:a16="http://schemas.microsoft.com/office/drawing/2014/main" id="{64A31329-3374-4BAC-CA7A-FE2C2F03316B}"/>
              </a:ext>
            </a:extLst>
          </p:cNvPr>
          <p:cNvSpPr txBox="1"/>
          <p:nvPr/>
        </p:nvSpPr>
        <p:spPr>
          <a:xfrm>
            <a:off x="2372768" y="4548404"/>
            <a:ext cx="1201418" cy="523220"/>
          </a:xfrm>
          <a:prstGeom prst="rect">
            <a:avLst/>
          </a:prstGeom>
          <a:noFill/>
        </p:spPr>
        <p:txBody>
          <a:bodyPr wrap="none" rtlCol="0">
            <a:spAutoFit/>
          </a:bodyPr>
          <a:lstStyle/>
          <a:p>
            <a:pPr algn="ctr"/>
            <a:r>
              <a:rPr lang="tr-TR" sz="1400" dirty="0" err="1"/>
              <a:t>Peptic</a:t>
            </a:r>
            <a:r>
              <a:rPr lang="tr-TR" sz="1400" dirty="0"/>
              <a:t> </a:t>
            </a:r>
            <a:r>
              <a:rPr lang="tr-TR" sz="1400" dirty="0" err="1"/>
              <a:t>ulcer</a:t>
            </a:r>
            <a:r>
              <a:rPr lang="tr-TR" sz="1400" dirty="0"/>
              <a:t>&amp; </a:t>
            </a:r>
          </a:p>
          <a:p>
            <a:pPr algn="ctr"/>
            <a:r>
              <a:rPr lang="tr-TR" sz="1400" dirty="0"/>
              <a:t>GI </a:t>
            </a:r>
            <a:r>
              <a:rPr lang="tr-TR" sz="1400" dirty="0" err="1"/>
              <a:t>bleeding</a:t>
            </a:r>
            <a:endParaRPr lang="tr-TR" sz="1400" dirty="0"/>
          </a:p>
        </p:txBody>
      </p:sp>
      <p:pic>
        <p:nvPicPr>
          <p:cNvPr id="1040" name="Picture 16" descr="Stop Bacterium Sign With Cute Cartoon Gems In Flat Style Stok Vektör Sanatı  &amp; Bakteri'nin Daha Fazla Görseli - iStock">
            <a:extLst>
              <a:ext uri="{FF2B5EF4-FFF2-40B4-BE49-F238E27FC236}">
                <a16:creationId xmlns:a16="http://schemas.microsoft.com/office/drawing/2014/main" id="{9A191570-63D4-4572-CC48-A2566C3F5E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221" y="5138794"/>
            <a:ext cx="1295339" cy="1295339"/>
          </a:xfrm>
          <a:prstGeom prst="rect">
            <a:avLst/>
          </a:prstGeom>
          <a:noFill/>
          <a:extLst>
            <a:ext uri="{909E8E84-426E-40DD-AFC4-6F175D3DCCD1}">
              <a14:hiddenFill xmlns:a14="http://schemas.microsoft.com/office/drawing/2010/main">
                <a:solidFill>
                  <a:srgbClr val="FFFFFF"/>
                </a:solidFill>
              </a14:hiddenFill>
            </a:ext>
          </a:extLst>
        </p:spPr>
      </p:pic>
      <p:sp>
        <p:nvSpPr>
          <p:cNvPr id="23" name="Metin kutusu 22">
            <a:extLst>
              <a:ext uri="{FF2B5EF4-FFF2-40B4-BE49-F238E27FC236}">
                <a16:creationId xmlns:a16="http://schemas.microsoft.com/office/drawing/2014/main" id="{29EED9EC-1B6A-8BE5-ACE4-B87D7B19D432}"/>
              </a:ext>
            </a:extLst>
          </p:cNvPr>
          <p:cNvSpPr txBox="1"/>
          <p:nvPr/>
        </p:nvSpPr>
        <p:spPr>
          <a:xfrm>
            <a:off x="806096" y="6434133"/>
            <a:ext cx="1000659" cy="338554"/>
          </a:xfrm>
          <a:prstGeom prst="rect">
            <a:avLst/>
          </a:prstGeom>
          <a:noFill/>
        </p:spPr>
        <p:txBody>
          <a:bodyPr wrap="none" rtlCol="0">
            <a:spAutoFit/>
          </a:bodyPr>
          <a:lstStyle/>
          <a:p>
            <a:r>
              <a:rPr lang="tr-TR" sz="1600" dirty="0" err="1"/>
              <a:t>Infections</a:t>
            </a:r>
            <a:endParaRPr lang="tr-TR" sz="1600" dirty="0"/>
          </a:p>
        </p:txBody>
      </p:sp>
      <p:pic>
        <p:nvPicPr>
          <p:cNvPr id="1042" name="Picture 18" descr="Post Traumatic Stress Disorder Images - Free Download on Freepik">
            <a:extLst>
              <a:ext uri="{FF2B5EF4-FFF2-40B4-BE49-F238E27FC236}">
                <a16:creationId xmlns:a16="http://schemas.microsoft.com/office/drawing/2014/main" id="{C1EC005E-0C42-923C-0D6B-43E93E7660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7846" y="5122003"/>
            <a:ext cx="1210067" cy="1210067"/>
          </a:xfrm>
          <a:prstGeom prst="rect">
            <a:avLst/>
          </a:prstGeom>
          <a:noFill/>
          <a:extLst>
            <a:ext uri="{909E8E84-426E-40DD-AFC4-6F175D3DCCD1}">
              <a14:hiddenFill xmlns:a14="http://schemas.microsoft.com/office/drawing/2010/main">
                <a:solidFill>
                  <a:srgbClr val="FFFFFF"/>
                </a:solidFill>
              </a14:hiddenFill>
            </a:ext>
          </a:extLst>
        </p:spPr>
      </p:pic>
      <p:sp>
        <p:nvSpPr>
          <p:cNvPr id="24" name="Metin kutusu 23">
            <a:extLst>
              <a:ext uri="{FF2B5EF4-FFF2-40B4-BE49-F238E27FC236}">
                <a16:creationId xmlns:a16="http://schemas.microsoft.com/office/drawing/2014/main" id="{FF5B8D2B-1D74-3856-09E0-E61FE1790B97}"/>
              </a:ext>
            </a:extLst>
          </p:cNvPr>
          <p:cNvSpPr txBox="1"/>
          <p:nvPr/>
        </p:nvSpPr>
        <p:spPr>
          <a:xfrm>
            <a:off x="2717614" y="6368728"/>
            <a:ext cx="609141" cy="338554"/>
          </a:xfrm>
          <a:prstGeom prst="rect">
            <a:avLst/>
          </a:prstGeom>
          <a:noFill/>
        </p:spPr>
        <p:txBody>
          <a:bodyPr wrap="none" rtlCol="0">
            <a:spAutoFit/>
          </a:bodyPr>
          <a:lstStyle/>
          <a:p>
            <a:r>
              <a:rPr lang="tr-TR" sz="1600" dirty="0"/>
              <a:t>PTSD</a:t>
            </a:r>
          </a:p>
        </p:txBody>
      </p:sp>
      <p:pic>
        <p:nvPicPr>
          <p:cNvPr id="1044" name="Picture 20" descr="Premium Vector | Group of people with psychology or psychiatric problem">
            <a:extLst>
              <a:ext uri="{FF2B5EF4-FFF2-40B4-BE49-F238E27FC236}">
                <a16:creationId xmlns:a16="http://schemas.microsoft.com/office/drawing/2014/main" id="{2676641F-1940-DA30-F52A-54B12D884B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8436" y="5127382"/>
            <a:ext cx="1909686" cy="7870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Metin kutusu 24">
            <a:extLst>
              <a:ext uri="{FF2B5EF4-FFF2-40B4-BE49-F238E27FC236}">
                <a16:creationId xmlns:a16="http://schemas.microsoft.com/office/drawing/2014/main" id="{E1F329A5-1A89-05EB-2214-85CBC4948198}"/>
              </a:ext>
            </a:extLst>
          </p:cNvPr>
          <p:cNvSpPr txBox="1"/>
          <p:nvPr/>
        </p:nvSpPr>
        <p:spPr>
          <a:xfrm>
            <a:off x="3795429" y="5986263"/>
            <a:ext cx="1854982" cy="830997"/>
          </a:xfrm>
          <a:prstGeom prst="rect">
            <a:avLst/>
          </a:prstGeom>
          <a:noFill/>
        </p:spPr>
        <p:txBody>
          <a:bodyPr wrap="square" rtlCol="0">
            <a:spAutoFit/>
          </a:bodyPr>
          <a:lstStyle/>
          <a:p>
            <a:pPr algn="ctr"/>
            <a:r>
              <a:rPr lang="tr-TR" sz="1600" dirty="0" err="1"/>
              <a:t>Other</a:t>
            </a:r>
            <a:r>
              <a:rPr lang="tr-TR" sz="1600" dirty="0"/>
              <a:t> </a:t>
            </a:r>
            <a:r>
              <a:rPr lang="tr-TR" sz="1600" dirty="0" err="1"/>
              <a:t>psychiatric</a:t>
            </a:r>
            <a:r>
              <a:rPr lang="tr-TR" sz="1600" dirty="0"/>
              <a:t> </a:t>
            </a:r>
            <a:r>
              <a:rPr lang="tr-TR" sz="1600" dirty="0" err="1"/>
              <a:t>disorders</a:t>
            </a:r>
            <a:endParaRPr lang="tr-TR" sz="1600" dirty="0"/>
          </a:p>
          <a:p>
            <a:pPr algn="ctr"/>
            <a:r>
              <a:rPr lang="tr-TR" sz="1600" dirty="0"/>
              <a:t>&amp; </a:t>
            </a:r>
            <a:r>
              <a:rPr lang="tr-TR" sz="1600" dirty="0" err="1"/>
              <a:t>suicides</a:t>
            </a:r>
            <a:endParaRPr lang="tr-TR" sz="1600" dirty="0"/>
          </a:p>
        </p:txBody>
      </p:sp>
      <p:sp>
        <p:nvSpPr>
          <p:cNvPr id="27" name="Metin kutusu 26">
            <a:extLst>
              <a:ext uri="{FF2B5EF4-FFF2-40B4-BE49-F238E27FC236}">
                <a16:creationId xmlns:a16="http://schemas.microsoft.com/office/drawing/2014/main" id="{425F2244-705F-B587-DFB2-84D6D63A9BEC}"/>
              </a:ext>
            </a:extLst>
          </p:cNvPr>
          <p:cNvSpPr txBox="1"/>
          <p:nvPr/>
        </p:nvSpPr>
        <p:spPr>
          <a:xfrm>
            <a:off x="6275380" y="6618798"/>
            <a:ext cx="5916620" cy="307777"/>
          </a:xfrm>
          <a:prstGeom prst="rect">
            <a:avLst/>
          </a:prstGeom>
          <a:noFill/>
        </p:spPr>
        <p:txBody>
          <a:bodyPr wrap="none" rtlCol="0">
            <a:spAutoFit/>
          </a:bodyPr>
          <a:lstStyle/>
          <a:p>
            <a:r>
              <a:rPr lang="tr-TR" sz="1400" i="1" dirty="0">
                <a:effectLst/>
                <a:latin typeface="Helvetica" pitchFamily="2" charset="0"/>
              </a:rPr>
              <a:t>Sever </a:t>
            </a:r>
            <a:r>
              <a:rPr lang="tr-TR" sz="1400" i="1" dirty="0">
                <a:latin typeface="Helvetica" pitchFamily="2" charset="0"/>
              </a:rPr>
              <a:t>et al, </a:t>
            </a:r>
            <a:r>
              <a:rPr lang="tr-TR" sz="1400" i="1" dirty="0" err="1">
                <a:effectLst/>
                <a:latin typeface="Helvetica" pitchFamily="2" charset="0"/>
              </a:rPr>
              <a:t>American</a:t>
            </a:r>
            <a:r>
              <a:rPr lang="tr-TR" sz="1400" i="1" dirty="0">
                <a:effectLst/>
                <a:latin typeface="Helvetica" pitchFamily="2" charset="0"/>
              </a:rPr>
              <a:t> </a:t>
            </a:r>
            <a:r>
              <a:rPr lang="tr-TR" sz="1400" i="1" dirty="0" err="1">
                <a:effectLst/>
                <a:latin typeface="Helvetica" pitchFamily="2" charset="0"/>
              </a:rPr>
              <a:t>Journal</a:t>
            </a:r>
            <a:r>
              <a:rPr lang="tr-TR" sz="1400" i="1" dirty="0">
                <a:effectLst/>
                <a:latin typeface="Helvetica" pitchFamily="2" charset="0"/>
              </a:rPr>
              <a:t> of </a:t>
            </a:r>
            <a:r>
              <a:rPr lang="tr-TR" sz="1400" i="1" dirty="0" err="1">
                <a:effectLst/>
                <a:latin typeface="Helvetica" pitchFamily="2" charset="0"/>
              </a:rPr>
              <a:t>Disaster</a:t>
            </a:r>
            <a:r>
              <a:rPr lang="tr-TR" sz="1400" i="1" dirty="0">
                <a:effectLst/>
                <a:latin typeface="Helvetica" pitchFamily="2" charset="0"/>
              </a:rPr>
              <a:t> </a:t>
            </a:r>
            <a:r>
              <a:rPr lang="tr-TR" sz="1400" i="1" dirty="0" err="1">
                <a:effectLst/>
                <a:latin typeface="Helvetica" pitchFamily="2" charset="0"/>
              </a:rPr>
              <a:t>Medicine</a:t>
            </a:r>
            <a:r>
              <a:rPr lang="tr-TR" sz="1400" i="1" dirty="0">
                <a:effectLst/>
                <a:latin typeface="Helvetica" pitchFamily="2" charset="0"/>
              </a:rPr>
              <a:t>, 2018;  </a:t>
            </a:r>
            <a:r>
              <a:rPr lang="tr-TR" sz="1400" i="1" dirty="0" err="1">
                <a:effectLst/>
                <a:latin typeface="Helvetica" pitchFamily="2" charset="0"/>
              </a:rPr>
              <a:t>Vol</a:t>
            </a:r>
            <a:r>
              <a:rPr lang="tr-TR" sz="1400" i="1" dirty="0">
                <a:effectLst/>
                <a:latin typeface="Helvetica" pitchFamily="2" charset="0"/>
              </a:rPr>
              <a:t>. 13, No. 4</a:t>
            </a:r>
          </a:p>
        </p:txBody>
      </p:sp>
      <p:pic>
        <p:nvPicPr>
          <p:cNvPr id="1028" name="Picture 4" descr="Will a state supplying weapons to Ukraine become a party to the conflict  and thus be exposed to countermeasures? – EJIL: Talk!">
            <a:extLst>
              <a:ext uri="{FF2B5EF4-FFF2-40B4-BE49-F238E27FC236}">
                <a16:creationId xmlns:a16="http://schemas.microsoft.com/office/drawing/2014/main" id="{106D8B5D-1674-9EBB-3F69-5A3E1890C8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175617" y="2183093"/>
            <a:ext cx="1616026" cy="975752"/>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pic>
        <p:nvPicPr>
          <p:cNvPr id="2" name="Picture 6" descr="Turkey earthquake comes at a critical time for the country's future">
            <a:extLst>
              <a:ext uri="{FF2B5EF4-FFF2-40B4-BE49-F238E27FC236}">
                <a16:creationId xmlns:a16="http://schemas.microsoft.com/office/drawing/2014/main" id="{3B80BB67-6941-816D-163E-6B9DF589C3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84083" y="3239872"/>
            <a:ext cx="1607560" cy="1071707"/>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pic>
        <p:nvPicPr>
          <p:cNvPr id="3" name="Picture 8" descr="NWS JetStream - Tsunami Inundation">
            <a:extLst>
              <a:ext uri="{FF2B5EF4-FFF2-40B4-BE49-F238E27FC236}">
                <a16:creationId xmlns:a16="http://schemas.microsoft.com/office/drawing/2014/main" id="{1DCE76C0-ECCD-F2CA-6822-BC0517BB04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1219" y="4407591"/>
            <a:ext cx="1652201" cy="109946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04E6130D-419C-2574-659F-1E03D7A6308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1218" y="5582240"/>
            <a:ext cx="1652201" cy="101610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 name="Düz Ok Bağlayıcısı 5">
            <a:extLst>
              <a:ext uri="{FF2B5EF4-FFF2-40B4-BE49-F238E27FC236}">
                <a16:creationId xmlns:a16="http://schemas.microsoft.com/office/drawing/2014/main" id="{CEB77F7C-DB89-860B-8043-D0AA177E639D}"/>
              </a:ext>
            </a:extLst>
          </p:cNvPr>
          <p:cNvCxnSpPr>
            <a:cxnSpLocks/>
          </p:cNvCxnSpPr>
          <p:nvPr/>
        </p:nvCxnSpPr>
        <p:spPr>
          <a:xfrm>
            <a:off x="7937861" y="2713274"/>
            <a:ext cx="1573690" cy="24544"/>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Metin kutusu 7">
            <a:extLst>
              <a:ext uri="{FF2B5EF4-FFF2-40B4-BE49-F238E27FC236}">
                <a16:creationId xmlns:a16="http://schemas.microsoft.com/office/drawing/2014/main" id="{7CD5131D-9D4F-4772-F303-600AA6542444}"/>
              </a:ext>
            </a:extLst>
          </p:cNvPr>
          <p:cNvSpPr txBox="1"/>
          <p:nvPr/>
        </p:nvSpPr>
        <p:spPr>
          <a:xfrm>
            <a:off x="9511551" y="2256662"/>
            <a:ext cx="2338782" cy="1015663"/>
          </a:xfrm>
          <a:prstGeom prst="rect">
            <a:avLst/>
          </a:prstGeom>
          <a:noFill/>
        </p:spPr>
        <p:txBody>
          <a:bodyPr wrap="square" rtlCol="0">
            <a:spAutoFit/>
          </a:bodyPr>
          <a:lstStyle/>
          <a:p>
            <a:pPr algn="ctr"/>
            <a:r>
              <a:rPr lang="tr-TR" sz="2000" b="1" dirty="0" err="1">
                <a:latin typeface="Arial Narrow" panose="020B0604020202020204" pitchFamily="34" charset="0"/>
                <a:cs typeface="Arial Narrow" panose="020B0604020202020204" pitchFamily="34" charset="0"/>
              </a:rPr>
              <a:t>Gunshot</a:t>
            </a:r>
            <a:r>
              <a:rPr lang="tr-TR" sz="2000" b="1" dirty="0">
                <a:latin typeface="Arial Narrow" panose="020B0604020202020204" pitchFamily="34" charset="0"/>
                <a:cs typeface="Arial Narrow" panose="020B0604020202020204" pitchFamily="34" charset="0"/>
              </a:rPr>
              <a:t> </a:t>
            </a:r>
            <a:r>
              <a:rPr lang="tr-TR" sz="2000" b="1" dirty="0" err="1">
                <a:latin typeface="Arial Narrow" panose="020B0604020202020204" pitchFamily="34" charset="0"/>
                <a:cs typeface="Arial Narrow" panose="020B0604020202020204" pitchFamily="34" charset="0"/>
              </a:rPr>
              <a:t>wounds</a:t>
            </a:r>
            <a:endParaRPr lang="tr-TR" sz="2000" b="1" dirty="0">
              <a:latin typeface="Arial Narrow" panose="020B0604020202020204" pitchFamily="34" charset="0"/>
              <a:cs typeface="Arial Narrow" panose="020B0604020202020204" pitchFamily="34" charset="0"/>
            </a:endParaRPr>
          </a:p>
          <a:p>
            <a:pPr algn="ctr"/>
            <a:r>
              <a:rPr lang="tr-TR" sz="2000" b="1" dirty="0" err="1">
                <a:latin typeface="Arial Narrow" panose="020B0604020202020204" pitchFamily="34" charset="0"/>
                <a:cs typeface="Arial Narrow" panose="020B0604020202020204" pitchFamily="34" charset="0"/>
              </a:rPr>
              <a:t>Penetrating</a:t>
            </a:r>
            <a:r>
              <a:rPr lang="tr-TR" sz="2000" b="1" dirty="0">
                <a:latin typeface="Arial Narrow" panose="020B0604020202020204" pitchFamily="34" charset="0"/>
                <a:cs typeface="Arial Narrow" panose="020B0604020202020204" pitchFamily="34" charset="0"/>
              </a:rPr>
              <a:t> </a:t>
            </a:r>
            <a:r>
              <a:rPr lang="tr-TR" sz="2000" b="1" dirty="0" err="1">
                <a:latin typeface="Arial Narrow" panose="020B0604020202020204" pitchFamily="34" charset="0"/>
                <a:cs typeface="Arial Narrow" panose="020B0604020202020204" pitchFamily="34" charset="0"/>
              </a:rPr>
              <a:t>and</a:t>
            </a:r>
            <a:r>
              <a:rPr lang="tr-TR" sz="2000" b="1" dirty="0">
                <a:latin typeface="Arial Narrow" panose="020B0604020202020204" pitchFamily="34" charset="0"/>
                <a:cs typeface="Arial Narrow" panose="020B0604020202020204" pitchFamily="34" charset="0"/>
              </a:rPr>
              <a:t> </a:t>
            </a:r>
            <a:r>
              <a:rPr lang="tr-TR" sz="2000" b="1" dirty="0" err="1">
                <a:latin typeface="Arial Narrow" panose="020B0604020202020204" pitchFamily="34" charset="0"/>
                <a:cs typeface="Arial Narrow" panose="020B0604020202020204" pitchFamily="34" charset="0"/>
              </a:rPr>
              <a:t>blunt</a:t>
            </a:r>
            <a:r>
              <a:rPr lang="tr-TR" sz="2000" b="1" dirty="0">
                <a:latin typeface="Arial Narrow" panose="020B0604020202020204" pitchFamily="34" charset="0"/>
                <a:cs typeface="Arial Narrow" panose="020B0604020202020204" pitchFamily="34" charset="0"/>
              </a:rPr>
              <a:t> </a:t>
            </a:r>
            <a:r>
              <a:rPr lang="tr-TR" sz="2000" b="1" dirty="0" err="1">
                <a:latin typeface="Arial Narrow" panose="020B0604020202020204" pitchFamily="34" charset="0"/>
                <a:cs typeface="Arial Narrow" panose="020B0604020202020204" pitchFamily="34" charset="0"/>
              </a:rPr>
              <a:t>traumas</a:t>
            </a:r>
            <a:endParaRPr lang="tr-TR" sz="2000" b="1" dirty="0">
              <a:latin typeface="Arial Narrow" panose="020B0604020202020204" pitchFamily="34" charset="0"/>
              <a:cs typeface="Arial Narrow" panose="020B0604020202020204" pitchFamily="34" charset="0"/>
            </a:endParaRPr>
          </a:p>
        </p:txBody>
      </p:sp>
      <p:sp>
        <p:nvSpPr>
          <p:cNvPr id="9" name="Metin kutusu 8">
            <a:extLst>
              <a:ext uri="{FF2B5EF4-FFF2-40B4-BE49-F238E27FC236}">
                <a16:creationId xmlns:a16="http://schemas.microsoft.com/office/drawing/2014/main" id="{60ECD352-8E9F-4DA5-4DBB-32458FEC0AED}"/>
              </a:ext>
            </a:extLst>
          </p:cNvPr>
          <p:cNvSpPr txBox="1"/>
          <p:nvPr/>
        </p:nvSpPr>
        <p:spPr>
          <a:xfrm>
            <a:off x="9819232" y="3583811"/>
            <a:ext cx="1723421" cy="369332"/>
          </a:xfrm>
          <a:prstGeom prst="rect">
            <a:avLst/>
          </a:prstGeom>
          <a:noFill/>
        </p:spPr>
        <p:txBody>
          <a:bodyPr wrap="none" rtlCol="0">
            <a:spAutoFit/>
          </a:bodyPr>
          <a:lstStyle/>
          <a:p>
            <a:r>
              <a:rPr lang="tr-TR" sz="1800" b="1" dirty="0" err="1">
                <a:latin typeface="Arial Narrow" panose="020B0604020202020204" pitchFamily="34" charset="0"/>
                <a:cs typeface="Arial Narrow" panose="020B0604020202020204" pitchFamily="34" charset="0"/>
              </a:rPr>
              <a:t>Crush</a:t>
            </a:r>
            <a:r>
              <a:rPr lang="tr-TR" sz="1800" b="1" dirty="0">
                <a:latin typeface="Arial Narrow" panose="020B0604020202020204" pitchFamily="34" charset="0"/>
                <a:cs typeface="Arial Narrow" panose="020B0604020202020204" pitchFamily="34" charset="0"/>
              </a:rPr>
              <a:t> </a:t>
            </a:r>
            <a:r>
              <a:rPr lang="tr-TR" sz="1800" b="1" dirty="0" err="1">
                <a:latin typeface="Arial Narrow" panose="020B0604020202020204" pitchFamily="34" charset="0"/>
                <a:cs typeface="Arial Narrow" panose="020B0604020202020204" pitchFamily="34" charset="0"/>
              </a:rPr>
              <a:t>Syndrome</a:t>
            </a:r>
            <a:endParaRPr lang="tr-TR" b="1" dirty="0">
              <a:latin typeface="Arial Narrow" panose="020B0604020202020204" pitchFamily="34" charset="0"/>
              <a:cs typeface="Arial Narrow" panose="020B0604020202020204" pitchFamily="34" charset="0"/>
            </a:endParaRPr>
          </a:p>
        </p:txBody>
      </p:sp>
      <p:sp>
        <p:nvSpPr>
          <p:cNvPr id="13" name="Metin kutusu 12">
            <a:extLst>
              <a:ext uri="{FF2B5EF4-FFF2-40B4-BE49-F238E27FC236}">
                <a16:creationId xmlns:a16="http://schemas.microsoft.com/office/drawing/2014/main" id="{567AAF4E-E2C6-9745-DA74-96FCD56F1444}"/>
              </a:ext>
            </a:extLst>
          </p:cNvPr>
          <p:cNvSpPr txBox="1"/>
          <p:nvPr/>
        </p:nvSpPr>
        <p:spPr>
          <a:xfrm>
            <a:off x="10262392" y="4475552"/>
            <a:ext cx="1095364" cy="369332"/>
          </a:xfrm>
          <a:prstGeom prst="rect">
            <a:avLst/>
          </a:prstGeom>
          <a:noFill/>
        </p:spPr>
        <p:txBody>
          <a:bodyPr wrap="none" rtlCol="0">
            <a:spAutoFit/>
          </a:bodyPr>
          <a:lstStyle/>
          <a:p>
            <a:r>
              <a:rPr lang="tr-TR" sz="1800" b="1" dirty="0" err="1">
                <a:latin typeface="Arial Narrow" panose="020B0604020202020204" pitchFamily="34" charset="0"/>
                <a:cs typeface="Arial Narrow" panose="020B0604020202020204" pitchFamily="34" charset="0"/>
              </a:rPr>
              <a:t>Drowning</a:t>
            </a:r>
            <a:endParaRPr lang="tr-TR" b="1" dirty="0">
              <a:latin typeface="Arial Narrow" panose="020B0604020202020204" pitchFamily="34" charset="0"/>
              <a:cs typeface="Arial Narrow" panose="020B0604020202020204" pitchFamily="34" charset="0"/>
            </a:endParaRPr>
          </a:p>
        </p:txBody>
      </p:sp>
      <p:sp>
        <p:nvSpPr>
          <p:cNvPr id="14" name="Metin kutusu 13">
            <a:extLst>
              <a:ext uri="{FF2B5EF4-FFF2-40B4-BE49-F238E27FC236}">
                <a16:creationId xmlns:a16="http://schemas.microsoft.com/office/drawing/2014/main" id="{3B6FAEAF-0E94-D73D-6990-0E3EDA581539}"/>
              </a:ext>
            </a:extLst>
          </p:cNvPr>
          <p:cNvSpPr txBox="1"/>
          <p:nvPr/>
        </p:nvSpPr>
        <p:spPr>
          <a:xfrm>
            <a:off x="9846031" y="5349608"/>
            <a:ext cx="2184855" cy="646331"/>
          </a:xfrm>
          <a:prstGeom prst="rect">
            <a:avLst/>
          </a:prstGeom>
          <a:noFill/>
        </p:spPr>
        <p:txBody>
          <a:bodyPr wrap="square" rtlCol="0">
            <a:spAutoFit/>
          </a:bodyPr>
          <a:lstStyle/>
          <a:p>
            <a:pPr algn="ctr"/>
            <a:r>
              <a:rPr lang="tr-TR" sz="1800" b="1" dirty="0" err="1">
                <a:latin typeface="Arial Narrow" panose="020B0604020202020204" pitchFamily="34" charset="0"/>
                <a:cs typeface="Arial Narrow" panose="020B0604020202020204" pitchFamily="34" charset="0"/>
              </a:rPr>
              <a:t>Acute</a:t>
            </a:r>
            <a:r>
              <a:rPr lang="tr-TR" sz="1800" b="1" dirty="0">
                <a:latin typeface="Arial Narrow" panose="020B0604020202020204" pitchFamily="34" charset="0"/>
                <a:cs typeface="Arial Narrow" panose="020B0604020202020204" pitchFamily="34" charset="0"/>
              </a:rPr>
              <a:t> </a:t>
            </a:r>
            <a:r>
              <a:rPr lang="tr-TR" sz="1800" b="1" dirty="0" err="1">
                <a:latin typeface="Arial Narrow" panose="020B0604020202020204" pitchFamily="34" charset="0"/>
                <a:cs typeface="Arial Narrow" panose="020B0604020202020204" pitchFamily="34" charset="0"/>
              </a:rPr>
              <a:t>radiation</a:t>
            </a:r>
            <a:r>
              <a:rPr lang="tr-TR" sz="1800" b="1" dirty="0">
                <a:latin typeface="Arial Narrow" panose="020B0604020202020204" pitchFamily="34" charset="0"/>
                <a:cs typeface="Arial Narrow" panose="020B0604020202020204" pitchFamily="34" charset="0"/>
              </a:rPr>
              <a:t> </a:t>
            </a:r>
            <a:r>
              <a:rPr lang="tr-TR" sz="1800" b="1" dirty="0" err="1">
                <a:latin typeface="Arial Narrow" panose="020B0604020202020204" pitchFamily="34" charset="0"/>
                <a:cs typeface="Arial Narrow" panose="020B0604020202020204" pitchFamily="34" charset="0"/>
              </a:rPr>
              <a:t>syndrome</a:t>
            </a:r>
            <a:endParaRPr lang="tr-TR" b="1" dirty="0">
              <a:latin typeface="Arial Narrow" panose="020B0604020202020204" pitchFamily="34" charset="0"/>
              <a:cs typeface="Arial Narrow" panose="020B0604020202020204" pitchFamily="34" charset="0"/>
            </a:endParaRPr>
          </a:p>
        </p:txBody>
      </p:sp>
      <p:sp>
        <p:nvSpPr>
          <p:cNvPr id="15" name="Metin kutusu 14">
            <a:extLst>
              <a:ext uri="{FF2B5EF4-FFF2-40B4-BE49-F238E27FC236}">
                <a16:creationId xmlns:a16="http://schemas.microsoft.com/office/drawing/2014/main" id="{3B6A85D8-5E21-6B45-2540-A380484BB0C8}"/>
              </a:ext>
            </a:extLst>
          </p:cNvPr>
          <p:cNvSpPr txBox="1"/>
          <p:nvPr/>
        </p:nvSpPr>
        <p:spPr>
          <a:xfrm>
            <a:off x="10220079" y="6129965"/>
            <a:ext cx="1630254" cy="369332"/>
          </a:xfrm>
          <a:prstGeom prst="rect">
            <a:avLst/>
          </a:prstGeom>
          <a:noFill/>
        </p:spPr>
        <p:txBody>
          <a:bodyPr wrap="none" rtlCol="0">
            <a:spAutoFit/>
          </a:bodyPr>
          <a:lstStyle/>
          <a:p>
            <a:r>
              <a:rPr lang="tr-TR" b="1" dirty="0" err="1">
                <a:latin typeface="Arial Narrow" panose="020B0604020202020204" pitchFamily="34" charset="0"/>
                <a:cs typeface="Arial Narrow" panose="020B0604020202020204" pitchFamily="34" charset="0"/>
              </a:rPr>
              <a:t>Chemical</a:t>
            </a:r>
            <a:r>
              <a:rPr lang="tr-TR" b="1" dirty="0">
                <a:latin typeface="Arial Narrow" panose="020B0604020202020204" pitchFamily="34" charset="0"/>
                <a:cs typeface="Arial Narrow" panose="020B0604020202020204" pitchFamily="34" charset="0"/>
              </a:rPr>
              <a:t> </a:t>
            </a:r>
            <a:r>
              <a:rPr lang="tr-TR" b="1" dirty="0" err="1">
                <a:latin typeface="Arial Narrow" panose="020B0604020202020204" pitchFamily="34" charset="0"/>
                <a:cs typeface="Arial Narrow" panose="020B0604020202020204" pitchFamily="34" charset="0"/>
              </a:rPr>
              <a:t>burns</a:t>
            </a:r>
            <a:endParaRPr lang="tr-TR" b="1" dirty="0">
              <a:latin typeface="Arial Narrow" panose="020B0604020202020204" pitchFamily="34" charset="0"/>
              <a:cs typeface="Arial Narrow" panose="020B0604020202020204" pitchFamily="34" charset="0"/>
            </a:endParaRPr>
          </a:p>
        </p:txBody>
      </p:sp>
      <p:cxnSp>
        <p:nvCxnSpPr>
          <p:cNvPr id="16" name="Düz Ok Bağlayıcısı 15">
            <a:extLst>
              <a:ext uri="{FF2B5EF4-FFF2-40B4-BE49-F238E27FC236}">
                <a16:creationId xmlns:a16="http://schemas.microsoft.com/office/drawing/2014/main" id="{6BA399C2-D613-F179-C15A-A0002694D506}"/>
              </a:ext>
            </a:extLst>
          </p:cNvPr>
          <p:cNvCxnSpPr>
            <a:cxnSpLocks/>
          </p:cNvCxnSpPr>
          <p:nvPr/>
        </p:nvCxnSpPr>
        <p:spPr>
          <a:xfrm>
            <a:off x="7966363" y="3925601"/>
            <a:ext cx="1545188" cy="14014"/>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Düz Ok Bağlayıcısı 27">
            <a:extLst>
              <a:ext uri="{FF2B5EF4-FFF2-40B4-BE49-F238E27FC236}">
                <a16:creationId xmlns:a16="http://schemas.microsoft.com/office/drawing/2014/main" id="{BE19D710-3F02-9DD4-4DE5-E7444759E3B8}"/>
              </a:ext>
            </a:extLst>
          </p:cNvPr>
          <p:cNvCxnSpPr>
            <a:cxnSpLocks/>
          </p:cNvCxnSpPr>
          <p:nvPr/>
        </p:nvCxnSpPr>
        <p:spPr>
          <a:xfrm flipV="1">
            <a:off x="8035634" y="4948104"/>
            <a:ext cx="1579421" cy="804"/>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Düz Ok Bağlayıcısı 28">
            <a:extLst>
              <a:ext uri="{FF2B5EF4-FFF2-40B4-BE49-F238E27FC236}">
                <a16:creationId xmlns:a16="http://schemas.microsoft.com/office/drawing/2014/main" id="{2D80B220-15C9-6713-D1A0-60319E021E7F}"/>
              </a:ext>
            </a:extLst>
          </p:cNvPr>
          <p:cNvCxnSpPr>
            <a:cxnSpLocks/>
          </p:cNvCxnSpPr>
          <p:nvPr/>
        </p:nvCxnSpPr>
        <p:spPr>
          <a:xfrm>
            <a:off x="7966363" y="6008264"/>
            <a:ext cx="1648692" cy="0"/>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Metin kutusu 37">
            <a:extLst>
              <a:ext uri="{FF2B5EF4-FFF2-40B4-BE49-F238E27FC236}">
                <a16:creationId xmlns:a16="http://schemas.microsoft.com/office/drawing/2014/main" id="{8CBE423F-E972-1135-B363-90FA276B51D3}"/>
              </a:ext>
            </a:extLst>
          </p:cNvPr>
          <p:cNvSpPr txBox="1"/>
          <p:nvPr/>
        </p:nvSpPr>
        <p:spPr>
          <a:xfrm>
            <a:off x="8237237" y="2032513"/>
            <a:ext cx="670440" cy="369332"/>
          </a:xfrm>
          <a:prstGeom prst="rect">
            <a:avLst/>
          </a:prstGeom>
          <a:noFill/>
        </p:spPr>
        <p:txBody>
          <a:bodyPr wrap="none" rtlCol="0">
            <a:spAutoFit/>
          </a:bodyPr>
          <a:lstStyle/>
          <a:p>
            <a:r>
              <a:rPr lang="tr-TR" b="1" dirty="0" err="1"/>
              <a:t>Wars</a:t>
            </a:r>
            <a:endParaRPr lang="tr-TR" b="1" dirty="0"/>
          </a:p>
        </p:txBody>
      </p:sp>
      <p:sp>
        <p:nvSpPr>
          <p:cNvPr id="39" name="Metin kutusu 38">
            <a:extLst>
              <a:ext uri="{FF2B5EF4-FFF2-40B4-BE49-F238E27FC236}">
                <a16:creationId xmlns:a16="http://schemas.microsoft.com/office/drawing/2014/main" id="{86ACF089-CAD3-BCB2-A60E-529F9628BFAE}"/>
              </a:ext>
            </a:extLst>
          </p:cNvPr>
          <p:cNvSpPr txBox="1"/>
          <p:nvPr/>
        </p:nvSpPr>
        <p:spPr>
          <a:xfrm>
            <a:off x="7884956" y="2282113"/>
            <a:ext cx="1679499" cy="369332"/>
          </a:xfrm>
          <a:prstGeom prst="rect">
            <a:avLst/>
          </a:prstGeom>
          <a:noFill/>
        </p:spPr>
        <p:txBody>
          <a:bodyPr wrap="none" rtlCol="0">
            <a:spAutoFit/>
          </a:bodyPr>
          <a:lstStyle/>
          <a:p>
            <a:r>
              <a:rPr lang="tr-TR" b="1" dirty="0" err="1"/>
              <a:t>Armed</a:t>
            </a:r>
            <a:r>
              <a:rPr lang="tr-TR" b="1" dirty="0"/>
              <a:t> </a:t>
            </a:r>
            <a:r>
              <a:rPr lang="tr-TR" b="1" dirty="0" err="1"/>
              <a:t>conflicts</a:t>
            </a:r>
            <a:endParaRPr lang="tr-TR" b="1" dirty="0"/>
          </a:p>
        </p:txBody>
      </p:sp>
      <p:sp>
        <p:nvSpPr>
          <p:cNvPr id="41" name="Metin kutusu 40">
            <a:extLst>
              <a:ext uri="{FF2B5EF4-FFF2-40B4-BE49-F238E27FC236}">
                <a16:creationId xmlns:a16="http://schemas.microsoft.com/office/drawing/2014/main" id="{61063AFD-2232-EEE2-E689-5732BD38E83D}"/>
              </a:ext>
            </a:extLst>
          </p:cNvPr>
          <p:cNvSpPr txBox="1"/>
          <p:nvPr/>
        </p:nvSpPr>
        <p:spPr>
          <a:xfrm>
            <a:off x="7900162" y="2715179"/>
            <a:ext cx="1714893" cy="646331"/>
          </a:xfrm>
          <a:prstGeom prst="rect">
            <a:avLst/>
          </a:prstGeom>
          <a:noFill/>
        </p:spPr>
        <p:txBody>
          <a:bodyPr wrap="none" rtlCol="0">
            <a:spAutoFit/>
          </a:bodyPr>
          <a:lstStyle/>
          <a:p>
            <a:r>
              <a:rPr lang="tr-TR" b="1" dirty="0" err="1"/>
              <a:t>Terrorist</a:t>
            </a:r>
            <a:r>
              <a:rPr lang="tr-TR" b="1" dirty="0"/>
              <a:t> </a:t>
            </a:r>
            <a:r>
              <a:rPr lang="tr-TR" b="1" dirty="0" err="1"/>
              <a:t>attacks</a:t>
            </a:r>
            <a:endParaRPr lang="tr-TR" b="1" dirty="0"/>
          </a:p>
          <a:p>
            <a:r>
              <a:rPr lang="tr-TR" b="1" dirty="0" err="1"/>
              <a:t>Hurricanses</a:t>
            </a:r>
            <a:endParaRPr lang="tr-TR" b="1" dirty="0"/>
          </a:p>
        </p:txBody>
      </p:sp>
      <p:sp>
        <p:nvSpPr>
          <p:cNvPr id="42" name="Metin kutusu 41">
            <a:extLst>
              <a:ext uri="{FF2B5EF4-FFF2-40B4-BE49-F238E27FC236}">
                <a16:creationId xmlns:a16="http://schemas.microsoft.com/office/drawing/2014/main" id="{2CB87E8F-8ED1-1551-3E6D-2226E1300CDF}"/>
              </a:ext>
            </a:extLst>
          </p:cNvPr>
          <p:cNvSpPr txBox="1"/>
          <p:nvPr/>
        </p:nvSpPr>
        <p:spPr>
          <a:xfrm>
            <a:off x="8013903" y="3540556"/>
            <a:ext cx="1280928" cy="369332"/>
          </a:xfrm>
          <a:prstGeom prst="rect">
            <a:avLst/>
          </a:prstGeom>
          <a:noFill/>
        </p:spPr>
        <p:txBody>
          <a:bodyPr wrap="none" rtlCol="0">
            <a:spAutoFit/>
          </a:bodyPr>
          <a:lstStyle/>
          <a:p>
            <a:r>
              <a:rPr lang="tr-TR" b="1" dirty="0" err="1"/>
              <a:t>Eathquakes</a:t>
            </a:r>
            <a:endParaRPr lang="tr-TR" b="1" dirty="0"/>
          </a:p>
        </p:txBody>
      </p:sp>
      <p:sp>
        <p:nvSpPr>
          <p:cNvPr id="43" name="Metin kutusu 42">
            <a:extLst>
              <a:ext uri="{FF2B5EF4-FFF2-40B4-BE49-F238E27FC236}">
                <a16:creationId xmlns:a16="http://schemas.microsoft.com/office/drawing/2014/main" id="{1CC2A42E-F81D-C74A-5CFF-36AF40538420}"/>
              </a:ext>
            </a:extLst>
          </p:cNvPr>
          <p:cNvSpPr txBox="1"/>
          <p:nvPr/>
        </p:nvSpPr>
        <p:spPr>
          <a:xfrm>
            <a:off x="8228550" y="4270785"/>
            <a:ext cx="1070229" cy="646331"/>
          </a:xfrm>
          <a:prstGeom prst="rect">
            <a:avLst/>
          </a:prstGeom>
          <a:noFill/>
        </p:spPr>
        <p:txBody>
          <a:bodyPr wrap="none" rtlCol="0">
            <a:spAutoFit/>
          </a:bodyPr>
          <a:lstStyle/>
          <a:p>
            <a:r>
              <a:rPr lang="tr-TR" b="1" dirty="0" err="1"/>
              <a:t>Tsunamis</a:t>
            </a:r>
            <a:endParaRPr lang="tr-TR" b="1" dirty="0"/>
          </a:p>
          <a:p>
            <a:r>
              <a:rPr lang="tr-TR" b="1" dirty="0" err="1"/>
              <a:t>Floods</a:t>
            </a:r>
            <a:endParaRPr lang="tr-TR" b="1" dirty="0"/>
          </a:p>
        </p:txBody>
      </p:sp>
      <p:sp>
        <p:nvSpPr>
          <p:cNvPr id="44" name="Metin kutusu 43">
            <a:extLst>
              <a:ext uri="{FF2B5EF4-FFF2-40B4-BE49-F238E27FC236}">
                <a16:creationId xmlns:a16="http://schemas.microsoft.com/office/drawing/2014/main" id="{A9CF47C3-5379-EEFB-8B25-FEABF5E5E7B9}"/>
              </a:ext>
            </a:extLst>
          </p:cNvPr>
          <p:cNvSpPr txBox="1"/>
          <p:nvPr/>
        </p:nvSpPr>
        <p:spPr>
          <a:xfrm>
            <a:off x="8184574" y="4967825"/>
            <a:ext cx="1108765" cy="369332"/>
          </a:xfrm>
          <a:prstGeom prst="rect">
            <a:avLst/>
          </a:prstGeom>
          <a:noFill/>
        </p:spPr>
        <p:txBody>
          <a:bodyPr wrap="none" rtlCol="0">
            <a:spAutoFit/>
          </a:bodyPr>
          <a:lstStyle/>
          <a:p>
            <a:r>
              <a:rPr lang="tr-TR" b="1" dirty="0" err="1"/>
              <a:t>Typhoons</a:t>
            </a:r>
            <a:endParaRPr lang="tr-TR" b="1" dirty="0"/>
          </a:p>
        </p:txBody>
      </p:sp>
      <p:sp>
        <p:nvSpPr>
          <p:cNvPr id="45" name="Metin kutusu 44">
            <a:extLst>
              <a:ext uri="{FF2B5EF4-FFF2-40B4-BE49-F238E27FC236}">
                <a16:creationId xmlns:a16="http://schemas.microsoft.com/office/drawing/2014/main" id="{A2D987B7-CB96-67A5-9629-DD6BEDF01831}"/>
              </a:ext>
            </a:extLst>
          </p:cNvPr>
          <p:cNvSpPr txBox="1"/>
          <p:nvPr/>
        </p:nvSpPr>
        <p:spPr>
          <a:xfrm>
            <a:off x="7966363" y="5392502"/>
            <a:ext cx="1429687" cy="646331"/>
          </a:xfrm>
          <a:prstGeom prst="rect">
            <a:avLst/>
          </a:prstGeom>
          <a:noFill/>
        </p:spPr>
        <p:txBody>
          <a:bodyPr wrap="none" rtlCol="0">
            <a:spAutoFit/>
          </a:bodyPr>
          <a:lstStyle/>
          <a:p>
            <a:pPr algn="ctr"/>
            <a:r>
              <a:rPr lang="tr-TR" b="1" dirty="0" err="1"/>
              <a:t>Nuclear</a:t>
            </a:r>
            <a:r>
              <a:rPr lang="tr-TR" b="1" dirty="0"/>
              <a:t> </a:t>
            </a:r>
            <a:r>
              <a:rPr lang="tr-TR" b="1" dirty="0" err="1"/>
              <a:t>wars</a:t>
            </a:r>
            <a:endParaRPr lang="tr-TR" b="1" dirty="0"/>
          </a:p>
          <a:p>
            <a:pPr algn="ctr"/>
            <a:r>
              <a:rPr lang="tr-TR" b="1" dirty="0" err="1"/>
              <a:t>Accidents</a:t>
            </a:r>
            <a:endParaRPr lang="tr-TR" b="1" dirty="0"/>
          </a:p>
        </p:txBody>
      </p:sp>
      <p:sp>
        <p:nvSpPr>
          <p:cNvPr id="46" name="Metin kutusu 45">
            <a:extLst>
              <a:ext uri="{FF2B5EF4-FFF2-40B4-BE49-F238E27FC236}">
                <a16:creationId xmlns:a16="http://schemas.microsoft.com/office/drawing/2014/main" id="{CEBDD908-D41C-C189-0E4F-1BD42184C212}"/>
              </a:ext>
            </a:extLst>
          </p:cNvPr>
          <p:cNvSpPr txBox="1"/>
          <p:nvPr/>
        </p:nvSpPr>
        <p:spPr>
          <a:xfrm>
            <a:off x="8147833" y="5975674"/>
            <a:ext cx="1145506" cy="646331"/>
          </a:xfrm>
          <a:prstGeom prst="rect">
            <a:avLst/>
          </a:prstGeom>
          <a:noFill/>
        </p:spPr>
        <p:txBody>
          <a:bodyPr wrap="none" rtlCol="0">
            <a:spAutoFit/>
          </a:bodyPr>
          <a:lstStyle/>
          <a:p>
            <a:r>
              <a:rPr lang="tr-TR" b="1" dirty="0" err="1"/>
              <a:t>Industrial</a:t>
            </a:r>
            <a:r>
              <a:rPr lang="tr-TR" b="1" dirty="0"/>
              <a:t> </a:t>
            </a:r>
          </a:p>
          <a:p>
            <a:r>
              <a:rPr lang="tr-TR" b="1" dirty="0" err="1"/>
              <a:t>Accidents</a:t>
            </a:r>
            <a:endParaRPr lang="tr-TR" b="1" dirty="0"/>
          </a:p>
        </p:txBody>
      </p:sp>
      <p:cxnSp>
        <p:nvCxnSpPr>
          <p:cNvPr id="47" name="Düz Ok Bağlayıcısı 46">
            <a:extLst>
              <a:ext uri="{FF2B5EF4-FFF2-40B4-BE49-F238E27FC236}">
                <a16:creationId xmlns:a16="http://schemas.microsoft.com/office/drawing/2014/main" id="{0F426443-7483-E54A-B958-A87D6C5693BA}"/>
              </a:ext>
            </a:extLst>
          </p:cNvPr>
          <p:cNvCxnSpPr>
            <a:cxnSpLocks/>
          </p:cNvCxnSpPr>
          <p:nvPr/>
        </p:nvCxnSpPr>
        <p:spPr>
          <a:xfrm flipV="1">
            <a:off x="9182511" y="3272325"/>
            <a:ext cx="861346" cy="292569"/>
          </a:xfrm>
          <a:prstGeom prst="straightConnector1">
            <a:avLst/>
          </a:prstGeom>
          <a:ln w="762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887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linds(horizontal)">
                                      <p:cBhvr>
                                        <p:cTn id="13" dur="500"/>
                                        <p:tgtEl>
                                          <p:spTgt spid="3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linds(horizontal)">
                                      <p:cBhvr>
                                        <p:cTn id="16" dur="500"/>
                                        <p:tgtEl>
                                          <p:spTgt spid="3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linds(horizontal)">
                                      <p:cBhvr>
                                        <p:cTn id="19" dur="500"/>
                                        <p:tgtEl>
                                          <p:spTgt spid="41"/>
                                        </p:tgtEl>
                                      </p:cBhvr>
                                    </p:animEffect>
                                  </p:childTnLst>
                                </p:cTn>
                              </p:par>
                            </p:childTnLst>
                          </p:cTn>
                        </p:par>
                        <p:par>
                          <p:cTn id="20" fill="hold">
                            <p:stCondLst>
                              <p:cond delay="500"/>
                            </p:stCondLst>
                            <p:childTnLst>
                              <p:par>
                                <p:cTn id="21" presetID="5" presetClass="entr" presetSubtype="1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par>
                          <p:cTn id="27" fill="hold">
                            <p:stCondLst>
                              <p:cond delay="1000"/>
                            </p:stCondLst>
                            <p:childTnLst>
                              <p:par>
                                <p:cTn id="28" presetID="3" presetClass="entr" presetSubtype="1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linds(horizontal)">
                                      <p:cBhvr>
                                        <p:cTn id="33" dur="500"/>
                                        <p:tgtEl>
                                          <p:spTgt spid="42"/>
                                        </p:tgtEl>
                                      </p:cBhvr>
                                    </p:animEffect>
                                  </p:childTnLst>
                                </p:cTn>
                              </p:par>
                              <p:par>
                                <p:cTn id="34" presetID="5" presetClass="entr" presetSubtype="1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heckerboard(across)">
                                      <p:cBhvr>
                                        <p:cTn id="36" dur="500"/>
                                        <p:tgtEl>
                                          <p:spTgt spid="16"/>
                                        </p:tgtEl>
                                      </p:cBhvr>
                                    </p:animEffect>
                                  </p:childTnLst>
                                </p:cTn>
                              </p:par>
                              <p:par>
                                <p:cTn id="37" presetID="3" presetClass="entr" presetSubtype="1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blinds(horizontal)">
                                      <p:cBhvr>
                                        <p:cTn id="39" dur="500"/>
                                        <p:tgtEl>
                                          <p:spTgt spid="47"/>
                                        </p:tgtEl>
                                      </p:cBhvr>
                                    </p:animEffect>
                                  </p:childTnLst>
                                </p:cTn>
                              </p:par>
                            </p:childTnLst>
                          </p:cTn>
                        </p:par>
                        <p:par>
                          <p:cTn id="40" fill="hold">
                            <p:stCondLst>
                              <p:cond delay="1500"/>
                            </p:stCondLst>
                            <p:childTnLst>
                              <p:par>
                                <p:cTn id="41" presetID="3" presetClass="entr" presetSubtype="1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linds(horizontal)">
                                      <p:cBhvr>
                                        <p:cTn id="43" dur="500"/>
                                        <p:tgtEl>
                                          <p:spTgt spid="9"/>
                                        </p:tgtEl>
                                      </p:cBhvr>
                                    </p:animEffect>
                                  </p:childTnLst>
                                </p:cTn>
                              </p:par>
                            </p:childTnLst>
                          </p:cTn>
                        </p:par>
                        <p:par>
                          <p:cTn id="44" fill="hold">
                            <p:stCondLst>
                              <p:cond delay="2000"/>
                            </p:stCondLst>
                            <p:childTnLst>
                              <p:par>
                                <p:cTn id="45" presetID="3" presetClass="entr" presetSubtype="1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blinds(horizontal)">
                                      <p:cBhvr>
                                        <p:cTn id="50" dur="500"/>
                                        <p:tgtEl>
                                          <p:spTgt spid="43"/>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linds(horizontal)">
                                      <p:cBhvr>
                                        <p:cTn id="53" dur="500"/>
                                        <p:tgtEl>
                                          <p:spTgt spid="44"/>
                                        </p:tgtEl>
                                      </p:cBhvr>
                                    </p:animEffect>
                                  </p:childTnLst>
                                </p:cTn>
                              </p:par>
                            </p:childTnLst>
                          </p:cTn>
                        </p:par>
                        <p:par>
                          <p:cTn id="54" fill="hold">
                            <p:stCondLst>
                              <p:cond delay="2500"/>
                            </p:stCondLst>
                            <p:childTnLst>
                              <p:par>
                                <p:cTn id="55" presetID="5" presetClass="entr" presetSubtype="1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childTnLst>
                          </p:cTn>
                        </p:par>
                        <p:par>
                          <p:cTn id="58" fill="hold">
                            <p:stCondLst>
                              <p:cond delay="3000"/>
                            </p:stCondLst>
                            <p:childTnLst>
                              <p:par>
                                <p:cTn id="59" presetID="3" presetClass="entr" presetSubtype="1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linds(horizontal)">
                                      <p:cBhvr>
                                        <p:cTn id="61" dur="500"/>
                                        <p:tgtEl>
                                          <p:spTgt spid="13"/>
                                        </p:tgtEl>
                                      </p:cBhvr>
                                    </p:animEffect>
                                  </p:childTnLst>
                                </p:cTn>
                              </p:par>
                            </p:childTnLst>
                          </p:cTn>
                        </p:par>
                        <p:par>
                          <p:cTn id="62" fill="hold">
                            <p:stCondLst>
                              <p:cond delay="3500"/>
                            </p:stCondLst>
                            <p:childTnLst>
                              <p:par>
                                <p:cTn id="63" presetID="3" presetClass="entr" presetSubtype="10"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blinds(horizontal)">
                                      <p:cBhvr>
                                        <p:cTn id="65" dur="500"/>
                                        <p:tgtEl>
                                          <p:spTgt spid="4"/>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blinds(horizontal)">
                                      <p:cBhvr>
                                        <p:cTn id="71" dur="500"/>
                                        <p:tgtEl>
                                          <p:spTgt spid="46"/>
                                        </p:tgtEl>
                                      </p:cBhvr>
                                    </p:animEffect>
                                  </p:childTnLst>
                                </p:cTn>
                              </p:par>
                            </p:childTnLst>
                          </p:cTn>
                        </p:par>
                        <p:par>
                          <p:cTn id="72" fill="hold">
                            <p:stCondLst>
                              <p:cond delay="4000"/>
                            </p:stCondLst>
                            <p:childTnLst>
                              <p:par>
                                <p:cTn id="73" presetID="5"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checkerboard(across)">
                                      <p:cBhvr>
                                        <p:cTn id="75" dur="500"/>
                                        <p:tgtEl>
                                          <p:spTgt spid="29"/>
                                        </p:tgtEl>
                                      </p:cBhvr>
                                    </p:animEffect>
                                  </p:childTnLst>
                                </p:cTn>
                              </p:par>
                            </p:childTnLst>
                          </p:cTn>
                        </p:par>
                        <p:par>
                          <p:cTn id="76" fill="hold">
                            <p:stCondLst>
                              <p:cond delay="4500"/>
                            </p:stCondLst>
                            <p:childTnLst>
                              <p:par>
                                <p:cTn id="77" presetID="3" presetClass="entr" presetSubtype="10"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linds(horizontal)">
                                      <p:cBhvr>
                                        <p:cTn id="79" dur="500"/>
                                        <p:tgtEl>
                                          <p:spTgt spid="14"/>
                                        </p:tgtEl>
                                      </p:cBhvr>
                                    </p:animEffect>
                                  </p:childTnLst>
                                </p:cTn>
                              </p:par>
                            </p:childTnLst>
                          </p:cTn>
                        </p:par>
                        <p:par>
                          <p:cTn id="80" fill="hold">
                            <p:stCondLst>
                              <p:cond delay="5000"/>
                            </p:stCondLst>
                            <p:childTnLst>
                              <p:par>
                                <p:cTn id="81" presetID="3" presetClass="entr" presetSubtype="1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blinds(horizontal)">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9" grpId="0"/>
      <p:bldP spid="13" grpId="0"/>
      <p:bldP spid="14" grpId="0"/>
      <p:bldP spid="15" grpId="0"/>
      <p:bldP spid="38" grpId="0"/>
      <p:bldP spid="39" grpId="0"/>
      <p:bldP spid="41" grpId="0"/>
      <p:bldP spid="42" grpId="0"/>
      <p:bldP spid="43" grpId="0"/>
      <p:bldP spid="44" grpId="0"/>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0A8219-EDEA-C755-CE09-84E9FD13767C}"/>
              </a:ext>
            </a:extLst>
          </p:cNvPr>
          <p:cNvSpPr>
            <a:spLocks noGrp="1"/>
          </p:cNvSpPr>
          <p:nvPr>
            <p:ph type="title"/>
          </p:nvPr>
        </p:nvSpPr>
        <p:spPr>
          <a:xfrm>
            <a:off x="838200" y="365125"/>
            <a:ext cx="10753578" cy="1325563"/>
          </a:xfrm>
        </p:spPr>
        <p:txBody>
          <a:bodyPr>
            <a:normAutofit/>
          </a:bodyPr>
          <a:lstStyle/>
          <a:p>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Nephrological</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Problems</a:t>
            </a:r>
            <a:r>
              <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rPr>
              <a:t> at Times of </a:t>
            </a:r>
            <a:r>
              <a:rPr lang="tr-TR" sz="3200" b="1" dirty="0" err="1">
                <a:solidFill>
                  <a:srgbClr val="FF0000"/>
                </a:solidFill>
                <a:latin typeface="Verdana" panose="020B0604030504040204" pitchFamily="34" charset="0"/>
                <a:ea typeface="Verdana" panose="020B0604030504040204" pitchFamily="34" charset="0"/>
                <a:cs typeface="Verdana" panose="020B0604030504040204" pitchFamily="34" charset="0"/>
              </a:rPr>
              <a:t>Disasters</a:t>
            </a:r>
            <a:endParaRPr lang="tr-TR" sz="32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İçerik Yer Tutucusu 2">
            <a:extLst>
              <a:ext uri="{FF2B5EF4-FFF2-40B4-BE49-F238E27FC236}">
                <a16:creationId xmlns:a16="http://schemas.microsoft.com/office/drawing/2014/main" id="{DCB1BC3B-E2AD-4FBA-0F12-0443837A1AF4}"/>
              </a:ext>
            </a:extLst>
          </p:cNvPr>
          <p:cNvSpPr>
            <a:spLocks noGrp="1"/>
          </p:cNvSpPr>
          <p:nvPr>
            <p:ph idx="1"/>
          </p:nvPr>
        </p:nvSpPr>
        <p:spPr>
          <a:xfrm>
            <a:off x="703385" y="1825625"/>
            <a:ext cx="10888393" cy="4434498"/>
          </a:xfrm>
        </p:spPr>
        <p:txBody>
          <a:bodyPr>
            <a:normAutofit/>
          </a:bodyPr>
          <a:lstStyle/>
          <a:p>
            <a:r>
              <a:rPr lang="tr-TR" sz="3200" dirty="0" err="1"/>
              <a:t>Crush</a:t>
            </a:r>
            <a:r>
              <a:rPr lang="tr-TR" sz="3200" dirty="0"/>
              <a:t> </a:t>
            </a:r>
            <a:r>
              <a:rPr lang="tr-TR" sz="3200" dirty="0" err="1"/>
              <a:t>Syndrome</a:t>
            </a:r>
            <a:endParaRPr lang="tr-TR" sz="3200" dirty="0"/>
          </a:p>
          <a:p>
            <a:r>
              <a:rPr lang="tr-TR" sz="3200" dirty="0"/>
              <a:t>AKI </a:t>
            </a:r>
            <a:r>
              <a:rPr lang="tr-TR" sz="3200" dirty="0" err="1"/>
              <a:t>due</a:t>
            </a:r>
            <a:r>
              <a:rPr lang="tr-TR" sz="3200" dirty="0"/>
              <a:t> </a:t>
            </a:r>
            <a:r>
              <a:rPr lang="tr-TR" sz="3200" dirty="0" err="1"/>
              <a:t>to</a:t>
            </a:r>
            <a:r>
              <a:rPr lang="tr-TR" sz="3200" dirty="0"/>
              <a:t> </a:t>
            </a:r>
            <a:r>
              <a:rPr lang="tr-TR" sz="3200" dirty="0" err="1"/>
              <a:t>other</a:t>
            </a:r>
            <a:r>
              <a:rPr lang="tr-TR" sz="3200" dirty="0"/>
              <a:t> </a:t>
            </a:r>
            <a:r>
              <a:rPr lang="tr-TR" sz="3200" dirty="0" err="1"/>
              <a:t>reasons</a:t>
            </a:r>
            <a:endParaRPr lang="tr-TR" sz="3200" dirty="0"/>
          </a:p>
          <a:p>
            <a:r>
              <a:rPr lang="tr-TR" sz="3200" dirty="0" err="1"/>
              <a:t>Organization</a:t>
            </a:r>
            <a:r>
              <a:rPr lang="tr-TR" sz="3200" dirty="0"/>
              <a:t> of </a:t>
            </a:r>
            <a:r>
              <a:rPr lang="tr-TR" sz="3200" dirty="0" err="1"/>
              <a:t>patiens</a:t>
            </a:r>
            <a:r>
              <a:rPr lang="tr-TR" sz="3200" dirty="0"/>
              <a:t> on RRT</a:t>
            </a:r>
          </a:p>
          <a:p>
            <a:pPr lvl="1"/>
            <a:r>
              <a:rPr lang="tr-TR" sz="2800" dirty="0" err="1"/>
              <a:t>Hemodialysis</a:t>
            </a:r>
            <a:endParaRPr lang="tr-TR" sz="2800" dirty="0"/>
          </a:p>
          <a:p>
            <a:pPr lvl="1"/>
            <a:r>
              <a:rPr lang="tr-TR" sz="2800" dirty="0" err="1"/>
              <a:t>Peritoneal</a:t>
            </a:r>
            <a:r>
              <a:rPr lang="tr-TR" sz="2800" dirty="0"/>
              <a:t> </a:t>
            </a:r>
            <a:r>
              <a:rPr lang="tr-TR" sz="2800" dirty="0" err="1"/>
              <a:t>Dialysis</a:t>
            </a:r>
            <a:endParaRPr lang="tr-TR" sz="2800" dirty="0"/>
          </a:p>
          <a:p>
            <a:pPr lvl="1"/>
            <a:r>
              <a:rPr lang="tr-TR" sz="2800" dirty="0" err="1"/>
              <a:t>Renal</a:t>
            </a:r>
            <a:r>
              <a:rPr lang="tr-TR" sz="2800" dirty="0"/>
              <a:t> </a:t>
            </a:r>
            <a:r>
              <a:rPr lang="tr-TR" sz="2800" dirty="0" err="1"/>
              <a:t>transplant</a:t>
            </a:r>
            <a:r>
              <a:rPr lang="tr-TR" sz="2800" dirty="0"/>
              <a:t> </a:t>
            </a:r>
            <a:r>
              <a:rPr lang="tr-TR" sz="2800" dirty="0" err="1"/>
              <a:t>patients</a:t>
            </a:r>
            <a:endParaRPr lang="tr-TR" sz="2800" dirty="0"/>
          </a:p>
          <a:p>
            <a:r>
              <a:rPr lang="tr-TR" sz="3200" dirty="0"/>
              <a:t>Management of </a:t>
            </a:r>
            <a:r>
              <a:rPr lang="tr-TR" sz="3200" dirty="0" err="1"/>
              <a:t>patients</a:t>
            </a:r>
            <a:r>
              <a:rPr lang="tr-TR" sz="3200" dirty="0"/>
              <a:t> </a:t>
            </a:r>
            <a:r>
              <a:rPr lang="tr-TR" sz="3200" dirty="0" err="1"/>
              <a:t>with</a:t>
            </a:r>
            <a:r>
              <a:rPr lang="tr-TR" sz="3200" dirty="0"/>
              <a:t> CKD, </a:t>
            </a:r>
            <a:r>
              <a:rPr lang="tr-TR" sz="3200" dirty="0" err="1"/>
              <a:t>hypertension</a:t>
            </a:r>
            <a:r>
              <a:rPr lang="tr-TR" sz="3200" dirty="0"/>
              <a:t>, GN </a:t>
            </a:r>
            <a:r>
              <a:rPr lang="tr-TR" sz="3200" dirty="0" err="1"/>
              <a:t>and</a:t>
            </a:r>
            <a:r>
              <a:rPr lang="tr-TR" sz="3200" dirty="0"/>
              <a:t> </a:t>
            </a:r>
            <a:r>
              <a:rPr lang="tr-TR" sz="3200" dirty="0" err="1"/>
              <a:t>others</a:t>
            </a:r>
            <a:endParaRPr lang="tr-TR" sz="3200" dirty="0"/>
          </a:p>
        </p:txBody>
      </p:sp>
    </p:spTree>
    <p:extLst>
      <p:ext uri="{BB962C8B-B14F-4D97-AF65-F5344CB8AC3E}">
        <p14:creationId xmlns:p14="http://schemas.microsoft.com/office/powerpoint/2010/main" val="173205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4">
            <a:extLst>
              <a:ext uri="{FF2B5EF4-FFF2-40B4-BE49-F238E27FC236}">
                <a16:creationId xmlns:a16="http://schemas.microsoft.com/office/drawing/2014/main" id="{341E0C77-3D79-3366-D8AE-E309FEA1538D}"/>
              </a:ext>
            </a:extLst>
          </p:cNvPr>
          <p:cNvSpPr txBox="1">
            <a:spLocks noChangeArrowheads="1"/>
          </p:cNvSpPr>
          <p:nvPr/>
        </p:nvSpPr>
        <p:spPr bwMode="auto">
          <a:xfrm>
            <a:off x="1962150" y="2762251"/>
            <a:ext cx="8363187" cy="1107996"/>
          </a:xfrm>
          <a:prstGeom prst="rect">
            <a:avLst/>
          </a:prstGeom>
          <a:noFill/>
          <a:ln>
            <a:noFill/>
          </a:ln>
          <a:effec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defRPr/>
            </a:pPr>
            <a:r>
              <a:rPr lang="tr-TR" altLang="tr-TR" sz="6600" b="1" dirty="0">
                <a:solidFill>
                  <a:srgbClr val="FF0000"/>
                </a:solidFill>
                <a:effectLst>
                  <a:outerShdw blurRad="38100" dist="38100" dir="2700000" algn="tl">
                    <a:srgbClr val="C0C0C0"/>
                  </a:outerShdw>
                </a:effectLst>
                <a:latin typeface="Arial" panose="020B0604020202020204" pitchFamily="34" charset="0"/>
              </a:rPr>
              <a:t>CRUSH SYNDROME</a:t>
            </a:r>
            <a:endParaRPr lang="en-US" altLang="tr-TR" sz="6600" b="1" dirty="0">
              <a:solidFill>
                <a:srgbClr val="FF0000"/>
              </a:solidFill>
              <a:effectLst>
                <a:outerShdw blurRad="38100" dist="38100" dir="2700000" algn="tl">
                  <a:srgbClr val="C0C0C0"/>
                </a:outerShdw>
              </a:effectLst>
              <a:latin typeface="Arial" panose="020B0604020202020204" pitchFamily="34"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BE22381-79EB-3202-8071-DDEB980C3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107" y="1180894"/>
            <a:ext cx="3992051" cy="394547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AB7083BB-4244-4842-BEA9-F53ED67F337F}"/>
              </a:ext>
            </a:extLst>
          </p:cNvPr>
          <p:cNvSpPr txBox="1"/>
          <p:nvPr/>
        </p:nvSpPr>
        <p:spPr>
          <a:xfrm>
            <a:off x="3100304" y="117861"/>
            <a:ext cx="5274650" cy="954107"/>
          </a:xfrm>
          <a:prstGeom prst="rect">
            <a:avLst/>
          </a:prstGeom>
          <a:noFill/>
        </p:spPr>
        <p:txBody>
          <a:bodyPr wrap="none" rtlCol="0">
            <a:spAutoFit/>
          </a:bodyPr>
          <a:lstStyle/>
          <a:p>
            <a:pPr algn="ctr"/>
            <a:r>
              <a:rPr lang="tr-TR" sz="3200" b="1" dirty="0" err="1"/>
              <a:t>The</a:t>
            </a:r>
            <a:r>
              <a:rPr lang="tr-TR" sz="3200" b="1" dirty="0"/>
              <a:t> </a:t>
            </a:r>
            <a:r>
              <a:rPr lang="tr-TR" sz="3200" b="1" dirty="0" err="1"/>
              <a:t>Blitz</a:t>
            </a:r>
            <a:endParaRPr lang="tr-TR" sz="3200" b="1" dirty="0"/>
          </a:p>
          <a:p>
            <a:pPr algn="ctr"/>
            <a:r>
              <a:rPr lang="tr-TR" sz="2400" i="1" dirty="0" err="1"/>
              <a:t>London</a:t>
            </a:r>
            <a:r>
              <a:rPr lang="tr-TR" sz="2400" i="1" dirty="0"/>
              <a:t> </a:t>
            </a:r>
            <a:r>
              <a:rPr lang="tr-TR" sz="2400" i="1" dirty="0" err="1"/>
              <a:t>bombing</a:t>
            </a:r>
            <a:r>
              <a:rPr lang="tr-TR" sz="2400" i="1" dirty="0"/>
              <a:t> </a:t>
            </a:r>
            <a:r>
              <a:rPr lang="tr-TR" sz="2400" i="1" dirty="0" err="1"/>
              <a:t>during</a:t>
            </a:r>
            <a:r>
              <a:rPr lang="tr-TR" sz="2400" i="1" dirty="0"/>
              <a:t> </a:t>
            </a:r>
            <a:r>
              <a:rPr lang="tr-TR" sz="2400" i="1" dirty="0" err="1"/>
              <a:t>the</a:t>
            </a:r>
            <a:r>
              <a:rPr lang="tr-TR" sz="2400" i="1" dirty="0"/>
              <a:t> </a:t>
            </a:r>
            <a:r>
              <a:rPr lang="tr-TR" sz="2400" i="1" dirty="0" err="1"/>
              <a:t>II.World</a:t>
            </a:r>
            <a:r>
              <a:rPr lang="tr-TR" sz="2400" i="1" dirty="0"/>
              <a:t> </a:t>
            </a:r>
            <a:r>
              <a:rPr lang="tr-TR" sz="2400" i="1" dirty="0" err="1"/>
              <a:t>War</a:t>
            </a:r>
            <a:endParaRPr lang="tr-TR" sz="2400" i="1" dirty="0"/>
          </a:p>
        </p:txBody>
      </p:sp>
      <p:pic>
        <p:nvPicPr>
          <p:cNvPr id="5" name="Picture 4" descr="File:Coventry bomb damage H5600.jpg">
            <a:extLst>
              <a:ext uri="{FF2B5EF4-FFF2-40B4-BE49-F238E27FC236}">
                <a16:creationId xmlns:a16="http://schemas.microsoft.com/office/drawing/2014/main" id="{2C3AAF6E-2DFE-80B7-4C9A-B94ECC414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428" y="1165392"/>
            <a:ext cx="5256960" cy="396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a:extLst>
              <a:ext uri="{FF2B5EF4-FFF2-40B4-BE49-F238E27FC236}">
                <a16:creationId xmlns:a16="http://schemas.microsoft.com/office/drawing/2014/main" id="{2E033E99-734C-B471-2FF6-ABA3B72DD958}"/>
              </a:ext>
            </a:extLst>
          </p:cNvPr>
          <p:cNvSpPr txBox="1"/>
          <p:nvPr/>
        </p:nvSpPr>
        <p:spPr>
          <a:xfrm>
            <a:off x="3688597" y="5415496"/>
            <a:ext cx="4371710" cy="646331"/>
          </a:xfrm>
          <a:prstGeom prst="rect">
            <a:avLst/>
          </a:prstGeom>
          <a:solidFill>
            <a:schemeClr val="bg1">
              <a:lumMod val="85000"/>
            </a:schemeClr>
          </a:solidFill>
          <a:ln w="57150">
            <a:solidFill>
              <a:schemeClr val="tx1"/>
            </a:solidFill>
          </a:ln>
        </p:spPr>
        <p:txBody>
          <a:bodyPr wrap="none" rtlCol="0">
            <a:spAutoFit/>
          </a:bodyPr>
          <a:lstStyle/>
          <a:p>
            <a:r>
              <a:rPr lang="tr-TR" sz="3600" b="1" dirty="0"/>
              <a:t>&gt;</a:t>
            </a:r>
            <a:r>
              <a:rPr lang="tr-TR" sz="3600" dirty="0"/>
              <a:t> </a:t>
            </a:r>
            <a:r>
              <a:rPr lang="tr-TR" sz="3600" b="1" dirty="0"/>
              <a:t>40 000 </a:t>
            </a:r>
            <a:r>
              <a:rPr lang="tr-TR" sz="3600" b="1" dirty="0" err="1"/>
              <a:t>civilians</a:t>
            </a:r>
            <a:r>
              <a:rPr lang="tr-TR" sz="3600" b="1" dirty="0"/>
              <a:t> </a:t>
            </a:r>
            <a:r>
              <a:rPr lang="tr-TR" sz="3600" b="1" dirty="0" err="1"/>
              <a:t>died</a:t>
            </a:r>
            <a:endParaRPr lang="tr-TR" sz="3600" b="1" dirty="0"/>
          </a:p>
        </p:txBody>
      </p:sp>
    </p:spTree>
    <p:extLst>
      <p:ext uri="{BB962C8B-B14F-4D97-AF65-F5344CB8AC3E}">
        <p14:creationId xmlns:p14="http://schemas.microsoft.com/office/powerpoint/2010/main" val="315593906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7">
            <a:extLst>
              <a:ext uri="{FF2B5EF4-FFF2-40B4-BE49-F238E27FC236}">
                <a16:creationId xmlns:a16="http://schemas.microsoft.com/office/drawing/2014/main" id="{A8CE1E4D-94DE-6B6A-AE1F-9E6968A29F0A}"/>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r="41" b="-47"/>
          <a:stretch>
            <a:fillRect/>
          </a:stretch>
        </p:blipFill>
        <p:spPr bwMode="auto">
          <a:xfrm>
            <a:off x="3643920" y="87291"/>
            <a:ext cx="7476881" cy="335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0" name="Picture 20">
            <a:extLst>
              <a:ext uri="{FF2B5EF4-FFF2-40B4-BE49-F238E27FC236}">
                <a16:creationId xmlns:a16="http://schemas.microsoft.com/office/drawing/2014/main" id="{721BDBF5-7FB8-8B2A-DC35-E75BF529A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9" b="21"/>
          <a:stretch>
            <a:fillRect/>
          </a:stretch>
        </p:blipFill>
        <p:spPr bwMode="auto">
          <a:xfrm>
            <a:off x="3643920" y="3743786"/>
            <a:ext cx="3210698" cy="275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1" name="Text Box 21">
            <a:extLst>
              <a:ext uri="{FF2B5EF4-FFF2-40B4-BE49-F238E27FC236}">
                <a16:creationId xmlns:a16="http://schemas.microsoft.com/office/drawing/2014/main" id="{5A7E3008-5FE8-2FAA-5278-04EA771B0F8B}"/>
              </a:ext>
            </a:extLst>
          </p:cNvPr>
          <p:cNvSpPr txBox="1">
            <a:spLocks noChangeArrowheads="1"/>
          </p:cNvSpPr>
          <p:nvPr/>
        </p:nvSpPr>
        <p:spPr bwMode="auto">
          <a:xfrm>
            <a:off x="538316" y="3648311"/>
            <a:ext cx="3471888" cy="2701573"/>
          </a:xfrm>
          <a:prstGeom prst="rect">
            <a:avLst/>
          </a:prstGeom>
          <a:noFill/>
          <a:ln>
            <a:noFill/>
          </a:ln>
          <a:effectLst/>
        </p:spPr>
        <p:txBody>
          <a:bodyPr wrap="squar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lnSpc>
                <a:spcPct val="120000"/>
              </a:lnSpc>
              <a:buClr>
                <a:srgbClr val="FF0000"/>
              </a:buClr>
              <a:buSzPct val="140000"/>
              <a:buFontTx/>
              <a:buChar char="•"/>
              <a:defRPr/>
            </a:pPr>
            <a:r>
              <a:rPr lang="tr-TR" altLang="tr-TR" sz="3200" b="1" dirty="0">
                <a:effectLst>
                  <a:outerShdw blurRad="38100" dist="38100" dir="2700000" algn="tl">
                    <a:srgbClr val="C0C0C0"/>
                  </a:outerShdw>
                </a:effectLst>
                <a:latin typeface="Arial Narrow" panose="020B0604020202020204" pitchFamily="34" charset="0"/>
                <a:cs typeface="Arial" panose="020B0604020202020204" pitchFamily="34" charset="0"/>
              </a:rPr>
              <a:t> </a:t>
            </a:r>
            <a:r>
              <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rPr>
              <a:t>4 </a:t>
            </a:r>
            <a:r>
              <a:rPr lang="tr-TR" altLang="tr-TR" sz="2800" b="1" dirty="0" err="1">
                <a:effectLst>
                  <a:outerShdw blurRad="38100" dist="38100" dir="2700000" algn="tl">
                    <a:srgbClr val="C0C0C0"/>
                  </a:outerShdw>
                </a:effectLst>
                <a:latin typeface="Arial Narrow" panose="020B0604020202020204" pitchFamily="34" charset="0"/>
                <a:cs typeface="Arial" panose="020B0604020202020204" pitchFamily="34" charset="0"/>
              </a:rPr>
              <a:t>cases</a:t>
            </a:r>
            <a:r>
              <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rPr>
              <a:t> of </a:t>
            </a:r>
            <a:r>
              <a:rPr lang="tr-TR" altLang="tr-TR" sz="2800" b="1" dirty="0" err="1">
                <a:effectLst>
                  <a:outerShdw blurRad="38100" dist="38100" dir="2700000" algn="tl">
                    <a:srgbClr val="C0C0C0"/>
                  </a:outerShdw>
                </a:effectLst>
                <a:latin typeface="Arial Narrow" panose="020B0604020202020204" pitchFamily="34" charset="0"/>
                <a:cs typeface="Arial" panose="020B0604020202020204" pitchFamily="34" charset="0"/>
              </a:rPr>
              <a:t>Crush</a:t>
            </a:r>
            <a:r>
              <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rPr>
              <a:t> </a:t>
            </a:r>
            <a:r>
              <a:rPr lang="tr-TR" altLang="tr-TR" sz="2800" b="1" dirty="0" err="1">
                <a:effectLst>
                  <a:outerShdw blurRad="38100" dist="38100" dir="2700000" algn="tl">
                    <a:srgbClr val="C0C0C0"/>
                  </a:outerShdw>
                </a:effectLst>
                <a:latin typeface="Arial Narrow" panose="020B0604020202020204" pitchFamily="34" charset="0"/>
                <a:cs typeface="Arial" panose="020B0604020202020204" pitchFamily="34" charset="0"/>
              </a:rPr>
              <a:t>Syndrome</a:t>
            </a:r>
            <a:endPar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endParaRPr>
          </a:p>
          <a:p>
            <a:pPr eaLnBrk="1" hangingPunct="1">
              <a:lnSpc>
                <a:spcPct val="120000"/>
              </a:lnSpc>
              <a:buClr>
                <a:srgbClr val="FF0000"/>
              </a:buClr>
              <a:buSzPct val="140000"/>
              <a:buFontTx/>
              <a:buChar char="•"/>
              <a:defRPr/>
            </a:pPr>
            <a:r>
              <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rPr>
              <a:t> 3 </a:t>
            </a:r>
            <a:r>
              <a:rPr lang="tr-TR" altLang="tr-TR" sz="2800" b="1" dirty="0" err="1">
                <a:effectLst>
                  <a:outerShdw blurRad="38100" dist="38100" dir="2700000" algn="tl">
                    <a:srgbClr val="C0C0C0"/>
                  </a:outerShdw>
                </a:effectLst>
                <a:latin typeface="Arial Narrow" panose="020B0604020202020204" pitchFamily="34" charset="0"/>
                <a:cs typeface="Arial" panose="020B0604020202020204" pitchFamily="34" charset="0"/>
              </a:rPr>
              <a:t>oliguric</a:t>
            </a:r>
            <a:endPar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endParaRPr>
          </a:p>
          <a:p>
            <a:pPr eaLnBrk="1" hangingPunct="1">
              <a:lnSpc>
                <a:spcPct val="120000"/>
              </a:lnSpc>
              <a:buClr>
                <a:srgbClr val="FF0000"/>
              </a:buClr>
              <a:buSzPct val="140000"/>
              <a:buFontTx/>
              <a:buChar char="•"/>
              <a:defRPr/>
            </a:pPr>
            <a:r>
              <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rPr>
              <a:t> Dark </a:t>
            </a:r>
            <a:r>
              <a:rPr lang="tr-TR" altLang="tr-TR" sz="2800" b="1" dirty="0" err="1">
                <a:effectLst>
                  <a:outerShdw blurRad="38100" dist="38100" dir="2700000" algn="tl">
                    <a:srgbClr val="C0C0C0"/>
                  </a:outerShdw>
                </a:effectLst>
                <a:latin typeface="Arial Narrow" panose="020B0604020202020204" pitchFamily="34" charset="0"/>
                <a:cs typeface="Arial" panose="020B0604020202020204" pitchFamily="34" charset="0"/>
              </a:rPr>
              <a:t>coulered</a:t>
            </a:r>
            <a:r>
              <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rPr>
              <a:t> </a:t>
            </a:r>
            <a:r>
              <a:rPr lang="tr-TR" altLang="tr-TR" sz="2800" b="1" dirty="0" err="1">
                <a:effectLst>
                  <a:outerShdw blurRad="38100" dist="38100" dir="2700000" algn="tl">
                    <a:srgbClr val="C0C0C0"/>
                  </a:outerShdw>
                </a:effectLst>
                <a:latin typeface="Arial Narrow" panose="020B0604020202020204" pitchFamily="34" charset="0"/>
                <a:cs typeface="Arial" panose="020B0604020202020204" pitchFamily="34" charset="0"/>
              </a:rPr>
              <a:t>Urine</a:t>
            </a:r>
            <a:r>
              <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rPr>
              <a:t> </a:t>
            </a:r>
          </a:p>
          <a:p>
            <a:pPr eaLnBrk="1" hangingPunct="1">
              <a:lnSpc>
                <a:spcPct val="120000"/>
              </a:lnSpc>
              <a:buClr>
                <a:srgbClr val="FF0000"/>
              </a:buClr>
              <a:buSzPct val="140000"/>
              <a:buFontTx/>
              <a:buChar char="•"/>
              <a:defRPr/>
            </a:pPr>
            <a:r>
              <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rPr>
              <a:t> </a:t>
            </a:r>
            <a:r>
              <a:rPr lang="tr-TR" altLang="tr-TR" sz="2800" b="1" dirty="0" err="1">
                <a:effectLst>
                  <a:outerShdw blurRad="38100" dist="38100" dir="2700000" algn="tl">
                    <a:srgbClr val="C0C0C0"/>
                  </a:outerShdw>
                </a:effectLst>
                <a:latin typeface="Arial Narrow" panose="020B0604020202020204" pitchFamily="34" charset="0"/>
                <a:cs typeface="Arial" panose="020B0604020202020204" pitchFamily="34" charset="0"/>
              </a:rPr>
              <a:t>All</a:t>
            </a:r>
            <a:r>
              <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rPr>
              <a:t> </a:t>
            </a:r>
            <a:r>
              <a:rPr lang="tr-TR" altLang="tr-TR" sz="2800" b="1" dirty="0" err="1">
                <a:effectLst>
                  <a:outerShdw blurRad="38100" dist="38100" dir="2700000" algn="tl">
                    <a:srgbClr val="C0C0C0"/>
                  </a:outerShdw>
                </a:effectLst>
                <a:latin typeface="Arial Narrow" panose="020B0604020202020204" pitchFamily="34" charset="0"/>
                <a:cs typeface="Arial" panose="020B0604020202020204" pitchFamily="34" charset="0"/>
              </a:rPr>
              <a:t>died</a:t>
            </a:r>
            <a:r>
              <a:rPr lang="tr-TR" altLang="tr-TR" sz="2800" b="1" dirty="0">
                <a:effectLst>
                  <a:outerShdw blurRad="38100" dist="38100" dir="2700000" algn="tl">
                    <a:srgbClr val="C0C0C0"/>
                  </a:outerShdw>
                </a:effectLst>
                <a:latin typeface="Arial Narrow" panose="020B0604020202020204" pitchFamily="34" charset="0"/>
                <a:cs typeface="Arial" panose="020B0604020202020204" pitchFamily="34" charset="0"/>
              </a:rPr>
              <a:t> </a:t>
            </a:r>
          </a:p>
        </p:txBody>
      </p:sp>
      <p:pic>
        <p:nvPicPr>
          <p:cNvPr id="21508" name="Picture 22">
            <a:extLst>
              <a:ext uri="{FF2B5EF4-FFF2-40B4-BE49-F238E27FC236}">
                <a16:creationId xmlns:a16="http://schemas.microsoft.com/office/drawing/2014/main" id="{6F48CD35-4A7B-2139-4CA1-9580E23AC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89" b="-60"/>
          <a:stretch>
            <a:fillRect/>
          </a:stretch>
        </p:blipFill>
        <p:spPr bwMode="auto">
          <a:xfrm>
            <a:off x="741014" y="87292"/>
            <a:ext cx="2645058" cy="335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8">
            <a:extLst>
              <a:ext uri="{FF2B5EF4-FFF2-40B4-BE49-F238E27FC236}">
                <a16:creationId xmlns:a16="http://schemas.microsoft.com/office/drawing/2014/main" id="{623BCFB6-62CC-0D22-EEFF-6D76A01F698D}"/>
              </a:ext>
            </a:extLst>
          </p:cNvPr>
          <p:cNvSpPr txBox="1">
            <a:spLocks noChangeArrowheads="1"/>
          </p:cNvSpPr>
          <p:nvPr/>
        </p:nvSpPr>
        <p:spPr bwMode="auto">
          <a:xfrm>
            <a:off x="7115808" y="3839260"/>
            <a:ext cx="4817887" cy="2510624"/>
          </a:xfrm>
          <a:prstGeom prst="rect">
            <a:avLst/>
          </a:prstGeom>
          <a:solidFill>
            <a:srgbClr val="FF0000"/>
          </a:solidFill>
          <a:ln>
            <a:noFill/>
          </a:ln>
          <a:effectLst/>
        </p:spPr>
        <p:txBody>
          <a:bodyPr wrap="squar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lnSpc>
                <a:spcPct val="170000"/>
              </a:lnSpc>
              <a:defRPr/>
            </a:pPr>
            <a:r>
              <a:rPr lang="tr-TR" altLang="tr-TR" dirty="0" err="1">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Conclusion</a:t>
            </a:r>
            <a:r>
              <a:rPr lang="tr-TR" altLang="tr-TR" dirty="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 </a:t>
            </a:r>
          </a:p>
          <a:p>
            <a:pPr algn="ctr">
              <a:lnSpc>
                <a:spcPct val="170000"/>
              </a:lnSpc>
              <a:defRPr/>
            </a:pPr>
            <a:r>
              <a:rPr lang="tr-TR" altLang="tr-TR" dirty="0" err="1">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Kidney</a:t>
            </a:r>
            <a:r>
              <a:rPr lang="tr-TR" altLang="tr-TR" dirty="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 </a:t>
            </a:r>
            <a:r>
              <a:rPr lang="tr-TR" altLang="tr-TR" dirty="0" err="1">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failure</a:t>
            </a:r>
            <a:r>
              <a:rPr lang="tr-TR" altLang="tr-TR" dirty="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 </a:t>
            </a:r>
            <a:r>
              <a:rPr lang="tr-TR" altLang="tr-TR" dirty="0" err="1">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caused</a:t>
            </a:r>
            <a:r>
              <a:rPr lang="tr-TR" altLang="tr-TR" dirty="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 </a:t>
            </a:r>
            <a:r>
              <a:rPr lang="tr-TR" altLang="tr-TR" dirty="0" err="1">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by</a:t>
            </a:r>
            <a:r>
              <a:rPr lang="tr-TR" altLang="tr-TR" dirty="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 </a:t>
            </a:r>
            <a:r>
              <a:rPr lang="tr-TR" altLang="tr-TR" dirty="0" err="1">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Crush</a:t>
            </a:r>
            <a:r>
              <a:rPr lang="tr-TR" altLang="tr-TR" dirty="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 </a:t>
            </a:r>
            <a:r>
              <a:rPr lang="tr-TR" altLang="tr-TR" dirty="0" err="1">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Syndrome</a:t>
            </a:r>
            <a:r>
              <a:rPr lang="tr-TR" altLang="tr-TR" dirty="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 </a:t>
            </a:r>
            <a:r>
              <a:rPr lang="tr-TR" altLang="tr-TR" dirty="0" err="1">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frequently</a:t>
            </a:r>
            <a:r>
              <a:rPr lang="tr-TR" altLang="tr-TR" dirty="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 </a:t>
            </a:r>
            <a:r>
              <a:rPr lang="tr-TR" altLang="tr-TR" dirty="0" err="1">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result</a:t>
            </a:r>
            <a:r>
              <a:rPr lang="tr-TR" altLang="tr-TR" dirty="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 in </a:t>
            </a:r>
            <a:r>
              <a:rPr lang="tr-TR" altLang="tr-TR" dirty="0" err="1">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rPr>
              <a:t>death</a:t>
            </a:r>
            <a:endParaRPr lang="en-US" altLang="tr-TR" dirty="0">
              <a:solidFill>
                <a:srgbClr val="FFFFFF"/>
              </a:solidFill>
              <a:effectLst>
                <a:outerShdw blurRad="38100" dist="38100" dir="2700000" algn="tl">
                  <a:srgbClr val="000000"/>
                </a:outerShdw>
              </a:effectLst>
              <a:latin typeface="Verdana" panose="020B060403050404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6821"/>
                                        </p:tgtEl>
                                        <p:attrNameLst>
                                          <p:attrName>style.visibility</p:attrName>
                                        </p:attrNameLst>
                                      </p:cBhvr>
                                      <p:to>
                                        <p:strVal val="visible"/>
                                      </p:to>
                                    </p:set>
                                    <p:animEffect transition="in" filter="checkerboard(across)">
                                      <p:cBhvr>
                                        <p:cTn id="7" dur="500"/>
                                        <p:tgtEl>
                                          <p:spTgt spid="76821"/>
                                        </p:tgtEl>
                                      </p:cBhvr>
                                    </p:animEffect>
                                  </p:childTnLst>
                                </p:cTn>
                              </p:par>
                              <p:par>
                                <p:cTn id="8" presetID="5" presetClass="entr" presetSubtype="10" fill="hold" nodeType="withEffect">
                                  <p:stCondLst>
                                    <p:cond delay="0"/>
                                  </p:stCondLst>
                                  <p:childTnLst>
                                    <p:set>
                                      <p:cBhvr>
                                        <p:cTn id="9" dur="1" fill="hold">
                                          <p:stCondLst>
                                            <p:cond delay="0"/>
                                          </p:stCondLst>
                                        </p:cTn>
                                        <p:tgtEl>
                                          <p:spTgt spid="76820"/>
                                        </p:tgtEl>
                                        <p:attrNameLst>
                                          <p:attrName>style.visibility</p:attrName>
                                        </p:attrNameLst>
                                      </p:cBhvr>
                                      <p:to>
                                        <p:strVal val="visible"/>
                                      </p:to>
                                    </p:set>
                                    <p:animEffect transition="in" filter="checkerboard(across)">
                                      <p:cBhvr>
                                        <p:cTn id="10" dur="500"/>
                                        <p:tgtEl>
                                          <p:spTgt spid="7682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1"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5" name="Picture 5" descr="earthquake-in-armenia">
            <a:extLst>
              <a:ext uri="{FF2B5EF4-FFF2-40B4-BE49-F238E27FC236}">
                <a16:creationId xmlns:a16="http://schemas.microsoft.com/office/drawing/2014/main" id="{6D03E3ED-1DC4-362A-FDF6-9074F4691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95" y="1233787"/>
            <a:ext cx="10234208" cy="550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6" name="Text Box 6">
            <a:extLst>
              <a:ext uri="{FF2B5EF4-FFF2-40B4-BE49-F238E27FC236}">
                <a16:creationId xmlns:a16="http://schemas.microsoft.com/office/drawing/2014/main" id="{A88A6811-4A73-ECED-1656-C1404679E885}"/>
              </a:ext>
            </a:extLst>
          </p:cNvPr>
          <p:cNvSpPr txBox="1">
            <a:spLocks noChangeArrowheads="1"/>
          </p:cNvSpPr>
          <p:nvPr/>
        </p:nvSpPr>
        <p:spPr bwMode="auto">
          <a:xfrm>
            <a:off x="1684337" y="115094"/>
            <a:ext cx="8823325" cy="671513"/>
          </a:xfrm>
          <a:prstGeom prst="rect">
            <a:avLst/>
          </a:prstGeom>
          <a:noFill/>
          <a:ln>
            <a:noFill/>
          </a:ln>
          <a:effectLst/>
        </p:spPr>
        <p:txBody>
          <a:bodyPr wrap="none">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algn="ctr">
              <a:defRPr/>
            </a:pPr>
            <a:r>
              <a:rPr lang="tr-TR" altLang="tr-TR" sz="3800" dirty="0">
                <a:effectLst>
                  <a:outerShdw blurRad="38100" dist="38100" dir="2700000" algn="tl">
                    <a:srgbClr val="C0C0C0"/>
                  </a:outerShdw>
                </a:effectLst>
                <a:latin typeface="Arial" panose="020B0604020202020204" pitchFamily="34" charset="0"/>
                <a:cs typeface="Arial" panose="020B0604020202020204" pitchFamily="34" charset="0"/>
              </a:rPr>
              <a:t>THE ARMENIAN EARTHQUAKE (1988)</a:t>
            </a:r>
          </a:p>
        </p:txBody>
      </p:sp>
      <p:sp>
        <p:nvSpPr>
          <p:cNvPr id="143367" name="Text Box 7">
            <a:extLst>
              <a:ext uri="{FF2B5EF4-FFF2-40B4-BE49-F238E27FC236}">
                <a16:creationId xmlns:a16="http://schemas.microsoft.com/office/drawing/2014/main" id="{DD82C9F3-B152-DDC5-BA9A-EB8150652EC6}"/>
              </a:ext>
            </a:extLst>
          </p:cNvPr>
          <p:cNvSpPr txBox="1">
            <a:spLocks noChangeArrowheads="1"/>
          </p:cNvSpPr>
          <p:nvPr/>
        </p:nvSpPr>
        <p:spPr bwMode="auto">
          <a:xfrm>
            <a:off x="1217612" y="771721"/>
            <a:ext cx="9575801" cy="369332"/>
          </a:xfrm>
          <a:prstGeom prst="rect">
            <a:avLst/>
          </a:prstGeom>
          <a:solidFill>
            <a:schemeClr val="tx1"/>
          </a:solidFill>
          <a:ln>
            <a:noFill/>
          </a:ln>
          <a:effec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a:defRPr/>
            </a:pPr>
            <a:r>
              <a:rPr lang="tr-TR">
                <a:solidFill>
                  <a:srgbClr val="FFFF00"/>
                </a:solidFill>
                <a:effectLst>
                  <a:outerShdw blurRad="38100" dist="38100" dir="2700000" algn="tl">
                    <a:srgbClr val="FFFFFF"/>
                  </a:outerShdw>
                </a:effectLst>
                <a:latin typeface="Verdana" charset="0"/>
              </a:rPr>
              <a:t>Intensity: 6.8; </a:t>
            </a:r>
            <a:r>
              <a:rPr lang="tr-TR">
                <a:effectLst>
                  <a:outerShdw blurRad="38100" dist="38100" dir="2700000" algn="tl">
                    <a:srgbClr val="FFFFFF"/>
                  </a:outerShdw>
                </a:effectLst>
                <a:latin typeface="Verdana" charset="0"/>
              </a:rPr>
              <a:t> </a:t>
            </a:r>
            <a:r>
              <a:rPr lang="tr-TR">
                <a:solidFill>
                  <a:srgbClr val="FFFFFF"/>
                </a:solidFill>
                <a:effectLst>
                  <a:outerShdw blurRad="38100" dist="38100" dir="2700000" algn="tl">
                    <a:srgbClr val="EEECE1"/>
                  </a:outerShdw>
                </a:effectLst>
                <a:latin typeface="Verdana" charset="0"/>
              </a:rPr>
              <a:t>deaths: 1</a:t>
            </a:r>
            <a:r>
              <a:rPr lang="tr-TR">
                <a:solidFill>
                  <a:srgbClr val="FFFFFF"/>
                </a:solidFill>
                <a:effectLst>
                  <a:outerShdw blurRad="38100" dist="38100" dir="2700000" algn="tl">
                    <a:srgbClr val="EEECE1"/>
                  </a:outerShdw>
                </a:effectLst>
                <a:latin typeface="Arial" charset="0"/>
              </a:rPr>
              <a:t>0</a:t>
            </a:r>
            <a:r>
              <a:rPr lang="tr-TR">
                <a:solidFill>
                  <a:srgbClr val="FFFFFF"/>
                </a:solidFill>
                <a:effectLst>
                  <a:outerShdw blurRad="38100" dist="38100" dir="2700000" algn="tl">
                    <a:srgbClr val="EEECE1"/>
                  </a:outerShdw>
                </a:effectLst>
                <a:latin typeface="Verdana" charset="0"/>
              </a:rPr>
              <a:t>0,000?</a:t>
            </a:r>
            <a:endParaRPr lang="en-US">
              <a:solidFill>
                <a:srgbClr val="FFFF00"/>
              </a:solidFill>
              <a:effectLst>
                <a:outerShdw blurRad="38100" dist="38100" dir="2700000" algn="tl">
                  <a:srgbClr val="FFFFFF"/>
                </a:outerShdw>
              </a:effectLst>
              <a:latin typeface="Verdana" charset="0"/>
            </a:endParaRPr>
          </a:p>
        </p:txBody>
      </p:sp>
      <p:pic>
        <p:nvPicPr>
          <p:cNvPr id="143368" name="Picture 8">
            <a:extLst>
              <a:ext uri="{FF2B5EF4-FFF2-40B4-BE49-F238E27FC236}">
                <a16:creationId xmlns:a16="http://schemas.microsoft.com/office/drawing/2014/main" id="{9461C65C-08D7-8F0F-31A2-BEBC0D28F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373" t="24173" r="17661" b="5698"/>
          <a:stretch>
            <a:fillRect/>
          </a:stretch>
        </p:blipFill>
        <p:spPr bwMode="auto">
          <a:xfrm>
            <a:off x="1250197" y="1281147"/>
            <a:ext cx="932497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9">
            <a:extLst>
              <a:ext uri="{FF2B5EF4-FFF2-40B4-BE49-F238E27FC236}">
                <a16:creationId xmlns:a16="http://schemas.microsoft.com/office/drawing/2014/main" id="{9E1AE627-5A92-F435-4EAE-883DD910CBAF}"/>
              </a:ext>
            </a:extLst>
          </p:cNvPr>
          <p:cNvSpPr txBox="1">
            <a:spLocks noChangeArrowheads="1"/>
          </p:cNvSpPr>
          <p:nvPr/>
        </p:nvSpPr>
        <p:spPr bwMode="auto">
          <a:xfrm>
            <a:off x="744106" y="3282937"/>
            <a:ext cx="10197697" cy="2346733"/>
          </a:xfrm>
          <a:prstGeom prst="rect">
            <a:avLst/>
          </a:prstGeom>
          <a:solidFill>
            <a:schemeClr val="tx1"/>
          </a:solidFill>
          <a:ln w="3175">
            <a:solidFill>
              <a:srgbClr val="000080"/>
            </a:solidFill>
            <a:miter lim="800000"/>
            <a:headEnd/>
            <a:tailEnd/>
          </a:ln>
          <a:effectLst/>
        </p:spPr>
        <p:txBody>
          <a:bodyPr wrap="square">
            <a:spAutoFit/>
          </a:bodyPr>
          <a:lstStyle>
            <a:lvl1pPr eaLnBrk="0" hangingPunct="0">
              <a:tabLst>
                <a:tab pos="7086600" algn="l"/>
              </a:tabLst>
              <a:defRPr sz="2400">
                <a:solidFill>
                  <a:schemeClr val="tx1"/>
                </a:solidFill>
                <a:latin typeface="Tahoma" panose="020B0604030504040204" pitchFamily="34" charset="0"/>
                <a:ea typeface="ＭＳ Ｐゴシック" panose="020B0600070205080204" pitchFamily="34" charset="-128"/>
              </a:defRPr>
            </a:lvl1pPr>
            <a:lvl2pPr marL="742950" indent="-285750" eaLnBrk="0" hangingPunct="0">
              <a:tabLst>
                <a:tab pos="7086600" algn="l"/>
              </a:tabLst>
              <a:defRPr sz="2400">
                <a:solidFill>
                  <a:schemeClr val="tx1"/>
                </a:solidFill>
                <a:latin typeface="Tahoma" panose="020B0604030504040204" pitchFamily="34" charset="0"/>
                <a:ea typeface="ＭＳ Ｐゴシック" panose="020B0600070205080204" pitchFamily="34" charset="-128"/>
              </a:defRPr>
            </a:lvl2pPr>
            <a:lvl3pPr marL="1143000" indent="-228600" eaLnBrk="0" hangingPunct="0">
              <a:tabLst>
                <a:tab pos="7086600" algn="l"/>
              </a:tabLst>
              <a:defRPr sz="2400">
                <a:solidFill>
                  <a:schemeClr val="tx1"/>
                </a:solidFill>
                <a:latin typeface="Tahoma" panose="020B0604030504040204" pitchFamily="34" charset="0"/>
                <a:ea typeface="ＭＳ Ｐゴシック" panose="020B0600070205080204" pitchFamily="34" charset="-128"/>
              </a:defRPr>
            </a:lvl3pPr>
            <a:lvl4pPr marL="1600200" indent="-228600" eaLnBrk="0" hangingPunct="0">
              <a:tabLst>
                <a:tab pos="7086600" algn="l"/>
              </a:tabLst>
              <a:defRPr sz="2400">
                <a:solidFill>
                  <a:schemeClr val="tx1"/>
                </a:solidFill>
                <a:latin typeface="Tahoma" panose="020B0604030504040204" pitchFamily="34" charset="0"/>
                <a:ea typeface="ＭＳ Ｐゴシック" panose="020B0600070205080204" pitchFamily="34" charset="-128"/>
              </a:defRPr>
            </a:lvl4pPr>
            <a:lvl5pPr marL="2057400" indent="-228600" eaLnBrk="0" hangingPunct="0">
              <a:tabLst>
                <a:tab pos="7086600" algn="l"/>
              </a:tabLst>
              <a:defRPr sz="24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tabLst>
                <a:tab pos="7086600" algn="l"/>
              </a:tabLst>
              <a:defRPr sz="24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tabLst>
                <a:tab pos="7086600" algn="l"/>
              </a:tabLst>
              <a:defRPr sz="24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tabLst>
                <a:tab pos="7086600" algn="l"/>
              </a:tabLst>
              <a:defRPr sz="24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tabLst>
                <a:tab pos="7086600" algn="l"/>
              </a:tabLst>
              <a:defRPr sz="2400">
                <a:solidFill>
                  <a:schemeClr val="tx1"/>
                </a:solidFill>
                <a:latin typeface="Tahoma" panose="020B0604030504040204" pitchFamily="34" charset="0"/>
                <a:ea typeface="ＭＳ Ｐゴシック" panose="020B0600070205080204" pitchFamily="34" charset="-128"/>
              </a:defRPr>
            </a:lvl9pPr>
          </a:lstStyle>
          <a:p>
            <a:pPr algn="ctr">
              <a:lnSpc>
                <a:spcPct val="30000"/>
              </a:lnSpc>
              <a:defRPr/>
            </a:pPr>
            <a:endParaRPr lang="tr-TR" altLang="tr-TR" sz="6000" b="1" dirty="0">
              <a:solidFill>
                <a:srgbClr val="FFFF00"/>
              </a:solidFill>
              <a:effectLst>
                <a:outerShdw blurRad="38100" dist="38100" dir="2700000" algn="tl">
                  <a:srgbClr val="FFFFFF"/>
                </a:outerShdw>
              </a:effectLst>
              <a:latin typeface="Verdana" panose="020B0604030504040204" pitchFamily="34" charset="0"/>
              <a:cs typeface="Arial" panose="020B0604020202020204" pitchFamily="34" charset="0"/>
            </a:endParaRPr>
          </a:p>
          <a:p>
            <a:pPr algn="ctr">
              <a:lnSpc>
                <a:spcPct val="180000"/>
              </a:lnSpc>
              <a:defRPr/>
            </a:pPr>
            <a:r>
              <a:rPr lang="tr-TR" altLang="tr-TR" sz="6000" b="1" dirty="0">
                <a:solidFill>
                  <a:srgbClr val="FFFF00"/>
                </a:solidFill>
                <a:effectLst>
                  <a:outerShdw blurRad="38100" dist="38100" dir="2700000" algn="tl">
                    <a:srgbClr val="FFFFFF"/>
                  </a:outerShdw>
                </a:effectLst>
                <a:latin typeface="Arial Narrow" panose="020B0604020202020204" pitchFamily="34" charset="0"/>
                <a:cs typeface="Arial" panose="020B0604020202020204" pitchFamily="34" charset="0"/>
              </a:rPr>
              <a:t>‘‘RENAL  DISASTER’’</a:t>
            </a:r>
            <a:endParaRPr lang="tr-TR" altLang="tr-TR" sz="8800" b="1" dirty="0">
              <a:solidFill>
                <a:srgbClr val="FFFF00"/>
              </a:solidFill>
              <a:effectLst>
                <a:outerShdw blurRad="38100" dist="38100" dir="2700000" algn="tl">
                  <a:srgbClr val="FFFFFF"/>
                </a:outerShdw>
              </a:effectLst>
              <a:latin typeface="Arial Narrow" panose="020B0604020202020204" pitchFamily="34" charset="0"/>
              <a:cs typeface="Arial" panose="020B0604020202020204" pitchFamily="34" charset="0"/>
            </a:endParaRPr>
          </a:p>
          <a:p>
            <a:pPr algn="ctr">
              <a:lnSpc>
                <a:spcPct val="0"/>
              </a:lnSpc>
              <a:defRPr/>
            </a:pPr>
            <a:endParaRPr lang="tr-TR" altLang="tr-TR" sz="8800" b="1" dirty="0">
              <a:solidFill>
                <a:srgbClr val="FFFF00"/>
              </a:solidFill>
              <a:effectLst>
                <a:outerShdw blurRad="38100" dist="38100" dir="2700000" algn="tl">
                  <a:srgbClr val="FFFFFF"/>
                </a:outerShdw>
              </a:effectLst>
              <a:latin typeface="Arial Narrow" panose="020B0604020202020204" pitchFamily="34" charset="0"/>
              <a:cs typeface="Arial" panose="020B0604020202020204" pitchFamily="34" charset="0"/>
            </a:endParaRPr>
          </a:p>
          <a:p>
            <a:pPr algn="ctr">
              <a:lnSpc>
                <a:spcPct val="10000"/>
              </a:lnSpc>
              <a:defRPr/>
            </a:pPr>
            <a:endParaRPr lang="tr-TR" altLang="tr-TR" sz="8800" b="1" dirty="0">
              <a:solidFill>
                <a:srgbClr val="FFFF00"/>
              </a:solidFill>
              <a:effectLst>
                <a:outerShdw blurRad="38100" dist="38100" dir="2700000" algn="tl">
                  <a:srgbClr val="FFFFFF"/>
                </a:outerShdw>
              </a:effectLst>
              <a:latin typeface="Arial Narrow" panose="020B0604020202020204" pitchFamily="34" charset="0"/>
              <a:cs typeface="Arial" panose="020B0604020202020204" pitchFamily="34" charset="0"/>
            </a:endParaRPr>
          </a:p>
          <a:p>
            <a:pPr algn="ctr">
              <a:lnSpc>
                <a:spcPct val="0"/>
              </a:lnSpc>
              <a:defRPr/>
            </a:pPr>
            <a:endParaRPr lang="tr-TR" altLang="tr-TR" sz="6000" b="1" dirty="0">
              <a:solidFill>
                <a:srgbClr val="FFFF00"/>
              </a:solidFill>
              <a:effectLst>
                <a:outerShdw blurRad="38100" dist="38100" dir="2700000" algn="tl">
                  <a:srgbClr val="FFFFFF"/>
                </a:outerShdw>
              </a:effectLst>
              <a:latin typeface="Verdana" panose="020B060403050404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nodeType="clickEffect">
                                  <p:stCondLst>
                                    <p:cond delay="0"/>
                                  </p:stCondLst>
                                  <p:childTnLst>
                                    <p:anim calcmode="lin" valueType="num">
                                      <p:cBhvr additive="base">
                                        <p:cTn id="6" dur="500"/>
                                        <p:tgtEl>
                                          <p:spTgt spid="143365"/>
                                        </p:tgtEl>
                                        <p:attrNameLst>
                                          <p:attrName>ppt_x</p:attrName>
                                        </p:attrNameLst>
                                      </p:cBhvr>
                                      <p:tavLst>
                                        <p:tav tm="0">
                                          <p:val>
                                            <p:strVal val="ppt_x"/>
                                          </p:val>
                                        </p:tav>
                                        <p:tav tm="100000">
                                          <p:val>
                                            <p:strVal val="1+ppt_w/2"/>
                                          </p:val>
                                        </p:tav>
                                      </p:tavLst>
                                    </p:anim>
                                    <p:anim calcmode="lin" valueType="num">
                                      <p:cBhvr additive="base">
                                        <p:cTn id="7" dur="500"/>
                                        <p:tgtEl>
                                          <p:spTgt spid="143365"/>
                                        </p:tgtEl>
                                        <p:attrNameLst>
                                          <p:attrName>ppt_y</p:attrName>
                                        </p:attrNameLst>
                                      </p:cBhvr>
                                      <p:tavLst>
                                        <p:tav tm="0">
                                          <p:val>
                                            <p:strVal val="ppt_y"/>
                                          </p:val>
                                        </p:tav>
                                        <p:tav tm="100000">
                                          <p:val>
                                            <p:strVal val="ppt_y"/>
                                          </p:val>
                                        </p:tav>
                                      </p:tavLst>
                                    </p:anim>
                                    <p:set>
                                      <p:cBhvr>
                                        <p:cTn id="8" dur="1" fill="hold">
                                          <p:stCondLst>
                                            <p:cond delay="499"/>
                                          </p:stCondLst>
                                        </p:cTn>
                                        <p:tgtEl>
                                          <p:spTgt spid="143365"/>
                                        </p:tgtEl>
                                        <p:attrNameLst>
                                          <p:attrName>style.visibility</p:attrName>
                                        </p:attrNameLst>
                                      </p:cBhvr>
                                      <p:to>
                                        <p:strVal val="hidden"/>
                                      </p:to>
                                    </p:set>
                                  </p:childTnLst>
                                </p:cTn>
                              </p:par>
                              <p:par>
                                <p:cTn id="9" presetID="5" presetClass="entr" presetSubtype="10" fill="hold" nodeType="withEffect">
                                  <p:stCondLst>
                                    <p:cond delay="0"/>
                                  </p:stCondLst>
                                  <p:childTnLst>
                                    <p:set>
                                      <p:cBhvr>
                                        <p:cTn id="10" dur="1" fill="hold">
                                          <p:stCondLst>
                                            <p:cond delay="0"/>
                                          </p:stCondLst>
                                        </p:cTn>
                                        <p:tgtEl>
                                          <p:spTgt spid="143368"/>
                                        </p:tgtEl>
                                        <p:attrNameLst>
                                          <p:attrName>style.visibility</p:attrName>
                                        </p:attrNameLst>
                                      </p:cBhvr>
                                      <p:to>
                                        <p:strVal val="visible"/>
                                      </p:to>
                                    </p:set>
                                    <p:animEffect transition="in" filter="checkerboard(across)">
                                      <p:cBhvr>
                                        <p:cTn id="11" dur="500"/>
                                        <p:tgtEl>
                                          <p:spTgt spid="14336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20071</TotalTime>
  <Words>3435</Words>
  <Application>Microsoft Office PowerPoint</Application>
  <PresentationFormat>Ευρεία οθόνη</PresentationFormat>
  <Paragraphs>482</Paragraphs>
  <Slides>33</Slides>
  <Notes>14</Notes>
  <HiddenSlides>2</HiddenSlides>
  <MMClips>0</MMClips>
  <ScaleCrop>false</ScaleCrop>
  <HeadingPairs>
    <vt:vector size="8" baseType="variant">
      <vt:variant>
        <vt:lpstr>Γραμματοσειρές που χρησιμοποιούνται</vt:lpstr>
      </vt:variant>
      <vt:variant>
        <vt:i4>15</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33</vt:i4>
      </vt:variant>
    </vt:vector>
  </HeadingPairs>
  <TitlesOfParts>
    <vt:vector size="50" baseType="lpstr">
      <vt:lpstr>Meiryo</vt:lpstr>
      <vt:lpstr>Arial</vt:lpstr>
      <vt:lpstr>Arial Narrow</vt:lpstr>
      <vt:lpstr>Calibri</vt:lpstr>
      <vt:lpstr>Calibri Light</vt:lpstr>
      <vt:lpstr>Google Sans</vt:lpstr>
      <vt:lpstr>Helvetica</vt:lpstr>
      <vt:lpstr>inherit</vt:lpstr>
      <vt:lpstr>Roboto</vt:lpstr>
      <vt:lpstr>system-ui</vt:lpstr>
      <vt:lpstr>Tahoma</vt:lpstr>
      <vt:lpstr>Times</vt:lpstr>
      <vt:lpstr>Verdana</vt:lpstr>
      <vt:lpstr>Wingdings</vt:lpstr>
      <vt:lpstr>WorkSans</vt:lpstr>
      <vt:lpstr>Office Teması</vt:lpstr>
      <vt:lpstr>QuickTime Picture</vt:lpstr>
      <vt:lpstr>Disaster Nephrology:  The role of a Renal Disaster Task Force</vt:lpstr>
      <vt:lpstr>DISASTERS</vt:lpstr>
      <vt:lpstr>Medical aid following Mass disasters:  A Real Challenge !</vt:lpstr>
      <vt:lpstr>Spectrum of Medical Problems During Disasters (1): Problems Occurring within disaster period</vt:lpstr>
      <vt:lpstr>Nephrological Problems at Times of Disasters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Lessons Learnt from the 1999 Marmara Earthquake</vt:lpstr>
      <vt:lpstr>CRUSH  SYNDROME</vt:lpstr>
      <vt:lpstr>      Crush Syndrome : Clinical  &amp;  Laboratory  Findings  Initial management</vt:lpstr>
      <vt:lpstr>The victim rescued from under the rubble can rapidly deteriorate and die</vt:lpstr>
      <vt:lpstr>Παρουσίαση του PowerPoint</vt:lpstr>
      <vt:lpstr>Παρουσίαση του PowerPoint</vt:lpstr>
      <vt:lpstr>Παρουσίαση του PowerPoint</vt:lpstr>
      <vt:lpstr>Following Mass Disasters…</vt:lpstr>
      <vt:lpstr>Patients on RRT at times of Disasters: Challenges</vt:lpstr>
      <vt:lpstr>Παρουσίαση του PowerPoint</vt:lpstr>
      <vt:lpstr>Παρουσίαση του PowerPoint</vt:lpstr>
      <vt:lpstr>Παρουσίαση του PowerPoint</vt:lpstr>
      <vt:lpstr>Παρουσίαση του PowerPoint</vt:lpstr>
      <vt:lpstr>What does the local RDTF do?</vt:lpstr>
      <vt:lpstr>The First Day of the Earthquake: 06.02.2023/05:08</vt:lpstr>
      <vt:lpstr>Παρουσίαση του PowerPoint</vt:lpstr>
      <vt:lpstr>Major points of planning</vt:lpstr>
      <vt:lpstr>Παρουσίαση του PowerPoint</vt:lpstr>
      <vt:lpstr>How is an International RDRTF helpful</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a Medical Doctor during Disasters:  The Renal Task Force</dc:title>
  <dc:creator>Serhan Tuğlular</dc:creator>
  <cp:lastModifiedBy>vdl audiovisual_1</cp:lastModifiedBy>
  <cp:revision>14</cp:revision>
  <dcterms:created xsi:type="dcterms:W3CDTF">2023-05-02T09:35:56Z</dcterms:created>
  <dcterms:modified xsi:type="dcterms:W3CDTF">2023-10-21T06:02:03Z</dcterms:modified>
</cp:coreProperties>
</file>