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0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2E213D-909B-4FE0-865A-1E68E9E011F5}">
  <a:tblStyle styleId="{082E213D-909B-4FE0-865A-1E68E9E011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756E7E5-640C-48C9-BB92-5360A21A08C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f9e629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0f9e629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0f9e629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0f9e629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1258269c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1258269c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1558654" y="-918600"/>
            <a:ext cx="7242685" cy="7007775"/>
            <a:chOff x="1558654" y="-918600"/>
            <a:chExt cx="7242685" cy="7007775"/>
          </a:xfrm>
        </p:grpSpPr>
        <p:pic>
          <p:nvPicPr>
            <p:cNvPr id="11" name="Google Shape;11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58654" y="-918600"/>
              <a:ext cx="1871216" cy="1864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51698" y="382975"/>
              <a:ext cx="1149641" cy="1145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72554" y="4224900"/>
              <a:ext cx="1871216" cy="1864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oogle Shape;14;p2"/>
          <p:cNvGrpSpPr/>
          <p:nvPr/>
        </p:nvGrpSpPr>
        <p:grpSpPr>
          <a:xfrm>
            <a:off x="-835150" y="796776"/>
            <a:ext cx="11073024" cy="4573487"/>
            <a:chOff x="-835150" y="796776"/>
            <a:chExt cx="11073024" cy="4573487"/>
          </a:xfrm>
        </p:grpSpPr>
        <p:pic>
          <p:nvPicPr>
            <p:cNvPr id="15" name="Google Shape;15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835150" y="796776"/>
              <a:ext cx="1910274" cy="1864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5100" y="4224888"/>
              <a:ext cx="1173636" cy="1145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327600" y="2997401"/>
              <a:ext cx="1910274" cy="1864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446450" y="1322886"/>
            <a:ext cx="6251100" cy="17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446450" y="3356994"/>
            <a:ext cx="6251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24"/>
          <p:cNvGrpSpPr/>
          <p:nvPr/>
        </p:nvGrpSpPr>
        <p:grpSpPr>
          <a:xfrm>
            <a:off x="198000" y="-918974"/>
            <a:ext cx="7643174" cy="6573749"/>
            <a:chOff x="198000" y="-918974"/>
            <a:chExt cx="7643174" cy="6573749"/>
          </a:xfrm>
        </p:grpSpPr>
        <p:pic>
          <p:nvPicPr>
            <p:cNvPr id="279" name="Google Shape;279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8000" y="-918974"/>
              <a:ext cx="1910274" cy="1864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75938" y="4509401"/>
              <a:ext cx="1173636" cy="1145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30900" y="-918974"/>
              <a:ext cx="1910274" cy="18642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2" name="Google Shape;282;p24"/>
          <p:cNvGrpSpPr/>
          <p:nvPr/>
        </p:nvGrpSpPr>
        <p:grpSpPr>
          <a:xfrm>
            <a:off x="-711502" y="1639613"/>
            <a:ext cx="10512197" cy="4527012"/>
            <a:chOff x="-711502" y="1639613"/>
            <a:chExt cx="10512197" cy="4527012"/>
          </a:xfrm>
        </p:grpSpPr>
        <p:pic>
          <p:nvPicPr>
            <p:cNvPr id="283" name="Google Shape;283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29479" y="1639613"/>
              <a:ext cx="1871216" cy="1864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11502" y="3061125"/>
              <a:ext cx="1149641" cy="1145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86454" y="4302350"/>
              <a:ext cx="1871216" cy="1864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3"/>
          <p:cNvGrpSpPr/>
          <p:nvPr/>
        </p:nvGrpSpPr>
        <p:grpSpPr>
          <a:xfrm>
            <a:off x="1321950" y="-1147574"/>
            <a:ext cx="7822049" cy="6802349"/>
            <a:chOff x="1321950" y="-1147574"/>
            <a:chExt cx="7822049" cy="6802349"/>
          </a:xfrm>
        </p:grpSpPr>
        <p:pic>
          <p:nvPicPr>
            <p:cNvPr id="23" name="Google Shape;23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21950" y="-1147574"/>
              <a:ext cx="1910274" cy="1864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85188" y="4509401"/>
              <a:ext cx="1173636" cy="1145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33725" y="-559499"/>
              <a:ext cx="1910274" cy="18642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Google Shape;26;p3"/>
          <p:cNvGrpSpPr/>
          <p:nvPr/>
        </p:nvGrpSpPr>
        <p:grpSpPr>
          <a:xfrm>
            <a:off x="-483552" y="1624525"/>
            <a:ext cx="10284247" cy="4389700"/>
            <a:chOff x="-483552" y="1624525"/>
            <a:chExt cx="10284247" cy="4389700"/>
          </a:xfrm>
        </p:grpSpPr>
        <p:pic>
          <p:nvPicPr>
            <p:cNvPr id="27" name="Google Shape;27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29479" y="2701675"/>
              <a:ext cx="1871216" cy="1864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483552" y="1624525"/>
              <a:ext cx="1149641" cy="1145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7154" y="4149950"/>
              <a:ext cx="1871216" cy="1864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17350" y="2686050"/>
            <a:ext cx="5709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4013250" y="1768050"/>
            <a:ext cx="11175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875" y="4640269"/>
            <a:ext cx="1142475" cy="11149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6"/>
          <p:cNvGrpSpPr/>
          <p:nvPr/>
        </p:nvGrpSpPr>
        <p:grpSpPr>
          <a:xfrm>
            <a:off x="-661608" y="621610"/>
            <a:ext cx="9669815" cy="2507617"/>
            <a:chOff x="-661608" y="621610"/>
            <a:chExt cx="9669815" cy="2507617"/>
          </a:xfrm>
        </p:grpSpPr>
        <p:pic>
          <p:nvPicPr>
            <p:cNvPr id="62" name="Google Shape;62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661608" y="2014262"/>
              <a:ext cx="1119118" cy="1114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320641" y="621610"/>
              <a:ext cx="687566" cy="6850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8"/>
          <p:cNvGrpSpPr/>
          <p:nvPr/>
        </p:nvGrpSpPr>
        <p:grpSpPr>
          <a:xfrm>
            <a:off x="-643375" y="-1067499"/>
            <a:ext cx="9232349" cy="7212726"/>
            <a:chOff x="-643375" y="-1067499"/>
            <a:chExt cx="9232349" cy="7212726"/>
          </a:xfrm>
        </p:grpSpPr>
        <p:pic>
          <p:nvPicPr>
            <p:cNvPr id="76" name="Google Shape;7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7325" y="-1067499"/>
              <a:ext cx="1910274" cy="1864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43375" y="2997388"/>
              <a:ext cx="1173636" cy="1145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8700" y="4280951"/>
              <a:ext cx="1910274" cy="18642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" name="Google Shape;79;p8"/>
          <p:cNvGrpSpPr/>
          <p:nvPr/>
        </p:nvGrpSpPr>
        <p:grpSpPr>
          <a:xfrm>
            <a:off x="1221354" y="-1067500"/>
            <a:ext cx="8357185" cy="7156675"/>
            <a:chOff x="1221354" y="-1067500"/>
            <a:chExt cx="8357185" cy="7156675"/>
          </a:xfrm>
        </p:grpSpPr>
        <p:pic>
          <p:nvPicPr>
            <p:cNvPr id="80" name="Google Shape;80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31629" y="-1067500"/>
              <a:ext cx="1871216" cy="1864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428898" y="1048175"/>
              <a:ext cx="1149641" cy="1145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1354" y="4224900"/>
              <a:ext cx="1871216" cy="1864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9"/>
          <p:cNvGrpSpPr/>
          <p:nvPr/>
        </p:nvGrpSpPr>
        <p:grpSpPr>
          <a:xfrm>
            <a:off x="459625" y="-1283099"/>
            <a:ext cx="8054374" cy="6185687"/>
            <a:chOff x="459625" y="-1283099"/>
            <a:chExt cx="8054374" cy="6185687"/>
          </a:xfrm>
        </p:grpSpPr>
        <p:pic>
          <p:nvPicPr>
            <p:cNvPr id="89" name="Google Shape;89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03725" y="-1283099"/>
              <a:ext cx="1910274" cy="1864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9625" y="3757213"/>
              <a:ext cx="1173636" cy="1145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" name="Google Shape;91;p9"/>
          <p:cNvGrpSpPr/>
          <p:nvPr/>
        </p:nvGrpSpPr>
        <p:grpSpPr>
          <a:xfrm>
            <a:off x="-434552" y="343613"/>
            <a:ext cx="10013091" cy="5764312"/>
            <a:chOff x="-434552" y="343613"/>
            <a:chExt cx="10013091" cy="5764312"/>
          </a:xfrm>
        </p:grpSpPr>
        <p:pic>
          <p:nvPicPr>
            <p:cNvPr id="92" name="Google Shape;92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434552" y="343613"/>
              <a:ext cx="1149641" cy="1145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66129" y="4243650"/>
              <a:ext cx="1871216" cy="1864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428898" y="2063813"/>
              <a:ext cx="1149641" cy="1145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>
            <a:spLocks noGrp="1"/>
          </p:cNvSpPr>
          <p:nvPr>
            <p:ph type="pic" idx="2"/>
          </p:nvPr>
        </p:nvSpPr>
        <p:spPr>
          <a:xfrm>
            <a:off x="-6875" y="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720000" y="403800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3"/>
          <p:cNvGrpSpPr/>
          <p:nvPr/>
        </p:nvGrpSpPr>
        <p:grpSpPr>
          <a:xfrm>
            <a:off x="-467162" y="694244"/>
            <a:ext cx="9522512" cy="5029213"/>
            <a:chOff x="-467162" y="694244"/>
            <a:chExt cx="9522512" cy="5029213"/>
          </a:xfrm>
        </p:grpSpPr>
        <p:pic>
          <p:nvPicPr>
            <p:cNvPr id="113" name="Google Shape;113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88325" y="4608494"/>
              <a:ext cx="1142475" cy="1114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67800" y="3610947"/>
              <a:ext cx="687550" cy="670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467162" y="694244"/>
              <a:ext cx="1142475" cy="11149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" name="Google Shape;116;p13"/>
          <p:cNvGrpSpPr/>
          <p:nvPr/>
        </p:nvGrpSpPr>
        <p:grpSpPr>
          <a:xfrm>
            <a:off x="174566" y="-669938"/>
            <a:ext cx="9307241" cy="5527249"/>
            <a:chOff x="174566" y="-669938"/>
            <a:chExt cx="9307241" cy="5527249"/>
          </a:xfrm>
        </p:grpSpPr>
        <p:pic>
          <p:nvPicPr>
            <p:cNvPr id="117" name="Google Shape;11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11742" y="-669938"/>
              <a:ext cx="1119118" cy="1114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4566" y="4172298"/>
              <a:ext cx="687566" cy="6850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94241" y="1296010"/>
              <a:ext cx="687566" cy="6850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2" hasCustomPrompt="1"/>
          </p:nvPr>
        </p:nvSpPr>
        <p:spPr>
          <a:xfrm>
            <a:off x="1505400" y="16332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3" hasCustomPrompt="1"/>
          </p:nvPr>
        </p:nvSpPr>
        <p:spPr>
          <a:xfrm>
            <a:off x="1505400" y="30666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4" hasCustomPrompt="1"/>
          </p:nvPr>
        </p:nvSpPr>
        <p:spPr>
          <a:xfrm>
            <a:off x="4204675" y="16332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5" hasCustomPrompt="1"/>
          </p:nvPr>
        </p:nvSpPr>
        <p:spPr>
          <a:xfrm>
            <a:off x="4204675" y="30666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6" hasCustomPrompt="1"/>
          </p:nvPr>
        </p:nvSpPr>
        <p:spPr>
          <a:xfrm>
            <a:off x="6903950" y="16332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7" hasCustomPrompt="1"/>
          </p:nvPr>
        </p:nvSpPr>
        <p:spPr>
          <a:xfrm>
            <a:off x="6903950" y="30666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"/>
          </p:nvPr>
        </p:nvSpPr>
        <p:spPr>
          <a:xfrm>
            <a:off x="720000" y="2132775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8"/>
          </p:nvPr>
        </p:nvSpPr>
        <p:spPr>
          <a:xfrm>
            <a:off x="3419275" y="2132775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9"/>
          </p:nvPr>
        </p:nvSpPr>
        <p:spPr>
          <a:xfrm>
            <a:off x="6118550" y="2132775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3"/>
          </p:nvPr>
        </p:nvSpPr>
        <p:spPr>
          <a:xfrm>
            <a:off x="720000" y="3566250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4"/>
          </p:nvPr>
        </p:nvSpPr>
        <p:spPr>
          <a:xfrm>
            <a:off x="3419275" y="3566250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15"/>
          </p:nvPr>
        </p:nvSpPr>
        <p:spPr>
          <a:xfrm>
            <a:off x="6118550" y="3566250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23"/>
          <p:cNvGrpSpPr/>
          <p:nvPr/>
        </p:nvGrpSpPr>
        <p:grpSpPr>
          <a:xfrm>
            <a:off x="1679516" y="-669938"/>
            <a:ext cx="7802291" cy="5527249"/>
            <a:chOff x="1679516" y="-669938"/>
            <a:chExt cx="7802291" cy="5527249"/>
          </a:xfrm>
        </p:grpSpPr>
        <p:pic>
          <p:nvPicPr>
            <p:cNvPr id="268" name="Google Shape;268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87342" y="-669938"/>
              <a:ext cx="1119118" cy="1114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79516" y="4172298"/>
              <a:ext cx="687566" cy="6850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794241" y="1296010"/>
              <a:ext cx="687566" cy="6850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1" name="Google Shape;271;p23"/>
          <p:cNvGrpSpPr/>
          <p:nvPr/>
        </p:nvGrpSpPr>
        <p:grpSpPr>
          <a:xfrm>
            <a:off x="-467162" y="-782656"/>
            <a:ext cx="9522512" cy="6506113"/>
            <a:chOff x="-467162" y="-782656"/>
            <a:chExt cx="9522512" cy="6506113"/>
          </a:xfrm>
        </p:grpSpPr>
        <p:pic>
          <p:nvPicPr>
            <p:cNvPr id="272" name="Google Shape;272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83825" y="4608494"/>
              <a:ext cx="1142475" cy="1114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367800" y="3610947"/>
              <a:ext cx="687550" cy="670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467162" y="2389694"/>
              <a:ext cx="1142475" cy="1114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50575" y="-782656"/>
              <a:ext cx="1142475" cy="11149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9" r:id="rId9"/>
    <p:sldLayoutId id="214748367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ncbi.nlm.nih.gov/pmc/articles/PMC8478105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5E51F94-245D-B9AA-6FD9-961A8F5D4A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12112" y="1264007"/>
            <a:ext cx="7010400" cy="110799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IMPACT OF CORONAVIRUS DISEASE- 19 (COVID- 19) ON KIDNEY TRANSPLANT FUNCTION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011B3-EAD1-0CEF-639A-D930360998D1}"/>
              </a:ext>
            </a:extLst>
          </p:cNvPr>
          <p:cNvSpPr txBox="1"/>
          <p:nvPr/>
        </p:nvSpPr>
        <p:spPr>
          <a:xfrm>
            <a:off x="1212112" y="2968698"/>
            <a:ext cx="701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Severova</a:t>
            </a:r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G¹, </a:t>
            </a:r>
            <a:r>
              <a:rPr lang="en-US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Canevska</a:t>
            </a:r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US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Taneska</a:t>
            </a:r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A¹, </a:t>
            </a:r>
            <a:r>
              <a:rPr lang="en-US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Janeku</a:t>
            </a:r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US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Kartalov</a:t>
            </a:r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M², </a:t>
            </a:r>
            <a:r>
              <a:rPr lang="en-US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Dzekova</a:t>
            </a:r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US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Vidimliski</a:t>
            </a:r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P¹, </a:t>
            </a:r>
            <a:r>
              <a:rPr lang="en-US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Milenkova</a:t>
            </a:r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M¹, </a:t>
            </a:r>
            <a:r>
              <a:rPr lang="en-US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Spasovska</a:t>
            </a:r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A¹, </a:t>
            </a:r>
            <a:r>
              <a:rPr lang="en-US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Gjorgjievski</a:t>
            </a:r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N¹, </a:t>
            </a:r>
            <a:r>
              <a:rPr lang="en-US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Pushevski</a:t>
            </a:r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V¹, Nikolov I¹, </a:t>
            </a:r>
            <a:r>
              <a:rPr lang="en-US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Severova</a:t>
            </a:r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US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Stojanovska</a:t>
            </a:r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A¹, </a:t>
            </a:r>
            <a:r>
              <a:rPr lang="en-US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Janevski</a:t>
            </a:r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Z¹, </a:t>
            </a:r>
            <a:r>
              <a:rPr lang="en-US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Trajceska</a:t>
            </a:r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Lada¹, </a:t>
            </a:r>
            <a:r>
              <a:rPr lang="en-US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Rambabova</a:t>
            </a:r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US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Bushletik</a:t>
            </a:r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I¹ and </a:t>
            </a:r>
            <a:r>
              <a:rPr lang="en-US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Spasovski</a:t>
            </a:r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G¹. </a:t>
            </a:r>
          </a:p>
          <a:p>
            <a:endParaRPr lang="en-US" sz="1000" b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¹</a:t>
            </a:r>
            <a:r>
              <a:rPr lang="mk-MK" sz="1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University Clinic of Nephrology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en-US" b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²</a:t>
            </a:r>
            <a:r>
              <a:rPr lang="mk-MK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University Clinic for Infectious Diseases and Febrile Conditions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D5332C2-71A0-7F91-B106-62C7F69B2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72A2CA-AD4E-0CC3-68E7-87980475B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1F9669-7E4F-0B69-0C16-5065B19D0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642" y="176313"/>
            <a:ext cx="988763" cy="730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711D7-ADBE-EA51-4F5B-D5A2F5E92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89" y="159535"/>
            <a:ext cx="861172" cy="7477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 txBox="1">
            <a:spLocks noGrp="1"/>
          </p:cNvSpPr>
          <p:nvPr>
            <p:ph type="title"/>
          </p:nvPr>
        </p:nvSpPr>
        <p:spPr>
          <a:xfrm>
            <a:off x="720000" y="2252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br>
              <a:rPr lang="mk-MK" b="1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mk-MK" dirty="0"/>
            </a:br>
            <a:r>
              <a:rPr lang="en-US" sz="2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im: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Does 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COVID-19 affects the function </a:t>
            </a:r>
            <a:br>
              <a:rPr lang="en-US" sz="24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 the transplanted kidney 1 year later?</a:t>
            </a:r>
            <a:br>
              <a:rPr lang="en-US" sz="24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5" name="Google Shape;305;p29"/>
          <p:cNvSpPr txBox="1"/>
          <p:nvPr/>
        </p:nvSpPr>
        <p:spPr>
          <a:xfrm>
            <a:off x="192445" y="797985"/>
            <a:ext cx="4801843" cy="15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general practitioners, UC for infectious diseases and febrile conditions, departments </a:t>
            </a:r>
            <a:r>
              <a:rPr lang="en-US" altLang="en-US" sz="1600" dirty="0">
                <a:solidFill>
                  <a:srgbClr val="202124"/>
                </a:solidFill>
                <a:latin typeface="+mn-lt"/>
              </a:rPr>
              <a:t>for infective diseases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in general hospitals, COVID- 19 centers at internal clinics and at surgical clinics</a:t>
            </a:r>
            <a:endParaRPr kumimoji="0" lang="mk-MK" altLang="en-US" sz="16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inherit"/>
              </a:rPr>
              <a:t>treated according to the protocols for COVID-19 by the local authorities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 </a:t>
            </a:r>
            <a:endParaRPr kumimoji="0" lang="mk-MK" altLang="en-US" sz="1600" b="1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  <a:p>
            <a:endParaRPr lang="en-US" sz="16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population in RN Macedonia ~ 2 milli</a:t>
            </a:r>
            <a:r>
              <a:rPr lang="mk-MK" sz="18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о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ns</a:t>
            </a:r>
            <a:endParaRPr lang="mk-MK" sz="18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0212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sz="1800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hemodialysis ~ 1500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kidney transplant patients 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~ 300</a:t>
            </a:r>
            <a:br>
              <a:rPr lang="en-US" sz="1800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population with an increased risk of any type of infection</a:t>
            </a:r>
            <a:r>
              <a:rPr lang="en-US" sz="1800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great chal</a:t>
            </a:r>
            <a:r>
              <a:rPr lang="en-US" sz="1800" b="1" dirty="0">
                <a:solidFill>
                  <a:srgbClr val="7030A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enge</a:t>
            </a:r>
            <a:r>
              <a:rPr lang="en-US" sz="1800" dirty="0">
                <a:solidFill>
                  <a:srgbClr val="20212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04FED-E8C9-C9AA-2576-E1D6F41E6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772" y="311534"/>
            <a:ext cx="3920836" cy="257175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19B650B-37CD-C22A-188E-BAC073E45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30551-ECFF-8850-477C-965ED6271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014" y="1739944"/>
            <a:ext cx="2225749" cy="31782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46711C-8E87-419B-A433-98A111A50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345B6C-5665-B7A0-1E66-D6CD88B0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202124"/>
                </a:solidFill>
                <a:effectLst/>
                <a:latin typeface="+mj-lt"/>
                <a:ea typeface="Calibri" panose="020F0502020204030204" pitchFamily="34" charset="0"/>
              </a:rPr>
              <a:t>MATERIAL AND METHODS</a:t>
            </a:r>
            <a:endParaRPr lang="en-US" sz="24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193A7-E10C-83A6-A5CC-21D3445B03F5}"/>
              </a:ext>
            </a:extLst>
          </p:cNvPr>
          <p:cNvSpPr txBox="1"/>
          <p:nvPr/>
        </p:nvSpPr>
        <p:spPr>
          <a:xfrm>
            <a:off x="796199" y="1556087"/>
            <a:ext cx="73641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period: March 2020 to March 2022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patients with transplanted kidney </a:t>
            </a:r>
            <a:r>
              <a:rPr lang="en-US" altLang="en-US" sz="1800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positive PCR for SARS CoV-2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symptoms of mild, moderate and severe form of COVID-19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sz="1800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ollowed for one year, with standard laboratory tests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sz="1800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enal function was evaluated by monitoring of: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- serum creatinine (µmol/L),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calculating glomerular filtration rate (GFR) with CKD epi equation (ml/min)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proteinuria (qualitatively and quantitatively</a:t>
            </a:r>
            <a:r>
              <a:rPr kumimoji="0" lang="mk-MK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800" dirty="0">
              <a:solidFill>
                <a:srgbClr val="202124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sz="1800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D0-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baseline (before COVID-19)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 D1-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one year later.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50A516-F6F9-2530-0507-38EE69B47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ABA08C-53EB-45D4-708F-3582109EC0BB}"/>
              </a:ext>
            </a:extLst>
          </p:cNvPr>
          <p:cNvSpPr txBox="1"/>
          <p:nvPr/>
        </p:nvSpPr>
        <p:spPr>
          <a:xfrm>
            <a:off x="595544" y="247337"/>
            <a:ext cx="751355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n-US" altLang="en-US" sz="2400" b="1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total 64 patients</a:t>
            </a:r>
            <a:endParaRPr lang="en-US" altLang="en-US" sz="1600" dirty="0">
              <a:solidFill>
                <a:srgbClr val="202124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mean age of 44±1.4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hospitalization 47 (73%), mechanical ventilation 12 (56%),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(15%) hemodialysis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13 (20%) died</a:t>
            </a:r>
          </a:p>
          <a:p>
            <a:endParaRPr lang="en-US" altLang="en-US" dirty="0">
              <a:solidFill>
                <a:srgbClr val="20212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2F0E4-B341-6ED6-4C0F-93F7CD1D5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623" y="2048540"/>
            <a:ext cx="4125433" cy="2965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2F4667-03F3-2810-1409-315B5D2D7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69" y="2782293"/>
            <a:ext cx="1393851" cy="231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EBC43A-E994-0348-91E9-5D92F18FD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462" y="3561340"/>
            <a:ext cx="1329043" cy="231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4BCE46-DAD2-364D-E070-51FB9865C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562" y="2048540"/>
            <a:ext cx="4437320" cy="2965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E399BD-982E-7BEC-4673-9F4C333C7712}"/>
              </a:ext>
            </a:extLst>
          </p:cNvPr>
          <p:cNvSpPr txBox="1"/>
          <p:nvPr/>
        </p:nvSpPr>
        <p:spPr>
          <a:xfrm>
            <a:off x="3033822" y="3055926"/>
            <a:ext cx="182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173 v</a:t>
            </a:r>
            <a:r>
              <a:rPr lang="mk-MK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143; p= 0.04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107AA1-C09D-40CB-6FCA-0AA9F915F402}"/>
              </a:ext>
            </a:extLst>
          </p:cNvPr>
          <p:cNvSpPr txBox="1"/>
          <p:nvPr/>
        </p:nvSpPr>
        <p:spPr>
          <a:xfrm>
            <a:off x="1898694" y="2590350"/>
            <a:ext cx="1913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cs typeface="Calibri" panose="020F0502020204030204" pitchFamily="34" charset="0"/>
              </a:rPr>
              <a:t>57 </a:t>
            </a:r>
            <a:r>
              <a:rPr lang="en-US" b="1" dirty="0" err="1">
                <a:latin typeface="+mj-lt"/>
                <a:cs typeface="Calibri" panose="020F0502020204030204" pitchFamily="34" charset="0"/>
              </a:rPr>
              <a:t>v.s</a:t>
            </a:r>
            <a:r>
              <a:rPr lang="en-US" b="1" dirty="0">
                <a:latin typeface="+mj-lt"/>
                <a:cs typeface="Calibri" panose="020F0502020204030204" pitchFamily="34" charset="0"/>
              </a:rPr>
              <a:t>. 44; p=0,012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9BF4D-BD2F-2A6F-C75D-2B2BF4634526}"/>
              </a:ext>
            </a:extLst>
          </p:cNvPr>
          <p:cNvSpPr txBox="1"/>
          <p:nvPr/>
        </p:nvSpPr>
        <p:spPr>
          <a:xfrm>
            <a:off x="7682505" y="3793008"/>
            <a:ext cx="1390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2124"/>
                </a:solidFill>
                <a:effectLst/>
                <a:latin typeface="+mj-lt"/>
                <a:ea typeface="Calibri" panose="020F0502020204030204" pitchFamily="34" charset="0"/>
              </a:rPr>
              <a:t>29% v</a:t>
            </a:r>
            <a:r>
              <a:rPr lang="mk-MK" dirty="0">
                <a:solidFill>
                  <a:srgbClr val="202124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n-US" dirty="0">
                <a:solidFill>
                  <a:srgbClr val="202124"/>
                </a:solidFill>
                <a:effectLst/>
                <a:latin typeface="+mj-lt"/>
                <a:ea typeface="Calibri" panose="020F0502020204030204" pitchFamily="34" charset="0"/>
              </a:rPr>
              <a:t>s. 34%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9F06C9-C1C5-9F12-7039-3899EC262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2" y="1103076"/>
            <a:ext cx="2153375" cy="1834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51BE59-C022-9252-305C-4E1D484DFE7F}"/>
              </a:ext>
            </a:extLst>
          </p:cNvPr>
          <p:cNvSpPr txBox="1"/>
          <p:nvPr/>
        </p:nvSpPr>
        <p:spPr>
          <a:xfrm>
            <a:off x="114802" y="2937164"/>
            <a:ext cx="245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Fig.1 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Acute tubular injury 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with cytoplasmic vacuolization, blebbing, and loss of brush border (periodic acid Schiff, original magnification ×200).</a:t>
            </a:r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DA7191-C88B-D59A-8629-5680F7A86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96" y="1059055"/>
            <a:ext cx="2313708" cy="18340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88AD83-CAE5-F7F7-0CFB-2F0B926DE06C}"/>
              </a:ext>
            </a:extLst>
          </p:cNvPr>
          <p:cNvSpPr txBox="1"/>
          <p:nvPr/>
        </p:nvSpPr>
        <p:spPr>
          <a:xfrm>
            <a:off x="2715996" y="2893143"/>
            <a:ext cx="2376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Fig.2 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Collapse of glomerular 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tuft with overlying visceral epithelial cell hyperplasia with protein droplets diagnostic of collapsing glomerulopathy (Jones’ silver stain, original magnification ×400).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B7257C-DD2E-420C-FA0A-1AFA80555776}"/>
              </a:ext>
            </a:extLst>
          </p:cNvPr>
          <p:cNvSpPr txBox="1"/>
          <p:nvPr/>
        </p:nvSpPr>
        <p:spPr>
          <a:xfrm>
            <a:off x="2420577" y="98665"/>
            <a:ext cx="438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DISCUSION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0992E-BB6B-A30D-95A2-044C12B110D1}"/>
              </a:ext>
            </a:extLst>
          </p:cNvPr>
          <p:cNvSpPr txBox="1"/>
          <p:nvPr/>
        </p:nvSpPr>
        <p:spPr>
          <a:xfrm>
            <a:off x="42068" y="564466"/>
            <a:ext cx="67397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Pathohistological findings from renal biopsy in COVID-19 pts</a:t>
            </a:r>
          </a:p>
          <a:p>
            <a:r>
              <a:rPr lang="en-US" sz="900" kern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Meghan </a:t>
            </a:r>
            <a:r>
              <a:rPr lang="en-US" sz="900" kern="1800" spc="-1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E.Kapp</a:t>
            </a:r>
            <a:r>
              <a:rPr lang="en-US" sz="900" kern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all. Renal Considerations in COVID-19: Biology, Pathology, and Pathophysiology. </a:t>
            </a:r>
            <a:r>
              <a:rPr lang="en-US" sz="900" u="sng" kern="100" dirty="0">
                <a:solidFill>
                  <a:srgbClr val="376F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ASAIO J.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2021 Oct; 67(10): 1087–1096.</a:t>
            </a:r>
          </a:p>
          <a:p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AF4C25-2BF8-C685-AB39-64B8CEE7F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02" y="3645051"/>
            <a:ext cx="2209800" cy="14984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FB35D8-C7F6-415C-C0B0-1682B7C91C32}"/>
              </a:ext>
            </a:extLst>
          </p:cNvPr>
          <p:cNvSpPr txBox="1"/>
          <p:nvPr/>
        </p:nvSpPr>
        <p:spPr>
          <a:xfrm>
            <a:off x="2324602" y="4215245"/>
            <a:ext cx="2822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Fig.3 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Thrombosis in glomerular capillary loops 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with CD61-positive staining (anti-CD61 IHC, original magnification ×200).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36105F-13F1-399C-B7B6-598DE33967A8}"/>
              </a:ext>
            </a:extLst>
          </p:cNvPr>
          <p:cNvSpPr txBox="1"/>
          <p:nvPr/>
        </p:nvSpPr>
        <p:spPr>
          <a:xfrm>
            <a:off x="5620435" y="1756142"/>
            <a:ext cx="3359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increase in serum creatinine </a:t>
            </a:r>
            <a:endParaRPr kumimoji="0" lang="mk-MK" altLang="en-US" sz="20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mk-MK" altLang="en-US" sz="2000" b="1" dirty="0">
                <a:solidFill>
                  <a:srgbClr val="202124"/>
                </a:solidFill>
                <a:latin typeface="inherit"/>
              </a:rPr>
              <a:t>                                                            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inherit"/>
              </a:rPr>
              <a:t>decrease in GFR </a:t>
            </a:r>
            <a:endParaRPr kumimoji="0" lang="mk-MK" altLang="en-US" sz="2000" b="1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inherit"/>
            </a:endParaRPr>
          </a:p>
          <a:p>
            <a:pPr mar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mk-MK" altLang="en-US" sz="2000" b="1" dirty="0">
                <a:solidFill>
                  <a:srgbClr val="202124"/>
                </a:solidFill>
                <a:latin typeface="inherit"/>
              </a:rPr>
              <a:t>                                                               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appearance of proteinuria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9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AB11F65-93EE-9DC5-FE77-34D1ACC815A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26288" y="1020394"/>
            <a:ext cx="6953693" cy="135421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/>
              <a:t>CONCLUSION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b="1" dirty="0">
                <a:solidFill>
                  <a:srgbClr val="FF0000"/>
                </a:solidFill>
              </a:rPr>
              <a:t>COVID-19 affects graft function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Further follow-up at 3 and 5 years is needed for more precise results.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27BC01-B210-31B8-EC5F-A0723F1B5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88" y="2801811"/>
            <a:ext cx="6953693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10189"/>
      </p:ext>
    </p:extLst>
  </p:cSld>
  <p:clrMapOvr>
    <a:masterClrMapping/>
  </p:clrMapOvr>
</p:sld>
</file>

<file path=ppt/theme/theme1.xml><?xml version="1.0" encoding="utf-8"?>
<a:theme xmlns:a="http://schemas.openxmlformats.org/drawingml/2006/main" name="Immunology Breakthrough by Slidesgo">
  <a:themeElements>
    <a:clrScheme name="Simple Light">
      <a:dk1>
        <a:srgbClr val="191919"/>
      </a:dk1>
      <a:lt1>
        <a:srgbClr val="FFFFFF"/>
      </a:lt1>
      <a:dk2>
        <a:srgbClr val="B5D0E5"/>
      </a:dk2>
      <a:lt2>
        <a:srgbClr val="824C95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479</Words>
  <Application>Microsoft Office PowerPoint</Application>
  <PresentationFormat>On-screen Show (16:9)</PresentationFormat>
  <Paragraphs>45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inherit</vt:lpstr>
      <vt:lpstr>Open Sans</vt:lpstr>
      <vt:lpstr>Times New Roman</vt:lpstr>
      <vt:lpstr>Wingdings</vt:lpstr>
      <vt:lpstr>Immunology Breakthrough by Slidesgo</vt:lpstr>
      <vt:lpstr>PowerPoint Presentation</vt:lpstr>
      <vt:lpstr>INTRODUCTION         Aim: Does COVID-19 affects the function  of the transplanted kidney 1 year later? </vt:lpstr>
      <vt:lpstr>MATERIAL AND METHODS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</cp:revision>
  <dcterms:modified xsi:type="dcterms:W3CDTF">2023-10-18T10:32:43Z</dcterms:modified>
</cp:coreProperties>
</file>