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38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8F220-B788-4E95-980A-2A07FF6A387C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9F199-37EE-42E2-9F68-035917DD2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5312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9DA1C-3CB3-41CF-BB5D-00B62F71EBE9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436F1-4E26-4E8B-87D9-4F37E646E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554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436F1-4E26-4E8B-87D9-4F37E646E63B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Mild</a:t>
            </a:r>
          </a:p>
          <a:p>
            <a:r>
              <a:rPr lang="en-US" dirty="0" smtClean="0"/>
              <a:t>• Any signs/symptoms of COVID-19 without shortness of breath or low SpO2 or clinical</a:t>
            </a:r>
          </a:p>
          <a:p>
            <a:r>
              <a:rPr lang="en-US" dirty="0" smtClean="0"/>
              <a:t>signs of pneumonia or abnormal chest X-ray finding</a:t>
            </a:r>
          </a:p>
          <a:p>
            <a:endParaRPr lang="en-US" dirty="0" smtClean="0"/>
          </a:p>
          <a:p>
            <a:r>
              <a:rPr lang="en-US" dirty="0" smtClean="0"/>
              <a:t>Moderate</a:t>
            </a:r>
          </a:p>
          <a:p>
            <a:r>
              <a:rPr lang="en-US" dirty="0" smtClean="0"/>
              <a:t>• Clinical signs of pneumonia or imaging suggest pneumonia without low SpO2</a:t>
            </a:r>
          </a:p>
          <a:p>
            <a:endParaRPr lang="en-US" dirty="0" smtClean="0"/>
          </a:p>
          <a:p>
            <a:r>
              <a:rPr lang="en-US" dirty="0" smtClean="0"/>
              <a:t>Severe</a:t>
            </a:r>
          </a:p>
          <a:p>
            <a:r>
              <a:rPr lang="en-US" dirty="0" smtClean="0"/>
              <a:t>• *SpO2 &lt;90% on room air or Respiratory rate &gt;30 breaths/min or signs of severe</a:t>
            </a:r>
          </a:p>
          <a:p>
            <a:r>
              <a:rPr lang="en-US" dirty="0" smtClean="0"/>
              <a:t>respiratory distress such as inability to complete full sentences, use of accessory muscle</a:t>
            </a:r>
          </a:p>
          <a:p>
            <a:r>
              <a:rPr lang="en-US" dirty="0" smtClean="0"/>
              <a:t>Use</a:t>
            </a:r>
          </a:p>
          <a:p>
            <a:endParaRPr lang="en-US" dirty="0" smtClean="0"/>
          </a:p>
          <a:p>
            <a:r>
              <a:rPr lang="en-US" dirty="0" smtClean="0"/>
              <a:t>Critical </a:t>
            </a:r>
          </a:p>
          <a:p>
            <a:r>
              <a:rPr lang="en-US" dirty="0" smtClean="0"/>
              <a:t>Respiratory failure, septic shock and/or multiple organs dysfunction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0436F1-4E26-4E8B-87D9-4F37E646E6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20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Univariate</a:t>
            </a:r>
            <a:r>
              <a:rPr lang="en-US" dirty="0" smtClean="0"/>
              <a:t> Cox regression analysis for risk factors associated with COVID-19-related death in dialysis patients showed significant increases in risks with …</a:t>
            </a:r>
          </a:p>
          <a:p>
            <a:endParaRPr lang="en-US" dirty="0" smtClean="0"/>
          </a:p>
          <a:p>
            <a:r>
              <a:rPr lang="en-US" dirty="0" smtClean="0"/>
              <a:t> In a multivariate analysis, only LDH 5 was found to be significantly associated with death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0436F1-4E26-4E8B-87D9-4F37E646E6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2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A5A9-5A40-49E7-8131-F824E07F6286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92D0-5454-4C85-8AFA-7091C08A4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9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A5A9-5A40-49E7-8131-F824E07F6286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92D0-5454-4C85-8AFA-7091C08A4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7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A5A9-5A40-49E7-8131-F824E07F6286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92D0-5454-4C85-8AFA-7091C08A4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4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A5A9-5A40-49E7-8131-F824E07F6286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92D0-5454-4C85-8AFA-7091C08A4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1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A5A9-5A40-49E7-8131-F824E07F6286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92D0-5454-4C85-8AFA-7091C08A4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6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A5A9-5A40-49E7-8131-F824E07F6286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92D0-5454-4C85-8AFA-7091C08A4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A5A9-5A40-49E7-8131-F824E07F6286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92D0-5454-4C85-8AFA-7091C08A4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2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A5A9-5A40-49E7-8131-F824E07F6286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92D0-5454-4C85-8AFA-7091C08A4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5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A5A9-5A40-49E7-8131-F824E07F6286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92D0-5454-4C85-8AFA-7091C08A4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6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A5A9-5A40-49E7-8131-F824E07F6286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92D0-5454-4C85-8AFA-7091C08A4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7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A5A9-5A40-49E7-8131-F824E07F6286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892D0-5454-4C85-8AFA-7091C08A4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6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3A5A9-5A40-49E7-8131-F824E07F6286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892D0-5454-4C85-8AFA-7091C08A4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1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800200"/>
          </a:xfrm>
        </p:spPr>
        <p:txBody>
          <a:bodyPr>
            <a:noAutofit/>
          </a:bodyPr>
          <a:lstStyle/>
          <a:p>
            <a:r>
              <a:rPr lang="en-US" sz="3500" dirty="0" smtClean="0"/>
              <a:t>MORTALITY AND RISK FACTORS FOR COVID-19 </a:t>
            </a:r>
            <a:r>
              <a:rPr lang="en-US" sz="3500" dirty="0" smtClean="0"/>
              <a:t>IN </a:t>
            </a:r>
            <a:r>
              <a:rPr lang="en-US" sz="3500" dirty="0" smtClean="0"/>
              <a:t>PATIENTS ON HEMODIALYSIS: SINGLE CENTER STUDY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564" y="3717032"/>
            <a:ext cx="7992888" cy="792088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Vlatko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Karanfilovski</a:t>
            </a:r>
            <a:r>
              <a:rPr lang="en-US" sz="2800" dirty="0" smtClean="0">
                <a:solidFill>
                  <a:schemeClr val="tx1"/>
                </a:solidFill>
              </a:rPr>
              <a:t>, MD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9632" y="5517232"/>
            <a:ext cx="67687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/>
              <a:t>University Clinic of Nephrology, Skopje, </a:t>
            </a:r>
          </a:p>
          <a:p>
            <a:pPr algn="ctr"/>
            <a:r>
              <a:rPr lang="en-US" sz="2100" dirty="0" smtClean="0"/>
              <a:t>Republic of N. Macedonia</a:t>
            </a:r>
          </a:p>
        </p:txBody>
      </p:sp>
      <p:pic>
        <p:nvPicPr>
          <p:cNvPr id="3074" name="Picture 2" descr="PHI University Clinic of Nephrology - Skopj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1805"/>
            <a:ext cx="3240522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37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30622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IN PATIENTS ON HEMODIALYSIS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66329"/>
            <a:ext cx="8856984" cy="5587007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+mj-lt"/>
              </a:rPr>
              <a:t>Hemodialysis (HD) patients are particularly vulnerable to SARS-CoV-2 infection due to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uremia-related immune system dysfuncti</a:t>
            </a:r>
            <a:r>
              <a:rPr lang="en-US" sz="2000" dirty="0" smtClean="0">
                <a:latin typeface="+mj-lt"/>
              </a:rPr>
              <a:t>on and coexistence of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comorbid conditions</a:t>
            </a:r>
            <a:r>
              <a:rPr lang="en-US" sz="2000" dirty="0" smtClean="0">
                <a:latin typeface="+mj-lt"/>
              </a:rPr>
              <a:t> like obesity, hypertension, diabetes mellitus (DM) and cardiovascular diseases (CVD)¹.</a:t>
            </a:r>
          </a:p>
          <a:p>
            <a:pPr marL="0" indent="0">
              <a:buNone/>
            </a:pPr>
            <a:endParaRPr lang="en-US" sz="1000" dirty="0" smtClean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The prognosis of HD patients was poorer than in the general population, with the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majority requiring hospitalization </a:t>
            </a:r>
            <a:r>
              <a:rPr lang="en-US" sz="2000" dirty="0" smtClean="0">
                <a:latin typeface="+mj-lt"/>
              </a:rPr>
              <a:t>and more than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one in five deaths</a:t>
            </a:r>
            <a:r>
              <a:rPr lang="en-US" sz="2000" dirty="0"/>
              <a:t>¹</a:t>
            </a:r>
            <a:r>
              <a:rPr lang="en-US" sz="2000" dirty="0" smtClean="0">
                <a:latin typeface="+mj-lt"/>
              </a:rPr>
              <a:t>. </a:t>
            </a:r>
          </a:p>
          <a:p>
            <a:endParaRPr lang="en-US" sz="1000" dirty="0">
              <a:latin typeface="+mj-lt"/>
            </a:endParaRPr>
          </a:p>
          <a:p>
            <a:pPr algn="just"/>
            <a:r>
              <a:rPr lang="en-US" sz="2000" dirty="0" smtClean="0">
                <a:latin typeface="+mj-lt"/>
              </a:rPr>
              <a:t>The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aim </a:t>
            </a:r>
            <a:r>
              <a:rPr lang="en-US" sz="2000" dirty="0" smtClean="0">
                <a:latin typeface="+mj-lt"/>
              </a:rPr>
              <a:t>of our study was to assess outcome and risk factors for mortality from COVID-19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among patients on chronic hemodialysis.</a:t>
            </a:r>
          </a:p>
          <a:p>
            <a:endParaRPr lang="en-US" sz="1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Methods: </a:t>
            </a:r>
          </a:p>
          <a:p>
            <a:pPr lvl="1" algn="just"/>
            <a:r>
              <a:rPr lang="en-US" sz="1900" dirty="0" smtClean="0">
                <a:latin typeface="+mj-lt"/>
              </a:rPr>
              <a:t>Retrospective, observational, single-center study included </a:t>
            </a:r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71 patients on HD </a:t>
            </a:r>
            <a:r>
              <a:rPr lang="en-US" sz="1900" dirty="0" smtClean="0">
                <a:latin typeface="+mj-lt"/>
              </a:rPr>
              <a:t>with SARS CoV-2 infection confirmed by RT-PCR, hospitalized in the COVID unit at University Hospital of Nephrology in Skopje (Nov. 2020 to Feb. 2022). </a:t>
            </a:r>
          </a:p>
          <a:p>
            <a:pPr lvl="1"/>
            <a:endParaRPr lang="en-US" sz="500" dirty="0" smtClean="0">
              <a:latin typeface="+mj-lt"/>
            </a:endParaRPr>
          </a:p>
          <a:p>
            <a:pPr lvl="1"/>
            <a:r>
              <a:rPr lang="en-US" sz="1900" dirty="0" smtClean="0">
                <a:latin typeface="+mj-lt"/>
              </a:rPr>
              <a:t>Medical histories were used to collect data for demographic characteristics, laboratory parameters, treatment, and outcomes of the patients.</a:t>
            </a:r>
            <a:endParaRPr lang="en-US" sz="19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6351711"/>
            <a:ext cx="8856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1. Stefan G et al. </a:t>
            </a:r>
            <a:r>
              <a:rPr lang="en-US" sz="1200" dirty="0" err="1" smtClean="0"/>
              <a:t>Ren</a:t>
            </a:r>
            <a:r>
              <a:rPr lang="en-US" sz="1200" dirty="0" smtClean="0"/>
              <a:t> Fail. 2021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459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3528" y="-4737"/>
            <a:ext cx="84249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IN PATIENTS ON HEMODIALYSIS</a:t>
            </a:r>
          </a:p>
          <a:p>
            <a:pPr algn="ctr"/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Characteristics of the study cohort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5262"/>
              </p:ext>
            </p:extLst>
          </p:nvPr>
        </p:nvGraphicFramePr>
        <p:xfrm>
          <a:off x="251520" y="908721"/>
          <a:ext cx="8640960" cy="5783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082"/>
                <a:gridCol w="2404689"/>
                <a:gridCol w="304765"/>
                <a:gridCol w="3661424"/>
              </a:tblGrid>
              <a:tr h="4377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Characteristic</a:t>
                      </a:r>
                      <a:endParaRPr lang="en-US" sz="18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Result 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13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Gender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39 patients 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54.9%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male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 patients</a:t>
                      </a:r>
                      <a:r>
                        <a:rPr lang="en-US" sz="1600" baseline="0" dirty="0" smtClean="0"/>
                        <a:t> (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45.1%</a:t>
                      </a:r>
                      <a:r>
                        <a:rPr lang="en-US" sz="1600" baseline="0" dirty="0" smtClean="0"/>
                        <a:t>)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female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856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 age</a:t>
                      </a:r>
                      <a:endParaRPr lang="en-US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66.9 ± 11.3 years 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67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 HD vintage</a:t>
                      </a:r>
                      <a:endParaRPr lang="en-US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57.4 ± 62.8 months 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2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Etiology</a:t>
                      </a:r>
                      <a:r>
                        <a:rPr lang="en-US" sz="1600" baseline="0" dirty="0" smtClean="0"/>
                        <a:t> of kidney failure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Hypertension</a:t>
                      </a:r>
                    </a:p>
                    <a:p>
                      <a:pPr algn="ctr"/>
                      <a:r>
                        <a:rPr lang="en-US" sz="1600" dirty="0" smtClean="0"/>
                        <a:t>(28.2% - 20 patients)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Diabetes</a:t>
                      </a:r>
                    </a:p>
                    <a:p>
                      <a:pPr algn="ctr"/>
                      <a:r>
                        <a:rPr lang="en-US" sz="1600" dirty="0" smtClean="0"/>
                        <a:t>(19.7</a:t>
                      </a:r>
                      <a:r>
                        <a:rPr lang="en-US" sz="1600" baseline="0" dirty="0" smtClean="0"/>
                        <a:t>% - 14 patients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9421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 period from a positive COVID-19 test to hospitalization in the COVID unit 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5.7 ± 5.8 days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8567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Mean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hospital duration</a:t>
                      </a:r>
                      <a:r>
                        <a:rPr lang="en-US" sz="1600" dirty="0" smtClean="0"/>
                        <a:t> in the COVID unit 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9.8 ± 5.8 days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974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Need for O2</a:t>
                      </a:r>
                      <a:r>
                        <a:rPr lang="en-US" sz="1600" baseline="0" dirty="0" smtClean="0"/>
                        <a:t> therapy on admission </a:t>
                      </a:r>
                      <a:endParaRPr lang="en-US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83.1% </a:t>
                      </a:r>
                      <a:r>
                        <a:rPr lang="en-US" sz="1600" dirty="0" smtClean="0"/>
                        <a:t>were on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O2 therapy </a:t>
                      </a:r>
                      <a:r>
                        <a:rPr lang="en-US" sz="1600" dirty="0" smtClean="0"/>
                        <a:t>(O2 saturation 87.9±9.4%)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75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16.9% </a:t>
                      </a:r>
                      <a:r>
                        <a:rPr lang="en-US" sz="1600" dirty="0" smtClean="0"/>
                        <a:t>were not on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O2 therapy </a:t>
                      </a:r>
                      <a:r>
                        <a:rPr lang="en-US" sz="1600" dirty="0" smtClean="0"/>
                        <a:t>(O2 saturation 92±6.4%)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56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Comorbidities</a:t>
                      </a:r>
                      <a:endParaRPr lang="en-US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50.7% had hypertension, 47.9% had CVD</a:t>
                      </a:r>
                      <a:r>
                        <a:rPr lang="en-US" sz="1600" dirty="0" smtClean="0"/>
                        <a:t>, 8.5% had DM, 29.6% had gastrointestinal disorders, 15.5% had malignancy, and 70.4% had KF plus 2 other comorbidities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488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Therapy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All patients were treated with antibiotics,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83.1% </a:t>
                      </a:r>
                      <a:r>
                        <a:rPr lang="en-US" sz="1600" dirty="0" smtClean="0"/>
                        <a:t>received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oxygen therapy</a:t>
                      </a:r>
                      <a:r>
                        <a:rPr lang="en-US" sz="1600" dirty="0" smtClean="0"/>
                        <a:t>, and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85.9%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received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corticosteroids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70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1196" y="116632"/>
            <a:ext cx="8229600" cy="418058"/>
          </a:xfrm>
        </p:spPr>
        <p:txBody>
          <a:bodyPr>
            <a:no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IN PATIENTS ON HEMODIALYSIS</a:t>
            </a:r>
            <a:b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 between survived and deceased patients 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074537"/>
              </p:ext>
            </p:extLst>
          </p:nvPr>
        </p:nvGraphicFramePr>
        <p:xfrm>
          <a:off x="302841" y="783761"/>
          <a:ext cx="8589639" cy="4661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9907"/>
                <a:gridCol w="2480224"/>
                <a:gridCol w="2480224"/>
                <a:gridCol w="1299284"/>
              </a:tblGrid>
              <a:tr h="4033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Characteristic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Survived patients</a:t>
                      </a:r>
                    </a:p>
                    <a:p>
                      <a:pPr algn="ctr"/>
                      <a:r>
                        <a:rPr lang="en-US" sz="1600" dirty="0" smtClean="0"/>
                        <a:t>(42 patients</a:t>
                      </a:r>
                      <a:r>
                        <a:rPr lang="en-US" sz="1600" baseline="0" dirty="0" smtClean="0"/>
                        <a:t> – 59.2%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Deceased patients</a:t>
                      </a:r>
                    </a:p>
                    <a:p>
                      <a:pPr algn="ctr"/>
                      <a:r>
                        <a:rPr lang="en-US" sz="1600" dirty="0" smtClean="0"/>
                        <a:t>(29 patients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–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40.8%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</a:t>
                      </a:r>
                      <a:r>
                        <a:rPr lang="en-US" sz="1600" baseline="0" dirty="0" smtClean="0"/>
                        <a:t> - value </a:t>
                      </a:r>
                      <a:endParaRPr lang="en-US" sz="1600" dirty="0"/>
                    </a:p>
                  </a:txBody>
                  <a:tcPr anchor="ctr"/>
                </a:tc>
              </a:tr>
              <a:tr h="4033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Albumin on 1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smtClean="0"/>
                        <a:t>day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34.4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± 4.3 g/l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31.6 ± 7.7 g/l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0.000</a:t>
                      </a:r>
                      <a:endParaRPr lang="en-US" sz="1600" dirty="0"/>
                    </a:p>
                  </a:txBody>
                  <a:tcPr anchor="ctr"/>
                </a:tc>
              </a:tr>
              <a:tr h="629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Lactate dehydrogenase (LDH) on 1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 day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309.5 ± 108.5</a:t>
                      </a:r>
                      <a:r>
                        <a:rPr lang="en-US" sz="1600" baseline="0" dirty="0" smtClean="0"/>
                        <a:t> U/l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396.4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± 234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U/l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0.002</a:t>
                      </a:r>
                      <a:endParaRPr lang="en-US" sz="1600" dirty="0"/>
                    </a:p>
                  </a:txBody>
                  <a:tcPr anchor="ctr"/>
                </a:tc>
              </a:tr>
              <a:tr h="4033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D-dimer on 1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day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2209.3 ± 3487.1 </a:t>
                      </a:r>
                      <a:r>
                        <a:rPr lang="en-US" sz="1600" dirty="0" err="1" smtClean="0"/>
                        <a:t>ng</a:t>
                      </a:r>
                      <a:r>
                        <a:rPr lang="en-US" sz="1600" dirty="0" smtClean="0"/>
                        <a:t>/ml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4994.2 ± 6462.4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ng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/ml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0.002</a:t>
                      </a:r>
                      <a:endParaRPr lang="en-US" sz="1600" dirty="0"/>
                    </a:p>
                  </a:txBody>
                  <a:tcPr anchor="ctr"/>
                </a:tc>
              </a:tr>
              <a:tr h="4033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Albumin on 5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day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32.6 ± 3.8 g/l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29.9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± 6.8 g/l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0.005</a:t>
                      </a:r>
                      <a:endParaRPr lang="en-US" sz="1600" dirty="0"/>
                    </a:p>
                  </a:txBody>
                  <a:tcPr anchor="ctr"/>
                </a:tc>
              </a:tr>
              <a:tr h="4033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LDH on 5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day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252.2 ± 101 U/l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474.4 ± 262.2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U/l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0.000</a:t>
                      </a:r>
                      <a:endParaRPr lang="en-US" sz="1600" dirty="0"/>
                    </a:p>
                  </a:txBody>
                  <a:tcPr anchor="ctr"/>
                </a:tc>
              </a:tr>
              <a:tr h="629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Creatine</a:t>
                      </a:r>
                      <a:r>
                        <a:rPr lang="en-US" sz="1600" dirty="0" smtClean="0"/>
                        <a:t> kinase (CK) on 5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day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209.4 ± 961.0 U/l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1144.3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± 4310.4 U/l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0.015</a:t>
                      </a:r>
                      <a:endParaRPr lang="en-US" sz="1600" dirty="0"/>
                    </a:p>
                  </a:txBody>
                  <a:tcPr anchor="ctr"/>
                </a:tc>
              </a:tr>
              <a:tr h="629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C-reactive protein (CRP) on 5</a:t>
                      </a:r>
                      <a:r>
                        <a:rPr lang="en-US" sz="1600" baseline="30000" dirty="0" smtClean="0"/>
                        <a:t>th</a:t>
                      </a:r>
                      <a:r>
                        <a:rPr lang="en-US" sz="1600" dirty="0" smtClean="0"/>
                        <a:t> day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45.5 ± 40.8 mg/L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96.3 ± 84.3 mg/L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0.040</a:t>
                      </a:r>
                      <a:endParaRPr lang="en-US" sz="1600" dirty="0"/>
                    </a:p>
                  </a:txBody>
                  <a:tcPr anchor="ctr"/>
                </a:tc>
              </a:tr>
              <a:tr h="4858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Need for O2 </a:t>
                      </a:r>
                    </a:p>
                    <a:p>
                      <a:pPr algn="ctr"/>
                      <a:r>
                        <a:rPr lang="en-US" sz="1600" dirty="0" smtClean="0"/>
                        <a:t>Therapy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patients 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42 patients 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0.020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4" y="5541039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 all other analyzed demographic and laboratory parameters there was no statistically significant difference between survived and deceased patients.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The serum level of LDH on the 5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day was the only independent predictor associated with mortality in HD patients with COVID-19 (p&lt;0.009) and was higher in deceased </a:t>
            </a:r>
            <a:r>
              <a:rPr lang="en-US" dirty="0" err="1" smtClean="0">
                <a:solidFill>
                  <a:srgbClr val="FF0000"/>
                </a:solidFill>
              </a:rPr>
              <a:t>pts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43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6856" y="58614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COVID-19 IN PATIENTS ON HEMODIALYSIS</a:t>
            </a: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554461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According to our internal data (total 1486 patients) the overall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in-hospital mortality</a:t>
            </a:r>
            <a:r>
              <a:rPr lang="en-US" sz="2000" dirty="0" smtClean="0"/>
              <a:t> of general population with COVID-19 was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25.5 %</a:t>
            </a:r>
            <a:r>
              <a:rPr lang="en-US" sz="2000" dirty="0" smtClean="0"/>
              <a:t>. Comorbidity that was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significantly associated with in-hospital mortality </a:t>
            </a:r>
            <a:r>
              <a:rPr lang="en-US" sz="2000" dirty="0" smtClean="0"/>
              <a:t>was pre-existing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CKD</a:t>
            </a:r>
            <a:r>
              <a:rPr lang="en-US" sz="2000" dirty="0" smtClean="0"/>
              <a:t> (OR 3.37). </a:t>
            </a:r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sz="2000" dirty="0" err="1" smtClean="0"/>
              <a:t>Cancarevic</a:t>
            </a:r>
            <a:r>
              <a:rPr lang="en-US" sz="2000" dirty="0" smtClean="0"/>
              <a:t> et al. (meta analysis – 37.280 HD patients)²:</a:t>
            </a:r>
          </a:p>
          <a:p>
            <a:pPr lvl="1"/>
            <a:r>
              <a:rPr lang="en-US" sz="1900" dirty="0" smtClean="0"/>
              <a:t>2/3 of patients infected by COVID-19 were hospitalized</a:t>
            </a:r>
          </a:p>
          <a:p>
            <a:pPr lvl="1"/>
            <a:r>
              <a:rPr lang="en-US" sz="1900" dirty="0" smtClean="0"/>
              <a:t>17.4% required ICU admission and </a:t>
            </a:r>
            <a:r>
              <a:rPr lang="en-U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23.3% died</a:t>
            </a:r>
          </a:p>
          <a:p>
            <a:pPr lvl="1"/>
            <a:r>
              <a:rPr lang="en-US" sz="1900" dirty="0" smtClean="0"/>
              <a:t>Risk factors for mortality: </a:t>
            </a:r>
            <a:r>
              <a:rPr lang="en-US" sz="1900" u="sng" dirty="0" smtClean="0"/>
              <a:t>Diabetes, lower SpO2, dyspnea, elevated White blood cells (WBC), CRP and ferritin </a:t>
            </a:r>
            <a:r>
              <a:rPr lang="en-US" sz="1900" dirty="0" smtClean="0"/>
              <a:t>were associated with adverse outcome. </a:t>
            </a:r>
            <a:endParaRPr lang="en-US" sz="2000" dirty="0" smtClean="0"/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 The need for oxygen therapy, low albumin levels, and high LDH, D-dimer, CK, and CRP levels were associated with the outcome of HD patients with COVID-19 infection, but only LDH level on the 5th day was the independent predictor associated with mortality.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6351711"/>
            <a:ext cx="8568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²Cancarevic I et al. World J </a:t>
            </a:r>
            <a:r>
              <a:rPr lang="en-US" sz="1200" dirty="0" err="1" smtClean="0"/>
              <a:t>Virol</a:t>
            </a:r>
            <a:r>
              <a:rPr lang="en-US" sz="1200" dirty="0" smtClean="0"/>
              <a:t>. 2022</a:t>
            </a:r>
            <a:endParaRPr lang="en-US" sz="1200" dirty="0"/>
          </a:p>
        </p:txBody>
      </p:sp>
      <p:pic>
        <p:nvPicPr>
          <p:cNvPr id="8" name="Picture 2" descr="C:\Users\User\Desktop\Untit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82" y="116632"/>
            <a:ext cx="8806306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99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1760" y="2316013"/>
            <a:ext cx="4402832" cy="2625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851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</TotalTime>
  <Words>845</Words>
  <Application>Microsoft Office PowerPoint</Application>
  <PresentationFormat>On-screen Show (4:3)</PresentationFormat>
  <Paragraphs>118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MORTALITY AND RISK FACTORS FOR COVID-19 IN PATIENTS ON HEMODIALYSIS: SINGLE CENTER STUDY</vt:lpstr>
      <vt:lpstr>COVID-19 IN PATIENTS ON HEMODIALYSIS</vt:lpstr>
      <vt:lpstr>PowerPoint Presentation</vt:lpstr>
      <vt:lpstr>COVID-19 IN PATIENTS ON HEMODIALYSIS Comparison between survived and deceased patients </vt:lpstr>
      <vt:lpstr>COVID-19 IN PATIENTS ON HEMODIALYSIS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COVID-19 INFECTION IN PATIENTS ON HEMODIALYSIS: SINGLE CENTER STUDY</dc:title>
  <dc:creator>Windows User</dc:creator>
  <cp:lastModifiedBy>Windows User</cp:lastModifiedBy>
  <cp:revision>82</cp:revision>
  <dcterms:created xsi:type="dcterms:W3CDTF">2023-10-15T17:07:36Z</dcterms:created>
  <dcterms:modified xsi:type="dcterms:W3CDTF">2023-10-18T22:26:57Z</dcterms:modified>
</cp:coreProperties>
</file>