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69" r:id="rId5"/>
    <p:sldId id="271" r:id="rId6"/>
    <p:sldId id="260" r:id="rId7"/>
    <p:sldId id="265" r:id="rId8"/>
    <p:sldId id="270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Χρήστης των Windows" initials="ΧτW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C0F5C-7BE6-4E4C-86B5-584D787D74DC}" v="742" dt="2023-10-18T16:15:53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Μεσαίο στυλ 3 - Έμφαση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έτρος Καλογερόπουλος" userId="1dacd18ea754947a" providerId="LiveId" clId="{190C0F5C-7BE6-4E4C-86B5-584D787D74DC}"/>
    <pc:docChg chg="undo redo custSel addSld delSld modSld">
      <pc:chgData name="Πέτρος Καλογερόπουλος" userId="1dacd18ea754947a" providerId="LiveId" clId="{190C0F5C-7BE6-4E4C-86B5-584D787D74DC}" dt="2023-10-18T16:24:39.522" v="1351" actId="20577"/>
      <pc:docMkLst>
        <pc:docMk/>
      </pc:docMkLst>
      <pc:sldChg chg="modSp mod">
        <pc:chgData name="Πέτρος Καλογερόπουλος" userId="1dacd18ea754947a" providerId="LiveId" clId="{190C0F5C-7BE6-4E4C-86B5-584D787D74DC}" dt="2023-10-15T18:31:29.678" v="75" actId="2711"/>
        <pc:sldMkLst>
          <pc:docMk/>
          <pc:sldMk cId="0" sldId="256"/>
        </pc:sldMkLst>
        <pc:spChg chg="mod">
          <ac:chgData name="Πέτρος Καλογερόπουλος" userId="1dacd18ea754947a" providerId="LiveId" clId="{190C0F5C-7BE6-4E4C-86B5-584D787D74DC}" dt="2023-10-15T18:31:29.678" v="75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190C0F5C-7BE6-4E4C-86B5-584D787D74DC}" dt="2023-10-15T18:30:49.991" v="68" actId="115"/>
          <ac:spMkLst>
            <pc:docMk/>
            <pc:sldMk cId="0" sldId="256"/>
            <ac:spMk id="3" creationId="{00000000-0000-0000-0000-000000000000}"/>
          </ac:spMkLst>
        </pc:spChg>
      </pc:sldChg>
      <pc:sldChg chg="modSp mod modAnim">
        <pc:chgData name="Πέτρος Καλογερόπουλος" userId="1dacd18ea754947a" providerId="LiveId" clId="{190C0F5C-7BE6-4E4C-86B5-584D787D74DC}" dt="2023-10-18T16:13:00.760" v="1061" actId="20577"/>
        <pc:sldMkLst>
          <pc:docMk/>
          <pc:sldMk cId="0" sldId="257"/>
        </pc:sldMkLst>
        <pc:spChg chg="mod">
          <ac:chgData name="Πέτρος Καλογερόπουλος" userId="1dacd18ea754947a" providerId="LiveId" clId="{190C0F5C-7BE6-4E4C-86B5-584D787D74DC}" dt="2023-10-18T15:27:41.684" v="554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190C0F5C-7BE6-4E4C-86B5-584D787D74DC}" dt="2023-10-18T16:13:00.760" v="1061" actId="20577"/>
          <ac:spMkLst>
            <pc:docMk/>
            <pc:sldMk cId="0" sldId="257"/>
            <ac:spMk id="3" creationId="{00000000-0000-0000-0000-000000000000}"/>
          </ac:spMkLst>
        </pc:spChg>
      </pc:sldChg>
      <pc:sldChg chg="del">
        <pc:chgData name="Πέτρος Καλογερόπουλος" userId="1dacd18ea754947a" providerId="LiveId" clId="{190C0F5C-7BE6-4E4C-86B5-584D787D74DC}" dt="2023-10-15T18:35:37.631" v="164" actId="2696"/>
        <pc:sldMkLst>
          <pc:docMk/>
          <pc:sldMk cId="0" sldId="258"/>
        </pc:sldMkLst>
      </pc:sldChg>
      <pc:sldChg chg="modSp mod">
        <pc:chgData name="Πέτρος Καλογερόπουλος" userId="1dacd18ea754947a" providerId="LiveId" clId="{190C0F5C-7BE6-4E4C-86B5-584D787D74DC}" dt="2023-10-15T18:38:36.463" v="189" actId="2711"/>
        <pc:sldMkLst>
          <pc:docMk/>
          <pc:sldMk cId="0" sldId="260"/>
        </pc:sldMkLst>
        <pc:spChg chg="mod">
          <ac:chgData name="Πέτρος Καλογερόπουλος" userId="1dacd18ea754947a" providerId="LiveId" clId="{190C0F5C-7BE6-4E4C-86B5-584D787D74DC}" dt="2023-10-15T18:38:36.463" v="189" actId="2711"/>
          <ac:spMkLst>
            <pc:docMk/>
            <pc:sldMk cId="0" sldId="260"/>
            <ac:spMk id="3" creationId="{00000000-0000-0000-0000-000000000000}"/>
          </ac:spMkLst>
        </pc:spChg>
      </pc:sldChg>
      <pc:sldChg chg="modSp del mod">
        <pc:chgData name="Πέτρος Καλογερόπουλος" userId="1dacd18ea754947a" providerId="LiveId" clId="{190C0F5C-7BE6-4E4C-86B5-584D787D74DC}" dt="2023-10-18T16:14:06.467" v="1063" actId="2696"/>
        <pc:sldMkLst>
          <pc:docMk/>
          <pc:sldMk cId="0" sldId="261"/>
        </pc:sldMkLst>
        <pc:spChg chg="mod">
          <ac:chgData name="Πέτρος Καλογερόπουλος" userId="1dacd18ea754947a" providerId="LiveId" clId="{190C0F5C-7BE6-4E4C-86B5-584D787D74DC}" dt="2023-10-15T18:40:00.037" v="196" actId="120"/>
          <ac:spMkLst>
            <pc:docMk/>
            <pc:sldMk cId="0" sldId="261"/>
            <ac:spMk id="3" creationId="{00000000-0000-0000-0000-000000000000}"/>
          </ac:spMkLst>
        </pc:spChg>
        <pc:graphicFrameChg chg="modGraphic">
          <ac:chgData name="Πέτρος Καλογερόπουλος" userId="1dacd18ea754947a" providerId="LiveId" clId="{190C0F5C-7BE6-4E4C-86B5-584D787D74DC}" dt="2023-10-18T14:24:51.858" v="548" actId="20577"/>
          <ac:graphicFrameMkLst>
            <pc:docMk/>
            <pc:sldMk cId="0" sldId="261"/>
            <ac:graphicFrameMk id="5" creationId="{00000000-0000-0000-0000-000000000000}"/>
          </ac:graphicFrameMkLst>
        </pc:graphicFrameChg>
      </pc:sldChg>
      <pc:sldChg chg="add del">
        <pc:chgData name="Πέτρος Καλογερόπουλος" userId="1dacd18ea754947a" providerId="LiveId" clId="{190C0F5C-7BE6-4E4C-86B5-584D787D74DC}" dt="2023-10-18T15:57:27.332" v="863"/>
        <pc:sldMkLst>
          <pc:docMk/>
          <pc:sldMk cId="826857107" sldId="262"/>
        </pc:sldMkLst>
      </pc:sldChg>
      <pc:sldChg chg="del">
        <pc:chgData name="Πέτρος Καλογερόπουλος" userId="1dacd18ea754947a" providerId="LiveId" clId="{190C0F5C-7BE6-4E4C-86B5-584D787D74DC}" dt="2023-10-15T18:35:42.350" v="165" actId="2696"/>
        <pc:sldMkLst>
          <pc:docMk/>
          <pc:sldMk cId="0" sldId="263"/>
        </pc:sldMkLst>
      </pc:sldChg>
      <pc:sldChg chg="del">
        <pc:chgData name="Πέτρος Καλογερόπουλος" userId="1dacd18ea754947a" providerId="LiveId" clId="{190C0F5C-7BE6-4E4C-86B5-584D787D74DC}" dt="2023-10-15T18:35:45.023" v="166" actId="2696"/>
        <pc:sldMkLst>
          <pc:docMk/>
          <pc:sldMk cId="0" sldId="264"/>
        </pc:sldMkLst>
      </pc:sldChg>
      <pc:sldChg chg="modSp mod">
        <pc:chgData name="Πέτρος Καλογερόπουλος" userId="1dacd18ea754947a" providerId="LiveId" clId="{190C0F5C-7BE6-4E4C-86B5-584D787D74DC}" dt="2023-10-15T18:36:06.995" v="174" actId="20577"/>
        <pc:sldMkLst>
          <pc:docMk/>
          <pc:sldMk cId="0" sldId="265"/>
        </pc:sldMkLst>
        <pc:graphicFrameChg chg="modGraphic">
          <ac:chgData name="Πέτρος Καλογερόπουλος" userId="1dacd18ea754947a" providerId="LiveId" clId="{190C0F5C-7BE6-4E4C-86B5-584D787D74DC}" dt="2023-10-15T18:36:06.995" v="174" actId="20577"/>
          <ac:graphicFrameMkLst>
            <pc:docMk/>
            <pc:sldMk cId="0" sldId="265"/>
            <ac:graphicFrameMk id="4" creationId="{00000000-0000-0000-0000-000000000000}"/>
          </ac:graphicFrameMkLst>
        </pc:graphicFrameChg>
      </pc:sldChg>
      <pc:sldChg chg="modSp mod">
        <pc:chgData name="Πέτρος Καλογερόπουλος" userId="1dacd18ea754947a" providerId="LiveId" clId="{190C0F5C-7BE6-4E4C-86B5-584D787D74DC}" dt="2023-10-18T15:55:45.407" v="855" actId="20577"/>
        <pc:sldMkLst>
          <pc:docMk/>
          <pc:sldMk cId="0" sldId="267"/>
        </pc:sldMkLst>
        <pc:spChg chg="mod">
          <ac:chgData name="Πέτρος Καλογερόπουλος" userId="1dacd18ea754947a" providerId="LiveId" clId="{190C0F5C-7BE6-4E4C-86B5-584D787D74DC}" dt="2023-10-18T15:55:45.407" v="855" actId="20577"/>
          <ac:spMkLst>
            <pc:docMk/>
            <pc:sldMk cId="0" sldId="267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190C0F5C-7BE6-4E4C-86B5-584D787D74DC}" dt="2023-10-15T18:38:02.187" v="180" actId="255"/>
          <ac:spMkLst>
            <pc:docMk/>
            <pc:sldMk cId="0" sldId="267"/>
            <ac:spMk id="3" creationId="{00000000-0000-0000-0000-000000000000}"/>
          </ac:spMkLst>
        </pc:spChg>
        <pc:spChg chg="mod">
          <ac:chgData name="Πέτρος Καλογερόπουλος" userId="1dacd18ea754947a" providerId="LiveId" clId="{190C0F5C-7BE6-4E4C-86B5-584D787D74DC}" dt="2023-10-18T15:41:34.317" v="729" actId="14100"/>
          <ac:spMkLst>
            <pc:docMk/>
            <pc:sldMk cId="0" sldId="267"/>
            <ac:spMk id="4" creationId="{ACBECD98-3827-D44E-9995-D1AF8D28B43A}"/>
          </ac:spMkLst>
        </pc:spChg>
        <pc:spChg chg="mod">
          <ac:chgData name="Πέτρος Καλογερόπουλος" userId="1dacd18ea754947a" providerId="LiveId" clId="{190C0F5C-7BE6-4E4C-86B5-584D787D74DC}" dt="2023-10-18T15:41:25.803" v="728" actId="14100"/>
          <ac:spMkLst>
            <pc:docMk/>
            <pc:sldMk cId="0" sldId="267"/>
            <ac:spMk id="5" creationId="{2C53525A-88A6-9E44-B96D-FDA2B3F920C5}"/>
          </ac:spMkLst>
        </pc:spChg>
      </pc:sldChg>
      <pc:sldChg chg="modSp mod modAnim">
        <pc:chgData name="Πέτρος Καλογερόπουλος" userId="1dacd18ea754947a" providerId="LiveId" clId="{190C0F5C-7BE6-4E4C-86B5-584D787D74DC}" dt="2023-10-18T16:11:47.615" v="1017" actId="20577"/>
        <pc:sldMkLst>
          <pc:docMk/>
          <pc:sldMk cId="3027631226" sldId="268"/>
        </pc:sldMkLst>
        <pc:spChg chg="mod">
          <ac:chgData name="Πέτρος Καλογερόπουλος" userId="1dacd18ea754947a" providerId="LiveId" clId="{190C0F5C-7BE6-4E4C-86B5-584D787D74DC}" dt="2023-10-15T18:41:49.224" v="207" actId="20577"/>
          <ac:spMkLst>
            <pc:docMk/>
            <pc:sldMk cId="3027631226" sldId="268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190C0F5C-7BE6-4E4C-86B5-584D787D74DC}" dt="2023-10-18T16:11:47.615" v="1017" actId="20577"/>
          <ac:spMkLst>
            <pc:docMk/>
            <pc:sldMk cId="3027631226" sldId="268"/>
            <ac:spMk id="3" creationId="{00000000-0000-0000-0000-000000000000}"/>
          </ac:spMkLst>
        </pc:spChg>
      </pc:sldChg>
      <pc:sldChg chg="delSp modSp mod delAnim">
        <pc:chgData name="Πέτρος Καλογερόπουλος" userId="1dacd18ea754947a" providerId="LiveId" clId="{190C0F5C-7BE6-4E4C-86B5-584D787D74DC}" dt="2023-10-18T16:15:03.108" v="1083" actId="20577"/>
        <pc:sldMkLst>
          <pc:docMk/>
          <pc:sldMk cId="1058896614" sldId="269"/>
        </pc:sldMkLst>
        <pc:spChg chg="mod">
          <ac:chgData name="Πέτρος Καλογερόπουλος" userId="1dacd18ea754947a" providerId="LiveId" clId="{190C0F5C-7BE6-4E4C-86B5-584D787D74DC}" dt="2023-10-18T15:55:51.804" v="858" actId="20577"/>
          <ac:spMkLst>
            <pc:docMk/>
            <pc:sldMk cId="1058896614" sldId="269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190C0F5C-7BE6-4E4C-86B5-584D787D74DC}" dt="2023-10-18T16:15:03.108" v="1083" actId="20577"/>
          <ac:spMkLst>
            <pc:docMk/>
            <pc:sldMk cId="1058896614" sldId="269"/>
            <ac:spMk id="3" creationId="{00000000-0000-0000-0000-000000000000}"/>
          </ac:spMkLst>
        </pc:spChg>
        <pc:spChg chg="del">
          <ac:chgData name="Πέτρος Καλογερόπουλος" userId="1dacd18ea754947a" providerId="LiveId" clId="{190C0F5C-7BE6-4E4C-86B5-584D787D74DC}" dt="2023-10-18T15:57:37.131" v="864" actId="478"/>
          <ac:spMkLst>
            <pc:docMk/>
            <pc:sldMk cId="1058896614" sldId="269"/>
            <ac:spMk id="4" creationId="{ACBECD98-3827-D44E-9995-D1AF8D28B43A}"/>
          </ac:spMkLst>
        </pc:spChg>
        <pc:spChg chg="del">
          <ac:chgData name="Πέτρος Καλογερόπουλος" userId="1dacd18ea754947a" providerId="LiveId" clId="{190C0F5C-7BE6-4E4C-86B5-584D787D74DC}" dt="2023-10-18T15:57:38.012" v="865" actId="478"/>
          <ac:spMkLst>
            <pc:docMk/>
            <pc:sldMk cId="1058896614" sldId="269"/>
            <ac:spMk id="5" creationId="{2C53525A-88A6-9E44-B96D-FDA2B3F920C5}"/>
          </ac:spMkLst>
        </pc:spChg>
      </pc:sldChg>
      <pc:sldChg chg="add">
        <pc:chgData name="Πέτρος Καλογερόπουλος" userId="1dacd18ea754947a" providerId="LiveId" clId="{190C0F5C-7BE6-4E4C-86B5-584D787D74DC}" dt="2023-10-18T16:14:01.232" v="1062"/>
        <pc:sldMkLst>
          <pc:docMk/>
          <pc:sldMk cId="0" sldId="270"/>
        </pc:sldMkLst>
      </pc:sldChg>
      <pc:sldChg chg="modSp add mod">
        <pc:chgData name="Πέτρος Καλογερόπουλος" userId="1dacd18ea754947a" providerId="LiveId" clId="{190C0F5C-7BE6-4E4C-86B5-584D787D74DC}" dt="2023-10-18T16:24:39.522" v="1351" actId="20577"/>
        <pc:sldMkLst>
          <pc:docMk/>
          <pc:sldMk cId="970195932" sldId="271"/>
        </pc:sldMkLst>
        <pc:spChg chg="mod">
          <ac:chgData name="Πέτρος Καλογερόπουλος" userId="1dacd18ea754947a" providerId="LiveId" clId="{190C0F5C-7BE6-4E4C-86B5-584D787D74DC}" dt="2023-10-18T16:16:15.627" v="1114" actId="20577"/>
          <ac:spMkLst>
            <pc:docMk/>
            <pc:sldMk cId="970195932" sldId="271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190C0F5C-7BE6-4E4C-86B5-584D787D74DC}" dt="2023-10-18T16:24:39.522" v="1351" actId="20577"/>
          <ac:spMkLst>
            <pc:docMk/>
            <pc:sldMk cId="970195932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F44AE-84BF-42EC-A0EE-F2784D4F48A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C77A-A784-4049-902E-939BBBA80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Multicenter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Study to Evaluate the Frequency of Adverse Reactions associated with Vaccination Against SARS-CoV-2 in Patients with Podocytopathies 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7848872" cy="1152128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P. </a:t>
            </a:r>
            <a:r>
              <a:rPr lang="en-US" sz="1800" dirty="0" err="1">
                <a:solidFill>
                  <a:schemeClr val="tx1"/>
                </a:solidFill>
              </a:rPr>
              <a:t>Kalogeropoulos</a:t>
            </a:r>
            <a:r>
              <a:rPr lang="en-US" sz="1800" dirty="0">
                <a:solidFill>
                  <a:schemeClr val="tx1"/>
                </a:solidFill>
              </a:rPr>
              <a:t>, M. </a:t>
            </a:r>
            <a:r>
              <a:rPr lang="en-US" sz="1800" dirty="0" err="1">
                <a:solidFill>
                  <a:schemeClr val="tx1"/>
                </a:solidFill>
              </a:rPr>
              <a:t>Papasotiriou</a:t>
            </a:r>
            <a:r>
              <a:rPr lang="en-US" sz="1800" dirty="0">
                <a:solidFill>
                  <a:schemeClr val="tx1"/>
                </a:solidFill>
              </a:rPr>
              <a:t>, E. </a:t>
            </a:r>
            <a:r>
              <a:rPr lang="en-US" sz="1800" dirty="0" err="1">
                <a:solidFill>
                  <a:schemeClr val="tx1"/>
                </a:solidFill>
              </a:rPr>
              <a:t>Ntounousi</a:t>
            </a:r>
            <a:r>
              <a:rPr lang="en-US" sz="1800" dirty="0">
                <a:solidFill>
                  <a:schemeClr val="tx1"/>
                </a:solidFill>
              </a:rPr>
              <a:t>, S. </a:t>
            </a:r>
            <a:r>
              <a:rPr lang="en-US" sz="1800" dirty="0" err="1">
                <a:solidFill>
                  <a:schemeClr val="tx1"/>
                </a:solidFill>
              </a:rPr>
              <a:t>Marinaki</a:t>
            </a:r>
            <a:r>
              <a:rPr lang="en-US" sz="1800" dirty="0">
                <a:solidFill>
                  <a:schemeClr val="tx1"/>
                </a:solidFill>
              </a:rPr>
              <a:t>, P. </a:t>
            </a:r>
            <a:r>
              <a:rPr lang="en-US" sz="1800" dirty="0" err="1">
                <a:solidFill>
                  <a:schemeClr val="tx1"/>
                </a:solidFill>
              </a:rPr>
              <a:t>Kriki</a:t>
            </a:r>
            <a:r>
              <a:rPr lang="en-US" sz="1800" dirty="0">
                <a:solidFill>
                  <a:schemeClr val="tx1"/>
                </a:solidFill>
              </a:rPr>
              <a:t>, D. </a:t>
            </a:r>
            <a:r>
              <a:rPr lang="en-US" sz="1800" dirty="0" err="1">
                <a:solidFill>
                  <a:schemeClr val="tx1"/>
                </a:solidFill>
              </a:rPr>
              <a:t>Gkalitsiou</a:t>
            </a:r>
            <a:r>
              <a:rPr lang="en-US" sz="1800" dirty="0">
                <a:solidFill>
                  <a:schemeClr val="tx1"/>
                </a:solidFill>
              </a:rPr>
              <a:t>, G. Moustakas, V. </a:t>
            </a:r>
            <a:r>
              <a:rPr lang="en-US" sz="1800" dirty="0" err="1">
                <a:solidFill>
                  <a:schemeClr val="tx1"/>
                </a:solidFill>
              </a:rPr>
              <a:t>Liakopoulos</a:t>
            </a:r>
            <a:r>
              <a:rPr lang="en-US" sz="1800" dirty="0">
                <a:solidFill>
                  <a:schemeClr val="tx1"/>
                </a:solidFill>
              </a:rPr>
              <a:t>, V. </a:t>
            </a:r>
            <a:r>
              <a:rPr lang="en-US" sz="1800" dirty="0" err="1">
                <a:solidFill>
                  <a:schemeClr val="tx1"/>
                </a:solidFill>
              </a:rPr>
              <a:t>Vaios</a:t>
            </a:r>
            <a:r>
              <a:rPr lang="en-US" sz="1800" dirty="0">
                <a:solidFill>
                  <a:schemeClr val="tx1"/>
                </a:solidFill>
              </a:rPr>
              <a:t>, L. </a:t>
            </a:r>
            <a:r>
              <a:rPr lang="en-US" sz="1800" dirty="0" err="1">
                <a:solidFill>
                  <a:schemeClr val="tx1"/>
                </a:solidFill>
              </a:rPr>
              <a:t>Gkika-Zervou</a:t>
            </a:r>
            <a:r>
              <a:rPr lang="en-US" sz="1800" dirty="0">
                <a:solidFill>
                  <a:schemeClr val="tx1"/>
                </a:solidFill>
              </a:rPr>
              <a:t>, E. </a:t>
            </a:r>
            <a:r>
              <a:rPr lang="en-US" sz="1800" dirty="0" err="1">
                <a:solidFill>
                  <a:schemeClr val="tx1"/>
                </a:solidFill>
              </a:rPr>
              <a:t>Andronikidi</a:t>
            </a:r>
            <a:r>
              <a:rPr lang="en-US" sz="1800" dirty="0">
                <a:solidFill>
                  <a:schemeClr val="tx1"/>
                </a:solidFill>
              </a:rPr>
              <a:t>, M. </a:t>
            </a:r>
            <a:r>
              <a:rPr lang="en-US" sz="1800" dirty="0" err="1">
                <a:solidFill>
                  <a:schemeClr val="tx1"/>
                </a:solidFill>
              </a:rPr>
              <a:t>Karagiannis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b="1" u="sng" dirty="0">
                <a:solidFill>
                  <a:schemeClr val="tx1"/>
                </a:solidFill>
              </a:rPr>
              <a:t>M.-E. </a:t>
            </a:r>
            <a:r>
              <a:rPr lang="en-US" sz="1800" b="1" u="sng" dirty="0" err="1">
                <a:solidFill>
                  <a:schemeClr val="tx1"/>
                </a:solidFill>
              </a:rPr>
              <a:t>Agoranou</a:t>
            </a:r>
            <a:r>
              <a:rPr lang="en-US" sz="1800" dirty="0">
                <a:solidFill>
                  <a:schemeClr val="tx1"/>
                </a:solidFill>
              </a:rPr>
              <a:t>, P. Giannakopoulos, K. </a:t>
            </a:r>
            <a:r>
              <a:rPr lang="en-US" sz="1800" dirty="0" err="1">
                <a:solidFill>
                  <a:schemeClr val="tx1"/>
                </a:solidFill>
              </a:rPr>
              <a:t>Stylianou</a:t>
            </a:r>
            <a:r>
              <a:rPr lang="en-US" sz="1800" dirty="0">
                <a:solidFill>
                  <a:schemeClr val="tx1"/>
                </a:solidFill>
              </a:rPr>
              <a:t>, S. </a:t>
            </a:r>
            <a:r>
              <a:rPr lang="en-US" sz="1800" dirty="0" err="1">
                <a:solidFill>
                  <a:schemeClr val="tx1"/>
                </a:solidFill>
              </a:rPr>
              <a:t>Panagoutsos</a:t>
            </a:r>
            <a:r>
              <a:rPr lang="en-US" sz="1800" dirty="0">
                <a:solidFill>
                  <a:schemeClr val="tx1"/>
                </a:solidFill>
              </a:rPr>
              <a:t>, I.N. </a:t>
            </a:r>
            <a:r>
              <a:rPr lang="en-US" sz="1800" dirty="0" err="1">
                <a:solidFill>
                  <a:schemeClr val="tx1"/>
                </a:solidFill>
              </a:rPr>
              <a:t>Boletis</a:t>
            </a:r>
            <a:r>
              <a:rPr lang="en-US" sz="1800" dirty="0">
                <a:solidFill>
                  <a:schemeClr val="tx1"/>
                </a:solidFill>
              </a:rPr>
              <a:t>, D. </a:t>
            </a:r>
            <a:r>
              <a:rPr lang="en-US" sz="1800" dirty="0" err="1">
                <a:solidFill>
                  <a:schemeClr val="tx1"/>
                </a:solidFill>
              </a:rPr>
              <a:t>Goumenos</a:t>
            </a:r>
            <a:r>
              <a:rPr lang="en-US" sz="1800" dirty="0">
                <a:solidFill>
                  <a:schemeClr val="tx1"/>
                </a:solidFill>
              </a:rPr>
              <a:t>, S. </a:t>
            </a:r>
            <a:r>
              <a:rPr lang="en-US" sz="1800" dirty="0" err="1">
                <a:solidFill>
                  <a:schemeClr val="tx1"/>
                </a:solidFill>
              </a:rPr>
              <a:t>Lionaki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ilena\Documents\Ιατρικά\Μελέτες\BANTAO 2023\Bantao 2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6696744" cy="191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Aim of the study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  <a:cs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To evaluate:</a:t>
            </a:r>
          </a:p>
          <a:p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The frequency of adverse events (AE) from SARS-CoV-2 vaccination in patients with podocytopathy</a:t>
            </a:r>
          </a:p>
          <a:p>
            <a:r>
              <a:rPr lang="en-US" sz="2400" dirty="0"/>
              <a:t>The most common AE in this group </a:t>
            </a:r>
          </a:p>
          <a:p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The incidence of relapse after vaccination</a:t>
            </a:r>
          </a:p>
          <a:p>
            <a:r>
              <a:rPr lang="en-US" sz="2400" dirty="0"/>
              <a:t>The difference in relapse rate by histopathological diagnosis</a:t>
            </a:r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 </a:t>
            </a:r>
          </a:p>
          <a:p>
            <a:endParaRPr lang="en-US" sz="2400" dirty="0"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endParaRPr lang="en-US" dirty="0"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Methods I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Multicentre, retrospective study</a:t>
            </a:r>
          </a:p>
          <a:p>
            <a:endParaRPr lang="en-US" sz="2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BECD98-3827-D44E-9995-D1AF8D28B43A}"/>
              </a:ext>
            </a:extLst>
          </p:cNvPr>
          <p:cNvSpPr txBox="1"/>
          <p:nvPr/>
        </p:nvSpPr>
        <p:spPr>
          <a:xfrm>
            <a:off x="251520" y="2708920"/>
            <a:ext cx="4042792" cy="2800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Inclusion criteria: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Biopsy-proven MCD/FSGS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&gt;1 vaccine dose against SARS-CoV-2</a:t>
            </a:r>
          </a:p>
          <a:p>
            <a:pPr marL="514350" indent="-514350"/>
            <a:r>
              <a:rPr lang="en-GB" sz="2400" dirty="0"/>
              <a:t>and/or</a:t>
            </a:r>
          </a:p>
          <a:p>
            <a:pPr marL="514350" indent="-514350"/>
            <a:r>
              <a:rPr lang="en-GB" sz="2400" dirty="0"/>
              <a:t>3.	 SARS-CoV-2 infection </a:t>
            </a:r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53525A-88A6-9E44-B96D-FDA2B3F920C5}"/>
              </a:ext>
            </a:extLst>
          </p:cNvPr>
          <p:cNvSpPr txBox="1"/>
          <p:nvPr/>
        </p:nvSpPr>
        <p:spPr>
          <a:xfrm>
            <a:off x="4572000" y="2708920"/>
            <a:ext cx="439248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Exclusion criteria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ESKD prior to vaccination/infection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Patients with first podocytopathy diagnosis after vaccination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Methods II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Records:</a:t>
            </a:r>
          </a:p>
          <a:p>
            <a:r>
              <a:rPr lang="en-US" sz="2400" dirty="0"/>
              <a:t>Demographics </a:t>
            </a:r>
          </a:p>
          <a:p>
            <a:r>
              <a:rPr lang="en-US" sz="2400" dirty="0"/>
              <a:t>Histopathological diagnosis</a:t>
            </a:r>
            <a:endParaRPr lang="el-GR" sz="2400" dirty="0"/>
          </a:p>
          <a:p>
            <a:r>
              <a:rPr lang="en-US" sz="2400" dirty="0"/>
              <a:t>Immunosuppressive Regiments</a:t>
            </a:r>
          </a:p>
          <a:p>
            <a:pPr lvl="1"/>
            <a:r>
              <a:rPr lang="en-US" sz="2000" dirty="0"/>
              <a:t>Induction therapy</a:t>
            </a:r>
          </a:p>
          <a:p>
            <a:pPr lvl="1"/>
            <a:r>
              <a:rPr lang="en-US" sz="2000" dirty="0"/>
              <a:t>Maintenance therapy </a:t>
            </a:r>
            <a:endParaRPr lang="el-GR" sz="2000" dirty="0"/>
          </a:p>
          <a:p>
            <a:r>
              <a:rPr lang="en-US" sz="2400" dirty="0"/>
              <a:t>Outcome of podocytopathy</a:t>
            </a:r>
          </a:p>
          <a:p>
            <a:r>
              <a:rPr lang="en-US" sz="2400" dirty="0"/>
              <a:t>Vaccination type, number of doses and timing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Adverse Events of vaccination</a:t>
            </a:r>
          </a:p>
          <a:p>
            <a:r>
              <a:rPr lang="en-US" sz="2400" dirty="0"/>
              <a:t>Potential effect on the clinical course of podocytopathy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89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Podocytopathies: definitions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  <a:cs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sz="2400" b="1" u="sng" dirty="0"/>
              <a:t>Complete remission:</a:t>
            </a:r>
            <a:r>
              <a:rPr lang="en-US" sz="2400" b="1" dirty="0"/>
              <a:t> </a:t>
            </a:r>
            <a:r>
              <a:rPr lang="en-US" sz="2400" dirty="0"/>
              <a:t>reduction of proteinuria to</a:t>
            </a:r>
            <a:r>
              <a:rPr lang="el-GR" sz="2400" dirty="0"/>
              <a:t> </a:t>
            </a:r>
            <a:r>
              <a:rPr lang="en-US" sz="2400" dirty="0"/>
              <a:t>&lt;300 mg/d</a:t>
            </a:r>
            <a:r>
              <a:rPr lang="el-GR" sz="2400" dirty="0"/>
              <a:t>, </a:t>
            </a:r>
            <a:r>
              <a:rPr lang="en-US" sz="2400" dirty="0"/>
              <a:t>stable value of </a:t>
            </a:r>
            <a:r>
              <a:rPr lang="en-US" sz="2400" dirty="0" err="1"/>
              <a:t>cr</a:t>
            </a:r>
            <a:r>
              <a:rPr lang="en-US" sz="2400" baseline="-42000" dirty="0" err="1"/>
              <a:t>s</a:t>
            </a:r>
            <a:r>
              <a:rPr lang="en-US" sz="2400" dirty="0"/>
              <a:t> and </a:t>
            </a:r>
            <a:r>
              <a:rPr lang="en-US" sz="2400" dirty="0" err="1"/>
              <a:t>Alb</a:t>
            </a:r>
            <a:r>
              <a:rPr lang="en-US" sz="2400" baseline="-40000" dirty="0" err="1"/>
              <a:t>s</a:t>
            </a:r>
            <a:r>
              <a:rPr lang="en-US" sz="2400" dirty="0"/>
              <a:t> &gt;3.5 g/dL</a:t>
            </a:r>
          </a:p>
          <a:p>
            <a:pPr marL="0" indent="0" fontAlgn="t">
              <a:buNone/>
            </a:pPr>
            <a:endParaRPr lang="el-GR" sz="2400" u="sng" dirty="0"/>
          </a:p>
          <a:p>
            <a:pPr marL="0" indent="0" fontAlgn="t">
              <a:buNone/>
            </a:pPr>
            <a:r>
              <a:rPr lang="en-US" sz="2400" b="1" u="sng" dirty="0"/>
              <a:t>Partial remission</a:t>
            </a:r>
            <a:r>
              <a:rPr lang="en-US" sz="2400" b="1" dirty="0"/>
              <a:t>: </a:t>
            </a:r>
            <a:r>
              <a:rPr lang="en-US" sz="2400" dirty="0"/>
              <a:t>decrease of proteinuria &gt;50</a:t>
            </a:r>
            <a:r>
              <a:rPr lang="el-GR" sz="2400" dirty="0"/>
              <a:t>%</a:t>
            </a:r>
            <a:r>
              <a:rPr lang="en-US" sz="2400" dirty="0"/>
              <a:t>, with values between 300 mg and</a:t>
            </a:r>
            <a:r>
              <a:rPr lang="el-GR" sz="2400" dirty="0"/>
              <a:t> </a:t>
            </a:r>
            <a:r>
              <a:rPr lang="en-US" sz="2400" dirty="0"/>
              <a:t>3.5 g/d</a:t>
            </a:r>
          </a:p>
          <a:p>
            <a:pPr marL="0" indent="0" fontAlgn="t">
              <a:buNone/>
            </a:pPr>
            <a:endParaRPr lang="en-US" sz="2400" baseline="-40000" dirty="0"/>
          </a:p>
          <a:p>
            <a:pPr marL="0" indent="0" fontAlgn="t">
              <a:buNone/>
            </a:pPr>
            <a:r>
              <a:rPr lang="en-US" sz="2400" b="1" u="sng" dirty="0"/>
              <a:t>Relapse</a:t>
            </a:r>
            <a:r>
              <a:rPr lang="en-US" sz="2400" b="1" dirty="0"/>
              <a:t>:</a:t>
            </a:r>
            <a:r>
              <a:rPr lang="el-GR" sz="2400" dirty="0"/>
              <a:t> </a:t>
            </a:r>
            <a:r>
              <a:rPr lang="en-US" sz="2400" dirty="0"/>
              <a:t>proteinuria</a:t>
            </a:r>
            <a:r>
              <a:rPr lang="el-GR" sz="2400" dirty="0"/>
              <a:t> &gt;</a:t>
            </a:r>
            <a:r>
              <a:rPr lang="en-US" sz="2400" dirty="0"/>
              <a:t>3.5 g/d</a:t>
            </a:r>
            <a:r>
              <a:rPr lang="el-GR" sz="2400" dirty="0"/>
              <a:t> </a:t>
            </a:r>
            <a:r>
              <a:rPr lang="en-US" sz="2400" dirty="0"/>
              <a:t>after complete remission has been achieved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019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Cohort characteristics I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  <a:cs typeface="Calibri" pitchFamily="34" charset="0"/>
            </a:endParaRPr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08912" cy="467641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187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94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Parameter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N</a:t>
                      </a:r>
                      <a:r>
                        <a:rPr lang="en-US" sz="1800" b="1" baseline="0" dirty="0">
                          <a:latin typeface="+mn-lt"/>
                        </a:rPr>
                        <a:t> =77 patients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503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Age at diagnosis, years (SD)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46.1</a:t>
                      </a:r>
                      <a:r>
                        <a:rPr lang="en-US" sz="1800" b="0" baseline="0" dirty="0">
                          <a:latin typeface="+mn-lt"/>
                        </a:rPr>
                        <a:t> (17.8)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94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Gender,</a:t>
                      </a:r>
                      <a:r>
                        <a:rPr lang="en-US" sz="1800" b="0" baseline="0" dirty="0">
                          <a:latin typeface="+mn-lt"/>
                        </a:rPr>
                        <a:t> male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38 (49.3%)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94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Time from diagnosis,</a:t>
                      </a:r>
                      <a:r>
                        <a:rPr lang="en-US" sz="1800" b="0" baseline="0" dirty="0">
                          <a:latin typeface="+mn-lt"/>
                        </a:rPr>
                        <a:t> months (SD)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91.2</a:t>
                      </a:r>
                      <a:r>
                        <a:rPr lang="en-US" sz="1800" b="0" baseline="0" dirty="0">
                          <a:latin typeface="+mn-lt"/>
                        </a:rPr>
                        <a:t> (81.7)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Histological diagnosis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 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FSGS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 MCD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41 (53,2%)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36 (46,7%)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Induction therapy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Glucocorticoids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Calcineurin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Inhibitors and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glucocorticoids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 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Other (CYC, RTX, MMF)                  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6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8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88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,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47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(69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,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%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4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20,6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7 (10,3%)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1</a:t>
                      </a:r>
                      <a:r>
                        <a:rPr lang="en-US" sz="1800" b="0" kern="1200" baseline="30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st</a:t>
                      </a:r>
                      <a:r>
                        <a:rPr lang="en-US" sz="1800" b="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Outcome of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podocytopathy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Complete remission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Relapse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62 (80,5%)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10 (12,9%)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Cohort characteristics II</a:t>
            </a:r>
            <a:endParaRPr lang="en-GB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147299"/>
              </p:ext>
            </p:extLst>
          </p:nvPr>
        </p:nvGraphicFramePr>
        <p:xfrm>
          <a:off x="611560" y="1556792"/>
          <a:ext cx="7920880" cy="3422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1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Parameter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N</a:t>
                      </a:r>
                      <a:r>
                        <a:rPr lang="en-US" sz="1800" b="1" baseline="0" dirty="0">
                          <a:latin typeface="+mn-lt"/>
                        </a:rPr>
                        <a:t> = 77 patients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Vaccination against SARS-CoV-2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67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(8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7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COVID-19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56 (72%)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Number of doses received, mean</a:t>
                      </a: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SD</a:t>
                      </a: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2.9 (0,76)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Time from diagnosis to vaccination, months</a:t>
                      </a: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SD</a:t>
                      </a: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6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9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(7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5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8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Immunosuppressive therapy at vaccination 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Glucocorticoids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Calcineurin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Inhibitors 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Calcineurin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Inhibitors</a:t>
                      </a: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+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Glucocorticoids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Other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25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37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el-GR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9 (36%)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9 (36%)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4 (16%)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4 (16%)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Results – Post vaccination adverse events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Adverse events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N = 67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itchFamily="34" charset="0"/>
                          <a:cs typeface="Calibri" pitchFamily="34" charset="0"/>
                        </a:rPr>
                        <a:t>Systematic</a:t>
                      </a:r>
                    </a:p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- Headache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>
                          <a:latin typeface="Calibri" pitchFamily="34" charset="0"/>
                          <a:cs typeface="Calibri" pitchFamily="34" charset="0"/>
                        </a:rPr>
                        <a:t>Myalgias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Fever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Other (</a:t>
                      </a:r>
                      <a:r>
                        <a:rPr lang="en-US" dirty="0" err="1">
                          <a:latin typeface="Calibri" pitchFamily="34" charset="0"/>
                          <a:cs typeface="Calibri" pitchFamily="34" charset="0"/>
                        </a:rPr>
                        <a:t>Arthralgias</a:t>
                      </a: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lang="en-US" baseline="0" dirty="0">
                          <a:latin typeface="Calibri" pitchFamily="34" charset="0"/>
                          <a:cs typeface="Calibri" pitchFamily="34" charset="0"/>
                        </a:rPr>
                        <a:t> Fatigue, </a:t>
                      </a:r>
                      <a:r>
                        <a:rPr lang="en-US" baseline="0" dirty="0" err="1">
                          <a:latin typeface="Calibri" pitchFamily="34" charset="0"/>
                          <a:cs typeface="Calibri" pitchFamily="34" charset="0"/>
                        </a:rPr>
                        <a:t>Lymphadenopathy</a:t>
                      </a:r>
                      <a:r>
                        <a:rPr lang="en-US" baseline="0" dirty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17 (25.3%)</a:t>
                      </a:r>
                    </a:p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9 (13.4%)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9 (13.4%)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5 (7.4%)</a:t>
                      </a:r>
                    </a:p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7 (10.2)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itchFamily="34" charset="0"/>
                          <a:cs typeface="Calibri" pitchFamily="34" charset="0"/>
                        </a:rPr>
                        <a:t>Local</a:t>
                      </a:r>
                      <a:r>
                        <a:rPr lang="en-GB" baseline="0" dirty="0">
                          <a:latin typeface="Calibri" pitchFamily="34" charset="0"/>
                          <a:cs typeface="Calibri" pitchFamily="34" charset="0"/>
                        </a:rPr>
                        <a:t> (Pain, pruritus, other)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21 (31.3%)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itchFamily="34" charset="0"/>
                          <a:cs typeface="Calibri" pitchFamily="34" charset="0"/>
                        </a:rPr>
                        <a:t>Disease</a:t>
                      </a:r>
                      <a:r>
                        <a:rPr lang="en-US" b="1" baseline="0" dirty="0">
                          <a:latin typeface="Calibri" pitchFamily="34" charset="0"/>
                          <a:cs typeface="Calibri" pitchFamily="34" charset="0"/>
                        </a:rPr>
                        <a:t> r</a:t>
                      </a:r>
                      <a:r>
                        <a:rPr lang="en-US" b="1" dirty="0">
                          <a:latin typeface="Calibri" pitchFamily="34" charset="0"/>
                          <a:cs typeface="Calibri" pitchFamily="34" charset="0"/>
                        </a:rPr>
                        <a:t>elapse after</a:t>
                      </a:r>
                      <a:r>
                        <a:rPr lang="en-US" b="1" baseline="0" dirty="0">
                          <a:latin typeface="Calibri" pitchFamily="34" charset="0"/>
                          <a:cs typeface="Calibri" pitchFamily="34" charset="0"/>
                        </a:rPr>
                        <a:t> vaccination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MCD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>
                          <a:latin typeface="Calibri" pitchFamily="34" charset="0"/>
                          <a:cs typeface="Calibri" pitchFamily="34" charset="0"/>
                        </a:rPr>
                        <a:t> Time to relapse from 1</a:t>
                      </a:r>
                      <a:r>
                        <a:rPr lang="en-US" baseline="30000" dirty="0">
                          <a:latin typeface="Calibri" pitchFamily="34" charset="0"/>
                          <a:cs typeface="Calibri" pitchFamily="34" charset="0"/>
                        </a:rPr>
                        <a:t>st</a:t>
                      </a:r>
                      <a:r>
                        <a:rPr lang="en-US" baseline="0" dirty="0">
                          <a:latin typeface="Calibri" pitchFamily="34" charset="0"/>
                          <a:cs typeface="Calibri" pitchFamily="34" charset="0"/>
                        </a:rPr>
                        <a:t> dose, months (SD)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7 (10.4%)*</a:t>
                      </a:r>
                    </a:p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5 (71.4%)**</a:t>
                      </a:r>
                    </a:p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3.5 (2.7)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3851920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6 - TextBox"/>
          <p:cNvSpPr txBox="1"/>
          <p:nvPr/>
        </p:nvSpPr>
        <p:spPr>
          <a:xfrm>
            <a:off x="395536" y="60932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 Odds ratio: 4.5 (0.8, 25.3) </a:t>
            </a:r>
            <a:endParaRPr lang="en-GB" dirty="0"/>
          </a:p>
        </p:txBody>
      </p:sp>
      <p:sp>
        <p:nvSpPr>
          <p:cNvPr id="8" name="7 - TextBox"/>
          <p:cNvSpPr txBox="1"/>
          <p:nvPr/>
        </p:nvSpPr>
        <p:spPr>
          <a:xfrm flipH="1">
            <a:off x="4067944" y="580526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Statistically </a:t>
            </a:r>
            <a:r>
              <a:rPr lang="en-US" sz="2400" b="1" u="sng" dirty="0"/>
              <a:t>non</a:t>
            </a:r>
            <a:r>
              <a:rPr lang="en-US" sz="2400" dirty="0"/>
              <a:t>-significant!</a:t>
            </a:r>
            <a:endParaRPr lang="en-GB" sz="2400" dirty="0"/>
          </a:p>
        </p:txBody>
      </p:sp>
      <p:sp>
        <p:nvSpPr>
          <p:cNvPr id="9" name="8 - TextBox"/>
          <p:cNvSpPr txBox="1"/>
          <p:nvPr/>
        </p:nvSpPr>
        <p:spPr>
          <a:xfrm>
            <a:off x="395536" y="566124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Odds ratio: 1.02 (0.05, 21.36) </a:t>
            </a:r>
            <a:endParaRPr lang="en-GB" dirty="0"/>
          </a:p>
        </p:txBody>
      </p:sp>
      <p:sp>
        <p:nvSpPr>
          <p:cNvPr id="10" name="9 - Δεξιό άγκιστρο"/>
          <p:cNvSpPr/>
          <p:nvPr/>
        </p:nvSpPr>
        <p:spPr>
          <a:xfrm>
            <a:off x="3563888" y="5733256"/>
            <a:ext cx="360040" cy="57606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Conclusions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  <a:cs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Vaccines against SARS-CoV-2 has a good safety profile</a:t>
            </a:r>
          </a:p>
          <a:p>
            <a:endParaRPr lang="en-US" sz="2400" dirty="0"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7 (10.4%) patients who had archived remission experienced relapse of nephrotic syndrome with a median time of 3,5 months since first dose of vaccination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5 of </a:t>
            </a:r>
            <a:r>
              <a:rPr lang="en-US" sz="2000" dirty="0" err="1">
                <a:latin typeface="Calibri" pitchFamily="34" charset="0"/>
                <a:ea typeface="Calibri"/>
                <a:cs typeface="Calibri" pitchFamily="34" charset="0"/>
                <a:sym typeface="Calibri"/>
              </a:rPr>
              <a:t>relapsers</a:t>
            </a:r>
            <a:r>
              <a:rPr lang="en-US" sz="20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 had MCD</a:t>
            </a:r>
          </a:p>
          <a:p>
            <a:endParaRPr lang="en-US" sz="2400" dirty="0"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Disease relapse after vaccination was not statistically significant in the cohort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763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650</Words>
  <Application>Microsoft Office PowerPoint</Application>
  <PresentationFormat>Προβολή στην οθόνη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Θέμα του Office</vt:lpstr>
      <vt:lpstr>Multicenter Study to Evaluate the Frequency of Adverse Reactions associated with Vaccination Against SARS-CoV-2 in Patients with Podocytopathies </vt:lpstr>
      <vt:lpstr>Aim of the study</vt:lpstr>
      <vt:lpstr>Methods I</vt:lpstr>
      <vt:lpstr>Methods II</vt:lpstr>
      <vt:lpstr>Podocytopathies: definitions</vt:lpstr>
      <vt:lpstr>Cohort characteristics I</vt:lpstr>
      <vt:lpstr>Cohort characteristics II</vt:lpstr>
      <vt:lpstr>Results – Post vaccination adverse events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Multicenter Study to Evaluate the Frequency of Adverse Reactions associated with Vaccination Against SARS-CoV-2 in Patients with Podocytopathies </dc:title>
  <dc:creator>Χρήστης των Windows</dc:creator>
  <cp:lastModifiedBy>Πέτρος Καλογερόπουλος</cp:lastModifiedBy>
  <cp:revision>46</cp:revision>
  <dcterms:created xsi:type="dcterms:W3CDTF">2023-10-12T15:59:24Z</dcterms:created>
  <dcterms:modified xsi:type="dcterms:W3CDTF">2023-10-18T16:24:44Z</dcterms:modified>
</cp:coreProperties>
</file>