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omments/comment1.xml" ContentType="application/vnd.openxmlformats-officedocument.presentationml.comments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69" r:id="rId5"/>
    <p:sldId id="271" r:id="rId6"/>
    <p:sldId id="259" r:id="rId7"/>
    <p:sldId id="261" r:id="rId8"/>
    <p:sldId id="263" r:id="rId9"/>
    <p:sldId id="260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Χρήστης των Windows" initials="ΧτW" lastIdx="5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0AB606C-2C25-4876-93F0-F491608522EA}" v="372" dt="2023-10-18T16:56:45.35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79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Πέτρος Καλογερόπουλος" userId="1dacd18ea754947a" providerId="LiveId" clId="{B0AB606C-2C25-4876-93F0-F491608522EA}"/>
    <pc:docChg chg="undo redo custSel addSld modSld sldOrd">
      <pc:chgData name="Πέτρος Καλογερόπουλος" userId="1dacd18ea754947a" providerId="LiveId" clId="{B0AB606C-2C25-4876-93F0-F491608522EA}" dt="2023-10-18T16:56:45.352" v="779"/>
      <pc:docMkLst>
        <pc:docMk/>
      </pc:docMkLst>
      <pc:sldChg chg="modSp mod">
        <pc:chgData name="Πέτρος Καλογερόπουλος" userId="1dacd18ea754947a" providerId="LiveId" clId="{B0AB606C-2C25-4876-93F0-F491608522EA}" dt="2023-10-15T18:26:51.866" v="511" actId="20577"/>
        <pc:sldMkLst>
          <pc:docMk/>
          <pc:sldMk cId="0" sldId="256"/>
        </pc:sldMkLst>
        <pc:spChg chg="mod">
          <ac:chgData name="Πέτρος Καλογερόπουλος" userId="1dacd18ea754947a" providerId="LiveId" clId="{B0AB606C-2C25-4876-93F0-F491608522EA}" dt="2023-10-15T17:50:01.708" v="10" actId="255"/>
          <ac:spMkLst>
            <pc:docMk/>
            <pc:sldMk cId="0" sldId="256"/>
            <ac:spMk id="2" creationId="{00000000-0000-0000-0000-000000000000}"/>
          </ac:spMkLst>
        </pc:spChg>
        <pc:spChg chg="mod">
          <ac:chgData name="Πέτρος Καλογερόπουλος" userId="1dacd18ea754947a" providerId="LiveId" clId="{B0AB606C-2C25-4876-93F0-F491608522EA}" dt="2023-10-15T18:26:51.866" v="511" actId="20577"/>
          <ac:spMkLst>
            <pc:docMk/>
            <pc:sldMk cId="0" sldId="256"/>
            <ac:spMk id="3" creationId="{00000000-0000-0000-0000-000000000000}"/>
          </ac:spMkLst>
        </pc:spChg>
      </pc:sldChg>
      <pc:sldChg chg="modSp mod modAnim">
        <pc:chgData name="Πέτρος Καλογερόπουλος" userId="1dacd18ea754947a" providerId="LiveId" clId="{B0AB606C-2C25-4876-93F0-F491608522EA}" dt="2023-10-18T16:56:23.061" v="776"/>
        <pc:sldMkLst>
          <pc:docMk/>
          <pc:sldMk cId="0" sldId="257"/>
        </pc:sldMkLst>
        <pc:spChg chg="mod">
          <ac:chgData name="Πέτρος Καλογερόπουλος" userId="1dacd18ea754947a" providerId="LiveId" clId="{B0AB606C-2C25-4876-93F0-F491608522EA}" dt="2023-10-18T16:27:45.324" v="521" actId="20577"/>
          <ac:spMkLst>
            <pc:docMk/>
            <pc:sldMk cId="0" sldId="257"/>
            <ac:spMk id="2" creationId="{00000000-0000-0000-0000-000000000000}"/>
          </ac:spMkLst>
        </pc:spChg>
        <pc:spChg chg="mod">
          <ac:chgData name="Πέτρος Καλογερόπουλος" userId="1dacd18ea754947a" providerId="LiveId" clId="{B0AB606C-2C25-4876-93F0-F491608522EA}" dt="2023-10-18T16:30:20.700" v="633" actId="20577"/>
          <ac:spMkLst>
            <pc:docMk/>
            <pc:sldMk cId="0" sldId="257"/>
            <ac:spMk id="3" creationId="{00000000-0000-0000-0000-000000000000}"/>
          </ac:spMkLst>
        </pc:spChg>
      </pc:sldChg>
      <pc:sldChg chg="modSp mod modAnim">
        <pc:chgData name="Πέτρος Καλογερόπουλος" userId="1dacd18ea754947a" providerId="LiveId" clId="{B0AB606C-2C25-4876-93F0-F491608522EA}" dt="2023-10-18T16:56:45.352" v="779"/>
        <pc:sldMkLst>
          <pc:docMk/>
          <pc:sldMk cId="0" sldId="258"/>
        </pc:sldMkLst>
        <pc:spChg chg="mod">
          <ac:chgData name="Πέτρος Καλογερόπουλος" userId="1dacd18ea754947a" providerId="LiveId" clId="{B0AB606C-2C25-4876-93F0-F491608522EA}" dt="2023-10-18T16:31:39.461" v="657" actId="20577"/>
          <ac:spMkLst>
            <pc:docMk/>
            <pc:sldMk cId="0" sldId="258"/>
            <ac:spMk id="2" creationId="{00000000-0000-0000-0000-000000000000}"/>
          </ac:spMkLst>
        </pc:spChg>
        <pc:spChg chg="mod">
          <ac:chgData name="Πέτρος Καλογερόπουλος" userId="1dacd18ea754947a" providerId="LiveId" clId="{B0AB606C-2C25-4876-93F0-F491608522EA}" dt="2023-10-15T17:52:02.919" v="39" actId="255"/>
          <ac:spMkLst>
            <pc:docMk/>
            <pc:sldMk cId="0" sldId="258"/>
            <ac:spMk id="3" creationId="{00000000-0000-0000-0000-000000000000}"/>
          </ac:spMkLst>
        </pc:spChg>
        <pc:spChg chg="mod">
          <ac:chgData name="Πέτρος Καλογερόπουλος" userId="1dacd18ea754947a" providerId="LiveId" clId="{B0AB606C-2C25-4876-93F0-F491608522EA}" dt="2023-10-15T17:56:41.204" v="121" actId="20577"/>
          <ac:spMkLst>
            <pc:docMk/>
            <pc:sldMk cId="0" sldId="258"/>
            <ac:spMk id="4" creationId="{ACBECD98-3827-D44E-9995-D1AF8D28B43A}"/>
          </ac:spMkLst>
        </pc:spChg>
        <pc:spChg chg="mod">
          <ac:chgData name="Πέτρος Καλογερόπουλος" userId="1dacd18ea754947a" providerId="LiveId" clId="{B0AB606C-2C25-4876-93F0-F491608522EA}" dt="2023-10-18T16:31:23.921" v="655" actId="14100"/>
          <ac:spMkLst>
            <pc:docMk/>
            <pc:sldMk cId="0" sldId="258"/>
            <ac:spMk id="5" creationId="{2C53525A-88A6-9E44-B96D-FDA2B3F920C5}"/>
          </ac:spMkLst>
        </pc:spChg>
      </pc:sldChg>
      <pc:sldChg chg="modSp mod">
        <pc:chgData name="Πέτρος Καλογερόπουλος" userId="1dacd18ea754947a" providerId="LiveId" clId="{B0AB606C-2C25-4876-93F0-F491608522EA}" dt="2023-10-18T16:33:55.619" v="706" actId="20577"/>
        <pc:sldMkLst>
          <pc:docMk/>
          <pc:sldMk cId="0" sldId="259"/>
        </pc:sldMkLst>
        <pc:spChg chg="mod">
          <ac:chgData name="Πέτρος Καλογερόπουλος" userId="1dacd18ea754947a" providerId="LiveId" clId="{B0AB606C-2C25-4876-93F0-F491608522EA}" dt="2023-10-15T17:57:09.001" v="127" actId="113"/>
          <ac:spMkLst>
            <pc:docMk/>
            <pc:sldMk cId="0" sldId="259"/>
            <ac:spMk id="2" creationId="{00000000-0000-0000-0000-000000000000}"/>
          </ac:spMkLst>
        </pc:spChg>
        <pc:graphicFrameChg chg="modGraphic">
          <ac:chgData name="Πέτρος Καλογερόπουλος" userId="1dacd18ea754947a" providerId="LiveId" clId="{B0AB606C-2C25-4876-93F0-F491608522EA}" dt="2023-10-18T16:33:55.619" v="706" actId="20577"/>
          <ac:graphicFrameMkLst>
            <pc:docMk/>
            <pc:sldMk cId="0" sldId="259"/>
            <ac:graphicFrameMk id="5" creationId="{00000000-0000-0000-0000-000000000000}"/>
          </ac:graphicFrameMkLst>
        </pc:graphicFrameChg>
      </pc:sldChg>
      <pc:sldChg chg="modSp mod">
        <pc:chgData name="Πέτρος Καλογερόπουλος" userId="1dacd18ea754947a" providerId="LiveId" clId="{B0AB606C-2C25-4876-93F0-F491608522EA}" dt="2023-10-18T16:52:26.078" v="761" actId="20577"/>
        <pc:sldMkLst>
          <pc:docMk/>
          <pc:sldMk cId="0" sldId="260"/>
        </pc:sldMkLst>
        <pc:spChg chg="mod">
          <ac:chgData name="Πέτρος Καλογερόπουλος" userId="1dacd18ea754947a" providerId="LiveId" clId="{B0AB606C-2C25-4876-93F0-F491608522EA}" dt="2023-10-15T17:58:55.459" v="158" actId="120"/>
          <ac:spMkLst>
            <pc:docMk/>
            <pc:sldMk cId="0" sldId="260"/>
            <ac:spMk id="2" creationId="{00000000-0000-0000-0000-000000000000}"/>
          </ac:spMkLst>
        </pc:spChg>
        <pc:spChg chg="mod">
          <ac:chgData name="Πέτρος Καλογερόπουλος" userId="1dacd18ea754947a" providerId="LiveId" clId="{B0AB606C-2C25-4876-93F0-F491608522EA}" dt="2023-10-15T17:59:05.446" v="159" actId="20577"/>
          <ac:spMkLst>
            <pc:docMk/>
            <pc:sldMk cId="0" sldId="260"/>
            <ac:spMk id="5" creationId="{00000000-0000-0000-0000-000000000000}"/>
          </ac:spMkLst>
        </pc:spChg>
        <pc:graphicFrameChg chg="modGraphic">
          <ac:chgData name="Πέτρος Καλογερόπουλος" userId="1dacd18ea754947a" providerId="LiveId" clId="{B0AB606C-2C25-4876-93F0-F491608522EA}" dt="2023-10-18T16:52:26.078" v="761" actId="20577"/>
          <ac:graphicFrameMkLst>
            <pc:docMk/>
            <pc:sldMk cId="0" sldId="260"/>
            <ac:graphicFrameMk id="4" creationId="{00000000-0000-0000-0000-000000000000}"/>
          </ac:graphicFrameMkLst>
        </pc:graphicFrameChg>
      </pc:sldChg>
      <pc:sldChg chg="modSp mod">
        <pc:chgData name="Πέτρος Καλογερόπουλος" userId="1dacd18ea754947a" providerId="LiveId" clId="{B0AB606C-2C25-4876-93F0-F491608522EA}" dt="2023-10-15T17:58:07.178" v="140" actId="20577"/>
        <pc:sldMkLst>
          <pc:docMk/>
          <pc:sldMk cId="0" sldId="261"/>
        </pc:sldMkLst>
        <pc:spChg chg="mod">
          <ac:chgData name="Πέτρος Καλογερόπουλος" userId="1dacd18ea754947a" providerId="LiveId" clId="{B0AB606C-2C25-4876-93F0-F491608522EA}" dt="2023-10-15T17:57:53.976" v="132" actId="113"/>
          <ac:spMkLst>
            <pc:docMk/>
            <pc:sldMk cId="0" sldId="261"/>
            <ac:spMk id="2" creationId="{00000000-0000-0000-0000-000000000000}"/>
          </ac:spMkLst>
        </pc:spChg>
        <pc:graphicFrameChg chg="modGraphic">
          <ac:chgData name="Πέτρος Καλογερόπουλος" userId="1dacd18ea754947a" providerId="LiveId" clId="{B0AB606C-2C25-4876-93F0-F491608522EA}" dt="2023-10-15T17:58:07.178" v="140" actId="20577"/>
          <ac:graphicFrameMkLst>
            <pc:docMk/>
            <pc:sldMk cId="0" sldId="261"/>
            <ac:graphicFrameMk id="4" creationId="{00000000-0000-0000-0000-000000000000}"/>
          </ac:graphicFrameMkLst>
        </pc:graphicFrameChg>
      </pc:sldChg>
      <pc:sldChg chg="modSp mod ord">
        <pc:chgData name="Πέτρος Καλογερόπουλος" userId="1dacd18ea754947a" providerId="LiveId" clId="{B0AB606C-2C25-4876-93F0-F491608522EA}" dt="2023-10-15T18:01:16.660" v="190"/>
        <pc:sldMkLst>
          <pc:docMk/>
          <pc:sldMk cId="0" sldId="263"/>
        </pc:sldMkLst>
        <pc:spChg chg="mod">
          <ac:chgData name="Πέτρος Καλογερόπουλος" userId="1dacd18ea754947a" providerId="LiveId" clId="{B0AB606C-2C25-4876-93F0-F491608522EA}" dt="2023-10-15T18:00:56.668" v="188" actId="120"/>
          <ac:spMkLst>
            <pc:docMk/>
            <pc:sldMk cId="0" sldId="263"/>
            <ac:spMk id="3" creationId="{00000000-0000-0000-0000-000000000000}"/>
          </ac:spMkLst>
        </pc:spChg>
      </pc:sldChg>
      <pc:sldChg chg="modSp mod modAnim">
        <pc:chgData name="Πέτρος Καλογερόπουλος" userId="1dacd18ea754947a" providerId="LiveId" clId="{B0AB606C-2C25-4876-93F0-F491608522EA}" dt="2023-10-15T18:18:28.523" v="470" actId="20577"/>
        <pc:sldMkLst>
          <pc:docMk/>
          <pc:sldMk cId="952228349" sldId="264"/>
        </pc:sldMkLst>
        <pc:spChg chg="mod">
          <ac:chgData name="Πέτρος Καλογερόπουλος" userId="1dacd18ea754947a" providerId="LiveId" clId="{B0AB606C-2C25-4876-93F0-F491608522EA}" dt="2023-10-15T18:09:16.433" v="246" actId="20577"/>
          <ac:spMkLst>
            <pc:docMk/>
            <pc:sldMk cId="952228349" sldId="264"/>
            <ac:spMk id="2" creationId="{00000000-0000-0000-0000-000000000000}"/>
          </ac:spMkLst>
        </pc:spChg>
        <pc:spChg chg="mod">
          <ac:chgData name="Πέτρος Καλογερόπουλος" userId="1dacd18ea754947a" providerId="LiveId" clId="{B0AB606C-2C25-4876-93F0-F491608522EA}" dt="2023-10-15T18:18:28.523" v="470" actId="20577"/>
          <ac:spMkLst>
            <pc:docMk/>
            <pc:sldMk cId="952228349" sldId="264"/>
            <ac:spMk id="3" creationId="{00000000-0000-0000-0000-000000000000}"/>
          </ac:spMkLst>
        </pc:spChg>
      </pc:sldChg>
      <pc:sldChg chg="modSp add mod">
        <pc:chgData name="Πέτρος Καλογερόπουλος" userId="1dacd18ea754947a" providerId="LiveId" clId="{B0AB606C-2C25-4876-93F0-F491608522EA}" dt="2023-10-18T16:33:13.152" v="702" actId="20577"/>
        <pc:sldMkLst>
          <pc:docMk/>
          <pc:sldMk cId="1058896614" sldId="269"/>
        </pc:sldMkLst>
        <pc:spChg chg="mod">
          <ac:chgData name="Πέτρος Καλογερόπουλος" userId="1dacd18ea754947a" providerId="LiveId" clId="{B0AB606C-2C25-4876-93F0-F491608522EA}" dt="2023-10-18T16:33:13.152" v="702" actId="20577"/>
          <ac:spMkLst>
            <pc:docMk/>
            <pc:sldMk cId="1058896614" sldId="269"/>
            <ac:spMk id="3" creationId="{00000000-0000-0000-0000-000000000000}"/>
          </ac:spMkLst>
        </pc:spChg>
      </pc:sldChg>
      <pc:sldChg chg="modSp add mod">
        <pc:chgData name="Πέτρος Καλογερόπουλος" userId="1dacd18ea754947a" providerId="LiveId" clId="{B0AB606C-2C25-4876-93F0-F491608522EA}" dt="2023-10-18T16:54:56.547" v="775" actId="20577"/>
        <pc:sldMkLst>
          <pc:docMk/>
          <pc:sldMk cId="970195932" sldId="271"/>
        </pc:sldMkLst>
        <pc:spChg chg="mod">
          <ac:chgData name="Πέτρος Καλογερόπουλος" userId="1dacd18ea754947a" providerId="LiveId" clId="{B0AB606C-2C25-4876-93F0-F491608522EA}" dt="2023-10-18T16:53:38.877" v="768" actId="20577"/>
          <ac:spMkLst>
            <pc:docMk/>
            <pc:sldMk cId="970195932" sldId="271"/>
            <ac:spMk id="2" creationId="{00000000-0000-0000-0000-000000000000}"/>
          </ac:spMkLst>
        </pc:spChg>
        <pc:spChg chg="mod">
          <ac:chgData name="Πέτρος Καλογερόπουλος" userId="1dacd18ea754947a" providerId="LiveId" clId="{B0AB606C-2C25-4876-93F0-F491608522EA}" dt="2023-10-18T16:54:56.547" v="775" actId="20577"/>
          <ac:spMkLst>
            <pc:docMk/>
            <pc:sldMk cId="970195932" sldId="271"/>
            <ac:spMk id="3" creationId="{00000000-0000-0000-0000-000000000000}"/>
          </ac:spMkLst>
        </pc:spChg>
      </pc:sldChg>
    </pc:docChg>
  </pc:docChgLst>
</pc:chgInfo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23-10-14T15:40:20.972" idx="4">
    <p:pos x="5033" y="1905"/>
    <p:text>Vaccinated</p:text>
  </p:cm>
  <p:cm authorId="0" dt="2023-10-14T15:40:26.420" idx="5">
    <p:pos x="5033" y="2889"/>
    <p:text>Vaccinated</p:tex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6387E1-AB87-4001-9198-DEB26D09E4F8}" type="datetimeFigureOut">
              <a:rPr lang="en-GB" smtClean="0"/>
              <a:t>18/10/2023</a:t>
            </a:fld>
            <a:endParaRPr lang="en-GB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GB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53C6BE-4808-4B71-9B64-E3DCE808119B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/>
              <a:t>Kλικ για επεξεργασία του τίτλου</a:t>
            </a:r>
            <a:endParaRPr lang="en-GB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  <a:endParaRPr lang="en-GB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7C4AD-8D95-4337-A17A-3C01BB9315C9}" type="datetimeFigureOut">
              <a:rPr lang="en-GB" smtClean="0"/>
              <a:pPr/>
              <a:t>18/10/2023</a:t>
            </a:fld>
            <a:endParaRPr lang="en-GB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CB0C2-D7F1-4D55-8FEC-0DD98B31697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  <a:endParaRPr lang="en-GB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GB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7C4AD-8D95-4337-A17A-3C01BB9315C9}" type="datetimeFigureOut">
              <a:rPr lang="en-GB" smtClean="0"/>
              <a:pPr/>
              <a:t>18/10/2023</a:t>
            </a:fld>
            <a:endParaRPr lang="en-GB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CB0C2-D7F1-4D55-8FEC-0DD98B31697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/>
              <a:t>Kλικ για επεξεργασία του τίτλου</a:t>
            </a:r>
            <a:endParaRPr lang="en-GB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GB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7C4AD-8D95-4337-A17A-3C01BB9315C9}" type="datetimeFigureOut">
              <a:rPr lang="en-GB" smtClean="0"/>
              <a:pPr/>
              <a:t>18/10/2023</a:t>
            </a:fld>
            <a:endParaRPr lang="en-GB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CB0C2-D7F1-4D55-8FEC-0DD98B31697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  <a:endParaRPr lang="en-GB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GB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7C4AD-8D95-4337-A17A-3C01BB9315C9}" type="datetimeFigureOut">
              <a:rPr lang="en-GB" smtClean="0"/>
              <a:pPr/>
              <a:t>18/10/2023</a:t>
            </a:fld>
            <a:endParaRPr lang="en-GB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CB0C2-D7F1-4D55-8FEC-0DD98B31697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/>
              <a:t>Kλικ για επεξεργασία του τίτλου</a:t>
            </a:r>
            <a:endParaRPr lang="en-GB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7C4AD-8D95-4337-A17A-3C01BB9315C9}" type="datetimeFigureOut">
              <a:rPr lang="en-GB" smtClean="0"/>
              <a:pPr/>
              <a:t>18/10/2023</a:t>
            </a:fld>
            <a:endParaRPr lang="en-GB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CB0C2-D7F1-4D55-8FEC-0DD98B31697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  <a:endParaRPr lang="en-GB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GB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GB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7C4AD-8D95-4337-A17A-3C01BB9315C9}" type="datetimeFigureOut">
              <a:rPr lang="en-GB" smtClean="0"/>
              <a:pPr/>
              <a:t>18/10/2023</a:t>
            </a:fld>
            <a:endParaRPr lang="en-GB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CB0C2-D7F1-4D55-8FEC-0DD98B31697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/>
              <a:t>Kλικ για επεξεργασία του τίτλου</a:t>
            </a:r>
            <a:endParaRPr lang="en-GB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GB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GB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7C4AD-8D95-4337-A17A-3C01BB9315C9}" type="datetimeFigureOut">
              <a:rPr lang="en-GB" smtClean="0"/>
              <a:pPr/>
              <a:t>18/10/2023</a:t>
            </a:fld>
            <a:endParaRPr lang="en-GB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CB0C2-D7F1-4D55-8FEC-0DD98B31697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  <a:endParaRPr lang="en-GB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7C4AD-8D95-4337-A17A-3C01BB9315C9}" type="datetimeFigureOut">
              <a:rPr lang="en-GB" smtClean="0"/>
              <a:pPr/>
              <a:t>18/10/2023</a:t>
            </a:fld>
            <a:endParaRPr lang="en-GB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CB0C2-D7F1-4D55-8FEC-0DD98B31697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7C4AD-8D95-4337-A17A-3C01BB9315C9}" type="datetimeFigureOut">
              <a:rPr lang="en-GB" smtClean="0"/>
              <a:pPr/>
              <a:t>18/10/2023</a:t>
            </a:fld>
            <a:endParaRPr lang="en-GB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CB0C2-D7F1-4D55-8FEC-0DD98B31697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Kλικ για επεξεργασία του τίτλου</a:t>
            </a:r>
            <a:endParaRPr lang="en-GB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GB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7C4AD-8D95-4337-A17A-3C01BB9315C9}" type="datetimeFigureOut">
              <a:rPr lang="en-GB" smtClean="0"/>
              <a:pPr/>
              <a:t>18/10/2023</a:t>
            </a:fld>
            <a:endParaRPr lang="en-GB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CB0C2-D7F1-4D55-8FEC-0DD98B31697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Kλικ για επεξεργασία του τίτλου</a:t>
            </a:r>
            <a:endParaRPr lang="en-GB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7C4AD-8D95-4337-A17A-3C01BB9315C9}" type="datetimeFigureOut">
              <a:rPr lang="en-GB" smtClean="0"/>
              <a:pPr/>
              <a:t>18/10/2023</a:t>
            </a:fld>
            <a:endParaRPr lang="en-GB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CB0C2-D7F1-4D55-8FEC-0DD98B31697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Kλικ για επεξεργασία του τίτλου</a:t>
            </a:r>
            <a:endParaRPr lang="en-GB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GB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A7C4AD-8D95-4337-A17A-3C01BB9315C9}" type="datetimeFigureOut">
              <a:rPr lang="en-GB" smtClean="0"/>
              <a:pPr/>
              <a:t>18/10/2023</a:t>
            </a:fld>
            <a:endParaRPr lang="en-GB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6CB0C2-D7F1-4D55-8FEC-0DD98B316971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378695"/>
          </a:xfrm>
        </p:spPr>
        <p:txBody>
          <a:bodyPr>
            <a:normAutofit fontScale="90000"/>
          </a:bodyPr>
          <a:lstStyle/>
          <a:p>
            <a:br>
              <a:rPr lang="en-GB" dirty="0"/>
            </a:br>
            <a:r>
              <a:rPr lang="en-GB" dirty="0"/>
              <a:t> </a:t>
            </a:r>
            <a:r>
              <a:rPr lang="en-GB" sz="3100" b="1" dirty="0">
                <a:solidFill>
                  <a:schemeClr val="accent1">
                    <a:lumMod val="75000"/>
                  </a:schemeClr>
                </a:solidFill>
              </a:rPr>
              <a:t>Multicenter Study to Evaluate the Impact of Vaccination Against SARS-CoV-2 and/or COVID-19 in the Clinical Course of Patients with IgA Nephropathy </a:t>
            </a:r>
            <a:endParaRPr lang="en-GB" sz="31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79512" y="5085184"/>
            <a:ext cx="8784976" cy="1008112"/>
          </a:xfrm>
        </p:spPr>
        <p:txBody>
          <a:bodyPr>
            <a:norm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P. </a:t>
            </a:r>
            <a:r>
              <a:rPr lang="en-US" sz="1800" dirty="0" err="1">
                <a:solidFill>
                  <a:schemeClr val="tx1"/>
                </a:solidFill>
              </a:rPr>
              <a:t>Kalogeropoulos</a:t>
            </a:r>
            <a:r>
              <a:rPr lang="en-US" sz="1800" dirty="0">
                <a:solidFill>
                  <a:schemeClr val="tx1"/>
                </a:solidFill>
              </a:rPr>
              <a:t>, S. </a:t>
            </a:r>
            <a:r>
              <a:rPr lang="en-US" sz="1800" dirty="0" err="1">
                <a:solidFill>
                  <a:schemeClr val="tx1"/>
                </a:solidFill>
              </a:rPr>
              <a:t>Marinaki</a:t>
            </a:r>
            <a:r>
              <a:rPr lang="en-US" sz="1800" dirty="0">
                <a:solidFill>
                  <a:schemeClr val="tx1"/>
                </a:solidFill>
              </a:rPr>
              <a:t>, D. </a:t>
            </a:r>
            <a:r>
              <a:rPr lang="en-US" sz="1800" dirty="0" err="1">
                <a:solidFill>
                  <a:schemeClr val="tx1"/>
                </a:solidFill>
              </a:rPr>
              <a:t>Gkalitsiou</a:t>
            </a:r>
            <a:r>
              <a:rPr lang="en-US" sz="1800" dirty="0">
                <a:solidFill>
                  <a:schemeClr val="tx1"/>
                </a:solidFill>
              </a:rPr>
              <a:t>, C. </a:t>
            </a:r>
            <a:r>
              <a:rPr lang="en-US" sz="1800" dirty="0" err="1">
                <a:solidFill>
                  <a:schemeClr val="tx1"/>
                </a:solidFill>
              </a:rPr>
              <a:t>Skalioti</a:t>
            </a:r>
            <a:r>
              <a:rPr lang="en-US" sz="1800" dirty="0">
                <a:solidFill>
                  <a:schemeClr val="tx1"/>
                </a:solidFill>
              </a:rPr>
              <a:t>, P. </a:t>
            </a:r>
            <a:r>
              <a:rPr lang="en-US" sz="1800" dirty="0" err="1">
                <a:solidFill>
                  <a:schemeClr val="tx1"/>
                </a:solidFill>
              </a:rPr>
              <a:t>Kriki</a:t>
            </a:r>
            <a:r>
              <a:rPr lang="en-US" sz="1800" dirty="0">
                <a:solidFill>
                  <a:schemeClr val="tx1"/>
                </a:solidFill>
              </a:rPr>
              <a:t> , K. </a:t>
            </a:r>
            <a:r>
              <a:rPr lang="en-US" sz="1800" dirty="0" err="1">
                <a:solidFill>
                  <a:schemeClr val="tx1"/>
                </a:solidFill>
              </a:rPr>
              <a:t>Kantartzi</a:t>
            </a:r>
            <a:r>
              <a:rPr lang="en-US" sz="1800" dirty="0">
                <a:solidFill>
                  <a:schemeClr val="tx1"/>
                </a:solidFill>
              </a:rPr>
              <a:t>, G. Moustakas, M. </a:t>
            </a:r>
            <a:r>
              <a:rPr lang="en-US" sz="1800" dirty="0" err="1">
                <a:solidFill>
                  <a:schemeClr val="tx1"/>
                </a:solidFill>
              </a:rPr>
              <a:t>Papasotiriou</a:t>
            </a:r>
            <a:r>
              <a:rPr lang="en-US" sz="1800" dirty="0">
                <a:solidFill>
                  <a:schemeClr val="tx1"/>
                </a:solidFill>
              </a:rPr>
              <a:t>, M. </a:t>
            </a:r>
            <a:r>
              <a:rPr lang="en-US" sz="1800" dirty="0" err="1">
                <a:solidFill>
                  <a:schemeClr val="tx1"/>
                </a:solidFill>
              </a:rPr>
              <a:t>Karagiannis</a:t>
            </a:r>
            <a:r>
              <a:rPr lang="en-US" sz="1800" dirty="0">
                <a:solidFill>
                  <a:schemeClr val="tx1"/>
                </a:solidFill>
              </a:rPr>
              <a:t>, </a:t>
            </a:r>
            <a:r>
              <a:rPr lang="en-US" sz="1800" b="1" u="sng" dirty="0">
                <a:solidFill>
                  <a:schemeClr val="tx1"/>
                </a:solidFill>
              </a:rPr>
              <a:t>M.-E. </a:t>
            </a:r>
            <a:r>
              <a:rPr lang="en-US" sz="1800" b="1" u="sng" dirty="0" err="1">
                <a:solidFill>
                  <a:schemeClr val="tx1"/>
                </a:solidFill>
              </a:rPr>
              <a:t>Agoranou</a:t>
            </a:r>
            <a:r>
              <a:rPr lang="en-US" sz="1800" dirty="0">
                <a:solidFill>
                  <a:schemeClr val="tx1"/>
                </a:solidFill>
              </a:rPr>
              <a:t>, E. </a:t>
            </a:r>
            <a:r>
              <a:rPr lang="en-US" sz="1800" dirty="0" err="1">
                <a:solidFill>
                  <a:schemeClr val="tx1"/>
                </a:solidFill>
              </a:rPr>
              <a:t>Grapsa</a:t>
            </a:r>
            <a:r>
              <a:rPr lang="en-US" sz="1800" dirty="0">
                <a:solidFill>
                  <a:schemeClr val="tx1"/>
                </a:solidFill>
              </a:rPr>
              <a:t>, P. Nikolopoulos, S. </a:t>
            </a:r>
            <a:r>
              <a:rPr lang="en-US" sz="1800" dirty="0" err="1">
                <a:solidFill>
                  <a:schemeClr val="tx1"/>
                </a:solidFill>
              </a:rPr>
              <a:t>Panagoutsos</a:t>
            </a:r>
            <a:r>
              <a:rPr lang="en-US" sz="1800" dirty="0">
                <a:solidFill>
                  <a:schemeClr val="tx1"/>
                </a:solidFill>
              </a:rPr>
              <a:t>, I.N. </a:t>
            </a:r>
            <a:r>
              <a:rPr lang="en-US" sz="1800" dirty="0" err="1">
                <a:solidFill>
                  <a:schemeClr val="tx1"/>
                </a:solidFill>
              </a:rPr>
              <a:t>Boletis</a:t>
            </a:r>
            <a:r>
              <a:rPr lang="en-US" sz="1800" dirty="0">
                <a:solidFill>
                  <a:schemeClr val="tx1"/>
                </a:solidFill>
              </a:rPr>
              <a:t>, D. </a:t>
            </a:r>
            <a:r>
              <a:rPr lang="en-US" sz="1800" dirty="0" err="1">
                <a:solidFill>
                  <a:schemeClr val="tx1"/>
                </a:solidFill>
              </a:rPr>
              <a:t>Goumenos</a:t>
            </a:r>
            <a:r>
              <a:rPr lang="en-US" sz="1800" dirty="0">
                <a:solidFill>
                  <a:schemeClr val="tx1"/>
                </a:solidFill>
              </a:rPr>
              <a:t>, S. </a:t>
            </a:r>
            <a:r>
              <a:rPr lang="en-US" sz="1800" dirty="0" err="1">
                <a:solidFill>
                  <a:schemeClr val="tx1"/>
                </a:solidFill>
              </a:rPr>
              <a:t>Lionaki</a:t>
            </a:r>
            <a:endParaRPr lang="en-US" sz="1800" dirty="0">
              <a:solidFill>
                <a:schemeClr val="tx1"/>
              </a:solidFill>
            </a:endParaRPr>
          </a:p>
        </p:txBody>
      </p:sp>
      <p:pic>
        <p:nvPicPr>
          <p:cNvPr id="4" name="3 - Εικόνα" descr="Bantao 202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71600" y="332656"/>
            <a:ext cx="7303105" cy="2088232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2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Conclusions</a:t>
            </a:r>
            <a:endParaRPr lang="en-GB" sz="3200" b="1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20"/>
          </a:xfrm>
        </p:spPr>
        <p:txBody>
          <a:bodyPr>
            <a:normAutofit/>
          </a:bodyPr>
          <a:lstStyle/>
          <a:p>
            <a:r>
              <a:rPr lang="en-US" sz="2400" dirty="0"/>
              <a:t>Vaccination against SARS-CoV-2 appears safe for patients with IgAN</a:t>
            </a:r>
          </a:p>
          <a:p>
            <a:endParaRPr lang="en-US" sz="2400" dirty="0"/>
          </a:p>
          <a:p>
            <a:r>
              <a:rPr lang="en-US" sz="2400" dirty="0"/>
              <a:t>The majority of patients who were infected had an uncomplicated outcome</a:t>
            </a:r>
          </a:p>
          <a:p>
            <a:endParaRPr lang="en-US" sz="2400" dirty="0"/>
          </a:p>
          <a:p>
            <a:r>
              <a:rPr lang="en-US" sz="2400" dirty="0"/>
              <a:t>Neither COVID-19 nor SARS-CoV-2 vaccination was associated with </a:t>
            </a:r>
            <a:r>
              <a:rPr lang="en-US" sz="2400"/>
              <a:t>disease relapse</a:t>
            </a:r>
            <a:endParaRPr lang="en-US" sz="2400" dirty="0"/>
          </a:p>
          <a:p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22283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2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Aim of the study</a:t>
            </a:r>
            <a:endParaRPr lang="en-GB" sz="3200" b="1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>
                <a:latin typeface="Calibri" pitchFamily="34" charset="0"/>
                <a:ea typeface="Calibri"/>
                <a:cs typeface="Calibri" pitchFamily="34" charset="0"/>
                <a:sym typeface="Calibri"/>
              </a:rPr>
              <a:t>To evaluate:</a:t>
            </a:r>
          </a:p>
          <a:p>
            <a:r>
              <a:rPr lang="en-US" sz="2400" dirty="0">
                <a:latin typeface="Calibri" pitchFamily="34" charset="0"/>
                <a:ea typeface="Calibri"/>
                <a:cs typeface="Calibri" pitchFamily="34" charset="0"/>
                <a:sym typeface="Calibri"/>
              </a:rPr>
              <a:t>The frequency of adverse events (AE) from SARS-CoV-2 vaccination in patients with IgAN</a:t>
            </a:r>
          </a:p>
          <a:p>
            <a:r>
              <a:rPr lang="en-US" sz="2400" dirty="0"/>
              <a:t>The most common AE in this group </a:t>
            </a:r>
          </a:p>
          <a:p>
            <a:r>
              <a:rPr lang="en-US" sz="2400" dirty="0">
                <a:latin typeface="Calibri" pitchFamily="34" charset="0"/>
                <a:ea typeface="Calibri"/>
                <a:cs typeface="Calibri" pitchFamily="34" charset="0"/>
                <a:sym typeface="Calibri"/>
              </a:rPr>
              <a:t>The incidence of relapse after vaccination</a:t>
            </a:r>
          </a:p>
          <a:p>
            <a:r>
              <a:rPr lang="en-US" sz="2400" dirty="0">
                <a:latin typeface="Calibri" pitchFamily="34" charset="0"/>
                <a:ea typeface="Calibri"/>
                <a:cs typeface="Calibri" pitchFamily="34" charset="0"/>
                <a:sym typeface="Calibri"/>
              </a:rPr>
              <a:t>The clinical course and outcome of COVID-19</a:t>
            </a:r>
          </a:p>
          <a:p>
            <a:r>
              <a:rPr lang="en-US" sz="2400" dirty="0"/>
              <a:t>The incidence of relapse after COVID-19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2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Methods I</a:t>
            </a:r>
            <a:endParaRPr lang="en-GB" sz="3200" b="1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Multicentre, retrospective study</a:t>
            </a:r>
          </a:p>
          <a:p>
            <a:endParaRPr lang="en-US" dirty="0"/>
          </a:p>
          <a:p>
            <a:pPr>
              <a:buNone/>
            </a:pPr>
            <a:endParaRPr lang="en-GB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CBECD98-3827-D44E-9995-D1AF8D28B43A}"/>
              </a:ext>
            </a:extLst>
          </p:cNvPr>
          <p:cNvSpPr txBox="1"/>
          <p:nvPr/>
        </p:nvSpPr>
        <p:spPr>
          <a:xfrm>
            <a:off x="395536" y="2708920"/>
            <a:ext cx="4464496" cy="280076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b="1" dirty="0"/>
              <a:t>Inclusion criteria: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/>
              <a:t>Biopsy-proven IgAN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400" dirty="0"/>
              <a:t>&gt;1 vaccine dose against SARS-CoV-2</a:t>
            </a:r>
          </a:p>
          <a:p>
            <a:pPr marL="514350" indent="-514350"/>
            <a:r>
              <a:rPr lang="en-GB" sz="2400" dirty="0"/>
              <a:t>and/or</a:t>
            </a:r>
          </a:p>
          <a:p>
            <a:pPr marL="514350" indent="-514350"/>
            <a:r>
              <a:rPr lang="en-GB" sz="2400" dirty="0"/>
              <a:t>3.	 COVID-19</a:t>
            </a:r>
          </a:p>
          <a:p>
            <a:pPr>
              <a:buFont typeface="Arial" pitchFamily="34" charset="0"/>
              <a:buChar char="•"/>
            </a:pPr>
            <a:endParaRPr lang="en-US" sz="2800" b="1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C53525A-88A6-9E44-B96D-FDA2B3F920C5}"/>
              </a:ext>
            </a:extLst>
          </p:cNvPr>
          <p:cNvSpPr txBox="1"/>
          <p:nvPr/>
        </p:nvSpPr>
        <p:spPr>
          <a:xfrm>
            <a:off x="5076056" y="2708920"/>
            <a:ext cx="3888432" cy="230832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b="1" dirty="0"/>
              <a:t>Exclusion criteria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>
                <a:latin typeface="Calibri" pitchFamily="34" charset="0"/>
                <a:cs typeface="Calibri" pitchFamily="34" charset="0"/>
              </a:rPr>
              <a:t>ESKD prior to vaccination/infection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>
                <a:latin typeface="Calibri" pitchFamily="34" charset="0"/>
                <a:cs typeface="Calibri" pitchFamily="34" charset="0"/>
              </a:rPr>
              <a:t>Patients with first IgAN diagnosis after vaccination</a:t>
            </a:r>
            <a:endParaRPr lang="el-GR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Methods II</a:t>
            </a:r>
            <a:endParaRPr lang="en-GB" sz="2800" b="1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b="1" dirty="0"/>
              <a:t>Records:</a:t>
            </a:r>
          </a:p>
          <a:p>
            <a:r>
              <a:rPr lang="en-US" sz="2400" dirty="0"/>
              <a:t>Demographics </a:t>
            </a:r>
          </a:p>
          <a:p>
            <a:r>
              <a:rPr lang="en-US" sz="2400" dirty="0"/>
              <a:t>Histopathological diagnosis</a:t>
            </a:r>
            <a:endParaRPr lang="el-GR" sz="2400" dirty="0"/>
          </a:p>
          <a:p>
            <a:r>
              <a:rPr lang="en-US" sz="2400" dirty="0"/>
              <a:t>Immunosuppressive Regiments</a:t>
            </a:r>
          </a:p>
          <a:p>
            <a:r>
              <a:rPr lang="en-US" sz="2400" dirty="0"/>
              <a:t>Outcome of IgAN</a:t>
            </a:r>
          </a:p>
          <a:p>
            <a:r>
              <a:rPr lang="en-US" sz="2400" dirty="0"/>
              <a:t>Vaccination type, number of doses and timing</a:t>
            </a:r>
          </a:p>
          <a:p>
            <a:pPr>
              <a:lnSpc>
                <a:spcPct val="100000"/>
              </a:lnSpc>
            </a:pPr>
            <a:r>
              <a:rPr lang="en-US" sz="2400" dirty="0"/>
              <a:t>Adverse Events of vaccination</a:t>
            </a:r>
          </a:p>
          <a:p>
            <a:r>
              <a:rPr lang="en-US" sz="2400" dirty="0"/>
              <a:t>Potential effect of vaccination on the clinical course of IgAN</a:t>
            </a:r>
          </a:p>
          <a:p>
            <a:r>
              <a:rPr lang="en-US" sz="2400" dirty="0"/>
              <a:t>Outcome of COVID-19</a:t>
            </a:r>
          </a:p>
          <a:p>
            <a:pPr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588966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latin typeface="+mn-lt"/>
                <a:cs typeface="Calibri" pitchFamily="34" charset="0"/>
              </a:rPr>
              <a:t>IgAN: definitions</a:t>
            </a:r>
            <a:endParaRPr lang="en-GB" sz="2800" b="1" dirty="0">
              <a:solidFill>
                <a:schemeClr val="accent1">
                  <a:lumMod val="75000"/>
                </a:schemeClr>
              </a:solidFill>
              <a:latin typeface="+mn-lt"/>
              <a:cs typeface="Calibri" pitchFamily="34" charset="0"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u="sng" dirty="0"/>
              <a:t>Remission:</a:t>
            </a:r>
            <a:r>
              <a:rPr lang="en-US" sz="2400" dirty="0"/>
              <a:t> proteinuria</a:t>
            </a:r>
            <a:r>
              <a:rPr lang="el-GR" sz="2400" dirty="0"/>
              <a:t> &lt;1</a:t>
            </a:r>
            <a:r>
              <a:rPr lang="en-US" sz="2400" dirty="0"/>
              <a:t>g/24h</a:t>
            </a:r>
            <a:r>
              <a:rPr lang="el-GR" sz="2400" dirty="0"/>
              <a:t>, </a:t>
            </a:r>
            <a:r>
              <a:rPr lang="en-US" sz="2400" dirty="0"/>
              <a:t>no hematuria</a:t>
            </a:r>
            <a:r>
              <a:rPr lang="el-GR" sz="2400" dirty="0"/>
              <a:t> </a:t>
            </a: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l-GR" sz="2400" dirty="0"/>
          </a:p>
          <a:p>
            <a:pPr marL="0" indent="0">
              <a:buNone/>
            </a:pPr>
            <a:r>
              <a:rPr lang="en-US" sz="2400" b="1" u="sng" dirty="0"/>
              <a:t>Relapse</a:t>
            </a:r>
            <a:r>
              <a:rPr lang="en-US" sz="2400" b="1" dirty="0"/>
              <a:t>: </a:t>
            </a:r>
            <a:r>
              <a:rPr lang="en-US" sz="2400" dirty="0"/>
              <a:t>proteinuria</a:t>
            </a:r>
            <a:r>
              <a:rPr lang="el-GR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&gt;1</a:t>
            </a:r>
            <a:r>
              <a:rPr lang="en-US" sz="2400" dirty="0"/>
              <a:t>g/24h</a:t>
            </a:r>
            <a:r>
              <a:rPr lang="el-GR" sz="2400" dirty="0"/>
              <a:t>, </a:t>
            </a:r>
            <a:r>
              <a:rPr lang="en-US" sz="2400" dirty="0"/>
              <a:t>eGFR impairment</a:t>
            </a:r>
            <a:endParaRPr lang="el-GR" sz="2400" dirty="0"/>
          </a:p>
        </p:txBody>
      </p:sp>
    </p:spTree>
    <p:extLst>
      <p:ext uri="{BB962C8B-B14F-4D97-AF65-F5344CB8AC3E}">
        <p14:creationId xmlns:p14="http://schemas.microsoft.com/office/powerpoint/2010/main" val="9701959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2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Cohort characteristics I</a:t>
            </a:r>
            <a:endParaRPr lang="en-GB" sz="3200" b="1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  <p:graphicFrame>
        <p:nvGraphicFramePr>
          <p:cNvPr id="5" name="4 - Θέση περιεχομένου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69800293"/>
              </p:ext>
            </p:extLst>
          </p:nvPr>
        </p:nvGraphicFramePr>
        <p:xfrm>
          <a:off x="457200" y="1600201"/>
          <a:ext cx="8219256" cy="36532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470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722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24612">
                <a:tc>
                  <a:txBody>
                    <a:bodyPr/>
                    <a:lstStyle/>
                    <a:p>
                      <a:r>
                        <a:rPr lang="en-US" sz="1800" b="1" dirty="0">
                          <a:latin typeface="+mn-lt"/>
                        </a:rPr>
                        <a:t>Parameter</a:t>
                      </a:r>
                      <a:endParaRPr lang="en-GB" sz="18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dirty="0">
                          <a:latin typeface="+mn-lt"/>
                        </a:rPr>
                        <a:t>N</a:t>
                      </a:r>
                      <a:r>
                        <a:rPr lang="en-US" sz="1800" b="1" baseline="0" dirty="0">
                          <a:latin typeface="+mn-lt"/>
                        </a:rPr>
                        <a:t> =  51 patients</a:t>
                      </a:r>
                      <a:endParaRPr lang="en-GB" sz="1800" b="1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4612">
                <a:tc>
                  <a:txBody>
                    <a:bodyPr/>
                    <a:lstStyle/>
                    <a:p>
                      <a:r>
                        <a:rPr lang="en-US" sz="1800" b="0" dirty="0">
                          <a:latin typeface="+mn-lt"/>
                        </a:rPr>
                        <a:t>Age at diagnosis, years (SD)</a:t>
                      </a:r>
                      <a:endParaRPr lang="en-GB" sz="1800" b="0" dirty="0">
                        <a:latin typeface="+mn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kern="1200" dirty="0">
                          <a:effectLst/>
                        </a:rPr>
                        <a:t>46,</a:t>
                      </a:r>
                      <a:r>
                        <a:rPr lang="el-GR" sz="1800" kern="1200" dirty="0">
                          <a:effectLst/>
                        </a:rPr>
                        <a:t>5</a:t>
                      </a:r>
                      <a:r>
                        <a:rPr lang="en-US" sz="1800" kern="1200" dirty="0">
                          <a:effectLst/>
                        </a:rPr>
                        <a:t> (</a:t>
                      </a:r>
                      <a:r>
                        <a:rPr lang="el-GR" sz="1800" kern="1200" dirty="0">
                          <a:effectLst/>
                        </a:rPr>
                        <a:t>16,58)</a:t>
                      </a:r>
                      <a:endParaRPr lang="el-G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40" marR="40640" marT="9525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4612">
                <a:tc>
                  <a:txBody>
                    <a:bodyPr/>
                    <a:lstStyle/>
                    <a:p>
                      <a:r>
                        <a:rPr lang="en-US" sz="1800" b="0" dirty="0">
                          <a:latin typeface="+mn-lt"/>
                        </a:rPr>
                        <a:t>Gender,</a:t>
                      </a:r>
                      <a:r>
                        <a:rPr lang="en-US" sz="1800" b="0" baseline="0" dirty="0">
                          <a:latin typeface="+mn-lt"/>
                        </a:rPr>
                        <a:t> male</a:t>
                      </a:r>
                      <a:endParaRPr lang="en-GB" sz="1800" b="0" dirty="0">
                        <a:latin typeface="+mn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kern="1200" dirty="0">
                          <a:effectLst/>
                        </a:rPr>
                        <a:t>30 (58,8%)</a:t>
                      </a:r>
                      <a:endParaRPr lang="el-G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40" marR="40640" marT="9525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4612">
                <a:tc>
                  <a:txBody>
                    <a:bodyPr/>
                    <a:lstStyle/>
                    <a:p>
                      <a:r>
                        <a:rPr lang="en-US" sz="1800" b="0" dirty="0">
                          <a:latin typeface="+mn-lt"/>
                        </a:rPr>
                        <a:t>Time from diagnosis,</a:t>
                      </a:r>
                      <a:r>
                        <a:rPr lang="en-US" sz="1800" b="0" baseline="0" dirty="0">
                          <a:latin typeface="+mn-lt"/>
                        </a:rPr>
                        <a:t> months (SD)</a:t>
                      </a:r>
                      <a:endParaRPr lang="en-GB" sz="1800" b="0" dirty="0">
                        <a:latin typeface="+mn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kern="1200" dirty="0">
                          <a:effectLst/>
                        </a:rPr>
                        <a:t>80,27 (</a:t>
                      </a:r>
                      <a:r>
                        <a:rPr lang="el-GR" sz="1800" kern="1200" dirty="0">
                          <a:effectLst/>
                        </a:rPr>
                        <a:t>71,5)</a:t>
                      </a:r>
                      <a:endParaRPr lang="el-G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40" marR="40640" marT="9525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052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0" kern="12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Calibri"/>
                        </a:rPr>
                        <a:t> Induction therapy:</a:t>
                      </a:r>
                      <a:endParaRPr lang="en-GB" sz="1800" b="0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0" kern="12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Calibri"/>
                        </a:rPr>
                        <a:t>                  </a:t>
                      </a:r>
                      <a:r>
                        <a:rPr lang="en-US" sz="1800" b="0" kern="1200" dirty="0" err="1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Calibri"/>
                        </a:rPr>
                        <a:t>Glucocorticoids</a:t>
                      </a:r>
                      <a:endParaRPr lang="en-GB" sz="1800" b="0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0" kern="12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Calibri"/>
                        </a:rPr>
                        <a:t>                  </a:t>
                      </a:r>
                      <a:r>
                        <a:rPr lang="en-US" sz="1800" b="0" kern="1200" dirty="0" err="1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Calibri"/>
                        </a:rPr>
                        <a:t>Calcineurin</a:t>
                      </a:r>
                      <a:r>
                        <a:rPr lang="en-US" sz="1800" b="0" kern="12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Calibri"/>
                        </a:rPr>
                        <a:t> Inhibitors and</a:t>
                      </a:r>
                      <a:r>
                        <a:rPr lang="en-US" sz="1800" b="0" kern="1200" baseline="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Calibri"/>
                        </a:rPr>
                        <a:t> </a:t>
                      </a:r>
                      <a:r>
                        <a:rPr lang="en-US" sz="1800" b="0" kern="1200" dirty="0" err="1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Calibri"/>
                        </a:rPr>
                        <a:t>glucocorticoids</a:t>
                      </a:r>
                      <a:endParaRPr lang="en-GB" sz="1800" b="0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0" kern="12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Calibri"/>
                        </a:rPr>
                        <a:t>                  </a:t>
                      </a:r>
                      <a:r>
                        <a:rPr lang="en-US" sz="1800" b="0" kern="12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Calibri"/>
                        </a:rPr>
                        <a:t>Other (CYC, RTX, MMF)            </a:t>
                      </a:r>
                      <a:endParaRPr lang="en-GB" sz="1800" b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0640" marR="40640" marT="9525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sz="1800" kern="1200" dirty="0">
                          <a:effectLst/>
                        </a:rPr>
                        <a:t> </a:t>
                      </a:r>
                      <a:endParaRPr lang="en-US" sz="1800" kern="1200" dirty="0">
                        <a:effectLst/>
                      </a:endParaRPr>
                    </a:p>
                    <a:p>
                      <a:r>
                        <a:rPr lang="en-US" sz="1800" kern="1200" dirty="0">
                          <a:effectLst/>
                        </a:rPr>
                        <a:t>24 (47%)</a:t>
                      </a:r>
                      <a:endParaRPr lang="el-GR" sz="1800" dirty="0">
                        <a:effectLst/>
                      </a:endParaRPr>
                    </a:p>
                    <a:p>
                      <a:r>
                        <a:rPr lang="en-US" sz="1800" kern="1200" dirty="0">
                          <a:effectLst/>
                        </a:rPr>
                        <a:t>2 (3,9%)</a:t>
                      </a:r>
                      <a:endParaRPr lang="el-GR" sz="1800" dirty="0">
                        <a:effectLst/>
                      </a:endParaRPr>
                    </a:p>
                    <a:p>
                      <a:r>
                        <a:rPr lang="en-US" sz="1800" kern="1200" dirty="0">
                          <a:effectLst/>
                        </a:rPr>
                        <a:t>1 (1,9%) </a:t>
                      </a:r>
                      <a:endParaRPr lang="el-GR" sz="1800" dirty="0">
                        <a:effectLst/>
                      </a:endParaRPr>
                    </a:p>
                  </a:txBody>
                  <a:tcPr marL="40640" marR="40640" marT="9525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367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0" kern="12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Calibri"/>
                        </a:rPr>
                        <a:t> 1</a:t>
                      </a:r>
                      <a:r>
                        <a:rPr lang="en-US" sz="1800" b="0" kern="1200" baseline="300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Calibri"/>
                        </a:rPr>
                        <a:t>st</a:t>
                      </a:r>
                      <a:r>
                        <a:rPr lang="en-US" sz="1800" b="0" kern="12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Calibri"/>
                        </a:rPr>
                        <a:t> Outcome of IgAN:</a:t>
                      </a:r>
                      <a:endParaRPr lang="en-GB" sz="1800" b="0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0" kern="12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Calibri"/>
                        </a:rPr>
                        <a:t>                 </a:t>
                      </a:r>
                      <a:r>
                        <a:rPr lang="en-US" sz="1800" b="0" kern="12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Calibri"/>
                        </a:rPr>
                        <a:t>Complete remission</a:t>
                      </a:r>
                      <a:endParaRPr lang="en-GB" sz="1800" b="0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0" kern="12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Calibri"/>
                        </a:rPr>
                        <a:t>                 </a:t>
                      </a:r>
                      <a:r>
                        <a:rPr lang="en-US" sz="1800" b="0" kern="12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Calibri"/>
                        </a:rPr>
                        <a:t>Relapse</a:t>
                      </a:r>
                      <a:endParaRPr lang="en-GB" sz="1800" b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0640" marR="40640" marT="9525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kern="1200" dirty="0">
                        <a:effectLst/>
                      </a:endParaRPr>
                    </a:p>
                    <a:p>
                      <a:r>
                        <a:rPr lang="el-GR" sz="1800" kern="1200" dirty="0">
                          <a:effectLst/>
                        </a:rPr>
                        <a:t>41 (80,4%)</a:t>
                      </a:r>
                      <a:endParaRPr lang="el-GR" sz="1800" dirty="0">
                        <a:effectLst/>
                      </a:endParaRPr>
                    </a:p>
                    <a:p>
                      <a:r>
                        <a:rPr lang="el-GR" sz="1800" kern="1200" dirty="0">
                          <a:effectLst/>
                        </a:rPr>
                        <a:t>10 (19,6%)</a:t>
                      </a:r>
                      <a:endParaRPr lang="el-G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40" marR="40640" marT="9525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200" b="1" dirty="0">
                <a:solidFill>
                  <a:schemeClr val="accent1">
                    <a:lumMod val="75000"/>
                  </a:schemeClr>
                </a:solidFill>
                <a:latin typeface="+mn-lt"/>
                <a:cs typeface="Calibri" pitchFamily="34" charset="0"/>
              </a:rPr>
              <a:t>Cohort characteristics II</a:t>
            </a:r>
            <a:endParaRPr lang="en-GB" sz="3200" b="1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  <p:graphicFrame>
        <p:nvGraphicFramePr>
          <p:cNvPr id="4" name="3 - Θέση περιεχομένου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68678442"/>
              </p:ext>
            </p:extLst>
          </p:nvPr>
        </p:nvGraphicFramePr>
        <p:xfrm>
          <a:off x="611560" y="1556792"/>
          <a:ext cx="7920880" cy="3960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010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198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46912">
                <a:tc>
                  <a:txBody>
                    <a:bodyPr/>
                    <a:lstStyle/>
                    <a:p>
                      <a:r>
                        <a:rPr lang="en-US" sz="1800" b="1" dirty="0">
                          <a:latin typeface="+mn-lt"/>
                        </a:rPr>
                        <a:t>Parameter</a:t>
                      </a:r>
                      <a:endParaRPr lang="en-GB" sz="1800" b="1" dirty="0"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>
                          <a:latin typeface="+mn-lt"/>
                        </a:rPr>
                        <a:t>N</a:t>
                      </a:r>
                      <a:r>
                        <a:rPr lang="en-US" sz="1800" b="1" baseline="0" dirty="0">
                          <a:latin typeface="+mn-lt"/>
                        </a:rPr>
                        <a:t> =  51 patients</a:t>
                      </a:r>
                      <a:endParaRPr lang="en-GB" sz="1800" b="1" dirty="0"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69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0" kern="12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Calibri"/>
                        </a:rPr>
                        <a:t>Vaccination against SARS-CoV-2</a:t>
                      </a:r>
                      <a:endParaRPr lang="en-GB" sz="1800" b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0640" marR="40640" marT="9525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0" kern="12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Calibri"/>
                        </a:rPr>
                        <a:t>41 (80.4%)</a:t>
                      </a:r>
                      <a:endParaRPr lang="en-GB" sz="1800" b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0640" marR="40640" marT="9525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69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0" kern="12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Calibri"/>
                        </a:rPr>
                        <a:t>COVID-19</a:t>
                      </a:r>
                      <a:endParaRPr lang="en-GB" sz="1800" b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0640" marR="40640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0" kern="12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Calibri"/>
                        </a:rPr>
                        <a:t>37 (72.5%)</a:t>
                      </a:r>
                      <a:endParaRPr lang="en-GB" sz="1800" b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0640" marR="40640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69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0" kern="12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Calibri"/>
                        </a:rPr>
                        <a:t>Number of doses received, mean</a:t>
                      </a:r>
                      <a:r>
                        <a:rPr lang="en-GB" sz="1800" b="0" kern="12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Calibri"/>
                        </a:rPr>
                        <a:t> (</a:t>
                      </a:r>
                      <a:r>
                        <a:rPr lang="en-US" sz="1800" b="0" kern="12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Calibri"/>
                        </a:rPr>
                        <a:t>SD</a:t>
                      </a:r>
                      <a:r>
                        <a:rPr lang="en-GB" sz="1800" b="0" kern="12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Calibri"/>
                        </a:rPr>
                        <a:t>)</a:t>
                      </a:r>
                      <a:endParaRPr lang="en-GB" sz="1800" b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0640" marR="40640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0" kern="12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Calibri"/>
                        </a:rPr>
                        <a:t>3 (0.75)</a:t>
                      </a:r>
                      <a:endParaRPr lang="en-GB" sz="1800" b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0640" marR="40640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69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0" kern="12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Calibri"/>
                        </a:rPr>
                        <a:t>Time from diagnosis to vaccination, months</a:t>
                      </a:r>
                      <a:r>
                        <a:rPr lang="en-GB" sz="1800" b="0" kern="12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Calibri"/>
                        </a:rPr>
                        <a:t> (</a:t>
                      </a:r>
                      <a:r>
                        <a:rPr lang="en-US" sz="1800" b="0" kern="12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Calibri"/>
                        </a:rPr>
                        <a:t>SD</a:t>
                      </a:r>
                      <a:r>
                        <a:rPr lang="en-GB" sz="1800" b="0" kern="12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Calibri"/>
                        </a:rPr>
                        <a:t>)</a:t>
                      </a:r>
                      <a:endParaRPr lang="en-GB" sz="1800" b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0640" marR="40640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0" kern="12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Calibri"/>
                        </a:rPr>
                        <a:t>65.9 (77.7)</a:t>
                      </a:r>
                      <a:endParaRPr lang="en-GB" sz="1800" b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0640" marR="40640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258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0" kern="12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Calibri"/>
                        </a:rPr>
                        <a:t>Immunosuppressive therapy at vaccination </a:t>
                      </a:r>
                      <a:endParaRPr lang="en-GB" sz="1800" b="0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0" kern="12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Calibri"/>
                        </a:rPr>
                        <a:t>               </a:t>
                      </a:r>
                      <a:r>
                        <a:rPr lang="en-US" sz="1800" b="0" kern="1200" dirty="0" err="1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Calibri"/>
                        </a:rPr>
                        <a:t>Glucocorticoids</a:t>
                      </a:r>
                      <a:endParaRPr lang="en-GB" sz="1800" b="0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0" kern="12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Calibri"/>
                        </a:rPr>
                        <a:t>               </a:t>
                      </a:r>
                      <a:r>
                        <a:rPr lang="en-US" sz="1800" b="0" kern="1200" dirty="0" err="1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Calibri"/>
                        </a:rPr>
                        <a:t>Calcineurin</a:t>
                      </a:r>
                      <a:r>
                        <a:rPr lang="en-US" sz="1800" b="0" kern="12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Calibri"/>
                        </a:rPr>
                        <a:t> Inhibitors </a:t>
                      </a:r>
                      <a:endParaRPr lang="en-GB" sz="1800" b="0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800" b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0640" marR="40640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kern="1200" dirty="0">
                          <a:effectLst/>
                        </a:rPr>
                        <a:t>8 (19,5%)</a:t>
                      </a:r>
                      <a:endParaRPr lang="el-GR" sz="3600" dirty="0">
                        <a:effectLst/>
                      </a:endParaRPr>
                    </a:p>
                    <a:p>
                      <a:pPr algn="l"/>
                      <a:r>
                        <a:rPr lang="en-US" sz="1800" kern="1200" dirty="0">
                          <a:effectLst/>
                        </a:rPr>
                        <a:t>7 (87,5%)</a:t>
                      </a:r>
                      <a:endParaRPr lang="el-GR" sz="3600" dirty="0">
                        <a:effectLst/>
                      </a:endParaRPr>
                    </a:p>
                    <a:p>
                      <a:pPr algn="l"/>
                      <a:r>
                        <a:rPr lang="en-US" sz="1800" kern="1200" dirty="0">
                          <a:effectLst/>
                        </a:rPr>
                        <a:t>1 (12,5%)</a:t>
                      </a:r>
                      <a:endParaRPr lang="el-GR" sz="3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800" b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0640" marR="40640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200" b="1" dirty="0">
                <a:solidFill>
                  <a:schemeClr val="accent1">
                    <a:lumMod val="75000"/>
                  </a:schemeClr>
                </a:solidFill>
                <a:latin typeface="+mn-lt"/>
                <a:cs typeface="Calibri" pitchFamily="34" charset="0"/>
              </a:rPr>
              <a:t>Post vaccination adverse events</a:t>
            </a:r>
            <a:endParaRPr lang="en-GB" sz="3200" b="1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  <p:graphicFrame>
        <p:nvGraphicFramePr>
          <p:cNvPr id="5" name="4 - Θέση περιεχομένου"/>
          <p:cNvGraphicFramePr>
            <a:graphicFrameLocks noGrp="1"/>
          </p:cNvGraphicFramePr>
          <p:nvPr>
            <p:ph idx="1"/>
          </p:nvPr>
        </p:nvGraphicFramePr>
        <p:xfrm>
          <a:off x="395536" y="1916832"/>
          <a:ext cx="8229600" cy="2204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269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026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itchFamily="34" charset="0"/>
                          <a:cs typeface="Calibri" pitchFamily="34" charset="0"/>
                        </a:rPr>
                        <a:t>Adverse events</a:t>
                      </a:r>
                      <a:endParaRPr lang="en-GB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itchFamily="34" charset="0"/>
                          <a:cs typeface="Calibri" pitchFamily="34" charset="0"/>
                        </a:rPr>
                        <a:t>N = 41</a:t>
                      </a:r>
                      <a:endParaRPr lang="en-GB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Calibri" pitchFamily="34" charset="0"/>
                          <a:cs typeface="Calibri" pitchFamily="34" charset="0"/>
                        </a:rPr>
                        <a:t>Systematic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en-US" dirty="0">
                          <a:latin typeface="Calibri" pitchFamily="34" charset="0"/>
                          <a:cs typeface="Calibri" pitchFamily="34" charset="0"/>
                        </a:rPr>
                        <a:t> Headache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en-US" dirty="0">
                          <a:latin typeface="Calibri" pitchFamily="34" charset="0"/>
                          <a:cs typeface="Calibri" pitchFamily="34" charset="0"/>
                        </a:rPr>
                        <a:t> Fever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en-US" dirty="0"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US" dirty="0" err="1">
                          <a:latin typeface="Calibri" pitchFamily="34" charset="0"/>
                          <a:cs typeface="Calibri" pitchFamily="34" charset="0"/>
                        </a:rPr>
                        <a:t>Myalgias</a:t>
                      </a:r>
                      <a:endParaRPr lang="en-US" dirty="0"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>
                        <a:buFontTx/>
                        <a:buChar char="-"/>
                      </a:pPr>
                      <a:r>
                        <a:rPr lang="en-US" dirty="0">
                          <a:latin typeface="Calibri" pitchFamily="34" charset="0"/>
                          <a:cs typeface="Calibri" pitchFamily="34" charset="0"/>
                        </a:rPr>
                        <a:t> Fatigue</a:t>
                      </a:r>
                      <a:endParaRPr lang="en-GB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itchFamily="34" charset="0"/>
                          <a:cs typeface="Calibri" pitchFamily="34" charset="0"/>
                        </a:rPr>
                        <a:t>6 (14.6%)</a:t>
                      </a:r>
                    </a:p>
                    <a:p>
                      <a:r>
                        <a:rPr lang="en-US" dirty="0">
                          <a:latin typeface="Calibri" pitchFamily="34" charset="0"/>
                          <a:cs typeface="Calibri" pitchFamily="34" charset="0"/>
                        </a:rPr>
                        <a:t>4 (9.6%)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latin typeface="Calibri" pitchFamily="34" charset="0"/>
                          <a:cs typeface="Calibri" pitchFamily="34" charset="0"/>
                        </a:rPr>
                        <a:t>4 (9.6%)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latin typeface="Calibri" pitchFamily="34" charset="0"/>
                          <a:cs typeface="Calibri" pitchFamily="34" charset="0"/>
                        </a:rPr>
                        <a:t>2 (4.8%)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latin typeface="Calibri" pitchFamily="34" charset="0"/>
                          <a:cs typeface="Calibri" pitchFamily="34" charset="0"/>
                        </a:rPr>
                        <a:t>2 (4.8%)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Calibri" pitchFamily="34" charset="0"/>
                          <a:cs typeface="Calibri" pitchFamily="34" charset="0"/>
                        </a:rPr>
                        <a:t>Local</a:t>
                      </a:r>
                      <a:r>
                        <a:rPr lang="en-GB" baseline="0" dirty="0">
                          <a:latin typeface="Calibri" pitchFamily="34" charset="0"/>
                          <a:cs typeface="Calibri" pitchFamily="34" charset="0"/>
                        </a:rPr>
                        <a:t> (Pain, pruritus, other)</a:t>
                      </a:r>
                      <a:endParaRPr lang="en-US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itchFamily="34" charset="0"/>
                          <a:cs typeface="Calibri" pitchFamily="34" charset="0"/>
                        </a:rPr>
                        <a:t>11 (26.8%)</a:t>
                      </a:r>
                      <a:endParaRPr lang="en-GB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6" name="5 - TextBox"/>
          <p:cNvSpPr txBox="1"/>
          <p:nvPr/>
        </p:nvSpPr>
        <p:spPr>
          <a:xfrm>
            <a:off x="3851920" y="558924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2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Patients with IgAN and COVID-19</a:t>
            </a:r>
            <a:endParaRPr lang="en-GB" sz="3200" b="1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  <p:graphicFrame>
        <p:nvGraphicFramePr>
          <p:cNvPr id="4" name="3 - Θέση περιεχομένου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65602987"/>
              </p:ext>
            </p:extLst>
          </p:nvPr>
        </p:nvGraphicFramePr>
        <p:xfrm>
          <a:off x="457200" y="1600200"/>
          <a:ext cx="8229600" cy="4404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350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945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Parameter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 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Patients with COVID-19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37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1"/>
                      <a:r>
                        <a:rPr lang="en-US" dirty="0"/>
                        <a:t>Vaccinated</a:t>
                      </a:r>
                      <a:endParaRPr lang="el-GR" baseline="0" dirty="0"/>
                    </a:p>
                    <a:p>
                      <a:pPr lvl="1"/>
                      <a:r>
                        <a:rPr lang="en-US" baseline="0" dirty="0"/>
                        <a:t>Unvaccinated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27* (</a:t>
                      </a:r>
                      <a:r>
                        <a:rPr lang="el-GR" dirty="0"/>
                        <a:t>72.9%)</a:t>
                      </a:r>
                      <a:endParaRPr lang="en-US" dirty="0"/>
                    </a:p>
                    <a:p>
                      <a:r>
                        <a:rPr lang="en-US" dirty="0"/>
                        <a:t>10** (27.1%)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Hospital admissions for COVID-19 disease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 (2.7%)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Outcome of COVID-19</a:t>
                      </a:r>
                      <a:endParaRPr lang="en-US" baseline="0" dirty="0"/>
                    </a:p>
                    <a:p>
                      <a:pPr lvl="1"/>
                      <a:r>
                        <a:rPr lang="en-US" dirty="0"/>
                        <a:t>Complete recovery</a:t>
                      </a:r>
                    </a:p>
                    <a:p>
                      <a:pPr lvl="1"/>
                      <a:r>
                        <a:rPr lang="en-US" dirty="0"/>
                        <a:t>ICU</a:t>
                      </a:r>
                      <a:r>
                        <a:rPr lang="en-US" baseline="0" dirty="0"/>
                        <a:t> a</a:t>
                      </a:r>
                      <a:r>
                        <a:rPr lang="en-US" dirty="0"/>
                        <a:t>dmission</a:t>
                      </a:r>
                    </a:p>
                    <a:p>
                      <a:pPr lvl="1"/>
                      <a:r>
                        <a:rPr lang="en-US" dirty="0"/>
                        <a:t>Death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  <a:p>
                      <a:r>
                        <a:rPr lang="en-US" dirty="0"/>
                        <a:t>37 (100%)</a:t>
                      </a:r>
                    </a:p>
                    <a:p>
                      <a:r>
                        <a:rPr lang="en-US" dirty="0"/>
                        <a:t>0 </a:t>
                      </a:r>
                    </a:p>
                    <a:p>
                      <a:r>
                        <a:rPr lang="en-US" dirty="0"/>
                        <a:t>0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IgAN</a:t>
                      </a:r>
                      <a:r>
                        <a:rPr lang="en-US" baseline="0" dirty="0"/>
                        <a:t> relapse after COVID-19</a:t>
                      </a:r>
                    </a:p>
                    <a:p>
                      <a:pPr lvl="1"/>
                      <a:r>
                        <a:rPr lang="en-US" baseline="0" dirty="0"/>
                        <a:t>Time from infection to relapse, months</a:t>
                      </a:r>
                    </a:p>
                    <a:p>
                      <a:pPr lvl="0"/>
                      <a:r>
                        <a:rPr lang="en-US" baseline="0" dirty="0"/>
                        <a:t>IgAN relapse after vaccination</a:t>
                      </a:r>
                    </a:p>
                    <a:p>
                      <a:pPr lvl="1"/>
                      <a:r>
                        <a:rPr lang="en-US" baseline="0" dirty="0"/>
                        <a:t>Time from vaccination (1</a:t>
                      </a:r>
                      <a:r>
                        <a:rPr lang="en-US" baseline="30000" dirty="0"/>
                        <a:t>st</a:t>
                      </a:r>
                      <a:r>
                        <a:rPr lang="en-US" baseline="0" dirty="0"/>
                        <a:t> dose) to relapse, months</a:t>
                      </a:r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 (2.7%)</a:t>
                      </a:r>
                    </a:p>
                    <a:p>
                      <a:r>
                        <a:rPr lang="en-US" dirty="0"/>
                        <a:t>3.5</a:t>
                      </a:r>
                    </a:p>
                    <a:p>
                      <a:r>
                        <a:rPr lang="en-US" dirty="0"/>
                        <a:t>7 (17%)</a:t>
                      </a:r>
                    </a:p>
                    <a:p>
                      <a:r>
                        <a:rPr lang="en-US" dirty="0"/>
                        <a:t>6.8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" name="4 - TextBox"/>
          <p:cNvSpPr txBox="1"/>
          <p:nvPr/>
        </p:nvSpPr>
        <p:spPr>
          <a:xfrm>
            <a:off x="611560" y="5949280"/>
            <a:ext cx="78488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>
                <a:solidFill>
                  <a:srgbClr val="FF0000"/>
                </a:solidFill>
              </a:rPr>
              <a:t>*3 patients, all of which vaccinated, were under immunosuppressive therapy </a:t>
            </a:r>
          </a:p>
          <a:p>
            <a:r>
              <a:rPr lang="en-US" i="1" dirty="0">
                <a:solidFill>
                  <a:srgbClr val="FF0000"/>
                </a:solidFill>
              </a:rPr>
              <a:t>**100% of unvaccinated patients was infected by SARS-Cov-2</a:t>
            </a:r>
            <a:endParaRPr lang="en-GB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278</TotalTime>
  <Words>588</Words>
  <Application>Microsoft Office PowerPoint</Application>
  <PresentationFormat>Προβολή στην οθόνη (4:3)</PresentationFormat>
  <Paragraphs>124</Paragraphs>
  <Slides>10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2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10</vt:i4>
      </vt:variant>
    </vt:vector>
  </HeadingPairs>
  <TitlesOfParts>
    <vt:vector size="13" baseType="lpstr">
      <vt:lpstr>Arial</vt:lpstr>
      <vt:lpstr>Calibri</vt:lpstr>
      <vt:lpstr>Θέμα του Office</vt:lpstr>
      <vt:lpstr>  Multicenter Study to Evaluate the Impact of Vaccination Against SARS-CoV-2 and/or COVID-19 in the Clinical Course of Patients with IgA Nephropathy </vt:lpstr>
      <vt:lpstr>Aim of the study</vt:lpstr>
      <vt:lpstr>Methods I</vt:lpstr>
      <vt:lpstr>Methods II</vt:lpstr>
      <vt:lpstr>IgAN: definitions</vt:lpstr>
      <vt:lpstr>Cohort characteristics I</vt:lpstr>
      <vt:lpstr>Cohort characteristics II</vt:lpstr>
      <vt:lpstr>Post vaccination adverse events</vt:lpstr>
      <vt:lpstr>Patients with IgAN and COVID-19</vt:lpstr>
      <vt:lpstr>Conclusions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Multicenter Study to Evaluate the Impact of Vaccination Against SARS-CoV-2 and/or COVID-19 in the clinical course of Patients with IgA Nephropathy </dc:title>
  <dc:creator>Χρήστης των Windows</dc:creator>
  <cp:lastModifiedBy>Πέτρος Καλογερόπουλος</cp:lastModifiedBy>
  <cp:revision>31</cp:revision>
  <dcterms:created xsi:type="dcterms:W3CDTF">2023-10-12T15:45:06Z</dcterms:created>
  <dcterms:modified xsi:type="dcterms:W3CDTF">2023-10-18T16:56:53Z</dcterms:modified>
</cp:coreProperties>
</file>