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14"/>
  </p:notesMasterIdLst>
  <p:sldIdLst>
    <p:sldId id="256" r:id="rId2"/>
    <p:sldId id="263" r:id="rId3"/>
    <p:sldId id="275" r:id="rId4"/>
    <p:sldId id="276" r:id="rId5"/>
    <p:sldId id="265" r:id="rId6"/>
    <p:sldId id="257" r:id="rId7"/>
    <p:sldId id="258" r:id="rId8"/>
    <p:sldId id="259" r:id="rId9"/>
    <p:sldId id="260" r:id="rId10"/>
    <p:sldId id="261" r:id="rId11"/>
    <p:sldId id="262" r:id="rId12"/>
    <p:sldId id="27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8"/>
    <p:restoredTop sz="76325"/>
  </p:normalViewPr>
  <p:slideViewPr>
    <p:cSldViewPr snapToGrid="0">
      <p:cViewPr varScale="1">
        <p:scale>
          <a:sx n="72" d="100"/>
          <a:sy n="72" d="100"/>
        </p:scale>
        <p:origin x="1808"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E2239-0D90-3F40-9FC0-EC0502849326}" type="datetimeFigureOut">
              <a:rPr lang="el-GR" smtClean="0"/>
              <a:t>19/10/23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404E4-83F9-4F4E-84D9-100A51AC9842}" type="slidenum">
              <a:rPr lang="el-GR" smtClean="0"/>
              <a:t>‹#›</a:t>
            </a:fld>
            <a:endParaRPr lang="el-GR"/>
          </a:p>
        </p:txBody>
      </p:sp>
    </p:spTree>
    <p:extLst>
      <p:ext uri="{BB962C8B-B14F-4D97-AF65-F5344CB8AC3E}">
        <p14:creationId xmlns:p14="http://schemas.microsoft.com/office/powerpoint/2010/main" val="4047999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04404E4-83F9-4F4E-84D9-100A51AC9842}" type="slidenum">
              <a:rPr lang="el-GR" smtClean="0"/>
              <a:t>1</a:t>
            </a:fld>
            <a:endParaRPr lang="el-GR"/>
          </a:p>
        </p:txBody>
      </p:sp>
    </p:spTree>
    <p:extLst>
      <p:ext uri="{BB962C8B-B14F-4D97-AF65-F5344CB8AC3E}">
        <p14:creationId xmlns:p14="http://schemas.microsoft.com/office/powerpoint/2010/main" val="1882901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The limitations of our analysis is a relatively small sample ….</a:t>
            </a:r>
            <a:endParaRPr lang="el-GR" dirty="0"/>
          </a:p>
        </p:txBody>
      </p:sp>
      <p:sp>
        <p:nvSpPr>
          <p:cNvPr id="4" name="Θέση αριθμού διαφάνειας 3"/>
          <p:cNvSpPr>
            <a:spLocks noGrp="1"/>
          </p:cNvSpPr>
          <p:nvPr>
            <p:ph type="sldNum" sz="quarter" idx="5"/>
          </p:nvPr>
        </p:nvSpPr>
        <p:spPr/>
        <p:txBody>
          <a:bodyPr/>
          <a:lstStyle/>
          <a:p>
            <a:fld id="{904404E4-83F9-4F4E-84D9-100A51AC9842}" type="slidenum">
              <a:rPr lang="el-GR" smtClean="0"/>
              <a:t>10</a:t>
            </a:fld>
            <a:endParaRPr lang="el-GR"/>
          </a:p>
        </p:txBody>
      </p:sp>
    </p:spTree>
    <p:extLst>
      <p:ext uri="{BB962C8B-B14F-4D97-AF65-F5344CB8AC3E}">
        <p14:creationId xmlns:p14="http://schemas.microsoft.com/office/powerpoint/2010/main" val="3116896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04404E4-83F9-4F4E-84D9-100A51AC9842}" type="slidenum">
              <a:rPr lang="el-GR" smtClean="0"/>
              <a:t>12</a:t>
            </a:fld>
            <a:endParaRPr lang="el-GR"/>
          </a:p>
        </p:txBody>
      </p:sp>
    </p:spTree>
    <p:extLst>
      <p:ext uri="{BB962C8B-B14F-4D97-AF65-F5344CB8AC3E}">
        <p14:creationId xmlns:p14="http://schemas.microsoft.com/office/powerpoint/2010/main" val="148126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As we all know….</a:t>
            </a:r>
            <a:endParaRPr lang="el-GR" dirty="0"/>
          </a:p>
        </p:txBody>
      </p:sp>
      <p:sp>
        <p:nvSpPr>
          <p:cNvPr id="4" name="Θέση αριθμού διαφάνειας 3"/>
          <p:cNvSpPr>
            <a:spLocks noGrp="1"/>
          </p:cNvSpPr>
          <p:nvPr>
            <p:ph type="sldNum" sz="quarter" idx="5"/>
          </p:nvPr>
        </p:nvSpPr>
        <p:spPr/>
        <p:txBody>
          <a:bodyPr/>
          <a:lstStyle/>
          <a:p>
            <a:fld id="{904404E4-83F9-4F4E-84D9-100A51AC9842}" type="slidenum">
              <a:rPr lang="el-GR" smtClean="0"/>
              <a:t>2</a:t>
            </a:fld>
            <a:endParaRPr lang="el-GR"/>
          </a:p>
        </p:txBody>
      </p:sp>
    </p:spTree>
    <p:extLst>
      <p:ext uri="{BB962C8B-B14F-4D97-AF65-F5344CB8AC3E}">
        <p14:creationId xmlns:p14="http://schemas.microsoft.com/office/powerpoint/2010/main" val="1217662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This is our first publication regarding the matter, where we prove that the production of antibodies against </a:t>
            </a:r>
            <a:r>
              <a:rPr lang="en-US" dirty="0" err="1"/>
              <a:t>sars</a:t>
            </a:r>
            <a:r>
              <a:rPr lang="en-US" dirty="0"/>
              <a:t> cov-2 is associated with cd19 b lymphocytes and the ratio of cd45RA and cd45RO</a:t>
            </a:r>
            <a:endParaRPr lang="el-GR" dirty="0"/>
          </a:p>
        </p:txBody>
      </p:sp>
      <p:sp>
        <p:nvSpPr>
          <p:cNvPr id="4" name="Θέση αριθμού διαφάνειας 3"/>
          <p:cNvSpPr>
            <a:spLocks noGrp="1"/>
          </p:cNvSpPr>
          <p:nvPr>
            <p:ph type="sldNum" sz="quarter" idx="5"/>
          </p:nvPr>
        </p:nvSpPr>
        <p:spPr/>
        <p:txBody>
          <a:bodyPr/>
          <a:lstStyle/>
          <a:p>
            <a:fld id="{904404E4-83F9-4F4E-84D9-100A51AC9842}" type="slidenum">
              <a:rPr lang="el-GR" smtClean="0"/>
              <a:t>3</a:t>
            </a:fld>
            <a:endParaRPr lang="el-GR"/>
          </a:p>
        </p:txBody>
      </p:sp>
    </p:spTree>
    <p:extLst>
      <p:ext uri="{BB962C8B-B14F-4D97-AF65-F5344CB8AC3E}">
        <p14:creationId xmlns:p14="http://schemas.microsoft.com/office/powerpoint/2010/main" val="2645961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As for the methods of our study, this is… </a:t>
            </a:r>
            <a:endParaRPr lang="el-GR" dirty="0"/>
          </a:p>
        </p:txBody>
      </p:sp>
      <p:sp>
        <p:nvSpPr>
          <p:cNvPr id="4" name="Θέση αριθμού διαφάνειας 3"/>
          <p:cNvSpPr>
            <a:spLocks noGrp="1"/>
          </p:cNvSpPr>
          <p:nvPr>
            <p:ph type="sldNum" sz="quarter" idx="5"/>
          </p:nvPr>
        </p:nvSpPr>
        <p:spPr/>
        <p:txBody>
          <a:bodyPr/>
          <a:lstStyle/>
          <a:p>
            <a:fld id="{904404E4-83F9-4F4E-84D9-100A51AC9842}" type="slidenum">
              <a:rPr lang="el-GR" smtClean="0"/>
              <a:t>4</a:t>
            </a:fld>
            <a:endParaRPr lang="el-GR"/>
          </a:p>
        </p:txBody>
      </p:sp>
    </p:spTree>
    <p:extLst>
      <p:ext uri="{BB962C8B-B14F-4D97-AF65-F5344CB8AC3E}">
        <p14:creationId xmlns:p14="http://schemas.microsoft.com/office/powerpoint/2010/main" val="220879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Titers above…..</a:t>
            </a:r>
          </a:p>
          <a:p>
            <a:r>
              <a:rPr lang="en-US" dirty="0"/>
              <a:t>And we applied a….</a:t>
            </a:r>
            <a:endParaRPr lang="el-GR" dirty="0"/>
          </a:p>
        </p:txBody>
      </p:sp>
      <p:sp>
        <p:nvSpPr>
          <p:cNvPr id="4" name="Θέση αριθμού διαφάνειας 3"/>
          <p:cNvSpPr>
            <a:spLocks noGrp="1"/>
          </p:cNvSpPr>
          <p:nvPr>
            <p:ph type="sldNum" sz="quarter" idx="5"/>
          </p:nvPr>
        </p:nvSpPr>
        <p:spPr/>
        <p:txBody>
          <a:bodyPr/>
          <a:lstStyle/>
          <a:p>
            <a:fld id="{904404E4-83F9-4F4E-84D9-100A51AC9842}" type="slidenum">
              <a:rPr lang="el-GR" smtClean="0"/>
              <a:t>5</a:t>
            </a:fld>
            <a:endParaRPr lang="el-GR"/>
          </a:p>
        </p:txBody>
      </p:sp>
    </p:spTree>
    <p:extLst>
      <p:ext uri="{BB962C8B-B14F-4D97-AF65-F5344CB8AC3E}">
        <p14:creationId xmlns:p14="http://schemas.microsoft.com/office/powerpoint/2010/main" val="1137950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Starting with the KTRs… </a:t>
            </a:r>
          </a:p>
          <a:p>
            <a:r>
              <a:rPr lang="en-US" dirty="0"/>
              <a:t>and the </a:t>
            </a:r>
            <a:r>
              <a:rPr lang="en-US" dirty="0" err="1"/>
              <a:t>mr</a:t>
            </a:r>
            <a:r>
              <a:rPr lang="en-US" dirty="0"/>
              <a:t> model proved that the ……</a:t>
            </a:r>
            <a:endParaRPr lang="el-GR" dirty="0"/>
          </a:p>
        </p:txBody>
      </p:sp>
      <p:sp>
        <p:nvSpPr>
          <p:cNvPr id="4" name="Θέση αριθμού διαφάνειας 3"/>
          <p:cNvSpPr>
            <a:spLocks noGrp="1"/>
          </p:cNvSpPr>
          <p:nvPr>
            <p:ph type="sldNum" sz="quarter" idx="5"/>
          </p:nvPr>
        </p:nvSpPr>
        <p:spPr/>
        <p:txBody>
          <a:bodyPr/>
          <a:lstStyle/>
          <a:p>
            <a:fld id="{904404E4-83F9-4F4E-84D9-100A51AC9842}" type="slidenum">
              <a:rPr lang="el-GR" smtClean="0"/>
              <a:t>6</a:t>
            </a:fld>
            <a:endParaRPr lang="el-GR"/>
          </a:p>
        </p:txBody>
      </p:sp>
    </p:spTree>
    <p:extLst>
      <p:ext uri="{BB962C8B-B14F-4D97-AF65-F5344CB8AC3E}">
        <p14:creationId xmlns:p14="http://schemas.microsoft.com/office/powerpoint/2010/main" val="2649614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Of course when a </a:t>
            </a:r>
            <a:r>
              <a:rPr lang="en-US" dirty="0" err="1"/>
              <a:t>mr</a:t>
            </a:r>
            <a:r>
              <a:rPr lang="en-US" dirty="0"/>
              <a:t> model is applied we need to check for statistical errors… </a:t>
            </a:r>
          </a:p>
          <a:p>
            <a:r>
              <a:rPr lang="en-US" dirty="0"/>
              <a:t>The regression model meets all the necessary criteria since …..</a:t>
            </a:r>
          </a:p>
          <a:p>
            <a:r>
              <a:rPr lang="en-US" dirty="0"/>
              <a:t>Another important take from this regression model is the high percentage</a:t>
            </a:r>
            <a:endParaRPr lang="el-GR" dirty="0"/>
          </a:p>
        </p:txBody>
      </p:sp>
      <p:sp>
        <p:nvSpPr>
          <p:cNvPr id="4" name="Θέση αριθμού διαφάνειας 3"/>
          <p:cNvSpPr>
            <a:spLocks noGrp="1"/>
          </p:cNvSpPr>
          <p:nvPr>
            <p:ph type="sldNum" sz="quarter" idx="5"/>
          </p:nvPr>
        </p:nvSpPr>
        <p:spPr/>
        <p:txBody>
          <a:bodyPr/>
          <a:lstStyle/>
          <a:p>
            <a:fld id="{904404E4-83F9-4F4E-84D9-100A51AC9842}" type="slidenum">
              <a:rPr lang="el-GR" smtClean="0"/>
              <a:t>7</a:t>
            </a:fld>
            <a:endParaRPr lang="el-GR"/>
          </a:p>
        </p:txBody>
      </p:sp>
    </p:spTree>
    <p:extLst>
      <p:ext uri="{BB962C8B-B14F-4D97-AF65-F5344CB8AC3E}">
        <p14:creationId xmlns:p14="http://schemas.microsoft.com/office/powerpoint/2010/main" val="1798085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Moving to the </a:t>
            </a:r>
            <a:r>
              <a:rPr lang="en-US" dirty="0" err="1"/>
              <a:t>hemo</a:t>
            </a:r>
            <a:r>
              <a:rPr lang="en-US" dirty="0"/>
              <a:t> patients….</a:t>
            </a:r>
          </a:p>
          <a:p>
            <a:r>
              <a:rPr lang="en-US" dirty="0"/>
              <a:t>And the really interesting take from this regression model is that there seems to be at least 6 sub-populations of lymphocytes that play an important role in the antibody formation .</a:t>
            </a:r>
            <a:endParaRPr lang="el-GR" dirty="0"/>
          </a:p>
        </p:txBody>
      </p:sp>
      <p:sp>
        <p:nvSpPr>
          <p:cNvPr id="4" name="Θέση αριθμού διαφάνειας 3"/>
          <p:cNvSpPr>
            <a:spLocks noGrp="1"/>
          </p:cNvSpPr>
          <p:nvPr>
            <p:ph type="sldNum" sz="quarter" idx="5"/>
          </p:nvPr>
        </p:nvSpPr>
        <p:spPr/>
        <p:txBody>
          <a:bodyPr/>
          <a:lstStyle/>
          <a:p>
            <a:fld id="{904404E4-83F9-4F4E-84D9-100A51AC9842}" type="slidenum">
              <a:rPr lang="el-GR" smtClean="0"/>
              <a:t>8</a:t>
            </a:fld>
            <a:endParaRPr lang="el-GR"/>
          </a:p>
        </p:txBody>
      </p:sp>
    </p:spTree>
    <p:extLst>
      <p:ext uri="{BB962C8B-B14F-4D97-AF65-F5344CB8AC3E}">
        <p14:creationId xmlns:p14="http://schemas.microsoft.com/office/powerpoint/2010/main" val="240132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With statistically significant results, as you see the p-value of </a:t>
            </a:r>
            <a:r>
              <a:rPr lang="en-US" dirty="0" err="1"/>
              <a:t>anova</a:t>
            </a:r>
            <a:r>
              <a:rPr lang="en-US" dirty="0"/>
              <a:t> is lower than 0.05 </a:t>
            </a:r>
          </a:p>
          <a:p>
            <a:r>
              <a:rPr lang="en-US" dirty="0"/>
              <a:t>And checking for statistical errors, no….</a:t>
            </a:r>
            <a:endParaRPr lang="el-GR" dirty="0"/>
          </a:p>
        </p:txBody>
      </p:sp>
      <p:sp>
        <p:nvSpPr>
          <p:cNvPr id="4" name="Θέση αριθμού διαφάνειας 3"/>
          <p:cNvSpPr>
            <a:spLocks noGrp="1"/>
          </p:cNvSpPr>
          <p:nvPr>
            <p:ph type="sldNum" sz="quarter" idx="5"/>
          </p:nvPr>
        </p:nvSpPr>
        <p:spPr/>
        <p:txBody>
          <a:bodyPr/>
          <a:lstStyle/>
          <a:p>
            <a:fld id="{904404E4-83F9-4F4E-84D9-100A51AC9842}" type="slidenum">
              <a:rPr lang="el-GR" smtClean="0"/>
              <a:t>9</a:t>
            </a:fld>
            <a:endParaRPr lang="el-GR"/>
          </a:p>
        </p:txBody>
      </p:sp>
    </p:spTree>
    <p:extLst>
      <p:ext uri="{BB962C8B-B14F-4D97-AF65-F5344CB8AC3E}">
        <p14:creationId xmlns:p14="http://schemas.microsoft.com/office/powerpoint/2010/main" val="654166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DD2667E-DDC6-AF41-AC4D-C7561B3975AF}" type="datetimeFigureOut">
              <a:rPr lang="el-GR" smtClean="0"/>
              <a:pPr/>
              <a:t>19/10/23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590E42-C246-964D-A51F-81A5AE9475D2}" type="slidenum">
              <a:rPr lang="el-GR" smtClean="0"/>
              <a:pPr/>
              <a:t>‹#›</a:t>
            </a:fld>
            <a:endParaRPr lang="el-GR"/>
          </a:p>
        </p:txBody>
      </p:sp>
    </p:spTree>
    <p:extLst>
      <p:ext uri="{BB962C8B-B14F-4D97-AF65-F5344CB8AC3E}">
        <p14:creationId xmlns:p14="http://schemas.microsoft.com/office/powerpoint/2010/main" val="948017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DD2667E-DDC6-AF41-AC4D-C7561B3975AF}" type="datetimeFigureOut">
              <a:rPr lang="el-GR" smtClean="0"/>
              <a:pPr/>
              <a:t>19/10/23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590E42-C246-964D-A51F-81A5AE9475D2}" type="slidenum">
              <a:rPr lang="el-GR" smtClean="0"/>
              <a:pPr/>
              <a:t>‹#›</a:t>
            </a:fld>
            <a:endParaRPr lang="el-GR"/>
          </a:p>
        </p:txBody>
      </p:sp>
    </p:spTree>
    <p:extLst>
      <p:ext uri="{BB962C8B-B14F-4D97-AF65-F5344CB8AC3E}">
        <p14:creationId xmlns:p14="http://schemas.microsoft.com/office/powerpoint/2010/main" val="50816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DD2667E-DDC6-AF41-AC4D-C7561B3975AF}" type="datetimeFigureOut">
              <a:rPr lang="el-GR" smtClean="0"/>
              <a:pPr/>
              <a:t>19/10/23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590E42-C246-964D-A51F-81A5AE9475D2}" type="slidenum">
              <a:rPr lang="el-GR" smtClean="0"/>
              <a:pPr/>
              <a:t>‹#›</a:t>
            </a:fld>
            <a:endParaRPr lang="el-G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92922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DD2667E-DDC6-AF41-AC4D-C7561B3975AF}" type="datetimeFigureOut">
              <a:rPr lang="el-GR" smtClean="0"/>
              <a:pPr/>
              <a:t>19/10/23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590E42-C246-964D-A51F-81A5AE9475D2}" type="slidenum">
              <a:rPr lang="el-GR" smtClean="0"/>
              <a:pPr/>
              <a:t>‹#›</a:t>
            </a:fld>
            <a:endParaRPr lang="el-GR"/>
          </a:p>
        </p:txBody>
      </p:sp>
    </p:spTree>
    <p:extLst>
      <p:ext uri="{BB962C8B-B14F-4D97-AF65-F5344CB8AC3E}">
        <p14:creationId xmlns:p14="http://schemas.microsoft.com/office/powerpoint/2010/main" val="3704682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DD2667E-DDC6-AF41-AC4D-C7561B3975AF}" type="datetimeFigureOut">
              <a:rPr lang="el-GR" smtClean="0"/>
              <a:pPr/>
              <a:t>19/10/23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590E42-C246-964D-A51F-81A5AE9475D2}" type="slidenum">
              <a:rPr lang="el-GR" smtClean="0"/>
              <a:pPr/>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7476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DD2667E-DDC6-AF41-AC4D-C7561B3975AF}" type="datetimeFigureOut">
              <a:rPr lang="el-GR" smtClean="0"/>
              <a:pPr/>
              <a:t>19/10/23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590E42-C246-964D-A51F-81A5AE9475D2}" type="slidenum">
              <a:rPr lang="el-GR" smtClean="0"/>
              <a:pPr/>
              <a:t>‹#›</a:t>
            </a:fld>
            <a:endParaRPr lang="el-GR"/>
          </a:p>
        </p:txBody>
      </p:sp>
    </p:spTree>
    <p:extLst>
      <p:ext uri="{BB962C8B-B14F-4D97-AF65-F5344CB8AC3E}">
        <p14:creationId xmlns:p14="http://schemas.microsoft.com/office/powerpoint/2010/main" val="3472769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DD2667E-DDC6-AF41-AC4D-C7561B3975AF}" type="datetimeFigureOut">
              <a:rPr lang="el-GR" smtClean="0"/>
              <a:pPr/>
              <a:t>19/10/23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590E42-C246-964D-A51F-81A5AE9475D2}" type="slidenum">
              <a:rPr lang="el-GR" smtClean="0"/>
              <a:pPr/>
              <a:t>‹#›</a:t>
            </a:fld>
            <a:endParaRPr lang="el-GR"/>
          </a:p>
        </p:txBody>
      </p:sp>
    </p:spTree>
    <p:extLst>
      <p:ext uri="{BB962C8B-B14F-4D97-AF65-F5344CB8AC3E}">
        <p14:creationId xmlns:p14="http://schemas.microsoft.com/office/powerpoint/2010/main" val="2137130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DD2667E-DDC6-AF41-AC4D-C7561B3975AF}" type="datetimeFigureOut">
              <a:rPr lang="el-GR" smtClean="0"/>
              <a:pPr/>
              <a:t>19/10/23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590E42-C246-964D-A51F-81A5AE9475D2}" type="slidenum">
              <a:rPr lang="el-GR" smtClean="0"/>
              <a:pPr/>
              <a:t>‹#›</a:t>
            </a:fld>
            <a:endParaRPr lang="el-GR"/>
          </a:p>
        </p:txBody>
      </p:sp>
    </p:spTree>
    <p:extLst>
      <p:ext uri="{BB962C8B-B14F-4D97-AF65-F5344CB8AC3E}">
        <p14:creationId xmlns:p14="http://schemas.microsoft.com/office/powerpoint/2010/main" val="96991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DD2667E-DDC6-AF41-AC4D-C7561B3975AF}" type="datetimeFigureOut">
              <a:rPr lang="el-GR" smtClean="0"/>
              <a:pPr/>
              <a:t>19/10/23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590E42-C246-964D-A51F-81A5AE9475D2}" type="slidenum">
              <a:rPr lang="el-GR" smtClean="0"/>
              <a:pPr/>
              <a:t>‹#›</a:t>
            </a:fld>
            <a:endParaRPr lang="el-GR"/>
          </a:p>
        </p:txBody>
      </p:sp>
    </p:spTree>
    <p:extLst>
      <p:ext uri="{BB962C8B-B14F-4D97-AF65-F5344CB8AC3E}">
        <p14:creationId xmlns:p14="http://schemas.microsoft.com/office/powerpoint/2010/main" val="283094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DD2667E-DDC6-AF41-AC4D-C7561B3975AF}" type="datetimeFigureOut">
              <a:rPr lang="el-GR" smtClean="0"/>
              <a:pPr/>
              <a:t>19/10/23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590E42-C246-964D-A51F-81A5AE9475D2}" type="slidenum">
              <a:rPr lang="el-GR" smtClean="0"/>
              <a:pPr/>
              <a:t>‹#›</a:t>
            </a:fld>
            <a:endParaRPr lang="el-GR"/>
          </a:p>
        </p:txBody>
      </p:sp>
    </p:spTree>
    <p:extLst>
      <p:ext uri="{BB962C8B-B14F-4D97-AF65-F5344CB8AC3E}">
        <p14:creationId xmlns:p14="http://schemas.microsoft.com/office/powerpoint/2010/main" val="17107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DD2667E-DDC6-AF41-AC4D-C7561B3975AF}" type="datetimeFigureOut">
              <a:rPr lang="el-GR" smtClean="0"/>
              <a:pPr/>
              <a:t>19/10/23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3590E42-C246-964D-A51F-81A5AE9475D2}" type="slidenum">
              <a:rPr lang="el-GR" smtClean="0"/>
              <a:pPr/>
              <a:t>‹#›</a:t>
            </a:fld>
            <a:endParaRPr lang="el-GR"/>
          </a:p>
        </p:txBody>
      </p:sp>
    </p:spTree>
    <p:extLst>
      <p:ext uri="{BB962C8B-B14F-4D97-AF65-F5344CB8AC3E}">
        <p14:creationId xmlns:p14="http://schemas.microsoft.com/office/powerpoint/2010/main" val="25008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DD2667E-DDC6-AF41-AC4D-C7561B3975AF}" type="datetimeFigureOut">
              <a:rPr lang="el-GR" smtClean="0"/>
              <a:pPr/>
              <a:t>19/10/23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3590E42-C246-964D-A51F-81A5AE9475D2}" type="slidenum">
              <a:rPr lang="el-GR" smtClean="0"/>
              <a:pPr/>
              <a:t>‹#›</a:t>
            </a:fld>
            <a:endParaRPr lang="el-GR"/>
          </a:p>
        </p:txBody>
      </p:sp>
    </p:spTree>
    <p:extLst>
      <p:ext uri="{BB962C8B-B14F-4D97-AF65-F5344CB8AC3E}">
        <p14:creationId xmlns:p14="http://schemas.microsoft.com/office/powerpoint/2010/main" val="1850411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DD2667E-DDC6-AF41-AC4D-C7561B3975AF}" type="datetimeFigureOut">
              <a:rPr lang="el-GR" smtClean="0"/>
              <a:pPr/>
              <a:t>19/10/23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3590E42-C246-964D-A51F-81A5AE9475D2}" type="slidenum">
              <a:rPr lang="el-GR" smtClean="0"/>
              <a:pPr/>
              <a:t>‹#›</a:t>
            </a:fld>
            <a:endParaRPr lang="el-GR"/>
          </a:p>
        </p:txBody>
      </p:sp>
    </p:spTree>
    <p:extLst>
      <p:ext uri="{BB962C8B-B14F-4D97-AF65-F5344CB8AC3E}">
        <p14:creationId xmlns:p14="http://schemas.microsoft.com/office/powerpoint/2010/main" val="2508252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2667E-DDC6-AF41-AC4D-C7561B3975AF}" type="datetimeFigureOut">
              <a:rPr lang="el-GR" smtClean="0"/>
              <a:pPr/>
              <a:t>19/10/23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3590E42-C246-964D-A51F-81A5AE9475D2}" type="slidenum">
              <a:rPr lang="el-GR" smtClean="0"/>
              <a:pPr/>
              <a:t>‹#›</a:t>
            </a:fld>
            <a:endParaRPr lang="el-GR"/>
          </a:p>
        </p:txBody>
      </p:sp>
    </p:spTree>
    <p:extLst>
      <p:ext uri="{BB962C8B-B14F-4D97-AF65-F5344CB8AC3E}">
        <p14:creationId xmlns:p14="http://schemas.microsoft.com/office/powerpoint/2010/main" val="90918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DD2667E-DDC6-AF41-AC4D-C7561B3975AF}" type="datetimeFigureOut">
              <a:rPr lang="el-GR" smtClean="0"/>
              <a:pPr/>
              <a:t>19/10/23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3590E42-C246-964D-A51F-81A5AE9475D2}" type="slidenum">
              <a:rPr lang="el-GR" smtClean="0"/>
              <a:pPr/>
              <a:t>‹#›</a:t>
            </a:fld>
            <a:endParaRPr lang="el-GR"/>
          </a:p>
        </p:txBody>
      </p:sp>
    </p:spTree>
    <p:extLst>
      <p:ext uri="{BB962C8B-B14F-4D97-AF65-F5344CB8AC3E}">
        <p14:creationId xmlns:p14="http://schemas.microsoft.com/office/powerpoint/2010/main" val="145591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DD2667E-DDC6-AF41-AC4D-C7561B3975AF}" type="datetimeFigureOut">
              <a:rPr lang="el-GR" smtClean="0"/>
              <a:pPr/>
              <a:t>19/10/23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3590E42-C246-964D-A51F-81A5AE9475D2}" type="slidenum">
              <a:rPr lang="el-GR" smtClean="0"/>
              <a:pPr/>
              <a:t>‹#›</a:t>
            </a:fld>
            <a:endParaRPr lang="el-GR"/>
          </a:p>
        </p:txBody>
      </p:sp>
    </p:spTree>
    <p:extLst>
      <p:ext uri="{BB962C8B-B14F-4D97-AF65-F5344CB8AC3E}">
        <p14:creationId xmlns:p14="http://schemas.microsoft.com/office/powerpoint/2010/main" val="2305731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D2667E-DDC6-AF41-AC4D-C7561B3975AF}" type="datetimeFigureOut">
              <a:rPr lang="el-GR" smtClean="0"/>
              <a:pPr/>
              <a:t>19/10/23</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590E42-C246-964D-A51F-81A5AE9475D2}" type="slidenum">
              <a:rPr lang="el-GR" smtClean="0"/>
              <a:pPr/>
              <a:t>‹#›</a:t>
            </a:fld>
            <a:endParaRPr lang="el-GR"/>
          </a:p>
        </p:txBody>
      </p:sp>
    </p:spTree>
    <p:extLst>
      <p:ext uri="{BB962C8B-B14F-4D97-AF65-F5344CB8AC3E}">
        <p14:creationId xmlns:p14="http://schemas.microsoft.com/office/powerpoint/2010/main" val="228926857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4">
            <a:extLst>
              <a:ext uri="{FF2B5EF4-FFF2-40B4-BE49-F238E27FC236}">
                <a16:creationId xmlns:a16="http://schemas.microsoft.com/office/drawing/2014/main" id="{AD6027AD-0C30-D066-2AF9-483031B73DFD}"/>
              </a:ext>
            </a:extLst>
          </p:cNvPr>
          <p:cNvPicPr>
            <a:picLocks noChangeAspect="1"/>
          </p:cNvPicPr>
          <p:nvPr/>
        </p:nvPicPr>
        <p:blipFill rotWithShape="1">
          <a:blip r:embed="rId3"/>
          <a:srcRect l="11211" r="12547"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Τίτλος 1">
            <a:extLst>
              <a:ext uri="{FF2B5EF4-FFF2-40B4-BE49-F238E27FC236}">
                <a16:creationId xmlns:a16="http://schemas.microsoft.com/office/drawing/2014/main" id="{DC751E07-5268-024F-7625-2B6D56C28295}"/>
              </a:ext>
            </a:extLst>
          </p:cNvPr>
          <p:cNvSpPr>
            <a:spLocks noGrp="1"/>
          </p:cNvSpPr>
          <p:nvPr>
            <p:ph type="ctrTitle"/>
          </p:nvPr>
        </p:nvSpPr>
        <p:spPr>
          <a:xfrm>
            <a:off x="668867" y="119269"/>
            <a:ext cx="4088190" cy="3610437"/>
          </a:xfrm>
        </p:spPr>
        <p:txBody>
          <a:bodyPr>
            <a:normAutofit fontScale="90000"/>
          </a:bodyPr>
          <a:lstStyle/>
          <a:p>
            <a:pPr>
              <a:lnSpc>
                <a:spcPct val="90000"/>
              </a:lnSpc>
            </a:pPr>
            <a:r>
              <a:rPr lang="en" sz="2700" b="1" dirty="0">
                <a:solidFill>
                  <a:schemeClr val="accent2">
                    <a:lumMod val="75000"/>
                  </a:schemeClr>
                </a:solidFill>
                <a:effectLst/>
                <a:latin typeface="Calibri" panose="020F0502020204030204" pitchFamily="34" charset="0"/>
              </a:rPr>
              <a:t>“LYMPHOCYTE SUBPOPULATIONS HAVE PREDICTIVE VALUE IN THE DEVELOPMENT OF ANTIBODIES AFTER VACCINATION AGAINST SARS-COV-2 IN HEMODIALYSIS PATIENTS AND KIDNEY TRANSPLANT RECIPIENTS” </a:t>
            </a:r>
            <a:br>
              <a:rPr lang="en" sz="1900" dirty="0">
                <a:solidFill>
                  <a:schemeClr val="accent2">
                    <a:lumMod val="75000"/>
                  </a:schemeClr>
                </a:solidFill>
              </a:rPr>
            </a:br>
            <a:endParaRPr lang="el-GR" sz="1900" dirty="0">
              <a:solidFill>
                <a:schemeClr val="accent2">
                  <a:lumMod val="75000"/>
                </a:schemeClr>
              </a:solidFill>
            </a:endParaRPr>
          </a:p>
        </p:txBody>
      </p:sp>
      <p:sp>
        <p:nvSpPr>
          <p:cNvPr id="3" name="Υπότιτλος 2">
            <a:extLst>
              <a:ext uri="{FF2B5EF4-FFF2-40B4-BE49-F238E27FC236}">
                <a16:creationId xmlns:a16="http://schemas.microsoft.com/office/drawing/2014/main" id="{2A904241-1933-CDBF-9E8A-0B8DC680B761}"/>
              </a:ext>
            </a:extLst>
          </p:cNvPr>
          <p:cNvSpPr>
            <a:spLocks noGrp="1"/>
          </p:cNvSpPr>
          <p:nvPr>
            <p:ph type="subTitle" idx="1"/>
          </p:nvPr>
        </p:nvSpPr>
        <p:spPr>
          <a:xfrm>
            <a:off x="-14705" y="3820331"/>
            <a:ext cx="5009320" cy="3067877"/>
          </a:xfrm>
        </p:spPr>
        <p:txBody>
          <a:bodyPr>
            <a:normAutofit/>
          </a:bodyPr>
          <a:lstStyle/>
          <a:p>
            <a:pPr marL="228600">
              <a:lnSpc>
                <a:spcPct val="90000"/>
              </a:lnSpc>
            </a:pP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I</a:t>
            </a:r>
            <a:r>
              <a:rPr lang="el-GR"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Mallioras</a:t>
            </a:r>
            <a:r>
              <a:rPr lang="en-US" sz="14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1</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Ch</a:t>
            </a:r>
            <a:r>
              <a:rPr lang="el-GR"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Georgopoulos</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1</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a:t>
            </a:r>
            <a:r>
              <a:rPr lang="el-GR"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A</a:t>
            </a:r>
            <a:r>
              <a:rPr lang="el-GR"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Duni</a:t>
            </a:r>
            <a:r>
              <a:rPr lang="en-US" sz="14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1,2</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solidFill>
                  <a:schemeClr val="tx1">
                    <a:lumMod val="75000"/>
                    <a:lumOff val="25000"/>
                  </a:schemeClr>
                </a:solidFill>
                <a:latin typeface="Arial" panose="020B0604020202020204" pitchFamily="34" charset="0"/>
                <a:ea typeface="Calibri" panose="020F0502020204030204" pitchFamily="34" charset="0"/>
                <a:cs typeface="Times New Roman" panose="02020603050405020304" pitchFamily="18" charset="0"/>
              </a:rPr>
              <a:t>G.</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S. Markopoulos</a:t>
            </a:r>
            <a:r>
              <a:rPr lang="en-US" sz="14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3</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C. Pappas</a:t>
            </a:r>
            <a:r>
              <a:rPr lang="en-US" sz="14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1,2</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E. Pappas</a:t>
            </a:r>
            <a:r>
              <a:rPr lang="en-US" sz="14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4</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V. Koutlas</a:t>
            </a:r>
            <a:r>
              <a:rPr lang="en-US" sz="14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2</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E.Tzalavra</a:t>
            </a:r>
            <a:r>
              <a:rPr lang="en-US" sz="14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2</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G. Baxevanos</a:t>
            </a:r>
            <a:r>
              <a:rPr lang="en-US" sz="14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3,5</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Si.Priska</a:t>
            </a:r>
            <a:r>
              <a:rPr lang="en-US" sz="14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6</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G. Katagis</a:t>
            </a:r>
            <a:r>
              <a:rPr lang="en-US" sz="14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7</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Konstantina Gartzonika</a:t>
            </a:r>
            <a:r>
              <a:rPr lang="en-US" sz="14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7</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George Vartholomatos</a:t>
            </a:r>
            <a:r>
              <a:rPr lang="en-US" sz="14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3</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C. Milionis</a:t>
            </a:r>
            <a:r>
              <a:rPr lang="en-US" sz="14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8</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E. Christaki</a:t>
            </a:r>
            <a:r>
              <a:rPr lang="en-US" sz="14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8</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M. Mitsis</a:t>
            </a:r>
            <a:r>
              <a:rPr lang="en-US" sz="14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2</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E. Dounousi</a:t>
            </a:r>
            <a:r>
              <a:rPr lang="en-US" sz="14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1,2,6</a:t>
            </a:r>
            <a:r>
              <a:rPr lang="en-US" sz="14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a:t>
            </a:r>
          </a:p>
          <a:p>
            <a:pPr marL="228600" algn="l">
              <a:lnSpc>
                <a:spcPct val="90000"/>
              </a:lnSpc>
            </a:pPr>
            <a:endParaRPr lang="en-US" sz="8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228600" algn="l">
              <a:lnSpc>
                <a:spcPct val="90000"/>
              </a:lnSpc>
            </a:pPr>
            <a:endParaRPr lang="en-US" sz="800" baseline="30000" dirty="0">
              <a:latin typeface="Arial" panose="020B0604020202020204" pitchFamily="34" charset="0"/>
              <a:ea typeface="Calibri" panose="020F0502020204030204" pitchFamily="34" charset="0"/>
              <a:cs typeface="Times New Roman" panose="02020603050405020304" pitchFamily="18" charset="0"/>
            </a:endParaRPr>
          </a:p>
          <a:p>
            <a:pPr marL="228600" algn="l">
              <a:lnSpc>
                <a:spcPct val="90000"/>
              </a:lnSpc>
            </a:pPr>
            <a:r>
              <a:rPr lang="en-US" sz="8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1</a:t>
            </a:r>
            <a:r>
              <a:rPr lang="en-US" sz="8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Department of Nephrology, University Hospital of Ioannina, Greece, </a:t>
            </a:r>
            <a:r>
              <a:rPr lang="en-US" sz="8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2</a:t>
            </a:r>
            <a:r>
              <a:rPr lang="en-US" sz="8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Department of Surgery and Kidney Transplant Unit, University Hospital of Ioannina, Greece, </a:t>
            </a:r>
            <a:r>
              <a:rPr lang="en-US" sz="8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3</a:t>
            </a:r>
            <a:r>
              <a:rPr lang="en-US" sz="8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Laboratory of Hematology - Unit of Molecular Biology, University Hospital of Ioannina, Greece, </a:t>
            </a:r>
            <a:r>
              <a:rPr lang="en-US" sz="8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4</a:t>
            </a:r>
            <a:r>
              <a:rPr lang="en-US" sz="8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Renal Unit, General Hospital of Filiates, Greece, </a:t>
            </a:r>
            <a:r>
              <a:rPr lang="en-US" sz="8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5</a:t>
            </a:r>
            <a:r>
              <a:rPr lang="el-GR" sz="8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Ι</a:t>
            </a:r>
            <a:r>
              <a:rPr lang="en-US" sz="800" dirty="0" err="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nternal</a:t>
            </a:r>
            <a:r>
              <a:rPr lang="en-US" sz="8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Medicine Department, </a:t>
            </a:r>
            <a:r>
              <a:rPr lang="en-US" sz="800" dirty="0" err="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Hatzikosta</a:t>
            </a:r>
            <a:r>
              <a:rPr lang="en-US" sz="8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General Hospital of Ioannina, Greece, </a:t>
            </a:r>
            <a:r>
              <a:rPr lang="en-US" sz="8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6</a:t>
            </a:r>
            <a:r>
              <a:rPr lang="en-US" sz="8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Department of Nephrology, School of Medicine, University of Ioannina, Greece, </a:t>
            </a:r>
            <a:r>
              <a:rPr lang="en-US" sz="8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7</a:t>
            </a:r>
            <a:r>
              <a:rPr lang="en-US" sz="8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Microbiology Laboratory, Faculty of Medicine, School of Health Sciences, University of Ioannina, Greece </a:t>
            </a:r>
            <a:r>
              <a:rPr lang="en-US" sz="800" baseline="300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8 </a:t>
            </a:r>
            <a:r>
              <a:rPr lang="en-US" sz="8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Department of Internal Medicine, School Of </a:t>
            </a:r>
            <a:r>
              <a:rPr lang="en-US" sz="800" dirty="0" err="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Medicine,University</a:t>
            </a:r>
            <a:r>
              <a:rPr lang="en-US" sz="8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Of </a:t>
            </a:r>
            <a:r>
              <a:rPr lang="en-US" sz="800" dirty="0" err="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Ioannina,Greece</a:t>
            </a:r>
            <a:endParaRPr lang="el-GR" sz="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l-GR" sz="500" dirty="0">
              <a:solidFill>
                <a:schemeClr val="tx1">
                  <a:lumMod val="75000"/>
                  <a:lumOff val="25000"/>
                </a:schemeClr>
              </a:solidFill>
            </a:endParaRPr>
          </a:p>
        </p:txBody>
      </p:sp>
    </p:spTree>
    <p:extLst>
      <p:ext uri="{BB962C8B-B14F-4D97-AF65-F5344CB8AC3E}">
        <p14:creationId xmlns:p14="http://schemas.microsoft.com/office/powerpoint/2010/main" val="219721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346F39-1F41-0472-C5F7-CC62E764A4E3}"/>
              </a:ext>
            </a:extLst>
          </p:cNvPr>
          <p:cNvSpPr>
            <a:spLocks noGrp="1"/>
          </p:cNvSpPr>
          <p:nvPr>
            <p:ph type="title"/>
          </p:nvPr>
        </p:nvSpPr>
        <p:spPr>
          <a:xfrm>
            <a:off x="147248" y="212038"/>
            <a:ext cx="8596668" cy="1320800"/>
          </a:xfrm>
        </p:spPr>
        <p:txBody>
          <a:bodyPr/>
          <a:lstStyle/>
          <a:p>
            <a:r>
              <a:rPr lang="en-US" dirty="0"/>
              <a:t>Limitations of the study</a:t>
            </a:r>
            <a:endParaRPr lang="el-GR" dirty="0"/>
          </a:p>
        </p:txBody>
      </p:sp>
      <p:sp>
        <p:nvSpPr>
          <p:cNvPr id="3" name="Θέση περιεχομένου 2">
            <a:extLst>
              <a:ext uri="{FF2B5EF4-FFF2-40B4-BE49-F238E27FC236}">
                <a16:creationId xmlns:a16="http://schemas.microsoft.com/office/drawing/2014/main" id="{F32616EC-3906-3476-5DF3-9C1F3123DFD1}"/>
              </a:ext>
            </a:extLst>
          </p:cNvPr>
          <p:cNvSpPr>
            <a:spLocks noGrp="1"/>
          </p:cNvSpPr>
          <p:nvPr>
            <p:ph idx="1"/>
          </p:nvPr>
        </p:nvSpPr>
        <p:spPr>
          <a:xfrm>
            <a:off x="319525" y="1550988"/>
            <a:ext cx="8976876" cy="3880773"/>
          </a:xfrm>
        </p:spPr>
        <p:txBody>
          <a:bodyPr/>
          <a:lstStyle/>
          <a:p>
            <a:r>
              <a:rPr lang="en-US" sz="2000" dirty="0">
                <a:solidFill>
                  <a:schemeClr val="tx1">
                    <a:lumMod val="85000"/>
                    <a:lumOff val="15000"/>
                  </a:schemeClr>
                </a:solidFill>
              </a:rPr>
              <a:t>Relatively small sample size may cause the model to “</a:t>
            </a:r>
            <a:r>
              <a:rPr lang="en-US" sz="2000" dirty="0" err="1">
                <a:solidFill>
                  <a:schemeClr val="tx1">
                    <a:lumMod val="85000"/>
                    <a:lumOff val="15000"/>
                  </a:schemeClr>
                </a:solidFill>
              </a:rPr>
              <a:t>overfit</a:t>
            </a:r>
            <a:r>
              <a:rPr lang="en-US" sz="2000" dirty="0">
                <a:solidFill>
                  <a:schemeClr val="tx1">
                    <a:lumMod val="85000"/>
                    <a:lumOff val="15000"/>
                  </a:schemeClr>
                </a:solidFill>
              </a:rPr>
              <a:t>” the data, reducing the model’s generalisability </a:t>
            </a:r>
          </a:p>
          <a:p>
            <a:endParaRPr lang="en-US" sz="2000" dirty="0">
              <a:solidFill>
                <a:schemeClr val="tx1">
                  <a:lumMod val="85000"/>
                  <a:lumOff val="15000"/>
                </a:schemeClr>
              </a:solidFill>
            </a:endParaRPr>
          </a:p>
          <a:p>
            <a:r>
              <a:rPr lang="en-US" sz="2000" dirty="0">
                <a:solidFill>
                  <a:schemeClr val="tx1">
                    <a:lumMod val="85000"/>
                    <a:lumOff val="15000"/>
                  </a:schemeClr>
                </a:solidFill>
              </a:rPr>
              <a:t>As always a multiple regression model can only establish correlations and not causations </a:t>
            </a:r>
          </a:p>
          <a:p>
            <a:endParaRPr lang="en-US" sz="2000" dirty="0">
              <a:solidFill>
                <a:schemeClr val="tx1">
                  <a:lumMod val="85000"/>
                  <a:lumOff val="15000"/>
                </a:schemeClr>
              </a:solidFill>
            </a:endParaRPr>
          </a:p>
          <a:p>
            <a:r>
              <a:rPr lang="en-US" sz="2000" dirty="0">
                <a:solidFill>
                  <a:schemeClr val="tx1">
                    <a:lumMod val="85000"/>
                    <a:lumOff val="15000"/>
                  </a:schemeClr>
                </a:solidFill>
              </a:rPr>
              <a:t>Many other confounding factors may affect the regression model results </a:t>
            </a:r>
            <a:br>
              <a:rPr lang="en-US" sz="2000" dirty="0">
                <a:solidFill>
                  <a:schemeClr val="tx1">
                    <a:lumMod val="85000"/>
                    <a:lumOff val="15000"/>
                  </a:schemeClr>
                </a:solidFill>
              </a:rPr>
            </a:br>
            <a:r>
              <a:rPr lang="en-US" sz="2000" dirty="0">
                <a:solidFill>
                  <a:schemeClr val="tx1">
                    <a:lumMod val="85000"/>
                    <a:lumOff val="15000"/>
                  </a:schemeClr>
                </a:solidFill>
              </a:rPr>
              <a:t>(KTRs –immunosuppressants)</a:t>
            </a:r>
          </a:p>
          <a:p>
            <a:endParaRPr lang="en-US" dirty="0"/>
          </a:p>
          <a:p>
            <a:endParaRPr lang="el-GR" dirty="0"/>
          </a:p>
        </p:txBody>
      </p:sp>
    </p:spTree>
    <p:extLst>
      <p:ext uri="{BB962C8B-B14F-4D97-AF65-F5344CB8AC3E}">
        <p14:creationId xmlns:p14="http://schemas.microsoft.com/office/powerpoint/2010/main" val="4087841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D3B62D-C44D-98D1-0C02-159836E66F61}"/>
              </a:ext>
            </a:extLst>
          </p:cNvPr>
          <p:cNvSpPr>
            <a:spLocks noGrp="1"/>
          </p:cNvSpPr>
          <p:nvPr>
            <p:ph type="title"/>
          </p:nvPr>
        </p:nvSpPr>
        <p:spPr>
          <a:xfrm>
            <a:off x="107491" y="212032"/>
            <a:ext cx="8596668" cy="1320800"/>
          </a:xfrm>
        </p:spPr>
        <p:txBody>
          <a:bodyPr/>
          <a:lstStyle/>
          <a:p>
            <a:r>
              <a:rPr lang="en-US" b="1" dirty="0">
                <a:solidFill>
                  <a:schemeClr val="accent2">
                    <a:lumMod val="75000"/>
                  </a:schemeClr>
                </a:solidFill>
              </a:rPr>
              <a:t>Conclusions</a:t>
            </a:r>
            <a:endParaRPr lang="el-GR" b="1" dirty="0">
              <a:solidFill>
                <a:schemeClr val="accent2">
                  <a:lumMod val="75000"/>
                </a:schemeClr>
              </a:solidFill>
            </a:endParaRPr>
          </a:p>
        </p:txBody>
      </p:sp>
      <p:sp>
        <p:nvSpPr>
          <p:cNvPr id="3" name="Θέση περιεχομένου 2">
            <a:extLst>
              <a:ext uri="{FF2B5EF4-FFF2-40B4-BE49-F238E27FC236}">
                <a16:creationId xmlns:a16="http://schemas.microsoft.com/office/drawing/2014/main" id="{47CCDA85-FA7A-FE4F-AD33-2CCA8273398F}"/>
              </a:ext>
            </a:extLst>
          </p:cNvPr>
          <p:cNvSpPr>
            <a:spLocks noGrp="1"/>
          </p:cNvSpPr>
          <p:nvPr>
            <p:ph idx="1"/>
          </p:nvPr>
        </p:nvSpPr>
        <p:spPr>
          <a:xfrm>
            <a:off x="266519" y="1352205"/>
            <a:ext cx="9443538" cy="4253463"/>
          </a:xfrm>
        </p:spPr>
        <p:txBody>
          <a:bodyPr>
            <a:normAutofit/>
          </a:bodyPr>
          <a:lstStyle/>
          <a:p>
            <a:r>
              <a:rPr lang="en-US"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Quantification of lymphocyte subpopulations by flow </a:t>
            </a:r>
            <a:r>
              <a:rPr lang="en-US" sz="2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cytometry</a:t>
            </a:r>
            <a:r>
              <a:rPr lang="en-US"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appears to have a significant prognostic value regarding  development of antibodies after vaccination against SARS-CoV-2 in KTRs and HD patients</a:t>
            </a:r>
          </a:p>
          <a:p>
            <a:endParaRPr lang="en-US" sz="2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r>
              <a:rPr lang="en-US"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Of particular interest is the significant difference in lymphocyte populations affecting antibody production between HD patients and KTRs, as more populations appear to influence antibody generation in HD patients than in KTRs</a:t>
            </a:r>
          </a:p>
          <a:p>
            <a:endParaRPr lang="en-US" sz="2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r>
              <a:rPr lang="en-US"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More studies are needed to validate these predictive models</a:t>
            </a:r>
            <a:endParaRPr lang="el-GR" sz="2000" dirty="0"/>
          </a:p>
        </p:txBody>
      </p:sp>
    </p:spTree>
    <p:extLst>
      <p:ext uri="{BB962C8B-B14F-4D97-AF65-F5344CB8AC3E}">
        <p14:creationId xmlns:p14="http://schemas.microsoft.com/office/powerpoint/2010/main" val="3307553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095F62-AB17-53B8-E244-AC5D3EC0570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1DFF083-A7D4-00F4-15BE-A6F3A23E8426}"/>
              </a:ext>
            </a:extLst>
          </p:cNvPr>
          <p:cNvSpPr>
            <a:spLocks noGrp="1"/>
          </p:cNvSpPr>
          <p:nvPr>
            <p:ph idx="1"/>
          </p:nvPr>
        </p:nvSpPr>
        <p:spPr>
          <a:xfrm>
            <a:off x="1394510" y="2698471"/>
            <a:ext cx="8596668" cy="3880773"/>
          </a:xfrm>
        </p:spPr>
        <p:txBody>
          <a:bodyPr>
            <a:normAutofit/>
          </a:bodyPr>
          <a:lstStyle/>
          <a:p>
            <a:pPr marL="0" indent="0" algn="ctr">
              <a:buNone/>
            </a:pPr>
            <a:r>
              <a:rPr lang="en-US" sz="2600" dirty="0">
                <a:latin typeface="Arial" panose="020B0604020202020204" pitchFamily="34" charset="0"/>
                <a:cs typeface="Arial" panose="020B0604020202020204" pitchFamily="34" charset="0"/>
              </a:rPr>
              <a:t>Thank you for your attention!</a:t>
            </a:r>
            <a:endParaRPr lang="el-G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5812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EFF6B4-7D09-3FE1-57AC-5D261E230512}"/>
              </a:ext>
            </a:extLst>
          </p:cNvPr>
          <p:cNvSpPr>
            <a:spLocks noGrp="1"/>
          </p:cNvSpPr>
          <p:nvPr>
            <p:ph type="title"/>
          </p:nvPr>
        </p:nvSpPr>
        <p:spPr>
          <a:xfrm>
            <a:off x="237308" y="365125"/>
            <a:ext cx="10515600" cy="1325563"/>
          </a:xfrm>
        </p:spPr>
        <p:txBody>
          <a:bodyPr>
            <a:normAutofit/>
          </a:bodyPr>
          <a:lstStyle/>
          <a:p>
            <a:r>
              <a:rPr lang="en-US" sz="4000" b="1" cap="all" dirty="0">
                <a:solidFill>
                  <a:schemeClr val="accent2">
                    <a:lumMod val="75000"/>
                  </a:schemeClr>
                </a:solidFill>
                <a:latin typeface="Arial" panose="020B0604020202020204" pitchFamily="34" charset="0"/>
                <a:cs typeface="Arial" panose="020B0604020202020204" pitchFamily="34" charset="0"/>
              </a:rPr>
              <a:t>Introduction and aim</a:t>
            </a:r>
            <a:br>
              <a:rPr lang="en-US" sz="4000" b="1" cap="all" dirty="0">
                <a:solidFill>
                  <a:schemeClr val="accent2">
                    <a:lumMod val="75000"/>
                  </a:schemeClr>
                </a:solidFill>
                <a:latin typeface="Arial" panose="020B0604020202020204" pitchFamily="34" charset="0"/>
                <a:cs typeface="Arial" panose="020B0604020202020204" pitchFamily="34" charset="0"/>
              </a:rPr>
            </a:br>
            <a:endParaRPr lang="el-GR" sz="4000" dirty="0">
              <a:solidFill>
                <a:schemeClr val="accent2">
                  <a:lumMod val="75000"/>
                </a:schemeClr>
              </a:solidFill>
            </a:endParaRPr>
          </a:p>
        </p:txBody>
      </p:sp>
      <p:sp>
        <p:nvSpPr>
          <p:cNvPr id="6" name="TextBox 5">
            <a:extLst>
              <a:ext uri="{FF2B5EF4-FFF2-40B4-BE49-F238E27FC236}">
                <a16:creationId xmlns:a16="http://schemas.microsoft.com/office/drawing/2014/main" id="{68503234-2500-DA5A-339C-A92D125F28DC}"/>
              </a:ext>
            </a:extLst>
          </p:cNvPr>
          <p:cNvSpPr txBox="1"/>
          <p:nvPr/>
        </p:nvSpPr>
        <p:spPr>
          <a:xfrm>
            <a:off x="195943" y="1574471"/>
            <a:ext cx="9076645" cy="4093428"/>
          </a:xfrm>
          <a:prstGeom prst="rect">
            <a:avLst/>
          </a:prstGeom>
          <a:noFill/>
        </p:spPr>
        <p:txBody>
          <a:bodyPr wrap="square">
            <a:spAutoFit/>
          </a:bodyPr>
          <a:lstStyle/>
          <a:p>
            <a:pPr marL="514350" indent="-285750" algn="just">
              <a:buFont typeface="Arial" panose="020B0604020202020204" pitchFamily="34" charset="0"/>
              <a:buChar char="•"/>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During the COVID-19 pandemic, mortality due to SARS-COV-2 infection in hemodialysis (HD) patients and kidney transplant recipients (KTRs) </a:t>
            </a:r>
            <a:r>
              <a:rPr lang="en-US"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has been reported</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high </a:t>
            </a:r>
          </a:p>
          <a:p>
            <a:pPr marL="514350" indent="-285750" algn="just">
              <a:buFont typeface="Arial" panose="020B0604020202020204" pitchFamily="34" charset="0"/>
              <a:buChar char="•"/>
            </a:pP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514350" indent="-285750" algn="just">
              <a:buFont typeface="Arial" panose="020B0604020202020204" pitchFamily="34" charset="0"/>
              <a:buChar char="•"/>
            </a:pPr>
            <a:r>
              <a:rPr lang="en-US"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T</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 adequacy of the respective generated immune responses is </a:t>
            </a:r>
            <a:r>
              <a:rPr lang="en-US"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significantly lower </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than the general population</a:t>
            </a:r>
          </a:p>
          <a:p>
            <a:pPr marL="514350" indent="-285750" algn="just">
              <a:buFont typeface="Arial" panose="020B0604020202020204" pitchFamily="34" charset="0"/>
              <a:buChar char="•"/>
            </a:pP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514350" indent="-285750" algn="just">
              <a:buFont typeface="Arial" panose="020B0604020202020204" pitchFamily="34" charset="0"/>
              <a:buChar char="•"/>
            </a:pPr>
            <a:r>
              <a:rPr lang="en-US"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B</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ooster doses have been recommended by multiple health systems and the World Health Organization</a:t>
            </a:r>
          </a:p>
          <a:p>
            <a:pPr marL="514350" indent="-285750" algn="just">
              <a:buFont typeface="Arial" panose="020B0604020202020204" pitchFamily="34" charset="0"/>
              <a:buChar char="•"/>
            </a:pP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514350" indent="-285750" algn="just">
              <a:buFont typeface="Arial" panose="020B0604020202020204" pitchFamily="34" charset="0"/>
              <a:buChar char="•"/>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aim of our study was to determine the predictive value of lymphocyte subpopulations in the production of antibodies against SARS-CoV-2 after the second dose of the vaccine</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2006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κείμενο&#10;&#10;Περιγραφή που δημιουργήθηκε αυτόματα">
            <a:extLst>
              <a:ext uri="{FF2B5EF4-FFF2-40B4-BE49-F238E27FC236}">
                <a16:creationId xmlns:a16="http://schemas.microsoft.com/office/drawing/2014/main" id="{4E56EED5-B162-5C74-B624-A88344295E68}"/>
              </a:ext>
            </a:extLst>
          </p:cNvPr>
          <p:cNvPicPr>
            <a:picLocks noChangeAspect="1"/>
          </p:cNvPicPr>
          <p:nvPr/>
        </p:nvPicPr>
        <p:blipFill>
          <a:blip r:embed="rId3"/>
          <a:stretch>
            <a:fillRect/>
          </a:stretch>
        </p:blipFill>
        <p:spPr>
          <a:xfrm>
            <a:off x="114992" y="1004975"/>
            <a:ext cx="9327913" cy="3964361"/>
          </a:xfrm>
          <a:prstGeom prst="rect">
            <a:avLst/>
          </a:prstGeom>
        </p:spPr>
      </p:pic>
      <p:pic>
        <p:nvPicPr>
          <p:cNvPr id="4" name="Εικόνα 3" descr="Εικόνα που περιέχει κείμενο&#10;&#10;Περιγραφή που δημιουργήθηκε αυτόματα">
            <a:extLst>
              <a:ext uri="{FF2B5EF4-FFF2-40B4-BE49-F238E27FC236}">
                <a16:creationId xmlns:a16="http://schemas.microsoft.com/office/drawing/2014/main" id="{E24A53B8-0759-2138-7BEE-CEFDA383B1D9}"/>
              </a:ext>
            </a:extLst>
          </p:cNvPr>
          <p:cNvPicPr>
            <a:picLocks noChangeAspect="1"/>
          </p:cNvPicPr>
          <p:nvPr/>
        </p:nvPicPr>
        <p:blipFill>
          <a:blip r:embed="rId4"/>
          <a:stretch>
            <a:fillRect/>
          </a:stretch>
        </p:blipFill>
        <p:spPr>
          <a:xfrm>
            <a:off x="653697" y="4969336"/>
            <a:ext cx="8001292" cy="1693260"/>
          </a:xfrm>
          <a:prstGeom prst="rect">
            <a:avLst/>
          </a:prstGeom>
        </p:spPr>
      </p:pic>
      <p:pic>
        <p:nvPicPr>
          <p:cNvPr id="11" name="Εικόνα 10">
            <a:extLst>
              <a:ext uri="{FF2B5EF4-FFF2-40B4-BE49-F238E27FC236}">
                <a16:creationId xmlns:a16="http://schemas.microsoft.com/office/drawing/2014/main" id="{EC558D3D-0933-AEA9-B225-AFA64DAA4971}"/>
              </a:ext>
            </a:extLst>
          </p:cNvPr>
          <p:cNvPicPr>
            <a:picLocks noChangeAspect="1"/>
          </p:cNvPicPr>
          <p:nvPr/>
        </p:nvPicPr>
        <p:blipFill>
          <a:blip r:embed="rId5"/>
          <a:stretch>
            <a:fillRect/>
          </a:stretch>
        </p:blipFill>
        <p:spPr>
          <a:xfrm>
            <a:off x="114992" y="156985"/>
            <a:ext cx="7266469" cy="913393"/>
          </a:xfrm>
          <a:prstGeom prst="rect">
            <a:avLst/>
          </a:prstGeom>
        </p:spPr>
      </p:pic>
    </p:spTree>
    <p:extLst>
      <p:ext uri="{BB962C8B-B14F-4D97-AF65-F5344CB8AC3E}">
        <p14:creationId xmlns:p14="http://schemas.microsoft.com/office/powerpoint/2010/main" val="1239148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BB3B343A-302D-60D8-3DD7-99FDD71A10CE}"/>
              </a:ext>
            </a:extLst>
          </p:cNvPr>
          <p:cNvSpPr/>
          <p:nvPr/>
        </p:nvSpPr>
        <p:spPr>
          <a:xfrm>
            <a:off x="624811" y="1296759"/>
            <a:ext cx="2586457" cy="130133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charset="0"/>
              <a:buChar char="•"/>
            </a:pPr>
            <a:r>
              <a:rPr lang="en-US" sz="2000" dirty="0">
                <a:solidFill>
                  <a:schemeClr val="bg1"/>
                </a:solidFill>
                <a:ea typeface="Calibri" panose="020F0502020204030204" pitchFamily="34" charset="0"/>
                <a:cs typeface="Times New Roman" panose="02020603050405020304" pitchFamily="18" charset="0"/>
              </a:rPr>
              <a:t>3</a:t>
            </a:r>
            <a:r>
              <a:rPr lang="el-GR" sz="2000" dirty="0">
                <a:solidFill>
                  <a:schemeClr val="bg1"/>
                </a:solidFill>
                <a:ea typeface="Calibri" panose="020F0502020204030204" pitchFamily="34" charset="0"/>
                <a:cs typeface="Times New Roman" panose="02020603050405020304" pitchFamily="18" charset="0"/>
              </a:rPr>
              <a:t>4 </a:t>
            </a:r>
            <a:r>
              <a:rPr lang="en-US" sz="2000" dirty="0">
                <a:solidFill>
                  <a:schemeClr val="bg1"/>
                </a:solidFill>
                <a:ea typeface="Calibri" panose="020F0502020204030204" pitchFamily="34" charset="0"/>
                <a:cs typeface="Times New Roman" panose="02020603050405020304" pitchFamily="18" charset="0"/>
              </a:rPr>
              <a:t>HD patients</a:t>
            </a:r>
            <a:endParaRPr lang="el-GR" sz="2000" dirty="0">
              <a:solidFill>
                <a:schemeClr val="bg1"/>
              </a:solidFill>
            </a:endParaRPr>
          </a:p>
          <a:p>
            <a:pPr marL="342900" indent="-342900">
              <a:buFont typeface="Arial" charset="0"/>
              <a:buChar char="•"/>
            </a:pPr>
            <a:r>
              <a:rPr lang="en-US" sz="2000" dirty="0">
                <a:solidFill>
                  <a:schemeClr val="bg1"/>
                </a:solidFill>
                <a:ea typeface="Calibri" panose="020F0502020204030204" pitchFamily="34" charset="0"/>
                <a:cs typeface="Times New Roman" panose="02020603050405020304" pitchFamily="18" charset="0"/>
              </a:rPr>
              <a:t>54</a:t>
            </a:r>
            <a:r>
              <a:rPr lang="el-GR" sz="2000" dirty="0">
                <a:solidFill>
                  <a:schemeClr val="bg1"/>
                </a:solidFill>
                <a:ea typeface="Calibri" panose="020F0502020204030204" pitchFamily="34" charset="0"/>
                <a:cs typeface="Times New Roman" panose="02020603050405020304" pitchFamily="18" charset="0"/>
              </a:rPr>
              <a:t> </a:t>
            </a:r>
            <a:r>
              <a:rPr lang="en-US" sz="2000" dirty="0">
                <a:solidFill>
                  <a:schemeClr val="bg1"/>
                </a:solidFill>
                <a:ea typeface="Calibri" panose="020F0502020204030204" pitchFamily="34" charset="0"/>
                <a:cs typeface="Times New Roman" panose="02020603050405020304" pitchFamily="18" charset="0"/>
              </a:rPr>
              <a:t>KRTs</a:t>
            </a:r>
            <a:endParaRPr lang="el-GR" sz="2000" dirty="0">
              <a:solidFill>
                <a:schemeClr val="bg1"/>
              </a:solidFill>
            </a:endParaRPr>
          </a:p>
        </p:txBody>
      </p:sp>
      <p:sp>
        <p:nvSpPr>
          <p:cNvPr id="5" name="Δεξιό βέλος 4">
            <a:extLst>
              <a:ext uri="{FF2B5EF4-FFF2-40B4-BE49-F238E27FC236}">
                <a16:creationId xmlns:a16="http://schemas.microsoft.com/office/drawing/2014/main" id="{AEDB7491-C7D4-473F-EDCA-48DE51FD6E05}"/>
              </a:ext>
            </a:extLst>
          </p:cNvPr>
          <p:cNvSpPr/>
          <p:nvPr/>
        </p:nvSpPr>
        <p:spPr>
          <a:xfrm>
            <a:off x="450761" y="5831146"/>
            <a:ext cx="11155657" cy="992777"/>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Κάτω βέλος 6">
            <a:extLst>
              <a:ext uri="{FF2B5EF4-FFF2-40B4-BE49-F238E27FC236}">
                <a16:creationId xmlns:a16="http://schemas.microsoft.com/office/drawing/2014/main" id="{D27A17EC-34F8-002F-68FD-0E79D6DD23DF}"/>
              </a:ext>
            </a:extLst>
          </p:cNvPr>
          <p:cNvSpPr/>
          <p:nvPr/>
        </p:nvSpPr>
        <p:spPr>
          <a:xfrm>
            <a:off x="1234154" y="5190877"/>
            <a:ext cx="339625" cy="8490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Κάτω βέλος 7">
            <a:extLst>
              <a:ext uri="{FF2B5EF4-FFF2-40B4-BE49-F238E27FC236}">
                <a16:creationId xmlns:a16="http://schemas.microsoft.com/office/drawing/2014/main" id="{5B2F2D4D-0A4D-6346-34F1-6C7C960AC108}"/>
              </a:ext>
            </a:extLst>
          </p:cNvPr>
          <p:cNvSpPr/>
          <p:nvPr/>
        </p:nvSpPr>
        <p:spPr>
          <a:xfrm>
            <a:off x="3868501" y="5199584"/>
            <a:ext cx="378823" cy="8490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Κάτω βέλος 8">
            <a:extLst>
              <a:ext uri="{FF2B5EF4-FFF2-40B4-BE49-F238E27FC236}">
                <a16:creationId xmlns:a16="http://schemas.microsoft.com/office/drawing/2014/main" id="{38323F14-A99E-AFE7-58A0-028A99B077E9}"/>
              </a:ext>
            </a:extLst>
          </p:cNvPr>
          <p:cNvSpPr/>
          <p:nvPr/>
        </p:nvSpPr>
        <p:spPr>
          <a:xfrm>
            <a:off x="5627638" y="5195229"/>
            <a:ext cx="378823" cy="8490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2" name="Ευθύγραμμο βέλος σύνδεσης 11">
            <a:extLst>
              <a:ext uri="{FF2B5EF4-FFF2-40B4-BE49-F238E27FC236}">
                <a16:creationId xmlns:a16="http://schemas.microsoft.com/office/drawing/2014/main" id="{B9FA0CCF-9705-CD48-0D92-3278B2A2F4CC}"/>
              </a:ext>
            </a:extLst>
          </p:cNvPr>
          <p:cNvCxnSpPr/>
          <p:nvPr/>
        </p:nvCxnSpPr>
        <p:spPr>
          <a:xfrm>
            <a:off x="3193583" y="4446293"/>
            <a:ext cx="0" cy="159366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a:extLst>
              <a:ext uri="{FF2B5EF4-FFF2-40B4-BE49-F238E27FC236}">
                <a16:creationId xmlns:a16="http://schemas.microsoft.com/office/drawing/2014/main" id="{8F8EF161-9E4F-B636-0738-03660218A9B2}"/>
              </a:ext>
            </a:extLst>
          </p:cNvPr>
          <p:cNvCxnSpPr/>
          <p:nvPr/>
        </p:nvCxnSpPr>
        <p:spPr>
          <a:xfrm>
            <a:off x="4900462" y="4468064"/>
            <a:ext cx="0" cy="159366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A07B7D0-F7D2-0CCF-B199-D7307DF08F05}"/>
              </a:ext>
            </a:extLst>
          </p:cNvPr>
          <p:cNvSpPr txBox="1"/>
          <p:nvPr/>
        </p:nvSpPr>
        <p:spPr>
          <a:xfrm>
            <a:off x="946773" y="4742387"/>
            <a:ext cx="927462" cy="369332"/>
          </a:xfrm>
          <a:prstGeom prst="rect">
            <a:avLst/>
          </a:prstGeom>
          <a:noFill/>
        </p:spPr>
        <p:txBody>
          <a:bodyPr wrap="square" rtlCol="0">
            <a:spAutoFit/>
          </a:bodyPr>
          <a:lstStyle/>
          <a:p>
            <a:pPr algn="ctr"/>
            <a:r>
              <a:rPr lang="el-GR" dirty="0"/>
              <a:t>Τ0</a:t>
            </a:r>
          </a:p>
        </p:txBody>
      </p:sp>
      <p:sp>
        <p:nvSpPr>
          <p:cNvPr id="16" name="TextBox 15">
            <a:extLst>
              <a:ext uri="{FF2B5EF4-FFF2-40B4-BE49-F238E27FC236}">
                <a16:creationId xmlns:a16="http://schemas.microsoft.com/office/drawing/2014/main" id="{6775451A-4AD2-25B7-ABB3-F2B933F2964D}"/>
              </a:ext>
            </a:extLst>
          </p:cNvPr>
          <p:cNvSpPr txBox="1"/>
          <p:nvPr/>
        </p:nvSpPr>
        <p:spPr>
          <a:xfrm>
            <a:off x="3594183" y="4738031"/>
            <a:ext cx="927462" cy="369332"/>
          </a:xfrm>
          <a:prstGeom prst="rect">
            <a:avLst/>
          </a:prstGeom>
          <a:noFill/>
        </p:spPr>
        <p:txBody>
          <a:bodyPr wrap="square" rtlCol="0">
            <a:spAutoFit/>
          </a:bodyPr>
          <a:lstStyle/>
          <a:p>
            <a:pPr algn="ctr"/>
            <a:r>
              <a:rPr lang="el-GR" dirty="0"/>
              <a:t>Τ1</a:t>
            </a:r>
          </a:p>
        </p:txBody>
      </p:sp>
      <p:sp>
        <p:nvSpPr>
          <p:cNvPr id="17" name="TextBox 16">
            <a:extLst>
              <a:ext uri="{FF2B5EF4-FFF2-40B4-BE49-F238E27FC236}">
                <a16:creationId xmlns:a16="http://schemas.microsoft.com/office/drawing/2014/main" id="{3DA4DDA9-5503-B1EE-C6E5-FEEE8B556747}"/>
              </a:ext>
            </a:extLst>
          </p:cNvPr>
          <p:cNvSpPr txBox="1"/>
          <p:nvPr/>
        </p:nvSpPr>
        <p:spPr>
          <a:xfrm>
            <a:off x="5353314" y="4746739"/>
            <a:ext cx="927462" cy="369332"/>
          </a:xfrm>
          <a:prstGeom prst="rect">
            <a:avLst/>
          </a:prstGeom>
          <a:noFill/>
        </p:spPr>
        <p:txBody>
          <a:bodyPr wrap="square" rtlCol="0">
            <a:spAutoFit/>
          </a:bodyPr>
          <a:lstStyle/>
          <a:p>
            <a:pPr algn="ctr"/>
            <a:r>
              <a:rPr lang="el-GR" dirty="0"/>
              <a:t>Τ2</a:t>
            </a:r>
          </a:p>
        </p:txBody>
      </p:sp>
      <p:sp>
        <p:nvSpPr>
          <p:cNvPr id="19" name="TextBox 18">
            <a:extLst>
              <a:ext uri="{FF2B5EF4-FFF2-40B4-BE49-F238E27FC236}">
                <a16:creationId xmlns:a16="http://schemas.microsoft.com/office/drawing/2014/main" id="{3F8059FD-8030-0C6B-AD8D-345D9A6A787A}"/>
              </a:ext>
            </a:extLst>
          </p:cNvPr>
          <p:cNvSpPr txBox="1"/>
          <p:nvPr/>
        </p:nvSpPr>
        <p:spPr>
          <a:xfrm>
            <a:off x="2331436" y="4041350"/>
            <a:ext cx="1698171" cy="369332"/>
          </a:xfrm>
          <a:prstGeom prst="rect">
            <a:avLst/>
          </a:prstGeom>
          <a:noFill/>
        </p:spPr>
        <p:txBody>
          <a:bodyPr wrap="square" rtlCol="0">
            <a:spAutoFit/>
          </a:bodyPr>
          <a:lstStyle/>
          <a:p>
            <a:pPr algn="ctr"/>
            <a:r>
              <a:rPr lang="en-US" dirty="0"/>
              <a:t>1</a:t>
            </a:r>
            <a:r>
              <a:rPr lang="en-US" baseline="30000" dirty="0"/>
              <a:t>st</a:t>
            </a:r>
            <a:r>
              <a:rPr lang="en-US" dirty="0"/>
              <a:t> Dose</a:t>
            </a:r>
            <a:endParaRPr lang="el-GR" dirty="0"/>
          </a:p>
        </p:txBody>
      </p:sp>
      <p:sp>
        <p:nvSpPr>
          <p:cNvPr id="20" name="TextBox 19">
            <a:extLst>
              <a:ext uri="{FF2B5EF4-FFF2-40B4-BE49-F238E27FC236}">
                <a16:creationId xmlns:a16="http://schemas.microsoft.com/office/drawing/2014/main" id="{03556A2B-3560-33C5-C60A-8B4C5C99E4FC}"/>
              </a:ext>
            </a:extLst>
          </p:cNvPr>
          <p:cNvSpPr txBox="1"/>
          <p:nvPr/>
        </p:nvSpPr>
        <p:spPr>
          <a:xfrm>
            <a:off x="4051379" y="4036994"/>
            <a:ext cx="1698171" cy="369332"/>
          </a:xfrm>
          <a:prstGeom prst="rect">
            <a:avLst/>
          </a:prstGeom>
          <a:noFill/>
        </p:spPr>
        <p:txBody>
          <a:bodyPr wrap="square" rtlCol="0">
            <a:spAutoFit/>
          </a:bodyPr>
          <a:lstStyle/>
          <a:p>
            <a:pPr algn="ctr"/>
            <a:r>
              <a:rPr lang="el-GR" dirty="0"/>
              <a:t>2</a:t>
            </a:r>
            <a:r>
              <a:rPr lang="en-US" baseline="30000" dirty="0" err="1"/>
              <a:t>nd</a:t>
            </a:r>
            <a:r>
              <a:rPr lang="en-US" baseline="30000" dirty="0"/>
              <a:t>  </a:t>
            </a:r>
            <a:r>
              <a:rPr lang="en-US" dirty="0"/>
              <a:t>Dose</a:t>
            </a:r>
            <a:endParaRPr lang="el-GR" dirty="0"/>
          </a:p>
        </p:txBody>
      </p:sp>
      <p:sp>
        <p:nvSpPr>
          <p:cNvPr id="6" name="TextBox 5">
            <a:extLst>
              <a:ext uri="{FF2B5EF4-FFF2-40B4-BE49-F238E27FC236}">
                <a16:creationId xmlns:a16="http://schemas.microsoft.com/office/drawing/2014/main" id="{C29D972E-5990-3414-7FC1-9E86795C32EC}"/>
              </a:ext>
            </a:extLst>
          </p:cNvPr>
          <p:cNvSpPr txBox="1"/>
          <p:nvPr/>
        </p:nvSpPr>
        <p:spPr>
          <a:xfrm>
            <a:off x="502640" y="6131403"/>
            <a:ext cx="2325187" cy="369332"/>
          </a:xfrm>
          <a:prstGeom prst="rect">
            <a:avLst/>
          </a:prstGeom>
          <a:noFill/>
        </p:spPr>
        <p:txBody>
          <a:bodyPr wrap="square" rtlCol="0">
            <a:spAutoFit/>
          </a:bodyPr>
          <a:lstStyle/>
          <a:p>
            <a:r>
              <a:rPr lang="en-US" dirty="0"/>
              <a:t>January</a:t>
            </a:r>
            <a:r>
              <a:rPr lang="el-GR" dirty="0"/>
              <a:t> 2021</a:t>
            </a:r>
          </a:p>
        </p:txBody>
      </p:sp>
      <p:sp>
        <p:nvSpPr>
          <p:cNvPr id="2" name="Τίτλος 1">
            <a:extLst>
              <a:ext uri="{FF2B5EF4-FFF2-40B4-BE49-F238E27FC236}">
                <a16:creationId xmlns:a16="http://schemas.microsoft.com/office/drawing/2014/main" id="{CFBDBBE2-2B59-AEE7-5FD1-1AC8FBC45542}"/>
              </a:ext>
            </a:extLst>
          </p:cNvPr>
          <p:cNvSpPr txBox="1">
            <a:spLocks/>
          </p:cNvSpPr>
          <p:nvPr/>
        </p:nvSpPr>
        <p:spPr>
          <a:xfrm>
            <a:off x="276496" y="156117"/>
            <a:ext cx="10515600" cy="1325563"/>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cap="all">
                <a:solidFill>
                  <a:schemeClr val="accent2">
                    <a:lumMod val="75000"/>
                  </a:schemeClr>
                </a:solidFill>
                <a:latin typeface="Arial" panose="020B0604020202020204" pitchFamily="34" charset="0"/>
                <a:cs typeface="Arial" panose="020B0604020202020204" pitchFamily="34" charset="0"/>
              </a:rPr>
              <a:t>MethodS</a:t>
            </a:r>
            <a:endParaRPr lang="el-GR" sz="4000" dirty="0">
              <a:solidFill>
                <a:schemeClr val="accent2">
                  <a:lumMod val="75000"/>
                </a:schemeClr>
              </a:solidFill>
            </a:endParaRPr>
          </a:p>
        </p:txBody>
      </p:sp>
      <p:sp>
        <p:nvSpPr>
          <p:cNvPr id="24" name="TextBox 23">
            <a:extLst>
              <a:ext uri="{FF2B5EF4-FFF2-40B4-BE49-F238E27FC236}">
                <a16:creationId xmlns:a16="http://schemas.microsoft.com/office/drawing/2014/main" id="{ADC8260D-66AF-FB8A-807A-0CBB2BC1422C}"/>
              </a:ext>
            </a:extLst>
          </p:cNvPr>
          <p:cNvSpPr txBox="1"/>
          <p:nvPr/>
        </p:nvSpPr>
        <p:spPr>
          <a:xfrm>
            <a:off x="3250093" y="214702"/>
            <a:ext cx="6264967" cy="3693319"/>
          </a:xfrm>
          <a:prstGeom prst="rect">
            <a:avLst/>
          </a:prstGeom>
          <a:noFill/>
        </p:spPr>
        <p:txBody>
          <a:bodyPr wrap="square">
            <a:spAutoFit/>
          </a:bodyPr>
          <a:lstStyle/>
          <a:p>
            <a:pPr marL="319178" indent="-319178" defTabSz="761678" eaLnBrk="0" hangingPunct="0">
              <a:buSzPct val="60000"/>
              <a:buFont typeface="Arial" panose="020B0604020202020204" pitchFamily="34" charset="0"/>
              <a:buChar char="•"/>
            </a:pPr>
            <a:r>
              <a:rPr lang="en-US" sz="1800" dirty="0">
                <a:solidFill>
                  <a:srgbClr val="000000"/>
                </a:solidFill>
                <a:latin typeface="Arial" panose="020B0604020202020204" pitchFamily="34" charset="0"/>
                <a:ea typeface="Calibri" panose="020F0502020204030204" pitchFamily="34" charset="0"/>
              </a:rPr>
              <a:t>Multicenter, p</a:t>
            </a:r>
            <a:r>
              <a:rPr lang="en-US" sz="1800" dirty="0">
                <a:solidFill>
                  <a:srgbClr val="000000"/>
                </a:solidFill>
                <a:effectLst/>
                <a:latin typeface="Arial" panose="020B0604020202020204" pitchFamily="34" charset="0"/>
                <a:ea typeface="Calibri" panose="020F0502020204030204" pitchFamily="34" charset="0"/>
              </a:rPr>
              <a:t>rospective study</a:t>
            </a:r>
            <a:r>
              <a:rPr lang="el-GR" sz="1800" dirty="0">
                <a:solidFill>
                  <a:srgbClr val="000000"/>
                </a:solidFill>
                <a:effectLst/>
                <a:latin typeface="Arial" panose="020B0604020202020204" pitchFamily="34" charset="0"/>
                <a:ea typeface="Calibri" panose="020F0502020204030204" pitchFamily="34" charset="0"/>
              </a:rPr>
              <a:t> f</a:t>
            </a:r>
            <a:r>
              <a:rPr lang="en-US" sz="1800" dirty="0">
                <a:solidFill>
                  <a:srgbClr val="000000"/>
                </a:solidFill>
                <a:effectLst/>
                <a:latin typeface="Arial" panose="020B0604020202020204" pitchFamily="34" charset="0"/>
                <a:ea typeface="Calibri" panose="020F0502020204030204" pitchFamily="34" charset="0"/>
              </a:rPr>
              <a:t>rom January 2021 and still ongoing…</a:t>
            </a:r>
            <a:br>
              <a:rPr lang="en-US" sz="1800" dirty="0">
                <a:solidFill>
                  <a:srgbClr val="C00000"/>
                </a:solidFill>
                <a:latin typeface="Arial" panose="020B0604020202020204" pitchFamily="34" charset="0"/>
                <a:ea typeface="Calibri" panose="020F0502020204030204" pitchFamily="34" charset="0"/>
              </a:rPr>
            </a:br>
            <a:r>
              <a:rPr lang="en-US" sz="1800" dirty="0">
                <a:solidFill>
                  <a:srgbClr val="000000"/>
                </a:solidFill>
                <a:effectLst/>
                <a:latin typeface="Arial" panose="020B0604020202020204" pitchFamily="34" charset="0"/>
                <a:ea typeface="Calibri" panose="020F0502020204030204" pitchFamily="34" charset="0"/>
              </a:rPr>
              <a:t>(</a:t>
            </a:r>
            <a:r>
              <a:rPr lang="en-US" sz="1800" dirty="0" err="1">
                <a:solidFill>
                  <a:srgbClr val="000000"/>
                </a:solidFill>
                <a:effectLst/>
                <a:latin typeface="Arial" panose="020B0604020202020204" pitchFamily="34" charset="0"/>
                <a:ea typeface="Calibri" panose="020F0502020204030204" pitchFamily="34" charset="0"/>
              </a:rPr>
              <a:t>ClinicalTrials.gov</a:t>
            </a:r>
            <a:r>
              <a:rPr lang="en-US" sz="1800" dirty="0">
                <a:solidFill>
                  <a:srgbClr val="000000"/>
                </a:solidFill>
                <a:effectLst/>
                <a:latin typeface="Arial" panose="020B0604020202020204" pitchFamily="34" charset="0"/>
                <a:ea typeface="Calibri" panose="020F0502020204030204" pitchFamily="34" charset="0"/>
              </a:rPr>
              <a:t>, NCT04932876)</a:t>
            </a:r>
          </a:p>
          <a:p>
            <a:pPr marL="319178" indent="-319178" defTabSz="761678" eaLnBrk="0" hangingPunct="0">
              <a:buSzPct val="60000"/>
              <a:buFont typeface="Arial" panose="020B0604020202020204" pitchFamily="34" charset="0"/>
              <a:buChar char="•"/>
            </a:pPr>
            <a:endParaRPr lang="en-US" sz="1800" dirty="0">
              <a:solidFill>
                <a:srgbClr val="000000"/>
              </a:solidFill>
              <a:effectLst/>
              <a:latin typeface="Arial" panose="020B0604020202020204" pitchFamily="34" charset="0"/>
              <a:ea typeface="Calibri" panose="020F0502020204030204" pitchFamily="34" charset="0"/>
            </a:endParaRPr>
          </a:p>
          <a:p>
            <a:pPr marL="319178" indent="-319178" defTabSz="761678" eaLnBrk="0" hangingPunct="0">
              <a:buSzPct val="60000"/>
              <a:buFont typeface="Arial" panose="020B0604020202020204" pitchFamily="34" charset="0"/>
              <a:buChar char="•"/>
            </a:pPr>
            <a:r>
              <a:rPr lang="en-US" sz="1800" dirty="0">
                <a:solidFill>
                  <a:srgbClr val="000000"/>
                </a:solidFill>
                <a:latin typeface="Arial" panose="020B0604020202020204" pitchFamily="34" charset="0"/>
                <a:ea typeface="Calibri" panose="020F0502020204030204" pitchFamily="34" charset="0"/>
              </a:rPr>
              <a:t>Study population: </a:t>
            </a:r>
            <a:r>
              <a:rPr lang="en-US" sz="1800" b="1" dirty="0">
                <a:solidFill>
                  <a:srgbClr val="000000"/>
                </a:solidFill>
                <a:effectLst/>
                <a:latin typeface="Arial" panose="020B0604020202020204" pitchFamily="34" charset="0"/>
                <a:ea typeface="Calibri" panose="020F0502020204030204" pitchFamily="34" charset="0"/>
              </a:rPr>
              <a:t>34 HD patients and 54 KTRs </a:t>
            </a:r>
            <a:r>
              <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who </a:t>
            </a:r>
            <a:r>
              <a:rPr lang="en-US" sz="1800" dirty="0">
                <a:solidFill>
                  <a:srgbClr val="000000"/>
                </a:solidFill>
                <a:effectLst/>
                <a:latin typeface="Arial" panose="020B0604020202020204" pitchFamily="34" charset="0"/>
                <a:ea typeface="Calibri" panose="020F0502020204030204" pitchFamily="34" charset="0"/>
              </a:rPr>
              <a:t>received two doses of the BNT162b2 (Pfizer–BioNTech) </a:t>
            </a:r>
          </a:p>
          <a:p>
            <a:pPr marL="319178" indent="-319178" defTabSz="761678" eaLnBrk="0" hangingPunct="0">
              <a:buSzPct val="60000"/>
              <a:buFont typeface="Arial" panose="020B0604020202020204" pitchFamily="34" charset="0"/>
              <a:buChar char="•"/>
            </a:pPr>
            <a:endParaRPr lang="en-US" sz="1800" dirty="0">
              <a:solidFill>
                <a:srgbClr val="000000"/>
              </a:solidFill>
              <a:effectLst/>
              <a:latin typeface="Arial" panose="020B0604020202020204" pitchFamily="34" charset="0"/>
              <a:ea typeface="Calibri" panose="020F0502020204030204" pitchFamily="34" charset="0"/>
            </a:endParaRPr>
          </a:p>
          <a:p>
            <a:pPr marL="319178" indent="-319178" defTabSz="761678" eaLnBrk="0" hangingPunct="0">
              <a:buSzPct val="60000"/>
              <a:buFont typeface="Arial" panose="020B0604020202020204" pitchFamily="34" charset="0"/>
              <a:buChar char="•"/>
            </a:pPr>
            <a:r>
              <a:rPr lang="en-US" sz="1800" dirty="0">
                <a:solidFill>
                  <a:srgbClr val="000000"/>
                </a:solidFill>
                <a:latin typeface="Arial" panose="020B0604020202020204" pitchFamily="34" charset="0"/>
                <a:ea typeface="Calibri" panose="020F0502020204030204" pitchFamily="34" charset="0"/>
              </a:rPr>
              <a:t>Exclusion criteria included previous infection by SARS-CoV2 as well as infection during study follow-up </a:t>
            </a:r>
          </a:p>
          <a:p>
            <a:pPr marL="319178" indent="-319178" defTabSz="761678" eaLnBrk="0" hangingPunct="0">
              <a:buSzPct val="60000"/>
              <a:buFont typeface="Arial" panose="020B0604020202020204" pitchFamily="34" charset="0"/>
              <a:buChar char="•"/>
            </a:pPr>
            <a:endParaRPr lang="en-US" sz="1800" dirty="0">
              <a:solidFill>
                <a:srgbClr val="000000"/>
              </a:solidFill>
              <a:latin typeface="Arial" panose="020B0604020202020204" pitchFamily="34" charset="0"/>
              <a:ea typeface="Calibri" panose="020F0502020204030204" pitchFamily="34" charset="0"/>
            </a:endParaRPr>
          </a:p>
          <a:p>
            <a:pPr marL="319178" indent="-319178" defTabSz="761678" eaLnBrk="0" hangingPunct="0">
              <a:buSzPct val="60000"/>
              <a:buFont typeface="Arial" panose="020B0604020202020204" pitchFamily="34" charset="0"/>
              <a:buChar char="•"/>
            </a:pPr>
            <a:r>
              <a:rPr lang="en-US" sz="1800" dirty="0">
                <a:solidFill>
                  <a:srgbClr val="000000"/>
                </a:solidFill>
                <a:effectLst/>
                <a:latin typeface="Arial" panose="020B0604020202020204" pitchFamily="34" charset="0"/>
                <a:ea typeface="Calibri" panose="020F0502020204030204" pitchFamily="34" charset="0"/>
              </a:rPr>
              <a:t>Lymphocyte subpopulations</a:t>
            </a:r>
            <a:r>
              <a:rPr lang="en-US" sz="1800" dirty="0">
                <a:solidFill>
                  <a:srgbClr val="000000"/>
                </a:solidFill>
                <a:latin typeface="Arial" panose="020B0604020202020204" pitchFamily="34" charset="0"/>
                <a:ea typeface="Calibri" panose="020F0502020204030204" pitchFamily="34" charset="0"/>
              </a:rPr>
              <a:t> </a:t>
            </a:r>
            <a:r>
              <a:rPr lang="en-US" sz="1800" dirty="0">
                <a:solidFill>
                  <a:srgbClr val="000000"/>
                </a:solidFill>
                <a:effectLst/>
                <a:latin typeface="Arial" panose="020B0604020202020204" pitchFamily="34" charset="0"/>
                <a:ea typeface="Calibri" panose="020F0502020204030204" pitchFamily="34" charset="0"/>
              </a:rPr>
              <a:t>(B cells, CD4+ and CD8+ T cells as well as naïve and memory T lymphocytes subpopulations) were analyzed  </a:t>
            </a:r>
          </a:p>
        </p:txBody>
      </p:sp>
    </p:spTree>
    <p:extLst>
      <p:ext uri="{BB962C8B-B14F-4D97-AF65-F5344CB8AC3E}">
        <p14:creationId xmlns:p14="http://schemas.microsoft.com/office/powerpoint/2010/main" val="4279979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32ABB8-E5B9-CE60-8CF1-D4381C606C08}"/>
              </a:ext>
            </a:extLst>
          </p:cNvPr>
          <p:cNvSpPr>
            <a:spLocks noGrp="1"/>
          </p:cNvSpPr>
          <p:nvPr>
            <p:ph type="title"/>
          </p:nvPr>
        </p:nvSpPr>
        <p:spPr>
          <a:xfrm>
            <a:off x="276496" y="156117"/>
            <a:ext cx="10515600" cy="1325563"/>
          </a:xfrm>
        </p:spPr>
        <p:txBody>
          <a:bodyPr>
            <a:normAutofit/>
          </a:bodyPr>
          <a:lstStyle/>
          <a:p>
            <a:r>
              <a:rPr lang="en-US" sz="4000" b="1" cap="all" dirty="0" err="1">
                <a:solidFill>
                  <a:schemeClr val="accent2">
                    <a:lumMod val="75000"/>
                  </a:schemeClr>
                </a:solidFill>
                <a:latin typeface="Arial" panose="020B0604020202020204" pitchFamily="34" charset="0"/>
                <a:cs typeface="Arial" panose="020B0604020202020204" pitchFamily="34" charset="0"/>
              </a:rPr>
              <a:t>MethodS</a:t>
            </a:r>
            <a:endParaRPr lang="el-GR" sz="4000" dirty="0">
              <a:solidFill>
                <a:schemeClr val="accent2">
                  <a:lumMod val="75000"/>
                </a:schemeClr>
              </a:solidFill>
            </a:endParaRPr>
          </a:p>
        </p:txBody>
      </p:sp>
      <p:sp>
        <p:nvSpPr>
          <p:cNvPr id="4" name="TextBox 3">
            <a:extLst>
              <a:ext uri="{FF2B5EF4-FFF2-40B4-BE49-F238E27FC236}">
                <a16:creationId xmlns:a16="http://schemas.microsoft.com/office/drawing/2014/main" id="{596D688C-FB92-13D1-0613-4063E9CE6BB3}"/>
              </a:ext>
            </a:extLst>
          </p:cNvPr>
          <p:cNvSpPr txBox="1"/>
          <p:nvPr/>
        </p:nvSpPr>
        <p:spPr>
          <a:xfrm>
            <a:off x="457202" y="999536"/>
            <a:ext cx="7971181" cy="3323987"/>
          </a:xfrm>
          <a:prstGeom prst="rect">
            <a:avLst/>
          </a:prstGeom>
          <a:noFill/>
        </p:spPr>
        <p:txBody>
          <a:bodyPr wrap="square">
            <a:spAutoFit/>
          </a:bodyPr>
          <a:lstStyle/>
          <a:p>
            <a:pPr marL="319178" indent="-319178" defTabSz="761678" eaLnBrk="0" hangingPunct="0">
              <a:spcBef>
                <a:spcPct val="50000"/>
              </a:spcBef>
            </a:pPr>
            <a:endParaRPr lang="en-US" sz="3600" b="1" cap="all" dirty="0">
              <a:latin typeface="Arial" panose="020B0604020202020204" pitchFamily="34" charset="0"/>
              <a:cs typeface="Arial" panose="020B0604020202020204" pitchFamily="34" charset="0"/>
            </a:endParaRPr>
          </a:p>
          <a:p>
            <a:pPr marL="319178" indent="-319178" defTabSz="761678" eaLnBrk="0" hangingPunct="0">
              <a:buSzPct val="60000"/>
              <a:buFont typeface="Arial" panose="020B0604020202020204" pitchFamily="34" charset="0"/>
              <a:buChar char="•"/>
            </a:pPr>
            <a:endParaRPr lang="en-US" sz="2000" dirty="0">
              <a:solidFill>
                <a:srgbClr val="000000"/>
              </a:solidFill>
              <a:effectLst/>
              <a:latin typeface="Arial" panose="020B0604020202020204" pitchFamily="34" charset="0"/>
              <a:ea typeface="Calibri" panose="020F0502020204030204" pitchFamily="34" charset="0"/>
            </a:endParaRPr>
          </a:p>
          <a:p>
            <a:pPr defTabSz="761678" eaLnBrk="0" hangingPunct="0">
              <a:buSzPct val="60000"/>
            </a:pPr>
            <a:endParaRPr lang="en-US" sz="2200" dirty="0">
              <a:solidFill>
                <a:srgbClr val="000000"/>
              </a:solidFill>
              <a:effectLst/>
              <a:latin typeface="Arial" panose="020B0604020202020204" pitchFamily="34" charset="0"/>
              <a:ea typeface="Calibri" panose="020F0502020204030204" pitchFamily="34" charset="0"/>
            </a:endParaRPr>
          </a:p>
          <a:p>
            <a:pPr marL="319178" indent="-319178" defTabSz="761678" eaLnBrk="0" hangingPunct="0">
              <a:buSzPct val="60000"/>
              <a:buFont typeface="Arial" panose="020B0604020202020204" pitchFamily="34" charset="0"/>
              <a:buChar char="•"/>
            </a:pPr>
            <a:r>
              <a:rPr lang="en-US" sz="2200" dirty="0">
                <a:solidFill>
                  <a:srgbClr val="000000"/>
                </a:solidFill>
                <a:effectLst/>
                <a:latin typeface="Arial" panose="020B0604020202020204" pitchFamily="34" charset="0"/>
                <a:ea typeface="Calibri" panose="020F0502020204030204" pitchFamily="34" charset="0"/>
              </a:rPr>
              <a:t>Titers &gt;50 arbitrary units (AU)/ml were considered positive for seroconversion at T1 and at T2. </a:t>
            </a:r>
          </a:p>
          <a:p>
            <a:pPr marL="319178" indent="-319178" defTabSz="761678" eaLnBrk="0" hangingPunct="0">
              <a:buSzPct val="60000"/>
              <a:buFont typeface="Arial" panose="020B0604020202020204" pitchFamily="34" charset="0"/>
              <a:buChar char="•"/>
            </a:pPr>
            <a:endParaRPr lang="en-US" sz="2200" dirty="0">
              <a:solidFill>
                <a:srgbClr val="000000"/>
              </a:solidFill>
              <a:effectLst/>
              <a:latin typeface="Arial" panose="020B0604020202020204" pitchFamily="34" charset="0"/>
              <a:ea typeface="Calibri" panose="020F0502020204030204" pitchFamily="34" charset="0"/>
            </a:endParaRPr>
          </a:p>
          <a:p>
            <a:pPr marL="319178" indent="-319178" defTabSz="761678" eaLnBrk="0" hangingPunct="0">
              <a:buSzPct val="60000"/>
              <a:buFont typeface="Arial" panose="020B0604020202020204" pitchFamily="34" charset="0"/>
              <a:buChar char="•"/>
            </a:pPr>
            <a:endParaRPr lang="en-US" sz="2200" dirty="0">
              <a:solidFill>
                <a:srgbClr val="000000"/>
              </a:solidFill>
              <a:effectLst/>
              <a:latin typeface="Arial" panose="020B0604020202020204" pitchFamily="34" charset="0"/>
              <a:ea typeface="Calibri" panose="020F0502020204030204" pitchFamily="34" charset="0"/>
            </a:endParaRPr>
          </a:p>
          <a:p>
            <a:pPr marL="319178" indent="-319178" defTabSz="761678" eaLnBrk="0" hangingPunct="0">
              <a:buSzPct val="60000"/>
              <a:buFont typeface="Arial" panose="020B0604020202020204" pitchFamily="34" charset="0"/>
              <a:buChar char="•"/>
            </a:pPr>
            <a:r>
              <a:rPr lang="en-US" sz="2200" dirty="0">
                <a:solidFill>
                  <a:srgbClr val="000000"/>
                </a:solidFill>
                <a:effectLst/>
                <a:latin typeface="Arial" panose="020B0604020202020204" pitchFamily="34" charset="0"/>
                <a:ea typeface="Calibri" panose="020F0502020204030204" pitchFamily="34" charset="0"/>
              </a:rPr>
              <a:t>A multiple linear regression model was applied, separately to the two subgroups of patients</a:t>
            </a:r>
            <a:r>
              <a:rPr lang="el-GR" sz="2200" dirty="0">
                <a:effectLst/>
              </a:rPr>
              <a:t>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7169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20C174-B338-848D-3010-FA15C277EF9B}"/>
              </a:ext>
            </a:extLst>
          </p:cNvPr>
          <p:cNvSpPr>
            <a:spLocks noGrp="1"/>
          </p:cNvSpPr>
          <p:nvPr>
            <p:ph type="title"/>
          </p:nvPr>
        </p:nvSpPr>
        <p:spPr>
          <a:xfrm>
            <a:off x="412291" y="198783"/>
            <a:ext cx="8596668" cy="1320800"/>
          </a:xfrm>
        </p:spPr>
        <p:txBody>
          <a:bodyPr/>
          <a:lstStyle/>
          <a:p>
            <a:r>
              <a:rPr lang="en-US" b="1" dirty="0">
                <a:solidFill>
                  <a:schemeClr val="accent2">
                    <a:lumMod val="75000"/>
                  </a:schemeClr>
                </a:solidFill>
              </a:rPr>
              <a:t>Results -KTRs</a:t>
            </a:r>
            <a:endParaRPr lang="el-GR" b="1" dirty="0">
              <a:solidFill>
                <a:schemeClr val="accent2">
                  <a:lumMod val="75000"/>
                </a:schemeClr>
              </a:solidFill>
            </a:endParaRPr>
          </a:p>
        </p:txBody>
      </p:sp>
      <p:pic>
        <p:nvPicPr>
          <p:cNvPr id="5" name="Θέση περιεχομένου 4">
            <a:extLst>
              <a:ext uri="{FF2B5EF4-FFF2-40B4-BE49-F238E27FC236}">
                <a16:creationId xmlns:a16="http://schemas.microsoft.com/office/drawing/2014/main" id="{8FB01F62-7255-A39F-0394-B6B027A339F6}"/>
              </a:ext>
            </a:extLst>
          </p:cNvPr>
          <p:cNvPicPr>
            <a:picLocks noGrp="1" noChangeAspect="1"/>
          </p:cNvPicPr>
          <p:nvPr>
            <p:ph idx="1"/>
          </p:nvPr>
        </p:nvPicPr>
        <p:blipFill>
          <a:blip r:embed="rId3"/>
          <a:stretch>
            <a:fillRect/>
          </a:stretch>
        </p:blipFill>
        <p:spPr>
          <a:xfrm>
            <a:off x="135837" y="1040257"/>
            <a:ext cx="10515600" cy="3132285"/>
          </a:xfrm>
        </p:spPr>
      </p:pic>
      <p:sp>
        <p:nvSpPr>
          <p:cNvPr id="10" name="TextBox 9">
            <a:extLst>
              <a:ext uri="{FF2B5EF4-FFF2-40B4-BE49-F238E27FC236}">
                <a16:creationId xmlns:a16="http://schemas.microsoft.com/office/drawing/2014/main" id="{AF88CAB3-3DE1-9F60-5B95-4853D16AE6F6}"/>
              </a:ext>
            </a:extLst>
          </p:cNvPr>
          <p:cNvSpPr txBox="1"/>
          <p:nvPr/>
        </p:nvSpPr>
        <p:spPr>
          <a:xfrm>
            <a:off x="533400" y="4085779"/>
            <a:ext cx="9105900" cy="1938992"/>
          </a:xfrm>
          <a:prstGeom prst="rect">
            <a:avLst/>
          </a:prstGeom>
          <a:noFill/>
        </p:spPr>
        <p:txBody>
          <a:bodyPr wrap="square" rtlCol="0">
            <a:spAutoFit/>
          </a:bodyPr>
          <a:lstStyle/>
          <a:p>
            <a:pPr marL="285750" indent="-285750" algn="just">
              <a:spcBef>
                <a:spcPct val="50000"/>
              </a:spcBef>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rPr>
              <a:t>The mean age of the kidney transplanted recipients was 58,5 years of age  </a:t>
            </a:r>
          </a:p>
          <a:p>
            <a:pPr marL="285750" indent="-285750" algn="just">
              <a:spcBef>
                <a:spcPct val="50000"/>
              </a:spcBef>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rPr>
              <a:t>The </a:t>
            </a:r>
            <a:r>
              <a:rPr lang="el-GR" sz="2000" dirty="0" err="1">
                <a:solidFill>
                  <a:srgbClr val="000000"/>
                </a:solidFill>
                <a:effectLst/>
                <a:latin typeface="Arial" panose="020B0604020202020204" pitchFamily="34" charset="0"/>
                <a:ea typeface="Times New Roman" panose="02020603050405020304" pitchFamily="18" charset="0"/>
              </a:rPr>
              <a:t>populations</a:t>
            </a:r>
            <a:r>
              <a:rPr lang="el-GR" sz="2000" dirty="0">
                <a:solidFill>
                  <a:srgbClr val="000000"/>
                </a:solidFill>
                <a:effectLst/>
                <a:latin typeface="Arial" panose="020B0604020202020204" pitchFamily="34" charset="0"/>
                <a:ea typeface="Times New Roman" panose="02020603050405020304" pitchFamily="18" charset="0"/>
              </a:rPr>
              <a:t> of CD19+, CD3+CD16+56+ and CD4+CD45RO </a:t>
            </a:r>
            <a:r>
              <a:rPr lang="en-US" sz="2000" dirty="0">
                <a:solidFill>
                  <a:srgbClr val="000000"/>
                </a:solidFill>
                <a:latin typeface="Arial" panose="020B0604020202020204" pitchFamily="34" charset="0"/>
                <a:ea typeface="Times New Roman" panose="02020603050405020304" pitchFamily="18" charset="0"/>
              </a:rPr>
              <a:t>have</a:t>
            </a:r>
            <a:r>
              <a:rPr lang="el-GR" sz="2000" dirty="0">
                <a:solidFill>
                  <a:srgbClr val="000000"/>
                </a:solidFill>
                <a:effectLst/>
                <a:latin typeface="Arial" panose="020B0604020202020204" pitchFamily="34" charset="0"/>
                <a:ea typeface="Times New Roman" panose="02020603050405020304" pitchFamily="18" charset="0"/>
              </a:rPr>
              <a:t> </a:t>
            </a:r>
            <a:r>
              <a:rPr lang="el-GR" sz="2000" dirty="0" err="1">
                <a:solidFill>
                  <a:srgbClr val="000000"/>
                </a:solidFill>
                <a:effectLst/>
                <a:latin typeface="Arial" panose="020B0604020202020204" pitchFamily="34" charset="0"/>
                <a:ea typeface="Times New Roman" panose="02020603050405020304" pitchFamily="18" charset="0"/>
              </a:rPr>
              <a:t>predict</a:t>
            </a:r>
            <a:r>
              <a:rPr lang="en-US" sz="2000" dirty="0" err="1">
                <a:solidFill>
                  <a:srgbClr val="000000"/>
                </a:solidFill>
                <a:effectLst/>
                <a:latin typeface="Arial" panose="020B0604020202020204" pitchFamily="34" charset="0"/>
                <a:ea typeface="Times New Roman" panose="02020603050405020304" pitchFamily="18" charset="0"/>
              </a:rPr>
              <a:t>ive</a:t>
            </a:r>
            <a:r>
              <a:rPr lang="en-US" sz="2000" dirty="0">
                <a:solidFill>
                  <a:srgbClr val="000000"/>
                </a:solidFill>
                <a:effectLst/>
                <a:latin typeface="Arial" panose="020B0604020202020204" pitchFamily="34" charset="0"/>
                <a:ea typeface="Times New Roman" panose="02020603050405020304" pitchFamily="18" charset="0"/>
              </a:rPr>
              <a:t> role on</a:t>
            </a:r>
            <a:r>
              <a:rPr lang="el-GR" sz="2000" dirty="0">
                <a:solidFill>
                  <a:srgbClr val="000000"/>
                </a:solidFill>
                <a:effectLst/>
                <a:latin typeface="Arial" panose="020B0604020202020204" pitchFamily="34" charset="0"/>
                <a:ea typeface="Times New Roman" panose="02020603050405020304" pitchFamily="18" charset="0"/>
              </a:rPr>
              <a:t> </a:t>
            </a:r>
            <a:r>
              <a:rPr lang="el-GR" sz="2000" dirty="0" err="1">
                <a:solidFill>
                  <a:srgbClr val="000000"/>
                </a:solidFill>
                <a:effectLst/>
                <a:latin typeface="Arial" panose="020B0604020202020204" pitchFamily="34" charset="0"/>
                <a:ea typeface="Times New Roman" panose="02020603050405020304" pitchFamily="18" charset="0"/>
              </a:rPr>
              <a:t>antibody</a:t>
            </a:r>
            <a:r>
              <a:rPr lang="el-GR" sz="2000" dirty="0">
                <a:solidFill>
                  <a:srgbClr val="000000"/>
                </a:solidFill>
                <a:effectLst/>
                <a:latin typeface="Arial" panose="020B0604020202020204" pitchFamily="34" charset="0"/>
                <a:ea typeface="Times New Roman" panose="02020603050405020304" pitchFamily="18" charset="0"/>
              </a:rPr>
              <a:t> </a:t>
            </a:r>
            <a:r>
              <a:rPr lang="el-GR" sz="2000" dirty="0" err="1">
                <a:solidFill>
                  <a:srgbClr val="000000"/>
                </a:solidFill>
                <a:effectLst/>
                <a:latin typeface="Arial" panose="020B0604020202020204" pitchFamily="34" charset="0"/>
                <a:ea typeface="Times New Roman" panose="02020603050405020304" pitchFamily="18" charset="0"/>
              </a:rPr>
              <a:t>formation</a:t>
            </a:r>
            <a:r>
              <a:rPr lang="el-GR" sz="2000" dirty="0">
                <a:solidFill>
                  <a:srgbClr val="000000"/>
                </a:solidFill>
                <a:effectLst/>
                <a:latin typeface="Arial" panose="020B0604020202020204" pitchFamily="34" charset="0"/>
                <a:ea typeface="Times New Roman" panose="02020603050405020304" pitchFamily="18" charset="0"/>
              </a:rPr>
              <a:t> (p-ANOVA&lt;0.001) </a:t>
            </a:r>
            <a:r>
              <a:rPr lang="el-GR" sz="2000" dirty="0" err="1">
                <a:solidFill>
                  <a:srgbClr val="000000"/>
                </a:solidFill>
                <a:effectLst/>
                <a:latin typeface="Arial" panose="020B0604020202020204" pitchFamily="34" charset="0"/>
                <a:ea typeface="Times New Roman" panose="02020603050405020304" pitchFamily="18" charset="0"/>
              </a:rPr>
              <a:t>based</a:t>
            </a:r>
            <a:r>
              <a:rPr lang="el-GR" sz="2000" dirty="0">
                <a:solidFill>
                  <a:srgbClr val="000000"/>
                </a:solidFill>
                <a:effectLst/>
                <a:latin typeface="Arial" panose="020B0604020202020204" pitchFamily="34" charset="0"/>
                <a:ea typeface="Times New Roman" panose="02020603050405020304" pitchFamily="18" charset="0"/>
              </a:rPr>
              <a:t> on the </a:t>
            </a:r>
            <a:r>
              <a:rPr lang="el-GR" sz="2000" dirty="0" err="1">
                <a:solidFill>
                  <a:srgbClr val="000000"/>
                </a:solidFill>
                <a:effectLst/>
                <a:latin typeface="Arial" panose="020B0604020202020204" pitchFamily="34" charset="0"/>
                <a:ea typeface="Times New Roman" panose="02020603050405020304" pitchFamily="18" charset="0"/>
              </a:rPr>
              <a:t>multiple</a:t>
            </a:r>
            <a:r>
              <a:rPr lang="el-GR" sz="2000" dirty="0">
                <a:solidFill>
                  <a:srgbClr val="000000"/>
                </a:solidFill>
                <a:effectLst/>
                <a:latin typeface="Arial" panose="020B0604020202020204" pitchFamily="34" charset="0"/>
                <a:ea typeface="Times New Roman" panose="02020603050405020304" pitchFamily="18" charset="0"/>
              </a:rPr>
              <a:t> </a:t>
            </a:r>
            <a:r>
              <a:rPr lang="el-GR" sz="2000" dirty="0" err="1">
                <a:solidFill>
                  <a:srgbClr val="000000"/>
                </a:solidFill>
                <a:effectLst/>
                <a:latin typeface="Arial" panose="020B0604020202020204" pitchFamily="34" charset="0"/>
                <a:ea typeface="Times New Roman" panose="02020603050405020304" pitchFamily="18" charset="0"/>
              </a:rPr>
              <a:t>regression</a:t>
            </a:r>
            <a:r>
              <a:rPr lang="el-GR" sz="2000" dirty="0">
                <a:solidFill>
                  <a:srgbClr val="000000"/>
                </a:solidFill>
                <a:effectLst/>
                <a:latin typeface="Arial" panose="020B0604020202020204" pitchFamily="34" charset="0"/>
                <a:ea typeface="Times New Roman" panose="02020603050405020304" pitchFamily="18" charset="0"/>
              </a:rPr>
              <a:t> </a:t>
            </a:r>
            <a:r>
              <a:rPr lang="el-GR" sz="2000" dirty="0" err="1">
                <a:solidFill>
                  <a:srgbClr val="000000"/>
                </a:solidFill>
                <a:effectLst/>
                <a:latin typeface="Arial" panose="020B0604020202020204" pitchFamily="34" charset="0"/>
                <a:ea typeface="Times New Roman" panose="02020603050405020304" pitchFamily="18" charset="0"/>
              </a:rPr>
              <a:t>model</a:t>
            </a:r>
            <a:r>
              <a:rPr lang="el-GR" sz="2000" dirty="0">
                <a:solidFill>
                  <a:srgbClr val="000000"/>
                </a:solidFill>
                <a:effectLst/>
                <a:latin typeface="Arial" panose="020B0604020202020204" pitchFamily="34" charset="0"/>
                <a:ea typeface="Times New Roman" panose="02020603050405020304" pitchFamily="18" charset="0"/>
              </a:rPr>
              <a:t>: </a:t>
            </a:r>
            <a:endParaRPr lang="en-US" sz="2000" dirty="0">
              <a:solidFill>
                <a:srgbClr val="000000"/>
              </a:solidFill>
              <a:effectLst/>
              <a:latin typeface="Arial" panose="020B0604020202020204" pitchFamily="34" charset="0"/>
              <a:ea typeface="Times New Roman" panose="02020603050405020304" pitchFamily="18" charset="0"/>
            </a:endParaRPr>
          </a:p>
          <a:p>
            <a:pPr marL="342900" indent="-342900" algn="just">
              <a:spcBef>
                <a:spcPct val="50000"/>
              </a:spcBef>
              <a:buFont typeface="Wingdings" pitchFamily="2" charset="2"/>
              <a:buChar char="v"/>
            </a:pPr>
            <a:r>
              <a:rPr lang="en-US" sz="2000" b="1" dirty="0">
                <a:solidFill>
                  <a:srgbClr val="000000"/>
                </a:solidFill>
                <a:effectLst/>
                <a:latin typeface="Arial" panose="020B0604020202020204" pitchFamily="34" charset="0"/>
                <a:ea typeface="Times New Roman" panose="02020603050405020304" pitchFamily="18" charset="0"/>
              </a:rPr>
              <a:t>Ab=4869+519*CD19-226*CD3+CD16+56-139* CD4+CD45RO</a:t>
            </a:r>
            <a:r>
              <a:rPr lang="en-US" sz="2000" dirty="0">
                <a:solidFill>
                  <a:srgbClr val="000000"/>
                </a:solidFill>
                <a:effectLst/>
                <a:latin typeface="Arial" panose="020B0604020202020204" pitchFamily="34" charset="0"/>
                <a:ea typeface="Times New Roman" panose="02020603050405020304" pitchFamily="18" charset="0"/>
              </a:rPr>
              <a:t>.</a:t>
            </a:r>
            <a:r>
              <a:rPr lang="el-GR" sz="2000" dirty="0">
                <a:solidFill>
                  <a:srgbClr val="000000"/>
                </a:solidFill>
                <a:effectLst/>
                <a:latin typeface="Arial" panose="020B0604020202020204" pitchFamily="34" charset="0"/>
                <a:ea typeface="Times New Roman" panose="02020603050405020304" pitchFamily="18" charset="0"/>
              </a:rPr>
              <a:t> </a:t>
            </a:r>
            <a:endParaRPr lang="en-US" sz="2000" dirty="0">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7496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FEDB8720-D0AB-8A6E-7418-EC351B5BD585}"/>
                  </a:ext>
                </a:extLst>
              </p:cNvPr>
              <p:cNvSpPr>
                <a:spLocks noGrp="1"/>
              </p:cNvSpPr>
              <p:nvPr>
                <p:ph idx="1"/>
              </p:nvPr>
            </p:nvSpPr>
            <p:spPr>
              <a:xfrm>
                <a:off x="108857" y="4086386"/>
                <a:ext cx="7512149" cy="2511084"/>
              </a:xfrm>
            </p:spPr>
            <p:txBody>
              <a:bodyPr>
                <a:normAutofit/>
              </a:bodyPr>
              <a:lstStyle/>
              <a:p>
                <a:r>
                  <a:rPr lang="en-US" sz="1900" dirty="0">
                    <a:solidFill>
                      <a:schemeClr val="tx1">
                        <a:lumMod val="85000"/>
                        <a:lumOff val="15000"/>
                      </a:schemeClr>
                    </a:solidFill>
                    <a:latin typeface="Calibri" panose="020F0502020204030204" pitchFamily="34" charset="0"/>
                    <a:cs typeface="Calibri" panose="020F0502020204030204" pitchFamily="34" charset="0"/>
                  </a:rPr>
                  <a:t>The multiple regression model meets  the following criteria: </a:t>
                </a:r>
              </a:p>
              <a:p>
                <a:pPr marL="800100" lvl="1" indent="-342900">
                  <a:buFont typeface="+mj-lt"/>
                  <a:buAutoNum type="arabicPeriod"/>
                </a:pPr>
                <a:r>
                  <a:rPr lang="en-US" sz="1900" dirty="0">
                    <a:solidFill>
                      <a:schemeClr val="tx1">
                        <a:lumMod val="85000"/>
                        <a:lumOff val="15000"/>
                      </a:schemeClr>
                    </a:solidFill>
                    <a:latin typeface="Calibri" panose="020F0502020204030204" pitchFamily="34" charset="0"/>
                    <a:cs typeface="Calibri" panose="020F0502020204030204" pitchFamily="34" charset="0"/>
                  </a:rPr>
                  <a:t>No multicollinearity of the variables was observed  ( all VIF&lt;10) </a:t>
                </a:r>
              </a:p>
              <a:p>
                <a:pPr marL="800100" lvl="1" indent="-342900">
                  <a:buFont typeface="+mj-lt"/>
                  <a:buAutoNum type="arabicPeriod"/>
                </a:pPr>
                <a:r>
                  <a:rPr lang="en-US" sz="1900" dirty="0">
                    <a:solidFill>
                      <a:schemeClr val="tx1">
                        <a:lumMod val="85000"/>
                        <a:lumOff val="15000"/>
                      </a:schemeClr>
                    </a:solidFill>
                    <a:latin typeface="Calibri" panose="020F0502020204030204" pitchFamily="34" charset="0"/>
                    <a:cs typeface="Calibri" panose="020F0502020204030204" pitchFamily="34" charset="0"/>
                  </a:rPr>
                  <a:t>No autocorrelation of the residuals was found ( D&gt;du&gt;1.505)</a:t>
                </a:r>
              </a:p>
              <a:p>
                <a:pPr marL="800100" lvl="1" indent="-342900">
                  <a:buFont typeface="+mj-lt"/>
                  <a:buAutoNum type="arabicPeriod"/>
                </a:pPr>
                <a:r>
                  <a:rPr lang="en-US" sz="1900" dirty="0">
                    <a:solidFill>
                      <a:schemeClr val="tx1">
                        <a:lumMod val="85000"/>
                        <a:lumOff val="15000"/>
                      </a:schemeClr>
                    </a:solidFill>
                    <a:latin typeface="Calibri" panose="020F0502020204030204" pitchFamily="34" charset="0"/>
                    <a:cs typeface="Calibri" panose="020F0502020204030204" pitchFamily="34" charset="0"/>
                  </a:rPr>
                  <a:t>Normality and homoscedasticity of the independent variables  </a:t>
                </a:r>
              </a:p>
              <a:p>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regression</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model</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explain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variation</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the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dependent</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variable</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(Ab),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according</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adjusted</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p>
                      <m:sSupPr>
                        <m:ctrlPr>
                          <a:rPr lang="el-GR"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l-GR" sz="20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R</m:t>
                        </m:r>
                      </m:e>
                      <m:sup>
                        <m:r>
                          <a:rPr lang="el-GR" sz="20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index</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rate</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a:t>
                </a:r>
                <a:r>
                  <a:rPr lang="el-GR"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000" b="1" dirty="0">
                  <a:latin typeface="Calibri" panose="020F0502020204030204" pitchFamily="34" charset="0"/>
                  <a:cs typeface="Calibri" panose="020F0502020204030204" pitchFamily="34" charset="0"/>
                </a:endParaRPr>
              </a:p>
              <a:p>
                <a:endParaRPr lang="en-US" sz="2200" dirty="0"/>
              </a:p>
              <a:p>
                <a:pPr marL="457200" lvl="1" indent="0">
                  <a:buNone/>
                </a:pPr>
                <a:endParaRPr lang="en-US" sz="1800" dirty="0"/>
              </a:p>
              <a:p>
                <a:endParaRPr lang="en-US" sz="2200" dirty="0"/>
              </a:p>
              <a:p>
                <a:pPr marL="800100" lvl="1" indent="-342900">
                  <a:buFont typeface="+mj-lt"/>
                  <a:buAutoNum type="arabicPeriod"/>
                </a:pPr>
                <a:endParaRPr lang="el-GR" sz="1400" dirty="0"/>
              </a:p>
            </p:txBody>
          </p:sp>
        </mc:Choice>
        <mc:Fallback xmlns="">
          <p:sp>
            <p:nvSpPr>
              <p:cNvPr id="3" name="Θέση περιεχομένου 2">
                <a:extLst>
                  <a:ext uri="{FF2B5EF4-FFF2-40B4-BE49-F238E27FC236}">
                    <a16:creationId xmlns:a16="http://schemas.microsoft.com/office/drawing/2014/main" xmlns:a14="http://schemas.microsoft.com/office/drawing/2010/main" xmlns="" id="{FEDB8720-D0AB-8A6E-7418-EC351B5BD585}"/>
                  </a:ext>
                </a:extLst>
              </p:cNvPr>
              <p:cNvSpPr>
                <a:spLocks noGrp="1" noRot="1" noChangeAspect="1" noMove="1" noResize="1" noEditPoints="1" noAdjustHandles="1" noChangeArrowheads="1" noChangeShapeType="1" noTextEdit="1"/>
              </p:cNvSpPr>
              <p:nvPr>
                <p:ph idx="1"/>
              </p:nvPr>
            </p:nvSpPr>
            <p:spPr>
              <a:xfrm>
                <a:off x="108857" y="4086386"/>
                <a:ext cx="7512149" cy="2511084"/>
              </a:xfrm>
              <a:blipFill rotWithShape="0">
                <a:blip r:embed="rId3"/>
                <a:stretch>
                  <a:fillRect l="-406" t="-1214"/>
                </a:stretch>
              </a:blipFill>
            </p:spPr>
            <p:txBody>
              <a:bodyPr/>
              <a:lstStyle/>
              <a:p>
                <a:r>
                  <a:rPr lang="el-GR">
                    <a:noFill/>
                  </a:rPr>
                  <a:t> </a:t>
                </a:r>
              </a:p>
            </p:txBody>
          </p:sp>
        </mc:Fallback>
      </mc:AlternateContent>
      <p:pic>
        <p:nvPicPr>
          <p:cNvPr id="4" name="Εικόνα 3">
            <a:extLst>
              <a:ext uri="{FF2B5EF4-FFF2-40B4-BE49-F238E27FC236}">
                <a16:creationId xmlns:a16="http://schemas.microsoft.com/office/drawing/2014/main" id="{E56692B9-45CE-FFF4-7E8A-FCBEA29C92EC}"/>
              </a:ext>
            </a:extLst>
          </p:cNvPr>
          <p:cNvPicPr>
            <a:picLocks noChangeAspect="1"/>
          </p:cNvPicPr>
          <p:nvPr/>
        </p:nvPicPr>
        <p:blipFill>
          <a:blip r:embed="rId4"/>
          <a:stretch>
            <a:fillRect/>
          </a:stretch>
        </p:blipFill>
        <p:spPr>
          <a:xfrm>
            <a:off x="648960" y="1011583"/>
            <a:ext cx="6105373" cy="2916130"/>
          </a:xfrm>
          <a:prstGeom prst="rect">
            <a:avLst/>
          </a:prstGeom>
        </p:spPr>
      </p:pic>
      <p:pic>
        <p:nvPicPr>
          <p:cNvPr id="5" name="Εικόνα 4">
            <a:extLst>
              <a:ext uri="{FF2B5EF4-FFF2-40B4-BE49-F238E27FC236}">
                <a16:creationId xmlns:a16="http://schemas.microsoft.com/office/drawing/2014/main" id="{E02DE4AD-A3A2-A18E-1CCB-66950DAF0F31}"/>
              </a:ext>
            </a:extLst>
          </p:cNvPr>
          <p:cNvPicPr>
            <a:picLocks noChangeAspect="1"/>
          </p:cNvPicPr>
          <p:nvPr/>
        </p:nvPicPr>
        <p:blipFill>
          <a:blip r:embed="rId5"/>
          <a:stretch>
            <a:fillRect/>
          </a:stretch>
        </p:blipFill>
        <p:spPr>
          <a:xfrm>
            <a:off x="7294435" y="859183"/>
            <a:ext cx="4525108" cy="4133337"/>
          </a:xfrm>
          <a:prstGeom prst="rect">
            <a:avLst/>
          </a:prstGeom>
        </p:spPr>
      </p:pic>
      <p:sp>
        <p:nvSpPr>
          <p:cNvPr id="8" name="Τίτλος 1">
            <a:extLst>
              <a:ext uri="{FF2B5EF4-FFF2-40B4-BE49-F238E27FC236}">
                <a16:creationId xmlns:a16="http://schemas.microsoft.com/office/drawing/2014/main" id="{389AFAD7-75BE-F83F-D104-7A62E3E459EC}"/>
              </a:ext>
            </a:extLst>
          </p:cNvPr>
          <p:cNvSpPr txBox="1">
            <a:spLocks/>
          </p:cNvSpPr>
          <p:nvPr/>
        </p:nvSpPr>
        <p:spPr>
          <a:xfrm>
            <a:off x="412291" y="198783"/>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2">
                    <a:lumMod val="75000"/>
                  </a:schemeClr>
                </a:solidFill>
              </a:rPr>
              <a:t>Results -KTRs</a:t>
            </a:r>
            <a:endParaRPr lang="el-GR" b="1" dirty="0">
              <a:solidFill>
                <a:schemeClr val="accent2">
                  <a:lumMod val="75000"/>
                </a:schemeClr>
              </a:solidFill>
            </a:endParaRPr>
          </a:p>
        </p:txBody>
      </p:sp>
    </p:spTree>
    <p:extLst>
      <p:ext uri="{BB962C8B-B14F-4D97-AF65-F5344CB8AC3E}">
        <p14:creationId xmlns:p14="http://schemas.microsoft.com/office/powerpoint/2010/main" val="284752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B7A346-5CEB-9D7F-881B-BBECA8F9A909}"/>
              </a:ext>
            </a:extLst>
          </p:cNvPr>
          <p:cNvSpPr>
            <a:spLocks noGrp="1"/>
          </p:cNvSpPr>
          <p:nvPr>
            <p:ph type="title"/>
          </p:nvPr>
        </p:nvSpPr>
        <p:spPr>
          <a:xfrm>
            <a:off x="266517" y="159025"/>
            <a:ext cx="8596668" cy="1320800"/>
          </a:xfrm>
        </p:spPr>
        <p:txBody>
          <a:bodyPr/>
          <a:lstStyle/>
          <a:p>
            <a:r>
              <a:rPr lang="en-US" b="1" dirty="0">
                <a:solidFill>
                  <a:schemeClr val="accent2">
                    <a:lumMod val="75000"/>
                  </a:schemeClr>
                </a:solidFill>
              </a:rPr>
              <a:t>Results-HD patients</a:t>
            </a:r>
            <a:endParaRPr lang="el-GR" b="1" dirty="0">
              <a:solidFill>
                <a:schemeClr val="accent2">
                  <a:lumMod val="75000"/>
                </a:schemeClr>
              </a:solidFill>
            </a:endParaRPr>
          </a:p>
        </p:txBody>
      </p:sp>
      <p:pic>
        <p:nvPicPr>
          <p:cNvPr id="5" name="Θέση περιεχομένου 4">
            <a:extLst>
              <a:ext uri="{FF2B5EF4-FFF2-40B4-BE49-F238E27FC236}">
                <a16:creationId xmlns:a16="http://schemas.microsoft.com/office/drawing/2014/main" id="{CE04208C-E4FC-1C5F-3E3A-84CDE82C051A}"/>
              </a:ext>
            </a:extLst>
          </p:cNvPr>
          <p:cNvPicPr>
            <a:picLocks noGrp="1" noChangeAspect="1"/>
          </p:cNvPicPr>
          <p:nvPr>
            <p:ph idx="1"/>
          </p:nvPr>
        </p:nvPicPr>
        <p:blipFill>
          <a:blip r:embed="rId3"/>
          <a:stretch>
            <a:fillRect/>
          </a:stretch>
        </p:blipFill>
        <p:spPr>
          <a:xfrm>
            <a:off x="275047" y="1003447"/>
            <a:ext cx="10184166" cy="3087588"/>
          </a:xfrm>
        </p:spPr>
      </p:pic>
      <p:sp>
        <p:nvSpPr>
          <p:cNvPr id="6" name="TextBox 5">
            <a:extLst>
              <a:ext uri="{FF2B5EF4-FFF2-40B4-BE49-F238E27FC236}">
                <a16:creationId xmlns:a16="http://schemas.microsoft.com/office/drawing/2014/main" id="{C36CB9CD-58A7-C184-028D-451FF4FA0DB4}"/>
              </a:ext>
            </a:extLst>
          </p:cNvPr>
          <p:cNvSpPr txBox="1"/>
          <p:nvPr/>
        </p:nvSpPr>
        <p:spPr>
          <a:xfrm>
            <a:off x="424071" y="4210305"/>
            <a:ext cx="9515059" cy="2446824"/>
          </a:xfrm>
          <a:prstGeom prst="rect">
            <a:avLst/>
          </a:prstGeom>
          <a:noFill/>
        </p:spPr>
        <p:txBody>
          <a:bodyPr wrap="square" rtlCol="0">
            <a:spAutoFit/>
          </a:bodyPr>
          <a:lstStyle/>
          <a:p>
            <a:pPr marL="285750" indent="-285750" algn="jus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rPr>
              <a:t>T</a:t>
            </a:r>
            <a:r>
              <a:rPr lang="en-US" dirty="0">
                <a:solidFill>
                  <a:srgbClr val="000000"/>
                </a:solidFill>
                <a:effectLst/>
                <a:latin typeface="Arial" panose="020B0604020202020204" pitchFamily="34" charset="0"/>
                <a:ea typeface="Times New Roman" panose="02020603050405020304" pitchFamily="18" charset="0"/>
              </a:rPr>
              <a:t>he mean age of HD patients was 68,5 years of age</a:t>
            </a:r>
          </a:p>
          <a:p>
            <a:pPr marL="285750" indent="-285750" algn="just">
              <a:spcBef>
                <a:spcPct val="50000"/>
              </a:spcBef>
              <a:buFont typeface="Arial" panose="020B0604020202020204" pitchFamily="34" charset="0"/>
              <a:buChar char="•"/>
            </a:pPr>
            <a:r>
              <a:rPr lang="el-GR" dirty="0">
                <a:solidFill>
                  <a:srgbClr val="000000"/>
                </a:solidFill>
                <a:effectLst/>
                <a:latin typeface="Arial" panose="020B0604020202020204" pitchFamily="34" charset="0"/>
                <a:ea typeface="Times New Roman" panose="02020603050405020304" pitchFamily="18" charset="0"/>
              </a:rPr>
              <a:t>The </a:t>
            </a:r>
            <a:r>
              <a:rPr lang="el-GR" dirty="0" err="1">
                <a:solidFill>
                  <a:srgbClr val="000000"/>
                </a:solidFill>
                <a:effectLst/>
                <a:latin typeface="Arial" panose="020B0604020202020204" pitchFamily="34" charset="0"/>
                <a:ea typeface="Times New Roman" panose="02020603050405020304" pitchFamily="18" charset="0"/>
              </a:rPr>
              <a:t>analysis</a:t>
            </a:r>
            <a:r>
              <a:rPr lang="el-GR" dirty="0">
                <a:solidFill>
                  <a:srgbClr val="000000"/>
                </a:solidFill>
                <a:effectLst/>
                <a:latin typeface="Arial" panose="020B0604020202020204" pitchFamily="34" charset="0"/>
                <a:ea typeface="Times New Roman" panose="02020603050405020304" pitchFamily="18" charset="0"/>
              </a:rPr>
              <a:t> of HD </a:t>
            </a:r>
            <a:r>
              <a:rPr lang="el-GR" dirty="0" err="1">
                <a:solidFill>
                  <a:srgbClr val="000000"/>
                </a:solidFill>
                <a:effectLst/>
                <a:latin typeface="Arial" panose="020B0604020202020204" pitchFamily="34" charset="0"/>
                <a:ea typeface="Times New Roman" panose="02020603050405020304" pitchFamily="18" charset="0"/>
              </a:rPr>
              <a:t>patients</a:t>
            </a:r>
            <a:r>
              <a:rPr lang="el-GR" dirty="0">
                <a:solidFill>
                  <a:srgbClr val="000000"/>
                </a:solidFill>
                <a:effectLst/>
                <a:latin typeface="Arial" panose="020B0604020202020204" pitchFamily="34" charset="0"/>
                <a:ea typeface="Times New Roman" panose="02020603050405020304" pitchFamily="18" charset="0"/>
              </a:rPr>
              <a:t> </a:t>
            </a:r>
            <a:r>
              <a:rPr lang="el-GR" dirty="0" err="1">
                <a:solidFill>
                  <a:srgbClr val="000000"/>
                </a:solidFill>
                <a:effectLst/>
                <a:latin typeface="Arial" panose="020B0604020202020204" pitchFamily="34" charset="0"/>
                <a:ea typeface="Times New Roman" panose="02020603050405020304" pitchFamily="18" charset="0"/>
              </a:rPr>
              <a:t>revealed</a:t>
            </a:r>
            <a:r>
              <a:rPr lang="el-GR" dirty="0">
                <a:solidFill>
                  <a:srgbClr val="000000"/>
                </a:solidFill>
                <a:effectLst/>
                <a:latin typeface="Arial" panose="020B0604020202020204" pitchFamily="34" charset="0"/>
                <a:ea typeface="Times New Roman" panose="02020603050405020304" pitchFamily="18" charset="0"/>
              </a:rPr>
              <a:t> </a:t>
            </a:r>
            <a:r>
              <a:rPr lang="el-GR" dirty="0" err="1">
                <a:solidFill>
                  <a:srgbClr val="000000"/>
                </a:solidFill>
                <a:effectLst/>
                <a:latin typeface="Arial" panose="020B0604020202020204" pitchFamily="34" charset="0"/>
                <a:ea typeface="Times New Roman" panose="02020603050405020304" pitchFamily="18" charset="0"/>
              </a:rPr>
              <a:t>that</a:t>
            </a:r>
            <a:r>
              <a:rPr lang="el-GR" dirty="0">
                <a:solidFill>
                  <a:srgbClr val="000000"/>
                </a:solidFill>
                <a:effectLst/>
                <a:latin typeface="Arial" panose="020B0604020202020204" pitchFamily="34" charset="0"/>
                <a:ea typeface="Times New Roman" panose="02020603050405020304" pitchFamily="18" charset="0"/>
              </a:rPr>
              <a:t> the </a:t>
            </a:r>
            <a:r>
              <a:rPr lang="el-GR" dirty="0" err="1">
                <a:solidFill>
                  <a:srgbClr val="000000"/>
                </a:solidFill>
                <a:effectLst/>
                <a:latin typeface="Arial" panose="020B0604020202020204" pitchFamily="34" charset="0"/>
                <a:ea typeface="Times New Roman" panose="02020603050405020304" pitchFamily="18" charset="0"/>
              </a:rPr>
              <a:t>populations</a:t>
            </a:r>
            <a:r>
              <a:rPr lang="el-GR" dirty="0">
                <a:solidFill>
                  <a:srgbClr val="000000"/>
                </a:solidFill>
                <a:effectLst/>
                <a:latin typeface="Arial" panose="020B0604020202020204" pitchFamily="34" charset="0"/>
                <a:ea typeface="Times New Roman" panose="02020603050405020304" pitchFamily="18" charset="0"/>
              </a:rPr>
              <a:t> of CD19+, CD45RA+CD45RO, CD4/CD8, CD3-CD16+56+ and CD4+CD45RO </a:t>
            </a:r>
            <a:r>
              <a:rPr lang="el-GR" dirty="0" err="1">
                <a:solidFill>
                  <a:srgbClr val="000000"/>
                </a:solidFill>
                <a:effectLst/>
                <a:latin typeface="Arial" panose="020B0604020202020204" pitchFamily="34" charset="0"/>
                <a:ea typeface="Times New Roman" panose="02020603050405020304" pitchFamily="18" charset="0"/>
              </a:rPr>
              <a:t>can</a:t>
            </a:r>
            <a:r>
              <a:rPr lang="el-GR" dirty="0">
                <a:solidFill>
                  <a:srgbClr val="000000"/>
                </a:solidFill>
                <a:effectLst/>
                <a:latin typeface="Arial" panose="020B0604020202020204" pitchFamily="34" charset="0"/>
                <a:ea typeface="Times New Roman" panose="02020603050405020304" pitchFamily="18" charset="0"/>
              </a:rPr>
              <a:t> </a:t>
            </a:r>
            <a:r>
              <a:rPr lang="el-GR" dirty="0" err="1">
                <a:solidFill>
                  <a:srgbClr val="000000"/>
                </a:solidFill>
                <a:effectLst/>
                <a:latin typeface="Arial" panose="020B0604020202020204" pitchFamily="34" charset="0"/>
                <a:ea typeface="Times New Roman" panose="02020603050405020304" pitchFamily="18" charset="0"/>
              </a:rPr>
              <a:t>predict</a:t>
            </a:r>
            <a:r>
              <a:rPr lang="el-GR" dirty="0">
                <a:solidFill>
                  <a:srgbClr val="000000"/>
                </a:solidFill>
                <a:effectLst/>
                <a:latin typeface="Arial" panose="020B0604020202020204" pitchFamily="34" charset="0"/>
                <a:ea typeface="Times New Roman" panose="02020603050405020304" pitchFamily="18" charset="0"/>
              </a:rPr>
              <a:t> </a:t>
            </a:r>
            <a:r>
              <a:rPr lang="el-GR" dirty="0" err="1">
                <a:solidFill>
                  <a:srgbClr val="000000"/>
                </a:solidFill>
                <a:effectLst/>
                <a:latin typeface="Arial" panose="020B0604020202020204" pitchFamily="34" charset="0"/>
                <a:ea typeface="Times New Roman" panose="02020603050405020304" pitchFamily="18" charset="0"/>
              </a:rPr>
              <a:t>antibody</a:t>
            </a:r>
            <a:r>
              <a:rPr lang="el-GR" dirty="0">
                <a:solidFill>
                  <a:srgbClr val="000000"/>
                </a:solidFill>
                <a:effectLst/>
                <a:latin typeface="Arial" panose="020B0604020202020204" pitchFamily="34" charset="0"/>
                <a:ea typeface="Times New Roman" panose="02020603050405020304" pitchFamily="18" charset="0"/>
              </a:rPr>
              <a:t> </a:t>
            </a:r>
            <a:r>
              <a:rPr lang="el-GR" dirty="0" err="1">
                <a:solidFill>
                  <a:srgbClr val="000000"/>
                </a:solidFill>
                <a:effectLst/>
                <a:latin typeface="Arial" panose="020B0604020202020204" pitchFamily="34" charset="0"/>
                <a:ea typeface="Times New Roman" panose="02020603050405020304" pitchFamily="18" charset="0"/>
              </a:rPr>
              <a:t>formation</a:t>
            </a:r>
            <a:r>
              <a:rPr lang="el-GR" dirty="0">
                <a:solidFill>
                  <a:srgbClr val="000000"/>
                </a:solidFill>
                <a:effectLst/>
                <a:latin typeface="Arial" panose="020B0604020202020204" pitchFamily="34" charset="0"/>
                <a:ea typeface="Times New Roman" panose="02020603050405020304" pitchFamily="18" charset="0"/>
              </a:rPr>
              <a:t> </a:t>
            </a:r>
            <a:br>
              <a:rPr lang="en-US" dirty="0">
                <a:solidFill>
                  <a:srgbClr val="000000"/>
                </a:solidFill>
                <a:effectLst/>
                <a:latin typeface="Arial" panose="020B0604020202020204" pitchFamily="34" charset="0"/>
                <a:ea typeface="Times New Roman" panose="02020603050405020304" pitchFamily="18" charset="0"/>
              </a:rPr>
            </a:br>
            <a:r>
              <a:rPr lang="el-GR" dirty="0">
                <a:solidFill>
                  <a:srgbClr val="000000"/>
                </a:solidFill>
                <a:effectLst/>
                <a:latin typeface="Arial" panose="020B0604020202020204" pitchFamily="34" charset="0"/>
                <a:ea typeface="Times New Roman" panose="02020603050405020304" pitchFamily="18" charset="0"/>
              </a:rPr>
              <a:t>(p-ANOVA&lt;0.001) </a:t>
            </a:r>
            <a:r>
              <a:rPr lang="el-GR" dirty="0" err="1">
                <a:solidFill>
                  <a:srgbClr val="000000"/>
                </a:solidFill>
                <a:effectLst/>
                <a:latin typeface="Arial" panose="020B0604020202020204" pitchFamily="34" charset="0"/>
                <a:ea typeface="Times New Roman" panose="02020603050405020304" pitchFamily="18" charset="0"/>
              </a:rPr>
              <a:t>based</a:t>
            </a:r>
            <a:r>
              <a:rPr lang="el-GR" dirty="0">
                <a:solidFill>
                  <a:srgbClr val="000000"/>
                </a:solidFill>
                <a:effectLst/>
                <a:latin typeface="Arial" panose="020B0604020202020204" pitchFamily="34" charset="0"/>
                <a:ea typeface="Times New Roman" panose="02020603050405020304" pitchFamily="18" charset="0"/>
              </a:rPr>
              <a:t> on the </a:t>
            </a:r>
            <a:r>
              <a:rPr lang="el-GR" dirty="0" err="1">
                <a:solidFill>
                  <a:srgbClr val="000000"/>
                </a:solidFill>
                <a:effectLst/>
                <a:latin typeface="Arial" panose="020B0604020202020204" pitchFamily="34" charset="0"/>
                <a:ea typeface="Times New Roman" panose="02020603050405020304" pitchFamily="18" charset="0"/>
              </a:rPr>
              <a:t>multiple</a:t>
            </a:r>
            <a:r>
              <a:rPr lang="el-GR" dirty="0">
                <a:solidFill>
                  <a:srgbClr val="000000"/>
                </a:solidFill>
                <a:effectLst/>
                <a:latin typeface="Arial" panose="020B0604020202020204" pitchFamily="34" charset="0"/>
                <a:ea typeface="Times New Roman" panose="02020603050405020304" pitchFamily="18" charset="0"/>
              </a:rPr>
              <a:t> </a:t>
            </a:r>
            <a:r>
              <a:rPr lang="el-GR" dirty="0" err="1">
                <a:solidFill>
                  <a:srgbClr val="000000"/>
                </a:solidFill>
                <a:effectLst/>
                <a:latin typeface="Arial" panose="020B0604020202020204" pitchFamily="34" charset="0"/>
                <a:ea typeface="Times New Roman" panose="02020603050405020304" pitchFamily="18" charset="0"/>
              </a:rPr>
              <a:t>regression</a:t>
            </a:r>
            <a:r>
              <a:rPr lang="el-GR" dirty="0">
                <a:solidFill>
                  <a:srgbClr val="000000"/>
                </a:solidFill>
                <a:effectLst/>
                <a:latin typeface="Arial" panose="020B0604020202020204" pitchFamily="34" charset="0"/>
                <a:ea typeface="Times New Roman" panose="02020603050405020304" pitchFamily="18" charset="0"/>
              </a:rPr>
              <a:t> </a:t>
            </a:r>
            <a:r>
              <a:rPr lang="el-GR" dirty="0" err="1">
                <a:solidFill>
                  <a:srgbClr val="000000"/>
                </a:solidFill>
                <a:effectLst/>
                <a:latin typeface="Arial" panose="020B0604020202020204" pitchFamily="34" charset="0"/>
                <a:ea typeface="Times New Roman" panose="02020603050405020304" pitchFamily="18" charset="0"/>
              </a:rPr>
              <a:t>model</a:t>
            </a:r>
            <a:r>
              <a:rPr lang="el-GR" dirty="0">
                <a:solidFill>
                  <a:srgbClr val="000000"/>
                </a:solidFill>
                <a:effectLst/>
                <a:latin typeface="Arial" panose="020B0604020202020204" pitchFamily="34" charset="0"/>
                <a:ea typeface="Times New Roman" panose="02020603050405020304" pitchFamily="18" charset="0"/>
              </a:rPr>
              <a:t>:</a:t>
            </a:r>
            <a:endParaRPr lang="en-US" dirty="0">
              <a:solidFill>
                <a:srgbClr val="000000"/>
              </a:solidFill>
              <a:effectLst/>
              <a:latin typeface="Arial" panose="020B0604020202020204" pitchFamily="34" charset="0"/>
              <a:ea typeface="Times New Roman" panose="02020603050405020304" pitchFamily="18" charset="0"/>
            </a:endParaRPr>
          </a:p>
          <a:p>
            <a:pPr algn="ctr">
              <a:spcBef>
                <a:spcPct val="50000"/>
              </a:spcBef>
            </a:pPr>
            <a:r>
              <a:rPr lang="en-US" b="1" dirty="0">
                <a:solidFill>
                  <a:srgbClr val="000000"/>
                </a:solidFill>
                <a:effectLst/>
                <a:latin typeface="Arial" panose="020B0604020202020204" pitchFamily="34" charset="0"/>
                <a:ea typeface="Times New Roman" panose="02020603050405020304" pitchFamily="18" charset="0"/>
              </a:rPr>
              <a:t>Ab=20267+835.3*CD19-286*CD45RA+CD45RO-</a:t>
            </a:r>
          </a:p>
          <a:p>
            <a:pPr algn="ctr">
              <a:spcBef>
                <a:spcPct val="50000"/>
              </a:spcBef>
            </a:pPr>
            <a:r>
              <a:rPr lang="en-US" b="1" dirty="0">
                <a:solidFill>
                  <a:srgbClr val="000000"/>
                </a:solidFill>
                <a:effectLst/>
                <a:latin typeface="Arial" panose="020B0604020202020204" pitchFamily="34" charset="0"/>
                <a:ea typeface="Times New Roman" panose="02020603050405020304" pitchFamily="18" charset="0"/>
              </a:rPr>
              <a:t>375.2*CD4+CD45RO+851*CD4/CD8-187.3*CD3-CD16+56+</a:t>
            </a:r>
          </a:p>
          <a:p>
            <a:endParaRPr lang="el-GR" dirty="0"/>
          </a:p>
        </p:txBody>
      </p:sp>
    </p:spTree>
    <p:extLst>
      <p:ext uri="{BB962C8B-B14F-4D97-AF65-F5344CB8AC3E}">
        <p14:creationId xmlns:p14="http://schemas.microsoft.com/office/powerpoint/2010/main" val="864357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a:extLst>
              <a:ext uri="{FF2B5EF4-FFF2-40B4-BE49-F238E27FC236}">
                <a16:creationId xmlns:a16="http://schemas.microsoft.com/office/drawing/2014/main" id="{869FF389-1911-19E7-6C27-6D5DE854C3D6}"/>
              </a:ext>
            </a:extLst>
          </p:cNvPr>
          <p:cNvPicPr>
            <a:picLocks noGrp="1" noChangeAspect="1"/>
          </p:cNvPicPr>
          <p:nvPr>
            <p:ph idx="1"/>
          </p:nvPr>
        </p:nvPicPr>
        <p:blipFill>
          <a:blip r:embed="rId3"/>
          <a:stretch>
            <a:fillRect/>
          </a:stretch>
        </p:blipFill>
        <p:spPr>
          <a:xfrm>
            <a:off x="6421103" y="3312698"/>
            <a:ext cx="5486913" cy="2093832"/>
          </a:xfrm>
        </p:spPr>
      </p:pic>
      <p:pic>
        <p:nvPicPr>
          <p:cNvPr id="9" name="Εικόνα 8">
            <a:extLst>
              <a:ext uri="{FF2B5EF4-FFF2-40B4-BE49-F238E27FC236}">
                <a16:creationId xmlns:a16="http://schemas.microsoft.com/office/drawing/2014/main" id="{E71918FC-A339-5C10-9DAD-04B82CA3A2EB}"/>
              </a:ext>
            </a:extLst>
          </p:cNvPr>
          <p:cNvPicPr>
            <a:picLocks noChangeAspect="1"/>
          </p:cNvPicPr>
          <p:nvPr/>
        </p:nvPicPr>
        <p:blipFill>
          <a:blip r:embed="rId4"/>
          <a:stretch>
            <a:fillRect/>
          </a:stretch>
        </p:blipFill>
        <p:spPr>
          <a:xfrm>
            <a:off x="6421103" y="882305"/>
            <a:ext cx="5386587" cy="2053934"/>
          </a:xfrm>
          <a:prstGeom prst="rect">
            <a:avLst/>
          </a:prstGeom>
        </p:spPr>
      </p:pic>
      <p:pic>
        <p:nvPicPr>
          <p:cNvPr id="11" name="Εικόνα 10">
            <a:extLst>
              <a:ext uri="{FF2B5EF4-FFF2-40B4-BE49-F238E27FC236}">
                <a16:creationId xmlns:a16="http://schemas.microsoft.com/office/drawing/2014/main" id="{04BCA49F-5B94-C51B-4ED7-AAE3311F5D9B}"/>
              </a:ext>
            </a:extLst>
          </p:cNvPr>
          <p:cNvPicPr>
            <a:picLocks noChangeAspect="1"/>
          </p:cNvPicPr>
          <p:nvPr/>
        </p:nvPicPr>
        <p:blipFill>
          <a:blip r:embed="rId5"/>
          <a:stretch>
            <a:fillRect/>
          </a:stretch>
        </p:blipFill>
        <p:spPr>
          <a:xfrm>
            <a:off x="53008" y="935314"/>
            <a:ext cx="6272011" cy="2143806"/>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4B6E86F-E7CA-E661-51DF-32F6423430AD}"/>
                  </a:ext>
                </a:extLst>
              </p:cNvPr>
              <p:cNvSpPr txBox="1"/>
              <p:nvPr/>
            </p:nvSpPr>
            <p:spPr>
              <a:xfrm>
                <a:off x="266517" y="3312698"/>
                <a:ext cx="6095001" cy="3308598"/>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The multiple regression model meets  the following criteria: </a:t>
                </a:r>
              </a:p>
              <a:p>
                <a:pPr marL="800100" lvl="1" indent="-342900">
                  <a:buFont typeface="+mj-lt"/>
                  <a:buAutoNum type="arabicPeriod"/>
                </a:pPr>
                <a:r>
                  <a:rPr lang="en-US" dirty="0">
                    <a:latin typeface="Calibri" panose="020F0502020204030204" pitchFamily="34" charset="0"/>
                    <a:cs typeface="Calibri" panose="020F0502020204030204" pitchFamily="34" charset="0"/>
                  </a:rPr>
                  <a:t>No multicollinearity of the variables was observed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(all VIF&lt;10) </a:t>
                </a:r>
              </a:p>
              <a:p>
                <a:pPr marL="800100" lvl="1" indent="-342900">
                  <a:buFont typeface="+mj-lt"/>
                  <a:buAutoNum type="arabicPeriod"/>
                </a:pPr>
                <a:r>
                  <a:rPr lang="en-US" dirty="0">
                    <a:latin typeface="Calibri" panose="020F0502020204030204" pitchFamily="34" charset="0"/>
                    <a:cs typeface="Calibri" panose="020F0502020204030204" pitchFamily="34" charset="0"/>
                  </a:rPr>
                  <a:t>No autocorrelation of the residuals was found (D&gt;du&gt;1.671)</a:t>
                </a:r>
              </a:p>
              <a:p>
                <a:pPr marL="800100" lvl="1" indent="-342900">
                  <a:buFont typeface="+mj-lt"/>
                  <a:buAutoNum type="arabicPeriod"/>
                </a:pPr>
                <a:r>
                  <a:rPr lang="en-US" dirty="0">
                    <a:latin typeface="Calibri" panose="020F0502020204030204" pitchFamily="34" charset="0"/>
                    <a:cs typeface="Calibri" panose="020F0502020204030204" pitchFamily="34" charset="0"/>
                  </a:rPr>
                  <a:t> Normality and homoscedasticity of the independent variables  </a:t>
                </a:r>
              </a:p>
              <a:p>
                <a:endPar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regression</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model</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explain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variation</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the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dependent</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variable</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(Ab),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according</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adjusted</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p>
                      <m:sSupPr>
                        <m:ctrlPr>
                          <a:rPr lang="el-GR"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l-GR" sz="20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R</m:t>
                        </m:r>
                      </m:e>
                      <m:sup>
                        <m:r>
                          <a:rPr lang="el-GR" sz="20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index</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a:t>
                </a:r>
                <a:r>
                  <a:rPr lang="el-GR"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rate</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a:t>
                </a:r>
                <a:r>
                  <a:rPr lang="en-US"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67</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000" b="1" dirty="0">
                  <a:latin typeface="Calibri" panose="020F0502020204030204" pitchFamily="34" charset="0"/>
                  <a:cs typeface="Calibri" panose="020F0502020204030204" pitchFamily="34" charset="0"/>
                </a:endParaRPr>
              </a:p>
            </p:txBody>
          </p:sp>
        </mc:Choice>
        <mc:Fallback>
          <p:sp>
            <p:nvSpPr>
              <p:cNvPr id="12" name="TextBox 11">
                <a:extLst>
                  <a:ext uri="{FF2B5EF4-FFF2-40B4-BE49-F238E27FC236}">
                    <a16:creationId xmlns:a16="http://schemas.microsoft.com/office/drawing/2014/main" id="{A4B6E86F-E7CA-E661-51DF-32F6423430AD}"/>
                  </a:ext>
                </a:extLst>
              </p:cNvPr>
              <p:cNvSpPr txBox="1">
                <a:spLocks noRot="1" noChangeAspect="1" noMove="1" noResize="1" noEditPoints="1" noAdjustHandles="1" noChangeArrowheads="1" noChangeShapeType="1" noTextEdit="1"/>
              </p:cNvSpPr>
              <p:nvPr/>
            </p:nvSpPr>
            <p:spPr>
              <a:xfrm>
                <a:off x="266517" y="3312698"/>
                <a:ext cx="6095001" cy="3308598"/>
              </a:xfrm>
              <a:prstGeom prst="rect">
                <a:avLst/>
              </a:prstGeom>
              <a:blipFill>
                <a:blip r:embed="rId6"/>
                <a:stretch>
                  <a:fillRect l="-1040" t="-763" b="-382"/>
                </a:stretch>
              </a:blipFill>
            </p:spPr>
            <p:txBody>
              <a:bodyPr/>
              <a:lstStyle/>
              <a:p>
                <a:r>
                  <a:rPr lang="el-GR">
                    <a:noFill/>
                  </a:rPr>
                  <a:t> </a:t>
                </a:r>
              </a:p>
            </p:txBody>
          </p:sp>
        </mc:Fallback>
      </mc:AlternateContent>
      <p:sp>
        <p:nvSpPr>
          <p:cNvPr id="5" name="Τίτλος 1">
            <a:extLst>
              <a:ext uri="{FF2B5EF4-FFF2-40B4-BE49-F238E27FC236}">
                <a16:creationId xmlns:a16="http://schemas.microsoft.com/office/drawing/2014/main" id="{2CBCBC6B-7A01-ABFD-899A-22C9BE9711D1}"/>
              </a:ext>
            </a:extLst>
          </p:cNvPr>
          <p:cNvSpPr>
            <a:spLocks noGrp="1"/>
          </p:cNvSpPr>
          <p:nvPr>
            <p:ph type="title"/>
          </p:nvPr>
        </p:nvSpPr>
        <p:spPr>
          <a:xfrm>
            <a:off x="266517" y="159025"/>
            <a:ext cx="8596668" cy="1320800"/>
          </a:xfrm>
        </p:spPr>
        <p:txBody>
          <a:bodyPr/>
          <a:lstStyle/>
          <a:p>
            <a:r>
              <a:rPr lang="en-US" b="1" dirty="0">
                <a:solidFill>
                  <a:schemeClr val="accent2">
                    <a:lumMod val="75000"/>
                  </a:schemeClr>
                </a:solidFill>
              </a:rPr>
              <a:t>Results-HD patients</a:t>
            </a:r>
            <a:endParaRPr lang="el-GR" b="1" dirty="0">
              <a:solidFill>
                <a:schemeClr val="accent2">
                  <a:lumMod val="75000"/>
                </a:schemeClr>
              </a:solidFill>
            </a:endParaRPr>
          </a:p>
        </p:txBody>
      </p:sp>
    </p:spTree>
    <p:extLst>
      <p:ext uri="{BB962C8B-B14F-4D97-AF65-F5344CB8AC3E}">
        <p14:creationId xmlns:p14="http://schemas.microsoft.com/office/powerpoint/2010/main" val="286926561"/>
      </p:ext>
    </p:extLst>
  </p:cSld>
  <p:clrMapOvr>
    <a:masterClrMapping/>
  </p:clrMapOvr>
</p:sld>
</file>

<file path=ppt/theme/theme1.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{9D6FF17F-672C-E343-A18A-06A4CCF62E92}tf10001060</Template>
  <TotalTime>1229</TotalTime>
  <Words>1031</Words>
  <Application>Microsoft Macintosh PowerPoint</Application>
  <PresentationFormat>Ευρεία οθόνη</PresentationFormat>
  <Paragraphs>100</Paragraphs>
  <Slides>12</Slides>
  <Notes>11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12</vt:i4>
      </vt:variant>
    </vt:vector>
  </HeadingPairs>
  <TitlesOfParts>
    <vt:vector size="19" baseType="lpstr">
      <vt:lpstr>Arial</vt:lpstr>
      <vt:lpstr>Calibri</vt:lpstr>
      <vt:lpstr>Cambria Math</vt:lpstr>
      <vt:lpstr>Trebuchet MS</vt:lpstr>
      <vt:lpstr>Wingdings</vt:lpstr>
      <vt:lpstr>Wingdings 3</vt:lpstr>
      <vt:lpstr>Όψη</vt:lpstr>
      <vt:lpstr>“LYMPHOCYTE SUBPOPULATIONS HAVE PREDICTIVE VALUE IN THE DEVELOPMENT OF ANTIBODIES AFTER VACCINATION AGAINST SARS-COV-2 IN HEMODIALYSIS PATIENTS AND KIDNEY TRANSPLANT RECIPIENTS”  </vt:lpstr>
      <vt:lpstr>Introduction and aim </vt:lpstr>
      <vt:lpstr>Παρουσίαση του PowerPoint</vt:lpstr>
      <vt:lpstr>Παρουσίαση του PowerPoint</vt:lpstr>
      <vt:lpstr>MethodS</vt:lpstr>
      <vt:lpstr>Results -KTRs</vt:lpstr>
      <vt:lpstr>Παρουσίαση του PowerPoint</vt:lpstr>
      <vt:lpstr>Results-HD patients</vt:lpstr>
      <vt:lpstr>Results-HD patients</vt:lpstr>
      <vt:lpstr>Limitations of the study</vt:lpstr>
      <vt:lpstr>Conclusions</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GEORGOPOULOS CHRISTOS</dc:creator>
  <cp:lastModifiedBy>GEORGOPOULOS CHRISTOS</cp:lastModifiedBy>
  <cp:revision>18</cp:revision>
  <dcterms:created xsi:type="dcterms:W3CDTF">2023-10-03T08:07:55Z</dcterms:created>
  <dcterms:modified xsi:type="dcterms:W3CDTF">2023-10-20T05:20:41Z</dcterms:modified>
</cp:coreProperties>
</file>