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75" r:id="rId6"/>
    <p:sldId id="262" r:id="rId7"/>
    <p:sldId id="266" r:id="rId8"/>
    <p:sldId id="273" r:id="rId9"/>
    <p:sldId id="272" r:id="rId10"/>
    <p:sldId id="267" r:id="rId11"/>
    <p:sldId id="274" r:id="rId12"/>
    <p:sldId id="268" r:id="rId13"/>
    <p:sldId id="280" r:id="rId14"/>
    <p:sldId id="270" r:id="rId15"/>
    <p:sldId id="277" r:id="rId16"/>
    <p:sldId id="278" r:id="rId17"/>
    <p:sldId id="271" r:id="rId18"/>
    <p:sldId id="279" r:id="rId19"/>
    <p:sldId id="264" r:id="rId20"/>
    <p:sldId id="265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Lionaki" initials="SL" lastIdx="7" clrIdx="0">
    <p:extLst>
      <p:ext uri="{19B8F6BF-5375-455C-9EA6-DF929625EA0E}">
        <p15:presenceInfo xmlns:p15="http://schemas.microsoft.com/office/powerpoint/2012/main" userId="b5cc8ded8a3c54f5" providerId="Windows Liv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  <p:cmAuthor id="3" name="dcmtn" initials="d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EEAF1"/>
    <a:srgbClr val="FFCCFF"/>
    <a:srgbClr val="FFFF99"/>
    <a:srgbClr val="FFFFCC"/>
    <a:srgbClr val="FFE2D8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3B1B6-7E54-4541-A65C-DB605D90B582}" v="79" dt="2023-10-18T13:23:46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Φωτεινό στυλ 2 - Έμφαση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έτρος Καλογερόπουλος" userId="1dacd18ea754947a" providerId="LiveId" clId="{5463B1B6-7E54-4541-A65C-DB605D90B582}"/>
    <pc:docChg chg="undo custSel modSld">
      <pc:chgData name="Πέτρος Καλογερόπουλος" userId="1dacd18ea754947a" providerId="LiveId" clId="{5463B1B6-7E54-4541-A65C-DB605D90B582}" dt="2023-10-18T13:23:46.171" v="372" actId="20577"/>
      <pc:docMkLst>
        <pc:docMk/>
      </pc:docMkLst>
      <pc:sldChg chg="modSp mod">
        <pc:chgData name="Πέτρος Καλογερόπουλος" userId="1dacd18ea754947a" providerId="LiveId" clId="{5463B1B6-7E54-4541-A65C-DB605D90B582}" dt="2023-10-18T12:44:36.129" v="7" actId="20577"/>
        <pc:sldMkLst>
          <pc:docMk/>
          <pc:sldMk cId="316015184" sldId="259"/>
        </pc:sldMkLst>
        <pc:spChg chg="mod">
          <ac:chgData name="Πέτρος Καλογερόπουλος" userId="1dacd18ea754947a" providerId="LiveId" clId="{5463B1B6-7E54-4541-A65C-DB605D90B582}" dt="2023-10-18T12:44:36.129" v="7" actId="20577"/>
          <ac:spMkLst>
            <pc:docMk/>
            <pc:sldMk cId="316015184" sldId="259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5463B1B6-7E54-4541-A65C-DB605D90B582}" dt="2023-10-18T12:44:29.395" v="1" actId="1076"/>
          <ac:spMkLst>
            <pc:docMk/>
            <pc:sldMk cId="316015184" sldId="259"/>
            <ac:spMk id="5" creationId="{00000000-0000-0000-0000-000000000000}"/>
          </ac:spMkLst>
        </pc:spChg>
        <pc:spChg chg="mod">
          <ac:chgData name="Πέτρος Καλογερόπουλος" userId="1dacd18ea754947a" providerId="LiveId" clId="{5463B1B6-7E54-4541-A65C-DB605D90B582}" dt="2023-10-18T12:43:42.923" v="0" actId="1076"/>
          <ac:spMkLst>
            <pc:docMk/>
            <pc:sldMk cId="316015184" sldId="259"/>
            <ac:spMk id="6" creationId="{00000000-0000-0000-0000-000000000000}"/>
          </ac:spMkLst>
        </pc:spChg>
      </pc:sldChg>
      <pc:sldChg chg="modSp mod">
        <pc:chgData name="Πέτρος Καλογερόπουλος" userId="1dacd18ea754947a" providerId="LiveId" clId="{5463B1B6-7E54-4541-A65C-DB605D90B582}" dt="2023-10-18T13:06:35.308" v="222" actId="20577"/>
        <pc:sldMkLst>
          <pc:docMk/>
          <pc:sldMk cId="2655164596" sldId="260"/>
        </pc:sldMkLst>
        <pc:spChg chg="mod">
          <ac:chgData name="Πέτρος Καλογερόπουλος" userId="1dacd18ea754947a" providerId="LiveId" clId="{5463B1B6-7E54-4541-A65C-DB605D90B582}" dt="2023-10-18T13:06:35.308" v="222" actId="20577"/>
          <ac:spMkLst>
            <pc:docMk/>
            <pc:sldMk cId="2655164596" sldId="260"/>
            <ac:spMk id="3" creationId="{00000000-0000-0000-0000-000000000000}"/>
          </ac:spMkLst>
        </pc:spChg>
      </pc:sldChg>
      <pc:sldChg chg="modSp mod">
        <pc:chgData name="Πέτρος Καλογερόπουλος" userId="1dacd18ea754947a" providerId="LiveId" clId="{5463B1B6-7E54-4541-A65C-DB605D90B582}" dt="2023-10-18T13:05:10.390" v="216" actId="20577"/>
        <pc:sldMkLst>
          <pc:docMk/>
          <pc:sldMk cId="2213905395" sldId="261"/>
        </pc:sldMkLst>
        <pc:spChg chg="mod">
          <ac:chgData name="Πέτρος Καλογερόπουλος" userId="1dacd18ea754947a" providerId="LiveId" clId="{5463B1B6-7E54-4541-A65C-DB605D90B582}" dt="2023-10-18T13:05:10.390" v="216" actId="20577"/>
          <ac:spMkLst>
            <pc:docMk/>
            <pc:sldMk cId="2213905395" sldId="261"/>
            <ac:spMk id="3" creationId="{00000000-0000-0000-0000-000000000000}"/>
          </ac:spMkLst>
        </pc:spChg>
      </pc:sldChg>
      <pc:sldChg chg="modSp modAnim">
        <pc:chgData name="Πέτρος Καλογερόπουλος" userId="1dacd18ea754947a" providerId="LiveId" clId="{5463B1B6-7E54-4541-A65C-DB605D90B582}" dt="2023-10-18T13:18:08.108" v="311" actId="20577"/>
        <pc:sldMkLst>
          <pc:docMk/>
          <pc:sldMk cId="826857107" sldId="262"/>
        </pc:sldMkLst>
        <pc:spChg chg="mod">
          <ac:chgData name="Πέτρος Καλογερόπουλος" userId="1dacd18ea754947a" providerId="LiveId" clId="{5463B1B6-7E54-4541-A65C-DB605D90B582}" dt="2023-10-18T13:18:08.108" v="311" actId="20577"/>
          <ac:spMkLst>
            <pc:docMk/>
            <pc:sldMk cId="826857107" sldId="262"/>
            <ac:spMk id="2" creationId="{C036B491-CDA4-1EC0-8916-85E3F3FAA328}"/>
          </ac:spMkLst>
        </pc:spChg>
      </pc:sldChg>
      <pc:sldChg chg="modSp">
        <pc:chgData name="Πέτρος Καλογερόπουλος" userId="1dacd18ea754947a" providerId="LiveId" clId="{5463B1B6-7E54-4541-A65C-DB605D90B582}" dt="2023-10-18T13:23:46.171" v="372" actId="20577"/>
        <pc:sldMkLst>
          <pc:docMk/>
          <pc:sldMk cId="371302506" sldId="264"/>
        </pc:sldMkLst>
        <pc:spChg chg="mod">
          <ac:chgData name="Πέτρος Καλογερόπουλος" userId="1dacd18ea754947a" providerId="LiveId" clId="{5463B1B6-7E54-4541-A65C-DB605D90B582}" dt="2023-10-18T13:23:46.171" v="372" actId="20577"/>
          <ac:spMkLst>
            <pc:docMk/>
            <pc:sldMk cId="371302506" sldId="264"/>
            <ac:spMk id="3" creationId="{00000000-0000-0000-0000-000000000000}"/>
          </ac:spMkLst>
        </pc:spChg>
      </pc:sldChg>
      <pc:sldChg chg="modSp mod">
        <pc:chgData name="Πέτρος Καλογερόπουλος" userId="1dacd18ea754947a" providerId="LiveId" clId="{5463B1B6-7E54-4541-A65C-DB605D90B582}" dt="2023-10-18T12:58:48.365" v="155" actId="20577"/>
        <pc:sldMkLst>
          <pc:docMk/>
          <pc:sldMk cId="4238074981" sldId="266"/>
        </pc:sldMkLst>
        <pc:spChg chg="mod">
          <ac:chgData name="Πέτρος Καλογερόπουλος" userId="1dacd18ea754947a" providerId="LiveId" clId="{5463B1B6-7E54-4541-A65C-DB605D90B582}" dt="2023-10-18T12:58:48.365" v="155" actId="20577"/>
          <ac:spMkLst>
            <pc:docMk/>
            <pc:sldMk cId="4238074981" sldId="266"/>
            <ac:spMk id="2" creationId="{3D3F5E3A-DF57-23A1-4830-13DA803D2185}"/>
          </ac:spMkLst>
        </pc:spChg>
      </pc:sldChg>
      <pc:sldChg chg="modSp mod">
        <pc:chgData name="Πέτρος Καλογερόπουλος" userId="1dacd18ea754947a" providerId="LiveId" clId="{5463B1B6-7E54-4541-A65C-DB605D90B582}" dt="2023-10-18T13:16:56.915" v="299" actId="20577"/>
        <pc:sldMkLst>
          <pc:docMk/>
          <pc:sldMk cId="3457691876" sldId="270"/>
        </pc:sldMkLst>
        <pc:spChg chg="mod">
          <ac:chgData name="Πέτρος Καλογερόπουλος" userId="1dacd18ea754947a" providerId="LiveId" clId="{5463B1B6-7E54-4541-A65C-DB605D90B582}" dt="2023-10-18T13:16:56.915" v="299" actId="20577"/>
          <ac:spMkLst>
            <pc:docMk/>
            <pc:sldMk cId="3457691876" sldId="270"/>
            <ac:spMk id="2" creationId="{00000000-0000-0000-0000-000000000000}"/>
          </ac:spMkLst>
        </pc:spChg>
      </pc:sldChg>
      <pc:sldChg chg="modSp mod">
        <pc:chgData name="Πέτρος Καλογερόπουλος" userId="1dacd18ea754947a" providerId="LiveId" clId="{5463B1B6-7E54-4541-A65C-DB605D90B582}" dt="2023-10-18T13:23:10.554" v="362" actId="20577"/>
        <pc:sldMkLst>
          <pc:docMk/>
          <pc:sldMk cId="2422962328" sldId="271"/>
        </pc:sldMkLst>
        <pc:spChg chg="mod">
          <ac:chgData name="Πέτρος Καλογερόπουλος" userId="1dacd18ea754947a" providerId="LiveId" clId="{5463B1B6-7E54-4541-A65C-DB605D90B582}" dt="2023-10-18T13:23:10.554" v="362" actId="20577"/>
          <ac:spMkLst>
            <pc:docMk/>
            <pc:sldMk cId="2422962328" sldId="271"/>
            <ac:spMk id="2" creationId="{A123C9F4-3C26-977E-F368-B788C48195E5}"/>
          </ac:spMkLst>
        </pc:spChg>
      </pc:sldChg>
      <pc:sldChg chg="modSp mod">
        <pc:chgData name="Πέτρος Καλογερόπουλος" userId="1dacd18ea754947a" providerId="LiveId" clId="{5463B1B6-7E54-4541-A65C-DB605D90B582}" dt="2023-10-18T12:58:24.851" v="154" actId="20577"/>
        <pc:sldMkLst>
          <pc:docMk/>
          <pc:sldMk cId="3804280145" sldId="273"/>
        </pc:sldMkLst>
        <pc:spChg chg="mod">
          <ac:chgData name="Πέτρος Καλογερόπουλος" userId="1dacd18ea754947a" providerId="LiveId" clId="{5463B1B6-7E54-4541-A65C-DB605D90B582}" dt="2023-10-18T12:58:24.851" v="154" actId="20577"/>
          <ac:spMkLst>
            <pc:docMk/>
            <pc:sldMk cId="3804280145" sldId="273"/>
            <ac:spMk id="10" creationId="{56958124-CA7B-4DE5-8EFB-9DADBCCFDD50}"/>
          </ac:spMkLst>
        </pc:spChg>
      </pc:sldChg>
      <pc:sldChg chg="addSp modSp mod">
        <pc:chgData name="Πέτρος Καλογερόπουλος" userId="1dacd18ea754947a" providerId="LiveId" clId="{5463B1B6-7E54-4541-A65C-DB605D90B582}" dt="2023-10-18T13:10:30.570" v="241" actId="20577"/>
        <pc:sldMkLst>
          <pc:docMk/>
          <pc:sldMk cId="142441314" sldId="275"/>
        </pc:sldMkLst>
        <pc:spChg chg="add mod ord">
          <ac:chgData name="Πέτρος Καλογερόπουλος" userId="1dacd18ea754947a" providerId="LiveId" clId="{5463B1B6-7E54-4541-A65C-DB605D90B582}" dt="2023-10-18T12:47:34.295" v="29" actId="14100"/>
          <ac:spMkLst>
            <pc:docMk/>
            <pc:sldMk cId="142441314" sldId="275"/>
            <ac:spMk id="2" creationId="{9B47AC09-0C5E-4BD8-2641-39B15B8AE3B9}"/>
          </ac:spMkLst>
        </pc:spChg>
        <pc:spChg chg="mod">
          <ac:chgData name="Πέτρος Καλογερόπουλος" userId="1dacd18ea754947a" providerId="LiveId" clId="{5463B1B6-7E54-4541-A65C-DB605D90B582}" dt="2023-10-18T12:56:15.163" v="153" actId="14100"/>
          <ac:spMkLst>
            <pc:docMk/>
            <pc:sldMk cId="142441314" sldId="275"/>
            <ac:spMk id="3" creationId="{00000000-0000-0000-0000-000000000000}"/>
          </ac:spMkLst>
        </pc:spChg>
        <pc:spChg chg="add mod ord">
          <ac:chgData name="Πέτρος Καλογερόπουλος" userId="1dacd18ea754947a" providerId="LiveId" clId="{5463B1B6-7E54-4541-A65C-DB605D90B582}" dt="2023-10-18T12:55:34.232" v="144" actId="14100"/>
          <ac:spMkLst>
            <pc:docMk/>
            <pc:sldMk cId="142441314" sldId="275"/>
            <ac:spMk id="4" creationId="{17A8479F-59CD-32DC-DD97-EE7BF7919517}"/>
          </ac:spMkLst>
        </pc:spChg>
        <pc:spChg chg="mod">
          <ac:chgData name="Πέτρος Καλογερόπουλος" userId="1dacd18ea754947a" providerId="LiveId" clId="{5463B1B6-7E54-4541-A65C-DB605D90B582}" dt="2023-10-18T13:10:30.570" v="241" actId="20577"/>
          <ac:spMkLst>
            <pc:docMk/>
            <pc:sldMk cId="142441314" sldId="275"/>
            <ac:spMk id="5" creationId="{ADDCADB3-34D0-E4C1-E2E0-228C2D4478FC}"/>
          </ac:spMkLst>
        </pc:spChg>
        <pc:spChg chg="mod">
          <ac:chgData name="Πέτρος Καλογερόπουλος" userId="1dacd18ea754947a" providerId="LiveId" clId="{5463B1B6-7E54-4541-A65C-DB605D90B582}" dt="2023-10-18T12:55:53.409" v="147" actId="113"/>
          <ac:spMkLst>
            <pc:docMk/>
            <pc:sldMk cId="142441314" sldId="275"/>
            <ac:spMk id="6" creationId="{9BD70992-CF3C-EFFF-ECEF-8E4F6549350E}"/>
          </ac:spMkLst>
        </pc:spChg>
        <pc:spChg chg="add mod ord">
          <ac:chgData name="Πέτρος Καλογερόπουλος" userId="1dacd18ea754947a" providerId="LiveId" clId="{5463B1B6-7E54-4541-A65C-DB605D90B582}" dt="2023-10-18T12:54:38.711" v="134" actId="14100"/>
          <ac:spMkLst>
            <pc:docMk/>
            <pc:sldMk cId="142441314" sldId="275"/>
            <ac:spMk id="7" creationId="{BC2238A9-FEB6-9D74-57EB-51527D34855D}"/>
          </ac:spMkLst>
        </pc:spChg>
        <pc:spChg chg="add mod ord">
          <ac:chgData name="Πέτρος Καλογερόπουλος" userId="1dacd18ea754947a" providerId="LiveId" clId="{5463B1B6-7E54-4541-A65C-DB605D90B582}" dt="2023-10-18T12:55:38.924" v="145" actId="14100"/>
          <ac:spMkLst>
            <pc:docMk/>
            <pc:sldMk cId="142441314" sldId="275"/>
            <ac:spMk id="8" creationId="{CFC3D2E9-EC64-E8AC-50EF-F7420350D9C2}"/>
          </ac:spMkLst>
        </pc:spChg>
        <pc:spChg chg="add mod ord">
          <ac:chgData name="Πέτρος Καλογερόπουλος" userId="1dacd18ea754947a" providerId="LiveId" clId="{5463B1B6-7E54-4541-A65C-DB605D90B582}" dt="2023-10-18T12:48:44.657" v="43" actId="14100"/>
          <ac:spMkLst>
            <pc:docMk/>
            <pc:sldMk cId="142441314" sldId="275"/>
            <ac:spMk id="9" creationId="{29B5D998-FF37-62F4-FA0D-644991A0B23A}"/>
          </ac:spMkLst>
        </pc:spChg>
        <pc:spChg chg="add mod ord">
          <ac:chgData name="Πέτρος Καλογερόπουλος" userId="1dacd18ea754947a" providerId="LiveId" clId="{5463B1B6-7E54-4541-A65C-DB605D90B582}" dt="2023-10-18T12:54:18.067" v="132" actId="14100"/>
          <ac:spMkLst>
            <pc:docMk/>
            <pc:sldMk cId="142441314" sldId="275"/>
            <ac:spMk id="10" creationId="{5951ED79-8EEF-70FB-D13E-CFD445A2E8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74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22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4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62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3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90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453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120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6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9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4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D788-527D-4F49-989A-C61D7004ED07}" type="datetimeFigureOut">
              <a:rPr lang="el-GR" smtClean="0"/>
              <a:pPr/>
              <a:t>19/10/2023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EF62-340A-4F38-B32E-86C21983DC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84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2993" y="695175"/>
            <a:ext cx="11129555" cy="2044462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OF ADVERSE EVENTS ASSOCIATED WITH THE SARS-COV2 VACCINATION AMONG PATIENTS WITH GLOMERULAR DISEASES </a:t>
            </a:r>
            <a:endParaRPr lang="el-GR" sz="2800" b="1" dirty="0">
              <a:solidFill>
                <a:srgbClr val="043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2994" y="2825211"/>
            <a:ext cx="11129555" cy="1200329"/>
          </a:xfrm>
          <a:noFill/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1400" dirty="0"/>
              <a:t>SOPHIA LIONAKI</a:t>
            </a:r>
            <a:r>
              <a:rPr lang="en-US" sz="1400" baseline="30000" dirty="0"/>
              <a:t>1</a:t>
            </a:r>
            <a:r>
              <a:rPr lang="en-US" sz="1400" dirty="0"/>
              <a:t>, PELAGIA KRIKI</a:t>
            </a:r>
            <a:r>
              <a:rPr lang="en-US" sz="1400" baseline="30000" dirty="0"/>
              <a:t>2</a:t>
            </a:r>
            <a:r>
              <a:rPr lang="en-US" sz="1400" dirty="0"/>
              <a:t>, SMARAGDI MARINAKI</a:t>
            </a:r>
            <a:r>
              <a:rPr lang="en-US" sz="1400" baseline="30000" dirty="0"/>
              <a:t>3</a:t>
            </a:r>
            <a:r>
              <a:rPr lang="en-US" sz="1400" dirty="0"/>
              <a:t>, DIMITRA GALITSIOU</a:t>
            </a:r>
            <a:r>
              <a:rPr lang="en-US" sz="1400" baseline="30000" dirty="0"/>
              <a:t>4</a:t>
            </a:r>
            <a:r>
              <a:rPr lang="en-US" sz="1400" dirty="0"/>
              <a:t>, EVAGGELIA DOUNOUSI</a:t>
            </a:r>
            <a:r>
              <a:rPr lang="en-US" sz="1400" baseline="30000" dirty="0"/>
              <a:t>5</a:t>
            </a:r>
            <a:r>
              <a:rPr lang="en-US" sz="1400" dirty="0"/>
              <a:t>, SOPHIA FLOUDA</a:t>
            </a:r>
            <a:r>
              <a:rPr lang="en-US" sz="1400" baseline="30000" dirty="0"/>
              <a:t>6</a:t>
            </a:r>
            <a:r>
              <a:rPr lang="en-US" sz="1400" dirty="0"/>
              <a:t>, IOANNIS BELLOS</a:t>
            </a:r>
            <a:r>
              <a:rPr lang="en-US" sz="1400" baseline="30000" dirty="0"/>
              <a:t>3</a:t>
            </a:r>
            <a:r>
              <a:rPr lang="en-US" sz="1400" dirty="0"/>
              <a:t>, VASILEIOS LIAKOPOULOS</a:t>
            </a:r>
            <a:r>
              <a:rPr lang="en-US" sz="1400" baseline="30000" dirty="0"/>
              <a:t>7</a:t>
            </a:r>
            <a:r>
              <a:rPr lang="en-US" sz="1400" dirty="0"/>
              <a:t>, VASILEIOS VAIOS</a:t>
            </a:r>
            <a:r>
              <a:rPr lang="en-US" sz="1400" baseline="30000" dirty="0"/>
              <a:t>7</a:t>
            </a:r>
            <a:r>
              <a:rPr lang="en-US" sz="1400" dirty="0"/>
              <a:t>, </a:t>
            </a:r>
            <a:r>
              <a:rPr lang="en-US" sz="1400" u="sng" dirty="0"/>
              <a:t>AGGELIKI SARDELI</a:t>
            </a:r>
            <a:r>
              <a:rPr lang="en-US" sz="1400" u="sng" baseline="30000" dirty="0"/>
              <a:t>1</a:t>
            </a:r>
            <a:r>
              <a:rPr lang="en-US" sz="1400" dirty="0"/>
              <a:t>, ZOI KLEINAKI</a:t>
            </a:r>
            <a:r>
              <a:rPr lang="en-US" sz="1400" baseline="30000" dirty="0"/>
              <a:t>3</a:t>
            </a:r>
            <a:r>
              <a:rPr lang="en-US" sz="1400" dirty="0"/>
              <a:t>, DIMITRA PETROU</a:t>
            </a:r>
            <a:r>
              <a:rPr lang="en-US" sz="1400" baseline="30000" dirty="0"/>
              <a:t>1</a:t>
            </a:r>
            <a:r>
              <a:rPr lang="en-US" sz="1400" dirty="0"/>
              <a:t>, PETROS KALOGEROPOULOS</a:t>
            </a:r>
            <a:r>
              <a:rPr lang="en-US" sz="1400" baseline="30000" dirty="0"/>
              <a:t>1</a:t>
            </a:r>
            <a:r>
              <a:rPr lang="en-US" sz="1400" dirty="0"/>
              <a:t>, LOUIZA GKIKA-ZERVOU</a:t>
            </a:r>
            <a:r>
              <a:rPr lang="en-US" sz="1400" baseline="30000" dirty="0"/>
              <a:t>5</a:t>
            </a:r>
            <a:r>
              <a:rPr lang="en-US" sz="1400" dirty="0"/>
              <a:t>, MARIOS PAPASOTIRIOU</a:t>
            </a:r>
            <a:r>
              <a:rPr lang="en-US" sz="1400" baseline="30000" dirty="0"/>
              <a:t>8</a:t>
            </a:r>
            <a:r>
              <a:rPr lang="en-US" sz="1400" dirty="0"/>
              <a:t>, DIMITRIOS GOUMENOS</a:t>
            </a:r>
            <a:r>
              <a:rPr lang="en-US" sz="1400" baseline="30000" dirty="0"/>
              <a:t>8</a:t>
            </a:r>
            <a:r>
              <a:rPr lang="en-US" sz="1400" dirty="0"/>
              <a:t>, ALIKI VENETSANOPOULOU</a:t>
            </a:r>
            <a:r>
              <a:rPr lang="en-US" sz="1400" baseline="30000" dirty="0"/>
              <a:t>9</a:t>
            </a:r>
            <a:r>
              <a:rPr lang="en-US" sz="1400" dirty="0"/>
              <a:t>, PARASKEVI VOULGARI</a:t>
            </a:r>
            <a:r>
              <a:rPr lang="en-US" sz="1400" baseline="30000" dirty="0"/>
              <a:t>9</a:t>
            </a:r>
            <a:r>
              <a:rPr lang="en-US" sz="1400" dirty="0"/>
              <a:t>, EIRINI GRAPSA</a:t>
            </a:r>
            <a:r>
              <a:rPr lang="en-US" sz="1400" baseline="30000" dirty="0"/>
              <a:t>10</a:t>
            </a:r>
            <a:r>
              <a:rPr lang="en-US" sz="1400" dirty="0"/>
              <a:t>, KONSTANTINOS STYLIANOU</a:t>
            </a:r>
            <a:r>
              <a:rPr lang="en-US" sz="1400" baseline="30000" dirty="0"/>
              <a:t>11</a:t>
            </a:r>
            <a:r>
              <a:rPr lang="en-US" sz="1400" dirty="0"/>
              <a:t>, STYLIANOS PANAGOUTSOS</a:t>
            </a:r>
            <a:r>
              <a:rPr lang="en-US" sz="1400" baseline="30000" dirty="0"/>
              <a:t>2</a:t>
            </a:r>
            <a:r>
              <a:rPr lang="en-US" sz="1400" dirty="0"/>
              <a:t>, IOANNIS N. BOLETIS</a:t>
            </a:r>
            <a:r>
              <a:rPr lang="en-US" sz="1400" baseline="30000" dirty="0"/>
              <a:t>3</a:t>
            </a:r>
            <a:endParaRPr lang="el-GR" sz="14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552993" y="4196688"/>
            <a:ext cx="10907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1 Department of Nephrology, 2nd Propaedeutic Internal Medicine, </a:t>
            </a:r>
            <a:r>
              <a:rPr lang="en-US" sz="1200" dirty="0" err="1"/>
              <a:t>Attikon</a:t>
            </a:r>
            <a:r>
              <a:rPr lang="en-US" sz="1200" dirty="0"/>
              <a:t> University Hospital,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Greece </a:t>
            </a:r>
          </a:p>
          <a:p>
            <a:r>
              <a:rPr lang="en-US" sz="1200" dirty="0"/>
              <a:t>2 Department of Nephrology, University of Thrace, </a:t>
            </a:r>
            <a:r>
              <a:rPr lang="en-US" sz="1200" dirty="0" err="1"/>
              <a:t>Alexandroupolis</a:t>
            </a:r>
            <a:endParaRPr lang="en-US" sz="1200" dirty="0"/>
          </a:p>
          <a:p>
            <a:r>
              <a:rPr lang="en-US" sz="1200" dirty="0"/>
              <a:t>3 Nephrology and Transplantation clinic, </a:t>
            </a:r>
            <a:r>
              <a:rPr lang="en-US" sz="1200" dirty="0" err="1"/>
              <a:t>Laiko</a:t>
            </a:r>
            <a:r>
              <a:rPr lang="en-US" sz="1200" dirty="0"/>
              <a:t> Hospital,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Greece</a:t>
            </a:r>
          </a:p>
          <a:p>
            <a:r>
              <a:rPr lang="en-US" sz="1200" dirty="0"/>
              <a:t>4 Department of Nephrology, </a:t>
            </a:r>
            <a:r>
              <a:rPr lang="en-US" sz="1200" dirty="0" err="1"/>
              <a:t>Gennimatas</a:t>
            </a:r>
            <a:r>
              <a:rPr lang="en-US" sz="1200" dirty="0"/>
              <a:t> Hospital</a:t>
            </a:r>
          </a:p>
          <a:p>
            <a:r>
              <a:rPr lang="en-US" sz="1200" dirty="0"/>
              <a:t>5 Department of Nephrology, University of Ioannina  </a:t>
            </a:r>
          </a:p>
          <a:p>
            <a:r>
              <a:rPr lang="en-US" sz="1200" dirty="0"/>
              <a:t>6 Rheumatology and clinical immunology Unit, </a:t>
            </a:r>
            <a:r>
              <a:rPr lang="en-US" sz="1200" dirty="0" err="1"/>
              <a:t>Attikon</a:t>
            </a:r>
            <a:r>
              <a:rPr lang="en-US" sz="1200" dirty="0"/>
              <a:t> University Hospital,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Greece</a:t>
            </a:r>
          </a:p>
          <a:p>
            <a:r>
              <a:rPr lang="en-US" sz="1200" dirty="0"/>
              <a:t>7 Division of Nephrology and Hypertension, 1st Department of Internal Medicine, AHEPA Hospital, Aristotle University of Thessaloniki, Thessaloniki, Greece.</a:t>
            </a:r>
          </a:p>
          <a:p>
            <a:r>
              <a:rPr lang="en-US" sz="1200" dirty="0"/>
              <a:t>8 Department of Nephrology and Renal Transplantation, </a:t>
            </a:r>
            <a:r>
              <a:rPr lang="en-US" sz="1200" dirty="0" err="1"/>
              <a:t>Patras</a:t>
            </a:r>
            <a:r>
              <a:rPr lang="en-US" sz="1200" dirty="0"/>
              <a:t> University Hospital, </a:t>
            </a:r>
            <a:r>
              <a:rPr lang="en-US" sz="1200" dirty="0" err="1"/>
              <a:t>Patras</a:t>
            </a:r>
            <a:r>
              <a:rPr lang="en-US" sz="1200" dirty="0"/>
              <a:t>, Greece.</a:t>
            </a:r>
          </a:p>
          <a:p>
            <a:r>
              <a:rPr lang="en-US" sz="1200" dirty="0"/>
              <a:t>9 Rheumatology Department, University of Ioannina, Ioannina, Greece.</a:t>
            </a:r>
          </a:p>
          <a:p>
            <a:r>
              <a:rPr lang="en-US" sz="1200" dirty="0"/>
              <a:t>10 Department of Nephrology, </a:t>
            </a:r>
            <a:r>
              <a:rPr lang="en-US" sz="1200" dirty="0" err="1"/>
              <a:t>Aretaieio</a:t>
            </a:r>
            <a:r>
              <a:rPr lang="en-US" sz="1200" dirty="0"/>
              <a:t> Hospital, National and </a:t>
            </a:r>
            <a:r>
              <a:rPr lang="en-US" sz="1200" dirty="0" err="1"/>
              <a:t>Kapodistrian</a:t>
            </a:r>
            <a:r>
              <a:rPr lang="en-US" sz="1200" dirty="0"/>
              <a:t> University of Athens, Athens, Greece.</a:t>
            </a:r>
          </a:p>
          <a:p>
            <a:r>
              <a:rPr lang="en-US" sz="1200" dirty="0"/>
              <a:t>11 Department of Nephrology, University Hospital of Heraklion, Heraklion, Greece.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714" y="120194"/>
            <a:ext cx="3666834" cy="104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3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D3B08A-76A1-C7EF-5798-7921028B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txBody>
          <a:bodyPr>
            <a:normAutofit/>
          </a:bodyPr>
          <a:lstStyle/>
          <a:p>
            <a:r>
              <a:rPr lang="en-US" sz="3600" b="1" dirty="0"/>
              <a:t>Vaccination </a:t>
            </a:r>
            <a:r>
              <a:rPr lang="el-GR" sz="3600" b="1" dirty="0"/>
              <a:t>ΑΕ</a:t>
            </a:r>
            <a:r>
              <a:rPr lang="en-US" sz="3600" b="1" dirty="0"/>
              <a:t> - Systemic</a:t>
            </a:r>
            <a:endParaRPr lang="el-GR" sz="3600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4851978"/>
              </p:ext>
            </p:extLst>
          </p:nvPr>
        </p:nvGraphicFramePr>
        <p:xfrm>
          <a:off x="978877" y="1225322"/>
          <a:ext cx="8296072" cy="504265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5017851">
                  <a:extLst>
                    <a:ext uri="{9D8B030D-6E8A-4147-A177-3AD203B41FA5}">
                      <a16:colId xmlns:a16="http://schemas.microsoft.com/office/drawing/2014/main" val="696873817"/>
                    </a:ext>
                  </a:extLst>
                </a:gridCol>
                <a:gridCol w="3278221">
                  <a:extLst>
                    <a:ext uri="{9D8B030D-6E8A-4147-A177-3AD203B41FA5}">
                      <a16:colId xmlns:a16="http://schemas.microsoft.com/office/drawing/2014/main" val="2283731024"/>
                    </a:ext>
                  </a:extLst>
                </a:gridCol>
              </a:tblGrid>
              <a:tr h="58776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Systemic</a:t>
                      </a:r>
                      <a:r>
                        <a:rPr lang="el-G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ΑΕ, Ν=315</a:t>
                      </a:r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Ν=66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(21.0%)</a:t>
                      </a:r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898883339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Headache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33 (10.5%)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4103813557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Myalgias</a:t>
                      </a: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43 (13.7%)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634072867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Arthralgias</a:t>
                      </a:r>
                      <a:endParaRPr lang="en-US" sz="2000" b="0" dirty="0">
                        <a:effectLst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 (5.4%)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4112566203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Fever 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 (9.5%)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74200798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Chills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 (3.5%)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365148598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Fatigue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 (8.3%)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501092118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Diarrhea</a:t>
                      </a: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(0.3%)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2931526164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Nausea</a:t>
                      </a: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(0.3%)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2138912742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Lymphadenopathy</a:t>
                      </a: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 (2.0%)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723283175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l-GR" sz="2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ΑΕ </a:t>
                      </a:r>
                      <a:r>
                        <a:rPr lang="en-US" sz="2000" b="0" i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kidney</a:t>
                      </a:r>
                      <a:endParaRPr lang="el-GR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(1,0%)</a:t>
                      </a: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4236833314"/>
                  </a:ext>
                </a:extLst>
              </a:tr>
              <a:tr h="4030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Acute renal injury</a:t>
                      </a:r>
                      <a:endParaRPr lang="el-GR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(0,6%)</a:t>
                      </a: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95155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85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D3B08A-76A1-C7EF-5798-7921028B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txBody>
          <a:bodyPr>
            <a:normAutofit/>
          </a:bodyPr>
          <a:lstStyle/>
          <a:p>
            <a:r>
              <a:rPr lang="en-US" sz="3600" b="1" dirty="0"/>
              <a:t>Vaccination AE - local</a:t>
            </a:r>
            <a:endParaRPr lang="el-GR" sz="3600" b="1" dirty="0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2682041"/>
              </p:ext>
            </p:extLst>
          </p:nvPr>
        </p:nvGraphicFramePr>
        <p:xfrm>
          <a:off x="838200" y="1827787"/>
          <a:ext cx="9395906" cy="3110773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5995830">
                  <a:extLst>
                    <a:ext uri="{9D8B030D-6E8A-4147-A177-3AD203B41FA5}">
                      <a16:colId xmlns:a16="http://schemas.microsoft.com/office/drawing/2014/main" val="3342823846"/>
                    </a:ext>
                  </a:extLst>
                </a:gridCol>
                <a:gridCol w="3400076">
                  <a:extLst>
                    <a:ext uri="{9D8B030D-6E8A-4147-A177-3AD203B41FA5}">
                      <a16:colId xmlns:a16="http://schemas.microsoft.com/office/drawing/2014/main" val="2574696969"/>
                    </a:ext>
                  </a:extLst>
                </a:gridCol>
              </a:tblGrid>
              <a:tr h="63236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Local </a:t>
                      </a:r>
                      <a:r>
                        <a:rPr lang="el-G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ΑΕ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Ν=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122 </a:t>
                      </a:r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(38.7%)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115425308"/>
                  </a:ext>
                </a:extLst>
              </a:tr>
              <a:tr h="52195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0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41 (13.0%)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3731810566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0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Itching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 (1.3%)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423229993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0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Allergic reaction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(0.3%)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966915744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0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Rash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(0.6%)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05" marR="64405" marT="0" marB="0" anchor="ctr"/>
                </a:tc>
                <a:extLst>
                  <a:ext uri="{0D108BD9-81ED-4DB2-BD59-A6C34878D82A}">
                    <a16:rowId xmlns:a16="http://schemas.microsoft.com/office/drawing/2014/main" val="24418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7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28508272-CC46-B6E8-583B-4847DDA0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92" y="0"/>
            <a:ext cx="10683240" cy="793115"/>
          </a:xfrm>
        </p:spPr>
        <p:txBody>
          <a:bodyPr>
            <a:normAutofit/>
          </a:bodyPr>
          <a:lstStyle/>
          <a:p>
            <a:r>
              <a:rPr lang="en-US" sz="3200" b="1" dirty="0"/>
              <a:t>GN relapse after vaccination</a:t>
            </a:r>
            <a:endParaRPr lang="el-GR" sz="3200" b="1" dirty="0"/>
          </a:p>
        </p:txBody>
      </p:sp>
      <p:graphicFrame>
        <p:nvGraphicFramePr>
          <p:cNvPr id="2" name="Θέση περιεχομένου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742513"/>
              </p:ext>
            </p:extLst>
          </p:nvPr>
        </p:nvGraphicFramePr>
        <p:xfrm>
          <a:off x="420914" y="793115"/>
          <a:ext cx="11437257" cy="548576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7773852">
                  <a:extLst>
                    <a:ext uri="{9D8B030D-6E8A-4147-A177-3AD203B41FA5}">
                      <a16:colId xmlns:a16="http://schemas.microsoft.com/office/drawing/2014/main" val="3656180449"/>
                    </a:ext>
                  </a:extLst>
                </a:gridCol>
                <a:gridCol w="3663405">
                  <a:extLst>
                    <a:ext uri="{9D8B030D-6E8A-4147-A177-3AD203B41FA5}">
                      <a16:colId xmlns:a16="http://schemas.microsoft.com/office/drawing/2014/main" val="155102893"/>
                    </a:ext>
                  </a:extLst>
                </a:gridCol>
              </a:tblGrid>
              <a:tr h="683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Parameter</a:t>
                      </a:r>
                      <a:endParaRPr lang="el-G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Vaccinated (N=255)</a:t>
                      </a:r>
                      <a:endParaRPr lang="el-GR" sz="20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8192032"/>
                  </a:ext>
                </a:extLst>
              </a:tr>
              <a:tr h="341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GN at vaccination</a:t>
                      </a:r>
                      <a:endParaRPr lang="el-G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5504279"/>
                  </a:ext>
                </a:extLst>
              </a:tr>
              <a:tr h="313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Remission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224 (87.8%)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2461461"/>
                  </a:ext>
                </a:extLst>
              </a:tr>
              <a:tr h="309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Relapse GN after vaccination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23 (9.0%)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8819233"/>
                  </a:ext>
                </a:extLst>
              </a:tr>
              <a:tr h="307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Histological diagnosis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1968565"/>
                  </a:ext>
                </a:extLst>
              </a:tr>
              <a:tr h="494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</a:rPr>
                        <a:t>ANCA-GN</a:t>
                      </a:r>
                      <a:endParaRPr lang="el-GR" sz="12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 (8.7%)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3031257"/>
                  </a:ext>
                </a:extLst>
              </a:tr>
              <a:tr h="42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IgA</a:t>
                      </a:r>
                      <a:r>
                        <a:rPr lang="el-GR" sz="1800" b="0" baseline="0" dirty="0">
                          <a:effectLst/>
                        </a:rPr>
                        <a:t> </a:t>
                      </a:r>
                      <a:r>
                        <a:rPr lang="en-US" sz="1800" b="0" baseline="0" dirty="0">
                          <a:effectLst/>
                        </a:rPr>
                        <a:t>nephropathy</a:t>
                      </a:r>
                      <a:endParaRPr lang="el-G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7 (30.4%)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5016598"/>
                  </a:ext>
                </a:extLst>
              </a:tr>
              <a:tr h="475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Minimal Change Disease (MCD)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6 (26.1%)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9194055"/>
                  </a:ext>
                </a:extLst>
              </a:tr>
              <a:tr h="47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Membranous nephropathy (</a:t>
                      </a:r>
                      <a:r>
                        <a:rPr lang="el-GR" sz="1800" b="0" dirty="0">
                          <a:effectLst/>
                        </a:rPr>
                        <a:t>Μ</a:t>
                      </a:r>
                      <a:r>
                        <a:rPr lang="en-US" sz="1800" b="0" dirty="0">
                          <a:effectLst/>
                        </a:rPr>
                        <a:t>N)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5 (21.7%)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543296"/>
                  </a:ext>
                </a:extLst>
              </a:tr>
              <a:tr h="365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Lupus-GN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 (4.3%)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2990387"/>
                  </a:ext>
                </a:extLst>
              </a:tr>
              <a:tr h="524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Focal segmental </a:t>
                      </a:r>
                      <a:r>
                        <a:rPr lang="en-US" sz="1800" b="0" dirty="0" err="1">
                          <a:effectLst/>
                        </a:rPr>
                        <a:t>glomerulosclerosis</a:t>
                      </a:r>
                      <a:r>
                        <a:rPr lang="en-US" sz="1800" b="0" dirty="0">
                          <a:effectLst/>
                        </a:rPr>
                        <a:t> (FSGS)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 (8.7%)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5616693"/>
                  </a:ext>
                </a:extLst>
              </a:tr>
              <a:tr h="466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effectLst/>
                        </a:rPr>
                        <a:t>Time from vaccination to relapse</a:t>
                      </a:r>
                      <a:r>
                        <a:rPr lang="el-GR" sz="1800" b="0" baseline="0" dirty="0">
                          <a:effectLst/>
                        </a:rPr>
                        <a:t> </a:t>
                      </a:r>
                      <a:r>
                        <a:rPr lang="en-US" sz="1800" b="0" dirty="0">
                          <a:effectLst/>
                        </a:rPr>
                        <a:t>(months)</a:t>
                      </a:r>
                      <a:endParaRPr lang="el-G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2.5 [1.2-6.4]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9931358"/>
                  </a:ext>
                </a:extLst>
              </a:tr>
              <a:tr h="307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Follow up time </a:t>
                      </a:r>
                      <a:r>
                        <a:rPr lang="el-GR" sz="1800" b="0" dirty="0">
                          <a:effectLst/>
                        </a:rPr>
                        <a:t>(</a:t>
                      </a:r>
                      <a:r>
                        <a:rPr lang="en-US" sz="1800" b="0" dirty="0">
                          <a:effectLst/>
                        </a:rPr>
                        <a:t>months</a:t>
                      </a:r>
                      <a:r>
                        <a:rPr lang="el-GR" sz="1800" b="0" dirty="0">
                          <a:effectLst/>
                        </a:rPr>
                        <a:t>)</a:t>
                      </a:r>
                      <a:endParaRPr lang="en-US" sz="18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+mn-lt"/>
                        </a:rPr>
                        <a:t>18.2 (15.5-20.1)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3144899"/>
                  </a:ext>
                </a:extLst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420914" y="2124892"/>
            <a:ext cx="11437257" cy="32221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26720" y="5503817"/>
            <a:ext cx="11431451" cy="44413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2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995" y="470264"/>
            <a:ext cx="9048206" cy="56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96B3428-AE11-7533-DD23-4E897B431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492440"/>
              </p:ext>
            </p:extLst>
          </p:nvPr>
        </p:nvGraphicFramePr>
        <p:xfrm>
          <a:off x="653143" y="1439035"/>
          <a:ext cx="10964092" cy="50163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65715">
                  <a:extLst>
                    <a:ext uri="{9D8B030D-6E8A-4147-A177-3AD203B41FA5}">
                      <a16:colId xmlns:a16="http://schemas.microsoft.com/office/drawing/2014/main" val="571039906"/>
                    </a:ext>
                  </a:extLst>
                </a:gridCol>
                <a:gridCol w="3178628">
                  <a:extLst>
                    <a:ext uri="{9D8B030D-6E8A-4147-A177-3AD203B41FA5}">
                      <a16:colId xmlns:a16="http://schemas.microsoft.com/office/drawing/2014/main" val="4201659133"/>
                    </a:ext>
                  </a:extLst>
                </a:gridCol>
                <a:gridCol w="3082835">
                  <a:extLst>
                    <a:ext uri="{9D8B030D-6E8A-4147-A177-3AD203B41FA5}">
                      <a16:colId xmlns:a16="http://schemas.microsoft.com/office/drawing/2014/main" val="229311606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609029442"/>
                    </a:ext>
                  </a:extLst>
                </a:gridCol>
              </a:tblGrid>
              <a:tr h="90481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Parameter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Before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vaccination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/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algn="ctr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After vaccination</a:t>
                      </a:r>
                    </a:p>
                    <a:p>
                      <a:pPr marL="457200" algn="ctr"/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P-value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9802311"/>
                  </a:ext>
                </a:extLst>
              </a:tr>
              <a:tr h="44378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Hemoglobin (g/dl)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±1.7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0.426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7309261"/>
                  </a:ext>
                </a:extLst>
              </a:tr>
              <a:tr h="439126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WBC count (/</a:t>
                      </a:r>
                      <a:r>
                        <a:rPr lang="el-GR" sz="200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L)</a:t>
                      </a:r>
                      <a:endParaRPr lang="el-G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7100 [5908-9338]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6870 [5680-8700]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0.162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2597382"/>
                  </a:ext>
                </a:extLst>
              </a:tr>
              <a:tr h="59679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Neutrophil count (/</a:t>
                      </a:r>
                      <a:r>
                        <a:rPr lang="el-GR" sz="200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L)</a:t>
                      </a:r>
                      <a:endParaRPr lang="el-G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4300 [3358-6100]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4144 [3188-5849]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0.168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239319"/>
                  </a:ext>
                </a:extLst>
              </a:tr>
              <a:tr h="587165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Lymphocyte count (/</a:t>
                      </a:r>
                      <a:r>
                        <a:rPr lang="el-GR" sz="2000">
                          <a:solidFill>
                            <a:schemeClr val="tx1"/>
                          </a:solidFill>
                          <a:effectLst/>
                        </a:rPr>
                        <a:t>μ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L)</a:t>
                      </a:r>
                      <a:endParaRPr lang="el-G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 [1540-2520]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1886 [1411-2371]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0.094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011752"/>
                  </a:ext>
                </a:extLst>
              </a:tr>
              <a:tr h="587166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Neutrophil-to-lymphocyte ratio</a:t>
                      </a:r>
                      <a:endParaRPr lang="el-G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2.29 [1.69-3.08]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 [1.65-3.20]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0.941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3312314"/>
                  </a:ext>
                </a:extLst>
              </a:tr>
              <a:tr h="693047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Serum lactate dehydrogenase (U/L)</a:t>
                      </a:r>
                      <a:endParaRPr lang="el-G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211.9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±56.5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216.8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±70.0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0.451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605418"/>
                  </a:ext>
                </a:extLst>
              </a:tr>
              <a:tr h="73242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C-reactive protein (mg/L)</a:t>
                      </a:r>
                      <a:endParaRPr lang="el-G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 [0.36-2.00]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 [0.40-2.00]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0.368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658007"/>
                  </a:ext>
                </a:extLst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653143" y="232066"/>
            <a:ext cx="10833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+mj-lt"/>
              </a:rPr>
              <a:t>Laboratory tests before and after vaccination</a:t>
            </a:r>
            <a:endParaRPr lang="el-G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7691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FF8D157D-E2D4-EFC0-B979-291B5C35A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1" r="11100" b="6770"/>
          <a:stretch/>
        </p:blipFill>
        <p:spPr>
          <a:xfrm>
            <a:off x="1454314" y="3299905"/>
            <a:ext cx="4463129" cy="306256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DE5570F1-4B3E-4AEF-67F9-335B61439A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53" r="11281" b="6935"/>
          <a:stretch/>
        </p:blipFill>
        <p:spPr>
          <a:xfrm>
            <a:off x="1473514" y="237345"/>
            <a:ext cx="4443929" cy="3062560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5CCC5B71-A59E-EFFA-6DF8-1187659404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31" r="11026" b="6819"/>
          <a:stretch/>
        </p:blipFill>
        <p:spPr>
          <a:xfrm>
            <a:off x="6354191" y="237345"/>
            <a:ext cx="4452759" cy="30625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5C7F05-BC6F-217D-DF4A-8219A4E8B27B}"/>
              </a:ext>
            </a:extLst>
          </p:cNvPr>
          <p:cNvSpPr txBox="1"/>
          <p:nvPr/>
        </p:nvSpPr>
        <p:spPr>
          <a:xfrm rot="16200000">
            <a:off x="-118443" y="4601557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Neutrophil/lymphocyte ratio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17451C-F660-1874-D346-160CCFAC20A6}"/>
              </a:ext>
            </a:extLst>
          </p:cNvPr>
          <p:cNvSpPr txBox="1"/>
          <p:nvPr/>
        </p:nvSpPr>
        <p:spPr>
          <a:xfrm>
            <a:off x="1312076" y="637147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Before vaccination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986850-FCAC-69F7-9810-027998AA0D76}"/>
              </a:ext>
            </a:extLst>
          </p:cNvPr>
          <p:cNvSpPr txBox="1"/>
          <p:nvPr/>
        </p:nvSpPr>
        <p:spPr>
          <a:xfrm>
            <a:off x="3294079" y="637147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After vaccination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52E654-887E-9BF7-C765-8139EE09DFE2}"/>
              </a:ext>
            </a:extLst>
          </p:cNvPr>
          <p:cNvSpPr txBox="1"/>
          <p:nvPr/>
        </p:nvSpPr>
        <p:spPr>
          <a:xfrm rot="16200000">
            <a:off x="-118442" y="1710800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Hemoglobin (g/dl)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74E5B4-CE78-308F-5549-2A649F5ED401}"/>
              </a:ext>
            </a:extLst>
          </p:cNvPr>
          <p:cNvSpPr txBox="1"/>
          <p:nvPr/>
        </p:nvSpPr>
        <p:spPr>
          <a:xfrm rot="16200000">
            <a:off x="4762237" y="1615889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WBC count (/</a:t>
            </a:r>
            <a:r>
              <a:rPr lang="el-GR" sz="1385" dirty="0">
                <a:latin typeface="Bahnschrift SemiCondensed" panose="020B0502040204020203" pitchFamily="34" charset="0"/>
              </a:rPr>
              <a:t>μ</a:t>
            </a:r>
            <a:r>
              <a:rPr lang="en-US" sz="1385" dirty="0">
                <a:latin typeface="Bahnschrift SemiCondensed" panose="020B0502040204020203" pitchFamily="34" charset="0"/>
              </a:rPr>
              <a:t>L)</a:t>
            </a:r>
          </a:p>
        </p:txBody>
      </p: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8E4A01EB-2FEE-B881-9F96-E2E5AA7859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31" r="11026" b="6629"/>
          <a:stretch/>
        </p:blipFill>
        <p:spPr>
          <a:xfrm>
            <a:off x="6438621" y="3361014"/>
            <a:ext cx="4368330" cy="301061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4BD9DF-BA97-F685-B270-CE90D31BF33D}"/>
              </a:ext>
            </a:extLst>
          </p:cNvPr>
          <p:cNvSpPr txBox="1"/>
          <p:nvPr/>
        </p:nvSpPr>
        <p:spPr>
          <a:xfrm rot="16200000">
            <a:off x="4762237" y="4713584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Platelet count (k/</a:t>
            </a:r>
            <a:r>
              <a:rPr lang="el-GR" sz="1385" dirty="0">
                <a:latin typeface="Bahnschrift SemiCondensed" panose="020B0502040204020203" pitchFamily="34" charset="0"/>
              </a:rPr>
              <a:t>μ</a:t>
            </a:r>
            <a:r>
              <a:rPr lang="en-US" sz="1385" dirty="0">
                <a:latin typeface="Bahnschrift SemiCondensed" panose="020B0502040204020203" pitchFamily="34" charset="0"/>
              </a:rPr>
              <a:t>L)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91D967-291B-8CA4-ADD0-2A2386C4D976}"/>
              </a:ext>
            </a:extLst>
          </p:cNvPr>
          <p:cNvSpPr txBox="1"/>
          <p:nvPr/>
        </p:nvSpPr>
        <p:spPr>
          <a:xfrm>
            <a:off x="6276736" y="6373921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Before vaccination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72195F-8FAC-AD49-B392-8BA06D097AEC}"/>
              </a:ext>
            </a:extLst>
          </p:cNvPr>
          <p:cNvSpPr txBox="1"/>
          <p:nvPr/>
        </p:nvSpPr>
        <p:spPr>
          <a:xfrm>
            <a:off x="8258738" y="6373921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After vaccination</a:t>
            </a:r>
          </a:p>
        </p:txBody>
      </p:sp>
    </p:spTree>
    <p:extLst>
      <p:ext uri="{BB962C8B-B14F-4D97-AF65-F5344CB8AC3E}">
        <p14:creationId xmlns:p14="http://schemas.microsoft.com/office/powerpoint/2010/main" val="2518967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D64CF5B-4D59-2993-6902-EBCF24192E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1" t="-1" r="10542" b="6630"/>
          <a:stretch/>
        </p:blipFill>
        <p:spPr>
          <a:xfrm>
            <a:off x="3002020" y="825507"/>
            <a:ext cx="6187961" cy="4235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361799-3A86-452F-D349-E2BE30E872B4}"/>
              </a:ext>
            </a:extLst>
          </p:cNvPr>
          <p:cNvSpPr txBox="1"/>
          <p:nvPr/>
        </p:nvSpPr>
        <p:spPr>
          <a:xfrm rot="16200000">
            <a:off x="1410064" y="2940618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C-reactive protein (mg/L)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AE5015-D156-6126-FF6F-0AE2C811FD62}"/>
              </a:ext>
            </a:extLst>
          </p:cNvPr>
          <p:cNvSpPr txBox="1"/>
          <p:nvPr/>
        </p:nvSpPr>
        <p:spPr>
          <a:xfrm>
            <a:off x="3401982" y="5060531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Before vaccination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EA2940-73A5-020C-9522-14D8EA7F3A71}"/>
              </a:ext>
            </a:extLst>
          </p:cNvPr>
          <p:cNvSpPr txBox="1"/>
          <p:nvPr/>
        </p:nvSpPr>
        <p:spPr>
          <a:xfrm>
            <a:off x="6096000" y="5060531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After vaccination</a:t>
            </a:r>
          </a:p>
        </p:txBody>
      </p:sp>
    </p:spTree>
    <p:extLst>
      <p:ext uri="{BB962C8B-B14F-4D97-AF65-F5344CB8AC3E}">
        <p14:creationId xmlns:p14="http://schemas.microsoft.com/office/powerpoint/2010/main" val="2454376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23C9F4-3C26-977E-F368-B788C4819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Kidney function before and after vaccination</a:t>
            </a:r>
            <a:endParaRPr lang="el-GR" sz="32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872059"/>
              </p:ext>
            </p:extLst>
          </p:nvPr>
        </p:nvGraphicFramePr>
        <p:xfrm>
          <a:off x="838200" y="1617616"/>
          <a:ext cx="9997438" cy="3622767"/>
        </p:xfrm>
        <a:graphic>
          <a:graphicData uri="http://schemas.openxmlformats.org/drawingml/2006/table">
            <a:tbl>
              <a:tblPr firstRow="1" firstCol="1" bandRow="1"/>
              <a:tblGrid>
                <a:gridCol w="3807941">
                  <a:extLst>
                    <a:ext uri="{9D8B030D-6E8A-4147-A177-3AD203B41FA5}">
                      <a16:colId xmlns:a16="http://schemas.microsoft.com/office/drawing/2014/main" val="413580794"/>
                    </a:ext>
                  </a:extLst>
                </a:gridCol>
                <a:gridCol w="2162432">
                  <a:extLst>
                    <a:ext uri="{9D8B030D-6E8A-4147-A177-3AD203B41FA5}">
                      <a16:colId xmlns:a16="http://schemas.microsoft.com/office/drawing/2014/main" val="1061963117"/>
                    </a:ext>
                  </a:extLst>
                </a:gridCol>
                <a:gridCol w="2217613">
                  <a:extLst>
                    <a:ext uri="{9D8B030D-6E8A-4147-A177-3AD203B41FA5}">
                      <a16:colId xmlns:a16="http://schemas.microsoft.com/office/drawing/2014/main" val="527155382"/>
                    </a:ext>
                  </a:extLst>
                </a:gridCol>
                <a:gridCol w="1809452">
                  <a:extLst>
                    <a:ext uri="{9D8B030D-6E8A-4147-A177-3AD203B41FA5}">
                      <a16:colId xmlns:a16="http://schemas.microsoft.com/office/drawing/2014/main" val="2025195714"/>
                    </a:ext>
                  </a:extLst>
                </a:gridCol>
              </a:tblGrid>
              <a:tr h="74004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Parameter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Before vaccination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After vaccination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P-value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23450"/>
                  </a:ext>
                </a:extLst>
              </a:tr>
              <a:tr h="775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Serum creatinine (mg/dl)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1.06 [0.80-1.50]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1.09 [0.80-1.47]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0.812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253922"/>
                  </a:ext>
                </a:extLst>
              </a:tr>
              <a:tr h="56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eGFR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(ml/min/1.73 m</a:t>
                      </a:r>
                      <a:r>
                        <a:rPr lang="en-US" sz="20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72.9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±29.7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71.5</a:t>
                      </a: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±30.4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0.595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165480"/>
                  </a:ext>
                </a:extLst>
              </a:tr>
              <a:tr h="790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24h urinary protein excretion (mg)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432.5 [110-1154]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 [132-1038]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0.883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61570"/>
                  </a:ext>
                </a:extLst>
              </a:tr>
              <a:tr h="747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urine RBC per high power field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[1-4]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[1-3]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0.077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650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6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82DA6F61-E98C-C3E0-4488-E64C0A40E4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3" r="11147" b="6629"/>
          <a:stretch/>
        </p:blipFill>
        <p:spPr>
          <a:xfrm>
            <a:off x="1310874" y="1552817"/>
            <a:ext cx="4589707" cy="31720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AB5923-5B5F-55B5-3244-FE844E1D2413}"/>
              </a:ext>
            </a:extLst>
          </p:cNvPr>
          <p:cNvSpPr txBox="1"/>
          <p:nvPr/>
        </p:nvSpPr>
        <p:spPr>
          <a:xfrm rot="16200000">
            <a:off x="-281082" y="2986115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eGFR (ml/min/1.73 m</a:t>
            </a:r>
            <a:r>
              <a:rPr lang="en-US" sz="1385" baseline="30000" dirty="0">
                <a:latin typeface="Bahnschrift SemiCondensed" panose="020B0502040204020203" pitchFamily="34" charset="0"/>
              </a:rPr>
              <a:t>2</a:t>
            </a:r>
            <a:r>
              <a:rPr lang="en-US" sz="1385" dirty="0">
                <a:latin typeface="Bahnschrift SemiCondensed" panose="020B0502040204020203" pitchFamily="34" charset="0"/>
              </a:rPr>
              <a:t>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70E8D2FF-A02C-A1B9-6E0E-73CD233B6C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51" r="10905" b="6439"/>
          <a:stretch/>
        </p:blipFill>
        <p:spPr>
          <a:xfrm>
            <a:off x="6584576" y="1550360"/>
            <a:ext cx="4589707" cy="31696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686CF9-5CF5-07D5-F7E3-8C4F7263B5B1}"/>
              </a:ext>
            </a:extLst>
          </p:cNvPr>
          <p:cNvSpPr txBox="1"/>
          <p:nvPr/>
        </p:nvSpPr>
        <p:spPr>
          <a:xfrm rot="16200000">
            <a:off x="4995492" y="292013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Proteinuria (mg/24h)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B9260F-5BDE-9C34-1DFF-A083833F62C7}"/>
              </a:ext>
            </a:extLst>
          </p:cNvPr>
          <p:cNvSpPr txBox="1"/>
          <p:nvPr/>
        </p:nvSpPr>
        <p:spPr>
          <a:xfrm>
            <a:off x="1224577" y="467425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Before vaccination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7D2D7C-BBD4-A41F-D651-30CC2BA594D9}"/>
              </a:ext>
            </a:extLst>
          </p:cNvPr>
          <p:cNvSpPr txBox="1"/>
          <p:nvPr/>
        </p:nvSpPr>
        <p:spPr>
          <a:xfrm>
            <a:off x="3300108" y="467425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After vaccination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3F2926-FE84-F441-CEB4-602CE45A4664}"/>
              </a:ext>
            </a:extLst>
          </p:cNvPr>
          <p:cNvSpPr txBox="1"/>
          <p:nvPr/>
        </p:nvSpPr>
        <p:spPr>
          <a:xfrm>
            <a:off x="6567364" y="467425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Before vaccination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4DA039-BB28-4E51-FE86-B8482F52076B}"/>
              </a:ext>
            </a:extLst>
          </p:cNvPr>
          <p:cNvSpPr txBox="1"/>
          <p:nvPr/>
        </p:nvSpPr>
        <p:spPr>
          <a:xfrm>
            <a:off x="8642894" y="4674253"/>
            <a:ext cx="2890757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5" dirty="0">
                <a:latin typeface="Bahnschrift SemiCondensed" panose="020B0502040204020203" pitchFamily="34" charset="0"/>
              </a:rPr>
              <a:t>After vaccination</a:t>
            </a:r>
          </a:p>
        </p:txBody>
      </p:sp>
    </p:spTree>
    <p:extLst>
      <p:ext uri="{BB962C8B-B14F-4D97-AF65-F5344CB8AC3E}">
        <p14:creationId xmlns:p14="http://schemas.microsoft.com/office/powerpoint/2010/main" val="1665796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74475"/>
            <a:ext cx="10515600" cy="4351338"/>
          </a:xfrm>
        </p:spPr>
        <p:txBody>
          <a:bodyPr/>
          <a:lstStyle/>
          <a:p>
            <a:r>
              <a:rPr lang="en-US" dirty="0"/>
              <a:t>AE of SARS-CoV-2 vaccination in patients with GN were mostly </a:t>
            </a:r>
            <a:r>
              <a:rPr lang="en-US" u="sng" dirty="0"/>
              <a:t>local</a:t>
            </a:r>
            <a:r>
              <a:rPr lang="en-US" dirty="0"/>
              <a:t> and didn’t differ from those of the general population </a:t>
            </a:r>
          </a:p>
          <a:p>
            <a:r>
              <a:rPr lang="en-US" dirty="0"/>
              <a:t>Possibility of relapse after vaccination was 9%, with a median time of </a:t>
            </a:r>
            <a:r>
              <a:rPr lang="en-US"/>
              <a:t>relapse 2,5 months  </a:t>
            </a:r>
            <a:endParaRPr lang="en-US" dirty="0"/>
          </a:p>
          <a:p>
            <a:r>
              <a:rPr lang="en-US" dirty="0"/>
              <a:t>No alteration in laboratory tests before and after vaccination</a:t>
            </a:r>
          </a:p>
          <a:p>
            <a:r>
              <a:rPr lang="en-US" dirty="0"/>
              <a:t>No change in kidney function before and after vaccination</a:t>
            </a:r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3713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620983" cy="918926"/>
          </a:xfrm>
          <a:noFill/>
        </p:spPr>
        <p:txBody>
          <a:bodyPr>
            <a:normAutofit/>
          </a:bodyPr>
          <a:lstStyle/>
          <a:p>
            <a:r>
              <a:rPr lang="en-US" sz="3600" b="1" dirty="0"/>
              <a:t>SARS-CoV-2 vaccination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2059889"/>
            <a:ext cx="4090851" cy="360904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Pain</a:t>
            </a:r>
            <a:endParaRPr lang="el-GR" sz="2000" dirty="0"/>
          </a:p>
          <a:p>
            <a:r>
              <a:rPr lang="en-US" sz="2000" dirty="0"/>
              <a:t>Swelling </a:t>
            </a:r>
            <a:endParaRPr lang="el-GR" sz="2000" dirty="0"/>
          </a:p>
          <a:p>
            <a:r>
              <a:rPr lang="en-US" sz="2000" dirty="0"/>
              <a:t>Tenderness</a:t>
            </a:r>
            <a:endParaRPr lang="el-GR" sz="2000" dirty="0"/>
          </a:p>
          <a:p>
            <a:r>
              <a:rPr lang="en-US" sz="2000" dirty="0"/>
              <a:t>Itching </a:t>
            </a:r>
            <a:endParaRPr lang="el-GR" sz="2000" dirty="0"/>
          </a:p>
          <a:p>
            <a:r>
              <a:rPr lang="en-US" sz="2000" dirty="0"/>
              <a:t>Skin Rash</a:t>
            </a:r>
            <a:endParaRPr lang="el-GR" sz="2000" dirty="0"/>
          </a:p>
          <a:p>
            <a:r>
              <a:rPr lang="en-US" sz="2000" dirty="0"/>
              <a:t>Allergic Reaction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57451" y="1189062"/>
            <a:ext cx="5077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EVENTS (AE)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6796" y="2063920"/>
            <a:ext cx="4282440" cy="36009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Headache 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Myalgias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Arthralgias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Fever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Chills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Fatigue 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Diarrhea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Nausea</a:t>
            </a:r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Lymphadenopathy</a:t>
            </a:r>
            <a:endParaRPr lang="el-GR" sz="2000" dirty="0"/>
          </a:p>
          <a:p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15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" r="2511"/>
          <a:stretch/>
        </p:blipFill>
        <p:spPr>
          <a:xfrm>
            <a:off x="2203259" y="1611086"/>
            <a:ext cx="7021640" cy="4326608"/>
          </a:xfrm>
          <a:prstGeom prst="rect">
            <a:avLst/>
          </a:prstGeom>
        </p:spPr>
      </p:pic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437" y="4261181"/>
            <a:ext cx="1676513" cy="1676513"/>
          </a:xfrm>
        </p:spPr>
      </p:pic>
    </p:spTree>
    <p:extLst>
      <p:ext uri="{BB962C8B-B14F-4D97-AF65-F5344CB8AC3E}">
        <p14:creationId xmlns:p14="http://schemas.microsoft.com/office/powerpoint/2010/main" val="46614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50720"/>
            <a:ext cx="10515600" cy="3349424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Evaluate the frequency of AE from the SARS-CoV-2 vaccination in patients with diagnosed glomerular disease (GD)</a:t>
            </a:r>
            <a:endParaRPr lang="el-GR" sz="2400" dirty="0"/>
          </a:p>
          <a:p>
            <a:pPr algn="just"/>
            <a:r>
              <a:rPr lang="en-US" sz="2400" dirty="0"/>
              <a:t>Evaluate the most common AE in this group </a:t>
            </a:r>
          </a:p>
          <a:p>
            <a:pPr algn="just"/>
            <a:r>
              <a:rPr lang="en-US" sz="2400" dirty="0"/>
              <a:t>A possible effect of vaccination on kidney function of these patients</a:t>
            </a:r>
            <a:endParaRPr lang="el-GR" sz="2400" dirty="0"/>
          </a:p>
          <a:p>
            <a:pPr algn="just"/>
            <a:r>
              <a:rPr lang="en-US" sz="2400" dirty="0"/>
              <a:t>Incidence of a GD relapse after vaccination</a:t>
            </a:r>
          </a:p>
          <a:p>
            <a:pPr algn="just"/>
            <a:r>
              <a:rPr lang="en-US" sz="2400" dirty="0"/>
              <a:t>The difference in relapse rate by histopathological diagnosis</a:t>
            </a:r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1" dirty="0"/>
              <a:t>Aim of the study </a:t>
            </a:r>
            <a:endParaRPr lang="el-GR" sz="3600" b="1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4459ACFA-6D76-2670-63E7-57B00C3B3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885" y="4890841"/>
            <a:ext cx="2449979" cy="179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0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731196" y="159275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US" sz="3600" b="1" dirty="0"/>
              <a:t>Methods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199" y="2052048"/>
            <a:ext cx="5181600" cy="40091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Inclusive criteria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400" dirty="0"/>
              <a:t>History of GN diagnosis</a:t>
            </a:r>
            <a:endParaRPr lang="el-GR" sz="2400" dirty="0"/>
          </a:p>
          <a:p>
            <a:r>
              <a:rPr lang="en-US" sz="2400" dirty="0"/>
              <a:t>Histologically confirmed GN</a:t>
            </a:r>
            <a:endParaRPr lang="el-GR" sz="2400" dirty="0"/>
          </a:p>
          <a:p>
            <a:r>
              <a:rPr lang="en-US" sz="2400" dirty="0"/>
              <a:t>At least one dose of SARS-CoV-2 vaccination </a:t>
            </a:r>
            <a:endParaRPr lang="el-GR" sz="2400" dirty="0"/>
          </a:p>
          <a:p>
            <a:endParaRPr lang="el-GR" i="1" dirty="0"/>
          </a:p>
        </p:txBody>
      </p: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BE40D074-4A88-9D21-7838-8F5B94357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035" y="2052048"/>
            <a:ext cx="5181600" cy="400911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 criteria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Patients with first GN diagnosis after vaccination</a:t>
            </a:r>
            <a:endParaRPr lang="el-G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Patiens</a:t>
            </a:r>
            <a:r>
              <a:rPr lang="en-US" sz="2400" dirty="0"/>
              <a:t> in ESKD before vaccination</a:t>
            </a:r>
            <a:endParaRPr lang="el-GR" sz="2400" dirty="0"/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1245223"/>
            <a:ext cx="321346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n w="0"/>
                <a:solidFill>
                  <a:srgbClr val="0432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Retrospective Study</a:t>
            </a:r>
            <a:endParaRPr lang="el-GR" sz="2800" dirty="0">
              <a:ln w="0"/>
              <a:solidFill>
                <a:srgbClr val="0432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1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29B5D998-FF37-62F4-FA0D-644991A0B23A}"/>
              </a:ext>
            </a:extLst>
          </p:cNvPr>
          <p:cNvSpPr/>
          <p:nvPr/>
        </p:nvSpPr>
        <p:spPr>
          <a:xfrm>
            <a:off x="6095999" y="966652"/>
            <a:ext cx="5482045" cy="1742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5951ED79-8EEF-70FB-D13E-CFD445A2E8C1}"/>
              </a:ext>
            </a:extLst>
          </p:cNvPr>
          <p:cNvSpPr/>
          <p:nvPr/>
        </p:nvSpPr>
        <p:spPr>
          <a:xfrm>
            <a:off x="6096000" y="5080000"/>
            <a:ext cx="5482045" cy="1303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CFC3D2E9-EC64-E8AC-50EF-F7420350D9C2}"/>
              </a:ext>
            </a:extLst>
          </p:cNvPr>
          <p:cNvSpPr/>
          <p:nvPr/>
        </p:nvSpPr>
        <p:spPr>
          <a:xfrm>
            <a:off x="339635" y="2717078"/>
            <a:ext cx="5482045" cy="19071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7A8479F-59CD-32DC-DD97-EE7BF7919517}"/>
              </a:ext>
            </a:extLst>
          </p:cNvPr>
          <p:cNvSpPr/>
          <p:nvPr/>
        </p:nvSpPr>
        <p:spPr>
          <a:xfrm>
            <a:off x="339635" y="966654"/>
            <a:ext cx="5482045" cy="17428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C2238A9-FEB6-9D74-57EB-51527D34855D}"/>
              </a:ext>
            </a:extLst>
          </p:cNvPr>
          <p:cNvSpPr/>
          <p:nvPr/>
        </p:nvSpPr>
        <p:spPr>
          <a:xfrm>
            <a:off x="339636" y="4554584"/>
            <a:ext cx="5482772" cy="18287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B47AC09-0C5E-4BD8-2641-39B15B8AE3B9}"/>
              </a:ext>
            </a:extLst>
          </p:cNvPr>
          <p:cNvSpPr/>
          <p:nvPr/>
        </p:nvSpPr>
        <p:spPr>
          <a:xfrm>
            <a:off x="6096000" y="2717078"/>
            <a:ext cx="5482045" cy="23629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ADDCADB3-34D0-E4C1-E2E0-228C2D44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064" y="83608"/>
            <a:ext cx="10421983" cy="84473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GLOMERULAR DISEASES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BD70992-CF3C-EFFF-ECEF-8E4F65493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635" y="966652"/>
            <a:ext cx="5540827" cy="5807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ANCA-GN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1500" b="1" u="sng" dirty="0"/>
              <a:t>Complete remission</a:t>
            </a:r>
            <a:r>
              <a:rPr lang="en-US" sz="1500" b="1" dirty="0"/>
              <a:t>: </a:t>
            </a:r>
            <a:r>
              <a:rPr lang="en-US" sz="1500" dirty="0"/>
              <a:t>no evidence of active disease – negative urine </a:t>
            </a:r>
            <a:r>
              <a:rPr lang="en-US" sz="1500" dirty="0" err="1"/>
              <a:t>sendiment</a:t>
            </a:r>
            <a:r>
              <a:rPr lang="en-US" sz="1500" dirty="0"/>
              <a:t> – no more need for dialysis</a:t>
            </a:r>
            <a:endParaRPr lang="el-GR" sz="1500" dirty="0"/>
          </a:p>
          <a:p>
            <a:pPr marL="0" indent="0">
              <a:buNone/>
            </a:pPr>
            <a:r>
              <a:rPr lang="en-US" sz="1500" b="1" u="sng" dirty="0"/>
              <a:t>Partial remission</a:t>
            </a:r>
            <a:r>
              <a:rPr lang="en-US" sz="1500" b="1" dirty="0"/>
              <a:t>: </a:t>
            </a:r>
            <a:r>
              <a:rPr lang="en-US" sz="1500" dirty="0"/>
              <a:t>consistent hematuria despite improved renal function (cr</a:t>
            </a:r>
            <a:r>
              <a:rPr lang="en-US" sz="1500" baseline="-25000" dirty="0"/>
              <a:t>s</a:t>
            </a:r>
            <a:r>
              <a:rPr lang="en-US" sz="1500" dirty="0"/>
              <a:t>) </a:t>
            </a:r>
          </a:p>
          <a:p>
            <a:pPr marL="0" indent="0">
              <a:buNone/>
            </a:pPr>
            <a:r>
              <a:rPr lang="en-US" sz="1500" b="1" u="sng" dirty="0"/>
              <a:t>Relapse</a:t>
            </a:r>
            <a:r>
              <a:rPr lang="en-US" sz="1500" b="1" dirty="0"/>
              <a:t>: </a:t>
            </a:r>
            <a:r>
              <a:rPr lang="en-US" sz="1500" dirty="0"/>
              <a:t>proof of activity in any system </a:t>
            </a:r>
          </a:p>
          <a:p>
            <a:pPr marL="0" indent="0">
              <a:buNone/>
            </a:pP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Lupus-GN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500" b="1" u="sng" dirty="0"/>
              <a:t>Remission</a:t>
            </a:r>
            <a:r>
              <a:rPr lang="en-US" sz="1500" b="1" dirty="0"/>
              <a:t>: </a:t>
            </a:r>
            <a:r>
              <a:rPr lang="en-US" sz="1500" dirty="0"/>
              <a:t>proteinuria</a:t>
            </a:r>
            <a:r>
              <a:rPr lang="el-GR" sz="1500" dirty="0"/>
              <a:t> &lt;0.5</a:t>
            </a:r>
            <a:r>
              <a:rPr lang="en-US" sz="1500" dirty="0"/>
              <a:t>g/24h, stabilization of cr</a:t>
            </a:r>
            <a:r>
              <a:rPr lang="en-US" sz="1500" baseline="-25000" dirty="0"/>
              <a:t>s </a:t>
            </a:r>
            <a:r>
              <a:rPr lang="en-US" sz="1500" dirty="0"/>
              <a:t>and improved </a:t>
            </a:r>
            <a:r>
              <a:rPr lang="en-US" sz="1500" dirty="0" err="1"/>
              <a:t>haematuria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r>
              <a:rPr lang="en-US" sz="1500" b="1" u="sng" dirty="0"/>
              <a:t>Relapse</a:t>
            </a:r>
            <a:r>
              <a:rPr lang="en-US" sz="1500" b="1" dirty="0"/>
              <a:t>:</a:t>
            </a:r>
            <a:r>
              <a:rPr lang="en-US" sz="15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/>
              <a:t>Reapperance of hematuria, with or without red blood cells casts, </a:t>
            </a:r>
            <a:r>
              <a:rPr lang="en-US" sz="1500" dirty="0" err="1"/>
              <a:t>wbc</a:t>
            </a:r>
            <a:r>
              <a:rPr lang="en-US" sz="1500" dirty="0"/>
              <a:t> in urine sediment without evidence of infection, increased proteinuria, with or without impaired renal function (increase of serum creatinine)</a:t>
            </a:r>
          </a:p>
          <a:p>
            <a:pPr marL="0" indent="0" fontAlgn="t">
              <a:buNone/>
            </a:pP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 Change Disease</a:t>
            </a:r>
            <a:r>
              <a:rPr lang="el-GR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MCD</a:t>
            </a:r>
            <a:r>
              <a:rPr lang="el-GR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0" indent="0" fontAlgn="t">
              <a:buNone/>
            </a:pPr>
            <a:r>
              <a:rPr lang="en-US" sz="1500" b="1" u="sng" dirty="0"/>
              <a:t>Complete remission </a:t>
            </a:r>
            <a:r>
              <a:rPr lang="el-GR" sz="1500" dirty="0"/>
              <a:t>: </a:t>
            </a:r>
            <a:r>
              <a:rPr lang="en-US" sz="1500" dirty="0"/>
              <a:t>proteinuria</a:t>
            </a:r>
            <a:r>
              <a:rPr lang="el-GR" sz="1500" dirty="0"/>
              <a:t> </a:t>
            </a:r>
            <a:r>
              <a:rPr lang="en-US" sz="1500" dirty="0"/>
              <a:t>&lt;300 mg/d</a:t>
            </a:r>
            <a:r>
              <a:rPr lang="el-GR" sz="1500" dirty="0"/>
              <a:t>, </a:t>
            </a:r>
            <a:r>
              <a:rPr lang="en-US" sz="1500" dirty="0"/>
              <a:t>stable value of </a:t>
            </a:r>
            <a:r>
              <a:rPr lang="en-US" sz="1500" dirty="0" err="1"/>
              <a:t>cr</a:t>
            </a:r>
            <a:r>
              <a:rPr lang="en-US" sz="1500" baseline="-42000" dirty="0" err="1"/>
              <a:t>s</a:t>
            </a:r>
            <a:r>
              <a:rPr lang="en-US" sz="1500" dirty="0"/>
              <a:t> and Alb</a:t>
            </a:r>
            <a:r>
              <a:rPr lang="en-US" sz="1500" baseline="-40000" dirty="0"/>
              <a:t>s</a:t>
            </a:r>
            <a:r>
              <a:rPr lang="en-US" sz="1500" dirty="0"/>
              <a:t> &gt;3.5 g/</a:t>
            </a:r>
            <a:r>
              <a:rPr lang="en-US" sz="1500" dirty="0" err="1"/>
              <a:t>dL</a:t>
            </a:r>
            <a:endParaRPr lang="el-GR" sz="1500" u="sng" dirty="0"/>
          </a:p>
          <a:p>
            <a:pPr marL="0" indent="0" fontAlgn="t">
              <a:buNone/>
            </a:pPr>
            <a:r>
              <a:rPr lang="en-US" sz="1500" b="1" u="sng" dirty="0"/>
              <a:t>Partial remission</a:t>
            </a:r>
            <a:r>
              <a:rPr lang="en-US" sz="1500" b="1" dirty="0"/>
              <a:t>: </a:t>
            </a:r>
            <a:r>
              <a:rPr lang="en-US" sz="1500" dirty="0"/>
              <a:t>decrease of proteinuria&gt;50 </a:t>
            </a:r>
            <a:r>
              <a:rPr lang="el-GR" sz="1500" dirty="0"/>
              <a:t>%</a:t>
            </a:r>
            <a:r>
              <a:rPr lang="en-US" sz="1500" dirty="0"/>
              <a:t>, between 300 mg and</a:t>
            </a:r>
            <a:r>
              <a:rPr lang="el-GR" sz="1500" dirty="0"/>
              <a:t> </a:t>
            </a:r>
            <a:r>
              <a:rPr lang="en-US" sz="1500" dirty="0"/>
              <a:t>3.5 g/d</a:t>
            </a:r>
            <a:r>
              <a:rPr lang="el-GR" sz="1500" dirty="0"/>
              <a:t>  </a:t>
            </a:r>
          </a:p>
          <a:p>
            <a:pPr marL="0" indent="0" fontAlgn="t">
              <a:buNone/>
            </a:pPr>
            <a:r>
              <a:rPr lang="en-US" sz="1500" b="1" u="sng" dirty="0"/>
              <a:t>Relapse</a:t>
            </a:r>
            <a:r>
              <a:rPr lang="en-US" sz="1500" b="1" dirty="0"/>
              <a:t>:</a:t>
            </a:r>
            <a:r>
              <a:rPr lang="el-GR" sz="1500" dirty="0"/>
              <a:t> </a:t>
            </a:r>
            <a:r>
              <a:rPr lang="en-US" sz="1500" dirty="0"/>
              <a:t>proteinuria</a:t>
            </a:r>
            <a:r>
              <a:rPr lang="el-GR" sz="1500" dirty="0"/>
              <a:t> &gt; </a:t>
            </a:r>
            <a:r>
              <a:rPr lang="en-US" sz="1500" dirty="0"/>
              <a:t>3.5 g/d</a:t>
            </a:r>
            <a:endParaRPr lang="el-GR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endParaRPr lang="el-GR" sz="1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6095999" y="1036321"/>
            <a:ext cx="5293362" cy="5347062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100000"/>
              </a:lnSpc>
              <a:buNone/>
            </a:pP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Membranous nephropathy </a:t>
            </a:r>
            <a:r>
              <a:rPr lang="el-G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(Μ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l-G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400" b="1" dirty="0"/>
              <a:t> </a:t>
            </a:r>
            <a:endParaRPr lang="el-GR" sz="1400" b="1" dirty="0"/>
          </a:p>
          <a:p>
            <a:pPr marL="0" indent="0" fontAlgn="t">
              <a:lnSpc>
                <a:spcPct val="100000"/>
              </a:lnSpc>
              <a:buNone/>
            </a:pPr>
            <a:r>
              <a:rPr lang="en-US" sz="1500" b="1" u="sng" dirty="0"/>
              <a:t>Complete remission :</a:t>
            </a:r>
            <a:r>
              <a:rPr lang="en-US" sz="1500" b="1" dirty="0"/>
              <a:t> </a:t>
            </a:r>
            <a:r>
              <a:rPr lang="en-US" sz="1500" dirty="0"/>
              <a:t>proteinuria</a:t>
            </a:r>
            <a:r>
              <a:rPr lang="el-GR" sz="1500" dirty="0"/>
              <a:t> </a:t>
            </a:r>
            <a:r>
              <a:rPr lang="en-US" sz="1500" dirty="0"/>
              <a:t>&lt;300mg/d and</a:t>
            </a:r>
            <a:r>
              <a:rPr lang="el-GR" sz="1500" dirty="0"/>
              <a:t> </a:t>
            </a:r>
            <a:r>
              <a:rPr lang="en-US" sz="1500" dirty="0"/>
              <a:t>Alb</a:t>
            </a:r>
            <a:r>
              <a:rPr lang="en-US" sz="1500" baseline="-40000" dirty="0"/>
              <a:t>s</a:t>
            </a:r>
            <a:r>
              <a:rPr lang="el-GR" sz="1500" dirty="0"/>
              <a:t> </a:t>
            </a:r>
            <a:r>
              <a:rPr lang="en-US" sz="1500" dirty="0"/>
              <a:t>≥3.5 g/</a:t>
            </a:r>
            <a:r>
              <a:rPr lang="en-US" sz="1500" dirty="0" err="1"/>
              <a:t>dL</a:t>
            </a:r>
            <a:r>
              <a:rPr lang="en-US" sz="1500" dirty="0"/>
              <a:t> </a:t>
            </a:r>
            <a:endParaRPr lang="el-GR" sz="1500" dirty="0"/>
          </a:p>
          <a:p>
            <a:pPr marL="0" indent="0" fontAlgn="t">
              <a:lnSpc>
                <a:spcPct val="100000"/>
              </a:lnSpc>
              <a:buNone/>
            </a:pPr>
            <a:r>
              <a:rPr lang="en-US" sz="1500" b="1" u="sng" dirty="0"/>
              <a:t>Partial remission</a:t>
            </a:r>
            <a:r>
              <a:rPr lang="en-US" sz="1500" b="1" dirty="0"/>
              <a:t>: </a:t>
            </a:r>
            <a:r>
              <a:rPr lang="en-US" sz="1500" dirty="0"/>
              <a:t>decrease of proteinuria ≥50 </a:t>
            </a:r>
            <a:r>
              <a:rPr lang="el-GR" sz="1500" dirty="0"/>
              <a:t>% </a:t>
            </a:r>
            <a:r>
              <a:rPr lang="en-US" sz="1500" dirty="0"/>
              <a:t>and proteinuria between 0.3 and 3.5 g/d</a:t>
            </a:r>
            <a:endParaRPr lang="el-GR" sz="1500" dirty="0"/>
          </a:p>
          <a:p>
            <a:pPr marL="0" indent="0" fontAlgn="t">
              <a:lnSpc>
                <a:spcPct val="100000"/>
              </a:lnSpc>
              <a:buNone/>
            </a:pPr>
            <a:r>
              <a:rPr lang="en-US" sz="1500" b="1" u="sng" dirty="0"/>
              <a:t>Relapse</a:t>
            </a:r>
            <a:r>
              <a:rPr lang="en-US" sz="1500" b="1" dirty="0"/>
              <a:t>:</a:t>
            </a:r>
            <a:r>
              <a:rPr lang="el-GR" sz="1500" dirty="0"/>
              <a:t> </a:t>
            </a:r>
            <a:r>
              <a:rPr lang="en-US" sz="1500" dirty="0"/>
              <a:t>proteinuria</a:t>
            </a:r>
            <a:r>
              <a:rPr lang="el-GR" sz="1500" dirty="0"/>
              <a:t> &gt; </a:t>
            </a:r>
            <a:r>
              <a:rPr lang="en-US" sz="1500" dirty="0"/>
              <a:t>3.5 g/d</a:t>
            </a:r>
            <a:endParaRPr lang="el-GR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t">
              <a:buNone/>
            </a:pP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Focal segmental </a:t>
            </a:r>
            <a:r>
              <a:rPr lang="en-US" sz="1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glomerulosclerosis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FSGS</a:t>
            </a:r>
            <a:r>
              <a:rPr lang="el-G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800" b="1" dirty="0"/>
              <a:t> </a:t>
            </a:r>
            <a:endParaRPr lang="el-GR" sz="1800" b="1" dirty="0"/>
          </a:p>
          <a:p>
            <a:pPr marL="0" indent="0" fontAlgn="t">
              <a:buNone/>
            </a:pPr>
            <a:r>
              <a:rPr lang="en-US" sz="1500" b="1" u="sng" dirty="0"/>
              <a:t>Complete remission:</a:t>
            </a:r>
            <a:r>
              <a:rPr lang="en-US" sz="1500" b="1" dirty="0"/>
              <a:t> </a:t>
            </a:r>
            <a:r>
              <a:rPr lang="en-US" sz="1500" dirty="0"/>
              <a:t>proteinuria</a:t>
            </a:r>
            <a:r>
              <a:rPr lang="el-GR" sz="1500" dirty="0"/>
              <a:t> </a:t>
            </a:r>
            <a:r>
              <a:rPr lang="en-US" sz="1500" dirty="0"/>
              <a:t>&lt;300 mg/d</a:t>
            </a:r>
            <a:r>
              <a:rPr lang="el-GR" sz="1500" dirty="0"/>
              <a:t>, </a:t>
            </a:r>
            <a:r>
              <a:rPr lang="en-US" sz="1500" dirty="0"/>
              <a:t>stable value of </a:t>
            </a:r>
            <a:r>
              <a:rPr lang="en-US" sz="1500" dirty="0" err="1"/>
              <a:t>cr</a:t>
            </a:r>
            <a:r>
              <a:rPr lang="en-US" sz="1500" baseline="-42000" dirty="0" err="1"/>
              <a:t>s</a:t>
            </a:r>
            <a:r>
              <a:rPr lang="en-US" sz="1500" dirty="0"/>
              <a:t> and Alb</a:t>
            </a:r>
            <a:r>
              <a:rPr lang="en-US" sz="1500" baseline="-40000" dirty="0"/>
              <a:t>s</a:t>
            </a:r>
            <a:r>
              <a:rPr lang="en-US" sz="1500" dirty="0"/>
              <a:t> &gt;3.5 g/</a:t>
            </a:r>
            <a:r>
              <a:rPr lang="en-US" sz="1500" dirty="0" err="1"/>
              <a:t>dL</a:t>
            </a:r>
            <a:endParaRPr lang="el-GR" sz="1500" u="sng" dirty="0"/>
          </a:p>
          <a:p>
            <a:pPr marL="0" indent="0" fontAlgn="t">
              <a:buNone/>
            </a:pPr>
            <a:r>
              <a:rPr lang="en-US" sz="1500" b="1" u="sng" dirty="0"/>
              <a:t>Partial remission</a:t>
            </a:r>
            <a:r>
              <a:rPr lang="en-US" sz="1500" b="1" dirty="0"/>
              <a:t>: </a:t>
            </a:r>
            <a:r>
              <a:rPr lang="en-US" sz="1500" dirty="0"/>
              <a:t>decrease of proteinuria&gt;50 </a:t>
            </a:r>
            <a:r>
              <a:rPr lang="el-GR" sz="1500" dirty="0"/>
              <a:t>%</a:t>
            </a:r>
            <a:r>
              <a:rPr lang="en-US" sz="1500" dirty="0"/>
              <a:t>, with values between 300 mg and</a:t>
            </a:r>
            <a:r>
              <a:rPr lang="el-GR" sz="1500" dirty="0"/>
              <a:t> </a:t>
            </a:r>
            <a:r>
              <a:rPr lang="en-US" sz="1500" dirty="0"/>
              <a:t>3.5 g/d</a:t>
            </a:r>
            <a:r>
              <a:rPr lang="el-GR" sz="1500" dirty="0"/>
              <a:t>,</a:t>
            </a:r>
            <a:r>
              <a:rPr lang="en-US" sz="1500" dirty="0"/>
              <a:t> with or without improvement in Alb</a:t>
            </a:r>
            <a:r>
              <a:rPr lang="en-US" sz="1500" baseline="-40000" dirty="0"/>
              <a:t>s </a:t>
            </a:r>
          </a:p>
          <a:p>
            <a:pPr marL="0" indent="0" fontAlgn="t">
              <a:buNone/>
            </a:pPr>
            <a:r>
              <a:rPr lang="en-US" sz="1500" b="1" u="sng" dirty="0"/>
              <a:t>Relapse</a:t>
            </a:r>
            <a:r>
              <a:rPr lang="en-US" sz="1500" b="1" dirty="0"/>
              <a:t>:</a:t>
            </a:r>
            <a:r>
              <a:rPr lang="el-GR" sz="1500" dirty="0"/>
              <a:t> </a:t>
            </a:r>
            <a:r>
              <a:rPr lang="en-US" sz="1500" dirty="0"/>
              <a:t>proteinuria</a:t>
            </a:r>
            <a:r>
              <a:rPr lang="el-GR" sz="1500" dirty="0"/>
              <a:t> &gt; </a:t>
            </a:r>
            <a:r>
              <a:rPr lang="en-US" sz="1500" dirty="0"/>
              <a:t>3.5 g/d</a:t>
            </a:r>
            <a:r>
              <a:rPr lang="el-GR" sz="1500" dirty="0"/>
              <a:t> </a:t>
            </a:r>
            <a:r>
              <a:rPr lang="en-US" sz="1500" dirty="0"/>
              <a:t>in patients with complete remission, or an increased proteinuria </a:t>
            </a:r>
            <a:r>
              <a:rPr lang="el-GR" sz="1500" dirty="0"/>
              <a:t>&gt;50% </a:t>
            </a:r>
            <a:r>
              <a:rPr lang="en-US" sz="1500" dirty="0"/>
              <a:t>in patients with partial remission</a:t>
            </a:r>
            <a:endParaRPr lang="el-GR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IgA</a:t>
            </a:r>
            <a:r>
              <a:rPr lang="el-G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nephropathy</a:t>
            </a:r>
            <a:endParaRPr lang="el-GR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500" b="1" u="sng" dirty="0"/>
              <a:t>Remission</a:t>
            </a:r>
            <a:r>
              <a:rPr lang="en-US" sz="1500" dirty="0"/>
              <a:t> proteinuria</a:t>
            </a:r>
            <a:r>
              <a:rPr lang="el-GR" sz="1500" dirty="0"/>
              <a:t> &lt;1</a:t>
            </a:r>
            <a:r>
              <a:rPr lang="en-US" sz="1500" dirty="0"/>
              <a:t>g/24h</a:t>
            </a:r>
            <a:r>
              <a:rPr lang="el-GR" sz="1500" dirty="0"/>
              <a:t>, </a:t>
            </a:r>
            <a:r>
              <a:rPr lang="en-US" sz="1500" dirty="0"/>
              <a:t>no hematuria</a:t>
            </a:r>
            <a:r>
              <a:rPr lang="el-GR" sz="1500" dirty="0"/>
              <a:t> </a:t>
            </a:r>
          </a:p>
          <a:p>
            <a:pPr marL="0" indent="0">
              <a:buNone/>
            </a:pPr>
            <a:r>
              <a:rPr lang="en-US" sz="1500" b="1" u="sng" dirty="0"/>
              <a:t>Relapse</a:t>
            </a:r>
            <a:r>
              <a:rPr lang="en-US" sz="1500" b="1" dirty="0"/>
              <a:t>: </a:t>
            </a:r>
            <a:r>
              <a:rPr lang="en-US" sz="1500" dirty="0"/>
              <a:t>proteinuria</a:t>
            </a:r>
            <a:r>
              <a:rPr lang="el-GR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&gt;1</a:t>
            </a:r>
            <a:r>
              <a:rPr lang="en-US" sz="1500" dirty="0"/>
              <a:t>g/24h</a:t>
            </a:r>
            <a:r>
              <a:rPr lang="el-GR" sz="1500" dirty="0"/>
              <a:t>, </a:t>
            </a:r>
            <a:r>
              <a:rPr lang="en-US" sz="1500" dirty="0"/>
              <a:t>eGFR impairment</a:t>
            </a:r>
            <a:endParaRPr lang="el-GR" sz="1500" dirty="0"/>
          </a:p>
          <a:p>
            <a:pPr marL="0" indent="0" fontAlgn="t">
              <a:buNone/>
            </a:pPr>
            <a:endParaRPr lang="el-GR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44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838200" y="217079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n-US" sz="3600" b="1" dirty="0"/>
              <a:t>Methods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921520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Demographics </a:t>
            </a:r>
          </a:p>
          <a:p>
            <a:r>
              <a:rPr lang="en-US" sz="2400" dirty="0"/>
              <a:t>Histopathological diagnosis</a:t>
            </a:r>
            <a:endParaRPr lang="el-GR" sz="2400" dirty="0"/>
          </a:p>
          <a:p>
            <a:r>
              <a:rPr lang="en-US" sz="2400" dirty="0"/>
              <a:t>Immunosuppressive Regiments</a:t>
            </a:r>
          </a:p>
          <a:p>
            <a:pPr lvl="1"/>
            <a:r>
              <a:rPr lang="en-US" sz="2000" dirty="0"/>
              <a:t>Induction therapy</a:t>
            </a:r>
          </a:p>
          <a:p>
            <a:pPr lvl="1"/>
            <a:r>
              <a:rPr lang="en-US" sz="2000" dirty="0"/>
              <a:t>Maintenance therapy </a:t>
            </a:r>
            <a:endParaRPr lang="el-GR" sz="2000" dirty="0"/>
          </a:p>
          <a:p>
            <a:r>
              <a:rPr lang="en-US" sz="2400" dirty="0"/>
              <a:t>Outcomes (of GN)</a:t>
            </a:r>
          </a:p>
          <a:p>
            <a:r>
              <a:rPr lang="en-US" sz="2400" dirty="0"/>
              <a:t>Vaccination type, number of doses and timing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Adverse Events of vaccination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   (local or systemic)</a:t>
            </a:r>
          </a:p>
        </p:txBody>
      </p: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C036B491-CDA4-1EC0-8916-85E3F3FAA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921520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Potential effect on the clinical course of GN </a:t>
            </a:r>
          </a:p>
          <a:p>
            <a:r>
              <a:rPr lang="en-US" sz="2400" dirty="0"/>
              <a:t>Laboratory tests before and after vaccination</a:t>
            </a:r>
            <a:endParaRPr lang="el-GR" sz="2400" dirty="0"/>
          </a:p>
          <a:p>
            <a:r>
              <a:rPr lang="en-US" sz="2400" dirty="0"/>
              <a:t>Kidney function before and after vaccination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7943" y="1311809"/>
            <a:ext cx="51380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Retrospective, multicenter study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8268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3F5E3A-DF57-23A1-4830-13DA803D2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13" y="93136"/>
            <a:ext cx="8330819" cy="864661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Vaccinated patients’ characteristics</a:t>
            </a:r>
            <a:endParaRPr lang="el-GR" sz="3200" b="1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850"/>
              </p:ext>
            </p:extLst>
          </p:nvPr>
        </p:nvGraphicFramePr>
        <p:xfrm>
          <a:off x="1465489" y="957797"/>
          <a:ext cx="8575495" cy="532222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594444">
                  <a:extLst>
                    <a:ext uri="{9D8B030D-6E8A-4147-A177-3AD203B41FA5}">
                      <a16:colId xmlns:a16="http://schemas.microsoft.com/office/drawing/2014/main" val="1456781641"/>
                    </a:ext>
                  </a:extLst>
                </a:gridCol>
                <a:gridCol w="976827">
                  <a:extLst>
                    <a:ext uri="{9D8B030D-6E8A-4147-A177-3AD203B41FA5}">
                      <a16:colId xmlns:a16="http://schemas.microsoft.com/office/drawing/2014/main" val="2646449864"/>
                    </a:ext>
                  </a:extLst>
                </a:gridCol>
                <a:gridCol w="2121181">
                  <a:extLst>
                    <a:ext uri="{9D8B030D-6E8A-4147-A177-3AD203B41FA5}">
                      <a16:colId xmlns:a16="http://schemas.microsoft.com/office/drawing/2014/main" val="2724048436"/>
                    </a:ext>
                  </a:extLst>
                </a:gridCol>
                <a:gridCol w="883043">
                  <a:extLst>
                    <a:ext uri="{9D8B030D-6E8A-4147-A177-3AD203B41FA5}">
                      <a16:colId xmlns:a16="http://schemas.microsoft.com/office/drawing/2014/main" val="2025121960"/>
                    </a:ext>
                  </a:extLst>
                </a:gridCol>
              </a:tblGrid>
              <a:tr h="57331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Number of patients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(N=3</a:t>
                      </a:r>
                      <a:r>
                        <a:rPr lang="el-GR" sz="18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l-G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6836339"/>
                  </a:ext>
                </a:extLst>
              </a:tr>
              <a:tr h="46676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Age at diagnosis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[36-63]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5621180"/>
                  </a:ext>
                </a:extLst>
              </a:tr>
              <a:tr h="29838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Male</a:t>
                      </a:r>
                      <a:r>
                        <a:rPr lang="en-US" sz="2000" b="0" baseline="0" dirty="0">
                          <a:effectLst/>
                        </a:rPr>
                        <a:t> sex</a:t>
                      </a:r>
                      <a:endParaRPr lang="el-GR" sz="2000" b="0" dirty="0">
                        <a:effectLst/>
                      </a:endParaRPr>
                    </a:p>
                  </a:txBody>
                  <a:tcPr marL="68266" marR="68266" marT="0" marB="0"/>
                </a:tc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 (45.1%)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300671"/>
                  </a:ext>
                </a:extLst>
              </a:tr>
              <a:tr h="449235">
                <a:tc gridSpan="4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Histological diagnosis</a:t>
                      </a:r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469113"/>
                  </a:ext>
                </a:extLst>
              </a:tr>
              <a:tr h="298381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ANCA-GN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 (20.9%)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5865625"/>
                  </a:ext>
                </a:extLst>
              </a:tr>
              <a:tr h="361994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Lupus-GN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 (21.9%)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6324144"/>
                  </a:ext>
                </a:extLst>
              </a:tr>
              <a:tr h="298381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IgA nephropathy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 (13.0%)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6963820"/>
                  </a:ext>
                </a:extLst>
              </a:tr>
              <a:tr h="318849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Minimal Change Disease (MCD) </a:t>
                      </a: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 (9.2%)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3492479"/>
                  </a:ext>
                </a:extLst>
              </a:tr>
              <a:tr h="298381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Membranous nephropathy (</a:t>
                      </a:r>
                      <a:r>
                        <a:rPr lang="el-GR" sz="2000" b="0" dirty="0">
                          <a:effectLst/>
                        </a:rPr>
                        <a:t>Μ</a:t>
                      </a:r>
                      <a:r>
                        <a:rPr lang="en-US" sz="2000" b="0" dirty="0">
                          <a:effectLst/>
                        </a:rPr>
                        <a:t>N) </a:t>
                      </a: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(0.2%)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0498867"/>
                  </a:ext>
                </a:extLst>
              </a:tr>
              <a:tr h="397382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Fibrillary GN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(0.3%)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0821129"/>
                  </a:ext>
                </a:extLst>
              </a:tr>
              <a:tr h="384815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C3 GN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(0.3%)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5049916"/>
                  </a:ext>
                </a:extLst>
              </a:tr>
              <a:tr h="444137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Focal segmental </a:t>
                      </a:r>
                      <a:r>
                        <a:rPr lang="en-US" sz="2000" b="0" dirty="0" err="1">
                          <a:effectLst/>
                        </a:rPr>
                        <a:t>glomerulosclerosis</a:t>
                      </a:r>
                      <a:r>
                        <a:rPr lang="en-US" sz="2000" b="0" dirty="0">
                          <a:effectLst/>
                        </a:rPr>
                        <a:t> (FSGS) </a:t>
                      </a: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(12.1%)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5742226"/>
                  </a:ext>
                </a:extLst>
              </a:tr>
              <a:tr h="298381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IgA vasculitis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(0.9%)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232651"/>
                  </a:ext>
                </a:extLst>
              </a:tr>
              <a:tr h="401736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Other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66" marR="682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(1.3%)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1845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0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Θέση περιεχομένου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346236"/>
              </p:ext>
            </p:extLst>
          </p:nvPr>
        </p:nvGraphicFramePr>
        <p:xfrm>
          <a:off x="838200" y="946130"/>
          <a:ext cx="10207752" cy="5383841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6260925">
                  <a:extLst>
                    <a:ext uri="{9D8B030D-6E8A-4147-A177-3AD203B41FA5}">
                      <a16:colId xmlns:a16="http://schemas.microsoft.com/office/drawing/2014/main" val="4062803605"/>
                    </a:ext>
                  </a:extLst>
                </a:gridCol>
                <a:gridCol w="3946827">
                  <a:extLst>
                    <a:ext uri="{9D8B030D-6E8A-4147-A177-3AD203B41FA5}">
                      <a16:colId xmlns:a16="http://schemas.microsoft.com/office/drawing/2014/main" val="918949007"/>
                    </a:ext>
                  </a:extLst>
                </a:gridCol>
              </a:tblGrid>
              <a:tr h="23517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Immunosupression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Number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 of patients </a:t>
                      </a: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N=3</a:t>
                      </a: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</a:rPr>
                        <a:t>15)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 anchor="ctr"/>
                </a:tc>
                <a:extLst>
                  <a:ext uri="{0D108BD9-81ED-4DB2-BD59-A6C34878D82A}">
                    <a16:rowId xmlns:a16="http://schemas.microsoft.com/office/drawing/2014/main" val="3388656800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Induction therapy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307718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Cyclophosphamide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 (38.4%)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0782776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Corticosteroids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 (81.3%)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154768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Mycophenolate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mofetil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(5.4%)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5821833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Calcineurin</a:t>
                      </a:r>
                      <a:r>
                        <a:rPr lang="en-US" sz="2000" b="0" dirty="0">
                          <a:effectLst/>
                        </a:rPr>
                        <a:t> inhibitor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 (13.7%)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4822849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Rituximab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(7.3%)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3565876"/>
                  </a:ext>
                </a:extLst>
              </a:tr>
              <a:tr h="29577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Maintenance therapy</a:t>
                      </a:r>
                      <a:endParaRPr lang="el-GR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 anchor="ctr"/>
                </a:tc>
                <a:extLst>
                  <a:ext uri="{0D108BD9-81ED-4DB2-BD59-A6C34878D82A}">
                    <a16:rowId xmlns:a16="http://schemas.microsoft.com/office/drawing/2014/main" val="2312282133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Cyclophosphamide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(2.9%)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6541832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Corticosteroids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(15.65)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106984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effectLst/>
                        </a:rPr>
                        <a:t>Mycophenolate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r>
                        <a:rPr lang="en-US" sz="2000" b="0" dirty="0" err="1">
                          <a:effectLst/>
                        </a:rPr>
                        <a:t>mofetil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(21.6%)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2653573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Azathioprine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(11.4%)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7950071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Rituximab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(7.6%)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4380297"/>
                  </a:ext>
                </a:extLst>
              </a:tr>
              <a:tr h="20704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First outcome</a:t>
                      </a:r>
                      <a:endParaRPr lang="el-G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l-GR" sz="20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5674369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Remission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 (88.7%)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1220934"/>
                  </a:ext>
                </a:extLst>
              </a:tr>
              <a:tr h="3203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Treatment resistant</a:t>
                      </a:r>
                      <a:endParaRPr lang="el-G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(11.3%)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9850417"/>
                  </a:ext>
                </a:extLst>
              </a:tr>
            </a:tbl>
          </a:graphicData>
        </a:graphic>
      </p:graphicFrame>
      <p:sp>
        <p:nvSpPr>
          <p:cNvPr id="10" name="Τίτλος 1">
            <a:extLst>
              <a:ext uri="{FF2B5EF4-FFF2-40B4-BE49-F238E27FC236}">
                <a16:creationId xmlns:a16="http://schemas.microsoft.com/office/drawing/2014/main" id="{56958124-CA7B-4DE5-8EFB-9DADBCCF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34"/>
            <a:ext cx="8330819" cy="807396"/>
          </a:xfrm>
          <a:noFill/>
        </p:spPr>
        <p:txBody>
          <a:bodyPr>
            <a:normAutofit/>
          </a:bodyPr>
          <a:lstStyle/>
          <a:p>
            <a:r>
              <a:rPr lang="en-US" sz="2800" b="1" dirty="0"/>
              <a:t>Vaccinated patients’ characteristics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80428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768276"/>
              </p:ext>
            </p:extLst>
          </p:nvPr>
        </p:nvGraphicFramePr>
        <p:xfrm>
          <a:off x="947928" y="765987"/>
          <a:ext cx="10288641" cy="548640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8439912">
                  <a:extLst>
                    <a:ext uri="{9D8B030D-6E8A-4147-A177-3AD203B41FA5}">
                      <a16:colId xmlns:a16="http://schemas.microsoft.com/office/drawing/2014/main" val="3881795309"/>
                    </a:ext>
                  </a:extLst>
                </a:gridCol>
                <a:gridCol w="1848729">
                  <a:extLst>
                    <a:ext uri="{9D8B030D-6E8A-4147-A177-3AD203B41FA5}">
                      <a16:colId xmlns:a16="http://schemas.microsoft.com/office/drawing/2014/main" val="3913213137"/>
                    </a:ext>
                  </a:extLst>
                </a:gridCol>
              </a:tblGrid>
              <a:tr h="61131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Vaccination type</a:t>
                      </a:r>
                      <a:endParaRPr lang="el-GR" sz="3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Number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l-GR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(Ν=315)</a:t>
                      </a:r>
                      <a:endParaRPr lang="el-G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9587680"/>
                  </a:ext>
                </a:extLst>
              </a:tr>
              <a:tr h="36934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4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BNT162b2</a:t>
                      </a:r>
                      <a:r>
                        <a:rPr lang="el-GR" sz="2400" b="0" dirty="0">
                          <a:effectLst/>
                        </a:rPr>
                        <a:t> (</a:t>
                      </a:r>
                      <a:r>
                        <a:rPr lang="en-US" sz="2400" b="0" dirty="0">
                          <a:effectLst/>
                        </a:rPr>
                        <a:t>Pfizer)</a:t>
                      </a:r>
                      <a:endParaRPr lang="el-G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303 (96.2%)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1111938"/>
                  </a:ext>
                </a:extLst>
              </a:tr>
              <a:tr h="35165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mRNA-1273 (Moderna)</a:t>
                      </a:r>
                      <a:endParaRPr lang="el-GR" sz="24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 (2.9%)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5942313"/>
                  </a:ext>
                </a:extLst>
              </a:tr>
              <a:tr h="72354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Janssen</a:t>
                      </a:r>
                      <a:r>
                        <a:rPr lang="el-GR" sz="2400" b="0" dirty="0">
                          <a:effectLst/>
                        </a:rPr>
                        <a:t> (</a:t>
                      </a:r>
                      <a:r>
                        <a:rPr lang="en-US" sz="2400" b="0" dirty="0">
                          <a:effectLst/>
                        </a:rPr>
                        <a:t>Johnson</a:t>
                      </a:r>
                      <a:r>
                        <a:rPr lang="en-US" sz="2400" b="0" baseline="0" dirty="0">
                          <a:effectLst/>
                        </a:rPr>
                        <a:t> &amp; Johnson)</a:t>
                      </a:r>
                      <a:endParaRPr lang="en-US" sz="2400" b="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(0.3%)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445551"/>
                  </a:ext>
                </a:extLst>
              </a:tr>
              <a:tr h="61131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ChAdOx1 nCoV-19 (Astra</a:t>
                      </a:r>
                      <a:r>
                        <a:rPr lang="el-GR" sz="2400" b="0" dirty="0">
                          <a:effectLst/>
                        </a:rPr>
                        <a:t>-Ζ</a:t>
                      </a:r>
                      <a:r>
                        <a:rPr lang="en-US" sz="2400" b="0" dirty="0" err="1">
                          <a:effectLst/>
                        </a:rPr>
                        <a:t>eneca</a:t>
                      </a:r>
                      <a:r>
                        <a:rPr lang="en-US" sz="2400" b="0" dirty="0">
                          <a:effectLst/>
                        </a:rPr>
                        <a:t>)</a:t>
                      </a:r>
                      <a:endParaRPr lang="el-G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 (0.6%)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6584319"/>
                  </a:ext>
                </a:extLst>
              </a:tr>
              <a:tr h="61131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l-GR" sz="2400" b="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Number of vaccine doses </a:t>
                      </a:r>
                      <a:endParaRPr lang="el-G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 [3-4]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9272624"/>
                  </a:ext>
                </a:extLst>
              </a:tr>
              <a:tr h="90693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br>
                        <a:rPr lang="en-US" sz="2400" b="0" dirty="0">
                          <a:effectLst/>
                        </a:rPr>
                      </a:br>
                      <a:r>
                        <a:rPr lang="en-US" sz="2400" b="0" dirty="0">
                          <a:effectLst/>
                        </a:rPr>
                        <a:t>Time from GN diagnosis to 1</a:t>
                      </a:r>
                      <a:r>
                        <a:rPr lang="en-US" sz="2400" b="0" baseline="30000" dirty="0">
                          <a:effectLst/>
                        </a:rPr>
                        <a:t>st</a:t>
                      </a:r>
                      <a:r>
                        <a:rPr lang="en-US" sz="2400" b="0" baseline="0" dirty="0">
                          <a:effectLst/>
                        </a:rPr>
                        <a:t> vaccine dose (months)</a:t>
                      </a:r>
                      <a:endParaRPr lang="el-G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48.9 [19.8-106.2]</a:t>
                      </a:r>
                      <a:endParaRPr lang="el-G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4042674"/>
                  </a:ext>
                </a:extLst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947928" y="1507018"/>
            <a:ext cx="10288641" cy="7262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662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1495</Words>
  <Application>Microsoft Office PowerPoint</Application>
  <PresentationFormat>Ευρεία οθόνη</PresentationFormat>
  <Paragraphs>327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Bahnschrift SemiCondensed</vt:lpstr>
      <vt:lpstr>Calibri</vt:lpstr>
      <vt:lpstr>Calibri Light</vt:lpstr>
      <vt:lpstr>Θέμα του Office</vt:lpstr>
      <vt:lpstr>FREQUENCY OF ADVERSE EVENTS ASSOCIATED WITH THE SARS-COV2 VACCINATION AMONG PATIENTS WITH GLOMERULAR DISEASES </vt:lpstr>
      <vt:lpstr>SARS-CoV-2 vaccination</vt:lpstr>
      <vt:lpstr>Aim of the study </vt:lpstr>
      <vt:lpstr>Methods</vt:lpstr>
      <vt:lpstr>GLOMERULAR DISEASES: DEFINITIONS</vt:lpstr>
      <vt:lpstr>Methods</vt:lpstr>
      <vt:lpstr>Vaccinated patients’ characteristics</vt:lpstr>
      <vt:lpstr>Vaccinated patients’ characteristics</vt:lpstr>
      <vt:lpstr>Παρουσίαση του PowerPoint</vt:lpstr>
      <vt:lpstr>Vaccination ΑΕ - Systemic</vt:lpstr>
      <vt:lpstr>Vaccination AE - local</vt:lpstr>
      <vt:lpstr>GN relapse after vaccination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Kidney function before and after vaccination</vt:lpstr>
      <vt:lpstr>Παρουσίαση του PowerPoint</vt:lpstr>
      <vt:lpstr>Conclusions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Πέτρος Καλογερόπουλος</dc:creator>
  <cp:lastModifiedBy>πανος γιαννακοπουλος</cp:lastModifiedBy>
  <cp:revision>126</cp:revision>
  <dcterms:created xsi:type="dcterms:W3CDTF">2023-04-21T11:46:09Z</dcterms:created>
  <dcterms:modified xsi:type="dcterms:W3CDTF">2023-10-19T18:38:29Z</dcterms:modified>
</cp:coreProperties>
</file>