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80" r:id="rId6"/>
    <p:sldId id="275" r:id="rId7"/>
    <p:sldId id="262" r:id="rId8"/>
    <p:sldId id="266" r:id="rId9"/>
    <p:sldId id="283" r:id="rId10"/>
    <p:sldId id="281" r:id="rId11"/>
    <p:sldId id="284" r:id="rId12"/>
    <p:sldId id="282" r:id="rId13"/>
    <p:sldId id="265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Lionaki" initials="SL" lastIdx="7" clrIdx="0">
    <p:extLst>
      <p:ext uri="{19B8F6BF-5375-455C-9EA6-DF929625EA0E}">
        <p15:presenceInfo xmlns:p15="http://schemas.microsoft.com/office/powerpoint/2012/main" userId="b5cc8ded8a3c54f5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  <p:cmAuthor id="3" name="dcmtn" initials="d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EEAF1"/>
    <a:srgbClr val="FFCCFF"/>
    <a:srgbClr val="FFFF99"/>
    <a:srgbClr val="FFFFCC"/>
    <a:srgbClr val="FFE2D8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3098B-88AC-43AC-B6C9-B12C1027D99E}" v="122" dt="2023-10-18T13:19:30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Φωτεινό στυλ 2 - Έμφαση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έτρος Καλογερόπουλος" userId="1dacd18ea754947a" providerId="LiveId" clId="{C883098B-88AC-43AC-B6C9-B12C1027D99E}"/>
    <pc:docChg chg="undo custSel modSld">
      <pc:chgData name="Πέτρος Καλογερόπουλος" userId="1dacd18ea754947a" providerId="LiveId" clId="{C883098B-88AC-43AC-B6C9-B12C1027D99E}" dt="2023-10-18T13:19:30.966" v="179" actId="20577"/>
      <pc:docMkLst>
        <pc:docMk/>
      </pc:docMkLst>
      <pc:sldChg chg="modSp mod">
        <pc:chgData name="Πέτρος Καλογερόπουλος" userId="1dacd18ea754947a" providerId="LiveId" clId="{C883098B-88AC-43AC-B6C9-B12C1027D99E}" dt="2023-10-18T12:59:58.642" v="5" actId="20577"/>
        <pc:sldMkLst>
          <pc:docMk/>
          <pc:sldMk cId="316015184" sldId="259"/>
        </pc:sldMkLst>
        <pc:spChg chg="mod">
          <ac:chgData name="Πέτρος Καλογερόπουλος" userId="1dacd18ea754947a" providerId="LiveId" clId="{C883098B-88AC-43AC-B6C9-B12C1027D99E}" dt="2023-10-18T12:59:58.642" v="5" actId="20577"/>
          <ac:spMkLst>
            <pc:docMk/>
            <pc:sldMk cId="316015184" sldId="259"/>
            <ac:spMk id="2" creationId="{00000000-0000-0000-0000-000000000000}"/>
          </ac:spMkLst>
        </pc:spChg>
      </pc:sldChg>
      <pc:sldChg chg="modSp mod">
        <pc:chgData name="Πέτρος Καλογερόπουλος" userId="1dacd18ea754947a" providerId="LiveId" clId="{C883098B-88AC-43AC-B6C9-B12C1027D99E}" dt="2023-10-18T13:06:25.818" v="43" actId="20577"/>
        <pc:sldMkLst>
          <pc:docMk/>
          <pc:sldMk cId="2655164596" sldId="260"/>
        </pc:sldMkLst>
        <pc:spChg chg="mod">
          <ac:chgData name="Πέτρος Καλογερόπουλος" userId="1dacd18ea754947a" providerId="LiveId" clId="{C883098B-88AC-43AC-B6C9-B12C1027D99E}" dt="2023-10-18T13:06:25.818" v="43" actId="20577"/>
          <ac:spMkLst>
            <pc:docMk/>
            <pc:sldMk cId="2655164596" sldId="260"/>
            <ac:spMk id="3" creationId="{00000000-0000-0000-0000-000000000000}"/>
          </ac:spMkLst>
        </pc:spChg>
      </pc:sldChg>
      <pc:sldChg chg="modSp mod">
        <pc:chgData name="Πέτρος Καλογερόπουλος" userId="1dacd18ea754947a" providerId="LiveId" clId="{C883098B-88AC-43AC-B6C9-B12C1027D99E}" dt="2023-10-18T13:05:50.402" v="37"/>
        <pc:sldMkLst>
          <pc:docMk/>
          <pc:sldMk cId="2213905395" sldId="261"/>
        </pc:sldMkLst>
        <pc:spChg chg="mod">
          <ac:chgData name="Πέτρος Καλογερόπουλος" userId="1dacd18ea754947a" providerId="LiveId" clId="{C883098B-88AC-43AC-B6C9-B12C1027D99E}" dt="2023-10-18T13:05:50.402" v="37"/>
          <ac:spMkLst>
            <pc:docMk/>
            <pc:sldMk cId="2213905395" sldId="261"/>
            <ac:spMk id="3" creationId="{00000000-0000-0000-0000-000000000000}"/>
          </ac:spMkLst>
        </pc:spChg>
      </pc:sldChg>
      <pc:sldChg chg="modSp modAnim">
        <pc:chgData name="Πέτρος Καλογερόπουλος" userId="1dacd18ea754947a" providerId="LiveId" clId="{C883098B-88AC-43AC-B6C9-B12C1027D99E}" dt="2023-10-18T13:18:34.479" v="144" actId="20577"/>
        <pc:sldMkLst>
          <pc:docMk/>
          <pc:sldMk cId="826857107" sldId="262"/>
        </pc:sldMkLst>
        <pc:spChg chg="mod">
          <ac:chgData name="Πέτρος Καλογερόπουλος" userId="1dacd18ea754947a" providerId="LiveId" clId="{C883098B-88AC-43AC-B6C9-B12C1027D99E}" dt="2023-10-18T13:18:34.479" v="144" actId="20577"/>
          <ac:spMkLst>
            <pc:docMk/>
            <pc:sldMk cId="826857107" sldId="262"/>
            <ac:spMk id="2" creationId="{C036B491-CDA4-1EC0-8916-85E3F3FAA328}"/>
          </ac:spMkLst>
        </pc:spChg>
      </pc:sldChg>
      <pc:sldChg chg="modSp mod">
        <pc:chgData name="Πέτρος Καλογερόπουλος" userId="1dacd18ea754947a" providerId="LiveId" clId="{C883098B-88AC-43AC-B6C9-B12C1027D99E}" dt="2023-10-18T13:10:10.579" v="70" actId="20577"/>
        <pc:sldMkLst>
          <pc:docMk/>
          <pc:sldMk cId="142441314" sldId="275"/>
        </pc:sldMkLst>
        <pc:spChg chg="mod">
          <ac:chgData name="Πέτρος Καλογερόπουλος" userId="1dacd18ea754947a" providerId="LiveId" clId="{C883098B-88AC-43AC-B6C9-B12C1027D99E}" dt="2023-10-18T13:10:10.579" v="70" actId="20577"/>
          <ac:spMkLst>
            <pc:docMk/>
            <pc:sldMk cId="142441314" sldId="275"/>
            <ac:spMk id="5" creationId="{ADDCADB3-34D0-E4C1-E2E0-228C2D4478FC}"/>
          </ac:spMkLst>
        </pc:spChg>
        <pc:spChg chg="mod">
          <ac:chgData name="Πέτρος Καλογερόπουλος" userId="1dacd18ea754947a" providerId="LiveId" clId="{C883098B-88AC-43AC-B6C9-B12C1027D99E}" dt="2023-10-18T13:09:53.605" v="45" actId="255"/>
          <ac:spMkLst>
            <pc:docMk/>
            <pc:sldMk cId="142441314" sldId="275"/>
            <ac:spMk id="6" creationId="{9BD70992-CF3C-EFFF-ECEF-8E4F6549350E}"/>
          </ac:spMkLst>
        </pc:spChg>
      </pc:sldChg>
      <pc:sldChg chg="modSp mod">
        <pc:chgData name="Πέτρος Καλογερόπουλος" userId="1dacd18ea754947a" providerId="LiveId" clId="{C883098B-88AC-43AC-B6C9-B12C1027D99E}" dt="2023-10-18T13:19:30.966" v="179" actId="20577"/>
        <pc:sldMkLst>
          <pc:docMk/>
          <pc:sldMk cId="1527652811" sldId="282"/>
        </pc:sldMkLst>
        <pc:spChg chg="mod">
          <ac:chgData name="Πέτρος Καλογερόπουλος" userId="1dacd18ea754947a" providerId="LiveId" clId="{C883098B-88AC-43AC-B6C9-B12C1027D99E}" dt="2023-10-18T13:00:43.998" v="6" actId="255"/>
          <ac:spMkLst>
            <pc:docMk/>
            <pc:sldMk cId="1527652811" sldId="282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C883098B-88AC-43AC-B6C9-B12C1027D99E}" dt="2023-10-18T13:19:30.966" v="179" actId="20577"/>
          <ac:spMkLst>
            <pc:docMk/>
            <pc:sldMk cId="1527652811" sldId="282"/>
            <ac:spMk id="3" creationId="{00000000-0000-0000-0000-000000000000}"/>
          </ac:spMkLst>
        </pc:spChg>
      </pc:sldChg>
      <pc:sldChg chg="modSp mod">
        <pc:chgData name="Πέτρος Καλογερόπουλος" userId="1dacd18ea754947a" providerId="LiveId" clId="{C883098B-88AC-43AC-B6C9-B12C1027D99E}" dt="2023-10-18T13:17:26.947" v="129" actId="20577"/>
        <pc:sldMkLst>
          <pc:docMk/>
          <pc:sldMk cId="3773983091" sldId="284"/>
        </pc:sldMkLst>
        <pc:spChg chg="mod">
          <ac:chgData name="Πέτρος Καλογερόπουλος" userId="1dacd18ea754947a" providerId="LiveId" clId="{C883098B-88AC-43AC-B6C9-B12C1027D99E}" dt="2023-10-18T13:17:26.947" v="129" actId="20577"/>
          <ac:spMkLst>
            <pc:docMk/>
            <pc:sldMk cId="3773983091" sldId="284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74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22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4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62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3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90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453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20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6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9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4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84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2992" y="927986"/>
            <a:ext cx="11129555" cy="2044462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INCIDENCE OF ADVERSE EVENTS ASSOCIATED WITH SARS-COV2 VACCINATION IN PATIENTS WITH LUPUS NEPHRITIS AND ITS POTENTIAL EFFECT ON THE PROBABILITY OF DISEASE RELAPSE</a:t>
            </a:r>
            <a:endParaRPr lang="el-GR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2992" y="2972448"/>
            <a:ext cx="11129555" cy="754012"/>
          </a:xfrm>
          <a:noFill/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400" u="sng" dirty="0"/>
              <a:t>AGGELIKI SARDELI</a:t>
            </a:r>
            <a:r>
              <a:rPr lang="en-US" sz="1400" u="sng" baseline="30000" dirty="0"/>
              <a:t>1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DIMITRA PETROU</a:t>
            </a:r>
            <a:r>
              <a:rPr lang="en-US" sz="1400" baseline="30000" dirty="0"/>
              <a:t>1</a:t>
            </a:r>
            <a:r>
              <a:rPr lang="en-US" sz="1400" dirty="0"/>
              <a:t>, SOPHIA FLOUDA</a:t>
            </a:r>
            <a:r>
              <a:rPr lang="en-US" sz="1400" baseline="30000" dirty="0"/>
              <a:t>2</a:t>
            </a:r>
            <a:r>
              <a:rPr lang="en-US" sz="1400" dirty="0"/>
              <a:t>, SMARAGDI MARINAKI</a:t>
            </a:r>
            <a:r>
              <a:rPr lang="en-US" sz="1400" baseline="30000" dirty="0"/>
              <a:t>3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PELAGIA KRIKI</a:t>
            </a:r>
            <a:r>
              <a:rPr lang="en-US" sz="1400" baseline="30000" dirty="0"/>
              <a:t>4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KONSTANTINA KANTARTZI</a:t>
            </a:r>
            <a:r>
              <a:rPr lang="en-US" sz="1400" baseline="30000" dirty="0"/>
              <a:t>4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ALIKI VENETSANOPOULOU</a:t>
            </a:r>
            <a:r>
              <a:rPr lang="en-US" sz="1400" baseline="30000" dirty="0"/>
              <a:t>5</a:t>
            </a:r>
            <a:r>
              <a:rPr lang="en-US" sz="1400" dirty="0"/>
              <a:t>, PARASKEVI VOULGARI</a:t>
            </a:r>
            <a:r>
              <a:rPr lang="en-US" sz="1400" baseline="30000" dirty="0"/>
              <a:t>5</a:t>
            </a:r>
            <a:r>
              <a:rPr lang="en-US" sz="1400" dirty="0"/>
              <a:t>,</a:t>
            </a:r>
            <a:r>
              <a:rPr lang="en-US" sz="1400" baseline="30000" dirty="0"/>
              <a:t>  </a:t>
            </a:r>
            <a:r>
              <a:rPr lang="en-US" sz="1400" dirty="0"/>
              <a:t>MINAS KARAGIANNIS</a:t>
            </a:r>
            <a:r>
              <a:rPr lang="en-US" sz="1400" baseline="30000" dirty="0"/>
              <a:t>1</a:t>
            </a:r>
            <a:r>
              <a:rPr lang="en-US" sz="1400" dirty="0"/>
              <a:t>, PETROS KALOGEROPOULOS</a:t>
            </a:r>
            <a:r>
              <a:rPr lang="en-US" sz="1400" baseline="30000" dirty="0"/>
              <a:t>1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STYLIANOS PANAGOUTSOS</a:t>
            </a:r>
            <a:r>
              <a:rPr lang="en-US" sz="1400" baseline="30000" dirty="0"/>
              <a:t>4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DIMITRIOS BOUMPAS</a:t>
            </a:r>
            <a:r>
              <a:rPr lang="en-US" sz="1400" baseline="30000" dirty="0"/>
              <a:t>2</a:t>
            </a:r>
            <a:r>
              <a:rPr lang="en-US" sz="1400" dirty="0"/>
              <a:t>,</a:t>
            </a:r>
            <a:r>
              <a:rPr lang="en-US" sz="1400" baseline="30000" dirty="0"/>
              <a:t> </a:t>
            </a:r>
            <a:r>
              <a:rPr lang="en-US" sz="1400" dirty="0"/>
              <a:t>IOANNIS N. BOLETIS</a:t>
            </a:r>
            <a:r>
              <a:rPr lang="en-US" sz="1400" baseline="30000" dirty="0"/>
              <a:t>3</a:t>
            </a:r>
            <a:r>
              <a:rPr lang="en-US" sz="1400" dirty="0"/>
              <a:t>, SOPHIA LIONAKI</a:t>
            </a:r>
            <a:r>
              <a:rPr lang="en-US" sz="1400" baseline="30000" dirty="0"/>
              <a:t>1</a:t>
            </a:r>
            <a:endParaRPr lang="el-GR" sz="14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552992" y="4776217"/>
            <a:ext cx="10907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1 Department of Nephrology, 2nd Propaedeutic Internal Medicine, Medical School,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</a:t>
            </a:r>
            <a:r>
              <a:rPr lang="en-US" sz="1200" dirty="0" err="1"/>
              <a:t>Attikon</a:t>
            </a:r>
            <a:r>
              <a:rPr lang="en-US" sz="1200" dirty="0"/>
              <a:t> University Hospital, Athens, Greece</a:t>
            </a:r>
          </a:p>
          <a:p>
            <a:r>
              <a:rPr lang="en-US" sz="1200" dirty="0"/>
              <a:t>2 Rheumatology and Clinical Immunology, Medical School,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</a:t>
            </a:r>
            <a:r>
              <a:rPr lang="en-US" sz="1200" dirty="0" err="1"/>
              <a:t>Attikon</a:t>
            </a:r>
            <a:r>
              <a:rPr lang="en-US" sz="1200" dirty="0"/>
              <a:t> University Hospital, Athens, Greece</a:t>
            </a:r>
          </a:p>
          <a:p>
            <a:r>
              <a:rPr lang="en-US" sz="1200" dirty="0"/>
              <a:t>3 Department of Nephrology and Renal Transplantation, Medical School,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General Hospital of Athens </a:t>
            </a:r>
            <a:r>
              <a:rPr lang="en-US" sz="1200" dirty="0" err="1"/>
              <a:t>Laiko</a:t>
            </a:r>
            <a:r>
              <a:rPr lang="en-US" sz="1200" dirty="0"/>
              <a:t>, Athens, Greece</a:t>
            </a:r>
          </a:p>
          <a:p>
            <a:r>
              <a:rPr lang="en-US" sz="1200" dirty="0"/>
              <a:t>4 Department of Nephrology, Medical School, Democritus University of Thrace, </a:t>
            </a:r>
            <a:r>
              <a:rPr lang="en-US" sz="1200" dirty="0" err="1"/>
              <a:t>Alexandroupolis</a:t>
            </a:r>
            <a:r>
              <a:rPr lang="en-US" sz="1200" dirty="0"/>
              <a:t>, Greece</a:t>
            </a:r>
          </a:p>
          <a:p>
            <a:r>
              <a:rPr lang="en-US" sz="1200" dirty="0"/>
              <a:t>5 Rheumatology Clinic, Department of Internal Medicine, Medical School, University of Ioannina, Ioannina, Greece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714" y="120194"/>
            <a:ext cx="3666834" cy="104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3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36320" y="365125"/>
            <a:ext cx="1031748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Results </a:t>
            </a:r>
            <a:endParaRPr lang="el-GR" sz="360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054698"/>
              </p:ext>
            </p:extLst>
          </p:nvPr>
        </p:nvGraphicFramePr>
        <p:xfrm>
          <a:off x="1489164" y="2029097"/>
          <a:ext cx="8560528" cy="2885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0264">
                  <a:extLst>
                    <a:ext uri="{9D8B030D-6E8A-4147-A177-3AD203B41FA5}">
                      <a16:colId xmlns:a16="http://schemas.microsoft.com/office/drawing/2014/main" val="360604383"/>
                    </a:ext>
                  </a:extLst>
                </a:gridCol>
                <a:gridCol w="4280264">
                  <a:extLst>
                    <a:ext uri="{9D8B030D-6E8A-4147-A177-3AD203B41FA5}">
                      <a16:colId xmlns:a16="http://schemas.microsoft.com/office/drawing/2014/main" val="2428324437"/>
                    </a:ext>
                  </a:extLst>
                </a:gridCol>
              </a:tblGrid>
              <a:tr h="467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Parameter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Number of patients (%)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944783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/>
                        <a:t>Systemic adverse reactions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30.5%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587376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/>
                        <a:t>Local</a:t>
                      </a:r>
                      <a:r>
                        <a:rPr lang="en-US" baseline="0" dirty="0"/>
                        <a:t> a</a:t>
                      </a:r>
                      <a:r>
                        <a:rPr lang="en-US" dirty="0"/>
                        <a:t>dverse reactions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36.1%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167095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/>
                        <a:t>Relapse of</a:t>
                      </a:r>
                      <a:r>
                        <a:rPr lang="en-US" baseline="0" dirty="0"/>
                        <a:t> LN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1,28 % (</a:t>
                      </a:r>
                      <a:r>
                        <a:rPr lang="en-US" dirty="0"/>
                        <a:t>1 patient)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18951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/>
                        <a:t>Time from vaccination to relapse 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weeks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(from</a:t>
                      </a:r>
                      <a:r>
                        <a:rPr lang="en-US" sz="1200" baseline="0" dirty="0">
                          <a:solidFill>
                            <a:srgbClr val="0070C0"/>
                          </a:solidFill>
                        </a:rPr>
                        <a:t> 1</a:t>
                      </a:r>
                      <a:r>
                        <a:rPr lang="en-US" sz="1200" baseline="30000" dirty="0">
                          <a:solidFill>
                            <a:srgbClr val="0070C0"/>
                          </a:solidFill>
                        </a:rPr>
                        <a:t>st</a:t>
                      </a:r>
                      <a:r>
                        <a:rPr lang="en-US" sz="1200" baseline="0" dirty="0">
                          <a:solidFill>
                            <a:srgbClr val="0070C0"/>
                          </a:solidFill>
                        </a:rPr>
                        <a:t> dose)</a:t>
                      </a:r>
                      <a:endParaRPr lang="el-G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9244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Worsening of SLE activity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(after vaccine administration) - treatment-resistant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3,84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/>
                        <a:t>(3 patients)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86229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9164" y="4390571"/>
            <a:ext cx="8560528" cy="52396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14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Results – Laboratory tests before and after vaccination </a:t>
            </a:r>
            <a:endParaRPr lang="el-GR" sz="36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202861"/>
              </p:ext>
            </p:extLst>
          </p:nvPr>
        </p:nvGraphicFramePr>
        <p:xfrm>
          <a:off x="1828801" y="2107473"/>
          <a:ext cx="7663543" cy="3380340"/>
        </p:xfrm>
        <a:graphic>
          <a:graphicData uri="http://schemas.openxmlformats.org/drawingml/2006/table">
            <a:tbl>
              <a:tblPr firstRow="1" firstCol="1" bandRow="1"/>
              <a:tblGrid>
                <a:gridCol w="2009528">
                  <a:extLst>
                    <a:ext uri="{9D8B030D-6E8A-4147-A177-3AD203B41FA5}">
                      <a16:colId xmlns:a16="http://schemas.microsoft.com/office/drawing/2014/main" val="2448417115"/>
                    </a:ext>
                  </a:extLst>
                </a:gridCol>
                <a:gridCol w="1928541">
                  <a:extLst>
                    <a:ext uri="{9D8B030D-6E8A-4147-A177-3AD203B41FA5}">
                      <a16:colId xmlns:a16="http://schemas.microsoft.com/office/drawing/2014/main" val="4262051714"/>
                    </a:ext>
                  </a:extLst>
                </a:gridCol>
                <a:gridCol w="1929552">
                  <a:extLst>
                    <a:ext uri="{9D8B030D-6E8A-4147-A177-3AD203B41FA5}">
                      <a16:colId xmlns:a16="http://schemas.microsoft.com/office/drawing/2014/main" val="755172336"/>
                    </a:ext>
                  </a:extLst>
                </a:gridCol>
                <a:gridCol w="1795922">
                  <a:extLst>
                    <a:ext uri="{9D8B030D-6E8A-4147-A177-3AD203B41FA5}">
                      <a16:colId xmlns:a16="http://schemas.microsoft.com/office/drawing/2014/main" val="1391327088"/>
                    </a:ext>
                  </a:extLst>
                </a:gridCol>
              </a:tblGrid>
              <a:tr h="49383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 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vaccination 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vaccination 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406024"/>
                  </a:ext>
                </a:extLst>
              </a:tr>
              <a:tr h="2425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13.00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93043"/>
                  </a:ext>
                </a:extLst>
              </a:tr>
              <a:tr h="2425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WBC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5900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6240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43540"/>
                  </a:ext>
                </a:extLst>
              </a:tr>
              <a:tr h="39320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Neutrophils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3650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327670"/>
                  </a:ext>
                </a:extLst>
              </a:tr>
              <a:tr h="39320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Lymphocytes 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1684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70258"/>
                  </a:ext>
                </a:extLst>
              </a:tr>
              <a:tr h="2425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N/L ratio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80968"/>
                  </a:ext>
                </a:extLst>
              </a:tr>
              <a:tr h="2425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Platelets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739564"/>
                  </a:ext>
                </a:extLst>
              </a:tr>
              <a:tr h="48517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Serum creatinine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7370"/>
                  </a:ext>
                </a:extLst>
              </a:tr>
              <a:tr h="2425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GFR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el-GR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33905"/>
                  </a:ext>
                </a:extLst>
              </a:tr>
              <a:tr h="39320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24hproteinuria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1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983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Conclusions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SARS-CoV-2 vaccine in patients with LN appears to be safe</a:t>
            </a:r>
          </a:p>
          <a:p>
            <a:r>
              <a:rPr lang="en-US" dirty="0"/>
              <a:t>AE didn’t differ from those of the general population </a:t>
            </a:r>
          </a:p>
          <a:p>
            <a:r>
              <a:rPr lang="en-US" dirty="0"/>
              <a:t>No effect on the likelihood of disease relapse for patients who had achieved remission</a:t>
            </a:r>
          </a:p>
          <a:p>
            <a:r>
              <a:rPr lang="en-US" dirty="0"/>
              <a:t>No alteration in laboratory tests before and after vaccination</a:t>
            </a:r>
          </a:p>
          <a:p>
            <a:r>
              <a:rPr lang="en-US" dirty="0"/>
              <a:t>No change in kidney function before and after vaccination</a:t>
            </a:r>
          </a:p>
        </p:txBody>
      </p:sp>
    </p:spTree>
    <p:extLst>
      <p:ext uri="{BB962C8B-B14F-4D97-AF65-F5344CB8AC3E}">
        <p14:creationId xmlns:p14="http://schemas.microsoft.com/office/powerpoint/2010/main" val="152765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149" y="4038472"/>
            <a:ext cx="2830851" cy="2819528"/>
          </a:xfrm>
        </p:spPr>
      </p:pic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14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620983" cy="918926"/>
          </a:xfrm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SARS-CoV-2 vaccination</a:t>
            </a:r>
            <a:endParaRPr lang="el-GR" sz="36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2059889"/>
            <a:ext cx="4090851" cy="3609049"/>
          </a:xfrm>
          <a:solidFill>
            <a:srgbClr val="FEEAF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Pain</a:t>
            </a:r>
            <a:endParaRPr lang="el-GR" sz="2000" dirty="0"/>
          </a:p>
          <a:p>
            <a:r>
              <a:rPr lang="en-US" sz="2000" dirty="0"/>
              <a:t>Swelling </a:t>
            </a:r>
            <a:endParaRPr lang="el-GR" sz="2000" dirty="0"/>
          </a:p>
          <a:p>
            <a:r>
              <a:rPr lang="en-US" sz="2000" dirty="0"/>
              <a:t>Tenderness</a:t>
            </a:r>
            <a:endParaRPr lang="el-GR" sz="2000" dirty="0"/>
          </a:p>
          <a:p>
            <a:r>
              <a:rPr lang="en-US" sz="2000" dirty="0"/>
              <a:t>Itching </a:t>
            </a:r>
            <a:endParaRPr lang="el-GR" sz="2000" dirty="0"/>
          </a:p>
          <a:p>
            <a:r>
              <a:rPr lang="en-US" sz="2000" dirty="0"/>
              <a:t>Skin Rash</a:t>
            </a:r>
            <a:endParaRPr lang="el-GR" sz="2000" dirty="0"/>
          </a:p>
          <a:p>
            <a:r>
              <a:rPr lang="en-US" sz="2000" dirty="0"/>
              <a:t>Allergic Reaction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57451" y="1141152"/>
            <a:ext cx="5077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EVENTS (AE)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6796" y="2096218"/>
            <a:ext cx="4282440" cy="3600986"/>
          </a:xfrm>
          <a:prstGeom prst="rect">
            <a:avLst/>
          </a:prstGeom>
          <a:solidFill>
            <a:srgbClr val="FEEAF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Headache 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Myalgias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Arthralgias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Fever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Chills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Weakness 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Diarrhea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Nausea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Lymphadenopathy</a:t>
            </a:r>
            <a:endParaRPr lang="el-GR" sz="2000" dirty="0"/>
          </a:p>
          <a:p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1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159726"/>
            <a:ext cx="10515600" cy="341376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Evaluate the frequency of AE from the SARS-CoV-2 vaccination in patients with diagnosed lupus nephritis (LN)</a:t>
            </a:r>
          </a:p>
          <a:p>
            <a:pPr algn="just"/>
            <a:r>
              <a:rPr lang="en-US" sz="2400" dirty="0"/>
              <a:t>Evaluate the most common AE in this group </a:t>
            </a:r>
          </a:p>
          <a:p>
            <a:pPr algn="just"/>
            <a:r>
              <a:rPr lang="en-US" sz="2400" dirty="0"/>
              <a:t>A possible effect of vaccination on kidney function of these patients</a:t>
            </a:r>
            <a:endParaRPr lang="el-GR" sz="2400" dirty="0"/>
          </a:p>
          <a:p>
            <a:pPr algn="just"/>
            <a:r>
              <a:rPr lang="en-US" sz="2400" dirty="0"/>
              <a:t>Incidence of a LN relapse after vaccination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Aim of the study </a:t>
            </a:r>
            <a:endParaRPr lang="el-GR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0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731196" y="159275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Methods</a:t>
            </a:r>
            <a:endParaRPr lang="el-GR" sz="36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199" y="2052048"/>
            <a:ext cx="5181600" cy="40091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Inclusive criteria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400" dirty="0"/>
              <a:t>History of LN diagnosis</a:t>
            </a:r>
            <a:endParaRPr lang="el-GR" sz="2400" dirty="0"/>
          </a:p>
          <a:p>
            <a:r>
              <a:rPr lang="en-US" sz="2400" dirty="0"/>
              <a:t>Histologically confirmed LN</a:t>
            </a:r>
            <a:endParaRPr lang="el-GR" sz="2400" dirty="0"/>
          </a:p>
          <a:p>
            <a:r>
              <a:rPr lang="en-US" sz="2400" dirty="0"/>
              <a:t>At least one dose of SARS-CoV-2 vaccination </a:t>
            </a:r>
            <a:endParaRPr lang="el-GR" sz="2400" dirty="0"/>
          </a:p>
          <a:p>
            <a:endParaRPr lang="el-GR" i="1" dirty="0"/>
          </a:p>
        </p:txBody>
      </p: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BE40D074-4A88-9D21-7838-8F5B94357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035" y="2052048"/>
            <a:ext cx="5181600" cy="400911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 criteria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Patients with first LN diagnosis after vaccination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Patients in ESKD before vaccination</a:t>
            </a:r>
            <a:endParaRPr lang="el-GR" sz="2400" dirty="0"/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1245223"/>
            <a:ext cx="321346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0"/>
                <a:solidFill>
                  <a:srgbClr val="0432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Retrospective Study</a:t>
            </a:r>
            <a:endParaRPr lang="el-GR" sz="2800" dirty="0">
              <a:ln w="0"/>
              <a:solidFill>
                <a:srgbClr val="0432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1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LUPUS NEPHRITIS</a:t>
            </a:r>
            <a:endParaRPr lang="el-GR" sz="36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</a:p>
          <a:p>
            <a:r>
              <a:rPr lang="en-US" sz="2400" dirty="0"/>
              <a:t>Minimal mesangial LN (class I) </a:t>
            </a:r>
            <a:r>
              <a:rPr lang="en-US" sz="1600" dirty="0"/>
              <a:t>{normal urinalysis, no or minimal proteinuria, and a normal serum creatinine}</a:t>
            </a:r>
          </a:p>
          <a:p>
            <a:r>
              <a:rPr lang="en-US" sz="2400" dirty="0"/>
              <a:t>Mesangial proliferative LN (class II) </a:t>
            </a:r>
            <a:r>
              <a:rPr lang="en-US" sz="1600" dirty="0"/>
              <a:t>{microscopic hematuria and/or proteinuria}</a:t>
            </a:r>
            <a:endParaRPr lang="en-US" dirty="0"/>
          </a:p>
          <a:p>
            <a:r>
              <a:rPr lang="en-US" sz="2400" dirty="0"/>
              <a:t>Focal LN (class III) </a:t>
            </a:r>
            <a:r>
              <a:rPr lang="en-US" sz="1600" dirty="0"/>
              <a:t>{hematuria and proteinuria. Maybe hypertension, a decreased GFR, and/or nephrotic syndrome. Less than 50 % of glomeruli are affected}</a:t>
            </a:r>
            <a:endParaRPr lang="en-US" dirty="0"/>
          </a:p>
          <a:p>
            <a:r>
              <a:rPr lang="en-US" sz="2400" dirty="0"/>
              <a:t>Diffuse LN (class IV)</a:t>
            </a:r>
            <a:r>
              <a:rPr lang="en-US" dirty="0"/>
              <a:t> </a:t>
            </a:r>
            <a:r>
              <a:rPr lang="en-US" sz="1600" dirty="0"/>
              <a:t>{the </a:t>
            </a:r>
            <a:r>
              <a:rPr lang="en-US" sz="1600" dirty="0">
                <a:solidFill>
                  <a:srgbClr val="FF0000"/>
                </a:solidFill>
              </a:rPr>
              <a:t>most common </a:t>
            </a:r>
            <a:r>
              <a:rPr lang="en-US" sz="1600" dirty="0"/>
              <a:t>histologic pattern and </a:t>
            </a:r>
            <a:r>
              <a:rPr lang="en-US" sz="1600" dirty="0">
                <a:solidFill>
                  <a:srgbClr val="FF0000"/>
                </a:solidFill>
              </a:rPr>
              <a:t>most severe. </a:t>
            </a:r>
            <a:r>
              <a:rPr lang="en-US" sz="1600" dirty="0"/>
              <a:t>Hematuria and proteinuria. Frequently nephrotic syndrome, hypertension, and reduced GFR. More than 50 % of glomeruli are affected.} </a:t>
            </a:r>
          </a:p>
          <a:p>
            <a:r>
              <a:rPr lang="en-US" sz="2400" dirty="0"/>
              <a:t>Lupus membranous nephropathy (class V) </a:t>
            </a:r>
            <a:r>
              <a:rPr lang="en-US" sz="1600" dirty="0"/>
              <a:t>{10-20 % of patients with LN. Nephrotic syndrome +/-hematuria and hypertension}</a:t>
            </a:r>
            <a:endParaRPr lang="en-US" sz="2400" dirty="0"/>
          </a:p>
          <a:p>
            <a:r>
              <a:rPr lang="en-US" sz="2400" dirty="0"/>
              <a:t>Advanced </a:t>
            </a:r>
            <a:r>
              <a:rPr lang="en-US" sz="2400" dirty="0" err="1"/>
              <a:t>sclerosing</a:t>
            </a:r>
            <a:r>
              <a:rPr lang="en-US" sz="2400" dirty="0"/>
              <a:t> LN (class VI) </a:t>
            </a:r>
            <a:r>
              <a:rPr lang="en-US" sz="1600" dirty="0"/>
              <a:t>{kidney dysfunction, proteinuria and a relatively bland urine sediment. Global sclerosis of more than 90 % of glomeruli}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464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ADDCADB3-34D0-E4C1-E2E0-228C2D44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87" y="269967"/>
            <a:ext cx="10421983" cy="84473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LUPUS NEPHRITIS: DEFINITIONS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BD70992-CF3C-EFFF-ECEF-8E4F65493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634" y="1114697"/>
            <a:ext cx="11268891" cy="5495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Remission</a:t>
            </a:r>
            <a:r>
              <a:rPr lang="en-US" sz="2000" b="1" dirty="0"/>
              <a:t>: </a:t>
            </a:r>
          </a:p>
          <a:p>
            <a:r>
              <a:rPr lang="en-US" sz="2000" dirty="0"/>
              <a:t>proteinuria</a:t>
            </a:r>
            <a:r>
              <a:rPr lang="el-GR" sz="2000" dirty="0"/>
              <a:t> &lt;0.5</a:t>
            </a:r>
            <a:r>
              <a:rPr lang="en-US" sz="2000" dirty="0"/>
              <a:t>g/24h</a:t>
            </a:r>
          </a:p>
          <a:p>
            <a:r>
              <a:rPr lang="en-US" sz="2000" dirty="0"/>
              <a:t>stabilization of </a:t>
            </a:r>
            <a:r>
              <a:rPr lang="en-US" sz="2000" dirty="0" err="1"/>
              <a:t>cr</a:t>
            </a:r>
            <a:r>
              <a:rPr lang="en-US" sz="2000" baseline="-25000" dirty="0" err="1"/>
              <a:t>s</a:t>
            </a:r>
            <a:r>
              <a:rPr lang="en-US" sz="2000" baseline="-25000" dirty="0"/>
              <a:t> </a:t>
            </a:r>
            <a:endParaRPr lang="en-US" sz="2000" dirty="0"/>
          </a:p>
          <a:p>
            <a:r>
              <a:rPr lang="en-US" sz="2000" dirty="0"/>
              <a:t>improved hematuria </a:t>
            </a:r>
          </a:p>
          <a:p>
            <a:pPr marL="0" indent="0">
              <a:buNone/>
            </a:pPr>
            <a:r>
              <a:rPr lang="en-US" sz="2000" b="1" u="sng" dirty="0"/>
              <a:t>Relapse</a:t>
            </a:r>
            <a:r>
              <a:rPr lang="en-US" sz="2000" b="1" dirty="0"/>
              <a:t>: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Reapperance of hematuria, </a:t>
            </a:r>
            <a:r>
              <a:rPr lang="en-US" sz="2000" dirty="0"/>
              <a:t>with or without red blood cells casts</a:t>
            </a:r>
          </a:p>
          <a:p>
            <a:r>
              <a:rPr lang="en-US" sz="2000" dirty="0" err="1"/>
              <a:t>wbc</a:t>
            </a:r>
            <a:r>
              <a:rPr lang="en-US" sz="2000" dirty="0"/>
              <a:t> in urine sediment without evidence of infection</a:t>
            </a:r>
          </a:p>
          <a:p>
            <a:r>
              <a:rPr lang="en-US" sz="2000" dirty="0"/>
              <a:t>increased proteinuria</a:t>
            </a:r>
          </a:p>
          <a:p>
            <a:r>
              <a:rPr lang="en-US" sz="2000" dirty="0"/>
              <a:t>impaired renal function (increase of serum creatinine)</a:t>
            </a:r>
          </a:p>
          <a:p>
            <a:pPr marL="0" indent="0">
              <a:buNone/>
            </a:pPr>
            <a:r>
              <a:rPr lang="en-US" sz="2000" b="1" u="sng" dirty="0"/>
              <a:t>ESKD:</a:t>
            </a:r>
          </a:p>
          <a:p>
            <a:r>
              <a:rPr lang="en-US" sz="2000" dirty="0" err="1"/>
              <a:t>eGFR</a:t>
            </a:r>
            <a:r>
              <a:rPr lang="en-US" sz="2000" dirty="0"/>
              <a:t>&lt;15ml/min/1.73m</a:t>
            </a:r>
            <a:r>
              <a:rPr lang="en-US" sz="2000" baseline="30000" dirty="0"/>
              <a:t>2</a:t>
            </a:r>
            <a:r>
              <a:rPr lang="en-US" sz="2000" dirty="0"/>
              <a:t> , dialysis</a:t>
            </a:r>
            <a:endParaRPr lang="el-GR" sz="2000" dirty="0"/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4244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838200" y="217079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Methods</a:t>
            </a:r>
            <a:endParaRPr lang="el-GR" sz="36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921520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Demographics </a:t>
            </a:r>
            <a:endParaRPr lang="el-GR" sz="2400" dirty="0"/>
          </a:p>
          <a:p>
            <a:r>
              <a:rPr lang="en-US" sz="2400" dirty="0"/>
              <a:t>Histopathological diagnosis of LN</a:t>
            </a:r>
          </a:p>
          <a:p>
            <a:r>
              <a:rPr lang="en-US" sz="2400" dirty="0"/>
              <a:t>Immunosuppressive Regiments</a:t>
            </a:r>
          </a:p>
          <a:p>
            <a:pPr lvl="1"/>
            <a:r>
              <a:rPr lang="en-US" sz="2000" dirty="0"/>
              <a:t>Induction therapy</a:t>
            </a:r>
          </a:p>
          <a:p>
            <a:pPr lvl="1"/>
            <a:r>
              <a:rPr lang="en-US" sz="2000" dirty="0"/>
              <a:t>Maintenance therapy </a:t>
            </a:r>
            <a:endParaRPr lang="el-GR" sz="2000" dirty="0"/>
          </a:p>
          <a:p>
            <a:r>
              <a:rPr lang="en-US" sz="2400" dirty="0"/>
              <a:t>Outcomes (of LN)</a:t>
            </a:r>
          </a:p>
          <a:p>
            <a:r>
              <a:rPr lang="en-US" sz="2400" dirty="0"/>
              <a:t>Vaccination type, number of doses and timing</a:t>
            </a:r>
            <a:endParaRPr lang="el-GR" sz="2400" dirty="0"/>
          </a:p>
          <a:p>
            <a:r>
              <a:rPr lang="en-US" sz="2400" dirty="0"/>
              <a:t>Adverse Events of vaccination </a:t>
            </a:r>
          </a:p>
          <a:p>
            <a:pPr marL="0" indent="0">
              <a:buNone/>
            </a:pPr>
            <a:r>
              <a:rPr lang="en-US" sz="2400" dirty="0"/>
              <a:t>(local or systemic)</a:t>
            </a:r>
            <a:endParaRPr lang="el-GR" sz="2400" dirty="0"/>
          </a:p>
        </p:txBody>
      </p: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C036B491-CDA4-1EC0-8916-85E3F3FAA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921520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Potential effect on the clinical course of LN </a:t>
            </a:r>
          </a:p>
          <a:p>
            <a:r>
              <a:rPr lang="en-US" sz="2400" dirty="0"/>
              <a:t>Laboratory test before and after vaccination</a:t>
            </a:r>
            <a:endParaRPr lang="el-GR" sz="2400" dirty="0"/>
          </a:p>
          <a:p>
            <a:r>
              <a:rPr lang="en-US" sz="2400" dirty="0"/>
              <a:t>Kidney function before and after vaccination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57943" y="1311809"/>
            <a:ext cx="51380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Retrospective, multicenter study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8268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3F5E3A-DF57-23A1-4830-13DA803D2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713" y="502439"/>
            <a:ext cx="8330819" cy="864661"/>
          </a:xfrm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Patients Characteristics </a:t>
            </a:r>
            <a:endParaRPr lang="el-GR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457"/>
              </p:ext>
            </p:extLst>
          </p:nvPr>
        </p:nvGraphicFramePr>
        <p:xfrm>
          <a:off x="1251713" y="1706881"/>
          <a:ext cx="8601618" cy="411044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818161">
                  <a:extLst>
                    <a:ext uri="{9D8B030D-6E8A-4147-A177-3AD203B41FA5}">
                      <a16:colId xmlns:a16="http://schemas.microsoft.com/office/drawing/2014/main" val="1456781641"/>
                    </a:ext>
                  </a:extLst>
                </a:gridCol>
                <a:gridCol w="3689791">
                  <a:extLst>
                    <a:ext uri="{9D8B030D-6E8A-4147-A177-3AD203B41FA5}">
                      <a16:colId xmlns:a16="http://schemas.microsoft.com/office/drawing/2014/main" val="2646449864"/>
                    </a:ext>
                  </a:extLst>
                </a:gridCol>
                <a:gridCol w="93666">
                  <a:extLst>
                    <a:ext uri="{9D8B030D-6E8A-4147-A177-3AD203B41FA5}">
                      <a16:colId xmlns:a16="http://schemas.microsoft.com/office/drawing/2014/main" val="2025121960"/>
                    </a:ext>
                  </a:extLst>
                </a:gridCol>
              </a:tblGrid>
              <a:tr h="5791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Parameter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Number of patients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(N=90)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6836339"/>
                  </a:ext>
                </a:extLst>
              </a:tr>
              <a:tr h="3784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Age 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(±18)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5621180"/>
                  </a:ext>
                </a:extLst>
              </a:tr>
              <a:tr h="35849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Female sex</a:t>
                      </a:r>
                      <a:endParaRPr lang="el-GR" sz="2000" b="0" dirty="0">
                        <a:effectLst/>
                      </a:endParaRPr>
                    </a:p>
                  </a:txBody>
                  <a:tcPr marL="68266" marR="68266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72 (80%)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300671"/>
                  </a:ext>
                </a:extLst>
              </a:tr>
              <a:tr h="3952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Proliferative LN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68 (75%)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5865625"/>
                  </a:ext>
                </a:extLst>
              </a:tr>
              <a:tr h="36426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Remission with treatment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82 (91,8%)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6324144"/>
                  </a:ext>
                </a:extLst>
              </a:tr>
              <a:tr h="38029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Vaccinated patients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78 (86.7%)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6963820"/>
                  </a:ext>
                </a:extLst>
              </a:tr>
              <a:tr h="36768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Median number of doses 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3492479"/>
                  </a:ext>
                </a:extLst>
              </a:tr>
              <a:tr h="64344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Median time from diagnosis to vaccination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 (32-137) months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0498867"/>
                  </a:ext>
                </a:extLst>
              </a:tr>
              <a:tr h="64344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On</a:t>
                      </a:r>
                      <a:r>
                        <a:rPr lang="en-US" sz="2000" b="0" baseline="0" dirty="0">
                          <a:effectLst/>
                        </a:rPr>
                        <a:t> </a:t>
                      </a:r>
                      <a:r>
                        <a:rPr lang="en-US" sz="2000" b="0" dirty="0">
                          <a:effectLst/>
                        </a:rPr>
                        <a:t>immunosuppression at the time of vaccination</a:t>
                      </a:r>
                    </a:p>
                  </a:txBody>
                  <a:tcPr marL="68266" marR="6826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</a:t>
                      </a: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70.5%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2112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1713" y="3770811"/>
            <a:ext cx="8601618" cy="383177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07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5028" y="365125"/>
            <a:ext cx="10308771" cy="132556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Immunosupressive</a:t>
            </a:r>
            <a:r>
              <a:rPr lang="en-US" sz="3600" b="1" dirty="0">
                <a:solidFill>
                  <a:srgbClr val="002060"/>
                </a:solidFill>
              </a:rPr>
              <a:t> Regiments</a:t>
            </a:r>
            <a:endParaRPr lang="el-GR" sz="3600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022632"/>
              </p:ext>
            </p:extLst>
          </p:nvPr>
        </p:nvGraphicFramePr>
        <p:xfrm>
          <a:off x="1288868" y="1825622"/>
          <a:ext cx="9222378" cy="305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1189">
                  <a:extLst>
                    <a:ext uri="{9D8B030D-6E8A-4147-A177-3AD203B41FA5}">
                      <a16:colId xmlns:a16="http://schemas.microsoft.com/office/drawing/2014/main" val="2636331364"/>
                    </a:ext>
                  </a:extLst>
                </a:gridCol>
                <a:gridCol w="4611189">
                  <a:extLst>
                    <a:ext uri="{9D8B030D-6E8A-4147-A177-3AD203B41FA5}">
                      <a16:colId xmlns:a16="http://schemas.microsoft.com/office/drawing/2014/main" val="3060206044"/>
                    </a:ext>
                  </a:extLst>
                </a:gridCol>
              </a:tblGrid>
              <a:tr h="437127">
                <a:tc>
                  <a:txBody>
                    <a:bodyPr/>
                    <a:lstStyle/>
                    <a:p>
                      <a:r>
                        <a:rPr lang="en-US" dirty="0"/>
                        <a:t>Immunosuppression on vaccine (yes)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patients (</a:t>
                      </a:r>
                      <a:r>
                        <a:rPr lang="el-GR" dirty="0"/>
                        <a:t>55/78</a:t>
                      </a:r>
                      <a:r>
                        <a:rPr lang="en-US" dirty="0"/>
                        <a:t>)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370600"/>
                  </a:ext>
                </a:extLst>
              </a:tr>
              <a:tr h="43712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Type of immunosuppression 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043375"/>
                  </a:ext>
                </a:extLst>
              </a:tr>
              <a:tr h="437127">
                <a:tc>
                  <a:txBody>
                    <a:bodyPr/>
                    <a:lstStyle/>
                    <a:p>
                      <a:r>
                        <a:rPr lang="en-US" dirty="0"/>
                        <a:t>Cyclophosphamide 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76803"/>
                  </a:ext>
                </a:extLst>
              </a:tr>
              <a:tr h="437127">
                <a:tc>
                  <a:txBody>
                    <a:bodyPr/>
                    <a:lstStyle/>
                    <a:p>
                      <a:r>
                        <a:rPr lang="en-US" dirty="0"/>
                        <a:t>Glucocorticoids iv or </a:t>
                      </a:r>
                      <a:r>
                        <a:rPr lang="en-US" dirty="0" err="1"/>
                        <a:t>p.os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00768"/>
                  </a:ext>
                </a:extLst>
              </a:tr>
              <a:tr h="437127">
                <a:tc>
                  <a:txBody>
                    <a:bodyPr/>
                    <a:lstStyle/>
                    <a:p>
                      <a:r>
                        <a:rPr lang="en-US" dirty="0"/>
                        <a:t>Mycophenolate </a:t>
                      </a:r>
                      <a:r>
                        <a:rPr lang="en-US" dirty="0" err="1"/>
                        <a:t>mofetil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58767"/>
                  </a:ext>
                </a:extLst>
              </a:tr>
              <a:tr h="437127">
                <a:tc>
                  <a:txBody>
                    <a:bodyPr/>
                    <a:lstStyle/>
                    <a:p>
                      <a:r>
                        <a:rPr lang="en-US" dirty="0"/>
                        <a:t>Azathioprine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43407"/>
                  </a:ext>
                </a:extLst>
              </a:tr>
              <a:tr h="437127">
                <a:tc>
                  <a:txBody>
                    <a:bodyPr/>
                    <a:lstStyle/>
                    <a:p>
                      <a:r>
                        <a:rPr lang="en-US" dirty="0"/>
                        <a:t>Rituximab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1535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8868" y="3161211"/>
            <a:ext cx="9222378" cy="82731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84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851</Words>
  <Application>Microsoft Office PowerPoint</Application>
  <PresentationFormat>Ευρεία οθόνη</PresentationFormat>
  <Paragraphs>176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Θέμα του Office</vt:lpstr>
      <vt:lpstr>INCIDENCE OF ADVERSE EVENTS ASSOCIATED WITH SARS-COV2 VACCINATION IN PATIENTS WITH LUPUS NEPHRITIS AND ITS POTENTIAL EFFECT ON THE PROBABILITY OF DISEASE RELAPSE</vt:lpstr>
      <vt:lpstr>SARS-CoV-2 vaccination</vt:lpstr>
      <vt:lpstr>Aim of the study </vt:lpstr>
      <vt:lpstr>Methods</vt:lpstr>
      <vt:lpstr>LUPUS NEPHRITIS</vt:lpstr>
      <vt:lpstr>LUPUS NEPHRITIS: DEFINITIONS</vt:lpstr>
      <vt:lpstr>Methods</vt:lpstr>
      <vt:lpstr>Patients Characteristics </vt:lpstr>
      <vt:lpstr>Immunosupressive Regiments</vt:lpstr>
      <vt:lpstr>Results </vt:lpstr>
      <vt:lpstr>Results – Laboratory tests before and after vaccination </vt:lpstr>
      <vt:lpstr>Conclusions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Πέτρος Καλογερόπουλος</dc:creator>
  <cp:lastModifiedBy>πανος γιαννακοπουλος</cp:lastModifiedBy>
  <cp:revision>129</cp:revision>
  <dcterms:created xsi:type="dcterms:W3CDTF">2023-04-21T11:46:09Z</dcterms:created>
  <dcterms:modified xsi:type="dcterms:W3CDTF">2023-10-19T18:45:02Z</dcterms:modified>
</cp:coreProperties>
</file>