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460" r:id="rId3"/>
    <p:sldId id="449" r:id="rId4"/>
    <p:sldId id="450" r:id="rId5"/>
    <p:sldId id="451" r:id="rId6"/>
    <p:sldId id="453" r:id="rId7"/>
    <p:sldId id="280" r:id="rId8"/>
    <p:sldId id="457" r:id="rId9"/>
    <p:sldId id="458" r:id="rId10"/>
    <p:sldId id="454" r:id="rId11"/>
    <p:sldId id="447" r:id="rId12"/>
    <p:sldId id="461" r:id="rId13"/>
    <p:sldId id="445" r:id="rId14"/>
    <p:sldId id="283" r:id="rId1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πανος γιαννακοπουλος" initials="πγ" lastIdx="1" clrIdx="0">
    <p:extLst>
      <p:ext uri="{19B8F6BF-5375-455C-9EA6-DF929625EA0E}">
        <p15:presenceInfo xmlns:p15="http://schemas.microsoft.com/office/powerpoint/2012/main" userId="cdf2837128a78b0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603"/>
    <a:srgbClr val="F0FFD3"/>
    <a:srgbClr val="0432FF"/>
    <a:srgbClr val="FF5608"/>
    <a:srgbClr val="EFC5E7"/>
    <a:srgbClr val="FFFD78"/>
    <a:srgbClr val="009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Μεσαίο στυλ 3 - Έμφαση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Μεσαίο στυλ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Μεσαίο στυλ 4 - Έμφαση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Μεσαίο στυλ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Μεσαίο στυλ 4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Μεσαίο στυλ 4 - Έμφαση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Μεσαίο στυλ 3 - Έμφαση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Μεσαίο στυλ 3 - Έμφαση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1" autoAdjust="0"/>
    <p:restoredTop sz="94705"/>
  </p:normalViewPr>
  <p:slideViewPr>
    <p:cSldViewPr snapToGrid="0" snapToObjects="1">
      <p:cViewPr varScale="1">
        <p:scale>
          <a:sx n="82" d="100"/>
          <a:sy n="82" d="100"/>
        </p:scale>
        <p:origin x="25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39C6D-AFD9-2D4C-B61E-B7A4B7315F36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6809B-CA37-9246-93AA-D962765D1F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8842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66809B-CA37-9246-93AA-D962765D1F9A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744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F7A5C1D-8555-F44D-BD0E-54317B924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06CD213-52F3-684E-951F-9795883E54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E0FA2DD-64FA-1841-8D9A-4C8ABA947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FAC7-CE48-D94A-8D01-4884CC0FDDBC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F0ABE95-6C5E-C54B-A73F-D26DD1ACE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EE82B3F-A890-8A41-97F5-41A8CD62C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17E8-BA17-474F-9DB4-8BF5EE97B0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4048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CE1F4FB-F132-F840-AF94-2526ADD9E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8EE7A32-15AC-464C-AFEA-878C1599DE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D2B9008-BA77-564F-B02D-287AB6434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FAC7-CE48-D94A-8D01-4884CC0FDDBC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1007876-7AC1-1840-B11B-EC8B9A8A7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B6FF392-19A9-0043-A8E8-26036CB2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17E8-BA17-474F-9DB4-8BF5EE97B0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991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81DFAC2-9356-5E4F-8635-1B50B0179F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C9DCCA6-F4A9-3D4F-9A63-D63EF97B6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C649E27-0C16-0B40-AC48-E664E4887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FAC7-CE48-D94A-8D01-4884CC0FDDBC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0EFCE71-28CF-974C-BFFE-43FD7AD1D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4DF9CBD-B80B-F746-8ECC-F589801F9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17E8-BA17-474F-9DB4-8BF5EE97B0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66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D26A0E7-FD8C-2C48-8BBA-C847AF93E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1574809-E07B-4848-A4D5-DF532A06E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5DD670A-1571-A44F-9B69-30689ED94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FAC7-CE48-D94A-8D01-4884CC0FDDBC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CE4A5F1-D38E-DD4C-88AB-E63718EE1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879D22E-6FC6-844D-8280-E5D773799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17E8-BA17-474F-9DB4-8BF5EE97B0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377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D17B1CC-D897-514A-89A8-72E43DDE5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6761D48-E6F1-094B-8BE5-24935A146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31034C8-4B36-BB47-B58E-9956EC445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FAC7-CE48-D94A-8D01-4884CC0FDDBC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016AD0B-888B-4543-92FC-56D4E5E25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E919B34-2C7B-CC43-9A94-D8F5F0C62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17E8-BA17-474F-9DB4-8BF5EE97B0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1122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56F95E-CBA7-C14F-A955-2789AE108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027A2ED-7852-E443-B46A-426656025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69E23A2-C484-A349-90FA-9FBF45298D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D24269E-95E0-594E-B3E4-998B12CA8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FAC7-CE48-D94A-8D01-4884CC0FDDBC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4FFBD3F-AFE9-024B-B8CD-C3A1193EA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3261E7E-8BD0-8747-AFF2-24B4B3125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17E8-BA17-474F-9DB4-8BF5EE97B0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067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B50DF2-7323-2B41-9B38-34B2C90DF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AED6D0A-92AD-184C-A83A-DA9223A13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1258BE9-5D7F-E648-9DC2-16AAE8A25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45149EA9-C751-8B4B-8DBE-04C42F8BA4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B45535C-A1B8-2946-9F4F-B5A9255973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C3D6D29E-22C4-E541-9DEF-4338BAB7D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FAC7-CE48-D94A-8D01-4884CC0FDDBC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0B2880E4-E23E-8F49-8F56-56E1A6279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E74964D9-D8E9-B944-8EB7-A01B8FB9F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17E8-BA17-474F-9DB4-8BF5EE97B0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002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480CE4-553E-0B47-8D41-893E3435A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483166D3-DFFC-E84A-AA17-58B6E660B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FAC7-CE48-D94A-8D01-4884CC0FDDBC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0C7F5A8-7F0E-D84D-AB53-E0264D40B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1F335524-B548-7A42-801E-9627A4984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17E8-BA17-474F-9DB4-8BF5EE97B0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392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F5B91B4-98BF-BA40-A7E6-D220B0012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FAC7-CE48-D94A-8D01-4884CC0FDDBC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C688C15-D18C-DD45-A79D-CB3F43121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9471826-F5A5-C744-B580-A0D35AE4D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17E8-BA17-474F-9DB4-8BF5EE97B0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193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46B3AF1-BAD9-914D-9C7C-C7EC4778B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565BDE7-0907-164D-9222-5FC2E54BD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E7B3943-F776-D34E-B98E-5EAE74A38A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E700B95-3936-3349-B398-1FE79E5A9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FAC7-CE48-D94A-8D01-4884CC0FDDBC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A9550FB-6C57-8848-B884-7FAE72D2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92AECA7-B4C9-F54F-ADBD-4EA8D67DB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17E8-BA17-474F-9DB4-8BF5EE97B0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802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2A87FB-D0EC-A749-B1F8-DA0DAB2FB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B5DF05BD-B322-8A41-B76A-E0CFE0F80A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22EA2BC-C679-0243-A3BE-904C2295E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300E080-85E2-3147-902E-C2AD00FB0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FAC7-CE48-D94A-8D01-4884CC0FDDBC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4B51B29-4489-974B-B513-3B697B467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13BC5AD-B068-E046-95E4-656247F17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17E8-BA17-474F-9DB4-8BF5EE97B0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0017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6D3E9063-B21E-A64A-BCF8-5EFD5BE8A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E2154DC-392F-7E42-8493-E1675D2A6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A59B8A9-81F0-0146-8BF3-655FBABC16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3FAC7-CE48-D94A-8D01-4884CC0FDDBC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BB89495-AFF7-F940-996F-F6AEEC4E77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43D780B-23D7-1C45-842D-1C1EC51BC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A17E8-BA17-474F-9DB4-8BF5EE97B0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128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6B5FA2-56F1-0A48-806F-470F064EA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5868" y="1731873"/>
            <a:ext cx="10069551" cy="2379121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GB" sz="3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CLINICAL PRESENTATION AND OUTCOMES OF SARS-CoV-2 INFECTION IN PATIENTS WITH LUPUS NEPHRITIS AND ITS POTENTIAL EFFECT IN THE PROBABILITY OF RELAPSE</a:t>
            </a:r>
            <a:br>
              <a:rPr lang="el-GR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l-GR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l-G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610C751-77F9-5D47-9B53-1445441F7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097" y="3601616"/>
            <a:ext cx="11931805" cy="2667517"/>
          </a:xfrm>
        </p:spPr>
        <p:txBody>
          <a:bodyPr>
            <a:normAutofit fontScale="25000" lnSpcReduction="20000"/>
          </a:bodyPr>
          <a:lstStyle/>
          <a:p>
            <a:r>
              <a:rPr lang="en-GB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GB" sz="6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Sardeli</a:t>
            </a:r>
            <a:r>
              <a:rPr lang="en-GB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64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P. Giannakopoulos</a:t>
            </a:r>
            <a:r>
              <a:rPr lang="en-US" sz="6400" u="sng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GB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,S. Flouda</a:t>
            </a:r>
            <a:r>
              <a:rPr lang="en-GB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S. Marinaki</a:t>
            </a:r>
            <a:r>
              <a:rPr lang="en-GB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K. Kantartzi</a:t>
            </a:r>
            <a:r>
              <a:rPr lang="en-GB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P. Kriki</a:t>
            </a:r>
            <a:r>
              <a:rPr lang="en-GB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A. Venetsanopoulou</a:t>
            </a:r>
            <a:r>
              <a:rPr lang="en-GB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P. Voulgari</a:t>
            </a:r>
            <a:r>
              <a:rPr lang="en-GB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P. Kalogeropoulos</a:t>
            </a:r>
            <a:r>
              <a:rPr lang="en-GB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D. Petrou</a:t>
            </a:r>
            <a:r>
              <a:rPr lang="en-GB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GB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S. Panagoutsos</a:t>
            </a:r>
            <a:r>
              <a:rPr lang="en-GB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I. Michelakis</a:t>
            </a:r>
            <a:r>
              <a:rPr lang="en-GB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D. Boumpas</a:t>
            </a:r>
            <a:r>
              <a:rPr lang="en-GB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IN. Boletis</a:t>
            </a:r>
            <a:r>
              <a:rPr lang="en-GB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S. Lionaki</a:t>
            </a:r>
            <a:r>
              <a:rPr lang="en-GB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l-GR" sz="6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4800" i="1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GB" sz="4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Department of Nephrology, 2</a:t>
            </a:r>
            <a:r>
              <a:rPr lang="en-GB" sz="4800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4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Propaedeutic Internal Medicine, Medical School, National and </a:t>
            </a:r>
            <a:r>
              <a:rPr lang="en-GB" sz="4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Kapodistrian</a:t>
            </a:r>
            <a:r>
              <a:rPr lang="en-GB" sz="4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University of Athens, </a:t>
            </a:r>
            <a:r>
              <a:rPr lang="en-GB" sz="4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Attikon</a:t>
            </a:r>
            <a:r>
              <a:rPr lang="en-GB" sz="4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University Hospital, Athens, Greece</a:t>
            </a:r>
            <a:endParaRPr lang="en-US" sz="4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4800" i="1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sz="4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Rheumatology and Clinical Immunology, Medical School, National and </a:t>
            </a:r>
            <a:r>
              <a:rPr lang="en-GB" sz="4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Kapodistrian</a:t>
            </a:r>
            <a:r>
              <a:rPr lang="en-GB" sz="4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University of Athens, </a:t>
            </a:r>
            <a:r>
              <a:rPr lang="en-GB" sz="4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Attikon</a:t>
            </a:r>
            <a:r>
              <a:rPr lang="en-GB" sz="4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University Hospital, Athens, Greece</a:t>
            </a:r>
            <a:endParaRPr lang="el-GR" sz="4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4800" i="1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GB" sz="4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Department of Nephrology and Renal Transplantation, Medical School, National and </a:t>
            </a:r>
            <a:r>
              <a:rPr lang="en-GB" sz="4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Kapodistrian</a:t>
            </a:r>
            <a:r>
              <a:rPr lang="en-GB" sz="4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University of Athens, General Hospital of Athens </a:t>
            </a:r>
            <a:r>
              <a:rPr lang="en-GB" sz="4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Laiko</a:t>
            </a:r>
            <a:r>
              <a:rPr lang="en-GB" sz="4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Athens, Greece</a:t>
            </a:r>
            <a:endParaRPr lang="el-GR" sz="4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4800" i="1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GB" sz="4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Department of Nephrology, Medical School, Democritus University of Thrace, </a:t>
            </a:r>
            <a:r>
              <a:rPr lang="en-GB" sz="4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Alexandroupolis</a:t>
            </a:r>
            <a:r>
              <a:rPr lang="en-GB" sz="4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Greece</a:t>
            </a:r>
            <a:endParaRPr lang="el-GR" sz="4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4800" i="1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GB" sz="4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Rheumatology Clinic, Department of Internal Medicine, Medical School, University of Ioannina, Ioannina, Greece</a:t>
            </a:r>
            <a:endParaRPr lang="el-GR" sz="4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63293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55"/>
    </mc:Choice>
    <mc:Fallback xmlns="">
      <p:transition spd="slow" advTm="1385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923DB9-15CC-06B4-6EB7-6D04B2037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01335" cy="969153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Demographics, clinical and histopathological data</a:t>
            </a:r>
            <a:endParaRPr lang="el-G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BD5771B1-54D5-037B-32A1-A46736CB67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73786"/>
              </p:ext>
            </p:extLst>
          </p:nvPr>
        </p:nvGraphicFramePr>
        <p:xfrm>
          <a:off x="950168" y="1548880"/>
          <a:ext cx="10059954" cy="3125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977">
                  <a:extLst>
                    <a:ext uri="{9D8B030D-6E8A-4147-A177-3AD203B41FA5}">
                      <a16:colId xmlns:a16="http://schemas.microsoft.com/office/drawing/2014/main" val="1677578273"/>
                    </a:ext>
                  </a:extLst>
                </a:gridCol>
                <a:gridCol w="5029977">
                  <a:extLst>
                    <a:ext uri="{9D8B030D-6E8A-4147-A177-3AD203B41FA5}">
                      <a16:colId xmlns:a16="http://schemas.microsoft.com/office/drawing/2014/main" val="2253859328"/>
                    </a:ext>
                  </a:extLst>
                </a:gridCol>
              </a:tblGrid>
              <a:tr h="574079">
                <a:tc>
                  <a:txBody>
                    <a:bodyPr/>
                    <a:lstStyle/>
                    <a:p>
                      <a:pPr marL="4572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Parameter </a:t>
                      </a:r>
                      <a:endParaRPr lang="el-G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l-G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en-US" sz="1600" dirty="0">
                          <a:effectLst/>
                        </a:rPr>
                        <a:t>Number of patients (N)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7596980"/>
                  </a:ext>
                </a:extLst>
              </a:tr>
              <a:tr h="425280">
                <a:tc>
                  <a:txBody>
                    <a:bodyPr/>
                    <a:lstStyle/>
                    <a:p>
                      <a:pPr marL="457200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LN</a:t>
                      </a:r>
                      <a:endParaRPr lang="el-G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el-G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9485132"/>
                  </a:ext>
                </a:extLst>
              </a:tr>
              <a:tr h="425280">
                <a:tc>
                  <a:txBody>
                    <a:bodyPr/>
                    <a:lstStyle/>
                    <a:p>
                      <a:pPr marL="4572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Gender</a:t>
                      </a:r>
                      <a:endParaRPr lang="el-GR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70F, 12M</a:t>
                      </a:r>
                      <a:endParaRPr lang="el-GR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632351"/>
                  </a:ext>
                </a:extLst>
              </a:tr>
              <a:tr h="425280">
                <a:tc>
                  <a:txBody>
                    <a:bodyPr/>
                    <a:lstStyle/>
                    <a:p>
                      <a:pPr marL="457200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LN and positive SARS-CoV-2 test</a:t>
                      </a:r>
                      <a:endParaRPr lang="el-G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l-G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5808158"/>
                  </a:ext>
                </a:extLst>
              </a:tr>
              <a:tr h="425280">
                <a:tc>
                  <a:txBody>
                    <a:bodyPr/>
                    <a:lstStyle/>
                    <a:p>
                      <a:pPr marL="457200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 </a:t>
                      </a:r>
                      <a:endParaRPr lang="el-G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(12,7%)</a:t>
                      </a:r>
                      <a:endParaRPr lang="el-G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1988494"/>
                  </a:ext>
                </a:extLst>
              </a:tr>
              <a:tr h="425280">
                <a:tc>
                  <a:txBody>
                    <a:bodyPr/>
                    <a:lstStyle/>
                    <a:p>
                      <a:pPr marL="457200"/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Proliferative LN</a:t>
                      </a:r>
                      <a:endParaRPr lang="el-G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 (76,8%)</a:t>
                      </a:r>
                      <a:endParaRPr lang="el-G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1002249"/>
                  </a:ext>
                </a:extLst>
              </a:tr>
              <a:tr h="425280">
                <a:tc>
                  <a:txBody>
                    <a:bodyPr/>
                    <a:lstStyle/>
                    <a:p>
                      <a:pPr marL="457200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immunosuppression at positive test</a:t>
                      </a:r>
                      <a:endParaRPr lang="el-G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37 (66%)</a:t>
                      </a:r>
                      <a:endParaRPr lang="el-G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106087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2990617-294A-C825-91FF-E54C8F42DCCA}"/>
              </a:ext>
            </a:extLst>
          </p:cNvPr>
          <p:cNvSpPr txBox="1"/>
          <p:nvPr/>
        </p:nvSpPr>
        <p:spPr>
          <a:xfrm>
            <a:off x="950168" y="2943809"/>
            <a:ext cx="10059954" cy="485192"/>
          </a:xfrm>
          <a:prstGeom prst="rect">
            <a:avLst/>
          </a:prstGeom>
          <a:noFill/>
          <a:ln w="38100">
            <a:solidFill>
              <a:srgbClr val="FF0603"/>
            </a:solidFill>
          </a:ln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9202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EEAFDF-A114-97BF-30A6-F0D2A6945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554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l-G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CE2C655-350C-0E1D-26B2-29CA5C7E5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984" y="1253331"/>
            <a:ext cx="10515600" cy="4351338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52 (94.6%) patients were tested due to symptoms </a:t>
            </a:r>
            <a:endParaRPr lang="en-GB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5 (9.01%)</a:t>
            </a:r>
            <a:r>
              <a:rPr lang="en-GB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patients required hospitalization mainly due to hypoxemia.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11 (19.6%</a:t>
            </a:r>
            <a:r>
              <a:rPr lang="en-GB" dirty="0">
                <a:latin typeface="Arial" panose="020B0604020202020204" pitchFamily="34" charset="0"/>
                <a:ea typeface="Arial" panose="020B0604020202020204" pitchFamily="34" charset="0"/>
              </a:rPr>
              <a:t>) </a:t>
            </a:r>
            <a:r>
              <a:rPr lang="en-GB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patients received specific treatment for SARS-CoV2 infection,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51 (91.6%) patients had complete recovery, 2 (3.57%) prolonged symptomatology, and 1 (1,785%) died. </a:t>
            </a:r>
          </a:p>
        </p:txBody>
      </p:sp>
    </p:spTree>
    <p:extLst>
      <p:ext uri="{BB962C8B-B14F-4D97-AF65-F5344CB8AC3E}">
        <p14:creationId xmlns:p14="http://schemas.microsoft.com/office/powerpoint/2010/main" val="3401493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C6B04F-8F6D-52F3-269F-84C0CE481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LN Outcome after SARS-CoV-2 infection</a:t>
            </a:r>
            <a:endParaRPr lang="el-G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1CFB7BB-A338-3448-CA36-1EF102EE9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6 (10.9%) patients with SARS-CoV-2 infection, who were in remission before infection, experienced a relapse of LN 2.7(±2.1) months later.</a:t>
            </a:r>
          </a:p>
          <a:p>
            <a:pPr marL="0" indent="0">
              <a:buNone/>
            </a:pPr>
            <a:endParaRPr lang="en-GB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GB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one of the patients without SARS-CoV2 infection relapsed in the same time period (p=0.09).</a:t>
            </a:r>
            <a:endParaRPr lang="el-GR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22244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5BD00A-422C-B6D4-4E7A-19D6F16A2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l-G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6B4D4AC-25F4-BE82-6B4A-F0AF7BE4D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GB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SARS-CoV-2 infection affects the </a:t>
            </a:r>
            <a:r>
              <a:rPr lang="en-GB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morbidity</a:t>
            </a:r>
            <a:r>
              <a:rPr lang="en-GB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of patients with LN.</a:t>
            </a:r>
            <a:endParaRPr lang="el-GR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ea typeface="Arial" panose="020B0604020202020204" pitchFamily="34" charset="0"/>
              </a:rPr>
              <a:t>It </a:t>
            </a:r>
            <a:r>
              <a:rPr lang="en-GB" b="1" dirty="0">
                <a:latin typeface="Arial" panose="020B0604020202020204" pitchFamily="34" charset="0"/>
                <a:ea typeface="Arial" panose="020B0604020202020204" pitchFamily="34" charset="0"/>
              </a:rPr>
              <a:t>may </a:t>
            </a:r>
            <a:r>
              <a:rPr lang="en-GB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possibly enhance the possibility</a:t>
            </a:r>
            <a:r>
              <a:rPr lang="el-GR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of LN relapse </a:t>
            </a:r>
            <a:r>
              <a:rPr lang="en-GB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 those who have </a:t>
            </a:r>
            <a:r>
              <a:rPr lang="en-GB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previo</a:t>
            </a: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GB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sly achieved remission.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02416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42A953-5C05-3C4D-ABF5-21B577E7E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856" y="4881141"/>
            <a:ext cx="9478347" cy="1325563"/>
          </a:xfrm>
        </p:spPr>
        <p:txBody>
          <a:bodyPr/>
          <a:lstStyle/>
          <a:p>
            <a:r>
              <a:rPr lang="en-US" dirty="0"/>
              <a:t>Thank you for your attention</a:t>
            </a:r>
            <a:r>
              <a:rPr lang="el-GR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0913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06"/>
    </mc:Choice>
    <mc:Fallback xmlns="">
      <p:transition spd="slow" advTm="710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5850E23-364B-8111-F4A8-D5DA2620A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l-G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7C755008-5631-5F38-D21B-EC909D8492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143" y="1352939"/>
            <a:ext cx="10515600" cy="49172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C35CAA-B096-8A59-3288-72043F194141}"/>
              </a:ext>
            </a:extLst>
          </p:cNvPr>
          <p:cNvSpPr txBox="1"/>
          <p:nvPr/>
        </p:nvSpPr>
        <p:spPr>
          <a:xfrm>
            <a:off x="8640147" y="6391469"/>
            <a:ext cx="31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</a:t>
            </a:r>
            <a:r>
              <a:rPr lang="el-GR" dirty="0"/>
              <a:t>://</a:t>
            </a:r>
            <a:r>
              <a:rPr lang="en-US" dirty="0"/>
              <a:t>covid19.who.int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0341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5850E23-364B-8111-F4A8-D5DA2620A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endParaRPr lang="el-G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6031FE7-8D6F-7CFD-EA96-A282E8B45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present study is aiming to record the clinical presentation and outcome of SARS-CoV-2 infection in patients with lupus nephritis (LN).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87474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FC3142-3DB1-F2C6-707B-E6D54F33F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Methods</a:t>
            </a:r>
            <a:endParaRPr lang="el-GR" sz="3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E104161-728C-6FB9-EE6F-D035F8D30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Retrospective study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 different research centers in Greece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82 patients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56 (68.3%) had a positive test for SARS-CoV-2 and were compared with the remaining 26 who did not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/>
          </a:p>
          <a:p>
            <a:pPr marL="0" indent="0">
              <a:buNone/>
            </a:pPr>
            <a:endParaRPr lang="el-GR" sz="2800" b="1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02841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84AC11-060A-03DF-1C6A-4BD2B19B5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Methods</a:t>
            </a:r>
            <a:endParaRPr lang="el-GR" sz="3600" dirty="0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F64A67EE-1FD2-CD2A-064C-D210A18C7B43}"/>
              </a:ext>
            </a:extLst>
          </p:cNvPr>
          <p:cNvSpPr/>
          <p:nvPr/>
        </p:nvSpPr>
        <p:spPr>
          <a:xfrm>
            <a:off x="744894" y="2202947"/>
            <a:ext cx="4935894" cy="277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Inclusion criteria</a:t>
            </a:r>
          </a:p>
          <a:p>
            <a:pPr marL="0" indent="0">
              <a:buNone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Age &gt;18 years
Histologically confirmed LN</a:t>
            </a:r>
            <a:endParaRPr lang="el-G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AA01EF3C-67B7-E83C-7EEF-434EFC4585AD}"/>
              </a:ext>
            </a:extLst>
          </p:cNvPr>
          <p:cNvSpPr/>
          <p:nvPr/>
        </p:nvSpPr>
        <p:spPr>
          <a:xfrm>
            <a:off x="6012025" y="2202947"/>
            <a:ext cx="4935894" cy="277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Exclusion criteria</a:t>
            </a:r>
          </a:p>
          <a:p>
            <a:pPr marL="0" indent="0">
              <a:buNone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ESKD before SARS-CoV-2 infection diagnosis</a:t>
            </a:r>
            <a:endParaRPr lang="el-G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828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FC3142-3DB1-F2C6-707B-E6D54F33F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76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Methods</a:t>
            </a:r>
            <a:endParaRPr lang="el-GR" sz="3600" dirty="0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CF7DC591-7028-8682-549D-A5EB2231D819}"/>
              </a:ext>
            </a:extLst>
          </p:cNvPr>
          <p:cNvSpPr/>
          <p:nvPr/>
        </p:nvSpPr>
        <p:spPr>
          <a:xfrm>
            <a:off x="838200" y="942390"/>
            <a:ext cx="4935894" cy="567301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lnSpc>
                <a:spcPts val="3360"/>
              </a:lnSpc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3360"/>
              </a:lnSpc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3360"/>
              </a:lnSpc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3360"/>
              </a:lnSpc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3360"/>
              </a:lnSpc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3360"/>
              </a:lnSpc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LN</a:t>
            </a: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Age at diagnosis</a:t>
            </a: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Gender</a:t>
            </a: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Histopathological diagnosis Lupus-GN, WHO class</a:t>
            </a: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Past medical history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Immunosuppression at diagnosis (induction and maintenance treatment)</a:t>
            </a: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 of immunosuppression </a:t>
            </a:r>
            <a:endParaRPr lang="el-GR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16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outcome (Remission/ treatment resistant)</a:t>
            </a: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History of vaccination</a:t>
            </a: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 of vaccination</a:t>
            </a: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Doses of vaccination</a:t>
            </a:r>
            <a:endParaRPr lang="el-GR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endParaRPr lang="el-GR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endParaRPr lang="el-G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842EE9AA-E994-6FBB-B21A-71A702F5F64C}"/>
              </a:ext>
            </a:extLst>
          </p:cNvPr>
          <p:cNvSpPr/>
          <p:nvPr/>
        </p:nvSpPr>
        <p:spPr>
          <a:xfrm>
            <a:off x="6169090" y="942390"/>
            <a:ext cx="5018314" cy="56916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SARS-CoV-2 infection</a:t>
            </a:r>
          </a:p>
          <a:p>
            <a:pPr marL="0" indent="0">
              <a:buNone/>
            </a:pP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Reason for testing</a:t>
            </a: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 of symptoms</a:t>
            </a: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 (months) from biopsy to SARS-CoV-2 infection</a:t>
            </a: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COVID-19 outcome</a:t>
            </a: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Post-COVID-19 LN outcome</a:t>
            </a: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 to relapse (weeks) from SARS-CoV-2 infection</a:t>
            </a:r>
            <a:endParaRPr lang="el-GR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293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LUPUS NEPHRITIS</a:t>
            </a:r>
            <a:endParaRPr lang="el-G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>
          <a:xfrm>
            <a:off x="838200" y="1573699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Classification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Minimal mesangial LN (class I) {normal urinalysis, no or minimal proteinuria, and a normal serum creatinine}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Mesangial proliferative LN (class II) {microscopic hematuria and/or proteinuria}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Focal LN (class III) {hematuria and proteinuria. Maybe hypertension, a decreased GFR, and/or nephrotic syndrome. Less than 50 % of glomeruli are affected}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Diffuse LN (class IV) {the most common histologic pattern and most severe. Hematuria and proteinuria. Frequently nephrotic syndrome, hypertension, and reduced GFR. More than 50 % of glomeruli are affected.}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Lupus membranous nephropathy (class V) {10-20 % of patients with LN. Nephrotic syndrome +/-hematuria and hypertension}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Advanced sclerosing LN (class VI) {kidney dysfunction, proteinuria and a relatively bland urine sediment. Global sclerosis of more than 90 % of glomeruli</a:t>
            </a: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46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A2C5A72-1F5E-2EC5-3EC3-8FC251257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50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</a:rPr>
              <a:t>LN Outcomes- Definitions</a:t>
            </a:r>
            <a:endParaRPr lang="el-GR" sz="3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E8EF4EE-BB15-6FEF-7A97-867986A67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6163"/>
            <a:ext cx="10515600" cy="44508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Complete remission </a:t>
            </a:r>
            <a:r>
              <a:rPr lang="en-US" sz="24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defined, by a UPCR &lt;500–700 mg/d (&lt;50–70 mg/mmol) by 12 months with normal or near-normal GFR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(according to the 2019 update of EULAR/ERA-EDTA recommendations for LN),</a:t>
            </a:r>
            <a:r>
              <a:rPr lang="en-US" sz="24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Partial remission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24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defined by a reduction in proteinuria of at least 25% by 3 months or 50% by 6 months.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Resistant to treatment</a:t>
            </a:r>
            <a:endParaRPr lang="el-G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399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8D5CEE5-0C5B-801F-5077-0A7A76FB3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22429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</a:rPr>
              <a:t>Outcomes of SARS-CoV-2 infection - Definitions</a:t>
            </a:r>
            <a:endParaRPr lang="el-GR" sz="3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BCD3D79-9718-9D48-300C-62E008C75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Recovery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was defined as the complete and permanent relief of symptoms accompanied by release from the need for oxygen therapy and hospitalization and administration of specific or non-specific treatment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Long-COVID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defined as the presence of symptoms (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physical and/ 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mental) for a period of time greater than 2 months from the beginning of the infection.</a:t>
            </a:r>
          </a:p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Death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65186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4708</TotalTime>
  <Words>844</Words>
  <Application>Microsoft Office PowerPoint</Application>
  <PresentationFormat>Ευρεία οθόνη</PresentationFormat>
  <Paragraphs>111</Paragraphs>
  <Slides>14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Θέμα του Office</vt:lpstr>
      <vt:lpstr>CLINICAL PRESENTATION AND OUTCOMES OF SARS-CoV-2 INFECTION IN PATIENTS WITH LUPUS NEPHRITIS AND ITS POTENTIAL EFFECT IN THE PROBABILITY OF RELAPSE  </vt:lpstr>
      <vt:lpstr>Introduction</vt:lpstr>
      <vt:lpstr>Aim</vt:lpstr>
      <vt:lpstr>Methods</vt:lpstr>
      <vt:lpstr>Methods</vt:lpstr>
      <vt:lpstr>Methods</vt:lpstr>
      <vt:lpstr>LUPUS NEPHRITIS</vt:lpstr>
      <vt:lpstr>LN Outcomes- Definitions</vt:lpstr>
      <vt:lpstr>Outcomes of SARS-CoV-2 infection - Definitions</vt:lpstr>
      <vt:lpstr>Demographics, clinical and histopathological data</vt:lpstr>
      <vt:lpstr>Results</vt:lpstr>
      <vt:lpstr>LN Outcome after SARS-CoV-2 infection</vt:lpstr>
      <vt:lpstr>Conclusions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Ανοσοπενική σπειραματονεφρίτιδα με σοβαρή έκπτωση νεφρικής λειτουργίας κατά τη διάγνωση: Aνταπόκριση στη θεραπεία και απώτερη έκβαση</dc:title>
  <dc:creator>Sophia Lionaki</dc:creator>
  <cp:lastModifiedBy>πανος γιαννακοπουλος</cp:lastModifiedBy>
  <cp:revision>429</cp:revision>
  <dcterms:created xsi:type="dcterms:W3CDTF">2019-05-20T05:28:44Z</dcterms:created>
  <dcterms:modified xsi:type="dcterms:W3CDTF">2023-10-19T20:30:41Z</dcterms:modified>
</cp:coreProperties>
</file>