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7" r:id="rId3"/>
    <p:sldId id="278" r:id="rId4"/>
    <p:sldId id="279" r:id="rId5"/>
    <p:sldId id="280" r:id="rId6"/>
    <p:sldId id="281" r:id="rId7"/>
    <p:sldId id="282" r:id="rId8"/>
    <p:sldId id="270" r:id="rId9"/>
    <p:sldId id="264" r:id="rId10"/>
    <p:sldId id="265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hia Lionaki" initials="SL" lastIdx="7" clrIdx="0">
    <p:extLst>
      <p:ext uri="{19B8F6BF-5375-455C-9EA6-DF929625EA0E}">
        <p15:presenceInfo xmlns:p15="http://schemas.microsoft.com/office/powerpoint/2012/main" userId="b5cc8ded8a3c54f5" providerId="Windows Live"/>
      </p:ext>
    </p:extLst>
  </p:cmAuthor>
  <p:cmAuthor id="2" name="User" initials="U" lastIdx="1" clrIdx="1">
    <p:extLst>
      <p:ext uri="{19B8F6BF-5375-455C-9EA6-DF929625EA0E}">
        <p15:presenceInfo xmlns:p15="http://schemas.microsoft.com/office/powerpoint/2012/main" userId="User" providerId="None"/>
      </p:ext>
    </p:extLst>
  </p:cmAuthor>
  <p:cmAuthor id="3" name="dcmtn" initials="d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EEAF1"/>
    <a:srgbClr val="FFFFCC"/>
    <a:srgbClr val="FFFFFF"/>
    <a:srgbClr val="0432FF"/>
    <a:srgbClr val="FFCCFF"/>
    <a:srgbClr val="FFE2D8"/>
    <a:srgbClr val="FFCC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Φωτεινό στυλ 2 - Έμφαση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A107856-5554-42FB-B03E-39F5DBC370BA}" styleName="Μεσαίο στυλ 4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FECB4D8-DB02-4DC6-A0A2-4F2EBAE1DC90}" styleName="Μεσαίο στυλ 1 - Έμφαση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E3FDE45-AF77-4B5C-9715-49D594BDF05E}" styleName="Φωτεινό στυλ 1 - Έμφαση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Μεσαίο στυλ 4 - Έμφαση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A111915-BE36-4E01-A7E5-04B1672EAD32}" styleName="Φωτεινό στυλ 2 - Έμφαση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16DA210-FB5B-4158-B5E0-FEB733F419BA}" styleName="Φωτεινό στυλ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Φωτεινό στυλ 1 - Έμφαση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Φωτεινό στυλ 3 - Έμφαση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202B0CA-FC54-4496-8BCA-5EF66A818D29}" styleName="Σκούρο στυλ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374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122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345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762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03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909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453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120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260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290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14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849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52991" y="790883"/>
            <a:ext cx="11129555" cy="2044462"/>
          </a:xfrm>
          <a:noFill/>
        </p:spPr>
        <p:txBody>
          <a:bodyPr>
            <a:noAutofit/>
          </a:bodyPr>
          <a:lstStyle/>
          <a:p>
            <a:pPr algn="just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PICTURE AND OUTCOME OF SARS-COV2 INFECTION POST VACCINATION IN PATIENTS ON CHRONIC HEMODIALYSIS </a:t>
            </a:r>
            <a:endParaRPr lang="el-GR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52990" y="4054674"/>
            <a:ext cx="11129555" cy="1200329"/>
          </a:xfrm>
          <a:noFill/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1400" dirty="0"/>
              <a:t>PETROS NIKOLOPOULOS, KONSTANTINOS DROUZAS, IOANNA TSOUMPOU, DIMITRA BACHARAKI, AGGELIKI SARDELI, DIMITRA PETROU, </a:t>
            </a:r>
            <a:r>
              <a:rPr lang="en-US" sz="1400" u="sng" dirty="0"/>
              <a:t>PANAGIOTIS GIANNAKOPOULOS</a:t>
            </a:r>
            <a:r>
              <a:rPr lang="en-US" sz="1400" dirty="0"/>
              <a:t>, MINAS KARAGIANNIS, EVANGELIA PANTZOPOULOU, KONSTANTINOS GIOLAS, SOPHIA LIONAKI</a:t>
            </a:r>
            <a:endParaRPr lang="el-GR" sz="1400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552990" y="4945626"/>
            <a:ext cx="10907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600" dirty="0"/>
              <a:t>Department of Nephrology, 2nd Propaedeutic Internal Medicine, </a:t>
            </a:r>
            <a:r>
              <a:rPr lang="en-US" sz="1600" dirty="0" err="1"/>
              <a:t>Attikon</a:t>
            </a:r>
            <a:r>
              <a:rPr lang="en-US" sz="1600" dirty="0"/>
              <a:t> University Hospital, National and </a:t>
            </a:r>
            <a:r>
              <a:rPr lang="en-US" sz="1600" dirty="0" err="1"/>
              <a:t>Kapodistrian</a:t>
            </a:r>
            <a:r>
              <a:rPr lang="en-US" sz="1600" dirty="0"/>
              <a:t> University of Athens, Greece </a:t>
            </a:r>
          </a:p>
          <a:p>
            <a:endParaRPr lang="en-US" sz="1600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714" y="120194"/>
            <a:ext cx="3666834" cy="104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236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000" b="1" dirty="0"/>
              <a:t>Thank you for your attention</a:t>
            </a:r>
            <a:r>
              <a:rPr lang="el-GR" sz="4000" b="1" dirty="0"/>
              <a:t>!</a:t>
            </a:r>
            <a:endParaRPr lang="el-G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329" y="365125"/>
            <a:ext cx="1676513" cy="1676513"/>
          </a:xfrm>
        </p:spPr>
      </p:pic>
    </p:spTree>
    <p:extLst>
      <p:ext uri="{BB962C8B-B14F-4D97-AF65-F5344CB8AC3E}">
        <p14:creationId xmlns:p14="http://schemas.microsoft.com/office/powerpoint/2010/main" val="46614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Sars-CoV-2 and HD patients</a:t>
            </a:r>
            <a:endParaRPr lang="el-G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Hemodialysis (HD) patients are at higher risk of COVID-19 due to compromised immune status from uremia, inflammation and oxidative stress. </a:t>
            </a:r>
          </a:p>
          <a:p>
            <a:pPr algn="just"/>
            <a:r>
              <a:rPr lang="en-US" dirty="0"/>
              <a:t>Moreover, the thrice weekly dialysis program, does not permit to HD patients adherence to a stay-home policy and avoidance of close contact.</a:t>
            </a:r>
          </a:p>
        </p:txBody>
      </p:sp>
    </p:spTree>
    <p:extLst>
      <p:ext uri="{BB962C8B-B14F-4D97-AF65-F5344CB8AC3E}">
        <p14:creationId xmlns:p14="http://schemas.microsoft.com/office/powerpoint/2010/main" val="1068449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Aim of the study </a:t>
            </a:r>
            <a:endParaRPr lang="el-G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impact of the 4th wave of the COVID-19 pandemic on HD patients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7222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Material &amp; Methods </a:t>
            </a:r>
            <a:endParaRPr lang="el-G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2177143"/>
            <a:ext cx="10030097" cy="4304620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pPr algn="just"/>
            <a:r>
              <a:rPr lang="en-US" sz="2400" dirty="0"/>
              <a:t>Demographics</a:t>
            </a:r>
          </a:p>
          <a:p>
            <a:pPr algn="just"/>
            <a:r>
              <a:rPr lang="en-US" sz="2400" dirty="0"/>
              <a:t>Clinical and laboratory data </a:t>
            </a:r>
          </a:p>
          <a:p>
            <a:pPr algn="just"/>
            <a:r>
              <a:rPr lang="en-US" sz="2400" dirty="0"/>
              <a:t>History of vaccination</a:t>
            </a:r>
          </a:p>
          <a:p>
            <a:pPr algn="just"/>
            <a:r>
              <a:rPr lang="en-US" sz="2400" dirty="0"/>
              <a:t>Hospitalizations due to COVID-19</a:t>
            </a:r>
          </a:p>
          <a:p>
            <a:pPr algn="just"/>
            <a:r>
              <a:rPr lang="en-US" sz="2400" dirty="0"/>
              <a:t>Outcomes</a:t>
            </a:r>
            <a:endParaRPr lang="el-GR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38199" y="1655718"/>
            <a:ext cx="409085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HD </a:t>
            </a:r>
            <a:r>
              <a:rPr lang="en-US" dirty="0" err="1"/>
              <a:t>Patiens</a:t>
            </a:r>
            <a:r>
              <a:rPr lang="en-US" dirty="0"/>
              <a:t> with sars-cov2 infection  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1690688"/>
            <a:ext cx="51816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CKD stage 2-3 patients with sars-cov2 infection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4758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199" y="17353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Results</a:t>
            </a:r>
            <a:endParaRPr lang="el-GR" sz="3600" dirty="0"/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323890"/>
              </p:ext>
            </p:extLst>
          </p:nvPr>
        </p:nvGraphicFramePr>
        <p:xfrm>
          <a:off x="1045027" y="1499099"/>
          <a:ext cx="9675224" cy="2762688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4837612">
                  <a:extLst>
                    <a:ext uri="{9D8B030D-6E8A-4147-A177-3AD203B41FA5}">
                      <a16:colId xmlns:a16="http://schemas.microsoft.com/office/drawing/2014/main" val="219342483"/>
                    </a:ext>
                  </a:extLst>
                </a:gridCol>
                <a:gridCol w="4837612">
                  <a:extLst>
                    <a:ext uri="{9D8B030D-6E8A-4147-A177-3AD203B41FA5}">
                      <a16:colId xmlns:a16="http://schemas.microsoft.com/office/drawing/2014/main" val="3412003272"/>
                    </a:ext>
                  </a:extLst>
                </a:gridCol>
              </a:tblGrid>
              <a:tr h="460448">
                <a:tc>
                  <a:txBody>
                    <a:bodyPr/>
                    <a:lstStyle/>
                    <a:p>
                      <a:r>
                        <a:rPr lang="en-US" dirty="0"/>
                        <a:t>Parameter</a:t>
                      </a:r>
                      <a:endParaRPr lang="el-G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 </a:t>
                      </a:r>
                      <a:endParaRPr lang="el-G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734297"/>
                  </a:ext>
                </a:extLst>
              </a:tr>
              <a:tr h="460448">
                <a:tc>
                  <a:txBody>
                    <a:bodyPr/>
                    <a:lstStyle/>
                    <a:p>
                      <a:r>
                        <a:rPr lang="en-US" dirty="0"/>
                        <a:t>Number of HD patients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 patients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011582"/>
                  </a:ext>
                </a:extLst>
              </a:tr>
              <a:tr h="460448">
                <a:tc>
                  <a:txBody>
                    <a:bodyPr/>
                    <a:lstStyle/>
                    <a:p>
                      <a:r>
                        <a:rPr lang="en-US" dirty="0"/>
                        <a:t>Male 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27 patients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910748"/>
                  </a:ext>
                </a:extLst>
              </a:tr>
              <a:tr h="460448">
                <a:tc>
                  <a:txBody>
                    <a:bodyPr/>
                    <a:lstStyle/>
                    <a:p>
                      <a:r>
                        <a:rPr lang="en-US" dirty="0"/>
                        <a:t>Mean age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 (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±15.1) years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176090"/>
                  </a:ext>
                </a:extLst>
              </a:tr>
              <a:tr h="460448">
                <a:tc>
                  <a:txBody>
                    <a:bodyPr/>
                    <a:lstStyle/>
                    <a:p>
                      <a:r>
                        <a:rPr lang="en-US" dirty="0"/>
                        <a:t>Vaccinated (3 doses)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30 patients</a:t>
                      </a:r>
                      <a:r>
                        <a:rPr lang="en-US" baseline="0" dirty="0"/>
                        <a:t> (all)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222721"/>
                  </a:ext>
                </a:extLst>
              </a:tr>
              <a:tr h="460448">
                <a:tc>
                  <a:txBody>
                    <a:bodyPr/>
                    <a:lstStyle/>
                    <a:p>
                      <a:r>
                        <a:rPr lang="en-US" dirty="0"/>
                        <a:t>Diagnosis of </a:t>
                      </a:r>
                      <a:r>
                        <a:rPr lang="en-US" dirty="0" err="1"/>
                        <a:t>covid</a:t>
                      </a:r>
                      <a:r>
                        <a:rPr lang="en-US" dirty="0"/>
                        <a:t> 19 infection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18(±11.2) hours after the onset of symptoms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86743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02424" y="4990012"/>
            <a:ext cx="103871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patient required hospitalization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death was recorded due to COVID-19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signs of long COVID-19 syndrome</a:t>
            </a:r>
            <a:endParaRPr lang="el-GR" sz="2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374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30974" y="10351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Results</a:t>
            </a:r>
            <a:endParaRPr lang="el-GR" sz="3600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340071"/>
              </p:ext>
            </p:extLst>
          </p:nvPr>
        </p:nvGraphicFramePr>
        <p:xfrm>
          <a:off x="1750423" y="2569029"/>
          <a:ext cx="7959634" cy="3143792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3979817">
                  <a:extLst>
                    <a:ext uri="{9D8B030D-6E8A-4147-A177-3AD203B41FA5}">
                      <a16:colId xmlns:a16="http://schemas.microsoft.com/office/drawing/2014/main" val="2919066114"/>
                    </a:ext>
                  </a:extLst>
                </a:gridCol>
                <a:gridCol w="3979817">
                  <a:extLst>
                    <a:ext uri="{9D8B030D-6E8A-4147-A177-3AD203B41FA5}">
                      <a16:colId xmlns:a16="http://schemas.microsoft.com/office/drawing/2014/main" val="728115020"/>
                    </a:ext>
                  </a:extLst>
                </a:gridCol>
              </a:tblGrid>
              <a:tr h="388256">
                <a:tc>
                  <a:txBody>
                    <a:bodyPr/>
                    <a:lstStyle/>
                    <a:p>
                      <a:r>
                        <a:rPr lang="en-US" dirty="0"/>
                        <a:t>Type of symptom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Percentage (%)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176376"/>
                  </a:ext>
                </a:extLst>
              </a:tr>
              <a:tr h="393648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Cough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87.1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767316"/>
                  </a:ext>
                </a:extLst>
              </a:tr>
              <a:tr h="393648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Fever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90.3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505015"/>
                  </a:ext>
                </a:extLst>
              </a:tr>
              <a:tr h="3936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Fatigue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90.3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528358"/>
                  </a:ext>
                </a:extLst>
              </a:tr>
              <a:tr h="393648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Anosmia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58.06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801641"/>
                  </a:ext>
                </a:extLst>
              </a:tr>
              <a:tr h="393648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Runny nose/sore throat 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51.6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153191"/>
                  </a:ext>
                </a:extLst>
              </a:tr>
              <a:tr h="393648">
                <a:tc>
                  <a:txBody>
                    <a:bodyPr/>
                    <a:lstStyle/>
                    <a:p>
                      <a:r>
                        <a:rPr lang="en-US" dirty="0"/>
                        <a:t>Anorexia</a:t>
                      </a:r>
                      <a:r>
                        <a:rPr lang="en-US" baseline="0" dirty="0"/>
                        <a:t> 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22.5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059749"/>
                  </a:ext>
                </a:extLst>
              </a:tr>
              <a:tr h="393648">
                <a:tc>
                  <a:txBody>
                    <a:bodyPr/>
                    <a:lstStyle/>
                    <a:p>
                      <a:r>
                        <a:rPr lang="en-US" dirty="0"/>
                        <a:t>Diarrhea</a:t>
                      </a:r>
                      <a:r>
                        <a:rPr lang="en-US" baseline="0" dirty="0"/>
                        <a:t> 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3.3%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07709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0" y="1429078"/>
            <a:ext cx="3143794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SYMPTOMS</a:t>
            </a:r>
            <a:endParaRPr lang="el-G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6294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Results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68531" y="1537305"/>
            <a:ext cx="10515600" cy="3370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Compared to the control group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286409"/>
            <a:ext cx="8447315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HD patients had an earlier diagnosis: 18(±11.2) vs 29 (±12.7) hours, </a:t>
            </a:r>
            <a:r>
              <a:rPr lang="en-US" sz="1200" dirty="0"/>
              <a:t>(p&lt;0.05).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3022359"/>
            <a:ext cx="8447315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No difference regarding the clinical picture and outcome related to COVID-19.</a:t>
            </a:r>
          </a:p>
        </p:txBody>
      </p:sp>
    </p:spTree>
    <p:extLst>
      <p:ext uri="{BB962C8B-B14F-4D97-AF65-F5344CB8AC3E}">
        <p14:creationId xmlns:p14="http://schemas.microsoft.com/office/powerpoint/2010/main" val="3042599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496B3428-AE11-7533-DD23-4E897B431B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813388"/>
              </p:ext>
            </p:extLst>
          </p:nvPr>
        </p:nvGraphicFramePr>
        <p:xfrm>
          <a:off x="801188" y="1439035"/>
          <a:ext cx="10685417" cy="40299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82710">
                  <a:extLst>
                    <a:ext uri="{9D8B030D-6E8A-4147-A177-3AD203B41FA5}">
                      <a16:colId xmlns:a16="http://schemas.microsoft.com/office/drawing/2014/main" val="571039906"/>
                    </a:ext>
                  </a:extLst>
                </a:gridCol>
                <a:gridCol w="3097837">
                  <a:extLst>
                    <a:ext uri="{9D8B030D-6E8A-4147-A177-3AD203B41FA5}">
                      <a16:colId xmlns:a16="http://schemas.microsoft.com/office/drawing/2014/main" val="4201659133"/>
                    </a:ext>
                  </a:extLst>
                </a:gridCol>
                <a:gridCol w="3004478">
                  <a:extLst>
                    <a:ext uri="{9D8B030D-6E8A-4147-A177-3AD203B41FA5}">
                      <a16:colId xmlns:a16="http://schemas.microsoft.com/office/drawing/2014/main" val="2293116061"/>
                    </a:ext>
                  </a:extLst>
                </a:gridCol>
                <a:gridCol w="1400392">
                  <a:extLst>
                    <a:ext uri="{9D8B030D-6E8A-4147-A177-3AD203B41FA5}">
                      <a16:colId xmlns:a16="http://schemas.microsoft.com/office/drawing/2014/main" val="3609029442"/>
                    </a:ext>
                  </a:extLst>
                </a:gridCol>
              </a:tblGrid>
              <a:tr h="94986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Parameter</a:t>
                      </a:r>
                      <a:endParaRPr lang="el-G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US" sz="2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HD patients</a:t>
                      </a:r>
                      <a:endParaRPr lang="el-G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/>
                      <a:endParaRPr lang="en-U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 algn="l"/>
                      <a:r>
                        <a:rPr lang="en-US" sz="2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Controls</a:t>
                      </a:r>
                    </a:p>
                    <a:p>
                      <a:pPr marL="457200" algn="ctr"/>
                      <a:endParaRPr lang="el-G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US" sz="2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P-value</a:t>
                      </a:r>
                      <a:endParaRPr lang="el-GR" sz="20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9802311"/>
                  </a:ext>
                </a:extLst>
              </a:tr>
              <a:tr h="456155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WBC count (K/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effectLst/>
                        </a:rPr>
                        <a:t>μ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L)</a:t>
                      </a:r>
                      <a:endParaRPr lang="el-G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6870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7688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2597382"/>
                  </a:ext>
                </a:extLst>
              </a:tr>
              <a:tr h="61993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PMN (%)	</a:t>
                      </a:r>
                      <a:endParaRPr lang="el-G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58,4(±11,4)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60,2(±9,4)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239319"/>
                  </a:ext>
                </a:extLst>
              </a:tr>
              <a:tr h="609935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L (%)</a:t>
                      </a:r>
                      <a:endParaRPr lang="el-G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21,7(±7,4)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20,7(±7,9)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0011752"/>
                  </a:ext>
                </a:extLst>
              </a:tr>
              <a:tr h="6332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Neutrophil-to-lymphocyte ratio (NLR)</a:t>
                      </a:r>
                      <a:endParaRPr lang="el-G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2.29 [1.69-3.08]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2.32 [1.65-3.20]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3312314"/>
                  </a:ext>
                </a:extLst>
              </a:tr>
              <a:tr h="76082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C-reactive protein (mg/L)</a:t>
                      </a:r>
                      <a:endParaRPr lang="el-G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2,5(±1,1)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3.2(±2.1)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7658007"/>
                  </a:ext>
                </a:extLst>
              </a:tr>
            </a:tbl>
          </a:graphicData>
        </a:graphic>
      </p:graphicFrame>
      <p:sp>
        <p:nvSpPr>
          <p:cNvPr id="2" name="Ορθογώνιο 1"/>
          <p:cNvSpPr/>
          <p:nvPr/>
        </p:nvSpPr>
        <p:spPr>
          <a:xfrm>
            <a:off x="653143" y="232066"/>
            <a:ext cx="108334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+mj-lt"/>
              </a:rPr>
              <a:t>Blood test results</a:t>
            </a:r>
            <a:endParaRPr lang="el-GR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7691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974475"/>
            <a:ext cx="10515600" cy="4351338"/>
          </a:xfrm>
        </p:spPr>
        <p:txBody>
          <a:bodyPr/>
          <a:lstStyle/>
          <a:p>
            <a:r>
              <a:rPr lang="en-US" dirty="0"/>
              <a:t>The strategy of vaccination against sars-cov2 infection significantly improved the outcome of COVID-19 in HD patients.</a:t>
            </a:r>
          </a:p>
          <a:p>
            <a:r>
              <a:rPr lang="en-US" dirty="0"/>
              <a:t>HD patients had an earlier diagnosis from the control group</a:t>
            </a:r>
          </a:p>
          <a:p>
            <a:r>
              <a:rPr lang="en-US" dirty="0"/>
              <a:t>No difference on clinical picture and outcome related to COVID-19</a:t>
            </a:r>
          </a:p>
          <a:p>
            <a:r>
              <a:rPr lang="en-US" dirty="0"/>
              <a:t>No difference on blood tests</a:t>
            </a:r>
          </a:p>
          <a:p>
            <a:endParaRPr lang="en-US" dirty="0"/>
          </a:p>
          <a:p>
            <a:endParaRPr lang="en-US" dirty="0"/>
          </a:p>
          <a:p>
            <a:endParaRPr lang="el-GR" dirty="0"/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600" b="1" dirty="0"/>
              <a:t>Conclusions</a:t>
            </a:r>
            <a:endParaRPr lang="el-GR" sz="3600" b="1" dirty="0"/>
          </a:p>
        </p:txBody>
      </p:sp>
    </p:spTree>
    <p:extLst>
      <p:ext uri="{BB962C8B-B14F-4D97-AF65-F5344CB8AC3E}">
        <p14:creationId xmlns:p14="http://schemas.microsoft.com/office/powerpoint/2010/main" val="37130250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2194</TotalTime>
  <Words>415</Words>
  <Application>Microsoft Office PowerPoint</Application>
  <PresentationFormat>Ευρεία οθόνη</PresentationFormat>
  <Paragraphs>89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Θέμα του Office</vt:lpstr>
      <vt:lpstr>CLINICAL PICTURE AND OUTCOME OF SARS-COV2 INFECTION POST VACCINATION IN PATIENTS ON CHRONIC HEMODIALYSIS </vt:lpstr>
      <vt:lpstr>Sars-CoV-2 and HD patients</vt:lpstr>
      <vt:lpstr>Aim of the study </vt:lpstr>
      <vt:lpstr>Material &amp; Methods </vt:lpstr>
      <vt:lpstr>Results</vt:lpstr>
      <vt:lpstr>Results</vt:lpstr>
      <vt:lpstr>Results</vt:lpstr>
      <vt:lpstr>Παρουσίαση του PowerPoint</vt:lpstr>
      <vt:lpstr>Conclusions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Πέτρος Καλογερόπουλος</dc:creator>
  <cp:lastModifiedBy>πανος γιαννακοπουλος</cp:lastModifiedBy>
  <cp:revision>123</cp:revision>
  <dcterms:created xsi:type="dcterms:W3CDTF">2023-04-21T11:46:09Z</dcterms:created>
  <dcterms:modified xsi:type="dcterms:W3CDTF">2023-10-19T20:13:43Z</dcterms:modified>
</cp:coreProperties>
</file>