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460" r:id="rId3"/>
    <p:sldId id="449" r:id="rId4"/>
    <p:sldId id="464" r:id="rId5"/>
    <p:sldId id="451" r:id="rId6"/>
    <p:sldId id="453" r:id="rId7"/>
    <p:sldId id="275" r:id="rId8"/>
    <p:sldId id="458" r:id="rId9"/>
    <p:sldId id="447" r:id="rId10"/>
    <p:sldId id="455" r:id="rId11"/>
    <p:sldId id="466" r:id="rId12"/>
    <p:sldId id="446" r:id="rId13"/>
    <p:sldId id="462" r:id="rId14"/>
    <p:sldId id="461" r:id="rId15"/>
    <p:sldId id="445" r:id="rId16"/>
    <p:sldId id="283" r:id="rId1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πανος γιαννακοπουλος" initials="πγ" lastIdx="1" clrIdx="0">
    <p:extLst>
      <p:ext uri="{19B8F6BF-5375-455C-9EA6-DF929625EA0E}">
        <p15:presenceInfo xmlns:p15="http://schemas.microsoft.com/office/powerpoint/2012/main" userId="cdf2837128a78b0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603"/>
    <a:srgbClr val="F0FFD3"/>
    <a:srgbClr val="0432FF"/>
    <a:srgbClr val="FF5608"/>
    <a:srgbClr val="EFC5E7"/>
    <a:srgbClr val="FFFD78"/>
    <a:srgbClr val="009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Μεσαίο στυλ 3 - Έμφαση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Μεσαίο στυλ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Μεσαίο στυλ 4 - Έμφαση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Μεσαίο στυλ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Μεσαίο στυλ 4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Μεσαίο στυλ 4 - Έμφαση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Μεσαίο στυλ 3 - Έμφαση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Μεσαίο στυλ 3 - Έμφαση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1" autoAdjust="0"/>
    <p:restoredTop sz="94705"/>
  </p:normalViewPr>
  <p:slideViewPr>
    <p:cSldViewPr snapToGrid="0" snapToObjects="1">
      <p:cViewPr varScale="1">
        <p:scale>
          <a:sx n="82" d="100"/>
          <a:sy n="82" d="100"/>
        </p:scale>
        <p:origin x="10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39C6D-AFD9-2D4C-B61E-B7A4B7315F36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6809B-CA37-9246-93AA-D962765D1F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8842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7A5C1D-8555-F44D-BD0E-54317B924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06CD213-52F3-684E-951F-9795883E5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E0FA2DD-64FA-1841-8D9A-4C8ABA947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FAC7-CE48-D94A-8D01-4884CC0FDDBC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F0ABE95-6C5E-C54B-A73F-D26DD1ACE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EE82B3F-A890-8A41-97F5-41A8CD62C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404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E1F4FB-F132-F840-AF94-2526ADD9E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8EE7A32-15AC-464C-AFEA-878C1599D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D2B9008-BA77-564F-B02D-287AB6434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FAC7-CE48-D94A-8D01-4884CC0FDDBC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1007876-7AC1-1840-B11B-EC8B9A8A7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B6FF392-19A9-0043-A8E8-26036CB2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991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81DFAC2-9356-5E4F-8635-1B50B0179F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C9DCCA6-F4A9-3D4F-9A63-D63EF97B6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C649E27-0C16-0B40-AC48-E664E4887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FAC7-CE48-D94A-8D01-4884CC0FDDBC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0EFCE71-28CF-974C-BFFE-43FD7AD1D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4DF9CBD-B80B-F746-8ECC-F589801F9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66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26A0E7-FD8C-2C48-8BBA-C847AF93E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574809-E07B-4848-A4D5-DF532A06E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5DD670A-1571-A44F-9B69-30689ED94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FAC7-CE48-D94A-8D01-4884CC0FDDBC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CE4A5F1-D38E-DD4C-88AB-E63718EE1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879D22E-6FC6-844D-8280-E5D773799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37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17B1CC-D897-514A-89A8-72E43DDE5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6761D48-E6F1-094B-8BE5-24935A146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31034C8-4B36-BB47-B58E-9956EC445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FAC7-CE48-D94A-8D01-4884CC0FDDBC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016AD0B-888B-4543-92FC-56D4E5E25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E919B34-2C7B-CC43-9A94-D8F5F0C62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112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56F95E-CBA7-C14F-A955-2789AE108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027A2ED-7852-E443-B46A-426656025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69E23A2-C484-A349-90FA-9FBF45298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D24269E-95E0-594E-B3E4-998B12CA8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FAC7-CE48-D94A-8D01-4884CC0FDDBC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4FFBD3F-AFE9-024B-B8CD-C3A1193EA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3261E7E-8BD0-8747-AFF2-24B4B3125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067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B50DF2-7323-2B41-9B38-34B2C90D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AED6D0A-92AD-184C-A83A-DA9223A13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1258BE9-5D7F-E648-9DC2-16AAE8A25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5149EA9-C751-8B4B-8DBE-04C42F8BA4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B45535C-A1B8-2946-9F4F-B5A925597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3D6D29E-22C4-E541-9DEF-4338BAB7D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FAC7-CE48-D94A-8D01-4884CC0FDDBC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B2880E4-E23E-8F49-8F56-56E1A6279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74964D9-D8E9-B944-8EB7-A01B8FB9F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002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480CE4-553E-0B47-8D41-893E3435A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83166D3-DFFC-E84A-AA17-58B6E660B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FAC7-CE48-D94A-8D01-4884CC0FDDBC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0C7F5A8-7F0E-D84D-AB53-E0264D40B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F335524-B548-7A42-801E-9627A4984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392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F5B91B4-98BF-BA40-A7E6-D220B0012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FAC7-CE48-D94A-8D01-4884CC0FDDBC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C688C15-D18C-DD45-A79D-CB3F43121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9471826-F5A5-C744-B580-A0D35AE4D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193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6B3AF1-BAD9-914D-9C7C-C7EC4778B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565BDE7-0907-164D-9222-5FC2E54BD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E7B3943-F776-D34E-B98E-5EAE74A38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E700B95-3936-3349-B398-1FE79E5A9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FAC7-CE48-D94A-8D01-4884CC0FDDBC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A9550FB-6C57-8848-B884-7FAE72D2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92AECA7-B4C9-F54F-ADBD-4EA8D67DB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802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2A87FB-D0EC-A749-B1F8-DA0DAB2FB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B5DF05BD-B322-8A41-B76A-E0CFE0F80A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22EA2BC-C679-0243-A3BE-904C2295E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300E080-85E2-3147-902E-C2AD00FB0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3FAC7-CE48-D94A-8D01-4884CC0FDDBC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4B51B29-4489-974B-B513-3B697B467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13BC5AD-B068-E046-95E4-656247F17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0017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6D3E9063-B21E-A64A-BCF8-5EFD5BE8A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E2154DC-392F-7E42-8493-E1675D2A6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A59B8A9-81F0-0146-8BF3-655FBABC16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3FAC7-CE48-D94A-8D01-4884CC0FDDBC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BB89495-AFF7-F940-996F-F6AEEC4E7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43D780B-23D7-1C45-842D-1C1EC51BC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17E8-BA17-474F-9DB4-8BF5EE97B0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128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6B5FA2-56F1-0A48-806F-470F064EA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378" y="1619906"/>
            <a:ext cx="10069551" cy="2379121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MULTICENTER RETROSPECTIVE STUDY EVALUATING THE CLINICAL PICTURE AND OUTCOME OF THE SARS-CoV-2 INFECTION AMONG PATIENTS WITH GLOMERULAR DISEASES </a:t>
            </a:r>
            <a:endParaRPr lang="el-GR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610C751-77F9-5D47-9B53-1445441F7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44464"/>
            <a:ext cx="11931805" cy="266751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endParaRPr lang="en-GB" sz="5500" baseline="30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S. Lionaki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S. Marinaki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K. Kantartzi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D. Galitsiou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G. </a:t>
            </a: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Moustakas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E. Dounousi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I. Bellos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2, </a:t>
            </a: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S. Flouda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D. Boumpas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V. Liakopoulos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V. Vaios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A. Sardeli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P. Kalogeropoulos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C. </a:t>
            </a: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Mpintas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64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P. Giannakopoulos</a:t>
            </a:r>
            <a:r>
              <a:rPr lang="en-US" sz="6400" u="sng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L. Gkika-Zervou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M. Papapsotiriou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D. Goumenos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A. Venetsanopoulou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P. Voulgari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E. Androkinidi10, K. Stylianou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S. Panagoutsos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IN. Boletis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>
              <a:lnSpc>
                <a:spcPct val="120000"/>
              </a:lnSpc>
            </a:pPr>
            <a:endParaRPr lang="en-US" sz="5600" baseline="30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4800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en-US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Department of Nephrology, </a:t>
            </a:r>
            <a:r>
              <a:rPr lang="en-US" sz="4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Attikon</a:t>
            </a:r>
            <a:r>
              <a:rPr lang="en-US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University Hospital, National and </a:t>
            </a:r>
            <a:r>
              <a:rPr lang="en-US" sz="4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Kapodistrian</a:t>
            </a:r>
            <a:r>
              <a:rPr lang="en-US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University of Athens, Greece </a:t>
            </a:r>
            <a:r>
              <a:rPr lang="en-US" sz="4800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US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Nephrology and Transplantation clinic, </a:t>
            </a:r>
            <a:r>
              <a:rPr lang="en-US" sz="4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Laiko</a:t>
            </a:r>
            <a:r>
              <a:rPr lang="en-US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Hospital, National and </a:t>
            </a:r>
            <a:r>
              <a:rPr lang="en-US" sz="4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Kapodistrian</a:t>
            </a:r>
            <a:r>
              <a:rPr lang="en-US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University of Athens, Greece</a:t>
            </a:r>
            <a:r>
              <a:rPr lang="en-US" sz="4800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en-US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Department of Nephrology, University of Thrace, Alexandroupolis</a:t>
            </a:r>
            <a:r>
              <a:rPr lang="en-US" sz="4800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lang="en-US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Department of Nephrology, </a:t>
            </a:r>
            <a:r>
              <a:rPr lang="en-US" sz="4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Gennimatas</a:t>
            </a:r>
            <a:r>
              <a:rPr lang="en-US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Hospital </a:t>
            </a:r>
            <a:r>
              <a:rPr lang="en-US" sz="4800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</a:t>
            </a:r>
            <a:r>
              <a:rPr lang="en-US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Department of Nephrology, University of Ioannina </a:t>
            </a:r>
            <a:r>
              <a:rPr lang="en-US" sz="4800" i="1" dirty="0">
                <a:solidFill>
                  <a:srgbClr val="2623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800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</a:t>
            </a:r>
            <a:r>
              <a:rPr lang="en-US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Rheumatology and Clinical Immunology Unit, </a:t>
            </a:r>
            <a:r>
              <a:rPr lang="en-US" sz="4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Attikon</a:t>
            </a:r>
            <a:r>
              <a:rPr lang="en-US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University Hospital, National and </a:t>
            </a:r>
            <a:r>
              <a:rPr lang="en-US" sz="4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Kapodistrian</a:t>
            </a:r>
            <a:r>
              <a:rPr lang="en-US" sz="4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University of Athens, Greece</a:t>
            </a:r>
            <a:r>
              <a:rPr lang="en-US" sz="4800" i="1" baseline="300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</a:t>
            </a:r>
            <a:r>
              <a:rPr lang="en-US" sz="4800" i="1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Division of Nephrology and Hypertension, 1st Department of Internal Medicine, AHEPA Hospital, Aristotle University of Thessaloniki, Thessaloniki, Greece</a:t>
            </a:r>
            <a:r>
              <a:rPr lang="en-US" sz="4800" i="1" baseline="300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</a:t>
            </a:r>
            <a:r>
              <a:rPr lang="en-US" sz="4800" i="1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Departmentof Nephrology and Renal Transplantation, Patras University Hospital, Patras, Greece.</a:t>
            </a:r>
            <a:r>
              <a:rPr lang="en-US" sz="4800" i="1" baseline="300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9</a:t>
            </a:r>
            <a:r>
              <a:rPr lang="en-US" sz="4800" i="1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Rheumatology Department, University of Ioannina,Ioannina,Greece.</a:t>
            </a:r>
            <a:r>
              <a:rPr lang="en-US" sz="4800" i="1" baseline="300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10</a:t>
            </a:r>
            <a:r>
              <a:rPr lang="en-US" sz="4800" i="1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Department of Nephrology, </a:t>
            </a:r>
            <a:r>
              <a:rPr lang="en-US" sz="4800" i="1" dirty="0" err="1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Aretaieio</a:t>
            </a:r>
            <a:r>
              <a:rPr lang="en-US" sz="4800" i="1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Hospital, National and </a:t>
            </a:r>
            <a:r>
              <a:rPr lang="en-US" sz="4800" i="1" dirty="0" err="1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Kapodistrian</a:t>
            </a:r>
            <a:r>
              <a:rPr lang="en-US" sz="4800" i="1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University of Athens, Athens, Greece</a:t>
            </a:r>
            <a:r>
              <a:rPr lang="en-US" sz="4800" i="1" baseline="300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11</a:t>
            </a:r>
            <a:r>
              <a:rPr lang="en-US" sz="4800" i="1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Department of Nephrology, University Hospital of Heraklion, Heraklion, Greece</a:t>
            </a:r>
            <a:endParaRPr lang="el-GR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l-GR" sz="5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1000"/>
              </a:spcAft>
            </a:pPr>
            <a:endParaRPr lang="en-US" sz="40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8E07F65F-88AB-614E-20A4-84D0E98F2C4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5166" y="21776"/>
            <a:ext cx="3666834" cy="104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93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55"/>
    </mc:Choice>
    <mc:Fallback xmlns="">
      <p:transition spd="slow" advTm="1385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27EAB0-2E5B-C912-823A-F0F9E4D6D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l-GR" sz="3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E00D71-3B56-2AA2-ABF3-28CC56E1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885" y="2141537"/>
            <a:ext cx="10515600" cy="4351338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Infected patients were younger compared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to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those not infected [44 (28-59.75) vs. 53 (38-64) years, p&lt;0.001]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The mean time from the diagnostic biopsy to the SARS-CoV-2 infection was 67,6 (±59,3) months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197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27EAB0-2E5B-C912-823A-F0F9E4D6D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E00D71-3B56-2AA2-ABF3-28CC56E1D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82,5% had been vaccinated against SARS-CoV-2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49,1% were on immunosuppressive therapy at vaccination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850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1">
            <a:extLst>
              <a:ext uri="{FF2B5EF4-FFF2-40B4-BE49-F238E27FC236}">
                <a16:creationId xmlns:a16="http://schemas.microsoft.com/office/drawing/2014/main" id="{71DF1BFB-08D4-0963-0F7B-024594BD3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621" y="94537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SARS-CoV-2 Infection hospitalization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8404D50-9B07-C922-402C-486F21398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28(13%) required admission to hospital</a:t>
            </a:r>
          </a:p>
          <a:p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Median len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gth of stay in hospital was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8,3(±5,1) days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2247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841F3F-6725-3D6D-51F5-FA9DDCF1E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SARS-CoV-2 Outcome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855A481-F1A6-9703-33DC-B06411B07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84,2% experienced complete recovery of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infection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24(11%) had symptoms for more than 3 months (long-COVID)</a:t>
            </a:r>
          </a:p>
          <a:p>
            <a:pPr marL="0" indent="0">
              <a:buNone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4(1,9%) died due to Covid-19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41439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C6B04F-8F6D-52F3-269F-84C0CE481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GD relapse after SARS-CoV-2 infection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1CFB7BB-A338-3448-CA36-1EF102EE9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Among patients in remission for the GD, the frequency of the GD relapse was higher in infected patients versus those not infected </a:t>
            </a:r>
          </a:p>
          <a:p>
            <a:pPr marL="0" indent="0">
              <a:buNone/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(11.9% vs. 2.1 %, p=0.007).</a:t>
            </a:r>
            <a:endParaRPr lang="el-GR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2224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5BD00A-422C-B6D4-4E7A-19D6F16A2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6B4D4AC-25F4-BE82-6B4A-F0AF7BE4D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According to our findings, SARS-CoV-2 infection appears to have an 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impact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patients with GD, related to 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morbidity.</a:t>
            </a:r>
          </a:p>
          <a:p>
            <a:pPr marL="0" indent="0" algn="just">
              <a:buNone/>
            </a:pP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SARS-CoV-2 infection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increase the probability of relapse 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primary glomerular disease.</a:t>
            </a:r>
            <a:endParaRPr lang="el-GR" sz="4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2416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42A953-5C05-3C4D-ABF5-21B577E7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856" y="4881141"/>
            <a:ext cx="9478347" cy="1325563"/>
          </a:xfrm>
        </p:spPr>
        <p:txBody>
          <a:bodyPr/>
          <a:lstStyle/>
          <a:p>
            <a:r>
              <a:rPr lang="en-US" dirty="0"/>
              <a:t>Thank you for your attention</a:t>
            </a:r>
            <a:r>
              <a:rPr lang="el-G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0913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06"/>
    </mc:Choice>
    <mc:Fallback xmlns="">
      <p:transition spd="slow" advTm="710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5850E23-364B-8111-F4A8-D5DA2620A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7C755008-5631-5F38-D21B-EC909D8492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43" y="1352939"/>
            <a:ext cx="10515600" cy="49172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C35CAA-B096-8A59-3288-72043F194141}"/>
              </a:ext>
            </a:extLst>
          </p:cNvPr>
          <p:cNvSpPr txBox="1"/>
          <p:nvPr/>
        </p:nvSpPr>
        <p:spPr>
          <a:xfrm>
            <a:off x="8640147" y="6391469"/>
            <a:ext cx="31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</a:t>
            </a:r>
            <a:r>
              <a:rPr lang="el-GR" dirty="0"/>
              <a:t>://</a:t>
            </a:r>
            <a:r>
              <a:rPr lang="en-US" dirty="0"/>
              <a:t>covid19.who.int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034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5850E23-364B-8111-F4A8-D5DA2620A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6031FE7-8D6F-7CFD-EA96-A282E8B45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This is a retrospective study exploring the 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clinical picture and outcome of SARS-CoV-2 infection 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patients with glomerular diseases (GD) and </a:t>
            </a:r>
          </a:p>
          <a:p>
            <a:pPr algn="just"/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Its possible impact in the 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probability of relapse of the GD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l-G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474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FC3142-3DB1-F2C6-707B-E6D54F33F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Methods</a:t>
            </a:r>
            <a:endParaRPr lang="el-GR" sz="3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E104161-728C-6FB9-EE6F-D035F8D30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Retrospective study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11 different research centers in Greece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312 patients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l-GR" sz="2800" b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0830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84AC11-060A-03DF-1C6A-4BD2B19B5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Methods</a:t>
            </a:r>
            <a:endParaRPr lang="el-GR" sz="3600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F64A67EE-1FD2-CD2A-064C-D210A18C7B43}"/>
              </a:ext>
            </a:extLst>
          </p:cNvPr>
          <p:cNvSpPr/>
          <p:nvPr/>
        </p:nvSpPr>
        <p:spPr>
          <a:xfrm>
            <a:off x="744894" y="2202947"/>
            <a:ext cx="4935894" cy="277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Inclusion criteria</a:t>
            </a: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Age &gt;18 years
Biopsy proven GD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Documented SARS-CoV-2 infection</a:t>
            </a: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AA01EF3C-67B7-E83C-7EEF-434EFC4585AD}"/>
              </a:ext>
            </a:extLst>
          </p:cNvPr>
          <p:cNvSpPr/>
          <p:nvPr/>
        </p:nvSpPr>
        <p:spPr>
          <a:xfrm>
            <a:off x="6012025" y="2202947"/>
            <a:ext cx="4935894" cy="277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Exclusion criteria</a:t>
            </a: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ESKD before SARS-CoV-2 infection diagnosis</a:t>
            </a: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828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FC3142-3DB1-F2C6-707B-E6D54F33F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76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Methods</a:t>
            </a:r>
            <a:endParaRPr lang="el-GR" sz="3600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CF7DC591-7028-8682-549D-A5EB2231D819}"/>
              </a:ext>
            </a:extLst>
          </p:cNvPr>
          <p:cNvSpPr/>
          <p:nvPr/>
        </p:nvSpPr>
        <p:spPr>
          <a:xfrm>
            <a:off x="838200" y="1026367"/>
            <a:ext cx="4935894" cy="56076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lnSpc>
                <a:spcPts val="3360"/>
              </a:lnSpc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3360"/>
              </a:lnSpc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3360"/>
              </a:lnSpc>
              <a:buNone/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Glomerulal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Diseases</a:t>
            </a:r>
          </a:p>
          <a:p>
            <a:pPr marL="0" indent="0">
              <a:lnSpc>
                <a:spcPts val="3360"/>
              </a:lnSpc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Age at diagnosis</a:t>
            </a: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Gender</a:t>
            </a: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Histopathological diagnosis</a:t>
            </a: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Past medical history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Immunosuppression at diagnosis (induction and maintenance treatment)</a:t>
            </a: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 of immunosuppression </a:t>
            </a:r>
            <a:endParaRPr lang="el-G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16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outcome (Remission/ treatment resistant)</a:t>
            </a:r>
          </a:p>
          <a:p>
            <a:pPr>
              <a:lnSpc>
                <a:spcPts val="3360"/>
              </a:lnSpc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endParaRPr lang="el-G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842EE9AA-E994-6FBB-B21A-71A702F5F64C}"/>
              </a:ext>
            </a:extLst>
          </p:cNvPr>
          <p:cNvSpPr/>
          <p:nvPr/>
        </p:nvSpPr>
        <p:spPr>
          <a:xfrm>
            <a:off x="6169090" y="1026367"/>
            <a:ext cx="5018314" cy="560769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SARS-CoV-2 Infection</a:t>
            </a:r>
          </a:p>
          <a:p>
            <a:pPr marL="0" indent="0">
              <a:buNone/>
            </a:pP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Reason for testing</a:t>
            </a: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 of symptoms</a:t>
            </a: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 (months) from biopsy to SARS-CoV-2 infection</a:t>
            </a: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S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tatus of GD at the time of SARS-CoV-2 infection</a:t>
            </a:r>
            <a:endParaRPr lang="en-U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COVID-19 outcome</a:t>
            </a: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Post-COVID-19 GD outcome</a:t>
            </a:r>
          </a:p>
          <a:p>
            <a:pPr marL="285750" indent="-285750">
              <a:lnSpc>
                <a:spcPts val="336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 to relapse (weeks) from SARS-CoV-2 infection</a:t>
            </a:r>
            <a:endParaRPr lang="el-G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293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ADDCADB3-34D0-E4C1-E2E0-228C2D447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064" y="83608"/>
            <a:ext cx="10421983" cy="84473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GLOMERULOPATHIES</a:t>
            </a:r>
            <a:r>
              <a:rPr lang="el-G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9BD70992-CF3C-EFFF-ECEF-8E4F654935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9635" y="1036321"/>
            <a:ext cx="5680166" cy="5573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ANCA-GN</a:t>
            </a:r>
            <a:r>
              <a:rPr lang="el-G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Complete remission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no evidence of active disease – negative urine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sendiment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– no more need for dialysis</a:t>
            </a:r>
            <a:endParaRPr lang="el-G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Partial remission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consistent hematuria despite improved renal function (cr</a:t>
            </a:r>
            <a:r>
              <a:rPr lang="en-US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Relapse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proof of activity in any system </a:t>
            </a:r>
          </a:p>
          <a:p>
            <a:pPr marL="0" indent="0">
              <a:buNone/>
            </a:pPr>
            <a:r>
              <a:rPr 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Lupus-GN </a:t>
            </a:r>
            <a:endParaRPr lang="el-GR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Remission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proteinuria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 &lt;0.5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g/24h, stabilization of cr</a:t>
            </a:r>
            <a:r>
              <a:rPr lang="en-US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and improved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haematuria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Relapse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Reapperance of hematuria, with or without red blood cells casts,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wbc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in urine sediment without evidence of infection, increased proteinuria, with or without impaired renal function (increase of serum creatinine)</a:t>
            </a:r>
          </a:p>
          <a:p>
            <a:pPr marL="0" indent="0" fontAlgn="t">
              <a:buNone/>
            </a:pPr>
            <a:r>
              <a:rPr 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Minimal Change Disease</a:t>
            </a:r>
            <a:r>
              <a:rPr lang="el-GR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MCD</a:t>
            </a:r>
            <a:r>
              <a:rPr lang="el-GR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 fontAlgn="t">
              <a:buNone/>
            </a:pP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Complete remission 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proteinuria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&lt;300 mg/d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stable value of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r>
              <a:rPr lang="en-US" sz="1500" baseline="-42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and Alb</a:t>
            </a:r>
            <a:r>
              <a:rPr lang="en-US" sz="1500" baseline="-40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&gt;3.5 g/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dL</a:t>
            </a:r>
            <a:endParaRPr lang="el-GR" sz="15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t">
              <a:buNone/>
            </a:pP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Partial remission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decrease of proteinuria&gt;50 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between 300 mg and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3.5 g/d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 fontAlgn="t">
              <a:buNone/>
            </a:pP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Relapse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proteinuria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3.5 g/d</a:t>
            </a:r>
            <a:endParaRPr lang="el-GR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fontAlgn="t">
              <a:buNone/>
            </a:pPr>
            <a:endParaRPr lang="el-GR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l-GR" sz="1600" dirty="0"/>
          </a:p>
          <a:p>
            <a:pPr marL="0" indent="0">
              <a:buNone/>
            </a:pPr>
            <a:endParaRPr lang="el-GR" sz="1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2"/>
          </p:nvPr>
        </p:nvSpPr>
        <p:spPr>
          <a:xfrm>
            <a:off x="6156960" y="1036321"/>
            <a:ext cx="5205549" cy="5347062"/>
          </a:xfrm>
        </p:spPr>
        <p:txBody>
          <a:bodyPr>
            <a:normAutofit/>
          </a:bodyPr>
          <a:lstStyle/>
          <a:p>
            <a:pPr marL="0" indent="0" fontAlgn="t">
              <a:lnSpc>
                <a:spcPct val="100000"/>
              </a:lnSpc>
              <a:buNone/>
            </a:pPr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Membranous nephropathy </a:t>
            </a:r>
            <a:r>
              <a:rPr lang="el-G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(Μ</a:t>
            </a:r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l-G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t">
              <a:lnSpc>
                <a:spcPct val="100000"/>
              </a:lnSpc>
              <a:buNone/>
            </a:pP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Complete remission :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proteinuria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&lt;300mg/d and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Alb</a:t>
            </a:r>
            <a:r>
              <a:rPr lang="en-US" sz="1500" baseline="-40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≥3.5 g/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dL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t">
              <a:lnSpc>
                <a:spcPct val="100000"/>
              </a:lnSpc>
              <a:buNone/>
            </a:pP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Partial remission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decrease of proteinuria ≥50 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and proteinuria between 0.3 and 3.5 g/d</a:t>
            </a:r>
            <a:endParaRPr lang="el-G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t">
              <a:lnSpc>
                <a:spcPct val="100000"/>
              </a:lnSpc>
              <a:buNone/>
            </a:pP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Relapse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proteinuria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3.5 g/d</a:t>
            </a:r>
            <a:endParaRPr lang="el-GR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t">
              <a:buNone/>
            </a:pPr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Focal segmental </a:t>
            </a:r>
            <a:r>
              <a:rPr lang="en-US" sz="1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glomerulosclerosis</a:t>
            </a:r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FSGS</a:t>
            </a:r>
            <a:r>
              <a:rPr lang="el-G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t">
              <a:buNone/>
            </a:pP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Complete remission: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proteinuria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&lt;300 mg/d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stable value of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r>
              <a:rPr lang="en-US" sz="1500" baseline="-42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and Alb</a:t>
            </a:r>
            <a:r>
              <a:rPr lang="en-US" sz="1500" baseline="-40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&gt;3.5 g/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dL</a:t>
            </a:r>
            <a:endParaRPr lang="el-GR" sz="15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t">
              <a:buNone/>
            </a:pP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Partial remission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decrease of proteinuria&gt;50 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with values between 300 mg and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3.5 g/d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with or without improvement in Alb</a:t>
            </a:r>
            <a:r>
              <a:rPr lang="en-US" sz="1500" baseline="-400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</a:p>
          <a:p>
            <a:pPr marL="0" indent="0" fontAlgn="t">
              <a:buNone/>
            </a:pP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Relapse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proteinuria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3.5 g/d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in patients with complete remission, or an increased proteinuria 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&gt;50%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in patients with partial remission</a:t>
            </a:r>
            <a:endParaRPr lang="el-GR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IgA</a:t>
            </a:r>
            <a:r>
              <a:rPr lang="el-GR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nephropathy</a:t>
            </a:r>
            <a:endParaRPr lang="el-GR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Remission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proteinuria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 &lt;1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g/24h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no hematuria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Relapse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proteinuria</a:t>
            </a:r>
            <a:r>
              <a:rPr lang="el-GR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&gt;1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g/24h</a:t>
            </a:r>
            <a:r>
              <a:rPr lang="el-GR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eGFR impairment</a:t>
            </a:r>
            <a:endParaRPr lang="el-G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t">
              <a:buNone/>
            </a:pPr>
            <a:endParaRPr lang="el-GR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441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D5CEE5-0C5B-801F-5077-0A7A76FB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latin typeface="Arial" panose="020B0604020202020204" pitchFamily="34" charset="0"/>
              </a:rPr>
              <a:t>Outcomes of SARS-CoV-2 infection- Definitions</a:t>
            </a:r>
            <a:endParaRPr lang="el-GR" sz="3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BCD3D79-9718-9D48-300C-62E008C75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Recovery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was defined as the complete and permanent relief of symptoms accompanied by release from the need for oxygen therapy and hospitalization and administration of specific or non-specific treatment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Long-COVID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defined as the presence of symptoms (physical and/ or mental) for a period of time greater than 2 months from the beginning of the infection.</a:t>
            </a: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Death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651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EEAFDF-A114-97BF-30A6-F0D2A6945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E2C655-350C-0E1D-26B2-29CA5C7E5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7339"/>
            <a:ext cx="10515600" cy="3909624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312 patients were included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214(68,5%) had a positive test for SARS-CoV-2 during the follow up time, while 98 were not.</a:t>
            </a:r>
          </a:p>
        </p:txBody>
      </p:sp>
    </p:spTree>
    <p:extLst>
      <p:ext uri="{BB962C8B-B14F-4D97-AF65-F5344CB8AC3E}">
        <p14:creationId xmlns:p14="http://schemas.microsoft.com/office/powerpoint/2010/main" val="340149325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5709</TotalTime>
  <Words>984</Words>
  <Application>Microsoft Office PowerPoint</Application>
  <PresentationFormat>Ευρεία οθόνη</PresentationFormat>
  <Paragraphs>115</Paragraphs>
  <Slides>16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Θέμα του Office</vt:lpstr>
      <vt:lpstr>MULTICENTER RETROSPECTIVE STUDY EVALUATING THE CLINICAL PICTURE AND OUTCOME OF THE SARS-CoV-2 INFECTION AMONG PATIENTS WITH GLOMERULAR DISEASES </vt:lpstr>
      <vt:lpstr>Introduction</vt:lpstr>
      <vt:lpstr>Aim</vt:lpstr>
      <vt:lpstr>Methods</vt:lpstr>
      <vt:lpstr>Methods</vt:lpstr>
      <vt:lpstr>Methods</vt:lpstr>
      <vt:lpstr>GLOMERULOPATHIES: </vt:lpstr>
      <vt:lpstr>Outcomes of SARS-CoV-2 infection- Definitions</vt:lpstr>
      <vt:lpstr>Results</vt:lpstr>
      <vt:lpstr>Results</vt:lpstr>
      <vt:lpstr>Results</vt:lpstr>
      <vt:lpstr>SARS-CoV-2 Infection hospitalization</vt:lpstr>
      <vt:lpstr>SARS-CoV-2 Outcome</vt:lpstr>
      <vt:lpstr>GD relapse after SARS-CoV-2 infection</vt:lpstr>
      <vt:lpstr>Conclusions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Ανοσοπενική σπειραματονεφρίτιδα με σοβαρή έκπτωση νεφρικής λειτουργίας κατά τη διάγνωση: Aνταπόκριση στη θεραπεία και απώτερη έκβαση</dc:title>
  <dc:creator>Sophia Lionaki</dc:creator>
  <cp:lastModifiedBy>πανος γιαννακοπουλος</cp:lastModifiedBy>
  <cp:revision>458</cp:revision>
  <dcterms:created xsi:type="dcterms:W3CDTF">2019-05-20T05:28:44Z</dcterms:created>
  <dcterms:modified xsi:type="dcterms:W3CDTF">2023-10-19T19:00:05Z</dcterms:modified>
</cp:coreProperties>
</file>