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2" r:id="rId3"/>
    <p:sldId id="283" r:id="rId4"/>
    <p:sldId id="264" r:id="rId5"/>
    <p:sldId id="260" r:id="rId6"/>
    <p:sldId id="265" r:id="rId7"/>
    <p:sldId id="268" r:id="rId8"/>
    <p:sldId id="286" r:id="rId9"/>
    <p:sldId id="287" r:id="rId10"/>
    <p:sldId id="288" r:id="rId11"/>
    <p:sldId id="289" r:id="rId12"/>
    <p:sldId id="280" r:id="rId13"/>
    <p:sldId id="278" r:id="rId14"/>
    <p:sldId id="277" r:id="rId15"/>
    <p:sldId id="284" r:id="rId16"/>
    <p:sldId id="285" r:id="rId17"/>
    <p:sldId id="273" r:id="rId18"/>
    <p:sldId id="281" r:id="rId19"/>
    <p:sldId id="274" r:id="rId20"/>
    <p:sldId id="275" r:id="rId21"/>
    <p:sldId id="263" r:id="rId22"/>
  </p:sldIdLst>
  <p:sldSz cx="127460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110" y="-462"/>
      </p:cViewPr>
      <p:guideLst>
        <p:guide orient="horz" pos="2160"/>
        <p:guide pos="40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E5B92-0787-4F90-839A-8CB5313F7284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685800"/>
            <a:ext cx="6372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CE26FB-B8C6-4A8C-8230-9ACE784F78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519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5953" y="2130426"/>
            <a:ext cx="1083413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1906" y="3886200"/>
            <a:ext cx="892222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D415-236F-4153-A65C-D752C54CB21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F4CD-47BE-4835-A892-E162C8F787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444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D415-236F-4153-A65C-D752C54CB21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F4CD-47BE-4835-A892-E162C8F787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773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883236" y="274639"/>
            <a:ext cx="399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7356" y="274639"/>
            <a:ext cx="1178344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D415-236F-4153-A65C-D752C54CB21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F4CD-47BE-4835-A892-E162C8F787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39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D415-236F-4153-A65C-D752C54CB21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F4CD-47BE-4835-A892-E162C8F787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208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849" y="4406901"/>
            <a:ext cx="1083413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6849" y="2906713"/>
            <a:ext cx="1083413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D415-236F-4153-A65C-D752C54CB21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F4CD-47BE-4835-A892-E162C8F787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94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7356" y="1600201"/>
            <a:ext cx="788882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88613" y="1600201"/>
            <a:ext cx="789103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D415-236F-4153-A65C-D752C54CB21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F4CD-47BE-4835-A892-E162C8F787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238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302" y="274638"/>
            <a:ext cx="1147143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7302" y="1535113"/>
            <a:ext cx="56317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302" y="2174875"/>
            <a:ext cx="56317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4811" y="1535113"/>
            <a:ext cx="56339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74811" y="2174875"/>
            <a:ext cx="56339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D415-236F-4153-A65C-D752C54CB21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F4CD-47BE-4835-A892-E162C8F787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574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D415-236F-4153-A65C-D752C54CB21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F4CD-47BE-4835-A892-E162C8F787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628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D415-236F-4153-A65C-D752C54CB21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F4CD-47BE-4835-A892-E162C8F787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26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302" y="273050"/>
            <a:ext cx="419335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3347" y="273051"/>
            <a:ext cx="712538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302" y="1435101"/>
            <a:ext cx="419335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D415-236F-4153-A65C-D752C54CB21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F4CD-47BE-4835-A892-E162C8F787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139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8313" y="4800600"/>
            <a:ext cx="764762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98313" y="612775"/>
            <a:ext cx="764762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98313" y="5367338"/>
            <a:ext cx="764762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D415-236F-4153-A65C-D752C54CB21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5F4CD-47BE-4835-A892-E162C8F787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05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7302" y="274638"/>
            <a:ext cx="114714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7302" y="1600201"/>
            <a:ext cx="1147143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7302" y="6356351"/>
            <a:ext cx="2974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ED415-236F-4153-A65C-D752C54CB21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4897" y="6356351"/>
            <a:ext cx="4036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34660" y="6356351"/>
            <a:ext cx="2974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5F4CD-47BE-4835-A892-E162C8F787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41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jpeg"/><Relationship Id="rId16" Type="http://schemas.openxmlformats.org/officeDocument/2006/relationships/image" Target="../media/image1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11" Type="http://schemas.openxmlformats.org/officeDocument/2006/relationships/image" Target="../media/image13.wmf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2.jpeg"/><Relationship Id="rId5" Type="http://schemas.openxmlformats.org/officeDocument/2006/relationships/image" Target="../media/image49.png"/><Relationship Id="rId10" Type="http://schemas.openxmlformats.org/officeDocument/2006/relationships/image" Target="../media/image2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324" y="2564904"/>
            <a:ext cx="12270383" cy="1470025"/>
          </a:xfrm>
        </p:spPr>
        <p:txBody>
          <a:bodyPr>
            <a:noAutofit/>
          </a:bodyPr>
          <a:lstStyle/>
          <a:p>
            <a:r>
              <a:rPr lang="en-GB" sz="2400" b="1" dirty="0"/>
              <a:t>BEDSIDE MICROSCOPY FOR ADEQUACY ASSESSMENT </a:t>
            </a:r>
            <a:r>
              <a:rPr lang="en-GB" sz="2400" b="1" dirty="0" smtClean="0"/>
              <a:t> OF </a:t>
            </a:r>
            <a:r>
              <a:rPr lang="en-GB" sz="2400" b="1" dirty="0"/>
              <a:t>NON-SURGICAL RENAL </a:t>
            </a:r>
            <a:r>
              <a:rPr lang="en-GB" sz="2400" b="1" dirty="0" smtClean="0"/>
              <a:t>BIOPSIES</a:t>
            </a:r>
            <a:br>
              <a:rPr lang="en-GB" sz="2400" b="1" dirty="0" smtClean="0"/>
            </a:br>
            <a:r>
              <a:rPr lang="en-GB" sz="2000" dirty="0" smtClean="0"/>
              <a:t>Panagiotis Pateinakis</a:t>
            </a:r>
            <a:r>
              <a:rPr lang="en-GB" sz="2000" baseline="30000" dirty="0" smtClean="0"/>
              <a:t>1</a:t>
            </a:r>
            <a:r>
              <a:rPr lang="en-GB" sz="2000" dirty="0" smtClean="0"/>
              <a:t>, </a:t>
            </a:r>
            <a:r>
              <a:rPr lang="en-GB" sz="2000" dirty="0" err="1" smtClean="0"/>
              <a:t>Parthena</a:t>
            </a:r>
            <a:r>
              <a:rPr lang="en-GB" sz="2000" dirty="0" smtClean="0"/>
              <a:t> Kyriklidou</a:t>
            </a:r>
            <a:r>
              <a:rPr lang="en-GB" sz="2000" baseline="30000" dirty="0" smtClean="0"/>
              <a:t>1</a:t>
            </a:r>
            <a:r>
              <a:rPr lang="en-GB" sz="2000" dirty="0" smtClean="0"/>
              <a:t>, Eleni Manou</a:t>
            </a:r>
            <a:r>
              <a:rPr lang="en-GB" sz="2000" baseline="30000" dirty="0" smtClean="0"/>
              <a:t>1</a:t>
            </a:r>
            <a:r>
              <a:rPr lang="en-GB" sz="2000" dirty="0" smtClean="0"/>
              <a:t>, Stella Panagakou</a:t>
            </a:r>
            <a:r>
              <a:rPr lang="en-GB" sz="2000" baseline="30000" dirty="0" smtClean="0"/>
              <a:t>1</a:t>
            </a:r>
            <a:r>
              <a:rPr lang="en-GB" sz="2000" dirty="0" smtClean="0"/>
              <a:t>, </a:t>
            </a:r>
            <a:r>
              <a:rPr lang="en-GB" sz="2000" dirty="0" err="1" smtClean="0"/>
              <a:t>Achilleas</a:t>
            </a:r>
            <a:r>
              <a:rPr lang="en-GB" sz="2000" dirty="0" smtClean="0"/>
              <a:t> Karras</a:t>
            </a:r>
            <a:r>
              <a:rPr lang="en-GB" sz="2000" baseline="30000" dirty="0" smtClean="0"/>
              <a:t>1</a:t>
            </a:r>
            <a:r>
              <a:rPr lang="en-GB" sz="2000" dirty="0" smtClean="0"/>
              <a:t>, </a:t>
            </a:r>
            <a:r>
              <a:rPr lang="en-GB" sz="2000" dirty="0" err="1" smtClean="0"/>
              <a:t>Stavroula</a:t>
            </a:r>
            <a:r>
              <a:rPr lang="en-GB" sz="2000" dirty="0" smtClean="0"/>
              <a:t> Pervana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, Dorothea Papadopoulou</a:t>
            </a:r>
            <a:r>
              <a:rPr lang="en-GB" sz="2000" baseline="30000" dirty="0" smtClean="0"/>
              <a:t>1</a:t>
            </a:r>
            <a:r>
              <a:rPr lang="en-GB" sz="2000" dirty="0" smtClean="0"/>
              <a:t> </a:t>
            </a:r>
            <a:r>
              <a:rPr lang="en-GB" sz="3600" dirty="0"/>
              <a:t/>
            </a:r>
            <a:br>
              <a:rPr lang="en-GB" sz="3600" dirty="0"/>
            </a:br>
            <a:r>
              <a:rPr lang="en-GB" sz="1600" baseline="30000" dirty="0" smtClean="0"/>
              <a:t>1</a:t>
            </a:r>
            <a:r>
              <a:rPr lang="en-GB" sz="1600" dirty="0" smtClean="0"/>
              <a:t>Department </a:t>
            </a:r>
            <a:r>
              <a:rPr lang="en-GB" sz="1600" dirty="0"/>
              <a:t>of Nephrology and </a:t>
            </a:r>
            <a:r>
              <a:rPr lang="en-GB" sz="1600" baseline="30000" dirty="0"/>
              <a:t>2</a:t>
            </a:r>
            <a:r>
              <a:rPr lang="en-GB" sz="1600" dirty="0"/>
              <a:t>Department of Pathology, General Hospital “Papageorgiou”, Thessaloniki, Greece</a:t>
            </a:r>
            <a:r>
              <a:rPr lang="en-GB" sz="1600" i="1" dirty="0"/>
              <a:t>.  </a:t>
            </a:r>
            <a:r>
              <a:rPr lang="en-GB" sz="1600" dirty="0"/>
              <a:t/>
            </a:r>
            <a:br>
              <a:rPr lang="en-GB" sz="1600" dirty="0"/>
            </a:br>
            <a:endParaRPr lang="en-GB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667" y="4186494"/>
            <a:ext cx="8780774" cy="222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Σύγχρονα μηχανήματα στο νοσοκομείο 'Παπαγεωργίου' από την Περιφ. Κεν.  Μακεδονίας - dimosio.g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24" y="4725144"/>
            <a:ext cx="264029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618" y="116631"/>
            <a:ext cx="6408712" cy="187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45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6954" y="1600201"/>
            <a:ext cx="6311781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Real time US guided biopsy</a:t>
            </a:r>
          </a:p>
          <a:p>
            <a:r>
              <a:rPr lang="en-GB" dirty="0"/>
              <a:t>18g full automatic needle</a:t>
            </a:r>
          </a:p>
          <a:p>
            <a:r>
              <a:rPr lang="en-GB" dirty="0"/>
              <a:t>Biopsy core on saline soaked sieving paper in transparent Petri’s dish</a:t>
            </a:r>
          </a:p>
          <a:p>
            <a:r>
              <a:rPr lang="en-GB" dirty="0"/>
              <a:t>Standard light microscope</a:t>
            </a:r>
          </a:p>
          <a:p>
            <a:r>
              <a:rPr lang="en-GB" dirty="0"/>
              <a:t>X100 total magnification</a:t>
            </a:r>
          </a:p>
          <a:p>
            <a:r>
              <a:rPr lang="en-GB" dirty="0"/>
              <a:t>Nephrologist/pathologist</a:t>
            </a:r>
          </a:p>
          <a:p>
            <a:r>
              <a:rPr lang="en-GB" dirty="0">
                <a:solidFill>
                  <a:schemeClr val="bg1"/>
                </a:solidFill>
              </a:rPr>
              <a:t>2-7 passes until at least 2 cores with glomeruli containing cortex obtained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89" y="1844824"/>
            <a:ext cx="3600400" cy="325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93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6954" y="1600201"/>
            <a:ext cx="6311781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Real time US guided biopsy</a:t>
            </a:r>
          </a:p>
          <a:p>
            <a:r>
              <a:rPr lang="en-GB" dirty="0"/>
              <a:t>18g full automatic needle</a:t>
            </a:r>
          </a:p>
          <a:p>
            <a:r>
              <a:rPr lang="en-GB" dirty="0"/>
              <a:t>Biopsy core on saline soaked sieving paper in transparent Petri’s dish</a:t>
            </a:r>
          </a:p>
          <a:p>
            <a:r>
              <a:rPr lang="en-GB" dirty="0"/>
              <a:t>Standard light microscope</a:t>
            </a:r>
          </a:p>
          <a:p>
            <a:r>
              <a:rPr lang="en-GB" dirty="0"/>
              <a:t>X100 total magnification</a:t>
            </a:r>
          </a:p>
          <a:p>
            <a:r>
              <a:rPr lang="en-GB" dirty="0"/>
              <a:t>Nephrologist/pathologist</a:t>
            </a:r>
          </a:p>
          <a:p>
            <a:r>
              <a:rPr lang="en-GB" dirty="0"/>
              <a:t>2-7 passes until at least 2 cores with glomeruli containing cortex obtained</a:t>
            </a:r>
          </a:p>
          <a:p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51" y="1700808"/>
            <a:ext cx="3312369" cy="421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91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ΠΑΝΟΣ 2023 05 01\DOCS\PROJECTS\ONGOING\2023 06 21-24 ΠΑΘΑΝ\1 ΕΠΑΡΚΕΙΑ ΚΑΙ ΜΙΚΡΟΣΚΟΠΗΣΗ ΠΑΡΑ ΤΗΝ ΚΛΙΝΗ\PICS\Picture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547" y="482379"/>
            <a:ext cx="3947726" cy="602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059" y="482378"/>
            <a:ext cx="4546543" cy="604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6795" y="6488668"/>
            <a:ext cx="3970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Photos taken with smartphone camera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901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59" y="471281"/>
            <a:ext cx="10441160" cy="5875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35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Renal biopsies ΠΑΠΑΓΕΩΡΓΙΟΥ 2023 09 04\2022 ΒΙΟΨΙΕΣ ΠΑΠΑΓΕΩΡΓΙΟΥ\22-1024 ΔΖΕΧΕΡΙΑΝ ΙΩΑΝΝΗΣ\22-1024 ΔΖΕΧΕΡΙΑΝ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51" y="548680"/>
            <a:ext cx="1036915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0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Renal biopsies ΠΑΠΑΓΕΩΡΓΙΟΥ 2023 09 04\PROCEDURES\BIOPSY PROSSECING\20230201_1105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523" y="764704"/>
            <a:ext cx="9769757" cy="54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22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ΠΑΝΟΣ 2023 09 02\DOCS\PROJECTS\ONGOING\2023 10 BANTAO BEDSIDE MICROSCOPY FOR ADEQUACY ASSESSMENT\PICS\21-5096 ΓΑΚΗΣ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475" y="881111"/>
            <a:ext cx="9361040" cy="526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47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E:\Renal biopsies ΠΑΠΑΓΕΩΡΓΙΟΥ 2023 09 04\NICE SAMPLE\OTHER TISSUE\18-11691 ΚΥΡΚΜΑΝΗ ΕΝΤΕΡΟ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89" y="439921"/>
            <a:ext cx="10326976" cy="580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Renal biopsies ΠΑΠΑΓΕΩΡΓΙΟΥ 2023 09 04\NICE SAMPLE\OTHER TISSUE\18-11691 ΚΥΡΚΜΑΝΗ ΕΝΤΕΡΟ(3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37" y="446629"/>
            <a:ext cx="10356153" cy="58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0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E:\Renal biopsies ΠΑΠΑΓΕΩΡΓΙΟΥ 2023 09 04\NICE SAMPLE\OTHER TISSUE\18-11691 ΚΥΡΚΜΑΝΗ ΕΝΤΕΡΟ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89" y="439921"/>
            <a:ext cx="10326976" cy="580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4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3660079" y="1550348"/>
            <a:ext cx="5457040" cy="4540814"/>
            <a:chOff x="2218922" y="1445592"/>
            <a:chExt cx="3813940" cy="3483657"/>
          </a:xfrm>
        </p:grpSpPr>
        <p:pic>
          <p:nvPicPr>
            <p:cNvPr id="4" name="Picture 3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8922" y="1445592"/>
              <a:ext cx="3813940" cy="33123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Rectangle 4"/>
            <p:cNvSpPr/>
            <p:nvPr/>
          </p:nvSpPr>
          <p:spPr>
            <a:xfrm>
              <a:off x="5099242" y="1733624"/>
              <a:ext cx="50405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866994" y="4397920"/>
              <a:ext cx="2016224" cy="531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248646" y="2073710"/>
              <a:ext cx="638095" cy="2956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700" dirty="0" smtClean="0"/>
                <a:t>p</a:t>
              </a:r>
              <a:r>
                <a:rPr lang="el-GR" sz="700" dirty="0" smtClean="0"/>
                <a:t>: 0.000</a:t>
              </a:r>
              <a:endParaRPr lang="en-GB" sz="700" dirty="0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6960" y="4466035"/>
              <a:ext cx="504056" cy="463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369" y="4466035"/>
              <a:ext cx="504056" cy="463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Multiply 15"/>
            <p:cNvSpPr/>
            <p:nvPr/>
          </p:nvSpPr>
          <p:spPr>
            <a:xfrm>
              <a:off x="3109313" y="4512270"/>
              <a:ext cx="308167" cy="370744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3732087" y="1550348"/>
            <a:ext cx="480692" cy="3937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5055379" y="45811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22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6879548" y="217207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258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4267702" y="485986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6122108" y="480961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7566655" y="5661565"/>
            <a:ext cx="1797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99.2% (258/260)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198828" y="5604605"/>
            <a:ext cx="1388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88% (22/25)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41887" y="4486450"/>
            <a:ext cx="2944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One very obese </a:t>
            </a:r>
            <a:r>
              <a:rPr lang="en-GB" dirty="0" err="1" smtClean="0"/>
              <a:t>pt</a:t>
            </a:r>
            <a:endParaRPr lang="en-GB" dirty="0" smtClean="0"/>
          </a:p>
          <a:p>
            <a:r>
              <a:rPr lang="en-GB" dirty="0" smtClean="0"/>
              <a:t>One uncooperative </a:t>
            </a:r>
            <a:r>
              <a:rPr lang="en-GB" dirty="0" err="1" smtClean="0"/>
              <a:t>pt</a:t>
            </a:r>
            <a:endParaRPr lang="en-GB" dirty="0"/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462" y="4126691"/>
            <a:ext cx="695061" cy="41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548" y="1647942"/>
            <a:ext cx="695061" cy="41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470" y="4413068"/>
            <a:ext cx="458544" cy="43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876" y="4337309"/>
            <a:ext cx="458544" cy="43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5-Point Star 28"/>
          <p:cNvSpPr/>
          <p:nvPr/>
        </p:nvSpPr>
        <p:spPr>
          <a:xfrm>
            <a:off x="6547517" y="4886270"/>
            <a:ext cx="216024" cy="2160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5-Point Star 29"/>
          <p:cNvSpPr/>
          <p:nvPr/>
        </p:nvSpPr>
        <p:spPr>
          <a:xfrm>
            <a:off x="8033875" y="4309012"/>
            <a:ext cx="216024" cy="2160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36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468314" y="2636838"/>
            <a:ext cx="8207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468313" y="242093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0825" y="2997201"/>
            <a:ext cx="6527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n-US"/>
              <a:t>1666</a:t>
            </a:r>
          </a:p>
        </p:txBody>
      </p:sp>
      <p:pic>
        <p:nvPicPr>
          <p:cNvPr id="5" name="Picture 5" descr="malpigh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728663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arly microsco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" y="188914"/>
            <a:ext cx="519114" cy="5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two-Malpighian-Bodies-injec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544512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5" y="115888"/>
            <a:ext cx="6318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331913" y="2997201"/>
            <a:ext cx="6527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n-US"/>
              <a:t>18</a:t>
            </a:r>
            <a:r>
              <a:rPr lang="en-US" altLang="en-US"/>
              <a:t>50</a:t>
            </a:r>
            <a:endParaRPr lang="el-GR" alt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1692274" y="242093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25540"/>
            <a:ext cx="7588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482850" y="2997201"/>
            <a:ext cx="6527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n-US"/>
              <a:t>18</a:t>
            </a:r>
            <a:r>
              <a:rPr lang="en-US" altLang="en-US"/>
              <a:t>70</a:t>
            </a:r>
            <a:endParaRPr lang="el-GR" alt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2843213" y="242093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4" name="Picture 14" descr="tissue_processing_-_solidified_paraffin_block_is_popped_out_of_the_metal_mould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700215"/>
            <a:ext cx="1008063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Fi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60350"/>
            <a:ext cx="93503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3563939" y="2997201"/>
            <a:ext cx="6527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n-US"/>
              <a:t>1916</a:t>
            </a: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3924300" y="242093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8" name="Picture 19" descr="Nils Alwall, 1960-tale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4" y="260350"/>
            <a:ext cx="1001712" cy="12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4529139" y="2997201"/>
            <a:ext cx="6527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1944</a:t>
            </a:r>
            <a:endParaRPr lang="el-GR" altLang="en-US"/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>
            <a:off x="4889500" y="242093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1" name="Picture 22" descr="011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4" y="1628777"/>
            <a:ext cx="1008062" cy="5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1" y="260350"/>
            <a:ext cx="852488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484313"/>
            <a:ext cx="863600" cy="6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5651502" y="2997201"/>
            <a:ext cx="8651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/>
              <a:t>1952</a:t>
            </a:r>
            <a:endParaRPr lang="el-GR" altLang="en-US" dirty="0"/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6011862" y="242093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6" name="Picture 27" descr="HS12-4952 igg mesangial wall granular chunk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628777"/>
            <a:ext cx="649288" cy="48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6516690" y="2997201"/>
            <a:ext cx="8651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/>
              <a:t>1955</a:t>
            </a:r>
            <a:endParaRPr lang="el-GR" altLang="en-US"/>
          </a:p>
        </p:txBody>
      </p:sp>
      <p:sp>
        <p:nvSpPr>
          <p:cNvPr id="28" name="Line 29"/>
          <p:cNvSpPr>
            <a:spLocks noChangeShapeType="1"/>
          </p:cNvSpPr>
          <p:nvPr/>
        </p:nvSpPr>
        <p:spPr bwMode="auto">
          <a:xfrm>
            <a:off x="6877050" y="2349502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7235826" y="2997201"/>
            <a:ext cx="8651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/>
              <a:t>1957</a:t>
            </a:r>
            <a:endParaRPr lang="el-GR" altLang="en-US"/>
          </a:p>
        </p:txBody>
      </p:sp>
      <p:pic>
        <p:nvPicPr>
          <p:cNvPr id="30" name="Picture 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908051"/>
            <a:ext cx="652463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Line 32"/>
          <p:cNvSpPr>
            <a:spLocks noChangeShapeType="1"/>
          </p:cNvSpPr>
          <p:nvPr/>
        </p:nvSpPr>
        <p:spPr bwMode="auto">
          <a:xfrm>
            <a:off x="7596189" y="2349502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2" name="Picture 33" descr="Εξώφυλλο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4" y="981075"/>
            <a:ext cx="758825" cy="115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34"/>
          <p:cNvSpPr txBox="1">
            <a:spLocks noChangeArrowheads="1"/>
          </p:cNvSpPr>
          <p:nvPr/>
        </p:nvSpPr>
        <p:spPr bwMode="auto">
          <a:xfrm>
            <a:off x="8027990" y="2997201"/>
            <a:ext cx="831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/>
              <a:t>1961</a:t>
            </a:r>
            <a:endParaRPr lang="el-GR" altLang="en-US" dirty="0"/>
          </a:p>
        </p:txBody>
      </p:sp>
      <p:sp>
        <p:nvSpPr>
          <p:cNvPr id="34" name="Line 35"/>
          <p:cNvSpPr>
            <a:spLocks noChangeShapeType="1"/>
          </p:cNvSpPr>
          <p:nvPr/>
        </p:nvSpPr>
        <p:spPr bwMode="auto">
          <a:xfrm>
            <a:off x="8388350" y="2349502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5" name="Picture 3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000" y="145257"/>
            <a:ext cx="3278187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 Box 37"/>
          <p:cNvSpPr txBox="1">
            <a:spLocks noChangeArrowheads="1"/>
          </p:cNvSpPr>
          <p:nvPr/>
        </p:nvSpPr>
        <p:spPr bwMode="auto">
          <a:xfrm>
            <a:off x="7408863" y="4819960"/>
            <a:ext cx="6527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n-US"/>
              <a:t>1</a:t>
            </a:r>
            <a:r>
              <a:rPr lang="en-US" altLang="en-US"/>
              <a:t>9</a:t>
            </a:r>
            <a:r>
              <a:rPr lang="el-GR" altLang="en-US"/>
              <a:t>66</a:t>
            </a:r>
          </a:p>
        </p:txBody>
      </p:sp>
      <p:pic>
        <p:nvPicPr>
          <p:cNvPr id="37" name="Picture 3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775" y="3980968"/>
            <a:ext cx="3889375" cy="241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268415"/>
            <a:ext cx="928688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4348164" y="145257"/>
            <a:ext cx="8289552" cy="6596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97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Bedside assessment of </a:t>
            </a:r>
            <a:r>
              <a:rPr lang="en-GB" dirty="0" smtClean="0"/>
              <a:t>non-surgical native </a:t>
            </a:r>
            <a:r>
              <a:rPr lang="en-GB" dirty="0"/>
              <a:t>renal biopsy samples was associated with </a:t>
            </a:r>
            <a:r>
              <a:rPr lang="en-GB" dirty="0" smtClean="0"/>
              <a:t>high adequacy </a:t>
            </a:r>
            <a:r>
              <a:rPr lang="en-GB" dirty="0"/>
              <a:t>rates, thus maximizing the </a:t>
            </a:r>
            <a:r>
              <a:rPr lang="en-GB" dirty="0" smtClean="0"/>
              <a:t>procedure’s benefits for the patient.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79154" y="3903117"/>
            <a:ext cx="9769510" cy="2479882"/>
            <a:chOff x="1579154" y="3903117"/>
            <a:chExt cx="9769510" cy="2479882"/>
          </a:xfrm>
        </p:grpSpPr>
        <p:pic>
          <p:nvPicPr>
            <p:cNvPr id="4" name="Picture 28" descr="HS12-4952 igg mesangial wall granular chunky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2017" y="5291233"/>
              <a:ext cx="1245284" cy="1091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E:\ΠΑΝΟΣ 2022 05 02\DOCS\PROJECTS\ONGOING\2022 6 WORKSHOP Bx\REFS\BIOPSY PROCEDURE\papagerogiou bx\20220427_10392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9154" y="3912468"/>
              <a:ext cx="4352484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479" y="5131126"/>
              <a:ext cx="936103" cy="124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5582" y="5178810"/>
              <a:ext cx="1426435" cy="1195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1637" y="3903117"/>
              <a:ext cx="1643945" cy="1486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E:\ΠΑΝΟΣ 2023 05 01\DOCS\PROJECTS\ONGOING\2023 06 21-24 ΠΑΘΑΝ\1 ΕΠΑΡΚΕΙΑ ΚΑΙ ΜΙΚΡΟΣΚΟΠΗΣΗ ΠΑΡΑ ΤΗΝ ΚΛΙΝΗ\PICS\Picture4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654" y="5285146"/>
              <a:ext cx="796225" cy="1094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E:\Renal biopsies ΠΑΠΑΓΕΩΡΓΙΟΥ 2023 09 04\NICE SAMPLE\STAINS ΧΡΩΣΕΙΣ 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6262" y="3903117"/>
              <a:ext cx="3902402" cy="1382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7301" y="5266942"/>
              <a:ext cx="1101363" cy="1093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531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ΠΑΝΟΣ 2023 09 02\DOCS\PROJECTS\ONGOING\2023 10 BANTAO BEDSIDE MICROSCOPY FOR ADEQUACY ASSESSMENT\PICS\20231005_125913(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986" y="363325"/>
            <a:ext cx="5543803" cy="31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709769" y="3686016"/>
            <a:ext cx="10918546" cy="2496408"/>
            <a:chOff x="1122362" y="4164587"/>
            <a:chExt cx="10918546" cy="2496408"/>
          </a:xfrm>
        </p:grpSpPr>
        <p:grpSp>
          <p:nvGrpSpPr>
            <p:cNvPr id="5" name="Group 4"/>
            <p:cNvGrpSpPr/>
            <p:nvPr/>
          </p:nvGrpSpPr>
          <p:grpSpPr>
            <a:xfrm>
              <a:off x="6609898" y="4181113"/>
              <a:ext cx="5431010" cy="2479882"/>
              <a:chOff x="5022887" y="4226349"/>
              <a:chExt cx="5431010" cy="2479882"/>
            </a:xfrm>
          </p:grpSpPr>
          <p:pic>
            <p:nvPicPr>
              <p:cNvPr id="7" name="Picture 28" descr="HS12-4952 igg mesangial wall granular chunky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07250" y="5614465"/>
                <a:ext cx="1245284" cy="10917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4712" y="5454358"/>
                <a:ext cx="936103" cy="124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0815" y="5502042"/>
                <a:ext cx="1426435" cy="1195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6870" y="4226349"/>
                <a:ext cx="1643945" cy="1486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1" descr="E:\ΠΑΝΟΣ 2023 05 01\DOCS\PROJECTS\ONGOING\2023 06 21-24 ΠΑΘΑΝ\1 ΕΠΑΡΚΕΙΑ ΚΑΙ ΜΙΚΡΟΣΚΟΠΗΣΗ ΠΑΡΑ ΤΗΝ ΚΛΙΝΗ\PICS\Picture4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2887" y="5608378"/>
                <a:ext cx="796225" cy="10941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3" descr="E:\Renal biopsies ΠΑΠΑΓΕΩΡΓΙΟΥ 2023 09 04\NICE SAMPLE\STAINS ΧΡΩΣΕΙΣ 2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1495" y="4226349"/>
                <a:ext cx="3902402" cy="13820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52534" y="5590174"/>
                <a:ext cx="1101363" cy="10937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362" y="4164587"/>
              <a:ext cx="5487536" cy="2474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2" descr="Σύγχρονα μηχανήματα στο νοσοκομείο 'Παπαγεωργίου' από την Περιφ. Κεν.  Μακεδονίας - dimosio.g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27" y="654379"/>
            <a:ext cx="4227136" cy="253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2779" y="63813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Lucida Calligraphy" panose="03010101010101010101" pitchFamily="66" charset="0"/>
              </a:rPr>
              <a:t>Thank you for your attention</a:t>
            </a:r>
            <a:endParaRPr lang="en-GB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9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555" name="Picture 3" descr="BIOPSY STAI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915" y="692151"/>
            <a:ext cx="4697270" cy="567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3556" name="Text Box 4"/>
          <p:cNvSpPr txBox="1">
            <a:spLocks noChangeArrowheads="1"/>
          </p:cNvSpPr>
          <p:nvPr/>
        </p:nvSpPr>
        <p:spPr bwMode="auto">
          <a:xfrm>
            <a:off x="10272629" y="1268414"/>
            <a:ext cx="19254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 err="1" smtClean="0">
                <a:latin typeface="Arial" charset="0"/>
              </a:rPr>
              <a:t>Histochemistry</a:t>
            </a:r>
            <a:endParaRPr lang="el-GR" altLang="en-US" dirty="0">
              <a:latin typeface="Arial" charset="0"/>
            </a:endParaRPr>
          </a:p>
        </p:txBody>
      </p:sp>
      <p:sp>
        <p:nvSpPr>
          <p:cNvPr id="663557" name="Text Box 5"/>
          <p:cNvSpPr txBox="1">
            <a:spLocks noChangeArrowheads="1"/>
          </p:cNvSpPr>
          <p:nvPr/>
        </p:nvSpPr>
        <p:spPr bwMode="auto">
          <a:xfrm>
            <a:off x="10189443" y="2565400"/>
            <a:ext cx="25565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 err="1" smtClean="0">
                <a:latin typeface="Arial" charset="0"/>
              </a:rPr>
              <a:t>Immumohistochemistry</a:t>
            </a:r>
            <a:r>
              <a:rPr lang="en-GB" altLang="en-US" dirty="0" smtClean="0">
                <a:latin typeface="Arial" charset="0"/>
              </a:rPr>
              <a:t> </a:t>
            </a:r>
            <a:endParaRPr lang="el-GR" altLang="en-US" dirty="0">
              <a:latin typeface="Arial" charset="0"/>
            </a:endParaRPr>
          </a:p>
        </p:txBody>
      </p:sp>
      <p:sp>
        <p:nvSpPr>
          <p:cNvPr id="663558" name="Text Box 6"/>
          <p:cNvSpPr txBox="1">
            <a:spLocks noChangeArrowheads="1"/>
          </p:cNvSpPr>
          <p:nvPr/>
        </p:nvSpPr>
        <p:spPr bwMode="auto">
          <a:xfrm>
            <a:off x="10189444" y="3716338"/>
            <a:ext cx="2418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 err="1" smtClean="0">
                <a:latin typeface="Arial" charset="0"/>
              </a:rPr>
              <a:t>Immunfluorescence</a:t>
            </a:r>
            <a:endParaRPr lang="el-GR" altLang="en-US" dirty="0">
              <a:latin typeface="Arial" charset="0"/>
            </a:endParaRPr>
          </a:p>
        </p:txBody>
      </p:sp>
      <p:sp>
        <p:nvSpPr>
          <p:cNvPr id="663559" name="Text Box 7"/>
          <p:cNvSpPr txBox="1">
            <a:spLocks noChangeArrowheads="1"/>
          </p:cNvSpPr>
          <p:nvPr/>
        </p:nvSpPr>
        <p:spPr bwMode="auto">
          <a:xfrm>
            <a:off x="10272630" y="5157789"/>
            <a:ext cx="22015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 smtClean="0">
                <a:latin typeface="Arial" charset="0"/>
              </a:rPr>
              <a:t>Electron microscopy</a:t>
            </a:r>
            <a:endParaRPr lang="el-GR" altLang="en-US" dirty="0">
              <a:latin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723" y="1179943"/>
            <a:ext cx="3113108" cy="462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37124" y="5951908"/>
            <a:ext cx="23425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Am J Kidney Dis. 73(3</a:t>
            </a:r>
            <a:r>
              <a:rPr lang="en-US" sz="1050" dirty="0" smtClean="0"/>
              <a:t>):</a:t>
            </a:r>
            <a:r>
              <a:rPr lang="el-GR" sz="1050" dirty="0" smtClean="0"/>
              <a:t> </a:t>
            </a:r>
            <a:r>
              <a:rPr lang="en-GB" sz="1050" dirty="0" smtClean="0"/>
              <a:t>404-415</a:t>
            </a:r>
            <a:endParaRPr lang="en-GB" sz="1050" dirty="0"/>
          </a:p>
        </p:txBody>
      </p:sp>
      <p:sp>
        <p:nvSpPr>
          <p:cNvPr id="2" name="TextBox 1"/>
          <p:cNvSpPr txBox="1"/>
          <p:nvPr/>
        </p:nvSpPr>
        <p:spPr>
          <a:xfrm>
            <a:off x="9643489" y="2492896"/>
            <a:ext cx="8252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SAA</a:t>
            </a:r>
          </a:p>
          <a:p>
            <a:r>
              <a:rPr lang="en-GB" sz="1050" dirty="0" smtClean="0"/>
              <a:t>C4d</a:t>
            </a:r>
          </a:p>
          <a:p>
            <a:r>
              <a:rPr lang="en-GB" sz="1050" dirty="0" smtClean="0"/>
              <a:t>CDs</a:t>
            </a:r>
          </a:p>
          <a:p>
            <a:r>
              <a:rPr lang="en-GB" sz="1050" dirty="0" smtClean="0"/>
              <a:t>…</a:t>
            </a:r>
            <a:endParaRPr lang="en-GB" sz="1050" dirty="0"/>
          </a:p>
        </p:txBody>
      </p:sp>
      <p:sp>
        <p:nvSpPr>
          <p:cNvPr id="3" name="AutoShape 2" descr="Know Your LotRO Lore: The Hobbit formerly known as Smeag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9" y="2147141"/>
            <a:ext cx="3837175" cy="216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7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Adequacy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4827" y="1796819"/>
            <a:ext cx="7728771" cy="4512501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GB" sz="2400" dirty="0" smtClean="0"/>
              <a:t>Native kidney biopsies must contain cortex with glomeruli to be adequate for diagnosis and treatment plans</a:t>
            </a:r>
          </a:p>
          <a:p>
            <a:pPr>
              <a:lnSpc>
                <a:spcPct val="170000"/>
              </a:lnSpc>
            </a:pPr>
            <a:endParaRPr lang="en-GB" sz="2400" dirty="0"/>
          </a:p>
          <a:p>
            <a:pPr>
              <a:lnSpc>
                <a:spcPct val="170000"/>
              </a:lnSpc>
            </a:pPr>
            <a:r>
              <a:rPr lang="en-GB" sz="2400" dirty="0" smtClean="0"/>
              <a:t>Inadequate sampling only exposes the patient to the risks of the invasive biopsy procedure</a:t>
            </a:r>
            <a:endParaRPr lang="en-GB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20" y="1796819"/>
            <a:ext cx="3613452" cy="202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83" y="4197087"/>
            <a:ext cx="361729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 descr="1,300+ Smiley Face Thumbs Up Stock Photos, Pictures &amp; Royalty-Free Images -  iStock | Smiley face icon"/>
          <p:cNvSpPr>
            <a:spLocks noChangeAspect="1" noChangeArrowheads="1"/>
          </p:cNvSpPr>
          <p:nvPr/>
        </p:nvSpPr>
        <p:spPr bwMode="auto">
          <a:xfrm>
            <a:off x="216860" y="-192617"/>
            <a:ext cx="424868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5465" tIns="62732" rIns="125465" bIns="62732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85" y="1316766"/>
            <a:ext cx="1390122" cy="8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859941" y="2180862"/>
            <a:ext cx="802989" cy="1920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555083" y="2180862"/>
            <a:ext cx="401495" cy="6268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21" y="5774699"/>
            <a:ext cx="917087" cy="87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90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Bedside sample evaluation (BSE)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6915" y="1768816"/>
            <a:ext cx="6671820" cy="4525963"/>
          </a:xfrm>
        </p:spPr>
        <p:txBody>
          <a:bodyPr/>
          <a:lstStyle/>
          <a:p>
            <a:r>
              <a:rPr lang="en-GB" dirty="0" smtClean="0"/>
              <a:t>Real time bedside sample evaluation</a:t>
            </a:r>
          </a:p>
          <a:p>
            <a:r>
              <a:rPr lang="en-GB" dirty="0" smtClean="0"/>
              <a:t>under dissecting or standard light microscopy </a:t>
            </a:r>
          </a:p>
          <a:p>
            <a:r>
              <a:rPr lang="en-GB" dirty="0" smtClean="0"/>
              <a:t>enhances probability of  adequate sampling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9253339" y="6010084"/>
            <a:ext cx="3226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JASN 32: 3024–3026, </a:t>
            </a:r>
            <a:r>
              <a:rPr lang="en-GB" dirty="0" smtClean="0"/>
              <a:t>2021</a:t>
            </a:r>
          </a:p>
          <a:p>
            <a:r>
              <a:rPr lang="en-GB" dirty="0"/>
              <a:t>J </a:t>
            </a:r>
            <a:r>
              <a:rPr lang="en-GB" dirty="0" err="1"/>
              <a:t>Clin</a:t>
            </a:r>
            <a:r>
              <a:rPr lang="en-GB" dirty="0"/>
              <a:t> </a:t>
            </a:r>
            <a:r>
              <a:rPr lang="en-GB" dirty="0" err="1"/>
              <a:t>Pathol</a:t>
            </a:r>
            <a:r>
              <a:rPr lang="en-GB" dirty="0"/>
              <a:t> 151: 205–208, 2019</a:t>
            </a:r>
          </a:p>
        </p:txBody>
      </p:sp>
      <p:pic>
        <p:nvPicPr>
          <p:cNvPr id="1026" name="Picture 2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01" y="1564574"/>
            <a:ext cx="4421887" cy="44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61901" y="6148583"/>
            <a:ext cx="4037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Modern Pathology (2004) 17, 1555–1563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13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71" y="1916832"/>
            <a:ext cx="49434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6994" y="1600201"/>
            <a:ext cx="5951741" cy="4525963"/>
          </a:xfrm>
        </p:spPr>
        <p:txBody>
          <a:bodyPr/>
          <a:lstStyle/>
          <a:p>
            <a:r>
              <a:rPr lang="en-GB" dirty="0" smtClean="0"/>
              <a:t>To evaluate the impact of BSE on native kidney biopsy adequacy rates  </a:t>
            </a:r>
          </a:p>
          <a:p>
            <a:endParaRPr lang="en-GB" dirty="0" smtClean="0"/>
          </a:p>
          <a:p>
            <a:r>
              <a:rPr lang="en-GB" dirty="0" smtClean="0"/>
              <a:t>Adequacy was defined as </a:t>
            </a:r>
            <a:r>
              <a:rPr lang="en-GB" dirty="0" smtClean="0"/>
              <a:t>7 </a:t>
            </a:r>
            <a:r>
              <a:rPr lang="en-GB" dirty="0" smtClean="0"/>
              <a:t>or more glomeruli per sample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355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Sample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890" y="1600201"/>
            <a:ext cx="6887845" cy="4525963"/>
          </a:xfrm>
        </p:spPr>
        <p:txBody>
          <a:bodyPr/>
          <a:lstStyle/>
          <a:p>
            <a:r>
              <a:rPr lang="en-GB" dirty="0" smtClean="0"/>
              <a:t>285 native kidney biopsies</a:t>
            </a:r>
          </a:p>
          <a:p>
            <a:endParaRPr lang="en-GB" dirty="0"/>
          </a:p>
          <a:p>
            <a:r>
              <a:rPr lang="en-GB" dirty="0" smtClean="0"/>
              <a:t>25 biopsies without BSE</a:t>
            </a:r>
          </a:p>
          <a:p>
            <a:endParaRPr lang="en-GB" dirty="0" smtClean="0"/>
          </a:p>
          <a:p>
            <a:r>
              <a:rPr lang="en-GB" dirty="0" smtClean="0"/>
              <a:t>260 biopsies with BSE 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283802" y="1298430"/>
            <a:ext cx="5011009" cy="4194530"/>
            <a:chOff x="2218922" y="1445592"/>
            <a:chExt cx="3813940" cy="3483657"/>
          </a:xfrm>
        </p:grpSpPr>
        <p:pic>
          <p:nvPicPr>
            <p:cNvPr id="5" name="Picture 4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8922" y="1445592"/>
              <a:ext cx="3813940" cy="33123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5"/>
            <p:cNvSpPr/>
            <p:nvPr/>
          </p:nvSpPr>
          <p:spPr>
            <a:xfrm>
              <a:off x="5099242" y="1733624"/>
              <a:ext cx="50405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866994" y="4397920"/>
              <a:ext cx="2016224" cy="531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7843" y="4466034"/>
              <a:ext cx="504056" cy="463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0686" y="4466035"/>
              <a:ext cx="504056" cy="463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Multiply 10"/>
            <p:cNvSpPr/>
            <p:nvPr/>
          </p:nvSpPr>
          <p:spPr>
            <a:xfrm>
              <a:off x="3256963" y="4512270"/>
              <a:ext cx="308167" cy="370744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8323" y="1412776"/>
            <a:ext cx="720080" cy="3578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00791" y="836713"/>
            <a:ext cx="3567368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972419" y="4725144"/>
            <a:ext cx="576064" cy="1440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628603" y="4725144"/>
            <a:ext cx="576064" cy="1440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3233288" y="180296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260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1564395" y="414908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43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6954" y="1600201"/>
            <a:ext cx="6311781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Real time US guided biopsy</a:t>
            </a:r>
          </a:p>
          <a:p>
            <a:r>
              <a:rPr lang="en-GB" dirty="0"/>
              <a:t>18g full automatic needle</a:t>
            </a:r>
          </a:p>
          <a:p>
            <a:r>
              <a:rPr lang="en-GB" dirty="0">
                <a:solidFill>
                  <a:schemeClr val="bg1"/>
                </a:solidFill>
              </a:rPr>
              <a:t>Biopsy core on saline soaked sieving paper in transparent Petri’s dish</a:t>
            </a:r>
          </a:p>
          <a:p>
            <a:r>
              <a:rPr lang="en-GB" dirty="0">
                <a:solidFill>
                  <a:schemeClr val="bg1"/>
                </a:solidFill>
              </a:rPr>
              <a:t>Standard light microscope</a:t>
            </a:r>
          </a:p>
          <a:p>
            <a:r>
              <a:rPr lang="en-GB" dirty="0">
                <a:solidFill>
                  <a:schemeClr val="bg1"/>
                </a:solidFill>
              </a:rPr>
              <a:t>X100 total magnification</a:t>
            </a:r>
          </a:p>
          <a:p>
            <a:r>
              <a:rPr lang="en-GB" dirty="0">
                <a:solidFill>
                  <a:schemeClr val="bg1"/>
                </a:solidFill>
              </a:rPr>
              <a:t>Nephrologist/pathologist</a:t>
            </a:r>
          </a:p>
          <a:p>
            <a:r>
              <a:rPr lang="en-GB" dirty="0">
                <a:solidFill>
                  <a:schemeClr val="bg1"/>
                </a:solidFill>
              </a:rPr>
              <a:t>2-7 passes until at least 2 cores with glomeruli containing cortex obtained</a:t>
            </a:r>
          </a:p>
          <a:p>
            <a:endParaRPr lang="en-GB" dirty="0"/>
          </a:p>
        </p:txBody>
      </p:sp>
      <p:pic>
        <p:nvPicPr>
          <p:cNvPr id="1027" name="Picture 3" descr="E:\Renal biopsies ΠΑΠΑΓΕΩΡΓΙΟΥ 2023 09 04\PROCEDURES\BIOPSY PROSSECING\HOMEPICS\20190905_1136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467" y="1700808"/>
            <a:ext cx="3168352" cy="422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08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6954" y="1600201"/>
            <a:ext cx="6311781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Real time US guided biopsy</a:t>
            </a:r>
          </a:p>
          <a:p>
            <a:r>
              <a:rPr lang="en-GB" dirty="0"/>
              <a:t>18g full automatic needle</a:t>
            </a:r>
          </a:p>
          <a:p>
            <a:r>
              <a:rPr lang="en-GB" dirty="0"/>
              <a:t>Biopsy core on saline soaked sieving paper in transparent Petri’s dish</a:t>
            </a:r>
          </a:p>
          <a:p>
            <a:r>
              <a:rPr lang="en-GB" dirty="0">
                <a:solidFill>
                  <a:schemeClr val="bg1"/>
                </a:solidFill>
              </a:rPr>
              <a:t>Standard light microscope</a:t>
            </a:r>
          </a:p>
          <a:p>
            <a:r>
              <a:rPr lang="en-GB" dirty="0">
                <a:solidFill>
                  <a:schemeClr val="bg1"/>
                </a:solidFill>
              </a:rPr>
              <a:t>X100 total magnification</a:t>
            </a:r>
          </a:p>
          <a:p>
            <a:r>
              <a:rPr lang="en-GB" dirty="0">
                <a:solidFill>
                  <a:schemeClr val="bg1"/>
                </a:solidFill>
              </a:rPr>
              <a:t>Nephrologist/pathologist</a:t>
            </a:r>
          </a:p>
          <a:p>
            <a:r>
              <a:rPr lang="en-GB" dirty="0">
                <a:solidFill>
                  <a:schemeClr val="bg1"/>
                </a:solidFill>
              </a:rPr>
              <a:t>2-7 passes until at least 2 cores with glomeruli containing cortex obtained</a:t>
            </a:r>
          </a:p>
          <a:p>
            <a:endParaRPr lang="en-GB" dirty="0"/>
          </a:p>
        </p:txBody>
      </p:sp>
      <p:pic>
        <p:nvPicPr>
          <p:cNvPr id="5" name="Picture 2" descr="E:\ΠΑΝΟΣ 2023 09 02\DOCS\PROJECTS\ONGOING\2023 10 BANTAO BEDSIDE MICROSCOPY FOR ADEQUACY ASSESSMENT\PICS\IMG_00016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48" y="2257550"/>
            <a:ext cx="5162000" cy="289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97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373</Words>
  <Application>Microsoft Office PowerPoint</Application>
  <PresentationFormat>Custom</PresentationFormat>
  <Paragraphs>89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BEDSIDE MICROSCOPY FOR ADEQUACY ASSESSMENT  OF NON-SURGICAL RENAL BIOPSIES Panagiotis Pateinakis1, Parthena Kyriklidou1, Eleni Manou1, Stella Panagakou1, Achilleas Karras1, Stavroula Pervana2, Dorothea Papadopoulou1  1Department of Nephrology and 2Department of Pathology, General Hospital “Papageorgiou”, Thessaloniki, Greece.   </vt:lpstr>
      <vt:lpstr>PowerPoint Presentation</vt:lpstr>
      <vt:lpstr>PowerPoint Presentation</vt:lpstr>
      <vt:lpstr>Adequacy</vt:lpstr>
      <vt:lpstr>Bedside sample evaluation (BSE)</vt:lpstr>
      <vt:lpstr>Aim</vt:lpstr>
      <vt:lpstr>Sample</vt:lpstr>
      <vt:lpstr>Technique</vt:lpstr>
      <vt:lpstr>Technique</vt:lpstr>
      <vt:lpstr>Technique</vt:lpstr>
      <vt:lpstr>Technique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Conclusion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BEDSIDE MICROSCOPY FOR ADEQUACY ASSESSMENT OF NON-SURGICAL RENAL BIOPSIES Panagiotis Pateinakis1, Parthena Kyriklidou1, Eleni Manou1, Stella Panagakou1, Achilleas Karras1, Stayroula Pervana2, Dorothea Papadopoulou1    1Department of Nephrology and 2Department of Pathology, General Hospital “Papageorgiou”, Thessaloniki, Greece.</dc:title>
  <dc:creator>panagiotis pateinakis</dc:creator>
  <cp:lastModifiedBy>panagiotis pateinakis</cp:lastModifiedBy>
  <cp:revision>66</cp:revision>
  <dcterms:created xsi:type="dcterms:W3CDTF">2023-10-02T17:05:36Z</dcterms:created>
  <dcterms:modified xsi:type="dcterms:W3CDTF">2023-10-20T04:32:24Z</dcterms:modified>
</cp:coreProperties>
</file>