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1"/>
  </p:notesMasterIdLst>
  <p:sldIdLst>
    <p:sldId id="256" r:id="rId2"/>
    <p:sldId id="257" r:id="rId3"/>
    <p:sldId id="258" r:id="rId4"/>
    <p:sldId id="261" r:id="rId5"/>
    <p:sldId id="262" r:id="rId6"/>
    <p:sldId id="263" r:id="rId7"/>
    <p:sldId id="264" r:id="rId8"/>
    <p:sldId id="265"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76994" autoAdjust="0"/>
  </p:normalViewPr>
  <p:slideViewPr>
    <p:cSldViewPr snapToGrid="0">
      <p:cViewPr varScale="1">
        <p:scale>
          <a:sx n="85" d="100"/>
          <a:sy n="85" d="100"/>
        </p:scale>
        <p:origin x="1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EDCF7-9836-4F8B-B74B-75A81F70C1DF}" type="datetimeFigureOut">
              <a:rPr lang="en-US" smtClean="0"/>
              <a:t>10/19/23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2F897-EC9F-4F63-B260-D69C2A0526FA}" type="slidenum">
              <a:rPr lang="en-US" smtClean="0"/>
              <a:t>‹#›</a:t>
            </a:fld>
            <a:endParaRPr lang="en-US"/>
          </a:p>
        </p:txBody>
      </p:sp>
    </p:spTree>
    <p:extLst>
      <p:ext uri="{BB962C8B-B14F-4D97-AF65-F5344CB8AC3E}">
        <p14:creationId xmlns:p14="http://schemas.microsoft.com/office/powerpoint/2010/main" val="55352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2F897-EC9F-4F63-B260-D69C2A0526FA}" type="slidenum">
              <a:rPr lang="en-US" smtClean="0"/>
              <a:t>1</a:t>
            </a:fld>
            <a:endParaRPr lang="en-US"/>
          </a:p>
        </p:txBody>
      </p:sp>
    </p:spTree>
    <p:extLst>
      <p:ext uri="{BB962C8B-B14F-4D97-AF65-F5344CB8AC3E}">
        <p14:creationId xmlns:p14="http://schemas.microsoft.com/office/powerpoint/2010/main" val="3466765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Histopathology of ANCA associated glomerulonephritis include the following renal lesions:</a:t>
            </a:r>
            <a:endParaRPr lang="el-GR" dirty="0"/>
          </a:p>
        </p:txBody>
      </p:sp>
      <p:sp>
        <p:nvSpPr>
          <p:cNvPr id="4" name="Θέση αριθμού διαφάνειας 3"/>
          <p:cNvSpPr>
            <a:spLocks noGrp="1"/>
          </p:cNvSpPr>
          <p:nvPr>
            <p:ph type="sldNum" sz="quarter" idx="5"/>
          </p:nvPr>
        </p:nvSpPr>
        <p:spPr/>
        <p:txBody>
          <a:bodyPr/>
          <a:lstStyle/>
          <a:p>
            <a:fld id="{F092F897-EC9F-4F63-B260-D69C2A0526FA}" type="slidenum">
              <a:rPr lang="en-US" smtClean="0"/>
              <a:t>3</a:t>
            </a:fld>
            <a:endParaRPr lang="en-US"/>
          </a:p>
        </p:txBody>
      </p:sp>
    </p:spTree>
    <p:extLst>
      <p:ext uri="{BB962C8B-B14F-4D97-AF65-F5344CB8AC3E}">
        <p14:creationId xmlns:p14="http://schemas.microsoft.com/office/powerpoint/2010/main" val="2458227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various classification systems have been developed in order to classify patients. In our study we used and compared the following ones. Firstly the </a:t>
            </a:r>
            <a:r>
              <a:rPr lang="en-US" dirty="0" err="1"/>
              <a:t>berden</a:t>
            </a:r>
            <a:r>
              <a:rPr lang="en-US" dirty="0"/>
              <a:t> system, which proposes 4 classes based on the percentage of normal and damaged glomeruli , and the ARRS, which proposes 3 classes  and is it calculated according to the percentage of normal </a:t>
            </a:r>
            <a:r>
              <a:rPr lang="en-US" dirty="0" err="1"/>
              <a:t>glomeruli,of</a:t>
            </a:r>
            <a:r>
              <a:rPr lang="en-US" dirty="0"/>
              <a:t> interstitial fibrosis and tubular atrophy, and of eGFR at diagnosis</a:t>
            </a:r>
            <a:endParaRPr lang="el-GR" dirty="0"/>
          </a:p>
        </p:txBody>
      </p:sp>
      <p:sp>
        <p:nvSpPr>
          <p:cNvPr id="4" name="Θέση αριθμού διαφάνειας 3"/>
          <p:cNvSpPr>
            <a:spLocks noGrp="1"/>
          </p:cNvSpPr>
          <p:nvPr>
            <p:ph type="sldNum" sz="quarter" idx="5"/>
          </p:nvPr>
        </p:nvSpPr>
        <p:spPr/>
        <p:txBody>
          <a:bodyPr/>
          <a:lstStyle/>
          <a:p>
            <a:fld id="{F092F897-EC9F-4F63-B260-D69C2A0526FA}" type="slidenum">
              <a:rPr lang="en-US" smtClean="0"/>
              <a:t>4</a:t>
            </a:fld>
            <a:endParaRPr lang="en-US"/>
          </a:p>
        </p:txBody>
      </p:sp>
    </p:spTree>
    <p:extLst>
      <p:ext uri="{BB962C8B-B14F-4D97-AF65-F5344CB8AC3E}">
        <p14:creationId xmlns:p14="http://schemas.microsoft.com/office/powerpoint/2010/main" val="101834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This was a prospective observational study, which included 94 patients. All of them underwent kidney biopsy and were classified according to </a:t>
            </a:r>
            <a:r>
              <a:rPr lang="en-US" dirty="0" err="1"/>
              <a:t>berden</a:t>
            </a:r>
            <a:r>
              <a:rPr lang="en-US" dirty="0"/>
              <a:t> and RRS. The treatment protocol was the same for all of them, and the follow up was up to sixty months. Renal function was recorded at three, six, and sixty months after, and we compared the results to both classification systems.</a:t>
            </a:r>
            <a:endParaRPr lang="el-GR" dirty="0"/>
          </a:p>
        </p:txBody>
      </p:sp>
      <p:sp>
        <p:nvSpPr>
          <p:cNvPr id="4" name="Θέση αριθμού διαφάνειας 3"/>
          <p:cNvSpPr>
            <a:spLocks noGrp="1"/>
          </p:cNvSpPr>
          <p:nvPr>
            <p:ph type="sldNum" sz="quarter" idx="5"/>
          </p:nvPr>
        </p:nvSpPr>
        <p:spPr/>
        <p:txBody>
          <a:bodyPr/>
          <a:lstStyle/>
          <a:p>
            <a:fld id="{F092F897-EC9F-4F63-B260-D69C2A0526FA}" type="slidenum">
              <a:rPr lang="en-US" smtClean="0"/>
              <a:t>5</a:t>
            </a:fld>
            <a:endParaRPr lang="en-US"/>
          </a:p>
        </p:txBody>
      </p:sp>
    </p:spTree>
    <p:extLst>
      <p:ext uri="{BB962C8B-B14F-4D97-AF65-F5344CB8AC3E}">
        <p14:creationId xmlns:p14="http://schemas.microsoft.com/office/powerpoint/2010/main" val="2330004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Here is a presentation of the classification of our patients based on both systems. According to </a:t>
            </a:r>
            <a:r>
              <a:rPr lang="en-US" dirty="0" err="1"/>
              <a:t>Berden</a:t>
            </a:r>
            <a:r>
              <a:rPr lang="en-US" dirty="0"/>
              <a:t> classification system, biopsies from 24 patients were defined as focal, 35 as crescentic, 21 as mixed and 14 as sclerotic. As for the ARRS, 8 patients were grouped as low risk, 47 as medium and 39 as high risk.</a:t>
            </a:r>
            <a:endParaRPr lang="el-GR" dirty="0"/>
          </a:p>
        </p:txBody>
      </p:sp>
      <p:sp>
        <p:nvSpPr>
          <p:cNvPr id="4" name="Θέση αριθμού διαφάνειας 3"/>
          <p:cNvSpPr>
            <a:spLocks noGrp="1"/>
          </p:cNvSpPr>
          <p:nvPr>
            <p:ph type="sldNum" sz="quarter" idx="5"/>
          </p:nvPr>
        </p:nvSpPr>
        <p:spPr/>
        <p:txBody>
          <a:bodyPr/>
          <a:lstStyle/>
          <a:p>
            <a:fld id="{F092F897-EC9F-4F63-B260-D69C2A0526FA}" type="slidenum">
              <a:rPr lang="en-US" smtClean="0"/>
              <a:t>6</a:t>
            </a:fld>
            <a:endParaRPr lang="en-US"/>
          </a:p>
        </p:txBody>
      </p:sp>
    </p:spTree>
    <p:extLst>
      <p:ext uri="{BB962C8B-B14F-4D97-AF65-F5344CB8AC3E}">
        <p14:creationId xmlns:p14="http://schemas.microsoft.com/office/powerpoint/2010/main" val="3333204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our results. </a:t>
            </a:r>
          </a:p>
          <a:p>
            <a:r>
              <a:rPr lang="en-US" sz="1200" kern="1200" dirty="0">
                <a:solidFill>
                  <a:schemeClr val="tx1"/>
                </a:solidFill>
                <a:effectLst/>
                <a:latin typeface="+mn-lt"/>
                <a:ea typeface="+mn-ea"/>
                <a:cs typeface="+mn-cs"/>
              </a:rPr>
              <a:t>According to </a:t>
            </a:r>
            <a:r>
              <a:rPr lang="en-US" sz="1200" kern="1200" dirty="0" err="1">
                <a:solidFill>
                  <a:schemeClr val="tx1"/>
                </a:solidFill>
                <a:effectLst/>
                <a:latin typeface="+mn-lt"/>
                <a:ea typeface="+mn-ea"/>
                <a:cs typeface="+mn-cs"/>
              </a:rPr>
              <a:t>Berden</a:t>
            </a:r>
            <a:r>
              <a:rPr lang="en-US" sz="1200" kern="1200" dirty="0">
                <a:solidFill>
                  <a:schemeClr val="tx1"/>
                </a:solidFill>
                <a:effectLst/>
                <a:latin typeface="+mn-lt"/>
                <a:ea typeface="+mn-ea"/>
                <a:cs typeface="+mn-cs"/>
              </a:rPr>
              <a:t> classification, there were significant differences in eGFR levels only at 3 months after diagnosis (t3)</a:t>
            </a:r>
          </a:p>
          <a:p>
            <a:r>
              <a:rPr lang="en-US" sz="1200" kern="1200" dirty="0">
                <a:solidFill>
                  <a:schemeClr val="tx1"/>
                </a:solidFill>
                <a:effectLst/>
                <a:latin typeface="+mn-lt"/>
                <a:ea typeface="+mn-ea"/>
                <a:cs typeface="+mn-cs"/>
              </a:rPr>
              <a:t>As for the RRS classification, there were  significant differences in eGFR at all time points investigated even sixty months after diagnosis.</a:t>
            </a:r>
          </a:p>
          <a:p>
            <a:r>
              <a:rPr lang="en-US" sz="1200" kern="1200" dirty="0">
                <a:solidFill>
                  <a:schemeClr val="tx1"/>
                </a:solidFill>
                <a:effectLst/>
                <a:latin typeface="+mn-lt"/>
                <a:ea typeface="+mn-ea"/>
                <a:cs typeface="+mn-cs"/>
              </a:rPr>
              <a:t>We also examined the parameter of need for HD. significant differences were found only in the short term of follow up according to </a:t>
            </a:r>
            <a:r>
              <a:rPr lang="en-US" sz="1200" kern="1200" dirty="0" err="1">
                <a:solidFill>
                  <a:schemeClr val="tx1"/>
                </a:solidFill>
                <a:effectLst/>
                <a:latin typeface="+mn-lt"/>
                <a:ea typeface="+mn-ea"/>
                <a:cs typeface="+mn-cs"/>
              </a:rPr>
              <a:t>Berden</a:t>
            </a:r>
            <a:r>
              <a:rPr lang="en-US" sz="1200" kern="1200" dirty="0">
                <a:solidFill>
                  <a:schemeClr val="tx1"/>
                </a:solidFill>
                <a:effectLst/>
                <a:latin typeface="+mn-lt"/>
                <a:ea typeface="+mn-ea"/>
                <a:cs typeface="+mn-cs"/>
              </a:rPr>
              <a:t> score. On the contrary, RRS could predict end stage renal disease additionally  </a:t>
            </a:r>
            <a:r>
              <a:rPr lang="en-US" sz="1200" kern="1200" dirty="0" err="1">
                <a:solidFill>
                  <a:schemeClr val="tx1"/>
                </a:solidFill>
                <a:effectLst/>
                <a:latin typeface="+mn-lt"/>
                <a:ea typeface="+mn-ea"/>
                <a:cs typeface="+mn-cs"/>
              </a:rPr>
              <a:t>atlong</a:t>
            </a:r>
            <a:r>
              <a:rPr lang="en-US" sz="1200" kern="1200" dirty="0">
                <a:solidFill>
                  <a:schemeClr val="tx1"/>
                </a:solidFill>
                <a:effectLst/>
                <a:latin typeface="+mn-lt"/>
                <a:ea typeface="+mn-ea"/>
                <a:cs typeface="+mn-cs"/>
              </a:rPr>
              <a:t> term with statistical significance. (long term of follow up) </a:t>
            </a:r>
          </a:p>
          <a:p>
            <a:r>
              <a:rPr lang="en-US" sz="1200" b="1" dirty="0">
                <a:solidFill>
                  <a:srgbClr val="202124"/>
                </a:solidFill>
                <a:ea typeface="Calibri" panose="020F0502020204030204" pitchFamily="34" charset="0"/>
              </a:rPr>
              <a:t>Even patients classified as Mixed (</a:t>
            </a:r>
            <a:r>
              <a:rPr lang="en-US" sz="1200" b="1" dirty="0" err="1">
                <a:solidFill>
                  <a:srgbClr val="202124"/>
                </a:solidFill>
                <a:ea typeface="Calibri" panose="020F0502020204030204" pitchFamily="34" charset="0"/>
              </a:rPr>
              <a:t>Berden</a:t>
            </a:r>
            <a:r>
              <a:rPr lang="en-US" sz="1200" b="1" dirty="0">
                <a:solidFill>
                  <a:srgbClr val="202124"/>
                </a:solidFill>
                <a:ea typeface="Calibri" panose="020F0502020204030204" pitchFamily="34" charset="0"/>
              </a:rPr>
              <a:t>) and as Medium or High risk (RRS) had significant improvement from T0 to T6, p=0.001, p&lt;0.0001, p=0.05, respectively</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Ενημερωτικά για να </a:t>
            </a:r>
            <a:r>
              <a:rPr lang="el-GR" sz="1200" kern="1200" dirty="0" err="1">
                <a:solidFill>
                  <a:schemeClr val="tx1"/>
                </a:solidFill>
                <a:effectLst/>
                <a:latin typeface="+mn-lt"/>
                <a:ea typeface="+mn-ea"/>
                <a:cs typeface="+mn-cs"/>
              </a:rPr>
              <a:t>διάβάσει</a:t>
            </a:r>
            <a:r>
              <a:rPr lang="el-GR" sz="1200" kern="1200" dirty="0">
                <a:solidFill>
                  <a:schemeClr val="tx1"/>
                </a:solidFill>
                <a:effectLst/>
                <a:latin typeface="+mn-lt"/>
                <a:ea typeface="+mn-ea"/>
                <a:cs typeface="+mn-cs"/>
              </a:rPr>
              <a:t> η Λένα τι κάναμε</a:t>
            </a:r>
            <a:endParaRPr lang="en-US"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Berden</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Based on the results described on table , there were significant differences in </a:t>
            </a:r>
            <a:r>
              <a:rPr lang="en-US" sz="1200" kern="1200" dirty="0" err="1">
                <a:solidFill>
                  <a:schemeClr val="tx1"/>
                </a:solidFill>
                <a:effectLst/>
                <a:latin typeface="+mn-lt"/>
                <a:ea typeface="+mn-ea"/>
                <a:cs typeface="+mn-cs"/>
              </a:rPr>
              <a:t>eGFR</a:t>
            </a:r>
            <a:r>
              <a:rPr lang="en-US" sz="1200" kern="1200" dirty="0">
                <a:solidFill>
                  <a:schemeClr val="tx1"/>
                </a:solidFill>
                <a:effectLst/>
                <a:latin typeface="+mn-lt"/>
                <a:ea typeface="+mn-ea"/>
                <a:cs typeface="+mn-cs"/>
              </a:rPr>
              <a:t> levels between patients with Focal, Crescentic, Mixed and Sclerotic lesions (Berden classification score) but this was merely at time point T3. </a:t>
            </a:r>
          </a:p>
          <a:p>
            <a:r>
              <a:rPr lang="en-US" sz="1200" kern="1200" dirty="0">
                <a:solidFill>
                  <a:schemeClr val="tx1"/>
                </a:solidFill>
                <a:effectLst/>
                <a:latin typeface="+mn-lt"/>
                <a:ea typeface="+mn-ea"/>
                <a:cs typeface="+mn-cs"/>
              </a:rPr>
              <a:t>There were  significant differences in the number of patients requiring HD according to Berden classification score, as described on the table.</a:t>
            </a:r>
          </a:p>
          <a:p>
            <a:r>
              <a:rPr lang="en-US" sz="1200" kern="1200" dirty="0">
                <a:solidFill>
                  <a:schemeClr val="tx1"/>
                </a:solidFill>
                <a:effectLst/>
                <a:latin typeface="+mn-lt"/>
                <a:ea typeface="+mn-ea"/>
                <a:cs typeface="+mn-cs"/>
              </a:rPr>
              <a:t>These differences however were prominent at presentation and during the acute phase, but disappeared at the end of follow up. </a:t>
            </a:r>
          </a:p>
          <a:p>
            <a:r>
              <a:rPr lang="en-US" sz="1200" kern="1200" dirty="0">
                <a:solidFill>
                  <a:schemeClr val="tx1"/>
                </a:solidFill>
                <a:effectLst/>
                <a:latin typeface="+mn-lt"/>
                <a:ea typeface="+mn-ea"/>
                <a:cs typeface="+mn-cs"/>
              </a:rPr>
              <a:t>Very interestingly, patients classified as Focal, showed a benign course from T0 to T6, with severe deterioration thereafter, patients classified as Crescentic and Mixed types had a similar course, with improvement from T0 to T6, followed by significant deterioration, and finally, patients classified as Sclerotic showed an unfavorable outcome early in the course of the disease. </a:t>
            </a:r>
          </a:p>
          <a:p>
            <a:r>
              <a:rPr lang="en-US" sz="1200" kern="1200" dirty="0">
                <a:solidFill>
                  <a:schemeClr val="tx1"/>
                </a:solidFill>
                <a:effectLst/>
                <a:latin typeface="+mn-lt"/>
                <a:ea typeface="+mn-ea"/>
                <a:cs typeface="+mn-cs"/>
              </a:rPr>
              <a:t>At time point T60 there were no significant differences between the Berden classification groups.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RRS:</a:t>
            </a:r>
          </a:p>
          <a:p>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eGFR</a:t>
            </a:r>
            <a:r>
              <a:rPr lang="en-US" sz="1200" kern="1200" dirty="0">
                <a:solidFill>
                  <a:schemeClr val="tx1"/>
                </a:solidFill>
                <a:effectLst/>
                <a:latin typeface="+mn-lt"/>
                <a:ea typeface="+mn-ea"/>
                <a:cs typeface="+mn-cs"/>
              </a:rPr>
              <a:t> differences between groups, with Low, Medium and High RRS were significant at all time points, T0, T3, T6 and T60 as they are depicted at this table . Interestingly, Low RRS patients had improved renal function during follow up, and remained stable thereafter, until the end of follow up. Medium RRS showed a temporary improvement, </a:t>
            </a:r>
            <a:r>
              <a:rPr lang="en-US" sz="1200" kern="1200" dirty="0" err="1">
                <a:solidFill>
                  <a:schemeClr val="tx1"/>
                </a:solidFill>
                <a:effectLst/>
                <a:latin typeface="+mn-lt"/>
                <a:ea typeface="+mn-ea"/>
                <a:cs typeface="+mn-cs"/>
              </a:rPr>
              <a:t>eGFR</a:t>
            </a:r>
            <a:r>
              <a:rPr lang="en-US" sz="1200" kern="1200" dirty="0">
                <a:solidFill>
                  <a:schemeClr val="tx1"/>
                </a:solidFill>
                <a:effectLst/>
                <a:latin typeface="+mn-lt"/>
                <a:ea typeface="+mn-ea"/>
                <a:cs typeface="+mn-cs"/>
              </a:rPr>
              <a:t> increased during the acute phase, and, remained relatively stable, until T60. In contrast, High RRS patients had a completely different progression, they started with a compromised renal function at T0, 10.6(7)min/1.73m</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slightly improved to 14.5(23) at T6, and progressed to 5.7(15) at T60.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percentage of patients needed HD at all time points had significant differences between RRS groups. At the end of the acute phase, T6, this proportion was ranging from 0% for the Low risk, to 6.5% and 43.6% for the Medium and High risk, respectively, p&lt;0.0001, and at the end of follow up, T60, this difference became even more prominent from 0% to 31.6% and 69.7% at T0, T6 and T60, respectively, p&lt;0.0001</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92F897-EC9F-4F63-B260-D69C2A0526FA}" type="slidenum">
              <a:rPr lang="en-US" smtClean="0"/>
              <a:t>7</a:t>
            </a:fld>
            <a:endParaRPr lang="en-US"/>
          </a:p>
        </p:txBody>
      </p:sp>
    </p:spTree>
    <p:extLst>
      <p:ext uri="{BB962C8B-B14F-4D97-AF65-F5344CB8AC3E}">
        <p14:creationId xmlns:p14="http://schemas.microsoft.com/office/powerpoint/2010/main" val="2953290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2F897-EC9F-4F63-B260-D69C2A0526FA}" type="slidenum">
              <a:rPr lang="en-US" smtClean="0"/>
              <a:t>8</a:t>
            </a:fld>
            <a:endParaRPr lang="en-US"/>
          </a:p>
        </p:txBody>
      </p:sp>
    </p:spTree>
    <p:extLst>
      <p:ext uri="{BB962C8B-B14F-4D97-AF65-F5344CB8AC3E}">
        <p14:creationId xmlns:p14="http://schemas.microsoft.com/office/powerpoint/2010/main" val="1609296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46E3EC-C107-47D3-8B50-3019CC389883}" type="datetimeFigureOut">
              <a:rPr lang="en-US" smtClean="0"/>
              <a:t>10/19/23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176517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46E3EC-C107-47D3-8B50-3019CC389883}" type="datetimeFigureOut">
              <a:rPr lang="en-US" smtClean="0"/>
              <a:t>10/19/23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357622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46E3EC-C107-47D3-8B50-3019CC389883}" type="datetimeFigureOut">
              <a:rPr lang="en-US" smtClean="0"/>
              <a:t>10/19/23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1565FC-BCF5-478E-9E58-324D623D91C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6518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646E3EC-C107-47D3-8B50-3019CC389883}" type="datetimeFigureOut">
              <a:rPr lang="en-US" smtClean="0"/>
              <a:t>10/19/23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619550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646E3EC-C107-47D3-8B50-3019CC389883}" type="datetimeFigureOut">
              <a:rPr lang="en-US" smtClean="0"/>
              <a:t>10/19/23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1565FC-BCF5-478E-9E58-324D623D91C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6524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646E3EC-C107-47D3-8B50-3019CC389883}" type="datetimeFigureOut">
              <a:rPr lang="en-US" smtClean="0"/>
              <a:t>10/19/23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3679632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46E3EC-C107-47D3-8B50-3019CC389883}" type="datetimeFigureOut">
              <a:rPr lang="en-US" smtClean="0"/>
              <a:t>10/19/23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2584991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46E3EC-C107-47D3-8B50-3019CC389883}" type="datetimeFigureOut">
              <a:rPr lang="en-US" smtClean="0"/>
              <a:t>10/19/23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42787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46E3EC-C107-47D3-8B50-3019CC389883}" type="datetimeFigureOut">
              <a:rPr lang="en-US" smtClean="0"/>
              <a:t>10/19/23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402491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46E3EC-C107-47D3-8B50-3019CC389883}" type="datetimeFigureOut">
              <a:rPr lang="en-US" smtClean="0"/>
              <a:t>10/19/23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251254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46E3EC-C107-47D3-8B50-3019CC389883}" type="datetimeFigureOut">
              <a:rPr lang="en-US" smtClean="0"/>
              <a:t>10/19/23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223405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46E3EC-C107-47D3-8B50-3019CC389883}" type="datetimeFigureOut">
              <a:rPr lang="en-US" smtClean="0"/>
              <a:t>10/19/23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3281703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46E3EC-C107-47D3-8B50-3019CC389883}" type="datetimeFigureOut">
              <a:rPr lang="en-US" smtClean="0"/>
              <a:t>10/19/23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9651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6E3EC-C107-47D3-8B50-3019CC389883}" type="datetimeFigureOut">
              <a:rPr lang="en-US" smtClean="0"/>
              <a:t>10/19/23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141471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46E3EC-C107-47D3-8B50-3019CC389883}" type="datetimeFigureOut">
              <a:rPr lang="en-US" smtClean="0"/>
              <a:t>10/19/23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87650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46E3EC-C107-47D3-8B50-3019CC389883}" type="datetimeFigureOut">
              <a:rPr lang="en-US" smtClean="0"/>
              <a:t>10/19/23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1565FC-BCF5-478E-9E58-324D623D91CD}" type="slidenum">
              <a:rPr lang="en-US" smtClean="0"/>
              <a:t>‹#›</a:t>
            </a:fld>
            <a:endParaRPr lang="en-US"/>
          </a:p>
        </p:txBody>
      </p:sp>
    </p:spTree>
    <p:extLst>
      <p:ext uri="{BB962C8B-B14F-4D97-AF65-F5344CB8AC3E}">
        <p14:creationId xmlns:p14="http://schemas.microsoft.com/office/powerpoint/2010/main" val="353038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646E3EC-C107-47D3-8B50-3019CC389883}" type="datetimeFigureOut">
              <a:rPr lang="en-US" smtClean="0"/>
              <a:t>10/19/23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21565FC-BCF5-478E-9E58-324D623D91CD}" type="slidenum">
              <a:rPr lang="en-US" smtClean="0"/>
              <a:t>‹#›</a:t>
            </a:fld>
            <a:endParaRPr lang="en-US"/>
          </a:p>
        </p:txBody>
      </p:sp>
    </p:spTree>
    <p:extLst>
      <p:ext uri="{BB962C8B-B14F-4D97-AF65-F5344CB8AC3E}">
        <p14:creationId xmlns:p14="http://schemas.microsoft.com/office/powerpoint/2010/main" val="23133877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98" y="196403"/>
            <a:ext cx="11015214" cy="2262781"/>
          </a:xfrm>
        </p:spPr>
        <p:txBody>
          <a:bodyPr>
            <a:noAutofit/>
          </a:bodyPr>
          <a:lstStyle/>
          <a:p>
            <a:pPr algn="just"/>
            <a:r>
              <a:rPr lang="en-US" sz="3200" b="1" dirty="0"/>
              <a:t>Comparison between Berden and ANCA Risk Score classification models regarding their ability to predict short and long term outcome of ANCA-associated glomerulonephritis</a:t>
            </a:r>
            <a:endParaRPr lang="en-US" sz="3200" dirty="0"/>
          </a:p>
        </p:txBody>
      </p:sp>
      <p:sp>
        <p:nvSpPr>
          <p:cNvPr id="3" name="Subtitle 2"/>
          <p:cNvSpPr>
            <a:spLocks noGrp="1"/>
          </p:cNvSpPr>
          <p:nvPr>
            <p:ph type="subTitle" idx="1"/>
          </p:nvPr>
        </p:nvSpPr>
        <p:spPr>
          <a:xfrm>
            <a:off x="3117246" y="2919883"/>
            <a:ext cx="8915399" cy="1126283"/>
          </a:xfrm>
        </p:spPr>
        <p:txBody>
          <a:bodyPr/>
          <a:lstStyle/>
          <a:p>
            <a:pPr algn="just"/>
            <a:r>
              <a:rPr lang="en-US" dirty="0"/>
              <a:t>Michalis Christodoulou</a:t>
            </a:r>
            <a:r>
              <a:rPr lang="en-US" baseline="30000" dirty="0"/>
              <a:t>1</a:t>
            </a:r>
            <a:r>
              <a:rPr lang="en-US" dirty="0"/>
              <a:t>, </a:t>
            </a:r>
            <a:r>
              <a:rPr lang="en-US" u="sng" dirty="0"/>
              <a:t>Eleni Moysidou</a:t>
            </a:r>
            <a:r>
              <a:rPr lang="en-US" u="sng" baseline="30000" dirty="0"/>
              <a:t>1</a:t>
            </a:r>
            <a:r>
              <a:rPr lang="en-US" dirty="0"/>
              <a:t>, Georgios Lioulios</a:t>
            </a:r>
            <a:r>
              <a:rPr lang="en-US" baseline="30000" dirty="0"/>
              <a:t>1</a:t>
            </a:r>
            <a:r>
              <a:rPr lang="en-US" dirty="0"/>
              <a:t>, </a:t>
            </a:r>
            <a:r>
              <a:rPr lang="en-US" dirty="0" err="1"/>
              <a:t>Stamatia</a:t>
            </a:r>
            <a:r>
              <a:rPr lang="en-US" dirty="0"/>
              <a:t> Stai</a:t>
            </a:r>
            <a:r>
              <a:rPr lang="en-US" baseline="30000" dirty="0"/>
              <a:t>1</a:t>
            </a:r>
            <a:r>
              <a:rPr lang="en-US" dirty="0"/>
              <a:t>, Konstantinos Bandis</a:t>
            </a:r>
            <a:r>
              <a:rPr lang="en-US" baseline="30000" dirty="0"/>
              <a:t>1</a:t>
            </a:r>
            <a:r>
              <a:rPr lang="en-US" dirty="0"/>
              <a:t>,  Nikolaos Flaris</a:t>
            </a:r>
            <a:r>
              <a:rPr lang="en-US" baseline="30000" dirty="0"/>
              <a:t>2</a:t>
            </a:r>
            <a:r>
              <a:rPr lang="en-US" dirty="0"/>
              <a:t>, Christina Nikolaidou</a:t>
            </a:r>
            <a:r>
              <a:rPr lang="en-US" baseline="30000" dirty="0"/>
              <a:t>2</a:t>
            </a:r>
            <a:r>
              <a:rPr lang="en-US" dirty="0"/>
              <a:t>, </a:t>
            </a:r>
            <a:r>
              <a:rPr lang="en-US" dirty="0" err="1"/>
              <a:t>Asimina</a:t>
            </a:r>
            <a:r>
              <a:rPr lang="en-US" dirty="0"/>
              <a:t> Fylaktou</a:t>
            </a:r>
            <a:r>
              <a:rPr lang="en-US" baseline="30000" dirty="0"/>
              <a:t>3</a:t>
            </a:r>
            <a:r>
              <a:rPr lang="en-US" dirty="0"/>
              <a:t>, </a:t>
            </a:r>
            <a:r>
              <a:rPr lang="en-US" dirty="0" err="1"/>
              <a:t>Aikaterini</a:t>
            </a:r>
            <a:r>
              <a:rPr lang="en-US" dirty="0"/>
              <a:t> Papagianni</a:t>
            </a:r>
            <a:r>
              <a:rPr lang="en-US" baseline="30000" dirty="0"/>
              <a:t>1</a:t>
            </a:r>
            <a:r>
              <a:rPr lang="en-US" dirty="0"/>
              <a:t>, </a:t>
            </a:r>
            <a:r>
              <a:rPr lang="en-US" dirty="0" err="1"/>
              <a:t>Pantelis</a:t>
            </a:r>
            <a:r>
              <a:rPr lang="en-US" dirty="0"/>
              <a:t> Sarafidis</a:t>
            </a:r>
            <a:r>
              <a:rPr lang="en-US" baseline="30000" dirty="0"/>
              <a:t>1</a:t>
            </a:r>
            <a:r>
              <a:rPr lang="en-US" dirty="0"/>
              <a:t>, Maria Stangou</a:t>
            </a:r>
            <a:r>
              <a:rPr lang="en-US" baseline="30000" dirty="0"/>
              <a:t>1 </a:t>
            </a:r>
            <a:endParaRPr lang="en-US" dirty="0"/>
          </a:p>
        </p:txBody>
      </p:sp>
      <p:sp>
        <p:nvSpPr>
          <p:cNvPr id="4" name="Subtitle 2"/>
          <p:cNvSpPr txBox="1">
            <a:spLocks/>
          </p:cNvSpPr>
          <p:nvPr/>
        </p:nvSpPr>
        <p:spPr>
          <a:xfrm>
            <a:off x="3117245" y="4241113"/>
            <a:ext cx="8915399" cy="1126283"/>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just"/>
            <a:r>
              <a:rPr lang="en-GB" sz="1400" b="1" i="1" baseline="30000" dirty="0"/>
              <a:t>1</a:t>
            </a:r>
            <a:r>
              <a:rPr lang="en-US" sz="1400" b="1" i="1" dirty="0"/>
              <a:t>School of Medicine, Aristotle University of Thessaloniki, Department of Nephrology, </a:t>
            </a:r>
            <a:r>
              <a:rPr lang="en-US" sz="1400" b="1" i="1" dirty="0" err="1"/>
              <a:t>Hippokration</a:t>
            </a:r>
            <a:r>
              <a:rPr lang="en-US" sz="1400" b="1" i="1" dirty="0"/>
              <a:t> Hospital, 54642 Thessaloniki, Greece.</a:t>
            </a:r>
            <a:endParaRPr lang="en-US" sz="1400" b="1" dirty="0"/>
          </a:p>
          <a:p>
            <a:pPr algn="just"/>
            <a:r>
              <a:rPr lang="en-US" sz="1100" i="1" baseline="30000" dirty="0"/>
              <a:t>2</a:t>
            </a:r>
            <a:r>
              <a:rPr lang="en-US" sz="1100" i="1" dirty="0"/>
              <a:t>Department of Pathology, </a:t>
            </a:r>
            <a:r>
              <a:rPr lang="en-US" sz="1100" i="1" dirty="0" err="1"/>
              <a:t>Hippokration</a:t>
            </a:r>
            <a:r>
              <a:rPr lang="en-US" sz="1100" i="1" dirty="0"/>
              <a:t> General Hospital, 54642 Thessaloniki, Greece.</a:t>
            </a:r>
            <a:endParaRPr lang="en-US" sz="1100" dirty="0"/>
          </a:p>
          <a:p>
            <a:pPr algn="just"/>
            <a:r>
              <a:rPr lang="en-US" sz="1100" i="1" baseline="30000" dirty="0"/>
              <a:t>3</a:t>
            </a:r>
            <a:r>
              <a:rPr lang="en-US" sz="1100" i="1" dirty="0"/>
              <a:t>Department of Immunology, National Histocompatibility Center, </a:t>
            </a:r>
            <a:r>
              <a:rPr lang="en-US" sz="1100" i="1" dirty="0" err="1"/>
              <a:t>Hippokration</a:t>
            </a:r>
            <a:r>
              <a:rPr lang="en-US" sz="1100" i="1" dirty="0"/>
              <a:t> General Hospital, 54642 Thessaloniki, Greece.</a:t>
            </a:r>
            <a:endParaRPr lang="en-US" sz="11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35464" y="5562343"/>
            <a:ext cx="4297181" cy="12287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17245" y="5562342"/>
            <a:ext cx="1423672" cy="1228725"/>
          </a:xfrm>
          <a:prstGeom prst="rect">
            <a:avLst/>
          </a:prstGeom>
        </p:spPr>
      </p:pic>
    </p:spTree>
    <p:extLst>
      <p:ext uri="{BB962C8B-B14F-4D97-AF65-F5344CB8AC3E}">
        <p14:creationId xmlns:p14="http://schemas.microsoft.com/office/powerpoint/2010/main" val="312302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585" y="153058"/>
            <a:ext cx="10654606" cy="1280890"/>
          </a:xfrm>
        </p:spPr>
        <p:txBody>
          <a:bodyPr/>
          <a:lstStyle/>
          <a:p>
            <a:pPr algn="ctr"/>
            <a:r>
              <a:rPr lang="en-US" dirty="0"/>
              <a:t>ANCA-associated </a:t>
            </a:r>
            <a:r>
              <a:rPr lang="en-US" dirty="0" err="1"/>
              <a:t>vasculitides</a:t>
            </a:r>
            <a:r>
              <a:rPr lang="en-US" dirty="0"/>
              <a:t> (AAV)</a:t>
            </a:r>
          </a:p>
        </p:txBody>
      </p:sp>
      <p:sp>
        <p:nvSpPr>
          <p:cNvPr id="3" name="Content Placeholder 2"/>
          <p:cNvSpPr>
            <a:spLocks noGrp="1"/>
          </p:cNvSpPr>
          <p:nvPr>
            <p:ph idx="1"/>
          </p:nvPr>
        </p:nvSpPr>
        <p:spPr>
          <a:xfrm>
            <a:off x="1107585" y="1284658"/>
            <a:ext cx="10753301" cy="3777622"/>
          </a:xfrm>
        </p:spPr>
        <p:txBody>
          <a:bodyPr>
            <a:normAutofit/>
          </a:bodyPr>
          <a:lstStyle/>
          <a:p>
            <a:pPr algn="just"/>
            <a:r>
              <a:rPr lang="en-US" dirty="0"/>
              <a:t>Represent a group of systemic diseases </a:t>
            </a:r>
          </a:p>
          <a:p>
            <a:pPr marL="0" indent="0" algn="just">
              <a:buNone/>
            </a:pPr>
            <a:endParaRPr lang="en-US" dirty="0"/>
          </a:p>
          <a:p>
            <a:pPr algn="just"/>
            <a:r>
              <a:rPr lang="en-US" dirty="0"/>
              <a:t>Characterized by inflammation and necrosis of small or medium-sized blood vessels</a:t>
            </a:r>
          </a:p>
          <a:p>
            <a:pPr marL="457200" lvl="1" indent="0" algn="just">
              <a:buNone/>
            </a:pPr>
            <a:endParaRPr lang="en-US" sz="1800" dirty="0"/>
          </a:p>
          <a:p>
            <a:pPr algn="just"/>
            <a:r>
              <a:rPr lang="en-US" dirty="0"/>
              <a:t>Include granulomatosis with polyangiitis (GPA), eosinophilic granulomatosis with polyangiitis (EGPA) and microscopic polyangiitis (MPA)</a:t>
            </a:r>
          </a:p>
          <a:p>
            <a:pPr algn="just"/>
            <a:endParaRPr lang="en-US" dirty="0"/>
          </a:p>
          <a:p>
            <a:pPr algn="just"/>
            <a:r>
              <a:rPr lang="en-US" dirty="0"/>
              <a:t>Accompanied by the presence of Anti-neutrophil cytoplasmic antibodies (ANCA) in the serum</a:t>
            </a:r>
          </a:p>
        </p:txBody>
      </p:sp>
      <p:pic>
        <p:nvPicPr>
          <p:cNvPr id="4" name="Picture 3">
            <a:extLst>
              <a:ext uri="{FF2B5EF4-FFF2-40B4-BE49-F238E27FC236}">
                <a16:creationId xmlns:a16="http://schemas.microsoft.com/office/drawing/2014/main" id="{76692AD1-3B89-874D-501A-1E06245B9D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0795" y="4740518"/>
            <a:ext cx="3087994" cy="2117482"/>
          </a:xfrm>
          <a:prstGeom prst="rect">
            <a:avLst/>
          </a:prstGeom>
        </p:spPr>
      </p:pic>
    </p:spTree>
    <p:extLst>
      <p:ext uri="{BB962C8B-B14F-4D97-AF65-F5344CB8AC3E}">
        <p14:creationId xmlns:p14="http://schemas.microsoft.com/office/powerpoint/2010/main" val="38765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161" y="613144"/>
            <a:ext cx="10728101" cy="1280890"/>
          </a:xfrm>
        </p:spPr>
        <p:txBody>
          <a:bodyPr>
            <a:normAutofit/>
          </a:bodyPr>
          <a:lstStyle/>
          <a:p>
            <a:pPr algn="ctr"/>
            <a:r>
              <a:rPr lang="en-US" sz="2800" dirty="0"/>
              <a:t>Renal lesions in ANCA associated vasculitis-glomerulonephritis (AAV/GN)</a:t>
            </a:r>
          </a:p>
        </p:txBody>
      </p:sp>
      <p:sp>
        <p:nvSpPr>
          <p:cNvPr id="3" name="Content Placeholder 2"/>
          <p:cNvSpPr>
            <a:spLocks noGrp="1"/>
          </p:cNvSpPr>
          <p:nvPr>
            <p:ph idx="1"/>
          </p:nvPr>
        </p:nvSpPr>
        <p:spPr>
          <a:xfrm>
            <a:off x="549499" y="1894034"/>
            <a:ext cx="11642501" cy="3777622"/>
          </a:xfrm>
        </p:spPr>
        <p:txBody>
          <a:bodyPr/>
          <a:lstStyle/>
          <a:p>
            <a:r>
              <a:rPr lang="en-US" dirty="0"/>
              <a:t>Focal and segmental glomerular </a:t>
            </a:r>
            <a:r>
              <a:rPr lang="en-US" dirty="0" err="1"/>
              <a:t>fibrinoid</a:t>
            </a:r>
            <a:r>
              <a:rPr lang="en-US" dirty="0"/>
              <a:t> necrosis</a:t>
            </a:r>
          </a:p>
          <a:p>
            <a:endParaRPr lang="en-US" dirty="0"/>
          </a:p>
          <a:p>
            <a:pPr lvl="3"/>
            <a:r>
              <a:rPr lang="en-US" sz="1800" dirty="0" err="1"/>
              <a:t>Tubulointerstitial</a:t>
            </a:r>
            <a:r>
              <a:rPr lang="en-US" sz="1800" dirty="0"/>
              <a:t> inflammation and fibrosis</a:t>
            </a:r>
          </a:p>
          <a:p>
            <a:pPr lvl="4"/>
            <a:endParaRPr lang="en-US" sz="2000" dirty="0"/>
          </a:p>
          <a:p>
            <a:pPr lvl="6"/>
            <a:r>
              <a:rPr lang="en-US" sz="1800" dirty="0"/>
              <a:t>Small vessel necrotizing vasculitis </a:t>
            </a:r>
          </a:p>
          <a:p>
            <a:endParaRPr lang="en-US" dirty="0"/>
          </a:p>
          <a:p>
            <a:pPr lvl="8"/>
            <a:r>
              <a:rPr lang="en-US" sz="1800" dirty="0"/>
              <a:t>Crescents formation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1505" y="1998105"/>
            <a:ext cx="3087994" cy="2117482"/>
          </a:xfrm>
          <a:prstGeom prst="rect">
            <a:avLst/>
          </a:prstGeom>
        </p:spPr>
      </p:pic>
      <p:pic>
        <p:nvPicPr>
          <p:cNvPr id="5" name="Picture 8">
            <a:extLst>
              <a:ext uri="{FF2B5EF4-FFF2-40B4-BE49-F238E27FC236}">
                <a16:creationId xmlns:a16="http://schemas.microsoft.com/office/drawing/2014/main" id="{398BB8DA-6863-A1E0-8275-A58649591F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2609" y="4767943"/>
            <a:ext cx="5693316" cy="2090057"/>
          </a:xfrm>
          <a:prstGeom prst="rect">
            <a:avLst/>
          </a:prstGeom>
        </p:spPr>
      </p:pic>
    </p:spTree>
    <p:extLst>
      <p:ext uri="{BB962C8B-B14F-4D97-AF65-F5344CB8AC3E}">
        <p14:creationId xmlns:p14="http://schemas.microsoft.com/office/powerpoint/2010/main" val="155404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534" y="645574"/>
            <a:ext cx="10240149" cy="766809"/>
          </a:xfrm>
        </p:spPr>
        <p:txBody>
          <a:bodyPr>
            <a:normAutofit fontScale="90000"/>
          </a:bodyPr>
          <a:lstStyle/>
          <a:p>
            <a:r>
              <a:rPr lang="en-US" sz="2800" dirty="0"/>
              <a:t>  </a:t>
            </a:r>
            <a:r>
              <a:rPr lang="en-US" sz="2700" b="1" dirty="0"/>
              <a:t>Berden classification </a:t>
            </a:r>
            <a:r>
              <a:rPr lang="el-GR" sz="2700" b="1" dirty="0"/>
              <a:t>            </a:t>
            </a:r>
            <a:r>
              <a:rPr lang="en-US" sz="2700" b="1" dirty="0"/>
              <a:t>vs            ANCA Renal Risk Score (RRS)</a:t>
            </a:r>
            <a:endParaRPr lang="en-US" sz="2800" b="1" dirty="0"/>
          </a:p>
        </p:txBody>
      </p:sp>
      <p:sp>
        <p:nvSpPr>
          <p:cNvPr id="3" name="Content Placeholder 2"/>
          <p:cNvSpPr>
            <a:spLocks noGrp="1"/>
          </p:cNvSpPr>
          <p:nvPr>
            <p:ph idx="1"/>
          </p:nvPr>
        </p:nvSpPr>
        <p:spPr>
          <a:xfrm>
            <a:off x="1068947" y="1412383"/>
            <a:ext cx="4340180" cy="5323268"/>
          </a:xfrm>
        </p:spPr>
        <p:txBody>
          <a:bodyPr/>
          <a:lstStyle/>
          <a:p>
            <a:pPr algn="just"/>
            <a:r>
              <a:rPr lang="en-US" dirty="0"/>
              <a:t>Proposes four classes</a:t>
            </a:r>
          </a:p>
          <a:p>
            <a:pPr algn="just"/>
            <a:endParaRPr lang="en-US" dirty="0"/>
          </a:p>
          <a:p>
            <a:pPr algn="just">
              <a:buFont typeface="+mj-lt"/>
              <a:buAutoNum type="arabicPeriod"/>
            </a:pPr>
            <a:r>
              <a:rPr lang="en-US" b="1" dirty="0"/>
              <a:t>Focal </a:t>
            </a:r>
            <a:r>
              <a:rPr lang="en-US" dirty="0"/>
              <a:t>(&gt;=50% normal &lt;50% injured glomeruli)</a:t>
            </a:r>
          </a:p>
          <a:p>
            <a:pPr algn="just">
              <a:buFont typeface="+mj-lt"/>
              <a:buAutoNum type="arabicPeriod"/>
            </a:pPr>
            <a:endParaRPr lang="en-US" dirty="0"/>
          </a:p>
          <a:p>
            <a:pPr algn="just">
              <a:buFont typeface="+mj-lt"/>
              <a:buAutoNum type="arabicPeriod"/>
            </a:pPr>
            <a:r>
              <a:rPr lang="en-US" b="1" dirty="0"/>
              <a:t>Crescentic</a:t>
            </a:r>
            <a:r>
              <a:rPr lang="en-US" dirty="0"/>
              <a:t> (&gt;=50% active crescents)</a:t>
            </a:r>
          </a:p>
          <a:p>
            <a:pPr algn="just">
              <a:buFont typeface="+mj-lt"/>
              <a:buAutoNum type="arabicPeriod"/>
            </a:pPr>
            <a:endParaRPr lang="en-US" dirty="0"/>
          </a:p>
          <a:p>
            <a:pPr algn="just">
              <a:buFont typeface="+mj-lt"/>
              <a:buAutoNum type="arabicPeriod"/>
            </a:pPr>
            <a:r>
              <a:rPr lang="en-US" b="1" dirty="0"/>
              <a:t>Mixed</a:t>
            </a:r>
            <a:r>
              <a:rPr lang="en-US" dirty="0"/>
              <a:t> (&gt;=50% injured glomeruli, &lt;50% crescents, &lt;50% global sclerosis)</a:t>
            </a:r>
          </a:p>
          <a:p>
            <a:pPr algn="just">
              <a:buFont typeface="+mj-lt"/>
              <a:buAutoNum type="arabicPeriod"/>
            </a:pPr>
            <a:endParaRPr lang="en-US" dirty="0"/>
          </a:p>
          <a:p>
            <a:pPr algn="just">
              <a:buFont typeface="+mj-lt"/>
              <a:buAutoNum type="arabicPeriod"/>
            </a:pPr>
            <a:r>
              <a:rPr lang="en-US" b="1" dirty="0"/>
              <a:t>Sclerotic</a:t>
            </a:r>
            <a:r>
              <a:rPr lang="en-US" dirty="0"/>
              <a:t> (&gt;=50% global sclerosis)</a:t>
            </a:r>
          </a:p>
        </p:txBody>
      </p:sp>
      <p:sp>
        <p:nvSpPr>
          <p:cNvPr id="4" name="Content Placeholder 2"/>
          <p:cNvSpPr txBox="1">
            <a:spLocks/>
          </p:cNvSpPr>
          <p:nvPr/>
        </p:nvSpPr>
        <p:spPr>
          <a:xfrm>
            <a:off x="6913809" y="1412383"/>
            <a:ext cx="5029177" cy="532326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n-US" dirty="0"/>
              <a:t>Is calculated according to the percentage of : </a:t>
            </a:r>
          </a:p>
          <a:p>
            <a:pPr algn="just">
              <a:buFont typeface="+mj-lt"/>
              <a:buAutoNum type="alphaLcParenR"/>
            </a:pPr>
            <a:r>
              <a:rPr lang="en-US" dirty="0"/>
              <a:t>normal glomeruli (0 points if &gt;25%, 4 points if 10-25%, 6 points if &lt;10%), </a:t>
            </a:r>
          </a:p>
          <a:p>
            <a:pPr algn="just">
              <a:buFont typeface="+mj-lt"/>
              <a:buAutoNum type="alphaLcParenR"/>
            </a:pPr>
            <a:r>
              <a:rPr lang="en-US" dirty="0"/>
              <a:t>the percentage of interstitial fibrosis and tubular atrophy (IFTA: 0 points if ≤25%, 2 points if &gt;25%) </a:t>
            </a:r>
          </a:p>
          <a:p>
            <a:pPr algn="just">
              <a:buFont typeface="+mj-lt"/>
              <a:buAutoNum type="alphaLcParenR"/>
            </a:pPr>
            <a:r>
              <a:rPr lang="en-US" dirty="0"/>
              <a:t>the </a:t>
            </a:r>
            <a:r>
              <a:rPr lang="en-US" dirty="0" err="1"/>
              <a:t>eGFR</a:t>
            </a:r>
            <a:r>
              <a:rPr lang="en-US" dirty="0"/>
              <a:t> at diagnosis (0 points if &gt;15 ml/min, 3 points if ≤15 ml/min)</a:t>
            </a:r>
          </a:p>
          <a:p>
            <a:pPr marL="0" indent="0" algn="just">
              <a:buNone/>
            </a:pPr>
            <a:endParaRPr lang="en-US" dirty="0"/>
          </a:p>
          <a:p>
            <a:pPr algn="just"/>
            <a:r>
              <a:rPr lang="en-US" dirty="0"/>
              <a:t>Proposes three classes</a:t>
            </a:r>
          </a:p>
          <a:p>
            <a:pPr algn="just">
              <a:buFont typeface="+mj-lt"/>
              <a:buAutoNum type="arabicPeriod"/>
            </a:pPr>
            <a:r>
              <a:rPr lang="en-US" b="1" dirty="0"/>
              <a:t>Low Risk</a:t>
            </a:r>
            <a:r>
              <a:rPr lang="en-US" dirty="0"/>
              <a:t>(Total of 0 points)</a:t>
            </a:r>
          </a:p>
          <a:p>
            <a:pPr algn="just">
              <a:buFont typeface="+mj-lt"/>
              <a:buAutoNum type="arabicPeriod"/>
            </a:pPr>
            <a:r>
              <a:rPr lang="en-US" b="1" dirty="0"/>
              <a:t>Medium Risk</a:t>
            </a:r>
            <a:r>
              <a:rPr lang="en-US" dirty="0"/>
              <a:t>( 2-7 points)</a:t>
            </a:r>
          </a:p>
          <a:p>
            <a:pPr algn="just">
              <a:buFont typeface="+mj-lt"/>
              <a:buAutoNum type="arabicPeriod"/>
            </a:pPr>
            <a:r>
              <a:rPr lang="en-US" b="1" dirty="0"/>
              <a:t>High Risk </a:t>
            </a:r>
            <a:r>
              <a:rPr lang="en-US" dirty="0"/>
              <a:t>(8-11 points)</a:t>
            </a:r>
          </a:p>
        </p:txBody>
      </p:sp>
      <p:sp>
        <p:nvSpPr>
          <p:cNvPr id="5" name="Title 1">
            <a:extLst>
              <a:ext uri="{FF2B5EF4-FFF2-40B4-BE49-F238E27FC236}">
                <a16:creationId xmlns:a16="http://schemas.microsoft.com/office/drawing/2014/main" id="{5A3E542C-FD3F-9081-A5F6-2A551D4497AC}"/>
              </a:ext>
            </a:extLst>
          </p:cNvPr>
          <p:cNvSpPr txBox="1">
            <a:spLocks/>
          </p:cNvSpPr>
          <p:nvPr/>
        </p:nvSpPr>
        <p:spPr>
          <a:xfrm>
            <a:off x="1958443" y="122349"/>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a:t>Renal Biopsy Classification Systems </a:t>
            </a:r>
            <a:endParaRPr lang="en-US" sz="2400" b="1" dirty="0"/>
          </a:p>
        </p:txBody>
      </p:sp>
    </p:spTree>
    <p:extLst>
      <p:ext uri="{BB962C8B-B14F-4D97-AF65-F5344CB8AC3E}">
        <p14:creationId xmlns:p14="http://schemas.microsoft.com/office/powerpoint/2010/main" val="128718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765" y="401107"/>
            <a:ext cx="10135674" cy="1280890"/>
          </a:xfrm>
        </p:spPr>
        <p:txBody>
          <a:bodyPr/>
          <a:lstStyle/>
          <a:p>
            <a:pPr algn="ctr"/>
            <a:r>
              <a:rPr lang="en-US" dirty="0"/>
              <a:t>Our prospective observational study</a:t>
            </a:r>
          </a:p>
        </p:txBody>
      </p:sp>
      <p:sp>
        <p:nvSpPr>
          <p:cNvPr id="4" name="Rettangolo arrotondato 6">
            <a:extLst>
              <a:ext uri="{FF2B5EF4-FFF2-40B4-BE49-F238E27FC236}">
                <a16:creationId xmlns:a16="http://schemas.microsoft.com/office/drawing/2014/main" id="{B316AEC9-70B5-B342-9040-9C0A675389DD}"/>
              </a:ext>
            </a:extLst>
          </p:cNvPr>
          <p:cNvSpPr/>
          <p:nvPr/>
        </p:nvSpPr>
        <p:spPr>
          <a:xfrm>
            <a:off x="1170805" y="1681997"/>
            <a:ext cx="10265634" cy="4383951"/>
          </a:xfrm>
          <a:prstGeom prst="roundRect">
            <a:avLst/>
          </a:prstGeom>
          <a:solidFill>
            <a:schemeClr val="accent3">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u="sng" dirty="0">
              <a:solidFill>
                <a:schemeClr val="tx1"/>
              </a:solidFill>
            </a:endParaRPr>
          </a:p>
          <a:p>
            <a:pPr algn="ctr"/>
            <a:r>
              <a:rPr lang="en-US" b="1" u="sng" dirty="0">
                <a:solidFill>
                  <a:srgbClr val="C00000"/>
                </a:solidFill>
              </a:rPr>
              <a:t>Methods:</a:t>
            </a:r>
            <a:r>
              <a:rPr lang="en-US" sz="1600" b="1" u="sng" dirty="0">
                <a:solidFill>
                  <a:schemeClr val="tx1"/>
                </a:solidFill>
              </a:rPr>
              <a:t> </a:t>
            </a:r>
          </a:p>
          <a:p>
            <a:pPr algn="ctr"/>
            <a:endParaRPr lang="en-US" sz="1600" b="1" u="sng" dirty="0">
              <a:solidFill>
                <a:schemeClr val="tx1"/>
              </a:solidFill>
            </a:endParaRPr>
          </a:p>
          <a:p>
            <a:pPr algn="ctr"/>
            <a:r>
              <a:rPr lang="en-US" sz="1600" b="1" u="sng" dirty="0">
                <a:solidFill>
                  <a:schemeClr val="tx1"/>
                </a:solidFill>
              </a:rPr>
              <a:t>N=94 AAV/GN patients</a:t>
            </a:r>
          </a:p>
          <a:p>
            <a:pPr algn="ctr"/>
            <a:endParaRPr lang="en-US" sz="1600" b="1" u="sng" dirty="0">
              <a:solidFill>
                <a:schemeClr val="tx1"/>
              </a:solidFill>
            </a:endParaRPr>
          </a:p>
          <a:p>
            <a:pPr marL="285750" indent="-285750" algn="ctr">
              <a:buFont typeface="Arial" panose="020B0604020202020204" pitchFamily="34" charset="0"/>
              <a:buChar char="•"/>
            </a:pPr>
            <a:r>
              <a:rPr lang="en-US" sz="1600" b="1" dirty="0">
                <a:solidFill>
                  <a:schemeClr val="tx1"/>
                </a:solidFill>
              </a:rPr>
              <a:t>Kidney biopsy </a:t>
            </a:r>
          </a:p>
          <a:p>
            <a:pPr marL="285750" indent="-285750" algn="ctr">
              <a:buFont typeface="Arial" panose="020B0604020202020204" pitchFamily="34" charset="0"/>
              <a:buChar char="•"/>
            </a:pPr>
            <a:endParaRPr lang="en-US" sz="1600" b="1" dirty="0">
              <a:solidFill>
                <a:schemeClr val="tx1"/>
              </a:solidFill>
            </a:endParaRPr>
          </a:p>
          <a:p>
            <a:pPr marL="285750" indent="-285750" algn="ctr">
              <a:buFont typeface="Arial" panose="020B0604020202020204" pitchFamily="34" charset="0"/>
              <a:buChar char="•"/>
            </a:pPr>
            <a:r>
              <a:rPr lang="en-US" sz="1600" b="1" dirty="0">
                <a:solidFill>
                  <a:schemeClr val="tx1"/>
                </a:solidFill>
              </a:rPr>
              <a:t>Classification according to Berden and RRS</a:t>
            </a:r>
          </a:p>
          <a:p>
            <a:pPr marL="285750" indent="-285750" algn="ctr">
              <a:buFont typeface="Arial" panose="020B0604020202020204" pitchFamily="34" charset="0"/>
              <a:buChar char="•"/>
            </a:pPr>
            <a:endParaRPr lang="en-US" sz="1600" b="1" dirty="0">
              <a:solidFill>
                <a:schemeClr val="tx1"/>
              </a:solidFill>
            </a:endParaRPr>
          </a:p>
          <a:p>
            <a:pPr marL="285750" indent="-285750" algn="ctr">
              <a:buFont typeface="Arial" panose="020B0604020202020204" pitchFamily="34" charset="0"/>
              <a:buChar char="•"/>
            </a:pPr>
            <a:r>
              <a:rPr lang="en-US" sz="1600" b="1" dirty="0">
                <a:solidFill>
                  <a:schemeClr val="tx1"/>
                </a:solidFill>
              </a:rPr>
              <a:t>Same treatment protocol</a:t>
            </a:r>
          </a:p>
          <a:p>
            <a:pPr marL="285750" indent="-285750" algn="ctr">
              <a:buFont typeface="Arial" panose="020B0604020202020204" pitchFamily="34" charset="0"/>
              <a:buChar char="•"/>
            </a:pPr>
            <a:endParaRPr lang="en-US" sz="1600" b="1" dirty="0">
              <a:solidFill>
                <a:schemeClr val="tx1"/>
              </a:solidFill>
            </a:endParaRPr>
          </a:p>
          <a:p>
            <a:pPr marL="285750" indent="-285750" algn="ctr">
              <a:buFont typeface="Arial" panose="020B0604020202020204" pitchFamily="34" charset="0"/>
              <a:buChar char="•"/>
            </a:pPr>
            <a:r>
              <a:rPr lang="en-US" sz="1600" b="1" dirty="0">
                <a:solidFill>
                  <a:schemeClr val="tx1"/>
                </a:solidFill>
              </a:rPr>
              <a:t>60 months of follow-up</a:t>
            </a:r>
          </a:p>
          <a:p>
            <a:pPr marL="285750" indent="-285750" algn="ctr">
              <a:buFont typeface="Arial" panose="020B0604020202020204" pitchFamily="34" charset="0"/>
              <a:buChar char="•"/>
            </a:pPr>
            <a:endParaRPr lang="en-US" sz="1600" b="1" dirty="0">
              <a:solidFill>
                <a:schemeClr val="tx1"/>
              </a:solidFill>
            </a:endParaRPr>
          </a:p>
          <a:p>
            <a:pPr marL="285750" indent="-285750" algn="ctr">
              <a:buFont typeface="Arial" panose="020B0604020202020204" pitchFamily="34" charset="0"/>
              <a:buChar char="•"/>
            </a:pPr>
            <a:r>
              <a:rPr lang="en-US" sz="1600" b="1" dirty="0">
                <a:solidFill>
                  <a:schemeClr val="tx1"/>
                </a:solidFill>
              </a:rPr>
              <a:t>Renal function recorded at three (T3), six (T6) and sixty (T60) months of follow-up</a:t>
            </a:r>
          </a:p>
          <a:p>
            <a:pPr marL="285750" indent="-285750" algn="ctr">
              <a:buFont typeface="Arial" panose="020B0604020202020204" pitchFamily="34" charset="0"/>
              <a:buChar char="•"/>
            </a:pPr>
            <a:endParaRPr lang="en-US" sz="1600" b="1" dirty="0">
              <a:solidFill>
                <a:schemeClr val="tx1"/>
              </a:solidFill>
            </a:endParaRPr>
          </a:p>
          <a:p>
            <a:pPr marL="285750" indent="-285750" algn="ctr">
              <a:buFont typeface="Arial" panose="020B0604020202020204" pitchFamily="34" charset="0"/>
              <a:buChar char="•"/>
            </a:pPr>
            <a:r>
              <a:rPr lang="en-US" sz="1600" b="1" dirty="0">
                <a:solidFill>
                  <a:schemeClr val="tx1"/>
                </a:solidFill>
              </a:rPr>
              <a:t>Results compared to both classification systems</a:t>
            </a:r>
          </a:p>
          <a:p>
            <a:pPr marL="285750" indent="-285750">
              <a:buFont typeface="Arial" panose="020B0604020202020204" pitchFamily="34" charset="0"/>
              <a:buChar char="•"/>
            </a:pPr>
            <a:endParaRPr lang="en-US" sz="1600" b="1" dirty="0">
              <a:solidFill>
                <a:schemeClr val="tx1"/>
              </a:solidFill>
            </a:endParaRPr>
          </a:p>
          <a:p>
            <a:pPr algn="just"/>
            <a:endParaRPr lang="it-IT" sz="1600" dirty="0">
              <a:solidFill>
                <a:srgbClr val="C00000"/>
              </a:solidFill>
            </a:endParaRPr>
          </a:p>
        </p:txBody>
      </p:sp>
    </p:spTree>
    <p:extLst>
      <p:ext uri="{BB962C8B-B14F-4D97-AF65-F5344CB8AC3E}">
        <p14:creationId xmlns:p14="http://schemas.microsoft.com/office/powerpoint/2010/main" val="265019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065" y="404743"/>
            <a:ext cx="10135674" cy="1280890"/>
          </a:xfrm>
        </p:spPr>
        <p:txBody>
          <a:bodyPr/>
          <a:lstStyle/>
          <a:p>
            <a:pPr algn="ctr"/>
            <a:r>
              <a:rPr lang="en-US" dirty="0"/>
              <a:t>Our Results</a:t>
            </a:r>
          </a:p>
        </p:txBody>
      </p:sp>
      <p:sp>
        <p:nvSpPr>
          <p:cNvPr id="10" name="Ορθογώνιο 17">
            <a:extLst>
              <a:ext uri="{FF2B5EF4-FFF2-40B4-BE49-F238E27FC236}">
                <a16:creationId xmlns:a16="http://schemas.microsoft.com/office/drawing/2014/main" id="{625564AB-4766-CAD2-66E2-3521D861E385}"/>
              </a:ext>
            </a:extLst>
          </p:cNvPr>
          <p:cNvSpPr/>
          <p:nvPr/>
        </p:nvSpPr>
        <p:spPr>
          <a:xfrm>
            <a:off x="7070039" y="1990605"/>
            <a:ext cx="4637279" cy="156966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el-GR" dirty="0"/>
          </a:p>
        </p:txBody>
      </p:sp>
      <p:sp>
        <p:nvSpPr>
          <p:cNvPr id="12" name="Ορθογώνιο 17">
            <a:extLst>
              <a:ext uri="{FF2B5EF4-FFF2-40B4-BE49-F238E27FC236}">
                <a16:creationId xmlns:a16="http://schemas.microsoft.com/office/drawing/2014/main" id="{625564AB-4766-CAD2-66E2-3521D861E385}"/>
              </a:ext>
            </a:extLst>
          </p:cNvPr>
          <p:cNvSpPr/>
          <p:nvPr/>
        </p:nvSpPr>
        <p:spPr>
          <a:xfrm>
            <a:off x="7070039" y="4317720"/>
            <a:ext cx="4637278" cy="1384826"/>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el-GR" dirty="0"/>
          </a:p>
        </p:txBody>
      </p:sp>
      <p:sp>
        <p:nvSpPr>
          <p:cNvPr id="13" name="TextBox 12"/>
          <p:cNvSpPr txBox="1"/>
          <p:nvPr/>
        </p:nvSpPr>
        <p:spPr>
          <a:xfrm>
            <a:off x="7070039" y="2177955"/>
            <a:ext cx="4340638" cy="1569660"/>
          </a:xfrm>
          <a:prstGeom prst="rect">
            <a:avLst/>
          </a:prstGeom>
          <a:noFill/>
        </p:spPr>
        <p:txBody>
          <a:bodyPr wrap="square" rtlCol="0">
            <a:spAutoFit/>
          </a:bodyPr>
          <a:lstStyle/>
          <a:p>
            <a:pPr marL="285750" indent="-285750" algn="just">
              <a:buFont typeface="Arial" panose="020B0604020202020204" pitchFamily="34" charset="0"/>
              <a:buChar char="•"/>
            </a:pPr>
            <a:r>
              <a:rPr lang="en-US" sz="1600" b="1" dirty="0">
                <a:solidFill>
                  <a:srgbClr val="202124"/>
                </a:solidFill>
                <a:ea typeface="Calibri" panose="020F0502020204030204" pitchFamily="34" charset="0"/>
              </a:rPr>
              <a:t>According to Berden Classification, p</a:t>
            </a:r>
            <a:r>
              <a:rPr lang="en-US" sz="1600" b="1" dirty="0">
                <a:solidFill>
                  <a:srgbClr val="202124"/>
                </a:solidFill>
                <a:effectLst/>
                <a:ea typeface="Calibri" panose="020F0502020204030204" pitchFamily="34" charset="0"/>
              </a:rPr>
              <a:t>atients were grouped as Focal (n=24), Crescentic (n=35), Mixed (n=21) and Sclerotic (n=14)</a:t>
            </a:r>
          </a:p>
          <a:p>
            <a:pPr algn="just"/>
            <a:endParaRPr lang="el-GR" sz="1600" dirty="0"/>
          </a:p>
          <a:p>
            <a:endParaRPr lang="en-US" sz="1600" dirty="0"/>
          </a:p>
        </p:txBody>
      </p:sp>
      <p:sp>
        <p:nvSpPr>
          <p:cNvPr id="14" name="TextBox 13"/>
          <p:cNvSpPr txBox="1"/>
          <p:nvPr/>
        </p:nvSpPr>
        <p:spPr>
          <a:xfrm>
            <a:off x="7070039" y="4505070"/>
            <a:ext cx="4340639" cy="1323439"/>
          </a:xfrm>
          <a:prstGeom prst="rect">
            <a:avLst/>
          </a:prstGeom>
          <a:noFill/>
        </p:spPr>
        <p:txBody>
          <a:bodyPr wrap="square" rtlCol="0">
            <a:spAutoFit/>
          </a:bodyPr>
          <a:lstStyle/>
          <a:p>
            <a:pPr marL="285750" indent="-285750" algn="just">
              <a:buFont typeface="Arial" panose="020B0604020202020204" pitchFamily="34" charset="0"/>
              <a:buChar char="•"/>
            </a:pPr>
            <a:r>
              <a:rPr lang="en-US" sz="1600" b="1" dirty="0">
                <a:solidFill>
                  <a:srgbClr val="202124"/>
                </a:solidFill>
                <a:ea typeface="Calibri" panose="020F0502020204030204" pitchFamily="34" charset="0"/>
              </a:rPr>
              <a:t>According to RRS, patients were classified as Low (n=8), Medium (n=47) and High (n=39) risk</a:t>
            </a:r>
          </a:p>
          <a:p>
            <a:pPr marL="285750" indent="-285750" algn="just">
              <a:buFont typeface="Arial" panose="020B0604020202020204" pitchFamily="34" charset="0"/>
              <a:buChar char="•"/>
            </a:pPr>
            <a:endParaRPr lang="en-US" sz="1600" b="1" dirty="0">
              <a:solidFill>
                <a:srgbClr val="202124"/>
              </a:solidFill>
              <a:ea typeface="Calibri" panose="020F0502020204030204" pitchFamily="34" charset="0"/>
            </a:endParaRPr>
          </a:p>
          <a:p>
            <a:pPr algn="just"/>
            <a:endParaRPr lang="en-US" sz="1600" dirty="0"/>
          </a:p>
        </p:txBody>
      </p:sp>
      <p:pic>
        <p:nvPicPr>
          <p:cNvPr id="4" name="Εικόνα 3" descr="Εικόνα που περιέχει κείμενο, διάγραμμα, στιγμιότυπο οθόνης, γράφημα&#10;&#10;Περιγραφή που δημιουργήθηκε αυτόματα">
            <a:extLst>
              <a:ext uri="{FF2B5EF4-FFF2-40B4-BE49-F238E27FC236}">
                <a16:creationId xmlns:a16="http://schemas.microsoft.com/office/drawing/2014/main" id="{E490EA72-6A91-A38B-B931-63A45EBF3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882" y="1546371"/>
            <a:ext cx="6484915" cy="5311629"/>
          </a:xfrm>
          <a:prstGeom prst="rect">
            <a:avLst/>
          </a:prstGeom>
        </p:spPr>
      </p:pic>
    </p:spTree>
    <p:extLst>
      <p:ext uri="{BB962C8B-B14F-4D97-AF65-F5344CB8AC3E}">
        <p14:creationId xmlns:p14="http://schemas.microsoft.com/office/powerpoint/2010/main" val="353225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85341" y="160471"/>
            <a:ext cx="8911687" cy="1280890"/>
          </a:xfrm>
        </p:spPr>
        <p:txBody>
          <a:bodyPr/>
          <a:lstStyle/>
          <a:p>
            <a:pPr algn="ctr"/>
            <a:r>
              <a:rPr lang="en-US" dirty="0"/>
              <a:t>Our Results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055" y="1259840"/>
            <a:ext cx="11423574" cy="5321264"/>
          </a:xfrm>
          <a:prstGeom prst="rect">
            <a:avLst/>
          </a:prstGeom>
        </p:spPr>
      </p:pic>
    </p:spTree>
    <p:extLst>
      <p:ext uri="{BB962C8B-B14F-4D97-AF65-F5344CB8AC3E}">
        <p14:creationId xmlns:p14="http://schemas.microsoft.com/office/powerpoint/2010/main" val="53970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8500" y="624110"/>
            <a:ext cx="8911687" cy="1280890"/>
          </a:xfrm>
        </p:spPr>
        <p:txBody>
          <a:bodyPr/>
          <a:lstStyle/>
          <a:p>
            <a:pPr algn="ctr"/>
            <a:r>
              <a:rPr lang="en-US" dirty="0"/>
              <a:t>Conclusions</a:t>
            </a:r>
          </a:p>
        </p:txBody>
      </p:sp>
      <p:sp>
        <p:nvSpPr>
          <p:cNvPr id="3" name="Content Placeholder 2"/>
          <p:cNvSpPr>
            <a:spLocks noGrp="1"/>
          </p:cNvSpPr>
          <p:nvPr>
            <p:ph idx="1"/>
          </p:nvPr>
        </p:nvSpPr>
        <p:spPr>
          <a:xfrm>
            <a:off x="1371600" y="1540189"/>
            <a:ext cx="10526485" cy="4425182"/>
          </a:xfrm>
        </p:spPr>
        <p:txBody>
          <a:bodyPr>
            <a:noAutofit/>
          </a:bodyPr>
          <a:lstStyle/>
          <a:p>
            <a:pPr algn="just">
              <a:lnSpc>
                <a:spcPct val="170000"/>
              </a:lnSpc>
            </a:pPr>
            <a:r>
              <a:rPr lang="en-US" sz="1600" dirty="0"/>
              <a:t>Both classification systems were able to discriminate patients with declining renal function or reaching ESKD during the acute phase of the disease, but RRS showed a clear superiority in predicting long term outcome of renal function</a:t>
            </a:r>
          </a:p>
          <a:p>
            <a:pPr algn="just">
              <a:lnSpc>
                <a:spcPct val="170000"/>
              </a:lnSpc>
            </a:pPr>
            <a:r>
              <a:rPr lang="en-US" sz="1600" dirty="0"/>
              <a:t>The proportion of normal glomeruli in renal biopsy has indeed showed the best predictive ability for renal function outcome</a:t>
            </a:r>
          </a:p>
          <a:p>
            <a:pPr algn="just">
              <a:lnSpc>
                <a:spcPct val="170000"/>
              </a:lnSpc>
            </a:pPr>
            <a:r>
              <a:rPr lang="en-US" sz="1600" dirty="0"/>
              <a:t>Tubulointerstitial pathology and clinical presentation, as they are included in RRS, seem to predict long term outcome</a:t>
            </a:r>
          </a:p>
          <a:p>
            <a:pPr algn="just">
              <a:lnSpc>
                <a:spcPct val="170000"/>
              </a:lnSpc>
            </a:pPr>
            <a:r>
              <a:rPr lang="en-US" sz="1600" dirty="0">
                <a:solidFill>
                  <a:srgbClr val="202124"/>
                </a:solidFill>
                <a:ea typeface="Calibri" panose="020F0502020204030204" pitchFamily="34" charset="0"/>
              </a:rPr>
              <a:t>Renal function can be improved even in patients with severe histopathology</a:t>
            </a:r>
            <a:endParaRPr lang="en-US" sz="1600" dirty="0"/>
          </a:p>
        </p:txBody>
      </p:sp>
    </p:spTree>
    <p:extLst>
      <p:ext uri="{BB962C8B-B14F-4D97-AF65-F5344CB8AC3E}">
        <p14:creationId xmlns:p14="http://schemas.microsoft.com/office/powerpoint/2010/main" val="1520166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05400" y="4311135"/>
            <a:ext cx="8786813" cy="2646878"/>
          </a:xfrm>
          <a:prstGeom prst="rect">
            <a:avLst/>
          </a:prstGeom>
          <a:noFill/>
        </p:spPr>
        <p:txBody>
          <a:bodyPr wrap="square" rtlCol="0">
            <a:spAutoFit/>
          </a:bodyPr>
          <a:lstStyle/>
          <a:p>
            <a:r>
              <a:rPr lang="en-US" sz="16600" dirty="0">
                <a:latin typeface="Kunstler Script" panose="030304020206070D0D06" pitchFamily="66" charset="0"/>
              </a:rPr>
              <a:t>Thank you</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100" y="271462"/>
            <a:ext cx="8829675" cy="252473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756" y="271461"/>
            <a:ext cx="2400344" cy="2524735"/>
          </a:xfrm>
          <a:prstGeom prst="rect">
            <a:avLst/>
          </a:prstGeom>
        </p:spPr>
      </p:pic>
    </p:spTree>
    <p:extLst>
      <p:ext uri="{BB962C8B-B14F-4D97-AF65-F5344CB8AC3E}">
        <p14:creationId xmlns:p14="http://schemas.microsoft.com/office/powerpoint/2010/main" val="343949409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269</TotalTime>
  <Words>1321</Words>
  <Application>Microsoft Macintosh PowerPoint</Application>
  <PresentationFormat>Ευρεία οθόνη</PresentationFormat>
  <Paragraphs>99</Paragraphs>
  <Slides>9</Slides>
  <Notes>7</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Century Gothic</vt:lpstr>
      <vt:lpstr>Kunstler Script</vt:lpstr>
      <vt:lpstr>Wingdings 3</vt:lpstr>
      <vt:lpstr>Wisp</vt:lpstr>
      <vt:lpstr>Comparison between Berden and ANCA Risk Score classification models regarding their ability to predict short and long term outcome of ANCA-associated glomerulonephritis</vt:lpstr>
      <vt:lpstr>ANCA-associated vasculitides (AAV)</vt:lpstr>
      <vt:lpstr>Renal lesions in ANCA associated vasculitis-glomerulonephritis (AAV/GN)</vt:lpstr>
      <vt:lpstr>  Berden classification             vs            ANCA Renal Risk Score (RRS)</vt:lpstr>
      <vt:lpstr>Our prospective observational study</vt:lpstr>
      <vt:lpstr>Our Results</vt:lpstr>
      <vt:lpstr>Our Results</vt:lpstr>
      <vt:lpstr>Conclusions</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between Berden and ANCA Risk Score classification models regarding their ability to predict short and long term outcome of ANCA-associated glomerulonephritis</dc:title>
  <dc:creator>Λογαριασμός Microsoft</dc:creator>
  <cp:lastModifiedBy>O365</cp:lastModifiedBy>
  <cp:revision>31</cp:revision>
  <dcterms:created xsi:type="dcterms:W3CDTF">2023-10-17T17:47:19Z</dcterms:created>
  <dcterms:modified xsi:type="dcterms:W3CDTF">2023-10-19T18:37:40Z</dcterms:modified>
</cp:coreProperties>
</file>