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3" r:id="rId4"/>
    <p:sldId id="264" r:id="rId5"/>
    <p:sldId id="258" r:id="rId6"/>
    <p:sldId id="260" r:id="rId7"/>
    <p:sldId id="261" r:id="rId8"/>
    <p:sldId id="262" r:id="rId9"/>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FF4"/>
  </p:clrMru>
</p:presentationPr>
</file>

<file path=ppt/tableStyles.xml><?xml version="1.0" encoding="utf-8"?>
<a:tblStyleLst xmlns:a="http://schemas.openxmlformats.org/drawingml/2006/main" def="{5C22544A-7EE6-4342-B048-85BDC9FD1C3A}">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78"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94444-36BD-4793-BD5D-2BABB961B6D4}" type="datetimeFigureOut">
              <a:rPr lang="el-GR" smtClean="0"/>
              <a:pPr/>
              <a:t>18/10/2023</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81697-BA63-419F-9F59-93E5A6CAAE7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Background: </a:t>
            </a:r>
            <a:r>
              <a:rPr lang="en-US"/>
              <a:t>Uremic cardiomyopathy, characterized by left ventricular hypertrophy, diastolic dysfunction, and impaired myocardial strain, contributes to increased cardiovascular mortality in patients with CKD. Emerging evidence suggests a pathogenic role for T cells during chronic heart failure.</a:t>
            </a:r>
          </a:p>
          <a:p>
            <a:r>
              <a:rPr lang="en-US" b="1"/>
              <a:t>Methods: </a:t>
            </a:r>
            <a:r>
              <a:rPr lang="en-US"/>
              <a:t>To determine whether T cells contribute to uremic cardiomyopathy pathogenesis, we modeled this condition by inducing CKD </a:t>
            </a:r>
            <a:r>
              <a:rPr lang="en-US" i="1"/>
              <a:t>via</a:t>
            </a:r>
            <a:r>
              <a:rPr lang="en-US"/>
              <a:t> 5/6th nephrectomy in mice. We used flow cytometry to assess expression of markers of T cell memory or activation by lymphocytes from CKD mice and controls, as well as lymphocyte capacity for cytokine production. Flow cytometry was also used to quantify immune cells isolated from heart tissue. To test effects of T cell depletion on cardiac function, we gave CKD mice anti-CD3 antibody injections to deplete T cells and compared heart function (assessed by echocardiography) with that of controls. Finally, we correlated T cell phenotypes with structural and functional measures on clinically acquired echocardiograms in children with CKD.</a:t>
            </a:r>
            <a:endParaRPr lang="en-US">
              <a:ea typeface="Calibri"/>
              <a:cs typeface="Calibri"/>
            </a:endParaRPr>
          </a:p>
          <a:p>
            <a:r>
              <a:rPr lang="en-US" b="1"/>
              <a:t>Results: </a:t>
            </a:r>
            <a:r>
              <a:rPr lang="en-US"/>
              <a:t>Mice with CKD accumulated T cells bearing markers of memory differentiation (CD44hi) and activation (PD-1, KLRG1, OX40), as reported previously in human CKD. In addition, mice with CKD showed T cells infiltrating the heart. T cell depletion significantly improved both diastolic function and myocardial strain in CKD mice without altering hypertension or degree of renal dysfunction. In children with CKD, increasing frequency of T cells bearing activation markers PD-1 and/or CD57 was associated with worsening diastolic function on echocardiogram.</a:t>
            </a:r>
            <a:endParaRPr lang="en-US">
              <a:ea typeface="Calibri"/>
              <a:cs typeface="Calibri"/>
            </a:endParaRPr>
          </a:p>
          <a:p>
            <a:r>
              <a:rPr lang="en-US" b="1"/>
              <a:t>Conclusions: </a:t>
            </a:r>
            <a:r>
              <a:rPr lang="en-US"/>
              <a:t>CKD results in an accumulation of proinflammatory T cells that appears to contribute to myocardial dysfunction.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C879B3-1E8B-4F7E-A55A-80122E4FD178}" type="slidenum">
              <a:rPr lang="en-US"/>
              <a:pPr/>
              <a:t>4</a:t>
            </a:fld>
            <a:endParaRPr lang="en-US"/>
          </a:p>
        </p:txBody>
      </p:sp>
    </p:spTree>
    <p:extLst>
      <p:ext uri="{BB962C8B-B14F-4D97-AF65-F5344CB8AC3E}">
        <p14:creationId xmlns:p14="http://schemas.microsoft.com/office/powerpoint/2010/main" xmlns="" val="369528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20"/>
            <a:ext cx="7772400" cy="1102519"/>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80"/>
            <a:ext cx="2057400" cy="4388644"/>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05980"/>
            <a:ext cx="6019800" cy="4388644"/>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04787"/>
            <a:ext cx="3008313" cy="8715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1" y="20478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1"/>
            <a:ext cx="5486400" cy="425054"/>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alpha val="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18/10/2023</a:t>
            </a:fld>
            <a:endParaRPr lang="el-GR"/>
          </a:p>
        </p:txBody>
      </p:sp>
      <p:sp>
        <p:nvSpPr>
          <p:cNvPr id="5" name="4 - Θέση υποσέλιδου"/>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555526"/>
            <a:ext cx="8136904" cy="2160240"/>
          </a:xfrm>
          <a:ln w="38100">
            <a:solidFill>
              <a:srgbClr val="0070C0"/>
            </a:solidFill>
          </a:ln>
        </p:spPr>
        <p:txBody>
          <a:bodyPr>
            <a:noAutofit/>
          </a:bodyPr>
          <a:lstStyle/>
          <a:p>
            <a:r>
              <a:rPr lang="en-US" sz="2800" b="1" dirty="0" smtClean="0"/>
              <a:t/>
            </a:r>
            <a:br>
              <a:rPr lang="en-US" sz="2800" b="1" dirty="0" smtClean="0"/>
            </a:br>
            <a:r>
              <a:rPr lang="en-US" sz="2500" b="1" dirty="0" smtClean="0"/>
              <a:t>Circulating CD14++CD16+ </a:t>
            </a:r>
            <a:r>
              <a:rPr lang="en-US" sz="2500" b="1" dirty="0" err="1" smtClean="0"/>
              <a:t>monocytes</a:t>
            </a:r>
            <a:r>
              <a:rPr lang="en-US" sz="2500" b="1" dirty="0" smtClean="0"/>
              <a:t>, NK cells and lymphocyte subsets correlate with conventional and novel deformation related indices of left ventricular function in kidney transplant recipients with no established cardiovascular disease.</a:t>
            </a:r>
            <a:r>
              <a:rPr lang="el-GR" sz="2500" dirty="0" smtClean="0"/>
              <a:t/>
            </a:r>
            <a:br>
              <a:rPr lang="el-GR" sz="2500" dirty="0" smtClean="0"/>
            </a:br>
            <a:endParaRPr lang="el-GR" sz="2500" dirty="0"/>
          </a:p>
        </p:txBody>
      </p:sp>
      <p:sp>
        <p:nvSpPr>
          <p:cNvPr id="3" name="2 - Υπότιτλος"/>
          <p:cNvSpPr>
            <a:spLocks noGrp="1"/>
          </p:cNvSpPr>
          <p:nvPr>
            <p:ph type="subTitle" idx="1"/>
          </p:nvPr>
        </p:nvSpPr>
        <p:spPr>
          <a:xfrm>
            <a:off x="971600" y="2931790"/>
            <a:ext cx="7344816" cy="1728192"/>
          </a:xfrm>
        </p:spPr>
        <p:txBody>
          <a:bodyPr>
            <a:noAutofit/>
          </a:bodyPr>
          <a:lstStyle/>
          <a:p>
            <a:r>
              <a:rPr lang="en-US" sz="1600" b="1" dirty="0" err="1" smtClean="0">
                <a:solidFill>
                  <a:schemeClr val="tx1">
                    <a:lumMod val="85000"/>
                    <a:lumOff val="15000"/>
                  </a:schemeClr>
                </a:solidFill>
              </a:rPr>
              <a:t>Anila</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Duni</a:t>
            </a:r>
            <a:r>
              <a:rPr lang="el-GR" altLang="el-GR" sz="1600" i="1" dirty="0" smtClean="0">
                <a:solidFill>
                  <a:schemeClr val="tx1">
                    <a:lumMod val="85000"/>
                    <a:lumOff val="15000"/>
                  </a:schemeClr>
                </a:solidFill>
              </a:rPr>
              <a:t>¹</a:t>
            </a:r>
            <a:r>
              <a:rPr lang="en-US" altLang="el-GR" sz="1600" i="1" baseline="30000" dirty="0" smtClean="0">
                <a:solidFill>
                  <a:schemeClr val="tx1">
                    <a:lumMod val="85000"/>
                    <a:lumOff val="15000"/>
                  </a:schemeClr>
                </a:solidFill>
              </a:rPr>
              <a:t>,2</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Lampros</a:t>
            </a:r>
            <a:r>
              <a:rPr lang="en-US" sz="1600" b="1" dirty="0" smtClean="0">
                <a:solidFill>
                  <a:schemeClr val="tx1">
                    <a:lumMod val="85000"/>
                    <a:lumOff val="15000"/>
                  </a:schemeClr>
                </a:solidFill>
              </a:rPr>
              <a:t> Lakkas</a:t>
            </a:r>
            <a:r>
              <a:rPr lang="en-US" altLang="el-GR" sz="1600" i="1" baseline="30000" dirty="0" smtClean="0">
                <a:solidFill>
                  <a:schemeClr val="tx1">
                    <a:lumMod val="85000"/>
                    <a:lumOff val="15000"/>
                  </a:schemeClr>
                </a:solidFill>
              </a:rPr>
              <a:t>3</a:t>
            </a:r>
            <a:r>
              <a:rPr lang="el-GR" altLang="el-GR" sz="1600" b="1" dirty="0" smtClean="0">
                <a:solidFill>
                  <a:schemeClr val="tx1">
                    <a:lumMod val="85000"/>
                    <a:lumOff val="15000"/>
                  </a:schemeClr>
                </a:solidFill>
              </a:rPr>
              <a:t> </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Aris</a:t>
            </a:r>
            <a:r>
              <a:rPr lang="en-US" sz="1600" b="1" dirty="0" smtClean="0">
                <a:solidFill>
                  <a:schemeClr val="tx1">
                    <a:lumMod val="85000"/>
                    <a:lumOff val="15000"/>
                  </a:schemeClr>
                </a:solidFill>
              </a:rPr>
              <a:t> Bechlioulis</a:t>
            </a:r>
            <a:r>
              <a:rPr lang="en-US" altLang="el-GR" sz="1600" i="1" baseline="30000" dirty="0" smtClean="0">
                <a:solidFill>
                  <a:schemeClr val="tx1">
                    <a:lumMod val="85000"/>
                    <a:lumOff val="15000"/>
                  </a:schemeClr>
                </a:solidFill>
              </a:rPr>
              <a:t>3</a:t>
            </a:r>
            <a:r>
              <a:rPr lang="en-US" sz="1600" b="1" dirty="0" smtClean="0">
                <a:solidFill>
                  <a:schemeClr val="tx1">
                    <a:lumMod val="85000"/>
                    <a:lumOff val="15000"/>
                  </a:schemeClr>
                </a:solidFill>
              </a:rPr>
              <a:t>, George Markopoulos</a:t>
            </a:r>
            <a:r>
              <a:rPr lang="en-US" sz="1600" i="1" baseline="30000" dirty="0" smtClean="0">
                <a:solidFill>
                  <a:schemeClr val="tx1">
                    <a:lumMod val="85000"/>
                    <a:lumOff val="15000"/>
                  </a:schemeClr>
                </a:solidFill>
              </a:rPr>
              <a:t>4</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Vasilios</a:t>
            </a:r>
            <a:r>
              <a:rPr lang="en-US" sz="1600" b="1" dirty="0" smtClean="0">
                <a:solidFill>
                  <a:schemeClr val="tx1">
                    <a:lumMod val="85000"/>
                    <a:lumOff val="15000"/>
                  </a:schemeClr>
                </a:solidFill>
              </a:rPr>
              <a:t> Koutlas</a:t>
            </a:r>
            <a:r>
              <a:rPr lang="en-US" altLang="el-GR" sz="1600" i="1" baseline="30000" dirty="0" smtClean="0">
                <a:solidFill>
                  <a:schemeClr val="tx1">
                    <a:lumMod val="85000"/>
                    <a:lumOff val="15000"/>
                  </a:schemeClr>
                </a:solidFill>
              </a:rPr>
              <a:t>2</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Eirini</a:t>
            </a:r>
            <a:r>
              <a:rPr lang="en-US" sz="1600" b="1" dirty="0" smtClean="0">
                <a:solidFill>
                  <a:schemeClr val="tx1">
                    <a:lumMod val="85000"/>
                    <a:lumOff val="15000"/>
                  </a:schemeClr>
                </a:solidFill>
              </a:rPr>
              <a:t> Tzalavra</a:t>
            </a:r>
            <a:r>
              <a:rPr lang="en-US" altLang="el-GR" sz="1600" i="1" baseline="30000" dirty="0" smtClean="0">
                <a:solidFill>
                  <a:schemeClr val="tx1">
                    <a:lumMod val="85000"/>
                    <a:lumOff val="15000"/>
                  </a:schemeClr>
                </a:solidFill>
              </a:rPr>
              <a:t>2</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Vasilios</a:t>
            </a:r>
            <a:r>
              <a:rPr lang="en-US" sz="1600" b="1" dirty="0" smtClean="0">
                <a:solidFill>
                  <a:schemeClr val="tx1">
                    <a:lumMod val="85000"/>
                    <a:lumOff val="15000"/>
                  </a:schemeClr>
                </a:solidFill>
              </a:rPr>
              <a:t> Tatsis</a:t>
            </a:r>
            <a:r>
              <a:rPr lang="en-US" altLang="el-GR" sz="1600" i="1" baseline="30000" dirty="0" smtClean="0">
                <a:solidFill>
                  <a:schemeClr val="tx1">
                    <a:lumMod val="85000"/>
                    <a:lumOff val="15000"/>
                  </a:schemeClr>
                </a:solidFill>
              </a:rPr>
              <a:t>2</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Ioanna</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Theodorou</a:t>
            </a:r>
            <a:r>
              <a:rPr lang="el-GR" altLang="el-GR" sz="1600" i="1" dirty="0" smtClean="0">
                <a:solidFill>
                  <a:schemeClr val="tx1">
                    <a:lumMod val="85000"/>
                    <a:lumOff val="15000"/>
                  </a:schemeClr>
                </a:solidFill>
              </a:rPr>
              <a:t>¹</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Charalambos</a:t>
            </a:r>
            <a:r>
              <a:rPr lang="en-US" sz="1600" b="1" dirty="0" smtClean="0">
                <a:solidFill>
                  <a:schemeClr val="tx1">
                    <a:lumMod val="85000"/>
                    <a:lumOff val="15000"/>
                  </a:schemeClr>
                </a:solidFill>
              </a:rPr>
              <a:t> Pappas</a:t>
            </a:r>
            <a:r>
              <a:rPr lang="el-GR" altLang="el-GR" sz="1600" i="1" dirty="0" smtClean="0">
                <a:solidFill>
                  <a:schemeClr val="tx1">
                    <a:lumMod val="85000"/>
                    <a:lumOff val="15000"/>
                  </a:schemeClr>
                </a:solidFill>
              </a:rPr>
              <a:t>¹</a:t>
            </a:r>
            <a:r>
              <a:rPr lang="en-US" sz="1600" b="1" dirty="0" smtClean="0">
                <a:solidFill>
                  <a:schemeClr val="tx1">
                    <a:lumMod val="85000"/>
                    <a:lumOff val="15000"/>
                  </a:schemeClr>
                </a:solidFill>
              </a:rPr>
              <a:t>, George Vartholomatos</a:t>
            </a:r>
            <a:r>
              <a:rPr lang="en-US" sz="1600" i="1" baseline="30000" dirty="0" smtClean="0">
                <a:solidFill>
                  <a:schemeClr val="tx1">
                    <a:lumMod val="85000"/>
                    <a:lumOff val="15000"/>
                  </a:schemeClr>
                </a:solidFill>
              </a:rPr>
              <a:t>4</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Michalis</a:t>
            </a:r>
            <a:r>
              <a:rPr lang="en-US" sz="1600" b="1" dirty="0" smtClean="0">
                <a:solidFill>
                  <a:schemeClr val="tx1">
                    <a:lumMod val="85000"/>
                    <a:lumOff val="15000"/>
                  </a:schemeClr>
                </a:solidFill>
              </a:rPr>
              <a:t> Mitsis</a:t>
            </a:r>
            <a:r>
              <a:rPr lang="en-US" altLang="el-GR" sz="1600" i="1" baseline="30000" dirty="0" smtClean="0">
                <a:solidFill>
                  <a:schemeClr val="tx1">
                    <a:lumMod val="85000"/>
                    <a:lumOff val="15000"/>
                  </a:schemeClr>
                </a:solidFill>
              </a:rPr>
              <a:t>2</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Aikaterini</a:t>
            </a:r>
            <a:r>
              <a:rPr lang="en-US" sz="1600" b="1" dirty="0" smtClean="0">
                <a:solidFill>
                  <a:schemeClr val="tx1">
                    <a:lumMod val="85000"/>
                    <a:lumOff val="15000"/>
                  </a:schemeClr>
                </a:solidFill>
              </a:rPr>
              <a:t> Naka</a:t>
            </a:r>
            <a:r>
              <a:rPr lang="en-US" altLang="el-GR" sz="1600" i="1" baseline="30000" dirty="0" smtClean="0">
                <a:solidFill>
                  <a:schemeClr val="tx1">
                    <a:lumMod val="85000"/>
                    <a:lumOff val="15000"/>
                  </a:schemeClr>
                </a:solidFill>
              </a:rPr>
              <a:t>3</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Evangelia</a:t>
            </a:r>
            <a:r>
              <a:rPr lang="en-US" sz="1600" b="1" dirty="0" smtClean="0">
                <a:solidFill>
                  <a:schemeClr val="tx1">
                    <a:lumMod val="85000"/>
                    <a:lumOff val="15000"/>
                  </a:schemeClr>
                </a:solidFill>
              </a:rPr>
              <a:t> </a:t>
            </a:r>
            <a:r>
              <a:rPr lang="en-US" sz="1600" b="1" dirty="0" err="1" smtClean="0">
                <a:solidFill>
                  <a:schemeClr val="tx1">
                    <a:lumMod val="85000"/>
                    <a:lumOff val="15000"/>
                  </a:schemeClr>
                </a:solidFill>
              </a:rPr>
              <a:t>Dounousi</a:t>
            </a:r>
            <a:r>
              <a:rPr lang="el-GR" altLang="el-GR" sz="1600" i="1" dirty="0" smtClean="0">
                <a:solidFill>
                  <a:schemeClr val="tx1">
                    <a:lumMod val="85000"/>
                    <a:lumOff val="15000"/>
                  </a:schemeClr>
                </a:solidFill>
              </a:rPr>
              <a:t>¹</a:t>
            </a:r>
            <a:r>
              <a:rPr lang="en-US" altLang="el-GR" sz="1600" i="1" baseline="30000" dirty="0" smtClean="0">
                <a:solidFill>
                  <a:schemeClr val="tx1">
                    <a:lumMod val="85000"/>
                    <a:lumOff val="15000"/>
                  </a:schemeClr>
                </a:solidFill>
              </a:rPr>
              <a:t>,2</a:t>
            </a:r>
            <a:r>
              <a:rPr lang="en-US" sz="1600" b="1" dirty="0" smtClean="0">
                <a:solidFill>
                  <a:schemeClr val="tx1">
                    <a:lumMod val="85000"/>
                    <a:lumOff val="15000"/>
                  </a:schemeClr>
                </a:solidFill>
              </a:rPr>
              <a:t>.</a:t>
            </a:r>
          </a:p>
          <a:p>
            <a:pPr lvl="0" algn="just" fontAlgn="base">
              <a:lnSpc>
                <a:spcPct val="150000"/>
              </a:lnSpc>
              <a:spcBef>
                <a:spcPct val="0"/>
              </a:spcBef>
              <a:spcAft>
                <a:spcPct val="0"/>
              </a:spcAft>
            </a:pPr>
            <a:r>
              <a:rPr lang="en-US" sz="1400" i="1" dirty="0" smtClean="0">
                <a:solidFill>
                  <a:schemeClr val="tx1">
                    <a:lumMod val="85000"/>
                    <a:lumOff val="15000"/>
                  </a:schemeClr>
                </a:solidFill>
                <a:ea typeface="Calibri" pitchFamily="34" charset="0"/>
                <a:cs typeface="Times New Roman" pitchFamily="18" charset="0"/>
              </a:rPr>
              <a:t>Department of Nephrology, University Hospital of </a:t>
            </a:r>
            <a:r>
              <a:rPr lang="en-US" sz="1400" i="1" dirty="0" err="1" smtClean="0">
                <a:solidFill>
                  <a:schemeClr val="tx1">
                    <a:lumMod val="85000"/>
                    <a:lumOff val="15000"/>
                  </a:schemeClr>
                </a:solidFill>
                <a:ea typeface="Calibri" pitchFamily="34" charset="0"/>
                <a:cs typeface="Times New Roman" pitchFamily="18" charset="0"/>
              </a:rPr>
              <a:t>Ioannina</a:t>
            </a:r>
            <a:r>
              <a:rPr lang="en-US" sz="1400" i="1" dirty="0" smtClean="0">
                <a:solidFill>
                  <a:schemeClr val="tx1">
                    <a:lumMod val="85000"/>
                    <a:lumOff val="15000"/>
                  </a:schemeClr>
                </a:solidFill>
                <a:ea typeface="Calibri" pitchFamily="34" charset="0"/>
                <a:cs typeface="Times New Roman" pitchFamily="18" charset="0"/>
              </a:rPr>
              <a:t>, Greece</a:t>
            </a:r>
            <a:r>
              <a:rPr lang="el-GR" altLang="el-GR" sz="1400" i="1" dirty="0" smtClean="0">
                <a:solidFill>
                  <a:schemeClr val="tx1">
                    <a:lumMod val="85000"/>
                    <a:lumOff val="15000"/>
                  </a:schemeClr>
                </a:solidFill>
              </a:rPr>
              <a:t>¹</a:t>
            </a:r>
            <a:r>
              <a:rPr lang="en-US" sz="1400" i="1" dirty="0" smtClean="0">
                <a:solidFill>
                  <a:schemeClr val="tx1">
                    <a:lumMod val="85000"/>
                    <a:lumOff val="15000"/>
                  </a:schemeClr>
                </a:solidFill>
                <a:ea typeface="Calibri" pitchFamily="34" charset="0"/>
                <a:cs typeface="Times New Roman" pitchFamily="18" charset="0"/>
              </a:rPr>
              <a:t> </a:t>
            </a:r>
            <a:endParaRPr lang="el-GR" sz="1400" i="1" dirty="0" smtClean="0">
              <a:solidFill>
                <a:schemeClr val="tx1">
                  <a:lumMod val="85000"/>
                  <a:lumOff val="15000"/>
                </a:schemeClr>
              </a:solidFill>
              <a:cs typeface="Arial" pitchFamily="34" charset="0"/>
            </a:endParaRPr>
          </a:p>
          <a:p>
            <a:pPr lvl="0" algn="just" eaLnBrk="0" fontAlgn="base" hangingPunct="0">
              <a:spcBef>
                <a:spcPct val="0"/>
              </a:spcBef>
              <a:spcAft>
                <a:spcPct val="0"/>
              </a:spcAft>
            </a:pPr>
            <a:r>
              <a:rPr lang="en-US" sz="1400" i="1" dirty="0" smtClean="0">
                <a:solidFill>
                  <a:schemeClr val="tx1">
                    <a:lumMod val="85000"/>
                    <a:lumOff val="15000"/>
                  </a:schemeClr>
                </a:solidFill>
                <a:ea typeface="Calibri" pitchFamily="34" charset="0"/>
                <a:cs typeface="Times New Roman" pitchFamily="18" charset="0"/>
              </a:rPr>
              <a:t>Department of Surgery and Kidney Transplant Unit, University Hospital of </a:t>
            </a:r>
            <a:r>
              <a:rPr lang="en-US" sz="1400" i="1" dirty="0" err="1" smtClean="0">
                <a:solidFill>
                  <a:schemeClr val="tx1">
                    <a:lumMod val="85000"/>
                    <a:lumOff val="15000"/>
                  </a:schemeClr>
                </a:solidFill>
                <a:ea typeface="Calibri" pitchFamily="34" charset="0"/>
                <a:cs typeface="Times New Roman" pitchFamily="18" charset="0"/>
              </a:rPr>
              <a:t>Ioannina</a:t>
            </a:r>
            <a:r>
              <a:rPr lang="en-US" sz="1400" i="1" dirty="0" smtClean="0">
                <a:solidFill>
                  <a:schemeClr val="tx1">
                    <a:lumMod val="85000"/>
                    <a:lumOff val="15000"/>
                  </a:schemeClr>
                </a:solidFill>
                <a:ea typeface="Calibri" pitchFamily="34" charset="0"/>
                <a:cs typeface="Times New Roman" pitchFamily="18" charset="0"/>
              </a:rPr>
              <a:t>, Greece</a:t>
            </a:r>
            <a:r>
              <a:rPr lang="en-US" altLang="el-GR" sz="1400" i="1" baseline="30000" dirty="0" smtClean="0">
                <a:solidFill>
                  <a:schemeClr val="tx1">
                    <a:lumMod val="85000"/>
                    <a:lumOff val="15000"/>
                  </a:schemeClr>
                </a:solidFill>
              </a:rPr>
              <a:t>2</a:t>
            </a:r>
          </a:p>
          <a:p>
            <a:pPr algn="just" eaLnBrk="0" fontAlgn="base" hangingPunct="0">
              <a:spcBef>
                <a:spcPct val="0"/>
              </a:spcBef>
              <a:spcAft>
                <a:spcPct val="0"/>
              </a:spcAft>
            </a:pPr>
            <a:r>
              <a:rPr lang="en-US" altLang="el-GR" sz="1400" i="1" dirty="0" smtClean="0">
                <a:solidFill>
                  <a:schemeClr val="tx1">
                    <a:lumMod val="85000"/>
                    <a:lumOff val="15000"/>
                  </a:schemeClr>
                </a:solidFill>
              </a:rPr>
              <a:t>2</a:t>
            </a:r>
            <a:r>
              <a:rPr lang="en-US" altLang="el-GR" sz="1400" i="1" baseline="30000" dirty="0" smtClean="0">
                <a:solidFill>
                  <a:schemeClr val="tx1">
                    <a:lumMod val="85000"/>
                    <a:lumOff val="15000"/>
                  </a:schemeClr>
                </a:solidFill>
              </a:rPr>
              <a:t>nd</a:t>
            </a:r>
            <a:r>
              <a:rPr lang="en-US" altLang="el-GR" sz="1400" i="1" dirty="0" smtClean="0">
                <a:solidFill>
                  <a:schemeClr val="tx1">
                    <a:lumMod val="85000"/>
                    <a:lumOff val="15000"/>
                  </a:schemeClr>
                </a:solidFill>
              </a:rPr>
              <a:t> Cardiology Department, University Hospital of </a:t>
            </a:r>
            <a:r>
              <a:rPr lang="en-US" altLang="el-GR" sz="1400" i="1" dirty="0" err="1" smtClean="0">
                <a:solidFill>
                  <a:schemeClr val="tx1">
                    <a:lumMod val="85000"/>
                    <a:lumOff val="15000"/>
                  </a:schemeClr>
                </a:solidFill>
              </a:rPr>
              <a:t>Ioannina</a:t>
            </a:r>
            <a:r>
              <a:rPr lang="en-US" altLang="el-GR" sz="1400" i="1" dirty="0" smtClean="0">
                <a:solidFill>
                  <a:schemeClr val="tx1">
                    <a:lumMod val="85000"/>
                    <a:lumOff val="15000"/>
                  </a:schemeClr>
                </a:solidFill>
              </a:rPr>
              <a:t>, Greece</a:t>
            </a:r>
            <a:r>
              <a:rPr lang="en-US" altLang="el-GR" sz="1400" i="1" baseline="30000" dirty="0" smtClean="0">
                <a:solidFill>
                  <a:schemeClr val="tx1">
                    <a:lumMod val="85000"/>
                    <a:lumOff val="15000"/>
                  </a:schemeClr>
                </a:solidFill>
              </a:rPr>
              <a:t>3</a:t>
            </a:r>
            <a:endParaRPr lang="en-US" altLang="el-GR" sz="1400" i="1" dirty="0" smtClean="0">
              <a:solidFill>
                <a:schemeClr val="tx1">
                  <a:lumMod val="85000"/>
                  <a:lumOff val="15000"/>
                </a:schemeClr>
              </a:solidFill>
            </a:endParaRPr>
          </a:p>
          <a:p>
            <a:pPr lvl="0" algn="just" eaLnBrk="0" fontAlgn="base" hangingPunct="0">
              <a:spcBef>
                <a:spcPct val="0"/>
              </a:spcBef>
              <a:spcAft>
                <a:spcPct val="0"/>
              </a:spcAft>
            </a:pPr>
            <a:r>
              <a:rPr lang="en-US" sz="1400" i="1" dirty="0" smtClean="0">
                <a:solidFill>
                  <a:schemeClr val="tx1">
                    <a:lumMod val="85000"/>
                    <a:lumOff val="15000"/>
                  </a:schemeClr>
                </a:solidFill>
                <a:ea typeface="Calibri" pitchFamily="34" charset="0"/>
                <a:cs typeface="Times New Roman" pitchFamily="18" charset="0"/>
              </a:rPr>
              <a:t>Laboratory of Hematology - Unit of Molecular Biology, University Hospital of </a:t>
            </a:r>
            <a:r>
              <a:rPr lang="en-US" sz="1400" i="1" dirty="0" err="1" smtClean="0">
                <a:solidFill>
                  <a:schemeClr val="tx1">
                    <a:lumMod val="85000"/>
                    <a:lumOff val="15000"/>
                  </a:schemeClr>
                </a:solidFill>
                <a:ea typeface="Calibri" pitchFamily="34" charset="0"/>
                <a:cs typeface="Times New Roman" pitchFamily="18" charset="0"/>
              </a:rPr>
              <a:t>Ioannina</a:t>
            </a:r>
            <a:r>
              <a:rPr lang="en-US" sz="1400" i="1" dirty="0" smtClean="0">
                <a:solidFill>
                  <a:schemeClr val="tx1">
                    <a:lumMod val="85000"/>
                    <a:lumOff val="15000"/>
                  </a:schemeClr>
                </a:solidFill>
                <a:ea typeface="Calibri" pitchFamily="34" charset="0"/>
                <a:cs typeface="Times New Roman" pitchFamily="18" charset="0"/>
              </a:rPr>
              <a:t>, Greece</a:t>
            </a:r>
            <a:r>
              <a:rPr lang="en-US" sz="1400" i="1" baseline="30000" dirty="0" smtClean="0">
                <a:solidFill>
                  <a:schemeClr val="tx1">
                    <a:lumMod val="85000"/>
                    <a:lumOff val="15000"/>
                  </a:schemeClr>
                </a:solidFill>
              </a:rPr>
              <a:t>4</a:t>
            </a:r>
            <a:r>
              <a:rPr lang="en-US" altLang="el-GR" sz="1400" i="1" baseline="30000" dirty="0" smtClean="0">
                <a:solidFill>
                  <a:schemeClr val="tx1">
                    <a:lumMod val="85000"/>
                    <a:lumOff val="15000"/>
                  </a:schemeClr>
                </a:solidFill>
              </a:rPr>
              <a:t> </a:t>
            </a:r>
          </a:p>
          <a:p>
            <a:endParaRPr lang="en-US" sz="1400" b="1" i="1" dirty="0" smtClean="0">
              <a:solidFill>
                <a:schemeClr val="tx1">
                  <a:lumMod val="65000"/>
                  <a:lumOff val="35000"/>
                </a:schemeClr>
              </a:solidFill>
            </a:endParaRPr>
          </a:p>
          <a:p>
            <a:pPr>
              <a:lnSpc>
                <a:spcPct val="170000"/>
              </a:lnSpc>
            </a:pPr>
            <a:endParaRPr lang="el-GR" sz="1400" b="1"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123478"/>
            <a:ext cx="8229600" cy="573528"/>
          </a:xfrm>
        </p:spPr>
        <p:txBody>
          <a:bodyPr>
            <a:normAutofit/>
          </a:bodyPr>
          <a:lstStyle/>
          <a:p>
            <a:r>
              <a:rPr lang="en-US" sz="2500" b="1" i="1" dirty="0" smtClean="0">
                <a:solidFill>
                  <a:schemeClr val="accent1">
                    <a:lumMod val="50000"/>
                  </a:schemeClr>
                </a:solidFill>
                <a:latin typeface="+mn-lt"/>
              </a:rPr>
              <a:t>Introduction</a:t>
            </a:r>
            <a:endParaRPr lang="el-GR" sz="2500" b="1" i="1" dirty="0">
              <a:solidFill>
                <a:schemeClr val="accent1">
                  <a:lumMod val="50000"/>
                </a:schemeClr>
              </a:solidFill>
              <a:latin typeface="+mn-lt"/>
            </a:endParaRPr>
          </a:p>
        </p:txBody>
      </p:sp>
      <p:sp>
        <p:nvSpPr>
          <p:cNvPr id="4" name="3 - Θέση περιεχομένου"/>
          <p:cNvSpPr>
            <a:spLocks noGrp="1"/>
          </p:cNvSpPr>
          <p:nvPr>
            <p:ph idx="1"/>
          </p:nvPr>
        </p:nvSpPr>
        <p:spPr>
          <a:xfrm>
            <a:off x="571472" y="714362"/>
            <a:ext cx="7992888" cy="4176607"/>
          </a:xfrm>
        </p:spPr>
        <p:txBody>
          <a:bodyPr>
            <a:noAutofit/>
          </a:bodyPr>
          <a:lstStyle/>
          <a:p>
            <a:r>
              <a:rPr lang="en-US" sz="1600" dirty="0" smtClean="0"/>
              <a:t>Kidney transplant recipients (KTRs) carry a great burden of cardiovascular disease (CVD) despite improved left ventricular (LV) remodeling after transplantation. </a:t>
            </a:r>
          </a:p>
          <a:p>
            <a:r>
              <a:rPr lang="en-US" sz="1600" dirty="0" smtClean="0"/>
              <a:t>Kidney allograft dysfunction and the </a:t>
            </a:r>
            <a:r>
              <a:rPr lang="en-US" sz="1600" dirty="0" err="1" smtClean="0"/>
              <a:t>immunosuppressed</a:t>
            </a:r>
            <a:r>
              <a:rPr lang="en-US" sz="1600" dirty="0" smtClean="0"/>
              <a:t> milieu play a major adverse role in myocardial structural changes in asymptomatic KTRs. </a:t>
            </a:r>
          </a:p>
          <a:p>
            <a:r>
              <a:rPr lang="en-US" sz="1600" dirty="0" smtClean="0"/>
              <a:t>There is an</a:t>
            </a:r>
            <a:r>
              <a:rPr lang="en-US" sz="1600" b="1" dirty="0" smtClean="0"/>
              <a:t> intricate relationship between immune system responses with heart failure syndromes</a:t>
            </a:r>
            <a:r>
              <a:rPr lang="en-US" sz="1600" dirty="0" smtClean="0"/>
              <a:t>, including aberrant activity and counts of </a:t>
            </a:r>
            <a:r>
              <a:rPr lang="en-US" sz="1600" dirty="0" err="1" smtClean="0"/>
              <a:t>proinflammatory</a:t>
            </a:r>
            <a:r>
              <a:rPr lang="en-US" sz="1600" dirty="0" smtClean="0"/>
              <a:t> </a:t>
            </a:r>
            <a:r>
              <a:rPr lang="en-US" sz="1600" b="1" dirty="0" smtClean="0"/>
              <a:t>CD14++CD16+ </a:t>
            </a:r>
            <a:r>
              <a:rPr lang="en-US" sz="1600" b="1" dirty="0" err="1" smtClean="0"/>
              <a:t>monocytes</a:t>
            </a:r>
            <a:r>
              <a:rPr lang="en-US" sz="1600" b="1" dirty="0" smtClean="0"/>
              <a:t>, of natural killer (NK) cells and of T regulatory cells (</a:t>
            </a:r>
            <a:r>
              <a:rPr lang="en-US" sz="1600" b="1" dirty="0" err="1" smtClean="0"/>
              <a:t>Tregs</a:t>
            </a:r>
            <a:r>
              <a:rPr lang="en-US" sz="1600" b="1" dirty="0" smtClean="0"/>
              <a:t>). </a:t>
            </a:r>
          </a:p>
          <a:p>
            <a:r>
              <a:rPr lang="en-US" sz="1600" dirty="0" smtClean="0"/>
              <a:t>The associations of immune cell subpopulations with subclinical markers of CVD remain to be determined in KTRs. </a:t>
            </a:r>
          </a:p>
          <a:p>
            <a:pPr algn="ctr">
              <a:buNone/>
            </a:pPr>
            <a:r>
              <a:rPr lang="en-US" sz="1900" b="1" dirty="0" smtClean="0"/>
              <a:t>   </a:t>
            </a:r>
          </a:p>
          <a:p>
            <a:pPr algn="ctr">
              <a:buNone/>
            </a:pPr>
            <a:r>
              <a:rPr lang="en-US" sz="1900" b="1" dirty="0" smtClean="0"/>
              <a:t> </a:t>
            </a:r>
            <a:r>
              <a:rPr lang="en-US" sz="1600" b="1" dirty="0" smtClean="0"/>
              <a:t>The aim of our study was to investigate potential correlations between blood levels of specific immune cells subsets with conventional and novel deformation related indices of LV function in KTRs. </a:t>
            </a:r>
            <a:endParaRPr lang="el-GR" sz="1600" b="1" dirty="0"/>
          </a:p>
        </p:txBody>
      </p:sp>
      <p:sp>
        <p:nvSpPr>
          <p:cNvPr id="5" name="4 - Ορθογώνιο"/>
          <p:cNvSpPr/>
          <p:nvPr/>
        </p:nvSpPr>
        <p:spPr>
          <a:xfrm>
            <a:off x="785786" y="3429006"/>
            <a:ext cx="7776864" cy="101920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xmlns="" id="{6183D02F-D0F5-8ECE-3CCE-56FBE1FBE289}"/>
              </a:ext>
            </a:extLst>
          </p:cNvPr>
          <p:cNvPicPr>
            <a:picLocks noChangeAspect="1"/>
          </p:cNvPicPr>
          <p:nvPr/>
        </p:nvPicPr>
        <p:blipFill>
          <a:blip r:embed="rId2" cstate="print"/>
          <a:stretch>
            <a:fillRect/>
          </a:stretch>
        </p:blipFill>
        <p:spPr>
          <a:xfrm>
            <a:off x="5076056" y="339502"/>
            <a:ext cx="3672408" cy="1800200"/>
          </a:xfrm>
          <a:prstGeom prst="rect">
            <a:avLst/>
          </a:prstGeom>
        </p:spPr>
      </p:pic>
      <p:sp>
        <p:nvSpPr>
          <p:cNvPr id="3" name="Rectangle 2">
            <a:extLst>
              <a:ext uri="{FF2B5EF4-FFF2-40B4-BE49-F238E27FC236}">
                <a16:creationId xmlns:a16="http://schemas.microsoft.com/office/drawing/2014/main" xmlns="" id="{99FC7936-BFB6-6EF3-5512-25E48DDE1C57}"/>
              </a:ext>
            </a:extLst>
          </p:cNvPr>
          <p:cNvSpPr/>
          <p:nvPr/>
        </p:nvSpPr>
        <p:spPr>
          <a:xfrm>
            <a:off x="6732240" y="1779662"/>
            <a:ext cx="2088232" cy="539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Content Placeholder 2">
            <a:extLst>
              <a:ext uri="{FF2B5EF4-FFF2-40B4-BE49-F238E27FC236}">
                <a16:creationId xmlns:a16="http://schemas.microsoft.com/office/drawing/2014/main" xmlns="" id="{D35DA071-2C6E-A618-48DD-AA4FB03EADBA}"/>
              </a:ext>
            </a:extLst>
          </p:cNvPr>
          <p:cNvSpPr>
            <a:spLocks noGrp="1"/>
          </p:cNvSpPr>
          <p:nvPr/>
        </p:nvSpPr>
        <p:spPr>
          <a:xfrm>
            <a:off x="5076056" y="2427734"/>
            <a:ext cx="3456384" cy="720080"/>
          </a:xfrm>
          <a:prstGeom prst="rect">
            <a:avLst/>
          </a:prstGeom>
          <a:ln w="28575">
            <a:noFill/>
          </a:ln>
        </p:spPr>
        <p:txBody>
          <a:bodyPr vert="horz" lIns="68580" tIns="34290" rIns="68580" bIns="3429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i="1" dirty="0">
                <a:solidFill>
                  <a:schemeClr val="accent2">
                    <a:lumMod val="50000"/>
                  </a:schemeClr>
                </a:solidFill>
                <a:ea typeface="+mn-lt"/>
                <a:cs typeface="+mn-lt"/>
              </a:rPr>
              <a:t>Proinflammatory monocyte subpopulations decrease after renal transplantation. </a:t>
            </a:r>
          </a:p>
          <a:p>
            <a:pPr marL="0" indent="0">
              <a:buNone/>
            </a:pPr>
            <a:endParaRPr lang="en-US" sz="1500" b="1" i="1" dirty="0">
              <a:ea typeface="+mn-lt"/>
              <a:cs typeface="+mn-lt"/>
            </a:endParaRPr>
          </a:p>
          <a:p>
            <a:pPr marL="0" indent="0" algn="r">
              <a:buNone/>
            </a:pPr>
            <a:endParaRPr lang="en-US" sz="1200" i="1" dirty="0">
              <a:cs typeface="Calibri"/>
            </a:endParaRPr>
          </a:p>
        </p:txBody>
      </p:sp>
      <p:sp>
        <p:nvSpPr>
          <p:cNvPr id="6" name="TextBox 2">
            <a:extLst>
              <a:ext uri="{FF2B5EF4-FFF2-40B4-BE49-F238E27FC236}">
                <a16:creationId xmlns:a16="http://schemas.microsoft.com/office/drawing/2014/main" xmlns="" id="{25050168-34D6-F12F-6435-28BA41FBFA69}"/>
              </a:ext>
            </a:extLst>
          </p:cNvPr>
          <p:cNvSpPr txBox="1"/>
          <p:nvPr/>
        </p:nvSpPr>
        <p:spPr>
          <a:xfrm>
            <a:off x="467544" y="339502"/>
            <a:ext cx="3960440" cy="992579"/>
          </a:xfrm>
          <a:prstGeom prst="rect">
            <a:avLst/>
          </a:prstGeom>
          <a:noFill/>
          <a:ln w="6350">
            <a:solidFill>
              <a:schemeClr val="accent5">
                <a:lumMod val="50000"/>
              </a:schemeClr>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b="1" dirty="0"/>
              <a:t>CD14++CD16+ monocytes are independently associated with CV </a:t>
            </a:r>
            <a:endParaRPr lang="en-US" sz="2000" b="1" dirty="0" smtClean="0"/>
          </a:p>
          <a:p>
            <a:r>
              <a:rPr lang="en-US" sz="2000" b="1" dirty="0" smtClean="0"/>
              <a:t>events </a:t>
            </a:r>
            <a:r>
              <a:rPr lang="en-US" sz="2000" b="1" dirty="0"/>
              <a:t>in CKD  </a:t>
            </a:r>
            <a:endParaRPr lang="en-US" sz="2000" b="1" dirty="0">
              <a:cs typeface="Calibri"/>
            </a:endParaRPr>
          </a:p>
        </p:txBody>
      </p:sp>
      <p:pic>
        <p:nvPicPr>
          <p:cNvPr id="7" name="Picture 6" descr="Chart, line chart&#10;&#10;Description automatically generated">
            <a:extLst>
              <a:ext uri="{FF2B5EF4-FFF2-40B4-BE49-F238E27FC236}">
                <a16:creationId xmlns:a16="http://schemas.microsoft.com/office/drawing/2014/main" xmlns="" id="{22BF85EE-256E-6EA7-B46A-5A55EE0257A6}"/>
              </a:ext>
            </a:extLst>
          </p:cNvPr>
          <p:cNvPicPr>
            <a:picLocks noChangeAspect="1"/>
          </p:cNvPicPr>
          <p:nvPr/>
        </p:nvPicPr>
        <p:blipFill>
          <a:blip r:embed="rId3" cstate="print"/>
          <a:stretch>
            <a:fillRect/>
          </a:stretch>
        </p:blipFill>
        <p:spPr>
          <a:xfrm>
            <a:off x="251520" y="1419622"/>
            <a:ext cx="2491136" cy="1680146"/>
          </a:xfrm>
          <a:prstGeom prst="rect">
            <a:avLst/>
          </a:prstGeom>
        </p:spPr>
      </p:pic>
      <p:pic>
        <p:nvPicPr>
          <p:cNvPr id="9" name="Picture 3" descr="Diagram, engineering drawing&#10;&#10;Description automatically generated">
            <a:extLst>
              <a:ext uri="{FF2B5EF4-FFF2-40B4-BE49-F238E27FC236}">
                <a16:creationId xmlns:a16="http://schemas.microsoft.com/office/drawing/2014/main" xmlns="" id="{42780895-DDAA-2324-9E27-3400B3FC39EB}"/>
              </a:ext>
            </a:extLst>
          </p:cNvPr>
          <p:cNvPicPr>
            <a:picLocks noChangeAspect="1"/>
          </p:cNvPicPr>
          <p:nvPr/>
        </p:nvPicPr>
        <p:blipFill>
          <a:blip r:embed="rId4" cstate="print"/>
          <a:stretch>
            <a:fillRect/>
          </a:stretch>
        </p:blipFill>
        <p:spPr>
          <a:xfrm>
            <a:off x="2843808" y="1491630"/>
            <a:ext cx="1944215" cy="1512168"/>
          </a:xfrm>
          <a:prstGeom prst="rect">
            <a:avLst/>
          </a:prstGeom>
        </p:spPr>
      </p:pic>
      <p:sp>
        <p:nvSpPr>
          <p:cNvPr id="10" name="TextBox 22">
            <a:extLst>
              <a:ext uri="{FF2B5EF4-FFF2-40B4-BE49-F238E27FC236}">
                <a16:creationId xmlns:a16="http://schemas.microsoft.com/office/drawing/2014/main" xmlns="" id="{097BC971-AEB8-9398-E4A3-49E94C72C880}"/>
              </a:ext>
            </a:extLst>
          </p:cNvPr>
          <p:cNvSpPr txBox="1"/>
          <p:nvPr/>
        </p:nvSpPr>
        <p:spPr>
          <a:xfrm>
            <a:off x="395536" y="4083918"/>
            <a:ext cx="2184401"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i="1" dirty="0" err="1"/>
              <a:t>Rogacev</a:t>
            </a:r>
            <a:r>
              <a:rPr lang="en-US" sz="1200" i="1" dirty="0"/>
              <a:t> et al, </a:t>
            </a:r>
            <a:r>
              <a:rPr lang="en-US" sz="1200" i="1" dirty="0" err="1"/>
              <a:t>Eur</a:t>
            </a:r>
            <a:r>
              <a:rPr lang="en-US" sz="1200" i="1" dirty="0"/>
              <a:t> Heart J 2011</a:t>
            </a:r>
          </a:p>
        </p:txBody>
      </p:sp>
      <p:sp>
        <p:nvSpPr>
          <p:cNvPr id="11" name="TextBox 20">
            <a:extLst>
              <a:ext uri="{FF2B5EF4-FFF2-40B4-BE49-F238E27FC236}">
                <a16:creationId xmlns:a16="http://schemas.microsoft.com/office/drawing/2014/main" xmlns="" id="{80EB34D0-B833-0275-B257-B9B4D3ED01E1}"/>
              </a:ext>
            </a:extLst>
          </p:cNvPr>
          <p:cNvSpPr txBox="1"/>
          <p:nvPr/>
        </p:nvSpPr>
        <p:spPr>
          <a:xfrm>
            <a:off x="2843808" y="4083918"/>
            <a:ext cx="2057400"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i="1" dirty="0"/>
              <a:t>Heine et al, Kidney </a:t>
            </a:r>
            <a:r>
              <a:rPr lang="en-US" sz="1200" i="1" dirty="0" err="1"/>
              <a:t>Int</a:t>
            </a:r>
            <a:r>
              <a:rPr lang="en-US" sz="1200" i="1" dirty="0"/>
              <a:t> 2008</a:t>
            </a:r>
            <a:endParaRPr lang="en-US" sz="1200" i="1" dirty="0">
              <a:cs typeface="Calibri"/>
            </a:endParaRPr>
          </a:p>
        </p:txBody>
      </p:sp>
      <p:sp>
        <p:nvSpPr>
          <p:cNvPr id="12" name="TextBox 6">
            <a:extLst>
              <a:ext uri="{FF2B5EF4-FFF2-40B4-BE49-F238E27FC236}">
                <a16:creationId xmlns:a16="http://schemas.microsoft.com/office/drawing/2014/main" xmlns="" id="{418B7803-14D9-28E2-10FE-0E914F105323}"/>
              </a:ext>
            </a:extLst>
          </p:cNvPr>
          <p:cNvSpPr txBox="1"/>
          <p:nvPr/>
        </p:nvSpPr>
        <p:spPr>
          <a:xfrm>
            <a:off x="539552" y="3291830"/>
            <a:ext cx="2057400"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200" b="1" i="1" dirty="0">
                <a:solidFill>
                  <a:schemeClr val="accent2">
                    <a:lumMod val="50000"/>
                  </a:schemeClr>
                </a:solidFill>
              </a:rPr>
              <a:t>152 stable ambulatory patients with CKD</a:t>
            </a:r>
            <a:endParaRPr lang="en-US" sz="1200" b="1" i="1" dirty="0">
              <a:solidFill>
                <a:schemeClr val="accent2">
                  <a:lumMod val="50000"/>
                </a:schemeClr>
              </a:solidFill>
              <a:cs typeface="Calibri"/>
            </a:endParaRPr>
          </a:p>
          <a:p>
            <a:pPr marL="214313" indent="-214313">
              <a:buFont typeface="Arial"/>
              <a:buChar char="•"/>
            </a:pPr>
            <a:r>
              <a:rPr lang="en-US" sz="1200" b="1" i="1" dirty="0">
                <a:solidFill>
                  <a:schemeClr val="accent2">
                    <a:lumMod val="50000"/>
                  </a:schemeClr>
                </a:solidFill>
                <a:cs typeface="Calibri"/>
              </a:rPr>
              <a:t>5 year follow-up</a:t>
            </a:r>
          </a:p>
        </p:txBody>
      </p:sp>
      <p:sp>
        <p:nvSpPr>
          <p:cNvPr id="13" name="TextBox 14">
            <a:extLst>
              <a:ext uri="{FF2B5EF4-FFF2-40B4-BE49-F238E27FC236}">
                <a16:creationId xmlns:a16="http://schemas.microsoft.com/office/drawing/2014/main" xmlns="" id="{4F76B8FA-8694-AE78-0E68-422991A57B1E}"/>
              </a:ext>
            </a:extLst>
          </p:cNvPr>
          <p:cNvSpPr txBox="1"/>
          <p:nvPr/>
        </p:nvSpPr>
        <p:spPr>
          <a:xfrm>
            <a:off x="3059832" y="3363838"/>
            <a:ext cx="1357521"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b="1" i="1" dirty="0">
                <a:solidFill>
                  <a:schemeClr val="accent2">
                    <a:lumMod val="50000"/>
                  </a:schemeClr>
                </a:solidFill>
                <a:cs typeface="Calibri"/>
              </a:rPr>
              <a:t>94 dialysis patients </a:t>
            </a:r>
            <a:endParaRPr lang="en-US" dirty="0">
              <a:solidFill>
                <a:schemeClr val="accent2">
                  <a:lumMod val="50000"/>
                </a:schemeClr>
              </a:solidFill>
            </a:endParaRPr>
          </a:p>
          <a:p>
            <a:r>
              <a:rPr lang="en-US" sz="1200" b="1" i="1" dirty="0">
                <a:solidFill>
                  <a:schemeClr val="accent2">
                    <a:lumMod val="50000"/>
                  </a:schemeClr>
                </a:solidFill>
                <a:cs typeface="Calibri"/>
              </a:rPr>
              <a:t>35 months FU</a:t>
            </a:r>
            <a:endParaRPr lang="en-US" dirty="0">
              <a:solidFill>
                <a:schemeClr val="accent2">
                  <a:lumMod val="50000"/>
                </a:schemeClr>
              </a:solidFill>
            </a:endParaRPr>
          </a:p>
        </p:txBody>
      </p:sp>
    </p:spTree>
    <p:extLst>
      <p:ext uri="{BB962C8B-B14F-4D97-AF65-F5344CB8AC3E}">
        <p14:creationId xmlns:p14="http://schemas.microsoft.com/office/powerpoint/2010/main" xmlns="" val="209576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xmlns="" id="{042E169B-68F0-2074-314A-F44C1D7CEE40}"/>
              </a:ext>
            </a:extLst>
          </p:cNvPr>
          <p:cNvPicPr>
            <a:picLocks noChangeAspect="1"/>
          </p:cNvPicPr>
          <p:nvPr/>
        </p:nvPicPr>
        <p:blipFill>
          <a:blip r:embed="rId3" cstate="print"/>
          <a:stretch>
            <a:fillRect/>
          </a:stretch>
        </p:blipFill>
        <p:spPr>
          <a:xfrm>
            <a:off x="1344857" y="300800"/>
            <a:ext cx="6181910" cy="4256574"/>
          </a:xfrm>
          <a:prstGeom prst="rect">
            <a:avLst/>
          </a:prstGeom>
        </p:spPr>
      </p:pic>
      <p:sp>
        <p:nvSpPr>
          <p:cNvPr id="3" name="TextBox 2">
            <a:extLst>
              <a:ext uri="{FF2B5EF4-FFF2-40B4-BE49-F238E27FC236}">
                <a16:creationId xmlns:a16="http://schemas.microsoft.com/office/drawing/2014/main" xmlns="" id="{ABA4C4DB-21FE-0F77-5B37-D887DD9A5082}"/>
              </a:ext>
            </a:extLst>
          </p:cNvPr>
          <p:cNvSpPr txBox="1"/>
          <p:nvPr/>
        </p:nvSpPr>
        <p:spPr>
          <a:xfrm>
            <a:off x="6942320" y="4677272"/>
            <a:ext cx="1974273"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400" i="1" dirty="0" err="1">
                <a:solidFill>
                  <a:srgbClr val="2E2B2B"/>
                </a:solidFill>
                <a:latin typeface="Calibri"/>
                <a:ea typeface="Calibri"/>
                <a:cs typeface="Calibri"/>
              </a:rPr>
              <a:t>Winterberg</a:t>
            </a:r>
            <a:r>
              <a:rPr lang="en-US" sz="1400" i="1" dirty="0">
                <a:solidFill>
                  <a:srgbClr val="2E2B2B"/>
                </a:solidFill>
                <a:latin typeface="Calibri"/>
                <a:ea typeface="Calibri"/>
                <a:cs typeface="Calibri"/>
              </a:rPr>
              <a:t>, JASN 2019</a:t>
            </a:r>
            <a:endParaRPr lang="en-US" sz="1400" i="1" dirty="0">
              <a:latin typeface="Calibri"/>
              <a:ea typeface="Calibri"/>
              <a:cs typeface="Calibri"/>
            </a:endParaRPr>
          </a:p>
        </p:txBody>
      </p:sp>
    </p:spTree>
    <p:extLst>
      <p:ext uri="{BB962C8B-B14F-4D97-AF65-F5344CB8AC3E}">
        <p14:creationId xmlns:p14="http://schemas.microsoft.com/office/powerpoint/2010/main" xmlns="" val="132474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71420"/>
            <a:ext cx="8229600" cy="411509"/>
          </a:xfrm>
        </p:spPr>
        <p:txBody>
          <a:bodyPr>
            <a:normAutofit fontScale="90000"/>
          </a:bodyPr>
          <a:lstStyle/>
          <a:p>
            <a:r>
              <a:rPr lang="en-US" sz="2200" b="1" i="1" dirty="0" smtClean="0">
                <a:solidFill>
                  <a:schemeClr val="accent1">
                    <a:lumMod val="50000"/>
                  </a:schemeClr>
                </a:solidFill>
              </a:rPr>
              <a:t>Methods</a:t>
            </a:r>
            <a:endParaRPr lang="el-GR" sz="2200" i="1" dirty="0">
              <a:solidFill>
                <a:schemeClr val="accent1">
                  <a:lumMod val="50000"/>
                </a:schemeClr>
              </a:solidFill>
            </a:endParaRPr>
          </a:p>
        </p:txBody>
      </p:sp>
      <p:sp>
        <p:nvSpPr>
          <p:cNvPr id="3" name="2 - Θέση περιεχομένου"/>
          <p:cNvSpPr>
            <a:spLocks noGrp="1"/>
          </p:cNvSpPr>
          <p:nvPr>
            <p:ph idx="1"/>
          </p:nvPr>
        </p:nvSpPr>
        <p:spPr>
          <a:xfrm>
            <a:off x="571472" y="571486"/>
            <a:ext cx="8229600" cy="2448272"/>
          </a:xfrm>
        </p:spPr>
        <p:txBody>
          <a:bodyPr>
            <a:noAutofit/>
          </a:bodyPr>
          <a:lstStyle/>
          <a:p>
            <a:r>
              <a:rPr lang="en-US" sz="1300" b="1" dirty="0" smtClean="0"/>
              <a:t>31</a:t>
            </a:r>
            <a:r>
              <a:rPr lang="en-US" sz="1300" dirty="0" smtClean="0"/>
              <a:t> </a:t>
            </a:r>
            <a:r>
              <a:rPr lang="en-US" sz="1300" b="1" dirty="0" smtClean="0"/>
              <a:t>stable KTRs </a:t>
            </a:r>
            <a:r>
              <a:rPr lang="en-US" sz="1300" dirty="0" smtClean="0"/>
              <a:t>(mean age 58 +/-9.28 years, 67% males, 13% diabetics) </a:t>
            </a:r>
            <a:r>
              <a:rPr lang="en-US" sz="1300" b="1" dirty="0" smtClean="0"/>
              <a:t>without established CVD were enrolled. </a:t>
            </a:r>
          </a:p>
          <a:p>
            <a:r>
              <a:rPr lang="en-US" sz="1300" dirty="0" smtClean="0"/>
              <a:t>Control population included 17 patients with chronic kidney disease (CKD) stage G3 and without history of CVD, matched for age and </a:t>
            </a:r>
            <a:r>
              <a:rPr lang="en-US" sz="1300" dirty="0" err="1" smtClean="0"/>
              <a:t>eGFR</a:t>
            </a:r>
            <a:r>
              <a:rPr lang="en-US" sz="1300" dirty="0" smtClean="0"/>
              <a:t>. </a:t>
            </a:r>
          </a:p>
          <a:p>
            <a:r>
              <a:rPr lang="en-US" sz="1300" dirty="0" smtClean="0"/>
              <a:t>Additional exclusion criteria were history of malignancy, autoimmune disease and active or chronic infections. </a:t>
            </a:r>
          </a:p>
          <a:p>
            <a:r>
              <a:rPr lang="en-US" sz="1300" dirty="0" smtClean="0"/>
              <a:t>The </a:t>
            </a:r>
            <a:r>
              <a:rPr lang="en-US" sz="1300" b="1" dirty="0" smtClean="0"/>
              <a:t>peripheral blood immune cell subsets </a:t>
            </a:r>
            <a:r>
              <a:rPr lang="en-US" sz="1300" dirty="0" smtClean="0"/>
              <a:t>CD14++CD16-, CD14++CD16+ and CD14+CD16++ absolute values and percentages out of total </a:t>
            </a:r>
            <a:r>
              <a:rPr lang="en-US" sz="1300" dirty="0" err="1" smtClean="0"/>
              <a:t>monocytes</a:t>
            </a:r>
            <a:r>
              <a:rPr lang="en-US" sz="1300" dirty="0" smtClean="0"/>
              <a:t>, NK cells (CD3+CD16+56+), CD3-CD19+ B lymphocytes, CD3+ CD4+ T cells, CD3+CD8+ T cells and </a:t>
            </a:r>
            <a:r>
              <a:rPr lang="en-US" sz="1300" dirty="0" err="1" smtClean="0"/>
              <a:t>Tregs</a:t>
            </a:r>
            <a:r>
              <a:rPr lang="en-US" sz="1300" dirty="0" smtClean="0"/>
              <a:t> (CD4+CD25+ FoxP3+) absolute values and percentages out of total lymphocytes were measured by flow </a:t>
            </a:r>
            <a:r>
              <a:rPr lang="en-US" sz="1300" dirty="0" err="1" smtClean="0"/>
              <a:t>cytometry</a:t>
            </a:r>
            <a:r>
              <a:rPr lang="en-US" sz="1300" dirty="0" smtClean="0"/>
              <a:t> (FC). </a:t>
            </a:r>
          </a:p>
          <a:p>
            <a:r>
              <a:rPr lang="en-US" sz="1300" b="1" dirty="0" smtClean="0"/>
              <a:t>Conventional </a:t>
            </a:r>
            <a:r>
              <a:rPr lang="en-US" sz="1300" dirty="0" smtClean="0"/>
              <a:t>(left </a:t>
            </a:r>
            <a:r>
              <a:rPr lang="en-US" sz="1300" dirty="0" err="1" smtClean="0"/>
              <a:t>atrial</a:t>
            </a:r>
            <a:r>
              <a:rPr lang="en-US" sz="1300" dirty="0" smtClean="0"/>
              <a:t> volume index (LAVI), LV mass index (LVMI), E/E’) </a:t>
            </a:r>
            <a:r>
              <a:rPr lang="en-US" sz="1300" b="1" dirty="0" smtClean="0"/>
              <a:t>and novel 2D speckle tracking (2DST) </a:t>
            </a:r>
            <a:r>
              <a:rPr lang="en-US" sz="1300" b="1" dirty="0" err="1" smtClean="0"/>
              <a:t>echocardiographic</a:t>
            </a:r>
            <a:r>
              <a:rPr lang="en-US" sz="1300" b="1" dirty="0" smtClean="0"/>
              <a:t> indices of LV function</a:t>
            </a:r>
            <a:r>
              <a:rPr lang="en-US" sz="1300" dirty="0" smtClean="0"/>
              <a:t> (global longitudinal strain (GLS), global circumferential strain (GCS), global radial strain (GRS), TWIST AND UNTWIST) were assessed simultaneously with FC. </a:t>
            </a:r>
            <a:endParaRPr lang="el-GR" sz="1300" dirty="0" smtClean="0"/>
          </a:p>
          <a:p>
            <a:endParaRPr lang="el-GR" sz="1400" dirty="0"/>
          </a:p>
        </p:txBody>
      </p:sp>
      <p:pic>
        <p:nvPicPr>
          <p:cNvPr id="8" name="Picture 3"/>
          <p:cNvPicPr>
            <a:picLocks noChangeAspect="1" noChangeArrowheads="1"/>
          </p:cNvPicPr>
          <p:nvPr/>
        </p:nvPicPr>
        <p:blipFill>
          <a:blip r:embed="rId2" cstate="print"/>
          <a:srcRect/>
          <a:stretch>
            <a:fillRect/>
          </a:stretch>
        </p:blipFill>
        <p:spPr bwMode="auto">
          <a:xfrm>
            <a:off x="971600" y="3255826"/>
            <a:ext cx="2160240" cy="1548172"/>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5724128" y="3219822"/>
            <a:ext cx="2520280" cy="1512168"/>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419872" y="3219822"/>
            <a:ext cx="2016224" cy="1656184"/>
          </a:xfrm>
          <a:prstGeom prst="rect">
            <a:avLst/>
          </a:prstGeom>
          <a:noFill/>
          <a:ln w="9525">
            <a:noFill/>
            <a:miter lim="800000"/>
            <a:headEnd/>
            <a:tailEnd/>
          </a:ln>
        </p:spPr>
      </p:pic>
      <p:sp>
        <p:nvSpPr>
          <p:cNvPr id="12" name="11 - Ορθογώνιο"/>
          <p:cNvSpPr/>
          <p:nvPr/>
        </p:nvSpPr>
        <p:spPr>
          <a:xfrm>
            <a:off x="3491880" y="3219822"/>
            <a:ext cx="255198" cy="246221"/>
          </a:xfrm>
          <a:prstGeom prst="rect">
            <a:avLst/>
          </a:prstGeom>
        </p:spPr>
        <p:txBody>
          <a:bodyPr wrap="none">
            <a:spAutoFit/>
          </a:bodyPr>
          <a:lstStyle/>
          <a:p>
            <a:r>
              <a:rPr lang="en-US" sz="1000" dirty="0" smtClean="0">
                <a:solidFill>
                  <a:schemeClr val="tx1">
                    <a:lumMod val="85000"/>
                    <a:lumOff val="15000"/>
                  </a:schemeClr>
                </a:solidFill>
              </a:rPr>
              <a:t>B</a:t>
            </a:r>
            <a:endParaRPr lang="el-GR"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1470"/>
            <a:ext cx="8229600" cy="357504"/>
          </a:xfrm>
        </p:spPr>
        <p:txBody>
          <a:bodyPr>
            <a:normAutofit fontScale="90000"/>
          </a:bodyPr>
          <a:lstStyle/>
          <a:p>
            <a:r>
              <a:rPr lang="en-US" sz="2200" b="1" i="1" dirty="0" smtClean="0">
                <a:solidFill>
                  <a:schemeClr val="accent1">
                    <a:lumMod val="50000"/>
                  </a:schemeClr>
                </a:solidFill>
              </a:rPr>
              <a:t>Results</a:t>
            </a:r>
            <a:endParaRPr lang="el-GR" sz="2200" i="1" dirty="0">
              <a:solidFill>
                <a:schemeClr val="accent1">
                  <a:lumMod val="50000"/>
                </a:schemeClr>
              </a:solidFill>
            </a:endParaRPr>
          </a:p>
        </p:txBody>
      </p:sp>
      <p:sp>
        <p:nvSpPr>
          <p:cNvPr id="3" name="2 - Θέση περιεχομένου"/>
          <p:cNvSpPr>
            <a:spLocks noGrp="1"/>
          </p:cNvSpPr>
          <p:nvPr>
            <p:ph idx="1"/>
          </p:nvPr>
        </p:nvSpPr>
        <p:spPr>
          <a:xfrm>
            <a:off x="539552" y="483518"/>
            <a:ext cx="8229600" cy="1873918"/>
          </a:xfrm>
        </p:spPr>
        <p:txBody>
          <a:bodyPr>
            <a:noAutofit/>
          </a:bodyPr>
          <a:lstStyle/>
          <a:p>
            <a:r>
              <a:rPr lang="en-US" sz="1600" dirty="0" smtClean="0"/>
              <a:t>KTRs had a mean </a:t>
            </a:r>
            <a:r>
              <a:rPr lang="en-US" sz="1600" dirty="0" err="1" smtClean="0"/>
              <a:t>eGFR</a:t>
            </a:r>
            <a:r>
              <a:rPr lang="en-US" sz="1600" dirty="0" smtClean="0"/>
              <a:t> of 58 +/-18 ml/min/1.73 m2 (CKD-EPI) and mean 24-hour </a:t>
            </a:r>
            <a:r>
              <a:rPr lang="en-US" sz="1600" dirty="0" err="1" smtClean="0"/>
              <a:t>proteinuria</a:t>
            </a:r>
            <a:r>
              <a:rPr lang="en-US" sz="1600" dirty="0" smtClean="0"/>
              <a:t> (PER) 707 +/-1185 mg/24h. </a:t>
            </a:r>
          </a:p>
          <a:p>
            <a:r>
              <a:rPr lang="en-US" sz="1600" dirty="0" smtClean="0"/>
              <a:t>Total lymphocytes, B-cells, T-cells and CD8+ T cells counts correlated positively with </a:t>
            </a:r>
            <a:r>
              <a:rPr lang="en-US" sz="1600" dirty="0" err="1" smtClean="0"/>
              <a:t>eGFR</a:t>
            </a:r>
            <a:r>
              <a:rPr lang="en-US" sz="1600" dirty="0" smtClean="0"/>
              <a:t> (p&lt;0.05). </a:t>
            </a:r>
          </a:p>
          <a:p>
            <a:r>
              <a:rPr lang="en-US" sz="1600" dirty="0" smtClean="0"/>
              <a:t>Increased non-classical CD14+CD16++ </a:t>
            </a:r>
            <a:r>
              <a:rPr lang="en-US" sz="1600" dirty="0" err="1" smtClean="0"/>
              <a:t>monocytes</a:t>
            </a:r>
            <a:r>
              <a:rPr lang="en-US" sz="1600" dirty="0" smtClean="0"/>
              <a:t> were associated with PER (p &lt;0.01).</a:t>
            </a:r>
          </a:p>
          <a:p>
            <a:r>
              <a:rPr lang="en-US" sz="1600" dirty="0" smtClean="0"/>
              <a:t>There was an inverse correlation between the percentage of classical CD14++CD16- </a:t>
            </a:r>
            <a:r>
              <a:rPr lang="en-US" sz="1600" dirty="0" err="1" smtClean="0"/>
              <a:t>monocytes</a:t>
            </a:r>
            <a:r>
              <a:rPr lang="en-US" sz="1600" dirty="0" smtClean="0"/>
              <a:t> with PER (p &lt;0.05). </a:t>
            </a:r>
          </a:p>
        </p:txBody>
      </p:sp>
      <p:graphicFrame>
        <p:nvGraphicFramePr>
          <p:cNvPr id="5" name="4 - Πίνακας"/>
          <p:cNvGraphicFramePr>
            <a:graphicFrameLocks noGrp="1"/>
          </p:cNvGraphicFramePr>
          <p:nvPr/>
        </p:nvGraphicFramePr>
        <p:xfrm>
          <a:off x="5004048" y="2285994"/>
          <a:ext cx="3384376" cy="2644540"/>
        </p:xfrm>
        <a:graphic>
          <a:graphicData uri="http://schemas.openxmlformats.org/drawingml/2006/table">
            <a:tbl>
              <a:tblPr>
                <a:tableStyleId>{22838BEF-8BB2-4498-84A7-C5851F593DF1}</a:tableStyleId>
              </a:tblPr>
              <a:tblGrid>
                <a:gridCol w="1062206"/>
                <a:gridCol w="785108"/>
                <a:gridCol w="768531"/>
                <a:gridCol w="768531"/>
              </a:tblGrid>
              <a:tr h="279086">
                <a:tc>
                  <a:txBody>
                    <a:bodyPr/>
                    <a:lstStyle/>
                    <a:p>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GB" sz="800" b="1" dirty="0">
                          <a:solidFill>
                            <a:schemeClr val="accent1">
                              <a:lumMod val="50000"/>
                            </a:schemeClr>
                          </a:solidFill>
                        </a:rPr>
                        <a:t>KTRs</a:t>
                      </a:r>
                      <a:r>
                        <a:rPr lang="en-US" sz="800" b="1" dirty="0">
                          <a:solidFill>
                            <a:schemeClr val="accent1">
                              <a:lumMod val="50000"/>
                            </a:schemeClr>
                          </a:solidFill>
                        </a:rPr>
                        <a:t> (No=31)</a:t>
                      </a:r>
                      <a:endParaRPr lang="el-GR" sz="800" b="1" dirty="0">
                        <a:solidFill>
                          <a:schemeClr val="accent1">
                            <a:lumMod val="50000"/>
                          </a:schemeClr>
                        </a:solidFill>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GB" sz="800" b="1" dirty="0">
                          <a:solidFill>
                            <a:schemeClr val="accent1">
                              <a:lumMod val="50000"/>
                            </a:schemeClr>
                          </a:solidFill>
                        </a:rPr>
                        <a:t>CKD</a:t>
                      </a:r>
                      <a:r>
                        <a:rPr lang="en-US" sz="800" b="1" dirty="0">
                          <a:solidFill>
                            <a:schemeClr val="accent1">
                              <a:lumMod val="50000"/>
                            </a:schemeClr>
                          </a:solidFill>
                        </a:rPr>
                        <a:t> (No=17)</a:t>
                      </a:r>
                      <a:endParaRPr lang="el-GR" sz="800" b="1" dirty="0">
                        <a:solidFill>
                          <a:schemeClr val="accent1">
                            <a:lumMod val="50000"/>
                          </a:schemeClr>
                        </a:solidFill>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GB" sz="800" b="1" i="1" dirty="0">
                          <a:solidFill>
                            <a:schemeClr val="accent1">
                              <a:lumMod val="50000"/>
                            </a:schemeClr>
                          </a:solidFill>
                        </a:rPr>
                        <a:t>P value</a:t>
                      </a:r>
                      <a:endParaRPr lang="el-GR" sz="800" b="1" i="1" dirty="0">
                        <a:solidFill>
                          <a:schemeClr val="accent1">
                            <a:lumMod val="50000"/>
                          </a:schemeClr>
                        </a:solidFill>
                        <a:latin typeface="+mn-lt"/>
                        <a:ea typeface="Calibri"/>
                        <a:cs typeface="Times New Roman"/>
                      </a:endParaRPr>
                    </a:p>
                  </a:txBody>
                  <a:tcPr marL="68580" marR="68580" marT="0" marB="0">
                    <a:solidFill>
                      <a:schemeClr val="accent5">
                        <a:lumMod val="20000"/>
                        <a:lumOff val="80000"/>
                      </a:schemeClr>
                    </a:solidFill>
                  </a:tcPr>
                </a:tc>
              </a:tr>
              <a:tr h="279086">
                <a:tc>
                  <a:txBody>
                    <a:bodyPr/>
                    <a:lstStyle/>
                    <a:p>
                      <a:pPr>
                        <a:lnSpc>
                          <a:spcPct val="115000"/>
                        </a:lnSpc>
                        <a:spcAft>
                          <a:spcPts val="1000"/>
                        </a:spcAft>
                      </a:pPr>
                      <a:r>
                        <a:rPr lang="en-GB" sz="800" b="1" dirty="0"/>
                        <a:t>WBC (No/mm</a:t>
                      </a:r>
                      <a:r>
                        <a:rPr lang="en-GB" sz="800" b="1" baseline="30000" dirty="0"/>
                        <a:t>3</a:t>
                      </a:r>
                      <a:r>
                        <a:rPr lang="en-GB" sz="800" b="1" dirty="0"/>
                        <a:t>)</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8675+/-2852</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7060 +/-1671</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0.003</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GB" sz="800" b="1" dirty="0"/>
                        <a:t>M</a:t>
                      </a:r>
                      <a:r>
                        <a:rPr lang="en-US" sz="800" b="1" dirty="0" err="1"/>
                        <a:t>onocytes</a:t>
                      </a:r>
                      <a:r>
                        <a:rPr lang="en-GB" sz="800" b="1" dirty="0"/>
                        <a:t> (No</a:t>
                      </a:r>
                      <a:r>
                        <a:rPr lang="en-US" sz="800" b="1" dirty="0"/>
                        <a:t>/</a:t>
                      </a:r>
                      <a:r>
                        <a:rPr lang="en-GB" sz="800" b="1" dirty="0"/>
                        <a:t>mm</a:t>
                      </a:r>
                      <a:r>
                        <a:rPr lang="en-GB" sz="800" b="1" baseline="30000" dirty="0"/>
                        <a:t>3</a:t>
                      </a:r>
                      <a:r>
                        <a:rPr lang="en-GB" sz="800" b="1" dirty="0"/>
                        <a:t>)</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629 +/-246</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453 +/-144</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0.000</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US" sz="800" b="1" dirty="0"/>
                        <a:t>CD14++ (No/</a:t>
                      </a:r>
                      <a:r>
                        <a:rPr lang="en-GB" sz="800" b="1" dirty="0"/>
                        <a:t>mm</a:t>
                      </a:r>
                      <a:r>
                        <a:rPr lang="en-GB" sz="800" b="1" baseline="30000" dirty="0"/>
                        <a:t>3</a:t>
                      </a:r>
                      <a:r>
                        <a:rPr lang="en-US" sz="800" b="1" dirty="0"/>
                        <a:t>)</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517 +-/223</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356 +/-137</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0.000</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US" sz="800" b="1" dirty="0"/>
                        <a:t>CD14++ (%)</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86 +/-8.3</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79 +/-8.3</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0.001</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79086">
                <a:tc>
                  <a:txBody>
                    <a:bodyPr/>
                    <a:lstStyle/>
                    <a:p>
                      <a:pPr>
                        <a:lnSpc>
                          <a:spcPct val="115000"/>
                        </a:lnSpc>
                        <a:spcAft>
                          <a:spcPts val="1000"/>
                        </a:spcAft>
                      </a:pPr>
                      <a:r>
                        <a:rPr lang="en-US" sz="800" b="1" dirty="0"/>
                        <a:t>CD14+CD16++ (No/</a:t>
                      </a:r>
                      <a:r>
                        <a:rPr lang="en-GB" sz="800" b="1" dirty="0"/>
                        <a:t>mm</a:t>
                      </a:r>
                      <a:r>
                        <a:rPr lang="en-GB" sz="800" b="1" baseline="30000" dirty="0"/>
                        <a:t>3</a:t>
                      </a:r>
                      <a:r>
                        <a:rPr lang="en-US" sz="800" b="1" dirty="0"/>
                        <a:t>)</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22 +/-14</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31+/-16</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0.008</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US" sz="800" b="1" dirty="0"/>
                        <a:t>CD14+CD16++ (%)</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3.8+/-2.5</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7.2+/-3.7</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0.000</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US" sz="800" b="1" dirty="0"/>
                        <a:t>T lymphocytes (%)</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a:t>81.4 +/-8.3</a:t>
                      </a:r>
                      <a:endParaRPr lang="el-GR" sz="80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76.6 +/-8.4</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0.011</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US" sz="800" b="1" dirty="0"/>
                        <a:t>NK cells (%)</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a:t>13.4 +/-7.9</a:t>
                      </a:r>
                      <a:endParaRPr lang="el-GR" sz="80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17.1 +/-7.8</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0.039</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US" sz="800" b="1" dirty="0" err="1"/>
                        <a:t>Tregs</a:t>
                      </a:r>
                      <a:r>
                        <a:rPr lang="en-US" sz="800" b="1" dirty="0"/>
                        <a:t> (No/</a:t>
                      </a:r>
                      <a:r>
                        <a:rPr lang="en-GB" sz="800" b="1" dirty="0"/>
                        <a:t>mm</a:t>
                      </a:r>
                      <a:r>
                        <a:rPr lang="en-GB" sz="800" b="1" baseline="30000" dirty="0"/>
                        <a:t>3</a:t>
                      </a:r>
                      <a:r>
                        <a:rPr lang="en-US" sz="800" b="1" dirty="0"/>
                        <a:t>)</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a:t>22 +/-13</a:t>
                      </a:r>
                      <a:endParaRPr lang="el-GR" sz="80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38 +/-34</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0.006</a:t>
                      </a:r>
                      <a:endParaRPr lang="el-GR" sz="800" i="1" dirty="0">
                        <a:latin typeface="+mn-lt"/>
                        <a:ea typeface="Calibri"/>
                        <a:cs typeface="Times New Roman"/>
                      </a:endParaRPr>
                    </a:p>
                  </a:txBody>
                  <a:tcPr marL="68580" marR="68580" marT="0" marB="0">
                    <a:solidFill>
                      <a:schemeClr val="accent5">
                        <a:lumMod val="20000"/>
                        <a:lumOff val="80000"/>
                      </a:schemeClr>
                    </a:solidFill>
                  </a:tcPr>
                </a:tc>
              </a:tr>
              <a:tr h="225744">
                <a:tc>
                  <a:txBody>
                    <a:bodyPr/>
                    <a:lstStyle/>
                    <a:p>
                      <a:pPr>
                        <a:lnSpc>
                          <a:spcPct val="115000"/>
                        </a:lnSpc>
                        <a:spcAft>
                          <a:spcPts val="1000"/>
                        </a:spcAft>
                      </a:pPr>
                      <a:r>
                        <a:rPr lang="en-US" sz="800" b="1" dirty="0" err="1"/>
                        <a:t>Tregs</a:t>
                      </a:r>
                      <a:r>
                        <a:rPr lang="en-US" sz="800" b="1" dirty="0"/>
                        <a:t> (%)</a:t>
                      </a:r>
                      <a:endParaRPr lang="el-GR" sz="800" b="1"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1.2 +/-0.75</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dirty="0"/>
                        <a:t>2 +/-1.4</a:t>
                      </a:r>
                      <a:endParaRPr lang="el-GR" sz="800" dirty="0">
                        <a:latin typeface="+mn-lt"/>
                        <a:ea typeface="Calibri"/>
                        <a:cs typeface="Times New Roman"/>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en-US" sz="800" i="1" dirty="0"/>
                        <a:t>0.002</a:t>
                      </a:r>
                      <a:endParaRPr lang="el-GR" sz="800" i="1" dirty="0">
                        <a:latin typeface="+mn-lt"/>
                        <a:ea typeface="Calibri"/>
                        <a:cs typeface="Times New Roman"/>
                      </a:endParaRPr>
                    </a:p>
                  </a:txBody>
                  <a:tcPr marL="68580" marR="68580" marT="0" marB="0">
                    <a:solidFill>
                      <a:schemeClr val="accent5">
                        <a:lumMod val="20000"/>
                        <a:lumOff val="80000"/>
                      </a:schemeClr>
                    </a:solidFill>
                  </a:tcPr>
                </a:tc>
              </a:tr>
            </a:tbl>
          </a:graphicData>
        </a:graphic>
      </p:graphicFrame>
      <p:sp>
        <p:nvSpPr>
          <p:cNvPr id="7" name="6 - Ορθογώνιο"/>
          <p:cNvSpPr/>
          <p:nvPr/>
        </p:nvSpPr>
        <p:spPr>
          <a:xfrm>
            <a:off x="857224" y="2643188"/>
            <a:ext cx="3672408" cy="1569660"/>
          </a:xfrm>
          <a:prstGeom prst="rect">
            <a:avLst/>
          </a:prstGeom>
          <a:ln w="28575">
            <a:solidFill>
              <a:schemeClr val="accent2">
                <a:lumMod val="75000"/>
              </a:schemeClr>
            </a:solidFill>
          </a:ln>
        </p:spPr>
        <p:txBody>
          <a:bodyPr wrap="square">
            <a:spAutoFit/>
          </a:bodyPr>
          <a:lstStyle/>
          <a:p>
            <a:pPr>
              <a:lnSpc>
                <a:spcPct val="150000"/>
              </a:lnSpc>
            </a:pPr>
            <a:r>
              <a:rPr lang="en-US" sz="1600" b="1" dirty="0" smtClean="0"/>
              <a:t>KTRs displayed higher CD14++CD16- </a:t>
            </a:r>
            <a:r>
              <a:rPr lang="en-US" sz="1600" b="1" i="1" dirty="0" smtClean="0"/>
              <a:t>and</a:t>
            </a:r>
            <a:r>
              <a:rPr lang="en-US" sz="1600" b="1" dirty="0" smtClean="0"/>
              <a:t> lower CD14+CD16++ </a:t>
            </a:r>
            <a:r>
              <a:rPr lang="en-US" sz="1600" b="1" dirty="0" err="1" smtClean="0"/>
              <a:t>monocytes</a:t>
            </a:r>
            <a:r>
              <a:rPr lang="en-US" sz="1600" b="1" dirty="0" smtClean="0"/>
              <a:t>, a lower percentage of NK cells and T cells and lower </a:t>
            </a:r>
            <a:r>
              <a:rPr lang="en-US" sz="1600" b="1" dirty="0" err="1" smtClean="0"/>
              <a:t>Tregs</a:t>
            </a:r>
            <a:r>
              <a:rPr lang="en-US" sz="1600" b="1" dirty="0" smtClean="0"/>
              <a:t>, compared to CKD patients.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467544" y="249492"/>
            <a:ext cx="8229600" cy="857250"/>
          </a:xfrm>
        </p:spPr>
        <p:txBody>
          <a:bodyPr>
            <a:normAutofit/>
          </a:bodyPr>
          <a:lstStyle/>
          <a:p>
            <a:r>
              <a:rPr lang="en-US" sz="2500" b="1" i="1" dirty="0" smtClean="0">
                <a:solidFill>
                  <a:schemeClr val="accent1">
                    <a:lumMod val="50000"/>
                  </a:schemeClr>
                </a:solidFill>
              </a:rPr>
              <a:t>Correlation of immune cells subsets with classical and novel LV dysfunction indices </a:t>
            </a:r>
            <a:endParaRPr lang="el-GR" sz="2500" b="1" i="1" dirty="0">
              <a:solidFill>
                <a:schemeClr val="accent1">
                  <a:lumMod val="50000"/>
                </a:schemeClr>
              </a:solidFill>
            </a:endParaRPr>
          </a:p>
        </p:txBody>
      </p:sp>
      <p:sp>
        <p:nvSpPr>
          <p:cNvPr id="8" name="7 - Θέση περιεχομένου"/>
          <p:cNvSpPr>
            <a:spLocks noGrp="1"/>
          </p:cNvSpPr>
          <p:nvPr>
            <p:ph idx="1"/>
          </p:nvPr>
        </p:nvSpPr>
        <p:spPr>
          <a:xfrm>
            <a:off x="683568" y="1221601"/>
            <a:ext cx="7992888" cy="2934325"/>
          </a:xfrm>
        </p:spPr>
        <p:txBody>
          <a:bodyPr>
            <a:normAutofit fontScale="85000" lnSpcReduction="20000"/>
          </a:bodyPr>
          <a:lstStyle/>
          <a:p>
            <a:pPr>
              <a:lnSpc>
                <a:spcPct val="150000"/>
              </a:lnSpc>
            </a:pPr>
            <a:r>
              <a:rPr lang="en-US" sz="1700" dirty="0" smtClean="0"/>
              <a:t>Increased total </a:t>
            </a:r>
            <a:r>
              <a:rPr lang="en-US" sz="1700" dirty="0" err="1" smtClean="0"/>
              <a:t>monocytes</a:t>
            </a:r>
            <a:r>
              <a:rPr lang="en-US" sz="1700" dirty="0" smtClean="0"/>
              <a:t> were associated with elevated LAVI (p&lt;0.05).</a:t>
            </a:r>
          </a:p>
          <a:p>
            <a:pPr>
              <a:lnSpc>
                <a:spcPct val="150000"/>
              </a:lnSpc>
            </a:pPr>
            <a:r>
              <a:rPr lang="en-US" sz="1700" dirty="0" smtClean="0"/>
              <a:t>An increased percentage of the intermediate pro-inflammatory CD14++CD16+ </a:t>
            </a:r>
            <a:r>
              <a:rPr lang="en-US" sz="1700" dirty="0" err="1" smtClean="0"/>
              <a:t>monocytes</a:t>
            </a:r>
            <a:r>
              <a:rPr lang="en-US" sz="1700" dirty="0" smtClean="0"/>
              <a:t> correlated positively with an increased E/E’ value (p&lt;0.05).</a:t>
            </a:r>
          </a:p>
          <a:p>
            <a:pPr>
              <a:lnSpc>
                <a:spcPct val="150000"/>
              </a:lnSpc>
            </a:pPr>
            <a:r>
              <a:rPr lang="en-US" sz="1700" dirty="0" smtClean="0"/>
              <a:t>Both CD4+ T cells number and </a:t>
            </a:r>
            <a:r>
              <a:rPr lang="en-US" sz="1700" dirty="0" err="1" smtClean="0"/>
              <a:t>Tregs</a:t>
            </a:r>
            <a:r>
              <a:rPr lang="en-US" sz="1700" dirty="0" smtClean="0"/>
              <a:t> percentage were inversely correlated with E/E’ (p&lt;0.01). </a:t>
            </a:r>
          </a:p>
          <a:p>
            <a:pPr>
              <a:lnSpc>
                <a:spcPct val="150000"/>
              </a:lnSpc>
            </a:pPr>
            <a:r>
              <a:rPr lang="en-US" sz="1700" dirty="0" smtClean="0"/>
              <a:t>Increased pro-inflammatory </a:t>
            </a:r>
            <a:r>
              <a:rPr lang="en-US" sz="1700" dirty="0" err="1" smtClean="0"/>
              <a:t>monocytes</a:t>
            </a:r>
            <a:r>
              <a:rPr lang="en-US" sz="1700" dirty="0" smtClean="0"/>
              <a:t> levels were directly associated with LV TWIST and inversely associated with LV UNTWIST values (p&lt;0.05).</a:t>
            </a:r>
          </a:p>
          <a:p>
            <a:pPr>
              <a:lnSpc>
                <a:spcPct val="150000"/>
              </a:lnSpc>
            </a:pPr>
            <a:r>
              <a:rPr lang="en-US" sz="1700" dirty="0" smtClean="0"/>
              <a:t>Increased NK cells were associated with more negative GLS and GCS values (p&lt;0.05). </a:t>
            </a:r>
          </a:p>
          <a:p>
            <a:pPr>
              <a:lnSpc>
                <a:spcPct val="150000"/>
              </a:lnSpc>
            </a:pPr>
            <a:r>
              <a:rPr lang="en-US" sz="1700" dirty="0" smtClean="0"/>
              <a:t>No significant correlations were observed between the rest immune cells with the classical or novel LV dysfunction indices.</a:t>
            </a:r>
            <a:endParaRPr lang="el-GR" sz="1700" dirty="0" smtClean="0"/>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1480"/>
            <a:ext cx="9144000" cy="735546"/>
          </a:xfrm>
        </p:spPr>
        <p:txBody>
          <a:bodyPr>
            <a:normAutofit/>
          </a:bodyPr>
          <a:lstStyle/>
          <a:p>
            <a:r>
              <a:rPr lang="en-US" sz="2800" b="1" i="1" dirty="0" smtClean="0">
                <a:solidFill>
                  <a:schemeClr val="accent1">
                    <a:lumMod val="50000"/>
                  </a:schemeClr>
                </a:solidFill>
              </a:rPr>
              <a:t>Conclusion</a:t>
            </a:r>
            <a:endParaRPr lang="el-GR" sz="2800" i="1" dirty="0">
              <a:solidFill>
                <a:schemeClr val="accent1">
                  <a:lumMod val="50000"/>
                </a:schemeClr>
              </a:solidFill>
            </a:endParaRPr>
          </a:p>
        </p:txBody>
      </p:sp>
      <p:sp>
        <p:nvSpPr>
          <p:cNvPr id="3" name="2 - Θέση περιεχομένου"/>
          <p:cNvSpPr>
            <a:spLocks noGrp="1"/>
          </p:cNvSpPr>
          <p:nvPr>
            <p:ph idx="1"/>
          </p:nvPr>
        </p:nvSpPr>
        <p:spPr>
          <a:xfrm>
            <a:off x="467544" y="843558"/>
            <a:ext cx="8229600" cy="2304256"/>
          </a:xfrm>
          <a:ln w="28575">
            <a:solidFill>
              <a:schemeClr val="accent2">
                <a:lumMod val="75000"/>
              </a:schemeClr>
            </a:solidFill>
          </a:ln>
        </p:spPr>
        <p:txBody>
          <a:bodyPr>
            <a:normAutofit fontScale="92500" lnSpcReduction="20000"/>
          </a:bodyPr>
          <a:lstStyle/>
          <a:p>
            <a:pPr>
              <a:lnSpc>
                <a:spcPct val="150000"/>
              </a:lnSpc>
            </a:pPr>
            <a:r>
              <a:rPr lang="en-US" sz="2200" dirty="0" smtClean="0"/>
              <a:t>Alterations of immune cells subsets correlate with subclinical markers of LV dysfunction in KTRs with no established CVD. </a:t>
            </a:r>
          </a:p>
          <a:p>
            <a:pPr>
              <a:lnSpc>
                <a:spcPct val="150000"/>
              </a:lnSpc>
            </a:pPr>
            <a:r>
              <a:rPr lang="en-US" sz="2200" dirty="0" smtClean="0"/>
              <a:t>Future research is required to evaluate the role of immune subpopulations as tools to identify KTRs who are at the highest risk for complications and guide interventions. </a:t>
            </a:r>
            <a:r>
              <a:rPr lang="en-US" sz="2400" b="1" i="1" dirty="0" smtClean="0"/>
              <a:t>      </a:t>
            </a:r>
          </a:p>
          <a:p>
            <a:pPr>
              <a:buNone/>
            </a:pPr>
            <a:endParaRPr lang="en-US" sz="1900" b="1" i="1" dirty="0" smtClean="0"/>
          </a:p>
          <a:p>
            <a:pPr>
              <a:buNone/>
            </a:pPr>
            <a:endParaRPr lang="en-US" sz="1900" b="1" i="1" dirty="0" smtClean="0"/>
          </a:p>
          <a:p>
            <a:pPr>
              <a:buNone/>
            </a:pPr>
            <a:endParaRPr lang="en-US" sz="1900" b="1" i="1" dirty="0" smtClean="0"/>
          </a:p>
          <a:p>
            <a:pPr>
              <a:buNone/>
            </a:pPr>
            <a:endParaRPr lang="en-US" sz="1900" b="1" i="1" dirty="0" smtClean="0"/>
          </a:p>
        </p:txBody>
      </p:sp>
      <p:sp>
        <p:nvSpPr>
          <p:cNvPr id="4" name="3 - Ορθογώνιο"/>
          <p:cNvSpPr/>
          <p:nvPr/>
        </p:nvSpPr>
        <p:spPr>
          <a:xfrm>
            <a:off x="683568" y="4227934"/>
            <a:ext cx="8028384" cy="615553"/>
          </a:xfrm>
          <a:prstGeom prst="rect">
            <a:avLst/>
          </a:prstGeom>
        </p:spPr>
        <p:txBody>
          <a:bodyPr wrap="square">
            <a:spAutoFit/>
          </a:bodyPr>
          <a:lstStyle/>
          <a:p>
            <a:pPr>
              <a:buNone/>
            </a:pPr>
            <a:r>
              <a:rPr lang="en-US" sz="1400" b="1" i="1" dirty="0" smtClean="0"/>
              <a:t> </a:t>
            </a:r>
            <a:r>
              <a:rPr lang="en-US" sz="1000" b="1" i="1" dirty="0" smtClean="0"/>
              <a:t>References</a:t>
            </a:r>
            <a:endParaRPr lang="el-GR" sz="1000" i="1" dirty="0" smtClean="0"/>
          </a:p>
          <a:p>
            <a:pPr>
              <a:buNone/>
            </a:pPr>
            <a:r>
              <a:rPr lang="en-US" sz="1000" i="1" dirty="0" smtClean="0"/>
              <a:t> </a:t>
            </a:r>
            <a:r>
              <a:rPr lang="en-US" sz="1000" i="1" dirty="0" err="1" smtClean="0"/>
              <a:t>Dounousi</a:t>
            </a:r>
            <a:r>
              <a:rPr lang="en-US" sz="1000" i="1" dirty="0" smtClean="0"/>
              <a:t> E</a:t>
            </a:r>
            <a:r>
              <a:rPr lang="en-US" sz="1000" i="1" baseline="30000" dirty="0" smtClean="0"/>
              <a:t> </a:t>
            </a:r>
            <a:r>
              <a:rPr lang="en-US" sz="1000" i="1" dirty="0" smtClean="0"/>
              <a:t>, </a:t>
            </a:r>
            <a:r>
              <a:rPr lang="en-US" sz="1000" i="1" dirty="0" err="1" smtClean="0"/>
              <a:t>Duni</a:t>
            </a:r>
            <a:r>
              <a:rPr lang="en-US" sz="1000" i="1" dirty="0" smtClean="0"/>
              <a:t> A, Naka KK, </a:t>
            </a:r>
            <a:r>
              <a:rPr lang="en-US" sz="1000" i="1" dirty="0" err="1" smtClean="0"/>
              <a:t>Vartholomatos</a:t>
            </a:r>
            <a:r>
              <a:rPr lang="en-US" sz="1000" i="1" dirty="0" smtClean="0"/>
              <a:t> G, </a:t>
            </a:r>
            <a:r>
              <a:rPr lang="en-US" sz="1000" i="1" dirty="0" err="1" smtClean="0"/>
              <a:t>Zoccali</a:t>
            </a:r>
            <a:r>
              <a:rPr lang="en-US" sz="1000" i="1" dirty="0" smtClean="0"/>
              <a:t> C.</a:t>
            </a:r>
            <a:r>
              <a:rPr lang="en-US" sz="1000" i="1" baseline="30000" dirty="0" smtClean="0"/>
              <a:t> </a:t>
            </a:r>
            <a:r>
              <a:rPr lang="en-US" sz="1000" i="1" dirty="0" smtClean="0"/>
              <a:t>The Innate Immune System and Cardiovascular Disease in ESKD: </a:t>
            </a:r>
            <a:r>
              <a:rPr lang="en-US" sz="1000" i="1" dirty="0" err="1" smtClean="0"/>
              <a:t>Monocytes</a:t>
            </a:r>
            <a:r>
              <a:rPr lang="en-US" sz="1000" i="1" dirty="0" smtClean="0"/>
              <a:t> and Natural Killer Cells. </a:t>
            </a:r>
            <a:r>
              <a:rPr lang="en-US" sz="1000" i="1" dirty="0" err="1" smtClean="0"/>
              <a:t>Curr</a:t>
            </a:r>
            <a:r>
              <a:rPr lang="en-US" sz="1000" i="1" dirty="0" smtClean="0"/>
              <a:t> </a:t>
            </a:r>
            <a:r>
              <a:rPr lang="en-US" sz="1000" i="1" dirty="0" err="1" smtClean="0"/>
              <a:t>Vasc</a:t>
            </a:r>
            <a:r>
              <a:rPr lang="en-US" sz="1000" i="1" dirty="0" smtClean="0"/>
              <a:t> </a:t>
            </a:r>
            <a:r>
              <a:rPr lang="en-US" sz="1000" i="1" dirty="0" err="1" smtClean="0"/>
              <a:t>Pharmacol</a:t>
            </a:r>
            <a:r>
              <a:rPr lang="en-US" sz="1000" i="1" dirty="0" smtClean="0"/>
              <a:t> 2021;19(1):63-76</a:t>
            </a:r>
            <a:endParaRPr lang="el-GR" sz="1000" dirty="0"/>
          </a:p>
        </p:txBody>
      </p:sp>
      <p:sp>
        <p:nvSpPr>
          <p:cNvPr id="5" name="4 - Ορθογώνιο"/>
          <p:cNvSpPr/>
          <p:nvPr/>
        </p:nvSpPr>
        <p:spPr>
          <a:xfrm>
            <a:off x="827584" y="3507854"/>
            <a:ext cx="2272225" cy="338554"/>
          </a:xfrm>
          <a:prstGeom prst="rect">
            <a:avLst/>
          </a:prstGeom>
        </p:spPr>
        <p:txBody>
          <a:bodyPr wrap="none">
            <a:spAutoFit/>
          </a:bodyPr>
          <a:lstStyle/>
          <a:p>
            <a:r>
              <a:rPr lang="en-US" sz="1600" i="1" dirty="0" smtClean="0"/>
              <a:t>Acknowledgments: None</a:t>
            </a:r>
            <a:endParaRPr lang="en-US" sz="16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899</Words>
  <Application>Microsoft Office PowerPoint</Application>
  <PresentationFormat>Προβολή στην οθόνη (16:9)</PresentationFormat>
  <Paragraphs>99</Paragraphs>
  <Slides>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 Circulating CD14++CD16+ monocytes, NK cells and lymphocyte subsets correlate with conventional and novel deformation related indices of left ventricular function in kidney transplant recipients with no established cardiovascular disease. </vt:lpstr>
      <vt:lpstr>Introduction</vt:lpstr>
      <vt:lpstr>Διαφάνεια 3</vt:lpstr>
      <vt:lpstr>Διαφάνεια 4</vt:lpstr>
      <vt:lpstr>Methods</vt:lpstr>
      <vt:lpstr>Results</vt:lpstr>
      <vt:lpstr>Correlation of immune cells subsets with classical and novel LV dysfunction indices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Circulating CD14++CD16+ monocytes, NK cells and lymphocyte subsets correlate with conventional and novel deformation related indices of left ventricular function in kidney transplant recipients with no established cardiovascular disease. </dc:title>
  <dc:creator>Νεφρολογική Ιατροί</dc:creator>
  <cp:lastModifiedBy>nefrologiki_iatroi</cp:lastModifiedBy>
  <cp:revision>52</cp:revision>
  <dcterms:created xsi:type="dcterms:W3CDTF">2022-05-06T12:47:58Z</dcterms:created>
  <dcterms:modified xsi:type="dcterms:W3CDTF">2023-10-18T11:42:32Z</dcterms:modified>
</cp:coreProperties>
</file>