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4" r:id="rId4"/>
    <p:sldId id="265" r:id="rId5"/>
    <p:sldId id="266" r:id="rId6"/>
    <p:sldId id="267" r:id="rId7"/>
    <p:sldId id="258" r:id="rId8"/>
    <p:sldId id="263" r:id="rId9"/>
    <p:sldId id="260" r:id="rId10"/>
    <p:sldId id="262" r:id="rId11"/>
  </p:sldIdLst>
  <p:sldSz cx="9144000" cy="5143500" type="screen16x9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DFF4"/>
  </p:clrMru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Στυλ με θέμα 1 - Έμφαση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8A107856-5554-42FB-B03E-39F5DBC370BA}" styleName="Μεσαίο στυλ 4 - Έμφαση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2838BEF-8BB2-4498-84A7-C5851F593DF1}" styleName="Μεσαίο στυλ 4 - Έμφαση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678" y="-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794444-36BD-4793-BD5D-2BABB961B6D4}" type="datetimeFigureOut">
              <a:rPr lang="el-GR" smtClean="0"/>
              <a:pPr/>
              <a:t>18/10/2023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A81697-BA63-419F-9F59-93E5A6CAAE75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Background.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Monocytes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are critical in innate immunity and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transplantation. Three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monocyte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subsets exist, CD14++CD16−,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CD14++CD16+ and CD14+CD16++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monocytes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 cell counts of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CD14++CD16+ and CD14+CD16++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monocytes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are increased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pre-transplant chronic kidney disease. Interestingly, the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effect of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immunosuppressants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on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monocyte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heterogeneity has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 been well studied.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Methods. The impact of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immunosuppressants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on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monocyte</a:t>
            </a:r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subsets was studied: (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in 152 kidney transplant (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KTx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recipients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characterize subset distribution in the steady state, (ii)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patients after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autologous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(n = 10) versus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allogenic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(n = 9)</a:t>
            </a:r>
          </a:p>
          <a:p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haematopoietic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stem cell transplantation (HSCT) to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analyse</a:t>
            </a:r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monocyte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subset development and (iii) in an in vitro model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compare the effect of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immunosuppressants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on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monocyte</a:t>
            </a:r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subset biology.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Results. In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KTx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steroid intake was associated with higher total,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CD14++CD16− and CD14++CD16+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monocyte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counts, but fewer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CD14+CD16++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monocytes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whereas intake of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mycophenolate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</a:p>
          <a:p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calcineurin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inhibitors (CNI) and mammalian target of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rapamycin</a:t>
            </a:r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inhibitors (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mTORI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did not affect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monocyte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(subset)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counts. In linear regression analysis, only steroid intake was a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significant determinant of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monocyte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(subset) counts: total</a:t>
            </a:r>
          </a:p>
          <a:p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monocytes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el-G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β = 0.331;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 &lt; 0.001), CD14++CD16−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monocytes</a:t>
            </a:r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l-G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(β = 0.374;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 &lt; 0.001), CD14++CD16+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monocytes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el-G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β = 0.221;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 = 0.010) and CD14+CD16++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monocytes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(β = −0.169; P =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0.049). After HSCT, CD14++CD16−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monocytes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were the first to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arise, followed by CD14++CD16+ and later by CD14+CD16++</a:t>
            </a:r>
          </a:p>
          <a:p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monocytes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Monocyte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subset distribution did not differ significantly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patients after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allogenic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compared with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autologoustransplantation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CNI,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mycophenolate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methotrexate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did not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influence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monocyte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subset development, but modified surface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receptor expression (CCR2, HLA-DR, ENG, TEK and TLR4) in</a:t>
            </a:r>
          </a:p>
          <a:p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allogenic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HSCT.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Conclusion. Chronic low-dose steroids are associated with</a:t>
            </a:r>
          </a:p>
          <a:p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monocytosis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higher counts of CD14++CD16− and of</a:t>
            </a:r>
          </a:p>
          <a:p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proinflammatory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CD14++CD16+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monocytes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A81697-BA63-419F-9F59-93E5A6CAAE75}" type="slidenum">
              <a:rPr lang="el-GR" smtClean="0"/>
              <a:pPr/>
              <a:t>3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Background. Persistent CD4 T-cell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lymphopenia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after kidney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transplantation has been associated with an increased occurrence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opportunistic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infections,malignancies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evenmortality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but studies have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focussed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only on the first few years after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kidney transplantation. In this study, we investigated the risk factors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clinical significance of long-term profound CD4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lymphopenia</a:t>
            </a:r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detected ≥10 years after renal transplantation.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Methods. Between 2007 and 2010, 6206 CD4 T-cell counts, including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1507 counts &lt;300/mm3, were identified in an active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cohort of 1876 kidney transplant patients. We identified 27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HIV-negative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lymphopenic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kidney transplant recipients out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513 patients with graft survival over 10 years. We compared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cohort to 54 non-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lymphopenic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controls matched for the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date of kidney transplantation.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Results. The prevalence of CD4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lymphopenia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10 years after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transplantation was 5.3%. CD4 T-cell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lymphopenia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was associated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with significantly lower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thymic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output and with B-cell</a:t>
            </a:r>
          </a:p>
          <a:p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lymphopenia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(P &lt; 0.05). The duration of pre-transplant dialysis,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but not the use of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lymphopenic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induction or recipient age,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was significantly associated with a persistent CD4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lymphopenia</a:t>
            </a:r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(6.1 versus 3.0 years, P = 0.008). CD4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lymphopenia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was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associated with a higher frequency of cancer (50 versus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29.6%, P = 0.047). Most strikingly, long-term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lymphopenia</a:t>
            </a:r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was significantly and independently associated with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anaccelerated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decline in renal allograft function (P = 0.005), despite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similar rate of biopsy-proven acute rejection and comparable</a:t>
            </a:r>
          </a:p>
          <a:p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immunosuppression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Conclusions. Our study shows an association between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longterm</a:t>
            </a:r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CD4 T-cell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lymphopenia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kidney recipients and malignancy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an accelerated decline of kidney allograft function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A81697-BA63-419F-9F59-93E5A6CAAE75}" type="slidenum">
              <a:rPr lang="el-GR" smtClean="0"/>
              <a:pPr/>
              <a:t>4</a:t>
            </a:fld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Introduction: The human immune system contains cells with either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effector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memory or regulatory functions. Besides the well-established CD4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+CD25hiCD127lo regulatory T cells (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Tregs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), we and others have shown that B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cells can also have regulatory functions since their frequency and number are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increased in kidney graft tolerance and B cell depletion as induction therapy may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lead to acute rejection. On the other hand, we have shown that CD28-CD8+ T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cells represent a subpopulation with potent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effector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/memory functions. In the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current study, we tested the hypothesis that kidney allograft rejection may be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linked to an imbalance of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effector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/memory and regulatory immune cells.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Methods: Based on a large cohort of more than 1000 kidney graft biopsies with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concomitant peripheral blood lymphocyte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phenotyping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we investigated the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association between kidney graft rejection and the percentage and absolute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number of circulating B cells,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Tregs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as well as the ratio of B cells to CD28-CD8+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 cells and the ratio of CD28-CD8+ T cells to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Tregs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Kidney graft biopsies were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interpreted according to the Banff classification and divided into 5 biopsies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groups: 1) normal/subnormal, 2) interstitial fibrosis and tubular atrophy grade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2/3 (IFTA), 3) antibody-mediated rejection (ABMR), 4) T cell mediated-rejection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(TCMR), and 5) borderline rejection. We compared group 1 with the other groups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 well as with a combined group 3, 4, and 5 (rejection of all types) using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multivariable linear mixed models.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Results and discussion: We found that compared to normal/subnormal biopsies,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rejection of all types was marginally associated with a decrease in the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percentageof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circulating B cells (p=0.06) and significantly associated with an increase in the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ratio of CD28-CD8+ T cells to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Tregs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(p=0.01). Moreover, ABMR, TCMR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(p=0.007), and rejection of all types (p=0.0003) were significantly associated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with a decrease in the ratio of B cells to CD28-CD8+ T cells compared to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normal/subnormal biopsies. Taken together, our results show that kidney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allograft rejection is associated with an imbalance between immune cells with</a:t>
            </a:r>
          </a:p>
          <a:p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effector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/memory functions and those with regulatory properties.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A81697-BA63-419F-9F59-93E5A6CAAE75}" type="slidenum">
              <a:rPr lang="el-GR" smtClean="0"/>
              <a:pPr/>
              <a:t>6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180036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18/10/2023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1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1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18/10/2023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18/10/2023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18/10/2023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1" y="204789"/>
            <a:ext cx="5111751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18/10/2023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18/10/2023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18/10/2023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11560" y="555526"/>
            <a:ext cx="8136904" cy="1800200"/>
          </a:xfrm>
          <a:ln w="38100">
            <a:solidFill>
              <a:srgbClr val="0070C0"/>
            </a:solidFill>
          </a:ln>
        </p:spPr>
        <p:txBody>
          <a:bodyPr>
            <a:noAutofit/>
          </a:bodyPr>
          <a:lstStyle/>
          <a:p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Longitudinal analysis of immune cell phenotypes in the circulation of kidney transplant recipients and clinical correlations – a prospective study. </a:t>
            </a:r>
            <a:r>
              <a:rPr lang="el-GR" sz="2500" dirty="0" smtClean="0"/>
              <a:t/>
            </a:r>
            <a:br>
              <a:rPr lang="el-GR" sz="2500" dirty="0" smtClean="0"/>
            </a:br>
            <a:endParaRPr lang="el-GR" sz="25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971600" y="2715766"/>
            <a:ext cx="7344816" cy="1800200"/>
          </a:xfrm>
        </p:spPr>
        <p:txBody>
          <a:bodyPr>
            <a:noAutofit/>
          </a:bodyPr>
          <a:lstStyle/>
          <a:p>
            <a:r>
              <a:rPr 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ANILA DUNI</a:t>
            </a:r>
            <a:r>
              <a:rPr lang="en-US" sz="1600" b="1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1,2</a:t>
            </a:r>
            <a:r>
              <a:rPr 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ATHANASIOS KITSOS</a:t>
            </a:r>
            <a:r>
              <a:rPr lang="en-US" sz="1600" b="1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1,2</a:t>
            </a:r>
            <a:r>
              <a:rPr 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GEORGIOS MARKOPOULOS</a:t>
            </a:r>
            <a:r>
              <a:rPr lang="en-US" sz="1600" b="1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</a:t>
            </a:r>
            <a:r>
              <a:rPr 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VASILEIOS KOUTLAS</a:t>
            </a:r>
            <a:r>
              <a:rPr lang="en-US" sz="1600" b="1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  <a:r>
              <a:rPr 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EIRINI TZALAVRA</a:t>
            </a:r>
            <a:r>
              <a:rPr lang="en-US" sz="1600" b="1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  <a:r>
              <a:rPr 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VASILEIOS TATSIS</a:t>
            </a:r>
            <a:r>
              <a:rPr lang="en-US" sz="1600" b="1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  <a:r>
              <a:rPr 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JOHN ALEKOS</a:t>
            </a:r>
            <a:r>
              <a:rPr lang="en-US" sz="1600" b="1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</a:t>
            </a:r>
            <a:r>
              <a:rPr 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LUIZA GKIKA</a:t>
            </a:r>
            <a:r>
              <a:rPr lang="en-US" sz="1600" b="1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</a:t>
            </a:r>
            <a:r>
              <a:rPr 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GERASIMOS BAXEVANOS</a:t>
            </a:r>
            <a:r>
              <a:rPr lang="en-US" sz="1600" b="1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</a:t>
            </a:r>
            <a:r>
              <a:rPr 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HARALAMBOS PAPPAS</a:t>
            </a:r>
            <a:r>
              <a:rPr lang="en-US" sz="1600" b="1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1,2</a:t>
            </a:r>
            <a:r>
              <a:rPr 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GEORGIOS VARTHOLOMATOS</a:t>
            </a:r>
            <a:r>
              <a:rPr lang="en-US" sz="1600" b="1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</a:t>
            </a:r>
            <a:r>
              <a:rPr 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MICHAEL MITSIS</a:t>
            </a:r>
            <a:r>
              <a:rPr lang="en-US" sz="1600" b="1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  <a:r>
              <a:rPr 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EVANGELIA DOUNOUSI</a:t>
            </a:r>
            <a:r>
              <a:rPr lang="en-US" sz="1600" b="1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1,2</a:t>
            </a:r>
            <a:r>
              <a:rPr 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endParaRPr lang="el-GR" sz="16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0" i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Calibri" pitchFamily="34" charset="0"/>
                <a:cs typeface="Times New Roman" pitchFamily="18" charset="0"/>
              </a:rPr>
              <a:t>Department of Nephrology, University Hospital of </a:t>
            </a:r>
            <a:r>
              <a:rPr lang="en-US" sz="1400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ea typeface="Calibri" pitchFamily="34" charset="0"/>
                <a:cs typeface="Times New Roman" pitchFamily="18" charset="0"/>
              </a:rPr>
              <a:t>Ioannina</a:t>
            </a:r>
            <a:r>
              <a:rPr lang="en-US" sz="1400" i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Calibri" pitchFamily="34" charset="0"/>
                <a:cs typeface="Times New Roman" pitchFamily="18" charset="0"/>
              </a:rPr>
              <a:t>, Greece</a:t>
            </a:r>
            <a:r>
              <a:rPr lang="el-GR" altLang="el-GR" sz="14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¹</a:t>
            </a:r>
            <a:r>
              <a:rPr lang="en-US" sz="1400" i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Calibri" pitchFamily="34" charset="0"/>
                <a:cs typeface="Times New Roman" pitchFamily="18" charset="0"/>
              </a:rPr>
              <a:t> </a:t>
            </a:r>
            <a:endParaRPr lang="el-GR" sz="1400" i="1" dirty="0" smtClean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i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Calibri" pitchFamily="34" charset="0"/>
                <a:cs typeface="Times New Roman" pitchFamily="18" charset="0"/>
              </a:rPr>
              <a:t>Department of Surgery and Kidney Transplant Unit, University Hospital of </a:t>
            </a:r>
            <a:r>
              <a:rPr lang="en-US" sz="1400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ea typeface="Calibri" pitchFamily="34" charset="0"/>
                <a:cs typeface="Times New Roman" pitchFamily="18" charset="0"/>
              </a:rPr>
              <a:t>Ioannina</a:t>
            </a:r>
            <a:r>
              <a:rPr lang="en-US" sz="1400" i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Calibri" pitchFamily="34" charset="0"/>
                <a:cs typeface="Times New Roman" pitchFamily="18" charset="0"/>
              </a:rPr>
              <a:t>, Greece</a:t>
            </a:r>
            <a:r>
              <a:rPr lang="en-US" altLang="el-GR" sz="1400" i="1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i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Calibri" pitchFamily="34" charset="0"/>
                <a:cs typeface="Times New Roman" pitchFamily="18" charset="0"/>
              </a:rPr>
              <a:t>Laboratory of Hematology - Unit of Molecular Biology, University Hospital of </a:t>
            </a:r>
            <a:r>
              <a:rPr lang="en-US" sz="1400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ea typeface="Calibri" pitchFamily="34" charset="0"/>
                <a:cs typeface="Times New Roman" pitchFamily="18" charset="0"/>
              </a:rPr>
              <a:t>Ioannina</a:t>
            </a:r>
            <a:r>
              <a:rPr lang="en-US" sz="1400" i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Calibri" pitchFamily="34" charset="0"/>
                <a:cs typeface="Times New Roman" pitchFamily="18" charset="0"/>
              </a:rPr>
              <a:t>, Greece</a:t>
            </a:r>
            <a:r>
              <a:rPr lang="en-US" sz="1400" i="1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</a:t>
            </a:r>
            <a:r>
              <a:rPr lang="en-US" altLang="el-GR" sz="1400" i="1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  <a:p>
            <a:endParaRPr lang="en-US" sz="1400" b="1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70000"/>
              </a:lnSpc>
            </a:pPr>
            <a:endParaRPr lang="el-GR" sz="1400" b="1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141480"/>
            <a:ext cx="9144000" cy="735546"/>
          </a:xfrm>
        </p:spPr>
        <p:txBody>
          <a:bodyPr>
            <a:normAutofit/>
          </a:bodyPr>
          <a:lstStyle/>
          <a:p>
            <a:r>
              <a:rPr lang="en-US" sz="2800" b="1" i="1" dirty="0" smtClean="0">
                <a:solidFill>
                  <a:schemeClr val="accent1">
                    <a:lumMod val="50000"/>
                  </a:schemeClr>
                </a:solidFill>
              </a:rPr>
              <a:t>Conclusion</a:t>
            </a:r>
            <a:endParaRPr lang="el-GR" sz="2800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843558"/>
            <a:ext cx="7776864" cy="2232248"/>
          </a:xfrm>
          <a:ln w="28575"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The results of our study suggest that greater increases in levels of pro-inflammatory CD14++CD16+monocytes are associated with increased yearly graft function loss. </a:t>
            </a:r>
            <a:endParaRPr lang="el-GR" sz="2400" dirty="0" smtClean="0"/>
          </a:p>
          <a:p>
            <a:pPr>
              <a:lnSpc>
                <a:spcPct val="150000"/>
              </a:lnSpc>
            </a:pPr>
            <a:r>
              <a:rPr lang="en-US" sz="2400" dirty="0" smtClean="0"/>
              <a:t>Future research studies with longer follow-up are required to specify the role of immune subpopulations as potential prognostic biomarkers in KTRs.</a:t>
            </a:r>
            <a:endParaRPr lang="en-US" sz="1900" b="1" i="1" dirty="0" smtClean="0"/>
          </a:p>
          <a:p>
            <a:pPr>
              <a:buNone/>
            </a:pPr>
            <a:endParaRPr lang="en-US" sz="1900" b="1" i="1" dirty="0" smtClean="0"/>
          </a:p>
          <a:p>
            <a:pPr>
              <a:buNone/>
            </a:pPr>
            <a:endParaRPr lang="en-US" sz="1900" b="1" i="1" dirty="0" smtClean="0"/>
          </a:p>
          <a:p>
            <a:pPr>
              <a:buNone/>
            </a:pPr>
            <a:endParaRPr lang="en-US" sz="1900" b="1" i="1" dirty="0" smtClean="0"/>
          </a:p>
        </p:txBody>
      </p:sp>
      <p:sp>
        <p:nvSpPr>
          <p:cNvPr id="4" name="3 - Ορθογώνιο"/>
          <p:cNvSpPr/>
          <p:nvPr/>
        </p:nvSpPr>
        <p:spPr>
          <a:xfrm>
            <a:off x="683568" y="4227934"/>
            <a:ext cx="8028384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1400" b="1" i="1" dirty="0" smtClean="0"/>
              <a:t> </a:t>
            </a:r>
            <a:r>
              <a:rPr lang="en-US" sz="1000" b="1" i="1" dirty="0" smtClean="0"/>
              <a:t>References</a:t>
            </a:r>
            <a:endParaRPr lang="el-GR" sz="1000" i="1" dirty="0" smtClean="0"/>
          </a:p>
          <a:p>
            <a:pPr>
              <a:buNone/>
            </a:pPr>
            <a:r>
              <a:rPr lang="en-US" sz="1000" i="1" dirty="0" smtClean="0"/>
              <a:t> </a:t>
            </a:r>
            <a:r>
              <a:rPr lang="en-US" sz="1000" i="1" dirty="0" err="1" smtClean="0"/>
              <a:t>Dounousi</a:t>
            </a:r>
            <a:r>
              <a:rPr lang="en-US" sz="1000" i="1" dirty="0" smtClean="0"/>
              <a:t> E</a:t>
            </a:r>
            <a:r>
              <a:rPr lang="en-US" sz="1000" i="1" baseline="30000" dirty="0" smtClean="0"/>
              <a:t> </a:t>
            </a:r>
            <a:r>
              <a:rPr lang="en-US" sz="1000" i="1" dirty="0" smtClean="0"/>
              <a:t>, </a:t>
            </a:r>
            <a:r>
              <a:rPr lang="en-US" sz="1000" i="1" dirty="0" err="1" smtClean="0"/>
              <a:t>Duni</a:t>
            </a:r>
            <a:r>
              <a:rPr lang="en-US" sz="1000" i="1" dirty="0" smtClean="0"/>
              <a:t> A, Naka KK, </a:t>
            </a:r>
            <a:r>
              <a:rPr lang="en-US" sz="1000" i="1" dirty="0" err="1" smtClean="0"/>
              <a:t>Vartholomatos</a:t>
            </a:r>
            <a:r>
              <a:rPr lang="en-US" sz="1000" i="1" dirty="0" smtClean="0"/>
              <a:t> G, </a:t>
            </a:r>
            <a:r>
              <a:rPr lang="en-US" sz="1000" i="1" dirty="0" err="1" smtClean="0"/>
              <a:t>Zoccali</a:t>
            </a:r>
            <a:r>
              <a:rPr lang="en-US" sz="1000" i="1" dirty="0" smtClean="0"/>
              <a:t> C.</a:t>
            </a:r>
            <a:r>
              <a:rPr lang="en-US" sz="1000" i="1" baseline="30000" dirty="0" smtClean="0"/>
              <a:t> </a:t>
            </a:r>
            <a:r>
              <a:rPr lang="en-US" sz="1000" i="1" dirty="0" smtClean="0"/>
              <a:t>The Innate Immune System and Cardiovascular Disease in ESKD: </a:t>
            </a:r>
            <a:r>
              <a:rPr lang="en-US" sz="1000" i="1" dirty="0" err="1" smtClean="0"/>
              <a:t>Monocytes</a:t>
            </a:r>
            <a:r>
              <a:rPr lang="en-US" sz="1000" i="1" dirty="0" smtClean="0"/>
              <a:t> and Natural Killer Cells. </a:t>
            </a:r>
            <a:r>
              <a:rPr lang="en-US" sz="1000" i="1" dirty="0" err="1" smtClean="0"/>
              <a:t>Curr</a:t>
            </a:r>
            <a:r>
              <a:rPr lang="en-US" sz="1000" i="1" dirty="0" smtClean="0"/>
              <a:t> </a:t>
            </a:r>
            <a:r>
              <a:rPr lang="en-US" sz="1000" i="1" dirty="0" err="1" smtClean="0"/>
              <a:t>Vasc</a:t>
            </a:r>
            <a:r>
              <a:rPr lang="en-US" sz="1000" i="1" dirty="0" smtClean="0"/>
              <a:t> </a:t>
            </a:r>
            <a:r>
              <a:rPr lang="en-US" sz="1000" i="1" dirty="0" err="1" smtClean="0"/>
              <a:t>Pharmacol</a:t>
            </a:r>
            <a:r>
              <a:rPr lang="en-US" sz="1000" i="1" dirty="0" smtClean="0"/>
              <a:t> 2021;19(1):63-76</a:t>
            </a:r>
            <a:endParaRPr lang="el-GR" sz="1000" dirty="0"/>
          </a:p>
        </p:txBody>
      </p:sp>
      <p:sp>
        <p:nvSpPr>
          <p:cNvPr id="5" name="4 - Ορθογώνιο"/>
          <p:cNvSpPr/>
          <p:nvPr/>
        </p:nvSpPr>
        <p:spPr>
          <a:xfrm>
            <a:off x="827584" y="3507854"/>
            <a:ext cx="227222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i="1" dirty="0" smtClean="0"/>
              <a:t>Acknowledgments: None</a:t>
            </a:r>
            <a:endParaRPr lang="en-US" sz="1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467544" y="123478"/>
            <a:ext cx="8229600" cy="573528"/>
          </a:xfrm>
        </p:spPr>
        <p:txBody>
          <a:bodyPr>
            <a:normAutofit/>
          </a:bodyPr>
          <a:lstStyle/>
          <a:p>
            <a:r>
              <a:rPr lang="en-US" sz="2500" b="1" i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Introduction</a:t>
            </a:r>
            <a:endParaRPr lang="el-GR" sz="2500" b="1" i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4" name="3 - Θέση περιεχομένου"/>
          <p:cNvSpPr>
            <a:spLocks noGrp="1"/>
          </p:cNvSpPr>
          <p:nvPr>
            <p:ph idx="1"/>
          </p:nvPr>
        </p:nvSpPr>
        <p:spPr>
          <a:xfrm>
            <a:off x="571472" y="714363"/>
            <a:ext cx="7992888" cy="1569355"/>
          </a:xfrm>
        </p:spPr>
        <p:txBody>
          <a:bodyPr>
            <a:noAutofit/>
          </a:bodyPr>
          <a:lstStyle/>
          <a:p>
            <a:r>
              <a:rPr lang="en-US" sz="1700" dirty="0" smtClean="0"/>
              <a:t>Immune cellular responses are implicated in all clinical aspects of kidney transplantation.</a:t>
            </a:r>
          </a:p>
          <a:p>
            <a:r>
              <a:rPr lang="en-US" sz="1700" dirty="0" smtClean="0"/>
              <a:t>There are little data regarding the additional clinical value of regular monitoring of immune cells phenotypes expression in the circulation of kidney transplant recipients (KTRs). </a:t>
            </a:r>
          </a:p>
          <a:p>
            <a:endParaRPr lang="en-US" sz="1900" dirty="0" smtClean="0"/>
          </a:p>
          <a:p>
            <a:pPr algn="ctr">
              <a:buNone/>
            </a:pPr>
            <a:r>
              <a:rPr lang="en-US" sz="2800" b="1" dirty="0" smtClean="0"/>
              <a:t>   </a:t>
            </a:r>
          </a:p>
          <a:p>
            <a:pPr algn="ctr">
              <a:buNone/>
            </a:pPr>
            <a:r>
              <a:rPr lang="en-US" sz="1900" b="1" dirty="0" smtClean="0"/>
              <a:t>   </a:t>
            </a:r>
          </a:p>
        </p:txBody>
      </p:sp>
      <p:sp>
        <p:nvSpPr>
          <p:cNvPr id="6" name="5 - Ορθογώνιο"/>
          <p:cNvSpPr/>
          <p:nvPr/>
        </p:nvSpPr>
        <p:spPr>
          <a:xfrm>
            <a:off x="755576" y="2571750"/>
            <a:ext cx="8064896" cy="1261884"/>
          </a:xfrm>
          <a:prstGeom prst="rect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19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The aim of our prospective study, was a longitudinal follow-up analysis of immune cell subtypes, including </a:t>
            </a:r>
            <a:r>
              <a:rPr lang="en-US" sz="19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monocytes</a:t>
            </a:r>
            <a:r>
              <a:rPr lang="en-US" sz="19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subpopulations, natural killer (NK) cells and regulatory T cells (</a:t>
            </a:r>
            <a:r>
              <a:rPr lang="en-US" sz="19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Tregs</a:t>
            </a:r>
            <a:r>
              <a:rPr lang="en-US" sz="19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 </a:t>
            </a:r>
            <a:r>
              <a:rPr lang="en-US" sz="19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 the circulation of KTRs and potential clinical correlations.</a:t>
            </a:r>
            <a:endParaRPr lang="el-GR" sz="19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2283718"/>
            <a:ext cx="6840760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- Ορθογώνιο"/>
          <p:cNvSpPr/>
          <p:nvPr/>
        </p:nvSpPr>
        <p:spPr>
          <a:xfrm>
            <a:off x="611560" y="2283718"/>
            <a:ext cx="432048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339502"/>
            <a:ext cx="5328592" cy="119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0152" y="0"/>
            <a:ext cx="3028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- Ορθογώνιο"/>
          <p:cNvSpPr/>
          <p:nvPr/>
        </p:nvSpPr>
        <p:spPr>
          <a:xfrm>
            <a:off x="611560" y="1635646"/>
            <a:ext cx="64807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 smtClean="0"/>
              <a:t>In </a:t>
            </a:r>
            <a:r>
              <a:rPr lang="en-US" sz="1400" i="1" dirty="0" err="1" smtClean="0"/>
              <a:t>KTx</a:t>
            </a:r>
            <a:r>
              <a:rPr lang="en-US" sz="1400" i="1" dirty="0" smtClean="0"/>
              <a:t>, steroid intake was associated with higher total, classical and pro-inflammatory </a:t>
            </a:r>
            <a:r>
              <a:rPr lang="en-US" sz="1400" i="1" dirty="0" err="1" smtClean="0"/>
              <a:t>monocyte</a:t>
            </a:r>
            <a:r>
              <a:rPr lang="en-US" sz="1400" i="1" dirty="0" smtClean="0"/>
              <a:t> counts, but fewer non-classical </a:t>
            </a:r>
            <a:r>
              <a:rPr lang="en-US" sz="1400" i="1" dirty="0" err="1" smtClean="0"/>
              <a:t>monocytes</a:t>
            </a:r>
            <a:r>
              <a:rPr lang="en-US" sz="1400" i="1" dirty="0" smtClean="0"/>
              <a:t>.</a:t>
            </a:r>
            <a:endParaRPr lang="el-GR" sz="1400" i="1" dirty="0"/>
          </a:p>
        </p:txBody>
      </p:sp>
      <p:sp>
        <p:nvSpPr>
          <p:cNvPr id="7" name="6 - Ορθογώνιο"/>
          <p:cNvSpPr/>
          <p:nvPr/>
        </p:nvSpPr>
        <p:spPr>
          <a:xfrm>
            <a:off x="683568" y="2715766"/>
            <a:ext cx="6624736" cy="504056"/>
          </a:xfrm>
          <a:prstGeom prst="rect">
            <a:avLst/>
          </a:prstGeom>
          <a:noFill/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95486"/>
            <a:ext cx="5904656" cy="653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1635646"/>
            <a:ext cx="3960440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843558"/>
            <a:ext cx="3015034" cy="801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5536" y="2283718"/>
            <a:ext cx="4464496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- Ορθογώνιο"/>
          <p:cNvSpPr/>
          <p:nvPr/>
        </p:nvSpPr>
        <p:spPr>
          <a:xfrm>
            <a:off x="5148064" y="2499742"/>
            <a:ext cx="2952328" cy="1400383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700" i="1" dirty="0" smtClean="0"/>
              <a:t>DSA and HLA non-DSA patients displayed lower proportions of NK-cells compared with patients without detectable anti-HLA antibodies.</a:t>
            </a:r>
            <a:endParaRPr lang="el-GR" sz="1700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7494"/>
            <a:ext cx="612068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0"/>
            <a:ext cx="3096344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915566"/>
            <a:ext cx="4968552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1563638"/>
            <a:ext cx="3168352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- Ορθογώνιο"/>
          <p:cNvSpPr/>
          <p:nvPr/>
        </p:nvSpPr>
        <p:spPr>
          <a:xfrm>
            <a:off x="3995936" y="2283718"/>
            <a:ext cx="4248472" cy="1138773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700" i="1" dirty="0" smtClean="0"/>
              <a:t>Long-term CD4 </a:t>
            </a:r>
            <a:r>
              <a:rPr lang="en-US" sz="1700" i="1" dirty="0" err="1" smtClean="0"/>
              <a:t>lymphopenia</a:t>
            </a:r>
            <a:r>
              <a:rPr lang="en-US" sz="1700" i="1" dirty="0" smtClean="0"/>
              <a:t> significantly associated with a hastened decline in graft function [HR = 3.89 P = 0.005] even after censoring for death [HR = 3.52, P = 0.04].</a:t>
            </a:r>
            <a:endParaRPr lang="el-GR" sz="1700" i="1" dirty="0"/>
          </a:p>
        </p:txBody>
      </p:sp>
      <p:sp>
        <p:nvSpPr>
          <p:cNvPr id="7" name="6 - Ορθογώνιο"/>
          <p:cNvSpPr/>
          <p:nvPr/>
        </p:nvSpPr>
        <p:spPr>
          <a:xfrm>
            <a:off x="683568" y="1635646"/>
            <a:ext cx="144016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7 - Ορθογώνιο"/>
          <p:cNvSpPr/>
          <p:nvPr/>
        </p:nvSpPr>
        <p:spPr>
          <a:xfrm>
            <a:off x="683568" y="3147814"/>
            <a:ext cx="144016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95486"/>
            <a:ext cx="3528392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08304" y="0"/>
            <a:ext cx="16002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24328" y="287685"/>
            <a:ext cx="1181100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2 - Θέση περιεχομένου"/>
          <p:cNvSpPr txBox="1">
            <a:spLocks/>
          </p:cNvSpPr>
          <p:nvPr/>
        </p:nvSpPr>
        <p:spPr>
          <a:xfrm>
            <a:off x="539552" y="2715766"/>
            <a:ext cx="6048672" cy="1728192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5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Compared to normal/subnormal biopsies, rejection of all types was marginally associated with a decrease in the percentage of circulating B cells and significantly associated with an increase in the ratio of CD28-CD8+ T cells to </a:t>
            </a:r>
            <a:r>
              <a:rPr kumimoji="0" lang="en-US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Tregs</a:t>
            </a: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(p=0.01).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l-G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71472" y="71420"/>
            <a:ext cx="8229600" cy="411509"/>
          </a:xfrm>
        </p:spPr>
        <p:txBody>
          <a:bodyPr>
            <a:normAutofit fontScale="90000"/>
          </a:bodyPr>
          <a:lstStyle/>
          <a:p>
            <a:r>
              <a:rPr lang="en-US" sz="2200" b="1" i="1" dirty="0" smtClean="0">
                <a:solidFill>
                  <a:schemeClr val="accent1">
                    <a:lumMod val="50000"/>
                  </a:schemeClr>
                </a:solidFill>
              </a:rPr>
              <a:t>Methods</a:t>
            </a:r>
            <a:endParaRPr lang="el-GR" sz="2200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71472" y="571486"/>
            <a:ext cx="8229600" cy="416050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1500" dirty="0" smtClean="0"/>
              <a:t>48 stable KTRs were initially enrolled. </a:t>
            </a:r>
          </a:p>
          <a:p>
            <a:pPr>
              <a:lnSpc>
                <a:spcPct val="150000"/>
              </a:lnSpc>
            </a:pPr>
            <a:r>
              <a:rPr lang="en-US" sz="1500" dirty="0" smtClean="0"/>
              <a:t>All patients were under triple immunosuppressive regimen, including corticosteroids, </a:t>
            </a:r>
            <a:r>
              <a:rPr lang="en-US" sz="1500" dirty="0" err="1" smtClean="0"/>
              <a:t>mycophenolate</a:t>
            </a:r>
            <a:r>
              <a:rPr lang="en-US" sz="1500" dirty="0" smtClean="0"/>
              <a:t> </a:t>
            </a:r>
            <a:r>
              <a:rPr lang="en-US" sz="1500" dirty="0" err="1" smtClean="0"/>
              <a:t>mofetil</a:t>
            </a:r>
            <a:r>
              <a:rPr lang="en-US" sz="1500" dirty="0" smtClean="0"/>
              <a:t> or </a:t>
            </a:r>
            <a:r>
              <a:rPr lang="en-US" sz="1500" dirty="0" err="1" smtClean="0"/>
              <a:t>mycophenolate</a:t>
            </a:r>
            <a:r>
              <a:rPr lang="en-US" sz="1500" dirty="0" smtClean="0"/>
              <a:t> acid and </a:t>
            </a:r>
            <a:r>
              <a:rPr lang="en-US" sz="1500" dirty="0" err="1" smtClean="0"/>
              <a:t>calcineurin</a:t>
            </a:r>
            <a:r>
              <a:rPr lang="en-US" sz="1500" dirty="0" smtClean="0"/>
              <a:t> inhibitors (CNIs) (43% on cyclosporine and 57% on </a:t>
            </a:r>
            <a:r>
              <a:rPr lang="en-US" sz="1500" dirty="0" err="1" smtClean="0"/>
              <a:t>tacrolimus</a:t>
            </a:r>
            <a:r>
              <a:rPr lang="en-US" sz="1500" dirty="0" smtClean="0"/>
              <a:t>).</a:t>
            </a:r>
          </a:p>
          <a:p>
            <a:pPr>
              <a:lnSpc>
                <a:spcPct val="150000"/>
              </a:lnSpc>
            </a:pPr>
            <a:r>
              <a:rPr lang="en-US" sz="1500" dirty="0" smtClean="0"/>
              <a:t>Exclusion criteria included history of acute rejection, cardiovascular disease (CVD), malignancy, autoimmunity and active or chronic infections. </a:t>
            </a:r>
          </a:p>
          <a:p>
            <a:pPr>
              <a:lnSpc>
                <a:spcPct val="150000"/>
              </a:lnSpc>
            </a:pPr>
            <a:r>
              <a:rPr lang="en-US" sz="1500" dirty="0" smtClean="0"/>
              <a:t>Clinical and </a:t>
            </a:r>
            <a:r>
              <a:rPr lang="en-US" sz="15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laboratory</a:t>
            </a:r>
            <a:r>
              <a:rPr lang="en-US" sz="1500" dirty="0" smtClean="0"/>
              <a:t> parameters were recorded at baseline (T0</a:t>
            </a:r>
            <a:r>
              <a:rPr lang="en-US" sz="1500" dirty="0" smtClean="0"/>
              <a:t>). </a:t>
            </a:r>
            <a:endParaRPr lang="en-US" sz="1500" dirty="0" smtClean="0"/>
          </a:p>
          <a:p>
            <a:pPr>
              <a:lnSpc>
                <a:spcPct val="150000"/>
              </a:lnSpc>
            </a:pPr>
            <a:r>
              <a:rPr lang="en-US" sz="1500" dirty="0" smtClean="0"/>
              <a:t>Patients were then prospectively followed and clinical and </a:t>
            </a:r>
            <a:r>
              <a:rPr lang="en-US" sz="15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laboratory</a:t>
            </a:r>
            <a:r>
              <a:rPr lang="en-US" sz="1500" dirty="0" smtClean="0"/>
              <a:t> parameters were recorded at 12 months (T1).</a:t>
            </a:r>
          </a:p>
          <a:p>
            <a:pPr>
              <a:lnSpc>
                <a:spcPct val="150000"/>
              </a:lnSpc>
            </a:pPr>
            <a:r>
              <a:rPr lang="en-US" sz="1500" dirty="0" smtClean="0"/>
              <a:t>Patients who developed acute rejection, new-onset CVD, malignancy or who were hospitalized during the follow-up period were excluded.</a:t>
            </a:r>
            <a:endParaRPr lang="el-GR"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71472" y="71420"/>
            <a:ext cx="8229600" cy="411509"/>
          </a:xfrm>
        </p:spPr>
        <p:txBody>
          <a:bodyPr>
            <a:normAutofit fontScale="90000"/>
          </a:bodyPr>
          <a:lstStyle/>
          <a:p>
            <a:r>
              <a:rPr lang="en-US" sz="2200" b="1" i="1" dirty="0" smtClean="0">
                <a:solidFill>
                  <a:schemeClr val="accent1">
                    <a:lumMod val="50000"/>
                  </a:schemeClr>
                </a:solidFill>
              </a:rPr>
              <a:t>Methods</a:t>
            </a:r>
            <a:endParaRPr lang="el-GR" sz="2200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71472" y="571486"/>
            <a:ext cx="8229600" cy="2144280"/>
          </a:xfrm>
        </p:spPr>
        <p:txBody>
          <a:bodyPr>
            <a:noAutofit/>
          </a:bodyPr>
          <a:lstStyle/>
          <a:p>
            <a:r>
              <a:rPr lang="en-US" sz="17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The peripheral blood immune cell subsets were measured by flow </a:t>
            </a:r>
            <a:r>
              <a:rPr lang="en-US" sz="17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cytometry</a:t>
            </a:r>
            <a:r>
              <a:rPr lang="en-US" sz="17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at baseline (T0) and after 12 months (T1):</a:t>
            </a:r>
          </a:p>
          <a:p>
            <a:pPr>
              <a:buFont typeface="Wingdings" pitchFamily="2" charset="2"/>
              <a:buChar char="ü"/>
            </a:pPr>
            <a:r>
              <a:rPr lang="en-US" sz="1700" dirty="0" smtClean="0"/>
              <a:t> </a:t>
            </a:r>
            <a:r>
              <a:rPr lang="en-US" sz="1700" i="1" dirty="0" smtClean="0"/>
              <a:t>CD14++CD16-, CD14++CD16+ and CD14+CD16++ absolute values and percentages out of total </a:t>
            </a:r>
            <a:r>
              <a:rPr lang="en-US" sz="1700" i="1" dirty="0" err="1" smtClean="0"/>
              <a:t>monocytes</a:t>
            </a:r>
            <a:r>
              <a:rPr lang="en-US" sz="1700" i="1" dirty="0" smtClean="0"/>
              <a:t> </a:t>
            </a:r>
          </a:p>
          <a:p>
            <a:pPr>
              <a:buFont typeface="Wingdings" pitchFamily="2" charset="2"/>
              <a:buChar char="ü"/>
            </a:pPr>
            <a:r>
              <a:rPr lang="en-US" sz="1700" i="1" dirty="0" smtClean="0"/>
              <a:t>NK cells (CD3+CD16+56+) absolute values and percentages out of total lymphocytes</a:t>
            </a:r>
          </a:p>
          <a:p>
            <a:pPr>
              <a:buFont typeface="Wingdings" pitchFamily="2" charset="2"/>
              <a:buChar char="ü"/>
            </a:pPr>
            <a:r>
              <a:rPr lang="en-US" sz="1700" i="1" dirty="0" smtClean="0"/>
              <a:t>CD3-CD19+ B lymphocytes, CD3+ CD4+ T cells, CD3+CD8+ T cells and </a:t>
            </a:r>
            <a:r>
              <a:rPr lang="en-US" sz="1700" i="1" dirty="0" err="1" smtClean="0"/>
              <a:t>Tregs</a:t>
            </a:r>
            <a:r>
              <a:rPr lang="en-US" sz="1700" i="1" dirty="0" smtClean="0"/>
              <a:t> (CD4+CD25+ FoxP3+) absolute values and percentages out of total lymphocytes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931790"/>
            <a:ext cx="2160240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3075806"/>
            <a:ext cx="2520280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9872" y="2931790"/>
            <a:ext cx="2016224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11 - Ορθογώνιο"/>
          <p:cNvSpPr/>
          <p:nvPr/>
        </p:nvSpPr>
        <p:spPr>
          <a:xfrm>
            <a:off x="3491880" y="3219822"/>
            <a:ext cx="25519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</a:t>
            </a:r>
            <a:endParaRPr lang="el-GR" sz="1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95536" y="51470"/>
            <a:ext cx="8229600" cy="357504"/>
          </a:xfrm>
        </p:spPr>
        <p:txBody>
          <a:bodyPr>
            <a:normAutofit fontScale="90000"/>
          </a:bodyPr>
          <a:lstStyle/>
          <a:p>
            <a:r>
              <a:rPr lang="en-US" sz="2200" b="1" i="1" dirty="0" smtClean="0">
                <a:solidFill>
                  <a:schemeClr val="accent1">
                    <a:lumMod val="50000"/>
                  </a:schemeClr>
                </a:solidFill>
              </a:rPr>
              <a:t>Results</a:t>
            </a:r>
            <a:endParaRPr lang="el-GR" sz="2200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5 - Θέση περιεχομένου"/>
          <p:cNvSpPr>
            <a:spLocks noGrp="1"/>
          </p:cNvSpPr>
          <p:nvPr>
            <p:ph idx="1"/>
          </p:nvPr>
        </p:nvSpPr>
        <p:spPr>
          <a:xfrm>
            <a:off x="467544" y="555527"/>
            <a:ext cx="8229600" cy="2592288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40 KTRs (mean age 58 +/-9.28 years, 67%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males)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were included in the study analysis. </a:t>
            </a: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Mean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eGFR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(CKD-EPI) declined from 58 +/-17 at T0 to 53 +/-18ml/min/1.73 m2 (p&lt; 0.01). </a:t>
            </a: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No significant changes in spot urine protein to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creatinine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ratio (UPCR) nor in inflammatory markers (CRP, ESR) were observed between T0 and T1. </a:t>
            </a: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Overall, there was a decrease in mean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monocytes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counts ((648±241/µL versus 537 ±194/µL, p=0.01) and mean lymphocytes counts (2115 ±127/µL versus 1925±724/µL, p=0.49 respectively).</a:t>
            </a: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The mean counts of the classical CD14++CD16-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monocytes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subtype increased at T1 (533±224/µL) compared to T0 (451±185/µL) (p=0.04), whereas the rest immune cell subsets did not show any significant change. </a:t>
            </a:r>
            <a:endParaRPr lang="el-GR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CNI blood levels displayed no significant changes during the follow-up period compared with baseline. </a:t>
            </a:r>
          </a:p>
          <a:p>
            <a:endParaRPr lang="en-US" dirty="0" smtClean="0"/>
          </a:p>
          <a:p>
            <a:endParaRPr lang="el-GR" dirty="0"/>
          </a:p>
        </p:txBody>
      </p:sp>
      <p:sp>
        <p:nvSpPr>
          <p:cNvPr id="8" name="7 - Ορθογώνιο"/>
          <p:cNvSpPr/>
          <p:nvPr/>
        </p:nvSpPr>
        <p:spPr>
          <a:xfrm>
            <a:off x="755576" y="3219822"/>
            <a:ext cx="7632848" cy="1138773"/>
          </a:xfrm>
          <a:prstGeom prst="rect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7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 greater increase in the difference (</a:t>
            </a:r>
            <a:r>
              <a:rPr lang="el-GR" sz="17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Δ</a:t>
            </a:r>
            <a:r>
              <a:rPr lang="en-US" sz="17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 of the pro-inflammatory CD14++CD16+ </a:t>
            </a:r>
            <a:r>
              <a:rPr lang="en-US" sz="17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monocytes</a:t>
            </a:r>
            <a:r>
              <a:rPr lang="en-US" sz="17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count from T1 to T0 (</a:t>
            </a:r>
            <a:r>
              <a:rPr lang="el-GR" sz="17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Δ</a:t>
            </a:r>
            <a:r>
              <a:rPr lang="en-US" sz="17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CD14++CD16+ </a:t>
            </a:r>
            <a:r>
              <a:rPr lang="en-US" sz="17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monocytes</a:t>
            </a:r>
            <a:r>
              <a:rPr lang="en-US" sz="17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= CD14++CD16+ </a:t>
            </a:r>
            <a:r>
              <a:rPr lang="en-US" sz="17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monocytes</a:t>
            </a:r>
            <a:r>
              <a:rPr lang="en-US" sz="17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at T1-CD14++CD16+ </a:t>
            </a:r>
            <a:r>
              <a:rPr lang="en-US" sz="17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monocytes</a:t>
            </a:r>
            <a:r>
              <a:rPr lang="en-US" sz="17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at T0) was associated with a greater </a:t>
            </a:r>
            <a:r>
              <a:rPr lang="en-US" sz="17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eGFR</a:t>
            </a:r>
            <a:r>
              <a:rPr lang="en-US" sz="17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decline (</a:t>
            </a:r>
            <a:r>
              <a:rPr lang="el-GR" sz="17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Δ</a:t>
            </a:r>
            <a:r>
              <a:rPr lang="en-US" sz="17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eGFR</a:t>
            </a:r>
            <a:r>
              <a:rPr lang="en-US" sz="17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= </a:t>
            </a:r>
            <a:r>
              <a:rPr lang="en-US" sz="17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eGFR</a:t>
            </a:r>
            <a:r>
              <a:rPr lang="en-US" sz="17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T1 – </a:t>
            </a:r>
            <a:r>
              <a:rPr lang="en-US" sz="17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eGFR</a:t>
            </a:r>
            <a:r>
              <a:rPr lang="en-US" sz="17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T0) (</a:t>
            </a:r>
            <a:r>
              <a:rPr lang="el-GR" sz="17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ρ</a:t>
            </a:r>
            <a:r>
              <a:rPr lang="en-US" sz="17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= -0.339, p=0.046). </a:t>
            </a:r>
            <a:endParaRPr lang="el-GR" sz="17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Προεξοχή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312</TotalTime>
  <Words>1802</Words>
  <Application>Microsoft Office PowerPoint</Application>
  <PresentationFormat>Προβολή στην οθόνη (16:9)</PresentationFormat>
  <Paragraphs>139</Paragraphs>
  <Slides>10</Slides>
  <Notes>3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Θέμα του Office</vt:lpstr>
      <vt:lpstr> Longitudinal analysis of immune cell phenotypes in the circulation of kidney transplant recipients and clinical correlations – a prospective study.  </vt:lpstr>
      <vt:lpstr>Introduction</vt:lpstr>
      <vt:lpstr>Διαφάνεια 3</vt:lpstr>
      <vt:lpstr>Διαφάνεια 4</vt:lpstr>
      <vt:lpstr>Διαφάνεια 5</vt:lpstr>
      <vt:lpstr>Διαφάνεια 6</vt:lpstr>
      <vt:lpstr>Methods</vt:lpstr>
      <vt:lpstr>Methods</vt:lpstr>
      <vt:lpstr>Results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Circulating CD14++CD16+ monocytes, NK cells and lymphocyte subsets correlate with conventional and novel deformation related indices of left ventricular function in kidney transplant recipients with no established cardiovascular disease. </dc:title>
  <dc:creator>Νεφρολογική Ιατροί</dc:creator>
  <cp:lastModifiedBy>nefrologiki_iatroi</cp:lastModifiedBy>
  <cp:revision>66</cp:revision>
  <dcterms:created xsi:type="dcterms:W3CDTF">2022-05-06T12:47:58Z</dcterms:created>
  <dcterms:modified xsi:type="dcterms:W3CDTF">2023-10-18T11:37:36Z</dcterms:modified>
</cp:coreProperties>
</file>