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704" r:id="rId2"/>
    <p:sldId id="1623" r:id="rId3"/>
    <p:sldId id="1624" r:id="rId4"/>
    <p:sldId id="1627" r:id="rId5"/>
    <p:sldId id="1626" r:id="rId6"/>
    <p:sldId id="162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/>
    <p:restoredTop sz="66667"/>
  </p:normalViewPr>
  <p:slideViewPr>
    <p:cSldViewPr snapToGrid="0">
      <p:cViewPr varScale="1">
        <p:scale>
          <a:sx n="75" d="100"/>
          <a:sy n="75" d="100"/>
        </p:scale>
        <p:origin x="2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3AAC-6470-5647-B1DD-80F1A18B94AF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83DA-0237-1849-961B-72E9051502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5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5010DD-1706-064D-A150-961695487D99}" type="slidenum">
              <a:rPr lang="de-DE">
                <a:solidFill>
                  <a:srgbClr val="000000"/>
                </a:solidFill>
              </a:rPr>
              <a:pPr/>
              <a:t>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76BFCFAD-B445-1E40-A68C-FBBFF8636EB1}" type="slidenum">
              <a:rPr lang="de-DE" sz="1200">
                <a:solidFill>
                  <a:srgbClr val="000000"/>
                </a:solidFill>
                <a:latin typeface="Arial" charset="0"/>
              </a:rPr>
              <a:pPr algn="r" eaLnBrk="1" hangingPunct="1"/>
              <a:t>1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2A2A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uboptimal care during  </a:t>
            </a:r>
            <a:r>
              <a:rPr lang="en-US" sz="1800" b="1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 err="1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predialysis</a:t>
            </a:r>
            <a:r>
              <a:rPr lang="en-US" sz="1800" b="1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period</a:t>
            </a:r>
            <a:endParaRPr lang="en-US" sz="1800" b="1" kern="100" dirty="0">
              <a:solidFill>
                <a:srgbClr val="2A2A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know that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 specialized nephrology care…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Anemia and CKD-MBD are modifiable risk factors for cardiovascular and kidney disease progression, 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study we investigated variables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could predict future use of medications that could treat these conditions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like: Vit. D R activators (VDRA), phosphate binders, (ESAs) and iron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3DA-0237-1849-961B-72E90515025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62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this purpose we used the aro3 cohort , which is a r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etrospective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cohort of pre-haemodialysis patients enrolled in FMC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Inclusion/exclusion criteria were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Pre-haemodialysis patients CKD 4/5 older  ≥18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witht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least ≥90 days of follow-up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2471 patients were recruited in total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them  2196 patients were included in the present analysis.  Patients who were transplanted during the pre-dialysis period (n=9), with &lt;90 days of follow-up in the pre-dialysis period (n=173), and who were dialyzed in the pre-dialysis period (n=93) were excluded,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 divided our  cohort in a derivation and validation groups in a (2:1)  ratio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3DA-0237-1849-961B-72E9051502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67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BL: the mean age was 69 years, with 52%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beingwomen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Diabetic nephropathy followed by hypertensive nephropathy were the most common causes of CKD.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baseline, eGFR was 18.6 ml/min/1.73m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and derivation cohort exhibited no significant differences and shared similar traits with the entire cohort.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3DA-0237-1849-961B-72E9051502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23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Following backward selection,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predictors for the prescription of ESAs included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VDRA and iron therapy already at referral, hemoglobin levels &lt;120 g/l and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levels &gt;150 ng/l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 iron therapy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predictors included low eGFR at baseline and treatment with ESAs already at referral.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predictors for prescription of phosphate binders included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younger age, serum albumin concentration &gt;35 g/l, baseline </a:t>
            </a:r>
            <a:r>
              <a:rPr lang="en-US" sz="1800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iPTH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levels &gt;150 ng/l and hemoglobin &lt;120 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Lastly, the prescription of VDRA therapy was associated wit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a history of diabetes, baseline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150 ng/l, serum albumin &gt;35 g/l and abnormal calcium levels (&lt; 2.1 mmol/l or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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2.6 mmol/L)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models showed varying prediction capabilities, which were best for ESAs and phosphate binders.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3DA-0237-1849-961B-72E90515025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54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 study investigated risk factors for CKD-related medication in a cohort of CKD4 patients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Age, history of diabetes,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hemoglobin, calcium and serum albumin levels predicted medication needs.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16% of patients were predicted to have a likelihood of receiving any of these medications of less than 20%.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identifying low-risk patients who may require less frequent follow-up the study has the potential to optimize the use of healthcare resources and enhance patient care.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3DA-0237-1849-961B-72E90515025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4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C3A34-F6B6-948B-44DC-4FB76FE64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3D5FAA-7AC8-584F-E7E0-6AF23684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2CBBB6-86B5-110F-7687-F819A6AE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C6291D-5656-AB32-2D94-9258BA33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0B2804-27C5-1DDD-6D7C-39A27191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40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F8BF-E5A8-EDBE-AA20-317D1B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6E1673-BC88-3350-A616-8C78D3C7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B00125-43F8-CF49-24B9-B6FB74B6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DCF71-C745-193E-BDF1-06905CAC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1C8BCB-10A1-873F-3A5C-38190E15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7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73B90F-92A3-AD42-E46F-1DA999748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EB97E2-E823-9226-DC98-D494F8971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56FA7-B734-1F1E-A1E6-8C387E87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7515A7-3A7F-D33D-9773-E1629385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48E478-06F4-2F15-0594-F35F9C8D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19C9F-217A-1141-0A67-CF46C8AE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0C06A-EA0B-14D2-ECD2-3F879A2D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40847C-E610-7C58-3496-07792698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21C239-D33C-E17A-D359-F95A9B94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6E82A4-8CBE-3176-011E-1A25EA62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71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7B6FC-CF59-87C2-7716-46EED653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15D2A9-941D-AC13-A86E-DBF4A44F8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22147-7060-E635-7D96-EF290452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EA14C2-6556-D2A8-DA7F-F71AA87A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754B4C-976C-CC3D-0794-A4F99AF7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33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01591-B29C-2B15-B0C7-DF667C9C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89329-99F4-04A4-170F-1B546711E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CA418F-C303-F410-1FDA-5ADC7C5EC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575B2C-DC1C-6256-0250-1C19BCFC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830788-3736-D4BE-B05C-5A5CC7E3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628149-D34F-F181-699D-678FE9BE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42D45-EB2D-140D-1991-F03FFD58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D92F93-AF0E-1C23-AA4C-CBBB43D3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984A1C-DA41-B780-9701-525D08A44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9E6D97-8939-C2B3-28AA-E940C3273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D1A2AF-44BE-C7E6-C796-D13E9DF76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41DB61-ACE9-EF17-B51B-2D87EB03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BA8DAC-A329-FAD9-334A-69FC6705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D6EEF1-530F-4A03-133B-C978EF2D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61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82572-063D-5A13-8613-3E2F3F1E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0FC13-05DB-CD27-0877-88CE2728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7FF286-07A8-6413-E48B-EE033ADE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AF8568-2913-9B17-E860-FD0E09BD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6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40EDAE-66D7-BC8F-02CF-F858677A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34F217-84BC-094C-552E-B0009ED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42955F-71E2-8950-2BF0-CA886DE5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8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D9848-F4A5-5CA6-99BC-ED93935C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1EF4C-148E-A6A5-02C8-61E93C0E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CA9BD3-79D6-BC90-1487-D556FD963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EF4C67-006C-D904-7087-1EDF22DC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A8803C-5B86-B08A-7619-BEA7C226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28307B-FCF2-D848-307A-636D16E6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10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2173-3EBF-9C89-BD99-D388E913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1FA7C1-9C51-66AE-2E81-1D510D5E8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478D01-BD37-E258-824C-1E6643FA5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72FDB-4667-FC77-5217-012B688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43DA9B-A0F4-A93B-314B-DE62C006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D83630-5F7D-1020-4425-A22AFF9D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32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F05A69-683D-F53C-1825-A592D7FE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24046-57EA-503D-07DF-11E257B42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1949E5-0C4B-6AE1-3B7A-F5AD9B8DD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BA9E-EE0B-0140-A112-E7909A6B3FBC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613EB-1096-DA7B-C8CE-936F8F114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0CC62D-25DA-B708-D74F-9BB51D47D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214E-6F61-184B-9157-98066AD13F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8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77" y="5295652"/>
            <a:ext cx="2528823" cy="15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1578"/>
            <a:ext cx="12192000" cy="391953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1638355"/>
            <a:ext cx="121920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Eleni Stamellou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1,2,*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Turgay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Saritas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Marc Froissart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Florian Kronenberg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Peter Sternvinkel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David C. Wheeler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Kai-Uwe Eckardt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Jürgen Floege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James Fotheringham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de-DE" sz="3200" dirty="0">
                <a:solidFill>
                  <a:schemeClr val="bg1"/>
                </a:solidFill>
                <a:effectLst/>
              </a:rPr>
              <a:t> </a:t>
            </a:r>
          </a:p>
          <a:p>
            <a:endParaRPr lang="de-DE" sz="3200" dirty="0">
              <a:solidFill>
                <a:schemeClr val="bg1"/>
              </a:solidFill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de-DE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Nephrology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RWTH University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Aachen, Aachen, Germany,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Nephrology, University Hospital of Ioannina, Ioannina,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Centre de Recherche Clinique (CRC), Lausanne University Hospital, Lausanne, Switzerland,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Genetics, Institute of Genetic Epidemiology, Medical University of Innsbruck, Innsbruck, Austria, 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Division of Renal Medicine, Department of Clinical Science, Intervention and Technology, Karolinska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Institutet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Stockholm, Sweden, 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Renal Medicine, University College London, London, UK,</a:t>
            </a:r>
            <a:r>
              <a:rPr lang="en-US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Department of Nephrology and Medical Intensive Care,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Charité-Universitätsmedizin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Berlin, Berlin, Germany,</a:t>
            </a:r>
            <a:r>
              <a:rPr lang="de-DE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Northern General Hospital, Sheffield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Kidney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Institute,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Herries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Road, Sheffield, South Yorkshire, S5 7AU, UK, </a:t>
            </a:r>
            <a:r>
              <a:rPr lang="de-DE" sz="12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School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Health and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Related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Research, University </a:t>
            </a:r>
            <a:r>
              <a:rPr lang="de-DE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Sheffield, Sheffield, UK</a:t>
            </a:r>
            <a:r>
              <a: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1200" b="1" dirty="0">
              <a:latin typeface="Arial" charset="0"/>
            </a:endParaRPr>
          </a:p>
          <a:p>
            <a:endParaRPr lang="de-DE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1070517" y="-775822"/>
            <a:ext cx="10050966" cy="273921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br>
              <a:rPr lang="de-DE" sz="3200" dirty="0">
                <a:effectLst/>
                <a:latin typeface="Helvetica" pitchFamily="2" charset="0"/>
              </a:rPr>
            </a:br>
            <a:endParaRPr lang="de-DE" sz="3200" dirty="0">
              <a:effectLst/>
              <a:latin typeface="Helvetica" pitchFamily="2" charset="0"/>
            </a:endParaRPr>
          </a:p>
          <a:p>
            <a:pPr algn="ctr"/>
            <a:r>
              <a:rPr lang="de-DE" sz="3200" dirty="0">
                <a:effectLst/>
                <a:latin typeface="Helvetica" pitchFamily="2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Identifying individuals at risk of needing CKD associated medications in a European kidney disease cohort </a:t>
            </a:r>
            <a:endParaRPr lang="de-DE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sz="32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04" y="4669012"/>
            <a:ext cx="1866957" cy="5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546726" y="31099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72F9A1-CA5E-11D1-8929-FAA85870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05" y="5152123"/>
            <a:ext cx="2012950" cy="16652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61487FC-ADC5-31E8-8673-CB1275C7D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2" y="4269383"/>
            <a:ext cx="1129696" cy="8827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16ABFF-849B-12FB-211D-5127519611EF}"/>
              </a:ext>
            </a:extLst>
          </p:cNvPr>
          <p:cNvSpPr txBox="1"/>
          <p:nvPr/>
        </p:nvSpPr>
        <p:spPr>
          <a:xfrm>
            <a:off x="-97883" y="3962824"/>
            <a:ext cx="3001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University  of Ioannina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49530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5333" name="Text Box 5"/>
          <p:cNvSpPr txBox="1">
            <a:spLocks noChangeArrowheads="1"/>
          </p:cNvSpPr>
          <p:nvPr/>
        </p:nvSpPr>
        <p:spPr bwMode="auto">
          <a:xfrm>
            <a:off x="6248400" y="6338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548812" y="3019450"/>
            <a:ext cx="503237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691686" y="2011388"/>
            <a:ext cx="3603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7548811" y="2516213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C359E0-B776-1D0B-8939-0409797B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2684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DAF58A5-00BD-7971-4FFA-38146D31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8" y="86519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+mn-lt"/>
              </a:rPr>
              <a:t>Background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2F274B3-EEBA-B1C5-D21B-E54C4881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77525" cy="4703763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Despite advances in care people on dialysis still face high mortality rates</a:t>
            </a:r>
          </a:p>
          <a:p>
            <a:pPr marL="342900" lvl="0" indent="-34290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2A2A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uboptimal care during CKD stages G4/G5ND is  a possible contributing factor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Earlier specialized nephrology care before dialysis is associated with significantly better outcomes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Anemia and CKD-MBD are modifiable risk factors for cardiovascular and kidney disease progression, emphasizing the need for early recognition and treatment.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/>
              <a:t>VDRA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Phosphate </a:t>
            </a:r>
            <a:r>
              <a:rPr lang="de-DE" dirty="0" err="1"/>
              <a:t>binders</a:t>
            </a:r>
            <a:endParaRPr lang="de-DE" dirty="0"/>
          </a:p>
          <a:p>
            <a:pPr lvl="1">
              <a:buFont typeface="Wingdings" pitchFamily="2" charset="2"/>
              <a:buChar char="Ø"/>
            </a:pPr>
            <a:r>
              <a:rPr lang="de-DE" dirty="0"/>
              <a:t>ESAs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8819055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49530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5333" name="Text Box 5"/>
          <p:cNvSpPr txBox="1">
            <a:spLocks noChangeArrowheads="1"/>
          </p:cNvSpPr>
          <p:nvPr/>
        </p:nvSpPr>
        <p:spPr bwMode="auto">
          <a:xfrm>
            <a:off x="6248400" y="6338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548812" y="3019450"/>
            <a:ext cx="503237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691686" y="2011388"/>
            <a:ext cx="3603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7548811" y="2516213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C359E0-B776-1D0B-8939-0409797B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75"/>
            <a:ext cx="12192000" cy="12684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BA520-F340-1D9D-14E2-13B98075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Analyzing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Data, </a:t>
            </a:r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recognizing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Excellence and </a:t>
            </a:r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Optimizing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Outcomes (ARO) </a:t>
            </a:r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cohort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III 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58F2084-CE5F-B6D2-B121-6CFE39804F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73077" y="2488549"/>
            <a:ext cx="5181600" cy="2563528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E1E069-BD94-1A17-4058-70C41CADF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314" y="1528764"/>
            <a:ext cx="6218236" cy="5036962"/>
          </a:xfrm>
        </p:spPr>
        <p:txBody>
          <a:bodyPr>
            <a:normAutofit/>
          </a:bodyPr>
          <a:lstStyle/>
          <a:p>
            <a:r>
              <a:rPr lang="en-GB" sz="2133" dirty="0"/>
              <a:t>Retrospective cohort of pre-haemodialysis patients enrolled in FMC </a:t>
            </a:r>
          </a:p>
          <a:p>
            <a:pPr marL="0" indent="0">
              <a:buNone/>
            </a:pPr>
            <a:r>
              <a:rPr lang="en-GB" sz="2133" dirty="0"/>
              <a:t>	- </a:t>
            </a:r>
            <a:r>
              <a:rPr lang="en-GB" sz="2000" dirty="0"/>
              <a:t>1 Apr 2012 to 30 Jun 2014</a:t>
            </a:r>
          </a:p>
          <a:p>
            <a:pPr marL="0" indent="0">
              <a:buNone/>
            </a:pPr>
            <a:r>
              <a:rPr lang="en-GB" sz="2000" dirty="0"/>
              <a:t>	- Follow-up to 31 Dec 2016</a:t>
            </a:r>
          </a:p>
          <a:p>
            <a:r>
              <a:rPr lang="en-GB" sz="2133" dirty="0"/>
              <a:t>Inclusion/exclusion criteria:</a:t>
            </a:r>
          </a:p>
          <a:p>
            <a:pPr lvl="1"/>
            <a:r>
              <a:rPr lang="en-GB" sz="2000" dirty="0"/>
              <a:t>Pre-haemodialysis patients CKD 4/5 aged ≥18</a:t>
            </a:r>
          </a:p>
          <a:p>
            <a:pPr lvl="1"/>
            <a:r>
              <a:rPr lang="en-GB" sz="2000" dirty="0"/>
              <a:t>At least ≥90 days of follow-up</a:t>
            </a:r>
          </a:p>
          <a:p>
            <a:r>
              <a:rPr lang="en-GB" sz="2133" dirty="0"/>
              <a:t>Aro3 cohort by country:	</a:t>
            </a:r>
          </a:p>
          <a:p>
            <a:pPr marL="971550" lvl="2" indent="-285750" fontAlgn="b">
              <a:spcBef>
                <a:spcPts val="0"/>
              </a:spcBef>
              <a:buFont typeface="Wingdings" pitchFamily="2" charset="2"/>
              <a:buChar char="ü"/>
            </a:pP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Czech Republic</a:t>
            </a:r>
            <a:endParaRPr lang="de-DE" b="0" i="0" u="none" strike="noStrike" dirty="0">
              <a:effectLst/>
              <a:latin typeface="Arial" panose="020B0604020202020204" pitchFamily="34" charset="0"/>
            </a:endParaRPr>
          </a:p>
          <a:p>
            <a:pPr marL="971550" lvl="2" indent="-285750" fontAlgn="b">
              <a:spcBef>
                <a:spcPts val="0"/>
              </a:spcBef>
              <a:buFont typeface="Wingdings" pitchFamily="2" charset="2"/>
              <a:buChar char="ü"/>
            </a:pP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de-DE" b="0" i="0" u="none" strike="noStrike" dirty="0">
              <a:effectLst/>
              <a:latin typeface="Arial" panose="020B0604020202020204" pitchFamily="34" charset="0"/>
            </a:endParaRPr>
          </a:p>
          <a:p>
            <a:pPr marL="971550" lvl="2" indent="-285750" fontAlgn="b">
              <a:spcBef>
                <a:spcPts val="0"/>
              </a:spcBef>
              <a:buFont typeface="Wingdings" pitchFamily="2" charset="2"/>
              <a:buChar char="ü"/>
            </a:pP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de-DE" b="0" i="0" u="none" strike="noStrike" dirty="0">
              <a:effectLst/>
              <a:latin typeface="Arial" panose="020B0604020202020204" pitchFamily="34" charset="0"/>
            </a:endParaRPr>
          </a:p>
          <a:p>
            <a:pPr marL="971550" lvl="2" indent="-285750" fontAlgn="b">
              <a:spcBef>
                <a:spcPts val="0"/>
              </a:spcBef>
              <a:buFont typeface="Wingdings" pitchFamily="2" charset="2"/>
              <a:buChar char="ü"/>
            </a:pP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endParaRPr lang="de-DE" b="0" i="0" u="none" strike="noStrike" dirty="0">
              <a:effectLst/>
              <a:latin typeface="Arial" panose="020B0604020202020204" pitchFamily="34" charset="0"/>
            </a:endParaRPr>
          </a:p>
          <a:p>
            <a:pPr marL="971550" lvl="2" indent="-285750" fontAlgn="b">
              <a:spcBef>
                <a:spcPts val="0"/>
              </a:spcBef>
              <a:buFont typeface="Wingdings" pitchFamily="2" charset="2"/>
              <a:buChar char="ü"/>
            </a:pP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Slovak Republic</a:t>
            </a:r>
          </a:p>
          <a:p>
            <a:pPr marL="971550" lvl="2" indent="-285750" fontAlgn="b">
              <a:spcBef>
                <a:spcPts val="0"/>
              </a:spcBef>
              <a:buFont typeface="Wingdings" pitchFamily="2" charset="2"/>
              <a:buChar char="ü"/>
            </a:pPr>
            <a:r>
              <a:rPr lang="en-GB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Bosnia</a:t>
            </a:r>
            <a:endParaRPr lang="de-DE" b="0" i="0" u="none" strike="noStrike" dirty="0">
              <a:effectLst/>
              <a:latin typeface="Arial" panose="020B0604020202020204" pitchFamily="34" charset="0"/>
            </a:endParaRPr>
          </a:p>
          <a:p>
            <a:pPr marL="514350" lvl="1" indent="-285750" fontAlgn="b">
              <a:spcBef>
                <a:spcPts val="0"/>
              </a:spcBef>
              <a:buFont typeface="Wingdings" pitchFamily="2" charset="2"/>
              <a:buChar char="ü"/>
            </a:pPr>
            <a:endParaRPr lang="de-DE" sz="14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133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24DD14-8082-C0C1-A28B-DD6C6F029F36}"/>
              </a:ext>
            </a:extLst>
          </p:cNvPr>
          <p:cNvSpPr txBox="1"/>
          <p:nvPr/>
        </p:nvSpPr>
        <p:spPr>
          <a:xfrm>
            <a:off x="9321529" y="6565726"/>
            <a:ext cx="28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Stamellou E et al. </a:t>
            </a:r>
            <a:r>
              <a:rPr lang="de-DE" sz="1400" i="1" dirty="0" err="1"/>
              <a:t>under</a:t>
            </a:r>
            <a:r>
              <a:rPr lang="de-DE" sz="1400" i="1" dirty="0"/>
              <a:t> Revision CKJ</a:t>
            </a:r>
          </a:p>
        </p:txBody>
      </p:sp>
    </p:spTree>
    <p:extLst>
      <p:ext uri="{BB962C8B-B14F-4D97-AF65-F5344CB8AC3E}">
        <p14:creationId xmlns:p14="http://schemas.microsoft.com/office/powerpoint/2010/main" val="24501931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49530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5333" name="Text Box 5"/>
          <p:cNvSpPr txBox="1">
            <a:spLocks noChangeArrowheads="1"/>
          </p:cNvSpPr>
          <p:nvPr/>
        </p:nvSpPr>
        <p:spPr bwMode="auto">
          <a:xfrm>
            <a:off x="6248400" y="6338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548812" y="3019450"/>
            <a:ext cx="503237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691686" y="2011388"/>
            <a:ext cx="3603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7548811" y="2516213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C359E0-B776-1D0B-8939-0409797B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89040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1FFD0482-7A41-1796-38FF-7BC2275E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0967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>
                <a:solidFill>
                  <a:srgbClr val="FFFFFF"/>
                </a:solidFill>
                <a:latin typeface="+mn-lt"/>
                <a:cs typeface="Arial" charset="0"/>
              </a:rPr>
              <a:t>Baseline 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Arial" charset="0"/>
              </a:rPr>
              <a:t>Characteristics</a:t>
            </a:r>
            <a:endParaRPr lang="en-US" sz="32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ECE03B41-2C3E-C311-7B6E-AB734F0CB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357" y="1011374"/>
            <a:ext cx="3602182" cy="5763492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36D8C00-C116-6106-7F47-E2261BC5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87291" cy="4351338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</a:t>
            </a:r>
            <a:r>
              <a:rPr lang="de-DE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69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years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</a:t>
            </a:r>
            <a:endParaRPr lang="de-DE" sz="280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52%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women</a:t>
            </a:r>
            <a:endParaRPr lang="de-DE" sz="280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Diabetic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nephropathy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followed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hypertensive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nephropathy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were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common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causes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CKD. </a:t>
            </a:r>
          </a:p>
          <a:p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eGFR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de-DE" sz="2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baseline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18.6 ml/min/1.73m</a:t>
            </a:r>
            <a:r>
              <a:rPr lang="de-DE" sz="28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2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Derivation  and Validation cohort: no significant differences and shared similar traits with the entire cohort. 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8A8BC1-B4CD-BDA7-1214-58323A7F5F40}"/>
              </a:ext>
            </a:extLst>
          </p:cNvPr>
          <p:cNvSpPr txBox="1"/>
          <p:nvPr/>
        </p:nvSpPr>
        <p:spPr>
          <a:xfrm>
            <a:off x="9321529" y="6565726"/>
            <a:ext cx="28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Stamellou E et al. </a:t>
            </a:r>
            <a:r>
              <a:rPr lang="de-DE" sz="1400" i="1" dirty="0" err="1"/>
              <a:t>under</a:t>
            </a:r>
            <a:r>
              <a:rPr lang="de-DE" sz="1400" i="1" dirty="0"/>
              <a:t> Revision CKJ</a:t>
            </a:r>
          </a:p>
        </p:txBody>
      </p:sp>
    </p:spTree>
    <p:extLst>
      <p:ext uri="{BB962C8B-B14F-4D97-AF65-F5344CB8AC3E}">
        <p14:creationId xmlns:p14="http://schemas.microsoft.com/office/powerpoint/2010/main" val="28213879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49530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5333" name="Text Box 5"/>
          <p:cNvSpPr txBox="1">
            <a:spLocks noChangeArrowheads="1"/>
          </p:cNvSpPr>
          <p:nvPr/>
        </p:nvSpPr>
        <p:spPr bwMode="auto">
          <a:xfrm>
            <a:off x="6248400" y="6338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548812" y="3019450"/>
            <a:ext cx="503237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691686" y="2011388"/>
            <a:ext cx="3603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7548811" y="2516213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C359E0-B776-1D0B-8939-0409797B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2684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1FFD0482-7A41-1796-38FF-7BC2275E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06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FFFFFF"/>
                </a:solidFill>
                <a:latin typeface="+mn-lt"/>
                <a:cs typeface="Arial" charset="0"/>
              </a:rPr>
              <a:t>Risk of requiring CKD-related pharmacotherapy</a:t>
            </a:r>
            <a:endParaRPr lang="en-US" sz="2800" b="1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D0805A3-A29A-19E4-71F0-92431CEF8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6560" y="1374480"/>
            <a:ext cx="5182478" cy="5407428"/>
          </a:xfrm>
        </p:spPr>
      </p:pic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941E63D1-F8A9-2B8E-E2D8-8CEC4A106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32550" y="2011388"/>
            <a:ext cx="4845050" cy="3068532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B325EF6-DB6F-1FF3-F1B4-8AB4A578BB43}"/>
              </a:ext>
            </a:extLst>
          </p:cNvPr>
          <p:cNvSpPr txBox="1"/>
          <p:nvPr/>
        </p:nvSpPr>
        <p:spPr>
          <a:xfrm>
            <a:off x="9321529" y="6565726"/>
            <a:ext cx="28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Stamellou E et al. </a:t>
            </a:r>
            <a:r>
              <a:rPr lang="de-DE" sz="1400" i="1" dirty="0" err="1"/>
              <a:t>under</a:t>
            </a:r>
            <a:r>
              <a:rPr lang="de-DE" sz="1400" i="1" dirty="0"/>
              <a:t> Revision CKJ</a:t>
            </a:r>
          </a:p>
        </p:txBody>
      </p:sp>
    </p:spTree>
    <p:extLst>
      <p:ext uri="{BB962C8B-B14F-4D97-AF65-F5344CB8AC3E}">
        <p14:creationId xmlns:p14="http://schemas.microsoft.com/office/powerpoint/2010/main" val="34633543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2" name="Rectangle 4"/>
          <p:cNvSpPr>
            <a:spLocks noChangeArrowheads="1"/>
          </p:cNvSpPr>
          <p:nvPr/>
        </p:nvSpPr>
        <p:spPr bwMode="auto">
          <a:xfrm>
            <a:off x="4953000" y="3048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5333" name="Text Box 5"/>
          <p:cNvSpPr txBox="1">
            <a:spLocks noChangeArrowheads="1"/>
          </p:cNvSpPr>
          <p:nvPr/>
        </p:nvSpPr>
        <p:spPr bwMode="auto">
          <a:xfrm>
            <a:off x="6248400" y="6338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548812" y="3019450"/>
            <a:ext cx="503237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691686" y="2011388"/>
            <a:ext cx="3603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7548811" y="2516213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9C359E0-B776-1D0B-8939-0409797B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2684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1FFD0482-7A41-1796-38FF-7BC2275E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06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3200" dirty="0" err="1">
                <a:solidFill>
                  <a:srgbClr val="FFFFFF"/>
                </a:solidFill>
                <a:cs typeface="Arial" charset="0"/>
              </a:rPr>
              <a:t>Conclusion</a:t>
            </a:r>
            <a:endParaRPr lang="de-DE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718B2B-E515-3091-0A38-071136F5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584691"/>
            <a:ext cx="11456893" cy="1617016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Age, history of diabetes,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iPTH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hemoglobin, calcium and serum albumin levels predicted medication needs. 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models showed varying prediction capabilities, which were best for ESAs and phosphate binders. 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16% of patients were predicted to have a likelihood of receiving any of these medications of less than 20%.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50FB15C4-61CB-3C83-1566-5B963684AAFD}"/>
              </a:ext>
            </a:extLst>
          </p:cNvPr>
          <p:cNvSpPr/>
          <p:nvPr/>
        </p:nvSpPr>
        <p:spPr>
          <a:xfrm>
            <a:off x="5369860" y="3211929"/>
            <a:ext cx="708212" cy="9782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162003-1160-C452-7F39-C0910AC8F006}"/>
              </a:ext>
            </a:extLst>
          </p:cNvPr>
          <p:cNvSpPr txBox="1"/>
          <p:nvPr/>
        </p:nvSpPr>
        <p:spPr>
          <a:xfrm>
            <a:off x="416860" y="4738153"/>
            <a:ext cx="11214846" cy="1417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identifying low-risk patients who may require less frequent follow-up the study has the potential to optimize the use of healthcare resources and enhance patient care.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holistic approach could lead to more individualized and effective management of CKD-related complications, ultimately benefiting both patients and healthcare systems.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4A2A4D-359F-E633-3C2E-31E9DA6C0AEA}"/>
              </a:ext>
            </a:extLst>
          </p:cNvPr>
          <p:cNvSpPr txBox="1"/>
          <p:nvPr/>
        </p:nvSpPr>
        <p:spPr>
          <a:xfrm>
            <a:off x="9321529" y="6565726"/>
            <a:ext cx="28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Stamellou E et al. </a:t>
            </a:r>
            <a:r>
              <a:rPr lang="de-DE" sz="1400" i="1" dirty="0" err="1"/>
              <a:t>under</a:t>
            </a:r>
            <a:r>
              <a:rPr lang="de-DE" sz="1400" i="1" dirty="0"/>
              <a:t> Revision CKJ</a:t>
            </a:r>
          </a:p>
        </p:txBody>
      </p:sp>
    </p:spTree>
    <p:extLst>
      <p:ext uri="{BB962C8B-B14F-4D97-AF65-F5344CB8AC3E}">
        <p14:creationId xmlns:p14="http://schemas.microsoft.com/office/powerpoint/2010/main" val="237089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Macintosh PowerPoint</Application>
  <PresentationFormat>Breitbild</PresentationFormat>
  <Paragraphs>84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Segoe UI</vt:lpstr>
      <vt:lpstr>Symbol</vt:lpstr>
      <vt:lpstr>Times New Roman</vt:lpstr>
      <vt:lpstr>Wingdings</vt:lpstr>
      <vt:lpstr>Office-Design 2013–2022</vt:lpstr>
      <vt:lpstr>PowerPoint-Präsentation</vt:lpstr>
      <vt:lpstr>Background</vt:lpstr>
      <vt:lpstr>Analyzing Data, recognizing Excellence and Optimizing Outcomes (ARO) cohort III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Möller, Marcus Johannes</dc:creator>
  <cp:lastModifiedBy>stamellou.eleni@gmail.com</cp:lastModifiedBy>
  <cp:revision>35</cp:revision>
  <dcterms:created xsi:type="dcterms:W3CDTF">2023-04-22T14:19:16Z</dcterms:created>
  <dcterms:modified xsi:type="dcterms:W3CDTF">2023-10-19T11:05:09Z</dcterms:modified>
</cp:coreProperties>
</file>