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273" r:id="rId3"/>
    <p:sldId id="307" r:id="rId4"/>
    <p:sldId id="275" r:id="rId5"/>
    <p:sldId id="278" r:id="rId6"/>
    <p:sldId id="308" r:id="rId7"/>
    <p:sldId id="260" r:id="rId8"/>
    <p:sldId id="261" r:id="rId9"/>
    <p:sldId id="276" r:id="rId10"/>
    <p:sldId id="265" r:id="rId11"/>
    <p:sldId id="279" r:id="rId12"/>
    <p:sldId id="271" r:id="rId13"/>
    <p:sldId id="272" r:id="rId14"/>
    <p:sldId id="280" r:id="rId15"/>
    <p:sldId id="263" r:id="rId16"/>
    <p:sldId id="306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65BD"/>
    <a:srgbClr val="07548A"/>
    <a:srgbClr val="2E8A98"/>
    <a:srgbClr val="009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603" autoAdjust="0"/>
  </p:normalViewPr>
  <p:slideViewPr>
    <p:cSldViewPr snapToGrid="0">
      <p:cViewPr varScale="1">
        <p:scale>
          <a:sx n="66" d="100"/>
          <a:sy n="66" d="100"/>
        </p:scale>
        <p:origin x="13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7FA3C-BD83-4732-8663-C7662B534C84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99A9E-BB69-45B4-AB79-316CD4B923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700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 the second one,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3C00FD-5FFC-4707-807C-758F3FFE936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201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regards to the primary outcome, Treatment with an SGLT-2 inhibitor led to a significant reduction in the risk for HF events compared to placebo by 32% (hazard ratio [HR] 0.68; 95%CI 0.63-0.723), with no significant heterogeneity detected between (I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=0%, p=0.62).</a:t>
            </a:r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E6132-2447-47E4-A05B-DACBD00323A4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1464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subgroup analysis of the treatment effect of type of SGLT-2 inhibitor in patients with CKD at baseline (Figure 4), treatment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canagliflozin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 RCTs, 14,543 participants: HR 0.60; 95%CI 0.48-0.75)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ertugliflozin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 RCT, 8,246 participants: HR 0.50; 95%CI 0.33-0.76) appeared to be associated with a greater reduction in the risk of HF events; however these differences did not reach statistical significance (p-subgroup=0.44).</a:t>
            </a:r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E6132-2447-47E4-A05B-DACBD00323A4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5902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Reduction in HF events with SGLT-2 inhibitors appeared to be greater in patients with eGFR&lt;60 ml/min/1.73m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(HR 0.68; 95%CI 0.62-0.74) than in those with eGFR≥60 ml/min/1.73m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(HR 0.76; 95%CI 0.69-0.83)(p-subgroup-difference=0.08), again with no significant heterogeneity detected within each subgroup (I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=0% for both). Additional analyses of data stratified by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eGFR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subgroups of ≥30 vs. &lt;30 ml/min/1.73m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(Figure 3b) did not reveal any significant differences in the magnitude of the treatment effect of SGLT-2 inhibitors between earlier and more advanced stages (Stage 4). In the analysis of data stratified by KDIGO CKD risk categories, patients at high and very high-risk groups appeared to experience greater risk reduction, but the test for subgroup analysis did not reveal subgroup effect (Supplemental Figure 3). </a:t>
            </a:r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E6132-2447-47E4-A05B-DACBD00323A4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9652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Sensitivity analysis from trials including only diabetic patients revealed an even more pronounced effect in patients with eGFR &lt;60 ml/min/1.73m2 (HR 0.62; 95%CI 0.54-0.70), compared to those with eGFR ≥60 ml/min/1.73m2 (HR 0.76; 95%CI 0.67-0.87) (p-subgroup=0.03).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E6132-2447-47E4-A05B-DACBD00323A4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648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RAS blockers were shown to</a:t>
            </a:r>
            <a:r>
              <a:rPr lang="el-GR" dirty="0"/>
              <a:t> </a:t>
            </a:r>
            <a:r>
              <a:rPr lang="en-US" dirty="0"/>
              <a:t>reduce hospitalizations for HF (HHF) among hypertensive patients and those with LV</a:t>
            </a:r>
          </a:p>
          <a:p>
            <a:r>
              <a:rPr lang="en-US" dirty="0"/>
              <a:t>dysfunction  but not in patients with CKD, and therefore existing evidence was</a:t>
            </a:r>
            <a:r>
              <a:rPr lang="el-GR" dirty="0"/>
              <a:t> </a:t>
            </a:r>
            <a:r>
              <a:rPr lang="en-US" dirty="0"/>
              <a:t>deemed as insufficient to provide specific treatment recommendations for prevention</a:t>
            </a:r>
          </a:p>
          <a:p>
            <a:r>
              <a:rPr lang="en-US" dirty="0"/>
              <a:t>of HF events in CKD patients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99A9E-BB69-45B4-AB79-316CD4B923C3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76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the past 7 years, an increasing number of clinical trials in </a:t>
            </a:r>
            <a:r>
              <a:rPr lang="en-GB" dirty="0"/>
              <a:t>various populations </a:t>
            </a:r>
            <a:r>
              <a:rPr lang="en-US" dirty="0"/>
              <a:t>at high CV risk, have shown that 2 (SGLT-2) inhibitors offer potent cardioprotective and nephroprotective</a:t>
            </a:r>
            <a:r>
              <a:rPr lang="el-GR" dirty="0"/>
              <a:t> </a:t>
            </a:r>
            <a:r>
              <a:rPr lang="en-US" dirty="0"/>
              <a:t>properties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99A9E-BB69-45B4-AB79-316CD4B923C3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566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 the past 7 years, an increasing number of clinical trials in </a:t>
            </a:r>
            <a:r>
              <a:rPr lang="en-GB" dirty="0"/>
              <a:t>various populations </a:t>
            </a:r>
            <a:r>
              <a:rPr lang="en-US" dirty="0"/>
              <a:t>at high CV risk, have shown that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SGLT-2 inhibitors reduced the relative risk for HHF by 30% in patients with T2D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patients with diabetic kidney disease and an eGFR of 30 to &lt;90 ml/min/1.73m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 even more dramatic reduction in HHF by 39% was observed for canagliflozin</a:t>
            </a:r>
            <a:r>
              <a:rPr lang="el-G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Empagliflozin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recently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dapagliflozin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shown to reduce CV outcomes even in patients with HF with preserved ejection fraction (EF), a population in which few studies had previously succeeded in improving prognosis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a recent trial involving patients with CKD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-, micro-, and macro-albuminuria, no significant effect on the risk for HHF was observed for empagliflozin.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E6132-2447-47E4-A05B-DACBD00323A4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79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SGLT-2 inhibitor reduce the risk for HHF in patients with HF, either with reduced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99A9E-BB69-45B4-AB79-316CD4B923C3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2397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patients with diabetic kidney disease and an eGFR of 30 to &lt;90 ml/min/1.73m2, an even more dramatic reduction in HHF by 39% was observed for canagliflozin20. Empagliflozin 21 and recently dapagliflozin 22 were shown to reduce CV outcomes even in patients with HF with preserved ejection fraction (EF), a population in which few studies had previously succeeded in improving prognosis 12. In a recent trial involving patients with CKD and normo-, micro-, and macro-albuminuria, no significant effect on the risk for HHF was observed for empagliflozin.23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99A9E-BB69-45B4-AB79-316CD4B923C3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0809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Whether the beneficial effects of SGLT-2 inhibitors on reducing HF events are consistent as kidney function decreases has not yet been investigated. On the light of</a:t>
            </a:r>
          </a:p>
          <a:p>
            <a:r>
              <a:rPr lang="en-US" dirty="0"/>
              <a:t>the above, we conducted a systematic literature review and a meta-analysis of randomized controlled trials (RCTs) to assess the effect of currently approved SGLT-2</a:t>
            </a:r>
          </a:p>
          <a:p>
            <a:r>
              <a:rPr lang="en-US" dirty="0"/>
              <a:t>inhibitors on HF events in patients with CKD and across subgroups stratified by baseline kidney function.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99A9E-BB69-45B4-AB79-316CD4B923C3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1407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performed a systematic literature search in </a:t>
            </a:r>
            <a:r>
              <a:rPr lang="en-US" dirty="0"/>
              <a:t>PubMed/MEDLINE, Scopus, Cochrane Library and Web of Science) up to 15 November 2022 and we included ……. </a:t>
            </a:r>
          </a:p>
          <a:p>
            <a:r>
              <a:rPr lang="en-US" dirty="0"/>
              <a:t>The primary outcome was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99A9E-BB69-45B4-AB79-316CD4B923C3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8656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the flow chart, from a total of 6662 reports initially screened, 12 studies with … were included in the final </a:t>
            </a:r>
            <a:r>
              <a:rPr lang="en-GB" dirty="0" err="1"/>
              <a:t>metaanalysis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99A9E-BB69-45B4-AB79-316CD4B923C3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733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11F1-B094-4F52-8B7E-E30673062794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03E-6F2B-4007-8029-9E59AE5C7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361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11F1-B094-4F52-8B7E-E30673062794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03E-6F2B-4007-8029-9E59AE5C7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556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11F1-B094-4F52-8B7E-E30673062794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03E-6F2B-4007-8029-9E59AE5C7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738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54" y="226581"/>
            <a:ext cx="11806381" cy="586220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4365BD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53" y="1062183"/>
            <a:ext cx="11806381" cy="5043054"/>
          </a:xfrm>
        </p:spPr>
        <p:txBody>
          <a:bodyPr>
            <a:normAutofit/>
          </a:bodyPr>
          <a:lstStyle>
            <a:lvl1pPr>
              <a:defRPr sz="240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sz="200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>
              <a:defRPr sz="180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>
              <a:defRPr sz="160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>
              <a:defRPr sz="160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11F1-B094-4F52-8B7E-E30673062794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03E-6F2B-4007-8029-9E59AE5C7597}" type="slidenum">
              <a:rPr lang="el-GR" smtClean="0"/>
              <a:t>‹#›</a:t>
            </a:fld>
            <a:endParaRPr lang="el-GR"/>
          </a:p>
        </p:txBody>
      </p:sp>
      <p:sp>
        <p:nvSpPr>
          <p:cNvPr id="7" name="5 - Ορθογώνιο">
            <a:extLst>
              <a:ext uri="{FF2B5EF4-FFF2-40B4-BE49-F238E27FC236}">
                <a16:creationId xmlns:a16="http://schemas.microsoft.com/office/drawing/2014/main" id="{8FD39585-36C6-FC66-ED4E-1FB1E3765DF8}"/>
              </a:ext>
            </a:extLst>
          </p:cNvPr>
          <p:cNvSpPr/>
          <p:nvPr userDrawn="1"/>
        </p:nvSpPr>
        <p:spPr>
          <a:xfrm>
            <a:off x="0" y="6361897"/>
            <a:ext cx="12192000" cy="512099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70000">
                <a:srgbClr val="4365BD"/>
              </a:gs>
              <a:gs pos="100000">
                <a:srgbClr val="4365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8" name="Picture 2" descr="Λογότυπο ΑΠΘ | ΑΡΙΣΤΟΤΕΛΕΙΟ ΠΑΝΕΠΙΣΤΗΜΙΟ ΘΕΣΣΑΛΟΝΙΚΗΣ">
            <a:extLst>
              <a:ext uri="{FF2B5EF4-FFF2-40B4-BE49-F238E27FC236}">
                <a16:creationId xmlns:a16="http://schemas.microsoft.com/office/drawing/2014/main" id="{31C84554-984D-D79F-32B7-A9D5587ED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62" b="-4866"/>
          <a:stretch/>
        </p:blipFill>
        <p:spPr bwMode="auto">
          <a:xfrm>
            <a:off x="10294158" y="6372505"/>
            <a:ext cx="484756" cy="50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4612F4-7CA6-1BE7-499B-E017DC7A224E}"/>
              </a:ext>
            </a:extLst>
          </p:cNvPr>
          <p:cNvSpPr txBox="1"/>
          <p:nvPr userDrawn="1"/>
        </p:nvSpPr>
        <p:spPr>
          <a:xfrm>
            <a:off x="381000" y="6417891"/>
            <a:ext cx="237533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000" b="0" dirty="0">
                <a:solidFill>
                  <a:srgbClr val="4365B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GB" sz="1000" b="0" baseline="30000" dirty="0">
                <a:solidFill>
                  <a:srgbClr val="4365B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</a:t>
            </a:r>
            <a:r>
              <a:rPr lang="en-GB" sz="1000" b="0" dirty="0">
                <a:solidFill>
                  <a:srgbClr val="4365B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Department of Nephrology</a:t>
            </a:r>
          </a:p>
          <a:p>
            <a:r>
              <a:rPr lang="en-GB" sz="1000" b="0" dirty="0" err="1">
                <a:solidFill>
                  <a:srgbClr val="4365B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Hippokration</a:t>
            </a:r>
            <a:r>
              <a:rPr lang="en-GB" sz="1000" b="0" dirty="0">
                <a:solidFill>
                  <a:srgbClr val="4365B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Hospital</a:t>
            </a:r>
            <a:endParaRPr lang="el-GR" sz="1000" b="0" dirty="0">
              <a:solidFill>
                <a:srgbClr val="4365B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B60BF7-FBD4-B804-7BA7-141D808AB248}"/>
              </a:ext>
            </a:extLst>
          </p:cNvPr>
          <p:cNvSpPr txBox="1"/>
          <p:nvPr userDrawn="1"/>
        </p:nvSpPr>
        <p:spPr>
          <a:xfrm>
            <a:off x="10778914" y="6409055"/>
            <a:ext cx="14808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000" b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Aristotle University of Thessaloniki</a:t>
            </a:r>
            <a:endParaRPr lang="el-GR" sz="1000" b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85064467-8B9E-748F-B9B5-B87F225F10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5000" y1="20694" x2="45000" y2="20694"/>
                        <a14:foregroundMark x1="42917" y1="35000" x2="42917" y2="35000"/>
                        <a14:foregroundMark x1="42083" y1="25000" x2="42083" y2="25000"/>
                        <a14:foregroundMark x1="59306" y1="35000" x2="59306" y2="35000"/>
                        <a14:foregroundMark x1="44306" y1="23611" x2="44306" y2="23611"/>
                        <a14:foregroundMark x1="60000" y1="23611" x2="60000" y2="23611"/>
                        <a14:foregroundMark x1="56389" y1="21389" x2="56389" y2="21389"/>
                        <a14:foregroundMark x1="54306" y1="20694" x2="54306" y2="20694"/>
                        <a14:foregroundMark x1="53611" y1="48611" x2="53611" y2="48611"/>
                        <a14:foregroundMark x1="52917" y1="58611" x2="52917" y2="58611"/>
                        <a14:foregroundMark x1="53611" y1="62083" x2="53611" y2="62083"/>
                        <a14:foregroundMark x1="46389" y1="50000" x2="46389" y2="50000"/>
                        <a14:foregroundMark x1="47917" y1="50694" x2="47917" y2="50694"/>
                        <a14:foregroundMark x1="45694" y1="47917" x2="45694" y2="47917"/>
                        <a14:foregroundMark x1="44583" y1="47917" x2="44583" y2="47917"/>
                        <a14:foregroundMark x1="44167" y1="47778" x2="44167" y2="47778"/>
                        <a14:foregroundMark x1="42083" y1="47778" x2="42083" y2="47778"/>
                        <a14:foregroundMark x1="41667" y1="48194" x2="41667" y2="48194"/>
                        <a14:foregroundMark x1="55972" y1="48472" x2="55972" y2="48472"/>
                        <a14:foregroundMark x1="56667" y1="48194" x2="56667" y2="48194"/>
                        <a14:foregroundMark x1="53611" y1="63056" x2="53611" y2="63056"/>
                        <a14:foregroundMark x1="53750" y1="64167" x2="53750" y2="64167"/>
                        <a14:foregroundMark x1="53889" y1="64583" x2="53889" y2="64583"/>
                        <a14:foregroundMark x1="48194" y1="62778" x2="48194" y2="62778"/>
                        <a14:foregroundMark x1="47778" y1="63889" x2="47778" y2="63889"/>
                        <a14:foregroundMark x1="47500" y1="64722" x2="47500" y2="64722"/>
                        <a14:foregroundMark x1="58194" y1="21111" x2="58194" y2="21111"/>
                        <a14:foregroundMark x1="54583" y1="20556" x2="54583" y2="20556"/>
                        <a14:foregroundMark x1="53611" y1="20278" x2="53611" y2="20278"/>
                        <a14:foregroundMark x1="61528" y1="23750" x2="61528" y2="23750"/>
                        <a14:foregroundMark x1="19722" y1="58194" x2="19722" y2="58194"/>
                        <a14:foregroundMark x1="19861" y1="59167" x2="19861" y2="59167"/>
                        <a14:foregroundMark x1="20417" y1="59722" x2="20417" y2="59722"/>
                        <a14:foregroundMark x1="20417" y1="60139" x2="20417" y2="60139"/>
                        <a14:foregroundMark x1="20694" y1="61250" x2="20694" y2="61250"/>
                        <a14:foregroundMark x1="21250" y1="61389" x2="21250" y2="61389"/>
                        <a14:foregroundMark x1="20556" y1="60556" x2="20556" y2="60556"/>
                        <a14:foregroundMark x1="34444" y1="26528" x2="34444" y2="26528"/>
                        <a14:foregroundMark x1="49028" y1="19028" x2="49028" y2="190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803" y="6361898"/>
            <a:ext cx="544926" cy="54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2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11F1-B094-4F52-8B7E-E30673062794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03E-6F2B-4007-8029-9E59AE5C7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43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11F1-B094-4F52-8B7E-E30673062794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03E-6F2B-4007-8029-9E59AE5C7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923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11F1-B094-4F52-8B7E-E30673062794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03E-6F2B-4007-8029-9E59AE5C7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62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11F1-B094-4F52-8B7E-E30673062794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03E-6F2B-4007-8029-9E59AE5C7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514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11F1-B094-4F52-8B7E-E30673062794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03E-6F2B-4007-8029-9E59AE5C7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51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11F1-B094-4F52-8B7E-E30673062794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03E-6F2B-4007-8029-9E59AE5C7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57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11F1-B094-4F52-8B7E-E30673062794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03E-6F2B-4007-8029-9E59AE5C7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94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611F1-B094-4F52-8B7E-E30673062794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C03E-6F2B-4007-8029-9E59AE5C75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159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A98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1549BCD-5D8D-36D3-7AC4-E6835FF1548E}"/>
              </a:ext>
            </a:extLst>
          </p:cNvPr>
          <p:cNvSpPr txBox="1"/>
          <p:nvPr/>
        </p:nvSpPr>
        <p:spPr>
          <a:xfrm>
            <a:off x="755072" y="3291917"/>
            <a:ext cx="10848108" cy="2098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u="sng" kern="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M. THEODORAKOPOULOU</a:t>
            </a:r>
            <a:r>
              <a:rPr lang="en-US" sz="2000" u="sng" kern="100" baseline="30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en-US" sz="2000" kern="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ME. ALEXANDROU</a:t>
            </a:r>
            <a:r>
              <a:rPr lang="en-US" sz="2000" kern="100" baseline="30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en-US" sz="2000" kern="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E. PELLA</a:t>
            </a:r>
            <a:r>
              <a:rPr lang="en-US" sz="2000" kern="100" baseline="30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en-US" sz="2000" kern="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F. IATRIDI</a:t>
            </a:r>
            <a:r>
              <a:rPr lang="en-US" sz="2000" kern="100" baseline="30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en-US" sz="2000" kern="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A. TSITOURIDIS</a:t>
            </a:r>
            <a:r>
              <a:rPr lang="en-US" sz="2000" kern="100" baseline="30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en-US" sz="2000" kern="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V. KAMPERIDIS</a:t>
            </a:r>
            <a:r>
              <a:rPr lang="en-US" sz="2000" kern="100" baseline="30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  <a:r>
              <a:rPr lang="en-US" sz="2000" kern="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E. SAMPANI</a:t>
            </a:r>
            <a:r>
              <a:rPr lang="en-US" sz="2000" kern="100" baseline="30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en-US" sz="2000" kern="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sz="2000" kern="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E. KARKAMANI</a:t>
            </a:r>
            <a:r>
              <a:rPr lang="en-US" sz="2000" kern="100" baseline="30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en-US" sz="2000" kern="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A. XANTHOPOULOS</a:t>
            </a:r>
            <a:r>
              <a:rPr lang="en-US" sz="2000" kern="100" baseline="30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2000" kern="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A. PAPAGIANNI</a:t>
            </a:r>
            <a:r>
              <a:rPr lang="en-US" sz="2000" kern="100" baseline="30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en-US" sz="2000" kern="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P. SARAFIDIS</a:t>
            </a:r>
            <a:r>
              <a:rPr lang="en-US" sz="2000" kern="100" baseline="30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endParaRPr lang="el-GR" sz="2800" kern="1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el-GR" sz="1400" i="1" kern="1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r>
              <a:rPr lang="en-GB" sz="1400" i="1" kern="1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1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First Department of Nephrology, </a:t>
            </a:r>
            <a:r>
              <a:rPr kumimoji="0" lang="en-US" sz="14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Hippokration</a:t>
            </a:r>
            <a:r>
              <a:rPr kumimoji="0" lang="en-US" sz="1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Hospital, Aristotle University of Thessaloniki, Thessaloniki, Greece</a:t>
            </a:r>
            <a:r>
              <a:rPr kumimoji="0" lang="en-GB" sz="1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 2) F</a:t>
            </a:r>
            <a:r>
              <a:rPr kumimoji="0" lang="en-US" sz="14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irst</a:t>
            </a:r>
            <a:r>
              <a:rPr kumimoji="0" lang="en-US" sz="1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Department of Cardiology, AHEPA Hospital, Greece; 3) Cardiology Department, University of Thessaly, Larissa, Greece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A407E4C9-9B59-CE3D-0894-3513D709627C}"/>
              </a:ext>
            </a:extLst>
          </p:cNvPr>
          <p:cNvSpPr txBox="1">
            <a:spLocks/>
          </p:cNvSpPr>
          <p:nvPr/>
        </p:nvSpPr>
        <p:spPr>
          <a:xfrm>
            <a:off x="5327598" y="3871470"/>
            <a:ext cx="6642228" cy="258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4" name="Υπότιτλος 2">
            <a:extLst>
              <a:ext uri="{FF2B5EF4-FFF2-40B4-BE49-F238E27FC236}">
                <a16:creationId xmlns:a16="http://schemas.microsoft.com/office/drawing/2014/main" id="{87F0A97A-D025-5EAD-4585-2B771619B38C}"/>
              </a:ext>
            </a:extLst>
          </p:cNvPr>
          <p:cNvSpPr txBox="1">
            <a:spLocks/>
          </p:cNvSpPr>
          <p:nvPr/>
        </p:nvSpPr>
        <p:spPr>
          <a:xfrm>
            <a:off x="658252" y="1346769"/>
            <a:ext cx="11041748" cy="16553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6035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365BD"/>
                </a:solidFill>
                <a:effectLst/>
                <a:uLnTx/>
                <a:uFillTx/>
                <a:latin typeface="Aptos Black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EFFECTS OF SODIUM-GLUCOSE CO-TRANSPORTER 2 INHIBITORS ON HEART FAILURE IN CHRONIC KIDNEY DISEASE: A SYSTEMATIC REVIEW AND META-ANALYSIS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4365BD"/>
              </a:solidFill>
              <a:effectLst/>
              <a:uLnTx/>
              <a:uFillTx/>
              <a:latin typeface="Aptos Black" panose="020F050202020403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6DED30A-812C-1C38-5677-9B553ABA9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803" y="5133046"/>
            <a:ext cx="5978394" cy="170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UTh-Aristotle University of Thessaloniki - MarineTraffic Research">
            <a:extLst>
              <a:ext uri="{FF2B5EF4-FFF2-40B4-BE49-F238E27FC236}">
                <a16:creationId xmlns:a16="http://schemas.microsoft.com/office/drawing/2014/main" id="{8CDC4B37-BE5B-D76D-0118-53059D514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226823"/>
            <a:ext cx="2395576" cy="72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2057E0E-748E-271C-B5AE-7877635E5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000" y1="20694" x2="45000" y2="20694"/>
                        <a14:foregroundMark x1="42917" y1="35000" x2="42917" y2="35000"/>
                        <a14:foregroundMark x1="42083" y1="25000" x2="42083" y2="25000"/>
                        <a14:foregroundMark x1="59306" y1="35000" x2="59306" y2="35000"/>
                        <a14:foregroundMark x1="44306" y1="23611" x2="44306" y2="23611"/>
                        <a14:foregroundMark x1="60000" y1="23611" x2="60000" y2="23611"/>
                        <a14:foregroundMark x1="56389" y1="21389" x2="56389" y2="21389"/>
                        <a14:foregroundMark x1="54306" y1="20694" x2="54306" y2="20694"/>
                        <a14:foregroundMark x1="53611" y1="48611" x2="53611" y2="48611"/>
                        <a14:foregroundMark x1="52917" y1="58611" x2="52917" y2="58611"/>
                        <a14:foregroundMark x1="53611" y1="62083" x2="53611" y2="62083"/>
                        <a14:foregroundMark x1="46389" y1="50000" x2="46389" y2="50000"/>
                        <a14:foregroundMark x1="47917" y1="50694" x2="47917" y2="50694"/>
                        <a14:foregroundMark x1="45694" y1="47917" x2="45694" y2="47917"/>
                        <a14:foregroundMark x1="44583" y1="47917" x2="44583" y2="47917"/>
                        <a14:foregroundMark x1="44167" y1="47778" x2="44167" y2="47778"/>
                        <a14:foregroundMark x1="42083" y1="47778" x2="42083" y2="47778"/>
                        <a14:foregroundMark x1="41667" y1="48194" x2="41667" y2="48194"/>
                        <a14:foregroundMark x1="55972" y1="48472" x2="55972" y2="48472"/>
                        <a14:foregroundMark x1="56667" y1="48194" x2="56667" y2="48194"/>
                        <a14:foregroundMark x1="53611" y1="63056" x2="53611" y2="63056"/>
                        <a14:foregroundMark x1="53750" y1="64167" x2="53750" y2="64167"/>
                        <a14:foregroundMark x1="53889" y1="64583" x2="53889" y2="64583"/>
                        <a14:foregroundMark x1="48194" y1="62778" x2="48194" y2="62778"/>
                        <a14:foregroundMark x1="47778" y1="63889" x2="47778" y2="63889"/>
                        <a14:foregroundMark x1="47500" y1="64722" x2="47500" y2="64722"/>
                        <a14:foregroundMark x1="58194" y1="21111" x2="58194" y2="21111"/>
                        <a14:foregroundMark x1="54583" y1="20556" x2="54583" y2="20556"/>
                        <a14:foregroundMark x1="53611" y1="20278" x2="53611" y2="20278"/>
                        <a14:foregroundMark x1="61528" y1="23750" x2="61528" y2="23750"/>
                        <a14:foregroundMark x1="19722" y1="58194" x2="19722" y2="58194"/>
                        <a14:foregroundMark x1="19861" y1="59167" x2="19861" y2="59167"/>
                        <a14:foregroundMark x1="20417" y1="59722" x2="20417" y2="59722"/>
                        <a14:foregroundMark x1="20417" y1="60139" x2="20417" y2="60139"/>
                        <a14:foregroundMark x1="20694" y1="61250" x2="20694" y2="61250"/>
                        <a14:foregroundMark x1="21250" y1="61389" x2="21250" y2="61389"/>
                        <a14:foregroundMark x1="20556" y1="60556" x2="20556" y2="60556"/>
                        <a14:foregroundMark x1="34444" y1="26528" x2="34444" y2="26528"/>
                        <a14:foregroundMark x1="49028" y1="19028" x2="49028" y2="190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8657" y="45211"/>
            <a:ext cx="1101314" cy="1101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7770B6-B839-B8FA-DBE1-E50B10E7F2BD}"/>
              </a:ext>
            </a:extLst>
          </p:cNvPr>
          <p:cNvSpPr txBox="1"/>
          <p:nvPr/>
        </p:nvSpPr>
        <p:spPr>
          <a:xfrm>
            <a:off x="807239" y="54344"/>
            <a:ext cx="4267200" cy="1254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300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en-GB" sz="1300" baseline="30000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</a:t>
            </a:r>
            <a:r>
              <a:rPr lang="en-GB" sz="1300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DEPARTMENT OF </a:t>
            </a:r>
          </a:p>
          <a:p>
            <a:pPr>
              <a:lnSpc>
                <a:spcPct val="150000"/>
              </a:lnSpc>
            </a:pPr>
            <a:r>
              <a:rPr lang="en-GB" sz="1300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NEPHROLOGY</a:t>
            </a:r>
          </a:p>
          <a:p>
            <a:pPr>
              <a:lnSpc>
                <a:spcPct val="150000"/>
              </a:lnSpc>
            </a:pPr>
            <a:r>
              <a:rPr lang="en-GB" sz="1300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HIPPOKRATION HOSPITAL</a:t>
            </a:r>
          </a:p>
          <a:p>
            <a:pPr>
              <a:lnSpc>
                <a:spcPct val="150000"/>
              </a:lnSpc>
            </a:pPr>
            <a:endParaRPr lang="el-GR" sz="1300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Effects of</a:t>
            </a:r>
            <a:r>
              <a:rPr lang="el-GR" dirty="0"/>
              <a:t> </a:t>
            </a:r>
            <a:r>
              <a:rPr lang="en-US" dirty="0"/>
              <a:t>SGLT-2inh on HF events in CKD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8" y="1280160"/>
            <a:ext cx="11876043" cy="4476206"/>
          </a:xfrm>
          <a:prstGeom prst="rect">
            <a:avLst/>
          </a:prstGeom>
        </p:spPr>
      </p:pic>
      <p:sp>
        <p:nvSpPr>
          <p:cNvPr id="4" name="Βέλος προς τα κάτω 1">
            <a:extLst>
              <a:ext uri="{FF2B5EF4-FFF2-40B4-BE49-F238E27FC236}">
                <a16:creationId xmlns:a16="http://schemas.microsoft.com/office/drawing/2014/main" id="{FF44CD10-52A3-801D-D607-1A49C4E7028E}"/>
              </a:ext>
            </a:extLst>
          </p:cNvPr>
          <p:cNvSpPr/>
          <p:nvPr/>
        </p:nvSpPr>
        <p:spPr>
          <a:xfrm>
            <a:off x="9747328" y="4321589"/>
            <a:ext cx="936714" cy="803190"/>
          </a:xfrm>
          <a:prstGeom prst="downArrow">
            <a:avLst>
              <a:gd name="adj1" fmla="val 63889"/>
              <a:gd name="adj2" fmla="val 50000"/>
            </a:avLst>
          </a:prstGeom>
          <a:solidFill>
            <a:schemeClr val="tx2">
              <a:alpha val="2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32</a:t>
            </a:r>
            <a:r>
              <a:rPr lang="el-GR" sz="1600" b="1" dirty="0">
                <a:solidFill>
                  <a:schemeClr val="dk1"/>
                </a:solidFill>
              </a:rPr>
              <a:t>%</a:t>
            </a:r>
            <a:endParaRPr lang="en-US" sz="16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3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37473"/>
            <a:ext cx="4824548" cy="1930961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Effects of SGLT-2inh on HF events in CKD</a:t>
            </a:r>
            <a:br>
              <a:rPr lang="el-GR" dirty="0"/>
            </a:br>
            <a:r>
              <a:rPr lang="en-US" sz="2700" i="1" dirty="0"/>
              <a:t>Subgroup analysis according to SGLT-2inh type </a:t>
            </a:r>
            <a:br>
              <a:rPr lang="en-US" sz="2700" i="1" dirty="0"/>
            </a:br>
            <a:endParaRPr lang="el-GR" sz="2700" i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70" y="176077"/>
            <a:ext cx="7033260" cy="61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60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" y="89428"/>
            <a:ext cx="8814411" cy="608494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072846" y="420352"/>
            <a:ext cx="4005943" cy="2575395"/>
          </a:xfrm>
        </p:spPr>
        <p:txBody>
          <a:bodyPr>
            <a:normAutofit/>
          </a:bodyPr>
          <a:lstStyle/>
          <a:p>
            <a:r>
              <a:rPr lang="en-US" sz="2400" dirty="0"/>
              <a:t>Effects of SGLT-2inh on HF events in CKD</a:t>
            </a:r>
            <a:br>
              <a:rPr lang="el-GR" sz="2400" dirty="0"/>
            </a:br>
            <a:r>
              <a:rPr lang="en-US" sz="2400" i="1" dirty="0"/>
              <a:t>Subgroup analysis according to eGFR</a:t>
            </a:r>
            <a:br>
              <a:rPr lang="en-US" sz="2400" i="1" dirty="0"/>
            </a:br>
            <a:endParaRPr lang="el-GR" sz="2400" i="1" dirty="0"/>
          </a:p>
        </p:txBody>
      </p:sp>
    </p:spTree>
    <p:extLst>
      <p:ext uri="{BB962C8B-B14F-4D97-AF65-F5344CB8AC3E}">
        <p14:creationId xmlns:p14="http://schemas.microsoft.com/office/powerpoint/2010/main" val="89130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Sensitivity analysis</a:t>
            </a:r>
            <a:r>
              <a:rPr lang="el-GR" dirty="0"/>
              <a:t>: </a:t>
            </a:r>
            <a:r>
              <a:rPr lang="en-GB" dirty="0"/>
              <a:t>patients with T2DM</a:t>
            </a:r>
            <a:endParaRPr lang="el-GR" dirty="0"/>
          </a:p>
        </p:txBody>
      </p:sp>
      <p:pic>
        <p:nvPicPr>
          <p:cNvPr id="4" name="Εικόνα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6" b="30646"/>
          <a:stretch/>
        </p:blipFill>
        <p:spPr bwMode="auto">
          <a:xfrm>
            <a:off x="418011" y="1036319"/>
            <a:ext cx="11418644" cy="5077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0988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Επίδραση </a:t>
            </a:r>
            <a:r>
              <a:rPr lang="en-US" dirty="0"/>
              <a:t>SGLT-2inh </a:t>
            </a:r>
            <a:r>
              <a:rPr lang="el-GR" dirty="0"/>
              <a:t>στην καρδιακή ανεπάρκεια σε ΧΝΝ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0" y="1027610"/>
            <a:ext cx="11867113" cy="47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5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Treatment with SGLT-2 inhibitors led to a significant reduction in HF events in patients with CKD, with or without diabetes</a:t>
            </a:r>
          </a:p>
          <a:p>
            <a:pPr algn="just">
              <a:lnSpc>
                <a:spcPct val="150000"/>
              </a:lnSpc>
            </a:pPr>
            <a:r>
              <a:rPr lang="en-GB" dirty="0"/>
              <a:t>These beneficial effects are independent of GFR levels and CKD risk group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These findings may change the landscape of HF treatment in patients with advanced CKD.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8899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F7B058-7685-81F9-CC11-A17E1A173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endParaRPr lang="el-GR" dirty="0"/>
          </a:p>
        </p:txBody>
      </p:sp>
      <p:pic>
        <p:nvPicPr>
          <p:cNvPr id="5" name="Θέση περιεχομένου 4" descr="Εικόνα που περιέχει κείμενο, ουρανός, αφίσα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26C035E1-D9ED-3B9B-5780-139EDB446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524"/>
            <a:ext cx="12192000" cy="6009476"/>
          </a:xfrm>
        </p:spPr>
      </p:pic>
    </p:spTree>
    <p:extLst>
      <p:ext uri="{BB962C8B-B14F-4D97-AF65-F5344CB8AC3E}">
        <p14:creationId xmlns:p14="http://schemas.microsoft.com/office/powerpoint/2010/main" val="252571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RAS blockers and HHF risk in CKD</a:t>
            </a:r>
            <a:endParaRPr lang="el-GR" dirty="0"/>
          </a:p>
        </p:txBody>
      </p:sp>
      <p:pic>
        <p:nvPicPr>
          <p:cNvPr id="1026" name="Picture 2" descr="Comparison 6 CHRONIC: ACEi OR ARB versus placebo, Outcome 3 Hospitalisation for heart failur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5" y="1193822"/>
            <a:ext cx="11842997" cy="468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2565279-6615-ED29-2844-1DB6AD377EAE}"/>
              </a:ext>
            </a:extLst>
          </p:cNvPr>
          <p:cNvSpPr/>
          <p:nvPr/>
        </p:nvSpPr>
        <p:spPr>
          <a:xfrm>
            <a:off x="289367" y="4456253"/>
            <a:ext cx="11007524" cy="9722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890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5E6689-AD84-3AAA-DE9C-B73D04668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Beneficial effects of SGLT-2inh </a:t>
            </a:r>
            <a:endParaRPr lang="el-GR" dirty="0"/>
          </a:p>
        </p:txBody>
      </p:sp>
      <p:pic>
        <p:nvPicPr>
          <p:cNvPr id="1026" name="Picture 2" descr="Beneficial effects of SGLT2 inhibitors which have been observed in... |  Download Scientific Diagram">
            <a:extLst>
              <a:ext uri="{FF2B5EF4-FFF2-40B4-BE49-F238E27FC236}">
                <a16:creationId xmlns:a16="http://schemas.microsoft.com/office/drawing/2014/main" id="{AE45C5B5-C9B1-F291-0C8A-70361D400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" b="13066"/>
          <a:stretch/>
        </p:blipFill>
        <p:spPr bwMode="auto">
          <a:xfrm>
            <a:off x="1268226" y="934363"/>
            <a:ext cx="9826181" cy="541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97D677C-AE0F-08B6-043C-0EED6A3540CF}"/>
              </a:ext>
            </a:extLst>
          </p:cNvPr>
          <p:cNvSpPr/>
          <p:nvPr/>
        </p:nvSpPr>
        <p:spPr>
          <a:xfrm>
            <a:off x="1455174" y="2497393"/>
            <a:ext cx="2566220" cy="27628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813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18425"/>
            <a:ext cx="10972800" cy="626509"/>
          </a:xfrm>
        </p:spPr>
        <p:txBody>
          <a:bodyPr>
            <a:normAutofit/>
          </a:bodyPr>
          <a:lstStyle/>
          <a:p>
            <a:r>
              <a:rPr lang="en-US" dirty="0"/>
              <a:t>SGLT-2inh </a:t>
            </a:r>
            <a:r>
              <a:rPr lang="en-GB" dirty="0"/>
              <a:t>and HHF risk in T2DM</a:t>
            </a:r>
            <a:endParaRPr lang="el-GR" dirty="0"/>
          </a:p>
        </p:txBody>
      </p:sp>
      <p:sp>
        <p:nvSpPr>
          <p:cNvPr id="13" name="Ορθογώνιο 12"/>
          <p:cNvSpPr/>
          <p:nvPr/>
        </p:nvSpPr>
        <p:spPr>
          <a:xfrm>
            <a:off x="10414000" y="6046698"/>
            <a:ext cx="4095021" cy="276999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1200" dirty="0" err="1"/>
              <a:t>Zelniker</a:t>
            </a:r>
            <a:r>
              <a:rPr lang="en-US" sz="1200" dirty="0"/>
              <a:t> et al, Lancet 2018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35" y="1158377"/>
            <a:ext cx="11648765" cy="48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2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2650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SGLT-2inh </a:t>
            </a:r>
            <a:r>
              <a:rPr lang="en-GB" dirty="0"/>
              <a:t>and HHF risk in heart failure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971765" y="1569057"/>
            <a:ext cx="188806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dirty="0"/>
              <a:t>DAPA-HF</a:t>
            </a:r>
            <a:endParaRPr lang="el-G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1569058"/>
            <a:ext cx="2743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dirty="0"/>
              <a:t>EMPEROR-Reduced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901855" y="1760314"/>
            <a:ext cx="253153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dirty="0"/>
              <a:t>EMPEROR-Preserved</a:t>
            </a:r>
            <a:endParaRPr lang="el-GR" sz="2400" dirty="0"/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3"/>
          <a:srcRect l="56667" t="43158" r="12986" b="27863"/>
          <a:stretch/>
        </p:blipFill>
        <p:spPr>
          <a:xfrm>
            <a:off x="8006820" y="3094794"/>
            <a:ext cx="4120019" cy="2615445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4"/>
          <a:srcRect l="29923" t="29088" r="57282" b="29387"/>
          <a:stretch/>
        </p:blipFill>
        <p:spPr>
          <a:xfrm rot="5400000">
            <a:off x="739700" y="1622500"/>
            <a:ext cx="2528891" cy="3789216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5"/>
          <a:srcRect l="61784" t="40829" r="7778" b="25602"/>
          <a:stretch/>
        </p:blipFill>
        <p:spPr>
          <a:xfrm>
            <a:off x="4021931" y="2624137"/>
            <a:ext cx="4148139" cy="2720059"/>
          </a:xfrm>
          <a:prstGeom prst="rect">
            <a:avLst/>
          </a:prstGeom>
        </p:spPr>
      </p:pic>
      <p:sp>
        <p:nvSpPr>
          <p:cNvPr id="13" name="Ορθογώνιο 12"/>
          <p:cNvSpPr/>
          <p:nvPr/>
        </p:nvSpPr>
        <p:spPr>
          <a:xfrm>
            <a:off x="109537" y="5776915"/>
            <a:ext cx="4095021" cy="64633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1200" dirty="0"/>
              <a:t>McMurray JJV, et al. N </a:t>
            </a:r>
            <a:r>
              <a:rPr lang="en-US" sz="1200" dirty="0" err="1"/>
              <a:t>Engl</a:t>
            </a:r>
            <a:r>
              <a:rPr lang="en-US" sz="1200" dirty="0"/>
              <a:t> J Med. 2019</a:t>
            </a:r>
          </a:p>
          <a:p>
            <a:r>
              <a:rPr lang="en-US" sz="1200" dirty="0"/>
              <a:t>Packer M, et al. N </a:t>
            </a:r>
            <a:r>
              <a:rPr lang="en-US" sz="1200" dirty="0" err="1"/>
              <a:t>Engl</a:t>
            </a:r>
            <a:r>
              <a:rPr lang="en-US" sz="1200" dirty="0"/>
              <a:t> J Med. 2020</a:t>
            </a:r>
          </a:p>
          <a:p>
            <a:r>
              <a:rPr lang="en-US" sz="1200" dirty="0"/>
              <a:t>Anker SD, et al. . N </a:t>
            </a:r>
            <a:r>
              <a:rPr lang="en-US" sz="1200" dirty="0" err="1"/>
              <a:t>Engl</a:t>
            </a:r>
            <a:r>
              <a:rPr lang="en-US" sz="1200" dirty="0"/>
              <a:t> J Med. 2021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2604970" y="2852919"/>
            <a:ext cx="590767" cy="215444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800" dirty="0"/>
              <a:t>Placebo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2645402" y="3054341"/>
            <a:ext cx="783597" cy="215444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800" dirty="0" err="1"/>
              <a:t>Empagliflozin</a:t>
            </a:r>
            <a:endParaRPr lang="en-US" sz="800" dirty="0"/>
          </a:p>
        </p:txBody>
      </p:sp>
      <p:sp>
        <p:nvSpPr>
          <p:cNvPr id="16" name="Ορθογώνιο 15"/>
          <p:cNvSpPr/>
          <p:nvPr/>
        </p:nvSpPr>
        <p:spPr>
          <a:xfrm>
            <a:off x="2648471" y="3072894"/>
            <a:ext cx="780528" cy="192360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anchor="ctr">
            <a:spAutoFit/>
          </a:bodyPr>
          <a:lstStyle/>
          <a:p>
            <a:r>
              <a:rPr lang="en-US" sz="800" dirty="0" err="1"/>
              <a:t>Dapagliflozin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7534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53D657-1FB3-9539-7D41-7005EDF0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SGLT-2inh </a:t>
            </a:r>
            <a:r>
              <a:rPr lang="en-GB" dirty="0"/>
              <a:t>and HHF risk in CKD</a:t>
            </a:r>
            <a:endParaRPr lang="el-G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3541FD-5657-6235-7BB3-D0C75132F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76" r="49990"/>
          <a:stretch/>
        </p:blipFill>
        <p:spPr bwMode="auto">
          <a:xfrm>
            <a:off x="267631" y="1712351"/>
            <a:ext cx="4247154" cy="384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EC6DA5-F03F-11E7-BAE6-8542BF6AA5DC}"/>
              </a:ext>
            </a:extLst>
          </p:cNvPr>
          <p:cNvSpPr txBox="1"/>
          <p:nvPr/>
        </p:nvSpPr>
        <p:spPr>
          <a:xfrm>
            <a:off x="1447174" y="1069334"/>
            <a:ext cx="188806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dirty="0"/>
              <a:t>DAPA-CKD</a:t>
            </a:r>
            <a:endParaRPr lang="el-GR" sz="24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5943E04-E0BB-5511-1E41-F700DA6C7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643" y="2604945"/>
            <a:ext cx="6803726" cy="23837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C3BAF4-6A89-C885-3035-757A8526EF6E}"/>
              </a:ext>
            </a:extLst>
          </p:cNvPr>
          <p:cNvSpPr txBox="1"/>
          <p:nvPr/>
        </p:nvSpPr>
        <p:spPr>
          <a:xfrm>
            <a:off x="7578472" y="2020388"/>
            <a:ext cx="188806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dirty="0"/>
              <a:t>CREDENCE</a:t>
            </a:r>
            <a:endParaRPr lang="el-GR" sz="2400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FFF151B-83AC-15DD-D747-C95A7792AE2B}"/>
              </a:ext>
            </a:extLst>
          </p:cNvPr>
          <p:cNvSpPr/>
          <p:nvPr/>
        </p:nvSpPr>
        <p:spPr>
          <a:xfrm>
            <a:off x="5120643" y="3796816"/>
            <a:ext cx="6803726" cy="323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35719F73-C7C3-8AF4-F9FF-41F7A1BFAA66}"/>
              </a:ext>
            </a:extLst>
          </p:cNvPr>
          <p:cNvSpPr/>
          <p:nvPr/>
        </p:nvSpPr>
        <p:spPr>
          <a:xfrm>
            <a:off x="109537" y="5869248"/>
            <a:ext cx="4095021" cy="461665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1200" dirty="0" err="1"/>
              <a:t>Heerspink</a:t>
            </a:r>
            <a:r>
              <a:rPr lang="en-US" sz="1200" dirty="0"/>
              <a:t>, et al. N Engl J Med. 2020</a:t>
            </a:r>
          </a:p>
          <a:p>
            <a:r>
              <a:rPr lang="en-US" sz="1200" dirty="0" err="1"/>
              <a:t>Perkovic</a:t>
            </a:r>
            <a:r>
              <a:rPr lang="en-US" sz="1200" dirty="0"/>
              <a:t>, et al. N Engl J Med. 2019</a:t>
            </a:r>
          </a:p>
        </p:txBody>
      </p:sp>
    </p:spTree>
    <p:extLst>
      <p:ext uri="{BB962C8B-B14F-4D97-AF65-F5344CB8AC3E}">
        <p14:creationId xmlns:p14="http://schemas.microsoft.com/office/powerpoint/2010/main" val="186364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0542" y="1907457"/>
            <a:ext cx="10215716" cy="4197779"/>
          </a:xfrm>
        </p:spPr>
        <p:txBody>
          <a:bodyPr anchor="t"/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dirty="0"/>
              <a:t>We aimed to perform a meta-analysis exploring the effect of SGLT-2 inhibitors on HF events in patients with CKD and across subgroups defined by baseline kidney function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35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35433" y="937375"/>
            <a:ext cx="11501222" cy="539796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Systematic review and meta-analysis </a:t>
            </a:r>
            <a:r>
              <a:rPr lang="el-GR" dirty="0"/>
              <a:t>(</a:t>
            </a:r>
            <a:r>
              <a:rPr lang="en-US" dirty="0"/>
              <a:t>PROSPERO ID: CRD42022382857).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A literature search was conducted in major electronic databases (PubMed/MEDLINE, Scopus, Cochrane Library and Web of Science) up to 15 November 2022</a:t>
            </a:r>
            <a:r>
              <a:rPr lang="el-GR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Randomized controlled trials providing data on the effect of SGLT-2 inhibitors on the primary outcome, time to hospitalization or urgent visit for worsening HF in patients with prevalent CKD at baseline or across subgroups stratified by baseline eGFR were included</a:t>
            </a:r>
            <a:r>
              <a:rPr lang="el-GR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GB" dirty="0"/>
              <a:t>Primary outcome</a:t>
            </a:r>
            <a:r>
              <a:rPr lang="el-GR" dirty="0"/>
              <a:t>: </a:t>
            </a:r>
            <a:r>
              <a:rPr lang="en-US" dirty="0"/>
              <a:t>time to hospitalization or urgent visit for worsening HF in patients with CKD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771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35433" y="89428"/>
            <a:ext cx="4854876" cy="650364"/>
          </a:xfrm>
        </p:spPr>
        <p:txBody>
          <a:bodyPr/>
          <a:lstStyle/>
          <a:p>
            <a:r>
              <a:rPr lang="en-GB" dirty="0"/>
              <a:t>Study flow-chart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t="9176" r="10291" b="7239"/>
          <a:stretch/>
        </p:blipFill>
        <p:spPr>
          <a:xfrm>
            <a:off x="4871384" y="0"/>
            <a:ext cx="7320616" cy="6858000"/>
          </a:xfrm>
        </p:spPr>
      </p:pic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35433" y="937375"/>
            <a:ext cx="4854876" cy="5397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l-GR" dirty="0"/>
              <a:t>12 </a:t>
            </a:r>
            <a:r>
              <a:rPr lang="en-GB" dirty="0"/>
              <a:t>studies</a:t>
            </a:r>
            <a:r>
              <a:rPr lang="el-GR" dirty="0"/>
              <a:t> </a:t>
            </a:r>
            <a:r>
              <a:rPr lang="en-GB" dirty="0"/>
              <a:t>with</a:t>
            </a:r>
            <a:r>
              <a:rPr lang="el-GR" dirty="0"/>
              <a:t> 89</a:t>
            </a:r>
            <a:r>
              <a:rPr lang="en-GB" dirty="0"/>
              <a:t>,</a:t>
            </a:r>
            <a:r>
              <a:rPr lang="el-GR" dirty="0"/>
              <a:t>191 </a:t>
            </a:r>
            <a:r>
              <a:rPr lang="en-GB" dirty="0"/>
              <a:t>participants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2426124"/>
      </p:ext>
    </p:extLst>
  </p:cSld>
  <p:clrMapOvr>
    <a:masterClrMapping/>
  </p:clrMapOvr>
</p:sld>
</file>

<file path=ppt/theme/theme1.xml><?xml version="1.0" encoding="utf-8"?>
<a:theme xmlns:a="http://schemas.openxmlformats.org/drawingml/2006/main" name="Iatridi PSN 2021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1312</Words>
  <Application>Microsoft Office PowerPoint</Application>
  <PresentationFormat>Ευρεία οθόνη</PresentationFormat>
  <Paragraphs>79</Paragraphs>
  <Slides>16</Slides>
  <Notes>13</Notes>
  <HiddenSlides>2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5" baseType="lpstr">
      <vt:lpstr>Microsoft JhengHei</vt:lpstr>
      <vt:lpstr>Microsoft YaHei</vt:lpstr>
      <vt:lpstr>Aptos Black</vt:lpstr>
      <vt:lpstr>Arial</vt:lpstr>
      <vt:lpstr>Calibri</vt:lpstr>
      <vt:lpstr>Corbel</vt:lpstr>
      <vt:lpstr>Gill Sans MT</vt:lpstr>
      <vt:lpstr>Microsoft Sans Serif</vt:lpstr>
      <vt:lpstr>Iatridi PSN 2021</vt:lpstr>
      <vt:lpstr>Παρουσίαση του PowerPoint</vt:lpstr>
      <vt:lpstr>RAS blockers and HHF risk in CKD</vt:lpstr>
      <vt:lpstr>Beneficial effects of SGLT-2inh </vt:lpstr>
      <vt:lpstr>SGLT-2inh and HHF risk in T2DM</vt:lpstr>
      <vt:lpstr>SGLT-2inh and HHF risk in heart failure</vt:lpstr>
      <vt:lpstr>SGLT-2inh and HHF risk in CKD</vt:lpstr>
      <vt:lpstr>Aim</vt:lpstr>
      <vt:lpstr>Methods</vt:lpstr>
      <vt:lpstr>Study flow-chart</vt:lpstr>
      <vt:lpstr>Effects of SGLT-2inh on HF events in CKD</vt:lpstr>
      <vt:lpstr>Effects of SGLT-2inh on HF events in CKD Subgroup analysis according to SGLT-2inh type  </vt:lpstr>
      <vt:lpstr>Effects of SGLT-2inh on HF events in CKD Subgroup analysis according to eGFR </vt:lpstr>
      <vt:lpstr>Sensitivity analysis: patients with T2DM</vt:lpstr>
      <vt:lpstr>Επίδραση SGLT-2inh στην καρδιακή ανεπάρκεια σε ΧΝΝ</vt:lpstr>
      <vt:lpstr>Conclusions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Marieta Theodorakopoulou</dc:creator>
  <cp:lastModifiedBy>Marieta Theodorakopoulou</cp:lastModifiedBy>
  <cp:revision>10</cp:revision>
  <dcterms:created xsi:type="dcterms:W3CDTF">2023-10-10T20:27:46Z</dcterms:created>
  <dcterms:modified xsi:type="dcterms:W3CDTF">2023-10-19T10:54:12Z</dcterms:modified>
</cp:coreProperties>
</file>