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1" r:id="rId3"/>
  </p:sldMasterIdLst>
  <p:notesMasterIdLst>
    <p:notesMasterId r:id="rId19"/>
  </p:notesMasterIdLst>
  <p:sldIdLst>
    <p:sldId id="285" r:id="rId4"/>
    <p:sldId id="307" r:id="rId5"/>
    <p:sldId id="308" r:id="rId6"/>
    <p:sldId id="301" r:id="rId7"/>
    <p:sldId id="302" r:id="rId8"/>
    <p:sldId id="286" r:id="rId9"/>
    <p:sldId id="263" r:id="rId10"/>
    <p:sldId id="289" r:id="rId11"/>
    <p:sldId id="290" r:id="rId12"/>
    <p:sldId id="299" r:id="rId13"/>
    <p:sldId id="294" r:id="rId14"/>
    <p:sldId id="295" r:id="rId15"/>
    <p:sldId id="298" r:id="rId16"/>
    <p:sldId id="279" r:id="rId17"/>
    <p:sldId id="306"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A98"/>
    <a:srgbClr val="07548A"/>
    <a:srgbClr val="4C8287"/>
    <a:srgbClr val="D2D6DB"/>
    <a:srgbClr val="E6E6E6"/>
    <a:srgbClr val="802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Μεσαίο στυλ 3 - Έμφαση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8557" autoAdjust="0"/>
  </p:normalViewPr>
  <p:slideViewPr>
    <p:cSldViewPr snapToGrid="0" showGuides="1">
      <p:cViewPr varScale="1">
        <p:scale>
          <a:sx n="73" d="100"/>
          <a:sy n="73" d="100"/>
        </p:scale>
        <p:origin x="107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B56E0-2B9E-42C4-8D31-93FC7DDEE7B1}" type="datetimeFigureOut">
              <a:rPr lang="el-GR" smtClean="0"/>
              <a:t>18/10/2023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1F170-60F3-4715-B2F1-CC749E39679C}" type="slidenum">
              <a:rPr lang="el-GR" smtClean="0"/>
              <a:t>‹#›</a:t>
            </a:fld>
            <a:endParaRPr lang="el-GR"/>
          </a:p>
        </p:txBody>
      </p:sp>
    </p:spTree>
    <p:extLst>
      <p:ext uri="{BB962C8B-B14F-4D97-AF65-F5344CB8AC3E}">
        <p14:creationId xmlns:p14="http://schemas.microsoft.com/office/powerpoint/2010/main" val="202650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Thank you very much for your kind introduction, I am very happy to be here to present a meta-analysis of our group, on the ….</a:t>
            </a:r>
          </a:p>
          <a:p>
            <a:endParaRPr lang="el-GR" dirty="0"/>
          </a:p>
        </p:txBody>
      </p:sp>
      <p:sp>
        <p:nvSpPr>
          <p:cNvPr id="4" name="Θέση αριθμού διαφάνειας 3"/>
          <p:cNvSpPr>
            <a:spLocks noGrp="1"/>
          </p:cNvSpPr>
          <p:nvPr>
            <p:ph type="sldNum" sz="quarter" idx="5"/>
          </p:nvPr>
        </p:nvSpPr>
        <p:spPr/>
        <p:txBody>
          <a:bodyPr/>
          <a:lstStyle/>
          <a:p>
            <a:fld id="{DD01F170-60F3-4715-B2F1-CC749E39679C}" type="slidenum">
              <a:rPr lang="el-GR" smtClean="0"/>
              <a:t>1</a:t>
            </a:fld>
            <a:endParaRPr lang="el-GR"/>
          </a:p>
        </p:txBody>
      </p:sp>
    </p:spTree>
    <p:extLst>
      <p:ext uri="{BB962C8B-B14F-4D97-AF65-F5344CB8AC3E}">
        <p14:creationId xmlns:p14="http://schemas.microsoft.com/office/powerpoint/2010/main" val="311514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Similarly, …….</a:t>
            </a:r>
          </a:p>
          <a:p>
            <a:endParaRPr lang="en-GB" dirty="0"/>
          </a:p>
          <a:p>
            <a:endParaRPr lang="en-GB" dirty="0"/>
          </a:p>
          <a:p>
            <a:r>
              <a:rPr lang="el-GR" dirty="0"/>
              <a:t>Η θεραπεία με SGLT-2 αναστολείς, σε σύγκριση με το εικονικό φάρμακο, μείωσε τον κίνδυνο θανάτου από κάθε αιτία κατά 15% (HR 0,85; 95%CI 0,79-0,91) και τον κίνδυνο για MACE κατά 13% (HR 0,87; 95%CI 0.81-0.93). </a:t>
            </a:r>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10</a:t>
            </a:fld>
            <a:endParaRPr lang="el-GR"/>
          </a:p>
        </p:txBody>
      </p:sp>
    </p:spTree>
    <p:extLst>
      <p:ext uri="{BB962C8B-B14F-4D97-AF65-F5344CB8AC3E}">
        <p14:creationId xmlns:p14="http://schemas.microsoft.com/office/powerpoint/2010/main" val="358410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These beneficial effects were independent of the agent used as indicated by this subgroup analysis according to sglt2 type, with all of agents used canagliflozin, </a:t>
            </a:r>
            <a:r>
              <a:rPr lang="en-GB" dirty="0" err="1"/>
              <a:t>dapaglifozin</a:t>
            </a:r>
            <a:r>
              <a:rPr lang="en-GB" dirty="0"/>
              <a:t>, empagliflozin, </a:t>
            </a:r>
            <a:r>
              <a:rPr lang="en-GB" dirty="0" err="1"/>
              <a:t>sotagliflozin</a:t>
            </a:r>
            <a:r>
              <a:rPr lang="en-GB" dirty="0"/>
              <a:t> reduce the CV mortality without between group differences , suggesting the presence a class – and not a drug-effect</a:t>
            </a:r>
          </a:p>
          <a:p>
            <a:endParaRPr lang="en-GB" dirty="0"/>
          </a:p>
          <a:p>
            <a:endParaRPr lang="en-GB" dirty="0"/>
          </a:p>
          <a:p>
            <a:r>
              <a:rPr lang="el-GR" dirty="0"/>
              <a:t>Παρατηρήθηκε σταθερή θεραπευτική επίδραση στο πρωτεύον καταληκτικό σημείο με όλους τους αναστολείς SGLT-2 (</a:t>
            </a:r>
            <a:r>
              <a:rPr lang="el-GR" dirty="0" err="1"/>
              <a:t>καναγλιφλοζίνη</a:t>
            </a:r>
            <a:r>
              <a:rPr lang="el-GR" dirty="0"/>
              <a:t>: HR 0,84; 95%CI 0,69-1,02, δαπαγλιφλοζίνη: HR 0,89; 95%CI 0,78-1,01, </a:t>
            </a:r>
            <a:r>
              <a:rPr lang="el-GR" dirty="0" err="1"/>
              <a:t>εμπαγλιφλοζίνη</a:t>
            </a:r>
            <a:r>
              <a:rPr lang="el-GR" dirty="0"/>
              <a:t>: HR 0,82; 95%CI 0,69-0,97 </a:t>
            </a:r>
            <a:r>
              <a:rPr lang="el-GR" dirty="0" err="1"/>
              <a:t>σοταγλιφλοζίνη</a:t>
            </a:r>
            <a:r>
              <a:rPr lang="el-GR" dirty="0"/>
              <a:t>: HR 0,90; 95%CI 0,73-1,12) που μελετήθηκαν (ανάλυση υποομάδων p=0,85).</a:t>
            </a:r>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11</a:t>
            </a:fld>
            <a:endParaRPr lang="el-GR"/>
          </a:p>
        </p:txBody>
      </p:sp>
    </p:spTree>
    <p:extLst>
      <p:ext uri="{BB962C8B-B14F-4D97-AF65-F5344CB8AC3E}">
        <p14:creationId xmlns:p14="http://schemas.microsoft.com/office/powerpoint/2010/main" val="396609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 consistent treatment effect was observed across </a:t>
            </a:r>
            <a:r>
              <a:rPr lang="en-US" dirty="0" err="1"/>
              <a:t>eGFR</a:t>
            </a:r>
            <a:r>
              <a:rPr lang="en-US" dirty="0"/>
              <a:t> subgroups (≥60 ml/min/1.73m2: HR 0.82, 95%CI 0.65-1.02; &lt;60 ml/min/1.73m2: HR 0.86, 95%CI 0.77-0.96, p-subgroup-difference=0.68) (Supp. Figure 4a) and KDIGO risk categories (p-subgroup-difference=0.69), although reduction in the risk of CV death with SGLT-2 inhibitors tended to be greater in the highest risk categories (low risk: HR 0.91, 95%CI 0.67-1.23; moderate risk: 0.81, 95%CI 0.63-1.05; high risk: 0.82, 95%CI 0.55-1.21; very high risk: HR 0.66, 95%CI 0.43-1.01)</a:t>
            </a:r>
            <a:endParaRPr lang="el-GR" dirty="0"/>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12</a:t>
            </a:fld>
            <a:endParaRPr lang="el-GR"/>
          </a:p>
        </p:txBody>
      </p:sp>
    </p:spTree>
    <p:extLst>
      <p:ext uri="{BB962C8B-B14F-4D97-AF65-F5344CB8AC3E}">
        <p14:creationId xmlns:p14="http://schemas.microsoft.com/office/powerpoint/2010/main" val="94318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ανάλυση ευαισθησίας που συμπεριέλαβε δεδομένα από μελέτες που περιείχαν μόνο διαβητικούς ασθενείς διαπιστώθηκαν παρόμοια αποτελέσματα (HR 0,86΄95%CI 0,770,97). </a:t>
            </a:r>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13</a:t>
            </a:fld>
            <a:endParaRPr lang="el-GR"/>
          </a:p>
        </p:txBody>
      </p:sp>
    </p:spTree>
    <p:extLst>
      <p:ext uri="{BB962C8B-B14F-4D97-AF65-F5344CB8AC3E}">
        <p14:creationId xmlns:p14="http://schemas.microsoft.com/office/powerpoint/2010/main" val="103051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RAS blockade, that has been established as the cornerstone of</a:t>
            </a:r>
          </a:p>
          <a:p>
            <a:r>
              <a:rPr lang="en-US" dirty="0"/>
              <a:t>nephroprotection according to the highest level of evidence, was also shown to reduce</a:t>
            </a:r>
          </a:p>
          <a:p>
            <a:r>
              <a:rPr lang="en-US" dirty="0"/>
              <a:t>cardiovascular morbidity and mortality in patients with hypertension or heart failure</a:t>
            </a:r>
          </a:p>
          <a:p>
            <a:r>
              <a:rPr lang="en-US" dirty="0"/>
              <a:t>(HF). 4 Nevertheless in a large observational study undertaken in patients with</a:t>
            </a:r>
          </a:p>
          <a:p>
            <a:r>
              <a:rPr lang="en-US" dirty="0"/>
              <a:t>estimated glomerular filtration rate (eGFR) &amp;lt;30 ml/min/1,73m 2 at baseline, these</a:t>
            </a:r>
          </a:p>
          <a:p>
            <a:r>
              <a:rPr lang="en-US" dirty="0"/>
              <a:t>agents did not reduce all-cause death or the risk for the composite cardiovascular</a:t>
            </a:r>
          </a:p>
          <a:p>
            <a:r>
              <a:rPr lang="en-US" dirty="0"/>
              <a:t>endpoint (CV death, myocardial infarction [MI], or stroke) compared to calcium-</a:t>
            </a:r>
          </a:p>
          <a:p>
            <a:r>
              <a:rPr lang="en-US" dirty="0"/>
              <a:t>channel blockers.</a:t>
            </a:r>
            <a:endParaRPr lang="el-GR" dirty="0"/>
          </a:p>
        </p:txBody>
      </p:sp>
      <p:sp>
        <p:nvSpPr>
          <p:cNvPr id="4" name="Θέση αριθμού διαφάνειας 3"/>
          <p:cNvSpPr>
            <a:spLocks noGrp="1"/>
          </p:cNvSpPr>
          <p:nvPr>
            <p:ph type="sldNum" sz="quarter" idx="5"/>
          </p:nvPr>
        </p:nvSpPr>
        <p:spPr/>
        <p:txBody>
          <a:bodyPr/>
          <a:lstStyle/>
          <a:p>
            <a:fld id="{DD01F170-60F3-4715-B2F1-CC749E39679C}" type="slidenum">
              <a:rPr lang="el-GR" smtClean="0"/>
              <a:t>2</a:t>
            </a:fld>
            <a:endParaRPr lang="el-GR"/>
          </a:p>
        </p:txBody>
      </p:sp>
    </p:spTree>
    <p:extLst>
      <p:ext uri="{BB962C8B-B14F-4D97-AF65-F5344CB8AC3E}">
        <p14:creationId xmlns:p14="http://schemas.microsoft.com/office/powerpoint/2010/main" val="161080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RAS blockers, represent the cornerstone of nephroprotection, </a:t>
            </a:r>
            <a:r>
              <a:rPr lang="en-GB" dirty="0"/>
              <a:t>but it is known from </a:t>
            </a:r>
            <a:r>
              <a:rPr lang="en-US" dirty="0"/>
              <a:t>studies of patients with chronic kidney disease (CKD) that these agents d</a:t>
            </a:r>
            <a:r>
              <a:rPr lang="el-GR" dirty="0"/>
              <a:t>ο</a:t>
            </a:r>
            <a:r>
              <a:rPr lang="en-US" dirty="0"/>
              <a:t> not reduce cardiovascular (CV) events or mortality</a:t>
            </a:r>
            <a:endParaRPr lang="el-GR" dirty="0"/>
          </a:p>
        </p:txBody>
      </p:sp>
      <p:sp>
        <p:nvSpPr>
          <p:cNvPr id="4" name="Θέση αριθμού διαφάνειας 3"/>
          <p:cNvSpPr>
            <a:spLocks noGrp="1"/>
          </p:cNvSpPr>
          <p:nvPr>
            <p:ph type="sldNum" sz="quarter" idx="5"/>
          </p:nvPr>
        </p:nvSpPr>
        <p:spPr/>
        <p:txBody>
          <a:bodyPr/>
          <a:lstStyle/>
          <a:p>
            <a:fld id="{DD01F170-60F3-4715-B2F1-CC749E39679C}" type="slidenum">
              <a:rPr lang="el-GR" smtClean="0"/>
              <a:t>3</a:t>
            </a:fld>
            <a:endParaRPr lang="el-GR"/>
          </a:p>
        </p:txBody>
      </p:sp>
    </p:spTree>
    <p:extLst>
      <p:ext uri="{BB962C8B-B14F-4D97-AF65-F5344CB8AC3E}">
        <p14:creationId xmlns:p14="http://schemas.microsoft.com/office/powerpoint/2010/main" val="185144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past 7 years, an increasing number of clinical trials in </a:t>
            </a:r>
            <a:r>
              <a:rPr lang="en-GB" dirty="0"/>
              <a:t>various populations </a:t>
            </a:r>
            <a:r>
              <a:rPr lang="en-US" dirty="0"/>
              <a:t>at high CV risk, have shown that 2 (SGLT-2) inhibitors offer potent cardioprotective and nephroprotective</a:t>
            </a:r>
            <a:r>
              <a:rPr lang="el-GR" dirty="0"/>
              <a:t> </a:t>
            </a:r>
            <a:r>
              <a:rPr lang="en-US" dirty="0"/>
              <a:t>properties, and they significantly reduce CV mortality in different subgroups, including patients with DM,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4</a:t>
            </a:fld>
            <a:endParaRPr lang="el-GR"/>
          </a:p>
        </p:txBody>
      </p:sp>
    </p:spTree>
    <p:extLst>
      <p:ext uri="{BB962C8B-B14F-4D97-AF65-F5344CB8AC3E}">
        <p14:creationId xmlns:p14="http://schemas.microsoft.com/office/powerpoint/2010/main" val="90083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well as in patients with HF, either with reduced </a:t>
            </a:r>
            <a:endParaRPr lang="el-GR" dirty="0"/>
          </a:p>
          <a:p>
            <a:endParaRPr lang="en-US" dirty="0"/>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5</a:t>
            </a:fld>
            <a:endParaRPr lang="el-GR"/>
          </a:p>
        </p:txBody>
      </p:sp>
    </p:spTree>
    <p:extLst>
      <p:ext uri="{BB962C8B-B14F-4D97-AF65-F5344CB8AC3E}">
        <p14:creationId xmlns:p14="http://schemas.microsoft.com/office/powerpoint/2010/main" val="403304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chemeClr val="tx1"/>
                </a:solidFill>
                <a:effectLst/>
                <a:latin typeface="+mn-lt"/>
                <a:ea typeface="+mn-ea"/>
                <a:cs typeface="+mn-cs"/>
              </a:rPr>
              <a:t>the effect of presently approved SGLT-2 inhibitors on CV and all-cause mortality and MACE in patients with CKD and across subgroups stratified by baseline kidney function.</a:t>
            </a:r>
            <a:endParaRPr lang="en-US" dirty="0"/>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6</a:t>
            </a:fld>
            <a:endParaRPr lang="el-GR"/>
          </a:p>
        </p:txBody>
      </p:sp>
    </p:spTree>
    <p:extLst>
      <p:ext uri="{BB962C8B-B14F-4D97-AF65-F5344CB8AC3E}">
        <p14:creationId xmlns:p14="http://schemas.microsoft.com/office/powerpoint/2010/main" val="337560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έρευνα πραγματοποιήθηκε σε τέσσερις μηχανές αναζήτησης βιβλιογραφικών αναφορών (</a:t>
            </a:r>
            <a:r>
              <a:rPr lang="el-GR" dirty="0" err="1"/>
              <a:t>PubMed</a:t>
            </a:r>
            <a:r>
              <a:rPr lang="el-GR" dirty="0"/>
              <a:t>/MEDLINE, </a:t>
            </a:r>
            <a:r>
              <a:rPr lang="el-GR" dirty="0" err="1"/>
              <a:t>Scopus</a:t>
            </a:r>
            <a:r>
              <a:rPr lang="el-GR" dirty="0"/>
              <a:t>, </a:t>
            </a:r>
            <a:r>
              <a:rPr lang="el-GR" dirty="0" err="1"/>
              <a:t>Cochrane</a:t>
            </a:r>
            <a:r>
              <a:rPr lang="el-GR" dirty="0"/>
              <a:t> </a:t>
            </a:r>
            <a:r>
              <a:rPr lang="el-GR" dirty="0" err="1"/>
              <a:t>Library</a:t>
            </a:r>
            <a:r>
              <a:rPr lang="el-GR" dirty="0"/>
              <a:t> και Web of </a:t>
            </a:r>
            <a:r>
              <a:rPr lang="el-GR" dirty="0" err="1"/>
              <a:t>Science</a:t>
            </a:r>
            <a:r>
              <a:rPr lang="el-GR" dirty="0"/>
              <a:t>) (PROSPERO ID: CRD42022382863). Συμπεριλήφθηκαν τυχαιοποιημένες κλινικές δοκιμές που αξιολογούσαν την επίδραση των αναστολέων SGLT-2 στο πρωτεύον καταληκτικό σημείο, τον χρόνο μέχρι τον καρδιαγγειακό θάνατο, σε ασθενείς με ΧΝΝ κατά την έναρξη της μελέτης. Τα δευτερεύοντα καταληκτικά σημεία περιλάμβαναν την ολική θνησιμότητα και τα μείζονα ανεπιθύμητα καρδιαγγειακά </a:t>
            </a:r>
            <a:r>
              <a:rPr lang="el-GR" dirty="0" err="1"/>
              <a:t>συμβάματα</a:t>
            </a:r>
            <a:r>
              <a:rPr lang="el-GR" dirty="0"/>
              <a:t> (MACE). </a:t>
            </a:r>
            <a:endParaRPr lang="en-US" dirty="0"/>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7</a:t>
            </a:fld>
            <a:endParaRPr lang="el-GR"/>
          </a:p>
        </p:txBody>
      </p:sp>
    </p:spTree>
    <p:extLst>
      <p:ext uri="{BB962C8B-B14F-4D97-AF65-F5344CB8AC3E}">
        <p14:creationId xmlns:p14="http://schemas.microsoft.com/office/powerpoint/2010/main" val="243160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Έντεκα μελέτες με 83.203 ασθενείς με ΧΝΝ συμπεριλήφθηκαν στην </a:t>
            </a:r>
            <a:r>
              <a:rPr lang="el-GR" dirty="0" err="1"/>
              <a:t>μετα</a:t>
            </a:r>
            <a:r>
              <a:rPr lang="el-GR" dirty="0"/>
              <a:t>-ανάλυση. </a:t>
            </a:r>
            <a:endParaRPr lang="en-US" dirty="0"/>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8</a:t>
            </a:fld>
            <a:endParaRPr lang="el-GR"/>
          </a:p>
        </p:txBody>
      </p:sp>
    </p:spTree>
    <p:extLst>
      <p:ext uri="{BB962C8B-B14F-4D97-AF65-F5344CB8AC3E}">
        <p14:creationId xmlns:p14="http://schemas.microsoft.com/office/powerpoint/2010/main" val="404939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With regards to the primary outcome, treatment with SGLT-2 </a:t>
            </a:r>
            <a:r>
              <a:rPr lang="en-GB" dirty="0" err="1"/>
              <a:t>inh</a:t>
            </a:r>
            <a:r>
              <a:rPr lang="en-GB" dirty="0"/>
              <a:t> reduced by 14% the risk for CV death compared to placebo, </a:t>
            </a:r>
          </a:p>
          <a:p>
            <a:endParaRPr lang="en-GB" dirty="0"/>
          </a:p>
          <a:p>
            <a:r>
              <a:rPr lang="el-GR" dirty="0"/>
              <a:t>Η θεραπεία με SGLT-2 αναστολείς, σε σύγκριση με το εικονικό φάρμακο, μείωσε τον κίνδυνο καρδιαγγειακού θανάτου κατά 14% (HR 0,86; 95%CI 0,79-0,94), </a:t>
            </a:r>
          </a:p>
        </p:txBody>
      </p:sp>
      <p:sp>
        <p:nvSpPr>
          <p:cNvPr id="4" name="Θέση αριθμού διαφάνειας 3"/>
          <p:cNvSpPr>
            <a:spLocks noGrp="1"/>
          </p:cNvSpPr>
          <p:nvPr>
            <p:ph type="sldNum" sz="quarter" idx="10"/>
          </p:nvPr>
        </p:nvSpPr>
        <p:spPr/>
        <p:txBody>
          <a:bodyPr/>
          <a:lstStyle/>
          <a:p>
            <a:fld id="{DD01F170-60F3-4715-B2F1-CC749E39679C}" type="slidenum">
              <a:rPr lang="el-GR" smtClean="0"/>
              <a:t>9</a:t>
            </a:fld>
            <a:endParaRPr lang="el-GR"/>
          </a:p>
        </p:txBody>
      </p:sp>
    </p:spTree>
    <p:extLst>
      <p:ext uri="{BB962C8B-B14F-4D97-AF65-F5344CB8AC3E}">
        <p14:creationId xmlns:p14="http://schemas.microsoft.com/office/powerpoint/2010/main" val="11474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sz="3200" b="1">
                <a:solidFill>
                  <a:schemeClr val="accent1">
                    <a:lumMod val="50000"/>
                  </a:schemeClr>
                </a:solidFill>
                <a:latin typeface="Gotham"/>
              </a:defRPr>
            </a:lvl1pPr>
          </a:lstStyle>
          <a:p>
            <a:endParaRPr lang="el-GR" dirty="0"/>
          </a:p>
        </p:txBody>
      </p:sp>
      <p:sp>
        <p:nvSpPr>
          <p:cNvPr id="3" name="Θέση περιεχομένου 2"/>
          <p:cNvSpPr>
            <a:spLocks noGrp="1"/>
          </p:cNvSpPr>
          <p:nvPr>
            <p:ph idx="1"/>
          </p:nvPr>
        </p:nvSpPr>
        <p:spPr/>
        <p:txBody>
          <a:bodyPr>
            <a:normAutofit/>
          </a:bodyPr>
          <a:lstStyle>
            <a:lvl1pPr>
              <a:defRPr sz="2400">
                <a:latin typeface="Gotham"/>
              </a:defRPr>
            </a:lvl1pPr>
            <a:lvl2pPr>
              <a:defRPr sz="2400">
                <a:latin typeface="Gotham"/>
              </a:defRPr>
            </a:lvl2pPr>
            <a:lvl3pPr>
              <a:defRPr sz="2400">
                <a:latin typeface="Gotham"/>
              </a:defRPr>
            </a:lvl3pPr>
            <a:lvl4pPr>
              <a:defRPr sz="2400">
                <a:latin typeface="Gotham"/>
              </a:defRPr>
            </a:lvl4pPr>
            <a:lvl5pPr>
              <a:defRPr sz="2400">
                <a:latin typeface="Gotham"/>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fld id="{02D130D6-CBC8-4D32-AF9E-53332F2CAA80}" type="datetimeFigureOut">
              <a:rPr lang="el-GR" smtClean="0">
                <a:solidFill>
                  <a:prstClr val="black">
                    <a:tint val="75000"/>
                  </a:prstClr>
                </a:solidFill>
              </a:rPr>
              <a:pPr/>
              <a:t>18/10/2023</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131DE5B-C03E-46B8-8A72-76521DA0C621}" type="slidenum">
              <a:rPr lang="el-GR" smtClean="0">
                <a:solidFill>
                  <a:prstClr val="black">
                    <a:tint val="75000"/>
                  </a:prstClr>
                </a:solidFill>
              </a:rPr>
              <a:pPr/>
              <a:t>‹#›</a:t>
            </a:fld>
            <a:endParaRPr lang="el-GR">
              <a:solidFill>
                <a:prstClr val="black">
                  <a:tint val="75000"/>
                </a:prstClr>
              </a:solidFill>
            </a:endParaRPr>
          </a:p>
        </p:txBody>
      </p:sp>
      <p:sp>
        <p:nvSpPr>
          <p:cNvPr id="7" name="Θέση ημερομηνίας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l-G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D130D6-CBC8-4D32-AF9E-53332F2CAA80}" type="datetimeFigureOut">
              <a:rPr lang="el-GR" smtClean="0">
                <a:solidFill>
                  <a:prstClr val="black">
                    <a:tint val="75000"/>
                  </a:prstClr>
                </a:solidFill>
              </a:rPr>
              <a:pPr/>
              <a:t>18/10/2023</a:t>
            </a:fld>
            <a:endParaRPr lang="el-GR">
              <a:solidFill>
                <a:prstClr val="black">
                  <a:tint val="75000"/>
                </a:prstClr>
              </a:solidFill>
            </a:endParaRPr>
          </a:p>
        </p:txBody>
      </p:sp>
      <p:sp>
        <p:nvSpPr>
          <p:cNvPr id="8" name="Ορθογώνιο τρίγωνο 7"/>
          <p:cNvSpPr/>
          <p:nvPr userDrawn="1"/>
        </p:nvSpPr>
        <p:spPr>
          <a:xfrm>
            <a:off x="-16955" y="6176963"/>
            <a:ext cx="4120267" cy="708606"/>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Ορθογώνιο τρίγωνο 8"/>
          <p:cNvSpPr/>
          <p:nvPr userDrawn="1"/>
        </p:nvSpPr>
        <p:spPr>
          <a:xfrm>
            <a:off x="-16954" y="6181557"/>
            <a:ext cx="3574926" cy="708606"/>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p14="http://schemas.microsoft.com/office/powerpoint/2010/main" val="22920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388270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164193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392506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CD611F1-B094-4F52-8B7E-E30673062794}"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69467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91654" y="226581"/>
            <a:ext cx="11806381" cy="586220"/>
          </a:xfrm>
        </p:spPr>
        <p:txBody>
          <a:bodyPr>
            <a:normAutofit/>
          </a:bodyPr>
          <a:lstStyle>
            <a:lvl1pPr algn="ctr">
              <a:defRPr sz="2800" b="1">
                <a:solidFill>
                  <a:srgbClr val="2E8A98"/>
                </a:solidFill>
                <a:latin typeface="Microsoft JhengHei" panose="020B0604030504040204" pitchFamily="34" charset="-120"/>
                <a:ea typeface="Microsoft JhengHei" panose="020B0604030504040204" pitchFamily="34" charset="-120"/>
              </a:defRPr>
            </a:lvl1pPr>
          </a:lstStyle>
          <a:p>
            <a:r>
              <a:rPr lang="el-GR"/>
              <a:t>Στυλ κύριου τίτλου</a:t>
            </a:r>
            <a:endParaRPr lang="en-US" dirty="0"/>
          </a:p>
        </p:txBody>
      </p:sp>
      <p:sp>
        <p:nvSpPr>
          <p:cNvPr id="3" name="Content Placeholder 2"/>
          <p:cNvSpPr>
            <a:spLocks noGrp="1"/>
          </p:cNvSpPr>
          <p:nvPr>
            <p:ph idx="1"/>
          </p:nvPr>
        </p:nvSpPr>
        <p:spPr>
          <a:xfrm>
            <a:off x="191653" y="1062183"/>
            <a:ext cx="11806381" cy="5043054"/>
          </a:xfrm>
        </p:spPr>
        <p:txBody>
          <a:bodyPr>
            <a:normAutofit/>
          </a:bodyPr>
          <a:lstStyle>
            <a:lvl1pPr>
              <a:defRPr sz="2400">
                <a:latin typeface="Microsoft JhengHei" panose="020B0604030504040204" pitchFamily="34" charset="-120"/>
                <a:ea typeface="Microsoft JhengHei" panose="020B0604030504040204" pitchFamily="34" charset="-120"/>
              </a:defRPr>
            </a:lvl1pPr>
            <a:lvl2pPr>
              <a:defRPr sz="2000">
                <a:latin typeface="Microsoft JhengHei" panose="020B0604030504040204" pitchFamily="34" charset="-120"/>
                <a:ea typeface="Microsoft JhengHei" panose="020B0604030504040204" pitchFamily="34" charset="-120"/>
              </a:defRPr>
            </a:lvl2pPr>
            <a:lvl3pPr>
              <a:defRPr sz="1800">
                <a:latin typeface="Microsoft JhengHei" panose="020B0604030504040204" pitchFamily="34" charset="-120"/>
                <a:ea typeface="Microsoft JhengHei" panose="020B0604030504040204" pitchFamily="34" charset="-120"/>
              </a:defRPr>
            </a:lvl3pPr>
            <a:lvl4pPr>
              <a:defRPr sz="1600">
                <a:latin typeface="Microsoft JhengHei" panose="020B0604030504040204" pitchFamily="34" charset="-120"/>
                <a:ea typeface="Microsoft JhengHei" panose="020B0604030504040204" pitchFamily="34" charset="-120"/>
              </a:defRPr>
            </a:lvl4pPr>
            <a:lvl5pPr>
              <a:defRPr sz="1600">
                <a:latin typeface="Microsoft JhengHei" panose="020B0604030504040204" pitchFamily="34" charset="-120"/>
                <a:ea typeface="Microsoft JhengHei" panose="020B0604030504040204" pitchFamily="34" charset="-120"/>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BCD611F1-B094-4F52-8B7E-E30673062794}"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103C03E-6F2B-4007-8029-9E59AE5C7597}" type="slidenum">
              <a:rPr lang="el-GR" smtClean="0"/>
              <a:t>‹#›</a:t>
            </a:fld>
            <a:endParaRPr lang="el-GR"/>
          </a:p>
        </p:txBody>
      </p:sp>
      <p:sp>
        <p:nvSpPr>
          <p:cNvPr id="7" name="5 - Ορθογώνιο">
            <a:extLst>
              <a:ext uri="{FF2B5EF4-FFF2-40B4-BE49-F238E27FC236}">
                <a16:creationId xmlns:a16="http://schemas.microsoft.com/office/drawing/2014/main" id="{8FD39585-36C6-FC66-ED4E-1FB1E3765DF8}"/>
              </a:ext>
            </a:extLst>
          </p:cNvPr>
          <p:cNvSpPr/>
          <p:nvPr userDrawn="1"/>
        </p:nvSpPr>
        <p:spPr>
          <a:xfrm>
            <a:off x="0" y="6361897"/>
            <a:ext cx="12192000" cy="512099"/>
          </a:xfrm>
          <a:prstGeom prst="rect">
            <a:avLst/>
          </a:prstGeom>
          <a:gradFill flip="none" rotWithShape="1">
            <a:gsLst>
              <a:gs pos="27000">
                <a:schemeClr val="bg1"/>
              </a:gs>
              <a:gs pos="70000">
                <a:srgbClr val="2E8A98"/>
              </a:gs>
              <a:gs pos="100000">
                <a:srgbClr val="2E8A9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8" name="Picture 2" descr="Λογότυπο ΑΠΘ | ΑΡΙΣΤΟΤΕΛΕΙΟ ΠΑΝΕΠΙΣΤΗΜΙΟ ΘΕΣΣΑΛΟΝΙΚΗΣ">
            <a:extLst>
              <a:ext uri="{FF2B5EF4-FFF2-40B4-BE49-F238E27FC236}">
                <a16:creationId xmlns:a16="http://schemas.microsoft.com/office/drawing/2014/main" id="{31C84554-984D-D79F-32B7-A9D5587EDE3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5362" b="-4866"/>
          <a:stretch/>
        </p:blipFill>
        <p:spPr bwMode="auto">
          <a:xfrm>
            <a:off x="10294158" y="6372505"/>
            <a:ext cx="484756" cy="508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4612F4-7CA6-1BE7-499B-E017DC7A224E}"/>
              </a:ext>
            </a:extLst>
          </p:cNvPr>
          <p:cNvSpPr txBox="1"/>
          <p:nvPr userDrawn="1"/>
        </p:nvSpPr>
        <p:spPr>
          <a:xfrm>
            <a:off x="381000" y="6417891"/>
            <a:ext cx="2375338" cy="400110"/>
          </a:xfrm>
          <a:prstGeom prst="rect">
            <a:avLst/>
          </a:prstGeom>
          <a:noFill/>
        </p:spPr>
        <p:txBody>
          <a:bodyPr wrap="square" rtlCol="0" anchor="ctr">
            <a:spAutoFit/>
          </a:bodyPr>
          <a:lstStyle/>
          <a:p>
            <a:r>
              <a:rPr lang="en-GB" sz="1000" b="0" dirty="0">
                <a:solidFill>
                  <a:schemeClr val="tx1"/>
                </a:solidFill>
                <a:latin typeface="Microsoft YaHei" panose="020B0503020204020204" pitchFamily="34" charset="-122"/>
                <a:ea typeface="Microsoft YaHei" panose="020B0503020204020204" pitchFamily="34" charset="-122"/>
              </a:rPr>
              <a:t>1</a:t>
            </a:r>
            <a:r>
              <a:rPr lang="en-GB" sz="1000" b="0" baseline="30000" dirty="0">
                <a:solidFill>
                  <a:schemeClr val="tx1"/>
                </a:solidFill>
                <a:latin typeface="Microsoft YaHei" panose="020B0503020204020204" pitchFamily="34" charset="-122"/>
                <a:ea typeface="Microsoft YaHei" panose="020B0503020204020204" pitchFamily="34" charset="-122"/>
              </a:rPr>
              <a:t>st</a:t>
            </a:r>
            <a:r>
              <a:rPr lang="en-GB" sz="1000" b="0" dirty="0">
                <a:solidFill>
                  <a:schemeClr val="tx1"/>
                </a:solidFill>
                <a:latin typeface="Microsoft YaHei" panose="020B0503020204020204" pitchFamily="34" charset="-122"/>
                <a:ea typeface="Microsoft YaHei" panose="020B0503020204020204" pitchFamily="34" charset="-122"/>
              </a:rPr>
              <a:t> Department of Nephrology</a:t>
            </a:r>
          </a:p>
          <a:p>
            <a:r>
              <a:rPr lang="en-GB" sz="1000" b="0" dirty="0" err="1">
                <a:solidFill>
                  <a:schemeClr val="tx1"/>
                </a:solidFill>
                <a:latin typeface="Microsoft YaHei" panose="020B0503020204020204" pitchFamily="34" charset="-122"/>
                <a:ea typeface="Microsoft YaHei" panose="020B0503020204020204" pitchFamily="34" charset="-122"/>
              </a:rPr>
              <a:t>Hippokration</a:t>
            </a:r>
            <a:r>
              <a:rPr lang="en-GB" sz="1000" b="0" dirty="0">
                <a:solidFill>
                  <a:schemeClr val="tx1"/>
                </a:solidFill>
                <a:latin typeface="Microsoft YaHei" panose="020B0503020204020204" pitchFamily="34" charset="-122"/>
                <a:ea typeface="Microsoft YaHei" panose="020B0503020204020204" pitchFamily="34" charset="-122"/>
              </a:rPr>
              <a:t> Hospital</a:t>
            </a:r>
            <a:endParaRPr lang="el-GR" sz="1000" b="0" dirty="0">
              <a:solidFill>
                <a:schemeClr val="tx1"/>
              </a:solidFill>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B3B60BF7-FBD4-B804-7BA7-141D808AB248}"/>
              </a:ext>
            </a:extLst>
          </p:cNvPr>
          <p:cNvSpPr txBox="1"/>
          <p:nvPr userDrawn="1"/>
        </p:nvSpPr>
        <p:spPr>
          <a:xfrm>
            <a:off x="10778914" y="6409055"/>
            <a:ext cx="1480847" cy="400110"/>
          </a:xfrm>
          <a:prstGeom prst="rect">
            <a:avLst/>
          </a:prstGeom>
          <a:noFill/>
        </p:spPr>
        <p:txBody>
          <a:bodyPr wrap="square" rtlCol="0" anchor="ctr">
            <a:spAutoFit/>
          </a:bodyPr>
          <a:lstStyle/>
          <a:p>
            <a:r>
              <a:rPr lang="en-GB" sz="1000" b="0" dirty="0">
                <a:solidFill>
                  <a:schemeClr val="bg1"/>
                </a:solidFill>
                <a:latin typeface="Microsoft YaHei" panose="020B0503020204020204" pitchFamily="34" charset="-122"/>
                <a:ea typeface="Microsoft YaHei" panose="020B0503020204020204" pitchFamily="34" charset="-122"/>
              </a:rPr>
              <a:t>Aristotle University of Thessaloniki</a:t>
            </a:r>
            <a:endParaRPr lang="el-GR" sz="1000" b="0" dirty="0">
              <a:solidFill>
                <a:schemeClr val="bg1"/>
              </a:solidFill>
              <a:latin typeface="Microsoft YaHei" panose="020B0503020204020204" pitchFamily="34" charset="-122"/>
              <a:ea typeface="Microsoft YaHei" panose="020B0503020204020204" pitchFamily="34" charset="-122"/>
            </a:endParaRPr>
          </a:p>
        </p:txBody>
      </p:sp>
      <p:pic>
        <p:nvPicPr>
          <p:cNvPr id="11" name="Εικόνα 10">
            <a:extLst>
              <a:ext uri="{FF2B5EF4-FFF2-40B4-BE49-F238E27FC236}">
                <a16:creationId xmlns:a16="http://schemas.microsoft.com/office/drawing/2014/main" id="{85064467-8B9E-748F-B9B5-B87F225F102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5000" y1="20694" x2="45000" y2="20694"/>
                        <a14:foregroundMark x1="42917" y1="35000" x2="42917" y2="35000"/>
                        <a14:foregroundMark x1="42083" y1="25000" x2="42083" y2="25000"/>
                        <a14:foregroundMark x1="59306" y1="35000" x2="59306" y2="35000"/>
                        <a14:foregroundMark x1="44306" y1="23611" x2="44306" y2="23611"/>
                        <a14:foregroundMark x1="60000" y1="23611" x2="60000" y2="23611"/>
                        <a14:foregroundMark x1="56389" y1="21389" x2="56389" y2="21389"/>
                        <a14:foregroundMark x1="54306" y1="20694" x2="54306" y2="20694"/>
                        <a14:foregroundMark x1="53611" y1="48611" x2="53611" y2="48611"/>
                        <a14:foregroundMark x1="52917" y1="58611" x2="52917" y2="58611"/>
                        <a14:foregroundMark x1="53611" y1="62083" x2="53611" y2="62083"/>
                        <a14:foregroundMark x1="46389" y1="50000" x2="46389" y2="50000"/>
                        <a14:foregroundMark x1="47917" y1="50694" x2="47917" y2="50694"/>
                        <a14:foregroundMark x1="45694" y1="47917" x2="45694" y2="47917"/>
                        <a14:foregroundMark x1="44583" y1="47917" x2="44583" y2="47917"/>
                        <a14:foregroundMark x1="44167" y1="47778" x2="44167" y2="47778"/>
                        <a14:foregroundMark x1="42083" y1="47778" x2="42083" y2="47778"/>
                        <a14:foregroundMark x1="41667" y1="48194" x2="41667" y2="48194"/>
                        <a14:foregroundMark x1="55972" y1="48472" x2="55972" y2="48472"/>
                        <a14:foregroundMark x1="56667" y1="48194" x2="56667" y2="48194"/>
                        <a14:foregroundMark x1="53611" y1="63056" x2="53611" y2="63056"/>
                        <a14:foregroundMark x1="53750" y1="64167" x2="53750" y2="64167"/>
                        <a14:foregroundMark x1="53889" y1="64583" x2="53889" y2="64583"/>
                        <a14:foregroundMark x1="48194" y1="62778" x2="48194" y2="62778"/>
                        <a14:foregroundMark x1="47778" y1="63889" x2="47778" y2="63889"/>
                        <a14:foregroundMark x1="47500" y1="64722" x2="47500" y2="64722"/>
                        <a14:foregroundMark x1="58194" y1="21111" x2="58194" y2="21111"/>
                        <a14:foregroundMark x1="54583" y1="20556" x2="54583" y2="20556"/>
                        <a14:foregroundMark x1="53611" y1="20278" x2="53611" y2="20278"/>
                        <a14:foregroundMark x1="61528" y1="23750" x2="61528" y2="23750"/>
                        <a14:foregroundMark x1="19722" y1="58194" x2="19722" y2="58194"/>
                        <a14:foregroundMark x1="19861" y1="59167" x2="19861" y2="59167"/>
                        <a14:foregroundMark x1="20417" y1="59722" x2="20417" y2="59722"/>
                        <a14:foregroundMark x1="20417" y1="60139" x2="20417" y2="60139"/>
                        <a14:foregroundMark x1="20694" y1="61250" x2="20694" y2="61250"/>
                        <a14:foregroundMark x1="21250" y1="61389" x2="21250" y2="61389"/>
                        <a14:foregroundMark x1="20556" y1="60556" x2="20556" y2="60556"/>
                        <a14:foregroundMark x1="34444" y1="26528" x2="34444" y2="26528"/>
                        <a14:foregroundMark x1="49028" y1="19028" x2="49028" y2="19028"/>
                      </a14:backgroundRemoval>
                    </a14:imgEffect>
                  </a14:imgLayer>
                </a14:imgProps>
              </a:ext>
            </a:extLst>
          </a:blip>
          <a:stretch>
            <a:fillRect/>
          </a:stretch>
        </p:blipFill>
        <p:spPr>
          <a:xfrm>
            <a:off x="-19803" y="6361898"/>
            <a:ext cx="544926" cy="544926"/>
          </a:xfrm>
          <a:prstGeom prst="rect">
            <a:avLst/>
          </a:prstGeom>
        </p:spPr>
      </p:pic>
    </p:spTree>
    <p:extLst>
      <p:ext uri="{BB962C8B-B14F-4D97-AF65-F5344CB8AC3E}">
        <p14:creationId xmlns:p14="http://schemas.microsoft.com/office/powerpoint/2010/main" val="74070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CD611F1-B094-4F52-8B7E-E30673062794}"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277320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CD611F1-B094-4F52-8B7E-E30673062794}" type="datetimeFigureOut">
              <a:rPr lang="el-GR" smtClean="0"/>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68111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CD611F1-B094-4F52-8B7E-E30673062794}" type="datetimeFigureOut">
              <a:rPr lang="el-GR" smtClean="0"/>
              <a:t>18/10/2023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09663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CD611F1-B094-4F52-8B7E-E30673062794}" type="datetimeFigureOut">
              <a:rPr lang="el-GR" smtClean="0"/>
              <a:t>18/10/2023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246666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611F1-B094-4F52-8B7E-E30673062794}" type="datetimeFigureOut">
              <a:rPr lang="el-GR" smtClean="0"/>
              <a:t>18/10/2023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74534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CD611F1-B094-4F52-8B7E-E30673062794}"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317574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CD611F1-B094-4F52-8B7E-E30673062794}" type="datetimeFigureOut">
              <a:rPr lang="el-GR" smtClean="0"/>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53420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CD611F1-B094-4F52-8B7E-E30673062794}" type="datetimeFigureOut">
              <a:rPr lang="el-GR" smtClean="0"/>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156910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CD611F1-B094-4F52-8B7E-E30673062794}"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3761525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CD611F1-B094-4F52-8B7E-E30673062794}" type="datetimeFigureOut">
              <a:rPr lang="el-GR" smtClean="0"/>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103C03E-6F2B-4007-8029-9E59AE5C7597}" type="slidenum">
              <a:rPr lang="el-GR" smtClean="0"/>
              <a:t>‹#›</a:t>
            </a:fld>
            <a:endParaRPr lang="el-GR"/>
          </a:p>
        </p:txBody>
      </p:sp>
    </p:spTree>
    <p:extLst>
      <p:ext uri="{BB962C8B-B14F-4D97-AF65-F5344CB8AC3E}">
        <p14:creationId xmlns:p14="http://schemas.microsoft.com/office/powerpoint/2010/main" val="26319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2D130D6-CBC8-4D32-AF9E-53332F2CAA80}" type="datetimeFigureOut">
              <a:rPr lang="el-GR" smtClean="0">
                <a:solidFill>
                  <a:prstClr val="black">
                    <a:tint val="75000"/>
                  </a:prstClr>
                </a:solidFill>
              </a:rPr>
              <a:pPr/>
              <a:t>18/10/2023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131DE5B-C03E-46B8-8A72-76521DA0C6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4450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369389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10442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370709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385137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278914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2D130D6-CBC8-4D32-AF9E-53332F2CAA80}" type="datetimeFigureOut">
              <a:rPr lang="el-GR" smtClean="0"/>
              <a:pPr/>
              <a:t>18/10/2023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31DE5B-C03E-46B8-8A72-76521DA0C621}" type="slidenum">
              <a:rPr lang="el-GR" smtClean="0"/>
              <a:pPr/>
              <a:t>‹#›</a:t>
            </a:fld>
            <a:endParaRPr lang="el-GR"/>
          </a:p>
        </p:txBody>
      </p:sp>
    </p:spTree>
    <p:extLst>
      <p:ext uri="{BB962C8B-B14F-4D97-AF65-F5344CB8AC3E}">
        <p14:creationId xmlns:p14="http://schemas.microsoft.com/office/powerpoint/2010/main" val="6148395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130D6-CBC8-4D32-AF9E-53332F2CAA80}" type="datetimeFigureOut">
              <a:rPr lang="el-GR" smtClean="0">
                <a:solidFill>
                  <a:prstClr val="black">
                    <a:tint val="75000"/>
                  </a:prstClr>
                </a:solidFill>
              </a:rPr>
              <a:pPr/>
              <a:t>18/10/2023</a:t>
            </a:fld>
            <a:endParaRPr lang="el-GR">
              <a:solidFill>
                <a:prstClr val="black">
                  <a:tint val="75000"/>
                </a:prstClr>
              </a:solidFill>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1DE5B-C03E-46B8-8A72-76521DA0C6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66305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130D6-CBC8-4D32-AF9E-53332F2CAA80}" type="datetimeFigureOut">
              <a:rPr lang="el-GR" smtClean="0">
                <a:solidFill>
                  <a:prstClr val="black">
                    <a:tint val="75000"/>
                  </a:prstClr>
                </a:solidFill>
              </a:rPr>
              <a:pPr/>
              <a:t>18/10/2023</a:t>
            </a:fld>
            <a:endParaRPr lang="el-G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1DE5B-C03E-46B8-8A72-76521DA0C621}"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848394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611F1-B094-4F52-8B7E-E30673062794}" type="datetimeFigureOut">
              <a:rPr lang="el-GR" smtClean="0"/>
              <a:t>18/10/2023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C03E-6F2B-4007-8029-9E59AE5C7597}" type="slidenum">
              <a:rPr lang="el-GR" smtClean="0"/>
              <a:t>‹#›</a:t>
            </a:fld>
            <a:endParaRPr lang="el-GR"/>
          </a:p>
        </p:txBody>
      </p:sp>
    </p:spTree>
    <p:extLst>
      <p:ext uri="{BB962C8B-B14F-4D97-AF65-F5344CB8AC3E}">
        <p14:creationId xmlns:p14="http://schemas.microsoft.com/office/powerpoint/2010/main" val="203091282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Υπότιτλος 2">
            <a:extLst>
              <a:ext uri="{FF2B5EF4-FFF2-40B4-BE49-F238E27FC236}">
                <a16:creationId xmlns:a16="http://schemas.microsoft.com/office/drawing/2014/main" id="{A407E4C9-9B59-CE3D-0894-3513D709627C}"/>
              </a:ext>
            </a:extLst>
          </p:cNvPr>
          <p:cNvSpPr txBox="1">
            <a:spLocks/>
          </p:cNvSpPr>
          <p:nvPr/>
        </p:nvSpPr>
        <p:spPr>
          <a:xfrm>
            <a:off x="5327598" y="3871470"/>
            <a:ext cx="6642228" cy="2581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l-GR" sz="1600" i="1" dirty="0">
              <a:latin typeface="Microsoft YaHei" panose="020B0503020204020204" pitchFamily="34" charset="-122"/>
              <a:ea typeface="Microsoft YaHei" panose="020B0503020204020204" pitchFamily="34" charset="-122"/>
            </a:endParaRPr>
          </a:p>
        </p:txBody>
      </p:sp>
      <p:pic>
        <p:nvPicPr>
          <p:cNvPr id="20" name="Picture 2" descr="Λογότυπο ΑΠΘ | ΑΡΙΣΤΟΤΕΛΕΙΟ ΠΑΝΕΠΙΣΤΗΜΙΟ ΘΕΣΣΑΛΟΝΙΚΗΣ">
            <a:extLst>
              <a:ext uri="{FF2B5EF4-FFF2-40B4-BE49-F238E27FC236}">
                <a16:creationId xmlns:a16="http://schemas.microsoft.com/office/drawing/2014/main" id="{408BC868-7610-F12A-17C4-8299AE9C53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5510" y="23259"/>
            <a:ext cx="1399512" cy="485261"/>
          </a:xfrm>
          <a:prstGeom prst="rect">
            <a:avLst/>
          </a:prstGeom>
          <a:noFill/>
          <a:extLst>
            <a:ext uri="{909E8E84-426E-40DD-AFC4-6F175D3DCCD1}">
              <a14:hiddenFill xmlns:a14="http://schemas.microsoft.com/office/drawing/2010/main">
                <a:solidFill>
                  <a:srgbClr val="FFFFFF"/>
                </a:solidFill>
              </a14:hiddenFill>
            </a:ext>
          </a:extLst>
        </p:spPr>
      </p:pic>
      <p:sp>
        <p:nvSpPr>
          <p:cNvPr id="12" name="5 - Ορθογώνιο"/>
          <p:cNvSpPr/>
          <p:nvPr/>
        </p:nvSpPr>
        <p:spPr>
          <a:xfrm>
            <a:off x="314221" y="295907"/>
            <a:ext cx="6642228" cy="3028440"/>
          </a:xfrm>
          <a:prstGeom prst="rect">
            <a:avLst/>
          </a:prstGeom>
          <a:solidFill>
            <a:srgbClr val="4C8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2600">
              <a:solidFill>
                <a:schemeClr val="bg1"/>
              </a:solidFill>
            </a:endParaRPr>
          </a:p>
        </p:txBody>
      </p:sp>
      <p:sp>
        <p:nvSpPr>
          <p:cNvPr id="14" name="Υπότιτλος 2">
            <a:extLst>
              <a:ext uri="{FF2B5EF4-FFF2-40B4-BE49-F238E27FC236}">
                <a16:creationId xmlns:a16="http://schemas.microsoft.com/office/drawing/2014/main" id="{87F0A97A-D025-5EAD-4585-2B771619B38C}"/>
              </a:ext>
            </a:extLst>
          </p:cNvPr>
          <p:cNvSpPr txBox="1">
            <a:spLocks/>
          </p:cNvSpPr>
          <p:nvPr/>
        </p:nvSpPr>
        <p:spPr>
          <a:xfrm>
            <a:off x="314221" y="295907"/>
            <a:ext cx="6642228" cy="299383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26035">
              <a:lnSpc>
                <a:spcPct val="107000"/>
              </a:lnSpc>
              <a:spcAft>
                <a:spcPts val="800"/>
              </a:spcAft>
            </a:pPr>
            <a:r>
              <a:rPr lang="en-US" sz="2600" b="1" dirty="0">
                <a:solidFill>
                  <a:schemeClr val="bg1"/>
                </a:solidFill>
                <a:latin typeface="Microsoft JhengHei" panose="020B0604030504040204" pitchFamily="34" charset="-120"/>
                <a:ea typeface="Microsoft JhengHei" panose="020B0604030504040204" pitchFamily="34" charset="-120"/>
                <a:cs typeface="Malgun Gothic Semilight" panose="020B0502040204020203" pitchFamily="34" charset="-128"/>
              </a:rPr>
              <a:t>EFFECTS OF SODIUM-GLUCOSE CO-TRANSPORTER 2 INHIBITORS ON CARDIOVASCULAR MORTALITY IN CHRONIC KIDNEY DISEASE: A SYSTEMATIC REVIEW AND META-ANALYSIS</a:t>
            </a:r>
            <a:endParaRPr lang="el-GR" sz="2600" dirty="0">
              <a:solidFill>
                <a:schemeClr val="bg1"/>
              </a:solidFill>
              <a:latin typeface="Microsoft JhengHei" panose="020B0604030504040204" pitchFamily="34" charset="-120"/>
              <a:ea typeface="Microsoft JhengHei" panose="020B0604030504040204" pitchFamily="34" charset="-120"/>
              <a:cs typeface="Malgun Gothic Semilight" panose="020B0502040204020203" pitchFamily="34" charset="-128"/>
            </a:endParaRPr>
          </a:p>
        </p:txBody>
      </p:sp>
      <p:sp>
        <p:nvSpPr>
          <p:cNvPr id="9" name="TextBox 8">
            <a:extLst>
              <a:ext uri="{FF2B5EF4-FFF2-40B4-BE49-F238E27FC236}">
                <a16:creationId xmlns:a16="http://schemas.microsoft.com/office/drawing/2014/main" id="{81549BCD-5D8D-36D3-7AC4-E6835FF1548E}"/>
              </a:ext>
            </a:extLst>
          </p:cNvPr>
          <p:cNvSpPr txBox="1"/>
          <p:nvPr/>
        </p:nvSpPr>
        <p:spPr>
          <a:xfrm>
            <a:off x="156566" y="3533653"/>
            <a:ext cx="6895050" cy="2055178"/>
          </a:xfrm>
          <a:prstGeom prst="rect">
            <a:avLst/>
          </a:prstGeom>
          <a:noFill/>
        </p:spPr>
        <p:txBody>
          <a:bodyPr wrap="square" rtlCol="0">
            <a:spAutoFit/>
          </a:bodyPr>
          <a:lstStyle/>
          <a:p>
            <a:pPr algn="just">
              <a:lnSpc>
                <a:spcPct val="107000"/>
              </a:lnSpc>
              <a:spcAft>
                <a:spcPts val="80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E. PELLA</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ME. ALEXANDROU</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u="sng" kern="100" dirty="0">
                <a:effectLst/>
                <a:latin typeface="Arial" panose="020B0604020202020204" pitchFamily="34" charset="0"/>
                <a:ea typeface="Calibri" panose="020F0502020204030204" pitchFamily="34" charset="0"/>
                <a:cs typeface="Times New Roman" panose="02020603050405020304" pitchFamily="18" charset="0"/>
              </a:rPr>
              <a:t>M. THEODORAKOPOULOU</a:t>
            </a:r>
            <a:r>
              <a:rPr lang="en-US" sz="1800" b="1" u="sng"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 TSITOURIDIS</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F. IATRIDI</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 KARAGIANNIDIS</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D. FAITATZIDOU</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E. SAMPANI</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V. KAMPERIDIS</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 PAPAGIANNI</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P. SARAFIDIS</a:t>
            </a:r>
            <a:r>
              <a:rPr lang="en-US" sz="1800" b="1" kern="100" baseline="30000" dirty="0">
                <a:effectLst/>
                <a:latin typeface="Arial" panose="020B0604020202020204" pitchFamily="34" charset="0"/>
                <a:ea typeface="Calibri" panose="020F0502020204030204" pitchFamily="34" charset="0"/>
                <a:cs typeface="Times New Roman" panose="02020603050405020304" pitchFamily="18" charset="0"/>
              </a:rPr>
              <a:t>1</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i="1" kern="100" dirty="0">
                <a:effectLst/>
                <a:latin typeface="Arial" panose="020B0604020202020204" pitchFamily="34" charset="0"/>
                <a:ea typeface="Calibri" panose="020F0502020204030204" pitchFamily="34" charset="0"/>
                <a:cs typeface="Times New Roman" panose="02020603050405020304" pitchFamily="18" charset="0"/>
              </a:rPr>
              <a:t>1) First </a:t>
            </a:r>
            <a:r>
              <a:rPr lang="en-US" sz="1400" i="1" kern="100" dirty="0">
                <a:latin typeface="Arial" panose="020B0604020202020204" pitchFamily="34" charset="0"/>
                <a:ea typeface="Calibri" panose="020F0502020204030204" pitchFamily="34" charset="0"/>
                <a:cs typeface="Times New Roman" panose="02020603050405020304" pitchFamily="18" charset="0"/>
              </a:rPr>
              <a:t>Department of Nephrology, </a:t>
            </a:r>
            <a:r>
              <a:rPr lang="en-US" sz="1400" i="1" kern="100" dirty="0" err="1">
                <a:latin typeface="Arial" panose="020B0604020202020204" pitchFamily="34" charset="0"/>
                <a:ea typeface="Calibri" panose="020F0502020204030204" pitchFamily="34" charset="0"/>
                <a:cs typeface="Times New Roman" panose="02020603050405020304" pitchFamily="18" charset="0"/>
              </a:rPr>
              <a:t>Hippokration</a:t>
            </a:r>
            <a:r>
              <a:rPr lang="en-US" sz="1400" i="1" kern="100" dirty="0">
                <a:latin typeface="Arial" panose="020B0604020202020204" pitchFamily="34" charset="0"/>
                <a:ea typeface="Calibri" panose="020F0502020204030204" pitchFamily="34" charset="0"/>
                <a:cs typeface="Times New Roman" panose="02020603050405020304" pitchFamily="18" charset="0"/>
              </a:rPr>
              <a:t> Hospital, Aristotle University of Thessaloniki, Thessaloniki, Greece; </a:t>
            </a:r>
            <a:r>
              <a:rPr lang="en-GB" sz="1400" i="1" kern="100" dirty="0">
                <a:latin typeface="Arial" panose="020B0604020202020204" pitchFamily="34" charset="0"/>
                <a:ea typeface="Calibri" panose="020F0502020204030204" pitchFamily="34" charset="0"/>
                <a:cs typeface="Times New Roman" panose="02020603050405020304" pitchFamily="18" charset="0"/>
              </a:rPr>
              <a:t>2) </a:t>
            </a:r>
            <a:r>
              <a:rPr lang="en-US" sz="1400" i="1" kern="100" dirty="0">
                <a:latin typeface="Arial" panose="020B0604020202020204" pitchFamily="34" charset="0"/>
                <a:ea typeface="Calibri" panose="020F0502020204030204" pitchFamily="34" charset="0"/>
                <a:cs typeface="Times New Roman" panose="02020603050405020304" pitchFamily="18" charset="0"/>
              </a:rPr>
              <a:t>First Department of Cardiology, AHEPA Hospital, Greece</a:t>
            </a:r>
            <a:endParaRPr lang="el-GR" sz="1400" i="1" kern="1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6" name="Picture 2" descr="HELLENIC SOCIETY OF NEPHROLOGY MEETING &amp; SEMINAR COMBINED WITH 18th BANTAO  CONGRESS 19-22/10/23, GREECE - Ελληνική Νεφρολογική Εταιρεία - Ene.gr">
            <a:extLst>
              <a:ext uri="{FF2B5EF4-FFF2-40B4-BE49-F238E27FC236}">
                <a16:creationId xmlns:a16="http://schemas.microsoft.com/office/drawing/2014/main" id="{3640DDFB-BC1F-DAA0-9AA8-7DBFB8D57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117" y="0"/>
            <a:ext cx="4973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UTh-Aristotle University of Thessaloniki - MarineTraffic Research">
            <a:extLst>
              <a:ext uri="{FF2B5EF4-FFF2-40B4-BE49-F238E27FC236}">
                <a16:creationId xmlns:a16="http://schemas.microsoft.com/office/drawing/2014/main" id="{74DD7642-0665-98F0-398F-E1F48BFF1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174" y="5950818"/>
            <a:ext cx="2392178" cy="727574"/>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E5B3903B-AB32-08CF-6238-788B2860A71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000" y1="20694" x2="45000" y2="20694"/>
                        <a14:foregroundMark x1="42917" y1="35000" x2="42917" y2="35000"/>
                        <a14:foregroundMark x1="42083" y1="25000" x2="42083" y2="25000"/>
                        <a14:foregroundMark x1="59306" y1="35000" x2="59306" y2="35000"/>
                        <a14:foregroundMark x1="44306" y1="23611" x2="44306" y2="23611"/>
                        <a14:foregroundMark x1="60000" y1="23611" x2="60000" y2="23611"/>
                        <a14:foregroundMark x1="56389" y1="21389" x2="56389" y2="21389"/>
                        <a14:foregroundMark x1="54306" y1="20694" x2="54306" y2="20694"/>
                        <a14:foregroundMark x1="53611" y1="48611" x2="53611" y2="48611"/>
                        <a14:foregroundMark x1="52917" y1="58611" x2="52917" y2="58611"/>
                        <a14:foregroundMark x1="53611" y1="62083" x2="53611" y2="62083"/>
                        <a14:foregroundMark x1="46389" y1="50000" x2="46389" y2="50000"/>
                        <a14:foregroundMark x1="47917" y1="50694" x2="47917" y2="50694"/>
                        <a14:foregroundMark x1="45694" y1="47917" x2="45694" y2="47917"/>
                        <a14:foregroundMark x1="44583" y1="47917" x2="44583" y2="47917"/>
                        <a14:foregroundMark x1="44167" y1="47778" x2="44167" y2="47778"/>
                        <a14:foregroundMark x1="42083" y1="47778" x2="42083" y2="47778"/>
                        <a14:foregroundMark x1="41667" y1="48194" x2="41667" y2="48194"/>
                        <a14:foregroundMark x1="55972" y1="48472" x2="55972" y2="48472"/>
                        <a14:foregroundMark x1="56667" y1="48194" x2="56667" y2="48194"/>
                        <a14:foregroundMark x1="53611" y1="63056" x2="53611" y2="63056"/>
                        <a14:foregroundMark x1="53750" y1="64167" x2="53750" y2="64167"/>
                        <a14:foregroundMark x1="53889" y1="64583" x2="53889" y2="64583"/>
                        <a14:foregroundMark x1="48194" y1="62778" x2="48194" y2="62778"/>
                        <a14:foregroundMark x1="47778" y1="63889" x2="47778" y2="63889"/>
                        <a14:foregroundMark x1="47500" y1="64722" x2="47500" y2="64722"/>
                        <a14:foregroundMark x1="58194" y1="21111" x2="58194" y2="21111"/>
                        <a14:foregroundMark x1="54583" y1="20556" x2="54583" y2="20556"/>
                        <a14:foregroundMark x1="53611" y1="20278" x2="53611" y2="20278"/>
                        <a14:foregroundMark x1="61528" y1="23750" x2="61528" y2="23750"/>
                        <a14:foregroundMark x1="19722" y1="58194" x2="19722" y2="58194"/>
                        <a14:foregroundMark x1="19861" y1="59167" x2="19861" y2="59167"/>
                        <a14:foregroundMark x1="20417" y1="59722" x2="20417" y2="59722"/>
                        <a14:foregroundMark x1="20417" y1="60139" x2="20417" y2="60139"/>
                        <a14:foregroundMark x1="20694" y1="61250" x2="20694" y2="61250"/>
                        <a14:foregroundMark x1="21250" y1="61389" x2="21250" y2="61389"/>
                        <a14:foregroundMark x1="20556" y1="60556" x2="20556" y2="60556"/>
                        <a14:foregroundMark x1="34444" y1="26528" x2="34444" y2="26528"/>
                        <a14:foregroundMark x1="49028" y1="19028" x2="49028" y2="19028"/>
                      </a14:backgroundRemoval>
                    </a14:imgEffect>
                  </a14:imgLayer>
                </a14:imgProps>
              </a:ext>
            </a:extLst>
          </a:blip>
          <a:stretch>
            <a:fillRect/>
          </a:stretch>
        </p:blipFill>
        <p:spPr>
          <a:xfrm>
            <a:off x="3859570" y="5798137"/>
            <a:ext cx="1101314" cy="1101314"/>
          </a:xfrm>
          <a:prstGeom prst="rect">
            <a:avLst/>
          </a:prstGeom>
        </p:spPr>
      </p:pic>
      <p:sp>
        <p:nvSpPr>
          <p:cNvPr id="6" name="TextBox 5">
            <a:extLst>
              <a:ext uri="{FF2B5EF4-FFF2-40B4-BE49-F238E27FC236}">
                <a16:creationId xmlns:a16="http://schemas.microsoft.com/office/drawing/2014/main" id="{44076BF3-DBB1-FA41-197B-8BA07064A364}"/>
              </a:ext>
            </a:extLst>
          </p:cNvPr>
          <p:cNvSpPr txBox="1"/>
          <p:nvPr/>
        </p:nvSpPr>
        <p:spPr>
          <a:xfrm>
            <a:off x="4725466" y="5807270"/>
            <a:ext cx="4267200" cy="1254767"/>
          </a:xfrm>
          <a:prstGeom prst="rect">
            <a:avLst/>
          </a:prstGeom>
          <a:noFill/>
        </p:spPr>
        <p:txBody>
          <a:bodyPr wrap="square" rtlCol="0">
            <a:spAutoFit/>
          </a:bodyPr>
          <a:lstStyle/>
          <a:p>
            <a:pPr>
              <a:lnSpc>
                <a:spcPct val="150000"/>
              </a:lnSpc>
            </a:pPr>
            <a:r>
              <a:rPr lang="en-GB" sz="13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GB" sz="1300" baseline="300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ST</a:t>
            </a:r>
            <a:r>
              <a:rPr lang="en-GB" sz="13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DEPARTMENT OF </a:t>
            </a:r>
          </a:p>
          <a:p>
            <a:pPr>
              <a:lnSpc>
                <a:spcPct val="150000"/>
              </a:lnSpc>
            </a:pPr>
            <a:r>
              <a:rPr lang="en-GB" sz="13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NEPHROLOGY</a:t>
            </a:r>
          </a:p>
          <a:p>
            <a:pPr>
              <a:lnSpc>
                <a:spcPct val="150000"/>
              </a:lnSpc>
            </a:pPr>
            <a:r>
              <a:rPr lang="en-GB" sz="13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HIPPOKRATION HOSPITAL</a:t>
            </a:r>
          </a:p>
          <a:p>
            <a:pPr>
              <a:lnSpc>
                <a:spcPct val="150000"/>
              </a:lnSpc>
            </a:pPr>
            <a:endParaRPr lang="el-GR" sz="13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8569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126" y="97459"/>
            <a:ext cx="9206874" cy="3014015"/>
          </a:xfrm>
          <a:prstGeom prst="rect">
            <a:avLst/>
          </a:prstGeom>
        </p:spPr>
      </p:pic>
      <p:sp>
        <p:nvSpPr>
          <p:cNvPr id="10" name="Τίτλος 1"/>
          <p:cNvSpPr>
            <a:spLocks noGrp="1"/>
          </p:cNvSpPr>
          <p:nvPr>
            <p:ph type="title"/>
          </p:nvPr>
        </p:nvSpPr>
        <p:spPr>
          <a:xfrm>
            <a:off x="265227" y="325025"/>
            <a:ext cx="2604097" cy="586220"/>
          </a:xfrm>
        </p:spPr>
        <p:txBody>
          <a:bodyPr>
            <a:noAutofit/>
          </a:bodyPr>
          <a:lstStyle/>
          <a:p>
            <a:pPr algn="ctr"/>
            <a:r>
              <a:rPr kumimoji="0" lang="en-US" sz="2000" b="1" i="0" u="none" strike="noStrike" kern="1200" cap="none" spc="0" normalizeH="0" baseline="0" noProof="0" dirty="0">
                <a:ln>
                  <a:noFill/>
                </a:ln>
                <a:solidFill>
                  <a:srgbClr val="2E8A98"/>
                </a:solidFill>
                <a:effectLst/>
                <a:uLnTx/>
                <a:uFillTx/>
                <a:latin typeface="Microsoft YaHei" panose="020B0503020204020204" pitchFamily="34" charset="-122"/>
                <a:ea typeface="Microsoft YaHei" panose="020B0503020204020204" pitchFamily="34" charset="-122"/>
                <a:cs typeface="+mj-cs"/>
              </a:rPr>
              <a:t>SGLT2i effects on all-cause mortality</a:t>
            </a:r>
            <a:endParaRPr lang="el-GR" sz="1400" b="1" dirty="0">
              <a:solidFill>
                <a:schemeClr val="tx2">
                  <a:lumMod val="75000"/>
                </a:schemeClr>
              </a:solidFill>
              <a:latin typeface="Microsoft YaHei" panose="020B0503020204020204" pitchFamily="34" charset="-122"/>
              <a:ea typeface="Microsoft YaHei" panose="020B0503020204020204" pitchFamily="34" charset="-122"/>
            </a:endParaRPr>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52" y="3264172"/>
            <a:ext cx="9381146" cy="2879124"/>
          </a:xfrm>
          <a:prstGeom prst="rect">
            <a:avLst/>
          </a:prstGeom>
        </p:spPr>
      </p:pic>
      <p:sp>
        <p:nvSpPr>
          <p:cNvPr id="14" name="Ορθογώνιο 13"/>
          <p:cNvSpPr/>
          <p:nvPr/>
        </p:nvSpPr>
        <p:spPr>
          <a:xfrm>
            <a:off x="3076832" y="2336990"/>
            <a:ext cx="5115698" cy="215918"/>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Ορθογώνιο 14"/>
          <p:cNvSpPr/>
          <p:nvPr/>
        </p:nvSpPr>
        <p:spPr>
          <a:xfrm>
            <a:off x="142198" y="5356587"/>
            <a:ext cx="5210433" cy="230655"/>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Βέλος προς τα κάτω 11"/>
          <p:cNvSpPr/>
          <p:nvPr/>
        </p:nvSpPr>
        <p:spPr>
          <a:xfrm>
            <a:off x="10812162" y="1904502"/>
            <a:ext cx="766120" cy="648405"/>
          </a:xfrm>
          <a:prstGeom prst="downArrow">
            <a:avLst>
              <a:gd name="adj1" fmla="val 63889"/>
              <a:gd name="adj2" fmla="val 50000"/>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200" b="1" dirty="0">
                <a:solidFill>
                  <a:schemeClr val="dk1"/>
                </a:solidFill>
              </a:rPr>
              <a:t>15%</a:t>
            </a:r>
            <a:endParaRPr lang="en-US" sz="1200" b="1" dirty="0">
              <a:solidFill>
                <a:schemeClr val="dk1"/>
              </a:solidFill>
            </a:endParaRPr>
          </a:p>
        </p:txBody>
      </p:sp>
      <p:sp>
        <p:nvSpPr>
          <p:cNvPr id="16" name="Βέλος προς τα κάτω 15"/>
          <p:cNvSpPr/>
          <p:nvPr/>
        </p:nvSpPr>
        <p:spPr>
          <a:xfrm>
            <a:off x="8438385" y="4938837"/>
            <a:ext cx="766120" cy="648405"/>
          </a:xfrm>
          <a:prstGeom prst="downArrow">
            <a:avLst>
              <a:gd name="adj1" fmla="val 63889"/>
              <a:gd name="adj2" fmla="val 50000"/>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200" b="1" dirty="0">
                <a:solidFill>
                  <a:schemeClr val="dk1"/>
                </a:solidFill>
              </a:rPr>
              <a:t>13%</a:t>
            </a:r>
            <a:endParaRPr lang="en-US" sz="1200" b="1" dirty="0">
              <a:solidFill>
                <a:schemeClr val="dk1"/>
              </a:solidFill>
            </a:endParaRPr>
          </a:p>
        </p:txBody>
      </p:sp>
      <p:sp>
        <p:nvSpPr>
          <p:cNvPr id="4" name="Τίτλος 1">
            <a:extLst>
              <a:ext uri="{FF2B5EF4-FFF2-40B4-BE49-F238E27FC236}">
                <a16:creationId xmlns:a16="http://schemas.microsoft.com/office/drawing/2014/main" id="{81E2E9DB-6DF7-4E78-2096-AE7C2F6F9DE5}"/>
              </a:ext>
            </a:extLst>
          </p:cNvPr>
          <p:cNvSpPr txBox="1">
            <a:spLocks/>
          </p:cNvSpPr>
          <p:nvPr/>
        </p:nvSpPr>
        <p:spPr>
          <a:xfrm>
            <a:off x="9587903" y="4332297"/>
            <a:ext cx="2604097" cy="586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rgbClr val="2E8A98"/>
                </a:solidFill>
                <a:latin typeface="Microsoft JhengHei" panose="020B0604030504040204" pitchFamily="34" charset="-120"/>
                <a:ea typeface="Microsoft JhengHei" panose="020B0604030504040204" pitchFamily="34" charset="-120"/>
                <a:cs typeface="+mj-cs"/>
              </a:defRPr>
            </a:lvl1pPr>
          </a:lstStyle>
          <a:p>
            <a:r>
              <a:rPr lang="en-US" sz="2000" dirty="0">
                <a:latin typeface="Microsoft YaHei" panose="020B0503020204020204" pitchFamily="34" charset="-122"/>
                <a:ea typeface="Microsoft YaHei" panose="020B0503020204020204" pitchFamily="34" charset="-122"/>
              </a:rPr>
              <a:t>SGLT2i effects on MACE</a:t>
            </a:r>
            <a:endParaRPr lang="el-GR" sz="1400" dirty="0">
              <a:solidFill>
                <a:schemeClr val="tx2">
                  <a:lumMod val="7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5272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stretch>
            <a:fillRect/>
          </a:stretch>
        </p:blipFill>
        <p:spPr>
          <a:xfrm>
            <a:off x="3884532" y="59335"/>
            <a:ext cx="8307468" cy="6119056"/>
          </a:xfrm>
          <a:prstGeom prst="rect">
            <a:avLst/>
          </a:prstGeom>
        </p:spPr>
      </p:pic>
      <p:sp>
        <p:nvSpPr>
          <p:cNvPr id="12" name="Ορθογώνιο 11"/>
          <p:cNvSpPr/>
          <p:nvPr/>
        </p:nvSpPr>
        <p:spPr>
          <a:xfrm>
            <a:off x="3965747" y="4828021"/>
            <a:ext cx="4625804" cy="170739"/>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Ορθογώνιο 12"/>
          <p:cNvSpPr/>
          <p:nvPr/>
        </p:nvSpPr>
        <p:spPr>
          <a:xfrm>
            <a:off x="3965747" y="3799321"/>
            <a:ext cx="4625804" cy="170739"/>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Ορθογώνιο 13"/>
          <p:cNvSpPr/>
          <p:nvPr/>
        </p:nvSpPr>
        <p:spPr>
          <a:xfrm>
            <a:off x="3965747" y="2448951"/>
            <a:ext cx="4625804" cy="170739"/>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Ορθογώνιο 14"/>
          <p:cNvSpPr/>
          <p:nvPr/>
        </p:nvSpPr>
        <p:spPr>
          <a:xfrm>
            <a:off x="3965747" y="926821"/>
            <a:ext cx="4625804" cy="170739"/>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Τίτλος 1">
            <a:extLst>
              <a:ext uri="{FF2B5EF4-FFF2-40B4-BE49-F238E27FC236}">
                <a16:creationId xmlns:a16="http://schemas.microsoft.com/office/drawing/2014/main" id="{49D4AC3C-CA3E-2BA7-36FE-C5EF770D32DC}"/>
              </a:ext>
            </a:extLst>
          </p:cNvPr>
          <p:cNvSpPr txBox="1">
            <a:spLocks/>
          </p:cNvSpPr>
          <p:nvPr/>
        </p:nvSpPr>
        <p:spPr>
          <a:xfrm>
            <a:off x="284083" y="926821"/>
            <a:ext cx="3238500" cy="586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rgbClr val="2E8A98"/>
                </a:solidFill>
                <a:latin typeface="Microsoft JhengHei" panose="020B0604030504040204" pitchFamily="34" charset="-120"/>
                <a:ea typeface="Microsoft JhengHei"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2E8A98"/>
                </a:solidFill>
                <a:effectLst/>
                <a:uLnTx/>
                <a:uFillTx/>
                <a:latin typeface="Microsoft YaHei" panose="020B0503020204020204" pitchFamily="34" charset="-122"/>
                <a:ea typeface="Microsoft YaHei" panose="020B0503020204020204" pitchFamily="34" charset="-122"/>
                <a:cs typeface="+mj-cs"/>
              </a:rPr>
              <a:t>SGLT2i effects on CV mortality</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0" i="1" dirty="0">
                <a:latin typeface="Microsoft YaHei" panose="020B0503020204020204" pitchFamily="34" charset="-122"/>
                <a:ea typeface="Microsoft YaHei" panose="020B0503020204020204" pitchFamily="34" charset="-122"/>
              </a:rPr>
              <a:t>Subgroup analysis according to SGLT2i type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l-GR" sz="1600" b="1" i="0" u="none" strike="noStrike" kern="1200" cap="none" spc="0" normalizeH="0" baseline="0" noProof="0" dirty="0">
              <a:ln>
                <a:noFill/>
              </a:ln>
              <a:solidFill>
                <a:srgbClr val="44546A">
                  <a:lumMod val="75000"/>
                </a:srgbClr>
              </a:solidFill>
              <a:effectLst/>
              <a:uLnTx/>
              <a:uFillTx/>
              <a:latin typeface="Microsoft YaHei" panose="020B0503020204020204" pitchFamily="34" charset="-122"/>
              <a:ea typeface="Microsoft YaHei" panose="020B0503020204020204" pitchFamily="34" charset="-122"/>
              <a:cs typeface="+mj-cs"/>
            </a:endParaRPr>
          </a:p>
        </p:txBody>
      </p:sp>
    </p:spTree>
    <p:extLst>
      <p:ext uri="{BB962C8B-B14F-4D97-AF65-F5344CB8AC3E}">
        <p14:creationId xmlns:p14="http://schemas.microsoft.com/office/powerpoint/2010/main" val="243501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r="5199"/>
          <a:stretch/>
        </p:blipFill>
        <p:spPr>
          <a:xfrm>
            <a:off x="0" y="406170"/>
            <a:ext cx="8552207" cy="5626159"/>
          </a:xfrm>
          <a:prstGeom prst="rect">
            <a:avLst/>
          </a:prstGeom>
        </p:spPr>
      </p:pic>
      <p:sp>
        <p:nvSpPr>
          <p:cNvPr id="10" name="Ορθογώνιο 9"/>
          <p:cNvSpPr/>
          <p:nvPr/>
        </p:nvSpPr>
        <p:spPr>
          <a:xfrm>
            <a:off x="137254" y="4491792"/>
            <a:ext cx="5449329" cy="184245"/>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Ορθογώνιο 11"/>
          <p:cNvSpPr/>
          <p:nvPr/>
        </p:nvSpPr>
        <p:spPr>
          <a:xfrm>
            <a:off x="137254" y="2186888"/>
            <a:ext cx="5449329" cy="184245"/>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Τίτλος 1">
            <a:extLst>
              <a:ext uri="{FF2B5EF4-FFF2-40B4-BE49-F238E27FC236}">
                <a16:creationId xmlns:a16="http://schemas.microsoft.com/office/drawing/2014/main" id="{0FBE4947-E948-8B49-B602-B8C96EBF64FD}"/>
              </a:ext>
            </a:extLst>
          </p:cNvPr>
          <p:cNvSpPr txBox="1">
            <a:spLocks/>
          </p:cNvSpPr>
          <p:nvPr/>
        </p:nvSpPr>
        <p:spPr>
          <a:xfrm>
            <a:off x="8839200" y="840688"/>
            <a:ext cx="3238500" cy="5862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rgbClr val="2E8A98"/>
                </a:solidFill>
                <a:latin typeface="Microsoft JhengHei" panose="020B0604030504040204" pitchFamily="34" charset="-120"/>
                <a:ea typeface="Microsoft JhengHei"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2E8A98"/>
                </a:solidFill>
                <a:effectLst/>
                <a:uLnTx/>
                <a:uFillTx/>
                <a:latin typeface="Microsoft YaHei" panose="020B0503020204020204" pitchFamily="34" charset="-122"/>
                <a:ea typeface="Microsoft YaHei" panose="020B0503020204020204" pitchFamily="34" charset="-122"/>
                <a:cs typeface="+mj-cs"/>
              </a:rPr>
              <a:t>SGLT2i effects on CV mortality</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0" i="1" dirty="0">
                <a:latin typeface="Microsoft YaHei" panose="020B0503020204020204" pitchFamily="34" charset="-122"/>
                <a:ea typeface="Microsoft YaHei" panose="020B0503020204020204" pitchFamily="34" charset="-122"/>
              </a:rPr>
              <a:t>Subgroup analysis according to eGFR</a:t>
            </a:r>
            <a:endParaRPr kumimoji="0" lang="el-GR" sz="1600" b="1" i="0" u="none" strike="noStrike" kern="1200" cap="none" spc="0" normalizeH="0" baseline="0" noProof="0" dirty="0">
              <a:ln>
                <a:noFill/>
              </a:ln>
              <a:solidFill>
                <a:srgbClr val="44546A">
                  <a:lumMod val="75000"/>
                </a:srgbClr>
              </a:solidFill>
              <a:effectLst/>
              <a:uLnTx/>
              <a:uFillTx/>
              <a:latin typeface="Microsoft YaHei" panose="020B0503020204020204" pitchFamily="34" charset="-122"/>
              <a:ea typeface="Microsoft YaHei" panose="020B0503020204020204" pitchFamily="34" charset="-122"/>
              <a:cs typeface="+mj-cs"/>
            </a:endParaRPr>
          </a:p>
        </p:txBody>
      </p:sp>
      <p:sp>
        <p:nvSpPr>
          <p:cNvPr id="2" name="Βέλος προς τα κάτω 1">
            <a:extLst>
              <a:ext uri="{FF2B5EF4-FFF2-40B4-BE49-F238E27FC236}">
                <a16:creationId xmlns:a16="http://schemas.microsoft.com/office/drawing/2014/main" id="{BC9FBFA7-1C46-10E5-F2B4-07EFE0CC48D1}"/>
              </a:ext>
            </a:extLst>
          </p:cNvPr>
          <p:cNvSpPr/>
          <p:nvPr/>
        </p:nvSpPr>
        <p:spPr>
          <a:xfrm>
            <a:off x="8107364" y="3872847"/>
            <a:ext cx="889686" cy="803190"/>
          </a:xfrm>
          <a:prstGeom prst="downArrow">
            <a:avLst>
              <a:gd name="adj1" fmla="val 63889"/>
              <a:gd name="adj2" fmla="val 50000"/>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b="1" dirty="0">
                <a:solidFill>
                  <a:schemeClr val="dk1"/>
                </a:solidFill>
              </a:rPr>
              <a:t>14%</a:t>
            </a:r>
            <a:endParaRPr lang="en-US" sz="1600" b="1" dirty="0">
              <a:solidFill>
                <a:schemeClr val="dk1"/>
              </a:solidFill>
            </a:endParaRPr>
          </a:p>
        </p:txBody>
      </p:sp>
      <p:sp>
        <p:nvSpPr>
          <p:cNvPr id="4" name="Βέλος προς τα κάτω 1">
            <a:extLst>
              <a:ext uri="{FF2B5EF4-FFF2-40B4-BE49-F238E27FC236}">
                <a16:creationId xmlns:a16="http://schemas.microsoft.com/office/drawing/2014/main" id="{063B6A1E-40D2-5C89-AD45-1A2FCCD43338}"/>
              </a:ext>
            </a:extLst>
          </p:cNvPr>
          <p:cNvSpPr/>
          <p:nvPr/>
        </p:nvSpPr>
        <p:spPr>
          <a:xfrm>
            <a:off x="8107364" y="1543207"/>
            <a:ext cx="889686" cy="803190"/>
          </a:xfrm>
          <a:prstGeom prst="downArrow">
            <a:avLst>
              <a:gd name="adj1" fmla="val 63889"/>
              <a:gd name="adj2" fmla="val 50000"/>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b="1" dirty="0">
                <a:solidFill>
                  <a:schemeClr val="dk1"/>
                </a:solidFill>
              </a:rPr>
              <a:t>1</a:t>
            </a:r>
            <a:r>
              <a:rPr lang="en-GB" sz="1600" b="1" dirty="0">
                <a:solidFill>
                  <a:schemeClr val="dk1"/>
                </a:solidFill>
              </a:rPr>
              <a:t>8</a:t>
            </a:r>
            <a:r>
              <a:rPr lang="el-GR" sz="1600" b="1" dirty="0">
                <a:solidFill>
                  <a:schemeClr val="dk1"/>
                </a:solidFill>
              </a:rPr>
              <a:t>%</a:t>
            </a:r>
            <a:endParaRPr lang="en-US" sz="1600" b="1" dirty="0">
              <a:solidFill>
                <a:schemeClr val="dk1"/>
              </a:solidFill>
            </a:endParaRPr>
          </a:p>
        </p:txBody>
      </p:sp>
    </p:spTree>
    <p:extLst>
      <p:ext uri="{BB962C8B-B14F-4D97-AF65-F5344CB8AC3E}">
        <p14:creationId xmlns:p14="http://schemas.microsoft.com/office/powerpoint/2010/main" val="10581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a:extLst>
              <a:ext uri="{FF2B5EF4-FFF2-40B4-BE49-F238E27FC236}">
                <a16:creationId xmlns:a16="http://schemas.microsoft.com/office/drawing/2014/main" id="{E1EB7251-33B1-5DD1-0DA1-82385A4DE12B}"/>
              </a:ext>
            </a:extLst>
          </p:cNvPr>
          <p:cNvSpPr>
            <a:spLocks noGrp="1"/>
          </p:cNvSpPr>
          <p:nvPr>
            <p:ph type="title"/>
          </p:nvPr>
        </p:nvSpPr>
        <p:spPr/>
        <p:txBody>
          <a:bodyPr/>
          <a:lstStyle/>
          <a:p>
            <a:r>
              <a:rPr lang="en-GB" dirty="0"/>
              <a:t>Sensitivity analysis: patients with T2DM</a:t>
            </a: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12" y="1970902"/>
            <a:ext cx="11348975" cy="2786449"/>
          </a:xfrm>
          <a:prstGeom prst="rect">
            <a:avLst/>
          </a:prstGeom>
        </p:spPr>
      </p:pic>
      <p:sp>
        <p:nvSpPr>
          <p:cNvPr id="10" name="Ορθογώνιο 9"/>
          <p:cNvSpPr/>
          <p:nvPr/>
        </p:nvSpPr>
        <p:spPr>
          <a:xfrm>
            <a:off x="531339" y="3819525"/>
            <a:ext cx="6314303" cy="257175"/>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Βέλος προς τα κάτω 1">
            <a:extLst>
              <a:ext uri="{FF2B5EF4-FFF2-40B4-BE49-F238E27FC236}">
                <a16:creationId xmlns:a16="http://schemas.microsoft.com/office/drawing/2014/main" id="{A409D35F-30BA-4FB1-3ED0-84DE635B1640}"/>
              </a:ext>
            </a:extLst>
          </p:cNvPr>
          <p:cNvSpPr/>
          <p:nvPr/>
        </p:nvSpPr>
        <p:spPr>
          <a:xfrm>
            <a:off x="9843581" y="3273510"/>
            <a:ext cx="889686" cy="803190"/>
          </a:xfrm>
          <a:prstGeom prst="downArrow">
            <a:avLst>
              <a:gd name="adj1" fmla="val 63889"/>
              <a:gd name="adj2" fmla="val 50000"/>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b="1" dirty="0">
                <a:solidFill>
                  <a:schemeClr val="dk1"/>
                </a:solidFill>
              </a:rPr>
              <a:t>14%</a:t>
            </a:r>
            <a:endParaRPr lang="en-US" sz="1600" b="1" dirty="0">
              <a:solidFill>
                <a:schemeClr val="dk1"/>
              </a:solidFill>
            </a:endParaRPr>
          </a:p>
        </p:txBody>
      </p:sp>
    </p:spTree>
    <p:extLst>
      <p:ext uri="{BB962C8B-B14F-4D97-AF65-F5344CB8AC3E}">
        <p14:creationId xmlns:p14="http://schemas.microsoft.com/office/powerpoint/2010/main" val="427529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p:txBody>
          <a:bodyPr>
            <a:normAutofit/>
          </a:bodyPr>
          <a:lstStyle/>
          <a:p>
            <a:pPr algn="ctr"/>
            <a:r>
              <a:rPr lang="en-GB" sz="2800" b="1" dirty="0">
                <a:latin typeface="Microsoft YaHei" panose="020B0503020204020204" pitchFamily="34" charset="-122"/>
                <a:ea typeface="Microsoft YaHei" panose="020B0503020204020204" pitchFamily="34" charset="-122"/>
              </a:rPr>
              <a:t>Conclusions</a:t>
            </a:r>
            <a:endParaRPr lang="el-GR" sz="2800" b="1" dirty="0">
              <a:latin typeface="Microsoft YaHei" panose="020B0503020204020204" pitchFamily="34" charset="-122"/>
              <a:ea typeface="Microsoft YaHei" panose="020B0503020204020204" pitchFamily="34" charset="-122"/>
            </a:endParaRPr>
          </a:p>
        </p:txBody>
      </p:sp>
      <p:sp>
        <p:nvSpPr>
          <p:cNvPr id="3" name="Θέση περιεχομένου 2"/>
          <p:cNvSpPr>
            <a:spLocks noGrp="1"/>
          </p:cNvSpPr>
          <p:nvPr>
            <p:ph idx="1"/>
          </p:nvPr>
        </p:nvSpPr>
        <p:spPr/>
        <p:txBody>
          <a:bodyPr>
            <a:noAutofit/>
          </a:bodyPr>
          <a:lstStyle/>
          <a:p>
            <a:pPr algn="just">
              <a:lnSpc>
                <a:spcPct val="150000"/>
              </a:lnSpc>
            </a:pPr>
            <a:r>
              <a:rPr lang="en-US" sz="2000" dirty="0">
                <a:latin typeface="Microsoft YaHei" panose="020B0503020204020204" pitchFamily="34" charset="-122"/>
                <a:ea typeface="Microsoft YaHei" panose="020B0503020204020204" pitchFamily="34" charset="-122"/>
              </a:rPr>
              <a:t>Treatment with SGLT-2 inhibitors led to a significant reduction in the risk for CV and all-cause mortality in CKD patients</a:t>
            </a:r>
          </a:p>
          <a:p>
            <a:pPr algn="just">
              <a:lnSpc>
                <a:spcPct val="150000"/>
              </a:lnSpc>
            </a:pPr>
            <a:endParaRPr lang="el-GR" sz="2000" dirty="0">
              <a:latin typeface="Microsoft YaHei" panose="020B0503020204020204" pitchFamily="34" charset="-122"/>
              <a:ea typeface="Microsoft YaHei" panose="020B0503020204020204" pitchFamily="34" charset="-122"/>
            </a:endParaRPr>
          </a:p>
          <a:p>
            <a:pPr algn="just">
              <a:lnSpc>
                <a:spcPct val="150000"/>
              </a:lnSpc>
            </a:pPr>
            <a:r>
              <a:rPr lang="en-GB" sz="2000" dirty="0">
                <a:latin typeface="Microsoft YaHei" panose="020B0503020204020204" pitchFamily="34" charset="-122"/>
                <a:ea typeface="Microsoft YaHei" panose="020B0503020204020204" pitchFamily="34" charset="-122"/>
              </a:rPr>
              <a:t>This beneficial effects remains unaltered also in high-risk groups, including patients with T2DM and lower eGFR</a:t>
            </a:r>
            <a:r>
              <a:rPr lang="en-US" sz="2000" dirty="0">
                <a:latin typeface="Microsoft YaHei" panose="020B0503020204020204" pitchFamily="34" charset="-122"/>
                <a:ea typeface="Microsoft YaHei" panose="020B0503020204020204" pitchFamily="34" charset="-122"/>
              </a:rPr>
              <a:t>.</a:t>
            </a:r>
          </a:p>
          <a:p>
            <a:pPr marL="0" indent="0" algn="just">
              <a:lnSpc>
                <a:spcPct val="150000"/>
              </a:lnSpc>
              <a:buNone/>
            </a:pPr>
            <a:endParaRPr lang="el-GR" sz="2000" dirty="0">
              <a:latin typeface="Microsoft YaHei" panose="020B0503020204020204" pitchFamily="34" charset="-122"/>
              <a:ea typeface="Microsoft YaHei" panose="020B0503020204020204" pitchFamily="34" charset="-122"/>
            </a:endParaRPr>
          </a:p>
          <a:p>
            <a:pPr algn="just">
              <a:lnSpc>
                <a:spcPct val="150000"/>
              </a:lnSpc>
            </a:pPr>
            <a:r>
              <a:rPr lang="en-US" sz="2000" dirty="0">
                <a:latin typeface="Microsoft YaHei" panose="020B0503020204020204" pitchFamily="34" charset="-122"/>
                <a:ea typeface="Microsoft YaHei" panose="020B0503020204020204" pitchFamily="34" charset="-122"/>
              </a:rPr>
              <a:t>These findings support the use of these agents also for protection against cardiovascular events and death in CKD.</a:t>
            </a:r>
          </a:p>
        </p:txBody>
      </p:sp>
    </p:spTree>
    <p:extLst>
      <p:ext uri="{BB962C8B-B14F-4D97-AF65-F5344CB8AC3E}">
        <p14:creationId xmlns:p14="http://schemas.microsoft.com/office/powerpoint/2010/main" val="165380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F7B058-7685-81F9-CC11-A17E1A173C4A}"/>
              </a:ext>
            </a:extLst>
          </p:cNvPr>
          <p:cNvSpPr>
            <a:spLocks noGrp="1"/>
          </p:cNvSpPr>
          <p:nvPr>
            <p:ph type="title"/>
          </p:nvPr>
        </p:nvSpPr>
        <p:spPr/>
        <p:txBody>
          <a:bodyPr/>
          <a:lstStyle/>
          <a:p>
            <a:r>
              <a:rPr lang="en-GB" dirty="0">
                <a:solidFill>
                  <a:srgbClr val="07548A"/>
                </a:solidFill>
              </a:rPr>
              <a:t>THANK YOU</a:t>
            </a:r>
            <a:endParaRPr lang="el-GR" dirty="0">
              <a:solidFill>
                <a:srgbClr val="07548A"/>
              </a:solidFill>
            </a:endParaRPr>
          </a:p>
        </p:txBody>
      </p:sp>
      <p:pic>
        <p:nvPicPr>
          <p:cNvPr id="5" name="Θέση περιεχομένου 4" descr="Εικόνα που περιέχει κείμενο, ουρανός, αφίσα, στιγμιότυπο οθόνης&#10;&#10;Περιγραφή που δημιουργήθηκε αυτόματα">
            <a:extLst>
              <a:ext uri="{FF2B5EF4-FFF2-40B4-BE49-F238E27FC236}">
                <a16:creationId xmlns:a16="http://schemas.microsoft.com/office/drawing/2014/main" id="{26C035E1-D9ED-3B9B-5780-139EDB4468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8524"/>
            <a:ext cx="12192000" cy="6009476"/>
          </a:xfrm>
        </p:spPr>
      </p:pic>
    </p:spTree>
    <p:extLst>
      <p:ext uri="{BB962C8B-B14F-4D97-AF65-F5344CB8AC3E}">
        <p14:creationId xmlns:p14="http://schemas.microsoft.com/office/powerpoint/2010/main" val="252571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4B6AB7-B2CD-4269-3786-F50DB5475005}"/>
              </a:ext>
            </a:extLst>
          </p:cNvPr>
          <p:cNvSpPr>
            <a:spLocks noGrp="1"/>
          </p:cNvSpPr>
          <p:nvPr>
            <p:ph type="title"/>
          </p:nvPr>
        </p:nvSpPr>
        <p:spPr/>
        <p:txBody>
          <a:bodyPr/>
          <a:lstStyle/>
          <a:p>
            <a:endParaRPr lang="el-GR"/>
          </a:p>
        </p:txBody>
      </p:sp>
      <p:pic>
        <p:nvPicPr>
          <p:cNvPr id="5" name="Θέση περιεχομένου 4" descr="Εικόνα που περιέχει κείμενο, στιγμιότυπο οθόνης, λογισμικό, ιστοσελίδα&#10;&#10;Περιγραφή που δημιουργήθηκε αυτόματα">
            <a:extLst>
              <a:ext uri="{FF2B5EF4-FFF2-40B4-BE49-F238E27FC236}">
                <a16:creationId xmlns:a16="http://schemas.microsoft.com/office/drawing/2014/main" id="{BCF0A60E-5952-0753-6F25-7326E5E9C2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986" y="226581"/>
            <a:ext cx="11111715" cy="5984792"/>
          </a:xfrm>
        </p:spPr>
      </p:pic>
      <p:sp>
        <p:nvSpPr>
          <p:cNvPr id="6" name="Οβάλ 5">
            <a:extLst>
              <a:ext uri="{FF2B5EF4-FFF2-40B4-BE49-F238E27FC236}">
                <a16:creationId xmlns:a16="http://schemas.microsoft.com/office/drawing/2014/main" id="{9FC9814A-400A-7602-98E7-D696921E6A77}"/>
              </a:ext>
            </a:extLst>
          </p:cNvPr>
          <p:cNvSpPr/>
          <p:nvPr/>
        </p:nvSpPr>
        <p:spPr>
          <a:xfrm>
            <a:off x="5994400" y="3619501"/>
            <a:ext cx="5524500" cy="1625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807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1C510-5AB4-9131-2559-3336A087743F}"/>
              </a:ext>
            </a:extLst>
          </p:cNvPr>
          <p:cNvSpPr>
            <a:spLocks noGrp="1"/>
          </p:cNvSpPr>
          <p:nvPr>
            <p:ph type="title"/>
          </p:nvPr>
        </p:nvSpPr>
        <p:spPr/>
        <p:txBody>
          <a:bodyPr/>
          <a:lstStyle/>
          <a:p>
            <a:r>
              <a:rPr lang="en-GB" dirty="0"/>
              <a:t>RAS blockers and mortality in CKD</a:t>
            </a:r>
            <a:endParaRPr lang="el-GR" dirty="0"/>
          </a:p>
        </p:txBody>
      </p:sp>
      <p:pic>
        <p:nvPicPr>
          <p:cNvPr id="5" name="Εικόνα 4">
            <a:extLst>
              <a:ext uri="{FF2B5EF4-FFF2-40B4-BE49-F238E27FC236}">
                <a16:creationId xmlns:a16="http://schemas.microsoft.com/office/drawing/2014/main" id="{2E758E05-9FB3-D343-6BE0-3288F2D9DAE0}"/>
              </a:ext>
            </a:extLst>
          </p:cNvPr>
          <p:cNvPicPr>
            <a:picLocks noChangeAspect="1"/>
          </p:cNvPicPr>
          <p:nvPr/>
        </p:nvPicPr>
        <p:blipFill>
          <a:blip r:embed="rId3"/>
          <a:stretch>
            <a:fillRect/>
          </a:stretch>
        </p:blipFill>
        <p:spPr>
          <a:xfrm>
            <a:off x="913244" y="812801"/>
            <a:ext cx="10363200" cy="5018061"/>
          </a:xfrm>
          <a:prstGeom prst="rect">
            <a:avLst/>
          </a:prstGeom>
        </p:spPr>
      </p:pic>
      <p:sp>
        <p:nvSpPr>
          <p:cNvPr id="6" name="TextBox 5">
            <a:extLst>
              <a:ext uri="{FF2B5EF4-FFF2-40B4-BE49-F238E27FC236}">
                <a16:creationId xmlns:a16="http://schemas.microsoft.com/office/drawing/2014/main" id="{19EB6743-434D-95E7-1CB0-9E30304C5224}"/>
              </a:ext>
            </a:extLst>
          </p:cNvPr>
          <p:cNvSpPr txBox="1"/>
          <p:nvPr/>
        </p:nvSpPr>
        <p:spPr>
          <a:xfrm>
            <a:off x="8445500" y="6045198"/>
            <a:ext cx="4084376" cy="307777"/>
          </a:xfrm>
          <a:prstGeom prst="rect">
            <a:avLst/>
          </a:prstGeom>
          <a:noFill/>
        </p:spPr>
        <p:txBody>
          <a:bodyPr wrap="square" rtlCol="0">
            <a:spAutoFit/>
          </a:bodyPr>
          <a:lstStyle/>
          <a:p>
            <a:r>
              <a:rPr lang="en-US" sz="1400" dirty="0" err="1">
                <a:latin typeface="Microsoft YaHei" panose="020B0503020204020204" pitchFamily="34" charset="-122"/>
                <a:ea typeface="Microsoft YaHei" panose="020B0503020204020204" pitchFamily="34" charset="-122"/>
              </a:rPr>
              <a:t>Nistor</a:t>
            </a:r>
            <a:r>
              <a:rPr lang="en-US" sz="1400" dirty="0">
                <a:latin typeface="Microsoft YaHei" panose="020B0503020204020204" pitchFamily="34" charset="-122"/>
                <a:ea typeface="Microsoft YaHei" panose="020B0503020204020204" pitchFamily="34" charset="-122"/>
              </a:rPr>
              <a:t> et al, Nephrol Dial Transplant 2018</a:t>
            </a:r>
          </a:p>
        </p:txBody>
      </p:sp>
    </p:spTree>
    <p:extLst>
      <p:ext uri="{BB962C8B-B14F-4D97-AF65-F5344CB8AC3E}">
        <p14:creationId xmlns:p14="http://schemas.microsoft.com/office/powerpoint/2010/main" val="132773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p:cNvSpPr>
          <p:nvPr>
            <p:ph type="title"/>
          </p:nvPr>
        </p:nvSpPr>
        <p:spPr/>
        <p:txBody>
          <a:bodyPr>
            <a:normAutofit/>
          </a:bodyPr>
          <a:lstStyle/>
          <a:p>
            <a:pPr algn="ctr"/>
            <a:r>
              <a:rPr lang="en-US" dirty="0"/>
              <a:t>SGLT2i </a:t>
            </a:r>
            <a:r>
              <a:rPr lang="en-GB" dirty="0"/>
              <a:t>and CV mortality in T2DM</a:t>
            </a:r>
            <a:endParaRPr lang="el-GR" dirty="0"/>
          </a:p>
        </p:txBody>
      </p:sp>
      <p:sp>
        <p:nvSpPr>
          <p:cNvPr id="3" name="TextBox 2"/>
          <p:cNvSpPr txBox="1"/>
          <p:nvPr/>
        </p:nvSpPr>
        <p:spPr>
          <a:xfrm>
            <a:off x="2264821" y="1367323"/>
            <a:ext cx="2072427" cy="369332"/>
          </a:xfrm>
          <a:prstGeom prst="rect">
            <a:avLst/>
          </a:prstGeom>
          <a:noFill/>
          <a:ln>
            <a:solidFill>
              <a:srgbClr val="002060"/>
            </a:solidFill>
          </a:ln>
        </p:spPr>
        <p:txBody>
          <a:bodyPr wrap="none" rtlCol="0">
            <a:spAutoFit/>
          </a:bodyPr>
          <a:lstStyle/>
          <a:p>
            <a:r>
              <a:rPr lang="en-US" sz="1400" dirty="0">
                <a:latin typeface="Microsoft YaHei" panose="020B0503020204020204" pitchFamily="34" charset="-122"/>
                <a:ea typeface="Microsoft YaHei" panose="020B0503020204020204" pitchFamily="34" charset="-122"/>
                <a:cs typeface="Arial" panose="020B0604020202020204" pitchFamily="34" charset="0"/>
              </a:rPr>
              <a:t>EMPA-REG</a:t>
            </a:r>
            <a:r>
              <a:rPr lang="en-US" dirty="0"/>
              <a:t> </a:t>
            </a:r>
            <a:r>
              <a:rPr lang="en-US" sz="1400" dirty="0">
                <a:latin typeface="Microsoft YaHei" panose="020B0503020204020204" pitchFamily="34" charset="-122"/>
                <a:ea typeface="Microsoft YaHei" panose="020B0503020204020204" pitchFamily="34" charset="-122"/>
                <a:cs typeface="Arial" panose="020B0604020202020204" pitchFamily="34" charset="0"/>
              </a:rPr>
              <a:t>OUTCOME</a:t>
            </a:r>
          </a:p>
        </p:txBody>
      </p:sp>
      <p:sp>
        <p:nvSpPr>
          <p:cNvPr id="12" name="TextBox 11"/>
          <p:cNvSpPr txBox="1"/>
          <p:nvPr/>
        </p:nvSpPr>
        <p:spPr>
          <a:xfrm>
            <a:off x="8702462" y="1398100"/>
            <a:ext cx="1122423" cy="307777"/>
          </a:xfrm>
          <a:prstGeom prst="rect">
            <a:avLst/>
          </a:prstGeom>
          <a:noFill/>
          <a:ln>
            <a:solidFill>
              <a:srgbClr val="002060"/>
            </a:solidFill>
          </a:ln>
        </p:spPr>
        <p:txBody>
          <a:bodyPr wrap="none" rtlCol="0">
            <a:spAutoFit/>
          </a:bodyPr>
          <a:lstStyle/>
          <a:p>
            <a:r>
              <a:rPr lang="en-US" sz="1400" dirty="0">
                <a:latin typeface="Microsoft YaHei" panose="020B0503020204020204" pitchFamily="34" charset="-122"/>
                <a:ea typeface="Microsoft YaHei" panose="020B0503020204020204" pitchFamily="34" charset="-122"/>
                <a:cs typeface="Arial" panose="020B0604020202020204" pitchFamily="34" charset="0"/>
              </a:rPr>
              <a:t>CREDENCE</a:t>
            </a:r>
          </a:p>
        </p:txBody>
      </p:sp>
      <p:sp>
        <p:nvSpPr>
          <p:cNvPr id="13" name="TextBox 12"/>
          <p:cNvSpPr txBox="1"/>
          <p:nvPr/>
        </p:nvSpPr>
        <p:spPr>
          <a:xfrm>
            <a:off x="1982354" y="5459898"/>
            <a:ext cx="2965622" cy="307777"/>
          </a:xfrm>
          <a:prstGeom prst="rect">
            <a:avLst/>
          </a:prstGeom>
          <a:noFill/>
        </p:spPr>
        <p:txBody>
          <a:bodyPr wrap="square" rtlCol="0">
            <a:spAutoFit/>
          </a:bodyPr>
          <a:lstStyle/>
          <a:p>
            <a:r>
              <a:rPr lang="en-US" sz="1400" dirty="0" err="1">
                <a:latin typeface="Microsoft YaHei" panose="020B0503020204020204" pitchFamily="34" charset="-122"/>
                <a:ea typeface="Microsoft YaHei" panose="020B0503020204020204" pitchFamily="34" charset="-122"/>
              </a:rPr>
              <a:t>Zinman</a:t>
            </a:r>
            <a:r>
              <a:rPr lang="en-US" sz="1400" dirty="0">
                <a:latin typeface="Microsoft YaHei" panose="020B0503020204020204" pitchFamily="34" charset="-122"/>
                <a:ea typeface="Microsoft YaHei" panose="020B0503020204020204" pitchFamily="34" charset="-122"/>
              </a:rPr>
              <a:t> et al, NEJM 2015</a:t>
            </a:r>
          </a:p>
        </p:txBody>
      </p:sp>
      <p:pic>
        <p:nvPicPr>
          <p:cNvPr id="16" name="Εικόνα 15"/>
          <p:cNvPicPr>
            <a:picLocks noChangeAspect="1"/>
          </p:cNvPicPr>
          <p:nvPr/>
        </p:nvPicPr>
        <p:blipFill>
          <a:blip r:embed="rId3"/>
          <a:stretch>
            <a:fillRect/>
          </a:stretch>
        </p:blipFill>
        <p:spPr>
          <a:xfrm>
            <a:off x="6501639" y="1850592"/>
            <a:ext cx="5385561" cy="3532384"/>
          </a:xfrm>
          <a:prstGeom prst="rect">
            <a:avLst/>
          </a:prstGeom>
          <a:ln>
            <a:solidFill>
              <a:srgbClr val="002060"/>
            </a:solidFill>
          </a:ln>
        </p:spPr>
      </p:pic>
      <p:pic>
        <p:nvPicPr>
          <p:cNvPr id="19" name="Εικόνα 18"/>
          <p:cNvPicPr>
            <a:picLocks noChangeAspect="1"/>
          </p:cNvPicPr>
          <p:nvPr/>
        </p:nvPicPr>
        <p:blipFill>
          <a:blip r:embed="rId4"/>
          <a:stretch>
            <a:fillRect/>
          </a:stretch>
        </p:blipFill>
        <p:spPr>
          <a:xfrm>
            <a:off x="131716" y="1850592"/>
            <a:ext cx="6272907" cy="3532384"/>
          </a:xfrm>
          <a:prstGeom prst="rect">
            <a:avLst/>
          </a:prstGeom>
          <a:ln>
            <a:solidFill>
              <a:srgbClr val="002060"/>
            </a:solidFill>
          </a:ln>
        </p:spPr>
      </p:pic>
      <p:sp>
        <p:nvSpPr>
          <p:cNvPr id="20" name="TextBox 19"/>
          <p:cNvSpPr txBox="1"/>
          <p:nvPr/>
        </p:nvSpPr>
        <p:spPr>
          <a:xfrm>
            <a:off x="8173084" y="5459898"/>
            <a:ext cx="2965622" cy="307777"/>
          </a:xfrm>
          <a:prstGeom prst="rect">
            <a:avLst/>
          </a:prstGeom>
          <a:noFill/>
        </p:spPr>
        <p:txBody>
          <a:bodyPr wrap="square" rtlCol="0">
            <a:spAutoFit/>
          </a:bodyPr>
          <a:lstStyle/>
          <a:p>
            <a:r>
              <a:rPr lang="en-US" sz="1400" dirty="0" err="1">
                <a:latin typeface="Microsoft YaHei" panose="020B0503020204020204" pitchFamily="34" charset="-122"/>
                <a:ea typeface="Microsoft YaHei" panose="020B0503020204020204" pitchFamily="34" charset="-122"/>
              </a:rPr>
              <a:t>Perkovic</a:t>
            </a:r>
            <a:r>
              <a:rPr lang="en-US" sz="1400" dirty="0">
                <a:latin typeface="Microsoft YaHei" panose="020B0503020204020204" pitchFamily="34" charset="-122"/>
                <a:ea typeface="Microsoft YaHei" panose="020B0503020204020204" pitchFamily="34" charset="-122"/>
              </a:rPr>
              <a:t> et al, NEJM 2019</a:t>
            </a:r>
          </a:p>
        </p:txBody>
      </p:sp>
    </p:spTree>
    <p:extLst>
      <p:ext uri="{BB962C8B-B14F-4D97-AF65-F5344CB8AC3E}">
        <p14:creationId xmlns:p14="http://schemas.microsoft.com/office/powerpoint/2010/main" val="333416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p:cNvSpPr>
          <p:nvPr>
            <p:ph type="title"/>
          </p:nvPr>
        </p:nvSpPr>
        <p:spPr/>
        <p:txBody>
          <a:bodyPr>
            <a:normAutofit/>
          </a:bodyPr>
          <a:lstStyle/>
          <a:p>
            <a:pPr algn="l"/>
            <a:r>
              <a:rPr lang="en-US" sz="2400" b="1" dirty="0"/>
              <a:t>SGLT2i </a:t>
            </a:r>
            <a:r>
              <a:rPr lang="en-GB" sz="2400" b="1" dirty="0"/>
              <a:t>and CV mortality in HF</a:t>
            </a:r>
            <a:endParaRPr lang="el-GR" sz="2400" b="1" dirty="0"/>
          </a:p>
        </p:txBody>
      </p:sp>
      <p:pic>
        <p:nvPicPr>
          <p:cNvPr id="4" name="Εικόνα 3"/>
          <p:cNvPicPr>
            <a:picLocks noChangeAspect="1"/>
          </p:cNvPicPr>
          <p:nvPr/>
        </p:nvPicPr>
        <p:blipFill rotWithShape="1">
          <a:blip r:embed="rId3"/>
          <a:srcRect l="1897" t="50157" r="2424" b="-1"/>
          <a:stretch/>
        </p:blipFill>
        <p:spPr>
          <a:xfrm>
            <a:off x="1210205" y="3787322"/>
            <a:ext cx="10167476" cy="2238256"/>
          </a:xfrm>
          <a:prstGeom prst="rect">
            <a:avLst/>
          </a:prstGeom>
          <a:ln>
            <a:solidFill>
              <a:srgbClr val="002060"/>
            </a:solidFill>
          </a:ln>
        </p:spPr>
      </p:pic>
      <p:pic>
        <p:nvPicPr>
          <p:cNvPr id="10" name="Εικόνα 9"/>
          <p:cNvPicPr>
            <a:picLocks noChangeAspect="1"/>
          </p:cNvPicPr>
          <p:nvPr/>
        </p:nvPicPr>
        <p:blipFill rotWithShape="1">
          <a:blip r:embed="rId4"/>
          <a:srcRect l="5353" b="23402"/>
          <a:stretch/>
        </p:blipFill>
        <p:spPr>
          <a:xfrm>
            <a:off x="5270500" y="163776"/>
            <a:ext cx="6727535" cy="2887281"/>
          </a:xfrm>
          <a:prstGeom prst="rect">
            <a:avLst/>
          </a:prstGeom>
          <a:ln>
            <a:solidFill>
              <a:srgbClr val="002060"/>
            </a:solidFill>
          </a:ln>
        </p:spPr>
      </p:pic>
      <p:sp>
        <p:nvSpPr>
          <p:cNvPr id="12" name="TextBox 11"/>
          <p:cNvSpPr txBox="1"/>
          <p:nvPr/>
        </p:nvSpPr>
        <p:spPr>
          <a:xfrm>
            <a:off x="6965502" y="3552335"/>
            <a:ext cx="2160207" cy="738664"/>
          </a:xfrm>
          <a:prstGeom prst="rect">
            <a:avLst/>
          </a:prstGeom>
          <a:solidFill>
            <a:schemeClr val="bg1"/>
          </a:solidFill>
          <a:ln>
            <a:solidFill>
              <a:srgbClr val="002060"/>
            </a:solidFill>
          </a:ln>
        </p:spPr>
        <p:txBody>
          <a:bodyPr wrap="none" rtlCol="0">
            <a:spAutoFit/>
          </a:bodyPr>
          <a:lstStyle/>
          <a:p>
            <a:pPr algn="ctr"/>
            <a:r>
              <a:rPr lang="en-US" sz="1400" b="1" dirty="0" err="1">
                <a:latin typeface="Microsoft YaHei" panose="020B0503020204020204" pitchFamily="34" charset="-122"/>
                <a:ea typeface="Microsoft YaHei" panose="020B0503020204020204" pitchFamily="34" charset="-122"/>
                <a:cs typeface="Arial" panose="020B0604020202020204" pitchFamily="34" charset="0"/>
              </a:rPr>
              <a:t>HFrEF</a:t>
            </a:r>
            <a:endParaRPr lang="en-US" sz="1400" b="1" dirty="0">
              <a:latin typeface="Microsoft YaHei" panose="020B0503020204020204" pitchFamily="34" charset="-122"/>
              <a:ea typeface="Microsoft YaHei" panose="020B0503020204020204" pitchFamily="34" charset="-122"/>
              <a:cs typeface="Arial" panose="020B0604020202020204" pitchFamily="34" charset="0"/>
            </a:endParaRPr>
          </a:p>
          <a:p>
            <a:pPr marL="285750" indent="-285750">
              <a:buFontTx/>
              <a:buChar char="-"/>
            </a:pPr>
            <a:r>
              <a:rPr lang="en-US" sz="1400" dirty="0">
                <a:latin typeface="Microsoft YaHei" panose="020B0503020204020204" pitchFamily="34" charset="-122"/>
                <a:ea typeface="Microsoft YaHei" panose="020B0503020204020204" pitchFamily="34" charset="-122"/>
                <a:cs typeface="Arial" panose="020B0604020202020204" pitchFamily="34" charset="0"/>
              </a:rPr>
              <a:t>EMPEROR-Reduced</a:t>
            </a:r>
          </a:p>
          <a:p>
            <a:pPr marL="285750" indent="-285750">
              <a:buFontTx/>
              <a:buChar char="-"/>
            </a:pPr>
            <a:r>
              <a:rPr lang="en-US" sz="1400" dirty="0">
                <a:latin typeface="Microsoft YaHei" panose="020B0503020204020204" pitchFamily="34" charset="-122"/>
                <a:ea typeface="Microsoft YaHei" panose="020B0503020204020204" pitchFamily="34" charset="-122"/>
                <a:cs typeface="Arial" panose="020B0604020202020204" pitchFamily="34" charset="0"/>
              </a:rPr>
              <a:t>DAPA-HF</a:t>
            </a:r>
          </a:p>
        </p:txBody>
      </p:sp>
      <p:sp>
        <p:nvSpPr>
          <p:cNvPr id="13" name="TextBox 12"/>
          <p:cNvSpPr txBox="1"/>
          <p:nvPr/>
        </p:nvSpPr>
        <p:spPr>
          <a:xfrm>
            <a:off x="3362127" y="1624635"/>
            <a:ext cx="2265941" cy="523220"/>
          </a:xfrm>
          <a:prstGeom prst="rect">
            <a:avLst/>
          </a:prstGeom>
          <a:solidFill>
            <a:schemeClr val="bg1"/>
          </a:solidFill>
          <a:ln>
            <a:solidFill>
              <a:srgbClr val="002060"/>
            </a:solidFill>
          </a:ln>
        </p:spPr>
        <p:txBody>
          <a:bodyPr wrap="none" rtlCol="0">
            <a:spAutoFit/>
          </a:bodyPr>
          <a:lstStyle/>
          <a:p>
            <a:pPr algn="ctr"/>
            <a:r>
              <a:rPr lang="en-US" sz="1400" b="1" dirty="0" err="1">
                <a:latin typeface="Microsoft YaHei" panose="020B0503020204020204" pitchFamily="34" charset="-122"/>
                <a:ea typeface="Microsoft YaHei" panose="020B0503020204020204" pitchFamily="34" charset="-122"/>
                <a:cs typeface="Arial" panose="020B0604020202020204" pitchFamily="34" charset="0"/>
              </a:rPr>
              <a:t>HFpEF</a:t>
            </a:r>
            <a:endParaRPr lang="en-US" sz="1400" b="1" dirty="0">
              <a:latin typeface="Microsoft YaHei" panose="020B0503020204020204" pitchFamily="34" charset="-122"/>
              <a:ea typeface="Microsoft YaHei" panose="020B0503020204020204" pitchFamily="34" charset="-122"/>
              <a:cs typeface="Arial" panose="020B0604020202020204" pitchFamily="34" charset="0"/>
            </a:endParaRPr>
          </a:p>
          <a:p>
            <a:pPr marL="285750" indent="-285750">
              <a:buFontTx/>
              <a:buChar char="-"/>
            </a:pPr>
            <a:r>
              <a:rPr lang="en-US" sz="1400" dirty="0">
                <a:latin typeface="Microsoft YaHei" panose="020B0503020204020204" pitchFamily="34" charset="-122"/>
                <a:ea typeface="Microsoft YaHei" panose="020B0503020204020204" pitchFamily="34" charset="-122"/>
                <a:cs typeface="Arial" panose="020B0604020202020204" pitchFamily="34" charset="0"/>
              </a:rPr>
              <a:t>EMPEROR-Preserved</a:t>
            </a:r>
          </a:p>
        </p:txBody>
      </p:sp>
      <p:sp>
        <p:nvSpPr>
          <p:cNvPr id="14" name="TextBox 13"/>
          <p:cNvSpPr txBox="1"/>
          <p:nvPr/>
        </p:nvSpPr>
        <p:spPr>
          <a:xfrm>
            <a:off x="9389288" y="6025578"/>
            <a:ext cx="2965622" cy="307777"/>
          </a:xfrm>
          <a:prstGeom prst="rect">
            <a:avLst/>
          </a:prstGeom>
          <a:noFill/>
        </p:spPr>
        <p:txBody>
          <a:bodyPr wrap="square" rtlCol="0">
            <a:spAutoFit/>
          </a:bodyPr>
          <a:lstStyle/>
          <a:p>
            <a:r>
              <a:rPr lang="en-US" sz="1400" dirty="0" err="1"/>
              <a:t>Zelniker</a:t>
            </a:r>
            <a:r>
              <a:rPr lang="en-US" sz="1400" dirty="0"/>
              <a:t> et al, Lancet 2018</a:t>
            </a:r>
          </a:p>
        </p:txBody>
      </p:sp>
      <p:sp>
        <p:nvSpPr>
          <p:cNvPr id="15" name="TextBox 14"/>
          <p:cNvSpPr txBox="1"/>
          <p:nvPr/>
        </p:nvSpPr>
        <p:spPr>
          <a:xfrm>
            <a:off x="10240188" y="3142197"/>
            <a:ext cx="2965622" cy="307777"/>
          </a:xfrm>
          <a:prstGeom prst="rect">
            <a:avLst/>
          </a:prstGeom>
          <a:noFill/>
        </p:spPr>
        <p:txBody>
          <a:bodyPr wrap="square" rtlCol="0">
            <a:spAutoFit/>
          </a:bodyPr>
          <a:lstStyle/>
          <a:p>
            <a:r>
              <a:rPr lang="en-US" sz="1400" dirty="0"/>
              <a:t>Anker al, NEJM 2021</a:t>
            </a:r>
          </a:p>
        </p:txBody>
      </p:sp>
    </p:spTree>
    <p:extLst>
      <p:ext uri="{BB962C8B-B14F-4D97-AF65-F5344CB8AC3E}">
        <p14:creationId xmlns:p14="http://schemas.microsoft.com/office/powerpoint/2010/main" val="111808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A39238-9C0A-DD18-5EC2-799A7BC128FD}"/>
              </a:ext>
            </a:extLst>
          </p:cNvPr>
          <p:cNvSpPr>
            <a:spLocks noGrp="1"/>
          </p:cNvSpPr>
          <p:nvPr>
            <p:ph type="title"/>
          </p:nvPr>
        </p:nvSpPr>
        <p:spPr/>
        <p:txBody>
          <a:bodyPr/>
          <a:lstStyle/>
          <a:p>
            <a:r>
              <a:rPr lang="en-GB" dirty="0"/>
              <a:t>Aim</a:t>
            </a:r>
            <a:endParaRPr lang="el-GR" dirty="0"/>
          </a:p>
        </p:txBody>
      </p:sp>
      <p:sp>
        <p:nvSpPr>
          <p:cNvPr id="8" name="Θέση περιεχομένου 2"/>
          <p:cNvSpPr>
            <a:spLocks noGrp="1"/>
          </p:cNvSpPr>
          <p:nvPr>
            <p:ph idx="1"/>
          </p:nvPr>
        </p:nvSpPr>
        <p:spPr>
          <a:xfrm>
            <a:off x="1435100" y="1948812"/>
            <a:ext cx="9144000" cy="5043054"/>
          </a:xfrm>
        </p:spPr>
        <p:txBody>
          <a:bodyPr>
            <a:normAutofit/>
          </a:bodyPr>
          <a:lstStyle/>
          <a:p>
            <a:pPr marL="0" indent="0" algn="just">
              <a:lnSpc>
                <a:spcPct val="150000"/>
              </a:lnSpc>
              <a:buNone/>
            </a:pPr>
            <a:r>
              <a:rPr lang="en-US" dirty="0">
                <a:latin typeface="Microsoft YaHei" panose="020B0503020204020204" pitchFamily="34" charset="-122"/>
                <a:ea typeface="Microsoft YaHei" panose="020B0503020204020204" pitchFamily="34" charset="-122"/>
                <a:cs typeface="Arial" panose="020B0604020202020204" pitchFamily="34" charset="0"/>
              </a:rPr>
              <a:t>The aim of this meta-analysis was to evaluate the effect of SGLT2 inhibitors on CV mortality in patients with CKD and across subgroups defined by baseline kidney function</a:t>
            </a:r>
          </a:p>
          <a:p>
            <a:pPr marL="0" indent="0" algn="just">
              <a:lnSpc>
                <a:spcPct val="150000"/>
              </a:lnSpc>
              <a:buNone/>
            </a:pPr>
            <a:endParaRPr lang="el-GR" dirty="0">
              <a:latin typeface="Microsoft YaHei" panose="020B0503020204020204" pitchFamily="34" charset="-122"/>
              <a:ea typeface="Microsoft YaHei" panose="020B0503020204020204" pitchFamily="34" charset="-122"/>
              <a:cs typeface="Arial" panose="020B0604020202020204" pitchFamily="34" charset="0"/>
            </a:endParaRPr>
          </a:p>
          <a:p>
            <a:pPr marL="0" indent="0" algn="just">
              <a:lnSpc>
                <a:spcPct val="150000"/>
              </a:lnSpc>
              <a:buNone/>
            </a:pPr>
            <a:endParaRPr lang="el-GR" sz="2800" dirty="0"/>
          </a:p>
        </p:txBody>
      </p:sp>
    </p:spTree>
    <p:extLst>
      <p:ext uri="{BB962C8B-B14F-4D97-AF65-F5344CB8AC3E}">
        <p14:creationId xmlns:p14="http://schemas.microsoft.com/office/powerpoint/2010/main" val="268627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0A658F5E-2B74-5F05-8D06-DFFC94F9FCF9}"/>
              </a:ext>
            </a:extLst>
          </p:cNvPr>
          <p:cNvSpPr>
            <a:spLocks noGrp="1"/>
          </p:cNvSpPr>
          <p:nvPr>
            <p:ph type="title"/>
          </p:nvPr>
        </p:nvSpPr>
        <p:spPr/>
        <p:txBody>
          <a:bodyPr/>
          <a:lstStyle/>
          <a:p>
            <a:r>
              <a:rPr lang="en-GB" dirty="0"/>
              <a:t>Methods </a:t>
            </a:r>
            <a:endParaRPr lang="el-GR" dirty="0"/>
          </a:p>
        </p:txBody>
      </p:sp>
      <p:sp>
        <p:nvSpPr>
          <p:cNvPr id="3" name="Θέση περιεχομένου 2"/>
          <p:cNvSpPr>
            <a:spLocks noGrp="1"/>
          </p:cNvSpPr>
          <p:nvPr>
            <p:ph idx="1"/>
          </p:nvPr>
        </p:nvSpPr>
        <p:spPr/>
        <p:txBody>
          <a:bodyPr>
            <a:normAutofit/>
          </a:bodyPr>
          <a:lstStyle/>
          <a:p>
            <a:pPr algn="just">
              <a:lnSpc>
                <a:spcPct val="100000"/>
              </a:lnSpc>
              <a:spcBef>
                <a:spcPts val="0"/>
              </a:spcBef>
            </a:pPr>
            <a:r>
              <a:rPr lang="en-GB" sz="2200" dirty="0">
                <a:latin typeface="Microsoft YaHei" panose="020B0503020204020204" pitchFamily="34" charset="-122"/>
                <a:ea typeface="Microsoft YaHei" panose="020B0503020204020204" pitchFamily="34" charset="-122"/>
              </a:rPr>
              <a:t>Systematic review and meta-analysis </a:t>
            </a:r>
            <a:r>
              <a:rPr lang="en-US" sz="2200" dirty="0">
                <a:latin typeface="Microsoft YaHei" panose="020B0503020204020204" pitchFamily="34" charset="-122"/>
                <a:ea typeface="Microsoft YaHei" panose="020B0503020204020204" pitchFamily="34" charset="-122"/>
              </a:rPr>
              <a:t>(PROSPERO ID: CRD42022382863)</a:t>
            </a:r>
          </a:p>
          <a:p>
            <a:pPr algn="just">
              <a:lnSpc>
                <a:spcPct val="100000"/>
              </a:lnSpc>
              <a:spcBef>
                <a:spcPts val="0"/>
              </a:spcBef>
            </a:pPr>
            <a:endParaRPr lang="el-GR" sz="2200" dirty="0">
              <a:latin typeface="Microsoft YaHei" panose="020B0503020204020204" pitchFamily="34" charset="-122"/>
              <a:ea typeface="Microsoft YaHei" panose="020B0503020204020204" pitchFamily="34" charset="-122"/>
            </a:endParaRPr>
          </a:p>
          <a:p>
            <a:pPr algn="just">
              <a:lnSpc>
                <a:spcPct val="100000"/>
              </a:lnSpc>
              <a:spcBef>
                <a:spcPts val="0"/>
              </a:spcBef>
            </a:pPr>
            <a:r>
              <a:rPr lang="en-US" sz="2200" dirty="0">
                <a:latin typeface="Microsoft YaHei" panose="020B0503020204020204" pitchFamily="34" charset="-122"/>
                <a:ea typeface="Microsoft YaHei" panose="020B0503020204020204" pitchFamily="34" charset="-122"/>
              </a:rPr>
              <a:t>A literature search was conducted in major electronic databases (PubMed/MEDLINE, Scopus, Cochrane Library and Web of Science) up to </a:t>
            </a:r>
            <a:r>
              <a:rPr lang="el-GR" sz="2200" dirty="0">
                <a:latin typeface="Microsoft YaHei" panose="020B0503020204020204" pitchFamily="34" charset="-122"/>
                <a:ea typeface="Microsoft YaHei" panose="020B0503020204020204" pitchFamily="34" charset="-122"/>
              </a:rPr>
              <a:t>15 </a:t>
            </a:r>
            <a:r>
              <a:rPr lang="en-GB" sz="2200" dirty="0">
                <a:latin typeface="Microsoft YaHei" panose="020B0503020204020204" pitchFamily="34" charset="-122"/>
                <a:ea typeface="Microsoft YaHei" panose="020B0503020204020204" pitchFamily="34" charset="-122"/>
              </a:rPr>
              <a:t>November 2022</a:t>
            </a:r>
            <a:r>
              <a:rPr lang="el-GR" sz="2200" dirty="0">
                <a:latin typeface="Microsoft YaHei" panose="020B0503020204020204" pitchFamily="34" charset="-122"/>
                <a:ea typeface="Microsoft YaHei" panose="020B0503020204020204" pitchFamily="34" charset="-122"/>
              </a:rPr>
              <a:t>.</a:t>
            </a:r>
            <a:endParaRPr lang="en-US" sz="2200" dirty="0">
              <a:latin typeface="Microsoft YaHei" panose="020B0503020204020204" pitchFamily="34" charset="-122"/>
              <a:ea typeface="Microsoft YaHei" panose="020B0503020204020204" pitchFamily="34" charset="-122"/>
            </a:endParaRPr>
          </a:p>
          <a:p>
            <a:pPr algn="just">
              <a:lnSpc>
                <a:spcPct val="100000"/>
              </a:lnSpc>
              <a:spcBef>
                <a:spcPts val="0"/>
              </a:spcBef>
            </a:pPr>
            <a:endParaRPr lang="el-GR" sz="2200" dirty="0">
              <a:latin typeface="Microsoft YaHei" panose="020B0503020204020204" pitchFamily="34" charset="-122"/>
              <a:ea typeface="Microsoft YaHei" panose="020B0503020204020204" pitchFamily="34" charset="-122"/>
            </a:endParaRPr>
          </a:p>
          <a:p>
            <a:pPr algn="just">
              <a:lnSpc>
                <a:spcPct val="100000"/>
              </a:lnSpc>
              <a:spcBef>
                <a:spcPts val="0"/>
              </a:spcBef>
            </a:pPr>
            <a:r>
              <a:rPr lang="en-US" sz="2200" dirty="0">
                <a:latin typeface="Microsoft YaHei" panose="020B0503020204020204" pitchFamily="34" charset="-122"/>
                <a:ea typeface="Microsoft YaHei" panose="020B0503020204020204" pitchFamily="34" charset="-122"/>
              </a:rPr>
              <a:t>We included RCTs assessing the effect of SGLT-2 inhibitors (vs placebo or other active treatment) on the primary outcome in patients with prevalent CKD at baseline or across subgroups stratified by baseline eGFR.</a:t>
            </a:r>
          </a:p>
          <a:p>
            <a:pPr algn="just">
              <a:lnSpc>
                <a:spcPct val="100000"/>
              </a:lnSpc>
              <a:spcBef>
                <a:spcPts val="0"/>
              </a:spcBef>
            </a:pPr>
            <a:endParaRPr lang="el-GR" sz="2200" dirty="0">
              <a:latin typeface="Microsoft YaHei" panose="020B0503020204020204" pitchFamily="34" charset="-122"/>
              <a:ea typeface="Microsoft YaHei" panose="020B0503020204020204" pitchFamily="34" charset="-122"/>
            </a:endParaRPr>
          </a:p>
          <a:p>
            <a:pPr marL="0" indent="0" algn="just">
              <a:lnSpc>
                <a:spcPct val="100000"/>
              </a:lnSpc>
              <a:spcBef>
                <a:spcPts val="0"/>
              </a:spcBef>
              <a:buNone/>
            </a:pPr>
            <a:endParaRPr lang="en-US" sz="2200" dirty="0">
              <a:latin typeface="Microsoft YaHei" panose="020B0503020204020204" pitchFamily="34" charset="-122"/>
              <a:ea typeface="Microsoft YaHei" panose="020B0503020204020204" pitchFamily="34" charset="-122"/>
            </a:endParaRPr>
          </a:p>
          <a:p>
            <a:pPr algn="just">
              <a:lnSpc>
                <a:spcPct val="100000"/>
              </a:lnSpc>
              <a:spcBef>
                <a:spcPts val="0"/>
              </a:spcBef>
            </a:pPr>
            <a:r>
              <a:rPr lang="en-GB" sz="2200" b="1" dirty="0">
                <a:latin typeface="Microsoft YaHei" panose="020B0503020204020204" pitchFamily="34" charset="-122"/>
                <a:ea typeface="Microsoft YaHei" panose="020B0503020204020204" pitchFamily="34" charset="-122"/>
              </a:rPr>
              <a:t>Primary outcome</a:t>
            </a:r>
            <a:r>
              <a:rPr lang="el-GR" sz="2200" b="1" dirty="0">
                <a:latin typeface="Microsoft YaHei" panose="020B0503020204020204" pitchFamily="34" charset="-122"/>
                <a:ea typeface="Microsoft YaHei" panose="020B0503020204020204" pitchFamily="34" charset="-122"/>
              </a:rPr>
              <a:t>:</a:t>
            </a:r>
            <a:r>
              <a:rPr lang="el-GR" sz="2200" dirty="0">
                <a:latin typeface="Microsoft YaHei" panose="020B0503020204020204" pitchFamily="34" charset="-122"/>
                <a:ea typeface="Microsoft YaHei" panose="020B0503020204020204" pitchFamily="34" charset="-122"/>
              </a:rPr>
              <a:t> </a:t>
            </a:r>
            <a:r>
              <a:rPr lang="en-GB" sz="2200" dirty="0">
                <a:latin typeface="Microsoft YaHei" panose="020B0503020204020204" pitchFamily="34" charset="-122"/>
                <a:ea typeface="Microsoft YaHei" panose="020B0503020204020204" pitchFamily="34" charset="-122"/>
              </a:rPr>
              <a:t>CV mortality</a:t>
            </a:r>
            <a:endParaRPr lang="en-US" sz="2200" dirty="0">
              <a:latin typeface="Microsoft YaHei" panose="020B0503020204020204" pitchFamily="34" charset="-122"/>
              <a:ea typeface="Microsoft YaHei" panose="020B0503020204020204" pitchFamily="34" charset="-122"/>
            </a:endParaRPr>
          </a:p>
          <a:p>
            <a:pPr marL="0" indent="0" algn="just">
              <a:lnSpc>
                <a:spcPct val="100000"/>
              </a:lnSpc>
              <a:spcBef>
                <a:spcPts val="0"/>
              </a:spcBef>
              <a:buNone/>
            </a:pPr>
            <a:endParaRPr lang="en-US" sz="2200" dirty="0">
              <a:latin typeface="Microsoft YaHei" panose="020B0503020204020204" pitchFamily="34" charset="-122"/>
              <a:ea typeface="Microsoft YaHei" panose="020B0503020204020204" pitchFamily="34" charset="-122"/>
            </a:endParaRPr>
          </a:p>
          <a:p>
            <a:pPr algn="just">
              <a:lnSpc>
                <a:spcPct val="100000"/>
              </a:lnSpc>
              <a:spcBef>
                <a:spcPts val="0"/>
              </a:spcBef>
            </a:pPr>
            <a:r>
              <a:rPr lang="en-GB" sz="2200" b="1" dirty="0">
                <a:latin typeface="Microsoft YaHei" panose="020B0503020204020204" pitchFamily="34" charset="-122"/>
                <a:ea typeface="Microsoft YaHei" panose="020B0503020204020204" pitchFamily="34" charset="-122"/>
              </a:rPr>
              <a:t>Secondary outcomes: </a:t>
            </a:r>
            <a:r>
              <a:rPr lang="en-GB" sz="2200" dirty="0">
                <a:latin typeface="Microsoft YaHei" panose="020B0503020204020204" pitchFamily="34" charset="-122"/>
                <a:ea typeface="Microsoft YaHei" panose="020B0503020204020204" pitchFamily="34" charset="-122"/>
              </a:rPr>
              <a:t>all-cause mortality and major adverse CV events </a:t>
            </a:r>
            <a:r>
              <a:rPr lang="el-GR" sz="2200" dirty="0">
                <a:latin typeface="Microsoft YaHei" panose="020B0503020204020204" pitchFamily="34" charset="-122"/>
                <a:ea typeface="Microsoft YaHei" panose="020B0503020204020204" pitchFamily="34" charset="-122"/>
              </a:rPr>
              <a:t>(MACE).</a:t>
            </a:r>
            <a:endParaRPr lang="en-US" sz="2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8661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p:nvPr/>
        </p:nvPicPr>
        <p:blipFill rotWithShape="1">
          <a:blip r:embed="rId3" cstate="print">
            <a:extLst>
              <a:ext uri="{28A0092B-C50C-407E-A947-70E740481C1C}">
                <a14:useLocalDpi xmlns:a14="http://schemas.microsoft.com/office/drawing/2010/main" val="0"/>
              </a:ext>
            </a:extLst>
          </a:blip>
          <a:srcRect t="7285" b="23331"/>
          <a:stretch/>
        </p:blipFill>
        <p:spPr bwMode="auto">
          <a:xfrm>
            <a:off x="5297215" y="0"/>
            <a:ext cx="6894786" cy="6857999"/>
          </a:xfrm>
          <a:prstGeom prst="rect">
            <a:avLst/>
          </a:prstGeom>
          <a:ln>
            <a:noFill/>
          </a:ln>
          <a:extLst>
            <a:ext uri="{53640926-AAD7-44D8-BBD7-CCE9431645EC}">
              <a14:shadowObscured xmlns:a14="http://schemas.microsoft.com/office/drawing/2010/main"/>
            </a:ext>
          </a:extLst>
        </p:spPr>
      </p:pic>
      <p:sp>
        <p:nvSpPr>
          <p:cNvPr id="2" name="Τίτλος 1">
            <a:extLst>
              <a:ext uri="{FF2B5EF4-FFF2-40B4-BE49-F238E27FC236}">
                <a16:creationId xmlns:a16="http://schemas.microsoft.com/office/drawing/2014/main" id="{1FF25ADB-85AD-46DC-81AC-05D452D34B0B}"/>
              </a:ext>
            </a:extLst>
          </p:cNvPr>
          <p:cNvSpPr>
            <a:spLocks noGrp="1"/>
          </p:cNvSpPr>
          <p:nvPr>
            <p:ph type="title"/>
          </p:nvPr>
        </p:nvSpPr>
        <p:spPr>
          <a:xfrm>
            <a:off x="191655" y="226581"/>
            <a:ext cx="5305256" cy="586220"/>
          </a:xfrm>
        </p:spPr>
        <p:txBody>
          <a:bodyPr/>
          <a:lstStyle/>
          <a:p>
            <a:pPr algn="l"/>
            <a:r>
              <a:rPr lang="en-GB" dirty="0"/>
              <a:t>Study flow-chart</a:t>
            </a:r>
            <a:endParaRPr lang="el-GR" dirty="0"/>
          </a:p>
        </p:txBody>
      </p:sp>
      <p:sp>
        <p:nvSpPr>
          <p:cNvPr id="11" name="Θέση περιεχομένου 2"/>
          <p:cNvSpPr>
            <a:spLocks noGrp="1"/>
          </p:cNvSpPr>
          <p:nvPr>
            <p:ph idx="1"/>
          </p:nvPr>
        </p:nvSpPr>
        <p:spPr/>
        <p:txBody>
          <a:bodyPr>
            <a:noAutofit/>
          </a:bodyPr>
          <a:lstStyle/>
          <a:p>
            <a:pPr>
              <a:lnSpc>
                <a:spcPct val="100000"/>
              </a:lnSpc>
              <a:spcBef>
                <a:spcPts val="0"/>
              </a:spcBef>
            </a:pPr>
            <a:r>
              <a:rPr lang="el-GR" sz="2000" dirty="0">
                <a:latin typeface="Microsoft YaHei" panose="020B0503020204020204" pitchFamily="34" charset="-122"/>
                <a:ea typeface="Microsoft YaHei" panose="020B0503020204020204" pitchFamily="34" charset="-122"/>
              </a:rPr>
              <a:t>11 </a:t>
            </a:r>
            <a:r>
              <a:rPr lang="en-GB" sz="2000" dirty="0">
                <a:latin typeface="Microsoft YaHei" panose="020B0503020204020204" pitchFamily="34" charset="-122"/>
                <a:ea typeface="Microsoft YaHei" panose="020B0503020204020204" pitchFamily="34" charset="-122"/>
              </a:rPr>
              <a:t>studies with</a:t>
            </a:r>
            <a:r>
              <a:rPr lang="el-GR" sz="2000" dirty="0">
                <a:latin typeface="Microsoft YaHei" panose="020B0503020204020204" pitchFamily="34" charset="-122"/>
                <a:ea typeface="Microsoft YaHei" panose="020B0503020204020204" pitchFamily="34" charset="-122"/>
              </a:rPr>
              <a:t> 83</a:t>
            </a:r>
            <a:r>
              <a:rPr lang="en-GB" sz="2000" dirty="0">
                <a:latin typeface="Microsoft YaHei" panose="020B0503020204020204" pitchFamily="34" charset="-122"/>
                <a:ea typeface="Microsoft YaHei" panose="020B0503020204020204" pitchFamily="34" charset="-122"/>
              </a:rPr>
              <a:t>,</a:t>
            </a:r>
            <a:r>
              <a:rPr lang="el-GR" sz="2000" dirty="0">
                <a:latin typeface="Microsoft YaHei" panose="020B0503020204020204" pitchFamily="34" charset="-122"/>
                <a:ea typeface="Microsoft YaHei" panose="020B0503020204020204" pitchFamily="34" charset="-122"/>
              </a:rPr>
              <a:t>203 </a:t>
            </a:r>
            <a:r>
              <a:rPr lang="en-GB" sz="2000" dirty="0">
                <a:latin typeface="Microsoft YaHei" panose="020B0503020204020204" pitchFamily="34" charset="-122"/>
                <a:ea typeface="Microsoft YaHei" panose="020B0503020204020204" pitchFamily="34" charset="-122"/>
              </a:rPr>
              <a:t>participants</a:t>
            </a:r>
            <a:r>
              <a:rPr lang="el-GR" sz="2000" dirty="0">
                <a:latin typeface="Microsoft YaHei" panose="020B0503020204020204" pitchFamily="34" charset="-122"/>
                <a:ea typeface="Microsoft YaHei" panose="020B0503020204020204" pitchFamily="34" charset="-122"/>
              </a:rPr>
              <a:t> </a:t>
            </a:r>
          </a:p>
        </p:txBody>
      </p:sp>
    </p:spTree>
    <p:extLst>
      <p:ext uri="{BB962C8B-B14F-4D97-AF65-F5344CB8AC3E}">
        <p14:creationId xmlns:p14="http://schemas.microsoft.com/office/powerpoint/2010/main" val="296205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p:cNvSpPr>
          <p:nvPr>
            <p:ph type="title"/>
          </p:nvPr>
        </p:nvSpPr>
        <p:spPr/>
        <p:txBody>
          <a:bodyPr>
            <a:normAutofit/>
          </a:bodyPr>
          <a:lstStyle/>
          <a:p>
            <a:pPr algn="ctr"/>
            <a:r>
              <a:rPr lang="en-US" sz="2800" dirty="0"/>
              <a:t>Primary outcome: SGLT2i effects on CV mortality</a:t>
            </a:r>
            <a:endParaRPr lang="el-GR" sz="2800"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4" y="1387135"/>
            <a:ext cx="11740721" cy="4083729"/>
          </a:xfrm>
          <a:prstGeom prst="rect">
            <a:avLst/>
          </a:prstGeom>
        </p:spPr>
      </p:pic>
      <p:sp>
        <p:nvSpPr>
          <p:cNvPr id="6" name="Ορθογώνιο 5"/>
          <p:cNvSpPr/>
          <p:nvPr/>
        </p:nvSpPr>
        <p:spPr>
          <a:xfrm>
            <a:off x="278151" y="4475291"/>
            <a:ext cx="6598508" cy="296562"/>
          </a:xfrm>
          <a:prstGeom prst="rect">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Βέλος προς τα κάτω 1"/>
          <p:cNvSpPr/>
          <p:nvPr/>
        </p:nvSpPr>
        <p:spPr>
          <a:xfrm>
            <a:off x="9891707" y="3968663"/>
            <a:ext cx="889686" cy="803190"/>
          </a:xfrm>
          <a:prstGeom prst="downArrow">
            <a:avLst>
              <a:gd name="adj1" fmla="val 63889"/>
              <a:gd name="adj2" fmla="val 50000"/>
            </a:avLst>
          </a:prstGeom>
          <a:solidFill>
            <a:schemeClr val="tx2">
              <a:alpha val="24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b="1" dirty="0">
                <a:solidFill>
                  <a:schemeClr val="dk1"/>
                </a:solidFill>
              </a:rPr>
              <a:t>14%</a:t>
            </a:r>
            <a:endParaRPr lang="en-US" sz="1600" b="1" dirty="0">
              <a:solidFill>
                <a:schemeClr val="dk1"/>
              </a:solidFill>
            </a:endParaRPr>
          </a:p>
        </p:txBody>
      </p:sp>
    </p:spTree>
    <p:extLst>
      <p:ext uri="{BB962C8B-B14F-4D97-AF65-F5344CB8AC3E}">
        <p14:creationId xmlns:p14="http://schemas.microsoft.com/office/powerpoint/2010/main" val="3527255105"/>
      </p:ext>
    </p:extLst>
  </p:cSld>
  <p:clrMapOvr>
    <a:masterClrMapping/>
  </p:clrMapOvr>
</p:sld>
</file>

<file path=ppt/theme/theme1.xml><?xml version="1.0" encoding="utf-8"?>
<a:theme xmlns:a="http://schemas.openxmlformats.org/drawingml/2006/main" name="1_Θέμα του Office">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Iatridi PSN 2021">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9479</TotalTime>
  <Words>1132</Words>
  <Application>Microsoft Office PowerPoint</Application>
  <PresentationFormat>Ευρεία οθόνη</PresentationFormat>
  <Paragraphs>98</Paragraphs>
  <Slides>15</Slides>
  <Notes>13</Notes>
  <HiddenSlides>1</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3</vt:i4>
      </vt:variant>
      <vt:variant>
        <vt:lpstr>Τίτλοι διαφανειών</vt:lpstr>
      </vt:variant>
      <vt:variant>
        <vt:i4>15</vt:i4>
      </vt:variant>
    </vt:vector>
  </HeadingPairs>
  <TitlesOfParts>
    <vt:vector size="27" baseType="lpstr">
      <vt:lpstr>Microsoft JhengHei</vt:lpstr>
      <vt:lpstr>Microsoft YaHei</vt:lpstr>
      <vt:lpstr>Arial</vt:lpstr>
      <vt:lpstr>Calibri</vt:lpstr>
      <vt:lpstr>Calibri Light</vt:lpstr>
      <vt:lpstr>Corbel</vt:lpstr>
      <vt:lpstr>Gill Sans MT</vt:lpstr>
      <vt:lpstr>Gotham</vt:lpstr>
      <vt:lpstr>Microsoft Sans Serif</vt:lpstr>
      <vt:lpstr>1_Θέμα του Office</vt:lpstr>
      <vt:lpstr>Office Theme</vt:lpstr>
      <vt:lpstr>Iatridi PSN 2021</vt:lpstr>
      <vt:lpstr>Παρουσίαση του PowerPoint</vt:lpstr>
      <vt:lpstr>Παρουσίαση του PowerPoint</vt:lpstr>
      <vt:lpstr>RAS blockers and mortality in CKD</vt:lpstr>
      <vt:lpstr>SGLT2i and CV mortality in T2DM</vt:lpstr>
      <vt:lpstr>SGLT2i and CV mortality in HF</vt:lpstr>
      <vt:lpstr>Aim</vt:lpstr>
      <vt:lpstr>Methods </vt:lpstr>
      <vt:lpstr>Study flow-chart</vt:lpstr>
      <vt:lpstr>Primary outcome: SGLT2i effects on CV mortality</vt:lpstr>
      <vt:lpstr>SGLT2i effects on all-cause mortality</vt:lpstr>
      <vt:lpstr>Παρουσίαση του PowerPoint</vt:lpstr>
      <vt:lpstr>Παρουσίαση του PowerPoint</vt:lpstr>
      <vt:lpstr>Sensitivity analysis: patients with T2DM</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marietatheod@gmail.com</dc:creator>
  <cp:lastModifiedBy>Marieta Theodorakopoulou</cp:lastModifiedBy>
  <cp:revision>112</cp:revision>
  <dcterms:created xsi:type="dcterms:W3CDTF">2021-05-23T08:46:06Z</dcterms:created>
  <dcterms:modified xsi:type="dcterms:W3CDTF">2023-10-18T20:35:37Z</dcterms:modified>
</cp:coreProperties>
</file>