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78" r:id="rId3"/>
    <p:sldId id="602" r:id="rId4"/>
    <p:sldId id="603" r:id="rId5"/>
    <p:sldId id="607" r:id="rId6"/>
    <p:sldId id="605" r:id="rId7"/>
    <p:sldId id="606" r:id="rId8"/>
    <p:sldId id="608" r:id="rId9"/>
    <p:sldId id="610" r:id="rId10"/>
    <p:sldId id="604" r:id="rId11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34" autoAdjust="0"/>
    <p:restoredTop sz="94660"/>
  </p:normalViewPr>
  <p:slideViewPr>
    <p:cSldViewPr snapToGrid="0">
      <p:cViewPr varScale="1">
        <p:scale>
          <a:sx n="68" d="100"/>
          <a:sy n="68" d="100"/>
        </p:scale>
        <p:origin x="82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C64632-D0E7-4808-B740-D5AF93608CB6}" type="datetimeFigureOut">
              <a:rPr lang="el-GR" smtClean="0"/>
              <a:t>19/10/2023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3B42E0-C5E5-4E97-B55E-77E05D2FD60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669032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F567B0A-2F26-D040-94B4-664F551C5D0C}" type="slidenum">
              <a:rPr lang="el-GR" smtClean="0"/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074221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E5DC7E-F362-974E-B0D8-0A923223CC14}" type="slidenum">
              <a:rPr lang="el-GR" smtClean="0"/>
              <a:pPr/>
              <a:t>3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9050974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E5DC7E-F362-974E-B0D8-0A923223CC14}" type="slidenum">
              <a:rPr lang="el-GR" smtClean="0"/>
              <a:pPr/>
              <a:t>4</a:t>
            </a:fld>
            <a:endParaRPr lang="el-GR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E5DC7E-F362-974E-B0D8-0A923223CC14}" type="slidenum">
              <a:rPr lang="el-GR" smtClean="0"/>
              <a:pPr/>
              <a:t>5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4666573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E5DC7E-F362-974E-B0D8-0A923223CC14}" type="slidenum">
              <a:rPr lang="el-GR" smtClean="0"/>
              <a:pPr/>
              <a:t>6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2625083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E5DC7E-F362-974E-B0D8-0A923223CC14}" type="slidenum">
              <a:rPr lang="el-GR" smtClean="0"/>
              <a:pPr/>
              <a:t>7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7083488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E5DC7E-F362-974E-B0D8-0A923223CC14}" type="slidenum">
              <a:rPr lang="el-GR" smtClean="0"/>
              <a:pPr/>
              <a:t>8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5981281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E5DC7E-F362-974E-B0D8-0A923223CC14}" type="slidenum">
              <a:rPr lang="el-GR" smtClean="0"/>
              <a:pPr/>
              <a:t>9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785750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b="1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83B42E0-C5E5-4E97-B55E-77E05D2FD605}" type="slidenum">
              <a:rPr kumimoji="0" lang="el-G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l-G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068071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FBB537-7063-9FDD-BA22-0926DF17B6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845C08-21E4-3853-508C-C65CE69D13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38541A-C28D-3670-DFE4-CE4FB94E1C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ECCD2-AD01-429C-92FF-DF999DBA975E}" type="datetimeFigureOut">
              <a:rPr lang="el-GR" smtClean="0"/>
              <a:t>19/10/2023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9B8E35-8433-B8B9-348C-4BEF0BB065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5F0CAA-1605-5F10-DE60-D8DE40879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29F95-2436-4B02-9BF8-CFBBEB1C5BD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58158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2934DB-CC7C-CB10-A5ED-7CA275DB31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35A44D-232D-5928-AA02-1AAA57BA97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B1D09D-FF1A-3E86-D07E-952B8C856E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ECCD2-AD01-429C-92FF-DF999DBA975E}" type="datetimeFigureOut">
              <a:rPr lang="el-GR" smtClean="0"/>
              <a:t>19/10/2023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08C6D8-4752-E021-0112-2021FADFA3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CBF0ED-1D5D-DFA5-582C-29AF53A656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29F95-2436-4B02-9BF8-CFBBEB1C5BD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04871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A6266AE-A4A1-925A-7C23-4918B82CACA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312AB7-01F5-ECA7-307B-8CA0CC99BA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CE9B36-1AC0-8F84-3B5A-E5A12772B9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ECCD2-AD01-429C-92FF-DF999DBA975E}" type="datetimeFigureOut">
              <a:rPr lang="el-GR" smtClean="0"/>
              <a:t>19/10/2023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0E18DB-B3A0-256C-B0B0-C6640CC570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E92D37-8B7A-A441-90B6-ED83DC233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29F95-2436-4B02-9BF8-CFBBEB1C5BD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59757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878D04-9347-538B-3CA7-840BB87543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2C0212-7830-F308-8739-CEEB87A255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6EDE04-FE54-3EDF-F6A1-03B31B8CEA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ECCD2-AD01-429C-92FF-DF999DBA975E}" type="datetimeFigureOut">
              <a:rPr lang="el-GR" smtClean="0"/>
              <a:t>19/10/2023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A09F54-A51B-3E74-A4D7-8B56441DBA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FB1BE9-BCCA-EB39-EC70-0A69279B4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29F95-2436-4B02-9BF8-CFBBEB1C5BD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27714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E4F08A-F69B-FB20-95C4-285907C0EE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9119EC-8FF7-45F1-1113-5F4DBA5336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664761-6CF2-40C8-CA3D-67F463C380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ECCD2-AD01-429C-92FF-DF999DBA975E}" type="datetimeFigureOut">
              <a:rPr lang="el-GR" smtClean="0"/>
              <a:t>19/10/2023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ACB526-19E1-5308-A48D-AF400E8D1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58A02E-9722-F1D8-FA58-1CB81819EB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29F95-2436-4B02-9BF8-CFBBEB1C5BD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43681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23859F-986B-63F6-9650-4CD2D273B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355881-C6D5-19F8-EFB0-1718DCFF92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736DD9-720C-2CB7-9DA2-2424D1E702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2F61FD-16F6-890D-791F-753578E183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ECCD2-AD01-429C-92FF-DF999DBA975E}" type="datetimeFigureOut">
              <a:rPr lang="el-GR" smtClean="0"/>
              <a:t>19/10/2023</a:t>
            </a:fld>
            <a:endParaRPr lang="el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73A2BF-C7DE-939A-DFDE-EC5090B66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2E18E9-7185-F5AE-F39C-761DEC229F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29F95-2436-4B02-9BF8-CFBBEB1C5BD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1706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BF1E0E-6C88-B567-0FD3-1B000B357A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03A9B0-4EDE-CB5B-C60D-901BB41827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30318D-329C-ACD6-F6F2-E0F8ABD469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BB2A696-89A2-4EB1-2C51-DF80F665D8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C92E920-5407-C749-8712-DDEAB358E6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B558451-C0F6-8F1C-0665-1675C3436C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ECCD2-AD01-429C-92FF-DF999DBA975E}" type="datetimeFigureOut">
              <a:rPr lang="el-GR" smtClean="0"/>
              <a:t>19/10/2023</a:t>
            </a:fld>
            <a:endParaRPr lang="el-G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B04B86C-0AC7-8D5F-D1D1-B714FB1BF9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29E6A66-A1EC-79BC-8E5B-402A0DD062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29F95-2436-4B02-9BF8-CFBBEB1C5BD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69878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87A571-1841-1ECD-6F3B-DC3369008F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79A67F5-F92E-D6A9-6AFE-001A170DEE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ECCD2-AD01-429C-92FF-DF999DBA975E}" type="datetimeFigureOut">
              <a:rPr lang="el-GR" smtClean="0"/>
              <a:t>19/10/2023</a:t>
            </a:fld>
            <a:endParaRPr lang="el-G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DEA3A83-2A8E-93E5-6F23-0E507566F8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CCB3F0-BDB8-73A1-A4E4-0B0B053079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29F95-2436-4B02-9BF8-CFBBEB1C5BD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23682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C32D8EF-7021-D541-A38D-58B044ADD9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ECCD2-AD01-429C-92FF-DF999DBA975E}" type="datetimeFigureOut">
              <a:rPr lang="el-GR" smtClean="0"/>
              <a:t>19/10/2023</a:t>
            </a:fld>
            <a:endParaRPr lang="el-G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CA09515-55A4-5DB6-96D5-1CEE13C646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9B671B-579F-5A91-6F10-A47BA24A43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29F95-2436-4B02-9BF8-CFBBEB1C5BD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25270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A039BB-3183-D7F2-AB68-D176F73089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53183D-FB4F-5DB5-B643-986D9658CE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9D94EE-74B8-9E57-68BC-256673EA0B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BC5EDE-3CDB-7A13-19BA-3D45DC659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ECCD2-AD01-429C-92FF-DF999DBA975E}" type="datetimeFigureOut">
              <a:rPr lang="el-GR" smtClean="0"/>
              <a:t>19/10/2023</a:t>
            </a:fld>
            <a:endParaRPr lang="el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96CCE2-85A8-80CB-1C87-BF05492A29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9AA02F-5496-518A-05F9-189CC60CA2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29F95-2436-4B02-9BF8-CFBBEB1C5BD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99281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566CB9-8574-1B7F-F5AB-9DCFCD3B1C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743FBA6-D692-0F15-5F9E-F2F086348D3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9F812B-9ED3-3FE1-EDB4-76A7CC5D1A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009FA5-68F9-3A04-6335-F84B74407C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ECCD2-AD01-429C-92FF-DF999DBA975E}" type="datetimeFigureOut">
              <a:rPr lang="el-GR" smtClean="0"/>
              <a:t>19/10/2023</a:t>
            </a:fld>
            <a:endParaRPr lang="el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040E2E-938C-20E0-DCD7-B3DEB3F9CD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FADE8F-8B61-F9FF-43A4-1B7C85C6D1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29F95-2436-4B02-9BF8-CFBBEB1C5BD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12873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1A24DE1-D614-E7D7-CC32-86B4F18792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AF2435-1DB6-33C8-872F-EE64730C8D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594FAB-A038-4EB7-1CBF-AB61C274BF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FECCD2-AD01-429C-92FF-DF999DBA975E}" type="datetimeFigureOut">
              <a:rPr lang="el-GR" smtClean="0"/>
              <a:t>19/10/2023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AB219D-08AC-DF07-1D01-EFC0FE1EE3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15452F-1C0B-C957-FD62-3CD0103B87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E29F95-2436-4B02-9BF8-CFBBEB1C5BD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86048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Εικόνα 10">
            <a:extLst>
              <a:ext uri="{FF2B5EF4-FFF2-40B4-BE49-F238E27FC236}">
                <a16:creationId xmlns:a16="http://schemas.microsoft.com/office/drawing/2014/main" id="{663F5C56-8CD7-5D4D-9903-3C05371D44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86600" y="518447"/>
            <a:ext cx="2857500" cy="3800475"/>
          </a:xfrm>
          <a:prstGeom prst="rect">
            <a:avLst/>
          </a:prstGeom>
        </p:spPr>
      </p:pic>
      <p:sp>
        <p:nvSpPr>
          <p:cNvPr id="14" name="Στρογγυλεμένο ορθογώνιο 13">
            <a:extLst>
              <a:ext uri="{FF2B5EF4-FFF2-40B4-BE49-F238E27FC236}">
                <a16:creationId xmlns:a16="http://schemas.microsoft.com/office/drawing/2014/main" id="{84237164-2E2D-0948-8B06-10D5E008D192}"/>
              </a:ext>
            </a:extLst>
          </p:cNvPr>
          <p:cNvSpPr/>
          <p:nvPr/>
        </p:nvSpPr>
        <p:spPr>
          <a:xfrm>
            <a:off x="3770142" y="2485562"/>
            <a:ext cx="7835258" cy="1129362"/>
          </a:xfrm>
          <a:prstGeom prst="roundRect">
            <a:avLst/>
          </a:prstGeom>
          <a:solidFill>
            <a:schemeClr val="accent1">
              <a:lumMod val="20000"/>
              <a:lumOff val="80000"/>
              <a:alpha val="31765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24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3200"/>
              </a:lnSpc>
            </a:pPr>
            <a:r>
              <a:rPr lang="en-US" sz="32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Patients with diabetic nephropathy on the waiting list for kidney transplantation</a:t>
            </a:r>
            <a:endParaRPr lang="el-GR" sz="32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Στρογγυλεμένο ορθογώνιο 20">
            <a:extLst>
              <a:ext uri="{FF2B5EF4-FFF2-40B4-BE49-F238E27FC236}">
                <a16:creationId xmlns:a16="http://schemas.microsoft.com/office/drawing/2014/main" id="{F826851A-7793-8D45-B427-D7C2DCE0FCDB}"/>
              </a:ext>
            </a:extLst>
          </p:cNvPr>
          <p:cNvSpPr/>
          <p:nvPr/>
        </p:nvSpPr>
        <p:spPr>
          <a:xfrm>
            <a:off x="458822" y="4709104"/>
            <a:ext cx="11528612" cy="1733899"/>
          </a:xfrm>
          <a:prstGeom prst="round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800" u="sng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Ε</a:t>
            </a:r>
            <a:r>
              <a:rPr lang="el-GR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  <a:r>
              <a:rPr lang="en-US" sz="2000" b="1" dirty="0">
                <a:solidFill>
                  <a:schemeClr val="tx1"/>
                </a:solidFill>
                <a:ea typeface="Times New Roman" panose="02020603050405020304" pitchFamily="18" charset="0"/>
              </a:rPr>
              <a:t>A. Zolota, </a:t>
            </a:r>
            <a:r>
              <a:rPr lang="en-US" sz="2000" b="1" u="sng" dirty="0">
                <a:solidFill>
                  <a:schemeClr val="tx1"/>
                </a:solidFill>
                <a:ea typeface="Times New Roman" panose="02020603050405020304" pitchFamily="18" charset="0"/>
              </a:rPr>
              <a:t>E. Kasimatis</a:t>
            </a:r>
            <a:r>
              <a:rPr lang="en-US" sz="2000" b="1" dirty="0">
                <a:solidFill>
                  <a:schemeClr val="tx1"/>
                </a:solidFill>
                <a:ea typeface="Times New Roman" panose="02020603050405020304" pitchFamily="18" charset="0"/>
              </a:rPr>
              <a:t>, E. Sampani, G. Myserlis, G. Katsanos, N. Antoniadis, A. Kofinas, G. Tsakiris,         S. Vasileiadou, K.E. Karakasi, S. Neiros, G. Tsoulfas, A. Papagianni.</a:t>
            </a:r>
          </a:p>
          <a:p>
            <a:pPr algn="ctr"/>
            <a:r>
              <a:rPr lang="en-US" sz="2000" b="1" dirty="0">
                <a:solidFill>
                  <a:schemeClr val="tx1"/>
                </a:solidFill>
                <a:ea typeface="Times New Roman" panose="02020603050405020304" pitchFamily="18" charset="0"/>
              </a:rPr>
              <a:t> </a:t>
            </a:r>
          </a:p>
          <a:p>
            <a:pPr algn="ctr"/>
            <a:r>
              <a:rPr lang="en-US" b="1" dirty="0">
                <a:solidFill>
                  <a:schemeClr val="tx1"/>
                </a:solidFill>
                <a:ea typeface="Times New Roman" panose="02020603050405020304" pitchFamily="18" charset="0"/>
              </a:rPr>
              <a:t>Renal Transplant Unit, Aristotle University of Thessaloniki, General Hospital “Hippokratio”, Greece</a:t>
            </a:r>
          </a:p>
          <a:p>
            <a:pPr algn="ctr"/>
            <a:endParaRPr lang="en-US" sz="2000" b="1" i="1" baseline="300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n-US" sz="2000" b="1" baseline="300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Εικόνα 3" descr="Εικόνα που περιέχει κείμενο, κύκλος, σκίτσο/σχέδιο, ζωγραφιά&#10;&#10;Περιγραφή που δημιουργήθηκε αυτόματα">
            <a:extLst>
              <a:ext uri="{FF2B5EF4-FFF2-40B4-BE49-F238E27FC236}">
                <a16:creationId xmlns:a16="http://schemas.microsoft.com/office/drawing/2014/main" id="{FA883B6B-2836-D50A-46FB-08E738FB075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9458" y="798165"/>
            <a:ext cx="1186434" cy="1186434"/>
          </a:xfrm>
          <a:prstGeom prst="rect">
            <a:avLst/>
          </a:prstGeom>
        </p:spPr>
      </p:pic>
      <p:pic>
        <p:nvPicPr>
          <p:cNvPr id="5" name="Εικόνα 4">
            <a:extLst>
              <a:ext uri="{FF2B5EF4-FFF2-40B4-BE49-F238E27FC236}">
                <a16:creationId xmlns:a16="http://schemas.microsoft.com/office/drawing/2014/main" id="{723A597E-EF5A-1BC0-4942-38C8E8A7379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729" b="10729"/>
          <a:stretch/>
        </p:blipFill>
        <p:spPr>
          <a:xfrm>
            <a:off x="8144752" y="907167"/>
            <a:ext cx="1676634" cy="1077432"/>
          </a:xfrm>
          <a:prstGeom prst="rect">
            <a:avLst/>
          </a:prstGeom>
          <a:ln>
            <a:solidFill>
              <a:srgbClr val="5B8FEE"/>
            </a:solidFill>
          </a:ln>
        </p:spPr>
      </p:pic>
    </p:spTree>
    <p:extLst>
      <p:ext uri="{BB962C8B-B14F-4D97-AF65-F5344CB8AC3E}">
        <p14:creationId xmlns:p14="http://schemas.microsoft.com/office/powerpoint/2010/main" val="39092029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BCB97547-2B26-69D5-DC98-6CF751B883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rgbClr val="FFFFFF"/>
                </a:solidFill>
              </a:rPr>
              <a:t>CONCLUSIONS</a:t>
            </a:r>
            <a:endParaRPr lang="el-GR" sz="4000" b="1" dirty="0">
              <a:solidFill>
                <a:srgbClr val="FFFFFF"/>
              </a:solidFill>
            </a:endParaRPr>
          </a:p>
        </p:txBody>
      </p:sp>
      <p:sp>
        <p:nvSpPr>
          <p:cNvPr id="52" name="Content Placeholder 2">
            <a:extLst>
              <a:ext uri="{FF2B5EF4-FFF2-40B4-BE49-F238E27FC236}">
                <a16:creationId xmlns:a16="http://schemas.microsoft.com/office/drawing/2014/main" id="{CB0E34E0-6B77-BFFA-A656-F1210783A0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7"/>
            <a:ext cx="9708995" cy="3567172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el-GR" sz="1700" dirty="0"/>
          </a:p>
          <a:p>
            <a:pPr algn="just">
              <a:lnSpc>
                <a:spcPct val="150000"/>
              </a:lnSpc>
            </a:pPr>
            <a:r>
              <a:rPr lang="en-US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Despite the significant cardiovascular comorbidity, patients with T1DM and T2DM remain on the list for a deceased-donor transplant for a long period of time.</a:t>
            </a:r>
          </a:p>
          <a:p>
            <a:pPr algn="just">
              <a:lnSpc>
                <a:spcPct val="150000"/>
              </a:lnSpc>
            </a:pPr>
            <a:r>
              <a:rPr lang="en-US" sz="1800" b="1" dirty="0">
                <a:latin typeface="Arial" panose="020B0604020202020204" pitchFamily="34" charset="0"/>
                <a:cs typeface="Times New Roman" panose="02020603050405020304" pitchFamily="18" charset="0"/>
              </a:rPr>
              <a:t>A significant percentage of temporary exclusion was recorded while the advantages of a kidney transplant combined with pancreas are not exploited</a:t>
            </a:r>
            <a:endParaRPr lang="el-GR" sz="1700" dirty="0"/>
          </a:p>
        </p:txBody>
      </p:sp>
    </p:spTree>
    <p:extLst>
      <p:ext uri="{BB962C8B-B14F-4D97-AF65-F5344CB8AC3E}">
        <p14:creationId xmlns:p14="http://schemas.microsoft.com/office/powerpoint/2010/main" val="3054898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ΣΧΗΜΑ">
            <a:extLst>
              <a:ext uri="{FF2B5EF4-FFF2-40B4-BE49-F238E27FC236}">
                <a16:creationId xmlns:a16="http://schemas.microsoft.com/office/drawing/2014/main" id="{F3711CA8-4192-784E-9FFA-67FD41EA94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053" y="942756"/>
            <a:ext cx="10515599" cy="287191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Εικόνα 5">
            <a:extLst>
              <a:ext uri="{FF2B5EF4-FFF2-40B4-BE49-F238E27FC236}">
                <a16:creationId xmlns:a16="http://schemas.microsoft.com/office/drawing/2014/main" id="{C7290823-2387-5842-8B22-7DD07F5FBC3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86883" y="1657126"/>
            <a:ext cx="4668854" cy="196909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23D3E06F-37DD-AE46-A6FC-541AA292B12F}"/>
              </a:ext>
            </a:extLst>
          </p:cNvPr>
          <p:cNvSpPr txBox="1"/>
          <p:nvPr/>
        </p:nvSpPr>
        <p:spPr>
          <a:xfrm>
            <a:off x="1682494" y="4739209"/>
            <a:ext cx="100455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Diabetic Nephropathy is caused by Type 1 (T1DM) or Type 2 (T2DM) Diabetes Mellitus.             Our purpose is to record the comorbidity of patients with diabetic nephropathy on the waiting list for a deceased-donor kidney transplant.</a:t>
            </a:r>
            <a:endParaRPr lang="el-GR" b="1" dirty="0">
              <a:solidFill>
                <a:srgbClr val="002060"/>
              </a:solidFill>
            </a:endParaRPr>
          </a:p>
        </p:txBody>
      </p:sp>
      <p:sp>
        <p:nvSpPr>
          <p:cNvPr id="11" name="Τίτλος 1">
            <a:extLst>
              <a:ext uri="{FF2B5EF4-FFF2-40B4-BE49-F238E27FC236}">
                <a16:creationId xmlns:a16="http://schemas.microsoft.com/office/drawing/2014/main" id="{3A5568C1-455E-3242-A405-EEC0176FEF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9471"/>
            <a:ext cx="10515600" cy="714375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>
                <a:solidFill>
                  <a:srgbClr val="002060"/>
                </a:solidFill>
                <a:latin typeface="+mn-lt"/>
              </a:rPr>
              <a:t>INTRODUCTION</a:t>
            </a:r>
            <a:endParaRPr lang="el-GR" sz="32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2" name="Text Box 4">
            <a:extLst>
              <a:ext uri="{FF2B5EF4-FFF2-40B4-BE49-F238E27FC236}">
                <a16:creationId xmlns:a16="http://schemas.microsoft.com/office/drawing/2014/main" id="{CC3F9F2B-FA4D-3539-A1A6-0084AC3842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15565" y="3966392"/>
            <a:ext cx="3440172" cy="43264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r>
              <a:rPr lang="en-US" sz="1400" b="1" i="1" dirty="0">
                <a:solidFill>
                  <a:srgbClr val="002060"/>
                </a:solidFill>
                <a:effectLst/>
                <a:ea typeface="Calibri" panose="020F0502020204030204" pitchFamily="34" charset="0"/>
              </a:rPr>
              <a:t>Patibandla BK.</a:t>
            </a:r>
            <a:r>
              <a:rPr lang="en-US" sz="1400" b="1" i="1" dirty="0">
                <a:solidFill>
                  <a:srgbClr val="002060"/>
                </a:solidFill>
                <a:ea typeface="Tahoma" pitchFamily="34" charset="0"/>
                <a:cs typeface="Tahoma" pitchFamily="34" charset="0"/>
              </a:rPr>
              <a:t> Clin Transplant</a:t>
            </a:r>
            <a:r>
              <a:rPr lang="el-GR" sz="1400" b="1" i="1" dirty="0">
                <a:solidFill>
                  <a:srgbClr val="002060"/>
                </a:solidFill>
                <a:ea typeface="Tahoma" pitchFamily="34" charset="0"/>
                <a:cs typeface="Tahoma" pitchFamily="34" charset="0"/>
              </a:rPr>
              <a:t>,</a:t>
            </a:r>
            <a:r>
              <a:rPr lang="en-US" sz="1400" b="1" i="1" dirty="0">
                <a:solidFill>
                  <a:srgbClr val="002060"/>
                </a:solidFill>
                <a:ea typeface="Tahoma" pitchFamily="34" charset="0"/>
                <a:cs typeface="Tahoma" pitchFamily="34" charset="0"/>
              </a:rPr>
              <a:t> 26</a:t>
            </a:r>
            <a:r>
              <a:rPr lang="el-GR" sz="1400" b="1" i="1" dirty="0">
                <a:solidFill>
                  <a:srgbClr val="002060"/>
                </a:solidFill>
              </a:rPr>
              <a:t>:</a:t>
            </a:r>
            <a:r>
              <a:rPr lang="en-US" sz="1400" b="1" i="1" dirty="0">
                <a:solidFill>
                  <a:srgbClr val="002060"/>
                </a:solidFill>
              </a:rPr>
              <a:t>E307</a:t>
            </a:r>
            <a:r>
              <a:rPr lang="en-US" sz="1400" b="1" i="1" dirty="0">
                <a:solidFill>
                  <a:srgbClr val="002060"/>
                </a:solidFill>
                <a:ea typeface="Tahoma" pitchFamily="34" charset="0"/>
                <a:cs typeface="Tahoma" pitchFamily="34" charset="0"/>
              </a:rPr>
              <a:t>, 2012</a:t>
            </a:r>
            <a:endParaRPr lang="el-GR" sz="1400" b="1" i="1" dirty="0">
              <a:solidFill>
                <a:srgbClr val="002060"/>
              </a:solidFill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43213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>
            <a:extLst>
              <a:ext uri="{FF2B5EF4-FFF2-40B4-BE49-F238E27FC236}">
                <a16:creationId xmlns:a16="http://schemas.microsoft.com/office/drawing/2014/main" id="{72AA5792-5C8C-476D-8269-89FB5982EF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57238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PATIENT  AND  METHODS</a:t>
            </a:r>
            <a:endParaRPr lang="el-GR" sz="320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704A33E-1F56-885F-9CBF-F4E9F97ECE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9317" y="1533378"/>
            <a:ext cx="10874326" cy="4811151"/>
          </a:xfrm>
        </p:spPr>
        <p:txBody>
          <a:bodyPr>
            <a:normAutofit/>
          </a:bodyPr>
          <a:lstStyle/>
          <a:p>
            <a:pPr algn="just"/>
            <a:endParaRPr lang="en-US" sz="2400" b="1" dirty="0"/>
          </a:p>
          <a:p>
            <a:pPr algn="just"/>
            <a:r>
              <a:rPr lang="en-US" sz="2400" b="1" dirty="0"/>
              <a:t>Out of the total 405 prospective kidney recipients on the list, 51 patients with insulin-dependent Diabetes Mellitus (DM) were studied</a:t>
            </a:r>
          </a:p>
          <a:p>
            <a:pPr marL="0" indent="0" algn="just">
              <a:buNone/>
            </a:pPr>
            <a:endParaRPr lang="el-GR" sz="18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just"/>
            <a:r>
              <a:rPr lang="en-US" sz="2400" b="1" dirty="0"/>
              <a:t>Characteristics assessed</a:t>
            </a:r>
            <a:r>
              <a:rPr lang="el-GR" sz="2000" b="1" dirty="0">
                <a:cs typeface="Arial" panose="020B0604020202020204" pitchFamily="34" charset="0"/>
              </a:rPr>
              <a:t>: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b="1" dirty="0">
                <a:cs typeface="Arial" panose="020B0604020202020204" pitchFamily="34" charset="0"/>
              </a:rPr>
              <a:t>Type of DM (T1DM and T2DM)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b="1" dirty="0">
                <a:cs typeface="Arial" panose="020B0604020202020204" pitchFamily="34" charset="0"/>
              </a:rPr>
              <a:t>Length of stay on dialysis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b="1" dirty="0">
                <a:cs typeface="Arial" panose="020B0604020202020204" pitchFamily="34" charset="0"/>
              </a:rPr>
              <a:t>Body mass index (BMI)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b="1" dirty="0">
                <a:cs typeface="Arial" panose="020B0604020202020204" pitchFamily="34" charset="0"/>
              </a:rPr>
              <a:t>Cardiovascular morbidity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b="1" dirty="0">
                <a:cs typeface="Arial" panose="020B0604020202020204" pitchFamily="34" charset="0"/>
              </a:rPr>
              <a:t>Diabetic retinopathy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b="1" dirty="0"/>
              <a:t>Indication for combined kidney and pancreas transplants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b="1" dirty="0"/>
              <a:t>Cause of temporary exclusion from the list</a:t>
            </a:r>
            <a:endParaRPr lang="el-GR" sz="2000" b="1" dirty="0"/>
          </a:p>
          <a:p>
            <a:pPr lvl="1">
              <a:buFont typeface="Wingdings" panose="05000000000000000000" pitchFamily="2" charset="2"/>
              <a:buChar char="Ø"/>
            </a:pPr>
            <a:endParaRPr lang="el-GR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32661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>
            <a:extLst>
              <a:ext uri="{FF2B5EF4-FFF2-40B4-BE49-F238E27FC236}">
                <a16:creationId xmlns:a16="http://schemas.microsoft.com/office/drawing/2014/main" id="{72AA5792-5C8C-476D-8269-89FB5982EF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9065" y="33459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PATIENT  DEMOGRAPHICS </a:t>
            </a:r>
            <a:endParaRPr lang="el-GR" sz="320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5" name="Θέση περιεχομένου 4" descr="Εικόνα που περιέχει στιγμιότυπο οθόνης, διάγραμμα, κείμενο, ορθογώνιο παραλληλόγραμμο&#10;&#10;Περιγραφή που δημιουργήθηκε αυτόματα">
            <a:extLst>
              <a:ext uri="{FF2B5EF4-FFF2-40B4-BE49-F238E27FC236}">
                <a16:creationId xmlns:a16="http://schemas.microsoft.com/office/drawing/2014/main" id="{6AFD73F2-3B08-2CBA-613F-7E7604F1AEC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0285" y="2755441"/>
            <a:ext cx="4765715" cy="2800000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68E18A0-7390-57E4-9B80-8103CA818F1D}"/>
              </a:ext>
            </a:extLst>
          </p:cNvPr>
          <p:cNvSpPr txBox="1"/>
          <p:nvPr/>
        </p:nvSpPr>
        <p:spPr>
          <a:xfrm>
            <a:off x="1744394" y="5767754"/>
            <a:ext cx="79341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Patients were classified into two groups, 22 of whom with T1DM (17 men, age 62±11 years) and 29 with T2DM (20 men, age 63±12 years) respectively.</a:t>
            </a:r>
            <a:endParaRPr lang="el-GR" b="1" dirty="0"/>
          </a:p>
        </p:txBody>
      </p:sp>
      <p:graphicFrame>
        <p:nvGraphicFramePr>
          <p:cNvPr id="11" name="Πίνακας 10">
            <a:extLst>
              <a:ext uri="{FF2B5EF4-FFF2-40B4-BE49-F238E27FC236}">
                <a16:creationId xmlns:a16="http://schemas.microsoft.com/office/drawing/2014/main" id="{C8F0EEFA-C185-E586-A008-39AAF35C0D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2086833"/>
              </p:ext>
            </p:extLst>
          </p:nvPr>
        </p:nvGraphicFramePr>
        <p:xfrm>
          <a:off x="4515371" y="1429878"/>
          <a:ext cx="2589172" cy="116385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50257">
                  <a:extLst>
                    <a:ext uri="{9D8B030D-6E8A-4147-A177-3AD203B41FA5}">
                      <a16:colId xmlns:a16="http://schemas.microsoft.com/office/drawing/2014/main" val="1030856811"/>
                    </a:ext>
                  </a:extLst>
                </a:gridCol>
                <a:gridCol w="871256">
                  <a:extLst>
                    <a:ext uri="{9D8B030D-6E8A-4147-A177-3AD203B41FA5}">
                      <a16:colId xmlns:a16="http://schemas.microsoft.com/office/drawing/2014/main" val="287248240"/>
                    </a:ext>
                  </a:extLst>
                </a:gridCol>
                <a:gridCol w="767659">
                  <a:extLst>
                    <a:ext uri="{9D8B030D-6E8A-4147-A177-3AD203B41FA5}">
                      <a16:colId xmlns:a16="http://schemas.microsoft.com/office/drawing/2014/main" val="845965902"/>
                    </a:ext>
                  </a:extLst>
                </a:gridCol>
              </a:tblGrid>
              <a:tr h="42890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800"/>
                        </a:spcAft>
                      </a:pPr>
                      <a:r>
                        <a:rPr lang="el-GR" sz="1800" b="1" dirty="0">
                          <a:effectLst/>
                        </a:rPr>
                        <a:t> </a:t>
                      </a:r>
                      <a:endParaRPr lang="el-GR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800"/>
                        </a:spcAft>
                      </a:pPr>
                      <a:r>
                        <a:rPr lang="el-GR" sz="1800" b="1" dirty="0">
                          <a:effectLst/>
                        </a:rPr>
                        <a:t>N</a:t>
                      </a:r>
                      <a:endParaRPr lang="el-GR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800"/>
                        </a:spcAft>
                      </a:pPr>
                      <a:r>
                        <a:rPr lang="el-GR" sz="1800" b="1">
                          <a:effectLst/>
                        </a:rPr>
                        <a:t>%</a:t>
                      </a:r>
                      <a:endParaRPr lang="el-GR" sz="18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141549310"/>
                  </a:ext>
                </a:extLst>
              </a:tr>
              <a:tr h="318318"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effectLst/>
                        </a:rPr>
                        <a:t>T1DM</a:t>
                      </a:r>
                      <a:endParaRPr lang="el-GR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800"/>
                        </a:spcAft>
                      </a:pPr>
                      <a:r>
                        <a:rPr lang="el-GR" sz="1800" b="1" dirty="0">
                          <a:effectLst/>
                        </a:rPr>
                        <a:t>22</a:t>
                      </a:r>
                      <a:endParaRPr lang="el-GR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800"/>
                        </a:spcAft>
                      </a:pPr>
                      <a:r>
                        <a:rPr lang="el-GR" sz="1800" b="1" dirty="0">
                          <a:effectLst/>
                        </a:rPr>
                        <a:t>43,1%</a:t>
                      </a:r>
                      <a:endParaRPr lang="el-GR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250857479"/>
                  </a:ext>
                </a:extLst>
              </a:tr>
              <a:tr h="318318"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800"/>
                        </a:spcAft>
                      </a:pPr>
                      <a:r>
                        <a:rPr lang="en-US" sz="1800" b="1" dirty="0">
                          <a:effectLst/>
                        </a:rPr>
                        <a:t>T2DM</a:t>
                      </a:r>
                      <a:endParaRPr lang="el-GR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800"/>
                        </a:spcAft>
                      </a:pPr>
                      <a:r>
                        <a:rPr lang="el-GR" sz="1800" b="1" dirty="0">
                          <a:effectLst/>
                        </a:rPr>
                        <a:t>29</a:t>
                      </a:r>
                      <a:endParaRPr lang="el-GR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800"/>
                        </a:spcAft>
                      </a:pPr>
                      <a:r>
                        <a:rPr lang="el-GR" sz="1800" b="1" dirty="0">
                          <a:effectLst/>
                        </a:rPr>
                        <a:t>56,9%</a:t>
                      </a:r>
                      <a:endParaRPr lang="el-GR" sz="18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757058177"/>
                  </a:ext>
                </a:extLst>
              </a:tr>
            </a:tbl>
          </a:graphicData>
        </a:graphic>
      </p:graphicFrame>
      <p:pic>
        <p:nvPicPr>
          <p:cNvPr id="13" name="Εικόνα 12" descr="Εικόνα που περιέχει κείμενο, διάγραμμα, στιγμιότυπο οθόνης, γραμμή&#10;&#10;Περιγραφή που δημιουργήθηκε αυτόματα">
            <a:extLst>
              <a:ext uri="{FF2B5EF4-FFF2-40B4-BE49-F238E27FC236}">
                <a16:creationId xmlns:a16="http://schemas.microsoft.com/office/drawing/2014/main" id="{61CD5915-27B0-041F-DD47-428983B89DA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0766" y="2723360"/>
            <a:ext cx="4190476" cy="2704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78247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TIME ON DIALYSIS - REASSESSMENT</a:t>
            </a:r>
            <a:endParaRPr lang="el-G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CFC5B50-D6EA-D902-6B87-C64181CE7057}"/>
              </a:ext>
            </a:extLst>
          </p:cNvPr>
          <p:cNvSpPr txBox="1"/>
          <p:nvPr/>
        </p:nvSpPr>
        <p:spPr>
          <a:xfrm>
            <a:off x="2305343" y="5395932"/>
            <a:ext cx="811881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The median time spent on dialysis was 8 years, with no significant difference between the two groups.</a:t>
            </a:r>
          </a:p>
          <a:p>
            <a:pPr algn="ctr"/>
            <a:endParaRPr lang="en-US" sz="1400" b="1" dirty="0"/>
          </a:p>
          <a:p>
            <a:pPr algn="ctr"/>
            <a:r>
              <a:rPr lang="en-US" sz="1400" b="1" dirty="0"/>
              <a:t>Reassessment was considered in 30% of the patients.</a:t>
            </a:r>
            <a:endParaRPr lang="el-GR" sz="1400" b="1" dirty="0"/>
          </a:p>
        </p:txBody>
      </p:sp>
      <p:pic>
        <p:nvPicPr>
          <p:cNvPr id="14" name="Εικόνα 13" descr="Εικόνα που περιέχει κείμενο, στιγμιότυπο οθόνης, γραμμή, διάγραμμα&#10;&#10;Περιγραφή που δημιουργήθηκε αυτόματα">
            <a:extLst>
              <a:ext uri="{FF2B5EF4-FFF2-40B4-BE49-F238E27FC236}">
                <a16:creationId xmlns:a16="http://schemas.microsoft.com/office/drawing/2014/main" id="{B6ECAFD9-C950-0394-B19F-BB3DCA85401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9313" y="2071492"/>
            <a:ext cx="3100820" cy="2943636"/>
          </a:xfrm>
          <a:prstGeom prst="rect">
            <a:avLst/>
          </a:prstGeom>
        </p:spPr>
      </p:pic>
      <p:pic>
        <p:nvPicPr>
          <p:cNvPr id="16" name="Εικόνα 15" descr="Εικόνα που περιέχει κείμενο, στιγμιότυπο οθόνης, γραμμή, αριθμός&#10;&#10;Περιγραφή που δημιουργήθηκε αυτόματα">
            <a:extLst>
              <a:ext uri="{FF2B5EF4-FFF2-40B4-BE49-F238E27FC236}">
                <a16:creationId xmlns:a16="http://schemas.microsoft.com/office/drawing/2014/main" id="{A349E26F-2022-8184-0CE3-C875327233E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9458" y="2071492"/>
            <a:ext cx="2000529" cy="2991267"/>
          </a:xfrm>
          <a:prstGeom prst="rect">
            <a:avLst/>
          </a:prstGeom>
        </p:spPr>
      </p:pic>
      <p:pic>
        <p:nvPicPr>
          <p:cNvPr id="18" name="Εικόνα 17" descr="Εικόνα που περιέχει κείμενο, στιγμιότυπο οθόνης, γραμμή, διάγραμμα&#10;&#10;Περιγραφή που δημιουργήθηκε αυτόματα">
            <a:extLst>
              <a:ext uri="{FF2B5EF4-FFF2-40B4-BE49-F238E27FC236}">
                <a16:creationId xmlns:a16="http://schemas.microsoft.com/office/drawing/2014/main" id="{E8D850D2-2020-0B4E-7BD9-4BF7FD56D48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5284" y="2088000"/>
            <a:ext cx="1648055" cy="2972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9695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BODY  MASS  INDEX</a:t>
            </a:r>
            <a:endParaRPr lang="el-G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4" name="Θέση περιεχομένου 3" descr="Εικόνα που περιέχει κείμενο, στιγμιότυπο οθόνης, διάγραμμα, γράφημα&#10;&#10;Περιγραφή που δημιουργήθηκε αυτόματα">
            <a:extLst>
              <a:ext uri="{FF2B5EF4-FFF2-40B4-BE49-F238E27FC236}">
                <a16:creationId xmlns:a16="http://schemas.microsoft.com/office/drawing/2014/main" id="{AB6DA67F-6773-D272-C100-C2A4B3A71093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338" y="1690688"/>
            <a:ext cx="5115639" cy="3610479"/>
          </a:xfrm>
        </p:spPr>
      </p:pic>
      <p:pic>
        <p:nvPicPr>
          <p:cNvPr id="7" name="6 - Θέση περιεχομένου"/>
          <p:cNvPicPr>
            <a:picLocks noGrp="1" noChangeAspect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096000" y="1824977"/>
            <a:ext cx="5295238" cy="3476190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CFC5B50-D6EA-D902-6B87-C64181CE7057}"/>
              </a:ext>
            </a:extLst>
          </p:cNvPr>
          <p:cNvSpPr txBox="1"/>
          <p:nvPr/>
        </p:nvSpPr>
        <p:spPr>
          <a:xfrm>
            <a:off x="1153551" y="5671948"/>
            <a:ext cx="983155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600" b="1" dirty="0"/>
              <a:t>The majority of the diabetic patients (59%) were obese, with no significant difference between the two groups.</a:t>
            </a:r>
            <a:endParaRPr lang="el-GR" sz="1600" dirty="0"/>
          </a:p>
        </p:txBody>
      </p:sp>
    </p:spTree>
    <p:extLst>
      <p:ext uri="{BB962C8B-B14F-4D97-AF65-F5344CB8AC3E}">
        <p14:creationId xmlns:p14="http://schemas.microsoft.com/office/powerpoint/2010/main" val="34277295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COMORBIDITIES</a:t>
            </a:r>
            <a:endParaRPr lang="el-G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4" name="Θέση περιεχομένου 3">
            <a:extLst>
              <a:ext uri="{FF2B5EF4-FFF2-40B4-BE49-F238E27FC236}">
                <a16:creationId xmlns:a16="http://schemas.microsoft.com/office/drawing/2014/main" id="{AB6DA67F-6773-D272-C100-C2A4B3A71093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865915" y="1747785"/>
            <a:ext cx="5115639" cy="3610479"/>
          </a:xfrm>
        </p:spPr>
      </p:pic>
      <p:pic>
        <p:nvPicPr>
          <p:cNvPr id="7" name="6 - Θέση περιεχομένου"/>
          <p:cNvPicPr>
            <a:picLocks noGrp="1" noChangeAspect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01252" y="2090272"/>
            <a:ext cx="5295238" cy="3476190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CFC5B50-D6EA-D902-6B87-C64181CE7057}"/>
              </a:ext>
            </a:extLst>
          </p:cNvPr>
          <p:cNvSpPr txBox="1"/>
          <p:nvPr/>
        </p:nvSpPr>
        <p:spPr>
          <a:xfrm>
            <a:off x="1567102" y="5566462"/>
            <a:ext cx="87923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Diabetic retinopathy was recorded in 88% of the patients and cardiovascular disease in 53%, with no difference between the two groups.</a:t>
            </a:r>
            <a:endParaRPr lang="el-GR" sz="1600" dirty="0"/>
          </a:p>
        </p:txBody>
      </p:sp>
      <p:pic>
        <p:nvPicPr>
          <p:cNvPr id="3" name="Εικόνα 2">
            <a:extLst>
              <a:ext uri="{FF2B5EF4-FFF2-40B4-BE49-F238E27FC236}">
                <a16:creationId xmlns:a16="http://schemas.microsoft.com/office/drawing/2014/main" id="{AD1F54E7-A2D7-8BF2-E97F-7150342E062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748159" y="2316275"/>
            <a:ext cx="466790" cy="352474"/>
          </a:xfrm>
          <a:prstGeom prst="rect">
            <a:avLst/>
          </a:prstGeom>
        </p:spPr>
      </p:pic>
      <p:pic>
        <p:nvPicPr>
          <p:cNvPr id="8" name="Εικόνα 7">
            <a:extLst>
              <a:ext uri="{FF2B5EF4-FFF2-40B4-BE49-F238E27FC236}">
                <a16:creationId xmlns:a16="http://schemas.microsoft.com/office/drawing/2014/main" id="{EA0A2305-965B-9414-279B-407380E6B5B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493822" y="2668749"/>
            <a:ext cx="469433" cy="3475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07057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COMBINED KIDNEY &amp; PANCREAS TRANSPLANT</a:t>
            </a:r>
            <a:endParaRPr lang="el-G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4" name="Θέση περιεχομένου 3">
            <a:extLst>
              <a:ext uri="{FF2B5EF4-FFF2-40B4-BE49-F238E27FC236}">
                <a16:creationId xmlns:a16="http://schemas.microsoft.com/office/drawing/2014/main" id="{AB6DA67F-6773-D272-C100-C2A4B3A7109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18128" y="1905190"/>
            <a:ext cx="5571429" cy="3047619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CFC5B50-D6EA-D902-6B87-C64181CE7057}"/>
              </a:ext>
            </a:extLst>
          </p:cNvPr>
          <p:cNvSpPr txBox="1"/>
          <p:nvPr/>
        </p:nvSpPr>
        <p:spPr>
          <a:xfrm>
            <a:off x="2270042" y="5552808"/>
            <a:ext cx="87923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The criteria for combined kidney and pancreas transplant (SPK) were met by 10% of the patients, </a:t>
            </a:r>
          </a:p>
          <a:p>
            <a:pPr algn="ctr"/>
            <a:r>
              <a:rPr lang="en-US" sz="1600" b="1" dirty="0"/>
              <a:t>with the percentage of patients with T1DM (13.6%) being higher than those with T2DM (6.9%).</a:t>
            </a:r>
            <a:endParaRPr lang="el-GR" sz="16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663CCF7-8FD5-447B-4B55-11C6CEA50D17}"/>
              </a:ext>
            </a:extLst>
          </p:cNvPr>
          <p:cNvSpPr txBox="1"/>
          <p:nvPr/>
        </p:nvSpPr>
        <p:spPr>
          <a:xfrm>
            <a:off x="5106571" y="2546252"/>
            <a:ext cx="2067951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Age &lt; 60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BMI &lt; 35 (30)</a:t>
            </a:r>
            <a:endParaRPr lang="el-GR" b="1" dirty="0"/>
          </a:p>
        </p:txBody>
      </p:sp>
    </p:spTree>
    <p:extLst>
      <p:ext uri="{BB962C8B-B14F-4D97-AF65-F5344CB8AC3E}">
        <p14:creationId xmlns:p14="http://schemas.microsoft.com/office/powerpoint/2010/main" val="35005954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- Τίτλος"/>
          <p:cNvSpPr>
            <a:spLocks noGrp="1"/>
          </p:cNvSpPr>
          <p:nvPr>
            <p:ph type="title"/>
          </p:nvPr>
        </p:nvSpPr>
        <p:spPr>
          <a:xfrm>
            <a:off x="838200" y="241129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TEMPORARY  EXCLUDED  FROM  THE  LIST</a:t>
            </a:r>
            <a:endParaRPr lang="el-G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7" name="6 - Θέση περιεχομένου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742291" y="1322223"/>
            <a:ext cx="2391109" cy="2367293"/>
          </a:xfr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C436229F-A909-1272-9F3D-AAD030CFC4B4}"/>
              </a:ext>
            </a:extLst>
          </p:cNvPr>
          <p:cNvSpPr txBox="1"/>
          <p:nvPr/>
        </p:nvSpPr>
        <p:spPr>
          <a:xfrm>
            <a:off x="1553029" y="5942184"/>
            <a:ext cx="98007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/>
              <a:t>Temporary exclusion was recorded in 37.3% of patients (31.8% with T1DM and 41.4% with</a:t>
            </a:r>
          </a:p>
          <a:p>
            <a:pPr algn="ctr"/>
            <a:r>
              <a:rPr lang="en-US" sz="1600" b="1" dirty="0"/>
              <a:t>T2DM). The main reason was CVD.</a:t>
            </a:r>
            <a:endParaRPr lang="el-GR" sz="1600" b="1" dirty="0"/>
          </a:p>
        </p:txBody>
      </p:sp>
      <p:pic>
        <p:nvPicPr>
          <p:cNvPr id="3" name="Εικόνα 2" descr="Εικόνα που περιέχει κείμενο, στιγμιότυπο οθόνης, διάγραμμα, λογότυπο&#10;&#10;Περιγραφή που δημιουργήθηκε αυτόματα">
            <a:extLst>
              <a:ext uri="{FF2B5EF4-FFF2-40B4-BE49-F238E27FC236}">
                <a16:creationId xmlns:a16="http://schemas.microsoft.com/office/drawing/2014/main" id="{574AE306-8663-BE72-F860-DBBB6E8ABD9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3834" y="3135458"/>
            <a:ext cx="2447314" cy="2594019"/>
          </a:xfrm>
          <a:prstGeom prst="rect">
            <a:avLst/>
          </a:prstGeom>
        </p:spPr>
      </p:pic>
      <p:pic>
        <p:nvPicPr>
          <p:cNvPr id="6" name="Εικόνα 5" descr="Εικόνα που περιέχει κείμενο, στιγμιότυπο οθόνης, διάγραμμα, γραμματοσειρά&#10;&#10;Περιγραφή που δημιουργήθηκε αυτόματα">
            <a:extLst>
              <a:ext uri="{FF2B5EF4-FFF2-40B4-BE49-F238E27FC236}">
                <a16:creationId xmlns:a16="http://schemas.microsoft.com/office/drawing/2014/main" id="{0CFB8BC7-3183-3DDF-BA94-B1102BCA898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0770" y="3112118"/>
            <a:ext cx="2473988" cy="2640698"/>
          </a:xfrm>
          <a:prstGeom prst="rect">
            <a:avLst/>
          </a:prstGeom>
        </p:spPr>
      </p:pic>
      <p:pic>
        <p:nvPicPr>
          <p:cNvPr id="10" name="Θέση περιεχομένου 9">
            <a:extLst>
              <a:ext uri="{FF2B5EF4-FFF2-40B4-BE49-F238E27FC236}">
                <a16:creationId xmlns:a16="http://schemas.microsoft.com/office/drawing/2014/main" id="{80B0944C-537C-8CD1-0E52-955EBB55C6AD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442564" y="1203144"/>
            <a:ext cx="2710241" cy="2486372"/>
          </a:xfrm>
        </p:spPr>
      </p:pic>
    </p:spTree>
    <p:extLst>
      <p:ext uri="{BB962C8B-B14F-4D97-AF65-F5344CB8AC3E}">
        <p14:creationId xmlns:p14="http://schemas.microsoft.com/office/powerpoint/2010/main" val="1644538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19634</TotalTime>
  <Words>473</Words>
  <Application>Microsoft Office PowerPoint</Application>
  <PresentationFormat>Ευρεία οθόνη</PresentationFormat>
  <Paragraphs>60</Paragraphs>
  <Slides>10</Slides>
  <Notes>9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6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Tahoma</vt:lpstr>
      <vt:lpstr>Times New Roman</vt:lpstr>
      <vt:lpstr>Wingdings</vt:lpstr>
      <vt:lpstr>Office Theme</vt:lpstr>
      <vt:lpstr>Παρουσίαση του PowerPoint</vt:lpstr>
      <vt:lpstr>INTRODUCTION</vt:lpstr>
      <vt:lpstr>PATIENT  AND  METHODS</vt:lpstr>
      <vt:lpstr>PATIENT  DEMOGRAPHICS </vt:lpstr>
      <vt:lpstr>TIME ON DIALYSIS - REASSESSMENT</vt:lpstr>
      <vt:lpstr>BODY  MASS  INDEX</vt:lpstr>
      <vt:lpstr>COMORBIDITIES</vt:lpstr>
      <vt:lpstr>COMBINED KIDNEY &amp; PANCREAS TRANSPLANT</vt:lpstr>
      <vt:lpstr>TEMPORARY  EXCLUDED  FROM  THE  LIST</vt:lpstr>
      <vt:lpstr>CONCLUSIONS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Ζητήματα στην επαναμεταμόσχευση νεφρού</dc:title>
  <dc:creator>ERASMIA SAMPANI</dc:creator>
  <cp:lastModifiedBy>Στρατής Κασιμάτης</cp:lastModifiedBy>
  <cp:revision>162</cp:revision>
  <dcterms:created xsi:type="dcterms:W3CDTF">2022-05-07T16:03:14Z</dcterms:created>
  <dcterms:modified xsi:type="dcterms:W3CDTF">2023-10-19T11:38:15Z</dcterms:modified>
</cp:coreProperties>
</file>