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592" r:id="rId4"/>
    <p:sldId id="590" r:id="rId5"/>
    <p:sldId id="596" r:id="rId6"/>
    <p:sldId id="602" r:id="rId7"/>
    <p:sldId id="598" r:id="rId8"/>
    <p:sldId id="603" r:id="rId9"/>
    <p:sldId id="600" r:id="rId10"/>
    <p:sldId id="604" r:id="rId11"/>
    <p:sldId id="258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64632-D0E7-4808-B740-D5AF93608CB6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B42E0-C5E5-4E97-B55E-77E05D2FD6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690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67B0A-2F26-D040-94B4-664F551C5D0C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422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B42E0-C5E5-4E97-B55E-77E05D2FD605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6807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5097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1588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5126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7771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2508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3246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857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B537-7063-9FDD-BA22-0926DF17B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45C08-21E4-3853-508C-C65CE69D1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8541A-C28D-3670-DFE4-CE4FB94E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B8E35-8433-B8B9-348C-4BEF0BB0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0CAA-1605-5F10-DE60-D8DE4087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815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934DB-CC7C-CB10-A5ED-7CA275DB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5A44D-232D-5928-AA02-1AAA57BA9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1D09D-FF1A-3E86-D07E-952B8C85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8C6D8-4752-E021-0112-2021FADF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BF0ED-1D5D-DFA5-582C-29AF53A6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87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6266AE-A4A1-925A-7C23-4918B82CA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12AB7-01F5-ECA7-307B-8CA0CC99B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E9B36-1AC0-8F84-3B5A-E5A12772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E18DB-B3A0-256C-B0B0-C6640CC5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92D37-8B7A-A441-90B6-ED83DC233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75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78D04-9347-538B-3CA7-840BB875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C0212-7830-F308-8739-CEEB87A25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EDE04-FE54-3EDF-F6A1-03B31B8CE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09F54-A51B-3E74-A4D7-8B56441D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B1BE9-BCCA-EB39-EC70-0A69279B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771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4F08A-F69B-FB20-95C4-285907C0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119EC-8FF7-45F1-1113-5F4DBA533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64761-6CF2-40C8-CA3D-67F463C38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CB526-19E1-5308-A48D-AF400E8D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8A02E-9722-F1D8-FA58-1CB81819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368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3859F-986B-63F6-9650-4CD2D273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5881-C6D5-19F8-EFB0-1718DCFF9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36DD9-720C-2CB7-9DA2-2424D1E7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F61FD-16F6-890D-791F-753578E1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3A2BF-C7DE-939A-DFDE-EC5090B6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E18E9-7185-F5AE-F39C-761DEC22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70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F1E0E-6C88-B567-0FD3-1B000B35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3A9B0-4EDE-CB5B-C60D-901BB4182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0318D-329C-ACD6-F6F2-E0F8ABD46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B2A696-89A2-4EB1-2C51-DF80F665D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2E920-5407-C749-8712-DDEAB358E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58451-C0F6-8F1C-0665-1675C3436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04B86C-0AC7-8D5F-D1D1-B714FB1B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E6A66-A1EC-79BC-8E5B-402A0DD0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87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A571-1841-1ECD-6F3B-DC3369008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A67F5-F92E-D6A9-6AFE-001A170D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A3A83-2A8E-93E5-6F23-0E507566F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CB3F0-BDB8-73A1-A4E4-0B0B05307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368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D8EF-7021-D541-A38D-58B044ADD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09515-55A4-5DB6-96D5-1CEE13C6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B671B-579F-5A91-6F10-A47BA24A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527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39BB-3183-D7F2-AB68-D176F730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3183D-FB4F-5DB5-B643-986D9658C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9D94EE-74B8-9E57-68BC-256673EA0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C5EDE-3CDB-7A13-19BA-3D45DC65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6CCE2-85A8-80CB-1C87-BF05492A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AA02F-5496-518A-05F9-189CC60C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928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6CB9-8574-1B7F-F5AB-9DCFCD3B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3FBA6-D692-0F15-5F9E-F2F086348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F812B-9ED3-3FE1-EDB4-76A7CC5D1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09FA5-68F9-3A04-6335-F84B7440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40E2E-938C-20E0-DCD7-B3DEB3F9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ADE8F-8B61-F9FF-43A4-1B7C85C6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287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A24DE1-D614-E7D7-CC32-86B4F187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F2435-1DB6-33C8-872F-EE64730C8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94FAB-A038-4EB7-1CBF-AB61C274B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B219D-08AC-DF07-1D01-EFC0FE1EE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452F-1C0B-C957-FD62-3CD0103B8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60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663F5C56-8CD7-5D4D-9903-3C05371D4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600" y="518447"/>
            <a:ext cx="2857500" cy="3800475"/>
          </a:xfrm>
          <a:prstGeom prst="rect">
            <a:avLst/>
          </a:prstGeom>
        </p:spPr>
      </p:pic>
      <p:sp>
        <p:nvSpPr>
          <p:cNvPr id="14" name="Στρογγυλεμένο ορθογώνιο 13">
            <a:extLst>
              <a:ext uri="{FF2B5EF4-FFF2-40B4-BE49-F238E27FC236}">
                <a16:creationId xmlns:a16="http://schemas.microsoft.com/office/drawing/2014/main" id="{84237164-2E2D-0948-8B06-10D5E008D192}"/>
              </a:ext>
            </a:extLst>
          </p:cNvPr>
          <p:cNvSpPr/>
          <p:nvPr/>
        </p:nvSpPr>
        <p:spPr>
          <a:xfrm>
            <a:off x="3770142" y="2485562"/>
            <a:ext cx="7835258" cy="112936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176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200"/>
              </a:lnSpc>
            </a:pP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patients on the waiting list for kidney transplantation</a:t>
            </a:r>
            <a:r>
              <a:rPr lang="el-GR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l-GR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Στρογγυλεμένο ορθογώνιο 20">
            <a:extLst>
              <a:ext uri="{FF2B5EF4-FFF2-40B4-BE49-F238E27FC236}">
                <a16:creationId xmlns:a16="http://schemas.microsoft.com/office/drawing/2014/main" id="{F826851A-7793-8D45-B427-D7C2DCE0FCDB}"/>
              </a:ext>
            </a:extLst>
          </p:cNvPr>
          <p:cNvSpPr/>
          <p:nvPr/>
        </p:nvSpPr>
        <p:spPr>
          <a:xfrm>
            <a:off x="458822" y="4709104"/>
            <a:ext cx="11528612" cy="173389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</a:t>
            </a:r>
            <a:r>
              <a:rPr lang="el-G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A. Zolota, </a:t>
            </a:r>
            <a:r>
              <a:rPr lang="en-US" sz="2000" b="1" u="sng" dirty="0">
                <a:solidFill>
                  <a:schemeClr val="tx1"/>
                </a:solidFill>
                <a:ea typeface="Times New Roman" panose="02020603050405020304" pitchFamily="18" charset="0"/>
              </a:rPr>
              <a:t>E. Kasimatis</a:t>
            </a:r>
            <a:r>
              <a:rPr lang="en-US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, G. Myserlis, E. Sampani, G. Katsanos,</a:t>
            </a:r>
            <a:r>
              <a:rPr lang="el-GR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N. Antoniadis, G. Tsakiris, A. Kofinas, S. Vasileiadou, K.E. Karakasi, S. Neiros, G. Tsoulfas, A. Papagianni.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ea typeface="Times New Roman" panose="02020603050405020304" pitchFamily="18" charset="0"/>
              </a:rPr>
              <a:t>Renal Transplant Unit, Aristotle University of Thessaloniki, General Hospital “Hippokratio”, Greece</a:t>
            </a:r>
          </a:p>
          <a:p>
            <a:pPr algn="ctr"/>
            <a:endParaRPr lang="en-US" sz="2000" b="1" i="1" baseline="30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000" b="1" baseline="30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3" descr="Εικόνα που περιέχει κείμενο, κύκλος, σκίτσο/σχέδιο, ζωγραφιά&#10;&#10;Περιγραφή που δημιουργήθηκε αυτόματα">
            <a:extLst>
              <a:ext uri="{FF2B5EF4-FFF2-40B4-BE49-F238E27FC236}">
                <a16:creationId xmlns:a16="http://schemas.microsoft.com/office/drawing/2014/main" id="{FA883B6B-2836-D50A-46FB-08E738FB0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458" y="798165"/>
            <a:ext cx="1186434" cy="1186434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23A597E-EF5A-1BC0-4942-38C8E8A737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9" b="10729"/>
          <a:stretch/>
        </p:blipFill>
        <p:spPr>
          <a:xfrm>
            <a:off x="8144752" y="907167"/>
            <a:ext cx="1676634" cy="1077432"/>
          </a:xfrm>
          <a:prstGeom prst="rect">
            <a:avLst/>
          </a:prstGeom>
          <a:ln>
            <a:solidFill>
              <a:srgbClr val="5B8FEE"/>
            </a:solidFill>
          </a:ln>
        </p:spPr>
      </p:pic>
    </p:spTree>
    <p:extLst>
      <p:ext uri="{BB962C8B-B14F-4D97-AF65-F5344CB8AC3E}">
        <p14:creationId xmlns:p14="http://schemas.microsoft.com/office/powerpoint/2010/main" val="390920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TEMPORARY  EXCLUDED  FROM  THE  LIST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80B0944C-537C-8CD1-0E52-955EBB55C6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86751" y="1840675"/>
            <a:ext cx="6979942" cy="3951522"/>
          </a:xfrm>
        </p:spPr>
      </p:pic>
      <p:pic>
        <p:nvPicPr>
          <p:cNvPr id="7" name="6 - Θέση περιεχομένου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3477" y="1471339"/>
            <a:ext cx="3543795" cy="3915321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36229F-A909-1272-9F3D-AAD030CFC4B4}"/>
              </a:ext>
            </a:extLst>
          </p:cNvPr>
          <p:cNvSpPr txBox="1"/>
          <p:nvPr/>
        </p:nvSpPr>
        <p:spPr>
          <a:xfrm>
            <a:off x="2154888" y="5942184"/>
            <a:ext cx="919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During their stay on the list, 12.6% of patients had to be temporarily excluded from it with the</a:t>
            </a:r>
          </a:p>
          <a:p>
            <a:pPr algn="ctr"/>
            <a:r>
              <a:rPr lang="en-US" b="1" dirty="0"/>
              <a:t>most frequent reason being CVD, in particular, coronary angioplasty.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644538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CB97547-2B26-69D5-DC98-6CF751B88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CONCLUSIONS</a:t>
            </a:r>
            <a:endParaRPr lang="el-GR" sz="4000" b="1" dirty="0">
              <a:solidFill>
                <a:srgbClr val="FFFFFF"/>
              </a:solidFill>
            </a:endParaRP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CB0E34E0-6B77-BFFA-A656-F1210783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7"/>
            <a:ext cx="9708995" cy="35671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l-GR" sz="1700" dirty="0"/>
          </a:p>
          <a:p>
            <a:pPr algn="just">
              <a:lnSpc>
                <a:spcPct val="15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Long-term stay of kidney graft candidates on the waiting list should be considered in their scheduled reassessment.</a:t>
            </a:r>
            <a:endParaRPr lang="el-GR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Their reassessment should be focused on cardiovascular diseases as they comprise the main comorbidities and the most frequent reason for temporary exclusion from the list.</a:t>
            </a:r>
            <a:endParaRPr lang="el-GR" sz="1700" dirty="0"/>
          </a:p>
          <a:p>
            <a:endParaRPr lang="el-GR" sz="1700" dirty="0"/>
          </a:p>
        </p:txBody>
      </p:sp>
    </p:spTree>
    <p:extLst>
      <p:ext uri="{BB962C8B-B14F-4D97-AF65-F5344CB8AC3E}">
        <p14:creationId xmlns:p14="http://schemas.microsoft.com/office/powerpoint/2010/main" val="414480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ΣΧΗΜΑ">
            <a:extLst>
              <a:ext uri="{FF2B5EF4-FFF2-40B4-BE49-F238E27FC236}">
                <a16:creationId xmlns:a16="http://schemas.microsoft.com/office/drawing/2014/main" id="{F3711CA8-4192-784E-9FFA-67FD41EA9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53" y="942756"/>
            <a:ext cx="10515599" cy="28719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00A32C3-5760-0644-979D-EB5CEEB13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52095" y="1506945"/>
            <a:ext cx="4366226" cy="330563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C7290823-2387-5842-8B22-7DD07F5FBC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864284"/>
            <a:ext cx="5106113" cy="24292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F3080C-3AD9-6B41-B954-589B99BC10A2}"/>
              </a:ext>
            </a:extLst>
          </p:cNvPr>
          <p:cNvSpPr txBox="1"/>
          <p:nvPr/>
        </p:nvSpPr>
        <p:spPr>
          <a:xfrm>
            <a:off x="6006308" y="5485976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Specific characteristics of patients on the list are likely to affect the prognosis of kidney transplantation.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D3E06F-37DD-AE46-A6FC-541AA292B12F}"/>
              </a:ext>
            </a:extLst>
          </p:cNvPr>
          <p:cNvSpPr txBox="1"/>
          <p:nvPr/>
        </p:nvSpPr>
        <p:spPr>
          <a:xfrm>
            <a:off x="717053" y="4927835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rgbClr val="272626"/>
                </a:solidFill>
                <a:latin typeface="MyriadPro-Regular"/>
              </a:rPr>
              <a:t>Kidney transplantation is the preferred option for patients with end-stage CKD.</a:t>
            </a:r>
          </a:p>
          <a:p>
            <a:pPr algn="l"/>
            <a:r>
              <a:rPr lang="en-US" dirty="0">
                <a:solidFill>
                  <a:srgbClr val="272626"/>
                </a:solidFill>
                <a:latin typeface="MyriadPro-Regular"/>
              </a:rPr>
              <a:t>R</a:t>
            </a:r>
            <a:r>
              <a:rPr lang="en-US" sz="1800" b="0" i="0" u="none" strike="noStrike" baseline="0" dirty="0">
                <a:solidFill>
                  <a:srgbClr val="272626"/>
                </a:solidFill>
                <a:latin typeface="MyriadPro-Regular"/>
              </a:rPr>
              <a:t>emaining for long on the list for a deceased donor graft impairs their eligibility for transplantation.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1" name="Τίτλος 1">
            <a:extLst>
              <a:ext uri="{FF2B5EF4-FFF2-40B4-BE49-F238E27FC236}">
                <a16:creationId xmlns:a16="http://schemas.microsoft.com/office/drawing/2014/main" id="{3A5568C1-455E-3242-A405-EEC0176F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471"/>
            <a:ext cx="10515600" cy="71437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INTRODUCTION</a:t>
            </a:r>
            <a:endParaRPr lang="el-GR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510FE76-BE57-F10C-6358-D0A3DAB05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819" y="4245816"/>
            <a:ext cx="3440172" cy="432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US" sz="1400" b="1" i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Sharif A.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i="1" dirty="0" err="1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Transpl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Int</a:t>
            </a:r>
            <a:r>
              <a:rPr lang="el-GR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35</a:t>
            </a:r>
            <a:r>
              <a:rPr lang="el-GR" sz="1400" b="1" i="1" dirty="0">
                <a:solidFill>
                  <a:srgbClr val="002060"/>
                </a:solidFill>
              </a:rPr>
              <a:t>:</a:t>
            </a:r>
            <a:r>
              <a:rPr lang="en-US" sz="1400" b="1" i="1" dirty="0">
                <a:solidFill>
                  <a:srgbClr val="002060"/>
                </a:solidFill>
              </a:rPr>
              <a:t>10482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, 2022</a:t>
            </a:r>
            <a:endParaRPr lang="el-GR" sz="1400" b="1" i="1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EDAB151-BF5E-E99C-1EBC-B2D3F755F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480" y="4787814"/>
            <a:ext cx="3440172" cy="432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US" sz="1400" b="1" i="1" dirty="0">
                <a:solidFill>
                  <a:srgbClr val="002060"/>
                </a:solidFill>
                <a:ea typeface="Calibri" panose="020F0502020204030204" pitchFamily="34" charset="0"/>
              </a:rPr>
              <a:t>Hernández D. 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Blood Press Res</a:t>
            </a:r>
            <a:r>
              <a:rPr lang="el-GR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45</a:t>
            </a:r>
            <a:r>
              <a:rPr lang="el-GR" sz="1400" b="1" i="1" dirty="0">
                <a:solidFill>
                  <a:srgbClr val="002060"/>
                </a:solidFill>
              </a:rPr>
              <a:t>:</a:t>
            </a:r>
            <a:r>
              <a:rPr lang="en-US" sz="1400" b="1" i="1" dirty="0">
                <a:solidFill>
                  <a:srgbClr val="002060"/>
                </a:solidFill>
              </a:rPr>
              <a:t>1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, 2020</a:t>
            </a:r>
            <a:endParaRPr lang="el-GR" sz="1400" b="1" i="1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32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72AA5792-5C8C-476D-8269-89FB5982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 AND  METHODS</a:t>
            </a:r>
            <a:endParaRPr lang="el-GR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04A33E-1F56-885F-9CBF-F4E9F97EC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533378"/>
            <a:ext cx="10874326" cy="4811151"/>
          </a:xfrm>
        </p:spPr>
        <p:txBody>
          <a:bodyPr>
            <a:normAutofit/>
          </a:bodyPr>
          <a:lstStyle/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The study included 405 patients who were enrolled on the waiting list for a deceased donor kidney graft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l-GR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2400" b="1" dirty="0"/>
              <a:t>Characteristics assessed</a:t>
            </a:r>
            <a:r>
              <a:rPr lang="el-GR" sz="2000" b="1" dirty="0">
                <a:cs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 panose="020B0604020202020204" pitchFamily="34" charset="0"/>
              </a:rPr>
              <a:t>Primary disease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 panose="020B0604020202020204" pitchFamily="34" charset="0"/>
              </a:rPr>
              <a:t>Length of stay on dialysis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 panose="020B0604020202020204" pitchFamily="34" charset="0"/>
              </a:rPr>
              <a:t>Body mass index (BMI)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 panose="020B0604020202020204" pitchFamily="34" charset="0"/>
              </a:rPr>
              <a:t>Cardiovascular morbidity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Frequency and cause of temporary exclusion from the list</a:t>
            </a:r>
            <a:endParaRPr lang="el-GR" sz="2000" b="1" dirty="0"/>
          </a:p>
          <a:p>
            <a:pPr lvl="1">
              <a:buFont typeface="Wingdings" panose="05000000000000000000" pitchFamily="2" charset="2"/>
              <a:buChar char="Ø"/>
            </a:pP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72AA5792-5C8C-476D-8269-89FB5982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56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 DEMOGRAPHICS (n=405)</a:t>
            </a:r>
            <a:endParaRPr lang="el-GR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Πίνακας 9">
            <a:extLst>
              <a:ext uri="{FF2B5EF4-FFF2-40B4-BE49-F238E27FC236}">
                <a16:creationId xmlns:a16="http://schemas.microsoft.com/office/drawing/2014/main" id="{FEFB97A6-99A7-4A01-9511-89EA40D33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901421"/>
              </p:ext>
            </p:extLst>
          </p:nvPr>
        </p:nvGraphicFramePr>
        <p:xfrm>
          <a:off x="1235651" y="2705935"/>
          <a:ext cx="986725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3628">
                  <a:extLst>
                    <a:ext uri="{9D8B030D-6E8A-4147-A177-3AD203B41FA5}">
                      <a16:colId xmlns:a16="http://schemas.microsoft.com/office/drawing/2014/main" val="206701883"/>
                    </a:ext>
                  </a:extLst>
                </a:gridCol>
                <a:gridCol w="4933628">
                  <a:extLst>
                    <a:ext uri="{9D8B030D-6E8A-4147-A177-3AD203B41FA5}">
                      <a16:colId xmlns:a16="http://schemas.microsoft.com/office/drawing/2014/main" val="874918419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</a:t>
                      </a:r>
                      <a:endParaRPr lang="el-GR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Male</a:t>
                      </a:r>
                      <a:r>
                        <a:rPr lang="el-GR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263</a:t>
                      </a:r>
                      <a:r>
                        <a:rPr lang="el-GR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(6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el-GR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</a:p>
                  </a:txBody>
                  <a:tcPr marL="121920" marR="121920" marT="60960" marB="6096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34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</a:t>
                      </a:r>
                      <a:endParaRPr lang="el-G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r>
                        <a:rPr lang="el-GR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± 1</a:t>
                      </a:r>
                      <a:r>
                        <a:rPr lang="en-US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l-G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6866243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RETRANSPLANTATION </a:t>
                      </a:r>
                      <a:endParaRPr lang="el-GR" sz="2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  <a:r>
                        <a:rPr lang="el-GR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13.8</a:t>
                      </a:r>
                      <a:r>
                        <a:rPr lang="el-GR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05361373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HIGHLY SENSITIZED</a:t>
                      </a:r>
                      <a:endParaRPr lang="el-G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  <a:r>
                        <a:rPr lang="el-GR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(1</a:t>
                      </a:r>
                      <a:r>
                        <a:rPr lang="en-US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3.3</a:t>
                      </a:r>
                      <a:r>
                        <a:rPr lang="el-GR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18805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64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8646" y="1690688"/>
            <a:ext cx="8326012" cy="4915586"/>
          </a:xfrm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AGE  DISTRIBUTION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41BD6B-AA71-19CE-70FE-FEA0060836A0}"/>
              </a:ext>
            </a:extLst>
          </p:cNvPr>
          <p:cNvSpPr txBox="1"/>
          <p:nvPr/>
        </p:nvSpPr>
        <p:spPr>
          <a:xfrm>
            <a:off x="3324293" y="3506560"/>
            <a:ext cx="245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Median age 57 (49, 64</a:t>
            </a:r>
            <a:r>
              <a:rPr lang="en-US" dirty="0"/>
              <a:t>)</a:t>
            </a:r>
            <a:endParaRPr lang="el-GR" dirty="0"/>
          </a:p>
        </p:txBody>
      </p: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30E1D125-CCFF-A187-8665-C76806660F03}"/>
              </a:ext>
            </a:extLst>
          </p:cNvPr>
          <p:cNvCxnSpPr>
            <a:cxnSpLocks/>
          </p:cNvCxnSpPr>
          <p:nvPr/>
        </p:nvCxnSpPr>
        <p:spPr>
          <a:xfrm>
            <a:off x="6569475" y="1755648"/>
            <a:ext cx="0" cy="40956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64A5613-D51F-E1C1-7B15-B36308AE800A}"/>
              </a:ext>
            </a:extLst>
          </p:cNvPr>
          <p:cNvSpPr txBox="1"/>
          <p:nvPr/>
        </p:nvSpPr>
        <p:spPr>
          <a:xfrm>
            <a:off x="6597761" y="1756049"/>
            <a:ext cx="148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n=150 (37%)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E5AEC0-7AA6-AF74-5489-326CFCEEBDEB}"/>
              </a:ext>
            </a:extLst>
          </p:cNvPr>
          <p:cNvSpPr txBox="1"/>
          <p:nvPr/>
        </p:nvSpPr>
        <p:spPr>
          <a:xfrm>
            <a:off x="7475872" y="2431476"/>
            <a:ext cx="2072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Eligible for an “old-for-old” kidney graft</a:t>
            </a:r>
            <a:endParaRPr lang="el-GR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8694" y="1348211"/>
            <a:ext cx="6315956" cy="5020376"/>
          </a:xfrm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838200" y="2425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PRIMARY  DISEASE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342118-C3C0-FC0A-6ED5-FA3AD8933D23}"/>
              </a:ext>
            </a:extLst>
          </p:cNvPr>
          <p:cNvSpPr txBox="1"/>
          <p:nvPr/>
        </p:nvSpPr>
        <p:spPr>
          <a:xfrm>
            <a:off x="7070032" y="3858399"/>
            <a:ext cx="3876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Regarding the primary disease, the cause of nephropathy was unknown in a large group of patients (30.1%).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59731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2020" y="1476266"/>
            <a:ext cx="8487960" cy="4829849"/>
          </a:xfrm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TIME ON DIALYSIS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C5B50-D6EA-D902-6B87-C64181CE7057}"/>
              </a:ext>
            </a:extLst>
          </p:cNvPr>
          <p:cNvSpPr txBox="1"/>
          <p:nvPr/>
        </p:nvSpPr>
        <p:spPr>
          <a:xfrm>
            <a:off x="5712514" y="2356892"/>
            <a:ext cx="1748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Median time 7 years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02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2020" y="1476266"/>
            <a:ext cx="8487960" cy="4829849"/>
          </a:xfrm>
        </p:spPr>
      </p:pic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BODY  MASS  INDEX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C5B50-D6EA-D902-6B87-C64181CE7057}"/>
              </a:ext>
            </a:extLst>
          </p:cNvPr>
          <p:cNvSpPr txBox="1"/>
          <p:nvPr/>
        </p:nvSpPr>
        <p:spPr>
          <a:xfrm>
            <a:off x="6231988" y="2061469"/>
            <a:ext cx="3854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/>
              <a:t>Overweight and obese were recorded in 28.4% and 8.1% of the patients on the list, respectively.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772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CARDIOVASCULAR  COMORBIDITIES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Θέση περιεχομένου 9" descr="Εικόνα που περιέχει κείμενο, στιγμιότυπο οθόνης, λογότυπο, γραμματοσειρά">
            <a:extLst>
              <a:ext uri="{FF2B5EF4-FFF2-40B4-BE49-F238E27FC236}">
                <a16:creationId xmlns:a16="http://schemas.microsoft.com/office/drawing/2014/main" id="{80B0944C-537C-8CD1-0E52-955EBB55C6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143" y="2556579"/>
            <a:ext cx="6172857" cy="3050952"/>
          </a:xfrm>
        </p:spPr>
      </p:pic>
      <p:pic>
        <p:nvPicPr>
          <p:cNvPr id="7" name="6 - Θέση περιεχομένου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1899" y="1488346"/>
            <a:ext cx="5116115" cy="4119185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36229F-A909-1272-9F3D-AAD030CFC4B4}"/>
              </a:ext>
            </a:extLst>
          </p:cNvPr>
          <p:cNvSpPr txBox="1"/>
          <p:nvPr/>
        </p:nvSpPr>
        <p:spPr>
          <a:xfrm>
            <a:off x="838200" y="5607531"/>
            <a:ext cx="479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main cause of cardiac comorbidity was CAD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6646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19948</TotalTime>
  <Words>410</Words>
  <Application>Microsoft Office PowerPoint</Application>
  <PresentationFormat>Ευρεία οθόνη</PresentationFormat>
  <Paragraphs>60</Paragraphs>
  <Slides>11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MyriadPro-Regular</vt:lpstr>
      <vt:lpstr>Tahoma</vt:lpstr>
      <vt:lpstr>Wingdings</vt:lpstr>
      <vt:lpstr>Office Theme</vt:lpstr>
      <vt:lpstr>Παρουσίαση του PowerPoint</vt:lpstr>
      <vt:lpstr>INTRODUCTION</vt:lpstr>
      <vt:lpstr>PATIENT  AND  METHODS</vt:lpstr>
      <vt:lpstr>PATIENT  DEMOGRAPHICS (n=405)</vt:lpstr>
      <vt:lpstr>AGE  DISTRIBUTION</vt:lpstr>
      <vt:lpstr>PRIMARY  DISEASE</vt:lpstr>
      <vt:lpstr>TIME ON DIALYSIS</vt:lpstr>
      <vt:lpstr>BODY  MASS  INDEX</vt:lpstr>
      <vt:lpstr>CARDIOVASCULAR  COMORBIDITIES</vt:lpstr>
      <vt:lpstr>TEMPORARY  EXCLUDED  FROM  THE  LIST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Ζητήματα στην επαναμεταμόσχευση νεφρού</dc:title>
  <dc:creator>ERASMIA SAMPANI</dc:creator>
  <cp:lastModifiedBy>Στρατής Κασιμάτης</cp:lastModifiedBy>
  <cp:revision>163</cp:revision>
  <dcterms:created xsi:type="dcterms:W3CDTF">2022-05-07T16:03:14Z</dcterms:created>
  <dcterms:modified xsi:type="dcterms:W3CDTF">2023-10-18T22:03:24Z</dcterms:modified>
</cp:coreProperties>
</file>