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110" autoAdjust="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 group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F8-4D42-BC5A-1B70766FBA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F8-4D42-BC5A-1B70766FBA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F8-4D42-BC5A-1B70766FBA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F8-4D42-BC5A-1B70766FBA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B35-462A-90A3-2FABDEE6AA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1F8-4D42-BC5A-1B70766FBAA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 /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CKD1</c:v>
                </c:pt>
                <c:pt idx="1">
                  <c:v>CKD2</c:v>
                </c:pt>
                <c:pt idx="2">
                  <c:v>CKD3a</c:v>
                </c:pt>
                <c:pt idx="3">
                  <c:v>CKD3b</c:v>
                </c:pt>
                <c:pt idx="4">
                  <c:v>CKD4</c:v>
                </c:pt>
                <c:pt idx="5">
                  <c:v>CKD5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4">
                  <c:v>12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5-462A-90A3-2FABDEE6AA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II group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II group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48-4416-9FD9-AA2FA8C0B9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48-4416-9FD9-AA2FA8C0B9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448-4416-9FD9-AA2FA8C0B9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448-4416-9FD9-AA2FA8C0B9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448-4416-9FD9-AA2FA8C0B9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448-4416-9FD9-AA2FA8C0B99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 /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CKD1</c:v>
                </c:pt>
                <c:pt idx="1">
                  <c:v>CKD2</c:v>
                </c:pt>
                <c:pt idx="2">
                  <c:v>CKD3a</c:v>
                </c:pt>
                <c:pt idx="3">
                  <c:v>CKD3b</c:v>
                </c:pt>
                <c:pt idx="4">
                  <c:v>CKD4</c:v>
                </c:pt>
                <c:pt idx="5">
                  <c:v>CKD5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2</c:v>
                </c:pt>
                <c:pt idx="1">
                  <c:v>7</c:v>
                </c:pt>
                <c:pt idx="2">
                  <c:v>1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448-4416-9FD9-AA2FA8C0B9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III group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BC6-4334-A7D2-7EFFECDA33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BC6-4334-A7D2-7EFFECDA33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BC6-4334-A7D2-7EFFECDA33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BC6-4334-A7D2-7EFFECDA33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BC6-4334-A7D2-7EFFECDA33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BC6-4334-A7D2-7EFFECDA33B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 /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CKD1</c:v>
                </c:pt>
                <c:pt idx="1">
                  <c:v>CKD2</c:v>
                </c:pt>
                <c:pt idx="2">
                  <c:v>CKD3a</c:v>
                </c:pt>
                <c:pt idx="3">
                  <c:v>CKD3b</c:v>
                </c:pt>
                <c:pt idx="4">
                  <c:v>CKD4</c:v>
                </c:pt>
                <c:pt idx="5">
                  <c:v>CKD5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5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BC6-4334-A7D2-7EFFECDA33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718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062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20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264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384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696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297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0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490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283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829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77F1-C681-44E6-938A-EF64CCE7397C}" type="datetimeFigureOut">
              <a:rPr lang="bg-BG" smtClean="0"/>
              <a:t>16.10.2023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4884-6FC4-407C-AFEF-F53DA2A6B1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414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POTENTIAL PREDICTORS OF DIABETIC NEPHROPATHY IN PATIENTS WITH TYPE 2 DIABETES MELLITUS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Stanislava</a:t>
            </a:r>
            <a:r>
              <a:rPr lang="en-US" b="1" dirty="0"/>
              <a:t> ILIEVA¹, Emilia NASEVA², </a:t>
            </a:r>
            <a:r>
              <a:rPr lang="en-US" b="1" dirty="0" err="1"/>
              <a:t>Lachezar</a:t>
            </a:r>
            <a:r>
              <a:rPr lang="en-US" b="1" dirty="0"/>
              <a:t> LOZANOV¹</a:t>
            </a:r>
            <a:endParaRPr lang="bg-BG" dirty="0"/>
          </a:p>
          <a:p>
            <a:pPr>
              <a:lnSpc>
                <a:spcPct val="100000"/>
              </a:lnSpc>
            </a:pPr>
            <a:endParaRPr lang="en-US" sz="1700" i="1" dirty="0" smtClean="0"/>
          </a:p>
          <a:p>
            <a:pPr>
              <a:lnSpc>
                <a:spcPct val="100000"/>
              </a:lnSpc>
            </a:pPr>
            <a:r>
              <a:rPr lang="en-US" sz="1700" i="1" dirty="0" smtClean="0"/>
              <a:t>¹Clinic </a:t>
            </a:r>
            <a:r>
              <a:rPr lang="en-US" sz="1700" i="1" dirty="0"/>
              <a:t>of Internal Diseases, </a:t>
            </a:r>
            <a:r>
              <a:rPr lang="en-US" sz="1700" i="1" dirty="0" err="1"/>
              <a:t>Acibadem</a:t>
            </a:r>
            <a:r>
              <a:rPr lang="en-US" sz="1700" i="1" dirty="0"/>
              <a:t> </a:t>
            </a:r>
            <a:r>
              <a:rPr lang="en-US" sz="1700" i="1" dirty="0" err="1"/>
              <a:t>CityClinic</a:t>
            </a:r>
            <a:r>
              <a:rPr lang="en-US" sz="1700" i="1" dirty="0"/>
              <a:t> University Hospital </a:t>
            </a:r>
            <a:r>
              <a:rPr lang="en-US" sz="1700" i="1" dirty="0" err="1"/>
              <a:t>Tokuda</a:t>
            </a:r>
            <a:endParaRPr lang="bg-BG" sz="1700" dirty="0"/>
          </a:p>
          <a:p>
            <a:pPr>
              <a:lnSpc>
                <a:spcPct val="100000"/>
              </a:lnSpc>
            </a:pPr>
            <a:r>
              <a:rPr lang="en-US" sz="1700" i="1" dirty="0"/>
              <a:t>²Faculty of Public Health “Prof. </a:t>
            </a:r>
            <a:r>
              <a:rPr lang="en-US" sz="1700" i="1" dirty="0" err="1"/>
              <a:t>Tsekomir</a:t>
            </a:r>
            <a:r>
              <a:rPr lang="en-US" sz="1700" i="1" dirty="0"/>
              <a:t> </a:t>
            </a:r>
            <a:r>
              <a:rPr lang="en-US" sz="1700" i="1" dirty="0" err="1"/>
              <a:t>Vodenicharov</a:t>
            </a:r>
            <a:r>
              <a:rPr lang="en-US" sz="1700" i="1" dirty="0"/>
              <a:t>, MD, DSc”, Medical University of Sofia</a:t>
            </a:r>
            <a:endParaRPr lang="bg-BG" sz="17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269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901"/>
            <a:ext cx="10515600" cy="147478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65835"/>
              </p:ext>
            </p:extLst>
          </p:nvPr>
        </p:nvGraphicFramePr>
        <p:xfrm>
          <a:off x="838200" y="1320800"/>
          <a:ext cx="10592922" cy="511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740">
                  <a:extLst>
                    <a:ext uri="{9D8B030D-6E8A-4147-A177-3AD203B41FA5}">
                      <a16:colId xmlns:a16="http://schemas.microsoft.com/office/drawing/2014/main" val="2369489962"/>
                    </a:ext>
                  </a:extLst>
                </a:gridCol>
                <a:gridCol w="1192381">
                  <a:extLst>
                    <a:ext uri="{9D8B030D-6E8A-4147-A177-3AD203B41FA5}">
                      <a16:colId xmlns:a16="http://schemas.microsoft.com/office/drawing/2014/main" val="976072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598707832"/>
                    </a:ext>
                  </a:extLst>
                </a:gridCol>
                <a:gridCol w="1249123">
                  <a:extLst>
                    <a:ext uri="{9D8B030D-6E8A-4147-A177-3AD203B41FA5}">
                      <a16:colId xmlns:a16="http://schemas.microsoft.com/office/drawing/2014/main" val="132599749"/>
                    </a:ext>
                  </a:extLst>
                </a:gridCol>
                <a:gridCol w="1207912">
                  <a:extLst>
                    <a:ext uri="{9D8B030D-6E8A-4147-A177-3AD203B41FA5}">
                      <a16:colId xmlns:a16="http://schemas.microsoft.com/office/drawing/2014/main" val="761751201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4041386199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1250462306"/>
                    </a:ext>
                  </a:extLst>
                </a:gridCol>
                <a:gridCol w="1128889">
                  <a:extLst>
                    <a:ext uri="{9D8B030D-6E8A-4147-A177-3AD203B41FA5}">
                      <a16:colId xmlns:a16="http://schemas.microsoft.com/office/drawing/2014/main" val="2773149732"/>
                    </a:ext>
                  </a:extLst>
                </a:gridCol>
                <a:gridCol w="1192100">
                  <a:extLst>
                    <a:ext uri="{9D8B030D-6E8A-4147-A177-3AD203B41FA5}">
                      <a16:colId xmlns:a16="http://schemas.microsoft.com/office/drawing/2014/main" val="3684865174"/>
                    </a:ext>
                  </a:extLst>
                </a:gridCol>
              </a:tblGrid>
              <a:tr h="778933">
                <a:tc grid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group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DM with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 group</a:t>
                      </a:r>
                    </a:p>
                    <a:p>
                      <a:r>
                        <a:rPr lang="en-US" sz="1600" dirty="0" smtClean="0"/>
                        <a:t>DM without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 group</a:t>
                      </a:r>
                    </a:p>
                    <a:p>
                      <a:r>
                        <a:rPr lang="en-US" sz="1600" dirty="0" smtClean="0"/>
                        <a:t>Non Diabetics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1/2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 1/3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2/3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</a:p>
                    <a:p>
                      <a:r>
                        <a:rPr lang="en-US" sz="1600" dirty="0" smtClean="0"/>
                        <a:t>(1+2)/3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159562"/>
                  </a:ext>
                </a:extLst>
              </a:tr>
              <a:tr h="390582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Homocysteine</a:t>
                      </a:r>
                      <a:r>
                        <a:rPr lang="en-US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(30,0%)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(33,3%)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0,034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0,777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0,056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0,448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26610"/>
                  </a:ext>
                </a:extLst>
              </a:tr>
              <a:tr h="39058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n=21 (70,0%)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(38,9%)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n=22 (66,7%)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82757"/>
                  </a:ext>
                </a:extLst>
              </a:tr>
              <a:tr h="325485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Folic acid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n=20 (87,0%)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(100,0%)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n=27 (81,8%)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0,323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0,338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0,219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0,242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71397"/>
                  </a:ext>
                </a:extLst>
              </a:tr>
              <a:tr h="32548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(13,0%)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n=6</a:t>
                      </a:r>
                      <a:r>
                        <a:rPr lang="en-US" sz="1200" baseline="0" dirty="0" smtClean="0"/>
                        <a:t> (18,2%)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424276"/>
                  </a:ext>
                </a:extLst>
              </a:tr>
              <a:tr h="5533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MTHFR A1289C</a:t>
                      </a:r>
                      <a:endParaRPr lang="bg-BG" sz="1400" b="1" dirty="0" smtClean="0"/>
                    </a:p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Homozygous AA 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n=16 (53,5%)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(55,6%)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(45,5%)</a:t>
                      </a:r>
                      <a:endParaRPr lang="bg-BG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0,982</a:t>
                      </a:r>
                      <a:endParaRPr lang="bg-BG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0,794</a:t>
                      </a:r>
                      <a:endParaRPr lang="bg-BG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0,785</a:t>
                      </a:r>
                      <a:endParaRPr lang="bg-BG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0,721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114556"/>
                  </a:ext>
                </a:extLst>
              </a:tr>
              <a:tr h="32548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Heterozygous</a:t>
                      </a:r>
                      <a:r>
                        <a:rPr lang="bg-BG" sz="1400" dirty="0" smtClean="0"/>
                        <a:t> 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n=12 (40,0%)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(38,9%)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n=16 (48,5%)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59727"/>
                  </a:ext>
                </a:extLst>
              </a:tr>
              <a:tr h="75946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Homozygous CC mutation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n=2 (6,7%)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n=1 (5,6%)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017081"/>
                  </a:ext>
                </a:extLst>
              </a:tr>
              <a:tr h="47737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</a:t>
                      </a:r>
                      <a:r>
                        <a:rPr lang="en-US" sz="1200" baseline="0" dirty="0" smtClean="0"/>
                        <a:t> (6,1%)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422277"/>
                  </a:ext>
                </a:extLst>
              </a:tr>
              <a:tr h="5533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MTHFR</a:t>
                      </a:r>
                      <a:r>
                        <a:rPr lang="en-US" sz="1400" b="1" baseline="0" dirty="0" smtClean="0"/>
                        <a:t> C677T</a:t>
                      </a:r>
                      <a:endParaRPr lang="bg-BG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Homozygous CC normal</a:t>
                      </a:r>
                      <a:endParaRPr lang="bg-BG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(43,3%)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n=6 (33,3%)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(21,2%)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0,770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0,094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0,300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0,084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835451"/>
                  </a:ext>
                </a:extLst>
              </a:tr>
              <a:tr h="32548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Heterozygous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n=12 (40,0%)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n=8 (44,4%)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n=22 (66,7%)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55991"/>
                  </a:ext>
                </a:extLst>
              </a:tr>
              <a:tr h="55332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Homozygous TT mutation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(8,7%)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(22,2%)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(12,1%)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101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0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277751"/>
              </p:ext>
            </p:extLst>
          </p:nvPr>
        </p:nvGraphicFramePr>
        <p:xfrm>
          <a:off x="838200" y="1915936"/>
          <a:ext cx="10609739" cy="406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3401686112"/>
                    </a:ext>
                  </a:extLst>
                </a:gridCol>
                <a:gridCol w="877457">
                  <a:extLst>
                    <a:ext uri="{9D8B030D-6E8A-4147-A177-3AD203B41FA5}">
                      <a16:colId xmlns:a16="http://schemas.microsoft.com/office/drawing/2014/main" val="1360551302"/>
                    </a:ext>
                  </a:extLst>
                </a:gridCol>
                <a:gridCol w="1188357">
                  <a:extLst>
                    <a:ext uri="{9D8B030D-6E8A-4147-A177-3AD203B41FA5}">
                      <a16:colId xmlns:a16="http://schemas.microsoft.com/office/drawing/2014/main" val="39717971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280742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3133183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2778946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3360765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3243441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82062569"/>
                    </a:ext>
                  </a:extLst>
                </a:gridCol>
              </a:tblGrid>
              <a:tr h="872420">
                <a:tc grid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group</a:t>
                      </a:r>
                      <a:r>
                        <a:rPr lang="en-US" sz="1600" baseline="0" dirty="0" smtClean="0"/>
                        <a:t> – </a:t>
                      </a:r>
                    </a:p>
                    <a:p>
                      <a:r>
                        <a:rPr lang="en-US" sz="1600" baseline="0" dirty="0" smtClean="0"/>
                        <a:t>DM with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 group</a:t>
                      </a:r>
                    </a:p>
                    <a:p>
                      <a:r>
                        <a:rPr lang="en-US" sz="1600" dirty="0" smtClean="0"/>
                        <a:t>DM without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 group</a:t>
                      </a:r>
                    </a:p>
                    <a:p>
                      <a:r>
                        <a:rPr lang="en-US" sz="1600" dirty="0" smtClean="0"/>
                        <a:t>Non Diabetics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1/2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 1/3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2/3</a:t>
                      </a:r>
                      <a:endParaRPr lang="en-US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</a:p>
                    <a:p>
                      <a:r>
                        <a:rPr lang="en-US" sz="1600" dirty="0" smtClean="0"/>
                        <a:t>(1+2)/3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39772"/>
                  </a:ext>
                </a:extLst>
              </a:tr>
              <a:tr h="318833">
                <a:tc rowSpan="3">
                  <a:txBody>
                    <a:bodyPr/>
                    <a:lstStyle/>
                    <a:p>
                      <a:r>
                        <a:rPr lang="en-US" sz="1400" b="1" dirty="0" smtClean="0"/>
                        <a:t>TSH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(9,1%)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0,135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0,140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0,416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0,220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789302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n=29 (96,7%)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n=16 (88,9%)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n=27 (81,8%)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61057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 (11,1%)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(9,1%)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49529"/>
                  </a:ext>
                </a:extLst>
              </a:tr>
              <a:tr h="318833">
                <a:tc rowSpan="3">
                  <a:txBody>
                    <a:bodyPr/>
                    <a:lstStyle/>
                    <a:p>
                      <a:r>
                        <a:rPr lang="en-US" sz="1400" b="1" dirty="0" smtClean="0"/>
                        <a:t>FT4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n=2 (6,9%)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(3,0%)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0,240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0,326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0,753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0,640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70231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n=27 (93,1%)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n=17 (94,4%)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n=30 (90,9%)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803331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(5,6%)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 (6,1%)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75333"/>
                  </a:ext>
                </a:extLst>
              </a:tr>
              <a:tr h="318833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TAT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n=26 (86,7%)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(83,3%)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n=29 (87,9%)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0,999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0,885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0,686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0,751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17390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(13,3%)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(16,7%)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(12,1%)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111963"/>
                  </a:ext>
                </a:extLst>
              </a:tr>
              <a:tr h="318833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MAT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n=29 (96,7%)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(83,3%)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n=26 (78,8%)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0,142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0,033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0,999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0,096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725103"/>
                  </a:ext>
                </a:extLst>
              </a:tr>
              <a:tr h="31883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(16,7%)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(21,2%)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0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8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There is no single biomarker that could be a predictor of Diabetic nephropathy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combination of biomarkers might be more reliable test </a:t>
            </a:r>
            <a:r>
              <a:rPr lang="en-US" smtClean="0"/>
              <a:t>and should </a:t>
            </a:r>
            <a:r>
              <a:rPr lang="en-US" dirty="0" smtClean="0"/>
              <a:t>be searched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Larger studies are needed to determine the predictive value of the particular biomarkers for the development of DN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113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  <a:endParaRPr lang="bg-BG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Diabetic nephropathy (DN) is a leading cause of ESRD worldwide</a:t>
            </a:r>
          </a:p>
          <a:p>
            <a:r>
              <a:rPr lang="en-US" sz="3000" dirty="0" smtClean="0"/>
              <a:t>DN is an independent </a:t>
            </a:r>
            <a:r>
              <a:rPr lang="en-US" sz="3000" dirty="0"/>
              <a:t>risk factor of cardio-vascular mortality in </a:t>
            </a:r>
            <a:r>
              <a:rPr lang="en-US" sz="3000" dirty="0" smtClean="0"/>
              <a:t>diabetics</a:t>
            </a:r>
            <a:endParaRPr lang="en-US" sz="3000" dirty="0"/>
          </a:p>
          <a:p>
            <a:r>
              <a:rPr lang="en-US" sz="3000" dirty="0" smtClean="0"/>
              <a:t>The pathogenesis of DN is complex and multifactorial</a:t>
            </a:r>
          </a:p>
          <a:p>
            <a:r>
              <a:rPr lang="en-US" sz="3000" dirty="0" smtClean="0"/>
              <a:t>No </a:t>
            </a:r>
            <a:r>
              <a:rPr lang="en-US" sz="3000" dirty="0"/>
              <a:t>affirmed biomarkers of its </a:t>
            </a:r>
            <a:r>
              <a:rPr lang="en-US" sz="3000" dirty="0" smtClean="0"/>
              <a:t>presence so far, </a:t>
            </a:r>
            <a:r>
              <a:rPr lang="en-US" sz="3000" dirty="0"/>
              <a:t>except albuminuria </a:t>
            </a:r>
            <a:endParaRPr lang="en-US" sz="3000" dirty="0" smtClean="0"/>
          </a:p>
          <a:p>
            <a:r>
              <a:rPr lang="en-US" sz="3000" dirty="0" smtClean="0"/>
              <a:t>Renal </a:t>
            </a:r>
            <a:r>
              <a:rPr lang="en-US" sz="3000" dirty="0"/>
              <a:t>biopsy still stays the only method that confirms the diagnosis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4008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AIM OF THE STUDY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r>
              <a:rPr lang="en-US" sz="4000" dirty="0" smtClean="0"/>
              <a:t>To </a:t>
            </a:r>
            <a:r>
              <a:rPr lang="en-US" sz="4000" dirty="0"/>
              <a:t>reveal a</a:t>
            </a:r>
            <a:r>
              <a:rPr lang="en-US" sz="4000" dirty="0" smtClean="0"/>
              <a:t> </a:t>
            </a:r>
            <a:r>
              <a:rPr lang="en-US" sz="4000" dirty="0"/>
              <a:t>relationship between </a:t>
            </a:r>
            <a:r>
              <a:rPr lang="en-US" sz="4000" dirty="0" smtClean="0"/>
              <a:t>particular </a:t>
            </a:r>
            <a:r>
              <a:rPr lang="en-US" sz="4000" dirty="0"/>
              <a:t>biomarkers and development of DN in patients with type 2 Diabetes Mellitus</a:t>
            </a:r>
            <a:r>
              <a:rPr lang="en-US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02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MATERIAL AND METHODS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55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000" b="1" dirty="0" smtClean="0"/>
              <a:t>81 patients </a:t>
            </a:r>
            <a:r>
              <a:rPr lang="en-US" sz="3000" dirty="0" smtClean="0"/>
              <a:t>(22-75 years old): male – 49 (60,5%) and female – 32 (39,5%) with CKD and histologically proven nephropathies.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48 of all (59,3%) are with Diabetes mellitus Type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33 (40,7%) – without Diabetes mellitus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800" b="1" dirty="0" smtClean="0"/>
              <a:t>	3 groups:</a:t>
            </a:r>
          </a:p>
          <a:p>
            <a:pPr marL="457200" lvl="1" indent="0">
              <a:buNone/>
            </a:pPr>
            <a:r>
              <a:rPr lang="en-US" sz="2800" dirty="0" smtClean="0"/>
              <a:t>	I gr.- Type 2 DM with histology of DN (n=30); 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dirty="0" smtClean="0"/>
              <a:t>male 22 (73,3%); female 8 (26,7%)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II gr. – Type 2 DM without DN in the biopsy (n=18)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dirty="0" smtClean="0"/>
              <a:t>male 11 (61,1%); female 7 (38,9%)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III gr. – Non Diabetics (n=33)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600" dirty="0" smtClean="0"/>
              <a:t>male 16 (48,5%); female 17 (51,5%)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74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Distribution of the patients according </a:t>
            </a:r>
            <a:r>
              <a:rPr lang="en-US" sz="4000" b="1" dirty="0" smtClean="0"/>
              <a:t>to </a:t>
            </a:r>
            <a:r>
              <a:rPr lang="en-US" sz="4000" b="1" dirty="0"/>
              <a:t>stages of CKD (KDIGO Classification):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088303"/>
              </p:ext>
            </p:extLst>
          </p:nvPr>
        </p:nvGraphicFramePr>
        <p:xfrm>
          <a:off x="465667" y="1825625"/>
          <a:ext cx="345947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797764"/>
              </p:ext>
            </p:extLst>
          </p:nvPr>
        </p:nvGraphicFramePr>
        <p:xfrm>
          <a:off x="4366260" y="1825625"/>
          <a:ext cx="345947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06941"/>
              </p:ext>
            </p:extLst>
          </p:nvPr>
        </p:nvGraphicFramePr>
        <p:xfrm>
          <a:off x="8266853" y="1825625"/>
          <a:ext cx="345947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8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MATERIAL AND METHODS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patients are investigated for the following parameters: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Complications of DM: Diabetic retinopathy; polyneuropathy, macroangiopathy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BMI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Arterial hypertension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Lipid status (LDL, HDL, Triglycerides) and uric acid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HbA1C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Inflammatory markers: CRP, Il-6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Indexes of blood clotting and vessel damage: Fibrinogen, D-dimer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Homocysteine, folic acid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Genetic factors: Methylenetetrahydrofolate </a:t>
            </a:r>
            <a:r>
              <a:rPr lang="en-US" dirty="0"/>
              <a:t>reductase gene polymorphism (MTHFR A1289C</a:t>
            </a:r>
            <a:r>
              <a:rPr lang="bg-BG" dirty="0"/>
              <a:t> and </a:t>
            </a:r>
            <a:r>
              <a:rPr lang="en-US" dirty="0"/>
              <a:t>C677T</a:t>
            </a:r>
            <a:r>
              <a:rPr lang="en-US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Thyroid function (TSH, FT4, TAT Ab, MAT Ab)</a:t>
            </a:r>
          </a:p>
          <a:p>
            <a:pPr marL="914400" lvl="1" indent="-457200">
              <a:buFont typeface="+mj-lt"/>
              <a:buAutoNum type="arabi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887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RESULTS</a:t>
            </a: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748760"/>
              </p:ext>
            </p:extLst>
          </p:nvPr>
        </p:nvGraphicFramePr>
        <p:xfrm>
          <a:off x="838203" y="1030170"/>
          <a:ext cx="10515603" cy="546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758">
                  <a:extLst>
                    <a:ext uri="{9D8B030D-6E8A-4147-A177-3AD203B41FA5}">
                      <a16:colId xmlns:a16="http://schemas.microsoft.com/office/drawing/2014/main" val="987020575"/>
                    </a:ext>
                  </a:extLst>
                </a:gridCol>
                <a:gridCol w="880532">
                  <a:extLst>
                    <a:ext uri="{9D8B030D-6E8A-4147-A177-3AD203B41FA5}">
                      <a16:colId xmlns:a16="http://schemas.microsoft.com/office/drawing/2014/main" val="810139786"/>
                    </a:ext>
                  </a:extLst>
                </a:gridCol>
                <a:gridCol w="1196621">
                  <a:extLst>
                    <a:ext uri="{9D8B030D-6E8A-4147-A177-3AD203B41FA5}">
                      <a16:colId xmlns:a16="http://schemas.microsoft.com/office/drawing/2014/main" val="822072857"/>
                    </a:ext>
                  </a:extLst>
                </a:gridCol>
                <a:gridCol w="1275645">
                  <a:extLst>
                    <a:ext uri="{9D8B030D-6E8A-4147-A177-3AD203B41FA5}">
                      <a16:colId xmlns:a16="http://schemas.microsoft.com/office/drawing/2014/main" val="4128894786"/>
                    </a:ext>
                  </a:extLst>
                </a:gridCol>
                <a:gridCol w="1095022">
                  <a:extLst>
                    <a:ext uri="{9D8B030D-6E8A-4147-A177-3AD203B41FA5}">
                      <a16:colId xmlns:a16="http://schemas.microsoft.com/office/drawing/2014/main" val="1878034327"/>
                    </a:ext>
                  </a:extLst>
                </a:gridCol>
                <a:gridCol w="1095022">
                  <a:extLst>
                    <a:ext uri="{9D8B030D-6E8A-4147-A177-3AD203B41FA5}">
                      <a16:colId xmlns:a16="http://schemas.microsoft.com/office/drawing/2014/main" val="265495258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943089177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1870845344"/>
                    </a:ext>
                  </a:extLst>
                </a:gridCol>
                <a:gridCol w="1238959">
                  <a:extLst>
                    <a:ext uri="{9D8B030D-6E8A-4147-A177-3AD203B41FA5}">
                      <a16:colId xmlns:a16="http://schemas.microsoft.com/office/drawing/2014/main" val="3485753799"/>
                    </a:ext>
                  </a:extLst>
                </a:gridCol>
              </a:tblGrid>
              <a:tr h="812801"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group</a:t>
                      </a:r>
                      <a:r>
                        <a:rPr lang="en-US" baseline="0" dirty="0" smtClean="0"/>
                        <a:t> – </a:t>
                      </a:r>
                    </a:p>
                    <a:p>
                      <a:r>
                        <a:rPr lang="en-US" sz="1600" baseline="0" dirty="0" smtClean="0"/>
                        <a:t>DM with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 group</a:t>
                      </a:r>
                    </a:p>
                    <a:p>
                      <a:r>
                        <a:rPr lang="en-US" sz="1600" dirty="0" smtClean="0"/>
                        <a:t>DM without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group</a:t>
                      </a:r>
                    </a:p>
                    <a:p>
                      <a:r>
                        <a:rPr lang="en-US" sz="1600" dirty="0" smtClean="0"/>
                        <a:t>Non Diabetics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1/2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 1/3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2/3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</a:p>
                    <a:p>
                      <a:r>
                        <a:rPr lang="en-US" sz="1600" dirty="0" smtClean="0"/>
                        <a:t>(1+2)/3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070859"/>
                  </a:ext>
                </a:extLst>
              </a:tr>
              <a:tr h="29519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Gender</a:t>
                      </a:r>
                      <a:endParaRPr lang="bg-BG" sz="1400" b="1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Male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n=22 (73,3%)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n=16 (48,5%)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0,376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0,044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0,388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0,067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62601"/>
                  </a:ext>
                </a:extLst>
              </a:tr>
              <a:tr h="22577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Female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n=8 (36,7%)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n=7 (38,9%)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n=17 (51,5%)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07960"/>
                  </a:ext>
                </a:extLst>
              </a:tr>
              <a:tr h="295198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Diabetic</a:t>
                      </a:r>
                      <a:r>
                        <a:rPr lang="en-US" sz="1400" b="1" baseline="0" dirty="0" smtClean="0"/>
                        <a:t> Retinopathy</a:t>
                      </a:r>
                      <a:endParaRPr lang="bg-BG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bg-BG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(50,0%)</a:t>
                      </a:r>
                      <a:endParaRPr lang="bg-BG" sz="12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˂0,001</a:t>
                      </a:r>
                      <a:endParaRPr lang="bg-B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97362"/>
                  </a:ext>
                </a:extLst>
              </a:tr>
              <a:tr h="25061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bg-BG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(50,0%)</a:t>
                      </a:r>
                      <a:endParaRPr lang="bg-BG" sz="12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n=18 (100,0%)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217583"/>
                  </a:ext>
                </a:extLst>
              </a:tr>
              <a:tr h="295198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Diabetic polyneuropathy</a:t>
                      </a:r>
                      <a:endParaRPr lang="bg-BG" sz="1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bg-BG" sz="1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n=20</a:t>
                      </a:r>
                      <a:r>
                        <a:rPr lang="en-US" sz="1200" baseline="0" dirty="0" smtClean="0"/>
                        <a:t> (66,7%)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(55,6%)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0,441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025203"/>
                  </a:ext>
                </a:extLst>
              </a:tr>
              <a:tr h="2951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(33,3%)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n=8</a:t>
                      </a:r>
                      <a:r>
                        <a:rPr lang="en-US" sz="1200" baseline="0" dirty="0" smtClean="0"/>
                        <a:t> (44,4%)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224562"/>
                  </a:ext>
                </a:extLst>
              </a:tr>
              <a:tr h="295198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Diabetic macroangiopathy 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(33,3%)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(38,9%)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0,697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31129"/>
                  </a:ext>
                </a:extLst>
              </a:tr>
              <a:tr h="2951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n=20 (66,7%)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792774"/>
                  </a:ext>
                </a:extLst>
              </a:tr>
              <a:tr h="29519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Diabetic</a:t>
                      </a:r>
                      <a:r>
                        <a:rPr lang="en-US" sz="1400" b="1" baseline="0" dirty="0" smtClean="0"/>
                        <a:t> gangrene</a:t>
                      </a:r>
                      <a:endParaRPr lang="bg-BG" sz="1400" b="1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 (6,7%)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0,263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886056"/>
                  </a:ext>
                </a:extLst>
              </a:tr>
              <a:tr h="2951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n=28 (93,3%)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n=18 (100,0%)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738967"/>
                  </a:ext>
                </a:extLst>
              </a:tr>
              <a:tr h="295198">
                <a:tc rowSpan="3">
                  <a:txBody>
                    <a:bodyPr/>
                    <a:lstStyle/>
                    <a:p>
                      <a:r>
                        <a:rPr lang="en-US" sz="1400" b="1" dirty="0" smtClean="0"/>
                        <a:t>BMI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r>
                        <a:rPr lang="en-US" sz="1200" baseline="0" dirty="0" smtClean="0"/>
                        <a:t>,0</a:t>
                      </a:r>
                      <a:r>
                        <a:rPr lang="en-US" sz="1200" dirty="0" smtClean="0"/>
                        <a:t>-24,9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(5,6%)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(33,3%)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0,747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˂0,001</a:t>
                      </a:r>
                      <a:endParaRPr lang="bg-B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0,013</a:t>
                      </a:r>
                      <a:endParaRPr lang="bg-B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˂0,001</a:t>
                      </a:r>
                      <a:endParaRPr lang="bg-BG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789319"/>
                  </a:ext>
                </a:extLst>
              </a:tr>
              <a:tr h="2951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25,0-29,0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n=6 (20,0%)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(27,8%)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(39,4%)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552502"/>
                  </a:ext>
                </a:extLst>
              </a:tr>
              <a:tr h="2951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˃</a:t>
                      </a:r>
                      <a:r>
                        <a:rPr lang="en-US" sz="1200" dirty="0" smtClean="0"/>
                        <a:t>30,0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n=23 (76,7%)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n=12 (66,7%)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(27,3%)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37585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Arterial Hypertension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n=30 (100,0%)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n=18</a:t>
                      </a:r>
                      <a:r>
                        <a:rPr lang="en-US" sz="1200" baseline="0" dirty="0" smtClean="0"/>
                        <a:t> (100,0%)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n=28 (84,8%)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0,054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0,148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0,009</a:t>
                      </a:r>
                      <a:endParaRPr lang="bg-B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261081"/>
                  </a:ext>
                </a:extLst>
              </a:tr>
              <a:tr h="25964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(15,0%)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758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26795"/>
              </p:ext>
            </p:extLst>
          </p:nvPr>
        </p:nvGraphicFramePr>
        <p:xfrm>
          <a:off x="838200" y="1142999"/>
          <a:ext cx="10562273" cy="4672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222">
                  <a:extLst>
                    <a:ext uri="{9D8B030D-6E8A-4147-A177-3AD203B41FA5}">
                      <a16:colId xmlns:a16="http://schemas.microsoft.com/office/drawing/2014/main" val="724587428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437582828"/>
                    </a:ext>
                  </a:extLst>
                </a:gridCol>
                <a:gridCol w="1106312">
                  <a:extLst>
                    <a:ext uri="{9D8B030D-6E8A-4147-A177-3AD203B41FA5}">
                      <a16:colId xmlns:a16="http://schemas.microsoft.com/office/drawing/2014/main" val="3079438017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3066456271"/>
                    </a:ext>
                  </a:extLst>
                </a:gridCol>
                <a:gridCol w="1444978">
                  <a:extLst>
                    <a:ext uri="{9D8B030D-6E8A-4147-A177-3AD203B41FA5}">
                      <a16:colId xmlns:a16="http://schemas.microsoft.com/office/drawing/2014/main" val="750107222"/>
                    </a:ext>
                  </a:extLst>
                </a:gridCol>
                <a:gridCol w="1061155">
                  <a:extLst>
                    <a:ext uri="{9D8B030D-6E8A-4147-A177-3AD203B41FA5}">
                      <a16:colId xmlns:a16="http://schemas.microsoft.com/office/drawing/2014/main" val="2051164088"/>
                    </a:ext>
                  </a:extLst>
                </a:gridCol>
                <a:gridCol w="1140178">
                  <a:extLst>
                    <a:ext uri="{9D8B030D-6E8A-4147-A177-3AD203B41FA5}">
                      <a16:colId xmlns:a16="http://schemas.microsoft.com/office/drawing/2014/main" val="2086004110"/>
                    </a:ext>
                  </a:extLst>
                </a:gridCol>
                <a:gridCol w="1343378">
                  <a:extLst>
                    <a:ext uri="{9D8B030D-6E8A-4147-A177-3AD203B41FA5}">
                      <a16:colId xmlns:a16="http://schemas.microsoft.com/office/drawing/2014/main" val="777127798"/>
                    </a:ext>
                  </a:extLst>
                </a:gridCol>
                <a:gridCol w="1229184">
                  <a:extLst>
                    <a:ext uri="{9D8B030D-6E8A-4147-A177-3AD203B41FA5}">
                      <a16:colId xmlns:a16="http://schemas.microsoft.com/office/drawing/2014/main" val="4244767696"/>
                    </a:ext>
                  </a:extLst>
                </a:gridCol>
              </a:tblGrid>
              <a:tr h="787401">
                <a:tc grid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group</a:t>
                      </a:r>
                      <a:r>
                        <a:rPr lang="en-US" baseline="0" dirty="0" smtClean="0"/>
                        <a:t> – </a:t>
                      </a:r>
                    </a:p>
                    <a:p>
                      <a:r>
                        <a:rPr lang="en-US" sz="1600" baseline="0" dirty="0" smtClean="0"/>
                        <a:t>DM with DN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 group</a:t>
                      </a:r>
                    </a:p>
                    <a:p>
                      <a:r>
                        <a:rPr lang="en-US" sz="1600" dirty="0" smtClean="0"/>
                        <a:t>DM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without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 group</a:t>
                      </a:r>
                    </a:p>
                    <a:p>
                      <a:r>
                        <a:rPr lang="en-US" sz="1600" dirty="0" smtClean="0"/>
                        <a:t>Non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Diabetics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1/2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 1/3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2/3</a:t>
                      </a:r>
                      <a:endParaRPr lang="en-US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</a:p>
                    <a:p>
                      <a:r>
                        <a:rPr lang="en-US" sz="1600" dirty="0" smtClean="0"/>
                        <a:t>(1+2)/3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572108"/>
                  </a:ext>
                </a:extLst>
              </a:tr>
              <a:tr h="357304">
                <a:tc rowSpan="3">
                  <a:txBody>
                    <a:bodyPr/>
                    <a:lstStyle/>
                    <a:p>
                      <a:r>
                        <a:rPr lang="en-US" sz="1400" b="1" dirty="0" smtClean="0"/>
                        <a:t>LDL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</a:t>
                      </a:r>
                      <a:r>
                        <a:rPr lang="bg-BG" sz="1200" baseline="0" dirty="0" smtClean="0"/>
                        <a:t> </a:t>
                      </a:r>
                      <a:r>
                        <a:rPr lang="en-US" sz="1200" dirty="0" smtClean="0"/>
                        <a:t>(14,3%)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(27,8%)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(3,3%)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0,307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0,322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0,024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0,092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440979"/>
                  </a:ext>
                </a:extLst>
              </a:tr>
              <a:tr h="16367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n=22 (78,6%)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(72,2%)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n=26 (86,7%)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687684"/>
                  </a:ext>
                </a:extLst>
              </a:tr>
              <a:tr h="34680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 (7,1%)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 (10,0%)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158418"/>
                  </a:ext>
                </a:extLst>
              </a:tr>
              <a:tr h="244206">
                <a:tc rowSpan="3">
                  <a:txBody>
                    <a:bodyPr/>
                    <a:lstStyle/>
                    <a:p>
                      <a:r>
                        <a:rPr lang="en-US" sz="1400" b="1" dirty="0" smtClean="0"/>
                        <a:t>HDL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</a:t>
                      </a:r>
                      <a:endParaRPr lang="bg-BG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n=19 (67,9%)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(30,0%)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0,639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0,013</a:t>
                      </a:r>
                      <a:endParaRPr lang="bg-B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0,093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0,007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35746"/>
                  </a:ext>
                </a:extLst>
              </a:tr>
              <a:tr h="22735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(32,1%)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</a:t>
                      </a:r>
                      <a:r>
                        <a:rPr lang="en-US" sz="1200" baseline="0" dirty="0" smtClean="0"/>
                        <a:t> (38,9%)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n=20 (66,7%)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410090"/>
                  </a:ext>
                </a:extLst>
              </a:tr>
              <a:tr h="24820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</a:t>
                      </a:r>
                      <a:r>
                        <a:rPr lang="en-US" sz="1200" baseline="0" dirty="0" smtClean="0"/>
                        <a:t> (3,3%)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331894"/>
                  </a:ext>
                </a:extLst>
              </a:tr>
              <a:tr h="22877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Triglycerides</a:t>
                      </a:r>
                      <a:endParaRPr lang="bg-BG" sz="1400" b="1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(50,0%)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(55,6%)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n=24 (72,7%)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0,709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0,064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0,214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0,062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96700"/>
                  </a:ext>
                </a:extLst>
              </a:tr>
              <a:tr h="29651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(50,0%)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n=8 (44,4%)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(27,3%)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75337"/>
                  </a:ext>
                </a:extLst>
              </a:tr>
              <a:tr h="324970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Uric acid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n=24 (80,0%)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n=28 (84,8%)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0,154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0,613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0,085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0,204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765486"/>
                  </a:ext>
                </a:extLst>
              </a:tr>
              <a:tr h="32497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n=6 (20,0%)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(38,9%)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(15,2%)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20546"/>
                  </a:ext>
                </a:extLst>
              </a:tr>
              <a:tr h="318188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HBA1C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Normal</a:t>
                      </a:r>
                      <a:endParaRPr lang="bg-BG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n=14 (46,7%)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(50,0%)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n=30 (100,0%)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0,823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g-BG" sz="1400" dirty="0" smtClean="0"/>
                        <a:t>˂</a:t>
                      </a:r>
                      <a:r>
                        <a:rPr lang="en-US" sz="1400" dirty="0" smtClean="0"/>
                        <a:t>0,001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g-BG" sz="1400" dirty="0" smtClean="0"/>
                        <a:t>˂</a:t>
                      </a:r>
                      <a:r>
                        <a:rPr lang="en-US" sz="1400" dirty="0" smtClean="0"/>
                        <a:t>0,001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g-BG" sz="1400" dirty="0" smtClean="0"/>
                        <a:t>˂</a:t>
                      </a:r>
                      <a:r>
                        <a:rPr lang="en-US" sz="1400" dirty="0" smtClean="0"/>
                        <a:t>0,001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31820"/>
                  </a:ext>
                </a:extLst>
              </a:tr>
              <a:tr h="31818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0" dirty="0" smtClean="0"/>
                        <a:t>˃</a:t>
                      </a:r>
                      <a:r>
                        <a:rPr lang="en-US" sz="1400" b="0" dirty="0" smtClean="0"/>
                        <a:t>6,5%</a:t>
                      </a:r>
                      <a:endParaRPr lang="bg-BG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n=16 (53,3%)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n=9 (50,0%)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27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RESULTS</a:t>
            </a:r>
            <a:endParaRPr lang="bg-BG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1095"/>
              </p:ext>
            </p:extLst>
          </p:nvPr>
        </p:nvGraphicFramePr>
        <p:xfrm>
          <a:off x="838200" y="1825625"/>
          <a:ext cx="10588696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089">
                  <a:extLst>
                    <a:ext uri="{9D8B030D-6E8A-4147-A177-3AD203B41FA5}">
                      <a16:colId xmlns:a16="http://schemas.microsoft.com/office/drawing/2014/main" val="2680883770"/>
                    </a:ext>
                  </a:extLst>
                </a:gridCol>
                <a:gridCol w="733778">
                  <a:extLst>
                    <a:ext uri="{9D8B030D-6E8A-4147-A177-3AD203B41FA5}">
                      <a16:colId xmlns:a16="http://schemas.microsoft.com/office/drawing/2014/main" val="2235789463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1604847296"/>
                    </a:ext>
                  </a:extLst>
                </a:gridCol>
                <a:gridCol w="1298222">
                  <a:extLst>
                    <a:ext uri="{9D8B030D-6E8A-4147-A177-3AD203B41FA5}">
                      <a16:colId xmlns:a16="http://schemas.microsoft.com/office/drawing/2014/main" val="2507462239"/>
                    </a:ext>
                  </a:extLst>
                </a:gridCol>
                <a:gridCol w="1162756">
                  <a:extLst>
                    <a:ext uri="{9D8B030D-6E8A-4147-A177-3AD203B41FA5}">
                      <a16:colId xmlns:a16="http://schemas.microsoft.com/office/drawing/2014/main" val="2238879055"/>
                    </a:ext>
                  </a:extLst>
                </a:gridCol>
                <a:gridCol w="1161768">
                  <a:extLst>
                    <a:ext uri="{9D8B030D-6E8A-4147-A177-3AD203B41FA5}">
                      <a16:colId xmlns:a16="http://schemas.microsoft.com/office/drawing/2014/main" val="57049727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577511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88322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400389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group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aseline="0" dirty="0" smtClean="0"/>
                        <a:t>DM with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 group</a:t>
                      </a:r>
                    </a:p>
                    <a:p>
                      <a:r>
                        <a:rPr lang="en-US" sz="1600" dirty="0" smtClean="0"/>
                        <a:t>DM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without DN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 group</a:t>
                      </a:r>
                    </a:p>
                    <a:p>
                      <a:r>
                        <a:rPr lang="en-US" sz="1600" dirty="0" smtClean="0"/>
                        <a:t>Non Diabetics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1/2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 1/3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  <a:r>
                        <a:rPr lang="en-US" sz="1600" baseline="0" dirty="0" smtClean="0"/>
                        <a:t> 2/3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</a:p>
                    <a:p>
                      <a:r>
                        <a:rPr lang="en-US" sz="1600" dirty="0" smtClean="0"/>
                        <a:t>group</a:t>
                      </a:r>
                    </a:p>
                    <a:p>
                      <a:r>
                        <a:rPr lang="en-US" sz="1600" dirty="0" smtClean="0"/>
                        <a:t>(1+2)/3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113499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CRP</a:t>
                      </a:r>
                      <a:endParaRPr lang="bg-BG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Normal</a:t>
                      </a:r>
                      <a:endParaRPr lang="bg-BG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n=17 (56,7%)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(72,2%)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n=26 (78,8%)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0,281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0,060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0,732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0,119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95048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High</a:t>
                      </a:r>
                      <a:endParaRPr lang="bg-BG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(43,3%)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n=5 (27,8%)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(21,2%)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273222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IL-6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n=17 (56,7%)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n=14 (77,8%)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n=29 (87,9%)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0,139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0,005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0,430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0,019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02714"/>
                  </a:ext>
                </a:extLst>
              </a:tr>
              <a:tr h="18831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(43,3%)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(22,2%)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n=4 (12,1%)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759308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D-dimer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n=13 (43,3%)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n=10 (55,6%)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n=22</a:t>
                      </a:r>
                      <a:r>
                        <a:rPr lang="en-US" sz="1200" baseline="0" dirty="0" smtClean="0"/>
                        <a:t> (66,7%)</a:t>
                      </a:r>
                      <a:endParaRPr lang="bg-BG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0,412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0,063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0,433</a:t>
                      </a:r>
                      <a:endParaRPr lang="bg-B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0,095</a:t>
                      </a:r>
                      <a:endParaRPr lang="bg-B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86897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n=17 (56,7%)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n=8 (44,4%)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(33,3%)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50367"/>
                  </a:ext>
                </a:extLst>
              </a:tr>
              <a:tr h="172720">
                <a:tc rowSpan="3">
                  <a:txBody>
                    <a:bodyPr/>
                    <a:lstStyle/>
                    <a:p>
                      <a:r>
                        <a:rPr lang="en-US" sz="1600" b="1" dirty="0" smtClean="0"/>
                        <a:t>Fibrinogen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 (3,3%)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n=0 (0,0%)</a:t>
                      </a:r>
                      <a:endParaRPr lang="bg-BG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0,508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0,012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0,177</a:t>
                      </a:r>
                      <a:endParaRPr lang="bg-BG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0,021</a:t>
                      </a:r>
                      <a:endParaRPr lang="bg-BG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25199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n=14 (46,7%)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n=11 (61,1%)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n=27 (81,8%)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85411"/>
                  </a:ext>
                </a:extLst>
              </a:tr>
              <a:tr h="17272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n=15 (50,0%)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n=7 (38,9%)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n=6 (18.2%)</a:t>
                      </a:r>
                      <a:endParaRPr lang="bg-BG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263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7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1388</Words>
  <Application>Microsoft Office PowerPoint</Application>
  <PresentationFormat>Widescreen</PresentationFormat>
  <Paragraphs>449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POTENTIAL PREDICTORS OF DIABETIC NEPHROPATHY IN PATIENTS WITH TYPE 2 DIABETES MELLITUS </vt:lpstr>
      <vt:lpstr>INTRODUCTION</vt:lpstr>
      <vt:lpstr>AIM OF THE STUDY</vt:lpstr>
      <vt:lpstr>MATERIAL AND METHODS</vt:lpstr>
      <vt:lpstr>Distribution of the patients according to stages of CKD (KDIGO Classification): </vt:lpstr>
      <vt:lpstr>MATERIAL AND METHODS</vt:lpstr>
      <vt:lpstr>RESULTS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PREDICTORS OF DIABETIC NEPHROPATHY IN PATIENTS WITH TYPE 2 DIABETES MELLITUS</dc:title>
  <dc:creator>User</dc:creator>
  <cp:lastModifiedBy>User</cp:lastModifiedBy>
  <cp:revision>95</cp:revision>
  <dcterms:created xsi:type="dcterms:W3CDTF">2023-10-08T08:32:36Z</dcterms:created>
  <dcterms:modified xsi:type="dcterms:W3CDTF">2023-10-16T15:41:29Z</dcterms:modified>
</cp:coreProperties>
</file>