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0"/>
  </p:notesMasterIdLst>
  <p:sldIdLst>
    <p:sldId id="258" r:id="rId5"/>
    <p:sldId id="294" r:id="rId6"/>
    <p:sldId id="295" r:id="rId7"/>
    <p:sldId id="293" r:id="rId8"/>
    <p:sldId id="27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49AA"/>
    <a:srgbClr val="000099"/>
    <a:srgbClr val="FE7055"/>
    <a:srgbClr val="FFD400"/>
    <a:srgbClr val="3DA8AA"/>
    <a:srgbClr val="001279"/>
    <a:srgbClr val="2654B4"/>
    <a:srgbClr val="F4FA00"/>
    <a:srgbClr val="D5001E"/>
    <a:srgbClr val="D5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65374"/>
  </p:normalViewPr>
  <p:slideViewPr>
    <p:cSldViewPr snapToGrid="0" snapToObjects="1">
      <p:cViewPr varScale="1">
        <p:scale>
          <a:sx n="77" d="100"/>
          <a:sy n="77" d="100"/>
        </p:scale>
        <p:origin x="1352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5" d="100"/>
          <a:sy n="85" d="100"/>
        </p:scale>
        <p:origin x="3928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9D0B3B-FFE8-A849-82BA-C2EDAEF5FE3D}" type="datetimeFigureOut">
              <a:rPr lang="en-US" smtClean="0"/>
              <a:t>7/13/23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50754-BDBA-A847-9CEE-DAFD42C79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89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350754-BDBA-A847-9CEE-DAFD42C7995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70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350754-BDBA-A847-9CEE-DAFD42C7995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005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F1020F-852F-7D42-8102-2D897E08F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B92A-6262-384E-ABAB-6FA1FAF6C4DE}" type="datetime6">
              <a:rPr lang="en-US" smtClean="0"/>
              <a:t>July 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CF1AA7-4CA2-F94E-8022-1DE2FD625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Society of Nephrology </a:t>
            </a:r>
          </a:p>
        </p:txBody>
      </p:sp>
      <p:sp>
        <p:nvSpPr>
          <p:cNvPr id="4" name="Slide Number Placeholder 3" hidden="1">
            <a:extLst>
              <a:ext uri="{FF2B5EF4-FFF2-40B4-BE49-F238E27FC236}">
                <a16:creationId xmlns:a16="http://schemas.microsoft.com/office/drawing/2014/main" id="{DCDE94D2-D5D3-7E41-95C1-61B422CA5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EFBC-9863-BD47-BA2B-008170C231CB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41022A-EEE1-4244-8548-5E804D4E1E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06" y="-18879"/>
            <a:ext cx="121883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900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D77F4-3249-A242-A6EF-2DCBAEDA9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28DE9F-9975-0C4A-B5BC-23DA21C4D4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72FD77-FF0E-1F43-AAC5-942C185E9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8CA4D-C27D-3D40-A5E0-0E98C86B6B25}" type="datetime6">
              <a:rPr lang="en-US" smtClean="0"/>
              <a:t>July 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1CAE0-0A4A-364D-BFCA-2D37233C6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Society of Nephrology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D1AA86-0591-B041-9943-D667B30C7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EFBC-9863-BD47-BA2B-008170C23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5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87DCE4-10BC-AA4A-9919-42A8183493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335661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366AF0-FEBE-E242-AEB4-85760EE2B9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5356123" cy="5811838"/>
          </a:xfrm>
        </p:spPr>
        <p:txBody>
          <a:bodyPr vert="eaVert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4D641-EA34-4C4E-8314-8F298CDAF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55EB-FAAC-6A4F-A98F-C34E66C200D3}" type="datetime6">
              <a:rPr lang="en-US" smtClean="0"/>
              <a:t>July 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B1CB97-CC1F-D34A-8154-408C93933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Society of Nephrology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A49BB-5DC0-3E4D-9D53-2A2081C26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EFBC-9863-BD47-BA2B-008170C23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797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0FA95B-C3DB-8045-A34D-F3FBA9136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7208-9617-FC4D-B79A-0DF51ED0AA1A}" type="datetime6">
              <a:rPr lang="en-US" smtClean="0"/>
              <a:t>July 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EFEBFA-3895-0F4F-95C6-D155E4E09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Society of Nephrology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3D6287-DEB6-E24E-903D-4BB0C5321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EFBC-9863-BD47-BA2B-008170C231C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E4FE625-0FE8-A24A-B755-43F8EC9D64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06" y="0"/>
            <a:ext cx="121883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988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4862C-25E3-A94A-A9C0-9579E47343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67345"/>
            <a:ext cx="9144000" cy="1600033"/>
          </a:xfrm>
        </p:spPr>
        <p:txBody>
          <a:bodyPr anchor="b">
            <a:normAutofit/>
          </a:bodyPr>
          <a:lstStyle>
            <a:lvl1pPr algn="ctr">
              <a:defRPr sz="2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8CE3BF-2E49-6F46-A5E3-0BDB6B3F6C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69506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AA1470-FF5E-5449-9569-3EB768C09BA7}"/>
              </a:ext>
            </a:extLst>
          </p:cNvPr>
          <p:cNvSpPr/>
          <p:nvPr userDrawn="1"/>
        </p:nvSpPr>
        <p:spPr>
          <a:xfrm>
            <a:off x="0" y="6604000"/>
            <a:ext cx="12192000" cy="254000"/>
          </a:xfrm>
          <a:prstGeom prst="rect">
            <a:avLst/>
          </a:prstGeom>
          <a:solidFill>
            <a:srgbClr val="3225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DD1325-224C-9F42-AC23-C3DB7CD08A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8801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6CE8D19-090D-FC4F-8648-081D8CB2DE62}" type="datetime6">
              <a:rPr lang="en-US" smtClean="0"/>
              <a:t>July 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F2235-3A40-1D43-B524-E30153ECA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28801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International Society of Nephrology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5D893-5EBA-E14C-AAF1-B4E24CF28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28801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A9CEFBC-9863-BD47-BA2B-008170C231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3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F0689-2C05-6D4C-86D9-8BFB1AC96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A9933-4D1A-9E49-8ED1-278A60434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6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9E32A-84F9-614B-ACE9-0C813F7E6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2026A99-0713-0F45-B436-E977B3B1666C}" type="datetime6">
              <a:rPr lang="en-US" smtClean="0"/>
              <a:t>July 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EF274-902C-1443-A07D-8B461DD72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International Society of Nephrology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85CE1-A1FA-484D-BB36-B4A490BDC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A9CEFBC-9863-BD47-BA2B-008170C231C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300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8FDF2-99A0-9F47-B9AE-0C8EACBF0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ctr">
            <a:normAutofit/>
          </a:bodyPr>
          <a:lstStyle>
            <a:lvl1pPr>
              <a:defRPr sz="2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2D17EE-D368-2245-8D2E-07669F3437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71077-E6B7-2E4F-BBB8-60541F73F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24CDC-7644-3244-B885-4D847B21A16E}" type="datetime6">
              <a:rPr lang="en-US" smtClean="0"/>
              <a:t>July 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E227E3-8770-604E-85FC-95102E3A5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Society of Nephrology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47163-4EBE-9F4E-A652-18EACD53D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EFBC-9863-BD47-BA2B-008170C23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459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893BE-325D-E14D-813D-AE516F1F6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46A54-4882-2449-856A-9B6AED009D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F20D6B-87CC-9C48-9835-160710B0DB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B4D1F8-C28E-4940-B2D1-10EDBDEED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601E-6EE8-D949-AD64-4827D717BB08}" type="datetime6">
              <a:rPr lang="en-US" smtClean="0"/>
              <a:t>July 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46018C-E84E-0F49-88BC-3E0DEE9B9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Society of Nephrology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07012B-67AD-C446-A1C2-465E6F971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EFBC-9863-BD47-BA2B-008170C23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AF1F4-37DC-AA4C-A284-9F2A45F55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08000"/>
            <a:ext cx="10515600" cy="11826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2C4A04-A82A-3C47-A8D4-210C894276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CC9A13-3E54-2F44-A228-96CE3265AC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5A7075-FDF8-CE48-AD21-32B56607B2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E0909B-DB9C-D04B-8A24-13A1F0873F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04280C-3D91-CE43-B071-969238AA0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6565C-9ACC-6243-BD80-F1158294C692}" type="datetime6">
              <a:rPr lang="en-US" smtClean="0"/>
              <a:t>July 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5F4896-2ED2-304A-895B-389D04638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Society of Nephrology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F4F432-E638-144A-9A66-C2E6F020F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EFBC-9863-BD47-BA2B-008170C23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90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3B361-AD61-2545-AE46-AD1E1406C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736AE2-E869-B846-A114-6B101675E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CB53-C4FF-4C4B-AE7D-346CF10BA114}" type="datetime6">
              <a:rPr lang="en-US" smtClean="0"/>
              <a:t>July 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C3197A-1EBC-2E41-BC43-747F6AADB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Society of Nephrology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E57FE9-6F82-CD4C-B467-B6CBFE2B7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EFBC-9863-BD47-BA2B-008170C23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048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67E88-CE29-4646-948E-2E97059BF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B4BAE-2E02-D549-910E-7BE4806B8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16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000">
                <a:latin typeface="+mn-lt"/>
              </a:defRPr>
            </a:lvl4pPr>
            <a:lvl5pPr>
              <a:defRPr sz="9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D10A4F-F993-6A4A-87AE-60BF89CB29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A2A7C7-00D9-CB4D-AEB5-66F5DC54E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7BED-5A3E-7A4E-ABEC-62791D2DFE44}" type="datetime6">
              <a:rPr lang="en-US" smtClean="0"/>
              <a:t>July 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B1799C-0656-DE4E-B3D5-228E3971D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Society of Nephrology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95C9CC-4FF1-504B-9005-305C1EF73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EFBC-9863-BD47-BA2B-008170C23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82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112D0-EF4F-EB43-B831-774C9AA07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4594D9-FC6F-2F41-9A3B-638F98A77B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11CE9F-243C-0F41-A07B-C4AA728FB4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1D1E4-AF7B-0D40-847B-293A5006F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3C82-4E1C-F842-B24C-13090F999958}" type="datetime6">
              <a:rPr lang="en-US" smtClean="0"/>
              <a:t>July 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0AFB6D-EB80-DD44-868D-6FFA39890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Society of Nephrology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FE7D0B-72CD-984E-9A3A-F0EF556FA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EFBC-9863-BD47-BA2B-008170C23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293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138F900-60C4-CA41-9EBC-37AB0865B1CC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0000"/>
          </a:blip>
          <a:stretch>
            <a:fillRect/>
          </a:stretch>
        </p:blipFill>
        <p:spPr>
          <a:xfrm>
            <a:off x="-2388" y="5208663"/>
            <a:ext cx="952500" cy="16256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5CA33A-382A-4F4F-85C7-86E7ED1D6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026" y="357725"/>
            <a:ext cx="8578586" cy="650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247A43-0D83-664E-AAA7-E5B1271553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224432"/>
            <a:ext cx="10515600" cy="3952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B50BB7-1F3C-0A46-8565-36DCDDEB9160}"/>
              </a:ext>
            </a:extLst>
          </p:cNvPr>
          <p:cNvSpPr/>
          <p:nvPr userDrawn="1"/>
        </p:nvSpPr>
        <p:spPr>
          <a:xfrm>
            <a:off x="0" y="6604000"/>
            <a:ext cx="12192000" cy="254000"/>
          </a:xfrm>
          <a:prstGeom prst="rect">
            <a:avLst/>
          </a:prstGeom>
          <a:solidFill>
            <a:srgbClr val="3225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60AF31-7953-3748-A26D-9DE0DF688C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3697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835B44D-A9B5-D541-B6EE-32AB5C192745}" type="datetime6">
              <a:rPr lang="en-US" smtClean="0"/>
              <a:t>July 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376B4-8806-E64C-B33A-3028A3C801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3697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International Society of Nephrology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38AB7-3401-4642-921C-0CAE47DC97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3697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A9CEFBC-9863-BD47-BA2B-008170C231C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BDB086D-6CE7-A148-9C1E-C0C58E968CB2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263406">
            <a:off x="6333458" y="5240192"/>
            <a:ext cx="309949" cy="49953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728EAA0-1053-2C46-8FB7-171F5F292FC2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079533" flipH="1">
            <a:off x="6731642" y="5525613"/>
            <a:ext cx="309949" cy="49953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8DDDFCE-0B71-9145-86C7-203EE8A19FB7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duotone>
              <a:schemeClr val="bg2">
                <a:shade val="45000"/>
                <a:satMod val="135000"/>
              </a:schemeClr>
              <a:prstClr val="white"/>
            </a:duotone>
            <a:alphaModFix amt="20000"/>
          </a:blip>
          <a:stretch>
            <a:fillRect/>
          </a:stretch>
        </p:blipFill>
        <p:spPr>
          <a:xfrm rot="263406">
            <a:off x="8197678" y="3895326"/>
            <a:ext cx="309949" cy="49953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07B74BE-11AE-C34C-AAC4-7E8E3341835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duotone>
              <a:schemeClr val="bg2">
                <a:shade val="45000"/>
                <a:satMod val="135000"/>
              </a:schemeClr>
              <a:prstClr val="white"/>
            </a:duotone>
            <a:alphaModFix amt="35000"/>
          </a:blip>
          <a:stretch>
            <a:fillRect/>
          </a:stretch>
        </p:blipFill>
        <p:spPr>
          <a:xfrm rot="1079533" flipH="1">
            <a:off x="8595863" y="4165282"/>
            <a:ext cx="309949" cy="49953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A642FF0-4CD6-7943-A85F-576E1B8AA1C2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duotone>
              <a:schemeClr val="bg2">
                <a:shade val="45000"/>
                <a:satMod val="135000"/>
              </a:schemeClr>
              <a:prstClr val="white"/>
            </a:duotone>
            <a:alphaModFix amt="20000"/>
          </a:blip>
          <a:stretch>
            <a:fillRect/>
          </a:stretch>
        </p:blipFill>
        <p:spPr>
          <a:xfrm rot="263406">
            <a:off x="1534053" y="2740259"/>
            <a:ext cx="309949" cy="49953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67952C4-1E67-3D49-950F-BDBDD6515297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duotone>
              <a:schemeClr val="bg2">
                <a:shade val="45000"/>
                <a:satMod val="135000"/>
              </a:schemeClr>
              <a:prstClr val="white"/>
            </a:duotone>
            <a:alphaModFix amt="20000"/>
          </a:blip>
          <a:stretch>
            <a:fillRect/>
          </a:stretch>
        </p:blipFill>
        <p:spPr>
          <a:xfrm rot="1079533" flipH="1">
            <a:off x="1932237" y="3025680"/>
            <a:ext cx="309949" cy="49953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9DE64A2B-BED2-104A-8CB5-E67A478C92C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duotone>
              <a:schemeClr val="bg2">
                <a:shade val="45000"/>
                <a:satMod val="135000"/>
              </a:schemeClr>
              <a:prstClr val="white"/>
            </a:duotone>
            <a:alphaModFix amt="20000"/>
          </a:blip>
          <a:stretch>
            <a:fillRect/>
          </a:stretch>
        </p:blipFill>
        <p:spPr>
          <a:xfrm rot="263406">
            <a:off x="2549374" y="4694214"/>
            <a:ext cx="309949" cy="49953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8EA2D21C-D1BA-B840-B8FC-5452576BEDC0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duotone>
              <a:schemeClr val="bg2">
                <a:shade val="45000"/>
                <a:satMod val="135000"/>
              </a:schemeClr>
              <a:prstClr val="white"/>
            </a:duotone>
            <a:alphaModFix amt="50000"/>
          </a:blip>
          <a:stretch>
            <a:fillRect/>
          </a:stretch>
        </p:blipFill>
        <p:spPr>
          <a:xfrm rot="263406">
            <a:off x="10974280" y="5559168"/>
            <a:ext cx="309949" cy="49953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2764CFFC-5930-2042-A84C-AA14E5CE11C3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duotone>
              <a:schemeClr val="bg2">
                <a:shade val="45000"/>
                <a:satMod val="135000"/>
              </a:schemeClr>
              <a:prstClr val="white"/>
            </a:duotone>
            <a:alphaModFix amt="50000"/>
          </a:blip>
          <a:stretch>
            <a:fillRect/>
          </a:stretch>
        </p:blipFill>
        <p:spPr>
          <a:xfrm rot="1079533" flipH="1">
            <a:off x="11372464" y="5844589"/>
            <a:ext cx="309949" cy="499530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6E70359A-364A-8743-AEC0-D1DB43B60D3A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duotone>
              <a:schemeClr val="bg2">
                <a:shade val="45000"/>
                <a:satMod val="135000"/>
              </a:schemeClr>
              <a:prstClr val="white"/>
            </a:duotone>
            <a:alphaModFix amt="20000"/>
          </a:blip>
          <a:stretch>
            <a:fillRect/>
          </a:stretch>
        </p:blipFill>
        <p:spPr>
          <a:xfrm rot="263406">
            <a:off x="4798345" y="3799596"/>
            <a:ext cx="309949" cy="49953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7F785210-891C-D94B-B68C-220015FC66D1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duotone>
              <a:schemeClr val="bg2">
                <a:shade val="45000"/>
                <a:satMod val="135000"/>
              </a:schemeClr>
              <a:prstClr val="white"/>
            </a:duotone>
            <a:alphaModFix amt="20000"/>
          </a:blip>
          <a:stretch>
            <a:fillRect/>
          </a:stretch>
        </p:blipFill>
        <p:spPr>
          <a:xfrm rot="1079533" flipH="1">
            <a:off x="5196529" y="4085017"/>
            <a:ext cx="309949" cy="499530"/>
          </a:xfrm>
          <a:prstGeom prst="rect">
            <a:avLst/>
          </a:prstGeom>
        </p:spPr>
      </p:pic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E6BBC25-2CB9-F442-8AE3-77FE7FA1B197}"/>
              </a:ext>
            </a:extLst>
          </p:cNvPr>
          <p:cNvCxnSpPr/>
          <p:nvPr userDrawn="1"/>
        </p:nvCxnSpPr>
        <p:spPr>
          <a:xfrm>
            <a:off x="0" y="6593419"/>
            <a:ext cx="12192000" cy="0"/>
          </a:xfrm>
          <a:prstGeom prst="line">
            <a:avLst/>
          </a:prstGeom>
          <a:ln w="9525">
            <a:solidFill>
              <a:srgbClr val="FE70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44">
            <a:extLst>
              <a:ext uri="{FF2B5EF4-FFF2-40B4-BE49-F238E27FC236}">
                <a16:creationId xmlns:a16="http://schemas.microsoft.com/office/drawing/2014/main" id="{C3697E06-88A4-884E-88AE-1CB978BB313C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duotone>
              <a:schemeClr val="bg2">
                <a:shade val="45000"/>
                <a:satMod val="135000"/>
              </a:schemeClr>
              <a:prstClr val="white"/>
            </a:duotone>
            <a:alphaModFix amt="50000"/>
          </a:blip>
          <a:stretch>
            <a:fillRect/>
          </a:stretch>
        </p:blipFill>
        <p:spPr>
          <a:xfrm rot="263406">
            <a:off x="1464438" y="3932007"/>
            <a:ext cx="309949" cy="499530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7ED8CD48-3435-2640-8F49-ADA674070B02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duotone>
              <a:schemeClr val="bg2">
                <a:shade val="45000"/>
                <a:satMod val="135000"/>
              </a:schemeClr>
              <a:prstClr val="white"/>
            </a:duotone>
            <a:alphaModFix amt="50000"/>
          </a:blip>
          <a:stretch>
            <a:fillRect/>
          </a:stretch>
        </p:blipFill>
        <p:spPr>
          <a:xfrm rot="1079533" flipH="1">
            <a:off x="1862622" y="4217428"/>
            <a:ext cx="309949" cy="49953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49D75DE4-00D3-E446-A4FA-570BCA9E367D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duotone>
              <a:schemeClr val="bg2">
                <a:shade val="45000"/>
                <a:satMod val="135000"/>
              </a:schemeClr>
              <a:prstClr val="white"/>
            </a:duotone>
            <a:alphaModFix amt="50000"/>
          </a:blip>
          <a:stretch>
            <a:fillRect/>
          </a:stretch>
        </p:blipFill>
        <p:spPr>
          <a:xfrm rot="263406">
            <a:off x="9782360" y="1974668"/>
            <a:ext cx="309949" cy="499530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17716300-26B5-9044-929D-375EEA3B5D31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duotone>
              <a:schemeClr val="bg2">
                <a:shade val="45000"/>
                <a:satMod val="135000"/>
              </a:schemeClr>
              <a:prstClr val="white"/>
            </a:duotone>
            <a:alphaModFix amt="50000"/>
          </a:blip>
          <a:stretch>
            <a:fillRect/>
          </a:stretch>
        </p:blipFill>
        <p:spPr>
          <a:xfrm rot="1079533" flipH="1">
            <a:off x="10180544" y="2260089"/>
            <a:ext cx="309949" cy="49953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5247C6E-492D-704A-BAC6-453CCEDB9FC8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9862131" y="291363"/>
            <a:ext cx="1807268" cy="81237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62C6476-1434-4D46-AB0A-E09BFE919C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" r="19120"/>
          <a:stretch/>
        </p:blipFill>
        <p:spPr>
          <a:xfrm>
            <a:off x="11709230" y="1413686"/>
            <a:ext cx="482770" cy="223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77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rgbClr val="4249AA"/>
          </a:solidFill>
          <a:latin typeface="+mn-lt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cebook.com/ISNkidneycare/" TargetMode="External"/><Relationship Id="rId13" Type="http://schemas.openxmlformats.org/officeDocument/2006/relationships/image" Target="../media/image12.png"/><Relationship Id="rId3" Type="http://schemas.openxmlformats.org/officeDocument/2006/relationships/hyperlink" Target="http://www.theisn.org/" TargetMode="External"/><Relationship Id="rId7" Type="http://schemas.openxmlformats.org/officeDocument/2006/relationships/image" Target="../media/image9.png"/><Relationship Id="rId12" Type="http://schemas.openxmlformats.org/officeDocument/2006/relationships/hyperlink" Target="https://www.youtube.com/channel/UC5uy7AD8L1TYfHb38WUX5Hg" TargetMode="External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.emf"/><Relationship Id="rId1" Type="http://schemas.openxmlformats.org/officeDocument/2006/relationships/slideLayout" Target="../slideLayouts/slideLayout12.xml"/><Relationship Id="rId6" Type="http://schemas.openxmlformats.org/officeDocument/2006/relationships/hyperlink" Target="mailto:info@theisn.org" TargetMode="External"/><Relationship Id="rId11" Type="http://schemas.openxmlformats.org/officeDocument/2006/relationships/image" Target="../media/image11.png"/><Relationship Id="rId5" Type="http://schemas.openxmlformats.org/officeDocument/2006/relationships/image" Target="../media/image8.png"/><Relationship Id="rId15" Type="http://schemas.openxmlformats.org/officeDocument/2006/relationships/image" Target="../media/image13.png"/><Relationship Id="rId10" Type="http://schemas.openxmlformats.org/officeDocument/2006/relationships/hyperlink" Target="https://www.linkedin.com/company/isnkidneycare/" TargetMode="External"/><Relationship Id="rId4" Type="http://schemas.openxmlformats.org/officeDocument/2006/relationships/image" Target="../media/image7.png"/><Relationship Id="rId9" Type="http://schemas.openxmlformats.org/officeDocument/2006/relationships/image" Target="../media/image10.png"/><Relationship Id="rId14" Type="http://schemas.openxmlformats.org/officeDocument/2006/relationships/hyperlink" Target="https://twitter.com/ISNkidneycar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FD814A6-5716-3949-9EFA-F3B50C5845E3}"/>
              </a:ext>
            </a:extLst>
          </p:cNvPr>
          <p:cNvSpPr txBox="1"/>
          <p:nvPr/>
        </p:nvSpPr>
        <p:spPr>
          <a:xfrm>
            <a:off x="3095141" y="5137894"/>
            <a:ext cx="712347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>
                <a:solidFill>
                  <a:srgbClr val="5AC6B8"/>
                </a:solidFill>
              </a:rPr>
              <a:t>Advancing Kidney Health Worldwide. Together</a:t>
            </a:r>
            <a:r>
              <a:rPr lang="en-US" sz="3400" dirty="0">
                <a:solidFill>
                  <a:srgbClr val="5AC6B8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51929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D49EE-4C16-2743-8C96-D7ED1F854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81D6B-9ED9-F543-B604-C401D0A38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18687-C5F0-774D-964B-4EBE7DCC3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6A99-0713-0F45-B436-E977B3B1666C}" type="datetime6">
              <a:rPr lang="en-US" smtClean="0"/>
              <a:t>July 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D8D51-3866-8C44-8D1C-4C03EA051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Society of Nephrology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21373-8A72-3647-AF45-2BD906EA6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EFBC-9863-BD47-BA2B-008170C231C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299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EB356-EBE3-DE49-BF75-1C98835DF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3111A-697A-A343-8622-8DF20214C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FBD96-0D7C-5D43-B32F-C24DE0B86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6A99-0713-0F45-B436-E977B3B1666C}" type="datetime6">
              <a:rPr lang="en-US" smtClean="0"/>
              <a:t>July 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342A0-B6F9-684E-94EE-1B7F6F687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Society of Nephrology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F8EB54-CDAF-B042-ACF6-0A7B679FF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EFBC-9863-BD47-BA2B-008170C231C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088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6C1193-931A-7241-AC7F-705C3A835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6A99-0713-0F45-B436-E977B3B1666C}" type="datetime6">
              <a:rPr lang="en-US" smtClean="0"/>
              <a:t>July 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9B9719-9A23-604B-8B1D-9325E4858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Society of Nephrology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E2E6B-8D17-F04A-A711-7769FBE0E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EFBC-9863-BD47-BA2B-008170C231C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509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>
            <a:extLst>
              <a:ext uri="{FF2B5EF4-FFF2-40B4-BE49-F238E27FC236}">
                <a16:creationId xmlns:a16="http://schemas.microsoft.com/office/drawing/2014/main" id="{5FACD423-053F-B14B-903F-901C3A8D88F2}"/>
              </a:ext>
            </a:extLst>
          </p:cNvPr>
          <p:cNvSpPr txBox="1"/>
          <p:nvPr/>
        </p:nvSpPr>
        <p:spPr>
          <a:xfrm>
            <a:off x="5480173" y="852809"/>
            <a:ext cx="712347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5AC6B8"/>
                </a:solidFill>
              </a:rPr>
              <a:t>Advancing Kidney Health Worldwide. Together.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C5FD70-F9F8-2848-9A95-9417808893CC}"/>
              </a:ext>
            </a:extLst>
          </p:cNvPr>
          <p:cNvSpPr/>
          <p:nvPr/>
        </p:nvSpPr>
        <p:spPr>
          <a:xfrm>
            <a:off x="6911165" y="1378108"/>
            <a:ext cx="25627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E705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www.theisn.org</a:t>
            </a:r>
            <a:endParaRPr lang="en-US" sz="2800" b="1" dirty="0">
              <a:solidFill>
                <a:srgbClr val="FE7055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125478E-4D1A-AE47-BB9E-CDE05CA8E437}"/>
              </a:ext>
            </a:extLst>
          </p:cNvPr>
          <p:cNvSpPr/>
          <p:nvPr/>
        </p:nvSpPr>
        <p:spPr>
          <a:xfrm>
            <a:off x="0" y="6025252"/>
            <a:ext cx="5892800" cy="55091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86000">
                <a:schemeClr val="accent1">
                  <a:lumMod val="89000"/>
                </a:schemeClr>
              </a:gs>
              <a:gs pos="99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C3A9A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6A93EF1-CDCB-794E-84A5-807C9B430B39}"/>
              </a:ext>
            </a:extLst>
          </p:cNvPr>
          <p:cNvSpPr txBox="1"/>
          <p:nvPr/>
        </p:nvSpPr>
        <p:spPr>
          <a:xfrm>
            <a:off x="95452" y="6051013"/>
            <a:ext cx="1769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Follow us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9D6288BB-BB9B-F241-990F-B2E5D0FC6944}"/>
              </a:ext>
            </a:extLst>
          </p:cNvPr>
          <p:cNvGrpSpPr/>
          <p:nvPr/>
        </p:nvGrpSpPr>
        <p:grpSpPr>
          <a:xfrm>
            <a:off x="681504" y="2792638"/>
            <a:ext cx="2634774" cy="2543512"/>
            <a:chOff x="647076" y="2940748"/>
            <a:chExt cx="2634774" cy="254351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3FDFE55-BA5A-0447-98BC-886851AC7DB7}"/>
                </a:ext>
              </a:extLst>
            </p:cNvPr>
            <p:cNvSpPr/>
            <p:nvPr/>
          </p:nvSpPr>
          <p:spPr>
            <a:xfrm>
              <a:off x="680753" y="2940748"/>
              <a:ext cx="260109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3C3A9A"/>
                  </a:solidFill>
                </a:rPr>
                <a:t>Global Operations Center</a:t>
              </a:r>
              <a:endParaRPr lang="en-US" dirty="0">
                <a:solidFill>
                  <a:srgbClr val="3C3A9A"/>
                </a:solidFill>
              </a:endParaRPr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262B60A6-72D2-564E-92FC-3768E719F21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680753" y="3449340"/>
              <a:ext cx="460697" cy="460697"/>
            </a:xfrm>
            <a:prstGeom prst="rect">
              <a:avLst/>
            </a:prstGeom>
          </p:spPr>
        </p:pic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156925F-1F68-DE49-BC43-27E88FD68367}"/>
                </a:ext>
              </a:extLst>
            </p:cNvPr>
            <p:cNvSpPr/>
            <p:nvPr/>
          </p:nvSpPr>
          <p:spPr>
            <a:xfrm>
              <a:off x="1141450" y="3449338"/>
              <a:ext cx="2101857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Avenue des Arts 1-2</a:t>
              </a:r>
            </a:p>
            <a:p>
              <a:r>
                <a:rPr lang="en-US" sz="1600" dirty="0"/>
                <a:t>1210 Brussels, Belgium</a:t>
              </a:r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41EA09AA-5A64-0D4D-A9CB-A97F7DF629C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660696" y="4229621"/>
              <a:ext cx="500809" cy="500809"/>
            </a:xfrm>
            <a:prstGeom prst="rect">
              <a:avLst/>
            </a:prstGeom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3624491-9002-1D45-91E3-3D79F4831897}"/>
                </a:ext>
              </a:extLst>
            </p:cNvPr>
            <p:cNvSpPr/>
            <p:nvPr/>
          </p:nvSpPr>
          <p:spPr>
            <a:xfrm>
              <a:off x="1141450" y="4350328"/>
              <a:ext cx="151515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+32 2 808 04 20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9C49008-BB28-C742-9CB3-544BBE3B31DA}"/>
                </a:ext>
              </a:extLst>
            </p:cNvPr>
            <p:cNvSpPr/>
            <p:nvPr/>
          </p:nvSpPr>
          <p:spPr>
            <a:xfrm>
              <a:off x="1130549" y="5034529"/>
              <a:ext cx="152605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err="1">
                  <a:hlinkClick r:id="rId6"/>
                </a:rPr>
                <a:t>info@theisn.org</a:t>
              </a:r>
              <a:endParaRPr lang="en-US" sz="1600" dirty="0"/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91358AD3-01EC-5B40-914F-CC84B565EAB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lum bright="70000" contrast="-70000"/>
            </a:blip>
            <a:stretch>
              <a:fillRect/>
            </a:stretch>
          </p:blipFill>
          <p:spPr>
            <a:xfrm>
              <a:off x="647076" y="4956212"/>
              <a:ext cx="528048" cy="528048"/>
            </a:xfrm>
            <a:prstGeom prst="rect">
              <a:avLst/>
            </a:prstGeom>
          </p:spPr>
        </p:pic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56996A35-1DDC-A24A-87C0-DB90793DC6EF}"/>
              </a:ext>
            </a:extLst>
          </p:cNvPr>
          <p:cNvGrpSpPr/>
          <p:nvPr/>
        </p:nvGrpSpPr>
        <p:grpSpPr>
          <a:xfrm>
            <a:off x="5216149" y="2792638"/>
            <a:ext cx="4014485" cy="2543512"/>
            <a:chOff x="5240835" y="2940748"/>
            <a:chExt cx="4014485" cy="2543512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D8410330-5181-8F4A-81E4-EE8DB8681046}"/>
                </a:ext>
              </a:extLst>
            </p:cNvPr>
            <p:cNvSpPr/>
            <p:nvPr/>
          </p:nvSpPr>
          <p:spPr>
            <a:xfrm>
              <a:off x="5356188" y="2940748"/>
              <a:ext cx="286104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3C3A9A"/>
                  </a:solidFill>
                </a:rPr>
                <a:t>Americas Operations Center</a:t>
              </a:r>
              <a:endParaRPr lang="en-US" dirty="0">
                <a:solidFill>
                  <a:srgbClr val="3C3A9A"/>
                </a:solidFill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B99F35A8-4139-1146-AEF3-EDFF199DB639}"/>
                </a:ext>
              </a:extLst>
            </p:cNvPr>
            <p:cNvSpPr/>
            <p:nvPr/>
          </p:nvSpPr>
          <p:spPr>
            <a:xfrm>
              <a:off x="5789820" y="3449339"/>
              <a:ext cx="346550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340 North Avenue 3rd Floor</a:t>
              </a:r>
              <a:br>
                <a:rPr lang="en-US" sz="1600" dirty="0"/>
              </a:br>
              <a:r>
                <a:rPr lang="en-US" sz="1600" dirty="0"/>
                <a:t>Cranford, NJ 07016-2496, United States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74074F0-BD04-6D4C-9253-9E7931A1882B}"/>
                </a:ext>
              </a:extLst>
            </p:cNvPr>
            <p:cNvSpPr/>
            <p:nvPr/>
          </p:nvSpPr>
          <p:spPr>
            <a:xfrm>
              <a:off x="5802052" y="4295360"/>
              <a:ext cx="159210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+</a:t>
              </a:r>
              <a:r>
                <a:rPr lang="en-US" sz="1600" dirty="0"/>
                <a:t>1 567 248 9703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944BF103-ECB5-B145-ADC7-93E1BE754213}"/>
                </a:ext>
              </a:extLst>
            </p:cNvPr>
            <p:cNvSpPr/>
            <p:nvPr/>
          </p:nvSpPr>
          <p:spPr>
            <a:xfrm>
              <a:off x="5829932" y="5036103"/>
              <a:ext cx="152605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>
                  <a:hlinkClick r:id="rId6"/>
                </a:rPr>
                <a:t>info@theisn.org</a:t>
              </a:r>
              <a:endParaRPr lang="en-US" sz="1600" dirty="0"/>
            </a:p>
          </p:txBody>
        </p: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30206BA1-69EF-DB4A-ABF0-D5BD21B0347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5274512" y="3449340"/>
              <a:ext cx="460697" cy="460697"/>
            </a:xfrm>
            <a:prstGeom prst="rect">
              <a:avLst/>
            </a:prstGeom>
          </p:spPr>
        </p:pic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0673A955-B475-6A4A-B1C3-87524617793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5254455" y="4229621"/>
              <a:ext cx="500809" cy="500809"/>
            </a:xfrm>
            <a:prstGeom prst="rect">
              <a:avLst/>
            </a:prstGeom>
          </p:spPr>
        </p:pic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5D0F2916-D601-674A-8C19-5D632CCA7FC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lum bright="70000" contrast="-70000"/>
            </a:blip>
            <a:stretch>
              <a:fillRect/>
            </a:stretch>
          </p:blipFill>
          <p:spPr>
            <a:xfrm>
              <a:off x="5240835" y="4956212"/>
              <a:ext cx="528048" cy="528048"/>
            </a:xfrm>
            <a:prstGeom prst="rect">
              <a:avLst/>
            </a:prstGeom>
          </p:spPr>
        </p:pic>
      </p:grpSp>
      <p:pic>
        <p:nvPicPr>
          <p:cNvPr id="61" name="Picture 60">
            <a:hlinkClick r:id="rId8"/>
            <a:extLst>
              <a:ext uri="{FF2B5EF4-FFF2-40B4-BE49-F238E27FC236}">
                <a16:creationId xmlns:a16="http://schemas.microsoft.com/office/drawing/2014/main" id="{433C7287-CD9E-DA40-8FFD-A60B2A03C58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573211" y="6066159"/>
            <a:ext cx="468000" cy="468000"/>
          </a:xfrm>
          <a:prstGeom prst="rect">
            <a:avLst/>
          </a:prstGeom>
        </p:spPr>
      </p:pic>
      <p:pic>
        <p:nvPicPr>
          <p:cNvPr id="63" name="Picture 62">
            <a:hlinkClick r:id="rId10"/>
            <a:extLst>
              <a:ext uri="{FF2B5EF4-FFF2-40B4-BE49-F238E27FC236}">
                <a16:creationId xmlns:a16="http://schemas.microsoft.com/office/drawing/2014/main" id="{7683339B-95C1-5C4C-92D5-ED598C22A27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322541" y="6044678"/>
            <a:ext cx="468000" cy="468000"/>
          </a:xfrm>
          <a:prstGeom prst="rect">
            <a:avLst/>
          </a:prstGeom>
        </p:spPr>
      </p:pic>
      <p:pic>
        <p:nvPicPr>
          <p:cNvPr id="65" name="Picture 64">
            <a:hlinkClick r:id="rId12"/>
            <a:extLst>
              <a:ext uri="{FF2B5EF4-FFF2-40B4-BE49-F238E27FC236}">
                <a16:creationId xmlns:a16="http://schemas.microsoft.com/office/drawing/2014/main" id="{46E5A35E-1571-A346-A406-C09CCAAC027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151681" y="6066159"/>
            <a:ext cx="468000" cy="468000"/>
          </a:xfrm>
          <a:prstGeom prst="rect">
            <a:avLst/>
          </a:prstGeom>
        </p:spPr>
      </p:pic>
      <p:pic>
        <p:nvPicPr>
          <p:cNvPr id="67" name="Picture 66">
            <a:hlinkClick r:id="rId14"/>
            <a:extLst>
              <a:ext uri="{FF2B5EF4-FFF2-40B4-BE49-F238E27FC236}">
                <a16:creationId xmlns:a16="http://schemas.microsoft.com/office/drawing/2014/main" id="{114F5597-338A-304B-A718-EBCE80745231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823881" y="6066707"/>
            <a:ext cx="468000" cy="46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4F6688E-2C48-B347-84BC-9B23560F2889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901011" y="6122451"/>
            <a:ext cx="399340" cy="411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2827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PPT Template without 60.potx" id="{89EA5CDB-307F-4F87-B680-11A29F840509}" vid="{A1EC6F44-E972-445F-BD31-1D167EA665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2EFDB3CC569C4C8709EF2E2FCD4DD1" ma:contentTypeVersion="21" ma:contentTypeDescription="Create a new document." ma:contentTypeScope="" ma:versionID="d58ac3fdedd9ad1ab0a77315264ff983">
  <xsd:schema xmlns:xsd="http://www.w3.org/2001/XMLSchema" xmlns:xs="http://www.w3.org/2001/XMLSchema" xmlns:p="http://schemas.microsoft.com/office/2006/metadata/properties" xmlns:ns1="http://schemas.microsoft.com/sharepoint/v3" xmlns:ns2="5bb30524-c5cc-4ab6-b3e3-7acb34e1d48a" xmlns:ns3="8d39dae6-3a04-4f8f-91ef-910acbbf4883" xmlns:ns4="http://schemas.microsoft.com/sharepoint/v3/fields" targetNamespace="http://schemas.microsoft.com/office/2006/metadata/properties" ma:root="true" ma:fieldsID="f7bb827dacb319c1e726d7e652f64458" ns1:_="" ns2:_="" ns3:_="" ns4:_="">
    <xsd:import namespace="http://schemas.microsoft.com/sharepoint/v3"/>
    <xsd:import namespace="5bb30524-c5cc-4ab6-b3e3-7acb34e1d48a"/>
    <xsd:import namespace="8d39dae6-3a04-4f8f-91ef-910acbbf4883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Statu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4:_Format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b30524-c5cc-4ab6-b3e3-7acb34e1d4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16" nillable="true" ma:displayName="Status" ma:format="Dropdown" ma:internalName="Status">
      <xsd:simpleType>
        <xsd:restriction base="dms:Text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33f1b091-0422-4f9c-b31b-6eb16863af4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39dae6-3a04-4f8f-91ef-910acbbf488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37f5380c-2a5e-41a0-9e8f-614032ea020b}" ma:internalName="TaxCatchAll" ma:showField="CatchAllData" ma:web="8d39dae6-3a04-4f8f-91ef-910acbbf48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Format" ma:index="27" nillable="true" ma:displayName="Format" ma:description="Media-type, file format or dimensions" ma:internalName="_Forma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5bb30524-c5cc-4ab6-b3e3-7acb34e1d48a" xsi:nil="true"/>
    <_ip_UnifiedCompliancePolicyUIAction xmlns="http://schemas.microsoft.com/sharepoint/v3" xsi:nil="true"/>
    <_ip_UnifiedCompliancePolicyProperties xmlns="http://schemas.microsoft.com/sharepoint/v3" xsi:nil="true"/>
    <lcf76f155ced4ddcb4097134ff3c332f xmlns="5bb30524-c5cc-4ab6-b3e3-7acb34e1d48a">
      <Terms xmlns="http://schemas.microsoft.com/office/infopath/2007/PartnerControls"/>
    </lcf76f155ced4ddcb4097134ff3c332f>
    <_Format xmlns="http://schemas.microsoft.com/sharepoint/v3/fields" xsi:nil="true"/>
    <TaxCatchAll xmlns="8d39dae6-3a04-4f8f-91ef-910acbbf4883" xsi:nil="true"/>
  </documentManagement>
</p:properties>
</file>

<file path=customXml/itemProps1.xml><?xml version="1.0" encoding="utf-8"?>
<ds:datastoreItem xmlns:ds="http://schemas.openxmlformats.org/officeDocument/2006/customXml" ds:itemID="{0703FA84-F8E6-4A7B-BD45-AA1231B5E0B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1842C09-FCC4-470C-986D-6D233AF2967B}"/>
</file>

<file path=customXml/itemProps3.xml><?xml version="1.0" encoding="utf-8"?>
<ds:datastoreItem xmlns:ds="http://schemas.openxmlformats.org/officeDocument/2006/customXml" ds:itemID="{5D8EF08D-1447-463D-8E96-04F40FD4A3AB}">
  <ds:schemaRefs>
    <ds:schemaRef ds:uri="http://schemas.microsoft.com/sharepoint/v3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sharepoint/v3/fields"/>
    <ds:schemaRef ds:uri="http://purl.org/dc/elements/1.1/"/>
    <ds:schemaRef ds:uri="8d39dae6-3a04-4f8f-91ef-910acbbf4883"/>
    <ds:schemaRef ds:uri="5bb30524-c5cc-4ab6-b3e3-7acb34e1d48a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</TotalTime>
  <Words>89</Words>
  <Application>Microsoft Macintosh PowerPoint</Application>
  <PresentationFormat>Widescreen</PresentationFormat>
  <Paragraphs>24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Cath Design</dc:creator>
  <cp:lastModifiedBy>Jo-Ann Donner</cp:lastModifiedBy>
  <cp:revision>37</cp:revision>
  <cp:lastPrinted>2020-05-25T12:16:21Z</cp:lastPrinted>
  <dcterms:created xsi:type="dcterms:W3CDTF">2020-09-03T09:29:31Z</dcterms:created>
  <dcterms:modified xsi:type="dcterms:W3CDTF">2023-07-13T18:02:28Z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0x010100952EFDB3CC569C4C8709EF2E2FCD4DD1</vt:lpwstr>
  </property>
  <property fmtid="{D5CDD505-2E9C-101B-9397-08002B2CF9AE}" pid="3" name="MediaServiceImageTags">
    <vt:lpwstr/>
  </property>
</Properties>
</file>