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notesSlides/notesSlide24.xml" ContentType="application/vnd.openxmlformats-officedocument.presentationml.notesSlide+xml"/>
  <Override PartName="/ppt/charts/chart2.xml" ContentType="application/vnd.openxmlformats-officedocument.drawingml.chart+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256" r:id="rId2"/>
    <p:sldId id="343" r:id="rId3"/>
    <p:sldId id="259" r:id="rId4"/>
    <p:sldId id="261" r:id="rId5"/>
    <p:sldId id="262" r:id="rId6"/>
    <p:sldId id="8545" r:id="rId7"/>
    <p:sldId id="8523" r:id="rId8"/>
    <p:sldId id="8527" r:id="rId9"/>
    <p:sldId id="8546" r:id="rId10"/>
    <p:sldId id="8529" r:id="rId11"/>
    <p:sldId id="8530" r:id="rId12"/>
    <p:sldId id="8531" r:id="rId13"/>
    <p:sldId id="265" r:id="rId14"/>
    <p:sldId id="269" r:id="rId15"/>
    <p:sldId id="1081" r:id="rId16"/>
    <p:sldId id="1082" r:id="rId17"/>
    <p:sldId id="1083" r:id="rId18"/>
    <p:sldId id="1110" r:id="rId19"/>
    <p:sldId id="1067" r:id="rId20"/>
    <p:sldId id="298" r:id="rId21"/>
    <p:sldId id="258" r:id="rId22"/>
    <p:sldId id="1068" r:id="rId23"/>
    <p:sldId id="1084" r:id="rId24"/>
    <p:sldId id="1114" r:id="rId25"/>
    <p:sldId id="3944" r:id="rId26"/>
    <p:sldId id="1069" r:id="rId27"/>
    <p:sldId id="1070" r:id="rId28"/>
    <p:sldId id="1071" r:id="rId29"/>
    <p:sldId id="1072" r:id="rId30"/>
    <p:sldId id="8547" r:id="rId31"/>
    <p:sldId id="1074" r:id="rId32"/>
    <p:sldId id="1075" r:id="rId33"/>
    <p:sldId id="274" r:id="rId34"/>
    <p:sldId id="276" r:id="rId35"/>
    <p:sldId id="1076" r:id="rId36"/>
    <p:sldId id="1077" r:id="rId37"/>
    <p:sldId id="1078" r:id="rId38"/>
    <p:sldId id="267" r:id="rId39"/>
    <p:sldId id="1079" r:id="rId40"/>
    <p:sldId id="278" r:id="rId41"/>
    <p:sldId id="277" r:id="rId42"/>
    <p:sldId id="1093" r:id="rId43"/>
    <p:sldId id="1094" r:id="rId44"/>
    <p:sldId id="325" r:id="rId45"/>
    <p:sldId id="1095" r:id="rId46"/>
    <p:sldId id="1096" r:id="rId47"/>
    <p:sldId id="1097" r:id="rId48"/>
    <p:sldId id="1098" r:id="rId49"/>
    <p:sldId id="3967" r:id="rId50"/>
    <p:sldId id="1099" r:id="rId51"/>
    <p:sldId id="970" r:id="rId52"/>
    <p:sldId id="967" r:id="rId53"/>
    <p:sldId id="965" r:id="rId54"/>
    <p:sldId id="966" r:id="rId55"/>
    <p:sldId id="1101" r:id="rId56"/>
    <p:sldId id="1102" r:id="rId57"/>
    <p:sldId id="1103" r:id="rId58"/>
    <p:sldId id="1104" r:id="rId59"/>
    <p:sldId id="1105" r:id="rId60"/>
    <p:sldId id="1108" r:id="rId61"/>
    <p:sldId id="1109" r:id="rId62"/>
    <p:sldId id="272" r:id="rId63"/>
    <p:sldId id="279" r:id="rId64"/>
    <p:sldId id="1111" r:id="rId65"/>
    <p:sldId id="1112" r:id="rId66"/>
    <p:sldId id="284" r:id="rId67"/>
    <p:sldId id="285" r:id="rId68"/>
    <p:sldId id="286" r:id="rId69"/>
    <p:sldId id="287" r:id="rId70"/>
    <p:sldId id="335" r:id="rId71"/>
    <p:sldId id="336" r:id="rId72"/>
    <p:sldId id="337" r:id="rId73"/>
    <p:sldId id="338" r:id="rId74"/>
    <p:sldId id="1881839818" r:id="rId75"/>
    <p:sldId id="260" r:id="rId76"/>
    <p:sldId id="1881839819" r:id="rId77"/>
    <p:sldId id="3456" r:id="rId78"/>
    <p:sldId id="3480" r:id="rId79"/>
    <p:sldId id="299" r:id="rId80"/>
    <p:sldId id="300" r:id="rId81"/>
    <p:sldId id="302" r:id="rId8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0" d="100"/>
          <a:sy n="80" d="100"/>
        </p:scale>
        <p:origin x="82"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66026000165201"/>
          <c:y val="0.18178421211140944"/>
          <c:w val="0.73076090445730202"/>
          <c:h val="0.70318204958619701"/>
        </c:manualLayout>
      </c:layout>
      <c:lineChart>
        <c:grouping val="standard"/>
        <c:varyColors val="0"/>
        <c:ser>
          <c:idx val="2"/>
          <c:order val="0"/>
          <c:tx>
            <c:strRef>
              <c:f>Sheet1!$D$1</c:f>
              <c:strCache>
                <c:ptCount val="1"/>
                <c:pt idx="0">
                  <c:v>MI </c:v>
                </c:pt>
              </c:strCache>
            </c:strRef>
          </c:tx>
          <c:spPr>
            <a:ln>
              <a:solidFill>
                <a:schemeClr val="accent2"/>
              </a:solidFill>
            </a:ln>
          </c:spPr>
          <c:marker>
            <c:spPr>
              <a:solidFill>
                <a:schemeClr val="accent2"/>
              </a:solidFill>
              <a:ln>
                <a:solidFill>
                  <a:schemeClr val="accent2"/>
                </a:solidFill>
              </a:ln>
            </c:spPr>
          </c:marker>
          <c:cat>
            <c:numRef>
              <c:f>Sheet1!$A$2:$A$4</c:f>
              <c:numCache>
                <c:formatCode>General</c:formatCode>
                <c:ptCount val="3"/>
                <c:pt idx="0">
                  <c:v>1990</c:v>
                </c:pt>
                <c:pt idx="1">
                  <c:v>2000</c:v>
                </c:pt>
                <c:pt idx="2">
                  <c:v>2010</c:v>
                </c:pt>
              </c:numCache>
            </c:numRef>
          </c:cat>
          <c:val>
            <c:numRef>
              <c:f>Sheet1!$D$2:$D$4</c:f>
              <c:numCache>
                <c:formatCode>General</c:formatCode>
                <c:ptCount val="3"/>
                <c:pt idx="0">
                  <c:v>141.1</c:v>
                </c:pt>
                <c:pt idx="1">
                  <c:v>105.7</c:v>
                </c:pt>
                <c:pt idx="2">
                  <c:v>45.5</c:v>
                </c:pt>
              </c:numCache>
            </c:numRef>
          </c:val>
          <c:smooth val="0"/>
          <c:extLst>
            <c:ext xmlns:c16="http://schemas.microsoft.com/office/drawing/2014/chart" uri="{C3380CC4-5D6E-409C-BE32-E72D297353CC}">
              <c16:uniqueId val="{00000000-D1B3-4F21-912A-770502EAF895}"/>
            </c:ext>
          </c:extLst>
        </c:ser>
        <c:ser>
          <c:idx val="3"/>
          <c:order val="1"/>
          <c:tx>
            <c:strRef>
              <c:f>Sheet1!$E$1</c:f>
              <c:strCache>
                <c:ptCount val="1"/>
                <c:pt idx="0">
                  <c:v>Stroke  </c:v>
                </c:pt>
              </c:strCache>
            </c:strRef>
          </c:tx>
          <c:spPr>
            <a:ln>
              <a:solidFill>
                <a:schemeClr val="accent1"/>
              </a:solidFill>
            </a:ln>
          </c:spPr>
          <c:marker>
            <c:symbol val="plus"/>
            <c:size val="7"/>
            <c:spPr>
              <a:solidFill>
                <a:schemeClr val="accent1"/>
              </a:solidFill>
              <a:ln>
                <a:solidFill>
                  <a:schemeClr val="accent1"/>
                </a:solidFill>
              </a:ln>
            </c:spPr>
          </c:marker>
          <c:cat>
            <c:numRef>
              <c:f>Sheet1!$A$2:$A$4</c:f>
              <c:numCache>
                <c:formatCode>General</c:formatCode>
                <c:ptCount val="3"/>
                <c:pt idx="0">
                  <c:v>1990</c:v>
                </c:pt>
                <c:pt idx="1">
                  <c:v>2000</c:v>
                </c:pt>
                <c:pt idx="2">
                  <c:v>2010</c:v>
                </c:pt>
              </c:numCache>
            </c:numRef>
          </c:cat>
          <c:val>
            <c:numRef>
              <c:f>Sheet1!$E$2:$E$4</c:f>
              <c:numCache>
                <c:formatCode>General</c:formatCode>
                <c:ptCount val="3"/>
                <c:pt idx="0">
                  <c:v>111.8</c:v>
                </c:pt>
                <c:pt idx="1">
                  <c:v>86.2</c:v>
                </c:pt>
                <c:pt idx="2">
                  <c:v>52.9</c:v>
                </c:pt>
              </c:numCache>
            </c:numRef>
          </c:val>
          <c:smooth val="0"/>
          <c:extLst>
            <c:ext xmlns:c16="http://schemas.microsoft.com/office/drawing/2014/chart" uri="{C3380CC4-5D6E-409C-BE32-E72D297353CC}">
              <c16:uniqueId val="{00000001-D1B3-4F21-912A-770502EAF895}"/>
            </c:ext>
          </c:extLst>
        </c:ser>
        <c:ser>
          <c:idx val="0"/>
          <c:order val="2"/>
          <c:tx>
            <c:strRef>
              <c:f>Sheet1!$F$1</c:f>
              <c:strCache>
                <c:ptCount val="1"/>
                <c:pt idx="0">
                  <c:v>ESRD</c:v>
                </c:pt>
              </c:strCache>
            </c:strRef>
          </c:tx>
          <c:spPr>
            <a:ln>
              <a:solidFill>
                <a:srgbClr val="43AC99"/>
              </a:solidFill>
            </a:ln>
          </c:spPr>
          <c:marker>
            <c:spPr>
              <a:solidFill>
                <a:srgbClr val="43AC99"/>
              </a:solidFill>
              <a:ln w="34925">
                <a:solidFill>
                  <a:srgbClr val="43AC99"/>
                </a:solidFill>
              </a:ln>
            </c:spPr>
          </c:marker>
          <c:cat>
            <c:numRef>
              <c:f>Sheet1!$A$2:$A$4</c:f>
              <c:numCache>
                <c:formatCode>General</c:formatCode>
                <c:ptCount val="3"/>
                <c:pt idx="0">
                  <c:v>1990</c:v>
                </c:pt>
                <c:pt idx="1">
                  <c:v>2000</c:v>
                </c:pt>
                <c:pt idx="2">
                  <c:v>2010</c:v>
                </c:pt>
              </c:numCache>
            </c:numRef>
          </c:cat>
          <c:val>
            <c:numRef>
              <c:f>Sheet1!$F$2:$F$4</c:f>
              <c:numCache>
                <c:formatCode>General</c:formatCode>
                <c:ptCount val="3"/>
                <c:pt idx="0">
                  <c:v>27.9</c:v>
                </c:pt>
                <c:pt idx="1">
                  <c:v>28.6</c:v>
                </c:pt>
                <c:pt idx="2">
                  <c:v>20</c:v>
                </c:pt>
              </c:numCache>
            </c:numRef>
          </c:val>
          <c:smooth val="0"/>
          <c:extLst>
            <c:ext xmlns:c16="http://schemas.microsoft.com/office/drawing/2014/chart" uri="{C3380CC4-5D6E-409C-BE32-E72D297353CC}">
              <c16:uniqueId val="{00000002-D1B3-4F21-912A-770502EAF895}"/>
            </c:ext>
          </c:extLst>
        </c:ser>
        <c:dLbls>
          <c:showLegendKey val="0"/>
          <c:showVal val="0"/>
          <c:showCatName val="0"/>
          <c:showSerName val="0"/>
          <c:showPercent val="0"/>
          <c:showBubbleSize val="0"/>
        </c:dLbls>
        <c:marker val="1"/>
        <c:smooth val="0"/>
        <c:axId val="432724480"/>
        <c:axId val="199302464"/>
      </c:lineChart>
      <c:catAx>
        <c:axId val="432724480"/>
        <c:scaling>
          <c:orientation val="minMax"/>
        </c:scaling>
        <c:delete val="0"/>
        <c:axPos val="b"/>
        <c:numFmt formatCode="General" sourceLinked="1"/>
        <c:majorTickMark val="out"/>
        <c:minorTickMark val="none"/>
        <c:tickLblPos val="nextTo"/>
        <c:spPr>
          <a:ln w="19050" cap="sq">
            <a:solidFill>
              <a:schemeClr val="accent4"/>
            </a:solidFill>
          </a:ln>
        </c:spPr>
        <c:txPr>
          <a:bodyPr/>
          <a:lstStyle/>
          <a:p>
            <a:pPr>
              <a:defRPr sz="1600"/>
            </a:pPr>
            <a:endParaRPr lang="el-GR"/>
          </a:p>
        </c:txPr>
        <c:crossAx val="199302464"/>
        <c:crosses val="autoZero"/>
        <c:auto val="1"/>
        <c:lblAlgn val="ctr"/>
        <c:lblOffset val="100"/>
        <c:noMultiLvlLbl val="0"/>
      </c:catAx>
      <c:valAx>
        <c:axId val="199302464"/>
        <c:scaling>
          <c:orientation val="minMax"/>
          <c:max val="150"/>
        </c:scaling>
        <c:delete val="0"/>
        <c:axPos val="l"/>
        <c:title>
          <c:tx>
            <c:rich>
              <a:bodyPr/>
              <a:lstStyle/>
              <a:p>
                <a:pPr>
                  <a:defRPr sz="1600" b="1">
                    <a:solidFill>
                      <a:schemeClr val="tx1"/>
                    </a:solidFill>
                  </a:defRPr>
                </a:pPr>
                <a:r>
                  <a:rPr lang="en-GB" sz="1600" b="1" dirty="0">
                    <a:solidFill>
                      <a:schemeClr val="tx1"/>
                    </a:solidFill>
                  </a:rPr>
                  <a:t>Events per 10,000 </a:t>
                </a:r>
                <a:br>
                  <a:rPr lang="en-GB" sz="1600" b="1" dirty="0">
                    <a:solidFill>
                      <a:schemeClr val="tx1"/>
                    </a:solidFill>
                  </a:rPr>
                </a:br>
                <a:r>
                  <a:rPr lang="en-GB" sz="1600" b="1" dirty="0">
                    <a:solidFill>
                      <a:schemeClr val="tx1"/>
                    </a:solidFill>
                  </a:rPr>
                  <a:t>adult population with diabetes</a:t>
                </a:r>
              </a:p>
            </c:rich>
          </c:tx>
          <c:layout>
            <c:manualLayout>
              <c:xMode val="edge"/>
              <c:yMode val="edge"/>
              <c:x val="0"/>
              <c:y val="0.18634381869778971"/>
            </c:manualLayout>
          </c:layout>
          <c:overlay val="0"/>
        </c:title>
        <c:numFmt formatCode="General" sourceLinked="1"/>
        <c:majorTickMark val="out"/>
        <c:minorTickMark val="none"/>
        <c:tickLblPos val="nextTo"/>
        <c:spPr>
          <a:ln w="19050" cap="sq">
            <a:solidFill>
              <a:schemeClr val="accent4"/>
            </a:solidFill>
          </a:ln>
        </c:spPr>
        <c:txPr>
          <a:bodyPr/>
          <a:lstStyle/>
          <a:p>
            <a:pPr>
              <a:defRPr sz="1600"/>
            </a:pPr>
            <a:endParaRPr lang="el-GR"/>
          </a:p>
        </c:txPr>
        <c:crossAx val="432724480"/>
        <c:crosses val="autoZero"/>
        <c:crossBetween val="between"/>
        <c:majorUnit val="50"/>
      </c:valAx>
    </c:plotArea>
    <c:legend>
      <c:legendPos val="t"/>
      <c:layout>
        <c:manualLayout>
          <c:xMode val="edge"/>
          <c:yMode val="edge"/>
          <c:x val="0.45243443380769238"/>
          <c:y val="0.17082886768480032"/>
          <c:w val="0.39296435438040922"/>
          <c:h val="6.861014426638086E-2"/>
        </c:manualLayout>
      </c:layout>
      <c:overlay val="0"/>
      <c:txPr>
        <a:bodyPr/>
        <a:lstStyle/>
        <a:p>
          <a:pPr>
            <a:defRPr sz="1600"/>
          </a:pPr>
          <a:endParaRPr lang="el-GR"/>
        </a:p>
      </c:txPr>
    </c:legend>
    <c:plotVisOnly val="1"/>
    <c:dispBlanksAs val="gap"/>
    <c:showDLblsOverMax val="0"/>
  </c:chart>
  <c:txPr>
    <a:bodyPr/>
    <a:lstStyle/>
    <a:p>
      <a:pPr>
        <a:defRPr sz="1800"/>
      </a:pPr>
      <a:endParaRPr lang="el-G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472400125476525E-2"/>
          <c:y val="0.13583453558603445"/>
          <c:w val="0.86005363203371843"/>
          <c:h val="0.76630026763019377"/>
        </c:manualLayout>
      </c:layout>
      <c:scatterChart>
        <c:scatterStyle val="lineMarker"/>
        <c:varyColors val="0"/>
        <c:ser>
          <c:idx val="0"/>
          <c:order val="0"/>
          <c:tx>
            <c:strRef>
              <c:f>Sheet1!$A$3:$A$10</c:f>
              <c:strCache>
                <c:ptCount val="1"/>
                <c:pt idx="0">
                  <c:v>DB, stroke MI Stroke MI DB stroke DB and MI MI Stroke DB None</c:v>
                </c:pt>
              </c:strCache>
            </c:strRef>
          </c:tx>
          <c:spPr>
            <a:ln w="28575">
              <a:noFill/>
            </a:ln>
          </c:spPr>
          <c:marker>
            <c:symbol val="circle"/>
            <c:size val="6"/>
            <c:spPr>
              <a:solidFill>
                <a:schemeClr val="accent1"/>
              </a:solidFill>
              <a:ln>
                <a:solidFill>
                  <a:schemeClr val="accent1"/>
                </a:solidFill>
              </a:ln>
            </c:spPr>
          </c:marker>
          <c:errBars>
            <c:errDir val="y"/>
            <c:errBarType val="plus"/>
            <c:errValType val="percentage"/>
            <c:noEndCap val="1"/>
            <c:val val="5"/>
            <c:spPr>
              <a:ln>
                <a:noFill/>
              </a:ln>
            </c:spPr>
          </c:errBars>
          <c:errBars>
            <c:errDir val="x"/>
            <c:errBarType val="both"/>
            <c:errValType val="cust"/>
            <c:noEndCap val="0"/>
            <c:plus>
              <c:numRef>
                <c:f>Sheet1!$G$3:$G$10</c:f>
                <c:numCache>
                  <c:formatCode>General</c:formatCode>
                  <c:ptCount val="8"/>
                  <c:pt idx="0">
                    <c:v>1.4000000000000004</c:v>
                  </c:pt>
                  <c:pt idx="1">
                    <c:v>0.5</c:v>
                  </c:pt>
                  <c:pt idx="2">
                    <c:v>0.40000000000000036</c:v>
                  </c:pt>
                  <c:pt idx="3">
                    <c:v>0.40000000000000008</c:v>
                  </c:pt>
                  <c:pt idx="4">
                    <c:v>0.20000000000000021</c:v>
                  </c:pt>
                  <c:pt idx="5">
                    <c:v>0.10000000000000009</c:v>
                  </c:pt>
                  <c:pt idx="6">
                    <c:v>0.10000000000000009</c:v>
                  </c:pt>
                  <c:pt idx="7">
                    <c:v>-1</c:v>
                  </c:pt>
                </c:numCache>
              </c:numRef>
            </c:plus>
            <c:minus>
              <c:numRef>
                <c:f>Sheet1!$F$3:$F$10</c:f>
                <c:numCache>
                  <c:formatCode>General</c:formatCode>
                  <c:ptCount val="8"/>
                  <c:pt idx="0">
                    <c:v>1.2000000000000002</c:v>
                  </c:pt>
                  <c:pt idx="1">
                    <c:v>0.4</c:v>
                  </c:pt>
                  <c:pt idx="2">
                    <c:v>0.30000000000000032</c:v>
                  </c:pt>
                  <c:pt idx="3">
                    <c:v>0.40000000000000036</c:v>
                  </c:pt>
                  <c:pt idx="4">
                    <c:v>0.10000000000000009</c:v>
                  </c:pt>
                  <c:pt idx="5">
                    <c:v>0.10000000000000009</c:v>
                  </c:pt>
                  <c:pt idx="6">
                    <c:v>0.10000000000000003</c:v>
                  </c:pt>
                  <c:pt idx="7">
                    <c:v>1</c:v>
                  </c:pt>
                </c:numCache>
              </c:numRef>
            </c:minus>
            <c:spPr>
              <a:ln w="12700" cap="sq">
                <a:solidFill>
                  <a:srgbClr val="828282"/>
                </a:solidFill>
              </a:ln>
            </c:spPr>
          </c:errBars>
          <c:xVal>
            <c:numRef>
              <c:f>Sheet1!$C$3:$C$10</c:f>
              <c:numCache>
                <c:formatCode>General</c:formatCode>
                <c:ptCount val="8"/>
                <c:pt idx="0">
                  <c:v>6.9</c:v>
                </c:pt>
                <c:pt idx="1">
                  <c:v>3.5</c:v>
                </c:pt>
                <c:pt idx="2">
                  <c:v>3.8</c:v>
                </c:pt>
                <c:pt idx="3">
                  <c:v>3.7</c:v>
                </c:pt>
                <c:pt idx="4">
                  <c:v>2</c:v>
                </c:pt>
                <c:pt idx="5">
                  <c:v>2.1</c:v>
                </c:pt>
                <c:pt idx="6">
                  <c:v>1.9000000000000001</c:v>
                </c:pt>
                <c:pt idx="7">
                  <c:v>1</c:v>
                </c:pt>
              </c:numCache>
            </c:numRef>
          </c:xVal>
          <c:yVal>
            <c:numRef>
              <c:f>Sheet1!$B$3:$B$10</c:f>
              <c:numCache>
                <c:formatCode>General</c:formatCode>
                <c:ptCount val="8"/>
                <c:pt idx="0">
                  <c:v>8</c:v>
                </c:pt>
                <c:pt idx="1">
                  <c:v>7</c:v>
                </c:pt>
                <c:pt idx="2">
                  <c:v>6</c:v>
                </c:pt>
                <c:pt idx="3">
                  <c:v>5</c:v>
                </c:pt>
                <c:pt idx="4">
                  <c:v>4</c:v>
                </c:pt>
                <c:pt idx="5">
                  <c:v>3</c:v>
                </c:pt>
                <c:pt idx="6">
                  <c:v>2</c:v>
                </c:pt>
                <c:pt idx="7">
                  <c:v>1</c:v>
                </c:pt>
              </c:numCache>
            </c:numRef>
          </c:yVal>
          <c:smooth val="0"/>
          <c:extLst>
            <c:ext xmlns:c16="http://schemas.microsoft.com/office/drawing/2014/chart" uri="{C3380CC4-5D6E-409C-BE32-E72D297353CC}">
              <c16:uniqueId val="{00000000-3216-4C79-9BDB-1314C2966A7B}"/>
            </c:ext>
          </c:extLst>
        </c:ser>
        <c:dLbls>
          <c:showLegendKey val="0"/>
          <c:showVal val="0"/>
          <c:showCatName val="0"/>
          <c:showSerName val="0"/>
          <c:showPercent val="0"/>
          <c:showBubbleSize val="0"/>
        </c:dLbls>
        <c:axId val="293596544"/>
        <c:axId val="293597120"/>
      </c:scatterChart>
      <c:valAx>
        <c:axId val="293596544"/>
        <c:scaling>
          <c:logBase val="2"/>
          <c:orientation val="minMax"/>
          <c:max val="9"/>
          <c:min val="1"/>
        </c:scaling>
        <c:delete val="0"/>
        <c:axPos val="b"/>
        <c:numFmt formatCode="General" sourceLinked="1"/>
        <c:majorTickMark val="out"/>
        <c:minorTickMark val="none"/>
        <c:tickLblPos val="nextTo"/>
        <c:spPr>
          <a:ln w="12700">
            <a:solidFill>
              <a:schemeClr val="accent4"/>
            </a:solidFill>
          </a:ln>
        </c:spPr>
        <c:txPr>
          <a:bodyPr/>
          <a:lstStyle/>
          <a:p>
            <a:pPr>
              <a:defRPr sz="1400">
                <a:solidFill>
                  <a:schemeClr val="tx1"/>
                </a:solidFill>
              </a:defRPr>
            </a:pPr>
            <a:endParaRPr lang="el-GR"/>
          </a:p>
        </c:txPr>
        <c:crossAx val="293597120"/>
        <c:crosses val="autoZero"/>
        <c:crossBetween val="midCat"/>
        <c:majorUnit val="2"/>
      </c:valAx>
      <c:valAx>
        <c:axId val="293597120"/>
        <c:scaling>
          <c:orientation val="minMax"/>
          <c:max val="8.5"/>
          <c:min val="0.5"/>
        </c:scaling>
        <c:delete val="0"/>
        <c:axPos val="l"/>
        <c:numFmt formatCode="General" sourceLinked="1"/>
        <c:majorTickMark val="none"/>
        <c:minorTickMark val="none"/>
        <c:tickLblPos val="none"/>
        <c:spPr>
          <a:ln w="12700">
            <a:solidFill>
              <a:schemeClr val="accent4"/>
            </a:solidFill>
            <a:prstDash val="dash"/>
          </a:ln>
        </c:spPr>
        <c:crossAx val="293596544"/>
        <c:crosses val="autoZero"/>
        <c:crossBetween val="midCat"/>
      </c:valAx>
    </c:plotArea>
    <c:plotVisOnly val="1"/>
    <c:dispBlanksAs val="gap"/>
    <c:showDLblsOverMax val="0"/>
  </c:chart>
  <c:txPr>
    <a:bodyPr/>
    <a:lstStyle/>
    <a:p>
      <a:pPr marL="0" indent="0" algn="l" defTabSz="457200" rtl="0" eaLnBrk="1" latinLnBrk="0" hangingPunct="1">
        <a:spcBef>
          <a:spcPts val="600"/>
        </a:spcBef>
        <a:buClr>
          <a:schemeClr val="accent1"/>
        </a:buClr>
        <a:buFont typeface="Arial"/>
        <a:buNone/>
        <a:defRPr lang="en-GB" sz="1600" b="0" kern="1200">
          <a:solidFill>
            <a:schemeClr val="accent2"/>
          </a:solidFill>
          <a:latin typeface="Arial"/>
          <a:ea typeface="+mn-ea"/>
          <a:cs typeface="+mn-cs"/>
        </a:defRPr>
      </a:pPr>
      <a:endParaRPr lang="el-G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85EA32-C306-48C8-A4DD-F95CBEF04EA3}" type="datetimeFigureOut">
              <a:rPr lang="el-GR" smtClean="0"/>
              <a:t>17/10/2023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222A4D-C93C-451A-9B6F-AE27E8C197B1}" type="slidenum">
              <a:rPr lang="el-GR" smtClean="0"/>
              <a:t>‹#›</a:t>
            </a:fld>
            <a:endParaRPr lang="el-GR"/>
          </a:p>
        </p:txBody>
      </p:sp>
    </p:spTree>
    <p:extLst>
      <p:ext uri="{BB962C8B-B14F-4D97-AF65-F5344CB8AC3E}">
        <p14:creationId xmlns:p14="http://schemas.microsoft.com/office/powerpoint/2010/main" val="2175735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Espace réservé de l'image des diapositives 1">
            <a:extLst>
              <a:ext uri="{FF2B5EF4-FFF2-40B4-BE49-F238E27FC236}">
                <a16:creationId xmlns:a16="http://schemas.microsoft.com/office/drawing/2014/main" id="{42A229CA-27E3-9A4F-B61B-E1434A8A83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a:extLst>
              <a:ext uri="{FF2B5EF4-FFF2-40B4-BE49-F238E27FC236}">
                <a16:creationId xmlns:a16="http://schemas.microsoft.com/office/drawing/2014/main" id="{6EE7E8D1-FDE2-DD4E-B532-ADE17A87BF55}"/>
              </a:ext>
            </a:extLst>
          </p:cNvPr>
          <p:cNvSpPr>
            <a:spLocks noGrp="1"/>
          </p:cNvSpPr>
          <p:nvPr>
            <p:ph type="body" idx="1"/>
          </p:nvPr>
        </p:nvSpPr>
        <p:spPr/>
        <p:txBody>
          <a:bodyPr/>
          <a:lstStyle/>
          <a:p>
            <a:pPr marL="171450" indent="-171450" fontAlgn="auto">
              <a:spcBef>
                <a:spcPts val="0"/>
              </a:spcBef>
              <a:spcAft>
                <a:spcPts val="0"/>
              </a:spcAft>
              <a:buFont typeface="Arial" panose="020B0604020202020204" pitchFamily="34" charset="0"/>
              <a:buChar char="•"/>
              <a:defRPr/>
            </a:pPr>
            <a:r>
              <a:rPr lang="en-GB" dirty="0"/>
              <a:t>The four main types of non-communicable diseases are diabetes, cardiovascular diseases, cancer, and chronic respiratory disease. </a:t>
            </a:r>
          </a:p>
          <a:p>
            <a:pPr marL="171450" indent="-171450" fontAlgn="auto">
              <a:spcBef>
                <a:spcPts val="0"/>
              </a:spcBef>
              <a:spcAft>
                <a:spcPts val="0"/>
              </a:spcAft>
              <a:buFont typeface="Arial" panose="020B0604020202020204" pitchFamily="34" charset="0"/>
              <a:buChar char="•"/>
              <a:defRPr/>
            </a:pPr>
            <a:r>
              <a:rPr lang="en-GB" dirty="0"/>
              <a:t>Integrated prevention and management of these diseases is the most cost-effective strategy for the global prevention and control of non-communicable diseases. </a:t>
            </a:r>
          </a:p>
          <a:p>
            <a:pPr marL="171450" indent="-171450" fontAlgn="auto">
              <a:spcBef>
                <a:spcPts val="0"/>
              </a:spcBef>
              <a:spcAft>
                <a:spcPts val="0"/>
              </a:spcAft>
              <a:buFont typeface="Arial" panose="020B0604020202020204" pitchFamily="34" charset="0"/>
              <a:buChar char="•"/>
              <a:defRPr/>
            </a:pPr>
            <a:r>
              <a:rPr lang="en-GB" dirty="0"/>
              <a:t>Early detection and management of non-communicable diseases prevents life-threatening complications such as heart attacks, stroke, kidney failure, amputations and blindness.</a:t>
            </a:r>
          </a:p>
          <a:p>
            <a:pPr fontAlgn="auto">
              <a:spcBef>
                <a:spcPts val="0"/>
              </a:spcBef>
              <a:spcAft>
                <a:spcPts val="0"/>
              </a:spcAft>
              <a:defRPr/>
            </a:pPr>
            <a:endParaRPr lang="fr-FR" dirty="0"/>
          </a:p>
        </p:txBody>
      </p:sp>
      <p:sp>
        <p:nvSpPr>
          <p:cNvPr id="11267" name="Espace réservé du numéro de diapositive 3">
            <a:extLst>
              <a:ext uri="{FF2B5EF4-FFF2-40B4-BE49-F238E27FC236}">
                <a16:creationId xmlns:a16="http://schemas.microsoft.com/office/drawing/2014/main" id="{BD665A5C-27A6-5643-867F-7131E0B6D7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4219C5D6-EC20-AB41-BC9D-B4C1C52DD250}" type="slidenum">
              <a:rPr lang="fr-FR" altLang="x-none"/>
              <a:pPr/>
              <a:t>8</a:t>
            </a:fld>
            <a:endParaRPr lang="fr-FR" altLang="x-none"/>
          </a:p>
        </p:txBody>
      </p:sp>
    </p:spTree>
    <p:extLst>
      <p:ext uri="{BB962C8B-B14F-4D97-AF65-F5344CB8AC3E}">
        <p14:creationId xmlns:p14="http://schemas.microsoft.com/office/powerpoint/2010/main" val="3248641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Τα διαγνωστικά κριτήρια για το ΣΔ είναι γνωστά, είναι κοινά και για το ΣΔΤ1 και για το ΣΔΤ2 και βασίζονται στην υπεργλυκαιμία. </a:t>
            </a:r>
          </a:p>
          <a:p>
            <a:r>
              <a:rPr lang="el-GR" dirty="0"/>
              <a:t>Και μπορεί οι  διαφορετικοί τύποι ΣΔ να έχουν άλλη αιτία- γενετικούς και </a:t>
            </a:r>
            <a:r>
              <a:rPr lang="el-GR" dirty="0" err="1"/>
              <a:t>επιγενετικούς</a:t>
            </a:r>
            <a:r>
              <a:rPr lang="el-GR" dirty="0"/>
              <a:t> επιβαρυντικούς παράγοντες, έχουν και οι 2 όμως συσχετισθεί με αυξημένο κίνδυνο </a:t>
            </a:r>
            <a:r>
              <a:rPr lang="en-US" dirty="0"/>
              <a:t>ASCVD. </a:t>
            </a:r>
          </a:p>
          <a:p>
            <a:r>
              <a:rPr lang="el-GR" dirty="0"/>
              <a:t>Συνεπώς, τοι κοινό τους στοιχείο – η υπεργλυκαιμία- πρέπει να συνδέεται άμεσα με τον κίνδυνο αυτό. Και τα πρώτα δεδομένα τα έχουμε από επιδημιολογικές μελέτες. </a:t>
            </a:r>
          </a:p>
        </p:txBody>
      </p:sp>
      <p:sp>
        <p:nvSpPr>
          <p:cNvPr id="4" name="Θέση αριθμού διαφάνειας 3"/>
          <p:cNvSpPr>
            <a:spLocks noGrp="1"/>
          </p:cNvSpPr>
          <p:nvPr>
            <p:ph type="sldNum" sz="quarter" idx="5"/>
          </p:nvPr>
        </p:nvSpPr>
        <p:spPr/>
        <p:txBody>
          <a:bodyPr/>
          <a:lstStyle/>
          <a:p>
            <a:fld id="{55FDD6B4-080A-4045-A6F0-5A1565951BD4}" type="slidenum">
              <a:rPr lang="el-GR" smtClean="0"/>
              <a:t>28</a:t>
            </a:fld>
            <a:endParaRPr lang="el-GR"/>
          </a:p>
        </p:txBody>
      </p:sp>
    </p:spTree>
    <p:extLst>
      <p:ext uri="{BB962C8B-B14F-4D97-AF65-F5344CB8AC3E}">
        <p14:creationId xmlns:p14="http://schemas.microsoft.com/office/powerpoint/2010/main" val="1348662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Με τους διακριτούς αλλά και τους </a:t>
            </a:r>
            <a:r>
              <a:rPr lang="el-GR" dirty="0" err="1"/>
              <a:t>αλληλοεπικαλυπτόμενους</a:t>
            </a:r>
            <a:r>
              <a:rPr lang="el-GR" dirty="0"/>
              <a:t> μηχανισμούς που περιγράψαμε οδηγούν</a:t>
            </a:r>
          </a:p>
        </p:txBody>
      </p:sp>
      <p:sp>
        <p:nvSpPr>
          <p:cNvPr id="4" name="Θέση αριθμού διαφάνειας 3"/>
          <p:cNvSpPr>
            <a:spLocks noGrp="1"/>
          </p:cNvSpPr>
          <p:nvPr>
            <p:ph type="sldNum" sz="quarter" idx="5"/>
          </p:nvPr>
        </p:nvSpPr>
        <p:spPr/>
        <p:txBody>
          <a:bodyPr/>
          <a:lstStyle/>
          <a:p>
            <a:fld id="{55FDD6B4-080A-4045-A6F0-5A1565951BD4}" type="slidenum">
              <a:rPr lang="el-GR" smtClean="0"/>
              <a:t>31</a:t>
            </a:fld>
            <a:endParaRPr lang="el-GR"/>
          </a:p>
        </p:txBody>
      </p:sp>
    </p:spTree>
    <p:extLst>
      <p:ext uri="{BB962C8B-B14F-4D97-AF65-F5344CB8AC3E}">
        <p14:creationId xmlns:p14="http://schemas.microsoft.com/office/powerpoint/2010/main" val="3294692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Οι λόγοι λοιπόν είναι πολλοί, οι μηχανισμοί διακριτοί και αλλά και </a:t>
            </a:r>
            <a:r>
              <a:rPr lang="el-GR" dirty="0" err="1"/>
              <a:t>αλληλοεπικαλυπτόμενοι</a:t>
            </a:r>
            <a:r>
              <a:rPr lang="el-GR" dirty="0"/>
              <a:t>, και κατά την άποψη μου υπάρχουν 2 οπτικές με τις οποίες μπορούμε να προσεγγίσουμε το θέμα. </a:t>
            </a:r>
          </a:p>
          <a:p>
            <a:r>
              <a:rPr lang="el-GR" dirty="0"/>
              <a:t>Να απογοητευτούμε </a:t>
            </a:r>
            <a:r>
              <a:rPr lang="el-GR" dirty="0" err="1"/>
              <a:t>άπό</a:t>
            </a:r>
            <a:r>
              <a:rPr lang="el-GR" dirty="0"/>
              <a:t> την πολυπλοκότητα, ή να θεωρήσουμε ότι υπάρχει τεράστιο ερευνητικό πεδίο, πολλά να ανακαλυφθούν ακόμη και πολλά μονοπάτια που θα μπορούσαν να αποτελέσουν θεραπευτικούς στόχους για αποτελεσματική μείωση του καρδιαγγειακού κινδύνου των ασθενών με ΣΔ. </a:t>
            </a:r>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FDD6B4-080A-4045-A6F0-5A1565951BD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894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Η ενδοθηλιακή βλάβη και η  διέλευση των LDL στο µ</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εσοκυττάριο</a:t>
            </a:r>
            <a:r>
              <a:rPr lang="el-GR" sz="1800" dirty="0">
                <a:effectLst/>
                <a:latin typeface="Calibri" panose="020F0502020204030204" pitchFamily="34" charset="0"/>
                <a:ea typeface="Calibri" panose="020F0502020204030204" pitchFamily="34" charset="0"/>
                <a:cs typeface="Times New Roman" panose="02020603050405020304" pitchFamily="18" charset="0"/>
              </a:rPr>
              <a:t> χώρο του έσω αρτηριακού χιτώνα συσχετίζονται µε την έκκριση ποικίλων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φλεγµονωδών</a:t>
            </a:r>
            <a:r>
              <a:rPr lang="el-GR" sz="1800" dirty="0">
                <a:effectLst/>
                <a:latin typeface="Calibri" panose="020F0502020204030204" pitchFamily="34" charset="0"/>
                <a:ea typeface="Calibri" panose="020F0502020204030204" pitchFamily="34" charset="0"/>
                <a:cs typeface="Times New Roman" panose="02020603050405020304" pitchFamily="18" charset="0"/>
              </a:rPr>
              <a:t> µ</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εσολαβητών</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Oρισµένες</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κυτταροκίνες</a:t>
            </a:r>
            <a:r>
              <a:rPr lang="el-GR" sz="1800" dirty="0">
                <a:effectLst/>
                <a:latin typeface="Calibri" panose="020F0502020204030204" pitchFamily="34" charset="0"/>
                <a:ea typeface="Calibri" panose="020F0502020204030204" pitchFamily="34" charset="0"/>
                <a:cs typeface="Times New Roman" panose="02020603050405020304" pitchFamily="18" charset="0"/>
              </a:rPr>
              <a:t> (IL-1, TNF-α) αυξάνουν την έκφραση ειδικών κυτταρικών υποδοχέων, που καλούνται µόρια προσκόλλησης. </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Αυτά αυξάνουν την προσκόλληση των µ</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ονοκυττάρων</a:t>
            </a:r>
            <a:r>
              <a:rPr lang="el-GR" sz="1800" dirty="0">
                <a:effectLst/>
                <a:latin typeface="Calibri" panose="020F0502020204030204" pitchFamily="34" charset="0"/>
                <a:ea typeface="Calibri" panose="020F0502020204030204" pitchFamily="34" charset="0"/>
                <a:cs typeface="Times New Roman" panose="02020603050405020304" pitchFamily="18" charset="0"/>
              </a:rPr>
              <a:t> και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ορισµένων</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T-λεµφοκυττάρων</a:t>
            </a:r>
            <a:r>
              <a:rPr lang="el-GR" sz="1800" dirty="0">
                <a:effectLst/>
                <a:latin typeface="Calibri" panose="020F0502020204030204" pitchFamily="34" charset="0"/>
                <a:ea typeface="Calibri" panose="020F0502020204030204" pitchFamily="34" charset="0"/>
                <a:cs typeface="Times New Roman" panose="02020603050405020304" pitchFamily="18" charset="0"/>
              </a:rPr>
              <a:t> στα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σηµεία</a:t>
            </a:r>
            <a:r>
              <a:rPr lang="el-GR" sz="1800" dirty="0">
                <a:effectLst/>
                <a:latin typeface="Calibri" panose="020F0502020204030204" pitchFamily="34" charset="0"/>
                <a:ea typeface="Calibri" panose="020F0502020204030204" pitchFamily="34" charset="0"/>
                <a:cs typeface="Times New Roman" panose="02020603050405020304" pitchFamily="18" charset="0"/>
              </a:rPr>
              <a:t> της ενδοθηλιακής βλάβης και τη µ</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ετέπειτα</a:t>
            </a:r>
            <a:r>
              <a:rPr lang="el-GR" sz="1800" dirty="0">
                <a:effectLst/>
                <a:latin typeface="Calibri" panose="020F0502020204030204" pitchFamily="34" charset="0"/>
                <a:ea typeface="Calibri" panose="020F0502020204030204" pitchFamily="34" charset="0"/>
                <a:cs typeface="Times New Roman" panose="02020603050405020304" pitchFamily="18" charset="0"/>
              </a:rPr>
              <a:t> µ</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ετανάστευσή</a:t>
            </a:r>
            <a:r>
              <a:rPr lang="el-GR" sz="1800" dirty="0">
                <a:effectLst/>
                <a:latin typeface="Calibri" panose="020F0502020204030204" pitchFamily="34" charset="0"/>
                <a:ea typeface="Calibri" panose="020F0502020204030204" pitchFamily="34" charset="0"/>
                <a:cs typeface="Times New Roman" panose="02020603050405020304" pitchFamily="18" charset="0"/>
              </a:rPr>
              <a:t> τους στον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υπενδοθηλιακό</a:t>
            </a:r>
            <a:r>
              <a:rPr lang="el-GR" sz="1800" dirty="0">
                <a:effectLst/>
                <a:latin typeface="Calibri" panose="020F0502020204030204" pitchFamily="34" charset="0"/>
                <a:ea typeface="Calibri" panose="020F0502020204030204" pitchFamily="34" charset="0"/>
                <a:cs typeface="Times New Roman" panose="02020603050405020304" pitchFamily="18" charset="0"/>
              </a:rPr>
              <a:t> χώρο. </a:t>
            </a:r>
          </a:p>
          <a:p>
            <a:pPr>
              <a:lnSpc>
                <a:spcPct val="107000"/>
              </a:lnSpc>
              <a:spcAft>
                <a:spcPts val="800"/>
              </a:spcAft>
            </a:pPr>
            <a:r>
              <a:rPr lang="el-GR" sz="1800" dirty="0" err="1">
                <a:effectLst/>
                <a:latin typeface="Calibri" panose="020F0502020204030204" pitchFamily="34" charset="0"/>
                <a:ea typeface="Calibri" panose="020F0502020204030204" pitchFamily="34" charset="0"/>
                <a:cs typeface="Times New Roman" panose="02020603050405020304" pitchFamily="18" charset="0"/>
              </a:rPr>
              <a:t>Ορισµένες</a:t>
            </a:r>
            <a:r>
              <a:rPr lang="el-GR" sz="1800" dirty="0">
                <a:effectLst/>
                <a:latin typeface="Calibri" panose="020F0502020204030204" pitchFamily="34" charset="0"/>
                <a:ea typeface="Calibri" panose="020F0502020204030204" pitchFamily="34" charset="0"/>
                <a:cs typeface="Times New Roman" panose="02020603050405020304" pitchFamily="18" charset="0"/>
              </a:rPr>
              <a:t>  άλλες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κυτταροκίνες</a:t>
            </a:r>
            <a:r>
              <a:rPr lang="el-GR" sz="1800" dirty="0">
                <a:effectLst/>
                <a:latin typeface="Calibri" panose="020F0502020204030204" pitchFamily="34" charset="0"/>
                <a:ea typeface="Calibri" panose="020F0502020204030204" pitchFamily="34" charset="0"/>
                <a:cs typeface="Times New Roman" panose="02020603050405020304" pitchFamily="18" charset="0"/>
              </a:rPr>
              <a:t> προάγουν τον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πολλαπλασιασµό</a:t>
            </a:r>
            <a:r>
              <a:rPr lang="el-GR" sz="1800" dirty="0">
                <a:effectLst/>
                <a:latin typeface="Calibri" panose="020F0502020204030204" pitchFamily="34" charset="0"/>
                <a:ea typeface="Calibri" panose="020F0502020204030204" pitchFamily="34" charset="0"/>
                <a:cs typeface="Times New Roman" panose="02020603050405020304" pitchFamily="18" charset="0"/>
              </a:rPr>
              <a:t> και τη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χηµειοταξία</a:t>
            </a:r>
            <a:r>
              <a:rPr lang="el-GR" sz="1800" dirty="0">
                <a:effectLst/>
                <a:latin typeface="Calibri" panose="020F0502020204030204" pitchFamily="34" charset="0"/>
                <a:ea typeface="Calibri" panose="020F0502020204030204" pitchFamily="34" charset="0"/>
                <a:cs typeface="Times New Roman" panose="02020603050405020304" pitchFamily="18" charset="0"/>
              </a:rPr>
              <a:t> των λείων µ</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υϊκών</a:t>
            </a:r>
            <a:r>
              <a:rPr lang="el-GR" sz="1800" dirty="0">
                <a:effectLst/>
                <a:latin typeface="Calibri" panose="020F0502020204030204" pitchFamily="34" charset="0"/>
                <a:ea typeface="Calibri" panose="020F0502020204030204" pitchFamily="34" charset="0"/>
                <a:cs typeface="Times New Roman" panose="02020603050405020304" pitchFamily="18" charset="0"/>
              </a:rPr>
              <a:t> ινών του µ</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έσου</a:t>
            </a:r>
            <a:r>
              <a:rPr lang="el-GR" sz="1800" dirty="0">
                <a:effectLst/>
                <a:latin typeface="Calibri" panose="020F0502020204030204" pitchFamily="34" charset="0"/>
                <a:ea typeface="Calibri" panose="020F0502020204030204" pitchFamily="34" charset="0"/>
                <a:cs typeface="Times New Roman" panose="02020603050405020304" pitchFamily="18" charset="0"/>
              </a:rPr>
              <a:t> χιτώνα των αρτηριών.</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err="1">
                <a:effectLst/>
                <a:latin typeface="Calibri" panose="020F0502020204030204" pitchFamily="34" charset="0"/>
                <a:ea typeface="Calibri" panose="020F0502020204030204" pitchFamily="34" charset="0"/>
                <a:cs typeface="Times New Roman" panose="02020603050405020304" pitchFamily="18" charset="0"/>
              </a:rPr>
              <a:t>Tα</a:t>
            </a:r>
            <a:r>
              <a:rPr lang="el-GR" sz="1200" dirty="0">
                <a:effectLst/>
                <a:latin typeface="Calibri" panose="020F0502020204030204" pitchFamily="34" charset="0"/>
                <a:ea typeface="Calibri" panose="020F0502020204030204" pitchFamily="34" charset="0"/>
                <a:cs typeface="Times New Roman" panose="02020603050405020304" pitchFamily="18" charset="0"/>
              </a:rPr>
              <a:t> µ</a:t>
            </a:r>
            <a:r>
              <a:rPr lang="el-GR" sz="1200" dirty="0" err="1">
                <a:effectLst/>
                <a:latin typeface="Calibri" panose="020F0502020204030204" pitchFamily="34" charset="0"/>
                <a:ea typeface="Calibri" panose="020F0502020204030204" pitchFamily="34" charset="0"/>
                <a:cs typeface="Times New Roman" panose="02020603050405020304" pitchFamily="18" charset="0"/>
              </a:rPr>
              <a:t>ονοκύτταρα</a:t>
            </a:r>
            <a:r>
              <a:rPr lang="el-GR" sz="1200" dirty="0">
                <a:effectLst/>
                <a:latin typeface="Calibri" panose="020F0502020204030204" pitchFamily="34" charset="0"/>
                <a:ea typeface="Calibri" panose="020F0502020204030204" pitchFamily="34" charset="0"/>
                <a:cs typeface="Times New Roman" panose="02020603050405020304" pitchFamily="18" charset="0"/>
              </a:rPr>
              <a:t> που µ</a:t>
            </a:r>
            <a:r>
              <a:rPr lang="el-GR" sz="1200" dirty="0" err="1">
                <a:effectLst/>
                <a:latin typeface="Calibri" panose="020F0502020204030204" pitchFamily="34" charset="0"/>
                <a:ea typeface="Calibri" panose="020F0502020204030204" pitchFamily="34" charset="0"/>
                <a:cs typeface="Times New Roman" panose="02020603050405020304" pitchFamily="18" charset="0"/>
              </a:rPr>
              <a:t>εταναστεύουν</a:t>
            </a:r>
            <a:r>
              <a:rPr lang="el-GR" sz="1200" dirty="0">
                <a:effectLst/>
                <a:latin typeface="Calibri" panose="020F0502020204030204" pitchFamily="34" charset="0"/>
                <a:ea typeface="Calibri" panose="020F0502020204030204" pitchFamily="34" charset="0"/>
                <a:cs typeface="Times New Roman" panose="02020603050405020304" pitchFamily="18" charset="0"/>
              </a:rPr>
              <a:t> µ</a:t>
            </a:r>
            <a:r>
              <a:rPr lang="el-GR" sz="1200" dirty="0" err="1">
                <a:effectLst/>
                <a:latin typeface="Calibri" panose="020F0502020204030204" pitchFamily="34" charset="0"/>
                <a:ea typeface="Calibri" panose="020F0502020204030204" pitchFamily="34" charset="0"/>
                <a:cs typeface="Times New Roman" panose="02020603050405020304" pitchFamily="18" charset="0"/>
              </a:rPr>
              <a:t>ετατρέπονται</a:t>
            </a:r>
            <a:r>
              <a:rPr lang="el-GR" sz="1200" dirty="0">
                <a:effectLst/>
                <a:latin typeface="Calibri" panose="020F0502020204030204" pitchFamily="34" charset="0"/>
                <a:ea typeface="Calibri" panose="020F0502020204030204" pitchFamily="34" charset="0"/>
                <a:cs typeface="Times New Roman" panose="02020603050405020304" pitchFamily="18" charset="0"/>
              </a:rPr>
              <a:t> µε τη δράση </a:t>
            </a:r>
            <a:r>
              <a:rPr lang="el-GR" sz="1200" dirty="0" err="1">
                <a:effectLst/>
                <a:latin typeface="Calibri" panose="020F0502020204030204" pitchFamily="34" charset="0"/>
                <a:ea typeface="Calibri" panose="020F0502020204030204" pitchFamily="34" charset="0"/>
                <a:cs typeface="Times New Roman" panose="02020603050405020304" pitchFamily="18" charset="0"/>
              </a:rPr>
              <a:t>κυτταροκινών</a:t>
            </a:r>
            <a:r>
              <a:rPr lang="el-GR" sz="1200" dirty="0">
                <a:effectLst/>
                <a:latin typeface="Calibri" panose="020F0502020204030204" pitchFamily="34" charset="0"/>
                <a:ea typeface="Calibri" panose="020F0502020204030204" pitchFamily="34" charset="0"/>
                <a:cs typeface="Times New Roman" panose="02020603050405020304" pitchFamily="18" charset="0"/>
              </a:rPr>
              <a:t> σε µ</a:t>
            </a:r>
            <a:r>
              <a:rPr lang="el-GR" sz="1200" dirty="0" err="1">
                <a:effectLst/>
                <a:latin typeface="Calibri" panose="020F0502020204030204" pitchFamily="34" charset="0"/>
                <a:ea typeface="Calibri" panose="020F0502020204030204" pitchFamily="34" charset="0"/>
                <a:cs typeface="Times New Roman" panose="02020603050405020304" pitchFamily="18" charset="0"/>
              </a:rPr>
              <a:t>ονοπύρηνα</a:t>
            </a:r>
            <a:r>
              <a:rPr lang="el-GR" sz="1200" dirty="0">
                <a:effectLst/>
                <a:latin typeface="Calibri" panose="020F0502020204030204" pitchFamily="34" charset="0"/>
                <a:ea typeface="Calibri" panose="020F0502020204030204" pitchFamily="34" charset="0"/>
                <a:cs typeface="Times New Roman" panose="02020603050405020304" pitchFamily="18" charset="0"/>
              </a:rPr>
              <a:t>/µ</a:t>
            </a:r>
            <a:r>
              <a:rPr lang="el-GR" sz="1200" dirty="0" err="1">
                <a:effectLst/>
                <a:latin typeface="Calibri" panose="020F0502020204030204" pitchFamily="34" charset="0"/>
                <a:ea typeface="Calibri" panose="020F0502020204030204" pitchFamily="34" charset="0"/>
                <a:cs typeface="Times New Roman" panose="02020603050405020304" pitchFamily="18" charset="0"/>
              </a:rPr>
              <a:t>ακροφάγα</a:t>
            </a:r>
            <a:r>
              <a:rPr lang="el-GR" sz="1200" dirty="0">
                <a:effectLst/>
                <a:latin typeface="Calibri" panose="020F0502020204030204" pitchFamily="34" charset="0"/>
                <a:ea typeface="Calibri" panose="020F0502020204030204" pitchFamily="34" charset="0"/>
                <a:cs typeface="Times New Roman" panose="02020603050405020304" pitchFamily="18" charset="0"/>
              </a:rPr>
              <a:t> (MM).</a:t>
            </a:r>
          </a:p>
          <a:p>
            <a:endParaRPr lang="el-GR" dirty="0"/>
          </a:p>
        </p:txBody>
      </p:sp>
      <p:sp>
        <p:nvSpPr>
          <p:cNvPr id="4" name="Θέση αριθμού διαφάνειας 3"/>
          <p:cNvSpPr>
            <a:spLocks noGrp="1"/>
          </p:cNvSpPr>
          <p:nvPr>
            <p:ph type="sldNum" sz="quarter" idx="5"/>
          </p:nvPr>
        </p:nvSpPr>
        <p:spPr/>
        <p:txBody>
          <a:bodyPr/>
          <a:lstStyle/>
          <a:p>
            <a:fld id="{55FDD6B4-080A-4045-A6F0-5A1565951BD4}" type="slidenum">
              <a:rPr lang="el-GR" smtClean="0"/>
              <a:t>33</a:t>
            </a:fld>
            <a:endParaRPr lang="el-GR"/>
          </a:p>
        </p:txBody>
      </p:sp>
    </p:spTree>
    <p:extLst>
      <p:ext uri="{BB962C8B-B14F-4D97-AF65-F5344CB8AC3E}">
        <p14:creationId xmlns:p14="http://schemas.microsoft.com/office/powerpoint/2010/main" val="4155425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Προσλαμβάνουν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μεγαλες</a:t>
            </a:r>
            <a:r>
              <a:rPr lang="el-GR" sz="1800" dirty="0">
                <a:effectLst/>
                <a:latin typeface="Calibri" panose="020F0502020204030204" pitchFamily="34" charset="0"/>
                <a:ea typeface="Calibri" panose="020F0502020204030204" pitchFamily="34" charset="0"/>
                <a:cs typeface="Times New Roman" panose="02020603050405020304" pitchFamily="18" charset="0"/>
              </a:rPr>
              <a:t> ποσότητες </a:t>
            </a:r>
            <a:r>
              <a:rPr lang="en-US" sz="1800" dirty="0">
                <a:effectLst/>
                <a:latin typeface="Calibri" panose="020F0502020204030204" pitchFamily="34" charset="0"/>
                <a:ea typeface="Calibri" panose="020F0502020204030204" pitchFamily="34" charset="0"/>
                <a:cs typeface="Times New Roman" panose="02020603050405020304" pitchFamily="18" charset="0"/>
              </a:rPr>
              <a:t>LDL kai ox</a:t>
            </a:r>
            <a:r>
              <a:rPr lang="el-GR" sz="1800" dirty="0">
                <a:effectLst/>
                <a:latin typeface="Calibri" panose="020F0502020204030204" pitchFamily="34" charset="0"/>
                <a:ea typeface="Calibri" panose="020F0502020204030204" pitchFamily="34" charset="0"/>
                <a:cs typeface="Times New Roman" panose="02020603050405020304" pitchFamily="18" charset="0"/>
              </a:rPr>
              <a:t>LDL χοληστερόλης, τα ΜΜ µ</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ετατρέπονται</a:t>
            </a:r>
            <a:r>
              <a:rPr lang="el-GR" sz="1800" dirty="0">
                <a:effectLst/>
                <a:latin typeface="Calibri" panose="020F0502020204030204" pitchFamily="34" charset="0"/>
                <a:ea typeface="Calibri" panose="020F0502020204030204" pitchFamily="34" charset="0"/>
                <a:cs typeface="Times New Roman" panose="02020603050405020304" pitchFamily="18" charset="0"/>
              </a:rPr>
              <a:t> σε αφρώδη κύτταρα που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απελευθερώνον</a:t>
            </a:r>
            <a:r>
              <a:rPr lang="el-GR" sz="1800" dirty="0">
                <a:effectLst/>
                <a:latin typeface="Calibri" panose="020F0502020204030204" pitchFamily="34" charset="0"/>
                <a:ea typeface="Calibri" panose="020F0502020204030204" pitchFamily="34" charset="0"/>
                <a:cs typeface="Times New Roman" panose="02020603050405020304" pitchFamily="18" charset="0"/>
              </a:rPr>
              <a:t> µ</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ια</a:t>
            </a:r>
            <a:r>
              <a:rPr lang="el-GR" sz="1800" dirty="0">
                <a:effectLst/>
                <a:latin typeface="Calibri" panose="020F0502020204030204" pitchFamily="34" charset="0"/>
                <a:ea typeface="Calibri" panose="020F0502020204030204" pitchFamily="34" charset="0"/>
                <a:cs typeface="Times New Roman" panose="02020603050405020304" pitchFamily="18" charset="0"/>
              </a:rPr>
              <a:t> ποικιλία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χυµοκινών</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κυτταροκινών</a:t>
            </a:r>
            <a:r>
              <a:rPr lang="el-GR" sz="1800" dirty="0">
                <a:effectLst/>
                <a:latin typeface="Calibri" panose="020F0502020204030204" pitchFamily="34" charset="0"/>
                <a:ea typeface="Calibri" panose="020F0502020204030204" pitchFamily="34" charset="0"/>
                <a:cs typeface="Times New Roman" panose="02020603050405020304" pitchFamily="18" charset="0"/>
              </a:rPr>
              <a:t> και αυξητικών παραγόντων (MCP-1, M-CSF, GM-CSF) που προάγουν περαιτέρω τη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φλεγµονώδη</a:t>
            </a:r>
            <a:r>
              <a:rPr lang="el-GR" sz="1800" dirty="0">
                <a:effectLst/>
                <a:latin typeface="Calibri" panose="020F0502020204030204" pitchFamily="34" charset="0"/>
                <a:ea typeface="Calibri" panose="020F0502020204030204" pitchFamily="34" charset="0"/>
                <a:cs typeface="Times New Roman" panose="02020603050405020304" pitchFamily="18" charset="0"/>
              </a:rPr>
              <a:t> αντίδραση.</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 Η πρόσληψη της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οξειδωµένης</a:t>
            </a:r>
            <a:r>
              <a:rPr lang="el-GR" sz="1800" dirty="0">
                <a:effectLst/>
                <a:latin typeface="Calibri" panose="020F0502020204030204" pitchFamily="34" charset="0"/>
                <a:ea typeface="Calibri" panose="020F0502020204030204" pitchFamily="34" charset="0"/>
                <a:cs typeface="Times New Roman" panose="02020603050405020304" pitchFamily="18" charset="0"/>
              </a:rPr>
              <a:t> LDL γίνεται µε εναλλακτικούς, µη ειδικούς υποδοχείς.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Άς</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σηµειωθεί</a:t>
            </a:r>
            <a:r>
              <a:rPr lang="el-GR" sz="1800" dirty="0">
                <a:effectLst/>
                <a:latin typeface="Calibri" panose="020F0502020204030204" pitchFamily="34" charset="0"/>
                <a:ea typeface="Calibri" panose="020F0502020204030204" pitchFamily="34" charset="0"/>
                <a:cs typeface="Times New Roman" panose="02020603050405020304" pitchFamily="18" charset="0"/>
              </a:rPr>
              <a:t> ότι, σε αντίθεση µε τους φυσικούς LDL υποδοχείς των MM που δεν έχουν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σηµείο</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κορεσµού</a:t>
            </a:r>
            <a:r>
              <a:rPr lang="el-GR" sz="1800" dirty="0">
                <a:effectLst/>
                <a:latin typeface="Calibri" panose="020F0502020204030204" pitchFamily="34" charset="0"/>
                <a:ea typeface="Calibri" panose="020F0502020204030204" pitchFamily="34" charset="0"/>
                <a:cs typeface="Times New Roman" panose="02020603050405020304" pitchFamily="18" charset="0"/>
              </a:rPr>
              <a:t> και έτσι τα MM είναι δυνατό να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προσλαβάνουν</a:t>
            </a:r>
            <a:r>
              <a:rPr lang="el-GR" sz="1800" dirty="0">
                <a:effectLst/>
                <a:latin typeface="Calibri" panose="020F0502020204030204" pitchFamily="34" charset="0"/>
                <a:ea typeface="Calibri" panose="020F0502020204030204" pitchFamily="34" charset="0"/>
                <a:cs typeface="Times New Roman" panose="02020603050405020304" pitchFamily="18" charset="0"/>
              </a:rPr>
              <a:t> πολύ µ</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εγάλα</a:t>
            </a:r>
            <a:r>
              <a:rPr lang="el-GR" sz="1800" dirty="0">
                <a:effectLst/>
                <a:latin typeface="Calibri" panose="020F0502020204030204" pitchFamily="34" charset="0"/>
                <a:ea typeface="Calibri" panose="020F0502020204030204" pitchFamily="34" charset="0"/>
                <a:cs typeface="Times New Roman" panose="02020603050405020304" pitchFamily="18" charset="0"/>
              </a:rPr>
              <a:t> φορτία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oxLDL</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Eπιπλέον</a:t>
            </a:r>
            <a:r>
              <a:rPr lang="el-GR" sz="1800" dirty="0">
                <a:effectLst/>
                <a:latin typeface="Calibri" panose="020F0502020204030204" pitchFamily="34" charset="0"/>
                <a:ea typeface="Calibri" panose="020F0502020204030204" pitchFamily="34" charset="0"/>
                <a:cs typeface="Times New Roman" panose="02020603050405020304" pitchFamily="18" charset="0"/>
              </a:rPr>
              <a:t>, τα αφρώδη κύτταρα είναι δυνατό να υποστούν ρήξη και να απελευθερώσουν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oxLDL</a:t>
            </a:r>
            <a:r>
              <a:rPr lang="el-GR" sz="1800" dirty="0">
                <a:effectLst/>
                <a:latin typeface="Calibri" panose="020F0502020204030204" pitchFamily="34" charset="0"/>
                <a:ea typeface="Calibri" panose="020F0502020204030204" pitchFamily="34" charset="0"/>
                <a:cs typeface="Times New Roman" panose="02020603050405020304" pitchFamily="18" charset="0"/>
              </a:rPr>
              <a:t>, ενδοκυττάρια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ένζυµα</a:t>
            </a:r>
            <a:r>
              <a:rPr lang="el-GR" sz="1800" dirty="0">
                <a:effectLst/>
                <a:latin typeface="Calibri" panose="020F0502020204030204" pitchFamily="34" charset="0"/>
                <a:ea typeface="Calibri" panose="020F0502020204030204" pitchFamily="34" charset="0"/>
                <a:cs typeface="Times New Roman" panose="02020603050405020304" pitchFamily="18" charset="0"/>
              </a:rPr>
              <a:t> και δραστικές µ</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ορφές</a:t>
            </a:r>
            <a:r>
              <a:rPr lang="el-GR" sz="1800" dirty="0">
                <a:effectLst/>
                <a:latin typeface="Calibri" panose="020F0502020204030204" pitchFamily="34" charset="0"/>
                <a:ea typeface="Calibri" panose="020F0502020204030204" pitchFamily="34" charset="0"/>
                <a:cs typeface="Times New Roman" panose="02020603050405020304" pitchFamily="18" charset="0"/>
              </a:rPr>
              <a:t> οξυγόνου που προκαλούν περαιτέρω βλάβη στο αγγειακό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τοίχωµα</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Η προσκόλληση και µ</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ετανάστευση</a:t>
            </a:r>
            <a:r>
              <a:rPr lang="el-GR" sz="1800" dirty="0">
                <a:effectLst/>
                <a:latin typeface="Calibri" panose="020F0502020204030204" pitchFamily="34" charset="0"/>
                <a:ea typeface="Calibri" panose="020F0502020204030204" pitchFamily="34" charset="0"/>
                <a:cs typeface="Times New Roman" panose="02020603050405020304" pitchFamily="18" charset="0"/>
              </a:rPr>
              <a:t> των µ</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ονοκυττάρων</a:t>
            </a:r>
            <a:r>
              <a:rPr lang="el-GR" sz="1800" dirty="0">
                <a:effectLst/>
                <a:latin typeface="Calibri" panose="020F0502020204030204" pitchFamily="34" charset="0"/>
                <a:ea typeface="Calibri" panose="020F0502020204030204" pitchFamily="34" charset="0"/>
                <a:cs typeface="Times New Roman" panose="02020603050405020304" pitchFamily="18" charset="0"/>
              </a:rPr>
              <a:t> συσχετίζεται µε παραπέρα ενεργοποίησή τους, µε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αποτέλεσµα</a:t>
            </a:r>
            <a:r>
              <a:rPr lang="el-GR" sz="1800" dirty="0">
                <a:effectLst/>
                <a:latin typeface="Calibri" panose="020F0502020204030204" pitchFamily="34" charset="0"/>
                <a:ea typeface="Calibri" panose="020F0502020204030204" pitchFamily="34" charset="0"/>
                <a:cs typeface="Times New Roman" panose="02020603050405020304" pitchFamily="18" charset="0"/>
              </a:rPr>
              <a:t> την έκκριση ενός δευτέρου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κύµατος</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κυτταροκινών</a:t>
            </a:r>
            <a:r>
              <a:rPr lang="el-GR" sz="1800" dirty="0">
                <a:effectLst/>
                <a:latin typeface="Calibri" panose="020F0502020204030204" pitchFamily="34" charset="0"/>
                <a:ea typeface="Calibri" panose="020F0502020204030204" pitchFamily="34" charset="0"/>
                <a:cs typeface="Times New Roman" panose="02020603050405020304" pitchFamily="18" charset="0"/>
              </a:rPr>
              <a:t> που επιτείνει τη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φλεγµονώδη</a:t>
            </a:r>
            <a:r>
              <a:rPr lang="el-GR" sz="1800" dirty="0">
                <a:effectLst/>
                <a:latin typeface="Calibri" panose="020F0502020204030204" pitchFamily="34" charset="0"/>
                <a:ea typeface="Calibri" panose="020F0502020204030204" pitchFamily="34" charset="0"/>
                <a:cs typeface="Times New Roman" panose="02020603050405020304" pitchFamily="18" charset="0"/>
              </a:rPr>
              <a:t> αντίδραση 1</a:t>
            </a:r>
          </a:p>
          <a:p>
            <a:endParaRPr lang="el-GR" dirty="0"/>
          </a:p>
        </p:txBody>
      </p:sp>
      <p:sp>
        <p:nvSpPr>
          <p:cNvPr id="4" name="Θέση αριθμού διαφάνειας 3"/>
          <p:cNvSpPr>
            <a:spLocks noGrp="1"/>
          </p:cNvSpPr>
          <p:nvPr>
            <p:ph type="sldNum" sz="quarter" idx="5"/>
          </p:nvPr>
        </p:nvSpPr>
        <p:spPr/>
        <p:txBody>
          <a:bodyPr/>
          <a:lstStyle/>
          <a:p>
            <a:fld id="{55FDD6B4-080A-4045-A6F0-5A1565951BD4}" type="slidenum">
              <a:rPr lang="el-GR" smtClean="0"/>
              <a:t>34</a:t>
            </a:fld>
            <a:endParaRPr lang="el-GR"/>
          </a:p>
        </p:txBody>
      </p:sp>
    </p:spTree>
    <p:extLst>
      <p:ext uri="{BB962C8B-B14F-4D97-AF65-F5344CB8AC3E}">
        <p14:creationId xmlns:p14="http://schemas.microsoft.com/office/powerpoint/2010/main" val="683560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nSpc>
                <a:spcPct val="107000"/>
              </a:lnSpc>
              <a:spcAft>
                <a:spcPts val="800"/>
              </a:spcAft>
            </a:pPr>
            <a:r>
              <a:rPr lang="el-GR" sz="1800" dirty="0" err="1">
                <a:effectLst/>
                <a:latin typeface="Calibri" panose="020F0502020204030204" pitchFamily="34" charset="0"/>
                <a:ea typeface="Calibri" panose="020F0502020204030204" pitchFamily="34" charset="0"/>
                <a:cs typeface="Times New Roman" panose="02020603050405020304" pitchFamily="18" charset="0"/>
              </a:rPr>
              <a:t>Mε</a:t>
            </a:r>
            <a:r>
              <a:rPr lang="el-GR" sz="1800" dirty="0">
                <a:effectLst/>
                <a:latin typeface="Calibri" panose="020F0502020204030204" pitchFamily="34" charset="0"/>
                <a:ea typeface="Calibri" panose="020F0502020204030204" pitchFamily="34" charset="0"/>
                <a:cs typeface="Times New Roman" panose="02020603050405020304" pitchFamily="18" charset="0"/>
              </a:rPr>
              <a:t> τους µ</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ηχανισµούς</a:t>
            </a:r>
            <a:r>
              <a:rPr lang="el-GR" sz="1800" dirty="0">
                <a:effectLst/>
                <a:latin typeface="Calibri" panose="020F0502020204030204" pitchFamily="34" charset="0"/>
                <a:ea typeface="Calibri" panose="020F0502020204030204" pitchFamily="34" charset="0"/>
                <a:cs typeface="Times New Roman" panose="02020603050405020304" pitchFamily="18" charset="0"/>
              </a:rPr>
              <a:t> αυτούς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σχηµατίζονται</a:t>
            </a:r>
            <a:r>
              <a:rPr lang="el-GR" sz="1800" dirty="0">
                <a:effectLst/>
                <a:latin typeface="Calibri" panose="020F0502020204030204" pitchFamily="34" charset="0"/>
                <a:ea typeface="Calibri" panose="020F0502020204030204" pitchFamily="34" charset="0"/>
                <a:cs typeface="Times New Roman" panose="02020603050405020304" pitchFamily="18" charset="0"/>
              </a:rPr>
              <a:t> οι πρώτες ιστολογικά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αναγνωρίσιµες</a:t>
            </a:r>
            <a:r>
              <a:rPr lang="el-GR" sz="1800" dirty="0">
                <a:effectLst/>
                <a:latin typeface="Calibri" panose="020F0502020204030204" pitchFamily="34" charset="0"/>
                <a:ea typeface="Calibri" panose="020F0502020204030204" pitchFamily="34" charset="0"/>
                <a:cs typeface="Times New Roman" panose="02020603050405020304" pitchFamily="18" charset="0"/>
              </a:rPr>
              <a:t> βλάβες της αθηροσκλήρωσης οι οποίες χαρακτηρίζονται από εστιακή πάχυνση του έσω χιτώνα µε αύξηση των λείων µ</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υϊκών</a:t>
            </a:r>
            <a:r>
              <a:rPr lang="el-GR" sz="1800" dirty="0">
                <a:effectLst/>
                <a:latin typeface="Calibri" panose="020F0502020204030204" pitchFamily="34" charset="0"/>
                <a:ea typeface="Calibri" panose="020F0502020204030204" pitchFamily="34" charset="0"/>
                <a:cs typeface="Times New Roman" panose="02020603050405020304" pitchFamily="18" charset="0"/>
              </a:rPr>
              <a:t> κυττάρων και της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εξωκυτταρίου</a:t>
            </a:r>
            <a:r>
              <a:rPr lang="el-GR" sz="1800" dirty="0">
                <a:effectLst/>
                <a:latin typeface="Calibri" panose="020F0502020204030204" pitchFamily="34" charset="0"/>
                <a:ea typeface="Calibri" panose="020F0502020204030204" pitchFamily="34" charset="0"/>
                <a:cs typeface="Times New Roman" panose="02020603050405020304" pitchFamily="18" charset="0"/>
              </a:rPr>
              <a:t> ουσίας και είναι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φλεγµονώδεις</a:t>
            </a:r>
            <a:r>
              <a:rPr lang="el-GR" sz="1800" dirty="0">
                <a:effectLst/>
                <a:latin typeface="Calibri" panose="020F0502020204030204" pitchFamily="34" charset="0"/>
                <a:ea typeface="Calibri" panose="020F0502020204030204" pitchFamily="34" charset="0"/>
                <a:cs typeface="Times New Roman" panose="02020603050405020304" pitchFamily="18" charset="0"/>
              </a:rPr>
              <a:t> βλάβες,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αποτελούµενες</a:t>
            </a:r>
            <a:r>
              <a:rPr lang="el-GR" sz="1800" dirty="0">
                <a:effectLst/>
                <a:latin typeface="Calibri" panose="020F0502020204030204" pitchFamily="34" charset="0"/>
                <a:ea typeface="Calibri" panose="020F0502020204030204" pitchFamily="34" charset="0"/>
                <a:cs typeface="Times New Roman" panose="02020603050405020304" pitchFamily="18" charset="0"/>
              </a:rPr>
              <a:t> κύρια από αφρώδη κύτταρα και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Tλεµφοκύτταρα</a:t>
            </a:r>
            <a:r>
              <a:rPr lang="el-GR" sz="1800" dirty="0">
                <a:effectLst/>
                <a:latin typeface="Calibri" panose="020F0502020204030204" pitchFamily="34" charset="0"/>
                <a:ea typeface="Calibri" panose="020F0502020204030204" pitchFamily="34" charset="0"/>
                <a:cs typeface="Times New Roman" panose="02020603050405020304" pitchFamily="18" charset="0"/>
              </a:rPr>
              <a:t>, ο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αριθµός</a:t>
            </a:r>
            <a:r>
              <a:rPr lang="el-GR" sz="1800" dirty="0">
                <a:effectLst/>
                <a:latin typeface="Calibri" panose="020F0502020204030204" pitchFamily="34" charset="0"/>
                <a:ea typeface="Calibri" panose="020F0502020204030204" pitchFamily="34" charset="0"/>
                <a:cs typeface="Times New Roman" panose="02020603050405020304" pitchFamily="18" charset="0"/>
              </a:rPr>
              <a:t> των οποίων αυξάνεται µε την εξέλιξή τους. Καθώς οι βλάβες εξελίσσονται σχηματίζεται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ινωδης</a:t>
            </a:r>
            <a:r>
              <a:rPr lang="el-GR" sz="1800" dirty="0">
                <a:effectLst/>
                <a:latin typeface="Calibri" panose="020F0502020204030204" pitchFamily="34" charset="0"/>
                <a:ea typeface="Calibri" panose="020F0502020204030204" pitchFamily="34" charset="0"/>
                <a:cs typeface="Times New Roman" panose="02020603050405020304" pitchFamily="18" charset="0"/>
              </a:rPr>
              <a:t> κάψα η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οποια</a:t>
            </a:r>
            <a:r>
              <a:rPr lang="el-GR" sz="1800" dirty="0">
                <a:effectLst/>
                <a:latin typeface="Calibri" panose="020F0502020204030204" pitchFamily="34" charset="0"/>
                <a:ea typeface="Calibri" panose="020F0502020204030204" pitchFamily="34" charset="0"/>
                <a:cs typeface="Times New Roman" panose="02020603050405020304" pitchFamily="18" charset="0"/>
              </a:rPr>
              <a:t> αποτελείται από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εξωκυττάρια</a:t>
            </a:r>
            <a:r>
              <a:rPr lang="el-GR" sz="1800" dirty="0">
                <a:effectLst/>
                <a:latin typeface="Calibri" panose="020F0502020204030204" pitchFamily="34" charset="0"/>
                <a:ea typeface="Calibri" panose="020F0502020204030204" pitchFamily="34" charset="0"/>
                <a:cs typeface="Times New Roman" panose="02020603050405020304" pitchFamily="18" charset="0"/>
              </a:rPr>
              <a:t> ουσία, κολλαγόνο και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ελαστίνη</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Από κάτω σχηματίζεται ένας πυρήνας από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λιπιδια</a:t>
            </a:r>
            <a:r>
              <a:rPr lang="el-GR" sz="1800" dirty="0">
                <a:effectLst/>
                <a:latin typeface="Calibri" panose="020F0502020204030204" pitchFamily="34" charset="0"/>
                <a:ea typeface="Calibri" panose="020F0502020204030204" pitchFamily="34" charset="0"/>
                <a:cs typeface="Times New Roman" panose="02020603050405020304" pitchFamily="18" charset="0"/>
              </a:rPr>
              <a:t>, νεκρά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μακροφάγα</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μακροφάγα</a:t>
            </a:r>
            <a:r>
              <a:rPr lang="el-GR" sz="1800" dirty="0">
                <a:effectLst/>
                <a:latin typeface="Calibri" panose="020F0502020204030204" pitchFamily="34" charset="0"/>
                <a:ea typeface="Calibri" panose="020F0502020204030204" pitchFamily="34" charset="0"/>
                <a:cs typeface="Times New Roman" panose="02020603050405020304" pitchFamily="18" charset="0"/>
              </a:rPr>
              <a:t> που πεθαίνουν και νεκρές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κυτταρα</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λειων</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μυικών</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ινων</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Ταυτόχρονα  τα ενεργοποιημένα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μακροφάγα</a:t>
            </a:r>
            <a:r>
              <a:rPr lang="el-GR" sz="1800" dirty="0">
                <a:effectLst/>
                <a:latin typeface="Calibri" panose="020F0502020204030204" pitchFamily="34" charset="0"/>
                <a:ea typeface="Calibri" panose="020F0502020204030204" pitchFamily="34" charset="0"/>
                <a:cs typeface="Times New Roman" panose="02020603050405020304" pitchFamily="18" charset="0"/>
              </a:rPr>
              <a:t> παράγουν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πρωτεινάσες</a:t>
            </a:r>
            <a:r>
              <a:rPr lang="el-GR" sz="1800" dirty="0">
                <a:effectLst/>
                <a:latin typeface="Calibri" panose="020F0502020204030204" pitchFamily="34" charset="0"/>
                <a:ea typeface="Calibri" panose="020F0502020204030204" pitchFamily="34" charset="0"/>
                <a:cs typeface="Times New Roman" panose="02020603050405020304" pitchFamily="18" charset="0"/>
              </a:rPr>
              <a:t> που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αποδομούν</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κολαγόνο</a:t>
            </a:r>
            <a:r>
              <a:rPr lang="el-GR" sz="1800" dirty="0">
                <a:effectLst/>
                <a:latin typeface="Calibri" panose="020F0502020204030204" pitchFamily="34" charset="0"/>
                <a:ea typeface="Calibri" panose="020F0502020204030204" pitchFamily="34" charset="0"/>
                <a:cs typeface="Times New Roman" panose="02020603050405020304" pitchFamily="18" charset="0"/>
              </a:rPr>
              <a:t> και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αλαστινη</a:t>
            </a:r>
            <a:r>
              <a:rPr lang="el-GR" sz="1800" dirty="0">
                <a:effectLst/>
                <a:latin typeface="Calibri" panose="020F0502020204030204" pitchFamily="34" charset="0"/>
                <a:ea typeface="Calibri" panose="020F0502020204030204" pitchFamily="34" charset="0"/>
                <a:cs typeface="Times New Roman" panose="02020603050405020304" pitchFamily="18" charset="0"/>
              </a:rPr>
              <a:t> και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κανουν</a:t>
            </a:r>
            <a:r>
              <a:rPr lang="el-GR" sz="1800" dirty="0">
                <a:effectLst/>
                <a:latin typeface="Calibri" panose="020F0502020204030204" pitchFamily="34" charset="0"/>
                <a:ea typeface="Calibri" panose="020F0502020204030204" pitchFamily="34" charset="0"/>
                <a:cs typeface="Times New Roman" panose="02020603050405020304" pitchFamily="18" charset="0"/>
              </a:rPr>
              <a:t> αδύναμη την ινώδη κάψα. </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Μπορεί να εμφανιστεί και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νεοαγγειογένενση</a:t>
            </a:r>
            <a:r>
              <a:rPr lang="el-GR" sz="1800" dirty="0">
                <a:effectLst/>
                <a:latin typeface="Calibri" panose="020F0502020204030204" pitchFamily="34" charset="0"/>
                <a:ea typeface="Calibri" panose="020F0502020204030204" pitchFamily="34" charset="0"/>
                <a:cs typeface="Times New Roman" panose="02020603050405020304" pitchFamily="18" charset="0"/>
              </a:rPr>
              <a:t> στον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εσω</a:t>
            </a:r>
            <a:r>
              <a:rPr lang="el-GR" sz="1800" dirty="0">
                <a:effectLst/>
                <a:latin typeface="Calibri" panose="020F0502020204030204" pitchFamily="34" charset="0"/>
                <a:ea typeface="Calibri" panose="020F0502020204030204" pitchFamily="34" charset="0"/>
                <a:cs typeface="Times New Roman" panose="02020603050405020304" pitchFamily="18" charset="0"/>
              </a:rPr>
              <a:t> χιτώνα. </a:t>
            </a:r>
          </a:p>
          <a:p>
            <a:endParaRPr lang="el-GR" dirty="0"/>
          </a:p>
        </p:txBody>
      </p:sp>
      <p:sp>
        <p:nvSpPr>
          <p:cNvPr id="4" name="Θέση αριθμού διαφάνειας 3"/>
          <p:cNvSpPr>
            <a:spLocks noGrp="1"/>
          </p:cNvSpPr>
          <p:nvPr>
            <p:ph type="sldNum" sz="quarter" idx="5"/>
          </p:nvPr>
        </p:nvSpPr>
        <p:spPr/>
        <p:txBody>
          <a:bodyPr/>
          <a:lstStyle/>
          <a:p>
            <a:fld id="{55FDD6B4-080A-4045-A6F0-5A1565951BD4}" type="slidenum">
              <a:rPr lang="el-GR" smtClean="0"/>
              <a:t>35</a:t>
            </a:fld>
            <a:endParaRPr lang="el-GR"/>
          </a:p>
        </p:txBody>
      </p:sp>
    </p:spTree>
    <p:extLst>
      <p:ext uri="{BB962C8B-B14F-4D97-AF65-F5344CB8AC3E}">
        <p14:creationId xmlns:p14="http://schemas.microsoft.com/office/powerpoint/2010/main" val="1855426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Καταλαβαίνουμε ότι στους ασθενείς με ΣΔΤ2πληρούνται και οι 2 προδιαγραφές, μιας και τα </a:t>
            </a:r>
            <a:r>
              <a:rPr lang="el-GR" dirty="0" err="1"/>
              <a:t>εργαστηριάκά</a:t>
            </a:r>
            <a:r>
              <a:rPr lang="el-GR" dirty="0"/>
              <a:t> </a:t>
            </a:r>
            <a:r>
              <a:rPr lang="el-GR" dirty="0" err="1"/>
              <a:t>ευρηματα</a:t>
            </a:r>
            <a:r>
              <a:rPr lang="el-GR" dirty="0"/>
              <a:t> που βλέπετε στον παρακάτω πίνακα το αποδεικνύουν. </a:t>
            </a:r>
          </a:p>
        </p:txBody>
      </p:sp>
      <p:sp>
        <p:nvSpPr>
          <p:cNvPr id="4" name="Θέση αριθμού διαφάνειας 3"/>
          <p:cNvSpPr>
            <a:spLocks noGrp="1"/>
          </p:cNvSpPr>
          <p:nvPr>
            <p:ph type="sldNum" sz="quarter" idx="5"/>
          </p:nvPr>
        </p:nvSpPr>
        <p:spPr/>
        <p:txBody>
          <a:bodyPr/>
          <a:lstStyle/>
          <a:p>
            <a:fld id="{55FDD6B4-080A-4045-A6F0-5A1565951BD4}" type="slidenum">
              <a:rPr lang="el-GR" smtClean="0"/>
              <a:t>36</a:t>
            </a:fld>
            <a:endParaRPr lang="el-GR"/>
          </a:p>
        </p:txBody>
      </p:sp>
    </p:spTree>
    <p:extLst>
      <p:ext uri="{BB962C8B-B14F-4D97-AF65-F5344CB8AC3E}">
        <p14:creationId xmlns:p14="http://schemas.microsoft.com/office/powerpoint/2010/main" val="2340318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a:effectLst/>
                <a:latin typeface="Calibri" panose="020F0502020204030204" pitchFamily="34" charset="0"/>
                <a:ea typeface="Calibri" panose="020F0502020204030204" pitchFamily="34" charset="0"/>
                <a:cs typeface="Times New Roman" panose="02020603050405020304" pitchFamily="18" charset="0"/>
              </a:rPr>
              <a:t>Η τριάδα της διαβητικής </a:t>
            </a:r>
            <a:r>
              <a:rPr lang="el-GR" sz="1200" dirty="0" err="1">
                <a:effectLst/>
                <a:latin typeface="Calibri" panose="020F0502020204030204" pitchFamily="34" charset="0"/>
                <a:ea typeface="Calibri" panose="020F0502020204030204" pitchFamily="34" charset="0"/>
                <a:cs typeface="Times New Roman" panose="02020603050405020304" pitchFamily="18" charset="0"/>
              </a:rPr>
              <a:t>δυλιπιδιαμίας</a:t>
            </a:r>
            <a:r>
              <a:rPr lang="el-GR" sz="1200" dirty="0">
                <a:effectLst/>
                <a:latin typeface="Calibri" panose="020F0502020204030204" pitchFamily="34" charset="0"/>
                <a:ea typeface="Calibri" panose="020F0502020204030204" pitchFamily="34" charset="0"/>
                <a:cs typeface="Times New Roman" panose="02020603050405020304" pitchFamily="18" charset="0"/>
              </a:rPr>
              <a:t> λοιπόν περιλαμβάνει ποσοτικές αλλαγές (με αύξηση των </a:t>
            </a:r>
            <a:r>
              <a:rPr lang="el-GR" sz="1200" dirty="0" err="1">
                <a:effectLst/>
                <a:latin typeface="Calibri" panose="020F0502020204030204" pitchFamily="34" charset="0"/>
                <a:ea typeface="Calibri" panose="020F0502020204030204" pitchFamily="34" charset="0"/>
                <a:cs typeface="Times New Roman" panose="02020603050405020304" pitchFamily="18" charset="0"/>
              </a:rPr>
              <a:t>τριγλυκεριδίων</a:t>
            </a:r>
            <a:r>
              <a:rPr lang="el-GR" sz="1200" dirty="0">
                <a:effectLst/>
                <a:latin typeface="Calibri" panose="020F0502020204030204" pitchFamily="34" charset="0"/>
                <a:ea typeface="Calibri" panose="020F0502020204030204" pitchFamily="34" charset="0"/>
                <a:cs typeface="Times New Roman" panose="02020603050405020304" pitchFamily="18" charset="0"/>
              </a:rPr>
              <a:t> και μείωση της </a:t>
            </a:r>
            <a:r>
              <a:rPr lang="en-US" sz="1200" dirty="0">
                <a:effectLst/>
                <a:latin typeface="Calibri" panose="020F0502020204030204" pitchFamily="34" charset="0"/>
                <a:ea typeface="Calibri" panose="020F0502020204030204" pitchFamily="34" charset="0"/>
                <a:cs typeface="Times New Roman" panose="02020603050405020304" pitchFamily="18" charset="0"/>
              </a:rPr>
              <a:t>HDL</a:t>
            </a:r>
            <a:r>
              <a:rPr lang="el-GR" sz="1200" dirty="0">
                <a:effectLst/>
                <a:latin typeface="Calibri" panose="020F0502020204030204" pitchFamily="34" charset="0"/>
                <a:ea typeface="Calibri" panose="020F0502020204030204" pitchFamily="34" charset="0"/>
                <a:cs typeface="Times New Roman" panose="02020603050405020304" pitchFamily="18" charset="0"/>
              </a:rPr>
              <a:t>) και ποιοτικές αλλαγές (με συσσώρευση των μικρών πυκνών σωματιδίων </a:t>
            </a:r>
            <a:r>
              <a:rPr lang="en-US" sz="1200" dirty="0">
                <a:effectLst/>
                <a:latin typeface="Calibri" panose="020F0502020204030204" pitchFamily="34" charset="0"/>
                <a:ea typeface="Calibri" panose="020F0502020204030204" pitchFamily="34" charset="0"/>
                <a:cs typeface="Times New Roman" panose="02020603050405020304" pitchFamily="18" charset="0"/>
              </a:rPr>
              <a:t>LDL </a:t>
            </a:r>
            <a:r>
              <a:rPr lang="el-GR" sz="1200" dirty="0">
                <a:effectLst/>
                <a:latin typeface="Calibri" panose="020F0502020204030204" pitchFamily="34" charset="0"/>
                <a:ea typeface="Calibri" panose="020F0502020204030204" pitchFamily="34" charset="0"/>
                <a:cs typeface="Times New Roman" panose="02020603050405020304" pitchFamily="18" charset="0"/>
              </a:rPr>
              <a:t>και δυσλειτουργικής </a:t>
            </a:r>
            <a:r>
              <a:rPr lang="en-US" sz="1200" dirty="0">
                <a:effectLst/>
                <a:latin typeface="Calibri" panose="020F0502020204030204" pitchFamily="34" charset="0"/>
                <a:ea typeface="Calibri" panose="020F0502020204030204" pitchFamily="34" charset="0"/>
                <a:cs typeface="Times New Roman" panose="02020603050405020304" pitchFamily="18" charset="0"/>
              </a:rPr>
              <a:t>HDL</a:t>
            </a:r>
            <a:r>
              <a:rPr lang="el-GR" sz="1200" dirty="0">
                <a:effectLst/>
                <a:latin typeface="Calibri" panose="020F0502020204030204" pitchFamily="34" charset="0"/>
                <a:ea typeface="Calibri" panose="020F0502020204030204" pitchFamily="34" charset="0"/>
                <a:cs typeface="Times New Roman" panose="02020603050405020304" pitchFamily="18" charset="0"/>
              </a:rPr>
              <a:t> χοληστερόλης)</a:t>
            </a:r>
          </a:p>
          <a:p>
            <a:r>
              <a:rPr lang="el-GR" dirty="0"/>
              <a:t>Πράγμα το οποίο οδηγεί σε 2 σενάρια</a:t>
            </a:r>
            <a:r>
              <a:rPr lang="el-GR" dirty="0">
                <a:sym typeface="Wingdings" panose="05000000000000000000" pitchFamily="2" charset="2"/>
              </a:rPr>
              <a:t> </a:t>
            </a:r>
            <a:r>
              <a:rPr lang="el-GR" dirty="0" err="1">
                <a:sym typeface="Wingdings" panose="05000000000000000000" pitchFamily="2" charset="2"/>
              </a:rPr>
              <a:t>υπαρχει</a:t>
            </a:r>
            <a:r>
              <a:rPr lang="el-GR" dirty="0">
                <a:sym typeface="Wingdings" panose="05000000000000000000" pitchFamily="2" charset="2"/>
              </a:rPr>
              <a:t> ένας συνεργικό μονοπάτι που προκαλεί αυτή τη διαβητική </a:t>
            </a:r>
            <a:r>
              <a:rPr lang="el-GR" dirty="0" err="1">
                <a:sym typeface="Wingdings" panose="05000000000000000000" pitchFamily="2" charset="2"/>
              </a:rPr>
              <a:t>δυσλιπιδαιμία</a:t>
            </a:r>
            <a:r>
              <a:rPr lang="el-GR" dirty="0">
                <a:sym typeface="Wingdings" panose="05000000000000000000" pitchFamily="2" charset="2"/>
              </a:rPr>
              <a:t> και την αντίσταση στην ινσουλίνη</a:t>
            </a:r>
          </a:p>
          <a:p>
            <a:r>
              <a:rPr lang="el-GR" dirty="0">
                <a:sym typeface="Wingdings" panose="05000000000000000000" pitchFamily="2" charset="2"/>
              </a:rPr>
              <a:t>Ή η αντίσταση στην ινσουλίνη διαδραματίζει τον κυρίαρχο ρόλο, επηρεάζοντας το αποτέλεσμα του </a:t>
            </a:r>
            <a:r>
              <a:rPr lang="el-GR" dirty="0" err="1">
                <a:sym typeface="Wingdings" panose="05000000000000000000" pitchFamily="2" charset="2"/>
              </a:rPr>
              <a:t>λιπιδιαμικού</a:t>
            </a:r>
            <a:r>
              <a:rPr lang="el-GR" dirty="0">
                <a:sym typeface="Wingdings" panose="05000000000000000000" pitchFamily="2" charset="2"/>
              </a:rPr>
              <a:t> προφίλ πολύ περισσότερο από την ίδια την υπεργλυκαιμία. </a:t>
            </a:r>
            <a:endParaRPr lang="en-US" dirty="0">
              <a:sym typeface="Wingdings" panose="05000000000000000000" pitchFamily="2" charset="2"/>
            </a:endParaRPr>
          </a:p>
          <a:p>
            <a:endParaRPr lang="el-GR" dirty="0"/>
          </a:p>
        </p:txBody>
      </p:sp>
      <p:sp>
        <p:nvSpPr>
          <p:cNvPr id="4" name="Θέση αριθμού διαφάνειας 3"/>
          <p:cNvSpPr>
            <a:spLocks noGrp="1"/>
          </p:cNvSpPr>
          <p:nvPr>
            <p:ph type="sldNum" sz="quarter" idx="5"/>
          </p:nvPr>
        </p:nvSpPr>
        <p:spPr/>
        <p:txBody>
          <a:bodyPr/>
          <a:lstStyle/>
          <a:p>
            <a:fld id="{55FDD6B4-080A-4045-A6F0-5A1565951BD4}" type="slidenum">
              <a:rPr lang="el-GR" smtClean="0"/>
              <a:t>37</a:t>
            </a:fld>
            <a:endParaRPr lang="el-GR"/>
          </a:p>
        </p:txBody>
      </p:sp>
    </p:spTree>
    <p:extLst>
      <p:ext uri="{BB962C8B-B14F-4D97-AF65-F5344CB8AC3E}">
        <p14:creationId xmlns:p14="http://schemas.microsoft.com/office/powerpoint/2010/main" val="734841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nSpc>
                <a:spcPct val="107000"/>
              </a:lnSpc>
              <a:spcAft>
                <a:spcPts val="800"/>
              </a:spcAft>
            </a:pPr>
            <a:r>
              <a:rPr lang="el-GR" sz="1800" dirty="0" err="1">
                <a:effectLst/>
                <a:latin typeface="Calibri" panose="020F0502020204030204" pitchFamily="34" charset="0"/>
                <a:ea typeface="Calibri" panose="020F0502020204030204" pitchFamily="34" charset="0"/>
                <a:cs typeface="Times New Roman" panose="02020603050405020304" pitchFamily="18" charset="0"/>
              </a:rPr>
              <a:t>Παθογένεση</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αθηρογόνου</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δυσλιπιδαιμίας</a:t>
            </a:r>
            <a:r>
              <a:rPr lang="el-GR" sz="1800" dirty="0">
                <a:effectLst/>
                <a:latin typeface="Calibri" panose="020F0502020204030204" pitchFamily="34" charset="0"/>
                <a:ea typeface="Calibri" panose="020F0502020204030204" pitchFamily="34" charset="0"/>
                <a:cs typeface="Times New Roman" panose="02020603050405020304" pitchFamily="18" charset="0"/>
              </a:rPr>
              <a:t> σε σακχαρώδη διαβήτη. 1. </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1.Στο κέντρο της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δυσλιπιδαιμίας</a:t>
            </a:r>
            <a:r>
              <a:rPr lang="el-GR" sz="1800" dirty="0">
                <a:effectLst/>
                <a:latin typeface="Calibri" panose="020F0502020204030204" pitchFamily="34" charset="0"/>
                <a:ea typeface="Calibri" panose="020F0502020204030204" pitchFamily="34" charset="0"/>
                <a:cs typeface="Times New Roman" panose="02020603050405020304" pitchFamily="18" charset="0"/>
              </a:rPr>
              <a:t> του ΣΔ βρίσκεται η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υπερτριγλυκεριδαιμία</a:t>
            </a:r>
            <a:r>
              <a:rPr lang="el-GR" sz="1800" dirty="0">
                <a:effectLst/>
                <a:latin typeface="Calibri" panose="020F0502020204030204" pitchFamily="34" charset="0"/>
                <a:ea typeface="Calibri" panose="020F0502020204030204" pitchFamily="34" charset="0"/>
                <a:cs typeface="Times New Roman" panose="02020603050405020304" pitchFamily="18" charset="0"/>
              </a:rPr>
              <a:t> η οποία οφείλεται τόσο στην αυξημένη παραγωγή όσο και στη μειωμένη κάθαρση των </a:t>
            </a:r>
            <a:r>
              <a:rPr lang="en-US" sz="1800" dirty="0">
                <a:effectLst/>
                <a:latin typeface="Calibri" panose="020F0502020204030204" pitchFamily="34" charset="0"/>
                <a:ea typeface="Calibri" panose="020F0502020204030204" pitchFamily="34" charset="0"/>
                <a:cs typeface="Times New Roman" panose="02020603050405020304" pitchFamily="18" charset="0"/>
              </a:rPr>
              <a:t>TGL</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2. Εξαιτίας της αντίστασης στην ινσουλίνη αυξάνεται η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λιπόλυση</a:t>
            </a:r>
            <a:r>
              <a:rPr lang="el-GR" sz="1800" dirty="0">
                <a:effectLst/>
                <a:latin typeface="Calibri" panose="020F0502020204030204" pitchFamily="34" charset="0"/>
                <a:ea typeface="Calibri" panose="020F0502020204030204" pitchFamily="34" charset="0"/>
                <a:cs typeface="Times New Roman" panose="02020603050405020304" pitchFamily="18" charset="0"/>
              </a:rPr>
              <a:t> άρα  η απελευθέρωση ελεύθερα λιπαρά οξέα (FFA) από τον λιπώδη ιστό, αυξάνοντας την παραγωγή ηπατικών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τριγλυκεριδίων</a:t>
            </a:r>
            <a:r>
              <a:rPr lang="el-GR" sz="1800" dirty="0">
                <a:effectLst/>
                <a:latin typeface="Calibri" panose="020F0502020204030204" pitchFamily="34" charset="0"/>
                <a:ea typeface="Calibri" panose="020F0502020204030204" pitchFamily="34" charset="0"/>
                <a:cs typeface="Times New Roman" panose="02020603050405020304" pitchFamily="18" charset="0"/>
              </a:rPr>
              <a:t> (TG).</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4. Καθώς αυξάνονται τα ηπατικά TG, μειώνεται η αποδόμηση της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απολιποπρωτεΐνης</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Apo</a:t>
            </a:r>
            <a:r>
              <a:rPr lang="el-GR" sz="1800" dirty="0">
                <a:effectLst/>
                <a:latin typeface="Calibri" panose="020F0502020204030204" pitchFamily="34" charset="0"/>
                <a:ea typeface="Calibri" panose="020F0502020204030204" pitchFamily="34" charset="0"/>
                <a:cs typeface="Times New Roman" panose="02020603050405020304" pitchFamily="18" charset="0"/>
              </a:rPr>
              <a:t>) B και η παραγωγή VLDL διευκολύνεται [23]. </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5. Η IR διεγείρει τη δραστηριότητα μιας ηπατικής μεταφορικής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πρωτείνης</a:t>
            </a:r>
            <a:r>
              <a:rPr lang="el-GR" sz="1800" dirty="0">
                <a:effectLst/>
                <a:latin typeface="Calibri" panose="020F0502020204030204" pitchFamily="34" charset="0"/>
                <a:ea typeface="Calibri" panose="020F0502020204030204" pitchFamily="34" charset="0"/>
                <a:cs typeface="Times New Roman" panose="02020603050405020304" pitchFamily="18" charset="0"/>
              </a:rPr>
              <a:t> TG  και έτσι ενισχύει τη συσσώρευση  της VLDL [23]. </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6. Όταν TG &gt; 1,5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mmol</a:t>
            </a:r>
            <a:r>
              <a:rPr lang="el-GR" sz="1800" dirty="0">
                <a:effectLst/>
                <a:latin typeface="Calibri" panose="020F0502020204030204" pitchFamily="34" charset="0"/>
                <a:ea typeface="Calibri" panose="020F0502020204030204" pitchFamily="34" charset="0"/>
                <a:cs typeface="Times New Roman" panose="02020603050405020304" pitchFamily="18" charset="0"/>
              </a:rPr>
              <a:t>/L (135 </a:t>
            </a:r>
            <a:r>
              <a:rPr lang="en-US" sz="1800" dirty="0">
                <a:effectLst/>
                <a:latin typeface="Calibri" panose="020F0502020204030204" pitchFamily="34" charset="0"/>
                <a:ea typeface="Calibri" panose="020F0502020204030204" pitchFamily="34" charset="0"/>
                <a:cs typeface="Times New Roman" panose="02020603050405020304" pitchFamily="18" charset="0"/>
              </a:rPr>
              <a:t>mg</a:t>
            </a:r>
            <a:r>
              <a:rPr lang="el-GR"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dl</a:t>
            </a:r>
            <a:r>
              <a:rPr lang="el-GR" sz="1800" dirty="0">
                <a:effectLst/>
                <a:latin typeface="Calibri" panose="020F0502020204030204" pitchFamily="34" charset="0"/>
                <a:ea typeface="Calibri" panose="020F0502020204030204" pitchFamily="34" charset="0"/>
                <a:cs typeface="Times New Roman" panose="02020603050405020304" pitchFamily="18" charset="0"/>
              </a:rPr>
              <a:t>) , σχηματίζονται μεγάλα σωματίδια VLDL πλούσια σε TG (VLDL1) [34].</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 7. Στο IR, VLDL1 (πλούσιο σε TG,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ApoCIII</a:t>
            </a:r>
            <a:r>
              <a:rPr lang="el-GR" sz="1800" dirty="0">
                <a:effectLst/>
                <a:latin typeface="Calibri" panose="020F0502020204030204" pitchFamily="34" charset="0"/>
                <a:ea typeface="Calibri" panose="020F0502020204030204" pitchFamily="34" charset="0"/>
                <a:cs typeface="Times New Roman" panose="02020603050405020304" pitchFamily="18" charset="0"/>
              </a:rPr>
              <a:t> και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ApoE</a:t>
            </a:r>
            <a:r>
              <a:rPr lang="el-GR" sz="1800" dirty="0">
                <a:effectLst/>
                <a:latin typeface="Calibri" panose="020F0502020204030204" pitchFamily="34" charset="0"/>
                <a:ea typeface="Calibri" panose="020F0502020204030204" pitchFamily="34" charset="0"/>
                <a:cs typeface="Times New Roman" panose="02020603050405020304" pitchFamily="18" charset="0"/>
              </a:rPr>
              <a:t>) παράγεται κατά προτίμηση σε σύγκριση με το VLDL2 (φτωχό σε TG) [25].</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8. Η πρωτεΐνη μεταφοράς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χοληστερινικών</a:t>
            </a:r>
            <a:r>
              <a:rPr lang="el-GR" sz="1800" dirty="0">
                <a:effectLst/>
                <a:latin typeface="Calibri" panose="020F0502020204030204" pitchFamily="34" charset="0"/>
                <a:ea typeface="Calibri" panose="020F0502020204030204" pitchFamily="34" charset="0"/>
                <a:cs typeface="Times New Roman" panose="02020603050405020304" pitchFamily="18" charset="0"/>
              </a:rPr>
              <a:t> εστέρων  (CETP) διευκολύνει την αντικατάσταση του CE της LDL από TG από VLDL1 με αποτέλεσμα την </a:t>
            </a:r>
            <a:r>
              <a:rPr lang="en-US" sz="1800" dirty="0">
                <a:effectLst/>
                <a:latin typeface="Calibri" panose="020F0502020204030204" pitchFamily="34" charset="0"/>
                <a:ea typeface="Calibri" panose="020F0502020204030204" pitchFamily="34" charset="0"/>
                <a:cs typeface="Times New Roman" panose="02020603050405020304" pitchFamily="18" charset="0"/>
              </a:rPr>
              <a:t>TG</a:t>
            </a:r>
            <a:r>
              <a:rPr lang="el-GR"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rich </a:t>
            </a:r>
            <a:r>
              <a:rPr lang="el-GR" sz="1800" dirty="0">
                <a:effectLst/>
                <a:latin typeface="Calibri" panose="020F0502020204030204" pitchFamily="34" charset="0"/>
                <a:ea typeface="Calibri" panose="020F0502020204030204" pitchFamily="34" charset="0"/>
                <a:cs typeface="Times New Roman" panose="02020603050405020304" pitchFamily="18" charset="0"/>
              </a:rPr>
              <a:t>LDL. </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9. Η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λιπόλυση</a:t>
            </a:r>
            <a:r>
              <a:rPr lang="el-GR" sz="1800" dirty="0">
                <a:effectLst/>
                <a:latin typeface="Calibri" panose="020F0502020204030204" pitchFamily="34" charset="0"/>
                <a:ea typeface="Calibri" panose="020F0502020204030204" pitchFamily="34" charset="0"/>
                <a:cs typeface="Times New Roman" panose="02020603050405020304" pitchFamily="18" charset="0"/>
              </a:rPr>
              <a:t> της </a:t>
            </a:r>
            <a:r>
              <a:rPr lang="en-US" sz="1800" dirty="0">
                <a:effectLst/>
                <a:latin typeface="Calibri" panose="020F0502020204030204" pitchFamily="34" charset="0"/>
                <a:ea typeface="Calibri" panose="020F0502020204030204" pitchFamily="34" charset="0"/>
                <a:cs typeface="Times New Roman" panose="02020603050405020304" pitchFamily="18" charset="0"/>
              </a:rPr>
              <a:t>TG</a:t>
            </a:r>
            <a:r>
              <a:rPr lang="el-GR"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rich </a:t>
            </a:r>
            <a:r>
              <a:rPr lang="el-GR" sz="1800" dirty="0">
                <a:effectLst/>
                <a:latin typeface="Calibri" panose="020F0502020204030204" pitchFamily="34" charset="0"/>
                <a:ea typeface="Calibri" panose="020F0502020204030204" pitchFamily="34" charset="0"/>
                <a:cs typeface="Times New Roman" panose="02020603050405020304" pitchFamily="18" charset="0"/>
              </a:rPr>
              <a:t>LDL αυξάνεται καθώς είναι το προτιμώμενο υπόστρωμα για την ηπατική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λιπάση</a:t>
            </a:r>
            <a:r>
              <a:rPr lang="el-GR" sz="1800" dirty="0">
                <a:effectLst/>
                <a:latin typeface="Calibri" panose="020F0502020204030204" pitchFamily="34" charset="0"/>
                <a:ea typeface="Calibri" panose="020F0502020204030204" pitchFamily="34" charset="0"/>
                <a:cs typeface="Times New Roman" panose="02020603050405020304" pitchFamily="18" charset="0"/>
              </a:rPr>
              <a:t> (HL) με αποτέλεσμα το σχηματισμό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sdLDL</a:t>
            </a:r>
            <a:r>
              <a:rPr lang="el-GR" sz="1800" dirty="0">
                <a:effectLst/>
                <a:latin typeface="Calibri" panose="020F0502020204030204" pitchFamily="34" charset="0"/>
                <a:ea typeface="Calibri" panose="020F0502020204030204" pitchFamily="34" charset="0"/>
                <a:cs typeface="Times New Roman" panose="02020603050405020304" pitchFamily="18" charset="0"/>
              </a:rPr>
              <a:t> οι οποίες είναι και εξαιρετικά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αθηρογόνες</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11. Το CETP μεσολαβεί στην αντικατάσταση του CE HDL από TG από VLDL1 σχηματίζοντας έτσι </a:t>
            </a:r>
            <a:r>
              <a:rPr lang="en-US" sz="1800" dirty="0">
                <a:effectLst/>
                <a:latin typeface="Calibri" panose="020F0502020204030204" pitchFamily="34" charset="0"/>
                <a:ea typeface="Calibri" panose="020F0502020204030204" pitchFamily="34" charset="0"/>
                <a:cs typeface="Times New Roman" panose="02020603050405020304" pitchFamily="18" charset="0"/>
              </a:rPr>
              <a:t>TG</a:t>
            </a:r>
            <a:r>
              <a:rPr lang="el-GR"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rich HDL</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12. Ο καταβολισμός της </a:t>
            </a:r>
            <a:r>
              <a:rPr lang="en-US" sz="1800" dirty="0">
                <a:effectLst/>
                <a:latin typeface="Calibri" panose="020F0502020204030204" pitchFamily="34" charset="0"/>
                <a:ea typeface="Calibri" panose="020F0502020204030204" pitchFamily="34" charset="0"/>
                <a:cs typeface="Times New Roman" panose="02020603050405020304" pitchFamily="18" charset="0"/>
              </a:rPr>
              <a:t>TG</a:t>
            </a:r>
            <a:r>
              <a:rPr lang="el-GR"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rich HDL </a:t>
            </a:r>
            <a:r>
              <a:rPr lang="el-GR" sz="1800" dirty="0">
                <a:effectLst/>
                <a:latin typeface="Calibri" panose="020F0502020204030204" pitchFamily="34" charset="0"/>
                <a:ea typeface="Calibri" panose="020F0502020204030204" pitchFamily="34" charset="0"/>
                <a:cs typeface="Times New Roman" panose="02020603050405020304" pitchFamily="18" charset="0"/>
              </a:rPr>
              <a:t> επιταχύνεται από την Η</a:t>
            </a:r>
            <a:r>
              <a:rPr lang="en-US" sz="1800" dirty="0">
                <a:effectLst/>
                <a:latin typeface="Calibri" panose="020F0502020204030204" pitchFamily="34" charset="0"/>
                <a:ea typeface="Calibri" panose="020F0502020204030204" pitchFamily="34" charset="0"/>
                <a:cs typeface="Times New Roman" panose="02020603050405020304" pitchFamily="18" charset="0"/>
              </a:rPr>
              <a:t>L</a:t>
            </a:r>
            <a:r>
              <a:rPr lang="el-GR" sz="1800" dirty="0">
                <a:effectLst/>
                <a:latin typeface="Calibri" panose="020F0502020204030204" pitchFamily="34" charset="0"/>
                <a:ea typeface="Calibri" panose="020F0502020204030204" pitchFamily="34" charset="0"/>
                <a:cs typeface="Times New Roman" panose="02020603050405020304" pitchFamily="18" charset="0"/>
              </a:rPr>
              <a:t> με αποτέλεσμα την μείωση των επιπέδων της </a:t>
            </a:r>
            <a:r>
              <a:rPr lang="en-US" sz="1800" dirty="0">
                <a:effectLst/>
                <a:latin typeface="Calibri" panose="020F0502020204030204" pitchFamily="34" charset="0"/>
                <a:ea typeface="Calibri" panose="020F0502020204030204" pitchFamily="34" charset="0"/>
                <a:cs typeface="Times New Roman" panose="02020603050405020304" pitchFamily="18" charset="0"/>
              </a:rPr>
              <a:t>HDL </a:t>
            </a:r>
            <a:r>
              <a:rPr lang="el-GR" sz="1800" dirty="0">
                <a:effectLst/>
                <a:latin typeface="Calibri" panose="020F0502020204030204" pitchFamily="34" charset="0"/>
                <a:ea typeface="Calibri" panose="020F0502020204030204" pitchFamily="34" charset="0"/>
                <a:cs typeface="Times New Roman" panose="02020603050405020304" pitchFamily="18" charset="0"/>
              </a:rPr>
              <a:t> χοληστερόλης. </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13. Το IR διεγείρει την εντερική δραστηριότητα MTP και έτσι αυξάνει τον σχηματισμό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χυλομικρών</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CM</a:t>
            </a:r>
            <a:r>
              <a:rPr lang="el-GR"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 14. Το IR μειώνει τη δραστηριότητα της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λιποπρωτεϊνικής</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λιπάσης</a:t>
            </a:r>
            <a:r>
              <a:rPr lang="el-GR" sz="1800" dirty="0">
                <a:effectLst/>
                <a:latin typeface="Calibri" panose="020F0502020204030204" pitchFamily="34" charset="0"/>
                <a:ea typeface="Calibri" panose="020F0502020204030204" pitchFamily="34" charset="0"/>
                <a:cs typeface="Times New Roman" panose="02020603050405020304" pitchFamily="18" charset="0"/>
              </a:rPr>
              <a:t> (LPL)  και αυξάνει την έκκριση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ApoCIII</a:t>
            </a:r>
            <a:r>
              <a:rPr lang="el-GR" sz="1800" dirty="0">
                <a:effectLst/>
                <a:latin typeface="Calibri" panose="020F0502020204030204" pitchFamily="34" charset="0"/>
                <a:ea typeface="Calibri" panose="020F0502020204030204" pitchFamily="34" charset="0"/>
                <a:cs typeface="Times New Roman" panose="02020603050405020304" pitchFamily="18" charset="0"/>
              </a:rPr>
              <a:t> με αποτέλεσμα μειωμένη υδρόλυση των CM και VLDL [6]. </a:t>
            </a:r>
          </a:p>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15. Τα σωματίδια CM  και VLDL  ανταγωνίζονται για την κάθαρση καθώς και τα δύο απομακρύνονται από την κυκλοφορία μέσω κοινών οδών, επιδεινώνοντας περαιτέρω τη  νηστείας και τη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μεταγευματική</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υπερτριγλυκεριδαιμία</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l-GR" dirty="0"/>
          </a:p>
        </p:txBody>
      </p:sp>
      <p:sp>
        <p:nvSpPr>
          <p:cNvPr id="4" name="Θέση αριθμού διαφάνειας 3"/>
          <p:cNvSpPr>
            <a:spLocks noGrp="1"/>
          </p:cNvSpPr>
          <p:nvPr>
            <p:ph type="sldNum" sz="quarter" idx="5"/>
          </p:nvPr>
        </p:nvSpPr>
        <p:spPr/>
        <p:txBody>
          <a:bodyPr/>
          <a:lstStyle/>
          <a:p>
            <a:fld id="{55FDD6B4-080A-4045-A6F0-5A1565951BD4}" type="slidenum">
              <a:rPr lang="el-GR" smtClean="0"/>
              <a:t>38</a:t>
            </a:fld>
            <a:endParaRPr lang="el-GR"/>
          </a:p>
        </p:txBody>
      </p:sp>
    </p:spTree>
    <p:extLst>
      <p:ext uri="{BB962C8B-B14F-4D97-AF65-F5344CB8AC3E}">
        <p14:creationId xmlns:p14="http://schemas.microsoft.com/office/powerpoint/2010/main" val="4224512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Οι λόγοι λοιπόν είναι πολλοί, οι μηχανισμοί διακριτοί και αλλά και </a:t>
            </a:r>
            <a:r>
              <a:rPr lang="el-GR" dirty="0" err="1"/>
              <a:t>αλληλοεπικαλυπτόμενοι</a:t>
            </a:r>
            <a:r>
              <a:rPr lang="el-GR" dirty="0"/>
              <a:t>, και κατά την άποψη μου υπάρχουν 2 οπτικές με τις οποίες μπορούμε να προσεγγίσουμε το θέμα. </a:t>
            </a:r>
          </a:p>
          <a:p>
            <a:r>
              <a:rPr lang="el-GR" dirty="0"/>
              <a:t>Να απογοητευτούμε </a:t>
            </a:r>
            <a:r>
              <a:rPr lang="el-GR" dirty="0" err="1"/>
              <a:t>άπό</a:t>
            </a:r>
            <a:r>
              <a:rPr lang="el-GR" dirty="0"/>
              <a:t> την πολυπλοκότητα, ή να θεωρήσουμε ότι υπάρχει τεράστιο ερευνητικό πεδίο, πολλά να ανακαλυφθούν ακόμη και πολλά μονοπάτια που θα μπορούσαν να αποτελέσουν θεραπευτικούς στόχους για αποτελεσματική μείωση του καρδιαγγειακού κινδύνου των ασθενών με ΣΔ. </a:t>
            </a:r>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FDD6B4-080A-4045-A6F0-5A1565951BD4}"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298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Espace réservé de l'image des diapositives 1">
            <a:extLst>
              <a:ext uri="{FF2B5EF4-FFF2-40B4-BE49-F238E27FC236}">
                <a16:creationId xmlns:a16="http://schemas.microsoft.com/office/drawing/2014/main" id="{42A229CA-27E3-9A4F-B61B-E1434A8A83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a:extLst>
              <a:ext uri="{FF2B5EF4-FFF2-40B4-BE49-F238E27FC236}">
                <a16:creationId xmlns:a16="http://schemas.microsoft.com/office/drawing/2014/main" id="{6EE7E8D1-FDE2-DD4E-B532-ADE17A87BF55}"/>
              </a:ext>
            </a:extLst>
          </p:cNvPr>
          <p:cNvSpPr>
            <a:spLocks noGrp="1"/>
          </p:cNvSpPr>
          <p:nvPr>
            <p:ph type="body" idx="1"/>
          </p:nvPr>
        </p:nvSpPr>
        <p:spPr/>
        <p:txBody>
          <a:bodyPr/>
          <a:lstStyle/>
          <a:p>
            <a:pPr marL="171450" indent="-171450" fontAlgn="auto">
              <a:spcBef>
                <a:spcPts val="0"/>
              </a:spcBef>
              <a:spcAft>
                <a:spcPts val="0"/>
              </a:spcAft>
              <a:buFont typeface="Arial" panose="020B0604020202020204" pitchFamily="34" charset="0"/>
              <a:buChar char="•"/>
              <a:defRPr/>
            </a:pPr>
            <a:r>
              <a:rPr lang="en-GB" dirty="0"/>
              <a:t>The four main types of non-communicable diseases are diabetes, cardiovascular diseases, cancer, and chronic respiratory disease. </a:t>
            </a:r>
          </a:p>
          <a:p>
            <a:pPr marL="171450" indent="-171450" fontAlgn="auto">
              <a:spcBef>
                <a:spcPts val="0"/>
              </a:spcBef>
              <a:spcAft>
                <a:spcPts val="0"/>
              </a:spcAft>
              <a:buFont typeface="Arial" panose="020B0604020202020204" pitchFamily="34" charset="0"/>
              <a:buChar char="•"/>
              <a:defRPr/>
            </a:pPr>
            <a:r>
              <a:rPr lang="en-GB" dirty="0"/>
              <a:t>Integrated prevention and management of these diseases is the most cost-effective strategy for the global prevention and control of non-communicable diseases. </a:t>
            </a:r>
          </a:p>
          <a:p>
            <a:pPr marL="171450" indent="-171450" fontAlgn="auto">
              <a:spcBef>
                <a:spcPts val="0"/>
              </a:spcBef>
              <a:spcAft>
                <a:spcPts val="0"/>
              </a:spcAft>
              <a:buFont typeface="Arial" panose="020B0604020202020204" pitchFamily="34" charset="0"/>
              <a:buChar char="•"/>
              <a:defRPr/>
            </a:pPr>
            <a:r>
              <a:rPr lang="en-GB" dirty="0"/>
              <a:t>Early detection and management of non-communicable diseases prevents life-threatening complications such as heart attacks, stroke, kidney failure, amputations and blindness.</a:t>
            </a:r>
          </a:p>
          <a:p>
            <a:pPr fontAlgn="auto">
              <a:spcBef>
                <a:spcPts val="0"/>
              </a:spcBef>
              <a:spcAft>
                <a:spcPts val="0"/>
              </a:spcAft>
              <a:defRPr/>
            </a:pPr>
            <a:endParaRPr lang="fr-FR" dirty="0"/>
          </a:p>
        </p:txBody>
      </p:sp>
      <p:sp>
        <p:nvSpPr>
          <p:cNvPr id="11267" name="Espace réservé du numéro de diapositive 3">
            <a:extLst>
              <a:ext uri="{FF2B5EF4-FFF2-40B4-BE49-F238E27FC236}">
                <a16:creationId xmlns:a16="http://schemas.microsoft.com/office/drawing/2014/main" id="{BD665A5C-27A6-5643-867F-7131E0B6D7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4219C5D6-EC20-AB41-BC9D-B4C1C52DD250}" type="slidenum">
              <a:rPr lang="fr-FR" altLang="x-none"/>
              <a:pPr/>
              <a:t>9</a:t>
            </a:fld>
            <a:endParaRPr lang="fr-FR" altLang="x-none"/>
          </a:p>
        </p:txBody>
      </p:sp>
    </p:spTree>
    <p:extLst>
      <p:ext uri="{BB962C8B-B14F-4D97-AF65-F5344CB8AC3E}">
        <p14:creationId xmlns:p14="http://schemas.microsoft.com/office/powerpoint/2010/main" val="3248641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txBox="1">
            <a:spLocks noGrp="1" noChangeArrowheads="1"/>
          </p:cNvSpPr>
          <p:nvPr/>
        </p:nvSpPr>
        <p:spPr bwMode="auto">
          <a:xfrm>
            <a:off x="3862388" y="8674100"/>
            <a:ext cx="2971800" cy="457200"/>
          </a:xfrm>
          <a:prstGeom prst="rect">
            <a:avLst/>
          </a:prstGeom>
          <a:noFill/>
          <a:ln w="9525">
            <a:noFill/>
            <a:miter lim="800000"/>
            <a:headEnd/>
            <a:tailEnd/>
          </a:ln>
        </p:spPr>
        <p:txBody>
          <a:bodyPr anchor="b"/>
          <a:lstStyle/>
          <a:p>
            <a:pPr algn="r"/>
            <a:fld id="{64CACB06-93B3-4366-9837-983738660778}" type="slidenum">
              <a:rPr lang="it-IT" sz="1200">
                <a:latin typeface="Calibri" pitchFamily="34" charset="0"/>
                <a:cs typeface="Arial" pitchFamily="34" charset="0"/>
              </a:rPr>
              <a:pPr algn="r"/>
              <a:t>44</a:t>
            </a:fld>
            <a:endParaRPr lang="it-IT" sz="1200">
              <a:latin typeface="Calibri" pitchFamily="34" charset="0"/>
              <a:cs typeface="Arial" pitchFamily="34" charset="0"/>
            </a:endParaRPr>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2" name="Rectangle 3"/>
          <p:cNvSpPr>
            <a:spLocks noGrp="1" noChangeArrowheads="1"/>
          </p:cNvSpPr>
          <p:nvPr>
            <p:ph type="body" idx="1"/>
          </p:nvPr>
        </p:nvSpPr>
        <p:spPr bwMode="auto">
          <a:xfrm>
            <a:off x="1179513" y="4264025"/>
            <a:ext cx="4506912" cy="4114800"/>
          </a:xfrm>
        </p:spPr>
        <p:txBody>
          <a:bodyPr wrap="square" numCol="1" anchor="t" anchorCtr="0" compatLnSpc="1">
            <a:prstTxWarp prst="textNoShape">
              <a:avLst/>
            </a:prstTxWarp>
            <a:normAutofit lnSpcReduction="10000"/>
          </a:bodyPr>
          <a:lstStyle/>
          <a:p>
            <a:pPr marL="84138" indent="-84138" eaLnBrk="1" hangingPunct="1">
              <a:spcBef>
                <a:spcPct val="25000"/>
              </a:spcBef>
              <a:buFontTx/>
              <a:buChar char="•"/>
              <a:defRPr/>
            </a:pPr>
            <a:r>
              <a:rPr lang="en-GB" sz="900" dirty="0"/>
              <a:t>In the STENO-2 study, 80 participants were randomly assigned to receive conventional treatment in accordance with national guidelines and 80 to receive intensive treatment, with a stepwise implementation of behaviour modification and pharmacological therapy that targeted hyperglycaemia, hypertension, </a:t>
            </a:r>
            <a:r>
              <a:rPr lang="en-GB" sz="900" dirty="0" err="1"/>
              <a:t>dyslipidaemia</a:t>
            </a:r>
            <a:r>
              <a:rPr lang="en-GB" sz="900" dirty="0"/>
              <a:t>, and </a:t>
            </a:r>
            <a:r>
              <a:rPr lang="en-GB" sz="900" dirty="0" err="1"/>
              <a:t>microalbuminuria</a:t>
            </a:r>
            <a:r>
              <a:rPr lang="en-GB" sz="900" dirty="0"/>
              <a:t>, with secondary prevention of cardiovascular disease with aspirin</a:t>
            </a:r>
            <a:r>
              <a:rPr lang="en-GB" sz="900" baseline="30000" dirty="0"/>
              <a:t>1</a:t>
            </a:r>
          </a:p>
          <a:p>
            <a:pPr marL="84138" indent="-84138" eaLnBrk="1" hangingPunct="1">
              <a:spcBef>
                <a:spcPct val="25000"/>
              </a:spcBef>
              <a:buFontTx/>
              <a:buChar char="•"/>
              <a:defRPr/>
            </a:pPr>
            <a:r>
              <a:rPr lang="en-US" sz="900" dirty="0"/>
              <a:t>Conventional therapy was administered in accordance with national guidelines</a:t>
            </a:r>
          </a:p>
          <a:p>
            <a:pPr marL="84138" indent="-84138" eaLnBrk="1" hangingPunct="1">
              <a:spcBef>
                <a:spcPct val="25000"/>
              </a:spcBef>
              <a:buFontTx/>
              <a:buChar char="•"/>
              <a:defRPr/>
            </a:pPr>
            <a:r>
              <a:rPr lang="en-US" sz="900" dirty="0"/>
              <a:t>Intensive therapy was:</a:t>
            </a:r>
          </a:p>
          <a:p>
            <a:pPr marL="84138" indent="-84138" eaLnBrk="1" hangingPunct="1">
              <a:spcBef>
                <a:spcPct val="25000"/>
              </a:spcBef>
              <a:defRPr/>
            </a:pPr>
            <a:r>
              <a:rPr lang="en-US" sz="900" dirty="0"/>
              <a:t>- Stepwise implementation of </a:t>
            </a:r>
            <a:r>
              <a:rPr lang="en-US" sz="900" dirty="0" err="1"/>
              <a:t>behaviour</a:t>
            </a:r>
            <a:r>
              <a:rPr lang="en-US" sz="900" dirty="0"/>
              <a:t> modification</a:t>
            </a:r>
          </a:p>
          <a:p>
            <a:pPr marL="84138" indent="-84138" eaLnBrk="1" hangingPunct="1">
              <a:spcBef>
                <a:spcPct val="25000"/>
              </a:spcBef>
              <a:defRPr/>
            </a:pPr>
            <a:r>
              <a:rPr lang="en-US" sz="900" dirty="0"/>
              <a:t>- Pharmacological therapy targeting </a:t>
            </a:r>
            <a:r>
              <a:rPr lang="en-US" sz="900" dirty="0" err="1"/>
              <a:t>hyperglycaemia</a:t>
            </a:r>
            <a:r>
              <a:rPr lang="en-US" sz="900" dirty="0"/>
              <a:t>, hypertension, </a:t>
            </a:r>
            <a:r>
              <a:rPr lang="en-US" sz="900" dirty="0" err="1"/>
              <a:t>dyslipidaemia</a:t>
            </a:r>
            <a:r>
              <a:rPr lang="en-US" sz="900" dirty="0"/>
              <a:t> and </a:t>
            </a:r>
            <a:r>
              <a:rPr lang="en-US" sz="900" dirty="0" err="1"/>
              <a:t>microalbuminuria</a:t>
            </a:r>
            <a:endParaRPr lang="en-US" sz="900" dirty="0"/>
          </a:p>
          <a:p>
            <a:pPr marL="84138" indent="-84138" eaLnBrk="1" hangingPunct="1">
              <a:spcBef>
                <a:spcPct val="25000"/>
              </a:spcBef>
              <a:defRPr/>
            </a:pPr>
            <a:r>
              <a:rPr lang="en-US" sz="900" dirty="0"/>
              <a:t>- Secondary prevention of CVD with aspirin</a:t>
            </a:r>
          </a:p>
          <a:p>
            <a:pPr marL="84138" indent="-84138" eaLnBrk="1" hangingPunct="1">
              <a:spcBef>
                <a:spcPct val="25000"/>
              </a:spcBef>
              <a:buFontTx/>
              <a:buChar char="•"/>
              <a:defRPr/>
            </a:pPr>
            <a:r>
              <a:rPr lang="en-GB" sz="900" dirty="0"/>
              <a:t>The mean diabetes duration at  baseline was 5.5 years in the intensive treatment group and 6.0 years in the conventional treatment group</a:t>
            </a:r>
            <a:r>
              <a:rPr lang="en-GB" sz="900" baseline="30000" dirty="0"/>
              <a:t>1 </a:t>
            </a:r>
            <a:r>
              <a:rPr lang="en-GB" sz="900" dirty="0"/>
              <a:t> plus </a:t>
            </a:r>
            <a:r>
              <a:rPr lang="en-US" sz="900" dirty="0"/>
              <a:t>7.8 years of follow up</a:t>
            </a:r>
          </a:p>
          <a:p>
            <a:pPr marL="84138" indent="-84138" eaLnBrk="1" hangingPunct="1">
              <a:spcBef>
                <a:spcPct val="25000"/>
              </a:spcBef>
              <a:buFontTx/>
              <a:buChar char="•"/>
              <a:defRPr/>
            </a:pPr>
            <a:r>
              <a:rPr lang="en-GB" sz="900" dirty="0"/>
              <a:t> Results showed that intensive treatment of multiple risk factors over a mean 96-month (7.8 year) period led to </a:t>
            </a:r>
            <a:r>
              <a:rPr lang="en-GB" sz="900" dirty="0">
                <a:sym typeface="Symbol" pitchFamily="18" charset="2"/>
              </a:rPr>
              <a:t></a:t>
            </a:r>
            <a:r>
              <a:rPr lang="en-GB" sz="900" dirty="0"/>
              <a:t>50% relative risk reduction in the primary composite endpoint of death from CV causes (adjusted hazard ratio </a:t>
            </a:r>
            <a:r>
              <a:rPr lang="en-US" sz="900" dirty="0"/>
              <a:t>0.47; 95% CI, 0.22 to 0.74; p=0.01)</a:t>
            </a:r>
            <a:r>
              <a:rPr lang="en-US" sz="900" baseline="30000" dirty="0"/>
              <a:t>1</a:t>
            </a:r>
          </a:p>
          <a:p>
            <a:pPr marL="84138" indent="-84138" eaLnBrk="1" hangingPunct="1">
              <a:spcBef>
                <a:spcPct val="25000"/>
              </a:spcBef>
              <a:buFontTx/>
              <a:buChar char="•"/>
              <a:defRPr/>
            </a:pPr>
            <a:r>
              <a:rPr lang="it-IT" sz="900" dirty="0"/>
              <a:t> Over an additional 5.5 year observational follow-up period, a sustained benefit on CV events and mortality was observed with the multifactorial intervention vs convention treatment</a:t>
            </a:r>
            <a:r>
              <a:rPr lang="it-IT" sz="900" baseline="30000" dirty="0"/>
              <a:t>2</a:t>
            </a:r>
          </a:p>
          <a:p>
            <a:pPr marL="84138" indent="-84138" eaLnBrk="1" hangingPunct="1">
              <a:spcBef>
                <a:spcPct val="25000"/>
              </a:spcBef>
              <a:buFontTx/>
              <a:buChar char="•"/>
              <a:defRPr/>
            </a:pPr>
            <a:r>
              <a:rPr lang="it-IT" sz="900" baseline="30000" dirty="0"/>
              <a:t> </a:t>
            </a:r>
            <a:r>
              <a:rPr lang="it-IT" sz="900" dirty="0"/>
              <a:t>Hazard ratios over the entire 13.3 year follow-up period were </a:t>
            </a:r>
            <a:r>
              <a:rPr lang="en-US" sz="900" dirty="0"/>
              <a:t>0.41 (95% CI 0.25 to 0.67; p&lt;0.001) for CV events, </a:t>
            </a:r>
            <a:r>
              <a:rPr lang="it-IT" sz="900" dirty="0"/>
              <a:t>0.54 (95% CI 0.32 to 0.89; p=0.02) for all-cause death and 0.43 (</a:t>
            </a:r>
            <a:r>
              <a:rPr lang="en-US" sz="900" dirty="0"/>
              <a:t>95% CI 0.19 to 0.94; p=0.04</a:t>
            </a:r>
            <a:r>
              <a:rPr lang="it-IT" sz="900" dirty="0"/>
              <a:t>) for CV-related death</a:t>
            </a:r>
            <a:r>
              <a:rPr lang="it-IT" sz="900" baseline="30000" dirty="0"/>
              <a:t>2</a:t>
            </a:r>
          </a:p>
          <a:p>
            <a:pPr marL="84138" indent="-84138" eaLnBrk="1" hangingPunct="1">
              <a:spcBef>
                <a:spcPct val="25000"/>
              </a:spcBef>
              <a:defRPr/>
            </a:pPr>
            <a:endParaRPr lang="en-GB" sz="900" dirty="0"/>
          </a:p>
          <a:p>
            <a:pPr marL="84138" indent="-84138" eaLnBrk="1" hangingPunct="1">
              <a:spcBef>
                <a:spcPct val="0"/>
              </a:spcBef>
              <a:defRPr/>
            </a:pPr>
            <a:r>
              <a:rPr lang="en-GB" sz="900" b="1" dirty="0"/>
              <a:t>Reference:</a:t>
            </a:r>
          </a:p>
          <a:p>
            <a:pPr marL="228600" indent="-228600" eaLnBrk="1" hangingPunct="1">
              <a:spcBef>
                <a:spcPts val="288"/>
              </a:spcBef>
              <a:buFontTx/>
              <a:buAutoNum type="arabicPeriod"/>
              <a:defRPr/>
            </a:pPr>
            <a:r>
              <a:rPr lang="en-GB" sz="900" dirty="0" err="1"/>
              <a:t>Gaede</a:t>
            </a:r>
            <a:r>
              <a:rPr lang="en-GB" sz="900" dirty="0"/>
              <a:t> P, et al. </a:t>
            </a:r>
            <a:r>
              <a:rPr lang="en-US" sz="900" dirty="0"/>
              <a:t>Multifactorial intervention and cardiovascular disease in patients with type 2 diabetes.</a:t>
            </a:r>
            <a:r>
              <a:rPr lang="en-GB" sz="900" dirty="0"/>
              <a:t> N </a:t>
            </a:r>
            <a:r>
              <a:rPr lang="en-GB" sz="900" dirty="0" err="1"/>
              <a:t>Engl</a:t>
            </a:r>
            <a:r>
              <a:rPr lang="en-GB" sz="900" dirty="0"/>
              <a:t> J Med. 2003;348:383-93. </a:t>
            </a:r>
          </a:p>
          <a:p>
            <a:pPr marL="228600" indent="-228600" eaLnBrk="1" hangingPunct="1">
              <a:spcBef>
                <a:spcPts val="288"/>
              </a:spcBef>
              <a:buFontTx/>
              <a:buAutoNum type="arabicPeriod"/>
              <a:defRPr/>
            </a:pPr>
            <a:r>
              <a:rPr lang="en-GB" sz="900" dirty="0" err="1"/>
              <a:t>Gaede</a:t>
            </a:r>
            <a:r>
              <a:rPr lang="en-GB" sz="900" dirty="0"/>
              <a:t> P, et al. Effect of a </a:t>
            </a:r>
            <a:r>
              <a:rPr lang="en-GB" sz="900" dirty="0" err="1"/>
              <a:t>multifactorial</a:t>
            </a:r>
            <a:r>
              <a:rPr lang="en-GB" sz="900" dirty="0"/>
              <a:t> intervention on mortality in type 2 diabetes. N </a:t>
            </a:r>
            <a:r>
              <a:rPr lang="en-GB" sz="900" dirty="0" err="1"/>
              <a:t>Engl</a:t>
            </a:r>
            <a:r>
              <a:rPr lang="en-GB" sz="900" dirty="0"/>
              <a:t> J Med. 2008;358(6):580-91.</a:t>
            </a:r>
          </a:p>
          <a:p>
            <a:pPr marL="84138" indent="-84138" eaLnBrk="1" hangingPunct="1">
              <a:spcBef>
                <a:spcPct val="0"/>
              </a:spcBef>
              <a:defRPr/>
            </a:pPr>
            <a:endParaRPr lang="en-GB" sz="9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31222A4D-C93C-451A-9B6F-AE27E8C197B1}" type="slidenum">
              <a:rPr lang="el-GR" smtClean="0"/>
              <a:t>61</a:t>
            </a:fld>
            <a:endParaRPr lang="el-GR"/>
          </a:p>
        </p:txBody>
      </p:sp>
    </p:spTree>
    <p:extLst>
      <p:ext uri="{BB962C8B-B14F-4D97-AF65-F5344CB8AC3E}">
        <p14:creationId xmlns:p14="http://schemas.microsoft.com/office/powerpoint/2010/main" val="341752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1E5424-029E-A6F9-5DC3-271DFC276F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5D4F74-9F8C-D9A4-A451-AD677D2688F8}"/>
              </a:ext>
            </a:extLst>
          </p:cNvPr>
          <p:cNvSpPr txBox="1">
            <a:spLocks noGrp="1"/>
          </p:cNvSpPr>
          <p:nvPr>
            <p:ph type="body" sz="quarter" idx="1"/>
          </p:nvPr>
        </p:nvSpPr>
        <p:spPr/>
        <p:txBody>
          <a:bodyPr/>
          <a:lstStyle/>
          <a:p>
            <a:pPr lvl="0"/>
            <a:r>
              <a:rPr lang="en-US"/>
              <a:t>Geltrude: Here’s another option to have both US and global information </a:t>
            </a:r>
          </a:p>
        </p:txBody>
      </p:sp>
      <p:sp>
        <p:nvSpPr>
          <p:cNvPr id="4" name="Slide Number Placeholder 3">
            <a:extLst>
              <a:ext uri="{FF2B5EF4-FFF2-40B4-BE49-F238E27FC236}">
                <a16:creationId xmlns:a16="http://schemas.microsoft.com/office/drawing/2014/main" id="{4FBF64F5-2ABC-4246-8844-A877A9EBBF51}"/>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43B3583-C246-4FBB-94F6-FFC316FF268A}" type="slidenum">
              <a:t>74</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dirty="0"/>
              <a:t>Notes</a:t>
            </a:r>
          </a:p>
          <a:p>
            <a:r>
              <a:rPr lang="en-GB" dirty="0"/>
              <a:t>These data are from 4 large national US databases that compared the 20-year trend in incidences of acute MI and stroke among patients with diabetes and the standardised US population.</a:t>
            </a:r>
          </a:p>
          <a:p>
            <a:r>
              <a:rPr lang="en-GB" dirty="0"/>
              <a:t>Diabetes-related complications have declined during this period with 95.6 fewer cases per 10,000 of MI and 58.9 fewer cases per 10,000 of stroke; in contrast, the incidence of ESRD has remained largely unchanged.</a:t>
            </a:r>
          </a:p>
          <a:p>
            <a:r>
              <a:rPr lang="en-GB" dirty="0"/>
              <a:t>However, despite this considerable improvement, the rates of MI and stroke remain higher in patients with diabetes than in the non-diabetic population.</a:t>
            </a:r>
          </a:p>
          <a:p>
            <a:r>
              <a:rPr lang="en-GB" dirty="0"/>
              <a:t>Furthermore, the absolute numbers of complications will continue to rise because of the large increase in the number of prevalent cases of diabetes.</a:t>
            </a:r>
          </a:p>
          <a:p>
            <a:r>
              <a:rPr lang="en-GB" dirty="0"/>
              <a:t>2010 data: </a:t>
            </a:r>
          </a:p>
          <a:p>
            <a:pPr lvl="1"/>
            <a:r>
              <a:rPr lang="en-GB" dirty="0"/>
              <a:t>Non-diabetes: MI = 25.8, stroke = 34.3, ESRD = 3.3. </a:t>
            </a:r>
          </a:p>
          <a:p>
            <a:pPr lvl="1"/>
            <a:r>
              <a:rPr lang="en-GB" dirty="0"/>
              <a:t>Diabetes: MI = 45.5, stroke = 52.9, ESRD = 20.0.	</a:t>
            </a:r>
          </a:p>
          <a:p>
            <a:endParaRPr lang="en-GB" dirty="0"/>
          </a:p>
          <a:p>
            <a:endParaRPr lang="en-GB" b="1" dirty="0"/>
          </a:p>
          <a:p>
            <a:pPr marL="0" indent="0">
              <a:buNone/>
            </a:pPr>
            <a:r>
              <a:rPr lang="en-GB" b="1" dirty="0"/>
              <a:t>Abbreviations</a:t>
            </a:r>
          </a:p>
          <a:p>
            <a:pPr marL="0" indent="0">
              <a:buNone/>
            </a:pPr>
            <a:r>
              <a:rPr lang="en-GB" dirty="0"/>
              <a:t>CV, cardiovascular; ESRD, end-stage renal disease; MI, myocardial infarction; T2D, type 2 diabetes.</a:t>
            </a:r>
          </a:p>
          <a:p>
            <a:endParaRPr lang="en-GB" dirty="0"/>
          </a:p>
          <a:p>
            <a:pPr marL="0" indent="0">
              <a:buNone/>
            </a:pPr>
            <a:r>
              <a:rPr lang="en-GB" b="1" dirty="0"/>
              <a:t>Copyright</a:t>
            </a:r>
          </a:p>
          <a:p>
            <a:pPr marL="0" indent="0">
              <a:buNone/>
            </a:pPr>
            <a:r>
              <a:rPr lang="en-GB" dirty="0"/>
              <a:t>Gregg EW </a:t>
            </a:r>
            <a:r>
              <a:rPr lang="en-GB" i="1" dirty="0"/>
              <a:t>et al. N </a:t>
            </a:r>
            <a:r>
              <a:rPr lang="en-GB" i="1" dirty="0" err="1"/>
              <a:t>Engl</a:t>
            </a:r>
            <a:r>
              <a:rPr lang="en-GB" i="1" dirty="0"/>
              <a:t> J Med </a:t>
            </a:r>
            <a:r>
              <a:rPr lang="en-GB" dirty="0"/>
              <a:t>2014;370:1514. Figure 1A. Page 1518 .</a:t>
            </a:r>
          </a:p>
        </p:txBody>
      </p:sp>
      <p:sp>
        <p:nvSpPr>
          <p:cNvPr id="6" name="Slide Number Placeholder 5"/>
          <p:cNvSpPr>
            <a:spLocks noGrp="1"/>
          </p:cNvSpPr>
          <p:nvPr>
            <p:ph type="sldNum" sz="quarter" idx="12"/>
          </p:nvPr>
        </p:nvSpPr>
        <p:spPr/>
        <p:txBody>
          <a:bodyPr/>
          <a:lstStyle/>
          <a:p>
            <a:fld id="{CD75ED0A-E718-BA45-A87A-A6ACBA5847C0}" type="slidenum">
              <a:rPr lang="en-US">
                <a:solidFill>
                  <a:prstClr val="black"/>
                </a:solidFill>
              </a:rPr>
              <a:pPr/>
              <a:t>79</a:t>
            </a:fld>
            <a:endParaRPr lang="en-US" dirty="0">
              <a:solidFill>
                <a:prstClr val="black"/>
              </a:solidFill>
            </a:endParaRPr>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729264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10"/>
          </p:nvPr>
        </p:nvSpPr>
        <p:spPr/>
        <p:txBody>
          <a:bodyPr/>
          <a:lstStyle/>
          <a:p>
            <a:fld id="{FFC68CFE-FEC9-43DB-8780-C2BE9AB26E14}" type="slidenum">
              <a:rPr lang="en-US" smtClean="0">
                <a:solidFill>
                  <a:prstClr val="black"/>
                </a:solidFill>
              </a:rPr>
              <a:pPr/>
              <a:t>80</a:t>
            </a:fld>
            <a:endParaRPr lang="en-US" dirty="0">
              <a:solidFill>
                <a:prstClr val="black"/>
              </a:solidFill>
            </a:endParaRPr>
          </a:p>
        </p:txBody>
      </p:sp>
      <p:sp>
        <p:nvSpPr>
          <p:cNvPr id="7" name="Slide Image Placeholder 6"/>
          <p:cNvSpPr>
            <a:spLocks noGrp="1" noRot="1" noChangeAspect="1"/>
          </p:cNvSpPr>
          <p:nvPr>
            <p:ph type="sldImg"/>
          </p:nvPr>
        </p:nvSpPr>
        <p:spPr>
          <a:xfrm>
            <a:off x="381000" y="685800"/>
            <a:ext cx="6096000" cy="3429000"/>
          </a:xfrm>
        </p:spPr>
      </p:sp>
    </p:spTree>
    <p:extLst>
      <p:ext uri="{BB962C8B-B14F-4D97-AF65-F5344CB8AC3E}">
        <p14:creationId xmlns:p14="http://schemas.microsoft.com/office/powerpoint/2010/main" val="14605824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37D3DF3-5D04-4FC1-A5E6-0DB86A491385}" type="slidenum">
              <a:rPr lang="el-GR" sz="1200"/>
              <a:pPr algn="r"/>
              <a:t>81</a:t>
            </a:fld>
            <a:endParaRPr lang="el-GR" sz="120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r>
              <a:rPr lang="el-GR" dirty="0" err="1"/>
              <a:t>Figure</a:t>
            </a:r>
            <a:r>
              <a:rPr lang="el-GR" dirty="0"/>
              <a:t> 1. </a:t>
            </a:r>
            <a:r>
              <a:rPr lang="el-GR" dirty="0" err="1"/>
              <a:t>Patients</a:t>
            </a:r>
            <a:r>
              <a:rPr lang="el-GR" dirty="0"/>
              <a:t> </a:t>
            </a:r>
            <a:r>
              <a:rPr lang="el-GR" dirty="0" err="1"/>
              <a:t>with</a:t>
            </a:r>
            <a:r>
              <a:rPr lang="el-GR" dirty="0"/>
              <a:t> </a:t>
            </a:r>
            <a:r>
              <a:rPr lang="el-GR" dirty="0" err="1"/>
              <a:t>type</a:t>
            </a:r>
            <a:r>
              <a:rPr lang="el-GR" dirty="0"/>
              <a:t> 2 </a:t>
            </a:r>
            <a:r>
              <a:rPr lang="el-GR" dirty="0" err="1"/>
              <a:t>diabetes</a:t>
            </a:r>
            <a:r>
              <a:rPr lang="el-GR" dirty="0"/>
              <a:t> </a:t>
            </a:r>
            <a:r>
              <a:rPr lang="el-GR" dirty="0" err="1"/>
              <a:t>on</a:t>
            </a:r>
            <a:r>
              <a:rPr lang="el-GR" dirty="0"/>
              <a:t> a </a:t>
            </a:r>
            <a:r>
              <a:rPr lang="el-GR" dirty="0" err="1"/>
              <a:t>slippery</a:t>
            </a:r>
            <a:r>
              <a:rPr lang="el-GR" dirty="0"/>
              <a:t> </a:t>
            </a:r>
            <a:r>
              <a:rPr lang="el-GR" dirty="0" err="1"/>
              <a:t>slope</a:t>
            </a:r>
            <a:r>
              <a:rPr lang="el-GR" dirty="0"/>
              <a:t> </a:t>
            </a:r>
            <a:r>
              <a:rPr lang="el-GR" dirty="0" err="1"/>
              <a:t>of</a:t>
            </a:r>
            <a:r>
              <a:rPr lang="el-GR" dirty="0"/>
              <a:t> </a:t>
            </a:r>
            <a:r>
              <a:rPr lang="el-GR" dirty="0" err="1"/>
              <a:t>cardiovascular</a:t>
            </a:r>
            <a:r>
              <a:rPr lang="el-GR" dirty="0"/>
              <a:t> </a:t>
            </a:r>
            <a:r>
              <a:rPr lang="el-GR" dirty="0" err="1"/>
              <a:t>disease</a:t>
            </a:r>
            <a:r>
              <a:rPr lang="el-GR" dirty="0"/>
              <a:t>. </a:t>
            </a:r>
            <a:r>
              <a:rPr lang="el-GR" dirty="0" err="1"/>
              <a:t>Glucose</a:t>
            </a:r>
            <a:r>
              <a:rPr lang="el-GR" dirty="0"/>
              <a:t>-</a:t>
            </a:r>
            <a:r>
              <a:rPr lang="el-GR" dirty="0" err="1"/>
              <a:t>lowering</a:t>
            </a:r>
            <a:r>
              <a:rPr lang="el-GR" dirty="0"/>
              <a:t> </a:t>
            </a:r>
            <a:r>
              <a:rPr lang="el-GR" dirty="0" err="1"/>
              <a:t>therapy</a:t>
            </a:r>
            <a:r>
              <a:rPr lang="el-GR" dirty="0"/>
              <a:t> </a:t>
            </a:r>
            <a:r>
              <a:rPr lang="el-GR" dirty="0" err="1"/>
              <a:t>may</a:t>
            </a:r>
            <a:r>
              <a:rPr lang="el-GR" dirty="0"/>
              <a:t> </a:t>
            </a:r>
            <a:r>
              <a:rPr lang="el-GR" dirty="0" err="1"/>
              <a:t>decrease</a:t>
            </a:r>
            <a:r>
              <a:rPr lang="el-GR" dirty="0"/>
              <a:t> (</a:t>
            </a:r>
            <a:r>
              <a:rPr lang="el-GR" dirty="0" err="1"/>
              <a:t>ideal</a:t>
            </a:r>
            <a:r>
              <a:rPr lang="el-GR" dirty="0"/>
              <a:t> </a:t>
            </a:r>
            <a:r>
              <a:rPr lang="el-GR" dirty="0" err="1"/>
              <a:t>drugs</a:t>
            </a:r>
            <a:r>
              <a:rPr lang="el-GR" dirty="0"/>
              <a:t>) </a:t>
            </a:r>
            <a:r>
              <a:rPr lang="el-GR" dirty="0" err="1"/>
              <a:t>or</a:t>
            </a:r>
            <a:r>
              <a:rPr lang="el-GR" dirty="0"/>
              <a:t> </a:t>
            </a:r>
            <a:r>
              <a:rPr lang="el-GR" dirty="0" err="1"/>
              <a:t>increase</a:t>
            </a:r>
            <a:r>
              <a:rPr lang="el-GR" dirty="0"/>
              <a:t> (</a:t>
            </a:r>
            <a:r>
              <a:rPr lang="el-GR" dirty="0" err="1"/>
              <a:t>the</a:t>
            </a:r>
            <a:r>
              <a:rPr lang="el-GR" dirty="0"/>
              <a:t> </a:t>
            </a:r>
            <a:r>
              <a:rPr lang="el-GR" dirty="0" err="1"/>
              <a:t>remedy</a:t>
            </a:r>
            <a:r>
              <a:rPr lang="el-GR" dirty="0"/>
              <a:t> </a:t>
            </a:r>
            <a:r>
              <a:rPr lang="el-GR" dirty="0" err="1"/>
              <a:t>worse</a:t>
            </a:r>
            <a:r>
              <a:rPr lang="el-GR" dirty="0"/>
              <a:t> </a:t>
            </a:r>
            <a:r>
              <a:rPr lang="el-GR" dirty="0" err="1"/>
              <a:t>than</a:t>
            </a:r>
            <a:r>
              <a:rPr lang="el-GR" dirty="0"/>
              <a:t> </a:t>
            </a:r>
            <a:r>
              <a:rPr lang="el-GR" dirty="0" err="1"/>
              <a:t>the</a:t>
            </a:r>
            <a:r>
              <a:rPr lang="el-GR" dirty="0"/>
              <a:t> </a:t>
            </a:r>
            <a:r>
              <a:rPr lang="el-GR" dirty="0" err="1"/>
              <a:t>evil</a:t>
            </a:r>
            <a:r>
              <a:rPr lang="el-GR" dirty="0"/>
              <a:t>) </a:t>
            </a:r>
            <a:r>
              <a:rPr lang="el-GR" dirty="0" err="1"/>
              <a:t>or</a:t>
            </a:r>
            <a:r>
              <a:rPr lang="el-GR" dirty="0"/>
              <a:t> </a:t>
            </a:r>
            <a:r>
              <a:rPr lang="el-GR" dirty="0" err="1"/>
              <a:t>may</a:t>
            </a:r>
            <a:r>
              <a:rPr lang="el-GR" dirty="0"/>
              <a:t> </a:t>
            </a:r>
            <a:r>
              <a:rPr lang="el-GR" dirty="0" err="1"/>
              <a:t>have</a:t>
            </a:r>
            <a:r>
              <a:rPr lang="el-GR" dirty="0"/>
              <a:t> </a:t>
            </a:r>
            <a:r>
              <a:rPr lang="el-GR" dirty="0" err="1"/>
              <a:t>neutral</a:t>
            </a:r>
            <a:r>
              <a:rPr lang="el-GR" dirty="0"/>
              <a:t> </a:t>
            </a:r>
            <a:r>
              <a:rPr lang="el-GR" dirty="0" err="1"/>
              <a:t>effect</a:t>
            </a:r>
            <a:r>
              <a:rPr lang="el-GR" dirty="0"/>
              <a:t> </a:t>
            </a:r>
            <a:r>
              <a:rPr lang="el-GR" dirty="0" err="1"/>
              <a:t>on</a:t>
            </a:r>
            <a:r>
              <a:rPr lang="el-GR" dirty="0"/>
              <a:t> </a:t>
            </a:r>
            <a:r>
              <a:rPr lang="el-GR" dirty="0" err="1"/>
              <a:t>the</a:t>
            </a:r>
            <a:r>
              <a:rPr lang="el-GR" dirty="0"/>
              <a:t> </a:t>
            </a:r>
            <a:r>
              <a:rPr lang="el-GR" dirty="0" err="1"/>
              <a:t>risk</a:t>
            </a:r>
            <a:r>
              <a:rPr lang="el-GR" dirty="0"/>
              <a:t> </a:t>
            </a:r>
            <a:r>
              <a:rPr lang="el-GR" dirty="0" err="1"/>
              <a:t>of</a:t>
            </a:r>
            <a:r>
              <a:rPr lang="el-GR" dirty="0"/>
              <a:t> </a:t>
            </a:r>
            <a:r>
              <a:rPr lang="el-GR" dirty="0" err="1"/>
              <a:t>cardiovascular</a:t>
            </a:r>
            <a:r>
              <a:rPr lang="el-GR" dirty="0"/>
              <a:t> </a:t>
            </a:r>
            <a:r>
              <a:rPr lang="el-GR" dirty="0" err="1"/>
              <a:t>events</a:t>
            </a:r>
            <a:r>
              <a:rPr lang="el-GR" dirty="0"/>
              <a:t> </a:t>
            </a:r>
            <a:r>
              <a:rPr lang="el-GR" dirty="0" err="1"/>
              <a:t>such</a:t>
            </a:r>
            <a:r>
              <a:rPr lang="el-GR" dirty="0"/>
              <a:t> </a:t>
            </a:r>
            <a:r>
              <a:rPr lang="el-GR" dirty="0" err="1"/>
              <a:t>as</a:t>
            </a:r>
            <a:r>
              <a:rPr lang="el-GR" dirty="0"/>
              <a:t> </a:t>
            </a:r>
            <a:r>
              <a:rPr lang="el-GR" dirty="0" err="1"/>
              <a:t>myocardial</a:t>
            </a:r>
            <a:r>
              <a:rPr lang="el-GR" dirty="0"/>
              <a:t> </a:t>
            </a:r>
            <a:r>
              <a:rPr lang="el-GR" dirty="0" err="1"/>
              <a:t>infarction</a:t>
            </a:r>
            <a:r>
              <a:rPr lang="el-GR" dirty="0"/>
              <a:t>, </a:t>
            </a:r>
            <a:r>
              <a:rPr lang="el-GR" dirty="0" err="1"/>
              <a:t>unstable</a:t>
            </a:r>
            <a:r>
              <a:rPr lang="el-GR" dirty="0"/>
              <a:t> </a:t>
            </a:r>
            <a:r>
              <a:rPr lang="el-GR" dirty="0" err="1"/>
              <a:t>angina</a:t>
            </a:r>
            <a:r>
              <a:rPr lang="el-GR" dirty="0"/>
              <a:t>, </a:t>
            </a:r>
            <a:r>
              <a:rPr lang="el-GR" dirty="0" err="1"/>
              <a:t>stroke</a:t>
            </a:r>
            <a:r>
              <a:rPr lang="el-GR" dirty="0"/>
              <a:t>, </a:t>
            </a:r>
            <a:r>
              <a:rPr lang="el-GR" dirty="0" err="1"/>
              <a:t>and</a:t>
            </a:r>
            <a:r>
              <a:rPr lang="el-GR" dirty="0"/>
              <a:t> </a:t>
            </a:r>
            <a:r>
              <a:rPr lang="el-GR" dirty="0" err="1"/>
              <a:t>cardiovascular</a:t>
            </a:r>
            <a:r>
              <a:rPr lang="el-GR" dirty="0"/>
              <a:t> </a:t>
            </a:r>
            <a:r>
              <a:rPr lang="el-GR" dirty="0" err="1"/>
              <a:t>death</a:t>
            </a:r>
            <a:r>
              <a:rPr lang="el-GR" dirty="0"/>
              <a:t>. </a:t>
            </a:r>
            <a:r>
              <a:rPr lang="el-GR" dirty="0" err="1"/>
              <a:t>In</a:t>
            </a:r>
            <a:r>
              <a:rPr lang="el-GR" dirty="0"/>
              <a:t> a </a:t>
            </a:r>
            <a:r>
              <a:rPr lang="el-GR" dirty="0" err="1"/>
              <a:t>different</a:t>
            </a:r>
            <a:r>
              <a:rPr lang="el-GR" dirty="0"/>
              <a:t> </a:t>
            </a:r>
            <a:r>
              <a:rPr lang="el-GR" dirty="0" err="1"/>
              <a:t>scenario</a:t>
            </a:r>
            <a:r>
              <a:rPr lang="el-GR" dirty="0"/>
              <a:t>, </a:t>
            </a:r>
            <a:r>
              <a:rPr lang="el-GR" dirty="0" err="1"/>
              <a:t>an</a:t>
            </a:r>
            <a:r>
              <a:rPr lang="el-GR" dirty="0"/>
              <a:t> </a:t>
            </a:r>
            <a:r>
              <a:rPr lang="el-GR" dirty="0" err="1"/>
              <a:t>anti</a:t>
            </a:r>
            <a:r>
              <a:rPr lang="el-GR" dirty="0"/>
              <a:t>-</a:t>
            </a:r>
            <a:r>
              <a:rPr lang="el-GR" dirty="0" err="1"/>
              <a:t>diabetes</a:t>
            </a:r>
            <a:r>
              <a:rPr lang="el-GR" dirty="0"/>
              <a:t> </a:t>
            </a:r>
            <a:r>
              <a:rPr lang="el-GR" dirty="0" err="1"/>
              <a:t>drug</a:t>
            </a:r>
            <a:r>
              <a:rPr lang="el-GR" dirty="0"/>
              <a:t> </a:t>
            </a:r>
            <a:r>
              <a:rPr lang="el-GR" dirty="0" err="1"/>
              <a:t>may</a:t>
            </a:r>
            <a:r>
              <a:rPr lang="el-GR" dirty="0"/>
              <a:t> </a:t>
            </a:r>
            <a:r>
              <a:rPr lang="el-GR" dirty="0" err="1"/>
              <a:t>push</a:t>
            </a:r>
            <a:r>
              <a:rPr lang="el-GR" dirty="0"/>
              <a:t> </a:t>
            </a:r>
            <a:r>
              <a:rPr lang="el-GR" dirty="0" err="1"/>
              <a:t>the</a:t>
            </a:r>
            <a:r>
              <a:rPr lang="el-GR" dirty="0"/>
              <a:t> </a:t>
            </a:r>
            <a:r>
              <a:rPr lang="el-GR" dirty="0" err="1"/>
              <a:t>patient</a:t>
            </a:r>
            <a:r>
              <a:rPr lang="el-GR" dirty="0"/>
              <a:t> </a:t>
            </a:r>
            <a:r>
              <a:rPr lang="el-GR" dirty="0" err="1"/>
              <a:t>towards</a:t>
            </a:r>
            <a:r>
              <a:rPr lang="el-GR" dirty="0"/>
              <a:t> a </a:t>
            </a:r>
            <a:r>
              <a:rPr lang="el-GR" dirty="0" err="1"/>
              <a:t>deadly</a:t>
            </a:r>
            <a:r>
              <a:rPr lang="el-GR" dirty="0"/>
              <a:t> </a:t>
            </a:r>
            <a:r>
              <a:rPr lang="el-GR" dirty="0" err="1"/>
              <a:t>cliff</a:t>
            </a:r>
            <a:r>
              <a:rPr lang="el-GR" dirty="0"/>
              <a:t> </a:t>
            </a:r>
            <a:r>
              <a:rPr lang="el-GR" dirty="0" err="1"/>
              <a:t>of</a:t>
            </a:r>
            <a:r>
              <a:rPr lang="el-GR" dirty="0"/>
              <a:t> </a:t>
            </a:r>
            <a:r>
              <a:rPr lang="el-GR" dirty="0" err="1"/>
              <a:t>increased</a:t>
            </a:r>
            <a:r>
              <a:rPr lang="el-GR" dirty="0"/>
              <a:t> </a:t>
            </a:r>
            <a:r>
              <a:rPr lang="el-GR" dirty="0" err="1"/>
              <a:t>risk</a:t>
            </a:r>
            <a:r>
              <a:rPr lang="el-GR" dirty="0"/>
              <a:t> </a:t>
            </a:r>
            <a:r>
              <a:rPr lang="el-GR" dirty="0" err="1"/>
              <a:t>of</a:t>
            </a:r>
            <a:r>
              <a:rPr lang="el-GR" dirty="0"/>
              <a:t> </a:t>
            </a:r>
            <a:r>
              <a:rPr lang="el-GR" dirty="0" err="1"/>
              <a:t>unexpected</a:t>
            </a:r>
            <a:r>
              <a:rPr lang="el-GR" dirty="0"/>
              <a:t> </a:t>
            </a:r>
            <a:r>
              <a:rPr lang="el-GR" dirty="0" err="1"/>
              <a:t>adverse</a:t>
            </a:r>
            <a:r>
              <a:rPr lang="el-GR" dirty="0"/>
              <a:t> </a:t>
            </a:r>
            <a:r>
              <a:rPr lang="el-GR" dirty="0" err="1"/>
              <a:t>effects</a:t>
            </a:r>
            <a:r>
              <a:rPr lang="el-GR" dirty="0"/>
              <a:t> </a:t>
            </a:r>
            <a:r>
              <a:rPr lang="el-GR" dirty="0" err="1"/>
              <a:t>like</a:t>
            </a:r>
            <a:r>
              <a:rPr lang="el-GR" dirty="0"/>
              <a:t> </a:t>
            </a:r>
            <a:r>
              <a:rPr lang="el-GR" dirty="0" err="1"/>
              <a:t>fixes</a:t>
            </a:r>
            <a:r>
              <a:rPr lang="el-GR" dirty="0"/>
              <a:t>-</a:t>
            </a:r>
            <a:r>
              <a:rPr lang="el-GR" dirty="0" err="1"/>
              <a:t>that</a:t>
            </a:r>
            <a:r>
              <a:rPr lang="el-GR" dirty="0"/>
              <a:t>-</a:t>
            </a:r>
            <a:r>
              <a:rPr lang="el-GR" dirty="0" err="1"/>
              <a:t>backfire</a:t>
            </a:r>
            <a:r>
              <a:rPr lang="el-GR" dirty="0"/>
              <a:t>. </a:t>
            </a:r>
            <a:r>
              <a:rPr lang="el-GR" dirty="0" err="1"/>
              <a:t>In</a:t>
            </a:r>
            <a:r>
              <a:rPr lang="el-GR" dirty="0"/>
              <a:t> </a:t>
            </a:r>
            <a:r>
              <a:rPr lang="el-GR" dirty="0" err="1"/>
              <a:t>this</a:t>
            </a:r>
            <a:r>
              <a:rPr lang="el-GR" dirty="0"/>
              <a:t> </a:t>
            </a:r>
            <a:r>
              <a:rPr lang="el-GR" dirty="0" err="1"/>
              <a:t>regard</a:t>
            </a:r>
            <a:r>
              <a:rPr lang="el-GR" dirty="0"/>
              <a:t>, </a:t>
            </a:r>
            <a:r>
              <a:rPr lang="el-GR" dirty="0" err="1"/>
              <a:t>pancreatic</a:t>
            </a:r>
            <a:r>
              <a:rPr lang="el-GR" dirty="0"/>
              <a:t> </a:t>
            </a:r>
            <a:r>
              <a:rPr lang="el-GR" dirty="0" err="1"/>
              <a:t>safety</a:t>
            </a:r>
            <a:r>
              <a:rPr lang="el-GR" dirty="0"/>
              <a:t> </a:t>
            </a:r>
            <a:r>
              <a:rPr lang="el-GR" dirty="0" err="1"/>
              <a:t>issues</a:t>
            </a:r>
            <a:r>
              <a:rPr lang="el-GR" dirty="0"/>
              <a:t> </a:t>
            </a:r>
            <a:r>
              <a:rPr lang="el-GR" dirty="0" err="1"/>
              <a:t>and</a:t>
            </a:r>
            <a:r>
              <a:rPr lang="el-GR" dirty="0"/>
              <a:t> </a:t>
            </a:r>
            <a:r>
              <a:rPr lang="el-GR" dirty="0" err="1"/>
              <a:t>hospital</a:t>
            </a:r>
            <a:r>
              <a:rPr lang="el-GR" dirty="0"/>
              <a:t> </a:t>
            </a:r>
            <a:r>
              <a:rPr lang="el-GR" dirty="0" err="1"/>
              <a:t>admission</a:t>
            </a:r>
            <a:r>
              <a:rPr lang="el-GR" dirty="0"/>
              <a:t> </a:t>
            </a:r>
            <a:r>
              <a:rPr lang="el-GR" dirty="0" err="1"/>
              <a:t>for</a:t>
            </a:r>
            <a:r>
              <a:rPr lang="el-GR" dirty="0"/>
              <a:t> </a:t>
            </a:r>
            <a:r>
              <a:rPr lang="el-GR" dirty="0" err="1"/>
              <a:t>heart</a:t>
            </a:r>
            <a:r>
              <a:rPr lang="el-GR" dirty="0"/>
              <a:t> </a:t>
            </a:r>
            <a:r>
              <a:rPr lang="el-GR" dirty="0" err="1"/>
              <a:t>failure</a:t>
            </a:r>
            <a:r>
              <a:rPr lang="el-GR" dirty="0"/>
              <a:t> </a:t>
            </a:r>
            <a:r>
              <a:rPr lang="el-GR" dirty="0" err="1"/>
              <a:t>which</a:t>
            </a:r>
            <a:r>
              <a:rPr lang="el-GR" dirty="0"/>
              <a:t> </a:t>
            </a:r>
            <a:r>
              <a:rPr lang="el-GR" dirty="0" err="1"/>
              <a:t>might</a:t>
            </a:r>
            <a:r>
              <a:rPr lang="el-GR" dirty="0"/>
              <a:t> </a:t>
            </a:r>
            <a:r>
              <a:rPr lang="el-GR" dirty="0" err="1"/>
              <a:t>be</a:t>
            </a:r>
            <a:r>
              <a:rPr lang="el-GR" dirty="0"/>
              <a:t> </a:t>
            </a:r>
            <a:r>
              <a:rPr lang="el-GR" dirty="0" err="1"/>
              <a:t>potentially</a:t>
            </a:r>
            <a:r>
              <a:rPr lang="el-GR" dirty="0"/>
              <a:t> </a:t>
            </a:r>
            <a:r>
              <a:rPr lang="el-GR" dirty="0" err="1"/>
              <a:t>related</a:t>
            </a:r>
            <a:r>
              <a:rPr lang="el-GR" dirty="0"/>
              <a:t> </a:t>
            </a:r>
            <a:r>
              <a:rPr lang="el-GR" dirty="0" err="1"/>
              <a:t>to</a:t>
            </a:r>
            <a:r>
              <a:rPr lang="el-GR" dirty="0"/>
              <a:t> </a:t>
            </a:r>
            <a:r>
              <a:rPr lang="el-GR" dirty="0" err="1"/>
              <a:t>the</a:t>
            </a:r>
            <a:r>
              <a:rPr lang="el-GR" dirty="0"/>
              <a:t> </a:t>
            </a:r>
            <a:r>
              <a:rPr lang="el-GR" dirty="0" err="1"/>
              <a:t>incretin</a:t>
            </a:r>
            <a:r>
              <a:rPr lang="el-GR" dirty="0"/>
              <a:t>-</a:t>
            </a:r>
            <a:r>
              <a:rPr lang="el-GR" dirty="0" err="1"/>
              <a:t>based</a:t>
            </a:r>
            <a:r>
              <a:rPr lang="el-GR" dirty="0"/>
              <a:t> </a:t>
            </a:r>
            <a:r>
              <a:rPr lang="el-GR" dirty="0" err="1"/>
              <a:t>therapy</a:t>
            </a:r>
            <a:r>
              <a:rPr lang="el-GR" dirty="0"/>
              <a:t> </a:t>
            </a:r>
            <a:r>
              <a:rPr lang="el-GR" dirty="0" err="1"/>
              <a:t>require</a:t>
            </a:r>
            <a:r>
              <a:rPr lang="el-GR" dirty="0"/>
              <a:t> </a:t>
            </a:r>
            <a:r>
              <a:rPr lang="el-GR" dirty="0" err="1"/>
              <a:t>scrutiny</a:t>
            </a:r>
            <a:r>
              <a:rPr lang="el-GR" dirty="0"/>
              <a:t> </a:t>
            </a:r>
            <a:r>
              <a:rPr lang="el-GR" dirty="0" err="1"/>
              <a:t>and</a:t>
            </a:r>
            <a:r>
              <a:rPr lang="el-GR" dirty="0"/>
              <a:t> </a:t>
            </a:r>
            <a:r>
              <a:rPr lang="el-GR" dirty="0" err="1"/>
              <a:t>vigilance</a:t>
            </a:r>
            <a:r>
              <a:rPr lang="el-GR" dirty="0"/>
              <a:t>. </a:t>
            </a:r>
            <a:r>
              <a:rPr lang="el-GR" dirty="0" err="1"/>
              <a:t>For</a:t>
            </a:r>
            <a:r>
              <a:rPr lang="el-GR" dirty="0"/>
              <a:t> </a:t>
            </a:r>
            <a:r>
              <a:rPr lang="el-GR" dirty="0" err="1"/>
              <a:t>detailed</a:t>
            </a:r>
            <a:r>
              <a:rPr lang="el-GR" dirty="0"/>
              <a:t> </a:t>
            </a:r>
            <a:r>
              <a:rPr lang="el-GR" dirty="0" err="1"/>
              <a:t>explanation</a:t>
            </a:r>
            <a:r>
              <a:rPr lang="el-GR" dirty="0"/>
              <a:t>, </a:t>
            </a:r>
            <a:r>
              <a:rPr lang="el-GR" dirty="0" err="1"/>
              <a:t>please</a:t>
            </a:r>
            <a:r>
              <a:rPr lang="el-GR" dirty="0"/>
              <a:t> </a:t>
            </a:r>
            <a:r>
              <a:rPr lang="el-GR" dirty="0" err="1"/>
              <a:t>refer</a:t>
            </a:r>
            <a:r>
              <a:rPr lang="el-GR" dirty="0"/>
              <a:t> </a:t>
            </a:r>
            <a:r>
              <a:rPr lang="el-GR" dirty="0" err="1"/>
              <a:t>to</a:t>
            </a:r>
            <a:r>
              <a:rPr lang="el-GR" dirty="0"/>
              <a:t> </a:t>
            </a:r>
            <a:r>
              <a:rPr lang="el-GR" dirty="0" err="1"/>
              <a:t>the</a:t>
            </a:r>
            <a:r>
              <a:rPr lang="el-GR" dirty="0"/>
              <a:t> </a:t>
            </a:r>
            <a:r>
              <a:rPr lang="el-GR" dirty="0" err="1"/>
              <a:t>text</a:t>
            </a:r>
            <a:r>
              <a:rPr lang="el-GR" dirty="0"/>
              <a:t>. AE, </a:t>
            </a:r>
            <a:r>
              <a:rPr lang="el-GR" dirty="0" err="1"/>
              <a:t>adverse</a:t>
            </a:r>
            <a:r>
              <a:rPr lang="el-GR" dirty="0"/>
              <a:t> </a:t>
            </a:r>
            <a:r>
              <a:rPr lang="el-GR" dirty="0" err="1"/>
              <a:t>event</a:t>
            </a:r>
            <a:r>
              <a:rPr lang="el-GR" dirty="0"/>
              <a:t>; CV, </a:t>
            </a:r>
            <a:r>
              <a:rPr lang="el-GR" dirty="0" err="1"/>
              <a:t>cardiovascular</a:t>
            </a:r>
            <a:r>
              <a:rPr lang="el-GR" dirty="0"/>
              <a:t>; CVD, </a:t>
            </a:r>
            <a:r>
              <a:rPr lang="el-GR" dirty="0" err="1"/>
              <a:t>cardiovascular</a:t>
            </a:r>
            <a:r>
              <a:rPr lang="el-GR" dirty="0"/>
              <a:t> </a:t>
            </a:r>
            <a:r>
              <a:rPr lang="el-GR" dirty="0" err="1"/>
              <a:t>disease</a:t>
            </a:r>
            <a:r>
              <a:rPr lang="el-GR" dirty="0"/>
              <a:t>; HF, </a:t>
            </a:r>
            <a:r>
              <a:rPr lang="el-GR" dirty="0" err="1"/>
              <a:t>heart</a:t>
            </a:r>
            <a:r>
              <a:rPr lang="el-GR" dirty="0"/>
              <a:t> </a:t>
            </a:r>
            <a:r>
              <a:rPr lang="el-GR" dirty="0" err="1"/>
              <a:t>failure</a:t>
            </a:r>
            <a:r>
              <a:rPr lang="el-GR" dirty="0"/>
              <a:t>; MI, </a:t>
            </a:r>
            <a:r>
              <a:rPr lang="el-GR" dirty="0" err="1"/>
              <a:t>myocardial</a:t>
            </a:r>
            <a:r>
              <a:rPr lang="el-GR" dirty="0"/>
              <a:t> </a:t>
            </a:r>
            <a:r>
              <a:rPr lang="el-GR" dirty="0" err="1"/>
              <a:t>infarction</a:t>
            </a:r>
            <a:r>
              <a:rPr lang="el-GR" dirty="0"/>
              <a:t>; UA, </a:t>
            </a:r>
            <a:r>
              <a:rPr lang="el-GR" dirty="0" err="1"/>
              <a:t>unstable</a:t>
            </a:r>
            <a:r>
              <a:rPr lang="el-GR" dirty="0"/>
              <a:t> </a:t>
            </a:r>
            <a:r>
              <a:rPr lang="el-GR" dirty="0" err="1"/>
              <a:t>angina</a:t>
            </a:r>
            <a:r>
              <a:rPr lang="el-GR" dirty="0"/>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Espace réservé de l'image des diapositives 1">
            <a:extLst>
              <a:ext uri="{FF2B5EF4-FFF2-40B4-BE49-F238E27FC236}">
                <a16:creationId xmlns:a16="http://schemas.microsoft.com/office/drawing/2014/main" id="{CDBD8EEC-4758-4242-84EB-DFAFDAD1F6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a:extLst>
              <a:ext uri="{FF2B5EF4-FFF2-40B4-BE49-F238E27FC236}">
                <a16:creationId xmlns:a16="http://schemas.microsoft.com/office/drawing/2014/main" id="{6AC42442-5291-7847-9119-B95694E91C82}"/>
              </a:ext>
            </a:extLst>
          </p:cNvPr>
          <p:cNvSpPr>
            <a:spLocks noGrp="1"/>
          </p:cNvSpPr>
          <p:nvPr>
            <p:ph type="body" idx="1"/>
          </p:nvPr>
        </p:nvSpPr>
        <p:spPr/>
        <p:txBody>
          <a:bodyPr wrap="square" numCol="1" anchor="t" anchorCtr="0" compatLnSpc="1">
            <a:prstTxWarp prst="textNoShape">
              <a:avLst/>
            </a:prstTxWarp>
          </a:bodyPr>
          <a:lstStyle/>
          <a:p>
            <a:pPr>
              <a:spcBef>
                <a:spcPct val="0"/>
              </a:spcBef>
            </a:pPr>
            <a:r>
              <a:rPr lang="en-GB" altLang="x-none"/>
              <a:t>In order to decrease the impact of diabetes and CVD, national governments should:</a:t>
            </a:r>
            <a:endParaRPr lang="en-US" altLang="x-none"/>
          </a:p>
          <a:p>
            <a:pPr>
              <a:spcBef>
                <a:spcPct val="0"/>
              </a:spcBef>
              <a:buFontTx/>
              <a:buChar char="•"/>
            </a:pPr>
            <a:r>
              <a:rPr lang="en-GB" altLang="x-none"/>
              <a:t>Implement public health policies and lifestyle interventions to prevent type 2 diabetes</a:t>
            </a:r>
          </a:p>
          <a:p>
            <a:pPr>
              <a:spcBef>
                <a:spcPct val="0"/>
              </a:spcBef>
              <a:buFontTx/>
              <a:buChar char="•"/>
            </a:pPr>
            <a:r>
              <a:rPr lang="en-GB" altLang="x-none"/>
              <a:t>Legislate and implement policies that reduce tobacco consumption</a:t>
            </a:r>
            <a:endParaRPr lang="en-US" altLang="x-none"/>
          </a:p>
          <a:p>
            <a:pPr>
              <a:spcBef>
                <a:spcPct val="0"/>
              </a:spcBef>
              <a:buFontTx/>
              <a:buChar char="•"/>
            </a:pPr>
            <a:r>
              <a:rPr lang="en-GB" altLang="x-none"/>
              <a:t>Prioritise control of blood pressure and access to essential medicines </a:t>
            </a:r>
            <a:endParaRPr lang="en-US" altLang="x-none"/>
          </a:p>
          <a:p>
            <a:pPr>
              <a:spcBef>
                <a:spcPct val="0"/>
              </a:spcBef>
              <a:buFontTx/>
              <a:buChar char="•"/>
            </a:pPr>
            <a:r>
              <a:rPr lang="en-GB" altLang="x-none"/>
              <a:t>Implement non-communicable disease monitoring systems and screening for diabetes</a:t>
            </a:r>
            <a:endParaRPr lang="en-US" altLang="x-none"/>
          </a:p>
          <a:p>
            <a:pPr>
              <a:spcBef>
                <a:spcPct val="0"/>
              </a:spcBef>
            </a:pPr>
            <a:endParaRPr lang="fr-FR" altLang="x-none"/>
          </a:p>
        </p:txBody>
      </p:sp>
      <p:sp>
        <p:nvSpPr>
          <p:cNvPr id="18435" name="Espace réservé du numéro de diapositive 3">
            <a:extLst>
              <a:ext uri="{FF2B5EF4-FFF2-40B4-BE49-F238E27FC236}">
                <a16:creationId xmlns:a16="http://schemas.microsoft.com/office/drawing/2014/main" id="{8745DF7A-F0A0-7F4D-829D-E7DD257002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fld id="{A16D6E16-4CE0-1F48-9347-4DCAE87204EB}" type="slidenum">
              <a:rPr lang="fr-FR" altLang="x-none"/>
              <a:pPr/>
              <a:t>13</a:t>
            </a:fld>
            <a:endParaRPr lang="fr-FR" altLang="x-none"/>
          </a:p>
        </p:txBody>
      </p:sp>
    </p:spTree>
    <p:extLst>
      <p:ext uri="{BB962C8B-B14F-4D97-AF65-F5344CB8AC3E}">
        <p14:creationId xmlns:p14="http://schemas.microsoft.com/office/powerpoint/2010/main" val="3725728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a:extLst>
              <a:ext uri="{FF2B5EF4-FFF2-40B4-BE49-F238E27FC236}">
                <a16:creationId xmlns:a16="http://schemas.microsoft.com/office/drawing/2014/main" id="{184F3102-F8BB-4ADA-9D60-0FB16D567D4B}"/>
              </a:ext>
            </a:extLst>
          </p:cNvPr>
          <p:cNvSpPr>
            <a:spLocks noGrp="1" noRot="1" noChangeAspect="1" noChangeArrowheads="1" noTextEdit="1"/>
          </p:cNvSpPr>
          <p:nvPr>
            <p:ph type="sldImg"/>
          </p:nvPr>
        </p:nvSpPr>
        <p:spPr>
          <a:xfrm>
            <a:off x="1143000" y="685800"/>
            <a:ext cx="4572000" cy="3429000"/>
          </a:xfrm>
          <a:ln/>
        </p:spPr>
      </p:sp>
      <p:sp>
        <p:nvSpPr>
          <p:cNvPr id="363523" name="Notes Placeholder 2">
            <a:extLst>
              <a:ext uri="{FF2B5EF4-FFF2-40B4-BE49-F238E27FC236}">
                <a16:creationId xmlns:a16="http://schemas.microsoft.com/office/drawing/2014/main" id="{C8C6A340-37E3-46D0-AB5D-F932BF18C1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363524" name="Slide Number Placeholder 3">
            <a:extLst>
              <a:ext uri="{FF2B5EF4-FFF2-40B4-BE49-F238E27FC236}">
                <a16:creationId xmlns:a16="http://schemas.microsoft.com/office/drawing/2014/main" id="{145E5FEB-FCBF-4ECB-86F5-577F2D5BA1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4025">
              <a:defRPr>
                <a:solidFill>
                  <a:schemeClr val="tx1"/>
                </a:solidFill>
                <a:latin typeface="Arial" panose="020B0604020202020204" pitchFamily="34" charset="0"/>
                <a:ea typeface="MS PGothic" panose="020B0600070205080204" pitchFamily="34" charset="-128"/>
              </a:defRPr>
            </a:lvl1pPr>
            <a:lvl2pPr marL="742950" indent="-285750" defTabSz="454025">
              <a:defRPr>
                <a:solidFill>
                  <a:schemeClr val="tx1"/>
                </a:solidFill>
                <a:latin typeface="Arial" panose="020B0604020202020204" pitchFamily="34" charset="0"/>
                <a:ea typeface="MS PGothic" panose="020B0600070205080204" pitchFamily="34" charset="-128"/>
              </a:defRPr>
            </a:lvl2pPr>
            <a:lvl3pPr marL="1143000" indent="-228600" defTabSz="454025">
              <a:defRPr>
                <a:solidFill>
                  <a:schemeClr val="tx1"/>
                </a:solidFill>
                <a:latin typeface="Arial" panose="020B0604020202020204" pitchFamily="34" charset="0"/>
                <a:ea typeface="MS PGothic" panose="020B0600070205080204" pitchFamily="34" charset="-128"/>
              </a:defRPr>
            </a:lvl3pPr>
            <a:lvl4pPr marL="1600200" indent="-228600" defTabSz="454025">
              <a:defRPr>
                <a:solidFill>
                  <a:schemeClr val="tx1"/>
                </a:solidFill>
                <a:latin typeface="Arial" panose="020B0604020202020204" pitchFamily="34" charset="0"/>
                <a:ea typeface="MS PGothic" panose="020B0600070205080204" pitchFamily="34" charset="-128"/>
              </a:defRPr>
            </a:lvl4pPr>
            <a:lvl5pPr marL="2057400" indent="-228600" defTabSz="454025">
              <a:defRPr>
                <a:solidFill>
                  <a:schemeClr val="tx1"/>
                </a:solidFill>
                <a:latin typeface="Arial" panose="020B0604020202020204" pitchFamily="34" charset="0"/>
                <a:ea typeface="MS PGothic" panose="020B0600070205080204" pitchFamily="34" charset="-128"/>
              </a:defRPr>
            </a:lvl5pPr>
            <a:lvl6pPr marL="2514600" indent="-228600" defTabSz="45402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402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402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402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F7CAD49-2A1E-4A74-8EB8-75C5D64CC862}" type="slidenum">
              <a:rPr lang="en-US" altLang="en-US" sz="1100">
                <a:solidFill>
                  <a:srgbClr val="000000"/>
                </a:solidFill>
                <a:cs typeface="Arial" panose="020B0604020202020204" pitchFamily="34" charset="0"/>
              </a:rPr>
              <a:pPr/>
              <a:t>14</a:t>
            </a:fld>
            <a:endParaRPr lang="en-US" altLang="en-US" sz="1100">
              <a:solidFill>
                <a:srgbClr val="000000"/>
              </a:solidFill>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Ο υψηλός </a:t>
            </a:r>
            <a:r>
              <a:rPr lang="el-GR" dirty="0" err="1"/>
              <a:t>επιπολασμός</a:t>
            </a:r>
            <a:r>
              <a:rPr lang="el-GR" dirty="0"/>
              <a:t> της στεφανιαίας και της περιφερικής αρτηριακής νόσου σε άτομα με σακχαρώδη διαβήτη έχει αναγνωριστεί για περισσότερο από έναν αιώνα ωστόσο η σημαντική βελτίωσης των ποσοστών καρδιαγγειακών συμβάντων μόνο με τη μείωση της γλυκόζης αυτής καθαυτής παραμένει αδύνατη.</a:t>
            </a:r>
          </a:p>
        </p:txBody>
      </p:sp>
      <p:sp>
        <p:nvSpPr>
          <p:cNvPr id="4" name="Θέση αριθμού διαφάνειας 3"/>
          <p:cNvSpPr>
            <a:spLocks noGrp="1"/>
          </p:cNvSpPr>
          <p:nvPr>
            <p:ph type="sldNum" sz="quarter" idx="5"/>
          </p:nvPr>
        </p:nvSpPr>
        <p:spPr/>
        <p:txBody>
          <a:bodyPr/>
          <a:lstStyle/>
          <a:p>
            <a:fld id="{55FDD6B4-080A-4045-A6F0-5A1565951BD4}" type="slidenum">
              <a:rPr lang="el-GR" smtClean="0"/>
              <a:t>19</a:t>
            </a:fld>
            <a:endParaRPr lang="el-GR"/>
          </a:p>
        </p:txBody>
      </p:sp>
    </p:spTree>
    <p:extLst>
      <p:ext uri="{BB962C8B-B14F-4D97-AF65-F5344CB8AC3E}">
        <p14:creationId xmlns:p14="http://schemas.microsoft.com/office/powerpoint/2010/main" val="2129350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520700"/>
            <a:ext cx="4114800" cy="3086100"/>
          </a:xfrm>
        </p:spPr>
      </p:sp>
      <p:sp>
        <p:nvSpPr>
          <p:cNvPr id="3" name="Notes Placeholder 2"/>
          <p:cNvSpPr>
            <a:spLocks noGrp="1"/>
          </p:cNvSpPr>
          <p:nvPr>
            <p:ph type="body" idx="1"/>
          </p:nvPr>
        </p:nvSpPr>
        <p:spPr/>
        <p:txBody>
          <a:bodyPr/>
          <a:lstStyle/>
          <a:p>
            <a:pPr lvl="0"/>
            <a:r>
              <a:rPr lang="el-GR" dirty="0"/>
              <a:t>Κατά τη διάγνωση του διαβήτη τύπου 2, ο κίνδυνος εμφάνισης καρδιαγγειακής νόσου (ΚΑΝ) στην πλειονότητα των ατόμων προσδιορίζεται σε μεγάλο βαθμό από τους συμβατικούς παράγοντες κινδύνου εμφάνισης ΚΑΝ. Μετά από αυτό το χρονικό σημείο, η αύξηση της γλυκόζης εντός του διαβητικού εύρους ενισχύει σταδιακά τον κίνδυνο εμφάνισης ΚΑΝ με την πάροδο του χρόνου (σκιασμένη περιοχή). Μετά από περίπου 8 έως 10 έτη με διαβήτη τύπου 2, οι ασθενείς έχουν περιέλθει σε κατάσταση ισοδυναμίας κινδύνου για στεφανιαία νόσο. </a:t>
            </a:r>
          </a:p>
          <a:p>
            <a:pPr lvl="0"/>
            <a:endParaRPr lang="el-GR" dirty="0"/>
          </a:p>
          <a:p>
            <a:pPr lvl="0"/>
            <a:endParaRPr lang="en-US" dirty="0"/>
          </a:p>
          <a:p>
            <a:pPr lvl="0"/>
            <a:r>
              <a:rPr lang="el-GR" sz="1000" b="1" dirty="0"/>
              <a:t>Βιβλιογραφική Αναφορά: 1. </a:t>
            </a:r>
            <a:r>
              <a:rPr lang="el-GR" sz="1000" dirty="0"/>
              <a:t>Sattar N. </a:t>
            </a:r>
            <a:r>
              <a:rPr lang="el-GR" sz="1000" i="1" dirty="0"/>
              <a:t>Diabetologia</a:t>
            </a:r>
            <a:r>
              <a:rPr lang="el-GR" sz="1000" dirty="0"/>
              <a:t>. 2013;53:686-695.</a:t>
            </a:r>
          </a:p>
          <a:p>
            <a:endParaRPr lang="en-US" dirty="0"/>
          </a:p>
        </p:txBody>
      </p:sp>
      <p:sp>
        <p:nvSpPr>
          <p:cNvPr id="4" name="Slide Number Placeholder 3"/>
          <p:cNvSpPr>
            <a:spLocks noGrp="1"/>
          </p:cNvSpPr>
          <p:nvPr>
            <p:ph type="sldNum" sz="quarter" idx="10"/>
          </p:nvPr>
        </p:nvSpPr>
        <p:spPr/>
        <p:txBody>
          <a:bodyPr/>
          <a:lstStyle/>
          <a:p>
            <a:fld id="{41847ACA-132A-4072-B356-F37806E7B14B}" type="slidenum">
              <a:rPr lang="en-US" smtClean="0"/>
              <a:t>20</a:t>
            </a:fld>
            <a:endParaRPr lang="en-US" dirty="0"/>
          </a:p>
        </p:txBody>
      </p:sp>
    </p:spTree>
    <p:extLst>
      <p:ext uri="{BB962C8B-B14F-4D97-AF65-F5344CB8AC3E}">
        <p14:creationId xmlns:p14="http://schemas.microsoft.com/office/powerpoint/2010/main" val="2062149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Αυτός ο αυξημένος </a:t>
            </a:r>
            <a:r>
              <a:rPr lang="el-GR" dirty="0" err="1"/>
              <a:t>επιπολασμός</a:t>
            </a:r>
            <a:r>
              <a:rPr lang="el-GR" dirty="0"/>
              <a:t> </a:t>
            </a:r>
            <a:r>
              <a:rPr lang="el-GR" dirty="0" err="1"/>
              <a:t>αθηροσκληρωτικής</a:t>
            </a:r>
            <a:r>
              <a:rPr lang="el-GR" dirty="0"/>
              <a:t> καρδιαγγειακής νόσου στους </a:t>
            </a:r>
            <a:r>
              <a:rPr lang="el-GR" dirty="0" err="1"/>
              <a:t>ασθενεις</a:t>
            </a:r>
            <a:r>
              <a:rPr lang="el-GR" dirty="0"/>
              <a:t> με ΣΔ δυστυχώς μεταφράζεται και σε καρδιαγγειακούς θανάτους. Στο </a:t>
            </a:r>
            <a:r>
              <a:rPr lang="en-US" dirty="0"/>
              <a:t>Diabetes Care </a:t>
            </a:r>
            <a:r>
              <a:rPr lang="el-GR" dirty="0"/>
              <a:t> διαβάσαμε τα συμπεράσματα μιας ισπανικής ανάλυσης από 7 </a:t>
            </a:r>
            <a:r>
              <a:rPr lang="el-GR" dirty="0" err="1"/>
              <a:t>κοόρτες</a:t>
            </a:r>
            <a:r>
              <a:rPr lang="el-GR" dirty="0"/>
              <a:t>, που κατέγραψαν  σε ένα 10ετές </a:t>
            </a:r>
            <a:r>
              <a:rPr lang="en-US" dirty="0"/>
              <a:t>follow</a:t>
            </a:r>
            <a:r>
              <a:rPr lang="el-GR" dirty="0"/>
              <a:t> </a:t>
            </a:r>
            <a:r>
              <a:rPr lang="en-US" dirty="0"/>
              <a:t>up </a:t>
            </a:r>
            <a:r>
              <a:rPr lang="el-GR" dirty="0"/>
              <a:t> την αιτία θανάτου ατόμων 35-79 ετών χωρίς γνωστό καρδιαγγειακό νόσημα. Τα αποτελέσματα αυτά, που  δημοσιεύτηκαν το 2016, συνεπώς είναι προ </a:t>
            </a:r>
            <a:r>
              <a:rPr lang="el-GR" dirty="0" err="1"/>
              <a:t>κορονοιου</a:t>
            </a:r>
            <a:r>
              <a:rPr lang="el-GR" dirty="0"/>
              <a:t>,  δείχνουν ως </a:t>
            </a:r>
            <a:r>
              <a:rPr lang="en-US" dirty="0"/>
              <a:t>leading cause of death</a:t>
            </a:r>
            <a:r>
              <a:rPr lang="el-GR" dirty="0"/>
              <a:t> στους ασθενείς με ΣΔ τα καρδιαγγειακά νοσήματα, και μάλιστα το πολλαπλάσιο κίνδυνο θανάτου και καρδιαγγειακού θανάτου σε σχέση με τον πληθυσμό χωρίς ΣΔ.  </a:t>
            </a:r>
          </a:p>
        </p:txBody>
      </p:sp>
      <p:sp>
        <p:nvSpPr>
          <p:cNvPr id="4" name="Θέση αριθμού διαφάνειας 3"/>
          <p:cNvSpPr>
            <a:spLocks noGrp="1"/>
          </p:cNvSpPr>
          <p:nvPr>
            <p:ph type="sldNum" sz="quarter" idx="5"/>
          </p:nvPr>
        </p:nvSpPr>
        <p:spPr/>
        <p:txBody>
          <a:bodyPr/>
          <a:lstStyle/>
          <a:p>
            <a:fld id="{55FDD6B4-080A-4045-A6F0-5A1565951BD4}" type="slidenum">
              <a:rPr lang="el-GR" smtClean="0"/>
              <a:t>21</a:t>
            </a:fld>
            <a:endParaRPr lang="el-GR"/>
          </a:p>
        </p:txBody>
      </p:sp>
    </p:spTree>
    <p:extLst>
      <p:ext uri="{BB962C8B-B14F-4D97-AF65-F5344CB8AC3E}">
        <p14:creationId xmlns:p14="http://schemas.microsoft.com/office/powerpoint/2010/main" val="1297659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err="1"/>
              <a:t>Εμεις</a:t>
            </a:r>
            <a:r>
              <a:rPr lang="el-GR" dirty="0"/>
              <a:t> θα ασχοληθούμε με τα  </a:t>
            </a:r>
            <a:r>
              <a:rPr lang="el-GR" dirty="0" err="1"/>
              <a:t>παθοφυσιολογικά</a:t>
            </a:r>
            <a:r>
              <a:rPr lang="el-GR" dirty="0"/>
              <a:t> μονοπάτια που οδηγούν στις εκδηλώσεις αυτές</a:t>
            </a:r>
          </a:p>
        </p:txBody>
      </p:sp>
      <p:sp>
        <p:nvSpPr>
          <p:cNvPr id="4" name="Θέση αριθμού διαφάνειας 3"/>
          <p:cNvSpPr>
            <a:spLocks noGrp="1"/>
          </p:cNvSpPr>
          <p:nvPr>
            <p:ph type="sldNum" sz="quarter" idx="5"/>
          </p:nvPr>
        </p:nvSpPr>
        <p:spPr/>
        <p:txBody>
          <a:bodyPr/>
          <a:lstStyle/>
          <a:p>
            <a:fld id="{55FDD6B4-080A-4045-A6F0-5A1565951BD4}" type="slidenum">
              <a:rPr lang="el-GR" smtClean="0"/>
              <a:t>26</a:t>
            </a:fld>
            <a:endParaRPr lang="el-GR"/>
          </a:p>
        </p:txBody>
      </p:sp>
    </p:spTree>
    <p:extLst>
      <p:ext uri="{BB962C8B-B14F-4D97-AF65-F5344CB8AC3E}">
        <p14:creationId xmlns:p14="http://schemas.microsoft.com/office/powerpoint/2010/main" val="1059982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Πολλαπλοί κυτταρικοί και μοριακοί </a:t>
            </a:r>
            <a:r>
              <a:rPr lang="el-GR" dirty="0" err="1"/>
              <a:t>παθοφυσιολογικοί</a:t>
            </a:r>
            <a:r>
              <a:rPr lang="el-GR" dirty="0"/>
              <a:t> παράγοντες συμμετέχουν στο ASCVD δημιουργώντας την «τέλεια καταιγίδα» για την αθηροσκλήρωση. Οι ασθενείς με σακχαρώδη διαβήτη τύπου 2 έχουν μεγαλύτερο φορτίο </a:t>
            </a:r>
            <a:r>
              <a:rPr lang="el-GR" dirty="0" err="1"/>
              <a:t>αθηροσκληρωτικής</a:t>
            </a:r>
            <a:r>
              <a:rPr lang="el-GR" dirty="0"/>
              <a:t> πλάκας, μεγαλύτερο όγκο αθηρώματος και μικρότερη διάμετρο αυλού στεφανιαίας αρτηρίας από άτομα χωρίς σακχαρώδη διαβήτη.</a:t>
            </a:r>
          </a:p>
          <a:p>
            <a:r>
              <a:rPr lang="el-GR" dirty="0"/>
              <a:t>Μια γενική επισκόπηση της </a:t>
            </a:r>
            <a:r>
              <a:rPr lang="el-GR" dirty="0" err="1"/>
              <a:t>αθηρογένεσης</a:t>
            </a:r>
            <a:r>
              <a:rPr lang="el-GR" dirty="0"/>
              <a:t>, της εξέλιξης της αθηροσκλήρωσης και της </a:t>
            </a:r>
            <a:r>
              <a:rPr lang="el-GR" dirty="0" err="1"/>
              <a:t>αθηροθρόμβωσης</a:t>
            </a:r>
            <a:r>
              <a:rPr lang="el-GR" dirty="0"/>
              <a:t> στον σακχαρώδη διαβήτη παρουσιάζεται σε γραφική μορφή.</a:t>
            </a:r>
          </a:p>
          <a:p>
            <a:r>
              <a:rPr lang="el-GR" dirty="0"/>
              <a:t>Οι σημαντικότερες διεργασίες από τις πολλές που μπορεί να συμβάλλουν στην ASCVD στον σακχαρώδη διαβήτη είναι  υπεργλυκαιμία, αντίσταση στην ινσουλίνη ή </a:t>
            </a:r>
            <a:r>
              <a:rPr lang="el-GR" dirty="0" err="1"/>
              <a:t>υπερινσουλιναιμία</a:t>
            </a:r>
            <a:r>
              <a:rPr lang="el-GR" dirty="0"/>
              <a:t>, </a:t>
            </a:r>
            <a:r>
              <a:rPr lang="el-GR" dirty="0" err="1"/>
              <a:t>δυσλιπιδαιμία</a:t>
            </a:r>
            <a:r>
              <a:rPr lang="el-GR" dirty="0"/>
              <a:t>, φλεγμονή, αντιδραστικά είδη οξυγόνου, ενδοθηλιακή δυσλειτουργία, </a:t>
            </a:r>
            <a:r>
              <a:rPr lang="el-GR" dirty="0" err="1"/>
              <a:t>υπερπηκτικότητα</a:t>
            </a:r>
            <a:r>
              <a:rPr lang="el-GR" dirty="0"/>
              <a:t> και αγγειακή </a:t>
            </a:r>
            <a:r>
              <a:rPr lang="el-GR" dirty="0" err="1"/>
              <a:t>ασβέστωση</a:t>
            </a:r>
            <a:r>
              <a:rPr lang="el-GR" dirty="0"/>
              <a:t> </a:t>
            </a:r>
          </a:p>
        </p:txBody>
      </p:sp>
      <p:sp>
        <p:nvSpPr>
          <p:cNvPr id="4" name="Θέση αριθμού διαφάνειας 3"/>
          <p:cNvSpPr>
            <a:spLocks noGrp="1"/>
          </p:cNvSpPr>
          <p:nvPr>
            <p:ph type="sldNum" sz="quarter" idx="5"/>
          </p:nvPr>
        </p:nvSpPr>
        <p:spPr/>
        <p:txBody>
          <a:bodyPr/>
          <a:lstStyle/>
          <a:p>
            <a:fld id="{55FDD6B4-080A-4045-A6F0-5A1565951BD4}" type="slidenum">
              <a:rPr lang="el-GR" smtClean="0"/>
              <a:t>27</a:t>
            </a:fld>
            <a:endParaRPr lang="el-GR"/>
          </a:p>
        </p:txBody>
      </p:sp>
    </p:spTree>
    <p:extLst>
      <p:ext uri="{BB962C8B-B14F-4D97-AF65-F5344CB8AC3E}">
        <p14:creationId xmlns:p14="http://schemas.microsoft.com/office/powerpoint/2010/main" val="3285256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hyperlink" Target="http://www.idf.org/"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hyperlink" Target="http://www.idf.org/"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hyperlink" Target="http://www.idf.org/"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hyperlink" Target="http://www.idf.org/"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D60E21A-9927-C98E-A7B6-2D4A5047E3EF}"/>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DEA7C403-2549-9E09-62B2-E01CAFB145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6D793419-324C-FC6E-1ADE-629B43C2CAF5}"/>
              </a:ext>
            </a:extLst>
          </p:cNvPr>
          <p:cNvSpPr>
            <a:spLocks noGrp="1"/>
          </p:cNvSpPr>
          <p:nvPr>
            <p:ph type="dt" sz="half" idx="10"/>
          </p:nvPr>
        </p:nvSpPr>
        <p:spPr/>
        <p:txBody>
          <a:bodyPr/>
          <a:lstStyle/>
          <a:p>
            <a:fld id="{1A7F001E-09BF-4B5E-9852-5378240857AB}" type="datetimeFigureOut">
              <a:rPr lang="el-GR" smtClean="0"/>
              <a:t>17/10/2023</a:t>
            </a:fld>
            <a:endParaRPr lang="el-GR"/>
          </a:p>
        </p:txBody>
      </p:sp>
      <p:sp>
        <p:nvSpPr>
          <p:cNvPr id="5" name="Θέση υποσέλιδου 4">
            <a:extLst>
              <a:ext uri="{FF2B5EF4-FFF2-40B4-BE49-F238E27FC236}">
                <a16:creationId xmlns:a16="http://schemas.microsoft.com/office/drawing/2014/main" id="{FE297274-29A5-DEE9-97AF-033C10A2D81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00F697F-289F-A827-F486-3B5A05DAE87F}"/>
              </a:ext>
            </a:extLst>
          </p:cNvPr>
          <p:cNvSpPr>
            <a:spLocks noGrp="1"/>
          </p:cNvSpPr>
          <p:nvPr>
            <p:ph type="sldNum" sz="quarter" idx="12"/>
          </p:nvPr>
        </p:nvSpPr>
        <p:spPr/>
        <p:txBody>
          <a:bodyPr/>
          <a:lstStyle/>
          <a:p>
            <a:fld id="{A485FF18-E257-42C7-9755-255C5686FA84}" type="slidenum">
              <a:rPr lang="el-GR" smtClean="0"/>
              <a:t>‹#›</a:t>
            </a:fld>
            <a:endParaRPr lang="el-GR"/>
          </a:p>
        </p:txBody>
      </p:sp>
    </p:spTree>
    <p:extLst>
      <p:ext uri="{BB962C8B-B14F-4D97-AF65-F5344CB8AC3E}">
        <p14:creationId xmlns:p14="http://schemas.microsoft.com/office/powerpoint/2010/main" val="3555274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968BBD4-8E5A-3D33-7E3C-2B68142FC82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15F45CEA-4993-8812-9ECA-2FE23B3B1CE2}"/>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8F4C4C3-88AB-6FBD-7AED-821307112CBC}"/>
              </a:ext>
            </a:extLst>
          </p:cNvPr>
          <p:cNvSpPr>
            <a:spLocks noGrp="1"/>
          </p:cNvSpPr>
          <p:nvPr>
            <p:ph type="dt" sz="half" idx="10"/>
          </p:nvPr>
        </p:nvSpPr>
        <p:spPr/>
        <p:txBody>
          <a:bodyPr/>
          <a:lstStyle/>
          <a:p>
            <a:fld id="{1A7F001E-09BF-4B5E-9852-5378240857AB}" type="datetimeFigureOut">
              <a:rPr lang="el-GR" smtClean="0"/>
              <a:t>17/10/2023</a:t>
            </a:fld>
            <a:endParaRPr lang="el-GR"/>
          </a:p>
        </p:txBody>
      </p:sp>
      <p:sp>
        <p:nvSpPr>
          <p:cNvPr id="5" name="Θέση υποσέλιδου 4">
            <a:extLst>
              <a:ext uri="{FF2B5EF4-FFF2-40B4-BE49-F238E27FC236}">
                <a16:creationId xmlns:a16="http://schemas.microsoft.com/office/drawing/2014/main" id="{EF6B73D3-C235-2F32-09FC-2A78FBC0F62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B347EB4-22EA-D3C2-8FBA-EE88B1BC2F2C}"/>
              </a:ext>
            </a:extLst>
          </p:cNvPr>
          <p:cNvSpPr>
            <a:spLocks noGrp="1"/>
          </p:cNvSpPr>
          <p:nvPr>
            <p:ph type="sldNum" sz="quarter" idx="12"/>
          </p:nvPr>
        </p:nvSpPr>
        <p:spPr/>
        <p:txBody>
          <a:bodyPr/>
          <a:lstStyle/>
          <a:p>
            <a:fld id="{A485FF18-E257-42C7-9755-255C5686FA84}" type="slidenum">
              <a:rPr lang="el-GR" smtClean="0"/>
              <a:t>‹#›</a:t>
            </a:fld>
            <a:endParaRPr lang="el-GR"/>
          </a:p>
        </p:txBody>
      </p:sp>
    </p:spTree>
    <p:extLst>
      <p:ext uri="{BB962C8B-B14F-4D97-AF65-F5344CB8AC3E}">
        <p14:creationId xmlns:p14="http://schemas.microsoft.com/office/powerpoint/2010/main" val="912395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115F168D-9927-2CAA-2C78-6D745E0FC7FC}"/>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29C6366B-2471-CAC1-EC47-250D26811E4A}"/>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40B2BB7F-17BF-2ADD-6E19-DEFF1DBB0045}"/>
              </a:ext>
            </a:extLst>
          </p:cNvPr>
          <p:cNvSpPr>
            <a:spLocks noGrp="1"/>
          </p:cNvSpPr>
          <p:nvPr>
            <p:ph type="dt" sz="half" idx="10"/>
          </p:nvPr>
        </p:nvSpPr>
        <p:spPr/>
        <p:txBody>
          <a:bodyPr/>
          <a:lstStyle/>
          <a:p>
            <a:fld id="{1A7F001E-09BF-4B5E-9852-5378240857AB}" type="datetimeFigureOut">
              <a:rPr lang="el-GR" smtClean="0"/>
              <a:t>17/10/2023</a:t>
            </a:fld>
            <a:endParaRPr lang="el-GR"/>
          </a:p>
        </p:txBody>
      </p:sp>
      <p:sp>
        <p:nvSpPr>
          <p:cNvPr id="5" name="Θέση υποσέλιδου 4">
            <a:extLst>
              <a:ext uri="{FF2B5EF4-FFF2-40B4-BE49-F238E27FC236}">
                <a16:creationId xmlns:a16="http://schemas.microsoft.com/office/drawing/2014/main" id="{A121F921-2257-488C-C39E-3DB7E8EEC0E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80ED03E-808C-C63E-4C6B-D01D2D563149}"/>
              </a:ext>
            </a:extLst>
          </p:cNvPr>
          <p:cNvSpPr>
            <a:spLocks noGrp="1"/>
          </p:cNvSpPr>
          <p:nvPr>
            <p:ph type="sldNum" sz="quarter" idx="12"/>
          </p:nvPr>
        </p:nvSpPr>
        <p:spPr/>
        <p:txBody>
          <a:bodyPr/>
          <a:lstStyle/>
          <a:p>
            <a:fld id="{A485FF18-E257-42C7-9755-255C5686FA84}" type="slidenum">
              <a:rPr lang="el-GR" smtClean="0"/>
              <a:t>‹#›</a:t>
            </a:fld>
            <a:endParaRPr lang="el-GR"/>
          </a:p>
        </p:txBody>
      </p:sp>
    </p:spTree>
    <p:extLst>
      <p:ext uri="{BB962C8B-B14F-4D97-AF65-F5344CB8AC3E}">
        <p14:creationId xmlns:p14="http://schemas.microsoft.com/office/powerpoint/2010/main" val="1911692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grpSp>
        <p:nvGrpSpPr>
          <p:cNvPr id="11" name="object 8">
            <a:extLst>
              <a:ext uri="{FF2B5EF4-FFF2-40B4-BE49-F238E27FC236}">
                <a16:creationId xmlns:a16="http://schemas.microsoft.com/office/drawing/2014/main" id="{89C2037A-502D-BA45-B813-363106F370EC}"/>
              </a:ext>
            </a:extLst>
          </p:cNvPr>
          <p:cNvGrpSpPr/>
          <p:nvPr userDrawn="1"/>
        </p:nvGrpSpPr>
        <p:grpSpPr>
          <a:xfrm>
            <a:off x="-13518" y="356259"/>
            <a:ext cx="851715" cy="632966"/>
            <a:chOff x="7517536" y="8690952"/>
            <a:chExt cx="1273986" cy="946785"/>
          </a:xfrm>
        </p:grpSpPr>
        <p:sp>
          <p:nvSpPr>
            <p:cNvPr id="12" name="object 9">
              <a:extLst>
                <a:ext uri="{FF2B5EF4-FFF2-40B4-BE49-F238E27FC236}">
                  <a16:creationId xmlns:a16="http://schemas.microsoft.com/office/drawing/2014/main" id="{ED80A33D-2923-7346-B82E-3D71A5FE4510}"/>
                </a:ext>
              </a:extLst>
            </p:cNvPr>
            <p:cNvSpPr/>
            <p:nvPr/>
          </p:nvSpPr>
          <p:spPr>
            <a:xfrm>
              <a:off x="7517536" y="8690952"/>
              <a:ext cx="859789" cy="946785"/>
            </a:xfrm>
            <a:custGeom>
              <a:avLst/>
              <a:gdLst/>
              <a:ahLst/>
              <a:cxnLst/>
              <a:rect l="l" t="t" r="r" b="b"/>
              <a:pathLst>
                <a:path w="817245" h="946784">
                  <a:moveTo>
                    <a:pt x="816902" y="0"/>
                  </a:moveTo>
                  <a:lnTo>
                    <a:pt x="0" y="0"/>
                  </a:lnTo>
                  <a:lnTo>
                    <a:pt x="0" y="946607"/>
                  </a:lnTo>
                  <a:lnTo>
                    <a:pt x="816902" y="946607"/>
                  </a:lnTo>
                  <a:lnTo>
                    <a:pt x="816902" y="0"/>
                  </a:lnTo>
                  <a:close/>
                </a:path>
              </a:pathLst>
            </a:custGeom>
            <a:solidFill>
              <a:srgbClr val="E94575"/>
            </a:solidFill>
          </p:spPr>
          <p:txBody>
            <a:bodyPr wrap="square" lIns="0" tIns="0" rIns="0" bIns="0" rtlCol="0"/>
            <a:lstStyle/>
            <a:p>
              <a:endParaRPr sz="1800" dirty="0"/>
            </a:p>
          </p:txBody>
        </p:sp>
        <p:sp>
          <p:nvSpPr>
            <p:cNvPr id="13" name="object 10">
              <a:extLst>
                <a:ext uri="{FF2B5EF4-FFF2-40B4-BE49-F238E27FC236}">
                  <a16:creationId xmlns:a16="http://schemas.microsoft.com/office/drawing/2014/main" id="{B3314864-482D-A54F-A250-F0E7FFADD394}"/>
                </a:ext>
              </a:extLst>
            </p:cNvPr>
            <p:cNvSpPr/>
            <p:nvPr/>
          </p:nvSpPr>
          <p:spPr>
            <a:xfrm>
              <a:off x="7931732" y="8734582"/>
              <a:ext cx="859790" cy="859790"/>
            </a:xfrm>
            <a:custGeom>
              <a:avLst/>
              <a:gdLst/>
              <a:ahLst/>
              <a:cxnLst/>
              <a:rect l="l" t="t" r="r" b="b"/>
              <a:pathLst>
                <a:path w="859790" h="859790">
                  <a:moveTo>
                    <a:pt x="429679" y="0"/>
                  </a:moveTo>
                  <a:lnTo>
                    <a:pt x="382861" y="2521"/>
                  </a:lnTo>
                  <a:lnTo>
                    <a:pt x="337504" y="9910"/>
                  </a:lnTo>
                  <a:lnTo>
                    <a:pt x="293869" y="21905"/>
                  </a:lnTo>
                  <a:lnTo>
                    <a:pt x="252218" y="38244"/>
                  </a:lnTo>
                  <a:lnTo>
                    <a:pt x="212814" y="58665"/>
                  </a:lnTo>
                  <a:lnTo>
                    <a:pt x="175918" y="82904"/>
                  </a:lnTo>
                  <a:lnTo>
                    <a:pt x="141793" y="110701"/>
                  </a:lnTo>
                  <a:lnTo>
                    <a:pt x="110701" y="141793"/>
                  </a:lnTo>
                  <a:lnTo>
                    <a:pt x="82904" y="175918"/>
                  </a:lnTo>
                  <a:lnTo>
                    <a:pt x="58665" y="212814"/>
                  </a:lnTo>
                  <a:lnTo>
                    <a:pt x="38244" y="252218"/>
                  </a:lnTo>
                  <a:lnTo>
                    <a:pt x="21905" y="293869"/>
                  </a:lnTo>
                  <a:lnTo>
                    <a:pt x="9910" y="337504"/>
                  </a:lnTo>
                  <a:lnTo>
                    <a:pt x="2521" y="382861"/>
                  </a:lnTo>
                  <a:lnTo>
                    <a:pt x="0" y="429679"/>
                  </a:lnTo>
                  <a:lnTo>
                    <a:pt x="2521" y="476496"/>
                  </a:lnTo>
                  <a:lnTo>
                    <a:pt x="9910" y="521853"/>
                  </a:lnTo>
                  <a:lnTo>
                    <a:pt x="21905" y="565488"/>
                  </a:lnTo>
                  <a:lnTo>
                    <a:pt x="38244" y="607139"/>
                  </a:lnTo>
                  <a:lnTo>
                    <a:pt x="58665" y="646543"/>
                  </a:lnTo>
                  <a:lnTo>
                    <a:pt x="82904" y="683439"/>
                  </a:lnTo>
                  <a:lnTo>
                    <a:pt x="110701" y="717564"/>
                  </a:lnTo>
                  <a:lnTo>
                    <a:pt x="141793" y="748656"/>
                  </a:lnTo>
                  <a:lnTo>
                    <a:pt x="175918" y="776453"/>
                  </a:lnTo>
                  <a:lnTo>
                    <a:pt x="212814" y="800693"/>
                  </a:lnTo>
                  <a:lnTo>
                    <a:pt x="252218" y="821113"/>
                  </a:lnTo>
                  <a:lnTo>
                    <a:pt x="293869" y="837452"/>
                  </a:lnTo>
                  <a:lnTo>
                    <a:pt x="337504" y="849447"/>
                  </a:lnTo>
                  <a:lnTo>
                    <a:pt x="382861" y="856836"/>
                  </a:lnTo>
                  <a:lnTo>
                    <a:pt x="429679" y="859358"/>
                  </a:lnTo>
                  <a:lnTo>
                    <a:pt x="476498" y="856836"/>
                  </a:lnTo>
                  <a:lnTo>
                    <a:pt x="521857" y="849447"/>
                  </a:lnTo>
                  <a:lnTo>
                    <a:pt x="565493" y="837452"/>
                  </a:lnTo>
                  <a:lnTo>
                    <a:pt x="607144" y="821113"/>
                  </a:lnTo>
                  <a:lnTo>
                    <a:pt x="646549" y="800693"/>
                  </a:lnTo>
                  <a:lnTo>
                    <a:pt x="683445" y="776453"/>
                  </a:lnTo>
                  <a:lnTo>
                    <a:pt x="717569" y="748656"/>
                  </a:lnTo>
                  <a:lnTo>
                    <a:pt x="748660" y="717564"/>
                  </a:lnTo>
                  <a:lnTo>
                    <a:pt x="776457" y="683439"/>
                  </a:lnTo>
                  <a:lnTo>
                    <a:pt x="800695" y="646543"/>
                  </a:lnTo>
                  <a:lnTo>
                    <a:pt x="821115" y="607139"/>
                  </a:lnTo>
                  <a:lnTo>
                    <a:pt x="837453" y="565488"/>
                  </a:lnTo>
                  <a:lnTo>
                    <a:pt x="849448" y="521853"/>
                  </a:lnTo>
                  <a:lnTo>
                    <a:pt x="856836" y="476496"/>
                  </a:lnTo>
                  <a:lnTo>
                    <a:pt x="859358" y="429679"/>
                  </a:lnTo>
                  <a:lnTo>
                    <a:pt x="856836" y="382861"/>
                  </a:lnTo>
                  <a:lnTo>
                    <a:pt x="849448" y="337504"/>
                  </a:lnTo>
                  <a:lnTo>
                    <a:pt x="837453" y="293869"/>
                  </a:lnTo>
                  <a:lnTo>
                    <a:pt x="821115" y="252218"/>
                  </a:lnTo>
                  <a:lnTo>
                    <a:pt x="800695" y="212814"/>
                  </a:lnTo>
                  <a:lnTo>
                    <a:pt x="776457" y="175918"/>
                  </a:lnTo>
                  <a:lnTo>
                    <a:pt x="748660" y="141793"/>
                  </a:lnTo>
                  <a:lnTo>
                    <a:pt x="717569" y="110701"/>
                  </a:lnTo>
                  <a:lnTo>
                    <a:pt x="683445" y="82904"/>
                  </a:lnTo>
                  <a:lnTo>
                    <a:pt x="646549" y="58665"/>
                  </a:lnTo>
                  <a:lnTo>
                    <a:pt x="607144" y="38244"/>
                  </a:lnTo>
                  <a:lnTo>
                    <a:pt x="565493" y="21905"/>
                  </a:lnTo>
                  <a:lnTo>
                    <a:pt x="521857" y="9910"/>
                  </a:lnTo>
                  <a:lnTo>
                    <a:pt x="476498" y="2521"/>
                  </a:lnTo>
                  <a:lnTo>
                    <a:pt x="429679" y="0"/>
                  </a:lnTo>
                  <a:close/>
                </a:path>
              </a:pathLst>
            </a:custGeom>
            <a:solidFill>
              <a:srgbClr val="FFFFFF"/>
            </a:solidFill>
          </p:spPr>
          <p:txBody>
            <a:bodyPr wrap="square" lIns="0" tIns="0" rIns="0" bIns="0" rtlCol="0"/>
            <a:lstStyle/>
            <a:p>
              <a:endParaRPr sz="1800"/>
            </a:p>
          </p:txBody>
        </p:sp>
        <p:sp>
          <p:nvSpPr>
            <p:cNvPr id="14" name="object 11">
              <a:extLst>
                <a:ext uri="{FF2B5EF4-FFF2-40B4-BE49-F238E27FC236}">
                  <a16:creationId xmlns:a16="http://schemas.microsoft.com/office/drawing/2014/main" id="{9CD6D6E2-8E39-C740-8588-32A721D89361}"/>
                </a:ext>
              </a:extLst>
            </p:cNvPr>
            <p:cNvSpPr/>
            <p:nvPr/>
          </p:nvSpPr>
          <p:spPr>
            <a:xfrm>
              <a:off x="7931732" y="8734582"/>
              <a:ext cx="859790" cy="859790"/>
            </a:xfrm>
            <a:custGeom>
              <a:avLst/>
              <a:gdLst/>
              <a:ahLst/>
              <a:cxnLst/>
              <a:rect l="l" t="t" r="r" b="b"/>
              <a:pathLst>
                <a:path w="859790" h="859790">
                  <a:moveTo>
                    <a:pt x="859358" y="429679"/>
                  </a:moveTo>
                  <a:lnTo>
                    <a:pt x="856836" y="476496"/>
                  </a:lnTo>
                  <a:lnTo>
                    <a:pt x="849448" y="521853"/>
                  </a:lnTo>
                  <a:lnTo>
                    <a:pt x="837453" y="565488"/>
                  </a:lnTo>
                  <a:lnTo>
                    <a:pt x="821115" y="607139"/>
                  </a:lnTo>
                  <a:lnTo>
                    <a:pt x="800695" y="646543"/>
                  </a:lnTo>
                  <a:lnTo>
                    <a:pt x="776457" y="683439"/>
                  </a:lnTo>
                  <a:lnTo>
                    <a:pt x="748660" y="717564"/>
                  </a:lnTo>
                  <a:lnTo>
                    <a:pt x="717569" y="748656"/>
                  </a:lnTo>
                  <a:lnTo>
                    <a:pt x="683445" y="776453"/>
                  </a:lnTo>
                  <a:lnTo>
                    <a:pt x="646549" y="800693"/>
                  </a:lnTo>
                  <a:lnTo>
                    <a:pt x="607144" y="821113"/>
                  </a:lnTo>
                  <a:lnTo>
                    <a:pt x="565493" y="837452"/>
                  </a:lnTo>
                  <a:lnTo>
                    <a:pt x="521857" y="849447"/>
                  </a:lnTo>
                  <a:lnTo>
                    <a:pt x="476498" y="856836"/>
                  </a:lnTo>
                  <a:lnTo>
                    <a:pt x="429679" y="859358"/>
                  </a:lnTo>
                  <a:lnTo>
                    <a:pt x="382861" y="856836"/>
                  </a:lnTo>
                  <a:lnTo>
                    <a:pt x="337504" y="849447"/>
                  </a:lnTo>
                  <a:lnTo>
                    <a:pt x="293869" y="837452"/>
                  </a:lnTo>
                  <a:lnTo>
                    <a:pt x="252218" y="821113"/>
                  </a:lnTo>
                  <a:lnTo>
                    <a:pt x="212814" y="800693"/>
                  </a:lnTo>
                  <a:lnTo>
                    <a:pt x="175918" y="776453"/>
                  </a:lnTo>
                  <a:lnTo>
                    <a:pt x="141793" y="748656"/>
                  </a:lnTo>
                  <a:lnTo>
                    <a:pt x="110701" y="717564"/>
                  </a:lnTo>
                  <a:lnTo>
                    <a:pt x="82904" y="683439"/>
                  </a:lnTo>
                  <a:lnTo>
                    <a:pt x="58665" y="646543"/>
                  </a:lnTo>
                  <a:lnTo>
                    <a:pt x="38244" y="607139"/>
                  </a:lnTo>
                  <a:lnTo>
                    <a:pt x="21905" y="565488"/>
                  </a:lnTo>
                  <a:lnTo>
                    <a:pt x="9910" y="521853"/>
                  </a:lnTo>
                  <a:lnTo>
                    <a:pt x="2521" y="476496"/>
                  </a:lnTo>
                  <a:lnTo>
                    <a:pt x="0" y="429679"/>
                  </a:lnTo>
                  <a:lnTo>
                    <a:pt x="2521" y="382861"/>
                  </a:lnTo>
                  <a:lnTo>
                    <a:pt x="9910" y="337504"/>
                  </a:lnTo>
                  <a:lnTo>
                    <a:pt x="21905" y="293869"/>
                  </a:lnTo>
                  <a:lnTo>
                    <a:pt x="38244" y="252218"/>
                  </a:lnTo>
                  <a:lnTo>
                    <a:pt x="58665" y="212814"/>
                  </a:lnTo>
                  <a:lnTo>
                    <a:pt x="82904" y="175918"/>
                  </a:lnTo>
                  <a:lnTo>
                    <a:pt x="110701" y="141793"/>
                  </a:lnTo>
                  <a:lnTo>
                    <a:pt x="141793" y="110701"/>
                  </a:lnTo>
                  <a:lnTo>
                    <a:pt x="175918" y="82904"/>
                  </a:lnTo>
                  <a:lnTo>
                    <a:pt x="212814" y="58665"/>
                  </a:lnTo>
                  <a:lnTo>
                    <a:pt x="252218" y="38244"/>
                  </a:lnTo>
                  <a:lnTo>
                    <a:pt x="293869" y="21905"/>
                  </a:lnTo>
                  <a:lnTo>
                    <a:pt x="337504" y="9910"/>
                  </a:lnTo>
                  <a:lnTo>
                    <a:pt x="382861" y="2521"/>
                  </a:lnTo>
                  <a:lnTo>
                    <a:pt x="429679" y="0"/>
                  </a:lnTo>
                  <a:lnTo>
                    <a:pt x="476498" y="2521"/>
                  </a:lnTo>
                  <a:lnTo>
                    <a:pt x="521857" y="9910"/>
                  </a:lnTo>
                  <a:lnTo>
                    <a:pt x="565493" y="21905"/>
                  </a:lnTo>
                  <a:lnTo>
                    <a:pt x="607144" y="38244"/>
                  </a:lnTo>
                  <a:lnTo>
                    <a:pt x="646549" y="58665"/>
                  </a:lnTo>
                  <a:lnTo>
                    <a:pt x="683445" y="82904"/>
                  </a:lnTo>
                  <a:lnTo>
                    <a:pt x="717569" y="110701"/>
                  </a:lnTo>
                  <a:lnTo>
                    <a:pt x="748660" y="141793"/>
                  </a:lnTo>
                  <a:lnTo>
                    <a:pt x="776457" y="175918"/>
                  </a:lnTo>
                  <a:lnTo>
                    <a:pt x="800695" y="212814"/>
                  </a:lnTo>
                  <a:lnTo>
                    <a:pt x="821115" y="252218"/>
                  </a:lnTo>
                  <a:lnTo>
                    <a:pt x="837453" y="293869"/>
                  </a:lnTo>
                  <a:lnTo>
                    <a:pt x="849448" y="337504"/>
                  </a:lnTo>
                  <a:lnTo>
                    <a:pt x="856836" y="382861"/>
                  </a:lnTo>
                  <a:lnTo>
                    <a:pt x="859358" y="429679"/>
                  </a:lnTo>
                  <a:close/>
                </a:path>
              </a:pathLst>
            </a:custGeom>
            <a:ln w="60325">
              <a:solidFill>
                <a:srgbClr val="E94775"/>
              </a:solidFill>
            </a:ln>
          </p:spPr>
          <p:txBody>
            <a:bodyPr wrap="square" lIns="0" tIns="0" rIns="0" bIns="0" rtlCol="0"/>
            <a:lstStyle/>
            <a:p>
              <a:endParaRPr sz="1800"/>
            </a:p>
          </p:txBody>
        </p:sp>
      </p:grpSp>
      <p:sp>
        <p:nvSpPr>
          <p:cNvPr id="15" name="object 20">
            <a:extLst>
              <a:ext uri="{FF2B5EF4-FFF2-40B4-BE49-F238E27FC236}">
                <a16:creationId xmlns:a16="http://schemas.microsoft.com/office/drawing/2014/main" id="{DA4EA88F-ED3A-7347-AE90-CB516FEC6E20}"/>
              </a:ext>
            </a:extLst>
          </p:cNvPr>
          <p:cNvSpPr/>
          <p:nvPr userDrawn="1"/>
        </p:nvSpPr>
        <p:spPr>
          <a:xfrm>
            <a:off x="343069" y="469192"/>
            <a:ext cx="416883" cy="416883"/>
          </a:xfrm>
          <a:custGeom>
            <a:avLst/>
            <a:gdLst/>
            <a:ahLst/>
            <a:cxnLst/>
            <a:rect l="l" t="t" r="r" b="b"/>
            <a:pathLst>
              <a:path w="623570" h="623570">
                <a:moveTo>
                  <a:pt x="467321" y="311543"/>
                </a:moveTo>
                <a:lnTo>
                  <a:pt x="464156" y="374330"/>
                </a:lnTo>
                <a:lnTo>
                  <a:pt x="455079" y="432810"/>
                </a:lnTo>
                <a:lnTo>
                  <a:pt x="440716" y="485730"/>
                </a:lnTo>
                <a:lnTo>
                  <a:pt x="421693" y="531837"/>
                </a:lnTo>
                <a:lnTo>
                  <a:pt x="398638" y="569880"/>
                </a:lnTo>
                <a:lnTo>
                  <a:pt x="372177" y="598604"/>
                </a:lnTo>
                <a:lnTo>
                  <a:pt x="311543" y="623087"/>
                </a:lnTo>
                <a:lnTo>
                  <a:pt x="280150" y="616757"/>
                </a:lnTo>
                <a:lnTo>
                  <a:pt x="224448" y="569880"/>
                </a:lnTo>
                <a:lnTo>
                  <a:pt x="201393" y="531837"/>
                </a:lnTo>
                <a:lnTo>
                  <a:pt x="182371" y="485730"/>
                </a:lnTo>
                <a:lnTo>
                  <a:pt x="168007" y="432810"/>
                </a:lnTo>
                <a:lnTo>
                  <a:pt x="158930" y="374330"/>
                </a:lnTo>
                <a:lnTo>
                  <a:pt x="155765" y="311543"/>
                </a:lnTo>
                <a:lnTo>
                  <a:pt x="158930" y="248757"/>
                </a:lnTo>
                <a:lnTo>
                  <a:pt x="168007" y="190277"/>
                </a:lnTo>
                <a:lnTo>
                  <a:pt x="182371" y="137357"/>
                </a:lnTo>
                <a:lnTo>
                  <a:pt x="201393" y="91249"/>
                </a:lnTo>
                <a:lnTo>
                  <a:pt x="224448" y="53207"/>
                </a:lnTo>
                <a:lnTo>
                  <a:pt x="250909" y="24482"/>
                </a:lnTo>
                <a:lnTo>
                  <a:pt x="311543" y="0"/>
                </a:lnTo>
                <a:lnTo>
                  <a:pt x="342937" y="6329"/>
                </a:lnTo>
                <a:lnTo>
                  <a:pt x="398638" y="53207"/>
                </a:lnTo>
                <a:lnTo>
                  <a:pt x="421693" y="91249"/>
                </a:lnTo>
                <a:lnTo>
                  <a:pt x="440716" y="137357"/>
                </a:lnTo>
                <a:lnTo>
                  <a:pt x="455079" y="190277"/>
                </a:lnTo>
                <a:lnTo>
                  <a:pt x="464156" y="248757"/>
                </a:lnTo>
                <a:lnTo>
                  <a:pt x="467321" y="311543"/>
                </a:lnTo>
                <a:close/>
              </a:path>
              <a:path w="623570" h="623570">
                <a:moveTo>
                  <a:pt x="311543" y="0"/>
                </a:moveTo>
                <a:lnTo>
                  <a:pt x="265506" y="3377"/>
                </a:lnTo>
                <a:lnTo>
                  <a:pt x="221566" y="13190"/>
                </a:lnTo>
                <a:lnTo>
                  <a:pt x="180205" y="28955"/>
                </a:lnTo>
                <a:lnTo>
                  <a:pt x="141905" y="50191"/>
                </a:lnTo>
                <a:lnTo>
                  <a:pt x="107148" y="76416"/>
                </a:lnTo>
                <a:lnTo>
                  <a:pt x="76416" y="107148"/>
                </a:lnTo>
                <a:lnTo>
                  <a:pt x="50191" y="141905"/>
                </a:lnTo>
                <a:lnTo>
                  <a:pt x="28955" y="180205"/>
                </a:lnTo>
                <a:lnTo>
                  <a:pt x="13190" y="221566"/>
                </a:lnTo>
                <a:lnTo>
                  <a:pt x="3377" y="265506"/>
                </a:lnTo>
                <a:lnTo>
                  <a:pt x="0" y="311543"/>
                </a:lnTo>
                <a:lnTo>
                  <a:pt x="311543" y="311543"/>
                </a:lnTo>
                <a:lnTo>
                  <a:pt x="311543" y="0"/>
                </a:lnTo>
                <a:close/>
              </a:path>
              <a:path w="623570" h="623570">
                <a:moveTo>
                  <a:pt x="623100" y="311543"/>
                </a:moveTo>
                <a:lnTo>
                  <a:pt x="619722" y="265506"/>
                </a:lnTo>
                <a:lnTo>
                  <a:pt x="609909" y="221566"/>
                </a:lnTo>
                <a:lnTo>
                  <a:pt x="594143" y="180205"/>
                </a:lnTo>
                <a:lnTo>
                  <a:pt x="572907" y="141905"/>
                </a:lnTo>
                <a:lnTo>
                  <a:pt x="546682" y="107148"/>
                </a:lnTo>
                <a:lnTo>
                  <a:pt x="515949" y="76416"/>
                </a:lnTo>
                <a:lnTo>
                  <a:pt x="481191" y="50191"/>
                </a:lnTo>
                <a:lnTo>
                  <a:pt x="442889" y="28955"/>
                </a:lnTo>
                <a:lnTo>
                  <a:pt x="401526" y="13190"/>
                </a:lnTo>
                <a:lnTo>
                  <a:pt x="357584" y="3377"/>
                </a:lnTo>
                <a:lnTo>
                  <a:pt x="311543" y="0"/>
                </a:lnTo>
                <a:lnTo>
                  <a:pt x="311543" y="311543"/>
                </a:lnTo>
                <a:lnTo>
                  <a:pt x="623100" y="311543"/>
                </a:lnTo>
                <a:close/>
              </a:path>
              <a:path w="623570" h="623570">
                <a:moveTo>
                  <a:pt x="0" y="311543"/>
                </a:moveTo>
                <a:lnTo>
                  <a:pt x="3377" y="357581"/>
                </a:lnTo>
                <a:lnTo>
                  <a:pt x="13190" y="401521"/>
                </a:lnTo>
                <a:lnTo>
                  <a:pt x="28955" y="442882"/>
                </a:lnTo>
                <a:lnTo>
                  <a:pt x="50191" y="481181"/>
                </a:lnTo>
                <a:lnTo>
                  <a:pt x="76416" y="515938"/>
                </a:lnTo>
                <a:lnTo>
                  <a:pt x="107148" y="546670"/>
                </a:lnTo>
                <a:lnTo>
                  <a:pt x="141905" y="572895"/>
                </a:lnTo>
                <a:lnTo>
                  <a:pt x="180205" y="594131"/>
                </a:lnTo>
                <a:lnTo>
                  <a:pt x="221566" y="609896"/>
                </a:lnTo>
                <a:lnTo>
                  <a:pt x="265506" y="619709"/>
                </a:lnTo>
                <a:lnTo>
                  <a:pt x="311543" y="623087"/>
                </a:lnTo>
                <a:lnTo>
                  <a:pt x="311543" y="311543"/>
                </a:lnTo>
                <a:lnTo>
                  <a:pt x="0" y="311543"/>
                </a:lnTo>
                <a:close/>
              </a:path>
              <a:path w="623570" h="623570">
                <a:moveTo>
                  <a:pt x="311543" y="311543"/>
                </a:moveTo>
                <a:lnTo>
                  <a:pt x="311543" y="623087"/>
                </a:lnTo>
                <a:lnTo>
                  <a:pt x="357584" y="619709"/>
                </a:lnTo>
                <a:lnTo>
                  <a:pt x="401526" y="609896"/>
                </a:lnTo>
                <a:lnTo>
                  <a:pt x="442889" y="594131"/>
                </a:lnTo>
                <a:lnTo>
                  <a:pt x="481191" y="572895"/>
                </a:lnTo>
                <a:lnTo>
                  <a:pt x="515949" y="546670"/>
                </a:lnTo>
                <a:lnTo>
                  <a:pt x="546682" y="515938"/>
                </a:lnTo>
                <a:lnTo>
                  <a:pt x="572907" y="481181"/>
                </a:lnTo>
                <a:lnTo>
                  <a:pt x="594143" y="442882"/>
                </a:lnTo>
                <a:lnTo>
                  <a:pt x="609909" y="401521"/>
                </a:lnTo>
                <a:lnTo>
                  <a:pt x="619722" y="357581"/>
                </a:lnTo>
                <a:lnTo>
                  <a:pt x="623100" y="311543"/>
                </a:lnTo>
                <a:lnTo>
                  <a:pt x="311543" y="311543"/>
                </a:lnTo>
                <a:close/>
              </a:path>
              <a:path w="623570" h="623570">
                <a:moveTo>
                  <a:pt x="543699" y="103847"/>
                </a:moveTo>
                <a:lnTo>
                  <a:pt x="506506" y="68575"/>
                </a:lnTo>
                <a:lnTo>
                  <a:pt x="463908" y="39762"/>
                </a:lnTo>
                <a:lnTo>
                  <a:pt x="416691" y="18200"/>
                </a:lnTo>
                <a:lnTo>
                  <a:pt x="365641" y="4682"/>
                </a:lnTo>
                <a:lnTo>
                  <a:pt x="311543" y="0"/>
                </a:lnTo>
                <a:lnTo>
                  <a:pt x="257451" y="4682"/>
                </a:lnTo>
                <a:lnTo>
                  <a:pt x="206401" y="18200"/>
                </a:lnTo>
                <a:lnTo>
                  <a:pt x="159182" y="39762"/>
                </a:lnTo>
                <a:lnTo>
                  <a:pt x="116582" y="68575"/>
                </a:lnTo>
                <a:lnTo>
                  <a:pt x="79387" y="103847"/>
                </a:lnTo>
                <a:lnTo>
                  <a:pt x="116582" y="121478"/>
                </a:lnTo>
                <a:lnTo>
                  <a:pt x="159182" y="135882"/>
                </a:lnTo>
                <a:lnTo>
                  <a:pt x="206401" y="146663"/>
                </a:lnTo>
                <a:lnTo>
                  <a:pt x="257451" y="153423"/>
                </a:lnTo>
                <a:lnTo>
                  <a:pt x="311543" y="155765"/>
                </a:lnTo>
                <a:lnTo>
                  <a:pt x="365641" y="153423"/>
                </a:lnTo>
                <a:lnTo>
                  <a:pt x="416691" y="146663"/>
                </a:lnTo>
                <a:lnTo>
                  <a:pt x="463908" y="135882"/>
                </a:lnTo>
                <a:lnTo>
                  <a:pt x="506506" y="121478"/>
                </a:lnTo>
                <a:lnTo>
                  <a:pt x="543699" y="103847"/>
                </a:lnTo>
                <a:close/>
              </a:path>
              <a:path w="623570" h="623570">
                <a:moveTo>
                  <a:pt x="79387" y="519239"/>
                </a:moveTo>
                <a:lnTo>
                  <a:pt x="116582" y="554511"/>
                </a:lnTo>
                <a:lnTo>
                  <a:pt x="159182" y="583324"/>
                </a:lnTo>
                <a:lnTo>
                  <a:pt x="206401" y="604886"/>
                </a:lnTo>
                <a:lnTo>
                  <a:pt x="257451" y="618405"/>
                </a:lnTo>
                <a:lnTo>
                  <a:pt x="311543" y="623087"/>
                </a:lnTo>
                <a:lnTo>
                  <a:pt x="365641" y="618405"/>
                </a:lnTo>
                <a:lnTo>
                  <a:pt x="416691" y="604886"/>
                </a:lnTo>
                <a:lnTo>
                  <a:pt x="463908" y="583324"/>
                </a:lnTo>
                <a:lnTo>
                  <a:pt x="506506" y="554511"/>
                </a:lnTo>
                <a:lnTo>
                  <a:pt x="543699" y="519239"/>
                </a:lnTo>
                <a:lnTo>
                  <a:pt x="506506" y="501609"/>
                </a:lnTo>
                <a:lnTo>
                  <a:pt x="463908" y="487204"/>
                </a:lnTo>
                <a:lnTo>
                  <a:pt x="416691" y="476423"/>
                </a:lnTo>
                <a:lnTo>
                  <a:pt x="365641" y="469663"/>
                </a:lnTo>
                <a:lnTo>
                  <a:pt x="311543" y="467321"/>
                </a:lnTo>
                <a:lnTo>
                  <a:pt x="257451" y="469663"/>
                </a:lnTo>
                <a:lnTo>
                  <a:pt x="206401" y="476423"/>
                </a:lnTo>
                <a:lnTo>
                  <a:pt x="159182" y="487204"/>
                </a:lnTo>
                <a:lnTo>
                  <a:pt x="116582" y="501609"/>
                </a:lnTo>
                <a:lnTo>
                  <a:pt x="79387" y="519239"/>
                </a:lnTo>
                <a:close/>
              </a:path>
            </a:pathLst>
          </a:custGeom>
          <a:ln w="25400">
            <a:solidFill>
              <a:srgbClr val="33304F"/>
            </a:solidFill>
          </a:ln>
        </p:spPr>
        <p:txBody>
          <a:bodyPr wrap="square" lIns="0" tIns="0" rIns="0" bIns="0" rtlCol="0"/>
          <a:lstStyle/>
          <a:p>
            <a:endParaRPr sz="1800"/>
          </a:p>
        </p:txBody>
      </p:sp>
      <p:cxnSp>
        <p:nvCxnSpPr>
          <p:cNvPr id="18" name="Straight Connector 17">
            <a:extLst>
              <a:ext uri="{FF2B5EF4-FFF2-40B4-BE49-F238E27FC236}">
                <a16:creationId xmlns:a16="http://schemas.microsoft.com/office/drawing/2014/main" id="{3FD45B3C-C657-D641-A19F-660B2AEDA118}"/>
              </a:ext>
            </a:extLst>
          </p:cNvPr>
          <p:cNvCxnSpPr>
            <a:cxnSpLocks/>
          </p:cNvCxnSpPr>
          <p:nvPr userDrawn="1"/>
        </p:nvCxnSpPr>
        <p:spPr>
          <a:xfrm>
            <a:off x="1115105" y="1090825"/>
            <a:ext cx="9961792" cy="0"/>
          </a:xfrm>
          <a:prstGeom prst="line">
            <a:avLst/>
          </a:prstGeom>
          <a:ln w="22225">
            <a:solidFill>
              <a:srgbClr val="332F4F"/>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0B16BC47-09DF-1844-9D7D-97A681622698}"/>
              </a:ext>
            </a:extLst>
          </p:cNvPr>
          <p:cNvSpPr>
            <a:spLocks noGrp="1"/>
          </p:cNvSpPr>
          <p:nvPr>
            <p:ph type="title"/>
          </p:nvPr>
        </p:nvSpPr>
        <p:spPr>
          <a:xfrm>
            <a:off x="1043543" y="-3175"/>
            <a:ext cx="10515600" cy="1325563"/>
          </a:xfrm>
        </p:spPr>
        <p:txBody>
          <a:bodyPr>
            <a:normAutofit/>
          </a:bodyPr>
          <a:lstStyle>
            <a:lvl1pPr>
              <a:defRPr sz="1500" b="1" i="0">
                <a:solidFill>
                  <a:srgbClr val="332F4F"/>
                </a:solidFill>
                <a:latin typeface="Cambria" panose="02040503050406030204" pitchFamily="18" charset="0"/>
                <a:cs typeface="Cambria" panose="02040503050406030204" pitchFamily="18" charset="0"/>
              </a:defRPr>
            </a:lvl1pPr>
          </a:lstStyle>
          <a:p>
            <a:endParaRPr lang="en-US" dirty="0"/>
          </a:p>
        </p:txBody>
      </p:sp>
      <p:sp>
        <p:nvSpPr>
          <p:cNvPr id="19" name="Date Placeholder 3">
            <a:extLst>
              <a:ext uri="{FF2B5EF4-FFF2-40B4-BE49-F238E27FC236}">
                <a16:creationId xmlns:a16="http://schemas.microsoft.com/office/drawing/2014/main" id="{54DDAE1F-E5F6-7242-A8D8-14D107CBDE84}"/>
              </a:ext>
            </a:extLst>
          </p:cNvPr>
          <p:cNvSpPr txBox="1">
            <a:spLocks/>
          </p:cNvSpPr>
          <p:nvPr userDrawn="1"/>
        </p:nvSpPr>
        <p:spPr>
          <a:xfrm>
            <a:off x="1043545" y="6230410"/>
            <a:ext cx="4114801"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spcBef>
                <a:spcPts val="30"/>
              </a:spcBef>
              <a:tabLst>
                <a:tab pos="1598771" algn="l"/>
              </a:tabLst>
            </a:pPr>
            <a:fld id="{02F089CC-B3B4-E546-89E0-248A854C8F7C}" type="slidenum">
              <a:rPr lang="en-US" sz="600" smtClean="0">
                <a:latin typeface="Arial" panose="020B0604020202020204" pitchFamily="34" charset="0"/>
                <a:cs typeface="Arial" panose="020B0604020202020204" pitchFamily="34" charset="0"/>
              </a:rPr>
              <a:pPr marL="9525">
                <a:spcBef>
                  <a:spcPts val="30"/>
                </a:spcBef>
                <a:tabLst>
                  <a:tab pos="1598771" algn="l"/>
                </a:tabLst>
              </a:pPr>
              <a:t>‹#›</a:t>
            </a:fld>
            <a:r>
              <a:rPr lang="en-GB" sz="600" b="1" dirty="0">
                <a:solidFill>
                  <a:srgbClr val="231F20"/>
                </a:solidFill>
                <a:latin typeface="Arial" panose="020B0604020202020204" pitchFamily="34" charset="0"/>
                <a:cs typeface="Arial" panose="020B0604020202020204" pitchFamily="34" charset="0"/>
              </a:rPr>
              <a:t> </a:t>
            </a:r>
            <a:r>
              <a:rPr lang="en-GB" sz="600" b="1" spc="11" dirty="0">
                <a:solidFill>
                  <a:srgbClr val="231F20"/>
                </a:solidFill>
                <a:latin typeface="Arial" panose="020B0604020202020204" pitchFamily="34" charset="0"/>
                <a:cs typeface="Arial" panose="020B0604020202020204" pitchFamily="34" charset="0"/>
              </a:rPr>
              <a:t> </a:t>
            </a:r>
            <a:r>
              <a:rPr lang="en-GB" sz="675" spc="-11" dirty="0">
                <a:solidFill>
                  <a:srgbClr val="35355A"/>
                </a:solidFill>
                <a:latin typeface="+mn-lt"/>
                <a:cs typeface="Arial" panose="020B0604020202020204" pitchFamily="34" charset="0"/>
              </a:rPr>
              <a:t>|</a:t>
            </a:r>
            <a:r>
              <a:rPr lang="en-GB" sz="675" spc="413" dirty="0">
                <a:solidFill>
                  <a:srgbClr val="35355A"/>
                </a:solidFill>
                <a:latin typeface="+mn-lt"/>
                <a:cs typeface="Arial" panose="020B0604020202020204" pitchFamily="34" charset="0"/>
              </a:rPr>
              <a:t> </a:t>
            </a:r>
            <a:r>
              <a:rPr lang="en-GB" sz="675" b="1" dirty="0">
                <a:solidFill>
                  <a:srgbClr val="35355A"/>
                </a:solidFill>
                <a:latin typeface="+mn-lt"/>
                <a:cs typeface="Arial" panose="020B0604020202020204" pitchFamily="34" charset="0"/>
              </a:rPr>
              <a:t>IDF</a:t>
            </a:r>
            <a:r>
              <a:rPr lang="en-GB" sz="675" b="1" spc="4" dirty="0">
                <a:solidFill>
                  <a:srgbClr val="35355A"/>
                </a:solidFill>
                <a:latin typeface="+mn-lt"/>
                <a:cs typeface="Arial" panose="020B0604020202020204" pitchFamily="34" charset="0"/>
              </a:rPr>
              <a:t> </a:t>
            </a:r>
            <a:r>
              <a:rPr lang="en-GB" sz="675" b="1" spc="-4" dirty="0">
                <a:solidFill>
                  <a:srgbClr val="35355A"/>
                </a:solidFill>
                <a:latin typeface="+mn-lt"/>
                <a:cs typeface="Arial" panose="020B0604020202020204" pitchFamily="34" charset="0"/>
              </a:rPr>
              <a:t>Diabetes</a:t>
            </a:r>
            <a:r>
              <a:rPr lang="en-GB" sz="675" b="1" spc="-19" dirty="0">
                <a:solidFill>
                  <a:srgbClr val="35355A"/>
                </a:solidFill>
                <a:latin typeface="+mn-lt"/>
                <a:cs typeface="Arial" panose="020B0604020202020204" pitchFamily="34" charset="0"/>
              </a:rPr>
              <a:t> </a:t>
            </a:r>
            <a:r>
              <a:rPr lang="en-GB" sz="675" b="1" spc="-4" dirty="0">
                <a:solidFill>
                  <a:srgbClr val="35355A"/>
                </a:solidFill>
                <a:latin typeface="+mn-lt"/>
                <a:cs typeface="Arial" panose="020B0604020202020204" pitchFamily="34" charset="0"/>
              </a:rPr>
              <a:t>Atlas</a:t>
            </a:r>
            <a:r>
              <a:rPr lang="en-GB" sz="675" b="1" spc="8" dirty="0">
                <a:solidFill>
                  <a:srgbClr val="35355A"/>
                </a:solidFill>
                <a:latin typeface="+mn-lt"/>
                <a:cs typeface="Arial" panose="020B0604020202020204" pitchFamily="34" charset="0"/>
              </a:rPr>
              <a:t> </a:t>
            </a:r>
            <a:r>
              <a:rPr lang="en-GB" sz="675" b="1" dirty="0">
                <a:solidFill>
                  <a:srgbClr val="35355A"/>
                </a:solidFill>
                <a:latin typeface="+mn-lt"/>
                <a:cs typeface="Arial" panose="020B0604020202020204" pitchFamily="34" charset="0"/>
              </a:rPr>
              <a:t>2021</a:t>
            </a:r>
            <a:r>
              <a:rPr lang="en-GB" sz="675" b="1" spc="-56" dirty="0">
                <a:solidFill>
                  <a:srgbClr val="35355A"/>
                </a:solidFill>
                <a:latin typeface="+mn-lt"/>
                <a:cs typeface="Arial" panose="020B0604020202020204" pitchFamily="34" charset="0"/>
              </a:rPr>
              <a:t> </a:t>
            </a:r>
            <a:r>
              <a:rPr lang="en-GB" sz="675" spc="15" dirty="0">
                <a:solidFill>
                  <a:srgbClr val="35355A"/>
                </a:solidFill>
                <a:latin typeface="+mn-lt"/>
                <a:cs typeface="Arial" panose="020B0604020202020204" pitchFamily="34" charset="0"/>
              </a:rPr>
              <a:t>–</a:t>
            </a:r>
            <a:r>
              <a:rPr lang="en-GB" sz="675" spc="-30" dirty="0">
                <a:solidFill>
                  <a:srgbClr val="35355A"/>
                </a:solidFill>
                <a:latin typeface="+mn-lt"/>
                <a:cs typeface="Arial" panose="020B0604020202020204" pitchFamily="34" charset="0"/>
              </a:rPr>
              <a:t> </a:t>
            </a:r>
            <a:r>
              <a:rPr lang="en-GB" sz="675" spc="8" dirty="0">
                <a:solidFill>
                  <a:srgbClr val="35355A"/>
                </a:solidFill>
                <a:latin typeface="+mn-lt"/>
                <a:cs typeface="Arial" panose="020B0604020202020204" pitchFamily="34" charset="0"/>
              </a:rPr>
              <a:t>10th</a:t>
            </a:r>
            <a:r>
              <a:rPr lang="en-GB" sz="675" spc="-15" dirty="0">
                <a:solidFill>
                  <a:srgbClr val="35355A"/>
                </a:solidFill>
                <a:latin typeface="+mn-lt"/>
                <a:cs typeface="Arial" panose="020B0604020202020204" pitchFamily="34" charset="0"/>
              </a:rPr>
              <a:t> </a:t>
            </a:r>
            <a:r>
              <a:rPr lang="en-GB" sz="675" spc="23" dirty="0">
                <a:solidFill>
                  <a:srgbClr val="35355A"/>
                </a:solidFill>
                <a:latin typeface="+mn-lt"/>
                <a:cs typeface="Arial" panose="020B0604020202020204" pitchFamily="34" charset="0"/>
              </a:rPr>
              <a:t>edition</a:t>
            </a:r>
            <a:r>
              <a:rPr lang="en-GB" sz="675" spc="23" baseline="0" dirty="0">
                <a:solidFill>
                  <a:srgbClr val="35355A"/>
                </a:solidFill>
                <a:latin typeface="+mn-lt"/>
                <a:cs typeface="Arial" panose="020B0604020202020204" pitchFamily="34" charset="0"/>
              </a:rPr>
              <a:t> </a:t>
            </a:r>
            <a:r>
              <a:rPr lang="en-GB" sz="675" spc="-19" dirty="0">
                <a:solidFill>
                  <a:srgbClr val="35355A"/>
                </a:solidFill>
                <a:latin typeface="+mn-lt"/>
                <a:cs typeface="Arial" panose="020B0604020202020204" pitchFamily="34" charset="0"/>
                <a:hlinkClick r:id="rId2"/>
              </a:rPr>
              <a:t>www.idf.org</a:t>
            </a:r>
            <a:r>
              <a:rPr lang="en-GB" sz="675" spc="375" dirty="0">
                <a:solidFill>
                  <a:srgbClr val="35355A"/>
                </a:solidFill>
                <a:latin typeface="+mn-lt"/>
                <a:cs typeface="Arial" panose="020B0604020202020204" pitchFamily="34" charset="0"/>
              </a:rPr>
              <a:t> </a:t>
            </a:r>
            <a:r>
              <a:rPr lang="en-GB" sz="675" b="1" spc="-11" dirty="0">
                <a:solidFill>
                  <a:srgbClr val="35355A"/>
                </a:solidFill>
                <a:latin typeface="+mn-lt"/>
                <a:cs typeface="Arial" panose="020B0604020202020204" pitchFamily="34" charset="0"/>
              </a:rPr>
              <a:t>@</a:t>
            </a:r>
            <a:r>
              <a:rPr lang="en-GB" sz="675" b="1" spc="-11" dirty="0" err="1">
                <a:solidFill>
                  <a:srgbClr val="35355A"/>
                </a:solidFill>
                <a:latin typeface="+mn-lt"/>
                <a:cs typeface="Arial" panose="020B0604020202020204" pitchFamily="34" charset="0"/>
              </a:rPr>
              <a:t>IntDiabetesFed</a:t>
            </a:r>
            <a:endParaRPr lang="en-GB" sz="675" dirty="0">
              <a:latin typeface="+mn-lt"/>
              <a:cs typeface="Arial" panose="020B0604020202020204" pitchFamily="34" charset="0"/>
            </a:endParaRPr>
          </a:p>
        </p:txBody>
      </p:sp>
    </p:spTree>
    <p:extLst>
      <p:ext uri="{BB962C8B-B14F-4D97-AF65-F5344CB8AC3E}">
        <p14:creationId xmlns:p14="http://schemas.microsoft.com/office/powerpoint/2010/main" val="1044842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grpSp>
        <p:nvGrpSpPr>
          <p:cNvPr id="11" name="object 8">
            <a:extLst>
              <a:ext uri="{FF2B5EF4-FFF2-40B4-BE49-F238E27FC236}">
                <a16:creationId xmlns:a16="http://schemas.microsoft.com/office/drawing/2014/main" id="{89C2037A-502D-BA45-B813-363106F370EC}"/>
              </a:ext>
            </a:extLst>
          </p:cNvPr>
          <p:cNvGrpSpPr/>
          <p:nvPr userDrawn="1"/>
        </p:nvGrpSpPr>
        <p:grpSpPr>
          <a:xfrm>
            <a:off x="-13518" y="356259"/>
            <a:ext cx="851715" cy="632966"/>
            <a:chOff x="7517536" y="8690952"/>
            <a:chExt cx="1273986" cy="946785"/>
          </a:xfrm>
        </p:grpSpPr>
        <p:sp>
          <p:nvSpPr>
            <p:cNvPr id="12" name="object 9">
              <a:extLst>
                <a:ext uri="{FF2B5EF4-FFF2-40B4-BE49-F238E27FC236}">
                  <a16:creationId xmlns:a16="http://schemas.microsoft.com/office/drawing/2014/main" id="{ED80A33D-2923-7346-B82E-3D71A5FE4510}"/>
                </a:ext>
              </a:extLst>
            </p:cNvPr>
            <p:cNvSpPr/>
            <p:nvPr/>
          </p:nvSpPr>
          <p:spPr>
            <a:xfrm>
              <a:off x="7517536" y="8690952"/>
              <a:ext cx="859789" cy="946785"/>
            </a:xfrm>
            <a:custGeom>
              <a:avLst/>
              <a:gdLst/>
              <a:ahLst/>
              <a:cxnLst/>
              <a:rect l="l" t="t" r="r" b="b"/>
              <a:pathLst>
                <a:path w="817245" h="946784">
                  <a:moveTo>
                    <a:pt x="816902" y="0"/>
                  </a:moveTo>
                  <a:lnTo>
                    <a:pt x="0" y="0"/>
                  </a:lnTo>
                  <a:lnTo>
                    <a:pt x="0" y="946607"/>
                  </a:lnTo>
                  <a:lnTo>
                    <a:pt x="816902" y="946607"/>
                  </a:lnTo>
                  <a:lnTo>
                    <a:pt x="816902" y="0"/>
                  </a:lnTo>
                  <a:close/>
                </a:path>
              </a:pathLst>
            </a:custGeom>
            <a:solidFill>
              <a:srgbClr val="E94575"/>
            </a:solidFill>
          </p:spPr>
          <p:txBody>
            <a:bodyPr wrap="square" lIns="0" tIns="0" rIns="0" bIns="0" rtlCol="0"/>
            <a:lstStyle/>
            <a:p>
              <a:endParaRPr sz="1800" dirty="0"/>
            </a:p>
          </p:txBody>
        </p:sp>
        <p:sp>
          <p:nvSpPr>
            <p:cNvPr id="13" name="object 10">
              <a:extLst>
                <a:ext uri="{FF2B5EF4-FFF2-40B4-BE49-F238E27FC236}">
                  <a16:creationId xmlns:a16="http://schemas.microsoft.com/office/drawing/2014/main" id="{B3314864-482D-A54F-A250-F0E7FFADD394}"/>
                </a:ext>
              </a:extLst>
            </p:cNvPr>
            <p:cNvSpPr/>
            <p:nvPr/>
          </p:nvSpPr>
          <p:spPr>
            <a:xfrm>
              <a:off x="7931732" y="8734582"/>
              <a:ext cx="859790" cy="859790"/>
            </a:xfrm>
            <a:custGeom>
              <a:avLst/>
              <a:gdLst/>
              <a:ahLst/>
              <a:cxnLst/>
              <a:rect l="l" t="t" r="r" b="b"/>
              <a:pathLst>
                <a:path w="859790" h="859790">
                  <a:moveTo>
                    <a:pt x="429679" y="0"/>
                  </a:moveTo>
                  <a:lnTo>
                    <a:pt x="382861" y="2521"/>
                  </a:lnTo>
                  <a:lnTo>
                    <a:pt x="337504" y="9910"/>
                  </a:lnTo>
                  <a:lnTo>
                    <a:pt x="293869" y="21905"/>
                  </a:lnTo>
                  <a:lnTo>
                    <a:pt x="252218" y="38244"/>
                  </a:lnTo>
                  <a:lnTo>
                    <a:pt x="212814" y="58665"/>
                  </a:lnTo>
                  <a:lnTo>
                    <a:pt x="175918" y="82904"/>
                  </a:lnTo>
                  <a:lnTo>
                    <a:pt x="141793" y="110701"/>
                  </a:lnTo>
                  <a:lnTo>
                    <a:pt x="110701" y="141793"/>
                  </a:lnTo>
                  <a:lnTo>
                    <a:pt x="82904" y="175918"/>
                  </a:lnTo>
                  <a:lnTo>
                    <a:pt x="58665" y="212814"/>
                  </a:lnTo>
                  <a:lnTo>
                    <a:pt x="38244" y="252218"/>
                  </a:lnTo>
                  <a:lnTo>
                    <a:pt x="21905" y="293869"/>
                  </a:lnTo>
                  <a:lnTo>
                    <a:pt x="9910" y="337504"/>
                  </a:lnTo>
                  <a:lnTo>
                    <a:pt x="2521" y="382861"/>
                  </a:lnTo>
                  <a:lnTo>
                    <a:pt x="0" y="429679"/>
                  </a:lnTo>
                  <a:lnTo>
                    <a:pt x="2521" y="476496"/>
                  </a:lnTo>
                  <a:lnTo>
                    <a:pt x="9910" y="521853"/>
                  </a:lnTo>
                  <a:lnTo>
                    <a:pt x="21905" y="565488"/>
                  </a:lnTo>
                  <a:lnTo>
                    <a:pt x="38244" y="607139"/>
                  </a:lnTo>
                  <a:lnTo>
                    <a:pt x="58665" y="646543"/>
                  </a:lnTo>
                  <a:lnTo>
                    <a:pt x="82904" y="683439"/>
                  </a:lnTo>
                  <a:lnTo>
                    <a:pt x="110701" y="717564"/>
                  </a:lnTo>
                  <a:lnTo>
                    <a:pt x="141793" y="748656"/>
                  </a:lnTo>
                  <a:lnTo>
                    <a:pt x="175918" y="776453"/>
                  </a:lnTo>
                  <a:lnTo>
                    <a:pt x="212814" y="800693"/>
                  </a:lnTo>
                  <a:lnTo>
                    <a:pt x="252218" y="821113"/>
                  </a:lnTo>
                  <a:lnTo>
                    <a:pt x="293869" y="837452"/>
                  </a:lnTo>
                  <a:lnTo>
                    <a:pt x="337504" y="849447"/>
                  </a:lnTo>
                  <a:lnTo>
                    <a:pt x="382861" y="856836"/>
                  </a:lnTo>
                  <a:lnTo>
                    <a:pt x="429679" y="859358"/>
                  </a:lnTo>
                  <a:lnTo>
                    <a:pt x="476498" y="856836"/>
                  </a:lnTo>
                  <a:lnTo>
                    <a:pt x="521857" y="849447"/>
                  </a:lnTo>
                  <a:lnTo>
                    <a:pt x="565493" y="837452"/>
                  </a:lnTo>
                  <a:lnTo>
                    <a:pt x="607144" y="821113"/>
                  </a:lnTo>
                  <a:lnTo>
                    <a:pt x="646549" y="800693"/>
                  </a:lnTo>
                  <a:lnTo>
                    <a:pt x="683445" y="776453"/>
                  </a:lnTo>
                  <a:lnTo>
                    <a:pt x="717569" y="748656"/>
                  </a:lnTo>
                  <a:lnTo>
                    <a:pt x="748660" y="717564"/>
                  </a:lnTo>
                  <a:lnTo>
                    <a:pt x="776457" y="683439"/>
                  </a:lnTo>
                  <a:lnTo>
                    <a:pt x="800695" y="646543"/>
                  </a:lnTo>
                  <a:lnTo>
                    <a:pt x="821115" y="607139"/>
                  </a:lnTo>
                  <a:lnTo>
                    <a:pt x="837453" y="565488"/>
                  </a:lnTo>
                  <a:lnTo>
                    <a:pt x="849448" y="521853"/>
                  </a:lnTo>
                  <a:lnTo>
                    <a:pt x="856836" y="476496"/>
                  </a:lnTo>
                  <a:lnTo>
                    <a:pt x="859358" y="429679"/>
                  </a:lnTo>
                  <a:lnTo>
                    <a:pt x="856836" y="382861"/>
                  </a:lnTo>
                  <a:lnTo>
                    <a:pt x="849448" y="337504"/>
                  </a:lnTo>
                  <a:lnTo>
                    <a:pt x="837453" y="293869"/>
                  </a:lnTo>
                  <a:lnTo>
                    <a:pt x="821115" y="252218"/>
                  </a:lnTo>
                  <a:lnTo>
                    <a:pt x="800695" y="212814"/>
                  </a:lnTo>
                  <a:lnTo>
                    <a:pt x="776457" y="175918"/>
                  </a:lnTo>
                  <a:lnTo>
                    <a:pt x="748660" y="141793"/>
                  </a:lnTo>
                  <a:lnTo>
                    <a:pt x="717569" y="110701"/>
                  </a:lnTo>
                  <a:lnTo>
                    <a:pt x="683445" y="82904"/>
                  </a:lnTo>
                  <a:lnTo>
                    <a:pt x="646549" y="58665"/>
                  </a:lnTo>
                  <a:lnTo>
                    <a:pt x="607144" y="38244"/>
                  </a:lnTo>
                  <a:lnTo>
                    <a:pt x="565493" y="21905"/>
                  </a:lnTo>
                  <a:lnTo>
                    <a:pt x="521857" y="9910"/>
                  </a:lnTo>
                  <a:lnTo>
                    <a:pt x="476498" y="2521"/>
                  </a:lnTo>
                  <a:lnTo>
                    <a:pt x="429679" y="0"/>
                  </a:lnTo>
                  <a:close/>
                </a:path>
              </a:pathLst>
            </a:custGeom>
            <a:solidFill>
              <a:srgbClr val="FFFFFF"/>
            </a:solidFill>
          </p:spPr>
          <p:txBody>
            <a:bodyPr wrap="square" lIns="0" tIns="0" rIns="0" bIns="0" rtlCol="0"/>
            <a:lstStyle/>
            <a:p>
              <a:endParaRPr sz="1800"/>
            </a:p>
          </p:txBody>
        </p:sp>
        <p:sp>
          <p:nvSpPr>
            <p:cNvPr id="14" name="object 11">
              <a:extLst>
                <a:ext uri="{FF2B5EF4-FFF2-40B4-BE49-F238E27FC236}">
                  <a16:creationId xmlns:a16="http://schemas.microsoft.com/office/drawing/2014/main" id="{9CD6D6E2-8E39-C740-8588-32A721D89361}"/>
                </a:ext>
              </a:extLst>
            </p:cNvPr>
            <p:cNvSpPr/>
            <p:nvPr/>
          </p:nvSpPr>
          <p:spPr>
            <a:xfrm>
              <a:off x="7931732" y="8734582"/>
              <a:ext cx="859790" cy="859790"/>
            </a:xfrm>
            <a:custGeom>
              <a:avLst/>
              <a:gdLst/>
              <a:ahLst/>
              <a:cxnLst/>
              <a:rect l="l" t="t" r="r" b="b"/>
              <a:pathLst>
                <a:path w="859790" h="859790">
                  <a:moveTo>
                    <a:pt x="859358" y="429679"/>
                  </a:moveTo>
                  <a:lnTo>
                    <a:pt x="856836" y="476496"/>
                  </a:lnTo>
                  <a:lnTo>
                    <a:pt x="849448" y="521853"/>
                  </a:lnTo>
                  <a:lnTo>
                    <a:pt x="837453" y="565488"/>
                  </a:lnTo>
                  <a:lnTo>
                    <a:pt x="821115" y="607139"/>
                  </a:lnTo>
                  <a:lnTo>
                    <a:pt x="800695" y="646543"/>
                  </a:lnTo>
                  <a:lnTo>
                    <a:pt x="776457" y="683439"/>
                  </a:lnTo>
                  <a:lnTo>
                    <a:pt x="748660" y="717564"/>
                  </a:lnTo>
                  <a:lnTo>
                    <a:pt x="717569" y="748656"/>
                  </a:lnTo>
                  <a:lnTo>
                    <a:pt x="683445" y="776453"/>
                  </a:lnTo>
                  <a:lnTo>
                    <a:pt x="646549" y="800693"/>
                  </a:lnTo>
                  <a:lnTo>
                    <a:pt x="607144" y="821113"/>
                  </a:lnTo>
                  <a:lnTo>
                    <a:pt x="565493" y="837452"/>
                  </a:lnTo>
                  <a:lnTo>
                    <a:pt x="521857" y="849447"/>
                  </a:lnTo>
                  <a:lnTo>
                    <a:pt x="476498" y="856836"/>
                  </a:lnTo>
                  <a:lnTo>
                    <a:pt x="429679" y="859358"/>
                  </a:lnTo>
                  <a:lnTo>
                    <a:pt x="382861" y="856836"/>
                  </a:lnTo>
                  <a:lnTo>
                    <a:pt x="337504" y="849447"/>
                  </a:lnTo>
                  <a:lnTo>
                    <a:pt x="293869" y="837452"/>
                  </a:lnTo>
                  <a:lnTo>
                    <a:pt x="252218" y="821113"/>
                  </a:lnTo>
                  <a:lnTo>
                    <a:pt x="212814" y="800693"/>
                  </a:lnTo>
                  <a:lnTo>
                    <a:pt x="175918" y="776453"/>
                  </a:lnTo>
                  <a:lnTo>
                    <a:pt x="141793" y="748656"/>
                  </a:lnTo>
                  <a:lnTo>
                    <a:pt x="110701" y="717564"/>
                  </a:lnTo>
                  <a:lnTo>
                    <a:pt x="82904" y="683439"/>
                  </a:lnTo>
                  <a:lnTo>
                    <a:pt x="58665" y="646543"/>
                  </a:lnTo>
                  <a:lnTo>
                    <a:pt x="38244" y="607139"/>
                  </a:lnTo>
                  <a:lnTo>
                    <a:pt x="21905" y="565488"/>
                  </a:lnTo>
                  <a:lnTo>
                    <a:pt x="9910" y="521853"/>
                  </a:lnTo>
                  <a:lnTo>
                    <a:pt x="2521" y="476496"/>
                  </a:lnTo>
                  <a:lnTo>
                    <a:pt x="0" y="429679"/>
                  </a:lnTo>
                  <a:lnTo>
                    <a:pt x="2521" y="382861"/>
                  </a:lnTo>
                  <a:lnTo>
                    <a:pt x="9910" y="337504"/>
                  </a:lnTo>
                  <a:lnTo>
                    <a:pt x="21905" y="293869"/>
                  </a:lnTo>
                  <a:lnTo>
                    <a:pt x="38244" y="252218"/>
                  </a:lnTo>
                  <a:lnTo>
                    <a:pt x="58665" y="212814"/>
                  </a:lnTo>
                  <a:lnTo>
                    <a:pt x="82904" y="175918"/>
                  </a:lnTo>
                  <a:lnTo>
                    <a:pt x="110701" y="141793"/>
                  </a:lnTo>
                  <a:lnTo>
                    <a:pt x="141793" y="110701"/>
                  </a:lnTo>
                  <a:lnTo>
                    <a:pt x="175918" y="82904"/>
                  </a:lnTo>
                  <a:lnTo>
                    <a:pt x="212814" y="58665"/>
                  </a:lnTo>
                  <a:lnTo>
                    <a:pt x="252218" y="38244"/>
                  </a:lnTo>
                  <a:lnTo>
                    <a:pt x="293869" y="21905"/>
                  </a:lnTo>
                  <a:lnTo>
                    <a:pt x="337504" y="9910"/>
                  </a:lnTo>
                  <a:lnTo>
                    <a:pt x="382861" y="2521"/>
                  </a:lnTo>
                  <a:lnTo>
                    <a:pt x="429679" y="0"/>
                  </a:lnTo>
                  <a:lnTo>
                    <a:pt x="476498" y="2521"/>
                  </a:lnTo>
                  <a:lnTo>
                    <a:pt x="521857" y="9910"/>
                  </a:lnTo>
                  <a:lnTo>
                    <a:pt x="565493" y="21905"/>
                  </a:lnTo>
                  <a:lnTo>
                    <a:pt x="607144" y="38244"/>
                  </a:lnTo>
                  <a:lnTo>
                    <a:pt x="646549" y="58665"/>
                  </a:lnTo>
                  <a:lnTo>
                    <a:pt x="683445" y="82904"/>
                  </a:lnTo>
                  <a:lnTo>
                    <a:pt x="717569" y="110701"/>
                  </a:lnTo>
                  <a:lnTo>
                    <a:pt x="748660" y="141793"/>
                  </a:lnTo>
                  <a:lnTo>
                    <a:pt x="776457" y="175918"/>
                  </a:lnTo>
                  <a:lnTo>
                    <a:pt x="800695" y="212814"/>
                  </a:lnTo>
                  <a:lnTo>
                    <a:pt x="821115" y="252218"/>
                  </a:lnTo>
                  <a:lnTo>
                    <a:pt x="837453" y="293869"/>
                  </a:lnTo>
                  <a:lnTo>
                    <a:pt x="849448" y="337504"/>
                  </a:lnTo>
                  <a:lnTo>
                    <a:pt x="856836" y="382861"/>
                  </a:lnTo>
                  <a:lnTo>
                    <a:pt x="859358" y="429679"/>
                  </a:lnTo>
                  <a:close/>
                </a:path>
              </a:pathLst>
            </a:custGeom>
            <a:ln w="60325">
              <a:solidFill>
                <a:srgbClr val="E94775"/>
              </a:solidFill>
            </a:ln>
          </p:spPr>
          <p:txBody>
            <a:bodyPr wrap="square" lIns="0" tIns="0" rIns="0" bIns="0" rtlCol="0"/>
            <a:lstStyle/>
            <a:p>
              <a:endParaRPr sz="1800"/>
            </a:p>
          </p:txBody>
        </p:sp>
      </p:grpSp>
      <p:sp>
        <p:nvSpPr>
          <p:cNvPr id="15" name="object 20">
            <a:extLst>
              <a:ext uri="{FF2B5EF4-FFF2-40B4-BE49-F238E27FC236}">
                <a16:creationId xmlns:a16="http://schemas.microsoft.com/office/drawing/2014/main" id="{DA4EA88F-ED3A-7347-AE90-CB516FEC6E20}"/>
              </a:ext>
            </a:extLst>
          </p:cNvPr>
          <p:cNvSpPr/>
          <p:nvPr userDrawn="1"/>
        </p:nvSpPr>
        <p:spPr>
          <a:xfrm>
            <a:off x="343069" y="469192"/>
            <a:ext cx="416883" cy="416883"/>
          </a:xfrm>
          <a:custGeom>
            <a:avLst/>
            <a:gdLst/>
            <a:ahLst/>
            <a:cxnLst/>
            <a:rect l="l" t="t" r="r" b="b"/>
            <a:pathLst>
              <a:path w="623570" h="623570">
                <a:moveTo>
                  <a:pt x="467321" y="311543"/>
                </a:moveTo>
                <a:lnTo>
                  <a:pt x="464156" y="374330"/>
                </a:lnTo>
                <a:lnTo>
                  <a:pt x="455079" y="432810"/>
                </a:lnTo>
                <a:lnTo>
                  <a:pt x="440716" y="485730"/>
                </a:lnTo>
                <a:lnTo>
                  <a:pt x="421693" y="531837"/>
                </a:lnTo>
                <a:lnTo>
                  <a:pt x="398638" y="569880"/>
                </a:lnTo>
                <a:lnTo>
                  <a:pt x="372177" y="598604"/>
                </a:lnTo>
                <a:lnTo>
                  <a:pt x="311543" y="623087"/>
                </a:lnTo>
                <a:lnTo>
                  <a:pt x="280150" y="616757"/>
                </a:lnTo>
                <a:lnTo>
                  <a:pt x="224448" y="569880"/>
                </a:lnTo>
                <a:lnTo>
                  <a:pt x="201393" y="531837"/>
                </a:lnTo>
                <a:lnTo>
                  <a:pt x="182371" y="485730"/>
                </a:lnTo>
                <a:lnTo>
                  <a:pt x="168007" y="432810"/>
                </a:lnTo>
                <a:lnTo>
                  <a:pt x="158930" y="374330"/>
                </a:lnTo>
                <a:lnTo>
                  <a:pt x="155765" y="311543"/>
                </a:lnTo>
                <a:lnTo>
                  <a:pt x="158930" y="248757"/>
                </a:lnTo>
                <a:lnTo>
                  <a:pt x="168007" y="190277"/>
                </a:lnTo>
                <a:lnTo>
                  <a:pt x="182371" y="137357"/>
                </a:lnTo>
                <a:lnTo>
                  <a:pt x="201393" y="91249"/>
                </a:lnTo>
                <a:lnTo>
                  <a:pt x="224448" y="53207"/>
                </a:lnTo>
                <a:lnTo>
                  <a:pt x="250909" y="24482"/>
                </a:lnTo>
                <a:lnTo>
                  <a:pt x="311543" y="0"/>
                </a:lnTo>
                <a:lnTo>
                  <a:pt x="342937" y="6329"/>
                </a:lnTo>
                <a:lnTo>
                  <a:pt x="398638" y="53207"/>
                </a:lnTo>
                <a:lnTo>
                  <a:pt x="421693" y="91249"/>
                </a:lnTo>
                <a:lnTo>
                  <a:pt x="440716" y="137357"/>
                </a:lnTo>
                <a:lnTo>
                  <a:pt x="455079" y="190277"/>
                </a:lnTo>
                <a:lnTo>
                  <a:pt x="464156" y="248757"/>
                </a:lnTo>
                <a:lnTo>
                  <a:pt x="467321" y="311543"/>
                </a:lnTo>
                <a:close/>
              </a:path>
              <a:path w="623570" h="623570">
                <a:moveTo>
                  <a:pt x="311543" y="0"/>
                </a:moveTo>
                <a:lnTo>
                  <a:pt x="265506" y="3377"/>
                </a:lnTo>
                <a:lnTo>
                  <a:pt x="221566" y="13190"/>
                </a:lnTo>
                <a:lnTo>
                  <a:pt x="180205" y="28955"/>
                </a:lnTo>
                <a:lnTo>
                  <a:pt x="141905" y="50191"/>
                </a:lnTo>
                <a:lnTo>
                  <a:pt x="107148" y="76416"/>
                </a:lnTo>
                <a:lnTo>
                  <a:pt x="76416" y="107148"/>
                </a:lnTo>
                <a:lnTo>
                  <a:pt x="50191" y="141905"/>
                </a:lnTo>
                <a:lnTo>
                  <a:pt x="28955" y="180205"/>
                </a:lnTo>
                <a:lnTo>
                  <a:pt x="13190" y="221566"/>
                </a:lnTo>
                <a:lnTo>
                  <a:pt x="3377" y="265506"/>
                </a:lnTo>
                <a:lnTo>
                  <a:pt x="0" y="311543"/>
                </a:lnTo>
                <a:lnTo>
                  <a:pt x="311543" y="311543"/>
                </a:lnTo>
                <a:lnTo>
                  <a:pt x="311543" y="0"/>
                </a:lnTo>
                <a:close/>
              </a:path>
              <a:path w="623570" h="623570">
                <a:moveTo>
                  <a:pt x="623100" y="311543"/>
                </a:moveTo>
                <a:lnTo>
                  <a:pt x="619722" y="265506"/>
                </a:lnTo>
                <a:lnTo>
                  <a:pt x="609909" y="221566"/>
                </a:lnTo>
                <a:lnTo>
                  <a:pt x="594143" y="180205"/>
                </a:lnTo>
                <a:lnTo>
                  <a:pt x="572907" y="141905"/>
                </a:lnTo>
                <a:lnTo>
                  <a:pt x="546682" y="107148"/>
                </a:lnTo>
                <a:lnTo>
                  <a:pt x="515949" y="76416"/>
                </a:lnTo>
                <a:lnTo>
                  <a:pt x="481191" y="50191"/>
                </a:lnTo>
                <a:lnTo>
                  <a:pt x="442889" y="28955"/>
                </a:lnTo>
                <a:lnTo>
                  <a:pt x="401526" y="13190"/>
                </a:lnTo>
                <a:lnTo>
                  <a:pt x="357584" y="3377"/>
                </a:lnTo>
                <a:lnTo>
                  <a:pt x="311543" y="0"/>
                </a:lnTo>
                <a:lnTo>
                  <a:pt x="311543" y="311543"/>
                </a:lnTo>
                <a:lnTo>
                  <a:pt x="623100" y="311543"/>
                </a:lnTo>
                <a:close/>
              </a:path>
              <a:path w="623570" h="623570">
                <a:moveTo>
                  <a:pt x="0" y="311543"/>
                </a:moveTo>
                <a:lnTo>
                  <a:pt x="3377" y="357581"/>
                </a:lnTo>
                <a:lnTo>
                  <a:pt x="13190" y="401521"/>
                </a:lnTo>
                <a:lnTo>
                  <a:pt x="28955" y="442882"/>
                </a:lnTo>
                <a:lnTo>
                  <a:pt x="50191" y="481181"/>
                </a:lnTo>
                <a:lnTo>
                  <a:pt x="76416" y="515938"/>
                </a:lnTo>
                <a:lnTo>
                  <a:pt x="107148" y="546670"/>
                </a:lnTo>
                <a:lnTo>
                  <a:pt x="141905" y="572895"/>
                </a:lnTo>
                <a:lnTo>
                  <a:pt x="180205" y="594131"/>
                </a:lnTo>
                <a:lnTo>
                  <a:pt x="221566" y="609896"/>
                </a:lnTo>
                <a:lnTo>
                  <a:pt x="265506" y="619709"/>
                </a:lnTo>
                <a:lnTo>
                  <a:pt x="311543" y="623087"/>
                </a:lnTo>
                <a:lnTo>
                  <a:pt x="311543" y="311543"/>
                </a:lnTo>
                <a:lnTo>
                  <a:pt x="0" y="311543"/>
                </a:lnTo>
                <a:close/>
              </a:path>
              <a:path w="623570" h="623570">
                <a:moveTo>
                  <a:pt x="311543" y="311543"/>
                </a:moveTo>
                <a:lnTo>
                  <a:pt x="311543" y="623087"/>
                </a:lnTo>
                <a:lnTo>
                  <a:pt x="357584" y="619709"/>
                </a:lnTo>
                <a:lnTo>
                  <a:pt x="401526" y="609896"/>
                </a:lnTo>
                <a:lnTo>
                  <a:pt x="442889" y="594131"/>
                </a:lnTo>
                <a:lnTo>
                  <a:pt x="481191" y="572895"/>
                </a:lnTo>
                <a:lnTo>
                  <a:pt x="515949" y="546670"/>
                </a:lnTo>
                <a:lnTo>
                  <a:pt x="546682" y="515938"/>
                </a:lnTo>
                <a:lnTo>
                  <a:pt x="572907" y="481181"/>
                </a:lnTo>
                <a:lnTo>
                  <a:pt x="594143" y="442882"/>
                </a:lnTo>
                <a:lnTo>
                  <a:pt x="609909" y="401521"/>
                </a:lnTo>
                <a:lnTo>
                  <a:pt x="619722" y="357581"/>
                </a:lnTo>
                <a:lnTo>
                  <a:pt x="623100" y="311543"/>
                </a:lnTo>
                <a:lnTo>
                  <a:pt x="311543" y="311543"/>
                </a:lnTo>
                <a:close/>
              </a:path>
              <a:path w="623570" h="623570">
                <a:moveTo>
                  <a:pt x="543699" y="103847"/>
                </a:moveTo>
                <a:lnTo>
                  <a:pt x="506506" y="68575"/>
                </a:lnTo>
                <a:lnTo>
                  <a:pt x="463908" y="39762"/>
                </a:lnTo>
                <a:lnTo>
                  <a:pt x="416691" y="18200"/>
                </a:lnTo>
                <a:lnTo>
                  <a:pt x="365641" y="4682"/>
                </a:lnTo>
                <a:lnTo>
                  <a:pt x="311543" y="0"/>
                </a:lnTo>
                <a:lnTo>
                  <a:pt x="257451" y="4682"/>
                </a:lnTo>
                <a:lnTo>
                  <a:pt x="206401" y="18200"/>
                </a:lnTo>
                <a:lnTo>
                  <a:pt x="159182" y="39762"/>
                </a:lnTo>
                <a:lnTo>
                  <a:pt x="116582" y="68575"/>
                </a:lnTo>
                <a:lnTo>
                  <a:pt x="79387" y="103847"/>
                </a:lnTo>
                <a:lnTo>
                  <a:pt x="116582" y="121478"/>
                </a:lnTo>
                <a:lnTo>
                  <a:pt x="159182" y="135882"/>
                </a:lnTo>
                <a:lnTo>
                  <a:pt x="206401" y="146663"/>
                </a:lnTo>
                <a:lnTo>
                  <a:pt x="257451" y="153423"/>
                </a:lnTo>
                <a:lnTo>
                  <a:pt x="311543" y="155765"/>
                </a:lnTo>
                <a:lnTo>
                  <a:pt x="365641" y="153423"/>
                </a:lnTo>
                <a:lnTo>
                  <a:pt x="416691" y="146663"/>
                </a:lnTo>
                <a:lnTo>
                  <a:pt x="463908" y="135882"/>
                </a:lnTo>
                <a:lnTo>
                  <a:pt x="506506" y="121478"/>
                </a:lnTo>
                <a:lnTo>
                  <a:pt x="543699" y="103847"/>
                </a:lnTo>
                <a:close/>
              </a:path>
              <a:path w="623570" h="623570">
                <a:moveTo>
                  <a:pt x="79387" y="519239"/>
                </a:moveTo>
                <a:lnTo>
                  <a:pt x="116582" y="554511"/>
                </a:lnTo>
                <a:lnTo>
                  <a:pt x="159182" y="583324"/>
                </a:lnTo>
                <a:lnTo>
                  <a:pt x="206401" y="604886"/>
                </a:lnTo>
                <a:lnTo>
                  <a:pt x="257451" y="618405"/>
                </a:lnTo>
                <a:lnTo>
                  <a:pt x="311543" y="623087"/>
                </a:lnTo>
                <a:lnTo>
                  <a:pt x="365641" y="618405"/>
                </a:lnTo>
                <a:lnTo>
                  <a:pt x="416691" y="604886"/>
                </a:lnTo>
                <a:lnTo>
                  <a:pt x="463908" y="583324"/>
                </a:lnTo>
                <a:lnTo>
                  <a:pt x="506506" y="554511"/>
                </a:lnTo>
                <a:lnTo>
                  <a:pt x="543699" y="519239"/>
                </a:lnTo>
                <a:lnTo>
                  <a:pt x="506506" y="501609"/>
                </a:lnTo>
                <a:lnTo>
                  <a:pt x="463908" y="487204"/>
                </a:lnTo>
                <a:lnTo>
                  <a:pt x="416691" y="476423"/>
                </a:lnTo>
                <a:lnTo>
                  <a:pt x="365641" y="469663"/>
                </a:lnTo>
                <a:lnTo>
                  <a:pt x="311543" y="467321"/>
                </a:lnTo>
                <a:lnTo>
                  <a:pt x="257451" y="469663"/>
                </a:lnTo>
                <a:lnTo>
                  <a:pt x="206401" y="476423"/>
                </a:lnTo>
                <a:lnTo>
                  <a:pt x="159182" y="487204"/>
                </a:lnTo>
                <a:lnTo>
                  <a:pt x="116582" y="501609"/>
                </a:lnTo>
                <a:lnTo>
                  <a:pt x="79387" y="519239"/>
                </a:lnTo>
                <a:close/>
              </a:path>
            </a:pathLst>
          </a:custGeom>
          <a:ln w="25400">
            <a:solidFill>
              <a:srgbClr val="33304F"/>
            </a:solidFill>
          </a:ln>
        </p:spPr>
        <p:txBody>
          <a:bodyPr wrap="square" lIns="0" tIns="0" rIns="0" bIns="0" rtlCol="0"/>
          <a:lstStyle/>
          <a:p>
            <a:endParaRPr sz="1800"/>
          </a:p>
        </p:txBody>
      </p:sp>
      <p:cxnSp>
        <p:nvCxnSpPr>
          <p:cNvPr id="18" name="Straight Connector 17">
            <a:extLst>
              <a:ext uri="{FF2B5EF4-FFF2-40B4-BE49-F238E27FC236}">
                <a16:creationId xmlns:a16="http://schemas.microsoft.com/office/drawing/2014/main" id="{3FD45B3C-C657-D641-A19F-660B2AEDA118}"/>
              </a:ext>
            </a:extLst>
          </p:cNvPr>
          <p:cNvCxnSpPr>
            <a:cxnSpLocks/>
          </p:cNvCxnSpPr>
          <p:nvPr userDrawn="1"/>
        </p:nvCxnSpPr>
        <p:spPr>
          <a:xfrm>
            <a:off x="1115105" y="1090825"/>
            <a:ext cx="9961792" cy="0"/>
          </a:xfrm>
          <a:prstGeom prst="line">
            <a:avLst/>
          </a:prstGeom>
          <a:ln w="22225">
            <a:solidFill>
              <a:srgbClr val="332F4F"/>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0B16BC47-09DF-1844-9D7D-97A681622698}"/>
              </a:ext>
            </a:extLst>
          </p:cNvPr>
          <p:cNvSpPr>
            <a:spLocks noGrp="1"/>
          </p:cNvSpPr>
          <p:nvPr>
            <p:ph type="title"/>
          </p:nvPr>
        </p:nvSpPr>
        <p:spPr>
          <a:xfrm>
            <a:off x="1043543" y="-3175"/>
            <a:ext cx="10515600" cy="1325563"/>
          </a:xfrm>
        </p:spPr>
        <p:txBody>
          <a:bodyPr>
            <a:normAutofit/>
          </a:bodyPr>
          <a:lstStyle>
            <a:lvl1pPr>
              <a:defRPr sz="1500" b="1" i="0">
                <a:solidFill>
                  <a:srgbClr val="332F4F"/>
                </a:solidFill>
                <a:latin typeface="Cambria" panose="02040503050406030204" pitchFamily="18" charset="0"/>
                <a:cs typeface="Cambria" panose="02040503050406030204" pitchFamily="18" charset="0"/>
              </a:defRPr>
            </a:lvl1pPr>
          </a:lstStyle>
          <a:p>
            <a:endParaRPr lang="en-US" dirty="0"/>
          </a:p>
        </p:txBody>
      </p:sp>
      <p:sp>
        <p:nvSpPr>
          <p:cNvPr id="19" name="Date Placeholder 3">
            <a:extLst>
              <a:ext uri="{FF2B5EF4-FFF2-40B4-BE49-F238E27FC236}">
                <a16:creationId xmlns:a16="http://schemas.microsoft.com/office/drawing/2014/main" id="{54DDAE1F-E5F6-7242-A8D8-14D107CBDE84}"/>
              </a:ext>
            </a:extLst>
          </p:cNvPr>
          <p:cNvSpPr txBox="1">
            <a:spLocks/>
          </p:cNvSpPr>
          <p:nvPr userDrawn="1"/>
        </p:nvSpPr>
        <p:spPr>
          <a:xfrm>
            <a:off x="1043545" y="6230410"/>
            <a:ext cx="4114801"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spcBef>
                <a:spcPts val="30"/>
              </a:spcBef>
              <a:tabLst>
                <a:tab pos="1598771" algn="l"/>
              </a:tabLst>
            </a:pPr>
            <a:fld id="{02F089CC-B3B4-E546-89E0-248A854C8F7C}" type="slidenum">
              <a:rPr lang="en-US" sz="600" smtClean="0">
                <a:latin typeface="Arial" panose="020B0604020202020204" pitchFamily="34" charset="0"/>
                <a:cs typeface="Arial" panose="020B0604020202020204" pitchFamily="34" charset="0"/>
              </a:rPr>
              <a:pPr marL="9525">
                <a:spcBef>
                  <a:spcPts val="30"/>
                </a:spcBef>
                <a:tabLst>
                  <a:tab pos="1598771" algn="l"/>
                </a:tabLst>
              </a:pPr>
              <a:t>‹#›</a:t>
            </a:fld>
            <a:r>
              <a:rPr lang="en-GB" sz="600" b="1" dirty="0">
                <a:solidFill>
                  <a:srgbClr val="231F20"/>
                </a:solidFill>
                <a:latin typeface="Arial" panose="020B0604020202020204" pitchFamily="34" charset="0"/>
                <a:cs typeface="Arial" panose="020B0604020202020204" pitchFamily="34" charset="0"/>
              </a:rPr>
              <a:t> </a:t>
            </a:r>
            <a:r>
              <a:rPr lang="en-GB" sz="600" b="1" spc="11" dirty="0">
                <a:solidFill>
                  <a:srgbClr val="231F20"/>
                </a:solidFill>
                <a:latin typeface="Arial" panose="020B0604020202020204" pitchFamily="34" charset="0"/>
                <a:cs typeface="Arial" panose="020B0604020202020204" pitchFamily="34" charset="0"/>
              </a:rPr>
              <a:t> </a:t>
            </a:r>
            <a:r>
              <a:rPr lang="en-GB" sz="675" spc="-11" dirty="0">
                <a:solidFill>
                  <a:srgbClr val="35355A"/>
                </a:solidFill>
                <a:latin typeface="+mn-lt"/>
                <a:cs typeface="Arial" panose="020B0604020202020204" pitchFamily="34" charset="0"/>
              </a:rPr>
              <a:t>|</a:t>
            </a:r>
            <a:r>
              <a:rPr lang="en-GB" sz="675" spc="413" dirty="0">
                <a:solidFill>
                  <a:srgbClr val="35355A"/>
                </a:solidFill>
                <a:latin typeface="+mn-lt"/>
                <a:cs typeface="Arial" panose="020B0604020202020204" pitchFamily="34" charset="0"/>
              </a:rPr>
              <a:t> </a:t>
            </a:r>
            <a:r>
              <a:rPr lang="en-GB" sz="675" b="1" dirty="0">
                <a:solidFill>
                  <a:srgbClr val="35355A"/>
                </a:solidFill>
                <a:latin typeface="+mn-lt"/>
                <a:cs typeface="Arial" panose="020B0604020202020204" pitchFamily="34" charset="0"/>
              </a:rPr>
              <a:t>IDF</a:t>
            </a:r>
            <a:r>
              <a:rPr lang="en-GB" sz="675" b="1" spc="4" dirty="0">
                <a:solidFill>
                  <a:srgbClr val="35355A"/>
                </a:solidFill>
                <a:latin typeface="+mn-lt"/>
                <a:cs typeface="Arial" panose="020B0604020202020204" pitchFamily="34" charset="0"/>
              </a:rPr>
              <a:t> </a:t>
            </a:r>
            <a:r>
              <a:rPr lang="en-GB" sz="675" b="1" spc="-4" dirty="0">
                <a:solidFill>
                  <a:srgbClr val="35355A"/>
                </a:solidFill>
                <a:latin typeface="+mn-lt"/>
                <a:cs typeface="Arial" panose="020B0604020202020204" pitchFamily="34" charset="0"/>
              </a:rPr>
              <a:t>Diabetes</a:t>
            </a:r>
            <a:r>
              <a:rPr lang="en-GB" sz="675" b="1" spc="-19" dirty="0">
                <a:solidFill>
                  <a:srgbClr val="35355A"/>
                </a:solidFill>
                <a:latin typeface="+mn-lt"/>
                <a:cs typeface="Arial" panose="020B0604020202020204" pitchFamily="34" charset="0"/>
              </a:rPr>
              <a:t> </a:t>
            </a:r>
            <a:r>
              <a:rPr lang="en-GB" sz="675" b="1" spc="-4" dirty="0">
                <a:solidFill>
                  <a:srgbClr val="35355A"/>
                </a:solidFill>
                <a:latin typeface="+mn-lt"/>
                <a:cs typeface="Arial" panose="020B0604020202020204" pitchFamily="34" charset="0"/>
              </a:rPr>
              <a:t>Atlas</a:t>
            </a:r>
            <a:r>
              <a:rPr lang="en-GB" sz="675" b="1" spc="8" dirty="0">
                <a:solidFill>
                  <a:srgbClr val="35355A"/>
                </a:solidFill>
                <a:latin typeface="+mn-lt"/>
                <a:cs typeface="Arial" panose="020B0604020202020204" pitchFamily="34" charset="0"/>
              </a:rPr>
              <a:t> </a:t>
            </a:r>
            <a:r>
              <a:rPr lang="en-GB" sz="675" b="1" dirty="0">
                <a:solidFill>
                  <a:srgbClr val="35355A"/>
                </a:solidFill>
                <a:latin typeface="+mn-lt"/>
                <a:cs typeface="Arial" panose="020B0604020202020204" pitchFamily="34" charset="0"/>
              </a:rPr>
              <a:t>2021</a:t>
            </a:r>
            <a:r>
              <a:rPr lang="en-GB" sz="675" b="1" spc="-56" dirty="0">
                <a:solidFill>
                  <a:srgbClr val="35355A"/>
                </a:solidFill>
                <a:latin typeface="+mn-lt"/>
                <a:cs typeface="Arial" panose="020B0604020202020204" pitchFamily="34" charset="0"/>
              </a:rPr>
              <a:t> </a:t>
            </a:r>
            <a:r>
              <a:rPr lang="en-GB" sz="675" spc="15" dirty="0">
                <a:solidFill>
                  <a:srgbClr val="35355A"/>
                </a:solidFill>
                <a:latin typeface="+mn-lt"/>
                <a:cs typeface="Arial" panose="020B0604020202020204" pitchFamily="34" charset="0"/>
              </a:rPr>
              <a:t>–</a:t>
            </a:r>
            <a:r>
              <a:rPr lang="en-GB" sz="675" spc="-30" dirty="0">
                <a:solidFill>
                  <a:srgbClr val="35355A"/>
                </a:solidFill>
                <a:latin typeface="+mn-lt"/>
                <a:cs typeface="Arial" panose="020B0604020202020204" pitchFamily="34" charset="0"/>
              </a:rPr>
              <a:t> </a:t>
            </a:r>
            <a:r>
              <a:rPr lang="en-GB" sz="675" spc="8" dirty="0">
                <a:solidFill>
                  <a:srgbClr val="35355A"/>
                </a:solidFill>
                <a:latin typeface="+mn-lt"/>
                <a:cs typeface="Arial" panose="020B0604020202020204" pitchFamily="34" charset="0"/>
              </a:rPr>
              <a:t>10th</a:t>
            </a:r>
            <a:r>
              <a:rPr lang="en-GB" sz="675" spc="-15" dirty="0">
                <a:solidFill>
                  <a:srgbClr val="35355A"/>
                </a:solidFill>
                <a:latin typeface="+mn-lt"/>
                <a:cs typeface="Arial" panose="020B0604020202020204" pitchFamily="34" charset="0"/>
              </a:rPr>
              <a:t> </a:t>
            </a:r>
            <a:r>
              <a:rPr lang="en-GB" sz="675" spc="23" dirty="0">
                <a:solidFill>
                  <a:srgbClr val="35355A"/>
                </a:solidFill>
                <a:latin typeface="+mn-lt"/>
                <a:cs typeface="Arial" panose="020B0604020202020204" pitchFamily="34" charset="0"/>
              </a:rPr>
              <a:t>edition</a:t>
            </a:r>
            <a:r>
              <a:rPr lang="en-GB" sz="675" spc="23" baseline="0" dirty="0">
                <a:solidFill>
                  <a:srgbClr val="35355A"/>
                </a:solidFill>
                <a:latin typeface="+mn-lt"/>
                <a:cs typeface="Arial" panose="020B0604020202020204" pitchFamily="34" charset="0"/>
              </a:rPr>
              <a:t> </a:t>
            </a:r>
            <a:r>
              <a:rPr lang="en-GB" sz="675" spc="-19" dirty="0">
                <a:solidFill>
                  <a:srgbClr val="35355A"/>
                </a:solidFill>
                <a:latin typeface="+mn-lt"/>
                <a:cs typeface="Arial" panose="020B0604020202020204" pitchFamily="34" charset="0"/>
                <a:hlinkClick r:id="rId2"/>
              </a:rPr>
              <a:t>www.idf.org</a:t>
            </a:r>
            <a:r>
              <a:rPr lang="en-GB" sz="675" spc="375" dirty="0">
                <a:solidFill>
                  <a:srgbClr val="35355A"/>
                </a:solidFill>
                <a:latin typeface="+mn-lt"/>
                <a:cs typeface="Arial" panose="020B0604020202020204" pitchFamily="34" charset="0"/>
              </a:rPr>
              <a:t> </a:t>
            </a:r>
            <a:r>
              <a:rPr lang="en-GB" sz="675" b="1" spc="-11" dirty="0">
                <a:solidFill>
                  <a:srgbClr val="35355A"/>
                </a:solidFill>
                <a:latin typeface="+mn-lt"/>
                <a:cs typeface="Arial" panose="020B0604020202020204" pitchFamily="34" charset="0"/>
              </a:rPr>
              <a:t>@</a:t>
            </a:r>
            <a:r>
              <a:rPr lang="en-GB" sz="675" b="1" spc="-11" dirty="0" err="1">
                <a:solidFill>
                  <a:srgbClr val="35355A"/>
                </a:solidFill>
                <a:latin typeface="+mn-lt"/>
                <a:cs typeface="Arial" panose="020B0604020202020204" pitchFamily="34" charset="0"/>
              </a:rPr>
              <a:t>IntDiabetesFed</a:t>
            </a:r>
            <a:endParaRPr lang="en-GB" sz="675" dirty="0">
              <a:latin typeface="+mn-lt"/>
              <a:cs typeface="Arial" panose="020B0604020202020204" pitchFamily="34" charset="0"/>
            </a:endParaRPr>
          </a:p>
        </p:txBody>
      </p:sp>
    </p:spTree>
    <p:extLst>
      <p:ext uri="{BB962C8B-B14F-4D97-AF65-F5344CB8AC3E}">
        <p14:creationId xmlns:p14="http://schemas.microsoft.com/office/powerpoint/2010/main" val="1583470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grpSp>
        <p:nvGrpSpPr>
          <p:cNvPr id="11" name="object 8">
            <a:extLst>
              <a:ext uri="{FF2B5EF4-FFF2-40B4-BE49-F238E27FC236}">
                <a16:creationId xmlns:a16="http://schemas.microsoft.com/office/drawing/2014/main" id="{89C2037A-502D-BA45-B813-363106F370EC}"/>
              </a:ext>
            </a:extLst>
          </p:cNvPr>
          <p:cNvGrpSpPr/>
          <p:nvPr userDrawn="1"/>
        </p:nvGrpSpPr>
        <p:grpSpPr>
          <a:xfrm>
            <a:off x="-13518" y="356259"/>
            <a:ext cx="851715" cy="632966"/>
            <a:chOff x="7517536" y="8690952"/>
            <a:chExt cx="1273986" cy="946785"/>
          </a:xfrm>
        </p:grpSpPr>
        <p:sp>
          <p:nvSpPr>
            <p:cNvPr id="12" name="object 9">
              <a:extLst>
                <a:ext uri="{FF2B5EF4-FFF2-40B4-BE49-F238E27FC236}">
                  <a16:creationId xmlns:a16="http://schemas.microsoft.com/office/drawing/2014/main" id="{ED80A33D-2923-7346-B82E-3D71A5FE4510}"/>
                </a:ext>
              </a:extLst>
            </p:cNvPr>
            <p:cNvSpPr/>
            <p:nvPr/>
          </p:nvSpPr>
          <p:spPr>
            <a:xfrm>
              <a:off x="7517536" y="8690952"/>
              <a:ext cx="859789" cy="946785"/>
            </a:xfrm>
            <a:custGeom>
              <a:avLst/>
              <a:gdLst/>
              <a:ahLst/>
              <a:cxnLst/>
              <a:rect l="l" t="t" r="r" b="b"/>
              <a:pathLst>
                <a:path w="817245" h="946784">
                  <a:moveTo>
                    <a:pt x="816902" y="0"/>
                  </a:moveTo>
                  <a:lnTo>
                    <a:pt x="0" y="0"/>
                  </a:lnTo>
                  <a:lnTo>
                    <a:pt x="0" y="946607"/>
                  </a:lnTo>
                  <a:lnTo>
                    <a:pt x="816902" y="946607"/>
                  </a:lnTo>
                  <a:lnTo>
                    <a:pt x="816902" y="0"/>
                  </a:lnTo>
                  <a:close/>
                </a:path>
              </a:pathLst>
            </a:custGeom>
            <a:solidFill>
              <a:srgbClr val="E94575"/>
            </a:solidFill>
          </p:spPr>
          <p:txBody>
            <a:bodyPr wrap="square" lIns="0" tIns="0" rIns="0" bIns="0" rtlCol="0"/>
            <a:lstStyle/>
            <a:p>
              <a:endParaRPr sz="1800" dirty="0"/>
            </a:p>
          </p:txBody>
        </p:sp>
        <p:sp>
          <p:nvSpPr>
            <p:cNvPr id="13" name="object 10">
              <a:extLst>
                <a:ext uri="{FF2B5EF4-FFF2-40B4-BE49-F238E27FC236}">
                  <a16:creationId xmlns:a16="http://schemas.microsoft.com/office/drawing/2014/main" id="{B3314864-482D-A54F-A250-F0E7FFADD394}"/>
                </a:ext>
              </a:extLst>
            </p:cNvPr>
            <p:cNvSpPr/>
            <p:nvPr/>
          </p:nvSpPr>
          <p:spPr>
            <a:xfrm>
              <a:off x="7931732" y="8734582"/>
              <a:ext cx="859790" cy="859790"/>
            </a:xfrm>
            <a:custGeom>
              <a:avLst/>
              <a:gdLst/>
              <a:ahLst/>
              <a:cxnLst/>
              <a:rect l="l" t="t" r="r" b="b"/>
              <a:pathLst>
                <a:path w="859790" h="859790">
                  <a:moveTo>
                    <a:pt x="429679" y="0"/>
                  </a:moveTo>
                  <a:lnTo>
                    <a:pt x="382861" y="2521"/>
                  </a:lnTo>
                  <a:lnTo>
                    <a:pt x="337504" y="9910"/>
                  </a:lnTo>
                  <a:lnTo>
                    <a:pt x="293869" y="21905"/>
                  </a:lnTo>
                  <a:lnTo>
                    <a:pt x="252218" y="38244"/>
                  </a:lnTo>
                  <a:lnTo>
                    <a:pt x="212814" y="58665"/>
                  </a:lnTo>
                  <a:lnTo>
                    <a:pt x="175918" y="82904"/>
                  </a:lnTo>
                  <a:lnTo>
                    <a:pt x="141793" y="110701"/>
                  </a:lnTo>
                  <a:lnTo>
                    <a:pt x="110701" y="141793"/>
                  </a:lnTo>
                  <a:lnTo>
                    <a:pt x="82904" y="175918"/>
                  </a:lnTo>
                  <a:lnTo>
                    <a:pt x="58665" y="212814"/>
                  </a:lnTo>
                  <a:lnTo>
                    <a:pt x="38244" y="252218"/>
                  </a:lnTo>
                  <a:lnTo>
                    <a:pt x="21905" y="293869"/>
                  </a:lnTo>
                  <a:lnTo>
                    <a:pt x="9910" y="337504"/>
                  </a:lnTo>
                  <a:lnTo>
                    <a:pt x="2521" y="382861"/>
                  </a:lnTo>
                  <a:lnTo>
                    <a:pt x="0" y="429679"/>
                  </a:lnTo>
                  <a:lnTo>
                    <a:pt x="2521" y="476496"/>
                  </a:lnTo>
                  <a:lnTo>
                    <a:pt x="9910" y="521853"/>
                  </a:lnTo>
                  <a:lnTo>
                    <a:pt x="21905" y="565488"/>
                  </a:lnTo>
                  <a:lnTo>
                    <a:pt x="38244" y="607139"/>
                  </a:lnTo>
                  <a:lnTo>
                    <a:pt x="58665" y="646543"/>
                  </a:lnTo>
                  <a:lnTo>
                    <a:pt x="82904" y="683439"/>
                  </a:lnTo>
                  <a:lnTo>
                    <a:pt x="110701" y="717564"/>
                  </a:lnTo>
                  <a:lnTo>
                    <a:pt x="141793" y="748656"/>
                  </a:lnTo>
                  <a:lnTo>
                    <a:pt x="175918" y="776453"/>
                  </a:lnTo>
                  <a:lnTo>
                    <a:pt x="212814" y="800693"/>
                  </a:lnTo>
                  <a:lnTo>
                    <a:pt x="252218" y="821113"/>
                  </a:lnTo>
                  <a:lnTo>
                    <a:pt x="293869" y="837452"/>
                  </a:lnTo>
                  <a:lnTo>
                    <a:pt x="337504" y="849447"/>
                  </a:lnTo>
                  <a:lnTo>
                    <a:pt x="382861" y="856836"/>
                  </a:lnTo>
                  <a:lnTo>
                    <a:pt x="429679" y="859358"/>
                  </a:lnTo>
                  <a:lnTo>
                    <a:pt x="476498" y="856836"/>
                  </a:lnTo>
                  <a:lnTo>
                    <a:pt x="521857" y="849447"/>
                  </a:lnTo>
                  <a:lnTo>
                    <a:pt x="565493" y="837452"/>
                  </a:lnTo>
                  <a:lnTo>
                    <a:pt x="607144" y="821113"/>
                  </a:lnTo>
                  <a:lnTo>
                    <a:pt x="646549" y="800693"/>
                  </a:lnTo>
                  <a:lnTo>
                    <a:pt x="683445" y="776453"/>
                  </a:lnTo>
                  <a:lnTo>
                    <a:pt x="717569" y="748656"/>
                  </a:lnTo>
                  <a:lnTo>
                    <a:pt x="748660" y="717564"/>
                  </a:lnTo>
                  <a:lnTo>
                    <a:pt x="776457" y="683439"/>
                  </a:lnTo>
                  <a:lnTo>
                    <a:pt x="800695" y="646543"/>
                  </a:lnTo>
                  <a:lnTo>
                    <a:pt x="821115" y="607139"/>
                  </a:lnTo>
                  <a:lnTo>
                    <a:pt x="837453" y="565488"/>
                  </a:lnTo>
                  <a:lnTo>
                    <a:pt x="849448" y="521853"/>
                  </a:lnTo>
                  <a:lnTo>
                    <a:pt x="856836" y="476496"/>
                  </a:lnTo>
                  <a:lnTo>
                    <a:pt x="859358" y="429679"/>
                  </a:lnTo>
                  <a:lnTo>
                    <a:pt x="856836" y="382861"/>
                  </a:lnTo>
                  <a:lnTo>
                    <a:pt x="849448" y="337504"/>
                  </a:lnTo>
                  <a:lnTo>
                    <a:pt x="837453" y="293869"/>
                  </a:lnTo>
                  <a:lnTo>
                    <a:pt x="821115" y="252218"/>
                  </a:lnTo>
                  <a:lnTo>
                    <a:pt x="800695" y="212814"/>
                  </a:lnTo>
                  <a:lnTo>
                    <a:pt x="776457" y="175918"/>
                  </a:lnTo>
                  <a:lnTo>
                    <a:pt x="748660" y="141793"/>
                  </a:lnTo>
                  <a:lnTo>
                    <a:pt x="717569" y="110701"/>
                  </a:lnTo>
                  <a:lnTo>
                    <a:pt x="683445" y="82904"/>
                  </a:lnTo>
                  <a:lnTo>
                    <a:pt x="646549" y="58665"/>
                  </a:lnTo>
                  <a:lnTo>
                    <a:pt x="607144" y="38244"/>
                  </a:lnTo>
                  <a:lnTo>
                    <a:pt x="565493" y="21905"/>
                  </a:lnTo>
                  <a:lnTo>
                    <a:pt x="521857" y="9910"/>
                  </a:lnTo>
                  <a:lnTo>
                    <a:pt x="476498" y="2521"/>
                  </a:lnTo>
                  <a:lnTo>
                    <a:pt x="429679" y="0"/>
                  </a:lnTo>
                  <a:close/>
                </a:path>
              </a:pathLst>
            </a:custGeom>
            <a:solidFill>
              <a:srgbClr val="FFFFFF"/>
            </a:solidFill>
          </p:spPr>
          <p:txBody>
            <a:bodyPr wrap="square" lIns="0" tIns="0" rIns="0" bIns="0" rtlCol="0"/>
            <a:lstStyle/>
            <a:p>
              <a:endParaRPr sz="1800"/>
            </a:p>
          </p:txBody>
        </p:sp>
        <p:sp>
          <p:nvSpPr>
            <p:cNvPr id="14" name="object 11">
              <a:extLst>
                <a:ext uri="{FF2B5EF4-FFF2-40B4-BE49-F238E27FC236}">
                  <a16:creationId xmlns:a16="http://schemas.microsoft.com/office/drawing/2014/main" id="{9CD6D6E2-8E39-C740-8588-32A721D89361}"/>
                </a:ext>
              </a:extLst>
            </p:cNvPr>
            <p:cNvSpPr/>
            <p:nvPr/>
          </p:nvSpPr>
          <p:spPr>
            <a:xfrm>
              <a:off x="7931732" y="8734582"/>
              <a:ext cx="859790" cy="859790"/>
            </a:xfrm>
            <a:custGeom>
              <a:avLst/>
              <a:gdLst/>
              <a:ahLst/>
              <a:cxnLst/>
              <a:rect l="l" t="t" r="r" b="b"/>
              <a:pathLst>
                <a:path w="859790" h="859790">
                  <a:moveTo>
                    <a:pt x="859358" y="429679"/>
                  </a:moveTo>
                  <a:lnTo>
                    <a:pt x="856836" y="476496"/>
                  </a:lnTo>
                  <a:lnTo>
                    <a:pt x="849448" y="521853"/>
                  </a:lnTo>
                  <a:lnTo>
                    <a:pt x="837453" y="565488"/>
                  </a:lnTo>
                  <a:lnTo>
                    <a:pt x="821115" y="607139"/>
                  </a:lnTo>
                  <a:lnTo>
                    <a:pt x="800695" y="646543"/>
                  </a:lnTo>
                  <a:lnTo>
                    <a:pt x="776457" y="683439"/>
                  </a:lnTo>
                  <a:lnTo>
                    <a:pt x="748660" y="717564"/>
                  </a:lnTo>
                  <a:lnTo>
                    <a:pt x="717569" y="748656"/>
                  </a:lnTo>
                  <a:lnTo>
                    <a:pt x="683445" y="776453"/>
                  </a:lnTo>
                  <a:lnTo>
                    <a:pt x="646549" y="800693"/>
                  </a:lnTo>
                  <a:lnTo>
                    <a:pt x="607144" y="821113"/>
                  </a:lnTo>
                  <a:lnTo>
                    <a:pt x="565493" y="837452"/>
                  </a:lnTo>
                  <a:lnTo>
                    <a:pt x="521857" y="849447"/>
                  </a:lnTo>
                  <a:lnTo>
                    <a:pt x="476498" y="856836"/>
                  </a:lnTo>
                  <a:lnTo>
                    <a:pt x="429679" y="859358"/>
                  </a:lnTo>
                  <a:lnTo>
                    <a:pt x="382861" y="856836"/>
                  </a:lnTo>
                  <a:lnTo>
                    <a:pt x="337504" y="849447"/>
                  </a:lnTo>
                  <a:lnTo>
                    <a:pt x="293869" y="837452"/>
                  </a:lnTo>
                  <a:lnTo>
                    <a:pt x="252218" y="821113"/>
                  </a:lnTo>
                  <a:lnTo>
                    <a:pt x="212814" y="800693"/>
                  </a:lnTo>
                  <a:lnTo>
                    <a:pt x="175918" y="776453"/>
                  </a:lnTo>
                  <a:lnTo>
                    <a:pt x="141793" y="748656"/>
                  </a:lnTo>
                  <a:lnTo>
                    <a:pt x="110701" y="717564"/>
                  </a:lnTo>
                  <a:lnTo>
                    <a:pt x="82904" y="683439"/>
                  </a:lnTo>
                  <a:lnTo>
                    <a:pt x="58665" y="646543"/>
                  </a:lnTo>
                  <a:lnTo>
                    <a:pt x="38244" y="607139"/>
                  </a:lnTo>
                  <a:lnTo>
                    <a:pt x="21905" y="565488"/>
                  </a:lnTo>
                  <a:lnTo>
                    <a:pt x="9910" y="521853"/>
                  </a:lnTo>
                  <a:lnTo>
                    <a:pt x="2521" y="476496"/>
                  </a:lnTo>
                  <a:lnTo>
                    <a:pt x="0" y="429679"/>
                  </a:lnTo>
                  <a:lnTo>
                    <a:pt x="2521" y="382861"/>
                  </a:lnTo>
                  <a:lnTo>
                    <a:pt x="9910" y="337504"/>
                  </a:lnTo>
                  <a:lnTo>
                    <a:pt x="21905" y="293869"/>
                  </a:lnTo>
                  <a:lnTo>
                    <a:pt x="38244" y="252218"/>
                  </a:lnTo>
                  <a:lnTo>
                    <a:pt x="58665" y="212814"/>
                  </a:lnTo>
                  <a:lnTo>
                    <a:pt x="82904" y="175918"/>
                  </a:lnTo>
                  <a:lnTo>
                    <a:pt x="110701" y="141793"/>
                  </a:lnTo>
                  <a:lnTo>
                    <a:pt x="141793" y="110701"/>
                  </a:lnTo>
                  <a:lnTo>
                    <a:pt x="175918" y="82904"/>
                  </a:lnTo>
                  <a:lnTo>
                    <a:pt x="212814" y="58665"/>
                  </a:lnTo>
                  <a:lnTo>
                    <a:pt x="252218" y="38244"/>
                  </a:lnTo>
                  <a:lnTo>
                    <a:pt x="293869" y="21905"/>
                  </a:lnTo>
                  <a:lnTo>
                    <a:pt x="337504" y="9910"/>
                  </a:lnTo>
                  <a:lnTo>
                    <a:pt x="382861" y="2521"/>
                  </a:lnTo>
                  <a:lnTo>
                    <a:pt x="429679" y="0"/>
                  </a:lnTo>
                  <a:lnTo>
                    <a:pt x="476498" y="2521"/>
                  </a:lnTo>
                  <a:lnTo>
                    <a:pt x="521857" y="9910"/>
                  </a:lnTo>
                  <a:lnTo>
                    <a:pt x="565493" y="21905"/>
                  </a:lnTo>
                  <a:lnTo>
                    <a:pt x="607144" y="38244"/>
                  </a:lnTo>
                  <a:lnTo>
                    <a:pt x="646549" y="58665"/>
                  </a:lnTo>
                  <a:lnTo>
                    <a:pt x="683445" y="82904"/>
                  </a:lnTo>
                  <a:lnTo>
                    <a:pt x="717569" y="110701"/>
                  </a:lnTo>
                  <a:lnTo>
                    <a:pt x="748660" y="141793"/>
                  </a:lnTo>
                  <a:lnTo>
                    <a:pt x="776457" y="175918"/>
                  </a:lnTo>
                  <a:lnTo>
                    <a:pt x="800695" y="212814"/>
                  </a:lnTo>
                  <a:lnTo>
                    <a:pt x="821115" y="252218"/>
                  </a:lnTo>
                  <a:lnTo>
                    <a:pt x="837453" y="293869"/>
                  </a:lnTo>
                  <a:lnTo>
                    <a:pt x="849448" y="337504"/>
                  </a:lnTo>
                  <a:lnTo>
                    <a:pt x="856836" y="382861"/>
                  </a:lnTo>
                  <a:lnTo>
                    <a:pt x="859358" y="429679"/>
                  </a:lnTo>
                  <a:close/>
                </a:path>
              </a:pathLst>
            </a:custGeom>
            <a:ln w="60325">
              <a:solidFill>
                <a:srgbClr val="E94775"/>
              </a:solidFill>
            </a:ln>
          </p:spPr>
          <p:txBody>
            <a:bodyPr wrap="square" lIns="0" tIns="0" rIns="0" bIns="0" rtlCol="0"/>
            <a:lstStyle/>
            <a:p>
              <a:endParaRPr sz="1800"/>
            </a:p>
          </p:txBody>
        </p:sp>
      </p:grpSp>
      <p:sp>
        <p:nvSpPr>
          <p:cNvPr id="15" name="object 20">
            <a:extLst>
              <a:ext uri="{FF2B5EF4-FFF2-40B4-BE49-F238E27FC236}">
                <a16:creationId xmlns:a16="http://schemas.microsoft.com/office/drawing/2014/main" id="{DA4EA88F-ED3A-7347-AE90-CB516FEC6E20}"/>
              </a:ext>
            </a:extLst>
          </p:cNvPr>
          <p:cNvSpPr/>
          <p:nvPr userDrawn="1"/>
        </p:nvSpPr>
        <p:spPr>
          <a:xfrm>
            <a:off x="343069" y="469192"/>
            <a:ext cx="416883" cy="416883"/>
          </a:xfrm>
          <a:custGeom>
            <a:avLst/>
            <a:gdLst/>
            <a:ahLst/>
            <a:cxnLst/>
            <a:rect l="l" t="t" r="r" b="b"/>
            <a:pathLst>
              <a:path w="623570" h="623570">
                <a:moveTo>
                  <a:pt x="467321" y="311543"/>
                </a:moveTo>
                <a:lnTo>
                  <a:pt x="464156" y="374330"/>
                </a:lnTo>
                <a:lnTo>
                  <a:pt x="455079" y="432810"/>
                </a:lnTo>
                <a:lnTo>
                  <a:pt x="440716" y="485730"/>
                </a:lnTo>
                <a:lnTo>
                  <a:pt x="421693" y="531837"/>
                </a:lnTo>
                <a:lnTo>
                  <a:pt x="398638" y="569880"/>
                </a:lnTo>
                <a:lnTo>
                  <a:pt x="372177" y="598604"/>
                </a:lnTo>
                <a:lnTo>
                  <a:pt x="311543" y="623087"/>
                </a:lnTo>
                <a:lnTo>
                  <a:pt x="280150" y="616757"/>
                </a:lnTo>
                <a:lnTo>
                  <a:pt x="224448" y="569880"/>
                </a:lnTo>
                <a:lnTo>
                  <a:pt x="201393" y="531837"/>
                </a:lnTo>
                <a:lnTo>
                  <a:pt x="182371" y="485730"/>
                </a:lnTo>
                <a:lnTo>
                  <a:pt x="168007" y="432810"/>
                </a:lnTo>
                <a:lnTo>
                  <a:pt x="158930" y="374330"/>
                </a:lnTo>
                <a:lnTo>
                  <a:pt x="155765" y="311543"/>
                </a:lnTo>
                <a:lnTo>
                  <a:pt x="158930" y="248757"/>
                </a:lnTo>
                <a:lnTo>
                  <a:pt x="168007" y="190277"/>
                </a:lnTo>
                <a:lnTo>
                  <a:pt x="182371" y="137357"/>
                </a:lnTo>
                <a:lnTo>
                  <a:pt x="201393" y="91249"/>
                </a:lnTo>
                <a:lnTo>
                  <a:pt x="224448" y="53207"/>
                </a:lnTo>
                <a:lnTo>
                  <a:pt x="250909" y="24482"/>
                </a:lnTo>
                <a:lnTo>
                  <a:pt x="311543" y="0"/>
                </a:lnTo>
                <a:lnTo>
                  <a:pt x="342937" y="6329"/>
                </a:lnTo>
                <a:lnTo>
                  <a:pt x="398638" y="53207"/>
                </a:lnTo>
                <a:lnTo>
                  <a:pt x="421693" y="91249"/>
                </a:lnTo>
                <a:lnTo>
                  <a:pt x="440716" y="137357"/>
                </a:lnTo>
                <a:lnTo>
                  <a:pt x="455079" y="190277"/>
                </a:lnTo>
                <a:lnTo>
                  <a:pt x="464156" y="248757"/>
                </a:lnTo>
                <a:lnTo>
                  <a:pt x="467321" y="311543"/>
                </a:lnTo>
                <a:close/>
              </a:path>
              <a:path w="623570" h="623570">
                <a:moveTo>
                  <a:pt x="311543" y="0"/>
                </a:moveTo>
                <a:lnTo>
                  <a:pt x="265506" y="3377"/>
                </a:lnTo>
                <a:lnTo>
                  <a:pt x="221566" y="13190"/>
                </a:lnTo>
                <a:lnTo>
                  <a:pt x="180205" y="28955"/>
                </a:lnTo>
                <a:lnTo>
                  <a:pt x="141905" y="50191"/>
                </a:lnTo>
                <a:lnTo>
                  <a:pt x="107148" y="76416"/>
                </a:lnTo>
                <a:lnTo>
                  <a:pt x="76416" y="107148"/>
                </a:lnTo>
                <a:lnTo>
                  <a:pt x="50191" y="141905"/>
                </a:lnTo>
                <a:lnTo>
                  <a:pt x="28955" y="180205"/>
                </a:lnTo>
                <a:lnTo>
                  <a:pt x="13190" y="221566"/>
                </a:lnTo>
                <a:lnTo>
                  <a:pt x="3377" y="265506"/>
                </a:lnTo>
                <a:lnTo>
                  <a:pt x="0" y="311543"/>
                </a:lnTo>
                <a:lnTo>
                  <a:pt x="311543" y="311543"/>
                </a:lnTo>
                <a:lnTo>
                  <a:pt x="311543" y="0"/>
                </a:lnTo>
                <a:close/>
              </a:path>
              <a:path w="623570" h="623570">
                <a:moveTo>
                  <a:pt x="623100" y="311543"/>
                </a:moveTo>
                <a:lnTo>
                  <a:pt x="619722" y="265506"/>
                </a:lnTo>
                <a:lnTo>
                  <a:pt x="609909" y="221566"/>
                </a:lnTo>
                <a:lnTo>
                  <a:pt x="594143" y="180205"/>
                </a:lnTo>
                <a:lnTo>
                  <a:pt x="572907" y="141905"/>
                </a:lnTo>
                <a:lnTo>
                  <a:pt x="546682" y="107148"/>
                </a:lnTo>
                <a:lnTo>
                  <a:pt x="515949" y="76416"/>
                </a:lnTo>
                <a:lnTo>
                  <a:pt x="481191" y="50191"/>
                </a:lnTo>
                <a:lnTo>
                  <a:pt x="442889" y="28955"/>
                </a:lnTo>
                <a:lnTo>
                  <a:pt x="401526" y="13190"/>
                </a:lnTo>
                <a:lnTo>
                  <a:pt x="357584" y="3377"/>
                </a:lnTo>
                <a:lnTo>
                  <a:pt x="311543" y="0"/>
                </a:lnTo>
                <a:lnTo>
                  <a:pt x="311543" y="311543"/>
                </a:lnTo>
                <a:lnTo>
                  <a:pt x="623100" y="311543"/>
                </a:lnTo>
                <a:close/>
              </a:path>
              <a:path w="623570" h="623570">
                <a:moveTo>
                  <a:pt x="0" y="311543"/>
                </a:moveTo>
                <a:lnTo>
                  <a:pt x="3377" y="357581"/>
                </a:lnTo>
                <a:lnTo>
                  <a:pt x="13190" y="401521"/>
                </a:lnTo>
                <a:lnTo>
                  <a:pt x="28955" y="442882"/>
                </a:lnTo>
                <a:lnTo>
                  <a:pt x="50191" y="481181"/>
                </a:lnTo>
                <a:lnTo>
                  <a:pt x="76416" y="515938"/>
                </a:lnTo>
                <a:lnTo>
                  <a:pt x="107148" y="546670"/>
                </a:lnTo>
                <a:lnTo>
                  <a:pt x="141905" y="572895"/>
                </a:lnTo>
                <a:lnTo>
                  <a:pt x="180205" y="594131"/>
                </a:lnTo>
                <a:lnTo>
                  <a:pt x="221566" y="609896"/>
                </a:lnTo>
                <a:lnTo>
                  <a:pt x="265506" y="619709"/>
                </a:lnTo>
                <a:lnTo>
                  <a:pt x="311543" y="623087"/>
                </a:lnTo>
                <a:lnTo>
                  <a:pt x="311543" y="311543"/>
                </a:lnTo>
                <a:lnTo>
                  <a:pt x="0" y="311543"/>
                </a:lnTo>
                <a:close/>
              </a:path>
              <a:path w="623570" h="623570">
                <a:moveTo>
                  <a:pt x="311543" y="311543"/>
                </a:moveTo>
                <a:lnTo>
                  <a:pt x="311543" y="623087"/>
                </a:lnTo>
                <a:lnTo>
                  <a:pt x="357584" y="619709"/>
                </a:lnTo>
                <a:lnTo>
                  <a:pt x="401526" y="609896"/>
                </a:lnTo>
                <a:lnTo>
                  <a:pt x="442889" y="594131"/>
                </a:lnTo>
                <a:lnTo>
                  <a:pt x="481191" y="572895"/>
                </a:lnTo>
                <a:lnTo>
                  <a:pt x="515949" y="546670"/>
                </a:lnTo>
                <a:lnTo>
                  <a:pt x="546682" y="515938"/>
                </a:lnTo>
                <a:lnTo>
                  <a:pt x="572907" y="481181"/>
                </a:lnTo>
                <a:lnTo>
                  <a:pt x="594143" y="442882"/>
                </a:lnTo>
                <a:lnTo>
                  <a:pt x="609909" y="401521"/>
                </a:lnTo>
                <a:lnTo>
                  <a:pt x="619722" y="357581"/>
                </a:lnTo>
                <a:lnTo>
                  <a:pt x="623100" y="311543"/>
                </a:lnTo>
                <a:lnTo>
                  <a:pt x="311543" y="311543"/>
                </a:lnTo>
                <a:close/>
              </a:path>
              <a:path w="623570" h="623570">
                <a:moveTo>
                  <a:pt x="543699" y="103847"/>
                </a:moveTo>
                <a:lnTo>
                  <a:pt x="506506" y="68575"/>
                </a:lnTo>
                <a:lnTo>
                  <a:pt x="463908" y="39762"/>
                </a:lnTo>
                <a:lnTo>
                  <a:pt x="416691" y="18200"/>
                </a:lnTo>
                <a:lnTo>
                  <a:pt x="365641" y="4682"/>
                </a:lnTo>
                <a:lnTo>
                  <a:pt x="311543" y="0"/>
                </a:lnTo>
                <a:lnTo>
                  <a:pt x="257451" y="4682"/>
                </a:lnTo>
                <a:lnTo>
                  <a:pt x="206401" y="18200"/>
                </a:lnTo>
                <a:lnTo>
                  <a:pt x="159182" y="39762"/>
                </a:lnTo>
                <a:lnTo>
                  <a:pt x="116582" y="68575"/>
                </a:lnTo>
                <a:lnTo>
                  <a:pt x="79387" y="103847"/>
                </a:lnTo>
                <a:lnTo>
                  <a:pt x="116582" y="121478"/>
                </a:lnTo>
                <a:lnTo>
                  <a:pt x="159182" y="135882"/>
                </a:lnTo>
                <a:lnTo>
                  <a:pt x="206401" y="146663"/>
                </a:lnTo>
                <a:lnTo>
                  <a:pt x="257451" y="153423"/>
                </a:lnTo>
                <a:lnTo>
                  <a:pt x="311543" y="155765"/>
                </a:lnTo>
                <a:lnTo>
                  <a:pt x="365641" y="153423"/>
                </a:lnTo>
                <a:lnTo>
                  <a:pt x="416691" y="146663"/>
                </a:lnTo>
                <a:lnTo>
                  <a:pt x="463908" y="135882"/>
                </a:lnTo>
                <a:lnTo>
                  <a:pt x="506506" y="121478"/>
                </a:lnTo>
                <a:lnTo>
                  <a:pt x="543699" y="103847"/>
                </a:lnTo>
                <a:close/>
              </a:path>
              <a:path w="623570" h="623570">
                <a:moveTo>
                  <a:pt x="79387" y="519239"/>
                </a:moveTo>
                <a:lnTo>
                  <a:pt x="116582" y="554511"/>
                </a:lnTo>
                <a:lnTo>
                  <a:pt x="159182" y="583324"/>
                </a:lnTo>
                <a:lnTo>
                  <a:pt x="206401" y="604886"/>
                </a:lnTo>
                <a:lnTo>
                  <a:pt x="257451" y="618405"/>
                </a:lnTo>
                <a:lnTo>
                  <a:pt x="311543" y="623087"/>
                </a:lnTo>
                <a:lnTo>
                  <a:pt x="365641" y="618405"/>
                </a:lnTo>
                <a:lnTo>
                  <a:pt x="416691" y="604886"/>
                </a:lnTo>
                <a:lnTo>
                  <a:pt x="463908" y="583324"/>
                </a:lnTo>
                <a:lnTo>
                  <a:pt x="506506" y="554511"/>
                </a:lnTo>
                <a:lnTo>
                  <a:pt x="543699" y="519239"/>
                </a:lnTo>
                <a:lnTo>
                  <a:pt x="506506" y="501609"/>
                </a:lnTo>
                <a:lnTo>
                  <a:pt x="463908" y="487204"/>
                </a:lnTo>
                <a:lnTo>
                  <a:pt x="416691" y="476423"/>
                </a:lnTo>
                <a:lnTo>
                  <a:pt x="365641" y="469663"/>
                </a:lnTo>
                <a:lnTo>
                  <a:pt x="311543" y="467321"/>
                </a:lnTo>
                <a:lnTo>
                  <a:pt x="257451" y="469663"/>
                </a:lnTo>
                <a:lnTo>
                  <a:pt x="206401" y="476423"/>
                </a:lnTo>
                <a:lnTo>
                  <a:pt x="159182" y="487204"/>
                </a:lnTo>
                <a:lnTo>
                  <a:pt x="116582" y="501609"/>
                </a:lnTo>
                <a:lnTo>
                  <a:pt x="79387" y="519239"/>
                </a:lnTo>
                <a:close/>
              </a:path>
            </a:pathLst>
          </a:custGeom>
          <a:ln w="25400">
            <a:solidFill>
              <a:srgbClr val="33304F"/>
            </a:solidFill>
          </a:ln>
        </p:spPr>
        <p:txBody>
          <a:bodyPr wrap="square" lIns="0" tIns="0" rIns="0" bIns="0" rtlCol="0"/>
          <a:lstStyle/>
          <a:p>
            <a:endParaRPr sz="1800"/>
          </a:p>
        </p:txBody>
      </p:sp>
      <p:cxnSp>
        <p:nvCxnSpPr>
          <p:cNvPr id="18" name="Straight Connector 17">
            <a:extLst>
              <a:ext uri="{FF2B5EF4-FFF2-40B4-BE49-F238E27FC236}">
                <a16:creationId xmlns:a16="http://schemas.microsoft.com/office/drawing/2014/main" id="{3FD45B3C-C657-D641-A19F-660B2AEDA118}"/>
              </a:ext>
            </a:extLst>
          </p:cNvPr>
          <p:cNvCxnSpPr>
            <a:cxnSpLocks/>
          </p:cNvCxnSpPr>
          <p:nvPr userDrawn="1"/>
        </p:nvCxnSpPr>
        <p:spPr>
          <a:xfrm>
            <a:off x="1115105" y="1090825"/>
            <a:ext cx="9961792" cy="0"/>
          </a:xfrm>
          <a:prstGeom prst="line">
            <a:avLst/>
          </a:prstGeom>
          <a:ln w="22225">
            <a:solidFill>
              <a:srgbClr val="332F4F"/>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0B16BC47-09DF-1844-9D7D-97A681622698}"/>
              </a:ext>
            </a:extLst>
          </p:cNvPr>
          <p:cNvSpPr>
            <a:spLocks noGrp="1"/>
          </p:cNvSpPr>
          <p:nvPr>
            <p:ph type="title"/>
          </p:nvPr>
        </p:nvSpPr>
        <p:spPr>
          <a:xfrm>
            <a:off x="1043543" y="-3175"/>
            <a:ext cx="10515600" cy="1325563"/>
          </a:xfrm>
        </p:spPr>
        <p:txBody>
          <a:bodyPr>
            <a:normAutofit/>
          </a:bodyPr>
          <a:lstStyle>
            <a:lvl1pPr>
              <a:defRPr sz="1500" b="1" i="0">
                <a:solidFill>
                  <a:srgbClr val="332F4F"/>
                </a:solidFill>
                <a:latin typeface="Cambria" panose="02040503050406030204" pitchFamily="18" charset="0"/>
                <a:cs typeface="Cambria" panose="02040503050406030204" pitchFamily="18" charset="0"/>
              </a:defRPr>
            </a:lvl1pPr>
          </a:lstStyle>
          <a:p>
            <a:endParaRPr lang="en-US" dirty="0"/>
          </a:p>
        </p:txBody>
      </p:sp>
      <p:sp>
        <p:nvSpPr>
          <p:cNvPr id="19" name="Date Placeholder 3">
            <a:extLst>
              <a:ext uri="{FF2B5EF4-FFF2-40B4-BE49-F238E27FC236}">
                <a16:creationId xmlns:a16="http://schemas.microsoft.com/office/drawing/2014/main" id="{54DDAE1F-E5F6-7242-A8D8-14D107CBDE84}"/>
              </a:ext>
            </a:extLst>
          </p:cNvPr>
          <p:cNvSpPr txBox="1">
            <a:spLocks/>
          </p:cNvSpPr>
          <p:nvPr userDrawn="1"/>
        </p:nvSpPr>
        <p:spPr>
          <a:xfrm>
            <a:off x="1043545" y="6230410"/>
            <a:ext cx="4114801"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spcBef>
                <a:spcPts val="30"/>
              </a:spcBef>
              <a:tabLst>
                <a:tab pos="1598771" algn="l"/>
              </a:tabLst>
            </a:pPr>
            <a:fld id="{02F089CC-B3B4-E546-89E0-248A854C8F7C}" type="slidenum">
              <a:rPr lang="en-US" sz="600" smtClean="0">
                <a:latin typeface="Arial" panose="020B0604020202020204" pitchFamily="34" charset="0"/>
                <a:cs typeface="Arial" panose="020B0604020202020204" pitchFamily="34" charset="0"/>
              </a:rPr>
              <a:pPr marL="9525">
                <a:spcBef>
                  <a:spcPts val="30"/>
                </a:spcBef>
                <a:tabLst>
                  <a:tab pos="1598771" algn="l"/>
                </a:tabLst>
              </a:pPr>
              <a:t>‹#›</a:t>
            </a:fld>
            <a:r>
              <a:rPr lang="en-GB" sz="600" b="1" dirty="0">
                <a:solidFill>
                  <a:srgbClr val="231F20"/>
                </a:solidFill>
                <a:latin typeface="Arial" panose="020B0604020202020204" pitchFamily="34" charset="0"/>
                <a:cs typeface="Arial" panose="020B0604020202020204" pitchFamily="34" charset="0"/>
              </a:rPr>
              <a:t> </a:t>
            </a:r>
            <a:r>
              <a:rPr lang="en-GB" sz="600" b="1" spc="11" dirty="0">
                <a:solidFill>
                  <a:srgbClr val="231F20"/>
                </a:solidFill>
                <a:latin typeface="Arial" panose="020B0604020202020204" pitchFamily="34" charset="0"/>
                <a:cs typeface="Arial" panose="020B0604020202020204" pitchFamily="34" charset="0"/>
              </a:rPr>
              <a:t> </a:t>
            </a:r>
            <a:r>
              <a:rPr lang="en-GB" sz="675" spc="-11" dirty="0">
                <a:solidFill>
                  <a:srgbClr val="35355A"/>
                </a:solidFill>
                <a:latin typeface="+mn-lt"/>
                <a:cs typeface="Arial" panose="020B0604020202020204" pitchFamily="34" charset="0"/>
              </a:rPr>
              <a:t>|</a:t>
            </a:r>
            <a:r>
              <a:rPr lang="en-GB" sz="675" spc="413" dirty="0">
                <a:solidFill>
                  <a:srgbClr val="35355A"/>
                </a:solidFill>
                <a:latin typeface="+mn-lt"/>
                <a:cs typeface="Arial" panose="020B0604020202020204" pitchFamily="34" charset="0"/>
              </a:rPr>
              <a:t> </a:t>
            </a:r>
            <a:r>
              <a:rPr lang="en-GB" sz="675" b="1" dirty="0">
                <a:solidFill>
                  <a:srgbClr val="35355A"/>
                </a:solidFill>
                <a:latin typeface="+mn-lt"/>
                <a:cs typeface="Arial" panose="020B0604020202020204" pitchFamily="34" charset="0"/>
              </a:rPr>
              <a:t>IDF</a:t>
            </a:r>
            <a:r>
              <a:rPr lang="en-GB" sz="675" b="1" spc="4" dirty="0">
                <a:solidFill>
                  <a:srgbClr val="35355A"/>
                </a:solidFill>
                <a:latin typeface="+mn-lt"/>
                <a:cs typeface="Arial" panose="020B0604020202020204" pitchFamily="34" charset="0"/>
              </a:rPr>
              <a:t> </a:t>
            </a:r>
            <a:r>
              <a:rPr lang="en-GB" sz="675" b="1" spc="-4" dirty="0">
                <a:solidFill>
                  <a:srgbClr val="35355A"/>
                </a:solidFill>
                <a:latin typeface="+mn-lt"/>
                <a:cs typeface="Arial" panose="020B0604020202020204" pitchFamily="34" charset="0"/>
              </a:rPr>
              <a:t>Diabetes</a:t>
            </a:r>
            <a:r>
              <a:rPr lang="en-GB" sz="675" b="1" spc="-19" dirty="0">
                <a:solidFill>
                  <a:srgbClr val="35355A"/>
                </a:solidFill>
                <a:latin typeface="+mn-lt"/>
                <a:cs typeface="Arial" panose="020B0604020202020204" pitchFamily="34" charset="0"/>
              </a:rPr>
              <a:t> </a:t>
            </a:r>
            <a:r>
              <a:rPr lang="en-GB" sz="675" b="1" spc="-4" dirty="0">
                <a:solidFill>
                  <a:srgbClr val="35355A"/>
                </a:solidFill>
                <a:latin typeface="+mn-lt"/>
                <a:cs typeface="Arial" panose="020B0604020202020204" pitchFamily="34" charset="0"/>
              </a:rPr>
              <a:t>Atlas</a:t>
            </a:r>
            <a:r>
              <a:rPr lang="en-GB" sz="675" b="1" spc="8" dirty="0">
                <a:solidFill>
                  <a:srgbClr val="35355A"/>
                </a:solidFill>
                <a:latin typeface="+mn-lt"/>
                <a:cs typeface="Arial" panose="020B0604020202020204" pitchFamily="34" charset="0"/>
              </a:rPr>
              <a:t> </a:t>
            </a:r>
            <a:r>
              <a:rPr lang="en-GB" sz="675" b="1" dirty="0">
                <a:solidFill>
                  <a:srgbClr val="35355A"/>
                </a:solidFill>
                <a:latin typeface="+mn-lt"/>
                <a:cs typeface="Arial" panose="020B0604020202020204" pitchFamily="34" charset="0"/>
              </a:rPr>
              <a:t>2021</a:t>
            </a:r>
            <a:r>
              <a:rPr lang="en-GB" sz="675" b="1" spc="-56" dirty="0">
                <a:solidFill>
                  <a:srgbClr val="35355A"/>
                </a:solidFill>
                <a:latin typeface="+mn-lt"/>
                <a:cs typeface="Arial" panose="020B0604020202020204" pitchFamily="34" charset="0"/>
              </a:rPr>
              <a:t> </a:t>
            </a:r>
            <a:r>
              <a:rPr lang="en-GB" sz="675" spc="15" dirty="0">
                <a:solidFill>
                  <a:srgbClr val="35355A"/>
                </a:solidFill>
                <a:latin typeface="+mn-lt"/>
                <a:cs typeface="Arial" panose="020B0604020202020204" pitchFamily="34" charset="0"/>
              </a:rPr>
              <a:t>–</a:t>
            </a:r>
            <a:r>
              <a:rPr lang="en-GB" sz="675" spc="-30" dirty="0">
                <a:solidFill>
                  <a:srgbClr val="35355A"/>
                </a:solidFill>
                <a:latin typeface="+mn-lt"/>
                <a:cs typeface="Arial" panose="020B0604020202020204" pitchFamily="34" charset="0"/>
              </a:rPr>
              <a:t> </a:t>
            </a:r>
            <a:r>
              <a:rPr lang="en-GB" sz="675" spc="8" dirty="0">
                <a:solidFill>
                  <a:srgbClr val="35355A"/>
                </a:solidFill>
                <a:latin typeface="+mn-lt"/>
                <a:cs typeface="Arial" panose="020B0604020202020204" pitchFamily="34" charset="0"/>
              </a:rPr>
              <a:t>10th</a:t>
            </a:r>
            <a:r>
              <a:rPr lang="en-GB" sz="675" spc="-15" dirty="0">
                <a:solidFill>
                  <a:srgbClr val="35355A"/>
                </a:solidFill>
                <a:latin typeface="+mn-lt"/>
                <a:cs typeface="Arial" panose="020B0604020202020204" pitchFamily="34" charset="0"/>
              </a:rPr>
              <a:t> </a:t>
            </a:r>
            <a:r>
              <a:rPr lang="en-GB" sz="675" spc="23" dirty="0">
                <a:solidFill>
                  <a:srgbClr val="35355A"/>
                </a:solidFill>
                <a:latin typeface="+mn-lt"/>
                <a:cs typeface="Arial" panose="020B0604020202020204" pitchFamily="34" charset="0"/>
              </a:rPr>
              <a:t>edition</a:t>
            </a:r>
            <a:r>
              <a:rPr lang="en-GB" sz="675" spc="23" baseline="0" dirty="0">
                <a:solidFill>
                  <a:srgbClr val="35355A"/>
                </a:solidFill>
                <a:latin typeface="+mn-lt"/>
                <a:cs typeface="Arial" panose="020B0604020202020204" pitchFamily="34" charset="0"/>
              </a:rPr>
              <a:t> </a:t>
            </a:r>
            <a:r>
              <a:rPr lang="en-GB" sz="675" spc="-19" dirty="0">
                <a:solidFill>
                  <a:srgbClr val="35355A"/>
                </a:solidFill>
                <a:latin typeface="+mn-lt"/>
                <a:cs typeface="Arial" panose="020B0604020202020204" pitchFamily="34" charset="0"/>
                <a:hlinkClick r:id="rId2"/>
              </a:rPr>
              <a:t>www.idf.org</a:t>
            </a:r>
            <a:r>
              <a:rPr lang="en-GB" sz="675" spc="375" dirty="0">
                <a:solidFill>
                  <a:srgbClr val="35355A"/>
                </a:solidFill>
                <a:latin typeface="+mn-lt"/>
                <a:cs typeface="Arial" panose="020B0604020202020204" pitchFamily="34" charset="0"/>
              </a:rPr>
              <a:t> </a:t>
            </a:r>
            <a:r>
              <a:rPr lang="en-GB" sz="675" b="1" spc="-11" dirty="0">
                <a:solidFill>
                  <a:srgbClr val="35355A"/>
                </a:solidFill>
                <a:latin typeface="+mn-lt"/>
                <a:cs typeface="Arial" panose="020B0604020202020204" pitchFamily="34" charset="0"/>
              </a:rPr>
              <a:t>@</a:t>
            </a:r>
            <a:r>
              <a:rPr lang="en-GB" sz="675" b="1" spc="-11" dirty="0" err="1">
                <a:solidFill>
                  <a:srgbClr val="35355A"/>
                </a:solidFill>
                <a:latin typeface="+mn-lt"/>
                <a:cs typeface="Arial" panose="020B0604020202020204" pitchFamily="34" charset="0"/>
              </a:rPr>
              <a:t>IntDiabetesFed</a:t>
            </a:r>
            <a:endParaRPr lang="en-GB" sz="675" dirty="0">
              <a:latin typeface="+mn-lt"/>
              <a:cs typeface="Arial" panose="020B0604020202020204" pitchFamily="34" charset="0"/>
            </a:endParaRPr>
          </a:p>
        </p:txBody>
      </p:sp>
    </p:spTree>
    <p:extLst>
      <p:ext uri="{BB962C8B-B14F-4D97-AF65-F5344CB8AC3E}">
        <p14:creationId xmlns:p14="http://schemas.microsoft.com/office/powerpoint/2010/main" val="2391487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grpSp>
        <p:nvGrpSpPr>
          <p:cNvPr id="11" name="object 8">
            <a:extLst>
              <a:ext uri="{FF2B5EF4-FFF2-40B4-BE49-F238E27FC236}">
                <a16:creationId xmlns:a16="http://schemas.microsoft.com/office/drawing/2014/main" id="{89C2037A-502D-BA45-B813-363106F370EC}"/>
              </a:ext>
            </a:extLst>
          </p:cNvPr>
          <p:cNvGrpSpPr/>
          <p:nvPr userDrawn="1"/>
        </p:nvGrpSpPr>
        <p:grpSpPr>
          <a:xfrm>
            <a:off x="-13518" y="356259"/>
            <a:ext cx="851715" cy="632966"/>
            <a:chOff x="7517536" y="8690952"/>
            <a:chExt cx="1273986" cy="946785"/>
          </a:xfrm>
        </p:grpSpPr>
        <p:sp>
          <p:nvSpPr>
            <p:cNvPr id="12" name="object 9">
              <a:extLst>
                <a:ext uri="{FF2B5EF4-FFF2-40B4-BE49-F238E27FC236}">
                  <a16:creationId xmlns:a16="http://schemas.microsoft.com/office/drawing/2014/main" id="{ED80A33D-2923-7346-B82E-3D71A5FE4510}"/>
                </a:ext>
              </a:extLst>
            </p:cNvPr>
            <p:cNvSpPr/>
            <p:nvPr/>
          </p:nvSpPr>
          <p:spPr>
            <a:xfrm>
              <a:off x="7517536" y="8690952"/>
              <a:ext cx="859789" cy="946785"/>
            </a:xfrm>
            <a:custGeom>
              <a:avLst/>
              <a:gdLst/>
              <a:ahLst/>
              <a:cxnLst/>
              <a:rect l="l" t="t" r="r" b="b"/>
              <a:pathLst>
                <a:path w="817245" h="946784">
                  <a:moveTo>
                    <a:pt x="816902" y="0"/>
                  </a:moveTo>
                  <a:lnTo>
                    <a:pt x="0" y="0"/>
                  </a:lnTo>
                  <a:lnTo>
                    <a:pt x="0" y="946607"/>
                  </a:lnTo>
                  <a:lnTo>
                    <a:pt x="816902" y="946607"/>
                  </a:lnTo>
                  <a:lnTo>
                    <a:pt x="816902" y="0"/>
                  </a:lnTo>
                  <a:close/>
                </a:path>
              </a:pathLst>
            </a:custGeom>
            <a:solidFill>
              <a:srgbClr val="E94575"/>
            </a:solidFill>
          </p:spPr>
          <p:txBody>
            <a:bodyPr wrap="square" lIns="0" tIns="0" rIns="0" bIns="0" rtlCol="0"/>
            <a:lstStyle/>
            <a:p>
              <a:endParaRPr sz="1800" dirty="0"/>
            </a:p>
          </p:txBody>
        </p:sp>
        <p:sp>
          <p:nvSpPr>
            <p:cNvPr id="13" name="object 10">
              <a:extLst>
                <a:ext uri="{FF2B5EF4-FFF2-40B4-BE49-F238E27FC236}">
                  <a16:creationId xmlns:a16="http://schemas.microsoft.com/office/drawing/2014/main" id="{B3314864-482D-A54F-A250-F0E7FFADD394}"/>
                </a:ext>
              </a:extLst>
            </p:cNvPr>
            <p:cNvSpPr/>
            <p:nvPr/>
          </p:nvSpPr>
          <p:spPr>
            <a:xfrm>
              <a:off x="7931732" y="8734582"/>
              <a:ext cx="859790" cy="859790"/>
            </a:xfrm>
            <a:custGeom>
              <a:avLst/>
              <a:gdLst/>
              <a:ahLst/>
              <a:cxnLst/>
              <a:rect l="l" t="t" r="r" b="b"/>
              <a:pathLst>
                <a:path w="859790" h="859790">
                  <a:moveTo>
                    <a:pt x="429679" y="0"/>
                  </a:moveTo>
                  <a:lnTo>
                    <a:pt x="382861" y="2521"/>
                  </a:lnTo>
                  <a:lnTo>
                    <a:pt x="337504" y="9910"/>
                  </a:lnTo>
                  <a:lnTo>
                    <a:pt x="293869" y="21905"/>
                  </a:lnTo>
                  <a:lnTo>
                    <a:pt x="252218" y="38244"/>
                  </a:lnTo>
                  <a:lnTo>
                    <a:pt x="212814" y="58665"/>
                  </a:lnTo>
                  <a:lnTo>
                    <a:pt x="175918" y="82904"/>
                  </a:lnTo>
                  <a:lnTo>
                    <a:pt x="141793" y="110701"/>
                  </a:lnTo>
                  <a:lnTo>
                    <a:pt x="110701" y="141793"/>
                  </a:lnTo>
                  <a:lnTo>
                    <a:pt x="82904" y="175918"/>
                  </a:lnTo>
                  <a:lnTo>
                    <a:pt x="58665" y="212814"/>
                  </a:lnTo>
                  <a:lnTo>
                    <a:pt x="38244" y="252218"/>
                  </a:lnTo>
                  <a:lnTo>
                    <a:pt x="21905" y="293869"/>
                  </a:lnTo>
                  <a:lnTo>
                    <a:pt x="9910" y="337504"/>
                  </a:lnTo>
                  <a:lnTo>
                    <a:pt x="2521" y="382861"/>
                  </a:lnTo>
                  <a:lnTo>
                    <a:pt x="0" y="429679"/>
                  </a:lnTo>
                  <a:lnTo>
                    <a:pt x="2521" y="476496"/>
                  </a:lnTo>
                  <a:lnTo>
                    <a:pt x="9910" y="521853"/>
                  </a:lnTo>
                  <a:lnTo>
                    <a:pt x="21905" y="565488"/>
                  </a:lnTo>
                  <a:lnTo>
                    <a:pt x="38244" y="607139"/>
                  </a:lnTo>
                  <a:lnTo>
                    <a:pt x="58665" y="646543"/>
                  </a:lnTo>
                  <a:lnTo>
                    <a:pt x="82904" y="683439"/>
                  </a:lnTo>
                  <a:lnTo>
                    <a:pt x="110701" y="717564"/>
                  </a:lnTo>
                  <a:lnTo>
                    <a:pt x="141793" y="748656"/>
                  </a:lnTo>
                  <a:lnTo>
                    <a:pt x="175918" y="776453"/>
                  </a:lnTo>
                  <a:lnTo>
                    <a:pt x="212814" y="800693"/>
                  </a:lnTo>
                  <a:lnTo>
                    <a:pt x="252218" y="821113"/>
                  </a:lnTo>
                  <a:lnTo>
                    <a:pt x="293869" y="837452"/>
                  </a:lnTo>
                  <a:lnTo>
                    <a:pt x="337504" y="849447"/>
                  </a:lnTo>
                  <a:lnTo>
                    <a:pt x="382861" y="856836"/>
                  </a:lnTo>
                  <a:lnTo>
                    <a:pt x="429679" y="859358"/>
                  </a:lnTo>
                  <a:lnTo>
                    <a:pt x="476498" y="856836"/>
                  </a:lnTo>
                  <a:lnTo>
                    <a:pt x="521857" y="849447"/>
                  </a:lnTo>
                  <a:lnTo>
                    <a:pt x="565493" y="837452"/>
                  </a:lnTo>
                  <a:lnTo>
                    <a:pt x="607144" y="821113"/>
                  </a:lnTo>
                  <a:lnTo>
                    <a:pt x="646549" y="800693"/>
                  </a:lnTo>
                  <a:lnTo>
                    <a:pt x="683445" y="776453"/>
                  </a:lnTo>
                  <a:lnTo>
                    <a:pt x="717569" y="748656"/>
                  </a:lnTo>
                  <a:lnTo>
                    <a:pt x="748660" y="717564"/>
                  </a:lnTo>
                  <a:lnTo>
                    <a:pt x="776457" y="683439"/>
                  </a:lnTo>
                  <a:lnTo>
                    <a:pt x="800695" y="646543"/>
                  </a:lnTo>
                  <a:lnTo>
                    <a:pt x="821115" y="607139"/>
                  </a:lnTo>
                  <a:lnTo>
                    <a:pt x="837453" y="565488"/>
                  </a:lnTo>
                  <a:lnTo>
                    <a:pt x="849448" y="521853"/>
                  </a:lnTo>
                  <a:lnTo>
                    <a:pt x="856836" y="476496"/>
                  </a:lnTo>
                  <a:lnTo>
                    <a:pt x="859358" y="429679"/>
                  </a:lnTo>
                  <a:lnTo>
                    <a:pt x="856836" y="382861"/>
                  </a:lnTo>
                  <a:lnTo>
                    <a:pt x="849448" y="337504"/>
                  </a:lnTo>
                  <a:lnTo>
                    <a:pt x="837453" y="293869"/>
                  </a:lnTo>
                  <a:lnTo>
                    <a:pt x="821115" y="252218"/>
                  </a:lnTo>
                  <a:lnTo>
                    <a:pt x="800695" y="212814"/>
                  </a:lnTo>
                  <a:lnTo>
                    <a:pt x="776457" y="175918"/>
                  </a:lnTo>
                  <a:lnTo>
                    <a:pt x="748660" y="141793"/>
                  </a:lnTo>
                  <a:lnTo>
                    <a:pt x="717569" y="110701"/>
                  </a:lnTo>
                  <a:lnTo>
                    <a:pt x="683445" y="82904"/>
                  </a:lnTo>
                  <a:lnTo>
                    <a:pt x="646549" y="58665"/>
                  </a:lnTo>
                  <a:lnTo>
                    <a:pt x="607144" y="38244"/>
                  </a:lnTo>
                  <a:lnTo>
                    <a:pt x="565493" y="21905"/>
                  </a:lnTo>
                  <a:lnTo>
                    <a:pt x="521857" y="9910"/>
                  </a:lnTo>
                  <a:lnTo>
                    <a:pt x="476498" y="2521"/>
                  </a:lnTo>
                  <a:lnTo>
                    <a:pt x="429679" y="0"/>
                  </a:lnTo>
                  <a:close/>
                </a:path>
              </a:pathLst>
            </a:custGeom>
            <a:solidFill>
              <a:srgbClr val="FFFFFF"/>
            </a:solidFill>
          </p:spPr>
          <p:txBody>
            <a:bodyPr wrap="square" lIns="0" tIns="0" rIns="0" bIns="0" rtlCol="0"/>
            <a:lstStyle/>
            <a:p>
              <a:endParaRPr sz="1800"/>
            </a:p>
          </p:txBody>
        </p:sp>
        <p:sp>
          <p:nvSpPr>
            <p:cNvPr id="14" name="object 11">
              <a:extLst>
                <a:ext uri="{FF2B5EF4-FFF2-40B4-BE49-F238E27FC236}">
                  <a16:creationId xmlns:a16="http://schemas.microsoft.com/office/drawing/2014/main" id="{9CD6D6E2-8E39-C740-8588-32A721D89361}"/>
                </a:ext>
              </a:extLst>
            </p:cNvPr>
            <p:cNvSpPr/>
            <p:nvPr/>
          </p:nvSpPr>
          <p:spPr>
            <a:xfrm>
              <a:off x="7931732" y="8734582"/>
              <a:ext cx="859790" cy="859790"/>
            </a:xfrm>
            <a:custGeom>
              <a:avLst/>
              <a:gdLst/>
              <a:ahLst/>
              <a:cxnLst/>
              <a:rect l="l" t="t" r="r" b="b"/>
              <a:pathLst>
                <a:path w="859790" h="859790">
                  <a:moveTo>
                    <a:pt x="859358" y="429679"/>
                  </a:moveTo>
                  <a:lnTo>
                    <a:pt x="856836" y="476496"/>
                  </a:lnTo>
                  <a:lnTo>
                    <a:pt x="849448" y="521853"/>
                  </a:lnTo>
                  <a:lnTo>
                    <a:pt x="837453" y="565488"/>
                  </a:lnTo>
                  <a:lnTo>
                    <a:pt x="821115" y="607139"/>
                  </a:lnTo>
                  <a:lnTo>
                    <a:pt x="800695" y="646543"/>
                  </a:lnTo>
                  <a:lnTo>
                    <a:pt x="776457" y="683439"/>
                  </a:lnTo>
                  <a:lnTo>
                    <a:pt x="748660" y="717564"/>
                  </a:lnTo>
                  <a:lnTo>
                    <a:pt x="717569" y="748656"/>
                  </a:lnTo>
                  <a:lnTo>
                    <a:pt x="683445" y="776453"/>
                  </a:lnTo>
                  <a:lnTo>
                    <a:pt x="646549" y="800693"/>
                  </a:lnTo>
                  <a:lnTo>
                    <a:pt x="607144" y="821113"/>
                  </a:lnTo>
                  <a:lnTo>
                    <a:pt x="565493" y="837452"/>
                  </a:lnTo>
                  <a:lnTo>
                    <a:pt x="521857" y="849447"/>
                  </a:lnTo>
                  <a:lnTo>
                    <a:pt x="476498" y="856836"/>
                  </a:lnTo>
                  <a:lnTo>
                    <a:pt x="429679" y="859358"/>
                  </a:lnTo>
                  <a:lnTo>
                    <a:pt x="382861" y="856836"/>
                  </a:lnTo>
                  <a:lnTo>
                    <a:pt x="337504" y="849447"/>
                  </a:lnTo>
                  <a:lnTo>
                    <a:pt x="293869" y="837452"/>
                  </a:lnTo>
                  <a:lnTo>
                    <a:pt x="252218" y="821113"/>
                  </a:lnTo>
                  <a:lnTo>
                    <a:pt x="212814" y="800693"/>
                  </a:lnTo>
                  <a:lnTo>
                    <a:pt x="175918" y="776453"/>
                  </a:lnTo>
                  <a:lnTo>
                    <a:pt x="141793" y="748656"/>
                  </a:lnTo>
                  <a:lnTo>
                    <a:pt x="110701" y="717564"/>
                  </a:lnTo>
                  <a:lnTo>
                    <a:pt x="82904" y="683439"/>
                  </a:lnTo>
                  <a:lnTo>
                    <a:pt x="58665" y="646543"/>
                  </a:lnTo>
                  <a:lnTo>
                    <a:pt x="38244" y="607139"/>
                  </a:lnTo>
                  <a:lnTo>
                    <a:pt x="21905" y="565488"/>
                  </a:lnTo>
                  <a:lnTo>
                    <a:pt x="9910" y="521853"/>
                  </a:lnTo>
                  <a:lnTo>
                    <a:pt x="2521" y="476496"/>
                  </a:lnTo>
                  <a:lnTo>
                    <a:pt x="0" y="429679"/>
                  </a:lnTo>
                  <a:lnTo>
                    <a:pt x="2521" y="382861"/>
                  </a:lnTo>
                  <a:lnTo>
                    <a:pt x="9910" y="337504"/>
                  </a:lnTo>
                  <a:lnTo>
                    <a:pt x="21905" y="293869"/>
                  </a:lnTo>
                  <a:lnTo>
                    <a:pt x="38244" y="252218"/>
                  </a:lnTo>
                  <a:lnTo>
                    <a:pt x="58665" y="212814"/>
                  </a:lnTo>
                  <a:lnTo>
                    <a:pt x="82904" y="175918"/>
                  </a:lnTo>
                  <a:lnTo>
                    <a:pt x="110701" y="141793"/>
                  </a:lnTo>
                  <a:lnTo>
                    <a:pt x="141793" y="110701"/>
                  </a:lnTo>
                  <a:lnTo>
                    <a:pt x="175918" y="82904"/>
                  </a:lnTo>
                  <a:lnTo>
                    <a:pt x="212814" y="58665"/>
                  </a:lnTo>
                  <a:lnTo>
                    <a:pt x="252218" y="38244"/>
                  </a:lnTo>
                  <a:lnTo>
                    <a:pt x="293869" y="21905"/>
                  </a:lnTo>
                  <a:lnTo>
                    <a:pt x="337504" y="9910"/>
                  </a:lnTo>
                  <a:lnTo>
                    <a:pt x="382861" y="2521"/>
                  </a:lnTo>
                  <a:lnTo>
                    <a:pt x="429679" y="0"/>
                  </a:lnTo>
                  <a:lnTo>
                    <a:pt x="476498" y="2521"/>
                  </a:lnTo>
                  <a:lnTo>
                    <a:pt x="521857" y="9910"/>
                  </a:lnTo>
                  <a:lnTo>
                    <a:pt x="565493" y="21905"/>
                  </a:lnTo>
                  <a:lnTo>
                    <a:pt x="607144" y="38244"/>
                  </a:lnTo>
                  <a:lnTo>
                    <a:pt x="646549" y="58665"/>
                  </a:lnTo>
                  <a:lnTo>
                    <a:pt x="683445" y="82904"/>
                  </a:lnTo>
                  <a:lnTo>
                    <a:pt x="717569" y="110701"/>
                  </a:lnTo>
                  <a:lnTo>
                    <a:pt x="748660" y="141793"/>
                  </a:lnTo>
                  <a:lnTo>
                    <a:pt x="776457" y="175918"/>
                  </a:lnTo>
                  <a:lnTo>
                    <a:pt x="800695" y="212814"/>
                  </a:lnTo>
                  <a:lnTo>
                    <a:pt x="821115" y="252218"/>
                  </a:lnTo>
                  <a:lnTo>
                    <a:pt x="837453" y="293869"/>
                  </a:lnTo>
                  <a:lnTo>
                    <a:pt x="849448" y="337504"/>
                  </a:lnTo>
                  <a:lnTo>
                    <a:pt x="856836" y="382861"/>
                  </a:lnTo>
                  <a:lnTo>
                    <a:pt x="859358" y="429679"/>
                  </a:lnTo>
                  <a:close/>
                </a:path>
              </a:pathLst>
            </a:custGeom>
            <a:ln w="60325">
              <a:solidFill>
                <a:srgbClr val="E94775"/>
              </a:solidFill>
            </a:ln>
          </p:spPr>
          <p:txBody>
            <a:bodyPr wrap="square" lIns="0" tIns="0" rIns="0" bIns="0" rtlCol="0"/>
            <a:lstStyle/>
            <a:p>
              <a:endParaRPr sz="1800"/>
            </a:p>
          </p:txBody>
        </p:sp>
      </p:grpSp>
      <p:sp>
        <p:nvSpPr>
          <p:cNvPr id="15" name="object 20">
            <a:extLst>
              <a:ext uri="{FF2B5EF4-FFF2-40B4-BE49-F238E27FC236}">
                <a16:creationId xmlns:a16="http://schemas.microsoft.com/office/drawing/2014/main" id="{DA4EA88F-ED3A-7347-AE90-CB516FEC6E20}"/>
              </a:ext>
            </a:extLst>
          </p:cNvPr>
          <p:cNvSpPr/>
          <p:nvPr userDrawn="1"/>
        </p:nvSpPr>
        <p:spPr>
          <a:xfrm>
            <a:off x="343069" y="469192"/>
            <a:ext cx="416883" cy="416883"/>
          </a:xfrm>
          <a:custGeom>
            <a:avLst/>
            <a:gdLst/>
            <a:ahLst/>
            <a:cxnLst/>
            <a:rect l="l" t="t" r="r" b="b"/>
            <a:pathLst>
              <a:path w="623570" h="623570">
                <a:moveTo>
                  <a:pt x="467321" y="311543"/>
                </a:moveTo>
                <a:lnTo>
                  <a:pt x="464156" y="374330"/>
                </a:lnTo>
                <a:lnTo>
                  <a:pt x="455079" y="432810"/>
                </a:lnTo>
                <a:lnTo>
                  <a:pt x="440716" y="485730"/>
                </a:lnTo>
                <a:lnTo>
                  <a:pt x="421693" y="531837"/>
                </a:lnTo>
                <a:lnTo>
                  <a:pt x="398638" y="569880"/>
                </a:lnTo>
                <a:lnTo>
                  <a:pt x="372177" y="598604"/>
                </a:lnTo>
                <a:lnTo>
                  <a:pt x="311543" y="623087"/>
                </a:lnTo>
                <a:lnTo>
                  <a:pt x="280150" y="616757"/>
                </a:lnTo>
                <a:lnTo>
                  <a:pt x="224448" y="569880"/>
                </a:lnTo>
                <a:lnTo>
                  <a:pt x="201393" y="531837"/>
                </a:lnTo>
                <a:lnTo>
                  <a:pt x="182371" y="485730"/>
                </a:lnTo>
                <a:lnTo>
                  <a:pt x="168007" y="432810"/>
                </a:lnTo>
                <a:lnTo>
                  <a:pt x="158930" y="374330"/>
                </a:lnTo>
                <a:lnTo>
                  <a:pt x="155765" y="311543"/>
                </a:lnTo>
                <a:lnTo>
                  <a:pt x="158930" y="248757"/>
                </a:lnTo>
                <a:lnTo>
                  <a:pt x="168007" y="190277"/>
                </a:lnTo>
                <a:lnTo>
                  <a:pt x="182371" y="137357"/>
                </a:lnTo>
                <a:lnTo>
                  <a:pt x="201393" y="91249"/>
                </a:lnTo>
                <a:lnTo>
                  <a:pt x="224448" y="53207"/>
                </a:lnTo>
                <a:lnTo>
                  <a:pt x="250909" y="24482"/>
                </a:lnTo>
                <a:lnTo>
                  <a:pt x="311543" y="0"/>
                </a:lnTo>
                <a:lnTo>
                  <a:pt x="342937" y="6329"/>
                </a:lnTo>
                <a:lnTo>
                  <a:pt x="398638" y="53207"/>
                </a:lnTo>
                <a:lnTo>
                  <a:pt x="421693" y="91249"/>
                </a:lnTo>
                <a:lnTo>
                  <a:pt x="440716" y="137357"/>
                </a:lnTo>
                <a:lnTo>
                  <a:pt x="455079" y="190277"/>
                </a:lnTo>
                <a:lnTo>
                  <a:pt x="464156" y="248757"/>
                </a:lnTo>
                <a:lnTo>
                  <a:pt x="467321" y="311543"/>
                </a:lnTo>
                <a:close/>
              </a:path>
              <a:path w="623570" h="623570">
                <a:moveTo>
                  <a:pt x="311543" y="0"/>
                </a:moveTo>
                <a:lnTo>
                  <a:pt x="265506" y="3377"/>
                </a:lnTo>
                <a:lnTo>
                  <a:pt x="221566" y="13190"/>
                </a:lnTo>
                <a:lnTo>
                  <a:pt x="180205" y="28955"/>
                </a:lnTo>
                <a:lnTo>
                  <a:pt x="141905" y="50191"/>
                </a:lnTo>
                <a:lnTo>
                  <a:pt x="107148" y="76416"/>
                </a:lnTo>
                <a:lnTo>
                  <a:pt x="76416" y="107148"/>
                </a:lnTo>
                <a:lnTo>
                  <a:pt x="50191" y="141905"/>
                </a:lnTo>
                <a:lnTo>
                  <a:pt x="28955" y="180205"/>
                </a:lnTo>
                <a:lnTo>
                  <a:pt x="13190" y="221566"/>
                </a:lnTo>
                <a:lnTo>
                  <a:pt x="3377" y="265506"/>
                </a:lnTo>
                <a:lnTo>
                  <a:pt x="0" y="311543"/>
                </a:lnTo>
                <a:lnTo>
                  <a:pt x="311543" y="311543"/>
                </a:lnTo>
                <a:lnTo>
                  <a:pt x="311543" y="0"/>
                </a:lnTo>
                <a:close/>
              </a:path>
              <a:path w="623570" h="623570">
                <a:moveTo>
                  <a:pt x="623100" y="311543"/>
                </a:moveTo>
                <a:lnTo>
                  <a:pt x="619722" y="265506"/>
                </a:lnTo>
                <a:lnTo>
                  <a:pt x="609909" y="221566"/>
                </a:lnTo>
                <a:lnTo>
                  <a:pt x="594143" y="180205"/>
                </a:lnTo>
                <a:lnTo>
                  <a:pt x="572907" y="141905"/>
                </a:lnTo>
                <a:lnTo>
                  <a:pt x="546682" y="107148"/>
                </a:lnTo>
                <a:lnTo>
                  <a:pt x="515949" y="76416"/>
                </a:lnTo>
                <a:lnTo>
                  <a:pt x="481191" y="50191"/>
                </a:lnTo>
                <a:lnTo>
                  <a:pt x="442889" y="28955"/>
                </a:lnTo>
                <a:lnTo>
                  <a:pt x="401526" y="13190"/>
                </a:lnTo>
                <a:lnTo>
                  <a:pt x="357584" y="3377"/>
                </a:lnTo>
                <a:lnTo>
                  <a:pt x="311543" y="0"/>
                </a:lnTo>
                <a:lnTo>
                  <a:pt x="311543" y="311543"/>
                </a:lnTo>
                <a:lnTo>
                  <a:pt x="623100" y="311543"/>
                </a:lnTo>
                <a:close/>
              </a:path>
              <a:path w="623570" h="623570">
                <a:moveTo>
                  <a:pt x="0" y="311543"/>
                </a:moveTo>
                <a:lnTo>
                  <a:pt x="3377" y="357581"/>
                </a:lnTo>
                <a:lnTo>
                  <a:pt x="13190" y="401521"/>
                </a:lnTo>
                <a:lnTo>
                  <a:pt x="28955" y="442882"/>
                </a:lnTo>
                <a:lnTo>
                  <a:pt x="50191" y="481181"/>
                </a:lnTo>
                <a:lnTo>
                  <a:pt x="76416" y="515938"/>
                </a:lnTo>
                <a:lnTo>
                  <a:pt x="107148" y="546670"/>
                </a:lnTo>
                <a:lnTo>
                  <a:pt x="141905" y="572895"/>
                </a:lnTo>
                <a:lnTo>
                  <a:pt x="180205" y="594131"/>
                </a:lnTo>
                <a:lnTo>
                  <a:pt x="221566" y="609896"/>
                </a:lnTo>
                <a:lnTo>
                  <a:pt x="265506" y="619709"/>
                </a:lnTo>
                <a:lnTo>
                  <a:pt x="311543" y="623087"/>
                </a:lnTo>
                <a:lnTo>
                  <a:pt x="311543" y="311543"/>
                </a:lnTo>
                <a:lnTo>
                  <a:pt x="0" y="311543"/>
                </a:lnTo>
                <a:close/>
              </a:path>
              <a:path w="623570" h="623570">
                <a:moveTo>
                  <a:pt x="311543" y="311543"/>
                </a:moveTo>
                <a:lnTo>
                  <a:pt x="311543" y="623087"/>
                </a:lnTo>
                <a:lnTo>
                  <a:pt x="357584" y="619709"/>
                </a:lnTo>
                <a:lnTo>
                  <a:pt x="401526" y="609896"/>
                </a:lnTo>
                <a:lnTo>
                  <a:pt x="442889" y="594131"/>
                </a:lnTo>
                <a:lnTo>
                  <a:pt x="481191" y="572895"/>
                </a:lnTo>
                <a:lnTo>
                  <a:pt x="515949" y="546670"/>
                </a:lnTo>
                <a:lnTo>
                  <a:pt x="546682" y="515938"/>
                </a:lnTo>
                <a:lnTo>
                  <a:pt x="572907" y="481181"/>
                </a:lnTo>
                <a:lnTo>
                  <a:pt x="594143" y="442882"/>
                </a:lnTo>
                <a:lnTo>
                  <a:pt x="609909" y="401521"/>
                </a:lnTo>
                <a:lnTo>
                  <a:pt x="619722" y="357581"/>
                </a:lnTo>
                <a:lnTo>
                  <a:pt x="623100" y="311543"/>
                </a:lnTo>
                <a:lnTo>
                  <a:pt x="311543" y="311543"/>
                </a:lnTo>
                <a:close/>
              </a:path>
              <a:path w="623570" h="623570">
                <a:moveTo>
                  <a:pt x="543699" y="103847"/>
                </a:moveTo>
                <a:lnTo>
                  <a:pt x="506506" y="68575"/>
                </a:lnTo>
                <a:lnTo>
                  <a:pt x="463908" y="39762"/>
                </a:lnTo>
                <a:lnTo>
                  <a:pt x="416691" y="18200"/>
                </a:lnTo>
                <a:lnTo>
                  <a:pt x="365641" y="4682"/>
                </a:lnTo>
                <a:lnTo>
                  <a:pt x="311543" y="0"/>
                </a:lnTo>
                <a:lnTo>
                  <a:pt x="257451" y="4682"/>
                </a:lnTo>
                <a:lnTo>
                  <a:pt x="206401" y="18200"/>
                </a:lnTo>
                <a:lnTo>
                  <a:pt x="159182" y="39762"/>
                </a:lnTo>
                <a:lnTo>
                  <a:pt x="116582" y="68575"/>
                </a:lnTo>
                <a:lnTo>
                  <a:pt x="79387" y="103847"/>
                </a:lnTo>
                <a:lnTo>
                  <a:pt x="116582" y="121478"/>
                </a:lnTo>
                <a:lnTo>
                  <a:pt x="159182" y="135882"/>
                </a:lnTo>
                <a:lnTo>
                  <a:pt x="206401" y="146663"/>
                </a:lnTo>
                <a:lnTo>
                  <a:pt x="257451" y="153423"/>
                </a:lnTo>
                <a:lnTo>
                  <a:pt x="311543" y="155765"/>
                </a:lnTo>
                <a:lnTo>
                  <a:pt x="365641" y="153423"/>
                </a:lnTo>
                <a:lnTo>
                  <a:pt x="416691" y="146663"/>
                </a:lnTo>
                <a:lnTo>
                  <a:pt x="463908" y="135882"/>
                </a:lnTo>
                <a:lnTo>
                  <a:pt x="506506" y="121478"/>
                </a:lnTo>
                <a:lnTo>
                  <a:pt x="543699" y="103847"/>
                </a:lnTo>
                <a:close/>
              </a:path>
              <a:path w="623570" h="623570">
                <a:moveTo>
                  <a:pt x="79387" y="519239"/>
                </a:moveTo>
                <a:lnTo>
                  <a:pt x="116582" y="554511"/>
                </a:lnTo>
                <a:lnTo>
                  <a:pt x="159182" y="583324"/>
                </a:lnTo>
                <a:lnTo>
                  <a:pt x="206401" y="604886"/>
                </a:lnTo>
                <a:lnTo>
                  <a:pt x="257451" y="618405"/>
                </a:lnTo>
                <a:lnTo>
                  <a:pt x="311543" y="623087"/>
                </a:lnTo>
                <a:lnTo>
                  <a:pt x="365641" y="618405"/>
                </a:lnTo>
                <a:lnTo>
                  <a:pt x="416691" y="604886"/>
                </a:lnTo>
                <a:lnTo>
                  <a:pt x="463908" y="583324"/>
                </a:lnTo>
                <a:lnTo>
                  <a:pt x="506506" y="554511"/>
                </a:lnTo>
                <a:lnTo>
                  <a:pt x="543699" y="519239"/>
                </a:lnTo>
                <a:lnTo>
                  <a:pt x="506506" y="501609"/>
                </a:lnTo>
                <a:lnTo>
                  <a:pt x="463908" y="487204"/>
                </a:lnTo>
                <a:lnTo>
                  <a:pt x="416691" y="476423"/>
                </a:lnTo>
                <a:lnTo>
                  <a:pt x="365641" y="469663"/>
                </a:lnTo>
                <a:lnTo>
                  <a:pt x="311543" y="467321"/>
                </a:lnTo>
                <a:lnTo>
                  <a:pt x="257451" y="469663"/>
                </a:lnTo>
                <a:lnTo>
                  <a:pt x="206401" y="476423"/>
                </a:lnTo>
                <a:lnTo>
                  <a:pt x="159182" y="487204"/>
                </a:lnTo>
                <a:lnTo>
                  <a:pt x="116582" y="501609"/>
                </a:lnTo>
                <a:lnTo>
                  <a:pt x="79387" y="519239"/>
                </a:lnTo>
                <a:close/>
              </a:path>
            </a:pathLst>
          </a:custGeom>
          <a:ln w="25400">
            <a:solidFill>
              <a:srgbClr val="33304F"/>
            </a:solidFill>
          </a:ln>
        </p:spPr>
        <p:txBody>
          <a:bodyPr wrap="square" lIns="0" tIns="0" rIns="0" bIns="0" rtlCol="0"/>
          <a:lstStyle/>
          <a:p>
            <a:endParaRPr sz="1800"/>
          </a:p>
        </p:txBody>
      </p:sp>
      <p:cxnSp>
        <p:nvCxnSpPr>
          <p:cNvPr id="18" name="Straight Connector 17">
            <a:extLst>
              <a:ext uri="{FF2B5EF4-FFF2-40B4-BE49-F238E27FC236}">
                <a16:creationId xmlns:a16="http://schemas.microsoft.com/office/drawing/2014/main" id="{3FD45B3C-C657-D641-A19F-660B2AEDA118}"/>
              </a:ext>
            </a:extLst>
          </p:cNvPr>
          <p:cNvCxnSpPr>
            <a:cxnSpLocks/>
          </p:cNvCxnSpPr>
          <p:nvPr userDrawn="1"/>
        </p:nvCxnSpPr>
        <p:spPr>
          <a:xfrm>
            <a:off x="1115105" y="1090825"/>
            <a:ext cx="9961792" cy="0"/>
          </a:xfrm>
          <a:prstGeom prst="line">
            <a:avLst/>
          </a:prstGeom>
          <a:ln w="22225">
            <a:solidFill>
              <a:srgbClr val="332F4F"/>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0B16BC47-09DF-1844-9D7D-97A681622698}"/>
              </a:ext>
            </a:extLst>
          </p:cNvPr>
          <p:cNvSpPr>
            <a:spLocks noGrp="1"/>
          </p:cNvSpPr>
          <p:nvPr>
            <p:ph type="title"/>
          </p:nvPr>
        </p:nvSpPr>
        <p:spPr>
          <a:xfrm>
            <a:off x="1043543" y="-3175"/>
            <a:ext cx="10515600" cy="1325563"/>
          </a:xfrm>
        </p:spPr>
        <p:txBody>
          <a:bodyPr>
            <a:normAutofit/>
          </a:bodyPr>
          <a:lstStyle>
            <a:lvl1pPr>
              <a:defRPr sz="1500" b="1" i="0">
                <a:solidFill>
                  <a:srgbClr val="332F4F"/>
                </a:solidFill>
                <a:latin typeface="Cambria" panose="02040503050406030204" pitchFamily="18" charset="0"/>
                <a:cs typeface="Cambria" panose="02040503050406030204" pitchFamily="18" charset="0"/>
              </a:defRPr>
            </a:lvl1pPr>
          </a:lstStyle>
          <a:p>
            <a:endParaRPr lang="en-US" dirty="0"/>
          </a:p>
        </p:txBody>
      </p:sp>
      <p:sp>
        <p:nvSpPr>
          <p:cNvPr id="19" name="Date Placeholder 3">
            <a:extLst>
              <a:ext uri="{FF2B5EF4-FFF2-40B4-BE49-F238E27FC236}">
                <a16:creationId xmlns:a16="http://schemas.microsoft.com/office/drawing/2014/main" id="{54DDAE1F-E5F6-7242-A8D8-14D107CBDE84}"/>
              </a:ext>
            </a:extLst>
          </p:cNvPr>
          <p:cNvSpPr txBox="1">
            <a:spLocks/>
          </p:cNvSpPr>
          <p:nvPr userDrawn="1"/>
        </p:nvSpPr>
        <p:spPr>
          <a:xfrm>
            <a:off x="1043545" y="6230410"/>
            <a:ext cx="4114801"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spcBef>
                <a:spcPts val="30"/>
              </a:spcBef>
              <a:tabLst>
                <a:tab pos="1598771" algn="l"/>
              </a:tabLst>
            </a:pPr>
            <a:fld id="{02F089CC-B3B4-E546-89E0-248A854C8F7C}" type="slidenum">
              <a:rPr lang="en-US" sz="600" smtClean="0">
                <a:latin typeface="Arial" panose="020B0604020202020204" pitchFamily="34" charset="0"/>
                <a:cs typeface="Arial" panose="020B0604020202020204" pitchFamily="34" charset="0"/>
              </a:rPr>
              <a:pPr marL="9525">
                <a:spcBef>
                  <a:spcPts val="30"/>
                </a:spcBef>
                <a:tabLst>
                  <a:tab pos="1598771" algn="l"/>
                </a:tabLst>
              </a:pPr>
              <a:t>‹#›</a:t>
            </a:fld>
            <a:r>
              <a:rPr lang="en-GB" sz="600" b="1" dirty="0">
                <a:solidFill>
                  <a:srgbClr val="231F20"/>
                </a:solidFill>
                <a:latin typeface="Arial" panose="020B0604020202020204" pitchFamily="34" charset="0"/>
                <a:cs typeface="Arial" panose="020B0604020202020204" pitchFamily="34" charset="0"/>
              </a:rPr>
              <a:t> </a:t>
            </a:r>
            <a:r>
              <a:rPr lang="en-GB" sz="600" b="1" spc="11" dirty="0">
                <a:solidFill>
                  <a:srgbClr val="231F20"/>
                </a:solidFill>
                <a:latin typeface="Arial" panose="020B0604020202020204" pitchFamily="34" charset="0"/>
                <a:cs typeface="Arial" panose="020B0604020202020204" pitchFamily="34" charset="0"/>
              </a:rPr>
              <a:t> </a:t>
            </a:r>
            <a:r>
              <a:rPr lang="en-GB" sz="675" spc="-11" dirty="0">
                <a:solidFill>
                  <a:srgbClr val="35355A"/>
                </a:solidFill>
                <a:latin typeface="+mn-lt"/>
                <a:cs typeface="Arial" panose="020B0604020202020204" pitchFamily="34" charset="0"/>
              </a:rPr>
              <a:t>|</a:t>
            </a:r>
            <a:r>
              <a:rPr lang="en-GB" sz="675" spc="413" dirty="0">
                <a:solidFill>
                  <a:srgbClr val="35355A"/>
                </a:solidFill>
                <a:latin typeface="+mn-lt"/>
                <a:cs typeface="Arial" panose="020B0604020202020204" pitchFamily="34" charset="0"/>
              </a:rPr>
              <a:t> </a:t>
            </a:r>
            <a:r>
              <a:rPr lang="en-GB" sz="675" b="1" dirty="0">
                <a:solidFill>
                  <a:srgbClr val="35355A"/>
                </a:solidFill>
                <a:latin typeface="+mn-lt"/>
                <a:cs typeface="Arial" panose="020B0604020202020204" pitchFamily="34" charset="0"/>
              </a:rPr>
              <a:t>IDF</a:t>
            </a:r>
            <a:r>
              <a:rPr lang="en-GB" sz="675" b="1" spc="4" dirty="0">
                <a:solidFill>
                  <a:srgbClr val="35355A"/>
                </a:solidFill>
                <a:latin typeface="+mn-lt"/>
                <a:cs typeface="Arial" panose="020B0604020202020204" pitchFamily="34" charset="0"/>
              </a:rPr>
              <a:t> </a:t>
            </a:r>
            <a:r>
              <a:rPr lang="en-GB" sz="675" b="1" spc="-4" dirty="0">
                <a:solidFill>
                  <a:srgbClr val="35355A"/>
                </a:solidFill>
                <a:latin typeface="+mn-lt"/>
                <a:cs typeface="Arial" panose="020B0604020202020204" pitchFamily="34" charset="0"/>
              </a:rPr>
              <a:t>Diabetes</a:t>
            </a:r>
            <a:r>
              <a:rPr lang="en-GB" sz="675" b="1" spc="-19" dirty="0">
                <a:solidFill>
                  <a:srgbClr val="35355A"/>
                </a:solidFill>
                <a:latin typeface="+mn-lt"/>
                <a:cs typeface="Arial" panose="020B0604020202020204" pitchFamily="34" charset="0"/>
              </a:rPr>
              <a:t> </a:t>
            </a:r>
            <a:r>
              <a:rPr lang="en-GB" sz="675" b="1" spc="-4" dirty="0">
                <a:solidFill>
                  <a:srgbClr val="35355A"/>
                </a:solidFill>
                <a:latin typeface="+mn-lt"/>
                <a:cs typeface="Arial" panose="020B0604020202020204" pitchFamily="34" charset="0"/>
              </a:rPr>
              <a:t>Atlas</a:t>
            </a:r>
            <a:r>
              <a:rPr lang="en-GB" sz="675" b="1" spc="8" dirty="0">
                <a:solidFill>
                  <a:srgbClr val="35355A"/>
                </a:solidFill>
                <a:latin typeface="+mn-lt"/>
                <a:cs typeface="Arial" panose="020B0604020202020204" pitchFamily="34" charset="0"/>
              </a:rPr>
              <a:t> </a:t>
            </a:r>
            <a:r>
              <a:rPr lang="en-GB" sz="675" b="1" dirty="0">
                <a:solidFill>
                  <a:srgbClr val="35355A"/>
                </a:solidFill>
                <a:latin typeface="+mn-lt"/>
                <a:cs typeface="Arial" panose="020B0604020202020204" pitchFamily="34" charset="0"/>
              </a:rPr>
              <a:t>2021</a:t>
            </a:r>
            <a:r>
              <a:rPr lang="en-GB" sz="675" b="1" spc="-56" dirty="0">
                <a:solidFill>
                  <a:srgbClr val="35355A"/>
                </a:solidFill>
                <a:latin typeface="+mn-lt"/>
                <a:cs typeface="Arial" panose="020B0604020202020204" pitchFamily="34" charset="0"/>
              </a:rPr>
              <a:t> </a:t>
            </a:r>
            <a:r>
              <a:rPr lang="en-GB" sz="675" spc="15" dirty="0">
                <a:solidFill>
                  <a:srgbClr val="35355A"/>
                </a:solidFill>
                <a:latin typeface="+mn-lt"/>
                <a:cs typeface="Arial" panose="020B0604020202020204" pitchFamily="34" charset="0"/>
              </a:rPr>
              <a:t>–</a:t>
            </a:r>
            <a:r>
              <a:rPr lang="en-GB" sz="675" spc="-30" dirty="0">
                <a:solidFill>
                  <a:srgbClr val="35355A"/>
                </a:solidFill>
                <a:latin typeface="+mn-lt"/>
                <a:cs typeface="Arial" panose="020B0604020202020204" pitchFamily="34" charset="0"/>
              </a:rPr>
              <a:t> </a:t>
            </a:r>
            <a:r>
              <a:rPr lang="en-GB" sz="675" spc="8" dirty="0">
                <a:solidFill>
                  <a:srgbClr val="35355A"/>
                </a:solidFill>
                <a:latin typeface="+mn-lt"/>
                <a:cs typeface="Arial" panose="020B0604020202020204" pitchFamily="34" charset="0"/>
              </a:rPr>
              <a:t>10th</a:t>
            </a:r>
            <a:r>
              <a:rPr lang="en-GB" sz="675" spc="-15" dirty="0">
                <a:solidFill>
                  <a:srgbClr val="35355A"/>
                </a:solidFill>
                <a:latin typeface="+mn-lt"/>
                <a:cs typeface="Arial" panose="020B0604020202020204" pitchFamily="34" charset="0"/>
              </a:rPr>
              <a:t> </a:t>
            </a:r>
            <a:r>
              <a:rPr lang="en-GB" sz="675" spc="23" dirty="0">
                <a:solidFill>
                  <a:srgbClr val="35355A"/>
                </a:solidFill>
                <a:latin typeface="+mn-lt"/>
                <a:cs typeface="Arial" panose="020B0604020202020204" pitchFamily="34" charset="0"/>
              </a:rPr>
              <a:t>edition</a:t>
            </a:r>
            <a:r>
              <a:rPr lang="en-GB" sz="675" spc="23" baseline="0" dirty="0">
                <a:solidFill>
                  <a:srgbClr val="35355A"/>
                </a:solidFill>
                <a:latin typeface="+mn-lt"/>
                <a:cs typeface="Arial" panose="020B0604020202020204" pitchFamily="34" charset="0"/>
              </a:rPr>
              <a:t> </a:t>
            </a:r>
            <a:r>
              <a:rPr lang="en-GB" sz="675" spc="-19" dirty="0">
                <a:solidFill>
                  <a:srgbClr val="35355A"/>
                </a:solidFill>
                <a:latin typeface="+mn-lt"/>
                <a:cs typeface="Arial" panose="020B0604020202020204" pitchFamily="34" charset="0"/>
                <a:hlinkClick r:id="rId2"/>
              </a:rPr>
              <a:t>www.idf.org</a:t>
            </a:r>
            <a:r>
              <a:rPr lang="en-GB" sz="675" spc="375" dirty="0">
                <a:solidFill>
                  <a:srgbClr val="35355A"/>
                </a:solidFill>
                <a:latin typeface="+mn-lt"/>
                <a:cs typeface="Arial" panose="020B0604020202020204" pitchFamily="34" charset="0"/>
              </a:rPr>
              <a:t> </a:t>
            </a:r>
            <a:r>
              <a:rPr lang="en-GB" sz="675" b="1" spc="-11" dirty="0">
                <a:solidFill>
                  <a:srgbClr val="35355A"/>
                </a:solidFill>
                <a:latin typeface="+mn-lt"/>
                <a:cs typeface="Arial" panose="020B0604020202020204" pitchFamily="34" charset="0"/>
              </a:rPr>
              <a:t>@</a:t>
            </a:r>
            <a:r>
              <a:rPr lang="en-GB" sz="675" b="1" spc="-11" dirty="0" err="1">
                <a:solidFill>
                  <a:srgbClr val="35355A"/>
                </a:solidFill>
                <a:latin typeface="+mn-lt"/>
                <a:cs typeface="Arial" panose="020B0604020202020204" pitchFamily="34" charset="0"/>
              </a:rPr>
              <a:t>IntDiabetesFed</a:t>
            </a:r>
            <a:endParaRPr lang="en-GB" sz="675" dirty="0">
              <a:latin typeface="+mn-lt"/>
              <a:cs typeface="Arial" panose="020B0604020202020204" pitchFamily="34" charset="0"/>
            </a:endParaRPr>
          </a:p>
        </p:txBody>
      </p:sp>
    </p:spTree>
    <p:extLst>
      <p:ext uri="{BB962C8B-B14F-4D97-AF65-F5344CB8AC3E}">
        <p14:creationId xmlns:p14="http://schemas.microsoft.com/office/powerpoint/2010/main" val="173908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extBox 1"/>
          <p:cNvSpPr txBox="1"/>
          <p:nvPr userDrawn="1"/>
        </p:nvSpPr>
        <p:spPr>
          <a:xfrm>
            <a:off x="203201" y="6477001"/>
            <a:ext cx="1051891" cy="246221"/>
          </a:xfrm>
          <a:prstGeom prst="rect">
            <a:avLst/>
          </a:prstGeom>
          <a:noFill/>
        </p:spPr>
        <p:txBody>
          <a:bodyPr wrap="none" rtlCol="0">
            <a:spAutoFit/>
          </a:bodyPr>
          <a:lstStyle/>
          <a:p>
            <a:r>
              <a:rPr lang="en-US" sz="1000" dirty="0"/>
              <a:t>Copyrights apply</a:t>
            </a:r>
          </a:p>
        </p:txBody>
      </p:sp>
    </p:spTree>
    <p:extLst>
      <p:ext uri="{BB962C8B-B14F-4D97-AF65-F5344CB8AC3E}">
        <p14:creationId xmlns:p14="http://schemas.microsoft.com/office/powerpoint/2010/main" val="1470806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pic>
        <p:nvPicPr>
          <p:cNvPr id="4" name="Image 6" descr="test_IDF3.jpg">
            <a:extLst>
              <a:ext uri="{FF2B5EF4-FFF2-40B4-BE49-F238E27FC236}">
                <a16:creationId xmlns:a16="http://schemas.microsoft.com/office/drawing/2014/main" id="{DDCC4720-B555-0649-94D8-7DBA2A96D98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609601" y="1"/>
            <a:ext cx="8777817" cy="1091259"/>
          </a:xfrm>
        </p:spPr>
        <p:txBody>
          <a:bodyPr>
            <a:normAutofit/>
          </a:bodyPr>
          <a:lstStyle>
            <a:lvl1pPr algn="l">
              <a:defRPr sz="2600" b="0" i="0">
                <a:solidFill>
                  <a:schemeClr val="bg1"/>
                </a:solidFill>
                <a:latin typeface="Calibri"/>
                <a:cs typeface="Calibri"/>
              </a:defRPr>
            </a:lvl1pPr>
          </a:lstStyle>
          <a:p>
            <a:r>
              <a:rPr lang="fr-FR" noProof="0"/>
              <a:t>Cliquez et modifiez le titre</a:t>
            </a:r>
            <a:endParaRPr lang="en-US" noProof="0" dirty="0"/>
          </a:p>
        </p:txBody>
      </p:sp>
      <p:sp>
        <p:nvSpPr>
          <p:cNvPr id="7" name="Espace réservé pour une image  6"/>
          <p:cNvSpPr>
            <a:spLocks noGrp="1"/>
          </p:cNvSpPr>
          <p:nvPr>
            <p:ph type="pic" sz="quarter" idx="10"/>
          </p:nvPr>
        </p:nvSpPr>
        <p:spPr>
          <a:xfrm>
            <a:off x="0" y="1592360"/>
            <a:ext cx="12192000" cy="4680000"/>
          </a:xfrm>
        </p:spPr>
        <p:txBody>
          <a:bodyPr rtlCol="0">
            <a:normAutofit/>
          </a:bodyPr>
          <a:lstStyle/>
          <a:p>
            <a:pPr lvl="0"/>
            <a:endParaRPr lang="fr-FR" noProof="0" dirty="0"/>
          </a:p>
        </p:txBody>
      </p:sp>
    </p:spTree>
    <p:extLst>
      <p:ext uri="{BB962C8B-B14F-4D97-AF65-F5344CB8AC3E}">
        <p14:creationId xmlns:p14="http://schemas.microsoft.com/office/powerpoint/2010/main" val="1031294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olo titolo">
    <p:spTree>
      <p:nvGrpSpPr>
        <p:cNvPr id="1" name=""/>
        <p:cNvGrpSpPr/>
        <p:nvPr/>
      </p:nvGrpSpPr>
      <p:grpSpPr>
        <a:xfrm>
          <a:off x="0" y="0"/>
          <a:ext cx="0" cy="0"/>
          <a:chOff x="0" y="0"/>
          <a:chExt cx="0" cy="0"/>
        </a:xfrm>
      </p:grpSpPr>
      <p:sp>
        <p:nvSpPr>
          <p:cNvPr id="3" name="Segnaposto titolo 2"/>
          <p:cNvSpPr>
            <a:spLocks noGrp="1"/>
          </p:cNvSpPr>
          <p:nvPr>
            <p:ph type="title"/>
          </p:nvPr>
        </p:nvSpPr>
        <p:spPr bwMode="auto">
          <a:xfrm>
            <a:off x="922867" y="1"/>
            <a:ext cx="10972800" cy="722313"/>
          </a:xfrm>
          <a:prstGeom prst="rect">
            <a:avLst/>
          </a:prstGeom>
          <a:noFill/>
          <a:ln w="9525">
            <a:noFill/>
            <a:miter lim="800000"/>
            <a:headEnd/>
            <a:tailEnd/>
          </a:ln>
        </p:spPr>
        <p:txBody>
          <a:bodyPr/>
          <a:lstStyle/>
          <a:p>
            <a:pPr lvl="0"/>
            <a:r>
              <a:rPr lang="it-IT"/>
              <a:t>Fare clic per modificare lo stile del titolo</a:t>
            </a:r>
          </a:p>
        </p:txBody>
      </p:sp>
    </p:spTree>
    <p:extLst>
      <p:ext uri="{BB962C8B-B14F-4D97-AF65-F5344CB8AC3E}">
        <p14:creationId xmlns:p14="http://schemas.microsoft.com/office/powerpoint/2010/main" val="3927246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CEA10A8-C2C9-4B2B-B84A-79B9ED01ABD1}"/>
              </a:ext>
            </a:extLst>
          </p:cNvPr>
          <p:cNvCxnSpPr/>
          <p:nvPr userDrawn="1"/>
        </p:nvCxnSpPr>
        <p:spPr>
          <a:xfrm>
            <a:off x="0" y="1147763"/>
            <a:ext cx="12192000"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1"/>
          </p:nvPr>
        </p:nvSpPr>
        <p:spPr>
          <a:xfrm>
            <a:off x="632883" y="1331384"/>
            <a:ext cx="11006400" cy="604800"/>
          </a:xfrm>
        </p:spPr>
        <p:txBody>
          <a:bodyPr/>
          <a:lstStyle>
            <a:lvl1pPr marL="0" indent="0">
              <a:buNone/>
              <a:defRPr sz="2394" b="0">
                <a:solidFill>
                  <a:schemeClr val="accent2"/>
                </a:solidFill>
              </a:defRPr>
            </a:lvl1pPr>
          </a:lstStyle>
          <a:p>
            <a:pPr lvl="0"/>
            <a:r>
              <a:rPr lang="en-US"/>
              <a:t>Click to edit Master text styles</a:t>
            </a:r>
          </a:p>
        </p:txBody>
      </p:sp>
      <p:sp>
        <p:nvSpPr>
          <p:cNvPr id="7" name="Title 6"/>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6" name="Footer Placeholder 5">
            <a:extLst>
              <a:ext uri="{FF2B5EF4-FFF2-40B4-BE49-F238E27FC236}">
                <a16:creationId xmlns:a16="http://schemas.microsoft.com/office/drawing/2014/main" id="{25DEA779-957A-4151-BBD4-01134C5362F2}"/>
              </a:ext>
            </a:extLst>
          </p:cNvPr>
          <p:cNvSpPr>
            <a:spLocks noGrp="1"/>
          </p:cNvSpPr>
          <p:nvPr>
            <p:ph type="ftr" sz="quarter" idx="12"/>
          </p:nvPr>
        </p:nvSpPr>
        <p:spPr/>
        <p:txBody>
          <a:bodyPr/>
          <a:lstStyle>
            <a:lvl1pPr>
              <a:defRPr/>
            </a:lvl1pPr>
          </a:lstStyle>
          <a:p>
            <a:pPr>
              <a:defRPr/>
            </a:pPr>
            <a:endParaRPr lang="en-GB"/>
          </a:p>
        </p:txBody>
      </p:sp>
      <p:sp>
        <p:nvSpPr>
          <p:cNvPr id="8" name="Slide Number Placeholder 7">
            <a:extLst>
              <a:ext uri="{FF2B5EF4-FFF2-40B4-BE49-F238E27FC236}">
                <a16:creationId xmlns:a16="http://schemas.microsoft.com/office/drawing/2014/main" id="{7CB968BA-E80C-47FF-B47D-39F7DCCD2CA4}"/>
              </a:ext>
            </a:extLst>
          </p:cNvPr>
          <p:cNvSpPr>
            <a:spLocks noGrp="1"/>
          </p:cNvSpPr>
          <p:nvPr>
            <p:ph type="sldNum" sz="quarter" idx="13"/>
          </p:nvPr>
        </p:nvSpPr>
        <p:spPr/>
        <p:txBody>
          <a:bodyPr/>
          <a:lstStyle>
            <a:lvl1pPr>
              <a:defRPr smtClean="0"/>
            </a:lvl1pPr>
          </a:lstStyle>
          <a:p>
            <a:pPr>
              <a:defRPr/>
            </a:pPr>
            <a:fld id="{0F51EDDF-5276-40F5-A152-8E51C642E6CB}" type="slidenum">
              <a:rPr lang="en-GB" altLang="en-US"/>
              <a:pPr>
                <a:defRPr/>
              </a:pPr>
              <a:t>‹#›</a:t>
            </a:fld>
            <a:endParaRPr lang="en-GB" altLang="en-US"/>
          </a:p>
        </p:txBody>
      </p:sp>
    </p:spTree>
    <p:extLst>
      <p:ext uri="{BB962C8B-B14F-4D97-AF65-F5344CB8AC3E}">
        <p14:creationId xmlns:p14="http://schemas.microsoft.com/office/powerpoint/2010/main" val="195115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6C8754-81AB-868A-1FD3-D40731FAB83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09EB595D-07D0-7C57-6835-AEAFAD7606C1}"/>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1B7F672-4705-8361-860E-BE77E25FB13E}"/>
              </a:ext>
            </a:extLst>
          </p:cNvPr>
          <p:cNvSpPr>
            <a:spLocks noGrp="1"/>
          </p:cNvSpPr>
          <p:nvPr>
            <p:ph type="dt" sz="half" idx="10"/>
          </p:nvPr>
        </p:nvSpPr>
        <p:spPr/>
        <p:txBody>
          <a:bodyPr/>
          <a:lstStyle/>
          <a:p>
            <a:fld id="{1A7F001E-09BF-4B5E-9852-5378240857AB}" type="datetimeFigureOut">
              <a:rPr lang="el-GR" smtClean="0"/>
              <a:t>17/10/2023</a:t>
            </a:fld>
            <a:endParaRPr lang="el-GR"/>
          </a:p>
        </p:txBody>
      </p:sp>
      <p:sp>
        <p:nvSpPr>
          <p:cNvPr id="5" name="Θέση υποσέλιδου 4">
            <a:extLst>
              <a:ext uri="{FF2B5EF4-FFF2-40B4-BE49-F238E27FC236}">
                <a16:creationId xmlns:a16="http://schemas.microsoft.com/office/drawing/2014/main" id="{AB744170-66C4-3A6F-C81F-1745C8F6A21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2277D4D-FEEF-8F72-36FD-D57491BDB0BF}"/>
              </a:ext>
            </a:extLst>
          </p:cNvPr>
          <p:cNvSpPr>
            <a:spLocks noGrp="1"/>
          </p:cNvSpPr>
          <p:nvPr>
            <p:ph type="sldNum" sz="quarter" idx="12"/>
          </p:nvPr>
        </p:nvSpPr>
        <p:spPr/>
        <p:txBody>
          <a:bodyPr/>
          <a:lstStyle/>
          <a:p>
            <a:fld id="{A485FF18-E257-42C7-9755-255C5686FA84}" type="slidenum">
              <a:rPr lang="el-GR" smtClean="0"/>
              <a:t>‹#›</a:t>
            </a:fld>
            <a:endParaRPr lang="el-GR"/>
          </a:p>
        </p:txBody>
      </p:sp>
    </p:spTree>
    <p:extLst>
      <p:ext uri="{BB962C8B-B14F-4D97-AF65-F5344CB8AC3E}">
        <p14:creationId xmlns:p14="http://schemas.microsoft.com/office/powerpoint/2010/main" val="28647703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C47913CA-5502-31EE-6074-926D446E477D}"/>
              </a:ext>
            </a:extLst>
          </p:cNvPr>
          <p:cNvSpPr txBox="1">
            <a:spLocks noGrp="1"/>
          </p:cNvSpPr>
          <p:nvPr>
            <p:ph type="ftr" sz="quarter" idx="9"/>
          </p:nvPr>
        </p:nvSpPr>
        <p:spPr/>
        <p:txBody>
          <a:bodyPr/>
          <a:lstStyle>
            <a:lvl1pPr>
              <a:defRPr lang="en-GB"/>
            </a:lvl1pPr>
          </a:lstStyle>
          <a:p>
            <a:pPr lvl="0"/>
            <a:endParaRPr lang="en-GB"/>
          </a:p>
        </p:txBody>
      </p:sp>
      <p:sp>
        <p:nvSpPr>
          <p:cNvPr id="3" name="Title 4">
            <a:extLst>
              <a:ext uri="{FF2B5EF4-FFF2-40B4-BE49-F238E27FC236}">
                <a16:creationId xmlns:a16="http://schemas.microsoft.com/office/drawing/2014/main" id="{32103FAD-1C07-4BA0-7494-D3DB4FD97C99}"/>
              </a:ext>
            </a:extLst>
          </p:cNvPr>
          <p:cNvSpPr txBox="1">
            <a:spLocks noGrp="1"/>
          </p:cNvSpPr>
          <p:nvPr>
            <p:ph type="title"/>
          </p:nvPr>
        </p:nvSpPr>
        <p:spPr/>
        <p:txBody>
          <a:bodyPr/>
          <a:lstStyle>
            <a:lvl1pPr>
              <a:defRPr lang="en-US">
                <a:solidFill>
                  <a:srgbClr val="4472C4"/>
                </a:solidFill>
              </a:defRPr>
            </a:lvl1pPr>
          </a:lstStyle>
          <a:p>
            <a:pPr lvl="0"/>
            <a:r>
              <a:rPr lang="en-US"/>
              <a:t>Click to edit Master title style</a:t>
            </a:r>
            <a:endParaRPr lang="en-GB"/>
          </a:p>
        </p:txBody>
      </p:sp>
      <p:sp>
        <p:nvSpPr>
          <p:cNvPr id="4" name="Slide Number Placeholder 6">
            <a:extLst>
              <a:ext uri="{FF2B5EF4-FFF2-40B4-BE49-F238E27FC236}">
                <a16:creationId xmlns:a16="http://schemas.microsoft.com/office/drawing/2014/main" id="{CD820B9C-E0BF-CAA2-259E-CE1883D75D16}"/>
              </a:ext>
            </a:extLst>
          </p:cNvPr>
          <p:cNvSpPr txBox="1">
            <a:spLocks noGrp="1"/>
          </p:cNvSpPr>
          <p:nvPr>
            <p:ph type="sldNum" sz="quarter" idx="8"/>
          </p:nvPr>
        </p:nvSpPr>
        <p:spPr/>
        <p:txBody>
          <a:bodyPr/>
          <a:lstStyle>
            <a:lvl1pPr>
              <a:defRPr lang="en-GB"/>
            </a:lvl1pPr>
          </a:lstStyle>
          <a:p>
            <a:pPr lvl="0"/>
            <a:fld id="{2C950E77-3C5A-491D-ACDF-CDD53F005ABF}" type="slidenum">
              <a:t>‹#›</a:t>
            </a:fld>
            <a:endParaRPr lang="en-GB"/>
          </a:p>
        </p:txBody>
      </p:sp>
      <p:cxnSp>
        <p:nvCxnSpPr>
          <p:cNvPr id="5" name="Straight Connector 15">
            <a:extLst>
              <a:ext uri="{FF2B5EF4-FFF2-40B4-BE49-F238E27FC236}">
                <a16:creationId xmlns:a16="http://schemas.microsoft.com/office/drawing/2014/main" id="{9B13452C-62C3-294E-CB82-F102057CF733}"/>
              </a:ext>
            </a:extLst>
          </p:cNvPr>
          <p:cNvCxnSpPr/>
          <p:nvPr/>
        </p:nvCxnSpPr>
        <p:spPr>
          <a:xfrm>
            <a:off x="0" y="1147206"/>
            <a:ext cx="12191996" cy="0"/>
          </a:xfrm>
          <a:prstGeom prst="straightConnector1">
            <a:avLst/>
          </a:prstGeom>
          <a:noFill/>
          <a:ln w="3172" cap="flat">
            <a:solidFill>
              <a:srgbClr val="44546A"/>
            </a:solidFill>
            <a:prstDash val="solid"/>
            <a:miter/>
          </a:ln>
        </p:spPr>
      </p:cxnSp>
    </p:spTree>
    <p:extLst>
      <p:ext uri="{BB962C8B-B14F-4D97-AF65-F5344CB8AC3E}">
        <p14:creationId xmlns:p14="http://schemas.microsoft.com/office/powerpoint/2010/main" val="3970317444"/>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F9FD7-4281-0B2B-5796-B5C7EF1C5242}"/>
              </a:ext>
            </a:extLst>
          </p:cNvPr>
          <p:cNvSpPr txBox="1">
            <a:spLocks noGrp="1"/>
          </p:cNvSpPr>
          <p:nvPr>
            <p:ph type="title"/>
          </p:nvPr>
        </p:nvSpPr>
        <p:spPr/>
        <p:txBody>
          <a:bodyPr/>
          <a:lstStyle>
            <a:lvl1pPr>
              <a:defRPr lang="en-US"/>
            </a:lvl1pPr>
          </a:lstStyle>
          <a:p>
            <a:pPr lvl="0"/>
            <a:r>
              <a:rPr lang="en-US"/>
              <a:t>Click to edit Master title style</a:t>
            </a:r>
          </a:p>
        </p:txBody>
      </p:sp>
      <p:sp>
        <p:nvSpPr>
          <p:cNvPr id="3" name="Content Placeholder 2">
            <a:extLst>
              <a:ext uri="{FF2B5EF4-FFF2-40B4-BE49-F238E27FC236}">
                <a16:creationId xmlns:a16="http://schemas.microsoft.com/office/drawing/2014/main" id="{BDD67DFC-7F15-7EFB-8F8D-4EBE12540EB0}"/>
              </a:ext>
            </a:extLst>
          </p:cNvPr>
          <p:cNvSpPr txBox="1">
            <a:spLocks noGrp="1"/>
          </p:cNvSpPr>
          <p:nvPr>
            <p:ph idx="4294967295"/>
          </p:nvPr>
        </p:nvSpPr>
        <p:spPr/>
        <p:txBody>
          <a:bodyPr/>
          <a:lstStyle>
            <a:lvl1pPr>
              <a:defRPr lang="en-US"/>
            </a:lvl1pPr>
            <a:lvl2pPr>
              <a:defRPr lang="en-US"/>
            </a:lvl2pPr>
            <a:lvl3pPr>
              <a:defRPr lang="en-US"/>
            </a:lvl3pPr>
            <a:lvl4pPr>
              <a:defRPr lang="en-US"/>
            </a:lvl4pPr>
            <a:lvl5pPr>
              <a:defRPr lang="en-US"/>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8593388"/>
      </p:ext>
    </p:extLst>
  </p:cSld>
  <p:clrMapOvr>
    <a:masterClrMapping/>
  </p:clrMapOvr>
  <p:transition spd="med">
    <p:fade/>
  </p:transition>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5"/>
          <p:cNvSpPr>
            <a:spLocks noGrp="1"/>
          </p:cNvSpPr>
          <p:nvPr>
            <p:ph type="body" sz="quarter" idx="10" hasCustomPrompt="1"/>
          </p:nvPr>
        </p:nvSpPr>
        <p:spPr>
          <a:xfrm>
            <a:off x="516072" y="5872899"/>
            <a:ext cx="9450656" cy="808296"/>
          </a:xfrm>
        </p:spPr>
        <p:txBody>
          <a:bodyPr anchor="b"/>
          <a:lstStyle>
            <a:lvl1pPr marL="0" indent="0">
              <a:lnSpc>
                <a:spcPct val="90000"/>
              </a:lnSpc>
              <a:spcBef>
                <a:spcPts val="200"/>
              </a:spcBef>
              <a:buNone/>
              <a:defRPr sz="800" b="0">
                <a:solidFill>
                  <a:srgbClr val="908582"/>
                </a:solidFill>
                <a:latin typeface="Arial Narrow" panose="020B0606020202030204" pitchFamily="34" charset="0"/>
              </a:defRPr>
            </a:lvl1pPr>
            <a:lvl2pPr marL="60325" indent="-60325">
              <a:spcBef>
                <a:spcPts val="300"/>
              </a:spcBef>
              <a:buFont typeface="Arial" panose="020B0604020202020204" pitchFamily="34" charset="0"/>
              <a:buChar char="•"/>
              <a:defRPr sz="800">
                <a:solidFill>
                  <a:srgbClr val="908582"/>
                </a:solidFill>
                <a:latin typeface="Arial Narrow" panose="020B0606020202030204" pitchFamily="34" charset="0"/>
              </a:defRPr>
            </a:lvl2pPr>
            <a:lvl3pPr>
              <a:defRPr sz="1100"/>
            </a:lvl3pPr>
            <a:lvl4pPr>
              <a:defRPr sz="1050"/>
            </a:lvl4pPr>
            <a:lvl5pPr>
              <a:defRPr sz="1050"/>
            </a:lvl5pPr>
          </a:lstStyle>
          <a:p>
            <a:pPr lvl="0"/>
            <a:r>
              <a:rPr lang="en-US" dirty="0"/>
              <a:t>References</a:t>
            </a:r>
          </a:p>
        </p:txBody>
      </p:sp>
    </p:spTree>
    <p:extLst>
      <p:ext uri="{BB962C8B-B14F-4D97-AF65-F5344CB8AC3E}">
        <p14:creationId xmlns:p14="http://schemas.microsoft.com/office/powerpoint/2010/main" val="1744497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19" name="Content Placeholder 18"/>
          <p:cNvSpPr>
            <a:spLocks noGrp="1"/>
          </p:cNvSpPr>
          <p:nvPr>
            <p:ph sz="quarter" idx="11"/>
          </p:nvPr>
        </p:nvSpPr>
        <p:spPr>
          <a:xfrm>
            <a:off x="609600" y="1372800"/>
            <a:ext cx="10972800" cy="417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p:cNvSpPr>
            <a:spLocks noGrp="1"/>
          </p:cNvSpPr>
          <p:nvPr>
            <p:ph type="ftr" sz="quarter" idx="10"/>
          </p:nvPr>
        </p:nvSpPr>
        <p:spPr>
          <a:xfrm>
            <a:off x="3888000" y="6201600"/>
            <a:ext cx="4704000" cy="484800"/>
          </a:xfrm>
          <a:prstGeom prst="rect">
            <a:avLst/>
          </a:prstGeom>
        </p:spPr>
        <p:txBody>
          <a:bodyPr/>
          <a:lstStyle/>
          <a:p>
            <a:pPr eaLnBrk="0" fontAlgn="base" hangingPunct="0">
              <a:spcBef>
                <a:spcPct val="0"/>
              </a:spcBef>
              <a:spcAft>
                <a:spcPct val="0"/>
              </a:spcAft>
            </a:pPr>
            <a:r>
              <a:rPr lang="en-US" dirty="0">
                <a:solidFill>
                  <a:srgbClr val="5A5A5A"/>
                </a:solidFill>
                <a:cs typeface="Arial" panose="020B0604020202020204" pitchFamily="34" charset="0"/>
              </a:rPr>
              <a:t>l</a:t>
            </a:r>
            <a:endParaRPr lang="en-GB" dirty="0">
              <a:solidFill>
                <a:srgbClr val="5A5A5A"/>
              </a:solidFill>
              <a:cs typeface="Arial" panose="020B0604020202020204" pitchFamily="34" charset="0"/>
            </a:endParaRPr>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Tree>
    <p:extLst>
      <p:ext uri="{BB962C8B-B14F-4D97-AF65-F5344CB8AC3E}">
        <p14:creationId xmlns:p14="http://schemas.microsoft.com/office/powerpoint/2010/main" val="3924495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F66581A-3234-D0D3-37AD-C492C9C8CBE7}"/>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49C77B43-3B00-2B48-B7D6-61C41EDC39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D2B253BA-CFFA-E39F-0D84-637E966F5EFD}"/>
              </a:ext>
            </a:extLst>
          </p:cNvPr>
          <p:cNvSpPr>
            <a:spLocks noGrp="1"/>
          </p:cNvSpPr>
          <p:nvPr>
            <p:ph type="dt" sz="half" idx="10"/>
          </p:nvPr>
        </p:nvSpPr>
        <p:spPr/>
        <p:txBody>
          <a:bodyPr/>
          <a:lstStyle/>
          <a:p>
            <a:fld id="{1A7F001E-09BF-4B5E-9852-5378240857AB}" type="datetimeFigureOut">
              <a:rPr lang="el-GR" smtClean="0"/>
              <a:t>17/10/2023</a:t>
            </a:fld>
            <a:endParaRPr lang="el-GR"/>
          </a:p>
        </p:txBody>
      </p:sp>
      <p:sp>
        <p:nvSpPr>
          <p:cNvPr id="5" name="Θέση υποσέλιδου 4">
            <a:extLst>
              <a:ext uri="{FF2B5EF4-FFF2-40B4-BE49-F238E27FC236}">
                <a16:creationId xmlns:a16="http://schemas.microsoft.com/office/drawing/2014/main" id="{1540D302-9A67-864D-EBF7-E723716C4BD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B765434-24C1-9F5E-3CB1-76333E8A6A7B}"/>
              </a:ext>
            </a:extLst>
          </p:cNvPr>
          <p:cNvSpPr>
            <a:spLocks noGrp="1"/>
          </p:cNvSpPr>
          <p:nvPr>
            <p:ph type="sldNum" sz="quarter" idx="12"/>
          </p:nvPr>
        </p:nvSpPr>
        <p:spPr/>
        <p:txBody>
          <a:bodyPr/>
          <a:lstStyle/>
          <a:p>
            <a:fld id="{A485FF18-E257-42C7-9755-255C5686FA84}" type="slidenum">
              <a:rPr lang="el-GR" smtClean="0"/>
              <a:t>‹#›</a:t>
            </a:fld>
            <a:endParaRPr lang="el-GR"/>
          </a:p>
        </p:txBody>
      </p:sp>
    </p:spTree>
    <p:extLst>
      <p:ext uri="{BB962C8B-B14F-4D97-AF65-F5344CB8AC3E}">
        <p14:creationId xmlns:p14="http://schemas.microsoft.com/office/powerpoint/2010/main" val="2693119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704DFBA-34CA-77B2-93C7-CC6588713AB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C580380D-908F-BB9A-4676-14EEAC0CA2C6}"/>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41F4C5F1-11B8-0569-2C27-0F7AA11A481E}"/>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F3D7FA74-7BDD-7BFD-5D7B-8F7C7DCC7F8F}"/>
              </a:ext>
            </a:extLst>
          </p:cNvPr>
          <p:cNvSpPr>
            <a:spLocks noGrp="1"/>
          </p:cNvSpPr>
          <p:nvPr>
            <p:ph type="dt" sz="half" idx="10"/>
          </p:nvPr>
        </p:nvSpPr>
        <p:spPr/>
        <p:txBody>
          <a:bodyPr/>
          <a:lstStyle/>
          <a:p>
            <a:fld id="{1A7F001E-09BF-4B5E-9852-5378240857AB}" type="datetimeFigureOut">
              <a:rPr lang="el-GR" smtClean="0"/>
              <a:t>17/10/2023</a:t>
            </a:fld>
            <a:endParaRPr lang="el-GR"/>
          </a:p>
        </p:txBody>
      </p:sp>
      <p:sp>
        <p:nvSpPr>
          <p:cNvPr id="6" name="Θέση υποσέλιδου 5">
            <a:extLst>
              <a:ext uri="{FF2B5EF4-FFF2-40B4-BE49-F238E27FC236}">
                <a16:creationId xmlns:a16="http://schemas.microsoft.com/office/drawing/2014/main" id="{B42CF736-C695-C5F5-854A-5E07AAA4A1F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53CBCE9-B050-6661-FBBC-C81D8C8FC9B4}"/>
              </a:ext>
            </a:extLst>
          </p:cNvPr>
          <p:cNvSpPr>
            <a:spLocks noGrp="1"/>
          </p:cNvSpPr>
          <p:nvPr>
            <p:ph type="sldNum" sz="quarter" idx="12"/>
          </p:nvPr>
        </p:nvSpPr>
        <p:spPr/>
        <p:txBody>
          <a:bodyPr/>
          <a:lstStyle/>
          <a:p>
            <a:fld id="{A485FF18-E257-42C7-9755-255C5686FA84}" type="slidenum">
              <a:rPr lang="el-GR" smtClean="0"/>
              <a:t>‹#›</a:t>
            </a:fld>
            <a:endParaRPr lang="el-GR"/>
          </a:p>
        </p:txBody>
      </p:sp>
    </p:spTree>
    <p:extLst>
      <p:ext uri="{BB962C8B-B14F-4D97-AF65-F5344CB8AC3E}">
        <p14:creationId xmlns:p14="http://schemas.microsoft.com/office/powerpoint/2010/main" val="3122640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8C4271E-6AF7-6599-2E71-534C08FD3310}"/>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E1A3963-C9EB-9C39-F95C-69AE7B25C7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CFBC70FF-1D92-201C-A7D6-520716D1EEB9}"/>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0552FBD2-4D8F-2CE9-59B9-884BB4DA8F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067E44D9-D1F0-D30B-4FCA-2E8E8A69E857}"/>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D90693C0-4A30-A946-434C-456205196D16}"/>
              </a:ext>
            </a:extLst>
          </p:cNvPr>
          <p:cNvSpPr>
            <a:spLocks noGrp="1"/>
          </p:cNvSpPr>
          <p:nvPr>
            <p:ph type="dt" sz="half" idx="10"/>
          </p:nvPr>
        </p:nvSpPr>
        <p:spPr/>
        <p:txBody>
          <a:bodyPr/>
          <a:lstStyle/>
          <a:p>
            <a:fld id="{1A7F001E-09BF-4B5E-9852-5378240857AB}" type="datetimeFigureOut">
              <a:rPr lang="el-GR" smtClean="0"/>
              <a:t>17/10/2023</a:t>
            </a:fld>
            <a:endParaRPr lang="el-GR"/>
          </a:p>
        </p:txBody>
      </p:sp>
      <p:sp>
        <p:nvSpPr>
          <p:cNvPr id="8" name="Θέση υποσέλιδου 7">
            <a:extLst>
              <a:ext uri="{FF2B5EF4-FFF2-40B4-BE49-F238E27FC236}">
                <a16:creationId xmlns:a16="http://schemas.microsoft.com/office/drawing/2014/main" id="{0CEF1EBB-BBD9-7313-A528-EE9FF9C1D274}"/>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75EB7FB9-5309-1913-E426-617B0360B167}"/>
              </a:ext>
            </a:extLst>
          </p:cNvPr>
          <p:cNvSpPr>
            <a:spLocks noGrp="1"/>
          </p:cNvSpPr>
          <p:nvPr>
            <p:ph type="sldNum" sz="quarter" idx="12"/>
          </p:nvPr>
        </p:nvSpPr>
        <p:spPr/>
        <p:txBody>
          <a:bodyPr/>
          <a:lstStyle/>
          <a:p>
            <a:fld id="{A485FF18-E257-42C7-9755-255C5686FA84}" type="slidenum">
              <a:rPr lang="el-GR" smtClean="0"/>
              <a:t>‹#›</a:t>
            </a:fld>
            <a:endParaRPr lang="el-GR"/>
          </a:p>
        </p:txBody>
      </p:sp>
    </p:spTree>
    <p:extLst>
      <p:ext uri="{BB962C8B-B14F-4D97-AF65-F5344CB8AC3E}">
        <p14:creationId xmlns:p14="http://schemas.microsoft.com/office/powerpoint/2010/main" val="340715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37C9E0A-4A4A-5F01-2A28-55A229512A8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5ED42B78-B9E6-7F3F-902A-D737693C7AEC}"/>
              </a:ext>
            </a:extLst>
          </p:cNvPr>
          <p:cNvSpPr>
            <a:spLocks noGrp="1"/>
          </p:cNvSpPr>
          <p:nvPr>
            <p:ph type="dt" sz="half" idx="10"/>
          </p:nvPr>
        </p:nvSpPr>
        <p:spPr/>
        <p:txBody>
          <a:bodyPr/>
          <a:lstStyle/>
          <a:p>
            <a:fld id="{1A7F001E-09BF-4B5E-9852-5378240857AB}" type="datetimeFigureOut">
              <a:rPr lang="el-GR" smtClean="0"/>
              <a:t>17/10/2023</a:t>
            </a:fld>
            <a:endParaRPr lang="el-GR"/>
          </a:p>
        </p:txBody>
      </p:sp>
      <p:sp>
        <p:nvSpPr>
          <p:cNvPr id="4" name="Θέση υποσέλιδου 3">
            <a:extLst>
              <a:ext uri="{FF2B5EF4-FFF2-40B4-BE49-F238E27FC236}">
                <a16:creationId xmlns:a16="http://schemas.microsoft.com/office/drawing/2014/main" id="{4C94F44E-DB22-F8A7-0BD1-45CAC6530354}"/>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C135A343-31E8-0081-008B-F2E389967712}"/>
              </a:ext>
            </a:extLst>
          </p:cNvPr>
          <p:cNvSpPr>
            <a:spLocks noGrp="1"/>
          </p:cNvSpPr>
          <p:nvPr>
            <p:ph type="sldNum" sz="quarter" idx="12"/>
          </p:nvPr>
        </p:nvSpPr>
        <p:spPr/>
        <p:txBody>
          <a:bodyPr/>
          <a:lstStyle/>
          <a:p>
            <a:fld id="{A485FF18-E257-42C7-9755-255C5686FA84}" type="slidenum">
              <a:rPr lang="el-GR" smtClean="0"/>
              <a:t>‹#›</a:t>
            </a:fld>
            <a:endParaRPr lang="el-GR"/>
          </a:p>
        </p:txBody>
      </p:sp>
    </p:spTree>
    <p:extLst>
      <p:ext uri="{BB962C8B-B14F-4D97-AF65-F5344CB8AC3E}">
        <p14:creationId xmlns:p14="http://schemas.microsoft.com/office/powerpoint/2010/main" val="410970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60C21A6F-5DA1-8927-2B86-3DD997D50EA5}"/>
              </a:ext>
            </a:extLst>
          </p:cNvPr>
          <p:cNvSpPr>
            <a:spLocks noGrp="1"/>
          </p:cNvSpPr>
          <p:nvPr>
            <p:ph type="dt" sz="half" idx="10"/>
          </p:nvPr>
        </p:nvSpPr>
        <p:spPr/>
        <p:txBody>
          <a:bodyPr/>
          <a:lstStyle/>
          <a:p>
            <a:fld id="{1A7F001E-09BF-4B5E-9852-5378240857AB}" type="datetimeFigureOut">
              <a:rPr lang="el-GR" smtClean="0"/>
              <a:t>17/10/2023</a:t>
            </a:fld>
            <a:endParaRPr lang="el-GR"/>
          </a:p>
        </p:txBody>
      </p:sp>
      <p:sp>
        <p:nvSpPr>
          <p:cNvPr id="3" name="Θέση υποσέλιδου 2">
            <a:extLst>
              <a:ext uri="{FF2B5EF4-FFF2-40B4-BE49-F238E27FC236}">
                <a16:creationId xmlns:a16="http://schemas.microsoft.com/office/drawing/2014/main" id="{A0B09526-5009-B1CF-E2C0-7C7D8BFD741B}"/>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9BC616DE-E758-7353-AB6F-FA1D3D66A75B}"/>
              </a:ext>
            </a:extLst>
          </p:cNvPr>
          <p:cNvSpPr>
            <a:spLocks noGrp="1"/>
          </p:cNvSpPr>
          <p:nvPr>
            <p:ph type="sldNum" sz="quarter" idx="12"/>
          </p:nvPr>
        </p:nvSpPr>
        <p:spPr/>
        <p:txBody>
          <a:bodyPr/>
          <a:lstStyle/>
          <a:p>
            <a:fld id="{A485FF18-E257-42C7-9755-255C5686FA84}" type="slidenum">
              <a:rPr lang="el-GR" smtClean="0"/>
              <a:t>‹#›</a:t>
            </a:fld>
            <a:endParaRPr lang="el-GR"/>
          </a:p>
        </p:txBody>
      </p:sp>
    </p:spTree>
    <p:extLst>
      <p:ext uri="{BB962C8B-B14F-4D97-AF65-F5344CB8AC3E}">
        <p14:creationId xmlns:p14="http://schemas.microsoft.com/office/powerpoint/2010/main" val="3219057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88574FF-BB11-A1D8-52CF-FA4163B1E203}"/>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0A08B8F8-9F4C-8709-D53C-CD5FF7826C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B4EAD669-C77F-5F20-8436-115B4C8005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C0BA308-4A26-88CD-7EFF-324C99881EBF}"/>
              </a:ext>
            </a:extLst>
          </p:cNvPr>
          <p:cNvSpPr>
            <a:spLocks noGrp="1"/>
          </p:cNvSpPr>
          <p:nvPr>
            <p:ph type="dt" sz="half" idx="10"/>
          </p:nvPr>
        </p:nvSpPr>
        <p:spPr/>
        <p:txBody>
          <a:bodyPr/>
          <a:lstStyle/>
          <a:p>
            <a:fld id="{1A7F001E-09BF-4B5E-9852-5378240857AB}" type="datetimeFigureOut">
              <a:rPr lang="el-GR" smtClean="0"/>
              <a:t>17/10/2023</a:t>
            </a:fld>
            <a:endParaRPr lang="el-GR"/>
          </a:p>
        </p:txBody>
      </p:sp>
      <p:sp>
        <p:nvSpPr>
          <p:cNvPr id="6" name="Θέση υποσέλιδου 5">
            <a:extLst>
              <a:ext uri="{FF2B5EF4-FFF2-40B4-BE49-F238E27FC236}">
                <a16:creationId xmlns:a16="http://schemas.microsoft.com/office/drawing/2014/main" id="{4D2A51DB-B8F8-D82E-BCFE-1C68212C8C6F}"/>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43833A0B-BDF9-0882-AEA7-91DF14BC36A5}"/>
              </a:ext>
            </a:extLst>
          </p:cNvPr>
          <p:cNvSpPr>
            <a:spLocks noGrp="1"/>
          </p:cNvSpPr>
          <p:nvPr>
            <p:ph type="sldNum" sz="quarter" idx="12"/>
          </p:nvPr>
        </p:nvSpPr>
        <p:spPr/>
        <p:txBody>
          <a:bodyPr/>
          <a:lstStyle/>
          <a:p>
            <a:fld id="{A485FF18-E257-42C7-9755-255C5686FA84}" type="slidenum">
              <a:rPr lang="el-GR" smtClean="0"/>
              <a:t>‹#›</a:t>
            </a:fld>
            <a:endParaRPr lang="el-GR"/>
          </a:p>
        </p:txBody>
      </p:sp>
    </p:spTree>
    <p:extLst>
      <p:ext uri="{BB962C8B-B14F-4D97-AF65-F5344CB8AC3E}">
        <p14:creationId xmlns:p14="http://schemas.microsoft.com/office/powerpoint/2010/main" val="630544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3513398-F13E-AD70-45E3-B98F1E5C7E9B}"/>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A691D7CA-034B-491B-7D88-120AF015B2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3D7DCF67-729A-E71A-23BA-88AD20F15E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EC360B02-16DE-A5DE-B6D4-4529E0200F40}"/>
              </a:ext>
            </a:extLst>
          </p:cNvPr>
          <p:cNvSpPr>
            <a:spLocks noGrp="1"/>
          </p:cNvSpPr>
          <p:nvPr>
            <p:ph type="dt" sz="half" idx="10"/>
          </p:nvPr>
        </p:nvSpPr>
        <p:spPr/>
        <p:txBody>
          <a:bodyPr/>
          <a:lstStyle/>
          <a:p>
            <a:fld id="{1A7F001E-09BF-4B5E-9852-5378240857AB}" type="datetimeFigureOut">
              <a:rPr lang="el-GR" smtClean="0"/>
              <a:t>17/10/2023</a:t>
            </a:fld>
            <a:endParaRPr lang="el-GR"/>
          </a:p>
        </p:txBody>
      </p:sp>
      <p:sp>
        <p:nvSpPr>
          <p:cNvPr id="6" name="Θέση υποσέλιδου 5">
            <a:extLst>
              <a:ext uri="{FF2B5EF4-FFF2-40B4-BE49-F238E27FC236}">
                <a16:creationId xmlns:a16="http://schemas.microsoft.com/office/drawing/2014/main" id="{EDE15FE1-B62C-6ECF-AE6D-5C82C3D6786C}"/>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1917EE87-0043-AA2C-2260-0EA606425EAD}"/>
              </a:ext>
            </a:extLst>
          </p:cNvPr>
          <p:cNvSpPr>
            <a:spLocks noGrp="1"/>
          </p:cNvSpPr>
          <p:nvPr>
            <p:ph type="sldNum" sz="quarter" idx="12"/>
          </p:nvPr>
        </p:nvSpPr>
        <p:spPr/>
        <p:txBody>
          <a:bodyPr/>
          <a:lstStyle/>
          <a:p>
            <a:fld id="{A485FF18-E257-42C7-9755-255C5686FA84}" type="slidenum">
              <a:rPr lang="el-GR" smtClean="0"/>
              <a:t>‹#›</a:t>
            </a:fld>
            <a:endParaRPr lang="el-GR"/>
          </a:p>
        </p:txBody>
      </p:sp>
    </p:spTree>
    <p:extLst>
      <p:ext uri="{BB962C8B-B14F-4D97-AF65-F5344CB8AC3E}">
        <p14:creationId xmlns:p14="http://schemas.microsoft.com/office/powerpoint/2010/main" val="2114940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0CB44E8C-F1FC-4633-805E-294852B16A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00FDDEA-F549-E3D0-C982-9073E14553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609B486-B5E3-767F-107A-9954EA5DFE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7F001E-09BF-4B5E-9852-5378240857AB}" type="datetimeFigureOut">
              <a:rPr lang="el-GR" smtClean="0"/>
              <a:t>17/10/2023</a:t>
            </a:fld>
            <a:endParaRPr lang="el-GR"/>
          </a:p>
        </p:txBody>
      </p:sp>
      <p:sp>
        <p:nvSpPr>
          <p:cNvPr id="5" name="Θέση υποσέλιδου 4">
            <a:extLst>
              <a:ext uri="{FF2B5EF4-FFF2-40B4-BE49-F238E27FC236}">
                <a16:creationId xmlns:a16="http://schemas.microsoft.com/office/drawing/2014/main" id="{F82698C4-E9BB-33F1-2C5C-E3FF48F45D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6208DE9A-F903-BFCF-4B43-5D26FC0C43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85FF18-E257-42C7-9755-255C5686FA84}" type="slidenum">
              <a:rPr lang="el-GR" smtClean="0"/>
              <a:t>‹#›</a:t>
            </a:fld>
            <a:endParaRPr lang="el-GR"/>
          </a:p>
        </p:txBody>
      </p:sp>
    </p:spTree>
    <p:extLst>
      <p:ext uri="{BB962C8B-B14F-4D97-AF65-F5344CB8AC3E}">
        <p14:creationId xmlns:p14="http://schemas.microsoft.com/office/powerpoint/2010/main" val="2990258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1.sv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Layout" Target="../slideLayouts/slideLayout12.xml"/><Relationship Id="rId6" Type="http://schemas.openxmlformats.org/officeDocument/2006/relationships/image" Target="../media/image6.emf"/><Relationship Id="rId11" Type="http://schemas.openxmlformats.org/officeDocument/2006/relationships/image" Target="../media/image11.emf"/><Relationship Id="rId5" Type="http://schemas.openxmlformats.org/officeDocument/2006/relationships/image" Target="../media/image5.emf"/><Relationship Id="rId10" Type="http://schemas.openxmlformats.org/officeDocument/2006/relationships/image" Target="../media/image10.emf"/><Relationship Id="rId4" Type="http://schemas.openxmlformats.org/officeDocument/2006/relationships/image" Target="../media/image4.emf"/><Relationship Id="rId9" Type="http://schemas.openxmlformats.org/officeDocument/2006/relationships/image" Target="../media/image9.emf"/></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9.emf"/><Relationship Id="rId7" Type="http://schemas.openxmlformats.org/officeDocument/2006/relationships/image" Target="../media/image12.emf"/><Relationship Id="rId2" Type="http://schemas.openxmlformats.org/officeDocument/2006/relationships/image" Target="../media/image2.emf"/><Relationship Id="rId1" Type="http://schemas.openxmlformats.org/officeDocument/2006/relationships/slideLayout" Target="../slideLayouts/slideLayout13.xml"/><Relationship Id="rId6" Type="http://schemas.openxmlformats.org/officeDocument/2006/relationships/image" Target="../media/image11.emf"/><Relationship Id="rId5" Type="http://schemas.openxmlformats.org/officeDocument/2006/relationships/image" Target="../media/image5.emf"/><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emf"/><Relationship Id="rId1" Type="http://schemas.openxmlformats.org/officeDocument/2006/relationships/slideLayout" Target="../slideLayouts/slideLayout1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png"/></Relationships>
</file>

<file path=ppt/slides/_rels/slide7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21.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77.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FF61ECD-8272-FE30-D39B-B5A9B796299A}"/>
              </a:ext>
            </a:extLst>
          </p:cNvPr>
          <p:cNvSpPr>
            <a:spLocks noGrp="1"/>
          </p:cNvSpPr>
          <p:nvPr>
            <p:ph type="ctrTitle"/>
          </p:nvPr>
        </p:nvSpPr>
        <p:spPr/>
        <p:txBody>
          <a:bodyPr/>
          <a:lstStyle/>
          <a:p>
            <a:r>
              <a:rPr lang="el-GR" dirty="0" err="1">
                <a:solidFill>
                  <a:srgbClr val="7030A0"/>
                </a:solidFill>
              </a:rPr>
              <a:t>Μακροαγγειοπάθεια</a:t>
            </a:r>
            <a:r>
              <a:rPr lang="el-GR" dirty="0">
                <a:solidFill>
                  <a:srgbClr val="7030A0"/>
                </a:solidFill>
              </a:rPr>
              <a:t> </a:t>
            </a:r>
          </a:p>
        </p:txBody>
      </p:sp>
      <p:sp>
        <p:nvSpPr>
          <p:cNvPr id="3" name="Υπότιτλος 2">
            <a:extLst>
              <a:ext uri="{FF2B5EF4-FFF2-40B4-BE49-F238E27FC236}">
                <a16:creationId xmlns:a16="http://schemas.microsoft.com/office/drawing/2014/main" id="{77CFB0A6-9E1E-7E45-5386-61E1D4816386}"/>
              </a:ext>
            </a:extLst>
          </p:cNvPr>
          <p:cNvSpPr>
            <a:spLocks noGrp="1"/>
          </p:cNvSpPr>
          <p:nvPr>
            <p:ph type="subTitle" idx="1"/>
          </p:nvPr>
        </p:nvSpPr>
        <p:spPr/>
        <p:txBody>
          <a:bodyPr/>
          <a:lstStyle/>
          <a:p>
            <a:r>
              <a:rPr lang="el-GR" dirty="0"/>
              <a:t>Δημήτριος Σκούτας</a:t>
            </a:r>
          </a:p>
          <a:p>
            <a:r>
              <a:rPr lang="el-GR" dirty="0"/>
              <a:t>Ειδικός Παθολόγος-</a:t>
            </a:r>
            <a:r>
              <a:rPr lang="el-GR" dirty="0" err="1"/>
              <a:t>Διαβητολόγος</a:t>
            </a:r>
            <a:endParaRPr lang="el-GR" dirty="0"/>
          </a:p>
          <a:p>
            <a:r>
              <a:rPr lang="el-GR" dirty="0"/>
              <a:t>Διδάκτωρ Ιατρικής Σχολής ΔΠΘ</a:t>
            </a:r>
          </a:p>
          <a:p>
            <a:endParaRPr lang="el-GR" dirty="0"/>
          </a:p>
        </p:txBody>
      </p:sp>
    </p:spTree>
    <p:extLst>
      <p:ext uri="{BB962C8B-B14F-4D97-AF65-F5344CB8AC3E}">
        <p14:creationId xmlns:p14="http://schemas.microsoft.com/office/powerpoint/2010/main" val="3128029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re 1">
            <a:extLst>
              <a:ext uri="{FF2B5EF4-FFF2-40B4-BE49-F238E27FC236}">
                <a16:creationId xmlns:a16="http://schemas.microsoft.com/office/drawing/2014/main" id="{F820F73F-2A6E-834E-82E2-77C38C46141B}"/>
              </a:ext>
            </a:extLst>
          </p:cNvPr>
          <p:cNvSpPr>
            <a:spLocks noGrp="1"/>
          </p:cNvSpPr>
          <p:nvPr>
            <p:ph type="title"/>
          </p:nvPr>
        </p:nvSpPr>
        <p:spPr>
          <a:xfrm>
            <a:off x="1981201" y="1"/>
            <a:ext cx="6583363" cy="1090613"/>
          </a:xfrm>
        </p:spPr>
        <p:txBody>
          <a:bodyPr/>
          <a:lstStyle/>
          <a:p>
            <a:r>
              <a:rPr lang="en-GB" altLang="x-none">
                <a:latin typeface="Calibri" panose="020F0502020204030204" pitchFamily="34" charset="0"/>
                <a:ea typeface="Calibri" panose="020F0502020204030204" pitchFamily="34" charset="0"/>
                <a:cs typeface="Calibri" panose="020F0502020204030204" pitchFamily="34" charset="0"/>
              </a:rPr>
              <a:t>Prevalence of cardiovascular disease </a:t>
            </a:r>
            <a:br>
              <a:rPr lang="en-GB" altLang="x-none">
                <a:latin typeface="Calibri" panose="020F0502020204030204" pitchFamily="34" charset="0"/>
                <a:ea typeface="Calibri" panose="020F0502020204030204" pitchFamily="34" charset="0"/>
                <a:cs typeface="Calibri" panose="020F0502020204030204" pitchFamily="34" charset="0"/>
              </a:rPr>
            </a:br>
            <a:r>
              <a:rPr lang="en-GB" altLang="x-none">
                <a:latin typeface="Calibri" panose="020F0502020204030204" pitchFamily="34" charset="0"/>
                <a:ea typeface="Calibri" panose="020F0502020204030204" pitchFamily="34" charset="0"/>
                <a:cs typeface="Calibri" panose="020F0502020204030204" pitchFamily="34" charset="0"/>
              </a:rPr>
              <a:t>in younger people with type 1 diabetes</a:t>
            </a:r>
          </a:p>
        </p:txBody>
      </p:sp>
      <p:pic>
        <p:nvPicPr>
          <p:cNvPr id="14338" name="Espace réservé pour une image  4">
            <a:extLst>
              <a:ext uri="{FF2B5EF4-FFF2-40B4-BE49-F238E27FC236}">
                <a16:creationId xmlns:a16="http://schemas.microsoft.com/office/drawing/2014/main" id="{E499B824-E044-A549-938C-4946227BDAC7}"/>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4" r="14"/>
          <a:stretch>
            <a:fillRect/>
          </a:stretch>
        </p:blipFill>
        <p:spPr>
          <a:xfrm>
            <a:off x="1524000" y="1592263"/>
            <a:ext cx="9144000" cy="4679950"/>
          </a:xfrm>
        </p:spPr>
      </p:pic>
    </p:spTree>
    <p:extLst>
      <p:ext uri="{BB962C8B-B14F-4D97-AF65-F5344CB8AC3E}">
        <p14:creationId xmlns:p14="http://schemas.microsoft.com/office/powerpoint/2010/main" val="2966719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re 1">
            <a:extLst>
              <a:ext uri="{FF2B5EF4-FFF2-40B4-BE49-F238E27FC236}">
                <a16:creationId xmlns:a16="http://schemas.microsoft.com/office/drawing/2014/main" id="{1D20F33D-3642-374E-BC61-DF9AB62623B0}"/>
              </a:ext>
            </a:extLst>
          </p:cNvPr>
          <p:cNvSpPr>
            <a:spLocks noGrp="1"/>
          </p:cNvSpPr>
          <p:nvPr>
            <p:ph type="title"/>
          </p:nvPr>
        </p:nvSpPr>
        <p:spPr>
          <a:xfrm>
            <a:off x="1981201" y="1"/>
            <a:ext cx="6583363" cy="1090613"/>
          </a:xfrm>
        </p:spPr>
        <p:txBody>
          <a:bodyPr/>
          <a:lstStyle/>
          <a:p>
            <a:r>
              <a:rPr lang="en-GB" altLang="x-none">
                <a:latin typeface="Calibri" panose="020F0502020204030204" pitchFamily="34" charset="0"/>
                <a:ea typeface="Calibri" panose="020F0502020204030204" pitchFamily="34" charset="0"/>
                <a:cs typeface="Calibri" panose="020F0502020204030204" pitchFamily="34" charset="0"/>
              </a:rPr>
              <a:t>Prevalence of cardiovascular disease in middle-aged people with diabetes</a:t>
            </a:r>
          </a:p>
        </p:txBody>
      </p:sp>
      <p:pic>
        <p:nvPicPr>
          <p:cNvPr id="15362" name="Espace réservé pour une image  4">
            <a:extLst>
              <a:ext uri="{FF2B5EF4-FFF2-40B4-BE49-F238E27FC236}">
                <a16:creationId xmlns:a16="http://schemas.microsoft.com/office/drawing/2014/main" id="{BB5C5BE6-713E-F148-A9B0-3E7649BCDA33}"/>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4" r="14"/>
          <a:stretch>
            <a:fillRect/>
          </a:stretch>
        </p:blipFill>
        <p:spPr>
          <a:xfrm>
            <a:off x="1524000" y="1592263"/>
            <a:ext cx="9144000" cy="4679950"/>
          </a:xfrm>
        </p:spPr>
      </p:pic>
    </p:spTree>
    <p:extLst>
      <p:ext uri="{BB962C8B-B14F-4D97-AF65-F5344CB8AC3E}">
        <p14:creationId xmlns:p14="http://schemas.microsoft.com/office/powerpoint/2010/main" val="1007723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re 1">
            <a:extLst>
              <a:ext uri="{FF2B5EF4-FFF2-40B4-BE49-F238E27FC236}">
                <a16:creationId xmlns:a16="http://schemas.microsoft.com/office/drawing/2014/main" id="{82B9788D-769C-8342-9741-B53104BF2054}"/>
              </a:ext>
            </a:extLst>
          </p:cNvPr>
          <p:cNvSpPr>
            <a:spLocks noGrp="1"/>
          </p:cNvSpPr>
          <p:nvPr>
            <p:ph type="title"/>
          </p:nvPr>
        </p:nvSpPr>
        <p:spPr>
          <a:xfrm>
            <a:off x="1981201" y="1"/>
            <a:ext cx="6583363" cy="1090613"/>
          </a:xfrm>
        </p:spPr>
        <p:txBody>
          <a:bodyPr/>
          <a:lstStyle/>
          <a:p>
            <a:r>
              <a:rPr lang="en-GB" altLang="x-none">
                <a:latin typeface="Calibri" panose="020F0502020204030204" pitchFamily="34" charset="0"/>
                <a:ea typeface="Calibri" panose="020F0502020204030204" pitchFamily="34" charset="0"/>
                <a:cs typeface="Calibri" panose="020F0502020204030204" pitchFamily="34" charset="0"/>
              </a:rPr>
              <a:t>Cardiovascular disease </a:t>
            </a:r>
            <a:r>
              <a:rPr lang="en-US" altLang="x-none">
                <a:latin typeface="Calibri" panose="020F0502020204030204" pitchFamily="34" charset="0"/>
                <a:ea typeface="Calibri" panose="020F0502020204030204" pitchFamily="34" charset="0"/>
                <a:cs typeface="Calibri" panose="020F0502020204030204" pitchFamily="34" charset="0"/>
              </a:rPr>
              <a:t>mortality in </a:t>
            </a:r>
            <a:br>
              <a:rPr lang="en-US" altLang="x-none">
                <a:latin typeface="Calibri" panose="020F0502020204030204" pitchFamily="34" charset="0"/>
                <a:ea typeface="Calibri" panose="020F0502020204030204" pitchFamily="34" charset="0"/>
                <a:cs typeface="Calibri" panose="020F0502020204030204" pitchFamily="34" charset="0"/>
              </a:rPr>
            </a:br>
            <a:r>
              <a:rPr lang="en-US" altLang="x-none">
                <a:latin typeface="Calibri" panose="020F0502020204030204" pitchFamily="34" charset="0"/>
                <a:ea typeface="Calibri" panose="020F0502020204030204" pitchFamily="34" charset="0"/>
                <a:cs typeface="Calibri" panose="020F0502020204030204" pitchFamily="34" charset="0"/>
              </a:rPr>
              <a:t>middle-aged people with diabetes</a:t>
            </a:r>
          </a:p>
        </p:txBody>
      </p:sp>
      <p:pic>
        <p:nvPicPr>
          <p:cNvPr id="16386" name="Espace réservé pour une image  4">
            <a:extLst>
              <a:ext uri="{FF2B5EF4-FFF2-40B4-BE49-F238E27FC236}">
                <a16:creationId xmlns:a16="http://schemas.microsoft.com/office/drawing/2014/main" id="{8B9DD78D-4961-A446-B0B9-20945FEBD11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4" r="14"/>
          <a:stretch>
            <a:fillRect/>
          </a:stretch>
        </p:blipFill>
        <p:spPr>
          <a:xfrm>
            <a:off x="1524000" y="1592263"/>
            <a:ext cx="9144000" cy="4679950"/>
          </a:xfrm>
        </p:spPr>
      </p:pic>
    </p:spTree>
    <p:extLst>
      <p:ext uri="{BB962C8B-B14F-4D97-AF65-F5344CB8AC3E}">
        <p14:creationId xmlns:p14="http://schemas.microsoft.com/office/powerpoint/2010/main" val="47745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re 1">
            <a:extLst>
              <a:ext uri="{FF2B5EF4-FFF2-40B4-BE49-F238E27FC236}">
                <a16:creationId xmlns:a16="http://schemas.microsoft.com/office/drawing/2014/main" id="{7398FFDF-FB84-6142-8561-4426FD719042}"/>
              </a:ext>
            </a:extLst>
          </p:cNvPr>
          <p:cNvSpPr>
            <a:spLocks noGrp="1"/>
          </p:cNvSpPr>
          <p:nvPr>
            <p:ph type="title"/>
          </p:nvPr>
        </p:nvSpPr>
        <p:spPr>
          <a:xfrm>
            <a:off x="1981201" y="1"/>
            <a:ext cx="6583363" cy="1090613"/>
          </a:xfrm>
        </p:spPr>
        <p:txBody>
          <a:bodyPr/>
          <a:lstStyle/>
          <a:p>
            <a:r>
              <a:rPr lang="en-GB" altLang="x-none">
                <a:latin typeface="Calibri" panose="020F0502020204030204" pitchFamily="34" charset="0"/>
                <a:ea typeface="Calibri" panose="020F0502020204030204" pitchFamily="34" charset="0"/>
                <a:cs typeface="Calibri" panose="020F0502020204030204" pitchFamily="34" charset="0"/>
              </a:rPr>
              <a:t>Strategies to decrease the impact of diabetes and cardiovascular diseases</a:t>
            </a:r>
          </a:p>
        </p:txBody>
      </p:sp>
      <p:pic>
        <p:nvPicPr>
          <p:cNvPr id="17410" name="Espace réservé pour une image  3">
            <a:extLst>
              <a:ext uri="{FF2B5EF4-FFF2-40B4-BE49-F238E27FC236}">
                <a16:creationId xmlns:a16="http://schemas.microsoft.com/office/drawing/2014/main" id="{DE357F85-A029-434E-A429-2E56B810778F}"/>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4" r="14"/>
          <a:stretch>
            <a:fillRect/>
          </a:stretch>
        </p:blipFill>
        <p:spPr>
          <a:xfrm>
            <a:off x="1524000" y="1592263"/>
            <a:ext cx="9144000" cy="4679950"/>
          </a:xfrm>
        </p:spPr>
      </p:pic>
    </p:spTree>
    <p:extLst>
      <p:ext uri="{BB962C8B-B14F-4D97-AF65-F5344CB8AC3E}">
        <p14:creationId xmlns:p14="http://schemas.microsoft.com/office/powerpoint/2010/main" val="2436722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a:extLst>
              <a:ext uri="{FF2B5EF4-FFF2-40B4-BE49-F238E27FC236}">
                <a16:creationId xmlns:a16="http://schemas.microsoft.com/office/drawing/2014/main" id="{89B9233F-5EA5-48C2-93A3-2736D494EA0F}"/>
              </a:ext>
            </a:extLst>
          </p:cNvPr>
          <p:cNvGrpSpPr>
            <a:grpSpLocks/>
          </p:cNvGrpSpPr>
          <p:nvPr/>
        </p:nvGrpSpPr>
        <p:grpSpPr bwMode="auto">
          <a:xfrm>
            <a:off x="4961931" y="2659072"/>
            <a:ext cx="4960144" cy="668337"/>
            <a:chOff x="3434653" y="2508490"/>
            <a:chExt cx="4973287" cy="502920"/>
          </a:xfrm>
        </p:grpSpPr>
        <p:pic>
          <p:nvPicPr>
            <p:cNvPr id="362524" name="Graphic 78">
              <a:extLst>
                <a:ext uri="{FF2B5EF4-FFF2-40B4-BE49-F238E27FC236}">
                  <a16:creationId xmlns:a16="http://schemas.microsoft.com/office/drawing/2014/main" id="{73CD311B-1A24-43C0-AAF6-12C70BC64E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4653" y="2508490"/>
              <a:ext cx="502582"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25" name="Graphic 79">
              <a:extLst>
                <a:ext uri="{FF2B5EF4-FFF2-40B4-BE49-F238E27FC236}">
                  <a16:creationId xmlns:a16="http://schemas.microsoft.com/office/drawing/2014/main" id="{2757F545-EC47-4190-A556-F7033006BD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3270" y="2508490"/>
              <a:ext cx="503775"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26" name="Graphic 80">
              <a:extLst>
                <a:ext uri="{FF2B5EF4-FFF2-40B4-BE49-F238E27FC236}">
                  <a16:creationId xmlns:a16="http://schemas.microsoft.com/office/drawing/2014/main" id="{C2BF6D42-7B3C-4634-A3CD-236BD79860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9500" y="2508490"/>
              <a:ext cx="503775"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27" name="Graphic 81">
              <a:extLst>
                <a:ext uri="{FF2B5EF4-FFF2-40B4-BE49-F238E27FC236}">
                  <a16:creationId xmlns:a16="http://schemas.microsoft.com/office/drawing/2014/main" id="{85A87575-6F0E-47E7-A8D3-54795F2785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730" y="2508490"/>
              <a:ext cx="502582"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28" name="Graphic 82">
              <a:extLst>
                <a:ext uri="{FF2B5EF4-FFF2-40B4-BE49-F238E27FC236}">
                  <a16:creationId xmlns:a16="http://schemas.microsoft.com/office/drawing/2014/main" id="{3BF39FF7-E606-4DBD-889A-13C800B978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1959" y="2508490"/>
              <a:ext cx="502582"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29" name="Graphic 83">
              <a:extLst>
                <a:ext uri="{FF2B5EF4-FFF2-40B4-BE49-F238E27FC236}">
                  <a16:creationId xmlns:a16="http://schemas.microsoft.com/office/drawing/2014/main" id="{64032414-8649-4A49-B0D1-6F697A89A5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8189" y="2508490"/>
              <a:ext cx="502582"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30" name="Graphic 84">
              <a:extLst>
                <a:ext uri="{FF2B5EF4-FFF2-40B4-BE49-F238E27FC236}">
                  <a16:creationId xmlns:a16="http://schemas.microsoft.com/office/drawing/2014/main" id="{FFB744B7-E611-437D-BCC8-022DFEEBBC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4419" y="2508490"/>
              <a:ext cx="502582"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31" name="Graphic 85">
              <a:extLst>
                <a:ext uri="{FF2B5EF4-FFF2-40B4-BE49-F238E27FC236}">
                  <a16:creationId xmlns:a16="http://schemas.microsoft.com/office/drawing/2014/main" id="{53029A2A-39C2-487D-8F6D-DF23B95016F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0648" y="2508490"/>
              <a:ext cx="502582"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32" name="Graphic 86">
              <a:extLst>
                <a:ext uri="{FF2B5EF4-FFF2-40B4-BE49-F238E27FC236}">
                  <a16:creationId xmlns:a16="http://schemas.microsoft.com/office/drawing/2014/main" id="{08633E5D-DA12-4C9F-A761-B23D670376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6878" y="2508490"/>
              <a:ext cx="502582"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33" name="Graphic 87">
              <a:extLst>
                <a:ext uri="{FF2B5EF4-FFF2-40B4-BE49-F238E27FC236}">
                  <a16:creationId xmlns:a16="http://schemas.microsoft.com/office/drawing/2014/main" id="{9DB44BFD-D567-465F-8615-17D41E9791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3108" y="2508490"/>
              <a:ext cx="502582"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34" name="Graphic 89">
              <a:extLst>
                <a:ext uri="{FF2B5EF4-FFF2-40B4-BE49-F238E27FC236}">
                  <a16:creationId xmlns:a16="http://schemas.microsoft.com/office/drawing/2014/main" id="{0787DF37-9E71-44D2-A8AC-6A48EC33F9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9337" y="2508490"/>
              <a:ext cx="502582"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35" name="Graphic 90">
              <a:extLst>
                <a:ext uri="{FF2B5EF4-FFF2-40B4-BE49-F238E27FC236}">
                  <a16:creationId xmlns:a16="http://schemas.microsoft.com/office/drawing/2014/main" id="{C4E3D7B5-567A-4716-A591-18D62B4591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5567" y="2508490"/>
              <a:ext cx="502582"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36" name="Graphic 91">
              <a:extLst>
                <a:ext uri="{FF2B5EF4-FFF2-40B4-BE49-F238E27FC236}">
                  <a16:creationId xmlns:a16="http://schemas.microsoft.com/office/drawing/2014/main" id="{40F4820E-49B2-4BAF-955C-B418E6F35E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1797" y="2508490"/>
              <a:ext cx="502582"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37" name="Graphic 92">
              <a:extLst>
                <a:ext uri="{FF2B5EF4-FFF2-40B4-BE49-F238E27FC236}">
                  <a16:creationId xmlns:a16="http://schemas.microsoft.com/office/drawing/2014/main" id="{45D20247-92E1-43E3-A91B-07B6A52185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6833" y="2508490"/>
              <a:ext cx="503775"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38" name="Graphic 93">
              <a:extLst>
                <a:ext uri="{FF2B5EF4-FFF2-40B4-BE49-F238E27FC236}">
                  <a16:creationId xmlns:a16="http://schemas.microsoft.com/office/drawing/2014/main" id="{DD5C6AB7-D653-4706-831B-C155556207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3062" y="2508490"/>
              <a:ext cx="503775"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39" name="Graphic 94">
              <a:extLst>
                <a:ext uri="{FF2B5EF4-FFF2-40B4-BE49-F238E27FC236}">
                  <a16:creationId xmlns:a16="http://schemas.microsoft.com/office/drawing/2014/main" id="{85DF06E3-020F-43C3-88DA-B59148B9C2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9292" y="2508490"/>
              <a:ext cx="503775"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40" name="Graphic 95">
              <a:extLst>
                <a:ext uri="{FF2B5EF4-FFF2-40B4-BE49-F238E27FC236}">
                  <a16:creationId xmlns:a16="http://schemas.microsoft.com/office/drawing/2014/main" id="{0DE6B1C4-AB74-4E3D-AB74-2CB1053611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5522" y="2508490"/>
              <a:ext cx="503775"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41" name="Graphic 96">
              <a:extLst>
                <a:ext uri="{FF2B5EF4-FFF2-40B4-BE49-F238E27FC236}">
                  <a16:creationId xmlns:a16="http://schemas.microsoft.com/office/drawing/2014/main" id="{6777C8D2-4829-4385-B15E-39FEB3CF30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1751" y="2508490"/>
              <a:ext cx="502581"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42" name="Graphic 97">
              <a:extLst>
                <a:ext uri="{FF2B5EF4-FFF2-40B4-BE49-F238E27FC236}">
                  <a16:creationId xmlns:a16="http://schemas.microsoft.com/office/drawing/2014/main" id="{70014FDA-94D1-4B0F-8E3C-03DC93F5F1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7981" y="2508490"/>
              <a:ext cx="502581"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43" name="Graphic 98">
              <a:extLst>
                <a:ext uri="{FF2B5EF4-FFF2-40B4-BE49-F238E27FC236}">
                  <a16:creationId xmlns:a16="http://schemas.microsoft.com/office/drawing/2014/main" id="{AAA09E0A-B92A-4EFC-BC78-95DF1EB992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74211" y="2508490"/>
              <a:ext cx="502581"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44" name="Graphic 99">
              <a:extLst>
                <a:ext uri="{FF2B5EF4-FFF2-40B4-BE49-F238E27FC236}">
                  <a16:creationId xmlns:a16="http://schemas.microsoft.com/office/drawing/2014/main" id="{841F40C5-04CC-4E60-906C-D4AFCCD98F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5359" y="2508490"/>
              <a:ext cx="502581"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45" name="Graphic 100">
              <a:extLst>
                <a:ext uri="{FF2B5EF4-FFF2-40B4-BE49-F238E27FC236}">
                  <a16:creationId xmlns:a16="http://schemas.microsoft.com/office/drawing/2014/main" id="{0B854065-56A0-4793-BD39-B206CA09D1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9129" y="2508490"/>
              <a:ext cx="502581"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46" name="Graphic 101">
              <a:extLst>
                <a:ext uri="{FF2B5EF4-FFF2-40B4-BE49-F238E27FC236}">
                  <a16:creationId xmlns:a16="http://schemas.microsoft.com/office/drawing/2014/main" id="{FA93DBBE-3D35-4A6B-8CB0-0353736F8C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2900" y="2508490"/>
              <a:ext cx="502581"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47" name="Graphic 102">
              <a:extLst>
                <a:ext uri="{FF2B5EF4-FFF2-40B4-BE49-F238E27FC236}">
                  <a16:creationId xmlns:a16="http://schemas.microsoft.com/office/drawing/2014/main" id="{17EBA691-0300-4815-A58C-74CE04AC44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6670" y="2508490"/>
              <a:ext cx="502581"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48" name="Graphic 103">
              <a:extLst>
                <a:ext uri="{FF2B5EF4-FFF2-40B4-BE49-F238E27FC236}">
                  <a16:creationId xmlns:a16="http://schemas.microsoft.com/office/drawing/2014/main" id="{8BCA4A22-51A7-47FB-B8B0-2A6E0AE0AD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0440" y="2508490"/>
              <a:ext cx="502581"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1" name="Rectangle 520">
            <a:extLst>
              <a:ext uri="{FF2B5EF4-FFF2-40B4-BE49-F238E27FC236}">
                <a16:creationId xmlns:a16="http://schemas.microsoft.com/office/drawing/2014/main" id="{EA8B6088-EE62-4C81-8AE6-E67848864959}"/>
              </a:ext>
            </a:extLst>
          </p:cNvPr>
          <p:cNvSpPr/>
          <p:nvPr/>
        </p:nvSpPr>
        <p:spPr>
          <a:xfrm>
            <a:off x="2143722" y="4240222"/>
            <a:ext cx="2812256" cy="1031875"/>
          </a:xfrm>
          <a:prstGeom prst="rect">
            <a:avLst/>
          </a:prstGeom>
          <a:pattFill prst="dkUpDiag">
            <a:fgClr>
              <a:schemeClr val="accent3"/>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lIns="121164" tIns="60582" rIns="121164" bIns="60582" anchor="ctr"/>
          <a:lstStyle/>
          <a:p>
            <a:pPr algn="ctr" defTabSz="605350">
              <a:defRPr/>
            </a:pPr>
            <a:endParaRPr lang="en-GB" sz="2394" dirty="0">
              <a:solidFill>
                <a:srgbClr val="5A5A5A"/>
              </a:solidFill>
            </a:endParaRPr>
          </a:p>
        </p:txBody>
      </p:sp>
      <p:sp>
        <p:nvSpPr>
          <p:cNvPr id="23" name="Rectangle 22">
            <a:extLst>
              <a:ext uri="{FF2B5EF4-FFF2-40B4-BE49-F238E27FC236}">
                <a16:creationId xmlns:a16="http://schemas.microsoft.com/office/drawing/2014/main" id="{D6E5C535-69B5-4293-A592-7BF023DDEDC6}"/>
              </a:ext>
            </a:extLst>
          </p:cNvPr>
          <p:cNvSpPr/>
          <p:nvPr/>
        </p:nvSpPr>
        <p:spPr>
          <a:xfrm>
            <a:off x="2143722" y="2589213"/>
            <a:ext cx="2812256" cy="1035050"/>
          </a:xfrm>
          <a:prstGeom prst="rect">
            <a:avLst/>
          </a:prstGeom>
          <a:pattFill prst="dkUpDiag">
            <a:fgClr>
              <a:schemeClr val="accent2"/>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lIns="121164" tIns="60582" rIns="121164" bIns="60582" anchor="ctr"/>
          <a:lstStyle/>
          <a:p>
            <a:pPr algn="ctr" defTabSz="605350">
              <a:defRPr/>
            </a:pPr>
            <a:endParaRPr lang="en-GB" sz="2394" dirty="0">
              <a:solidFill>
                <a:srgbClr val="5A5A5A"/>
              </a:solidFill>
            </a:endParaRPr>
          </a:p>
        </p:txBody>
      </p:sp>
      <p:sp>
        <p:nvSpPr>
          <p:cNvPr id="497" name="Rectangle 496">
            <a:extLst>
              <a:ext uri="{FF2B5EF4-FFF2-40B4-BE49-F238E27FC236}">
                <a16:creationId xmlns:a16="http://schemas.microsoft.com/office/drawing/2014/main" id="{8289DC75-8B0A-4CCF-9764-77444D3C7C2E}"/>
              </a:ext>
            </a:extLst>
          </p:cNvPr>
          <p:cNvSpPr/>
          <p:nvPr/>
        </p:nvSpPr>
        <p:spPr>
          <a:xfrm>
            <a:off x="2204443" y="4157663"/>
            <a:ext cx="2822972" cy="101441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164" tIns="60582" rIns="121164" bIns="60582" anchor="ctr"/>
          <a:lstStyle/>
          <a:p>
            <a:pPr algn="ctr" defTabSz="605350">
              <a:defRPr/>
            </a:pPr>
            <a:endParaRPr lang="en-GB" sz="2394" dirty="0">
              <a:solidFill>
                <a:srgbClr val="5A5A5A"/>
              </a:solidFill>
            </a:endParaRPr>
          </a:p>
        </p:txBody>
      </p:sp>
      <p:sp>
        <p:nvSpPr>
          <p:cNvPr id="11" name="Rectangle 10">
            <a:extLst>
              <a:ext uri="{FF2B5EF4-FFF2-40B4-BE49-F238E27FC236}">
                <a16:creationId xmlns:a16="http://schemas.microsoft.com/office/drawing/2014/main" id="{2494F2B2-3614-45BC-BC7A-458791249385}"/>
              </a:ext>
            </a:extLst>
          </p:cNvPr>
          <p:cNvSpPr/>
          <p:nvPr/>
        </p:nvSpPr>
        <p:spPr>
          <a:xfrm>
            <a:off x="2204443" y="2516188"/>
            <a:ext cx="2822972" cy="101441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164" tIns="60582" rIns="121164" bIns="60582" anchor="ctr"/>
          <a:lstStyle/>
          <a:p>
            <a:pPr algn="ctr" defTabSz="605350">
              <a:defRPr/>
            </a:pPr>
            <a:endParaRPr lang="en-GB" sz="2394" dirty="0">
              <a:solidFill>
                <a:srgbClr val="5A5A5A"/>
              </a:solidFill>
            </a:endParaRPr>
          </a:p>
        </p:txBody>
      </p:sp>
      <p:sp>
        <p:nvSpPr>
          <p:cNvPr id="3" name="Footer Placeholder 2">
            <a:extLst>
              <a:ext uri="{FF2B5EF4-FFF2-40B4-BE49-F238E27FC236}">
                <a16:creationId xmlns:a16="http://schemas.microsoft.com/office/drawing/2014/main" id="{9AC1BED1-44ED-4A5F-95A1-7CDE64890A2D}"/>
              </a:ext>
            </a:extLst>
          </p:cNvPr>
          <p:cNvSpPr>
            <a:spLocks noGrp="1"/>
          </p:cNvSpPr>
          <p:nvPr>
            <p:ph type="ftr" sz="quarter" idx="12"/>
          </p:nvPr>
        </p:nvSpPr>
        <p:spPr/>
        <p:txBody>
          <a:bodyPr/>
          <a:lstStyle/>
          <a:p>
            <a:pPr defTabSz="605350">
              <a:defRPr/>
            </a:pPr>
            <a:r>
              <a:rPr lang="el-GR">
                <a:solidFill>
                  <a:srgbClr val="5A5A5A">
                    <a:lumMod val="60000"/>
                    <a:lumOff val="40000"/>
                  </a:srgbClr>
                </a:solidFill>
                <a:latin typeface="Arial"/>
                <a:ea typeface="+mn-ea"/>
              </a:rPr>
              <a:t>24ετή παρακολούθηση 7461 ασθενών με ΣΔτ2 και 37.271 στην ομάδα ελέγχου από το </a:t>
            </a:r>
            <a:r>
              <a:rPr lang="en-GB" err="1">
                <a:solidFill>
                  <a:srgbClr val="5A5A5A">
                    <a:lumMod val="60000"/>
                    <a:lumOff val="40000"/>
                  </a:srgbClr>
                </a:solidFill>
                <a:latin typeface="Arial"/>
                <a:ea typeface="+mn-ea"/>
              </a:rPr>
              <a:t>Skaraborg</a:t>
            </a:r>
            <a:r>
              <a:rPr lang="en-GB">
                <a:solidFill>
                  <a:srgbClr val="5A5A5A">
                    <a:lumMod val="60000"/>
                    <a:lumOff val="40000"/>
                  </a:srgbClr>
                </a:solidFill>
                <a:latin typeface="Arial"/>
                <a:ea typeface="+mn-ea"/>
              </a:rPr>
              <a:t> Diabetes Register</a:t>
            </a:r>
          </a:p>
          <a:p>
            <a:pPr defTabSz="605350">
              <a:defRPr/>
            </a:pPr>
            <a:r>
              <a:rPr lang="en-GB">
                <a:solidFill>
                  <a:srgbClr val="5A5A5A">
                    <a:lumMod val="60000"/>
                    <a:lumOff val="40000"/>
                  </a:srgbClr>
                </a:solidFill>
                <a:latin typeface="Arial"/>
                <a:ea typeface="+mn-ea"/>
              </a:rPr>
              <a:t>*Solid tumour cancers only, </a:t>
            </a:r>
            <a:r>
              <a:rPr lang="el-GR">
                <a:solidFill>
                  <a:srgbClr val="5A5A5A">
                    <a:lumMod val="60000"/>
                    <a:lumOff val="40000"/>
                  </a:srgbClr>
                </a:solidFill>
                <a:latin typeface="Arial"/>
                <a:ea typeface="+mn-ea"/>
              </a:rPr>
              <a:t>ΚΔ: Καρδιαγγειακή, ΣΔτ2 Σακχαρώδης Διαβήτης τύπου 2, </a:t>
            </a:r>
          </a:p>
          <a:p>
            <a:pPr defTabSz="605350">
              <a:defRPr/>
            </a:pPr>
            <a:r>
              <a:rPr lang="en-GB" err="1">
                <a:solidFill>
                  <a:srgbClr val="5A5A5A">
                    <a:lumMod val="60000"/>
                    <a:lumOff val="40000"/>
                  </a:srgbClr>
                </a:solidFill>
                <a:latin typeface="Arial"/>
                <a:ea typeface="+mn-ea"/>
              </a:rPr>
              <a:t>Andersson</a:t>
            </a:r>
            <a:r>
              <a:rPr lang="en-GB">
                <a:solidFill>
                  <a:srgbClr val="5A5A5A">
                    <a:lumMod val="60000"/>
                    <a:lumOff val="40000"/>
                  </a:srgbClr>
                </a:solidFill>
                <a:latin typeface="Arial"/>
                <a:ea typeface="+mn-ea"/>
              </a:rPr>
              <a:t> T et al. Diabetes Res Clin Prac 2018;138:81</a:t>
            </a:r>
          </a:p>
        </p:txBody>
      </p:sp>
      <p:sp>
        <p:nvSpPr>
          <p:cNvPr id="362504" name="Title 4">
            <a:extLst>
              <a:ext uri="{FF2B5EF4-FFF2-40B4-BE49-F238E27FC236}">
                <a16:creationId xmlns:a16="http://schemas.microsoft.com/office/drawing/2014/main" id="{B7C4BB1F-65A4-48B6-9227-BCFB98B3E360}"/>
              </a:ext>
            </a:extLst>
          </p:cNvPr>
          <p:cNvSpPr>
            <a:spLocks noGrp="1" noChangeArrowheads="1"/>
          </p:cNvSpPr>
          <p:nvPr>
            <p:ph type="title"/>
          </p:nvPr>
        </p:nvSpPr>
        <p:spPr>
          <a:xfrm>
            <a:off x="1981200" y="116632"/>
            <a:ext cx="8229600" cy="1301006"/>
          </a:xfrm>
        </p:spPr>
        <p:txBody>
          <a:bodyPr/>
          <a:lstStyle/>
          <a:p>
            <a:pPr eaLnBrk="1" hangingPunct="1"/>
            <a:r>
              <a:rPr lang="el-GR" altLang="en-US" sz="2400" dirty="0">
                <a:solidFill>
                  <a:srgbClr val="FF0000"/>
                </a:solidFill>
                <a:latin typeface="Calibri" pitchFamily="34" charset="0"/>
              </a:rPr>
              <a:t>Η ΚΔ νόσος σε ασθενείς με ΣΔτ2 είναι υπεύθυνη για περισσότερους θανάτους από τον καρκίνο</a:t>
            </a:r>
            <a:endParaRPr lang="en-GB" altLang="en-US" sz="2400" dirty="0">
              <a:solidFill>
                <a:srgbClr val="FF0000"/>
              </a:solidFill>
              <a:latin typeface="Calibri" pitchFamily="34" charset="0"/>
            </a:endParaRPr>
          </a:p>
        </p:txBody>
      </p:sp>
      <p:sp>
        <p:nvSpPr>
          <p:cNvPr id="362505" name="Slide Number Placeholder 5">
            <a:extLst>
              <a:ext uri="{FF2B5EF4-FFF2-40B4-BE49-F238E27FC236}">
                <a16:creationId xmlns:a16="http://schemas.microsoft.com/office/drawing/2014/main" id="{60C661B0-DE34-41E4-8A0D-7754D8555710}"/>
              </a:ext>
            </a:extLst>
          </p:cNvPr>
          <p:cNvSpPr>
            <a:spLocks noGrp="1" noChangeArrowheads="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04838">
              <a:defRPr>
                <a:solidFill>
                  <a:schemeClr val="tx1"/>
                </a:solidFill>
                <a:latin typeface="Arial" panose="020B0604020202020204" pitchFamily="34" charset="0"/>
                <a:ea typeface="MS PGothic" panose="020B0600070205080204" pitchFamily="34" charset="-128"/>
              </a:defRPr>
            </a:lvl1pPr>
            <a:lvl2pPr marL="742950" indent="-285750" defTabSz="604838">
              <a:defRPr>
                <a:solidFill>
                  <a:schemeClr val="tx1"/>
                </a:solidFill>
                <a:latin typeface="Arial" panose="020B0604020202020204" pitchFamily="34" charset="0"/>
                <a:ea typeface="MS PGothic" panose="020B0600070205080204" pitchFamily="34" charset="-128"/>
              </a:defRPr>
            </a:lvl2pPr>
            <a:lvl3pPr marL="1143000" indent="-228600" defTabSz="604838">
              <a:defRPr>
                <a:solidFill>
                  <a:schemeClr val="tx1"/>
                </a:solidFill>
                <a:latin typeface="Arial" panose="020B0604020202020204" pitchFamily="34" charset="0"/>
                <a:ea typeface="MS PGothic" panose="020B0600070205080204" pitchFamily="34" charset="-128"/>
              </a:defRPr>
            </a:lvl3pPr>
            <a:lvl4pPr marL="1600200" indent="-228600" defTabSz="604838">
              <a:defRPr>
                <a:solidFill>
                  <a:schemeClr val="tx1"/>
                </a:solidFill>
                <a:latin typeface="Arial" panose="020B0604020202020204" pitchFamily="34" charset="0"/>
                <a:ea typeface="MS PGothic" panose="020B0600070205080204" pitchFamily="34" charset="-128"/>
              </a:defRPr>
            </a:lvl4pPr>
            <a:lvl5pPr marL="2057400" indent="-228600" defTabSz="604838">
              <a:defRPr>
                <a:solidFill>
                  <a:schemeClr val="tx1"/>
                </a:solidFill>
                <a:latin typeface="Arial" panose="020B0604020202020204" pitchFamily="34" charset="0"/>
                <a:ea typeface="MS PGothic" panose="020B0600070205080204" pitchFamily="34" charset="-128"/>
              </a:defRPr>
            </a:lvl5pPr>
            <a:lvl6pPr marL="2514600" indent="-228600" defTabSz="60483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60483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60483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60483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85DFBC4B-8897-4CF5-A8FE-744C9C7D51C6}" type="slidenum">
              <a:rPr lang="en-GB" altLang="en-US">
                <a:solidFill>
                  <a:srgbClr val="9C9C9C"/>
                </a:solidFill>
              </a:rPr>
              <a:pPr eaLnBrk="1" hangingPunct="1"/>
              <a:t>14</a:t>
            </a:fld>
            <a:endParaRPr lang="en-GB" altLang="en-US">
              <a:solidFill>
                <a:srgbClr val="9C9C9C"/>
              </a:solidFill>
            </a:endParaRPr>
          </a:p>
        </p:txBody>
      </p:sp>
      <p:pic>
        <p:nvPicPr>
          <p:cNvPr id="362506" name="Picture 16">
            <a:extLst>
              <a:ext uri="{FF2B5EF4-FFF2-40B4-BE49-F238E27FC236}">
                <a16:creationId xmlns:a16="http://schemas.microsoft.com/office/drawing/2014/main" id="{F74C3F91-C076-421D-8058-45FA99478B6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894" t="290" r="-1894" b="-290"/>
          <a:stretch>
            <a:fillRect/>
          </a:stretch>
        </p:blipFill>
        <p:spPr bwMode="auto">
          <a:xfrm>
            <a:off x="2298505" y="4387859"/>
            <a:ext cx="431006"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07" name="Picture 18">
            <a:extLst>
              <a:ext uri="{FF2B5EF4-FFF2-40B4-BE49-F238E27FC236}">
                <a16:creationId xmlns:a16="http://schemas.microsoft.com/office/drawing/2014/main" id="{749C5A60-9450-43C0-8CEB-A8B4A883D70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67547" y="2701934"/>
            <a:ext cx="472678"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4" name="TextBox 473">
            <a:extLst>
              <a:ext uri="{FF2B5EF4-FFF2-40B4-BE49-F238E27FC236}">
                <a16:creationId xmlns:a16="http://schemas.microsoft.com/office/drawing/2014/main" id="{6EFE38A8-6255-40C8-AEE0-55F2D9A1D3D6}"/>
              </a:ext>
            </a:extLst>
          </p:cNvPr>
          <p:cNvSpPr txBox="1"/>
          <p:nvPr/>
        </p:nvSpPr>
        <p:spPr>
          <a:xfrm>
            <a:off x="2697365" y="2516188"/>
            <a:ext cx="2462532" cy="768678"/>
          </a:xfrm>
          <a:prstGeom prst="rect">
            <a:avLst/>
          </a:prstGeom>
          <a:noFill/>
        </p:spPr>
        <p:txBody>
          <a:bodyPr wrap="square" lIns="121164" tIns="60582" rIns="121164" bIns="60582">
            <a:spAutoFit/>
          </a:bodyPr>
          <a:lstStyle/>
          <a:p>
            <a:pPr defTabSz="605350">
              <a:defRPr/>
            </a:pPr>
            <a:r>
              <a:rPr lang="el-GR" sz="1400" b="1" dirty="0">
                <a:latin typeface="Arial"/>
              </a:rPr>
              <a:t>Θάνατοι που οφείλονται </a:t>
            </a:r>
          </a:p>
          <a:p>
            <a:pPr defTabSz="605350">
              <a:defRPr/>
            </a:pPr>
            <a:r>
              <a:rPr lang="el-GR" sz="1400" b="1" dirty="0">
                <a:latin typeface="Arial"/>
              </a:rPr>
              <a:t>στη ΚΔ νόσο σε ασθενείς </a:t>
            </a:r>
          </a:p>
          <a:p>
            <a:pPr defTabSz="605350">
              <a:defRPr/>
            </a:pPr>
            <a:r>
              <a:rPr lang="el-GR" sz="1400" b="1" dirty="0">
                <a:latin typeface="Arial"/>
              </a:rPr>
              <a:t>με ΣΔτ2</a:t>
            </a:r>
            <a:endParaRPr lang="en-GB" sz="1400" b="1" dirty="0">
              <a:latin typeface="Arial"/>
            </a:endParaRPr>
          </a:p>
        </p:txBody>
      </p:sp>
      <p:sp>
        <p:nvSpPr>
          <p:cNvPr id="335" name="TextBox 334">
            <a:extLst>
              <a:ext uri="{FF2B5EF4-FFF2-40B4-BE49-F238E27FC236}">
                <a16:creationId xmlns:a16="http://schemas.microsoft.com/office/drawing/2014/main" id="{74672EC8-4F09-4836-804E-BA73F33B3AE9}"/>
              </a:ext>
            </a:extLst>
          </p:cNvPr>
          <p:cNvSpPr txBox="1"/>
          <p:nvPr/>
        </p:nvSpPr>
        <p:spPr>
          <a:xfrm>
            <a:off x="2710460" y="4235452"/>
            <a:ext cx="2192792" cy="768678"/>
          </a:xfrm>
          <a:prstGeom prst="rect">
            <a:avLst/>
          </a:prstGeom>
          <a:noFill/>
        </p:spPr>
        <p:txBody>
          <a:bodyPr wrap="none" lIns="121164" tIns="60582" rIns="121164" bIns="60582">
            <a:spAutoFit/>
          </a:bodyPr>
          <a:lstStyle/>
          <a:p>
            <a:pPr defTabSz="605350">
              <a:defRPr/>
            </a:pPr>
            <a:r>
              <a:rPr lang="el-GR" sz="1400" b="1" dirty="0">
                <a:solidFill>
                  <a:srgbClr val="FFFFFF"/>
                </a:solidFill>
                <a:latin typeface="Arial"/>
              </a:rPr>
              <a:t>Θάνατοι εξαιτίας </a:t>
            </a:r>
          </a:p>
          <a:p>
            <a:pPr defTabSz="605350">
              <a:defRPr/>
            </a:pPr>
            <a:r>
              <a:rPr lang="el-GR" sz="1400" b="1" dirty="0">
                <a:solidFill>
                  <a:srgbClr val="FFFFFF"/>
                </a:solidFill>
                <a:latin typeface="Arial"/>
              </a:rPr>
              <a:t>καρκίνου</a:t>
            </a:r>
            <a:r>
              <a:rPr lang="en-GB" sz="1400" b="1" dirty="0">
                <a:solidFill>
                  <a:srgbClr val="FFFFFF"/>
                </a:solidFill>
                <a:latin typeface="Arial"/>
              </a:rPr>
              <a:t>* </a:t>
            </a:r>
            <a:r>
              <a:rPr lang="el-GR" sz="1400" b="1" dirty="0">
                <a:solidFill>
                  <a:srgbClr val="FFFFFF"/>
                </a:solidFill>
                <a:latin typeface="Arial"/>
              </a:rPr>
              <a:t>σε ασθενείς </a:t>
            </a:r>
          </a:p>
          <a:p>
            <a:pPr defTabSz="605350">
              <a:defRPr/>
            </a:pPr>
            <a:r>
              <a:rPr lang="el-GR" sz="1400" b="1" dirty="0">
                <a:solidFill>
                  <a:srgbClr val="FFFFFF"/>
                </a:solidFill>
                <a:latin typeface="Arial"/>
              </a:rPr>
              <a:t>Με ΣΔτ2</a:t>
            </a:r>
            <a:endParaRPr lang="en-GB" sz="1400" b="1" dirty="0">
              <a:solidFill>
                <a:srgbClr val="FFFFFF"/>
              </a:solidFill>
              <a:latin typeface="Arial"/>
            </a:endParaRPr>
          </a:p>
        </p:txBody>
      </p:sp>
      <p:cxnSp>
        <p:nvCxnSpPr>
          <p:cNvPr id="8" name="Straight Connector 7">
            <a:extLst>
              <a:ext uri="{FF2B5EF4-FFF2-40B4-BE49-F238E27FC236}">
                <a16:creationId xmlns:a16="http://schemas.microsoft.com/office/drawing/2014/main" id="{191D1070-9218-455D-BFEB-00CB5681D8FC}"/>
              </a:ext>
            </a:extLst>
          </p:cNvPr>
          <p:cNvCxnSpPr>
            <a:cxnSpLocks/>
          </p:cNvCxnSpPr>
          <p:nvPr/>
        </p:nvCxnSpPr>
        <p:spPr>
          <a:xfrm>
            <a:off x="5025033" y="2284413"/>
            <a:ext cx="0" cy="1466850"/>
          </a:xfrm>
          <a:prstGeom prst="line">
            <a:avLst/>
          </a:prstGeom>
          <a:ln w="31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498" name="Straight Connector 497">
            <a:extLst>
              <a:ext uri="{FF2B5EF4-FFF2-40B4-BE49-F238E27FC236}">
                <a16:creationId xmlns:a16="http://schemas.microsoft.com/office/drawing/2014/main" id="{72272642-F355-4238-9AAF-A3D910716D15}"/>
              </a:ext>
            </a:extLst>
          </p:cNvPr>
          <p:cNvCxnSpPr>
            <a:cxnSpLocks/>
          </p:cNvCxnSpPr>
          <p:nvPr/>
        </p:nvCxnSpPr>
        <p:spPr>
          <a:xfrm>
            <a:off x="5027414" y="3963988"/>
            <a:ext cx="0" cy="1466850"/>
          </a:xfrm>
          <a:prstGeom prst="line">
            <a:avLst/>
          </a:prstGeom>
          <a:ln w="3175">
            <a:solidFill>
              <a:schemeClr val="accent3"/>
            </a:solidFill>
          </a:ln>
          <a:effectLst/>
        </p:spPr>
        <p:style>
          <a:lnRef idx="2">
            <a:schemeClr val="accent1"/>
          </a:lnRef>
          <a:fillRef idx="0">
            <a:schemeClr val="accent1"/>
          </a:fillRef>
          <a:effectRef idx="1">
            <a:schemeClr val="accent1"/>
          </a:effectRef>
          <a:fontRef idx="minor">
            <a:schemeClr val="tx1"/>
          </a:fontRef>
        </p:style>
      </p:cxnSp>
      <p:grpSp>
        <p:nvGrpSpPr>
          <p:cNvPr id="4" name="Group 12">
            <a:extLst>
              <a:ext uri="{FF2B5EF4-FFF2-40B4-BE49-F238E27FC236}">
                <a16:creationId xmlns:a16="http://schemas.microsoft.com/office/drawing/2014/main" id="{8DAD7DAE-6EFF-4BA6-8A21-4283FB8132C1}"/>
              </a:ext>
            </a:extLst>
          </p:cNvPr>
          <p:cNvGrpSpPr>
            <a:grpSpLocks/>
          </p:cNvGrpSpPr>
          <p:nvPr/>
        </p:nvGrpSpPr>
        <p:grpSpPr bwMode="auto">
          <a:xfrm>
            <a:off x="4961931" y="4354522"/>
            <a:ext cx="2197894" cy="668337"/>
            <a:chOff x="3407221" y="3735325"/>
            <a:chExt cx="2204147" cy="502920"/>
          </a:xfrm>
        </p:grpSpPr>
        <p:pic>
          <p:nvPicPr>
            <p:cNvPr id="362514" name="Graphic 11">
              <a:extLst>
                <a:ext uri="{FF2B5EF4-FFF2-40B4-BE49-F238E27FC236}">
                  <a16:creationId xmlns:a16="http://schemas.microsoft.com/office/drawing/2014/main" id="{DFFB7944-4B56-4FCD-9320-148D8AD29F9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07221" y="3735325"/>
              <a:ext cx="502680"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15" name="Graphic 57">
              <a:extLst>
                <a:ext uri="{FF2B5EF4-FFF2-40B4-BE49-F238E27FC236}">
                  <a16:creationId xmlns:a16="http://schemas.microsoft.com/office/drawing/2014/main" id="{6E4658FD-F86F-4EB3-B730-E224BE42A54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95875" y="3735325"/>
              <a:ext cx="503873"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16" name="Graphic 58">
              <a:extLst>
                <a:ext uri="{FF2B5EF4-FFF2-40B4-BE49-F238E27FC236}">
                  <a16:creationId xmlns:a16="http://schemas.microsoft.com/office/drawing/2014/main" id="{67C4CA1D-A13E-4D75-BB2A-3A7F1610E58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85723" y="3735325"/>
              <a:ext cx="502679"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17" name="Graphic 70">
              <a:extLst>
                <a:ext uri="{FF2B5EF4-FFF2-40B4-BE49-F238E27FC236}">
                  <a16:creationId xmlns:a16="http://schemas.microsoft.com/office/drawing/2014/main" id="{78D858C2-FBE1-4AF5-9A06-A3C88F24ED6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74377" y="3735325"/>
              <a:ext cx="502679"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18" name="Graphic 71">
              <a:extLst>
                <a:ext uri="{FF2B5EF4-FFF2-40B4-BE49-F238E27FC236}">
                  <a16:creationId xmlns:a16="http://schemas.microsoft.com/office/drawing/2014/main" id="{E9E60655-2ECA-4442-8BD4-177A6C29653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63031" y="3735325"/>
              <a:ext cx="502679"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19" name="Graphic 72">
              <a:extLst>
                <a:ext uri="{FF2B5EF4-FFF2-40B4-BE49-F238E27FC236}">
                  <a16:creationId xmlns:a16="http://schemas.microsoft.com/office/drawing/2014/main" id="{D4E4ABC7-86CB-4B72-BCFA-22825353DC4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52879" y="3735325"/>
              <a:ext cx="502680"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20" name="Graphic 73">
              <a:extLst>
                <a:ext uri="{FF2B5EF4-FFF2-40B4-BE49-F238E27FC236}">
                  <a16:creationId xmlns:a16="http://schemas.microsoft.com/office/drawing/2014/main" id="{A951537E-D849-481B-A557-DFDD9B96B8B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41533" y="3735325"/>
              <a:ext cx="502680"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21" name="Graphic 74">
              <a:extLst>
                <a:ext uri="{FF2B5EF4-FFF2-40B4-BE49-F238E27FC236}">
                  <a16:creationId xmlns:a16="http://schemas.microsoft.com/office/drawing/2014/main" id="{E97FCB85-03A9-4A74-A74F-94A45882421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30187" y="3735325"/>
              <a:ext cx="502680"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22" name="Graphic 75">
              <a:extLst>
                <a:ext uri="{FF2B5EF4-FFF2-40B4-BE49-F238E27FC236}">
                  <a16:creationId xmlns:a16="http://schemas.microsoft.com/office/drawing/2014/main" id="{5AE8681B-EF54-4446-9A47-5C0560145F5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18841" y="3735325"/>
              <a:ext cx="503873"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23" name="Graphic 76">
              <a:extLst>
                <a:ext uri="{FF2B5EF4-FFF2-40B4-BE49-F238E27FC236}">
                  <a16:creationId xmlns:a16="http://schemas.microsoft.com/office/drawing/2014/main" id="{7BCF10D6-1809-484F-9E33-434C4D1340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8689" y="3735325"/>
              <a:ext cx="502679"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 name="Text Placeholder 3">
            <a:extLst>
              <a:ext uri="{FF2B5EF4-FFF2-40B4-BE49-F238E27FC236}">
                <a16:creationId xmlns:a16="http://schemas.microsoft.com/office/drawing/2014/main" id="{084323BB-4C49-48FE-BE74-2AAF8AA83C0B}"/>
              </a:ext>
            </a:extLst>
          </p:cNvPr>
          <p:cNvSpPr>
            <a:spLocks noGrp="1"/>
          </p:cNvSpPr>
          <p:nvPr>
            <p:ph type="body" sz="quarter" idx="11"/>
          </p:nvPr>
        </p:nvSpPr>
        <p:spPr>
          <a:xfrm>
            <a:off x="2009183" y="1336675"/>
            <a:ext cx="8234363" cy="603250"/>
          </a:xfrm>
        </p:spPr>
        <p:txBody>
          <a:bodyPr rtlCol="0">
            <a:noAutofit/>
          </a:bodyPr>
          <a:lstStyle/>
          <a:p>
            <a:pPr defTabSz="608076">
              <a:spcBef>
                <a:spcPts val="798"/>
              </a:spcBef>
              <a:defRPr/>
            </a:pPr>
            <a:r>
              <a:rPr lang="en-GB" sz="2000" b="1" dirty="0"/>
              <a:t>2.5 </a:t>
            </a:r>
            <a:r>
              <a:rPr lang="el-GR" sz="2000" b="1" dirty="0"/>
              <a:t>φορές περισσότεροι θάνατοι </a:t>
            </a:r>
            <a:r>
              <a:rPr lang="el-GR" sz="2000" b="1" dirty="0">
                <a:solidFill>
                  <a:schemeClr val="tx2"/>
                </a:solidFill>
              </a:rPr>
              <a:t>από ό,τι </a:t>
            </a:r>
            <a:r>
              <a:rPr lang="el-GR" sz="2000" b="1" dirty="0">
                <a:solidFill>
                  <a:schemeClr val="accent3"/>
                </a:solidFill>
              </a:rPr>
              <a:t>ο καρκίνος</a:t>
            </a:r>
            <a:endParaRPr lang="en-GB" sz="2000" b="1" dirty="0">
              <a:solidFill>
                <a:schemeClr val="accent3"/>
              </a:solidFill>
            </a:endParaRPr>
          </a:p>
          <a:p>
            <a:pPr defTabSz="608076">
              <a:spcBef>
                <a:spcPts val="798"/>
              </a:spcBef>
              <a:defRPr/>
            </a:pPr>
            <a:endParaRPr lang="en-US" sz="2000"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9A31B8F-0E38-D9D2-3DCD-E6F736F4926A}"/>
              </a:ext>
            </a:extLst>
          </p:cNvPr>
          <p:cNvSpPr>
            <a:spLocks noGrp="1"/>
          </p:cNvSpPr>
          <p:nvPr>
            <p:ph type="title"/>
          </p:nvPr>
        </p:nvSpPr>
        <p:spPr/>
        <p:txBody>
          <a:bodyPr/>
          <a:lstStyle/>
          <a:p>
            <a:r>
              <a:rPr lang="en-US"/>
              <a:t>Diabetes and CVD Risk</a:t>
            </a:r>
            <a:endParaRPr lang="en-US" dirty="0"/>
          </a:p>
        </p:txBody>
      </p:sp>
      <p:pic>
        <p:nvPicPr>
          <p:cNvPr id="3" name="Picture 2">
            <a:extLst>
              <a:ext uri="{FF2B5EF4-FFF2-40B4-BE49-F238E27FC236}">
                <a16:creationId xmlns:a16="http://schemas.microsoft.com/office/drawing/2014/main" id="{5132DA0F-6D06-471B-784D-3D97E77AFF93}"/>
              </a:ext>
            </a:extLst>
          </p:cNvPr>
          <p:cNvPicPr/>
          <p:nvPr/>
        </p:nvPicPr>
        <p:blipFill>
          <a:blip r:embed="rId2"/>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3268637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617BA25-2B7E-D5B4-BDC5-7C89821E2AEB}"/>
              </a:ext>
            </a:extLst>
          </p:cNvPr>
          <p:cNvSpPr>
            <a:spLocks noGrp="1"/>
          </p:cNvSpPr>
          <p:nvPr>
            <p:ph type="title"/>
          </p:nvPr>
        </p:nvSpPr>
        <p:spPr/>
        <p:txBody>
          <a:bodyPr/>
          <a:lstStyle/>
          <a:p>
            <a:r>
              <a:rPr lang="en-US"/>
              <a:t>Diabetes and CVD Risk</a:t>
            </a:r>
            <a:endParaRPr lang="en-US" dirty="0"/>
          </a:p>
        </p:txBody>
      </p:sp>
      <p:pic>
        <p:nvPicPr>
          <p:cNvPr id="3" name="Picture 2">
            <a:extLst>
              <a:ext uri="{FF2B5EF4-FFF2-40B4-BE49-F238E27FC236}">
                <a16:creationId xmlns:a16="http://schemas.microsoft.com/office/drawing/2014/main" id="{FDAB3E3A-239D-7338-11C8-32AFC1836004}"/>
              </a:ext>
            </a:extLst>
          </p:cNvPr>
          <p:cNvPicPr/>
          <p:nvPr/>
        </p:nvPicPr>
        <p:blipFill>
          <a:blip r:embed="rId2"/>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2777998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B890F86-8505-20CD-7CC6-EA061BE09459}"/>
              </a:ext>
            </a:extLst>
          </p:cNvPr>
          <p:cNvSpPr>
            <a:spLocks noGrp="1"/>
          </p:cNvSpPr>
          <p:nvPr>
            <p:ph type="title"/>
          </p:nvPr>
        </p:nvSpPr>
        <p:spPr/>
        <p:txBody>
          <a:bodyPr/>
          <a:lstStyle/>
          <a:p>
            <a:r>
              <a:rPr lang="en-US"/>
              <a:t>Diabetes and CVD Risk</a:t>
            </a:r>
            <a:endParaRPr lang="en-US" dirty="0"/>
          </a:p>
        </p:txBody>
      </p:sp>
      <p:pic>
        <p:nvPicPr>
          <p:cNvPr id="3" name="Picture 2">
            <a:extLst>
              <a:ext uri="{FF2B5EF4-FFF2-40B4-BE49-F238E27FC236}">
                <a16:creationId xmlns:a16="http://schemas.microsoft.com/office/drawing/2014/main" id="{7C4AB812-A23E-ACDF-E54D-689F56CB54C2}"/>
              </a:ext>
            </a:extLst>
          </p:cNvPr>
          <p:cNvPicPr/>
          <p:nvPr/>
        </p:nvPicPr>
        <p:blipFill>
          <a:blip r:embed="rId2"/>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3497629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3F930E7-D440-4F09-B374-677F7A6099C7}"/>
              </a:ext>
            </a:extLst>
          </p:cNvPr>
          <p:cNvSpPr>
            <a:spLocks noGrp="1"/>
          </p:cNvSpPr>
          <p:nvPr>
            <p:ph type="title"/>
          </p:nvPr>
        </p:nvSpPr>
        <p:spPr/>
        <p:txBody>
          <a:bodyPr/>
          <a:lstStyle/>
          <a:p>
            <a:r>
              <a:rPr lang="en-GB"/>
              <a:t>CV Consequences of T2D</a:t>
            </a:r>
            <a:endParaRPr lang="fr-FR"/>
          </a:p>
        </p:txBody>
      </p:sp>
      <p:pic>
        <p:nvPicPr>
          <p:cNvPr id="3" name="Picture 2">
            <a:extLst>
              <a:ext uri="{FF2B5EF4-FFF2-40B4-BE49-F238E27FC236}">
                <a16:creationId xmlns:a16="http://schemas.microsoft.com/office/drawing/2014/main" id="{A6301993-752A-4C26-AA2D-77BE8EC738B8}"/>
              </a:ext>
            </a:extLst>
          </p:cNvPr>
          <p:cNvPicPr/>
          <p:nvPr/>
        </p:nvPicPr>
        <p:blipFill>
          <a:blip r:embed="rId2"/>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1109351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AFC98F13-562F-ADA6-ACBE-CAFCB54896DD}"/>
              </a:ext>
            </a:extLst>
          </p:cNvPr>
          <p:cNvPicPr>
            <a:picLocks noChangeAspect="1"/>
          </p:cNvPicPr>
          <p:nvPr/>
        </p:nvPicPr>
        <p:blipFill>
          <a:blip r:embed="rId3"/>
          <a:stretch>
            <a:fillRect/>
          </a:stretch>
        </p:blipFill>
        <p:spPr>
          <a:xfrm>
            <a:off x="1874876" y="1385872"/>
            <a:ext cx="3288179" cy="4551086"/>
          </a:xfrm>
          <a:prstGeom prst="rect">
            <a:avLst/>
          </a:prstGeom>
        </p:spPr>
      </p:pic>
      <p:sp>
        <p:nvSpPr>
          <p:cNvPr id="6" name="Θέση περιεχομένου 2">
            <a:extLst>
              <a:ext uri="{FF2B5EF4-FFF2-40B4-BE49-F238E27FC236}">
                <a16:creationId xmlns:a16="http://schemas.microsoft.com/office/drawing/2014/main" id="{78DB2027-EA75-558D-43E1-69C4137E6B8A}"/>
              </a:ext>
            </a:extLst>
          </p:cNvPr>
          <p:cNvSpPr>
            <a:spLocks noGrp="1"/>
          </p:cNvSpPr>
          <p:nvPr>
            <p:ph idx="1"/>
          </p:nvPr>
        </p:nvSpPr>
        <p:spPr>
          <a:xfrm>
            <a:off x="6096000" y="1846079"/>
            <a:ext cx="4221126" cy="3851229"/>
          </a:xfrm>
        </p:spPr>
        <p:txBody>
          <a:bodyPr>
            <a:normAutofit/>
          </a:bodyPr>
          <a:lstStyle/>
          <a:p>
            <a:pPr marL="0" indent="0">
              <a:buNone/>
            </a:pPr>
            <a:r>
              <a:rPr lang="en-US" sz="1200" dirty="0"/>
              <a:t>H </a:t>
            </a:r>
            <a:r>
              <a:rPr lang="el-GR" sz="1200" dirty="0"/>
              <a:t>μελέτη </a:t>
            </a:r>
            <a:r>
              <a:rPr lang="el-GR" sz="1200" dirty="0" err="1"/>
              <a:t>Framingham</a:t>
            </a:r>
            <a:r>
              <a:rPr lang="el-GR" sz="1200" dirty="0"/>
              <a:t> </a:t>
            </a:r>
            <a:r>
              <a:rPr lang="el-GR" sz="1200" dirty="0" err="1"/>
              <a:t>Heart</a:t>
            </a:r>
            <a:r>
              <a:rPr lang="el-GR" sz="1200" dirty="0"/>
              <a:t> </a:t>
            </a:r>
            <a:r>
              <a:rPr lang="el-GR" sz="1200" dirty="0" err="1"/>
              <a:t>Study</a:t>
            </a:r>
            <a:r>
              <a:rPr lang="el-GR" sz="1200" dirty="0"/>
              <a:t>, που δημοσιεύθηκε το 1979,  κατέδειξε για πρώτη φορά μια υψηλότερη επίπτωση καρδιαγγειακής νόσου σε όλες τις ηλικιακές ομάδες για άτομα με ΣΔ (που ορίστηκε εκείνη τη στιγμή από τυχαία γλυκόζη αίματος ≥150 </a:t>
            </a:r>
            <a:r>
              <a:rPr lang="el-GR" sz="1200" dirty="0" err="1"/>
              <a:t>mg</a:t>
            </a:r>
            <a:r>
              <a:rPr lang="el-GR" sz="1200" dirty="0"/>
              <a:t>/</a:t>
            </a:r>
            <a:r>
              <a:rPr lang="el-GR" sz="1200" dirty="0" err="1"/>
              <a:t>dL</a:t>
            </a:r>
            <a:r>
              <a:rPr lang="el-GR" sz="1200" dirty="0"/>
              <a:t>) σε σύγκριση με άτομα χωρίς ΣΔ.</a:t>
            </a:r>
            <a:r>
              <a:rPr lang="el-GR" sz="1200" baseline="30000" dirty="0"/>
              <a:t>1</a:t>
            </a:r>
            <a:endParaRPr lang="el-GR" sz="1200" dirty="0"/>
          </a:p>
          <a:p>
            <a:pPr marL="0" indent="0">
              <a:buNone/>
            </a:pPr>
            <a:r>
              <a:rPr lang="el-GR" sz="1200" dirty="0"/>
              <a:t>Η επίδραση του ΣΔ στην καρδιαγγειακή νοσηρότητα και θνησιμότητα ήταν εντονότερη για τις γυναίκες παρά για τους άνδρες.</a:t>
            </a:r>
            <a:r>
              <a:rPr lang="el-GR" sz="1200" baseline="30000" dirty="0"/>
              <a:t>1</a:t>
            </a:r>
            <a:endParaRPr lang="el-GR" sz="1200" dirty="0"/>
          </a:p>
          <a:p>
            <a:pPr marL="0" indent="0">
              <a:buNone/>
            </a:pPr>
            <a:r>
              <a:rPr lang="el-GR" sz="1200" dirty="0"/>
              <a:t>Ακολούθησαν πολλές μελέτες σε διαφορετικούς πληθυσμούς που επιβεβαίωναν τον αυξημένο κίνδυνο </a:t>
            </a:r>
            <a:r>
              <a:rPr lang="en-US" sz="1200" dirty="0"/>
              <a:t>ASCVD </a:t>
            </a:r>
            <a:r>
              <a:rPr lang="el-GR" sz="1200" dirty="0"/>
              <a:t> στους ασθενείς με ΣΔΤ2.</a:t>
            </a:r>
          </a:p>
          <a:p>
            <a:pPr marL="0" indent="0">
              <a:buNone/>
            </a:pPr>
            <a:r>
              <a:rPr lang="el-GR" sz="1200" dirty="0"/>
              <a:t>Ο κίνδυνος ΟΕΜ σε άτομα με ΣΔΤ2 χωρίς προηγούμενο ΟΕΜ είναι παρόμοιος με τον κίνδυνο νέου ΟΕΜ σε άτομα με προηγούμενο ΟΕΜ χωρίς ΣΔ. </a:t>
            </a:r>
            <a:r>
              <a:rPr lang="el-GR" sz="1200" baseline="30000" dirty="0"/>
              <a:t>2</a:t>
            </a:r>
            <a:endParaRPr lang="el-GR" sz="1200" dirty="0"/>
          </a:p>
          <a:p>
            <a:pPr marL="0" indent="0">
              <a:buNone/>
            </a:pPr>
            <a:r>
              <a:rPr lang="en-US" sz="1200" dirty="0"/>
              <a:t>Diabetes mellitus as a risk equivalent for established coronary heart disease.</a:t>
            </a:r>
            <a:r>
              <a:rPr lang="en-US" sz="1200" baseline="30000" dirty="0"/>
              <a:t>3</a:t>
            </a:r>
            <a:endParaRPr lang="el-GR" sz="1200" dirty="0"/>
          </a:p>
        </p:txBody>
      </p:sp>
      <p:sp>
        <p:nvSpPr>
          <p:cNvPr id="7" name="Ορθογώνιο 6">
            <a:extLst>
              <a:ext uri="{FF2B5EF4-FFF2-40B4-BE49-F238E27FC236}">
                <a16:creationId xmlns:a16="http://schemas.microsoft.com/office/drawing/2014/main" id="{D5E6F85B-127E-D236-6F5E-F086BFB41A4E}"/>
              </a:ext>
            </a:extLst>
          </p:cNvPr>
          <p:cNvSpPr/>
          <p:nvPr/>
        </p:nvSpPr>
        <p:spPr>
          <a:xfrm>
            <a:off x="1524000" y="1251128"/>
            <a:ext cx="6626742" cy="216145"/>
          </a:xfrm>
          <a:prstGeom prst="rect">
            <a:avLst/>
          </a:prstGeom>
          <a:solidFill>
            <a:srgbClr val="C2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ρθογώνιο 7">
            <a:extLst>
              <a:ext uri="{FF2B5EF4-FFF2-40B4-BE49-F238E27FC236}">
                <a16:creationId xmlns:a16="http://schemas.microsoft.com/office/drawing/2014/main" id="{68293A92-6AED-FB54-0F2C-2BF1D3E12ED7}"/>
              </a:ext>
            </a:extLst>
          </p:cNvPr>
          <p:cNvSpPr/>
          <p:nvPr/>
        </p:nvSpPr>
        <p:spPr>
          <a:xfrm>
            <a:off x="8366051" y="1251128"/>
            <a:ext cx="2301467" cy="216145"/>
          </a:xfrm>
          <a:prstGeom prst="rect">
            <a:avLst/>
          </a:prstGeom>
          <a:solidFill>
            <a:srgbClr val="EDD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9" name="Γραφικό 8" descr="Βέλη σε σχήμα V περίγραμμα">
            <a:extLst>
              <a:ext uri="{FF2B5EF4-FFF2-40B4-BE49-F238E27FC236}">
                <a16:creationId xmlns:a16="http://schemas.microsoft.com/office/drawing/2014/main" id="{F12415A2-4A6F-D329-D193-AED162B56B6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33524" y="2180477"/>
            <a:ext cx="685800" cy="685800"/>
          </a:xfrm>
          <a:prstGeom prst="rect">
            <a:avLst/>
          </a:prstGeom>
        </p:spPr>
      </p:pic>
      <p:sp>
        <p:nvSpPr>
          <p:cNvPr id="10" name="Ορθογώνιο 9">
            <a:extLst>
              <a:ext uri="{FF2B5EF4-FFF2-40B4-BE49-F238E27FC236}">
                <a16:creationId xmlns:a16="http://schemas.microsoft.com/office/drawing/2014/main" id="{5B3B9939-1559-6EA2-50FE-BD49BC8ABA61}"/>
              </a:ext>
            </a:extLst>
          </p:cNvPr>
          <p:cNvSpPr/>
          <p:nvPr/>
        </p:nvSpPr>
        <p:spPr>
          <a:xfrm>
            <a:off x="6095999" y="4681840"/>
            <a:ext cx="4186541" cy="454542"/>
          </a:xfrm>
          <a:prstGeom prst="rect">
            <a:avLst/>
          </a:prstGeom>
          <a:noFill/>
          <a:ln w="57150">
            <a:solidFill>
              <a:srgbClr val="F279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TextBox 10">
            <a:extLst>
              <a:ext uri="{FF2B5EF4-FFF2-40B4-BE49-F238E27FC236}">
                <a16:creationId xmlns:a16="http://schemas.microsoft.com/office/drawing/2014/main" id="{513A88E6-D206-B586-B43E-64169AD70240}"/>
              </a:ext>
            </a:extLst>
          </p:cNvPr>
          <p:cNvSpPr txBox="1"/>
          <p:nvPr/>
        </p:nvSpPr>
        <p:spPr>
          <a:xfrm>
            <a:off x="6096001" y="5136382"/>
            <a:ext cx="4494915" cy="840230"/>
          </a:xfrm>
          <a:prstGeom prst="rect">
            <a:avLst/>
          </a:prstGeom>
          <a:noFill/>
        </p:spPr>
        <p:txBody>
          <a:bodyPr wrap="square" rtlCol="0">
            <a:spAutoFit/>
          </a:bodyPr>
          <a:lstStyle/>
          <a:p>
            <a:pPr defTabSz="685800">
              <a:lnSpc>
                <a:spcPct val="90000"/>
              </a:lnSpc>
              <a:spcBef>
                <a:spcPts val="750"/>
              </a:spcBef>
              <a:defRPr/>
            </a:pPr>
            <a:r>
              <a:rPr lang="en-US" sz="900" baseline="30000" dirty="0">
                <a:solidFill>
                  <a:prstClr val="black"/>
                </a:solidFill>
                <a:latin typeface="Calibri" panose="020F0502020204030204"/>
              </a:rPr>
              <a:t>1</a:t>
            </a:r>
            <a:r>
              <a:rPr lang="en-US" sz="900" dirty="0">
                <a:solidFill>
                  <a:prstClr val="black"/>
                </a:solidFill>
                <a:latin typeface="Calibri" panose="020F0502020204030204"/>
              </a:rPr>
              <a:t>Kannel WB, McGee DL</a:t>
            </a:r>
            <a:r>
              <a:rPr lang="en-US" sz="900" dirty="0">
                <a:solidFill>
                  <a:srgbClr val="000000"/>
                </a:solidFill>
                <a:latin typeface="Calibri" panose="020F0502020204030204"/>
              </a:rPr>
              <a:t>. Diabetes and glucose tolerance as risk factors for cardiovascular disease: the Framingham study. Diabetes Care. 1979; </a:t>
            </a:r>
            <a:r>
              <a:rPr lang="en-US" sz="900" i="1" dirty="0">
                <a:solidFill>
                  <a:srgbClr val="000000"/>
                </a:solidFill>
                <a:latin typeface="Calibri" panose="020F0502020204030204"/>
              </a:rPr>
              <a:t>2</a:t>
            </a:r>
            <a:r>
              <a:rPr lang="en-US" sz="900" dirty="0">
                <a:solidFill>
                  <a:srgbClr val="000000"/>
                </a:solidFill>
                <a:latin typeface="Calibri" panose="020F0502020204030204"/>
              </a:rPr>
              <a:t>:120–6. </a:t>
            </a:r>
            <a:r>
              <a:rPr lang="en-US" sz="900" baseline="30000" dirty="0">
                <a:solidFill>
                  <a:srgbClr val="000000"/>
                </a:solidFill>
                <a:latin typeface="Calibri" panose="020F0502020204030204"/>
              </a:rPr>
              <a:t>2</a:t>
            </a:r>
            <a:r>
              <a:rPr lang="en-US" sz="900" dirty="0">
                <a:solidFill>
                  <a:prstClr val="black"/>
                </a:solidFill>
                <a:latin typeface="Calibri" panose="020F0502020204030204"/>
              </a:rPr>
              <a:t>Haffner SM et al.  Mortality from coronary heart disease in subjects with type 2 diabetes and in nondiabetic subjects with and without prior myocardial infarction. N </a:t>
            </a:r>
            <a:r>
              <a:rPr lang="en-US" sz="900" dirty="0" err="1">
                <a:solidFill>
                  <a:prstClr val="black"/>
                </a:solidFill>
                <a:latin typeface="Calibri" panose="020F0502020204030204"/>
              </a:rPr>
              <a:t>Engl</a:t>
            </a:r>
            <a:r>
              <a:rPr lang="en-US" sz="900" dirty="0">
                <a:solidFill>
                  <a:prstClr val="black"/>
                </a:solidFill>
                <a:latin typeface="Calibri" panose="020F0502020204030204"/>
              </a:rPr>
              <a:t> J Med. 1998; 339:229–34. </a:t>
            </a:r>
            <a:r>
              <a:rPr lang="en-US" sz="900" baseline="30000" dirty="0">
                <a:solidFill>
                  <a:prstClr val="black"/>
                </a:solidFill>
                <a:latin typeface="Calibri" panose="020F0502020204030204"/>
              </a:rPr>
              <a:t>3</a:t>
            </a:r>
            <a:r>
              <a:rPr lang="en-US" sz="900" dirty="0">
                <a:solidFill>
                  <a:prstClr val="black"/>
                </a:solidFill>
                <a:latin typeface="Calibri" panose="020F0502020204030204"/>
              </a:rPr>
              <a:t>Bulugahapitiya U et al</a:t>
            </a:r>
            <a:r>
              <a:rPr lang="en-US" sz="900" dirty="0">
                <a:solidFill>
                  <a:srgbClr val="000000"/>
                </a:solidFill>
                <a:latin typeface="Calibri" panose="020F0502020204030204"/>
              </a:rPr>
              <a:t>. Is diabetes a coronary risk equivalent? Systematic review and meta-analysis. </a:t>
            </a:r>
            <a:r>
              <a:rPr lang="en-US" sz="900" dirty="0" err="1">
                <a:solidFill>
                  <a:srgbClr val="000000"/>
                </a:solidFill>
                <a:latin typeface="Calibri" panose="020F0502020204030204"/>
              </a:rPr>
              <a:t>Diabet</a:t>
            </a:r>
            <a:r>
              <a:rPr lang="en-US" sz="900" dirty="0">
                <a:solidFill>
                  <a:srgbClr val="000000"/>
                </a:solidFill>
                <a:latin typeface="Calibri" panose="020F0502020204030204"/>
              </a:rPr>
              <a:t> Med. 2009; </a:t>
            </a:r>
            <a:r>
              <a:rPr lang="en-US" sz="900" i="1" dirty="0">
                <a:solidFill>
                  <a:srgbClr val="000000"/>
                </a:solidFill>
                <a:latin typeface="Calibri" panose="020F0502020204030204"/>
              </a:rPr>
              <a:t>26</a:t>
            </a:r>
            <a:r>
              <a:rPr lang="en-US" sz="900" dirty="0">
                <a:solidFill>
                  <a:srgbClr val="000000"/>
                </a:solidFill>
                <a:latin typeface="Calibri" panose="020F0502020204030204"/>
              </a:rPr>
              <a:t>:142–8. </a:t>
            </a:r>
            <a:endParaRPr lang="el-GR" sz="900" dirty="0">
              <a:solidFill>
                <a:prstClr val="black"/>
              </a:solidFill>
              <a:latin typeface="Calibri" panose="020F0502020204030204"/>
            </a:endParaRPr>
          </a:p>
        </p:txBody>
      </p:sp>
    </p:spTree>
    <p:extLst>
      <p:ext uri="{BB962C8B-B14F-4D97-AF65-F5344CB8AC3E}">
        <p14:creationId xmlns:p14="http://schemas.microsoft.com/office/powerpoint/2010/main" val="2529141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
            <a:extLst>
              <a:ext uri="{FF2B5EF4-FFF2-40B4-BE49-F238E27FC236}">
                <a16:creationId xmlns:a16="http://schemas.microsoft.com/office/drawing/2014/main" id="{79884199-05A3-814C-BF0A-09DBD2B3B69B}"/>
              </a:ext>
            </a:extLst>
          </p:cNvPr>
          <p:cNvSpPr txBox="1">
            <a:spLocks/>
          </p:cNvSpPr>
          <p:nvPr/>
        </p:nvSpPr>
        <p:spPr>
          <a:xfrm>
            <a:off x="2306657" y="854869"/>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000" b="0" i="0" kern="1200">
                <a:solidFill>
                  <a:srgbClr val="332F4F"/>
                </a:solidFill>
                <a:latin typeface="MetaSerifPro-Medium" panose="02010604050101020102" pitchFamily="2" charset="0"/>
                <a:ea typeface="+mj-ea"/>
                <a:cs typeface="MetaSerifPro-Medium" panose="02010604050101020102" pitchFamily="2" charset="0"/>
              </a:defRPr>
            </a:lvl1pPr>
          </a:lstStyle>
          <a:p>
            <a:pPr>
              <a:lnSpc>
                <a:spcPct val="100000"/>
              </a:lnSpc>
            </a:pPr>
            <a:r>
              <a:rPr lang="en-US" sz="1500" b="1" dirty="0">
                <a:latin typeface="Cambria" panose="02040503050406030204" pitchFamily="18" charset="0"/>
              </a:rPr>
              <a:t>Highlights</a:t>
            </a:r>
            <a:br>
              <a:rPr lang="en-US" sz="1500" dirty="0"/>
            </a:br>
            <a:r>
              <a:rPr lang="en-US" sz="1050" dirty="0">
                <a:latin typeface="+mn-lt"/>
                <a:cs typeface="Arial" panose="020B0604020202020204" pitchFamily="34" charset="0"/>
              </a:rPr>
              <a:t>In 2021, IDF estimates show that:</a:t>
            </a:r>
            <a:endParaRPr lang="en-US" sz="1800" dirty="0">
              <a:latin typeface="+mn-lt"/>
              <a:cs typeface="Arial" panose="020B0604020202020204" pitchFamily="34" charset="0"/>
            </a:endParaRPr>
          </a:p>
        </p:txBody>
      </p:sp>
      <p:grpSp>
        <p:nvGrpSpPr>
          <p:cNvPr id="5" name="Group 4">
            <a:extLst>
              <a:ext uri="{FF2B5EF4-FFF2-40B4-BE49-F238E27FC236}">
                <a16:creationId xmlns:a16="http://schemas.microsoft.com/office/drawing/2014/main" id="{9D470AD4-2CA6-6F4E-9662-9525B5304FBC}"/>
              </a:ext>
            </a:extLst>
          </p:cNvPr>
          <p:cNvGrpSpPr/>
          <p:nvPr/>
        </p:nvGrpSpPr>
        <p:grpSpPr>
          <a:xfrm>
            <a:off x="2339612" y="3043320"/>
            <a:ext cx="1843481" cy="863742"/>
            <a:chOff x="1087482" y="2914760"/>
            <a:chExt cx="2457974" cy="1151656"/>
          </a:xfrm>
        </p:grpSpPr>
        <p:sp>
          <p:nvSpPr>
            <p:cNvPr id="48" name="Title 3">
              <a:extLst>
                <a:ext uri="{FF2B5EF4-FFF2-40B4-BE49-F238E27FC236}">
                  <a16:creationId xmlns:a16="http://schemas.microsoft.com/office/drawing/2014/main" id="{57C15610-A544-624A-B722-4115200E98F4}"/>
                </a:ext>
              </a:extLst>
            </p:cNvPr>
            <p:cNvSpPr txBox="1">
              <a:spLocks/>
            </p:cNvSpPr>
            <p:nvPr/>
          </p:nvSpPr>
          <p:spPr>
            <a:xfrm>
              <a:off x="1779298" y="2914760"/>
              <a:ext cx="1766158" cy="115165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000" b="0" i="0" kern="1200">
                  <a:solidFill>
                    <a:srgbClr val="332F4F"/>
                  </a:solidFill>
                  <a:latin typeface="MetaSerifPro-Medium" panose="02010604050101020102" pitchFamily="2" charset="0"/>
                  <a:ea typeface="+mj-ea"/>
                  <a:cs typeface="MetaSerifPro-Medium" panose="02010604050101020102" pitchFamily="2" charset="0"/>
                </a:defRPr>
              </a:lvl1pPr>
            </a:lstStyle>
            <a:p>
              <a:pPr>
                <a:lnSpc>
                  <a:spcPct val="150000"/>
                </a:lnSpc>
              </a:pPr>
              <a:r>
                <a:rPr lang="en-US" sz="2250" b="1" dirty="0">
                  <a:latin typeface="Cambria" panose="02040503050406030204" pitchFamily="18" charset="0"/>
                </a:rPr>
                <a:t>1 in 2</a:t>
              </a:r>
            </a:p>
            <a:p>
              <a:pPr>
                <a:lnSpc>
                  <a:spcPct val="100000"/>
                </a:lnSpc>
              </a:pPr>
              <a:r>
                <a:rPr lang="en-US" sz="900" dirty="0">
                  <a:latin typeface="+mn-lt"/>
                  <a:cs typeface="Arial" panose="020B0604020202020204" pitchFamily="34" charset="0"/>
                </a:rPr>
                <a:t>Adults is undiagnosed </a:t>
              </a:r>
              <a:br>
                <a:rPr lang="en-US" sz="900" dirty="0">
                  <a:latin typeface="+mn-lt"/>
                  <a:cs typeface="Arial" panose="020B0604020202020204" pitchFamily="34" charset="0"/>
                </a:rPr>
              </a:br>
              <a:r>
                <a:rPr lang="en-US" sz="900" dirty="0">
                  <a:solidFill>
                    <a:srgbClr val="E94575"/>
                  </a:solidFill>
                  <a:latin typeface="+mn-lt"/>
                  <a:cs typeface="Arial" panose="020B0604020202020204" pitchFamily="34" charset="0"/>
                </a:rPr>
                <a:t>240 million people</a:t>
              </a:r>
            </a:p>
          </p:txBody>
        </p:sp>
        <p:pic>
          <p:nvPicPr>
            <p:cNvPr id="57" name="Picture 56">
              <a:extLst>
                <a:ext uri="{FF2B5EF4-FFF2-40B4-BE49-F238E27FC236}">
                  <a16:creationId xmlns:a16="http://schemas.microsoft.com/office/drawing/2014/main" id="{D247EB32-9EB5-CE4B-84A4-CDBF8CA480E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6474" t="37713" r="37819" b="37140"/>
            <a:stretch/>
          </p:blipFill>
          <p:spPr>
            <a:xfrm>
              <a:off x="1087482" y="3461305"/>
              <a:ext cx="426562" cy="417248"/>
            </a:xfrm>
            <a:prstGeom prst="rect">
              <a:avLst/>
            </a:prstGeom>
          </p:spPr>
        </p:pic>
      </p:grpSp>
      <p:grpSp>
        <p:nvGrpSpPr>
          <p:cNvPr id="7" name="Group 6">
            <a:extLst>
              <a:ext uri="{FF2B5EF4-FFF2-40B4-BE49-F238E27FC236}">
                <a16:creationId xmlns:a16="http://schemas.microsoft.com/office/drawing/2014/main" id="{2F9E2C1A-80D2-5948-A8B8-AE641A0AF7E1}"/>
              </a:ext>
            </a:extLst>
          </p:cNvPr>
          <p:cNvGrpSpPr/>
          <p:nvPr/>
        </p:nvGrpSpPr>
        <p:grpSpPr>
          <a:xfrm>
            <a:off x="7437119" y="3056915"/>
            <a:ext cx="2400593" cy="836555"/>
            <a:chOff x="7884157" y="2932885"/>
            <a:chExt cx="3200791" cy="1115406"/>
          </a:xfrm>
        </p:grpSpPr>
        <p:sp>
          <p:nvSpPr>
            <p:cNvPr id="55" name="Title 3">
              <a:extLst>
                <a:ext uri="{FF2B5EF4-FFF2-40B4-BE49-F238E27FC236}">
                  <a16:creationId xmlns:a16="http://schemas.microsoft.com/office/drawing/2014/main" id="{FC7FE4C7-6E36-D04F-8C89-1F07F120232D}"/>
                </a:ext>
              </a:extLst>
            </p:cNvPr>
            <p:cNvSpPr txBox="1">
              <a:spLocks/>
            </p:cNvSpPr>
            <p:nvPr/>
          </p:nvSpPr>
          <p:spPr>
            <a:xfrm>
              <a:off x="8603682" y="2932885"/>
              <a:ext cx="2481266" cy="1115406"/>
            </a:xfrm>
            <a:prstGeom prst="rect">
              <a:avLst/>
            </a:prstGeom>
          </p:spPr>
          <p:txBody>
            <a:bodyPr vert="horz" lIns="68580" tIns="34290" rIns="68580" bIns="34290" rtlCol="0" anchor="ctr">
              <a:normAutofit lnSpcReduction="10000"/>
            </a:bodyPr>
            <a:lstStyle>
              <a:lvl1pPr algn="l" defTabSz="914400" rtl="0" eaLnBrk="1" latinLnBrk="0" hangingPunct="1">
                <a:lnSpc>
                  <a:spcPct val="90000"/>
                </a:lnSpc>
                <a:spcBef>
                  <a:spcPct val="0"/>
                </a:spcBef>
                <a:buNone/>
                <a:defRPr sz="2000" b="0" i="0" kern="1200">
                  <a:solidFill>
                    <a:srgbClr val="332F4F"/>
                  </a:solidFill>
                  <a:latin typeface="MetaSerifPro-Medium" panose="02010604050101020102" pitchFamily="2" charset="0"/>
                  <a:ea typeface="+mj-ea"/>
                  <a:cs typeface="MetaSerifPro-Medium" panose="02010604050101020102" pitchFamily="2" charset="0"/>
                </a:defRPr>
              </a:lvl1pPr>
            </a:lstStyle>
            <a:p>
              <a:pPr>
                <a:lnSpc>
                  <a:spcPct val="150000"/>
                </a:lnSpc>
              </a:pPr>
              <a:r>
                <a:rPr lang="en-US" sz="2250" b="1" dirty="0">
                  <a:latin typeface="Cambria" panose="02040503050406030204" pitchFamily="18" charset="0"/>
                </a:rPr>
                <a:t>11.5%</a:t>
              </a:r>
            </a:p>
            <a:p>
              <a:pPr>
                <a:lnSpc>
                  <a:spcPct val="100000"/>
                </a:lnSpc>
              </a:pPr>
              <a:r>
                <a:rPr lang="en-US" sz="900" dirty="0">
                  <a:latin typeface="+mn-lt"/>
                  <a:cs typeface="Arial" panose="020B0604020202020204" pitchFamily="34" charset="0"/>
                </a:rPr>
                <a:t>Of global health expenditure spent </a:t>
              </a:r>
              <a:br>
                <a:rPr lang="en-US" sz="900" dirty="0">
                  <a:latin typeface="+mn-lt"/>
                  <a:cs typeface="Arial" panose="020B0604020202020204" pitchFamily="34" charset="0"/>
                </a:rPr>
              </a:br>
              <a:r>
                <a:rPr lang="en-US" sz="900" dirty="0">
                  <a:latin typeface="+mn-lt"/>
                  <a:cs typeface="Arial" panose="020B0604020202020204" pitchFamily="34" charset="0"/>
                </a:rPr>
                <a:t>on diabetes (</a:t>
              </a:r>
              <a:r>
                <a:rPr lang="en-US" sz="900" dirty="0">
                  <a:solidFill>
                    <a:srgbClr val="E94575"/>
                  </a:solidFill>
                  <a:latin typeface="+mn-lt"/>
                  <a:cs typeface="Arial" panose="020B0604020202020204" pitchFamily="34" charset="0"/>
                </a:rPr>
                <a:t>USD </a:t>
              </a:r>
              <a:r>
                <a:rPr lang="en-US" sz="900">
                  <a:solidFill>
                    <a:srgbClr val="E94575"/>
                  </a:solidFill>
                  <a:latin typeface="+mn-lt"/>
                  <a:cs typeface="Arial" panose="020B0604020202020204" pitchFamily="34" charset="0"/>
                </a:rPr>
                <a:t>966 billion</a:t>
              </a:r>
              <a:r>
                <a:rPr lang="en-US" sz="900" dirty="0">
                  <a:latin typeface="+mn-lt"/>
                  <a:cs typeface="Arial" panose="020B0604020202020204" pitchFamily="34" charset="0"/>
                </a:rPr>
                <a:t>)</a:t>
              </a:r>
            </a:p>
          </p:txBody>
        </p:sp>
        <p:pic>
          <p:nvPicPr>
            <p:cNvPr id="58" name="Picture 57">
              <a:extLst>
                <a:ext uri="{FF2B5EF4-FFF2-40B4-BE49-F238E27FC236}">
                  <a16:creationId xmlns:a16="http://schemas.microsoft.com/office/drawing/2014/main" id="{D9EA8508-9BC7-D240-9CB7-56B868DDD4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8317" t="38268" r="38012" b="37317"/>
            <a:stretch/>
          </p:blipFill>
          <p:spPr>
            <a:xfrm>
              <a:off x="7884157" y="3467369"/>
              <a:ext cx="392761" cy="405120"/>
            </a:xfrm>
            <a:prstGeom prst="rect">
              <a:avLst/>
            </a:prstGeom>
          </p:spPr>
        </p:pic>
      </p:grpSp>
      <p:grpSp>
        <p:nvGrpSpPr>
          <p:cNvPr id="2" name="Group 1">
            <a:extLst>
              <a:ext uri="{FF2B5EF4-FFF2-40B4-BE49-F238E27FC236}">
                <a16:creationId xmlns:a16="http://schemas.microsoft.com/office/drawing/2014/main" id="{0B36CD6B-EF06-4440-9B7C-23B4C5C12DEF}"/>
              </a:ext>
            </a:extLst>
          </p:cNvPr>
          <p:cNvGrpSpPr/>
          <p:nvPr/>
        </p:nvGrpSpPr>
        <p:grpSpPr>
          <a:xfrm>
            <a:off x="2339613" y="1899781"/>
            <a:ext cx="1688204" cy="994172"/>
            <a:chOff x="1087483" y="1390041"/>
            <a:chExt cx="2250939" cy="1325563"/>
          </a:xfrm>
        </p:grpSpPr>
        <p:sp>
          <p:nvSpPr>
            <p:cNvPr id="38" name="Title 3">
              <a:extLst>
                <a:ext uri="{FF2B5EF4-FFF2-40B4-BE49-F238E27FC236}">
                  <a16:creationId xmlns:a16="http://schemas.microsoft.com/office/drawing/2014/main" id="{4B5E6596-0900-5745-A03A-7B15338C4D26}"/>
                </a:ext>
              </a:extLst>
            </p:cNvPr>
            <p:cNvSpPr txBox="1">
              <a:spLocks/>
            </p:cNvSpPr>
            <p:nvPr/>
          </p:nvSpPr>
          <p:spPr>
            <a:xfrm>
              <a:off x="1779298" y="1390041"/>
              <a:ext cx="1559124"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000" b="0" i="0" kern="1200">
                  <a:solidFill>
                    <a:srgbClr val="332F4F"/>
                  </a:solidFill>
                  <a:latin typeface="MetaSerifPro-Medium" panose="02010604050101020102" pitchFamily="2" charset="0"/>
                  <a:ea typeface="+mj-ea"/>
                  <a:cs typeface="MetaSerifPro-Medium" panose="02010604050101020102" pitchFamily="2" charset="0"/>
                </a:defRPr>
              </a:lvl1pPr>
            </a:lstStyle>
            <a:p>
              <a:pPr>
                <a:lnSpc>
                  <a:spcPct val="150000"/>
                </a:lnSpc>
              </a:pPr>
              <a:r>
                <a:rPr lang="en-US" sz="2100" b="1" dirty="0">
                  <a:latin typeface="Cambria" panose="02040503050406030204" pitchFamily="18" charset="0"/>
                </a:rPr>
                <a:t>1 in 10</a:t>
              </a:r>
            </a:p>
            <a:p>
              <a:pPr>
                <a:lnSpc>
                  <a:spcPct val="100000"/>
                </a:lnSpc>
              </a:pPr>
              <a:r>
                <a:rPr lang="en-US" sz="900" dirty="0">
                  <a:latin typeface="+mn-lt"/>
                  <a:cs typeface="Arial" panose="020B0604020202020204" pitchFamily="34" charset="0"/>
                </a:rPr>
                <a:t>Adults (20-79 years) </a:t>
              </a:r>
              <a:br>
                <a:rPr lang="en-US" sz="900" dirty="0">
                  <a:latin typeface="+mn-lt"/>
                  <a:cs typeface="Arial" panose="020B0604020202020204" pitchFamily="34" charset="0"/>
                </a:rPr>
              </a:br>
              <a:r>
                <a:rPr lang="en-US" sz="900" dirty="0">
                  <a:latin typeface="+mn-lt"/>
                  <a:cs typeface="Arial" panose="020B0604020202020204" pitchFamily="34" charset="0"/>
                </a:rPr>
                <a:t>has diabetes </a:t>
              </a:r>
              <a:br>
                <a:rPr lang="en-US" sz="900" dirty="0">
                  <a:latin typeface="+mn-lt"/>
                  <a:cs typeface="Arial" panose="020B0604020202020204" pitchFamily="34" charset="0"/>
                </a:rPr>
              </a:br>
              <a:r>
                <a:rPr lang="en-US" sz="900" dirty="0">
                  <a:solidFill>
                    <a:srgbClr val="E94575"/>
                  </a:solidFill>
                  <a:latin typeface="+mn-lt"/>
                  <a:cs typeface="Arial" panose="020B0604020202020204" pitchFamily="34" charset="0"/>
                </a:rPr>
                <a:t>537 million people</a:t>
              </a:r>
            </a:p>
          </p:txBody>
        </p:sp>
        <p:pic>
          <p:nvPicPr>
            <p:cNvPr id="59" name="Picture 58">
              <a:extLst>
                <a:ext uri="{FF2B5EF4-FFF2-40B4-BE49-F238E27FC236}">
                  <a16:creationId xmlns:a16="http://schemas.microsoft.com/office/drawing/2014/main" id="{C8B9B5D5-280D-5240-B0B9-6D848A1357A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6759" t="35620" r="37533" b="34848"/>
            <a:stretch/>
          </p:blipFill>
          <p:spPr>
            <a:xfrm>
              <a:off x="1087483" y="1836224"/>
              <a:ext cx="426561" cy="490024"/>
            </a:xfrm>
            <a:prstGeom prst="rect">
              <a:avLst/>
            </a:prstGeom>
          </p:spPr>
        </p:pic>
      </p:grpSp>
      <p:grpSp>
        <p:nvGrpSpPr>
          <p:cNvPr id="6" name="Group 5">
            <a:extLst>
              <a:ext uri="{FF2B5EF4-FFF2-40B4-BE49-F238E27FC236}">
                <a16:creationId xmlns:a16="http://schemas.microsoft.com/office/drawing/2014/main" id="{000B3490-F28B-B040-94C1-C2987E47DF6A}"/>
              </a:ext>
            </a:extLst>
          </p:cNvPr>
          <p:cNvGrpSpPr/>
          <p:nvPr/>
        </p:nvGrpSpPr>
        <p:grpSpPr>
          <a:xfrm>
            <a:off x="4796685" y="3053817"/>
            <a:ext cx="2280980" cy="998020"/>
            <a:chOff x="4363579" y="2928755"/>
            <a:chExt cx="3041307" cy="1330693"/>
          </a:xfrm>
        </p:grpSpPr>
        <p:sp>
          <p:nvSpPr>
            <p:cNvPr id="52" name="Title 3">
              <a:extLst>
                <a:ext uri="{FF2B5EF4-FFF2-40B4-BE49-F238E27FC236}">
                  <a16:creationId xmlns:a16="http://schemas.microsoft.com/office/drawing/2014/main" id="{C313876A-F945-4E42-B215-1A1749AA2FD7}"/>
                </a:ext>
              </a:extLst>
            </p:cNvPr>
            <p:cNvSpPr txBox="1">
              <a:spLocks/>
            </p:cNvSpPr>
            <p:nvPr/>
          </p:nvSpPr>
          <p:spPr>
            <a:xfrm>
              <a:off x="5012809" y="2928755"/>
              <a:ext cx="2392077" cy="133069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000" b="0" i="0" kern="1200">
                  <a:solidFill>
                    <a:srgbClr val="332F4F"/>
                  </a:solidFill>
                  <a:latin typeface="MetaSerifPro-Medium" panose="02010604050101020102" pitchFamily="2" charset="0"/>
                  <a:ea typeface="+mj-ea"/>
                  <a:cs typeface="MetaSerifPro-Medium" panose="02010604050101020102" pitchFamily="2" charset="0"/>
                </a:defRPr>
              </a:lvl1pPr>
            </a:lstStyle>
            <a:p>
              <a:pPr>
                <a:lnSpc>
                  <a:spcPct val="150000"/>
                </a:lnSpc>
              </a:pPr>
              <a:r>
                <a:rPr lang="en-US" sz="2100" b="1" dirty="0">
                  <a:latin typeface="Cambria" panose="02040503050406030204" pitchFamily="18" charset="0"/>
                </a:rPr>
                <a:t>1 in 6</a:t>
              </a:r>
            </a:p>
            <a:p>
              <a:pPr>
                <a:lnSpc>
                  <a:spcPct val="100000"/>
                </a:lnSpc>
              </a:pPr>
              <a:r>
                <a:rPr lang="en-US" sz="900" dirty="0">
                  <a:latin typeface="+mn-lt"/>
                  <a:cs typeface="Arial" panose="020B0604020202020204" pitchFamily="34" charset="0"/>
                </a:rPr>
                <a:t>Live births (</a:t>
              </a:r>
              <a:r>
                <a:rPr lang="en-US" sz="900" dirty="0">
                  <a:solidFill>
                    <a:srgbClr val="E94575"/>
                  </a:solidFill>
                  <a:latin typeface="+mn-lt"/>
                  <a:cs typeface="Arial" panose="020B0604020202020204" pitchFamily="34" charset="0"/>
                </a:rPr>
                <a:t>21 million</a:t>
              </a:r>
              <a:r>
                <a:rPr lang="en-US" sz="900" dirty="0">
                  <a:latin typeface="+mn-lt"/>
                  <a:cs typeface="Arial" panose="020B0604020202020204" pitchFamily="34" charset="0"/>
                </a:rPr>
                <a:t>) affected </a:t>
              </a:r>
              <a:br>
                <a:rPr lang="en-US" sz="900" dirty="0">
                  <a:latin typeface="+mn-lt"/>
                  <a:cs typeface="Arial" panose="020B0604020202020204" pitchFamily="34" charset="0"/>
                </a:rPr>
              </a:br>
              <a:r>
                <a:rPr lang="en-US" sz="900" dirty="0">
                  <a:latin typeface="+mn-lt"/>
                  <a:cs typeface="Arial" panose="020B0604020202020204" pitchFamily="34" charset="0"/>
                </a:rPr>
                <a:t>by hyperglycaemia in pregnancy, </a:t>
              </a:r>
              <a:br>
                <a:rPr lang="en-US" sz="900" dirty="0">
                  <a:latin typeface="+mn-lt"/>
                  <a:cs typeface="Arial" panose="020B0604020202020204" pitchFamily="34" charset="0"/>
                </a:rPr>
              </a:br>
              <a:r>
                <a:rPr lang="en-US" sz="900" dirty="0">
                  <a:latin typeface="+mn-lt"/>
                  <a:cs typeface="Arial" panose="020B0604020202020204" pitchFamily="34" charset="0"/>
                </a:rPr>
                <a:t>80% have mothers with GDM</a:t>
              </a:r>
            </a:p>
          </p:txBody>
        </p:sp>
        <p:pic>
          <p:nvPicPr>
            <p:cNvPr id="60" name="Picture 59">
              <a:extLst>
                <a:ext uri="{FF2B5EF4-FFF2-40B4-BE49-F238E27FC236}">
                  <a16:creationId xmlns:a16="http://schemas.microsoft.com/office/drawing/2014/main" id="{8FD6D0EE-CFD1-D64B-A03A-39FD2BD9D77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9681" t="33102" r="39997" b="32395"/>
            <a:stretch/>
          </p:blipFill>
          <p:spPr>
            <a:xfrm>
              <a:off x="4363579" y="3383677"/>
              <a:ext cx="337195" cy="572504"/>
            </a:xfrm>
            <a:prstGeom prst="rect">
              <a:avLst/>
            </a:prstGeom>
          </p:spPr>
        </p:pic>
      </p:grpSp>
      <p:grpSp>
        <p:nvGrpSpPr>
          <p:cNvPr id="21" name="Group 20">
            <a:extLst>
              <a:ext uri="{FF2B5EF4-FFF2-40B4-BE49-F238E27FC236}">
                <a16:creationId xmlns:a16="http://schemas.microsoft.com/office/drawing/2014/main" id="{A81503BA-DEA4-E04C-86F7-B715D62749DD}"/>
              </a:ext>
            </a:extLst>
          </p:cNvPr>
          <p:cNvGrpSpPr/>
          <p:nvPr/>
        </p:nvGrpSpPr>
        <p:grpSpPr>
          <a:xfrm>
            <a:off x="7437119" y="4150579"/>
            <a:ext cx="2174149" cy="726553"/>
            <a:chOff x="7884157" y="4391103"/>
            <a:chExt cx="2898865" cy="968737"/>
          </a:xfrm>
        </p:grpSpPr>
        <p:sp>
          <p:nvSpPr>
            <p:cNvPr id="56" name="Title 3">
              <a:extLst>
                <a:ext uri="{FF2B5EF4-FFF2-40B4-BE49-F238E27FC236}">
                  <a16:creationId xmlns:a16="http://schemas.microsoft.com/office/drawing/2014/main" id="{917717CF-C659-0047-BDFA-DE871AC3DBAF}"/>
                </a:ext>
              </a:extLst>
            </p:cNvPr>
            <p:cNvSpPr txBox="1">
              <a:spLocks/>
            </p:cNvSpPr>
            <p:nvPr/>
          </p:nvSpPr>
          <p:spPr>
            <a:xfrm>
              <a:off x="8603681" y="4391103"/>
              <a:ext cx="2179341" cy="96873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000" b="0" i="0" kern="1200">
                  <a:solidFill>
                    <a:srgbClr val="332F4F"/>
                  </a:solidFill>
                  <a:latin typeface="MetaSerifPro-Medium" panose="02010604050101020102" pitchFamily="2" charset="0"/>
                  <a:ea typeface="+mj-ea"/>
                  <a:cs typeface="MetaSerifPro-Medium" panose="02010604050101020102" pitchFamily="2" charset="0"/>
                </a:defRPr>
              </a:lvl1pPr>
            </a:lstStyle>
            <a:p>
              <a:pPr>
                <a:lnSpc>
                  <a:spcPct val="150000"/>
                </a:lnSpc>
              </a:pPr>
              <a:r>
                <a:rPr lang="en-US" sz="2100" b="1" dirty="0">
                  <a:latin typeface="Cambria" panose="02040503050406030204" pitchFamily="18" charset="0"/>
                </a:rPr>
                <a:t>6.7 million</a:t>
              </a:r>
            </a:p>
            <a:p>
              <a:r>
                <a:rPr lang="en-US" sz="900" dirty="0">
                  <a:latin typeface="+mn-lt"/>
                  <a:cs typeface="Arial" panose="020B0604020202020204" pitchFamily="34" charset="0"/>
                </a:rPr>
                <a:t>Deaths attributed to diabetes</a:t>
              </a:r>
            </a:p>
          </p:txBody>
        </p:sp>
        <p:pic>
          <p:nvPicPr>
            <p:cNvPr id="61" name="Picture 60">
              <a:extLst>
                <a:ext uri="{FF2B5EF4-FFF2-40B4-BE49-F238E27FC236}">
                  <a16:creationId xmlns:a16="http://schemas.microsoft.com/office/drawing/2014/main" id="{F2CAE8AC-092F-3643-B1D3-6F702F70EB2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8317" t="41318" r="39455" b="40553"/>
            <a:stretch/>
          </p:blipFill>
          <p:spPr>
            <a:xfrm>
              <a:off x="7884157" y="4886288"/>
              <a:ext cx="510019" cy="415969"/>
            </a:xfrm>
            <a:prstGeom prst="rect">
              <a:avLst/>
            </a:prstGeom>
          </p:spPr>
        </p:pic>
      </p:grpSp>
      <p:grpSp>
        <p:nvGrpSpPr>
          <p:cNvPr id="3" name="Group 2">
            <a:extLst>
              <a:ext uri="{FF2B5EF4-FFF2-40B4-BE49-F238E27FC236}">
                <a16:creationId xmlns:a16="http://schemas.microsoft.com/office/drawing/2014/main" id="{FB4E1FBC-AE47-1C45-B1FD-73330888ED11}"/>
              </a:ext>
            </a:extLst>
          </p:cNvPr>
          <p:cNvGrpSpPr/>
          <p:nvPr/>
        </p:nvGrpSpPr>
        <p:grpSpPr>
          <a:xfrm>
            <a:off x="4765037" y="1951207"/>
            <a:ext cx="2289276" cy="998020"/>
            <a:chOff x="4321382" y="1458609"/>
            <a:chExt cx="3052368" cy="1330693"/>
          </a:xfrm>
        </p:grpSpPr>
        <p:sp>
          <p:nvSpPr>
            <p:cNvPr id="50" name="Title 3">
              <a:extLst>
                <a:ext uri="{FF2B5EF4-FFF2-40B4-BE49-F238E27FC236}">
                  <a16:creationId xmlns:a16="http://schemas.microsoft.com/office/drawing/2014/main" id="{031AA246-2750-D543-B2A5-4F1FF95832A0}"/>
                </a:ext>
              </a:extLst>
            </p:cNvPr>
            <p:cNvSpPr txBox="1">
              <a:spLocks/>
            </p:cNvSpPr>
            <p:nvPr/>
          </p:nvSpPr>
          <p:spPr>
            <a:xfrm>
              <a:off x="5012809" y="1458609"/>
              <a:ext cx="2360941" cy="133069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000" b="0" i="0" kern="1200">
                  <a:solidFill>
                    <a:srgbClr val="332F4F"/>
                  </a:solidFill>
                  <a:latin typeface="MetaSerifPro-Medium" panose="02010604050101020102" pitchFamily="2" charset="0"/>
                  <a:ea typeface="+mj-ea"/>
                  <a:cs typeface="MetaSerifPro-Medium" panose="02010604050101020102" pitchFamily="2" charset="0"/>
                </a:defRPr>
              </a:lvl1pPr>
            </a:lstStyle>
            <a:p>
              <a:pPr>
                <a:lnSpc>
                  <a:spcPct val="150000"/>
                </a:lnSpc>
              </a:pPr>
              <a:r>
                <a:rPr lang="en-US" sz="2100" b="1" dirty="0">
                  <a:latin typeface="Cambria" panose="02040503050406030204" pitchFamily="18" charset="0"/>
                </a:rPr>
                <a:t>1 in 18</a:t>
              </a:r>
            </a:p>
            <a:p>
              <a:pPr>
                <a:lnSpc>
                  <a:spcPct val="100000"/>
                </a:lnSpc>
              </a:pPr>
              <a:r>
                <a:rPr lang="en-US" sz="900" dirty="0">
                  <a:latin typeface="+mn-lt"/>
                  <a:cs typeface="Arial" panose="020B0604020202020204" pitchFamily="34" charset="0"/>
                </a:rPr>
                <a:t>Adults (20-79 years) has </a:t>
              </a:r>
              <a:br>
                <a:rPr lang="en-US" sz="900" dirty="0">
                  <a:latin typeface="+mn-lt"/>
                  <a:cs typeface="Arial" panose="020B0604020202020204" pitchFamily="34" charset="0"/>
                </a:rPr>
              </a:br>
              <a:r>
                <a:rPr lang="en-US" sz="900" dirty="0">
                  <a:latin typeface="+mn-lt"/>
                  <a:cs typeface="Arial" panose="020B0604020202020204" pitchFamily="34" charset="0"/>
                </a:rPr>
                <a:t>impaired fasting glucose </a:t>
              </a:r>
              <a:br>
                <a:rPr lang="en-US" sz="900" dirty="0">
                  <a:latin typeface="+mn-lt"/>
                  <a:cs typeface="Arial" panose="020B0604020202020204" pitchFamily="34" charset="0"/>
                </a:rPr>
              </a:br>
              <a:r>
                <a:rPr lang="en-US" sz="900" dirty="0">
                  <a:solidFill>
                    <a:srgbClr val="E94575"/>
                  </a:solidFill>
                  <a:latin typeface="+mn-lt"/>
                  <a:cs typeface="Arial" panose="020B0604020202020204" pitchFamily="34" charset="0"/>
                </a:rPr>
                <a:t>319 million people</a:t>
              </a:r>
            </a:p>
          </p:txBody>
        </p:sp>
        <p:grpSp>
          <p:nvGrpSpPr>
            <p:cNvPr id="62" name="Group 61">
              <a:extLst>
                <a:ext uri="{FF2B5EF4-FFF2-40B4-BE49-F238E27FC236}">
                  <a16:creationId xmlns:a16="http://schemas.microsoft.com/office/drawing/2014/main" id="{83588AD2-1EFE-4F4D-892A-6622AC7C0D8D}"/>
                </a:ext>
              </a:extLst>
            </p:cNvPr>
            <p:cNvGrpSpPr/>
            <p:nvPr/>
          </p:nvGrpSpPr>
          <p:grpSpPr>
            <a:xfrm>
              <a:off x="4321382" y="1825403"/>
              <a:ext cx="421588" cy="511666"/>
              <a:chOff x="4507544" y="1874519"/>
              <a:chExt cx="421588" cy="511666"/>
            </a:xfrm>
          </p:grpSpPr>
          <p:pic>
            <p:nvPicPr>
              <p:cNvPr id="63" name="Picture 62">
                <a:extLst>
                  <a:ext uri="{FF2B5EF4-FFF2-40B4-BE49-F238E27FC236}">
                    <a16:creationId xmlns:a16="http://schemas.microsoft.com/office/drawing/2014/main" id="{6901B6FF-A81D-2246-A3B4-AF0C9650481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07544" y="1874519"/>
                <a:ext cx="181594" cy="241773"/>
              </a:xfrm>
              <a:prstGeom prst="rect">
                <a:avLst/>
              </a:prstGeom>
            </p:spPr>
          </p:pic>
          <p:pic>
            <p:nvPicPr>
              <p:cNvPr id="64" name="Picture 63">
                <a:extLst>
                  <a:ext uri="{FF2B5EF4-FFF2-40B4-BE49-F238E27FC236}">
                    <a16:creationId xmlns:a16="http://schemas.microsoft.com/office/drawing/2014/main" id="{71F68050-23DF-E041-96C0-EA846301907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40148" t="36927" r="40700" b="35916"/>
              <a:stretch/>
            </p:blipFill>
            <p:spPr>
              <a:xfrm>
                <a:off x="4611344" y="1935574"/>
                <a:ext cx="317788" cy="450611"/>
              </a:xfrm>
              <a:prstGeom prst="rect">
                <a:avLst/>
              </a:prstGeom>
            </p:spPr>
          </p:pic>
        </p:grpSp>
      </p:grpSp>
      <p:grpSp>
        <p:nvGrpSpPr>
          <p:cNvPr id="17" name="Group 16">
            <a:extLst>
              <a:ext uri="{FF2B5EF4-FFF2-40B4-BE49-F238E27FC236}">
                <a16:creationId xmlns:a16="http://schemas.microsoft.com/office/drawing/2014/main" id="{331B4CCF-C9E4-1542-A3A5-5262BD04DF07}"/>
              </a:ext>
            </a:extLst>
          </p:cNvPr>
          <p:cNvGrpSpPr/>
          <p:nvPr/>
        </p:nvGrpSpPr>
        <p:grpSpPr>
          <a:xfrm>
            <a:off x="2382037" y="4195865"/>
            <a:ext cx="2046908" cy="931639"/>
            <a:chOff x="1144050" y="4451485"/>
            <a:chExt cx="2729210" cy="1242185"/>
          </a:xfrm>
        </p:grpSpPr>
        <p:sp>
          <p:nvSpPr>
            <p:cNvPr id="49" name="Title 3">
              <a:extLst>
                <a:ext uri="{FF2B5EF4-FFF2-40B4-BE49-F238E27FC236}">
                  <a16:creationId xmlns:a16="http://schemas.microsoft.com/office/drawing/2014/main" id="{A2549517-AA40-6E46-BE36-0A0A9777B92A}"/>
                </a:ext>
              </a:extLst>
            </p:cNvPr>
            <p:cNvSpPr txBox="1">
              <a:spLocks/>
            </p:cNvSpPr>
            <p:nvPr/>
          </p:nvSpPr>
          <p:spPr>
            <a:xfrm>
              <a:off x="1779298" y="4451485"/>
              <a:ext cx="2093962" cy="1242185"/>
            </a:xfrm>
            <a:prstGeom prst="rect">
              <a:avLst/>
            </a:prstGeom>
          </p:spPr>
          <p:txBody>
            <a:bodyPr vert="horz" lIns="68580" tIns="34290" rIns="68580" bIns="34290" rtlCol="0" anchor="ctr">
              <a:normAutofit fontScale="92500" lnSpcReduction="10000"/>
            </a:bodyPr>
            <a:lstStyle>
              <a:lvl1pPr algn="l" defTabSz="914400" rtl="0" eaLnBrk="1" latinLnBrk="0" hangingPunct="1">
                <a:lnSpc>
                  <a:spcPct val="90000"/>
                </a:lnSpc>
                <a:spcBef>
                  <a:spcPct val="0"/>
                </a:spcBef>
                <a:buNone/>
                <a:defRPr sz="2000" b="0" i="0" kern="1200">
                  <a:solidFill>
                    <a:srgbClr val="332F4F"/>
                  </a:solidFill>
                  <a:latin typeface="MetaSerifPro-Medium" panose="02010604050101020102" pitchFamily="2" charset="0"/>
                  <a:ea typeface="+mj-ea"/>
                  <a:cs typeface="MetaSerifPro-Medium" panose="02010604050101020102" pitchFamily="2" charset="0"/>
                </a:defRPr>
              </a:lvl1pPr>
            </a:lstStyle>
            <a:p>
              <a:pPr>
                <a:lnSpc>
                  <a:spcPct val="150000"/>
                </a:lnSpc>
              </a:pPr>
              <a:r>
                <a:rPr lang="en-US" sz="2250" b="1" dirty="0">
                  <a:latin typeface="Cambria" panose="02040503050406030204" pitchFamily="18" charset="0"/>
                </a:rPr>
                <a:t>1 in 9</a:t>
              </a:r>
            </a:p>
            <a:p>
              <a:pPr>
                <a:lnSpc>
                  <a:spcPct val="110000"/>
                </a:lnSpc>
              </a:pPr>
              <a:r>
                <a:rPr lang="en-US" sz="975" dirty="0">
                  <a:latin typeface="+mn-lt"/>
                  <a:cs typeface="Arial" panose="020B0604020202020204" pitchFamily="34" charset="0"/>
                </a:rPr>
                <a:t>Adults (20-79 years) has </a:t>
              </a:r>
              <a:br>
                <a:rPr lang="en-US" sz="975" dirty="0">
                  <a:latin typeface="+mn-lt"/>
                  <a:cs typeface="Arial" panose="020B0604020202020204" pitchFamily="34" charset="0"/>
                </a:rPr>
              </a:br>
              <a:r>
                <a:rPr lang="en-US" sz="975" dirty="0">
                  <a:latin typeface="+mn-lt"/>
                  <a:cs typeface="Arial" panose="020B0604020202020204" pitchFamily="34" charset="0"/>
                </a:rPr>
                <a:t>impaired glucose tolerance </a:t>
              </a:r>
              <a:br>
                <a:rPr lang="en-US" sz="975" dirty="0">
                  <a:latin typeface="+mn-lt"/>
                  <a:cs typeface="Arial" panose="020B0604020202020204" pitchFamily="34" charset="0"/>
                </a:rPr>
              </a:br>
              <a:r>
                <a:rPr lang="en-US" sz="975" dirty="0">
                  <a:solidFill>
                    <a:srgbClr val="E94575"/>
                  </a:solidFill>
                  <a:latin typeface="+mn-lt"/>
                  <a:cs typeface="Arial" panose="020B0604020202020204" pitchFamily="34" charset="0"/>
                </a:rPr>
                <a:t>541 million people</a:t>
              </a:r>
            </a:p>
          </p:txBody>
        </p:sp>
        <p:pic>
          <p:nvPicPr>
            <p:cNvPr id="65" name="Picture 64">
              <a:extLst>
                <a:ext uri="{FF2B5EF4-FFF2-40B4-BE49-F238E27FC236}">
                  <a16:creationId xmlns:a16="http://schemas.microsoft.com/office/drawing/2014/main" id="{C4CE43B1-8E8E-3A41-84F2-5D9764E97B7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44050" y="4809144"/>
              <a:ext cx="313426" cy="570261"/>
            </a:xfrm>
            <a:prstGeom prst="rect">
              <a:avLst/>
            </a:prstGeom>
          </p:spPr>
        </p:pic>
      </p:grpSp>
      <p:sp>
        <p:nvSpPr>
          <p:cNvPr id="53" name="Title 3">
            <a:extLst>
              <a:ext uri="{FF2B5EF4-FFF2-40B4-BE49-F238E27FC236}">
                <a16:creationId xmlns:a16="http://schemas.microsoft.com/office/drawing/2014/main" id="{406D89C7-4120-0548-A47B-0748E68FF785}"/>
              </a:ext>
            </a:extLst>
          </p:cNvPr>
          <p:cNvSpPr txBox="1">
            <a:spLocks/>
          </p:cNvSpPr>
          <p:nvPr/>
        </p:nvSpPr>
        <p:spPr>
          <a:xfrm>
            <a:off x="5283607" y="4124700"/>
            <a:ext cx="1770706" cy="93163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000" b="0" i="0" kern="1200">
                <a:solidFill>
                  <a:srgbClr val="332F4F"/>
                </a:solidFill>
                <a:latin typeface="MetaSerifPro-Medium" panose="02010604050101020102" pitchFamily="2" charset="0"/>
                <a:ea typeface="+mj-ea"/>
                <a:cs typeface="MetaSerifPro-Medium" panose="02010604050101020102" pitchFamily="2" charset="0"/>
              </a:defRPr>
            </a:lvl1pPr>
          </a:lstStyle>
          <a:p>
            <a:pPr>
              <a:lnSpc>
                <a:spcPct val="150000"/>
              </a:lnSpc>
            </a:pPr>
            <a:r>
              <a:rPr lang="en-US" sz="2100" b="1" dirty="0">
                <a:latin typeface="Cambria" panose="02040503050406030204" pitchFamily="18" charset="0"/>
              </a:rPr>
              <a:t>1.2 million</a:t>
            </a:r>
          </a:p>
          <a:p>
            <a:pPr>
              <a:lnSpc>
                <a:spcPct val="100000"/>
              </a:lnSpc>
            </a:pPr>
            <a:r>
              <a:rPr lang="en-US" sz="900" dirty="0">
                <a:latin typeface="+mn-lt"/>
                <a:cs typeface="Arial" panose="020B0604020202020204" pitchFamily="34" charset="0"/>
              </a:rPr>
              <a:t>Children and adolescents below </a:t>
            </a:r>
            <a:br>
              <a:rPr lang="en-US" sz="900" dirty="0">
                <a:latin typeface="+mn-lt"/>
                <a:cs typeface="Arial" panose="020B0604020202020204" pitchFamily="34" charset="0"/>
              </a:rPr>
            </a:br>
            <a:r>
              <a:rPr lang="en-US" sz="900" dirty="0">
                <a:latin typeface="+mn-lt"/>
                <a:cs typeface="Arial" panose="020B0604020202020204" pitchFamily="34" charset="0"/>
              </a:rPr>
              <a:t>20 years have type 1 diabetes</a:t>
            </a:r>
          </a:p>
        </p:txBody>
      </p:sp>
      <p:grpSp>
        <p:nvGrpSpPr>
          <p:cNvPr id="4" name="Group 3">
            <a:extLst>
              <a:ext uri="{FF2B5EF4-FFF2-40B4-BE49-F238E27FC236}">
                <a16:creationId xmlns:a16="http://schemas.microsoft.com/office/drawing/2014/main" id="{611C52FE-2441-B840-85D1-FDB055BDB249}"/>
              </a:ext>
            </a:extLst>
          </p:cNvPr>
          <p:cNvGrpSpPr/>
          <p:nvPr/>
        </p:nvGrpSpPr>
        <p:grpSpPr>
          <a:xfrm>
            <a:off x="7390233" y="1913753"/>
            <a:ext cx="2357234" cy="836555"/>
            <a:chOff x="7821644" y="1408669"/>
            <a:chExt cx="3142978" cy="1115406"/>
          </a:xfrm>
        </p:grpSpPr>
        <p:sp>
          <p:nvSpPr>
            <p:cNvPr id="54" name="Title 3">
              <a:extLst>
                <a:ext uri="{FF2B5EF4-FFF2-40B4-BE49-F238E27FC236}">
                  <a16:creationId xmlns:a16="http://schemas.microsoft.com/office/drawing/2014/main" id="{2AC86066-98F0-DE40-863B-D4E2263240A1}"/>
                </a:ext>
              </a:extLst>
            </p:cNvPr>
            <p:cNvSpPr txBox="1">
              <a:spLocks/>
            </p:cNvSpPr>
            <p:nvPr/>
          </p:nvSpPr>
          <p:spPr>
            <a:xfrm>
              <a:off x="8603681" y="1408669"/>
              <a:ext cx="2360941" cy="1115406"/>
            </a:xfrm>
            <a:prstGeom prst="rect">
              <a:avLst/>
            </a:prstGeom>
          </p:spPr>
          <p:txBody>
            <a:bodyPr vert="horz" lIns="68580" tIns="34290" rIns="68580" bIns="34290" rtlCol="0" anchor="ctr">
              <a:normAutofit lnSpcReduction="10000"/>
            </a:bodyPr>
            <a:lstStyle>
              <a:lvl1pPr algn="l" defTabSz="914400" rtl="0" eaLnBrk="1" latinLnBrk="0" hangingPunct="1">
                <a:lnSpc>
                  <a:spcPct val="90000"/>
                </a:lnSpc>
                <a:spcBef>
                  <a:spcPct val="0"/>
                </a:spcBef>
                <a:buNone/>
                <a:defRPr sz="2000" b="0" i="0" kern="1200">
                  <a:solidFill>
                    <a:srgbClr val="332F4F"/>
                  </a:solidFill>
                  <a:latin typeface="MetaSerifPro-Medium" panose="02010604050101020102" pitchFamily="2" charset="0"/>
                  <a:ea typeface="+mj-ea"/>
                  <a:cs typeface="MetaSerifPro-Medium" panose="02010604050101020102" pitchFamily="2" charset="0"/>
                </a:defRPr>
              </a:lvl1pPr>
            </a:lstStyle>
            <a:p>
              <a:pPr>
                <a:lnSpc>
                  <a:spcPct val="150000"/>
                </a:lnSpc>
              </a:pPr>
              <a:r>
                <a:rPr lang="en-US" sz="2250" b="1" dirty="0">
                  <a:latin typeface="Cambria" panose="02040503050406030204" pitchFamily="18" charset="0"/>
                </a:rPr>
                <a:t>3 in 4</a:t>
              </a:r>
            </a:p>
            <a:p>
              <a:pPr>
                <a:lnSpc>
                  <a:spcPct val="100000"/>
                </a:lnSpc>
              </a:pPr>
              <a:r>
                <a:rPr lang="en-US" sz="900" dirty="0">
                  <a:latin typeface="+mn-lt"/>
                  <a:cs typeface="Arial" panose="020B0604020202020204" pitchFamily="34" charset="0"/>
                </a:rPr>
                <a:t>People with diabetes live in </a:t>
              </a:r>
              <a:br>
                <a:rPr lang="en-US" sz="900" dirty="0">
                  <a:latin typeface="+mn-lt"/>
                  <a:cs typeface="Arial" panose="020B0604020202020204" pitchFamily="34" charset="0"/>
                </a:rPr>
              </a:br>
              <a:r>
                <a:rPr lang="en-US" sz="900" dirty="0">
                  <a:latin typeface="+mn-lt"/>
                  <a:cs typeface="Arial" panose="020B0604020202020204" pitchFamily="34" charset="0"/>
                </a:rPr>
                <a:t>low and middle-income countries</a:t>
              </a:r>
            </a:p>
          </p:txBody>
        </p:sp>
        <p:pic>
          <p:nvPicPr>
            <p:cNvPr id="67" name="Picture 66">
              <a:extLst>
                <a:ext uri="{FF2B5EF4-FFF2-40B4-BE49-F238E27FC236}">
                  <a16:creationId xmlns:a16="http://schemas.microsoft.com/office/drawing/2014/main" id="{45F23B0A-FFD3-3245-8123-178FC5F9F038}"/>
                </a:ext>
              </a:extLst>
            </p:cNvPr>
            <p:cNvPicPr>
              <a:picLocks noChangeAspect="1"/>
            </p:cNvPicPr>
            <p:nvPr/>
          </p:nvPicPr>
          <p:blipFill>
            <a:blip r:embed="rId10"/>
            <a:stretch>
              <a:fillRect/>
            </a:stretch>
          </p:blipFill>
          <p:spPr>
            <a:xfrm>
              <a:off x="7821644" y="1791364"/>
              <a:ext cx="517785" cy="517785"/>
            </a:xfrm>
            <a:prstGeom prst="rect">
              <a:avLst/>
            </a:prstGeom>
          </p:spPr>
        </p:pic>
      </p:grpSp>
      <p:pic>
        <p:nvPicPr>
          <p:cNvPr id="33" name="Picture 32">
            <a:extLst>
              <a:ext uri="{FF2B5EF4-FFF2-40B4-BE49-F238E27FC236}">
                <a16:creationId xmlns:a16="http://schemas.microsoft.com/office/drawing/2014/main" id="{E4ADC687-E18C-C846-B9ED-084D24E73C8E}"/>
              </a:ext>
            </a:extLst>
          </p:cNvPr>
          <p:cNvPicPr>
            <a:picLocks noChangeAspect="1"/>
          </p:cNvPicPr>
          <p:nvPr/>
        </p:nvPicPr>
        <p:blipFill>
          <a:blip r:embed="rId11"/>
          <a:stretch>
            <a:fillRect/>
          </a:stretch>
        </p:blipFill>
        <p:spPr>
          <a:xfrm>
            <a:off x="4743892" y="4521966"/>
            <a:ext cx="382587" cy="387758"/>
          </a:xfrm>
          <a:prstGeom prst="rect">
            <a:avLst/>
          </a:prstGeom>
        </p:spPr>
      </p:pic>
    </p:spTree>
    <p:extLst>
      <p:ext uri="{BB962C8B-B14F-4D97-AF65-F5344CB8AC3E}">
        <p14:creationId xmlns:p14="http://schemas.microsoft.com/office/powerpoint/2010/main" val="305335493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1531" y="535213"/>
            <a:ext cx="8681407" cy="755794"/>
          </a:xfrm>
        </p:spPr>
        <p:txBody>
          <a:bodyPr>
            <a:noAutofit/>
          </a:bodyPr>
          <a:lstStyle/>
          <a:p>
            <a:r>
              <a:rPr lang="el-GR" sz="2400" dirty="0">
                <a:solidFill>
                  <a:srgbClr val="FF0000"/>
                </a:solidFill>
                <a:latin typeface="Calibri Light" panose="020F0302020204030204" pitchFamily="34" charset="0"/>
                <a:cs typeface="Calibri Light" panose="020F0302020204030204" pitchFamily="34" charset="0"/>
              </a:rPr>
              <a:t>Ο κίνδυνος εμφάνισης ΚΑΝ ξεκινά πριν από τη διάγνωση</a:t>
            </a:r>
            <a:br>
              <a:rPr lang="en-US" sz="2400" dirty="0">
                <a:solidFill>
                  <a:srgbClr val="FF0000"/>
                </a:solidFill>
                <a:latin typeface="Calibri Light" panose="020F0302020204030204" pitchFamily="34" charset="0"/>
                <a:cs typeface="Calibri Light" panose="020F0302020204030204" pitchFamily="34" charset="0"/>
              </a:rPr>
            </a:br>
            <a:r>
              <a:rPr lang="el-GR" sz="2400" dirty="0">
                <a:solidFill>
                  <a:srgbClr val="FF0000"/>
                </a:solidFill>
                <a:latin typeface="Calibri Light" panose="020F0302020204030204" pitchFamily="34" charset="0"/>
                <a:cs typeface="Calibri Light" panose="020F0302020204030204" pitchFamily="34" charset="0"/>
              </a:rPr>
              <a:t>του διαβήτη τύπου 2 αλλά αυξάνεται στη συνέχεια</a:t>
            </a:r>
            <a:r>
              <a:rPr lang="el-GR" sz="2400" baseline="30000" dirty="0">
                <a:solidFill>
                  <a:srgbClr val="FF0000"/>
                </a:solidFill>
                <a:latin typeface="Calibri Light" panose="020F0302020204030204" pitchFamily="34" charset="0"/>
                <a:cs typeface="Calibri Light" panose="020F0302020204030204" pitchFamily="34" charset="0"/>
              </a:rPr>
              <a:t>1</a:t>
            </a:r>
          </a:p>
        </p:txBody>
      </p:sp>
      <p:sp>
        <p:nvSpPr>
          <p:cNvPr id="10" name="Text Placeholder 9"/>
          <p:cNvSpPr>
            <a:spLocks noGrp="1"/>
          </p:cNvSpPr>
          <p:nvPr>
            <p:ph type="body" sz="quarter" idx="10"/>
          </p:nvPr>
        </p:nvSpPr>
        <p:spPr/>
        <p:txBody>
          <a:bodyPr/>
          <a:lstStyle/>
          <a:p>
            <a:r>
              <a:rPr lang="el-GR" dirty="0"/>
              <a:t>ΚΑΝ = Καρδιαγγειακή νόσος ΣΝ = στεφανιαία νόσος</a:t>
            </a:r>
          </a:p>
          <a:p>
            <a:r>
              <a:rPr lang="el-GR" b="1" dirty="0"/>
              <a:t>Βιβλιογραφική Αναφορά: 1. </a:t>
            </a:r>
            <a:r>
              <a:rPr lang="el-GR" dirty="0"/>
              <a:t>Sattar N. </a:t>
            </a:r>
            <a:r>
              <a:rPr lang="el-GR" i="1" dirty="0"/>
              <a:t>Diabetologia</a:t>
            </a:r>
            <a:r>
              <a:rPr lang="el-GR" dirty="0"/>
              <a:t>. 2013;53:686-695.</a:t>
            </a:r>
          </a:p>
        </p:txBody>
      </p:sp>
      <p:grpSp>
        <p:nvGrpSpPr>
          <p:cNvPr id="5" name="Group 4"/>
          <p:cNvGrpSpPr/>
          <p:nvPr/>
        </p:nvGrpSpPr>
        <p:grpSpPr>
          <a:xfrm>
            <a:off x="2387911" y="1495036"/>
            <a:ext cx="6689817" cy="4434058"/>
            <a:chOff x="275887" y="1687060"/>
            <a:chExt cx="6523662" cy="4007096"/>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848" y="1687060"/>
              <a:ext cx="5975701" cy="3757031"/>
            </a:xfrm>
            <a:prstGeom prst="rect">
              <a:avLst/>
            </a:prstGeom>
          </p:spPr>
        </p:pic>
        <p:sp>
          <p:nvSpPr>
            <p:cNvPr id="2" name="TextBox 1"/>
            <p:cNvSpPr txBox="1"/>
            <p:nvPr/>
          </p:nvSpPr>
          <p:spPr>
            <a:xfrm>
              <a:off x="1005840" y="1793487"/>
              <a:ext cx="3017520" cy="305954"/>
            </a:xfrm>
            <a:prstGeom prst="rect">
              <a:avLst/>
            </a:prstGeom>
            <a:noFill/>
          </p:spPr>
          <p:txBody>
            <a:bodyPr wrap="square" rtlCol="0">
              <a:spAutoFit/>
            </a:bodyPr>
            <a:lstStyle/>
            <a:p>
              <a:r>
                <a:rPr lang="el-GR" sz="1600" b="1" dirty="0"/>
                <a:t>Όριο ισοδυναμίας με ΣΝ</a:t>
              </a:r>
            </a:p>
          </p:txBody>
        </p:sp>
        <p:sp>
          <p:nvSpPr>
            <p:cNvPr id="8" name="TextBox 7"/>
            <p:cNvSpPr txBox="1"/>
            <p:nvPr/>
          </p:nvSpPr>
          <p:spPr>
            <a:xfrm>
              <a:off x="2693172" y="3971128"/>
              <a:ext cx="1426464" cy="305954"/>
            </a:xfrm>
            <a:prstGeom prst="rect">
              <a:avLst/>
            </a:prstGeom>
            <a:noFill/>
          </p:spPr>
          <p:txBody>
            <a:bodyPr wrap="square" rtlCol="0">
              <a:spAutoFit/>
            </a:bodyPr>
            <a:lstStyle/>
            <a:p>
              <a:pPr algn="r"/>
              <a:r>
                <a:rPr lang="el-GR" sz="1600" b="1" dirty="0"/>
                <a:t>Διάγνωση</a:t>
              </a:r>
            </a:p>
          </p:txBody>
        </p:sp>
        <p:sp>
          <p:nvSpPr>
            <p:cNvPr id="11" name="TextBox 10"/>
            <p:cNvSpPr txBox="1"/>
            <p:nvPr/>
          </p:nvSpPr>
          <p:spPr>
            <a:xfrm>
              <a:off x="4597121" y="4186420"/>
              <a:ext cx="1426464" cy="750979"/>
            </a:xfrm>
            <a:prstGeom prst="rect">
              <a:avLst/>
            </a:prstGeom>
            <a:noFill/>
          </p:spPr>
          <p:txBody>
            <a:bodyPr wrap="square" rtlCol="0">
              <a:spAutoFit/>
            </a:bodyPr>
            <a:lstStyle/>
            <a:p>
              <a:pPr algn="ctr"/>
              <a:r>
                <a:rPr lang="el-GR" sz="1600" dirty="0"/>
                <a:t>Διάρκεια</a:t>
              </a:r>
              <a:br>
                <a:rPr lang="el-GR" sz="1600" dirty="0"/>
              </a:br>
              <a:r>
                <a:rPr lang="el-GR" sz="1600" dirty="0"/>
                <a:t>περίπου</a:t>
              </a:r>
              <a:br>
                <a:rPr lang="el-GR" sz="1600" dirty="0"/>
              </a:br>
              <a:r>
                <a:rPr lang="el-GR" sz="1600" dirty="0"/>
                <a:t>8-10 έτη</a:t>
              </a:r>
            </a:p>
          </p:txBody>
        </p:sp>
        <p:sp>
          <p:nvSpPr>
            <p:cNvPr id="12" name="TextBox 11"/>
            <p:cNvSpPr txBox="1"/>
            <p:nvPr/>
          </p:nvSpPr>
          <p:spPr>
            <a:xfrm>
              <a:off x="2915356" y="5416015"/>
              <a:ext cx="1426464" cy="278141"/>
            </a:xfrm>
            <a:prstGeom prst="rect">
              <a:avLst/>
            </a:prstGeom>
            <a:noFill/>
          </p:spPr>
          <p:txBody>
            <a:bodyPr wrap="square" rtlCol="0">
              <a:spAutoFit/>
            </a:bodyPr>
            <a:lstStyle/>
            <a:p>
              <a:pPr algn="ctr"/>
              <a:r>
                <a:rPr lang="el-GR" sz="1400" b="1" dirty="0">
                  <a:solidFill>
                    <a:srgbClr val="938884"/>
                  </a:solidFill>
                </a:rPr>
                <a:t>Ηλικία</a:t>
              </a:r>
            </a:p>
          </p:txBody>
        </p:sp>
        <p:sp>
          <p:nvSpPr>
            <p:cNvPr id="13" name="TextBox 12"/>
            <p:cNvSpPr txBox="1"/>
            <p:nvPr/>
          </p:nvSpPr>
          <p:spPr>
            <a:xfrm rot="16200000">
              <a:off x="-182232" y="3341337"/>
              <a:ext cx="1426464" cy="510225"/>
            </a:xfrm>
            <a:prstGeom prst="rect">
              <a:avLst/>
            </a:prstGeom>
            <a:noFill/>
          </p:spPr>
          <p:txBody>
            <a:bodyPr wrap="square" rtlCol="0">
              <a:spAutoFit/>
            </a:bodyPr>
            <a:lstStyle/>
            <a:p>
              <a:pPr algn="ctr"/>
              <a:r>
                <a:rPr lang="el-GR" sz="1400" b="1" dirty="0">
                  <a:solidFill>
                    <a:srgbClr val="938884"/>
                  </a:solidFill>
                </a:rPr>
                <a:t>Κίνδυνος εμφάνισης ΣΝ</a:t>
              </a:r>
            </a:p>
          </p:txBody>
        </p:sp>
      </p:grpSp>
    </p:spTree>
    <p:extLst>
      <p:ext uri="{BB962C8B-B14F-4D97-AF65-F5344CB8AC3E}">
        <p14:creationId xmlns:p14="http://schemas.microsoft.com/office/powerpoint/2010/main" val="3618323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812F9CD1-A96D-7345-397C-E6B6DA3820D7}"/>
              </a:ext>
            </a:extLst>
          </p:cNvPr>
          <p:cNvSpPr/>
          <p:nvPr/>
        </p:nvSpPr>
        <p:spPr>
          <a:xfrm>
            <a:off x="466165" y="650853"/>
            <a:ext cx="9144000" cy="754105"/>
          </a:xfrm>
          <a:prstGeom prst="rect">
            <a:avLst/>
          </a:prstGeom>
          <a:solidFill>
            <a:srgbClr val="C2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Τίτλος 1">
            <a:extLst>
              <a:ext uri="{FF2B5EF4-FFF2-40B4-BE49-F238E27FC236}">
                <a16:creationId xmlns:a16="http://schemas.microsoft.com/office/drawing/2014/main" id="{3950CA5E-9D7F-76C3-211F-60C0E246C2C2}"/>
              </a:ext>
            </a:extLst>
          </p:cNvPr>
          <p:cNvSpPr>
            <a:spLocks noGrp="1"/>
          </p:cNvSpPr>
          <p:nvPr>
            <p:ph type="title"/>
          </p:nvPr>
        </p:nvSpPr>
        <p:spPr/>
        <p:txBody>
          <a:bodyPr/>
          <a:lstStyle/>
          <a:p>
            <a:r>
              <a:rPr lang="el-GR" dirty="0">
                <a:solidFill>
                  <a:srgbClr val="161137"/>
                </a:solidFill>
              </a:rPr>
              <a:t>ΣΔ και καρδιαγγειακός θάνατος</a:t>
            </a:r>
          </a:p>
        </p:txBody>
      </p:sp>
      <p:pic>
        <p:nvPicPr>
          <p:cNvPr id="6" name="Εικόνα 5" descr="Εικόνα που περιέχει κείμενο&#10;&#10;Περιγραφή που δημιουργήθηκε αυτόματα">
            <a:extLst>
              <a:ext uri="{FF2B5EF4-FFF2-40B4-BE49-F238E27FC236}">
                <a16:creationId xmlns:a16="http://schemas.microsoft.com/office/drawing/2014/main" id="{4A60C849-D0EC-A32A-A331-F7E2C3D83C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2331" y="2101341"/>
            <a:ext cx="2111151" cy="3790137"/>
          </a:xfrm>
          <a:prstGeom prst="rect">
            <a:avLst/>
          </a:prstGeom>
        </p:spPr>
      </p:pic>
      <p:pic>
        <p:nvPicPr>
          <p:cNvPr id="10" name="Εικόνα 9">
            <a:extLst>
              <a:ext uri="{FF2B5EF4-FFF2-40B4-BE49-F238E27FC236}">
                <a16:creationId xmlns:a16="http://schemas.microsoft.com/office/drawing/2014/main" id="{C94067D2-0F58-B153-D5C4-54DB75A1B7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0101" y="2442465"/>
            <a:ext cx="5589571" cy="2451371"/>
          </a:xfrm>
          <a:prstGeom prst="rect">
            <a:avLst/>
          </a:prstGeom>
        </p:spPr>
      </p:pic>
      <p:sp>
        <p:nvSpPr>
          <p:cNvPr id="11" name="Ορθογώνιο 10">
            <a:extLst>
              <a:ext uri="{FF2B5EF4-FFF2-40B4-BE49-F238E27FC236}">
                <a16:creationId xmlns:a16="http://schemas.microsoft.com/office/drawing/2014/main" id="{9A16AE62-2703-DBF2-3895-D8A7A1D55CC1}"/>
              </a:ext>
            </a:extLst>
          </p:cNvPr>
          <p:cNvSpPr/>
          <p:nvPr/>
        </p:nvSpPr>
        <p:spPr>
          <a:xfrm>
            <a:off x="5367671" y="4373966"/>
            <a:ext cx="422645" cy="454542"/>
          </a:xfrm>
          <a:prstGeom prst="rect">
            <a:avLst/>
          </a:prstGeom>
          <a:noFill/>
          <a:ln w="57150">
            <a:solidFill>
              <a:srgbClr val="F279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Ορθογώνιο 11">
            <a:extLst>
              <a:ext uri="{FF2B5EF4-FFF2-40B4-BE49-F238E27FC236}">
                <a16:creationId xmlns:a16="http://schemas.microsoft.com/office/drawing/2014/main" id="{A4847117-05F1-A42E-8EDF-57E8E613CCD6}"/>
              </a:ext>
            </a:extLst>
          </p:cNvPr>
          <p:cNvSpPr/>
          <p:nvPr/>
        </p:nvSpPr>
        <p:spPr>
          <a:xfrm>
            <a:off x="8185299" y="4373966"/>
            <a:ext cx="422645" cy="454542"/>
          </a:xfrm>
          <a:prstGeom prst="rect">
            <a:avLst/>
          </a:prstGeom>
          <a:noFill/>
          <a:ln w="57150">
            <a:solidFill>
              <a:srgbClr val="F279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TextBox 12">
            <a:extLst>
              <a:ext uri="{FF2B5EF4-FFF2-40B4-BE49-F238E27FC236}">
                <a16:creationId xmlns:a16="http://schemas.microsoft.com/office/drawing/2014/main" id="{CE722CA1-5BE1-0A12-2A88-2DDA4C2B5C90}"/>
              </a:ext>
            </a:extLst>
          </p:cNvPr>
          <p:cNvSpPr txBox="1"/>
          <p:nvPr/>
        </p:nvSpPr>
        <p:spPr>
          <a:xfrm>
            <a:off x="4610100" y="5151657"/>
            <a:ext cx="5709685" cy="738664"/>
          </a:xfrm>
          <a:prstGeom prst="rect">
            <a:avLst/>
          </a:prstGeom>
          <a:noFill/>
        </p:spPr>
        <p:txBody>
          <a:bodyPr wrap="square" rtlCol="0">
            <a:spAutoFit/>
          </a:bodyPr>
          <a:lstStyle/>
          <a:p>
            <a:r>
              <a:rPr lang="el-GR" sz="1200" dirty="0"/>
              <a:t>Οι ασθενείς με ΣΔ έχουν πολλαπλάσιο κίνδυνο θανάτου από </a:t>
            </a:r>
            <a:r>
              <a:rPr lang="el-GR" sz="1200" b="1" dirty="0"/>
              <a:t>Στεφανιαία νόσο, Καρδιακή ανεπάρκεια, Αγγειακό Εγκεφαλικό</a:t>
            </a:r>
            <a:r>
              <a:rPr lang="el-GR" sz="1200" dirty="0"/>
              <a:t> επεισόδιο σε σχέση με μη διαβητικούς.  </a:t>
            </a:r>
          </a:p>
          <a:p>
            <a:endParaRPr lang="el-GR" dirty="0"/>
          </a:p>
        </p:txBody>
      </p:sp>
    </p:spTree>
    <p:extLst>
      <p:ext uri="{BB962C8B-B14F-4D97-AF65-F5344CB8AC3E}">
        <p14:creationId xmlns:p14="http://schemas.microsoft.com/office/powerpoint/2010/main" val="3532334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09B3CF52-C193-64FE-3C1C-9E7ACAFC20BC}"/>
              </a:ext>
            </a:extLst>
          </p:cNvPr>
          <p:cNvSpPr>
            <a:spLocks noGrp="1"/>
          </p:cNvSpPr>
          <p:nvPr>
            <p:ph idx="1"/>
          </p:nvPr>
        </p:nvSpPr>
        <p:spPr>
          <a:xfrm>
            <a:off x="1991833" y="1619007"/>
            <a:ext cx="8318648" cy="1953733"/>
          </a:xfrm>
        </p:spPr>
        <p:txBody>
          <a:bodyPr>
            <a:noAutofit/>
          </a:bodyPr>
          <a:lstStyle/>
          <a:p>
            <a:pPr>
              <a:buFont typeface="Wingdings" panose="05000000000000000000" pitchFamily="2" charset="2"/>
              <a:buChar char="v"/>
            </a:pPr>
            <a:r>
              <a:rPr lang="el-GR" sz="1350" dirty="0">
                <a:solidFill>
                  <a:srgbClr val="000000"/>
                </a:solidFill>
                <a:latin typeface="HelveticaNeue"/>
              </a:rPr>
              <a:t>Η </a:t>
            </a:r>
            <a:r>
              <a:rPr lang="el-GR" sz="1350" dirty="0" err="1">
                <a:solidFill>
                  <a:srgbClr val="000000"/>
                </a:solidFill>
                <a:latin typeface="HelveticaNeue"/>
              </a:rPr>
              <a:t>αθηροσκληρωτική</a:t>
            </a:r>
            <a:r>
              <a:rPr lang="el-GR" sz="1350" dirty="0">
                <a:solidFill>
                  <a:srgbClr val="000000"/>
                </a:solidFill>
                <a:latin typeface="HelveticaNeue"/>
              </a:rPr>
              <a:t> καρδιαγγειακή νόσος (</a:t>
            </a:r>
            <a:r>
              <a:rPr lang="en-US" sz="1350" dirty="0">
                <a:solidFill>
                  <a:srgbClr val="000000"/>
                </a:solidFill>
                <a:latin typeface="HelveticaNeue"/>
              </a:rPr>
              <a:t>atherosclerotic cardiovascular disease </a:t>
            </a:r>
            <a:r>
              <a:rPr lang="el-GR" sz="1350" dirty="0">
                <a:solidFill>
                  <a:srgbClr val="000000"/>
                </a:solidFill>
                <a:latin typeface="HelveticaNeue"/>
              </a:rPr>
              <a:t>- </a:t>
            </a:r>
            <a:r>
              <a:rPr lang="en-US" sz="1350" dirty="0">
                <a:solidFill>
                  <a:srgbClr val="000000"/>
                </a:solidFill>
                <a:latin typeface="HelveticaNeue"/>
              </a:rPr>
              <a:t>ASCVD</a:t>
            </a:r>
            <a:r>
              <a:rPr lang="el-GR" sz="1350" dirty="0">
                <a:solidFill>
                  <a:srgbClr val="000000"/>
                </a:solidFill>
                <a:latin typeface="HelveticaNeue"/>
              </a:rPr>
              <a:t>) παραμένει η κύρια αιτία θανάτου και αναπηρίας μεταξύ των ασθενών με ΣΔ. </a:t>
            </a:r>
          </a:p>
          <a:p>
            <a:pPr>
              <a:buFont typeface="Wingdings" panose="05000000000000000000" pitchFamily="2" charset="2"/>
              <a:buChar char="v"/>
            </a:pPr>
            <a:r>
              <a:rPr lang="el-GR" sz="1350" dirty="0">
                <a:solidFill>
                  <a:srgbClr val="000000"/>
                </a:solidFill>
                <a:latin typeface="HelveticaNeue"/>
              </a:rPr>
              <a:t>Οι ασθενείς με ΣΔΤ2 εμφανίζουν νωρίτερα  (14,6 χρόνια) και πιο βαριά </a:t>
            </a:r>
            <a:r>
              <a:rPr lang="en-US" sz="1350" dirty="0">
                <a:solidFill>
                  <a:srgbClr val="000000"/>
                </a:solidFill>
                <a:latin typeface="HelveticaNeue"/>
              </a:rPr>
              <a:t>ASCVD</a:t>
            </a:r>
            <a:r>
              <a:rPr lang="el-GR" sz="1350" dirty="0">
                <a:solidFill>
                  <a:srgbClr val="000000"/>
                </a:solidFill>
                <a:latin typeface="HelveticaNeue"/>
              </a:rPr>
              <a:t> από ό,τι άτομα χωρίς ΣΔ. </a:t>
            </a:r>
          </a:p>
          <a:p>
            <a:pPr>
              <a:buFont typeface="Wingdings" panose="05000000000000000000" pitchFamily="2" charset="2"/>
              <a:buChar char="v"/>
            </a:pPr>
            <a:r>
              <a:rPr lang="el-GR" sz="1350" dirty="0">
                <a:solidFill>
                  <a:srgbClr val="000000"/>
                </a:solidFill>
                <a:latin typeface="HelveticaNeue"/>
              </a:rPr>
              <a:t>Μεταξύ των ατόμων με σακχαρώδη διαβήτη, ο κίνδυνος θανάτου από οποιαδήποτε αιτία και από ASCVD είναι ιδιαίτερα εμφανής σε άτομα με μικρότερη ηλικία, υψηλότερη </a:t>
            </a:r>
            <a:r>
              <a:rPr lang="el-GR" sz="1350" dirty="0" err="1">
                <a:solidFill>
                  <a:srgbClr val="000000"/>
                </a:solidFill>
                <a:latin typeface="HelveticaNeue"/>
              </a:rPr>
              <a:t>γλυκαιμική</a:t>
            </a:r>
            <a:r>
              <a:rPr lang="el-GR" sz="1350" dirty="0">
                <a:solidFill>
                  <a:srgbClr val="000000"/>
                </a:solidFill>
                <a:latin typeface="HelveticaNeue"/>
              </a:rPr>
              <a:t> επιβάρυνση και νεφρικές επιπλοκές. </a:t>
            </a:r>
            <a:endParaRPr lang="en-US" sz="1350" dirty="0">
              <a:solidFill>
                <a:srgbClr val="000000"/>
              </a:solidFill>
              <a:latin typeface="HelveticaNeue"/>
            </a:endParaRPr>
          </a:p>
          <a:p>
            <a:pPr>
              <a:buFont typeface="Wingdings" panose="05000000000000000000" pitchFamily="2" charset="2"/>
              <a:buChar char="v"/>
            </a:pPr>
            <a:r>
              <a:rPr lang="el-GR" sz="1350" dirty="0">
                <a:solidFill>
                  <a:srgbClr val="000000"/>
                </a:solidFill>
                <a:latin typeface="HelveticaNeue"/>
              </a:rPr>
              <a:t>Παρά την προσπάθεια των </a:t>
            </a:r>
            <a:r>
              <a:rPr lang="el-GR" sz="1350" dirty="0" err="1">
                <a:solidFill>
                  <a:srgbClr val="000000"/>
                </a:solidFill>
                <a:latin typeface="HelveticaNeue"/>
              </a:rPr>
              <a:t>τελευταίαων</a:t>
            </a:r>
            <a:r>
              <a:rPr lang="el-GR" sz="1350" dirty="0">
                <a:solidFill>
                  <a:srgbClr val="000000"/>
                </a:solidFill>
                <a:latin typeface="HelveticaNeue"/>
              </a:rPr>
              <a:t> </a:t>
            </a:r>
            <a:r>
              <a:rPr lang="el-GR" sz="1350" dirty="0" err="1">
                <a:solidFill>
                  <a:srgbClr val="000000"/>
                </a:solidFill>
                <a:latin typeface="HelveticaNeue"/>
              </a:rPr>
              <a:t>δεκαετίων</a:t>
            </a:r>
            <a:r>
              <a:rPr lang="el-GR" sz="1350" dirty="0">
                <a:solidFill>
                  <a:srgbClr val="000000"/>
                </a:solidFill>
                <a:latin typeface="HelveticaNeue"/>
              </a:rPr>
              <a:t> για μείωση των </a:t>
            </a:r>
            <a:r>
              <a:rPr lang="el-GR" sz="1350" dirty="0" err="1">
                <a:solidFill>
                  <a:srgbClr val="000000"/>
                </a:solidFill>
                <a:latin typeface="HelveticaNeue"/>
              </a:rPr>
              <a:t>μικρο</a:t>
            </a:r>
            <a:r>
              <a:rPr lang="el-GR" sz="1350" dirty="0">
                <a:solidFill>
                  <a:srgbClr val="000000"/>
                </a:solidFill>
                <a:latin typeface="HelveticaNeue"/>
              </a:rPr>
              <a:t>- και </a:t>
            </a:r>
            <a:r>
              <a:rPr lang="el-GR" sz="1350" dirty="0" err="1">
                <a:solidFill>
                  <a:srgbClr val="000000"/>
                </a:solidFill>
                <a:latin typeface="HelveticaNeue"/>
              </a:rPr>
              <a:t>μακρο</a:t>
            </a:r>
            <a:r>
              <a:rPr lang="el-GR" sz="1350" dirty="0">
                <a:solidFill>
                  <a:srgbClr val="000000"/>
                </a:solidFill>
                <a:latin typeface="HelveticaNeue"/>
              </a:rPr>
              <a:t>-αγγειακών επιπλοκών του ΣΔ, οι ασθενείς με ΣΔΤ2 συνεχίζουν ακόμη και σήμερα να έχουν σημαντικά αυξημένο κίνδυνο για αγγειακές επιπλοκές σε σχέση με τα άτομα χωρίς ΣΔ. </a:t>
            </a:r>
          </a:p>
        </p:txBody>
      </p:sp>
      <p:pic>
        <p:nvPicPr>
          <p:cNvPr id="8" name="logo">
            <a:extLst>
              <a:ext uri="{FF2B5EF4-FFF2-40B4-BE49-F238E27FC236}">
                <a16:creationId xmlns:a16="http://schemas.microsoft.com/office/drawing/2014/main" id="{661F31AC-C64F-A203-E09A-8F2E77E1E2A8}"/>
              </a:ext>
            </a:extLst>
          </p:cNvPr>
          <p:cNvPicPr/>
          <p:nvPr/>
        </p:nvPicPr>
        <p:blipFill>
          <a:blip r:embed="rId2"/>
          <a:stretch/>
        </p:blipFill>
        <p:spPr>
          <a:xfrm>
            <a:off x="1715187" y="5504993"/>
            <a:ext cx="270000" cy="356400"/>
          </a:xfrm>
          <a:prstGeom prst="rect">
            <a:avLst/>
          </a:prstGeom>
          <a:ln>
            <a:noFill/>
          </a:ln>
        </p:spPr>
      </p:pic>
      <p:sp>
        <p:nvSpPr>
          <p:cNvPr id="9" name="TextShape 1">
            <a:extLst>
              <a:ext uri="{FF2B5EF4-FFF2-40B4-BE49-F238E27FC236}">
                <a16:creationId xmlns:a16="http://schemas.microsoft.com/office/drawing/2014/main" id="{1070F5CD-BF21-DD9D-90E0-CA838E9591DF}"/>
              </a:ext>
            </a:extLst>
          </p:cNvPr>
          <p:cNvSpPr txBox="1"/>
          <p:nvPr/>
        </p:nvSpPr>
        <p:spPr>
          <a:xfrm>
            <a:off x="2152651" y="5504993"/>
            <a:ext cx="6568263" cy="356401"/>
          </a:xfrm>
          <a:prstGeom prst="rect">
            <a:avLst/>
          </a:prstGeom>
          <a:noFill/>
          <a:ln>
            <a:noFill/>
          </a:ln>
        </p:spPr>
        <p:txBody>
          <a:bodyPr lIns="27000" tIns="35100" rIns="27000" bIns="35100" anchor="b" anchorCtr="1"/>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25" spc="-1" dirty="0">
                <a:solidFill>
                  <a:srgbClr val="000000"/>
                </a:solidFill>
                <a:latin typeface="Arial"/>
              </a:rPr>
              <a:t>Cecilia C. Low Wang. Circulation. Clinical Update: Cardiovascular Disease in Diabetes Mellitus, Volume: 133, Issue: 24, Pages: 2459-502</a:t>
            </a:r>
            <a:r>
              <a:rPr lang="el-GR" sz="825" spc="-1" dirty="0">
                <a:solidFill>
                  <a:srgbClr val="000000"/>
                </a:solidFill>
                <a:latin typeface="Arial"/>
              </a:rPr>
              <a:t>.</a:t>
            </a:r>
            <a:endParaRPr lang="en-US" sz="825" spc="-1" dirty="0">
              <a:solidFill>
                <a:srgbClr val="000000"/>
              </a:solidFill>
              <a:latin typeface="Arial"/>
            </a:endParaRPr>
          </a:p>
        </p:txBody>
      </p:sp>
      <p:sp>
        <p:nvSpPr>
          <p:cNvPr id="10" name="TextShape 2">
            <a:extLst>
              <a:ext uri="{FF2B5EF4-FFF2-40B4-BE49-F238E27FC236}">
                <a16:creationId xmlns:a16="http://schemas.microsoft.com/office/drawing/2014/main" id="{959A4C8C-FCE9-DFC0-B0F6-5BC6F0AD0AAA}"/>
              </a:ext>
            </a:extLst>
          </p:cNvPr>
          <p:cNvSpPr txBox="1"/>
          <p:nvPr/>
        </p:nvSpPr>
        <p:spPr>
          <a:xfrm>
            <a:off x="8621233" y="5592419"/>
            <a:ext cx="2199644" cy="268975"/>
          </a:xfrm>
          <a:prstGeom prst="rect">
            <a:avLst/>
          </a:prstGeom>
          <a:noFill/>
          <a:ln>
            <a:noFill/>
          </a:ln>
        </p:spPr>
        <p:txBody>
          <a:bodyPr lIns="27000" tIns="35100" rIns="27000" bIns="35100" anchor="b" anchorCtr="1"/>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spc="-1" dirty="0">
                <a:solidFill>
                  <a:srgbClr val="000000"/>
                </a:solidFill>
                <a:latin typeface="Arial"/>
              </a:rPr>
              <a:t>© 2016 American Heart Association, Inc.</a:t>
            </a:r>
          </a:p>
        </p:txBody>
      </p:sp>
      <p:pic>
        <p:nvPicPr>
          <p:cNvPr id="12" name="Εικόνα 11">
            <a:extLst>
              <a:ext uri="{FF2B5EF4-FFF2-40B4-BE49-F238E27FC236}">
                <a16:creationId xmlns:a16="http://schemas.microsoft.com/office/drawing/2014/main" id="{821443D4-4C60-0A33-E47B-20F4DD14B3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1" y="3905936"/>
            <a:ext cx="3808151" cy="1564700"/>
          </a:xfrm>
          <a:prstGeom prst="rect">
            <a:avLst/>
          </a:prstGeom>
        </p:spPr>
      </p:pic>
      <p:pic>
        <p:nvPicPr>
          <p:cNvPr id="14" name="Εικόνα 13">
            <a:extLst>
              <a:ext uri="{FF2B5EF4-FFF2-40B4-BE49-F238E27FC236}">
                <a16:creationId xmlns:a16="http://schemas.microsoft.com/office/drawing/2014/main" id="{7EF2288B-293C-4D86-88CF-74F072F249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8167" y="3875984"/>
            <a:ext cx="3836729" cy="1564700"/>
          </a:xfrm>
          <a:prstGeom prst="rect">
            <a:avLst/>
          </a:prstGeom>
        </p:spPr>
      </p:pic>
      <p:sp>
        <p:nvSpPr>
          <p:cNvPr id="15" name="Ορθογώνιο 14">
            <a:extLst>
              <a:ext uri="{FF2B5EF4-FFF2-40B4-BE49-F238E27FC236}">
                <a16:creationId xmlns:a16="http://schemas.microsoft.com/office/drawing/2014/main" id="{EECD5CC2-240C-1A7C-B782-EC063FB2F727}"/>
              </a:ext>
            </a:extLst>
          </p:cNvPr>
          <p:cNvSpPr/>
          <p:nvPr/>
        </p:nvSpPr>
        <p:spPr>
          <a:xfrm>
            <a:off x="1524000" y="1251128"/>
            <a:ext cx="6626742" cy="216145"/>
          </a:xfrm>
          <a:prstGeom prst="rect">
            <a:avLst/>
          </a:prstGeom>
          <a:solidFill>
            <a:srgbClr val="C2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Ορθογώνιο 15">
            <a:extLst>
              <a:ext uri="{FF2B5EF4-FFF2-40B4-BE49-F238E27FC236}">
                <a16:creationId xmlns:a16="http://schemas.microsoft.com/office/drawing/2014/main" id="{509B32C2-A905-B5A9-C4FF-AE95E3668377}"/>
              </a:ext>
            </a:extLst>
          </p:cNvPr>
          <p:cNvSpPr/>
          <p:nvPr/>
        </p:nvSpPr>
        <p:spPr>
          <a:xfrm>
            <a:off x="8366051" y="1251128"/>
            <a:ext cx="2301467" cy="216145"/>
          </a:xfrm>
          <a:prstGeom prst="rect">
            <a:avLst/>
          </a:prstGeom>
          <a:solidFill>
            <a:srgbClr val="EDD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045508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54671A6-EB26-BE47-CAE1-D53EFB112AFC}"/>
              </a:ext>
            </a:extLst>
          </p:cNvPr>
          <p:cNvSpPr>
            <a:spLocks noGrp="1"/>
          </p:cNvSpPr>
          <p:nvPr>
            <p:ph type="title"/>
          </p:nvPr>
        </p:nvSpPr>
        <p:spPr/>
        <p:txBody>
          <a:bodyPr>
            <a:normAutofit/>
          </a:bodyPr>
          <a:lstStyle/>
          <a:p>
            <a:r>
              <a:rPr lang="en-US"/>
              <a:t>Macrovascular Complications of T2D</a:t>
            </a:r>
            <a:endParaRPr lang="en-US" dirty="0"/>
          </a:p>
        </p:txBody>
      </p:sp>
      <p:pic>
        <p:nvPicPr>
          <p:cNvPr id="3" name="Picture 2">
            <a:extLst>
              <a:ext uri="{FF2B5EF4-FFF2-40B4-BE49-F238E27FC236}">
                <a16:creationId xmlns:a16="http://schemas.microsoft.com/office/drawing/2014/main" id="{76A007CF-E929-86C1-8EA9-79BAD828B2E3}"/>
              </a:ext>
            </a:extLst>
          </p:cNvPr>
          <p:cNvPicPr/>
          <p:nvPr/>
        </p:nvPicPr>
        <p:blipFill>
          <a:blip r:embed="rId2"/>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441254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42028B5-5616-49BF-BDDF-21783DFDEB20}"/>
              </a:ext>
            </a:extLst>
          </p:cNvPr>
          <p:cNvSpPr>
            <a:spLocks noGrp="1"/>
          </p:cNvSpPr>
          <p:nvPr>
            <p:ph type="title"/>
          </p:nvPr>
        </p:nvSpPr>
        <p:spPr/>
        <p:txBody>
          <a:bodyPr>
            <a:normAutofit fontScale="90000"/>
          </a:bodyPr>
          <a:lstStyle/>
          <a:p>
            <a:r>
              <a:rPr lang="en-GB"/>
              <a:t>The Ticking Clock — </a:t>
            </a:r>
            <a:r>
              <a:rPr lang="en-GB">
                <a:sym typeface="Symbol" charset="0"/>
              </a:rPr>
              <a:t></a:t>
            </a:r>
            <a:r>
              <a:rPr lang="en-GB"/>
              <a:t> CV Risk Before </a:t>
            </a:r>
            <a:r>
              <a:rPr lang="en-GB">
                <a:sym typeface="Symbol" charset="0"/>
              </a:rPr>
              <a:t></a:t>
            </a:r>
            <a:r>
              <a:rPr lang="en-GB"/>
              <a:t> Glucose </a:t>
            </a:r>
            <a:br>
              <a:rPr lang="en-GB" sz="2400"/>
            </a:br>
            <a:r>
              <a:rPr lang="en-GB" sz="2400" i="1"/>
              <a:t>Nurses’ Health Study</a:t>
            </a:r>
          </a:p>
        </p:txBody>
      </p:sp>
      <p:pic>
        <p:nvPicPr>
          <p:cNvPr id="3" name="Picture 2">
            <a:extLst>
              <a:ext uri="{FF2B5EF4-FFF2-40B4-BE49-F238E27FC236}">
                <a16:creationId xmlns:a16="http://schemas.microsoft.com/office/drawing/2014/main" id="{6569C996-374E-4CA9-87F6-EB7E610AC4C4}"/>
              </a:ext>
            </a:extLst>
          </p:cNvPr>
          <p:cNvPicPr/>
          <p:nvPr/>
        </p:nvPicPr>
        <p:blipFill>
          <a:blip r:embed="rId2"/>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3665177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B83B400-F47D-2E03-9450-423AC33114C0}"/>
              </a:ext>
            </a:extLst>
          </p:cNvPr>
          <p:cNvSpPr txBox="1">
            <a:spLocks noGrp="1"/>
          </p:cNvSpPr>
          <p:nvPr>
            <p:ph type="title"/>
          </p:nvPr>
        </p:nvSpPr>
        <p:spPr/>
        <p:txBody>
          <a:bodyPr/>
          <a:lstStyle/>
          <a:p>
            <a:pPr lvl="0"/>
            <a:r>
              <a:rPr lang="en-US"/>
              <a:t>Early Glycemic Control</a:t>
            </a:r>
            <a:br>
              <a:rPr lang="en-US"/>
            </a:br>
            <a:r>
              <a:rPr lang="en-US" sz="2400" i="1">
                <a:solidFill>
                  <a:srgbClr val="EBEEF2"/>
                </a:solidFill>
              </a:rPr>
              <a:t>Reduces Risk of Complications</a:t>
            </a:r>
            <a:endParaRPr lang="en-GB" i="1">
              <a:solidFill>
                <a:srgbClr val="EBEEF2"/>
              </a:solidFill>
            </a:endParaRPr>
          </a:p>
        </p:txBody>
      </p:sp>
      <p:pic>
        <p:nvPicPr>
          <p:cNvPr id="3" name="Picture 2">
            <a:extLst>
              <a:ext uri="{FF2B5EF4-FFF2-40B4-BE49-F238E27FC236}">
                <a16:creationId xmlns:a16="http://schemas.microsoft.com/office/drawing/2014/main" id="{13824D72-CFFB-6ACF-31D3-E5BC8CD8B5F4}"/>
              </a:ext>
            </a:extLst>
          </p:cNvPr>
          <p:cNvPicPr>
            <a:picLocks noChangeAspect="1"/>
          </p:cNvPicPr>
          <p:nvPr/>
        </p:nvPicPr>
        <p:blipFill>
          <a:blip r:embed="rId2"/>
          <a:stretch>
            <a:fillRect/>
          </a:stretch>
        </p:blipFill>
        <p:spPr>
          <a:xfrm>
            <a:off x="1524003" y="857250"/>
            <a:ext cx="9144000" cy="5143499"/>
          </a:xfrm>
          <a:prstGeom prst="rect">
            <a:avLst/>
          </a:prstGeom>
          <a:noFill/>
          <a:ln cap="flat">
            <a:noFill/>
          </a:ln>
        </p:spPr>
      </p:pic>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E18F331D-294F-4EC7-0318-6816716EDF53}"/>
              </a:ext>
            </a:extLst>
          </p:cNvPr>
          <p:cNvSpPr/>
          <p:nvPr/>
        </p:nvSpPr>
        <p:spPr>
          <a:xfrm>
            <a:off x="276225" y="613922"/>
            <a:ext cx="9144000" cy="754105"/>
          </a:xfrm>
          <a:prstGeom prst="rect">
            <a:avLst/>
          </a:prstGeom>
          <a:solidFill>
            <a:srgbClr val="C2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Τίτλος 1">
            <a:extLst>
              <a:ext uri="{FF2B5EF4-FFF2-40B4-BE49-F238E27FC236}">
                <a16:creationId xmlns:a16="http://schemas.microsoft.com/office/drawing/2014/main" id="{B4B2C5E3-6271-62F6-5806-C46E0DF31492}"/>
              </a:ext>
            </a:extLst>
          </p:cNvPr>
          <p:cNvSpPr>
            <a:spLocks noGrp="1"/>
          </p:cNvSpPr>
          <p:nvPr>
            <p:ph type="title"/>
          </p:nvPr>
        </p:nvSpPr>
        <p:spPr/>
        <p:txBody>
          <a:bodyPr>
            <a:normAutofit/>
          </a:bodyPr>
          <a:lstStyle/>
          <a:p>
            <a:r>
              <a:rPr lang="el-GR" sz="2400" dirty="0">
                <a:solidFill>
                  <a:srgbClr val="161137"/>
                </a:solidFill>
              </a:rPr>
              <a:t>Καρδιαγγειακή Νόσος και ΣΔ</a:t>
            </a:r>
            <a:br>
              <a:rPr lang="el-GR" sz="2400" dirty="0">
                <a:solidFill>
                  <a:srgbClr val="161137"/>
                </a:solidFill>
              </a:rPr>
            </a:br>
            <a:r>
              <a:rPr lang="en-US" sz="2400" dirty="0">
                <a:solidFill>
                  <a:srgbClr val="161137"/>
                </a:solidFill>
              </a:rPr>
              <a:t>Key manifestations</a:t>
            </a:r>
            <a:endParaRPr lang="el-GR" sz="2400" dirty="0">
              <a:solidFill>
                <a:srgbClr val="161137"/>
              </a:solidFill>
            </a:endParaRPr>
          </a:p>
        </p:txBody>
      </p:sp>
      <p:sp>
        <p:nvSpPr>
          <p:cNvPr id="3" name="Θέση περιεχομένου 2">
            <a:extLst>
              <a:ext uri="{FF2B5EF4-FFF2-40B4-BE49-F238E27FC236}">
                <a16:creationId xmlns:a16="http://schemas.microsoft.com/office/drawing/2014/main" id="{E3C4EBAC-C0A6-72C0-02AA-54495016B537}"/>
              </a:ext>
            </a:extLst>
          </p:cNvPr>
          <p:cNvSpPr>
            <a:spLocks noGrp="1"/>
          </p:cNvSpPr>
          <p:nvPr>
            <p:ph idx="1"/>
          </p:nvPr>
        </p:nvSpPr>
        <p:spPr>
          <a:xfrm>
            <a:off x="2152650" y="3018318"/>
            <a:ext cx="7886700" cy="2471655"/>
          </a:xfrm>
        </p:spPr>
        <p:txBody>
          <a:bodyPr>
            <a:normAutofit fontScale="92500" lnSpcReduction="20000"/>
          </a:bodyPr>
          <a:lstStyle/>
          <a:p>
            <a:pPr>
              <a:buFont typeface="Wingdings" panose="05000000000000000000" pitchFamily="2" charset="2"/>
              <a:buChar char="v"/>
            </a:pPr>
            <a:r>
              <a:rPr lang="el-GR" dirty="0"/>
              <a:t>Στεφανιαία Νόσος</a:t>
            </a:r>
          </a:p>
          <a:p>
            <a:pPr>
              <a:buFont typeface="Wingdings" panose="05000000000000000000" pitchFamily="2" charset="2"/>
              <a:buChar char="v"/>
            </a:pPr>
            <a:r>
              <a:rPr lang="el-GR" dirty="0"/>
              <a:t>Ισχαιμικό ΑΕΕ</a:t>
            </a:r>
          </a:p>
          <a:p>
            <a:pPr>
              <a:buFont typeface="Wingdings" panose="05000000000000000000" pitchFamily="2" charset="2"/>
              <a:buChar char="v"/>
            </a:pPr>
            <a:r>
              <a:rPr lang="el-GR" dirty="0"/>
              <a:t>Περιφερική Αρτηριακή Νόσος</a:t>
            </a:r>
          </a:p>
          <a:p>
            <a:pPr>
              <a:buFont typeface="Wingdings" panose="05000000000000000000" pitchFamily="2" charset="2"/>
              <a:buChar char="v"/>
            </a:pPr>
            <a:r>
              <a:rPr lang="el-GR" dirty="0"/>
              <a:t>Διαβητική </a:t>
            </a:r>
            <a:r>
              <a:rPr lang="el-GR" dirty="0" err="1"/>
              <a:t>Καρδιομυοπάθεια</a:t>
            </a:r>
            <a:r>
              <a:rPr lang="el-GR" dirty="0"/>
              <a:t> (διαστολική δυσλειτουργία ή υπερτροφία αριστερής κοιλίας)</a:t>
            </a:r>
          </a:p>
          <a:p>
            <a:pPr>
              <a:buFont typeface="Wingdings" panose="05000000000000000000" pitchFamily="2" charset="2"/>
              <a:buChar char="v"/>
            </a:pPr>
            <a:r>
              <a:rPr lang="el-GR" dirty="0"/>
              <a:t>Καρδιακή Ανεπάρκεια</a:t>
            </a:r>
          </a:p>
        </p:txBody>
      </p:sp>
    </p:spTree>
    <p:extLst>
      <p:ext uri="{BB962C8B-B14F-4D97-AF65-F5344CB8AC3E}">
        <p14:creationId xmlns:p14="http://schemas.microsoft.com/office/powerpoint/2010/main" val="34735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115185D6-6153-C958-4F3F-3C6F09B035C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22541" y="1587563"/>
            <a:ext cx="5909044" cy="3971990"/>
          </a:xfrm>
        </p:spPr>
      </p:pic>
      <p:sp>
        <p:nvSpPr>
          <p:cNvPr id="6" name="Ορθογώνιο 5">
            <a:extLst>
              <a:ext uri="{FF2B5EF4-FFF2-40B4-BE49-F238E27FC236}">
                <a16:creationId xmlns:a16="http://schemas.microsoft.com/office/drawing/2014/main" id="{3AEA31E9-8BFD-9CB0-06D2-0A10615DFB57}"/>
              </a:ext>
            </a:extLst>
          </p:cNvPr>
          <p:cNvSpPr/>
          <p:nvPr/>
        </p:nvSpPr>
        <p:spPr>
          <a:xfrm>
            <a:off x="1524000" y="1251128"/>
            <a:ext cx="6626742" cy="216145"/>
          </a:xfrm>
          <a:prstGeom prst="rect">
            <a:avLst/>
          </a:prstGeom>
          <a:solidFill>
            <a:srgbClr val="C2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ρθογώνιο 6">
            <a:extLst>
              <a:ext uri="{FF2B5EF4-FFF2-40B4-BE49-F238E27FC236}">
                <a16:creationId xmlns:a16="http://schemas.microsoft.com/office/drawing/2014/main" id="{4AC23331-658E-5F93-0289-56E705ED2743}"/>
              </a:ext>
            </a:extLst>
          </p:cNvPr>
          <p:cNvSpPr/>
          <p:nvPr/>
        </p:nvSpPr>
        <p:spPr>
          <a:xfrm>
            <a:off x="8366051" y="1251128"/>
            <a:ext cx="2301467" cy="216145"/>
          </a:xfrm>
          <a:prstGeom prst="rect">
            <a:avLst/>
          </a:prstGeom>
          <a:solidFill>
            <a:srgbClr val="EDD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8" name="logo">
            <a:extLst>
              <a:ext uri="{FF2B5EF4-FFF2-40B4-BE49-F238E27FC236}">
                <a16:creationId xmlns:a16="http://schemas.microsoft.com/office/drawing/2014/main" id="{6BB6BF2A-3946-AC89-4EB9-F169B62AFB01}"/>
              </a:ext>
            </a:extLst>
          </p:cNvPr>
          <p:cNvPicPr/>
          <p:nvPr/>
        </p:nvPicPr>
        <p:blipFill>
          <a:blip r:embed="rId4"/>
          <a:stretch/>
        </p:blipFill>
        <p:spPr>
          <a:xfrm>
            <a:off x="1715187" y="5504993"/>
            <a:ext cx="270000" cy="356400"/>
          </a:xfrm>
          <a:prstGeom prst="rect">
            <a:avLst/>
          </a:prstGeom>
          <a:ln>
            <a:noFill/>
          </a:ln>
        </p:spPr>
      </p:pic>
      <p:sp>
        <p:nvSpPr>
          <p:cNvPr id="9" name="TextShape 1">
            <a:extLst>
              <a:ext uri="{FF2B5EF4-FFF2-40B4-BE49-F238E27FC236}">
                <a16:creationId xmlns:a16="http://schemas.microsoft.com/office/drawing/2014/main" id="{F89F7B2F-2E4B-2303-A3B1-8C3378D86548}"/>
              </a:ext>
            </a:extLst>
          </p:cNvPr>
          <p:cNvSpPr txBox="1"/>
          <p:nvPr/>
        </p:nvSpPr>
        <p:spPr>
          <a:xfrm>
            <a:off x="2152651" y="5504993"/>
            <a:ext cx="6568263" cy="356401"/>
          </a:xfrm>
          <a:prstGeom prst="rect">
            <a:avLst/>
          </a:prstGeom>
          <a:noFill/>
          <a:ln>
            <a:noFill/>
          </a:ln>
        </p:spPr>
        <p:txBody>
          <a:bodyPr lIns="27000" tIns="35100" rIns="27000" bIns="35100" anchor="b" anchorCtr="1"/>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25" spc="-1" dirty="0">
                <a:solidFill>
                  <a:srgbClr val="000000"/>
                </a:solidFill>
                <a:latin typeface="Arial"/>
              </a:rPr>
              <a:t>Cecilia C. Low Wang. Circulation. Clinical Update: Cardiovascular Disease in Diabetes Mellitus, Volume: 133, Issue: 24, Pages: 2459-502</a:t>
            </a:r>
            <a:r>
              <a:rPr lang="el-GR" sz="825" spc="-1" dirty="0">
                <a:solidFill>
                  <a:srgbClr val="000000"/>
                </a:solidFill>
                <a:latin typeface="Arial"/>
              </a:rPr>
              <a:t>.</a:t>
            </a:r>
            <a:endParaRPr lang="en-US" sz="825" spc="-1" dirty="0">
              <a:solidFill>
                <a:srgbClr val="000000"/>
              </a:solidFill>
              <a:latin typeface="Arial"/>
            </a:endParaRPr>
          </a:p>
        </p:txBody>
      </p:sp>
      <p:sp>
        <p:nvSpPr>
          <p:cNvPr id="10" name="TextShape 2">
            <a:extLst>
              <a:ext uri="{FF2B5EF4-FFF2-40B4-BE49-F238E27FC236}">
                <a16:creationId xmlns:a16="http://schemas.microsoft.com/office/drawing/2014/main" id="{AAE9F9A6-C9E0-F8DB-0EC4-E813D4A42039}"/>
              </a:ext>
            </a:extLst>
          </p:cNvPr>
          <p:cNvSpPr txBox="1"/>
          <p:nvPr/>
        </p:nvSpPr>
        <p:spPr>
          <a:xfrm>
            <a:off x="8621233" y="5592419"/>
            <a:ext cx="2199644" cy="268975"/>
          </a:xfrm>
          <a:prstGeom prst="rect">
            <a:avLst/>
          </a:prstGeom>
          <a:noFill/>
          <a:ln>
            <a:noFill/>
          </a:ln>
        </p:spPr>
        <p:txBody>
          <a:bodyPr lIns="27000" tIns="35100" rIns="27000" bIns="35100" anchor="b" anchorCtr="1"/>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spc="-1" dirty="0">
                <a:solidFill>
                  <a:srgbClr val="000000"/>
                </a:solidFill>
                <a:latin typeface="Arial"/>
              </a:rPr>
              <a:t>© 2016 American Heart Association, Inc.</a:t>
            </a:r>
          </a:p>
        </p:txBody>
      </p:sp>
      <p:sp>
        <p:nvSpPr>
          <p:cNvPr id="12" name="TextBox 11">
            <a:extLst>
              <a:ext uri="{FF2B5EF4-FFF2-40B4-BE49-F238E27FC236}">
                <a16:creationId xmlns:a16="http://schemas.microsoft.com/office/drawing/2014/main" id="{CD2BEB85-D1B4-34CE-5DAE-D495DCEDE134}"/>
              </a:ext>
            </a:extLst>
          </p:cNvPr>
          <p:cNvSpPr txBox="1"/>
          <p:nvPr/>
        </p:nvSpPr>
        <p:spPr>
          <a:xfrm>
            <a:off x="8367740" y="1895841"/>
            <a:ext cx="2173608" cy="1569660"/>
          </a:xfrm>
          <a:prstGeom prst="rect">
            <a:avLst/>
          </a:prstGeom>
          <a:noFill/>
        </p:spPr>
        <p:txBody>
          <a:bodyPr wrap="none" rtlCol="0">
            <a:spAutoFit/>
          </a:bodyPr>
          <a:lstStyle/>
          <a:p>
            <a:pPr marL="214313" indent="-214313">
              <a:buFont typeface="Wingdings" panose="05000000000000000000" pitchFamily="2" charset="2"/>
              <a:buChar char="v"/>
            </a:pPr>
            <a:r>
              <a:rPr lang="el-GR" sz="1200" dirty="0"/>
              <a:t>Υπεργλυκαιμία</a:t>
            </a:r>
          </a:p>
          <a:p>
            <a:pPr marL="214313" indent="-214313">
              <a:buFont typeface="Wingdings" panose="05000000000000000000" pitchFamily="2" charset="2"/>
              <a:buChar char="v"/>
            </a:pPr>
            <a:r>
              <a:rPr lang="el-GR" sz="1200" dirty="0"/>
              <a:t>Αντίσταση στην Ινσουλίνη</a:t>
            </a:r>
          </a:p>
          <a:p>
            <a:pPr marL="214313" indent="-214313">
              <a:buFont typeface="Wingdings" panose="05000000000000000000" pitchFamily="2" charset="2"/>
              <a:buChar char="v"/>
            </a:pPr>
            <a:r>
              <a:rPr lang="el-GR" sz="1200" dirty="0"/>
              <a:t>Ενδοθηλιακή Δυσλειτουργία</a:t>
            </a:r>
          </a:p>
          <a:p>
            <a:pPr marL="214313" indent="-214313">
              <a:buFont typeface="Wingdings" panose="05000000000000000000" pitchFamily="2" charset="2"/>
              <a:buChar char="v"/>
            </a:pPr>
            <a:r>
              <a:rPr lang="el-GR" sz="1200" dirty="0"/>
              <a:t>Οξειδωτικό </a:t>
            </a:r>
            <a:r>
              <a:rPr lang="en-US" sz="1200" dirty="0"/>
              <a:t>stress</a:t>
            </a:r>
          </a:p>
          <a:p>
            <a:pPr marL="214313" indent="-214313">
              <a:buFont typeface="Wingdings" panose="05000000000000000000" pitchFamily="2" charset="2"/>
              <a:buChar char="v"/>
            </a:pPr>
            <a:r>
              <a:rPr lang="el-GR" sz="1200" dirty="0"/>
              <a:t>Φλεγμονή</a:t>
            </a:r>
          </a:p>
          <a:p>
            <a:pPr marL="214313" indent="-214313">
              <a:buFont typeface="Wingdings" panose="05000000000000000000" pitchFamily="2" charset="2"/>
              <a:buChar char="v"/>
            </a:pPr>
            <a:r>
              <a:rPr lang="el-GR" sz="1200" dirty="0" err="1"/>
              <a:t>Υπερπηκτικότητα</a:t>
            </a:r>
            <a:endParaRPr lang="el-GR" sz="1200" dirty="0"/>
          </a:p>
          <a:p>
            <a:pPr marL="214313" indent="-214313">
              <a:buFont typeface="Wingdings" panose="05000000000000000000" pitchFamily="2" charset="2"/>
              <a:buChar char="v"/>
            </a:pPr>
            <a:r>
              <a:rPr lang="el-GR" sz="1200" dirty="0" err="1"/>
              <a:t>Δυσλιπιδαιμία</a:t>
            </a:r>
            <a:endParaRPr lang="el-GR" sz="1200" dirty="0"/>
          </a:p>
          <a:p>
            <a:pPr marL="214313" indent="-214313">
              <a:buFont typeface="Wingdings" panose="05000000000000000000" pitchFamily="2" charset="2"/>
              <a:buChar char="v"/>
            </a:pPr>
            <a:r>
              <a:rPr lang="el-GR" sz="1200" dirty="0" err="1"/>
              <a:t>Επασβεστώσεις</a:t>
            </a:r>
            <a:r>
              <a:rPr lang="el-GR" sz="1200" dirty="0"/>
              <a:t> αγγείων</a:t>
            </a:r>
          </a:p>
        </p:txBody>
      </p:sp>
    </p:spTree>
    <p:extLst>
      <p:ext uri="{BB962C8B-B14F-4D97-AF65-F5344CB8AC3E}">
        <p14:creationId xmlns:p14="http://schemas.microsoft.com/office/powerpoint/2010/main" val="3207007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E18F331D-294F-4EC7-0318-6816716EDF53}"/>
              </a:ext>
            </a:extLst>
          </p:cNvPr>
          <p:cNvSpPr/>
          <p:nvPr/>
        </p:nvSpPr>
        <p:spPr>
          <a:xfrm>
            <a:off x="295275" y="689330"/>
            <a:ext cx="9144000" cy="754105"/>
          </a:xfrm>
          <a:prstGeom prst="rect">
            <a:avLst/>
          </a:prstGeom>
          <a:solidFill>
            <a:srgbClr val="C2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Τίτλος 1">
            <a:extLst>
              <a:ext uri="{FF2B5EF4-FFF2-40B4-BE49-F238E27FC236}">
                <a16:creationId xmlns:a16="http://schemas.microsoft.com/office/drawing/2014/main" id="{B4B2C5E3-6271-62F6-5806-C46E0DF31492}"/>
              </a:ext>
            </a:extLst>
          </p:cNvPr>
          <p:cNvSpPr>
            <a:spLocks noGrp="1"/>
          </p:cNvSpPr>
          <p:nvPr>
            <p:ph type="title"/>
          </p:nvPr>
        </p:nvSpPr>
        <p:spPr/>
        <p:txBody>
          <a:bodyPr/>
          <a:lstStyle/>
          <a:p>
            <a:r>
              <a:rPr lang="el-GR" dirty="0">
                <a:solidFill>
                  <a:srgbClr val="161137"/>
                </a:solidFill>
              </a:rPr>
              <a:t>Υπεργλυκαιμία</a:t>
            </a:r>
          </a:p>
        </p:txBody>
      </p:sp>
      <p:pic>
        <p:nvPicPr>
          <p:cNvPr id="8" name="Θέση περιεχομένου 7" descr="Εικόνα που περιέχει κείμενο&#10;&#10;Περιγραφή που δημιουργήθηκε αυτόματα">
            <a:extLst>
              <a:ext uri="{FF2B5EF4-FFF2-40B4-BE49-F238E27FC236}">
                <a16:creationId xmlns:a16="http://schemas.microsoft.com/office/drawing/2014/main" id="{5BB092E5-AF92-7E2A-819C-55708A17C8F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73457" y="2131035"/>
            <a:ext cx="3972479" cy="2650701"/>
          </a:xfrm>
        </p:spPr>
      </p:pic>
      <p:sp>
        <p:nvSpPr>
          <p:cNvPr id="9" name="TextBox 8">
            <a:extLst>
              <a:ext uri="{FF2B5EF4-FFF2-40B4-BE49-F238E27FC236}">
                <a16:creationId xmlns:a16="http://schemas.microsoft.com/office/drawing/2014/main" id="{D4F45340-C73D-C690-F254-E871E29B8EF2}"/>
              </a:ext>
            </a:extLst>
          </p:cNvPr>
          <p:cNvSpPr txBox="1"/>
          <p:nvPr/>
        </p:nvSpPr>
        <p:spPr>
          <a:xfrm>
            <a:off x="1661160" y="5514348"/>
            <a:ext cx="4511040" cy="507831"/>
          </a:xfrm>
          <a:prstGeom prst="rect">
            <a:avLst/>
          </a:prstGeom>
          <a:noFill/>
        </p:spPr>
        <p:txBody>
          <a:bodyPr wrap="square" rtlCol="0">
            <a:spAutoFit/>
          </a:bodyPr>
          <a:lstStyle/>
          <a:p>
            <a:r>
              <a:rPr lang="en-US" sz="900" dirty="0">
                <a:solidFill>
                  <a:srgbClr val="383636"/>
                </a:solidFill>
              </a:rPr>
              <a:t>American Diabetes Association Professional Practice Committee; 2. Classification and Diagnosis of Diabetes: </a:t>
            </a:r>
            <a:r>
              <a:rPr lang="en-US" sz="900" i="1" dirty="0">
                <a:solidFill>
                  <a:srgbClr val="383636"/>
                </a:solidFill>
              </a:rPr>
              <a:t>Standards of Medical Care in Diabetes—2022</a:t>
            </a:r>
            <a:r>
              <a:rPr lang="en-US" sz="900" dirty="0">
                <a:solidFill>
                  <a:srgbClr val="383636"/>
                </a:solidFill>
              </a:rPr>
              <a:t>. </a:t>
            </a:r>
            <a:r>
              <a:rPr lang="en-US" sz="900" i="1" dirty="0">
                <a:solidFill>
                  <a:srgbClr val="383636"/>
                </a:solidFill>
              </a:rPr>
              <a:t>Diabetes Care</a:t>
            </a:r>
            <a:r>
              <a:rPr lang="en-US" sz="900" dirty="0">
                <a:solidFill>
                  <a:srgbClr val="383636"/>
                </a:solidFill>
              </a:rPr>
              <a:t> 1 January 2022; 45 (Supplement_1): S17–S38.</a:t>
            </a:r>
            <a:endParaRPr lang="el-GR" sz="900" dirty="0"/>
          </a:p>
        </p:txBody>
      </p:sp>
      <p:sp>
        <p:nvSpPr>
          <p:cNvPr id="10" name="Θέση περιεχομένου 2">
            <a:extLst>
              <a:ext uri="{FF2B5EF4-FFF2-40B4-BE49-F238E27FC236}">
                <a16:creationId xmlns:a16="http://schemas.microsoft.com/office/drawing/2014/main" id="{3FE2715A-68FE-9FC2-6158-ACA4CB68FA8B}"/>
              </a:ext>
            </a:extLst>
          </p:cNvPr>
          <p:cNvSpPr txBox="1">
            <a:spLocks/>
          </p:cNvSpPr>
          <p:nvPr/>
        </p:nvSpPr>
        <p:spPr>
          <a:xfrm>
            <a:off x="6264966" y="2226469"/>
            <a:ext cx="4204253"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endParaRPr lang="en-US" sz="1200" dirty="0"/>
          </a:p>
          <a:p>
            <a:pPr>
              <a:buFont typeface="Wingdings" panose="05000000000000000000" pitchFamily="2" charset="2"/>
              <a:buChar char="Ø"/>
            </a:pPr>
            <a:r>
              <a:rPr lang="el-GR" sz="1200" dirty="0"/>
              <a:t>Η </a:t>
            </a:r>
            <a:r>
              <a:rPr lang="en-US" sz="1200" dirty="0"/>
              <a:t>HbA</a:t>
            </a:r>
            <a:r>
              <a:rPr lang="en-US" sz="1200" baseline="-25000" dirty="0"/>
              <a:t>1</a:t>
            </a:r>
            <a:r>
              <a:rPr lang="en-US" sz="1200" dirty="0"/>
              <a:t>c </a:t>
            </a:r>
            <a:r>
              <a:rPr lang="el-GR" sz="1200" dirty="0"/>
              <a:t>είναι ισχυρός προγνωστικός δείκτης θανατηφόρου και μη θανατηφόρου ΣΝ, θανατηφόρου και μη θανατηφόρου ΑΕΕ, θανατηφόρου και μη θανατηφόρου </a:t>
            </a:r>
            <a:r>
              <a:rPr lang="en-US" sz="1200" dirty="0"/>
              <a:t>CVD, </a:t>
            </a:r>
            <a:r>
              <a:rPr lang="el-GR" sz="1200" dirty="0"/>
              <a:t>και συνολικής θνησιμότητας, στους ασθενείς με ΣΔΤ2. (&gt;18000 ασθενείς, </a:t>
            </a:r>
            <a:r>
              <a:rPr lang="en-US" sz="1200" dirty="0"/>
              <a:t>follow up 5,6 </a:t>
            </a:r>
            <a:r>
              <a:rPr lang="el-GR" sz="1200" dirty="0"/>
              <a:t> έτη</a:t>
            </a:r>
            <a:r>
              <a:rPr lang="en-US" sz="1200" dirty="0"/>
              <a:t>).</a:t>
            </a:r>
            <a:r>
              <a:rPr lang="en-US" sz="1200" baseline="30000" dirty="0"/>
              <a:t>1</a:t>
            </a:r>
            <a:endParaRPr lang="el-GR" sz="1200" dirty="0"/>
          </a:p>
          <a:p>
            <a:pPr>
              <a:buFont typeface="Wingdings" panose="05000000000000000000" pitchFamily="2" charset="2"/>
              <a:buChar char="Ø"/>
            </a:pPr>
            <a:r>
              <a:rPr lang="el-GR" sz="1200" dirty="0"/>
              <a:t>11%-16% αύξηση καρδιαγγειακών επεισοδίων για κάθε 1% αύξηση στην </a:t>
            </a:r>
            <a:r>
              <a:rPr lang="en-US" sz="1200" dirty="0"/>
              <a:t>HbA</a:t>
            </a:r>
            <a:r>
              <a:rPr lang="en-US" sz="1200" baseline="-25000" dirty="0"/>
              <a:t>1</a:t>
            </a:r>
            <a:r>
              <a:rPr lang="en-US" sz="1200" dirty="0"/>
              <a:t>c.</a:t>
            </a:r>
            <a:r>
              <a:rPr lang="en-US" sz="1200" baseline="30000" dirty="0"/>
              <a:t>2,3</a:t>
            </a:r>
            <a:endParaRPr lang="en-US" sz="1200" dirty="0"/>
          </a:p>
          <a:p>
            <a:pPr>
              <a:buFont typeface="Wingdings" panose="05000000000000000000" pitchFamily="2" charset="2"/>
              <a:buChar char="Ø"/>
            </a:pPr>
            <a:r>
              <a:rPr lang="en-US" sz="1200" dirty="0"/>
              <a:t>12% </a:t>
            </a:r>
            <a:r>
              <a:rPr lang="el-GR" sz="1200" dirty="0"/>
              <a:t>αύξηση του </a:t>
            </a:r>
            <a:r>
              <a:rPr lang="en-US" sz="1200" dirty="0"/>
              <a:t>ASCVD</a:t>
            </a:r>
            <a:r>
              <a:rPr lang="el-GR" sz="1200" dirty="0"/>
              <a:t> κινδύνου για κάθε 18 </a:t>
            </a:r>
            <a:r>
              <a:rPr lang="en-US" sz="1200" dirty="0"/>
              <a:t>mg/dl</a:t>
            </a:r>
            <a:r>
              <a:rPr lang="el-GR" sz="1200" dirty="0"/>
              <a:t> αύξηση της γλυκόζης νηστείας &gt;105</a:t>
            </a:r>
            <a:r>
              <a:rPr lang="en-US" sz="1200" dirty="0"/>
              <a:t>mg/dl.</a:t>
            </a:r>
            <a:r>
              <a:rPr lang="en-US" sz="1200" baseline="30000" dirty="0"/>
              <a:t>2,3</a:t>
            </a:r>
            <a:endParaRPr lang="en-US" sz="1200" dirty="0"/>
          </a:p>
          <a:p>
            <a:pPr>
              <a:buFont typeface="Wingdings" panose="05000000000000000000" pitchFamily="2" charset="2"/>
              <a:buChar char="Ø"/>
            </a:pPr>
            <a:r>
              <a:rPr lang="en-US" sz="1200" dirty="0"/>
              <a:t>13% </a:t>
            </a:r>
            <a:r>
              <a:rPr lang="el-GR" sz="1200" dirty="0"/>
              <a:t>αύξηση του κινδύνου για αγγειακό θάνατο για κάθε 18 </a:t>
            </a:r>
            <a:r>
              <a:rPr lang="en-US" sz="1200" dirty="0"/>
              <a:t>mg/dl</a:t>
            </a:r>
            <a:r>
              <a:rPr lang="el-GR" sz="1200" dirty="0"/>
              <a:t> αύξηση της γλυκόζης νηστείας &gt;100</a:t>
            </a:r>
            <a:r>
              <a:rPr lang="en-US" sz="1200" dirty="0"/>
              <a:t>mg/dl.</a:t>
            </a:r>
            <a:r>
              <a:rPr lang="en-US" sz="1200" baseline="30000" dirty="0"/>
              <a:t>2,3</a:t>
            </a:r>
            <a:endParaRPr lang="el-GR" sz="1200" dirty="0"/>
          </a:p>
        </p:txBody>
      </p:sp>
      <p:sp>
        <p:nvSpPr>
          <p:cNvPr id="11" name="TextBox 10">
            <a:extLst>
              <a:ext uri="{FF2B5EF4-FFF2-40B4-BE49-F238E27FC236}">
                <a16:creationId xmlns:a16="http://schemas.microsoft.com/office/drawing/2014/main" id="{BBACEFBB-E7A6-D949-D4F0-88F610502415}"/>
              </a:ext>
            </a:extLst>
          </p:cNvPr>
          <p:cNvSpPr txBox="1"/>
          <p:nvPr/>
        </p:nvSpPr>
        <p:spPr>
          <a:xfrm>
            <a:off x="6172200" y="4921826"/>
            <a:ext cx="4358640" cy="1061829"/>
          </a:xfrm>
          <a:prstGeom prst="rect">
            <a:avLst/>
          </a:prstGeom>
          <a:noFill/>
        </p:spPr>
        <p:txBody>
          <a:bodyPr wrap="square" rtlCol="0">
            <a:spAutoFit/>
          </a:bodyPr>
          <a:lstStyle/>
          <a:p>
            <a:pPr algn="just"/>
            <a:r>
              <a:rPr lang="en-US" sz="900" baseline="30000" dirty="0">
                <a:solidFill>
                  <a:srgbClr val="212121"/>
                </a:solidFill>
                <a:latin typeface="Cambria" panose="02040503050406030204" pitchFamily="18" charset="0"/>
              </a:rPr>
              <a:t>1</a:t>
            </a:r>
            <a:r>
              <a:rPr lang="en-US" sz="900" dirty="0">
                <a:solidFill>
                  <a:srgbClr val="212121"/>
                </a:solidFill>
                <a:latin typeface="Cambria" panose="02040503050406030204" pitchFamily="18" charset="0"/>
              </a:rPr>
              <a:t>Eeg-Olofsson K</a:t>
            </a:r>
            <a:r>
              <a:rPr lang="el-GR" sz="900" dirty="0">
                <a:solidFill>
                  <a:srgbClr val="212121"/>
                </a:solidFill>
                <a:latin typeface="Cambria" panose="02040503050406030204" pitchFamily="18" charset="0"/>
              </a:rPr>
              <a:t> </a:t>
            </a:r>
            <a:r>
              <a:rPr lang="en-US" sz="900" dirty="0">
                <a:solidFill>
                  <a:srgbClr val="212121"/>
                </a:solidFill>
                <a:latin typeface="Cambria" panose="02040503050406030204" pitchFamily="18" charset="0"/>
              </a:rPr>
              <a:t>et all. New aspects of HbA1c as a risk factor for cardiovascular diseases in type 2 diabetes: an observational study from the Swedish National Diabetes Register (NDR) </a:t>
            </a:r>
            <a:r>
              <a:rPr lang="en-US" sz="900" i="1" dirty="0">
                <a:solidFill>
                  <a:srgbClr val="212121"/>
                </a:solidFill>
                <a:latin typeface="Cambria" panose="02040503050406030204" pitchFamily="18" charset="0"/>
              </a:rPr>
              <a:t>J Intern Med. </a:t>
            </a:r>
            <a:r>
              <a:rPr lang="en-US" sz="900" dirty="0">
                <a:solidFill>
                  <a:srgbClr val="212121"/>
                </a:solidFill>
                <a:latin typeface="Cambria" panose="02040503050406030204" pitchFamily="18" charset="0"/>
              </a:rPr>
              <a:t>2010;268:471–82.  </a:t>
            </a:r>
            <a:r>
              <a:rPr lang="en-US" sz="900" baseline="30000" dirty="0">
                <a:solidFill>
                  <a:srgbClr val="212121"/>
                </a:solidFill>
                <a:latin typeface="Cambria" panose="02040503050406030204" pitchFamily="18" charset="0"/>
              </a:rPr>
              <a:t>2</a:t>
            </a:r>
            <a:r>
              <a:rPr lang="en-US" sz="900" dirty="0">
                <a:solidFill>
                  <a:srgbClr val="212121"/>
                </a:solidFill>
                <a:latin typeface="Cambria" panose="02040503050406030204" pitchFamily="18" charset="0"/>
              </a:rPr>
              <a:t>Sarwar N et al. Diabetes mellitus, fasting blood glucose concentration, and risk of vascular disease: a collaborative meta-analysis of 102 prospective studies. </a:t>
            </a:r>
            <a:r>
              <a:rPr lang="en-US" sz="900" i="1" dirty="0">
                <a:solidFill>
                  <a:srgbClr val="212121"/>
                </a:solidFill>
                <a:latin typeface="Cambria" panose="02040503050406030204" pitchFamily="18" charset="0"/>
              </a:rPr>
              <a:t>Lancet. </a:t>
            </a:r>
            <a:r>
              <a:rPr lang="en-US" sz="900" dirty="0">
                <a:solidFill>
                  <a:srgbClr val="212121"/>
                </a:solidFill>
                <a:latin typeface="Cambria" panose="02040503050406030204" pitchFamily="18" charset="0"/>
              </a:rPr>
              <a:t>2010;375:2215–22. </a:t>
            </a:r>
            <a:r>
              <a:rPr lang="en-US" sz="900" baseline="30000" dirty="0">
                <a:solidFill>
                  <a:srgbClr val="212121"/>
                </a:solidFill>
                <a:latin typeface="Cambria" panose="02040503050406030204" pitchFamily="18" charset="0"/>
              </a:rPr>
              <a:t>3</a:t>
            </a:r>
            <a:r>
              <a:rPr lang="en-US" sz="900" dirty="0">
                <a:solidFill>
                  <a:srgbClr val="212121"/>
                </a:solidFill>
                <a:latin typeface="Cambria" panose="02040503050406030204" pitchFamily="18" charset="0"/>
              </a:rPr>
              <a:t>Seshasai SR et al. Diabetes mellitus, fasting glucose, and risk of cause-specific death. </a:t>
            </a:r>
            <a:r>
              <a:rPr lang="en-US" sz="900" i="1" dirty="0">
                <a:solidFill>
                  <a:srgbClr val="212121"/>
                </a:solidFill>
                <a:latin typeface="Cambria" panose="02040503050406030204" pitchFamily="18" charset="0"/>
              </a:rPr>
              <a:t>N </a:t>
            </a:r>
            <a:r>
              <a:rPr lang="en-US" sz="900" i="1" dirty="0" err="1">
                <a:solidFill>
                  <a:srgbClr val="212121"/>
                </a:solidFill>
                <a:latin typeface="Cambria" panose="02040503050406030204" pitchFamily="18" charset="0"/>
              </a:rPr>
              <a:t>Engl</a:t>
            </a:r>
            <a:r>
              <a:rPr lang="en-US" sz="900" i="1" dirty="0">
                <a:solidFill>
                  <a:srgbClr val="212121"/>
                </a:solidFill>
                <a:latin typeface="Cambria" panose="02040503050406030204" pitchFamily="18" charset="0"/>
              </a:rPr>
              <a:t> J Med. </a:t>
            </a:r>
            <a:r>
              <a:rPr lang="en-US" sz="900" dirty="0">
                <a:solidFill>
                  <a:srgbClr val="212121"/>
                </a:solidFill>
                <a:latin typeface="Cambria" panose="02040503050406030204" pitchFamily="18" charset="0"/>
              </a:rPr>
              <a:t>2011;364:829–41. </a:t>
            </a:r>
          </a:p>
        </p:txBody>
      </p:sp>
    </p:spTree>
    <p:extLst>
      <p:ext uri="{BB962C8B-B14F-4D97-AF65-F5344CB8AC3E}">
        <p14:creationId xmlns:p14="http://schemas.microsoft.com/office/powerpoint/2010/main" val="4034593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a:extLst>
              <a:ext uri="{FF2B5EF4-FFF2-40B4-BE49-F238E27FC236}">
                <a16:creationId xmlns:a16="http://schemas.microsoft.com/office/drawing/2014/main" id="{00FD7B35-27A3-36D5-3441-E105DE4A7BB6}"/>
              </a:ext>
            </a:extLst>
          </p:cNvPr>
          <p:cNvSpPr/>
          <p:nvPr/>
        </p:nvSpPr>
        <p:spPr>
          <a:xfrm>
            <a:off x="1526486" y="1365428"/>
            <a:ext cx="9144000" cy="754105"/>
          </a:xfrm>
          <a:prstGeom prst="rect">
            <a:avLst/>
          </a:prstGeom>
          <a:solidFill>
            <a:srgbClr val="C2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Τίτλος 1">
            <a:extLst>
              <a:ext uri="{FF2B5EF4-FFF2-40B4-BE49-F238E27FC236}">
                <a16:creationId xmlns:a16="http://schemas.microsoft.com/office/drawing/2014/main" id="{8FE0F124-E3E1-130D-E5F0-63A11DF853CA}"/>
              </a:ext>
            </a:extLst>
          </p:cNvPr>
          <p:cNvSpPr txBox="1">
            <a:spLocks/>
          </p:cNvSpPr>
          <p:nvPr/>
        </p:nvSpPr>
        <p:spPr>
          <a:xfrm>
            <a:off x="2155136" y="124539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2800" dirty="0">
                <a:solidFill>
                  <a:srgbClr val="161137"/>
                </a:solidFill>
              </a:rPr>
              <a:t>Αντίσταση στην Ινσουλίνη/</a:t>
            </a:r>
            <a:r>
              <a:rPr lang="el-GR" sz="2800" dirty="0" err="1">
                <a:solidFill>
                  <a:srgbClr val="161137"/>
                </a:solidFill>
              </a:rPr>
              <a:t>Υπερινσουλιναιμία</a:t>
            </a:r>
            <a:endParaRPr lang="el-GR" sz="2800" dirty="0">
              <a:solidFill>
                <a:srgbClr val="161137"/>
              </a:solidFill>
            </a:endParaRPr>
          </a:p>
        </p:txBody>
      </p:sp>
      <p:sp>
        <p:nvSpPr>
          <p:cNvPr id="8" name="TextBox 7">
            <a:extLst>
              <a:ext uri="{FF2B5EF4-FFF2-40B4-BE49-F238E27FC236}">
                <a16:creationId xmlns:a16="http://schemas.microsoft.com/office/drawing/2014/main" id="{15A35336-EBD4-9AA7-6990-F6969E5E69AB}"/>
              </a:ext>
            </a:extLst>
          </p:cNvPr>
          <p:cNvSpPr txBox="1"/>
          <p:nvPr/>
        </p:nvSpPr>
        <p:spPr>
          <a:xfrm>
            <a:off x="1615939" y="5489972"/>
            <a:ext cx="9353843" cy="784830"/>
          </a:xfrm>
          <a:prstGeom prst="rect">
            <a:avLst/>
          </a:prstGeom>
          <a:noFill/>
        </p:spPr>
        <p:txBody>
          <a:bodyPr wrap="none" rtlCol="0">
            <a:spAutoFit/>
          </a:bodyPr>
          <a:lstStyle/>
          <a:p>
            <a:r>
              <a:rPr lang="en-US" sz="900" spc="-1" baseline="30000" dirty="0">
                <a:solidFill>
                  <a:srgbClr val="000000"/>
                </a:solidFill>
              </a:rPr>
              <a:t>1</a:t>
            </a:r>
            <a:r>
              <a:rPr lang="en-US" sz="900" spc="-1" dirty="0">
                <a:solidFill>
                  <a:srgbClr val="000000"/>
                </a:solidFill>
              </a:rPr>
              <a:t>Cecilia C. Low Wang. Circulation. Clinical Update: Cardiovascular Disease in Diabetes Mellitus. 2016;133(24): 2459-502</a:t>
            </a:r>
            <a:r>
              <a:rPr lang="el-GR" sz="900" spc="-1" dirty="0">
                <a:solidFill>
                  <a:srgbClr val="000000"/>
                </a:solidFill>
              </a:rPr>
              <a:t>.</a:t>
            </a:r>
            <a:endParaRPr lang="en-US" sz="900" spc="-1" dirty="0">
              <a:solidFill>
                <a:srgbClr val="000000"/>
              </a:solidFill>
            </a:endParaRPr>
          </a:p>
          <a:p>
            <a:r>
              <a:rPr lang="en-US" sz="900" baseline="30000" dirty="0"/>
              <a:t>2</a:t>
            </a:r>
            <a:r>
              <a:rPr lang="en-US" sz="900" dirty="0"/>
              <a:t>D’Agostino RB et al. CHD Risk Prediction Group. Validation of the Framingham coronary heart disease prediction scores: results of a multiple ethnic groups investigation. JAMA. 2001;286:180–7.</a:t>
            </a:r>
          </a:p>
          <a:p>
            <a:r>
              <a:rPr lang="en-US" sz="900" baseline="30000" dirty="0"/>
              <a:t>3</a:t>
            </a:r>
            <a:r>
              <a:rPr lang="en-US" sz="900" dirty="0"/>
              <a:t>Di Pino A. et al. Insulin Resistance and Atherosclerosis: Implications for Insulin-Sensitizing Agents, Endocrine Reviews. 2019;40(6):1447–67.</a:t>
            </a:r>
            <a:endParaRPr lang="el-GR" sz="900" dirty="0"/>
          </a:p>
          <a:p>
            <a:endParaRPr lang="el-GR" dirty="0"/>
          </a:p>
        </p:txBody>
      </p:sp>
      <p:sp>
        <p:nvSpPr>
          <p:cNvPr id="9" name="Θέση περιεχομένου 6">
            <a:extLst>
              <a:ext uri="{FF2B5EF4-FFF2-40B4-BE49-F238E27FC236}">
                <a16:creationId xmlns:a16="http://schemas.microsoft.com/office/drawing/2014/main" id="{5C84961B-AB10-49F0-F58D-B852F0741D72}"/>
              </a:ext>
            </a:extLst>
          </p:cNvPr>
          <p:cNvSpPr>
            <a:spLocks noGrp="1"/>
          </p:cNvSpPr>
          <p:nvPr>
            <p:ph idx="1"/>
          </p:nvPr>
        </p:nvSpPr>
        <p:spPr>
          <a:xfrm>
            <a:off x="2152650" y="2509730"/>
            <a:ext cx="7886700" cy="3263504"/>
          </a:xfrm>
        </p:spPr>
        <p:txBody>
          <a:bodyPr>
            <a:normAutofit/>
          </a:bodyPr>
          <a:lstStyle/>
          <a:p>
            <a:pPr>
              <a:buFont typeface="Wingdings" panose="05000000000000000000" pitchFamily="2" charset="2"/>
              <a:buChar char="Ø"/>
            </a:pPr>
            <a:r>
              <a:rPr lang="el-GR" sz="1650" dirty="0"/>
              <a:t>Η αντίσταση στην ινσουλίνη </a:t>
            </a:r>
            <a:r>
              <a:rPr lang="en-US" sz="1650" dirty="0"/>
              <a:t>(IR) </a:t>
            </a:r>
            <a:r>
              <a:rPr lang="el-GR" sz="1650" dirty="0"/>
              <a:t>είναι χαρακτηριστικό γνώρισμα του ΣΔ</a:t>
            </a:r>
            <a:r>
              <a:rPr lang="en-US" sz="1650" dirty="0"/>
              <a:t>T</a:t>
            </a:r>
            <a:r>
              <a:rPr lang="el-GR" sz="1650" dirty="0"/>
              <a:t>2</a:t>
            </a:r>
            <a:r>
              <a:rPr lang="en-US" sz="1650" dirty="0"/>
              <a:t>.</a:t>
            </a:r>
            <a:endParaRPr lang="el-GR" sz="1650" dirty="0"/>
          </a:p>
          <a:p>
            <a:pPr>
              <a:buFont typeface="Wingdings" panose="05000000000000000000" pitchFamily="2" charset="2"/>
              <a:buChar char="Ø"/>
            </a:pPr>
            <a:r>
              <a:rPr lang="el-GR" sz="1650" dirty="0"/>
              <a:t>Η </a:t>
            </a:r>
            <a:r>
              <a:rPr lang="en-US" sz="1650" dirty="0"/>
              <a:t>IR </a:t>
            </a:r>
            <a:r>
              <a:rPr lang="el-GR" sz="1650" dirty="0"/>
              <a:t>σχετίζεται με μια ομάδα </a:t>
            </a:r>
            <a:r>
              <a:rPr lang="el-GR" sz="1650" dirty="0" err="1"/>
              <a:t>καρδιομεταβολικών</a:t>
            </a:r>
            <a:r>
              <a:rPr lang="el-GR" sz="1650" dirty="0"/>
              <a:t> παραγόντων κινδύνου που συμβάλλουν στον αυξημένο κίνδυνο </a:t>
            </a:r>
            <a:r>
              <a:rPr lang="en-US" sz="1650" dirty="0"/>
              <a:t>ASCVD </a:t>
            </a:r>
            <a:r>
              <a:rPr lang="el-GR" sz="1650" dirty="0"/>
              <a:t>στους ασθενείς με ΣΔΤ2</a:t>
            </a:r>
            <a:r>
              <a:rPr lang="en-US" sz="1650" dirty="0"/>
              <a:t>.</a:t>
            </a:r>
            <a:r>
              <a:rPr lang="en-US" sz="1650" baseline="30000" dirty="0"/>
              <a:t>1</a:t>
            </a:r>
            <a:endParaRPr lang="el-GR" sz="1650" dirty="0"/>
          </a:p>
          <a:p>
            <a:pPr>
              <a:buFont typeface="Wingdings" panose="05000000000000000000" pitchFamily="2" charset="2"/>
              <a:buChar char="Ø"/>
            </a:pPr>
            <a:r>
              <a:rPr lang="el-GR" sz="1650" dirty="0"/>
              <a:t>Επιδημιολογικές μελέτες έχουν αναδείξει αυτή τη σχέση και έχουν τονίσει τον αυξημένο κίνδυνο υπέρτασης, </a:t>
            </a:r>
            <a:r>
              <a:rPr lang="el-GR" sz="1650" dirty="0" err="1"/>
              <a:t>δυσλιπιδαιμίας</a:t>
            </a:r>
            <a:r>
              <a:rPr lang="el-GR" sz="1650" dirty="0"/>
              <a:t> και </a:t>
            </a:r>
            <a:r>
              <a:rPr lang="en-US" sz="1650" dirty="0"/>
              <a:t>IGT </a:t>
            </a:r>
            <a:r>
              <a:rPr lang="el-GR" sz="1650" dirty="0"/>
              <a:t>στα άτομα με </a:t>
            </a:r>
            <a:r>
              <a:rPr lang="en-US" sz="1650" dirty="0"/>
              <a:t>IR. </a:t>
            </a:r>
            <a:r>
              <a:rPr lang="en-US" sz="1650" baseline="30000" dirty="0"/>
              <a:t>1</a:t>
            </a:r>
            <a:endParaRPr lang="en-US" sz="1650" dirty="0"/>
          </a:p>
          <a:p>
            <a:pPr>
              <a:buFont typeface="Wingdings" panose="05000000000000000000" pitchFamily="2" charset="2"/>
              <a:buChar char="Ø"/>
            </a:pPr>
            <a:r>
              <a:rPr lang="en-US" sz="1650" dirty="0"/>
              <a:t>O</a:t>
            </a:r>
            <a:r>
              <a:rPr lang="el-GR" sz="1650" dirty="0"/>
              <a:t>ι κλασσικοί παράγοντες κινδύνου για ASCVD μπόρεσαν να εξηγήσουν μόνο το 69% των παρατηρούμενων καρδιαγγειακών </a:t>
            </a:r>
            <a:r>
              <a:rPr lang="el-GR" sz="1650" dirty="0" err="1"/>
              <a:t>συμβαμάτων</a:t>
            </a:r>
            <a:r>
              <a:rPr lang="el-GR" sz="1650" dirty="0"/>
              <a:t> αφήνοντας το 31% ανεξήγητο.</a:t>
            </a:r>
            <a:r>
              <a:rPr lang="en-US" sz="1650" baseline="30000" dirty="0"/>
              <a:t>2</a:t>
            </a:r>
            <a:endParaRPr lang="el-GR" sz="1650" dirty="0"/>
          </a:p>
          <a:p>
            <a:pPr>
              <a:buFont typeface="Wingdings" panose="05000000000000000000" pitchFamily="2" charset="2"/>
              <a:buChar char="Ø"/>
            </a:pPr>
            <a:r>
              <a:rPr lang="el-GR" sz="1650" dirty="0"/>
              <a:t>Έχει διατυπωθεί η υπόθεση ότι η αντίσταση στην ινσουλίνη (βασικά μοριακά μονοπάτια) και η </a:t>
            </a:r>
            <a:r>
              <a:rPr lang="el-GR" sz="1650" dirty="0" err="1"/>
              <a:t>υπερινσουλιναιμία</a:t>
            </a:r>
            <a:r>
              <a:rPr lang="el-GR" sz="1650" dirty="0"/>
              <a:t> ευθύνονται για  το μεγαλύτερο μέρος αυτού του υπολειπόμενου καρδιαγγειακού κινδύνου.</a:t>
            </a:r>
            <a:r>
              <a:rPr lang="en-US" sz="1650" baseline="30000" dirty="0"/>
              <a:t>3</a:t>
            </a:r>
            <a:endParaRPr lang="en-US" sz="1650" dirty="0"/>
          </a:p>
        </p:txBody>
      </p:sp>
    </p:spTree>
    <p:extLst>
      <p:ext uri="{BB962C8B-B14F-4D97-AF65-F5344CB8AC3E}">
        <p14:creationId xmlns:p14="http://schemas.microsoft.com/office/powerpoint/2010/main" val="3187058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38E2BC16-63E4-8F46-BDE5-6DC6185363FE}"/>
              </a:ext>
            </a:extLst>
          </p:cNvPr>
          <p:cNvSpPr txBox="1">
            <a:spLocks/>
          </p:cNvSpPr>
          <p:nvPr/>
        </p:nvSpPr>
        <p:spPr>
          <a:xfrm>
            <a:off x="2306657" y="851722"/>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000" b="0" i="0" kern="1200">
                <a:solidFill>
                  <a:srgbClr val="332F4F"/>
                </a:solidFill>
                <a:latin typeface="MetaSerifPro-Medium" panose="02010604050101020102" pitchFamily="2" charset="0"/>
                <a:ea typeface="+mj-ea"/>
                <a:cs typeface="MetaSerifPro-Medium" panose="02010604050101020102" pitchFamily="2" charset="0"/>
              </a:defRPr>
            </a:lvl1pPr>
          </a:lstStyle>
          <a:p>
            <a:pPr>
              <a:lnSpc>
                <a:spcPct val="100000"/>
              </a:lnSpc>
            </a:pPr>
            <a:r>
              <a:rPr lang="en-US" sz="1500" b="1" dirty="0">
                <a:latin typeface="Cambria" panose="02040503050406030204" pitchFamily="18" charset="0"/>
              </a:rPr>
              <a:t>Highlights</a:t>
            </a:r>
            <a:br>
              <a:rPr lang="en-US" sz="2400" dirty="0">
                <a:solidFill>
                  <a:prstClr val="black"/>
                </a:solidFill>
                <a:latin typeface="Calibri" panose="020F0502020204030204"/>
                <a:ea typeface="+mn-ea"/>
                <a:cs typeface="+mn-cs"/>
              </a:rPr>
            </a:br>
            <a:r>
              <a:rPr lang="en-US" sz="1050" dirty="0">
                <a:latin typeface="+mn-lt"/>
                <a:cs typeface="Arial" panose="020B0604020202020204" pitchFamily="34" charset="0"/>
              </a:rPr>
              <a:t>In 2021, IDF estimates show that:</a:t>
            </a:r>
          </a:p>
        </p:txBody>
      </p:sp>
      <p:grpSp>
        <p:nvGrpSpPr>
          <p:cNvPr id="3" name="Group 2">
            <a:extLst>
              <a:ext uri="{FF2B5EF4-FFF2-40B4-BE49-F238E27FC236}">
                <a16:creationId xmlns:a16="http://schemas.microsoft.com/office/drawing/2014/main" id="{4DC8BA55-EAA5-B043-9967-2A296031CB78}"/>
              </a:ext>
            </a:extLst>
          </p:cNvPr>
          <p:cNvGrpSpPr/>
          <p:nvPr/>
        </p:nvGrpSpPr>
        <p:grpSpPr>
          <a:xfrm>
            <a:off x="2339611" y="3043320"/>
            <a:ext cx="2044898" cy="863742"/>
            <a:chOff x="1087482" y="2914760"/>
            <a:chExt cx="2726530" cy="1151656"/>
          </a:xfrm>
        </p:grpSpPr>
        <p:sp>
          <p:nvSpPr>
            <p:cNvPr id="11" name="Title 3">
              <a:extLst>
                <a:ext uri="{FF2B5EF4-FFF2-40B4-BE49-F238E27FC236}">
                  <a16:creationId xmlns:a16="http://schemas.microsoft.com/office/drawing/2014/main" id="{543A7E42-ADDE-0C4F-BA2C-F455FA004312}"/>
                </a:ext>
              </a:extLst>
            </p:cNvPr>
            <p:cNvSpPr txBox="1">
              <a:spLocks/>
            </p:cNvSpPr>
            <p:nvPr/>
          </p:nvSpPr>
          <p:spPr>
            <a:xfrm>
              <a:off x="1779297" y="2914760"/>
              <a:ext cx="2034715" cy="115165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000" b="0" i="0" kern="1200">
                  <a:solidFill>
                    <a:srgbClr val="332F4F"/>
                  </a:solidFill>
                  <a:latin typeface="MetaSerifPro-Medium" panose="02010604050101020102" pitchFamily="2" charset="0"/>
                  <a:ea typeface="+mj-ea"/>
                  <a:cs typeface="MetaSerifPro-Medium" panose="02010604050101020102" pitchFamily="2" charset="0"/>
                </a:defRPr>
              </a:lvl1pPr>
            </a:lstStyle>
            <a:p>
              <a:pPr>
                <a:lnSpc>
                  <a:spcPct val="150000"/>
                </a:lnSpc>
              </a:pPr>
              <a:r>
                <a:rPr lang="en-US" sz="2100" b="1" dirty="0">
                  <a:latin typeface="Cambria" panose="02040503050406030204" pitchFamily="18" charset="0"/>
                </a:rPr>
                <a:t>7.8 million</a:t>
              </a:r>
            </a:p>
            <a:p>
              <a:pPr>
                <a:lnSpc>
                  <a:spcPct val="100000"/>
                </a:lnSpc>
              </a:pPr>
              <a:r>
                <a:rPr lang="en-US" sz="825" dirty="0">
                  <a:latin typeface="Arial" panose="020B0604020202020204" pitchFamily="34" charset="0"/>
                  <a:cs typeface="Arial" panose="020B0604020202020204" pitchFamily="34" charset="0"/>
                </a:rPr>
                <a:t>More adults with diabetes</a:t>
              </a:r>
              <a:br>
                <a:rPr lang="en-US" sz="825" dirty="0">
                  <a:latin typeface="Arial" panose="020B0604020202020204" pitchFamily="34" charset="0"/>
                  <a:cs typeface="Arial" panose="020B0604020202020204" pitchFamily="34" charset="0"/>
                </a:rPr>
              </a:br>
              <a:r>
                <a:rPr lang="en-US" sz="825" dirty="0">
                  <a:latin typeface="Arial" panose="020B0604020202020204" pitchFamily="34" charset="0"/>
                  <a:cs typeface="Arial" panose="020B0604020202020204" pitchFamily="34" charset="0"/>
                </a:rPr>
                <a:t>undiagnosed</a:t>
              </a:r>
              <a:endParaRPr lang="en-US" sz="900" dirty="0">
                <a:solidFill>
                  <a:srgbClr val="E94575"/>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4E99E02F-C77B-2044-BA0E-46B697C6048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6474" t="37713" r="37819" b="37140"/>
            <a:stretch/>
          </p:blipFill>
          <p:spPr>
            <a:xfrm>
              <a:off x="1087482" y="3461305"/>
              <a:ext cx="426562" cy="417248"/>
            </a:xfrm>
            <a:prstGeom prst="rect">
              <a:avLst/>
            </a:prstGeom>
          </p:spPr>
        </p:pic>
      </p:grpSp>
      <p:grpSp>
        <p:nvGrpSpPr>
          <p:cNvPr id="2" name="Group 1">
            <a:extLst>
              <a:ext uri="{FF2B5EF4-FFF2-40B4-BE49-F238E27FC236}">
                <a16:creationId xmlns:a16="http://schemas.microsoft.com/office/drawing/2014/main" id="{9845CB68-7D55-8147-9CE7-1B4E09944676}"/>
              </a:ext>
            </a:extLst>
          </p:cNvPr>
          <p:cNvGrpSpPr/>
          <p:nvPr/>
        </p:nvGrpSpPr>
        <p:grpSpPr>
          <a:xfrm>
            <a:off x="2382037" y="1899781"/>
            <a:ext cx="2203004" cy="994172"/>
            <a:chOff x="1144050" y="1390041"/>
            <a:chExt cx="2937338" cy="1325563"/>
          </a:xfrm>
        </p:grpSpPr>
        <p:sp>
          <p:nvSpPr>
            <p:cNvPr id="10" name="Title 3">
              <a:extLst>
                <a:ext uri="{FF2B5EF4-FFF2-40B4-BE49-F238E27FC236}">
                  <a16:creationId xmlns:a16="http://schemas.microsoft.com/office/drawing/2014/main" id="{D04F0CCE-4DE4-3348-A49D-E20221AD1A4F}"/>
                </a:ext>
              </a:extLst>
            </p:cNvPr>
            <p:cNvSpPr txBox="1">
              <a:spLocks/>
            </p:cNvSpPr>
            <p:nvPr/>
          </p:nvSpPr>
          <p:spPr>
            <a:xfrm>
              <a:off x="1779298" y="1390041"/>
              <a:ext cx="230209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000" b="0" i="0" kern="1200">
                  <a:solidFill>
                    <a:srgbClr val="332F4F"/>
                  </a:solidFill>
                  <a:latin typeface="MetaSerifPro-Medium" panose="02010604050101020102" pitchFamily="2" charset="0"/>
                  <a:ea typeface="+mj-ea"/>
                  <a:cs typeface="MetaSerifPro-Medium" panose="02010604050101020102" pitchFamily="2" charset="0"/>
                </a:defRPr>
              </a:lvl1pPr>
            </a:lstStyle>
            <a:p>
              <a:pPr>
                <a:lnSpc>
                  <a:spcPct val="150000"/>
                </a:lnSpc>
              </a:pPr>
              <a:r>
                <a:rPr lang="en-US" sz="2100" b="1" dirty="0">
                  <a:latin typeface="Cambria" panose="02040503050406030204" pitchFamily="18" charset="0"/>
                </a:rPr>
                <a:t>1.67 million</a:t>
              </a:r>
            </a:p>
            <a:p>
              <a:pPr>
                <a:lnSpc>
                  <a:spcPct val="100000"/>
                </a:lnSpc>
              </a:pPr>
              <a:r>
                <a:rPr lang="en-US" sz="825" dirty="0">
                  <a:latin typeface="Arial" panose="020B0604020202020204" pitchFamily="34" charset="0"/>
                  <a:cs typeface="Arial" panose="020B0604020202020204" pitchFamily="34" charset="0"/>
                </a:rPr>
                <a:t>More adults with impaired</a:t>
              </a:r>
              <a:br>
                <a:rPr lang="en-US" sz="825" dirty="0">
                  <a:latin typeface="Arial" panose="020B0604020202020204" pitchFamily="34" charset="0"/>
                  <a:cs typeface="Arial" panose="020B0604020202020204" pitchFamily="34" charset="0"/>
                </a:rPr>
              </a:br>
              <a:r>
                <a:rPr lang="en-US" sz="825" dirty="0">
                  <a:latin typeface="Arial" panose="020B0604020202020204" pitchFamily="34" charset="0"/>
                  <a:cs typeface="Arial" panose="020B0604020202020204" pitchFamily="34" charset="0"/>
                </a:rPr>
                <a:t>glucose tolerance</a:t>
              </a:r>
              <a:endParaRPr lang="en-US" sz="900" dirty="0">
                <a:solidFill>
                  <a:srgbClr val="E94575"/>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1E484137-209C-7E4C-B3D4-9ECDD21FE5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4050" y="1766808"/>
              <a:ext cx="313426" cy="570261"/>
            </a:xfrm>
            <a:prstGeom prst="rect">
              <a:avLst/>
            </a:prstGeom>
          </p:spPr>
        </p:pic>
      </p:grpSp>
      <p:grpSp>
        <p:nvGrpSpPr>
          <p:cNvPr id="5" name="Group 4">
            <a:extLst>
              <a:ext uri="{FF2B5EF4-FFF2-40B4-BE49-F238E27FC236}">
                <a16:creationId xmlns:a16="http://schemas.microsoft.com/office/drawing/2014/main" id="{8E741AF6-E594-2E4D-9C41-725CE5E7520B}"/>
              </a:ext>
            </a:extLst>
          </p:cNvPr>
          <p:cNvGrpSpPr/>
          <p:nvPr/>
        </p:nvGrpSpPr>
        <p:grpSpPr>
          <a:xfrm>
            <a:off x="4795459" y="1895934"/>
            <a:ext cx="2377904" cy="998020"/>
            <a:chOff x="4361944" y="1384911"/>
            <a:chExt cx="3170539" cy="1330693"/>
          </a:xfrm>
        </p:grpSpPr>
        <p:sp>
          <p:nvSpPr>
            <p:cNvPr id="12" name="Title 3">
              <a:extLst>
                <a:ext uri="{FF2B5EF4-FFF2-40B4-BE49-F238E27FC236}">
                  <a16:creationId xmlns:a16="http://schemas.microsoft.com/office/drawing/2014/main" id="{D9742C53-169E-3A47-AA9F-C06F88E404F1}"/>
                </a:ext>
              </a:extLst>
            </p:cNvPr>
            <p:cNvSpPr txBox="1">
              <a:spLocks/>
            </p:cNvSpPr>
            <p:nvPr/>
          </p:nvSpPr>
          <p:spPr>
            <a:xfrm>
              <a:off x="5012809" y="1384911"/>
              <a:ext cx="2519674" cy="1330693"/>
            </a:xfrm>
            <a:prstGeom prst="rect">
              <a:avLst/>
            </a:prstGeom>
          </p:spPr>
          <p:txBody>
            <a:bodyPr vert="horz" lIns="68580" tIns="34290" rIns="68580" bIns="34290" rtlCol="0" anchor="ctr">
              <a:normAutofit fontScale="92500"/>
            </a:bodyPr>
            <a:lstStyle>
              <a:lvl1pPr algn="l" defTabSz="914400" rtl="0" eaLnBrk="1" latinLnBrk="0" hangingPunct="1">
                <a:lnSpc>
                  <a:spcPct val="90000"/>
                </a:lnSpc>
                <a:spcBef>
                  <a:spcPct val="0"/>
                </a:spcBef>
                <a:buNone/>
                <a:defRPr sz="2000" b="0" i="0" kern="1200">
                  <a:solidFill>
                    <a:srgbClr val="332F4F"/>
                  </a:solidFill>
                  <a:latin typeface="MetaSerifPro-Medium" panose="02010604050101020102" pitchFamily="2" charset="0"/>
                  <a:ea typeface="+mj-ea"/>
                  <a:cs typeface="MetaSerifPro-Medium" panose="02010604050101020102" pitchFamily="2" charset="0"/>
                </a:defRPr>
              </a:lvl1pPr>
            </a:lstStyle>
            <a:p>
              <a:pPr>
                <a:lnSpc>
                  <a:spcPct val="150000"/>
                </a:lnSpc>
              </a:pPr>
              <a:r>
                <a:rPr lang="en-US" sz="2100" b="1" dirty="0">
                  <a:latin typeface="Cambria" panose="02040503050406030204" pitchFamily="18" charset="0"/>
                </a:rPr>
                <a:t>US$206 billion</a:t>
              </a:r>
            </a:p>
            <a:p>
              <a:pPr>
                <a:lnSpc>
                  <a:spcPct val="100000"/>
                </a:lnSpc>
              </a:pPr>
              <a:r>
                <a:rPr lang="en-US" sz="825" dirty="0">
                  <a:latin typeface="Arial" panose="020B0604020202020204" pitchFamily="34" charset="0"/>
                  <a:cs typeface="Arial" panose="020B0604020202020204" pitchFamily="34" charset="0"/>
                </a:rPr>
                <a:t>More USD spent on diabetes</a:t>
              </a:r>
            </a:p>
            <a:p>
              <a:pPr>
                <a:lnSpc>
                  <a:spcPct val="100000"/>
                </a:lnSpc>
              </a:pPr>
              <a:endParaRPr lang="en-US" sz="1050" dirty="0">
                <a:solidFill>
                  <a:srgbClr val="E94575"/>
                </a:solidFill>
                <a:latin typeface="Meta-Normal" pitchFamily="2" charset="0"/>
              </a:endParaRPr>
            </a:p>
          </p:txBody>
        </p:sp>
        <p:pic>
          <p:nvPicPr>
            <p:cNvPr id="25" name="Picture 24">
              <a:extLst>
                <a:ext uri="{FF2B5EF4-FFF2-40B4-BE49-F238E27FC236}">
                  <a16:creationId xmlns:a16="http://schemas.microsoft.com/office/drawing/2014/main" id="{FC65B2C4-C72E-EE49-BE7A-2B1C22D5928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8317" t="38268" r="38012" b="37317"/>
            <a:stretch/>
          </p:blipFill>
          <p:spPr>
            <a:xfrm>
              <a:off x="4361944" y="1878676"/>
              <a:ext cx="392761" cy="405120"/>
            </a:xfrm>
            <a:prstGeom prst="rect">
              <a:avLst/>
            </a:prstGeom>
          </p:spPr>
        </p:pic>
      </p:grpSp>
      <p:grpSp>
        <p:nvGrpSpPr>
          <p:cNvPr id="21" name="Group 20">
            <a:extLst>
              <a:ext uri="{FF2B5EF4-FFF2-40B4-BE49-F238E27FC236}">
                <a16:creationId xmlns:a16="http://schemas.microsoft.com/office/drawing/2014/main" id="{00389FBE-804E-D845-A7C6-F4C31F04E9BE}"/>
              </a:ext>
            </a:extLst>
          </p:cNvPr>
          <p:cNvGrpSpPr/>
          <p:nvPr/>
        </p:nvGrpSpPr>
        <p:grpSpPr>
          <a:xfrm>
            <a:off x="7518703" y="1970197"/>
            <a:ext cx="2228765" cy="836555"/>
            <a:chOff x="7992935" y="1483928"/>
            <a:chExt cx="2971687" cy="1115406"/>
          </a:xfrm>
        </p:grpSpPr>
        <p:sp>
          <p:nvSpPr>
            <p:cNvPr id="14" name="Title 3">
              <a:extLst>
                <a:ext uri="{FF2B5EF4-FFF2-40B4-BE49-F238E27FC236}">
                  <a16:creationId xmlns:a16="http://schemas.microsoft.com/office/drawing/2014/main" id="{88DBED66-B967-D64D-97E9-A6EE590319C5}"/>
                </a:ext>
              </a:extLst>
            </p:cNvPr>
            <p:cNvSpPr txBox="1">
              <a:spLocks/>
            </p:cNvSpPr>
            <p:nvPr/>
          </p:nvSpPr>
          <p:spPr>
            <a:xfrm>
              <a:off x="8603681" y="1483928"/>
              <a:ext cx="2360941" cy="111540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000" b="0" i="0" kern="1200">
                  <a:solidFill>
                    <a:srgbClr val="332F4F"/>
                  </a:solidFill>
                  <a:latin typeface="MetaSerifPro-Medium" panose="02010604050101020102" pitchFamily="2" charset="0"/>
                  <a:ea typeface="+mj-ea"/>
                  <a:cs typeface="MetaSerifPro-Medium" panose="02010604050101020102" pitchFamily="2" charset="0"/>
                </a:defRPr>
              </a:lvl1pPr>
            </a:lstStyle>
            <a:p>
              <a:pPr>
                <a:lnSpc>
                  <a:spcPct val="150000"/>
                </a:lnSpc>
              </a:pPr>
              <a:r>
                <a:rPr lang="en-US" sz="2100" b="1" dirty="0">
                  <a:latin typeface="Cambria" panose="02040503050406030204" pitchFamily="18" charset="0"/>
                </a:rPr>
                <a:t>700,000</a:t>
              </a:r>
            </a:p>
            <a:p>
              <a:pPr>
                <a:lnSpc>
                  <a:spcPct val="100000"/>
                </a:lnSpc>
              </a:pPr>
              <a:r>
                <a:rPr lang="en-US" sz="825" dirty="0">
                  <a:latin typeface="Arial" panose="020B0604020202020204" pitchFamily="34" charset="0"/>
                  <a:cs typeface="Arial" panose="020B0604020202020204" pitchFamily="34" charset="0"/>
                </a:rPr>
                <a:t>More pregnancies affected</a:t>
              </a:r>
              <a:br>
                <a:rPr lang="en-US" sz="825" dirty="0">
                  <a:latin typeface="Arial" panose="020B0604020202020204" pitchFamily="34" charset="0"/>
                  <a:cs typeface="Arial" panose="020B0604020202020204" pitchFamily="34" charset="0"/>
                </a:rPr>
              </a:br>
              <a:r>
                <a:rPr lang="en-US" sz="825" dirty="0">
                  <a:latin typeface="Arial" panose="020B0604020202020204" pitchFamily="34" charset="0"/>
                  <a:cs typeface="Arial" panose="020B0604020202020204" pitchFamily="34" charset="0"/>
                </a:rPr>
                <a:t>by hyperglycaemia</a:t>
              </a:r>
            </a:p>
          </p:txBody>
        </p:sp>
        <p:pic>
          <p:nvPicPr>
            <p:cNvPr id="26" name="Picture 25">
              <a:extLst>
                <a:ext uri="{FF2B5EF4-FFF2-40B4-BE49-F238E27FC236}">
                  <a16:creationId xmlns:a16="http://schemas.microsoft.com/office/drawing/2014/main" id="{5B1AE055-9AA6-BB4E-9B85-7A95096AFD1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9681" t="33102" r="39997" b="32395"/>
            <a:stretch/>
          </p:blipFill>
          <p:spPr>
            <a:xfrm>
              <a:off x="7992935" y="1814697"/>
              <a:ext cx="337195" cy="572504"/>
            </a:xfrm>
            <a:prstGeom prst="rect">
              <a:avLst/>
            </a:prstGeom>
          </p:spPr>
        </p:pic>
      </p:grpSp>
      <p:sp>
        <p:nvSpPr>
          <p:cNvPr id="15" name="Title 3">
            <a:extLst>
              <a:ext uri="{FF2B5EF4-FFF2-40B4-BE49-F238E27FC236}">
                <a16:creationId xmlns:a16="http://schemas.microsoft.com/office/drawing/2014/main" id="{A4435E10-4BAF-1643-AD8C-1EBAAC6D5ABC}"/>
              </a:ext>
            </a:extLst>
          </p:cNvPr>
          <p:cNvSpPr txBox="1">
            <a:spLocks/>
          </p:cNvSpPr>
          <p:nvPr/>
        </p:nvSpPr>
        <p:spPr>
          <a:xfrm>
            <a:off x="7976761" y="2991295"/>
            <a:ext cx="1860950" cy="83655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000" b="0" i="0" kern="1200">
                <a:solidFill>
                  <a:srgbClr val="332F4F"/>
                </a:solidFill>
                <a:latin typeface="MetaSerifPro-Medium" panose="02010604050101020102" pitchFamily="2" charset="0"/>
                <a:ea typeface="+mj-ea"/>
                <a:cs typeface="MetaSerifPro-Medium" panose="02010604050101020102" pitchFamily="2" charset="0"/>
              </a:defRPr>
            </a:lvl1pPr>
          </a:lstStyle>
          <a:p>
            <a:pPr>
              <a:lnSpc>
                <a:spcPct val="150000"/>
              </a:lnSpc>
            </a:pPr>
            <a:r>
              <a:rPr lang="en-US" sz="2100" b="1" dirty="0">
                <a:latin typeface="Cambria" panose="02040503050406030204" pitchFamily="18" charset="0"/>
              </a:rPr>
              <a:t>2.5 million</a:t>
            </a:r>
          </a:p>
          <a:p>
            <a:pPr>
              <a:lnSpc>
                <a:spcPct val="100000"/>
              </a:lnSpc>
            </a:pPr>
            <a:r>
              <a:rPr lang="en-US" sz="825" dirty="0">
                <a:latin typeface="Arial" panose="020B0604020202020204" pitchFamily="34" charset="0"/>
                <a:cs typeface="Arial" panose="020B0604020202020204" pitchFamily="34" charset="0"/>
              </a:rPr>
              <a:t>More deaths caused by diabetes</a:t>
            </a:r>
          </a:p>
        </p:txBody>
      </p:sp>
      <p:grpSp>
        <p:nvGrpSpPr>
          <p:cNvPr id="8" name="Group 7">
            <a:extLst>
              <a:ext uri="{FF2B5EF4-FFF2-40B4-BE49-F238E27FC236}">
                <a16:creationId xmlns:a16="http://schemas.microsoft.com/office/drawing/2014/main" id="{82844834-33EF-CB42-A84E-A5843CC870D7}"/>
              </a:ext>
            </a:extLst>
          </p:cNvPr>
          <p:cNvGrpSpPr/>
          <p:nvPr/>
        </p:nvGrpSpPr>
        <p:grpSpPr>
          <a:xfrm>
            <a:off x="4795459" y="3053817"/>
            <a:ext cx="2282207" cy="998020"/>
            <a:chOff x="4361944" y="2928755"/>
            <a:chExt cx="3042942" cy="1330693"/>
          </a:xfrm>
        </p:grpSpPr>
        <p:sp>
          <p:nvSpPr>
            <p:cNvPr id="13" name="Title 3">
              <a:extLst>
                <a:ext uri="{FF2B5EF4-FFF2-40B4-BE49-F238E27FC236}">
                  <a16:creationId xmlns:a16="http://schemas.microsoft.com/office/drawing/2014/main" id="{BAD74ED2-5039-694D-83C8-EC47BCE2D5AB}"/>
                </a:ext>
              </a:extLst>
            </p:cNvPr>
            <p:cNvSpPr txBox="1">
              <a:spLocks/>
            </p:cNvSpPr>
            <p:nvPr/>
          </p:nvSpPr>
          <p:spPr>
            <a:xfrm>
              <a:off x="5012809" y="2928755"/>
              <a:ext cx="2392077" cy="133069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000" b="0" i="0" kern="1200">
                  <a:solidFill>
                    <a:srgbClr val="332F4F"/>
                  </a:solidFill>
                  <a:latin typeface="MetaSerifPro-Medium" panose="02010604050101020102" pitchFamily="2" charset="0"/>
                  <a:ea typeface="+mj-ea"/>
                  <a:cs typeface="MetaSerifPro-Medium" panose="02010604050101020102" pitchFamily="2" charset="0"/>
                </a:defRPr>
              </a:lvl1pPr>
            </a:lstStyle>
            <a:p>
              <a:pPr>
                <a:lnSpc>
                  <a:spcPct val="150000"/>
                </a:lnSpc>
              </a:pPr>
              <a:r>
                <a:rPr lang="en-US" sz="2100" b="1" dirty="0">
                  <a:latin typeface="Cambria" panose="02040503050406030204" pitchFamily="18" charset="0"/>
                </a:rPr>
                <a:t>149,500</a:t>
              </a:r>
            </a:p>
            <a:p>
              <a:pPr>
                <a:lnSpc>
                  <a:spcPct val="100000"/>
                </a:lnSpc>
              </a:pPr>
              <a:r>
                <a:rPr lang="en-US" sz="825" dirty="0">
                  <a:latin typeface="Arial" panose="020B0604020202020204" pitchFamily="34" charset="0"/>
                  <a:cs typeface="Arial" panose="020B0604020202020204" pitchFamily="34" charset="0"/>
                </a:rPr>
                <a:t>More children and adolescents</a:t>
              </a:r>
              <a:br>
                <a:rPr lang="en-US" sz="825" dirty="0">
                  <a:latin typeface="Arial" panose="020B0604020202020204" pitchFamily="34" charset="0"/>
                  <a:cs typeface="Arial" panose="020B0604020202020204" pitchFamily="34" charset="0"/>
                </a:rPr>
              </a:br>
              <a:r>
                <a:rPr lang="en-US" sz="825" dirty="0">
                  <a:latin typeface="Arial" panose="020B0604020202020204" pitchFamily="34" charset="0"/>
                  <a:cs typeface="Arial" panose="020B0604020202020204" pitchFamily="34" charset="0"/>
                </a:rPr>
                <a:t>with type 1 diabetes</a:t>
              </a:r>
            </a:p>
            <a:p>
              <a:pPr>
                <a:lnSpc>
                  <a:spcPct val="100000"/>
                </a:lnSpc>
              </a:pPr>
              <a:endParaRPr lang="en-US" sz="900" dirty="0">
                <a:latin typeface="Meta-Normal" pitchFamily="2" charset="0"/>
              </a:endParaRPr>
            </a:p>
          </p:txBody>
        </p:sp>
        <p:pic>
          <p:nvPicPr>
            <p:cNvPr id="20" name="Picture 19">
              <a:extLst>
                <a:ext uri="{FF2B5EF4-FFF2-40B4-BE49-F238E27FC236}">
                  <a16:creationId xmlns:a16="http://schemas.microsoft.com/office/drawing/2014/main" id="{E4ADC687-E18C-C846-B9ED-084D24E73C8E}"/>
                </a:ext>
              </a:extLst>
            </p:cNvPr>
            <p:cNvPicPr>
              <a:picLocks noChangeAspect="1"/>
            </p:cNvPicPr>
            <p:nvPr/>
          </p:nvPicPr>
          <p:blipFill>
            <a:blip r:embed="rId6"/>
            <a:stretch>
              <a:fillRect/>
            </a:stretch>
          </p:blipFill>
          <p:spPr>
            <a:xfrm>
              <a:off x="4361944" y="3438206"/>
              <a:ext cx="510116" cy="517010"/>
            </a:xfrm>
            <a:prstGeom prst="rect">
              <a:avLst/>
            </a:prstGeom>
          </p:spPr>
        </p:pic>
      </p:grpSp>
      <p:grpSp>
        <p:nvGrpSpPr>
          <p:cNvPr id="6" name="Group 5">
            <a:extLst>
              <a:ext uri="{FF2B5EF4-FFF2-40B4-BE49-F238E27FC236}">
                <a16:creationId xmlns:a16="http://schemas.microsoft.com/office/drawing/2014/main" id="{1A2D9B75-F0E6-7646-87E7-066AAE6A629E}"/>
              </a:ext>
            </a:extLst>
          </p:cNvPr>
          <p:cNvGrpSpPr/>
          <p:nvPr/>
        </p:nvGrpSpPr>
        <p:grpSpPr>
          <a:xfrm>
            <a:off x="2339612" y="4195865"/>
            <a:ext cx="2597622" cy="931639"/>
            <a:chOff x="1087482" y="4451485"/>
            <a:chExt cx="3463496" cy="1242185"/>
          </a:xfrm>
        </p:grpSpPr>
        <p:sp>
          <p:nvSpPr>
            <p:cNvPr id="23" name="Title 3">
              <a:extLst>
                <a:ext uri="{FF2B5EF4-FFF2-40B4-BE49-F238E27FC236}">
                  <a16:creationId xmlns:a16="http://schemas.microsoft.com/office/drawing/2014/main" id="{5851F74F-D50D-3E46-9AB2-9B7CEF103EC5}"/>
                </a:ext>
              </a:extLst>
            </p:cNvPr>
            <p:cNvSpPr txBox="1">
              <a:spLocks/>
            </p:cNvSpPr>
            <p:nvPr/>
          </p:nvSpPr>
          <p:spPr>
            <a:xfrm>
              <a:off x="1779297" y="4451485"/>
              <a:ext cx="2771681" cy="124218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000" b="0" i="0" kern="1200">
                  <a:solidFill>
                    <a:srgbClr val="332F4F"/>
                  </a:solidFill>
                  <a:latin typeface="MetaSerifPro-Medium" panose="02010604050101020102" pitchFamily="2" charset="0"/>
                  <a:ea typeface="+mj-ea"/>
                  <a:cs typeface="MetaSerifPro-Medium" panose="02010604050101020102" pitchFamily="2" charset="0"/>
                </a:defRPr>
              </a:lvl1pPr>
            </a:lstStyle>
            <a:p>
              <a:pPr>
                <a:lnSpc>
                  <a:spcPct val="150000"/>
                </a:lnSpc>
              </a:pPr>
              <a:r>
                <a:rPr lang="en-US" sz="2100" b="1" dirty="0">
                  <a:latin typeface="Cambria" panose="02040503050406030204" pitchFamily="18" charset="0"/>
                </a:rPr>
                <a:t>73.6 million</a:t>
              </a:r>
            </a:p>
            <a:p>
              <a:pPr>
                <a:lnSpc>
                  <a:spcPct val="110000"/>
                </a:lnSpc>
              </a:pPr>
              <a:r>
                <a:rPr lang="en-US" sz="825" dirty="0">
                  <a:latin typeface="Arial" panose="020B0604020202020204" pitchFamily="34" charset="0"/>
                  <a:cs typeface="Arial" panose="020B0604020202020204" pitchFamily="34" charset="0"/>
                </a:rPr>
                <a:t>More adults with diabetes</a:t>
              </a:r>
              <a:endParaRPr lang="en-US" sz="825" dirty="0">
                <a:solidFill>
                  <a:srgbClr val="E94575"/>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E59D67BD-EB1D-2E46-9E4F-42720D150390}"/>
                </a:ext>
              </a:extLst>
            </p:cNvPr>
            <p:cNvPicPr>
              <a:picLocks noChangeAspect="1"/>
            </p:cNvPicPr>
            <p:nvPr/>
          </p:nvPicPr>
          <p:blipFill rotWithShape="1">
            <a:blip r:embed="rId7">
              <a:extLst>
                <a:ext uri="{28A0092B-C50C-407E-A947-70E740481C1C}">
                  <a14:useLocalDpi xmlns:a14="http://schemas.microsoft.com/office/drawing/2010/main"/>
                </a:ext>
              </a:extLst>
            </a:blip>
            <a:srcRect l="39134" t="36809" r="39587" b="36932"/>
            <a:stretch/>
          </p:blipFill>
          <p:spPr>
            <a:xfrm>
              <a:off x="1087482" y="4942607"/>
              <a:ext cx="369994" cy="456581"/>
            </a:xfrm>
            <a:prstGeom prst="rect">
              <a:avLst/>
            </a:prstGeom>
          </p:spPr>
        </p:pic>
      </p:grpSp>
      <p:pic>
        <p:nvPicPr>
          <p:cNvPr id="27" name="Picture 26">
            <a:extLst>
              <a:ext uri="{FF2B5EF4-FFF2-40B4-BE49-F238E27FC236}">
                <a16:creationId xmlns:a16="http://schemas.microsoft.com/office/drawing/2014/main" id="{F2CAE8AC-092F-3643-B1D3-6F702F70EB2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38317" t="41318" r="39455" b="40553"/>
          <a:stretch/>
        </p:blipFill>
        <p:spPr>
          <a:xfrm>
            <a:off x="7518702" y="3440092"/>
            <a:ext cx="382514" cy="311977"/>
          </a:xfrm>
          <a:prstGeom prst="rect">
            <a:avLst/>
          </a:prstGeom>
        </p:spPr>
      </p:pic>
    </p:spTree>
    <p:extLst>
      <p:ext uri="{BB962C8B-B14F-4D97-AF65-F5344CB8AC3E}">
        <p14:creationId xmlns:p14="http://schemas.microsoft.com/office/powerpoint/2010/main" val="164515244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E18F331D-294F-4EC7-0318-6816716EDF53}"/>
              </a:ext>
            </a:extLst>
          </p:cNvPr>
          <p:cNvSpPr/>
          <p:nvPr/>
        </p:nvSpPr>
        <p:spPr>
          <a:xfrm>
            <a:off x="1524000" y="1251128"/>
            <a:ext cx="9144000" cy="754105"/>
          </a:xfrm>
          <a:prstGeom prst="rect">
            <a:avLst/>
          </a:prstGeom>
          <a:solidFill>
            <a:srgbClr val="C2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Τίτλος 1">
            <a:extLst>
              <a:ext uri="{FF2B5EF4-FFF2-40B4-BE49-F238E27FC236}">
                <a16:creationId xmlns:a16="http://schemas.microsoft.com/office/drawing/2014/main" id="{B4B2C5E3-6271-62F6-5806-C46E0DF31492}"/>
              </a:ext>
            </a:extLst>
          </p:cNvPr>
          <p:cNvSpPr>
            <a:spLocks noGrp="1"/>
          </p:cNvSpPr>
          <p:nvPr>
            <p:ph type="title"/>
          </p:nvPr>
        </p:nvSpPr>
        <p:spPr>
          <a:xfrm>
            <a:off x="1981200" y="1251127"/>
            <a:ext cx="8229600" cy="653873"/>
          </a:xfrm>
        </p:spPr>
        <p:txBody>
          <a:bodyPr>
            <a:normAutofit/>
          </a:bodyPr>
          <a:lstStyle/>
          <a:p>
            <a:r>
              <a:rPr lang="el-GR" sz="2800" dirty="0">
                <a:solidFill>
                  <a:srgbClr val="161137"/>
                </a:solidFill>
              </a:rPr>
              <a:t>Αντίσταση στην Ινσουλίνη/</a:t>
            </a:r>
            <a:r>
              <a:rPr lang="el-GR" sz="2800" dirty="0" err="1">
                <a:solidFill>
                  <a:srgbClr val="161137"/>
                </a:solidFill>
              </a:rPr>
              <a:t>Υπερινσουλιναιμία</a:t>
            </a:r>
            <a:endParaRPr lang="el-GR" sz="2800" dirty="0">
              <a:solidFill>
                <a:srgbClr val="161137"/>
              </a:solidFill>
            </a:endParaRPr>
          </a:p>
        </p:txBody>
      </p:sp>
      <p:sp>
        <p:nvSpPr>
          <p:cNvPr id="6" name="Θέση περιεχομένου 5">
            <a:extLst>
              <a:ext uri="{FF2B5EF4-FFF2-40B4-BE49-F238E27FC236}">
                <a16:creationId xmlns:a16="http://schemas.microsoft.com/office/drawing/2014/main" id="{0484957D-49D0-37DE-3AB6-E9F70E634C15}"/>
              </a:ext>
            </a:extLst>
          </p:cNvPr>
          <p:cNvSpPr>
            <a:spLocks noGrp="1"/>
          </p:cNvSpPr>
          <p:nvPr>
            <p:ph idx="1"/>
          </p:nvPr>
        </p:nvSpPr>
        <p:spPr>
          <a:xfrm>
            <a:off x="1785213" y="2245300"/>
            <a:ext cx="3831225" cy="3702705"/>
          </a:xfrm>
        </p:spPr>
        <p:txBody>
          <a:bodyPr>
            <a:normAutofit fontScale="92500"/>
          </a:bodyPr>
          <a:lstStyle/>
          <a:p>
            <a:pPr marL="0" indent="0">
              <a:lnSpc>
                <a:spcPct val="107000"/>
              </a:lnSpc>
              <a:spcAft>
                <a:spcPts val="600"/>
              </a:spcAft>
              <a:buNone/>
            </a:pPr>
            <a:r>
              <a:rPr lang="el-GR" sz="1350" dirty="0">
                <a:latin typeface="Calibri" panose="020F0502020204030204" pitchFamily="34" charset="0"/>
                <a:ea typeface="Calibri" panose="020F0502020204030204" pitchFamily="34" charset="0"/>
                <a:cs typeface="Times New Roman" panose="02020603050405020304" pitchFamily="18" charset="0"/>
              </a:rPr>
              <a:t>Η ενεργοποίηση του υποδοχέα ινσουλίνης έχει ως αποτέλεσμα την παράλληλη και ισορροπημένη σηματοδότηση της ινσουλίνης</a:t>
            </a:r>
            <a:r>
              <a:rPr lang="en-US" sz="1350" dirty="0">
                <a:latin typeface="Calibri" panose="020F0502020204030204" pitchFamily="34" charset="0"/>
                <a:ea typeface="Calibri" panose="020F0502020204030204" pitchFamily="34" charset="0"/>
                <a:cs typeface="Times New Roman" panose="02020603050405020304" pitchFamily="18" charset="0"/>
              </a:rPr>
              <a:t> </a:t>
            </a:r>
            <a:r>
              <a:rPr lang="el-GR" sz="1350" dirty="0">
                <a:latin typeface="Calibri" panose="020F0502020204030204" pitchFamily="34" charset="0"/>
                <a:ea typeface="Calibri" panose="020F0502020204030204" pitchFamily="34" charset="0"/>
                <a:cs typeface="Times New Roman" panose="02020603050405020304" pitchFamily="18" charset="0"/>
              </a:rPr>
              <a:t>μέσω των του </a:t>
            </a:r>
            <a:r>
              <a:rPr lang="en-US" sz="1350" dirty="0">
                <a:latin typeface="Calibri" panose="020F0502020204030204" pitchFamily="34" charset="0"/>
                <a:ea typeface="Calibri" panose="020F0502020204030204" pitchFamily="34" charset="0"/>
                <a:cs typeface="Times New Roman" panose="02020603050405020304" pitchFamily="18" charset="0"/>
              </a:rPr>
              <a:t>PI</a:t>
            </a:r>
            <a:r>
              <a:rPr lang="el-GR" sz="1350" dirty="0">
                <a:latin typeface="Calibri" panose="020F0502020204030204" pitchFamily="34" charset="0"/>
                <a:ea typeface="Calibri" panose="020F0502020204030204" pitchFamily="34" charset="0"/>
                <a:cs typeface="Times New Roman" panose="02020603050405020304" pitchFamily="18" charset="0"/>
              </a:rPr>
              <a:t> 3-</a:t>
            </a:r>
            <a:r>
              <a:rPr lang="en-US" sz="1350" dirty="0">
                <a:latin typeface="Calibri" panose="020F0502020204030204" pitchFamily="34" charset="0"/>
                <a:ea typeface="Calibri" panose="020F0502020204030204" pitchFamily="34" charset="0"/>
                <a:cs typeface="Times New Roman" panose="02020603050405020304" pitchFamily="18" charset="0"/>
              </a:rPr>
              <a:t>Kinase</a:t>
            </a:r>
            <a:r>
              <a:rPr lang="el-GR" sz="1350" dirty="0">
                <a:latin typeface="Calibri" panose="020F0502020204030204" pitchFamily="34" charset="0"/>
                <a:ea typeface="Calibri" panose="020F0502020204030204" pitchFamily="34" charset="0"/>
                <a:cs typeface="Times New Roman" panose="02020603050405020304" pitchFamily="18" charset="0"/>
              </a:rPr>
              <a:t>- </a:t>
            </a:r>
            <a:r>
              <a:rPr lang="en-US" sz="1350" dirty="0">
                <a:latin typeface="Calibri" panose="020F0502020204030204" pitchFamily="34" charset="0"/>
                <a:ea typeface="Calibri" panose="020F0502020204030204" pitchFamily="34" charset="0"/>
                <a:cs typeface="Times New Roman" panose="02020603050405020304" pitchFamily="18" charset="0"/>
              </a:rPr>
              <a:t>Akt</a:t>
            </a:r>
            <a:r>
              <a:rPr lang="el-GR" sz="1350" dirty="0">
                <a:latin typeface="Calibri" panose="020F0502020204030204" pitchFamily="34" charset="0"/>
                <a:ea typeface="Calibri" panose="020F0502020204030204" pitchFamily="34" charset="0"/>
                <a:cs typeface="Times New Roman" panose="02020603050405020304" pitchFamily="18" charset="0"/>
              </a:rPr>
              <a:t> και </a:t>
            </a:r>
            <a:r>
              <a:rPr lang="en-US" sz="1350" dirty="0">
                <a:latin typeface="Calibri" panose="020F0502020204030204" pitchFamily="34" charset="0"/>
                <a:ea typeface="Calibri" panose="020F0502020204030204" pitchFamily="34" charset="0"/>
                <a:cs typeface="Times New Roman" panose="02020603050405020304" pitchFamily="18" charset="0"/>
              </a:rPr>
              <a:t>Ras-</a:t>
            </a:r>
            <a:r>
              <a:rPr lang="el-GR" sz="1350" dirty="0">
                <a:latin typeface="Calibri" panose="020F0502020204030204" pitchFamily="34" charset="0"/>
                <a:ea typeface="Calibri" panose="020F0502020204030204" pitchFamily="34" charset="0"/>
                <a:cs typeface="Times New Roman" panose="02020603050405020304" pitchFamily="18" charset="0"/>
              </a:rPr>
              <a:t>MAP-</a:t>
            </a:r>
            <a:r>
              <a:rPr lang="en-US" sz="1350" dirty="0">
                <a:latin typeface="Calibri" panose="020F0502020204030204" pitchFamily="34" charset="0"/>
                <a:ea typeface="Calibri" panose="020F0502020204030204" pitchFamily="34" charset="0"/>
                <a:cs typeface="Times New Roman" panose="02020603050405020304" pitchFamily="18" charset="0"/>
              </a:rPr>
              <a:t>kinase </a:t>
            </a:r>
            <a:r>
              <a:rPr lang="el-GR" sz="1350" dirty="0" err="1">
                <a:latin typeface="Calibri" panose="020F0502020204030204" pitchFamily="34" charset="0"/>
                <a:ea typeface="Calibri" panose="020F0502020204030204" pitchFamily="34" charset="0"/>
                <a:cs typeface="Times New Roman" panose="02020603050405020304" pitchFamily="18" charset="0"/>
              </a:rPr>
              <a:t>σηματοδοτικών</a:t>
            </a:r>
            <a:r>
              <a:rPr lang="el-GR" sz="1350" dirty="0">
                <a:latin typeface="Calibri" panose="020F0502020204030204" pitchFamily="34" charset="0"/>
                <a:ea typeface="Calibri" panose="020F0502020204030204" pitchFamily="34" charset="0"/>
                <a:cs typeface="Times New Roman" panose="02020603050405020304" pitchFamily="18" charset="0"/>
              </a:rPr>
              <a:t> μονοπατιών. </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600"/>
              </a:spcAft>
              <a:buNone/>
            </a:pPr>
            <a:r>
              <a:rPr lang="el-GR" sz="1350" dirty="0">
                <a:latin typeface="Calibri" panose="020F0502020204030204" pitchFamily="34" charset="0"/>
                <a:ea typeface="Calibri" panose="020F0502020204030204" pitchFamily="34" charset="0"/>
                <a:cs typeface="Times New Roman" panose="02020603050405020304" pitchFamily="18" charset="0"/>
              </a:rPr>
              <a:t>Στις </a:t>
            </a:r>
            <a:r>
              <a:rPr lang="el-GR" sz="1350" dirty="0" err="1">
                <a:latin typeface="Calibri" panose="020F0502020204030204" pitchFamily="34" charset="0"/>
                <a:ea typeface="Calibri" panose="020F0502020204030204" pitchFamily="34" charset="0"/>
                <a:cs typeface="Times New Roman" panose="02020603050405020304" pitchFamily="18" charset="0"/>
              </a:rPr>
              <a:t>αντιαθηρογόνες</a:t>
            </a:r>
            <a:r>
              <a:rPr lang="el-GR" sz="1350" dirty="0">
                <a:latin typeface="Calibri" panose="020F0502020204030204" pitchFamily="34" charset="0"/>
                <a:ea typeface="Calibri" panose="020F0502020204030204" pitchFamily="34" charset="0"/>
                <a:cs typeface="Times New Roman" panose="02020603050405020304" pitchFamily="18" charset="0"/>
              </a:rPr>
              <a:t> δράσεις συγκαταλέγονται η διέγερση της παραγωγής του ΝΟ, η διατήρηση σε διαφοροποιημένη κατάσταση των </a:t>
            </a:r>
            <a:r>
              <a:rPr lang="en-US" sz="1350" dirty="0">
                <a:latin typeface="Calibri" panose="020F0502020204030204" pitchFamily="34" charset="0"/>
                <a:ea typeface="Calibri" panose="020F0502020204030204" pitchFamily="34" charset="0"/>
                <a:cs typeface="Times New Roman" panose="02020603050405020304" pitchFamily="18" charset="0"/>
              </a:rPr>
              <a:t>VSMCs</a:t>
            </a:r>
            <a:r>
              <a:rPr lang="el-GR" sz="1350" dirty="0">
                <a:latin typeface="Calibri" panose="020F0502020204030204" pitchFamily="34" charset="0"/>
                <a:ea typeface="Calibri" panose="020F0502020204030204" pitchFamily="34" charset="0"/>
                <a:cs typeface="Times New Roman" panose="02020603050405020304" pitchFamily="18" charset="0"/>
              </a:rPr>
              <a:t>, και η αντιμετώπιση των επιδράσεων του VEGF και του PDGF. </a:t>
            </a:r>
          </a:p>
          <a:p>
            <a:pPr marL="0" indent="0">
              <a:lnSpc>
                <a:spcPct val="107000"/>
              </a:lnSpc>
              <a:spcAft>
                <a:spcPts val="600"/>
              </a:spcAft>
              <a:buNone/>
            </a:pPr>
            <a:r>
              <a:rPr lang="en-US" sz="1350" dirty="0">
                <a:latin typeface="Calibri" panose="020F0502020204030204" pitchFamily="34" charset="0"/>
                <a:ea typeface="Calibri" panose="020F0502020204030204" pitchFamily="34" charset="0"/>
                <a:cs typeface="Times New Roman" panose="02020603050405020304" pitchFamily="18" charset="0"/>
              </a:rPr>
              <a:t>O</a:t>
            </a:r>
            <a:r>
              <a:rPr lang="el-GR" sz="1350" dirty="0">
                <a:latin typeface="Calibri" panose="020F0502020204030204" pitchFamily="34" charset="0"/>
                <a:ea typeface="Calibri" panose="020F0502020204030204" pitchFamily="34" charset="0"/>
                <a:cs typeface="Times New Roman" panose="02020603050405020304" pitchFamily="18" charset="0"/>
              </a:rPr>
              <a:t>ι μη μεταβολικές</a:t>
            </a:r>
            <a:r>
              <a:rPr lang="en-US" sz="1350" dirty="0">
                <a:latin typeface="Calibri" panose="020F0502020204030204" pitchFamily="34" charset="0"/>
                <a:ea typeface="Calibri" panose="020F0502020204030204" pitchFamily="34" charset="0"/>
                <a:cs typeface="Times New Roman" panose="02020603050405020304" pitchFamily="18" charset="0"/>
              </a:rPr>
              <a:t> </a:t>
            </a:r>
            <a:r>
              <a:rPr lang="el-GR" sz="1350" dirty="0">
                <a:latin typeface="Calibri" panose="020F0502020204030204" pitchFamily="34" charset="0"/>
                <a:ea typeface="Calibri" panose="020F0502020204030204" pitchFamily="34" charset="0"/>
                <a:cs typeface="Times New Roman" panose="02020603050405020304" pitchFamily="18" charset="0"/>
              </a:rPr>
              <a:t>δράσεις είναι πολλαπλασιαστικές, </a:t>
            </a:r>
            <a:r>
              <a:rPr lang="el-GR" sz="1350" dirty="0" err="1">
                <a:latin typeface="Calibri" panose="020F0502020204030204" pitchFamily="34" charset="0"/>
                <a:ea typeface="Calibri" panose="020F0502020204030204" pitchFamily="34" charset="0"/>
                <a:cs typeface="Times New Roman" panose="02020603050405020304" pitchFamily="18" charset="0"/>
              </a:rPr>
              <a:t>μιτογόνες</a:t>
            </a:r>
            <a:r>
              <a:rPr lang="el-GR" sz="1350" dirty="0">
                <a:latin typeface="Calibri" panose="020F0502020204030204" pitchFamily="34" charset="0"/>
                <a:ea typeface="Calibri" panose="020F0502020204030204" pitchFamily="34" charset="0"/>
                <a:cs typeface="Times New Roman" panose="02020603050405020304" pitchFamily="18" charset="0"/>
              </a:rPr>
              <a:t>, </a:t>
            </a:r>
            <a:r>
              <a:rPr lang="el-GR" sz="1350" dirty="0" err="1">
                <a:latin typeface="Calibri" panose="020F0502020204030204" pitchFamily="34" charset="0"/>
                <a:ea typeface="Calibri" panose="020F0502020204030204" pitchFamily="34" charset="0"/>
                <a:cs typeface="Times New Roman" panose="02020603050405020304" pitchFamily="18" charset="0"/>
              </a:rPr>
              <a:t>προφλεγμονώδεις</a:t>
            </a:r>
            <a:r>
              <a:rPr lang="el-GR" sz="1350" dirty="0">
                <a:latin typeface="Calibri" panose="020F0502020204030204" pitchFamily="34" charset="0"/>
                <a:ea typeface="Calibri" panose="020F0502020204030204" pitchFamily="34" charset="0"/>
                <a:cs typeface="Times New Roman" panose="02020603050405020304" pitchFamily="18" charset="0"/>
              </a:rPr>
              <a:t> και προ-</a:t>
            </a:r>
            <a:r>
              <a:rPr lang="el-GR" sz="1350" dirty="0" err="1">
                <a:latin typeface="Calibri" panose="020F0502020204030204" pitchFamily="34" charset="0"/>
                <a:ea typeface="Calibri" panose="020F0502020204030204" pitchFamily="34" charset="0"/>
                <a:cs typeface="Times New Roman" panose="02020603050405020304" pitchFamily="18" charset="0"/>
              </a:rPr>
              <a:t>αθηρογόνες</a:t>
            </a:r>
            <a:r>
              <a:rPr lang="el-GR" sz="1350" dirty="0">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07000"/>
              </a:lnSpc>
              <a:spcAft>
                <a:spcPts val="600"/>
              </a:spcAft>
              <a:buNone/>
            </a:pPr>
            <a:r>
              <a:rPr lang="el-GR" sz="1350" dirty="0">
                <a:latin typeface="Calibri" panose="020F0502020204030204" pitchFamily="34" charset="0"/>
                <a:ea typeface="Calibri" panose="020F0502020204030204" pitchFamily="34" charset="0"/>
                <a:cs typeface="Times New Roman" panose="02020603050405020304" pitchFamily="18" charset="0"/>
              </a:rPr>
              <a:t>Στο  ΣΔΤ2, υπάρχει επιλεκτική εξασθένηση της σηματοδότησης της ινσουλίνης μέσω </a:t>
            </a:r>
            <a:r>
              <a:rPr lang="el-GR" sz="1350" dirty="0" err="1">
                <a:latin typeface="Calibri" panose="020F0502020204030204" pitchFamily="34" charset="0"/>
                <a:ea typeface="Calibri" panose="020F0502020204030204" pitchFamily="34" charset="0"/>
                <a:cs typeface="Times New Roman" panose="02020603050405020304" pitchFamily="18" charset="0"/>
              </a:rPr>
              <a:t>μέσω</a:t>
            </a:r>
            <a:r>
              <a:rPr lang="el-GR" sz="1350" dirty="0">
                <a:latin typeface="Calibri" panose="020F0502020204030204" pitchFamily="34" charset="0"/>
                <a:ea typeface="Calibri" panose="020F0502020204030204" pitchFamily="34" charset="0"/>
                <a:cs typeface="Times New Roman" panose="02020603050405020304" pitchFamily="18" charset="0"/>
              </a:rPr>
              <a:t> του </a:t>
            </a:r>
            <a:r>
              <a:rPr lang="en-US" sz="1350" dirty="0">
                <a:latin typeface="Calibri" panose="020F0502020204030204" pitchFamily="34" charset="0"/>
                <a:ea typeface="Calibri" panose="020F0502020204030204" pitchFamily="34" charset="0"/>
                <a:cs typeface="Times New Roman" panose="02020603050405020304" pitchFamily="18" charset="0"/>
              </a:rPr>
              <a:t>PI</a:t>
            </a:r>
            <a:r>
              <a:rPr lang="el-GR" sz="1350" dirty="0">
                <a:latin typeface="Calibri" panose="020F0502020204030204" pitchFamily="34" charset="0"/>
                <a:ea typeface="Calibri" panose="020F0502020204030204" pitchFamily="34" charset="0"/>
                <a:cs typeface="Times New Roman" panose="02020603050405020304" pitchFamily="18" charset="0"/>
              </a:rPr>
              <a:t> 3-</a:t>
            </a:r>
            <a:r>
              <a:rPr lang="en-US" sz="1350" dirty="0">
                <a:latin typeface="Calibri" panose="020F0502020204030204" pitchFamily="34" charset="0"/>
                <a:ea typeface="Calibri" panose="020F0502020204030204" pitchFamily="34" charset="0"/>
                <a:cs typeface="Times New Roman" panose="02020603050405020304" pitchFamily="18" charset="0"/>
              </a:rPr>
              <a:t>Kinase-Akt  </a:t>
            </a:r>
            <a:r>
              <a:rPr lang="el-GR" sz="1350" dirty="0" err="1">
                <a:latin typeface="Calibri" panose="020F0502020204030204" pitchFamily="34" charset="0"/>
                <a:ea typeface="Calibri" panose="020F0502020204030204" pitchFamily="34" charset="0"/>
                <a:cs typeface="Times New Roman" panose="02020603050405020304" pitchFamily="18" charset="0"/>
              </a:rPr>
              <a:t>σηματοδοτικού</a:t>
            </a:r>
            <a:r>
              <a:rPr lang="el-GR" sz="1350" dirty="0">
                <a:latin typeface="Calibri" panose="020F0502020204030204" pitchFamily="34" charset="0"/>
                <a:ea typeface="Calibri" panose="020F0502020204030204" pitchFamily="34" charset="0"/>
                <a:cs typeface="Times New Roman" panose="02020603050405020304" pitchFamily="18" charset="0"/>
              </a:rPr>
              <a:t> μονοπατιού ενώ η σηματοδότηση μέσω του </a:t>
            </a:r>
            <a:r>
              <a:rPr lang="en-US" sz="1350" dirty="0">
                <a:latin typeface="Calibri" panose="020F0502020204030204" pitchFamily="34" charset="0"/>
                <a:ea typeface="Calibri" panose="020F0502020204030204" pitchFamily="34" charset="0"/>
                <a:cs typeface="Times New Roman" panose="02020603050405020304" pitchFamily="18" charset="0"/>
              </a:rPr>
              <a:t>Ras-</a:t>
            </a:r>
            <a:r>
              <a:rPr lang="el-GR" sz="1350" dirty="0">
                <a:latin typeface="Calibri" panose="020F0502020204030204" pitchFamily="34" charset="0"/>
                <a:ea typeface="Calibri" panose="020F0502020204030204" pitchFamily="34" charset="0"/>
                <a:cs typeface="Times New Roman" panose="02020603050405020304" pitchFamily="18" charset="0"/>
              </a:rPr>
              <a:t>MAP-</a:t>
            </a:r>
            <a:r>
              <a:rPr lang="en-US" sz="1350" dirty="0">
                <a:latin typeface="Calibri" panose="020F0502020204030204" pitchFamily="34" charset="0"/>
                <a:ea typeface="Calibri" panose="020F0502020204030204" pitchFamily="34" charset="0"/>
                <a:cs typeface="Times New Roman" panose="02020603050405020304" pitchFamily="18" charset="0"/>
              </a:rPr>
              <a:t>kinase</a:t>
            </a:r>
            <a:r>
              <a:rPr lang="el-GR" sz="1350" dirty="0">
                <a:latin typeface="Calibri" panose="020F0502020204030204" pitchFamily="34" charset="0"/>
                <a:ea typeface="Calibri" panose="020F0502020204030204" pitchFamily="34" charset="0"/>
                <a:cs typeface="Times New Roman" panose="02020603050405020304" pitchFamily="18" charset="0"/>
              </a:rPr>
              <a:t> μονοπατιού παραμένει ανέπαφη.</a:t>
            </a:r>
          </a:p>
        </p:txBody>
      </p:sp>
      <p:pic>
        <p:nvPicPr>
          <p:cNvPr id="8" name="Εικόνα 7">
            <a:extLst>
              <a:ext uri="{FF2B5EF4-FFF2-40B4-BE49-F238E27FC236}">
                <a16:creationId xmlns:a16="http://schemas.microsoft.com/office/drawing/2014/main" id="{1881133A-4CBC-55C4-8339-C49D22544E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0434" y="2207061"/>
            <a:ext cx="4335635" cy="3279779"/>
          </a:xfrm>
          <a:prstGeom prst="rect">
            <a:avLst/>
          </a:prstGeom>
        </p:spPr>
      </p:pic>
      <p:sp>
        <p:nvSpPr>
          <p:cNvPr id="9" name="TextBox 8">
            <a:extLst>
              <a:ext uri="{FF2B5EF4-FFF2-40B4-BE49-F238E27FC236}">
                <a16:creationId xmlns:a16="http://schemas.microsoft.com/office/drawing/2014/main" id="{D00133C6-8DE3-AC54-79D7-9647FAE5BE66}"/>
              </a:ext>
            </a:extLst>
          </p:cNvPr>
          <p:cNvSpPr txBox="1"/>
          <p:nvPr/>
        </p:nvSpPr>
        <p:spPr>
          <a:xfrm>
            <a:off x="5818016" y="5671377"/>
            <a:ext cx="4849985" cy="369332"/>
          </a:xfrm>
          <a:prstGeom prst="rect">
            <a:avLst/>
          </a:prstGeom>
          <a:noFill/>
        </p:spPr>
        <p:txBody>
          <a:bodyPr wrap="square" rtlCol="0">
            <a:spAutoFit/>
          </a:bodyPr>
          <a:lstStyle/>
          <a:p>
            <a:r>
              <a:rPr lang="en-US" sz="900" dirty="0">
                <a:solidFill>
                  <a:srgbClr val="383636"/>
                </a:solidFill>
                <a:latin typeface="Helvetica Neue"/>
              </a:rPr>
              <a:t>Cecilia C</a:t>
            </a:r>
            <a:r>
              <a:rPr lang="el-GR" sz="900" dirty="0">
                <a:solidFill>
                  <a:srgbClr val="383636"/>
                </a:solidFill>
                <a:latin typeface="Helvetica Neue"/>
              </a:rPr>
              <a:t> </a:t>
            </a:r>
            <a:r>
              <a:rPr lang="en-US" sz="900" dirty="0">
                <a:solidFill>
                  <a:srgbClr val="383636"/>
                </a:solidFill>
                <a:latin typeface="Helvetica Neue"/>
              </a:rPr>
              <a:t>et al. Molecular Mechanisms of Insulin Resistance That Impact Cardiovascular Biology. </a:t>
            </a:r>
            <a:r>
              <a:rPr lang="en-US" sz="900" i="1" dirty="0">
                <a:solidFill>
                  <a:srgbClr val="383636"/>
                </a:solidFill>
                <a:latin typeface="Helvetica Neue"/>
              </a:rPr>
              <a:t>Diabetes</a:t>
            </a:r>
            <a:r>
              <a:rPr lang="en-US" sz="900" dirty="0">
                <a:solidFill>
                  <a:srgbClr val="383636"/>
                </a:solidFill>
                <a:latin typeface="Helvetica Neue"/>
              </a:rPr>
              <a:t> 1 November 2004; 53 (11): 2735–2740. </a:t>
            </a:r>
            <a:endParaRPr lang="el-GR" sz="900" dirty="0"/>
          </a:p>
        </p:txBody>
      </p:sp>
    </p:spTree>
    <p:extLst>
      <p:ext uri="{BB962C8B-B14F-4D97-AF65-F5344CB8AC3E}">
        <p14:creationId xmlns:p14="http://schemas.microsoft.com/office/powerpoint/2010/main" val="2217249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F3B44FE2-9875-DA21-A19B-79433D38AFD4}"/>
              </a:ext>
            </a:extLst>
          </p:cNvPr>
          <p:cNvSpPr/>
          <p:nvPr/>
        </p:nvSpPr>
        <p:spPr>
          <a:xfrm>
            <a:off x="1524000" y="1251128"/>
            <a:ext cx="9144000" cy="754105"/>
          </a:xfrm>
          <a:prstGeom prst="rect">
            <a:avLst/>
          </a:prstGeom>
          <a:solidFill>
            <a:srgbClr val="C2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Τίτλος 1">
            <a:extLst>
              <a:ext uri="{FF2B5EF4-FFF2-40B4-BE49-F238E27FC236}">
                <a16:creationId xmlns:a16="http://schemas.microsoft.com/office/drawing/2014/main" id="{2301E4CF-F4CC-0F4E-11C4-0730509861B4}"/>
              </a:ext>
            </a:extLst>
          </p:cNvPr>
          <p:cNvSpPr>
            <a:spLocks noGrp="1"/>
          </p:cNvSpPr>
          <p:nvPr>
            <p:ph type="title"/>
          </p:nvPr>
        </p:nvSpPr>
        <p:spPr>
          <a:xfrm>
            <a:off x="2152650" y="1131094"/>
            <a:ext cx="7886700" cy="994172"/>
          </a:xfrm>
        </p:spPr>
        <p:txBody>
          <a:bodyPr>
            <a:normAutofit/>
          </a:bodyPr>
          <a:lstStyle/>
          <a:p>
            <a:r>
              <a:rPr lang="el-GR" sz="2800" dirty="0">
                <a:solidFill>
                  <a:srgbClr val="161137"/>
                </a:solidFill>
              </a:rPr>
              <a:t>Υπεργλυκαιμία</a:t>
            </a:r>
            <a:r>
              <a:rPr lang="en-US" sz="2800" dirty="0">
                <a:solidFill>
                  <a:srgbClr val="161137"/>
                </a:solidFill>
              </a:rPr>
              <a:t>/IR/</a:t>
            </a:r>
            <a:r>
              <a:rPr lang="el-GR" sz="2800" dirty="0" err="1">
                <a:solidFill>
                  <a:srgbClr val="161137"/>
                </a:solidFill>
              </a:rPr>
              <a:t>Υπερινσουλιναιμία</a:t>
            </a:r>
            <a:endParaRPr lang="el-GR" sz="2800" dirty="0">
              <a:solidFill>
                <a:srgbClr val="161137"/>
              </a:solidFill>
            </a:endParaRPr>
          </a:p>
        </p:txBody>
      </p:sp>
      <p:sp>
        <p:nvSpPr>
          <p:cNvPr id="6" name="TextBox 5">
            <a:extLst>
              <a:ext uri="{FF2B5EF4-FFF2-40B4-BE49-F238E27FC236}">
                <a16:creationId xmlns:a16="http://schemas.microsoft.com/office/drawing/2014/main" id="{D7088747-11B6-4482-55EC-28359321BCE9}"/>
              </a:ext>
            </a:extLst>
          </p:cNvPr>
          <p:cNvSpPr txBox="1"/>
          <p:nvPr/>
        </p:nvSpPr>
        <p:spPr>
          <a:xfrm>
            <a:off x="1618912" y="2828576"/>
            <a:ext cx="2290490" cy="646331"/>
          </a:xfrm>
          <a:prstGeom prst="rect">
            <a:avLst/>
          </a:prstGeom>
          <a:noFill/>
          <a:ln w="57150" cap="rnd">
            <a:solidFill>
              <a:srgbClr val="5A2A3E"/>
            </a:solidFill>
          </a:ln>
        </p:spPr>
        <p:txBody>
          <a:bodyPr wrap="square" rtlCol="0">
            <a:spAutoFit/>
          </a:bodyPr>
          <a:lstStyle/>
          <a:p>
            <a:r>
              <a:rPr lang="en-US" dirty="0"/>
              <a:t>In vitro studies + in vivo models</a:t>
            </a:r>
            <a:endParaRPr lang="el-GR" dirty="0"/>
          </a:p>
        </p:txBody>
      </p:sp>
      <p:sp>
        <p:nvSpPr>
          <p:cNvPr id="7" name="TextBox 6">
            <a:extLst>
              <a:ext uri="{FF2B5EF4-FFF2-40B4-BE49-F238E27FC236}">
                <a16:creationId xmlns:a16="http://schemas.microsoft.com/office/drawing/2014/main" id="{FD6A74C1-1B62-B66A-1C3E-3B3BCD7E8848}"/>
              </a:ext>
            </a:extLst>
          </p:cNvPr>
          <p:cNvSpPr txBox="1"/>
          <p:nvPr/>
        </p:nvSpPr>
        <p:spPr>
          <a:xfrm>
            <a:off x="4492829" y="2458869"/>
            <a:ext cx="2352760" cy="1200329"/>
          </a:xfrm>
          <a:prstGeom prst="rect">
            <a:avLst/>
          </a:prstGeom>
          <a:noFill/>
          <a:ln w="57150" cap="rnd">
            <a:solidFill>
              <a:srgbClr val="5A2A3E"/>
            </a:solidFill>
          </a:ln>
        </p:spPr>
        <p:txBody>
          <a:bodyPr wrap="square" rtlCol="0">
            <a:spAutoFit/>
          </a:bodyPr>
          <a:lstStyle/>
          <a:p>
            <a:r>
              <a:rPr lang="el-GR" dirty="0"/>
              <a:t>Υπεργλυκαιμία + </a:t>
            </a:r>
            <a:r>
              <a:rPr lang="en-US" dirty="0"/>
              <a:t>IR + </a:t>
            </a:r>
            <a:r>
              <a:rPr lang="el-GR" dirty="0" err="1"/>
              <a:t>υπερινσουλιναιμία</a:t>
            </a:r>
            <a:endParaRPr lang="el-GR" dirty="0"/>
          </a:p>
          <a:p>
            <a:r>
              <a:rPr lang="el-GR" dirty="0"/>
              <a:t>(επί απουσίας </a:t>
            </a:r>
            <a:r>
              <a:rPr lang="el-GR" dirty="0" err="1"/>
              <a:t>υπερλιπιδαιμίας</a:t>
            </a:r>
            <a:r>
              <a:rPr lang="el-GR" dirty="0"/>
              <a:t>)</a:t>
            </a:r>
          </a:p>
        </p:txBody>
      </p:sp>
      <p:sp>
        <p:nvSpPr>
          <p:cNvPr id="9" name="TextBox 8">
            <a:extLst>
              <a:ext uri="{FF2B5EF4-FFF2-40B4-BE49-F238E27FC236}">
                <a16:creationId xmlns:a16="http://schemas.microsoft.com/office/drawing/2014/main" id="{ED9BC967-1077-923B-6ECC-BB1D8ED49B78}"/>
              </a:ext>
            </a:extLst>
          </p:cNvPr>
          <p:cNvSpPr txBox="1"/>
          <p:nvPr/>
        </p:nvSpPr>
        <p:spPr>
          <a:xfrm>
            <a:off x="7104382" y="3220408"/>
            <a:ext cx="3335019" cy="2585323"/>
          </a:xfrm>
          <a:prstGeom prst="rect">
            <a:avLst/>
          </a:prstGeom>
          <a:noFill/>
          <a:ln w="57150" cap="rnd">
            <a:solidFill>
              <a:srgbClr val="5A2A3E"/>
            </a:solidFill>
          </a:ln>
        </p:spPr>
        <p:txBody>
          <a:bodyPr wrap="square" rtlCol="0">
            <a:spAutoFit/>
          </a:bodyPr>
          <a:lstStyle/>
          <a:p>
            <a:r>
              <a:rPr lang="el-GR" b="1" dirty="0"/>
              <a:t>Ενδοθηλιακή δυσλειτουργία + φλεγμονή</a:t>
            </a:r>
          </a:p>
          <a:p>
            <a:r>
              <a:rPr lang="el-GR" dirty="0"/>
              <a:t>-</a:t>
            </a:r>
            <a:r>
              <a:rPr lang="el-GR" dirty="0">
                <a:latin typeface="Century Gothic" panose="020B0502020202020204" pitchFamily="34" charset="0"/>
              </a:rPr>
              <a:t>↑</a:t>
            </a:r>
            <a:r>
              <a:rPr lang="en-US" dirty="0"/>
              <a:t>FFA</a:t>
            </a:r>
          </a:p>
          <a:p>
            <a:r>
              <a:rPr lang="en-US" dirty="0"/>
              <a:t>-</a:t>
            </a:r>
            <a:r>
              <a:rPr lang="en-US" dirty="0">
                <a:latin typeface="Century Gothic" panose="020B0502020202020204" pitchFamily="34" charset="0"/>
              </a:rPr>
              <a:t>↓</a:t>
            </a:r>
            <a:r>
              <a:rPr lang="el-GR" dirty="0" err="1"/>
              <a:t>βιοδιαθέσιμου</a:t>
            </a:r>
            <a:r>
              <a:rPr lang="el-GR" dirty="0"/>
              <a:t> ΝΟ</a:t>
            </a:r>
            <a:endParaRPr lang="en-US" dirty="0"/>
          </a:p>
          <a:p>
            <a:r>
              <a:rPr lang="en-US" dirty="0"/>
              <a:t>-</a:t>
            </a:r>
            <a:r>
              <a:rPr lang="el-GR" dirty="0">
                <a:latin typeface="Century Gothic" panose="020B0502020202020204" pitchFamily="34" charset="0"/>
              </a:rPr>
              <a:t>↑</a:t>
            </a:r>
            <a:r>
              <a:rPr lang="en-US" dirty="0"/>
              <a:t>AGE’s</a:t>
            </a:r>
          </a:p>
          <a:p>
            <a:r>
              <a:rPr lang="en-US" dirty="0"/>
              <a:t>-</a:t>
            </a:r>
            <a:r>
              <a:rPr lang="el-GR" dirty="0"/>
              <a:t>ενεργοποίηση </a:t>
            </a:r>
            <a:r>
              <a:rPr lang="el-GR" dirty="0" err="1"/>
              <a:t>πρωτεινικής</a:t>
            </a:r>
            <a:r>
              <a:rPr lang="el-GR" dirty="0"/>
              <a:t> </a:t>
            </a:r>
            <a:r>
              <a:rPr lang="el-GR" dirty="0" err="1"/>
              <a:t>κινάσης</a:t>
            </a:r>
            <a:r>
              <a:rPr lang="el-GR" dirty="0"/>
              <a:t> </a:t>
            </a:r>
            <a:r>
              <a:rPr lang="en-US" dirty="0"/>
              <a:t>C</a:t>
            </a:r>
            <a:endParaRPr lang="el-GR" dirty="0"/>
          </a:p>
          <a:p>
            <a:r>
              <a:rPr lang="el-GR" dirty="0"/>
              <a:t>-οξειδωτικό </a:t>
            </a:r>
            <a:r>
              <a:rPr lang="en-US" dirty="0"/>
              <a:t>stress</a:t>
            </a:r>
          </a:p>
          <a:p>
            <a:r>
              <a:rPr lang="en-US" dirty="0"/>
              <a:t>-</a:t>
            </a:r>
            <a:r>
              <a:rPr lang="el-GR" dirty="0" err="1"/>
              <a:t>μιτοχονδριακή</a:t>
            </a:r>
            <a:r>
              <a:rPr lang="el-GR" dirty="0"/>
              <a:t> δυσλειτουργία</a:t>
            </a:r>
          </a:p>
        </p:txBody>
      </p:sp>
      <p:sp>
        <p:nvSpPr>
          <p:cNvPr id="10" name="TextBox 9">
            <a:extLst>
              <a:ext uri="{FF2B5EF4-FFF2-40B4-BE49-F238E27FC236}">
                <a16:creationId xmlns:a16="http://schemas.microsoft.com/office/drawing/2014/main" id="{E0B17AF1-A710-CE21-F8D5-24AE8CD74258}"/>
              </a:ext>
            </a:extLst>
          </p:cNvPr>
          <p:cNvSpPr txBox="1"/>
          <p:nvPr/>
        </p:nvSpPr>
        <p:spPr>
          <a:xfrm>
            <a:off x="4443665" y="4513069"/>
            <a:ext cx="2401924" cy="2031325"/>
          </a:xfrm>
          <a:prstGeom prst="rect">
            <a:avLst/>
          </a:prstGeom>
          <a:noFill/>
          <a:ln w="57150" cap="rnd">
            <a:solidFill>
              <a:srgbClr val="5A2A3E"/>
            </a:solidFill>
          </a:ln>
        </p:spPr>
        <p:txBody>
          <a:bodyPr wrap="square" rtlCol="0">
            <a:spAutoFit/>
          </a:bodyPr>
          <a:lstStyle/>
          <a:p>
            <a:r>
              <a:rPr lang="el-GR" dirty="0"/>
              <a:t>Ενεργοποίηση + δυσλειτουργία</a:t>
            </a:r>
            <a:r>
              <a:rPr lang="en-US" dirty="0"/>
              <a:t> VSMC</a:t>
            </a:r>
          </a:p>
          <a:p>
            <a:r>
              <a:rPr lang="el-GR" dirty="0"/>
              <a:t>Ενεργοποίηση ενδοθηλιακών κυττάρων</a:t>
            </a:r>
          </a:p>
          <a:p>
            <a:r>
              <a:rPr lang="el-GR" dirty="0"/>
              <a:t>Ενεργοποίηση μονοκυττάρων</a:t>
            </a:r>
          </a:p>
        </p:txBody>
      </p:sp>
      <p:sp>
        <p:nvSpPr>
          <p:cNvPr id="11" name="TextBox 10">
            <a:extLst>
              <a:ext uri="{FF2B5EF4-FFF2-40B4-BE49-F238E27FC236}">
                <a16:creationId xmlns:a16="http://schemas.microsoft.com/office/drawing/2014/main" id="{131EBF57-5729-5004-1E3A-EE3468C33B58}"/>
              </a:ext>
            </a:extLst>
          </p:cNvPr>
          <p:cNvSpPr txBox="1"/>
          <p:nvPr/>
        </p:nvSpPr>
        <p:spPr>
          <a:xfrm>
            <a:off x="1618912" y="4731465"/>
            <a:ext cx="2352760" cy="923330"/>
          </a:xfrm>
          <a:prstGeom prst="rect">
            <a:avLst/>
          </a:prstGeom>
          <a:noFill/>
          <a:ln w="57150" cap="rnd">
            <a:solidFill>
              <a:srgbClr val="5A2A3E"/>
            </a:solidFill>
          </a:ln>
        </p:spPr>
        <p:txBody>
          <a:bodyPr wrap="square" rtlCol="0">
            <a:spAutoFit/>
          </a:bodyPr>
          <a:lstStyle/>
          <a:p>
            <a:r>
              <a:rPr lang="el-GR" dirty="0">
                <a:latin typeface="Century Gothic" panose="020B0502020202020204" pitchFamily="34" charset="0"/>
              </a:rPr>
              <a:t>↑</a:t>
            </a:r>
            <a:r>
              <a:rPr lang="el-GR" dirty="0"/>
              <a:t>Φορτίο πλάκας</a:t>
            </a:r>
          </a:p>
          <a:p>
            <a:r>
              <a:rPr lang="el-GR" dirty="0">
                <a:latin typeface="Century Gothic" panose="020B0502020202020204" pitchFamily="34" charset="0"/>
              </a:rPr>
              <a:t>↑</a:t>
            </a:r>
            <a:r>
              <a:rPr lang="el-GR" dirty="0"/>
              <a:t> </a:t>
            </a:r>
            <a:r>
              <a:rPr lang="el-GR" dirty="0" err="1"/>
              <a:t>αθηροσκληρωτικής</a:t>
            </a:r>
            <a:r>
              <a:rPr lang="el-GR" dirty="0"/>
              <a:t> βλάβης</a:t>
            </a:r>
          </a:p>
        </p:txBody>
      </p:sp>
      <p:cxnSp>
        <p:nvCxnSpPr>
          <p:cNvPr id="13" name="Γραμμή σύνδεσης: Γωνιώδης 12">
            <a:extLst>
              <a:ext uri="{FF2B5EF4-FFF2-40B4-BE49-F238E27FC236}">
                <a16:creationId xmlns:a16="http://schemas.microsoft.com/office/drawing/2014/main" id="{13741CED-B5CA-A82B-AC97-C91C02792986}"/>
              </a:ext>
            </a:extLst>
          </p:cNvPr>
          <p:cNvCxnSpPr>
            <a:cxnSpLocks/>
            <a:stCxn id="6" idx="3"/>
            <a:endCxn id="7" idx="1"/>
          </p:cNvCxnSpPr>
          <p:nvPr/>
        </p:nvCxnSpPr>
        <p:spPr>
          <a:xfrm flipV="1">
            <a:off x="3909403" y="3059033"/>
            <a:ext cx="583427" cy="92708"/>
          </a:xfrm>
          <a:prstGeom prst="bentConnector3">
            <a:avLst>
              <a:gd name="adj1" fmla="val 50000"/>
            </a:avLst>
          </a:prstGeom>
          <a:ln w="28575">
            <a:solidFill>
              <a:srgbClr val="5A2A3E"/>
            </a:solidFill>
            <a:tailEnd type="triangle"/>
          </a:ln>
        </p:spPr>
        <p:style>
          <a:lnRef idx="1">
            <a:schemeClr val="accent1"/>
          </a:lnRef>
          <a:fillRef idx="0">
            <a:schemeClr val="accent1"/>
          </a:fillRef>
          <a:effectRef idx="0">
            <a:schemeClr val="accent1"/>
          </a:effectRef>
          <a:fontRef idx="minor">
            <a:schemeClr val="tx1"/>
          </a:fontRef>
        </p:style>
      </p:cxnSp>
      <p:cxnSp>
        <p:nvCxnSpPr>
          <p:cNvPr id="15" name="Γραμμή σύνδεσης: Γωνιώδης 14">
            <a:extLst>
              <a:ext uri="{FF2B5EF4-FFF2-40B4-BE49-F238E27FC236}">
                <a16:creationId xmlns:a16="http://schemas.microsoft.com/office/drawing/2014/main" id="{81EEEB10-7ABB-B5AA-DCA3-3F857E45BA92}"/>
              </a:ext>
            </a:extLst>
          </p:cNvPr>
          <p:cNvCxnSpPr>
            <a:cxnSpLocks/>
            <a:stCxn id="7" idx="3"/>
            <a:endCxn id="9" idx="0"/>
          </p:cNvCxnSpPr>
          <p:nvPr/>
        </p:nvCxnSpPr>
        <p:spPr>
          <a:xfrm>
            <a:off x="6845589" y="3059033"/>
            <a:ext cx="1926302" cy="161374"/>
          </a:xfrm>
          <a:prstGeom prst="bentConnector2">
            <a:avLst/>
          </a:prstGeom>
          <a:ln w="28575">
            <a:solidFill>
              <a:srgbClr val="5A2A3E"/>
            </a:solidFill>
            <a:tailEnd type="triangle"/>
          </a:ln>
        </p:spPr>
        <p:style>
          <a:lnRef idx="1">
            <a:schemeClr val="accent1"/>
          </a:lnRef>
          <a:fillRef idx="0">
            <a:schemeClr val="accent1"/>
          </a:fillRef>
          <a:effectRef idx="0">
            <a:schemeClr val="accent1"/>
          </a:effectRef>
          <a:fontRef idx="minor">
            <a:schemeClr val="tx1"/>
          </a:fontRef>
        </p:style>
      </p:cxnSp>
      <p:cxnSp>
        <p:nvCxnSpPr>
          <p:cNvPr id="17" name="Γραμμή σύνδεσης: Γωνιώδης 16">
            <a:extLst>
              <a:ext uri="{FF2B5EF4-FFF2-40B4-BE49-F238E27FC236}">
                <a16:creationId xmlns:a16="http://schemas.microsoft.com/office/drawing/2014/main" id="{DD724E2B-1CF4-DB87-139F-DA089512609A}"/>
              </a:ext>
            </a:extLst>
          </p:cNvPr>
          <p:cNvCxnSpPr>
            <a:cxnSpLocks/>
            <a:stCxn id="9" idx="2"/>
            <a:endCxn id="10" idx="3"/>
          </p:cNvCxnSpPr>
          <p:nvPr/>
        </p:nvCxnSpPr>
        <p:spPr>
          <a:xfrm rot="5400000" flipH="1">
            <a:off x="7670241" y="4704080"/>
            <a:ext cx="276999" cy="1926302"/>
          </a:xfrm>
          <a:prstGeom prst="bentConnector4">
            <a:avLst>
              <a:gd name="adj1" fmla="val -82527"/>
              <a:gd name="adj2" fmla="val 93283"/>
            </a:avLst>
          </a:prstGeom>
          <a:ln w="28575">
            <a:solidFill>
              <a:srgbClr val="5A2A3E"/>
            </a:solidFill>
            <a:tailEnd type="triangle"/>
          </a:ln>
        </p:spPr>
        <p:style>
          <a:lnRef idx="1">
            <a:schemeClr val="accent1"/>
          </a:lnRef>
          <a:fillRef idx="0">
            <a:schemeClr val="accent1"/>
          </a:fillRef>
          <a:effectRef idx="0">
            <a:schemeClr val="accent1"/>
          </a:effectRef>
          <a:fontRef idx="minor">
            <a:schemeClr val="tx1"/>
          </a:fontRef>
        </p:style>
      </p:cxnSp>
      <p:cxnSp>
        <p:nvCxnSpPr>
          <p:cNvPr id="19" name="Γραμμή σύνδεσης: Γωνιώδης 18">
            <a:extLst>
              <a:ext uri="{FF2B5EF4-FFF2-40B4-BE49-F238E27FC236}">
                <a16:creationId xmlns:a16="http://schemas.microsoft.com/office/drawing/2014/main" id="{4AFE8835-A821-591F-D965-FA182D9DA5CE}"/>
              </a:ext>
            </a:extLst>
          </p:cNvPr>
          <p:cNvCxnSpPr>
            <a:cxnSpLocks/>
            <a:stCxn id="10" idx="1"/>
            <a:endCxn id="11" idx="3"/>
          </p:cNvCxnSpPr>
          <p:nvPr/>
        </p:nvCxnSpPr>
        <p:spPr>
          <a:xfrm rot="10800000">
            <a:off x="3971674" y="5193132"/>
            <a:ext cx="471993" cy="335601"/>
          </a:xfrm>
          <a:prstGeom prst="bentConnector3">
            <a:avLst/>
          </a:prstGeom>
          <a:ln w="28575">
            <a:solidFill>
              <a:srgbClr val="5A2A3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61439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115185D6-6153-C958-4F3F-3C6F09B035C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41478" y="1533002"/>
            <a:ext cx="5909044" cy="3971990"/>
          </a:xfrm>
        </p:spPr>
      </p:pic>
      <p:sp>
        <p:nvSpPr>
          <p:cNvPr id="6" name="Ορθογώνιο 5">
            <a:extLst>
              <a:ext uri="{FF2B5EF4-FFF2-40B4-BE49-F238E27FC236}">
                <a16:creationId xmlns:a16="http://schemas.microsoft.com/office/drawing/2014/main" id="{3AEA31E9-8BFD-9CB0-06D2-0A10615DFB57}"/>
              </a:ext>
            </a:extLst>
          </p:cNvPr>
          <p:cNvSpPr/>
          <p:nvPr/>
        </p:nvSpPr>
        <p:spPr>
          <a:xfrm>
            <a:off x="1524000" y="1251128"/>
            <a:ext cx="6626742" cy="216145"/>
          </a:xfrm>
          <a:prstGeom prst="rect">
            <a:avLst/>
          </a:prstGeom>
          <a:solidFill>
            <a:srgbClr val="C2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l-GR" sz="1350">
              <a:solidFill>
                <a:prstClr val="white"/>
              </a:solidFill>
              <a:latin typeface="Calibri" panose="020F0502020204030204"/>
            </a:endParaRPr>
          </a:p>
        </p:txBody>
      </p:sp>
      <p:sp>
        <p:nvSpPr>
          <p:cNvPr id="7" name="Ορθογώνιο 6">
            <a:extLst>
              <a:ext uri="{FF2B5EF4-FFF2-40B4-BE49-F238E27FC236}">
                <a16:creationId xmlns:a16="http://schemas.microsoft.com/office/drawing/2014/main" id="{4AC23331-658E-5F93-0289-56E705ED2743}"/>
              </a:ext>
            </a:extLst>
          </p:cNvPr>
          <p:cNvSpPr/>
          <p:nvPr/>
        </p:nvSpPr>
        <p:spPr>
          <a:xfrm>
            <a:off x="8366051" y="1251128"/>
            <a:ext cx="2301467" cy="216145"/>
          </a:xfrm>
          <a:prstGeom prst="rect">
            <a:avLst/>
          </a:prstGeom>
          <a:solidFill>
            <a:srgbClr val="EDD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l-GR" sz="1350">
              <a:solidFill>
                <a:prstClr val="white"/>
              </a:solidFill>
              <a:latin typeface="Calibri" panose="020F0502020204030204"/>
            </a:endParaRPr>
          </a:p>
        </p:txBody>
      </p:sp>
      <p:pic>
        <p:nvPicPr>
          <p:cNvPr id="8" name="logo">
            <a:extLst>
              <a:ext uri="{FF2B5EF4-FFF2-40B4-BE49-F238E27FC236}">
                <a16:creationId xmlns:a16="http://schemas.microsoft.com/office/drawing/2014/main" id="{6BB6BF2A-3946-AC89-4EB9-F169B62AFB01}"/>
              </a:ext>
            </a:extLst>
          </p:cNvPr>
          <p:cNvPicPr/>
          <p:nvPr/>
        </p:nvPicPr>
        <p:blipFill>
          <a:blip r:embed="rId4"/>
          <a:stretch/>
        </p:blipFill>
        <p:spPr>
          <a:xfrm>
            <a:off x="1715187" y="5504993"/>
            <a:ext cx="270000" cy="356400"/>
          </a:xfrm>
          <a:prstGeom prst="rect">
            <a:avLst/>
          </a:prstGeom>
          <a:ln>
            <a:noFill/>
          </a:ln>
        </p:spPr>
      </p:pic>
      <p:sp>
        <p:nvSpPr>
          <p:cNvPr id="9" name="TextShape 1">
            <a:extLst>
              <a:ext uri="{FF2B5EF4-FFF2-40B4-BE49-F238E27FC236}">
                <a16:creationId xmlns:a16="http://schemas.microsoft.com/office/drawing/2014/main" id="{F89F7B2F-2E4B-2303-A3B1-8C3378D86548}"/>
              </a:ext>
            </a:extLst>
          </p:cNvPr>
          <p:cNvSpPr txBox="1"/>
          <p:nvPr/>
        </p:nvSpPr>
        <p:spPr>
          <a:xfrm>
            <a:off x="2152651" y="5504993"/>
            <a:ext cx="6568263" cy="356401"/>
          </a:xfrm>
          <a:prstGeom prst="rect">
            <a:avLst/>
          </a:prstGeom>
          <a:noFill/>
          <a:ln>
            <a:noFill/>
          </a:ln>
        </p:spPr>
        <p:txBody>
          <a:bodyPr lIns="27000" tIns="35100" rIns="27000" bIns="35100" anchor="b" anchorCtr="1"/>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825" spc="-1" dirty="0">
                <a:solidFill>
                  <a:srgbClr val="000000"/>
                </a:solidFill>
                <a:latin typeface="Arial"/>
              </a:rPr>
              <a:t>Cecilia C. Low Wang. Circulation. Clinical Update: Cardiovascular Disease in Diabetes Mellitus, Volume: 133, Issue: 24, Pages: 2459-502</a:t>
            </a:r>
            <a:r>
              <a:rPr lang="el-GR" sz="825" spc="-1" dirty="0">
                <a:solidFill>
                  <a:srgbClr val="000000"/>
                </a:solidFill>
                <a:latin typeface="Arial"/>
              </a:rPr>
              <a:t>.</a:t>
            </a:r>
            <a:endParaRPr lang="en-US" sz="825" spc="-1" dirty="0">
              <a:solidFill>
                <a:srgbClr val="000000"/>
              </a:solidFill>
              <a:latin typeface="Arial"/>
            </a:endParaRPr>
          </a:p>
        </p:txBody>
      </p:sp>
      <p:sp>
        <p:nvSpPr>
          <p:cNvPr id="10" name="TextShape 2">
            <a:extLst>
              <a:ext uri="{FF2B5EF4-FFF2-40B4-BE49-F238E27FC236}">
                <a16:creationId xmlns:a16="http://schemas.microsoft.com/office/drawing/2014/main" id="{AAE9F9A6-C9E0-F8DB-0EC4-E813D4A42039}"/>
              </a:ext>
            </a:extLst>
          </p:cNvPr>
          <p:cNvSpPr txBox="1"/>
          <p:nvPr/>
        </p:nvSpPr>
        <p:spPr>
          <a:xfrm>
            <a:off x="8621233" y="5592419"/>
            <a:ext cx="2199644" cy="268975"/>
          </a:xfrm>
          <a:prstGeom prst="rect">
            <a:avLst/>
          </a:prstGeom>
          <a:noFill/>
          <a:ln>
            <a:noFill/>
          </a:ln>
        </p:spPr>
        <p:txBody>
          <a:bodyPr lIns="27000" tIns="35100" rIns="27000" bIns="35100" anchor="b" anchorCtr="1"/>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750" spc="-1" dirty="0">
                <a:solidFill>
                  <a:srgbClr val="000000"/>
                </a:solidFill>
                <a:latin typeface="Arial"/>
              </a:rPr>
              <a:t>© 2016 American Heart Association, Inc.</a:t>
            </a:r>
          </a:p>
        </p:txBody>
      </p:sp>
    </p:spTree>
    <p:extLst>
      <p:ext uri="{BB962C8B-B14F-4D97-AF65-F5344CB8AC3E}">
        <p14:creationId xmlns:p14="http://schemas.microsoft.com/office/powerpoint/2010/main" val="3908353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FA65888A-82CC-84EC-0A74-A0B3CBC668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1146" y="2125267"/>
            <a:ext cx="3732409" cy="3586481"/>
          </a:xfrm>
          <a:prstGeom prst="rect">
            <a:avLst/>
          </a:prstGeom>
        </p:spPr>
      </p:pic>
      <p:sp>
        <p:nvSpPr>
          <p:cNvPr id="6" name="Ορθογώνιο 5">
            <a:extLst>
              <a:ext uri="{FF2B5EF4-FFF2-40B4-BE49-F238E27FC236}">
                <a16:creationId xmlns:a16="http://schemas.microsoft.com/office/drawing/2014/main" id="{9112B458-0C6F-5F02-7BF4-94B999972E29}"/>
              </a:ext>
            </a:extLst>
          </p:cNvPr>
          <p:cNvSpPr/>
          <p:nvPr/>
        </p:nvSpPr>
        <p:spPr>
          <a:xfrm>
            <a:off x="1524000" y="1365428"/>
            <a:ext cx="9144000" cy="754105"/>
          </a:xfrm>
          <a:prstGeom prst="rect">
            <a:avLst/>
          </a:prstGeom>
          <a:solidFill>
            <a:srgbClr val="C2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7" name="Τίτλος 1">
            <a:extLst>
              <a:ext uri="{FF2B5EF4-FFF2-40B4-BE49-F238E27FC236}">
                <a16:creationId xmlns:a16="http://schemas.microsoft.com/office/drawing/2014/main" id="{B095AD78-2E11-9F90-296F-78AD4FDFEC74}"/>
              </a:ext>
            </a:extLst>
          </p:cNvPr>
          <p:cNvSpPr txBox="1">
            <a:spLocks/>
          </p:cNvSpPr>
          <p:nvPr/>
        </p:nvSpPr>
        <p:spPr>
          <a:xfrm>
            <a:off x="2160815" y="124539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300" dirty="0">
                <a:solidFill>
                  <a:srgbClr val="161137"/>
                </a:solidFill>
              </a:rPr>
              <a:t>ΣΔ – Φλεγμονή - Αθηροσκλήρωση </a:t>
            </a:r>
          </a:p>
        </p:txBody>
      </p:sp>
      <p:sp>
        <p:nvSpPr>
          <p:cNvPr id="8" name="TextBox 7">
            <a:extLst>
              <a:ext uri="{FF2B5EF4-FFF2-40B4-BE49-F238E27FC236}">
                <a16:creationId xmlns:a16="http://schemas.microsoft.com/office/drawing/2014/main" id="{5A955680-06C0-BAA0-5A05-5B450D731B0D}"/>
              </a:ext>
            </a:extLst>
          </p:cNvPr>
          <p:cNvSpPr txBox="1"/>
          <p:nvPr/>
        </p:nvSpPr>
        <p:spPr>
          <a:xfrm>
            <a:off x="5873170" y="2119533"/>
            <a:ext cx="4719134" cy="3693319"/>
          </a:xfrm>
          <a:prstGeom prst="rect">
            <a:avLst/>
          </a:prstGeom>
          <a:noFill/>
        </p:spPr>
        <p:txBody>
          <a:bodyPr wrap="square" rtlCol="0">
            <a:spAutoFit/>
          </a:bodyPr>
          <a:lstStyle/>
          <a:p>
            <a:pPr marL="214313" indent="-214313">
              <a:buFont typeface="Wingdings" panose="05000000000000000000" pitchFamily="2" charset="2"/>
              <a:buChar char="Ø"/>
            </a:pPr>
            <a:r>
              <a:rPr lang="el-GR" dirty="0"/>
              <a:t>Ο ΣΔ, η αντίσταση στην ινσουλίνη  και η παχυσαρκία χαρακτηρίζονται από χρόνια υποκλινική συστηματική και αγγειακή φλεγμονή. </a:t>
            </a:r>
          </a:p>
          <a:p>
            <a:pPr marL="214313" indent="-214313">
              <a:buFont typeface="Wingdings" panose="05000000000000000000" pitchFamily="2" charset="2"/>
              <a:buChar char="Ø"/>
            </a:pPr>
            <a:endParaRPr lang="el-GR" dirty="0"/>
          </a:p>
          <a:p>
            <a:pPr marL="214313" indent="-214313">
              <a:buFont typeface="Wingdings" panose="05000000000000000000" pitchFamily="2" charset="2"/>
              <a:buChar char="Ø"/>
            </a:pPr>
            <a:r>
              <a:rPr lang="el-GR" dirty="0"/>
              <a:t>Η </a:t>
            </a:r>
            <a:r>
              <a:rPr lang="en-US" dirty="0" err="1"/>
              <a:t>hsCRP</a:t>
            </a:r>
            <a:r>
              <a:rPr lang="el-GR" dirty="0"/>
              <a:t>  είναι ένας αναγνωρισμένος δείκτης φλεγμονής, ο οποίος θεωρείται επιπρόσθετος (στους ήδη παραδοσιακούς) προγνωστικός δείκτης καρδιαγγειακού κινδύνου. </a:t>
            </a:r>
          </a:p>
          <a:p>
            <a:pPr marL="214313" indent="-214313">
              <a:buFont typeface="Wingdings" panose="05000000000000000000" pitchFamily="2" charset="2"/>
              <a:buChar char="Ø"/>
            </a:pPr>
            <a:endParaRPr lang="el-GR" dirty="0"/>
          </a:p>
          <a:p>
            <a:pPr marL="214313" indent="-214313">
              <a:buFont typeface="Wingdings" panose="05000000000000000000" pitchFamily="2" charset="2"/>
              <a:buChar char="Ø"/>
            </a:pPr>
            <a:r>
              <a:rPr lang="el-GR" dirty="0"/>
              <a:t>Αναμενόμενα, η φλεγμονή διαδραματίζει βασικό ρόλο στη διαδικασία της </a:t>
            </a:r>
            <a:r>
              <a:rPr lang="el-GR" dirty="0" err="1"/>
              <a:t>αθηρογένεσης</a:t>
            </a:r>
            <a:r>
              <a:rPr lang="el-GR" dirty="0"/>
              <a:t> και της αθηροσκλήρωσης. </a:t>
            </a:r>
          </a:p>
        </p:txBody>
      </p:sp>
      <p:sp>
        <p:nvSpPr>
          <p:cNvPr id="9" name="TextBox 8">
            <a:extLst>
              <a:ext uri="{FF2B5EF4-FFF2-40B4-BE49-F238E27FC236}">
                <a16:creationId xmlns:a16="http://schemas.microsoft.com/office/drawing/2014/main" id="{242770D7-7CEC-3E8D-15EB-6171BF5FE004}"/>
              </a:ext>
            </a:extLst>
          </p:cNvPr>
          <p:cNvSpPr txBox="1"/>
          <p:nvPr/>
        </p:nvSpPr>
        <p:spPr>
          <a:xfrm>
            <a:off x="1771727" y="6096000"/>
            <a:ext cx="8202887" cy="230832"/>
          </a:xfrm>
          <a:prstGeom prst="rect">
            <a:avLst/>
          </a:prstGeom>
          <a:noFill/>
        </p:spPr>
        <p:txBody>
          <a:bodyPr wrap="none" rtlCol="0">
            <a:spAutoFit/>
          </a:bodyPr>
          <a:lstStyle/>
          <a:p>
            <a:r>
              <a:rPr lang="en-US" sz="900" dirty="0"/>
              <a:t>Libby</a:t>
            </a:r>
            <a:r>
              <a:rPr lang="el-GR" sz="900" dirty="0"/>
              <a:t> </a:t>
            </a:r>
            <a:r>
              <a:rPr lang="en-US" sz="900" dirty="0"/>
              <a:t>P et al. Inflammation and Atherothrombosis: From Population Biology and Bench Research to Clinical Practice. Journal of the American College of Cardiology, 2006.</a:t>
            </a:r>
          </a:p>
        </p:txBody>
      </p:sp>
    </p:spTree>
    <p:extLst>
      <p:ext uri="{BB962C8B-B14F-4D97-AF65-F5344CB8AC3E}">
        <p14:creationId xmlns:p14="http://schemas.microsoft.com/office/powerpoint/2010/main" val="8936553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FA65888A-82CC-84EC-0A74-A0B3CBC668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1146" y="2125267"/>
            <a:ext cx="3732409" cy="3586481"/>
          </a:xfrm>
          <a:prstGeom prst="rect">
            <a:avLst/>
          </a:prstGeom>
        </p:spPr>
      </p:pic>
      <p:pic>
        <p:nvPicPr>
          <p:cNvPr id="4" name="Εικόνα 3">
            <a:extLst>
              <a:ext uri="{FF2B5EF4-FFF2-40B4-BE49-F238E27FC236}">
                <a16:creationId xmlns:a16="http://schemas.microsoft.com/office/drawing/2014/main" id="{BA308CDD-D937-F909-8123-14ECC43645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8448" y="2082565"/>
            <a:ext cx="3732409" cy="3629183"/>
          </a:xfrm>
          <a:prstGeom prst="rect">
            <a:avLst/>
          </a:prstGeom>
        </p:spPr>
      </p:pic>
      <p:pic>
        <p:nvPicPr>
          <p:cNvPr id="7" name="Γραφικό 6" descr="Βέλος: Δεξιόστροφη καμπύλη με συμπαγές γέμισμα">
            <a:extLst>
              <a:ext uri="{FF2B5EF4-FFF2-40B4-BE49-F238E27FC236}">
                <a16:creationId xmlns:a16="http://schemas.microsoft.com/office/drawing/2014/main" id="{8961E68B-77F9-7594-8452-304B1907B2B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5745826" y="3629713"/>
            <a:ext cx="700351" cy="700351"/>
          </a:xfrm>
          <a:prstGeom prst="rect">
            <a:avLst/>
          </a:prstGeom>
        </p:spPr>
      </p:pic>
      <p:sp>
        <p:nvSpPr>
          <p:cNvPr id="8" name="Ορθογώνιο 7">
            <a:extLst>
              <a:ext uri="{FF2B5EF4-FFF2-40B4-BE49-F238E27FC236}">
                <a16:creationId xmlns:a16="http://schemas.microsoft.com/office/drawing/2014/main" id="{53BA4803-D069-731A-4D20-E80A686E4EB6}"/>
              </a:ext>
            </a:extLst>
          </p:cNvPr>
          <p:cNvSpPr/>
          <p:nvPr/>
        </p:nvSpPr>
        <p:spPr>
          <a:xfrm>
            <a:off x="1524000" y="1365428"/>
            <a:ext cx="9144000" cy="754105"/>
          </a:xfrm>
          <a:prstGeom prst="rect">
            <a:avLst/>
          </a:prstGeom>
          <a:solidFill>
            <a:srgbClr val="C2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7030A0"/>
              </a:solidFill>
            </a:endParaRPr>
          </a:p>
        </p:txBody>
      </p:sp>
      <p:sp>
        <p:nvSpPr>
          <p:cNvPr id="9" name="Τίτλος 1">
            <a:extLst>
              <a:ext uri="{FF2B5EF4-FFF2-40B4-BE49-F238E27FC236}">
                <a16:creationId xmlns:a16="http://schemas.microsoft.com/office/drawing/2014/main" id="{7E15A21F-6070-9ABF-DF75-2EA83BA1972E}"/>
              </a:ext>
            </a:extLst>
          </p:cNvPr>
          <p:cNvSpPr txBox="1">
            <a:spLocks/>
          </p:cNvSpPr>
          <p:nvPr/>
        </p:nvSpPr>
        <p:spPr>
          <a:xfrm>
            <a:off x="2160815" y="124539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300" dirty="0">
                <a:solidFill>
                  <a:srgbClr val="161137"/>
                </a:solidFill>
              </a:rPr>
              <a:t>ΣΔ – Φλεγμονή - Αθηροσκλήρωση </a:t>
            </a:r>
          </a:p>
        </p:txBody>
      </p:sp>
      <p:sp>
        <p:nvSpPr>
          <p:cNvPr id="10" name="TextBox 9">
            <a:extLst>
              <a:ext uri="{FF2B5EF4-FFF2-40B4-BE49-F238E27FC236}">
                <a16:creationId xmlns:a16="http://schemas.microsoft.com/office/drawing/2014/main" id="{78298B8A-AAFB-DF1E-2972-DE720BAE9991}"/>
              </a:ext>
            </a:extLst>
          </p:cNvPr>
          <p:cNvSpPr txBox="1"/>
          <p:nvPr/>
        </p:nvSpPr>
        <p:spPr>
          <a:xfrm>
            <a:off x="1752602" y="5711747"/>
            <a:ext cx="8202887" cy="230832"/>
          </a:xfrm>
          <a:prstGeom prst="rect">
            <a:avLst/>
          </a:prstGeom>
          <a:noFill/>
        </p:spPr>
        <p:txBody>
          <a:bodyPr wrap="none" rtlCol="0">
            <a:spAutoFit/>
          </a:bodyPr>
          <a:lstStyle/>
          <a:p>
            <a:r>
              <a:rPr lang="en-US" sz="900" dirty="0"/>
              <a:t>Libby</a:t>
            </a:r>
            <a:r>
              <a:rPr lang="el-GR" sz="900" dirty="0"/>
              <a:t> </a:t>
            </a:r>
            <a:r>
              <a:rPr lang="en-US" sz="900" dirty="0"/>
              <a:t>P et al. Inflammation and Atherothrombosis: From Population Biology and Bench Research to Clinical Practice. Journal of the American College of Cardiology, 2006.</a:t>
            </a:r>
          </a:p>
        </p:txBody>
      </p:sp>
    </p:spTree>
    <p:extLst>
      <p:ext uri="{BB962C8B-B14F-4D97-AF65-F5344CB8AC3E}">
        <p14:creationId xmlns:p14="http://schemas.microsoft.com/office/powerpoint/2010/main" val="873900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96055C5C-447A-119E-42D3-E2401FEC8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3417" y="2082565"/>
            <a:ext cx="3732409" cy="3629183"/>
          </a:xfrm>
          <a:prstGeom prst="rect">
            <a:avLst/>
          </a:prstGeom>
        </p:spPr>
      </p:pic>
      <p:pic>
        <p:nvPicPr>
          <p:cNvPr id="5" name="Γραφικό 4" descr="Βέλος: Δεξιόστροφη καμπύλη με συμπαγές γέμισμα">
            <a:extLst>
              <a:ext uri="{FF2B5EF4-FFF2-40B4-BE49-F238E27FC236}">
                <a16:creationId xmlns:a16="http://schemas.microsoft.com/office/drawing/2014/main" id="{9A1018EB-7A6B-AC3C-C19F-D84C8D62239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5745826" y="3629713"/>
            <a:ext cx="700351" cy="700351"/>
          </a:xfrm>
          <a:prstGeom prst="rect">
            <a:avLst/>
          </a:prstGeom>
        </p:spPr>
      </p:pic>
      <p:pic>
        <p:nvPicPr>
          <p:cNvPr id="10" name="Εικόνα 9">
            <a:extLst>
              <a:ext uri="{FF2B5EF4-FFF2-40B4-BE49-F238E27FC236}">
                <a16:creationId xmlns:a16="http://schemas.microsoft.com/office/drawing/2014/main" id="{EA0A31A2-AFAA-E4B6-3D2C-29B536683F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8781" y="1918607"/>
            <a:ext cx="3792143" cy="3853542"/>
          </a:xfrm>
          <a:prstGeom prst="rect">
            <a:avLst/>
          </a:prstGeom>
        </p:spPr>
      </p:pic>
      <p:sp>
        <p:nvSpPr>
          <p:cNvPr id="11" name="Ορθογώνιο 10">
            <a:extLst>
              <a:ext uri="{FF2B5EF4-FFF2-40B4-BE49-F238E27FC236}">
                <a16:creationId xmlns:a16="http://schemas.microsoft.com/office/drawing/2014/main" id="{DCDB045F-0A6C-B0D7-BC99-75C2E16E554F}"/>
              </a:ext>
            </a:extLst>
          </p:cNvPr>
          <p:cNvSpPr/>
          <p:nvPr/>
        </p:nvSpPr>
        <p:spPr>
          <a:xfrm>
            <a:off x="1524000" y="1365428"/>
            <a:ext cx="9144000" cy="754105"/>
          </a:xfrm>
          <a:prstGeom prst="rect">
            <a:avLst/>
          </a:prstGeom>
          <a:solidFill>
            <a:srgbClr val="C2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2" name="Τίτλος 1">
            <a:extLst>
              <a:ext uri="{FF2B5EF4-FFF2-40B4-BE49-F238E27FC236}">
                <a16:creationId xmlns:a16="http://schemas.microsoft.com/office/drawing/2014/main" id="{D2C611A4-C495-5E58-F546-AC1497DB585A}"/>
              </a:ext>
            </a:extLst>
          </p:cNvPr>
          <p:cNvSpPr txBox="1">
            <a:spLocks/>
          </p:cNvSpPr>
          <p:nvPr/>
        </p:nvSpPr>
        <p:spPr>
          <a:xfrm>
            <a:off x="2160815" y="124539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300" dirty="0">
                <a:solidFill>
                  <a:srgbClr val="161137"/>
                </a:solidFill>
              </a:rPr>
              <a:t>ΣΔ – Φλεγμονή - Αθηροσκλήρωση </a:t>
            </a:r>
          </a:p>
        </p:txBody>
      </p:sp>
      <p:sp>
        <p:nvSpPr>
          <p:cNvPr id="13" name="TextBox 12">
            <a:extLst>
              <a:ext uri="{FF2B5EF4-FFF2-40B4-BE49-F238E27FC236}">
                <a16:creationId xmlns:a16="http://schemas.microsoft.com/office/drawing/2014/main" id="{8ED341F1-B593-6986-767E-985D6A1533E3}"/>
              </a:ext>
            </a:extLst>
          </p:cNvPr>
          <p:cNvSpPr txBox="1"/>
          <p:nvPr/>
        </p:nvSpPr>
        <p:spPr>
          <a:xfrm>
            <a:off x="1752602" y="5711747"/>
            <a:ext cx="8202887" cy="230832"/>
          </a:xfrm>
          <a:prstGeom prst="rect">
            <a:avLst/>
          </a:prstGeom>
          <a:noFill/>
        </p:spPr>
        <p:txBody>
          <a:bodyPr wrap="none" rtlCol="0">
            <a:spAutoFit/>
          </a:bodyPr>
          <a:lstStyle/>
          <a:p>
            <a:r>
              <a:rPr lang="en-US" sz="900" dirty="0"/>
              <a:t>Libby</a:t>
            </a:r>
            <a:r>
              <a:rPr lang="el-GR" sz="900" dirty="0"/>
              <a:t> </a:t>
            </a:r>
            <a:r>
              <a:rPr lang="en-US" sz="900" dirty="0"/>
              <a:t>P et al. Inflammation and Atherothrombosis: From Population Biology and Bench Research to Clinical Practice. Journal of the American College of Cardiology, 2006.</a:t>
            </a:r>
          </a:p>
        </p:txBody>
      </p:sp>
    </p:spTree>
    <p:extLst>
      <p:ext uri="{BB962C8B-B14F-4D97-AF65-F5344CB8AC3E}">
        <p14:creationId xmlns:p14="http://schemas.microsoft.com/office/powerpoint/2010/main" val="792793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23C2F31-01AA-F413-EE9A-48D50C5BF824}"/>
              </a:ext>
            </a:extLst>
          </p:cNvPr>
          <p:cNvSpPr>
            <a:spLocks noGrp="1"/>
          </p:cNvSpPr>
          <p:nvPr>
            <p:ph type="title"/>
          </p:nvPr>
        </p:nvSpPr>
        <p:spPr/>
        <p:txBody>
          <a:bodyPr/>
          <a:lstStyle/>
          <a:p>
            <a:endParaRPr lang="el-GR"/>
          </a:p>
        </p:txBody>
      </p:sp>
      <p:sp>
        <p:nvSpPr>
          <p:cNvPr id="11" name="Θέση περιεχομένου 10">
            <a:extLst>
              <a:ext uri="{FF2B5EF4-FFF2-40B4-BE49-F238E27FC236}">
                <a16:creationId xmlns:a16="http://schemas.microsoft.com/office/drawing/2014/main" id="{EA1319AD-311F-A5E7-4612-01D2F0E5D189}"/>
              </a:ext>
            </a:extLst>
          </p:cNvPr>
          <p:cNvSpPr>
            <a:spLocks noGrp="1"/>
          </p:cNvSpPr>
          <p:nvPr>
            <p:ph idx="1"/>
          </p:nvPr>
        </p:nvSpPr>
        <p:spPr>
          <a:xfrm>
            <a:off x="2152650" y="2633371"/>
            <a:ext cx="2278546" cy="3263504"/>
          </a:xfrm>
        </p:spPr>
        <p:txBody>
          <a:bodyPr>
            <a:normAutofit/>
          </a:bodyPr>
          <a:lstStyle/>
          <a:p>
            <a:pPr>
              <a:buFont typeface="Wingdings" panose="05000000000000000000" pitchFamily="2" charset="2"/>
              <a:buChar char="Ø"/>
            </a:pPr>
            <a:r>
              <a:rPr lang="el-GR" sz="1350" dirty="0"/>
              <a:t>Οι ασθενείς θεωρείται ότι βρίσκονται σε κατάσταση </a:t>
            </a:r>
            <a:r>
              <a:rPr lang="el-GR" sz="1350" dirty="0" err="1"/>
              <a:t>υπερπηκτικότητας</a:t>
            </a:r>
            <a:r>
              <a:rPr lang="el-GR" sz="1350" dirty="0"/>
              <a:t> εάν έχουν εργαστηριακές ευρήματα ή κλινικές καταστάσεις που σχετίζονται με αυξημένο κίνδυνο θρόμβωσης (</a:t>
            </a:r>
            <a:r>
              <a:rPr lang="el-GR" sz="1350" dirty="0" err="1"/>
              <a:t>Schafer</a:t>
            </a:r>
            <a:r>
              <a:rPr lang="el-GR" sz="1350" dirty="0"/>
              <a:t>, 1985).</a:t>
            </a:r>
          </a:p>
        </p:txBody>
      </p:sp>
      <p:sp>
        <p:nvSpPr>
          <p:cNvPr id="13" name="Ορθογώνιο 12">
            <a:extLst>
              <a:ext uri="{FF2B5EF4-FFF2-40B4-BE49-F238E27FC236}">
                <a16:creationId xmlns:a16="http://schemas.microsoft.com/office/drawing/2014/main" id="{38950CB7-5698-D15D-BE16-167A42C0D9BF}"/>
              </a:ext>
            </a:extLst>
          </p:cNvPr>
          <p:cNvSpPr/>
          <p:nvPr/>
        </p:nvSpPr>
        <p:spPr>
          <a:xfrm>
            <a:off x="1532247" y="1365428"/>
            <a:ext cx="9144000" cy="754105"/>
          </a:xfrm>
          <a:prstGeom prst="rect">
            <a:avLst/>
          </a:prstGeom>
          <a:solidFill>
            <a:srgbClr val="C2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Τίτλος 1">
            <a:extLst>
              <a:ext uri="{FF2B5EF4-FFF2-40B4-BE49-F238E27FC236}">
                <a16:creationId xmlns:a16="http://schemas.microsoft.com/office/drawing/2014/main" id="{3BD12475-129C-B1DC-13BD-C7A14E73A6B0}"/>
              </a:ext>
            </a:extLst>
          </p:cNvPr>
          <p:cNvSpPr txBox="1">
            <a:spLocks/>
          </p:cNvSpPr>
          <p:nvPr/>
        </p:nvSpPr>
        <p:spPr>
          <a:xfrm>
            <a:off x="2160897" y="124539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300" dirty="0">
                <a:solidFill>
                  <a:srgbClr val="161137"/>
                </a:solidFill>
              </a:rPr>
              <a:t>Κατάσταση </a:t>
            </a:r>
            <a:r>
              <a:rPr lang="el-GR" sz="3300" dirty="0" err="1">
                <a:solidFill>
                  <a:srgbClr val="161137"/>
                </a:solidFill>
              </a:rPr>
              <a:t>Υπερπηκτικότητας</a:t>
            </a:r>
            <a:r>
              <a:rPr lang="el-GR" sz="3300" dirty="0">
                <a:solidFill>
                  <a:srgbClr val="161137"/>
                </a:solidFill>
              </a:rPr>
              <a:t> </a:t>
            </a:r>
          </a:p>
        </p:txBody>
      </p:sp>
      <p:graphicFrame>
        <p:nvGraphicFramePr>
          <p:cNvPr id="16" name="Πίνακας 15">
            <a:extLst>
              <a:ext uri="{FF2B5EF4-FFF2-40B4-BE49-F238E27FC236}">
                <a16:creationId xmlns:a16="http://schemas.microsoft.com/office/drawing/2014/main" id="{770170B7-D608-6A23-3F7D-D59C127D123A}"/>
              </a:ext>
            </a:extLst>
          </p:cNvPr>
          <p:cNvGraphicFramePr>
            <a:graphicFrameLocks noGrp="1"/>
          </p:cNvGraphicFramePr>
          <p:nvPr>
            <p:extLst>
              <p:ext uri="{D42A27DB-BD31-4B8C-83A1-F6EECF244321}">
                <p14:modId xmlns:p14="http://schemas.microsoft.com/office/powerpoint/2010/main" val="3183149214"/>
              </p:ext>
            </p:extLst>
          </p:nvPr>
        </p:nvGraphicFramePr>
        <p:xfrm>
          <a:off x="4917327" y="2306706"/>
          <a:ext cx="5206495" cy="3403226"/>
        </p:xfrm>
        <a:graphic>
          <a:graphicData uri="http://schemas.openxmlformats.org/drawingml/2006/table">
            <a:tbl>
              <a:tblPr firstRow="1" firstCol="1" bandRow="1"/>
              <a:tblGrid>
                <a:gridCol w="5206495">
                  <a:extLst>
                    <a:ext uri="{9D8B030D-6E8A-4147-A177-3AD203B41FA5}">
                      <a16:colId xmlns:a16="http://schemas.microsoft.com/office/drawing/2014/main" val="303510899"/>
                    </a:ext>
                  </a:extLst>
                </a:gridCol>
              </a:tblGrid>
              <a:tr h="215170">
                <a:tc>
                  <a:txBody>
                    <a:bodyPr/>
                    <a:lstStyle/>
                    <a:p>
                      <a:pPr>
                        <a:lnSpc>
                          <a:spcPct val="150000"/>
                        </a:lnSpc>
                        <a:spcAft>
                          <a:spcPts val="800"/>
                        </a:spcAft>
                      </a:pPr>
                      <a:r>
                        <a:rPr lang="el-GR"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Διαταραχές δεικτών πήξης σε ασθενείς με ΣΔ</a:t>
                      </a:r>
                      <a:endParaRPr lang="el-GR"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A2A3E"/>
                    </a:solidFill>
                  </a:tcPr>
                </a:tc>
                <a:extLst>
                  <a:ext uri="{0D108BD9-81ED-4DB2-BD59-A6C34878D82A}">
                    <a16:rowId xmlns:a16="http://schemas.microsoft.com/office/drawing/2014/main" val="1842232479"/>
                  </a:ext>
                </a:extLst>
              </a:tr>
              <a:tr h="215170">
                <a:tc>
                  <a:txBody>
                    <a:bodyPr/>
                    <a:lstStyle/>
                    <a:p>
                      <a:pPr>
                        <a:lnSpc>
                          <a:spcPct val="150000"/>
                        </a:lnSpc>
                        <a:spcAft>
                          <a:spcPts val="800"/>
                        </a:spcAft>
                      </a:pPr>
                      <a:r>
                        <a:rPr lang="el-GR" sz="1100" b="1" dirty="0">
                          <a:effectLst/>
                          <a:latin typeface="Calibri" panose="020F0502020204030204" pitchFamily="34" charset="0"/>
                          <a:ea typeface="Calibri" panose="020F0502020204030204" pitchFamily="34" charset="0"/>
                          <a:cs typeface="Times New Roman" panose="02020603050405020304" pitchFamily="18" charset="0"/>
                        </a:rPr>
                        <a:t>Ενδοθηλιακή δυσλειτουργία</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DFEC"/>
                    </a:solidFill>
                  </a:tcPr>
                </a:tc>
                <a:extLst>
                  <a:ext uri="{0D108BD9-81ED-4DB2-BD59-A6C34878D82A}">
                    <a16:rowId xmlns:a16="http://schemas.microsoft.com/office/drawing/2014/main" val="1908815343"/>
                  </a:ext>
                </a:extLst>
              </a:tr>
              <a:tr h="215170">
                <a:tc>
                  <a:txBody>
                    <a:bodyPr/>
                    <a:lstStyle/>
                    <a:p>
                      <a:pPr>
                        <a:lnSpc>
                          <a:spcPct val="150000"/>
                        </a:lnSpc>
                        <a:spcAft>
                          <a:spcPts val="800"/>
                        </a:spcAft>
                      </a:pPr>
                      <a:r>
                        <a:rPr lang="el-GR" sz="1100" b="1" dirty="0">
                          <a:effectLst/>
                          <a:latin typeface="Calibri" panose="020F0502020204030204" pitchFamily="34" charset="0"/>
                          <a:ea typeface="Calibri" panose="020F0502020204030204" pitchFamily="34" charset="0"/>
                          <a:cs typeface="Times New Roman" panose="02020603050405020304" pitchFamily="18" charset="0"/>
                        </a:rPr>
                        <a:t>Αυξημένα επίπεδα δεικτών ενεργοποίησης της πήξης</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DFEC"/>
                    </a:solidFill>
                  </a:tcPr>
                </a:tc>
                <a:extLst>
                  <a:ext uri="{0D108BD9-81ED-4DB2-BD59-A6C34878D82A}">
                    <a16:rowId xmlns:a16="http://schemas.microsoft.com/office/drawing/2014/main" val="1519854342"/>
                  </a:ext>
                </a:extLst>
              </a:tr>
              <a:tr h="215170">
                <a:tc>
                  <a:txBody>
                    <a:bodyPr/>
                    <a:lstStyle/>
                    <a:p>
                      <a:pPr>
                        <a:lnSpc>
                          <a:spcPct val="150000"/>
                        </a:lnSpc>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Thrombin – antithrombin complexes, prothrombin activation fragment 1+2</a:t>
                      </a:r>
                      <a:endParaRPr lang="el-GR"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7371110"/>
                  </a:ext>
                </a:extLst>
              </a:tr>
              <a:tr h="215170">
                <a:tc>
                  <a:txBody>
                    <a:bodyPr/>
                    <a:lstStyle/>
                    <a:p>
                      <a:pPr>
                        <a:lnSpc>
                          <a:spcPct val="150000"/>
                        </a:lnSpc>
                        <a:spcAft>
                          <a:spcPts val="800"/>
                        </a:spcAft>
                      </a:pPr>
                      <a:r>
                        <a:rPr lang="el-GR" sz="1100" b="1" dirty="0">
                          <a:effectLst/>
                          <a:latin typeface="Calibri" panose="020F0502020204030204" pitchFamily="34" charset="0"/>
                          <a:ea typeface="Calibri" panose="020F0502020204030204" pitchFamily="34" charset="0"/>
                          <a:cs typeface="Times New Roman" panose="02020603050405020304" pitchFamily="18" charset="0"/>
                        </a:rPr>
                        <a:t>Αυξημένα επίπεδα παραγόντων πήξης</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DFEC"/>
                    </a:solidFill>
                  </a:tcPr>
                </a:tc>
                <a:extLst>
                  <a:ext uri="{0D108BD9-81ED-4DB2-BD59-A6C34878D82A}">
                    <a16:rowId xmlns:a16="http://schemas.microsoft.com/office/drawing/2014/main" val="1162413974"/>
                  </a:ext>
                </a:extLst>
              </a:tr>
              <a:tr h="215170">
                <a:tc>
                  <a:txBody>
                    <a:bodyPr/>
                    <a:lstStyle/>
                    <a:p>
                      <a:pPr>
                        <a:lnSpc>
                          <a:spcPct val="150000"/>
                        </a:lnSpc>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fibrinogen</a:t>
                      </a:r>
                      <a:r>
                        <a:rPr lang="el-GR" sz="1100" dirty="0">
                          <a:effectLst/>
                          <a:latin typeface="Calibri" panose="020F0502020204030204" pitchFamily="34" charset="0"/>
                          <a:ea typeface="Calibri" panose="020F0502020204030204" pitchFamily="34" charset="0"/>
                          <a:cs typeface="Times New Roman" panose="02020603050405020304" pitchFamily="18" charset="0"/>
                        </a:rPr>
                        <a:t>, παράγοντες </a:t>
                      </a:r>
                      <a:r>
                        <a:rPr lang="en-US" sz="1100" dirty="0">
                          <a:effectLst/>
                          <a:latin typeface="Calibri" panose="020F0502020204030204" pitchFamily="34" charset="0"/>
                          <a:ea typeface="Calibri" panose="020F0502020204030204" pitchFamily="34" charset="0"/>
                          <a:cs typeface="Times New Roman" panose="02020603050405020304" pitchFamily="18" charset="0"/>
                        </a:rPr>
                        <a:t>VII</a:t>
                      </a:r>
                      <a:r>
                        <a:rPr lang="el-GR"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a:effectLst/>
                          <a:latin typeface="Calibri" panose="020F0502020204030204" pitchFamily="34" charset="0"/>
                          <a:ea typeface="Calibri" panose="020F0502020204030204" pitchFamily="34" charset="0"/>
                          <a:cs typeface="Times New Roman" panose="02020603050405020304" pitchFamily="18" charset="0"/>
                        </a:rPr>
                        <a:t>VIII</a:t>
                      </a:r>
                      <a:r>
                        <a:rPr lang="el-GR"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a:effectLst/>
                          <a:latin typeface="Calibri" panose="020F0502020204030204" pitchFamily="34" charset="0"/>
                          <a:ea typeface="Calibri" panose="020F0502020204030204" pitchFamily="34" charset="0"/>
                          <a:cs typeface="Times New Roman" panose="02020603050405020304" pitchFamily="18" charset="0"/>
                        </a:rPr>
                        <a:t>XI</a:t>
                      </a:r>
                      <a:r>
                        <a:rPr lang="el-GR"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a:effectLst/>
                          <a:latin typeface="Calibri" panose="020F0502020204030204" pitchFamily="34" charset="0"/>
                          <a:ea typeface="Calibri" panose="020F0502020204030204" pitchFamily="34" charset="0"/>
                          <a:cs typeface="Times New Roman" panose="02020603050405020304" pitchFamily="18" charset="0"/>
                        </a:rPr>
                        <a:t>XII</a:t>
                      </a:r>
                      <a:r>
                        <a:rPr lang="el-GR" sz="1100" dirty="0">
                          <a:effectLst/>
                          <a:latin typeface="Calibri" panose="020F0502020204030204" pitchFamily="34" charset="0"/>
                          <a:ea typeface="Calibri" panose="020F0502020204030204" pitchFamily="34" charset="0"/>
                          <a:cs typeface="Times New Roman" panose="02020603050405020304" pitchFamily="18" charset="0"/>
                        </a:rPr>
                        <a:t>,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καλλικρεΐνη</a:t>
                      </a:r>
                      <a:r>
                        <a:rPr lang="el-GR" sz="1100" dirty="0">
                          <a:effectLst/>
                          <a:latin typeface="Calibri" panose="020F0502020204030204" pitchFamily="34" charset="0"/>
                          <a:ea typeface="Calibri" panose="020F0502020204030204" pitchFamily="34" charset="0"/>
                          <a:cs typeface="Times New Roman" panose="02020603050405020304" pitchFamily="18" charset="0"/>
                        </a:rPr>
                        <a:t> και παράγοντας </a:t>
                      </a:r>
                      <a:r>
                        <a:rPr lang="en-US" sz="1100" dirty="0">
                          <a:effectLst/>
                          <a:latin typeface="Calibri" panose="020F0502020204030204" pitchFamily="34" charset="0"/>
                          <a:ea typeface="Calibri" panose="020F0502020204030204" pitchFamily="34" charset="0"/>
                          <a:cs typeface="Times New Roman" panose="02020603050405020304" pitchFamily="18" charset="0"/>
                        </a:rPr>
                        <a:t>von Willebrand</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9154163"/>
                  </a:ext>
                </a:extLst>
              </a:tr>
              <a:tr h="215170">
                <a:tc>
                  <a:txBody>
                    <a:bodyPr/>
                    <a:lstStyle/>
                    <a:p>
                      <a:pPr>
                        <a:lnSpc>
                          <a:spcPct val="150000"/>
                        </a:lnSpc>
                        <a:spcAft>
                          <a:spcPts val="800"/>
                        </a:spcAft>
                      </a:pPr>
                      <a:r>
                        <a:rPr lang="el-GR" sz="1100" b="1" dirty="0">
                          <a:effectLst/>
                          <a:latin typeface="Calibri" panose="020F0502020204030204" pitchFamily="34" charset="0"/>
                          <a:ea typeface="Calibri" panose="020F0502020204030204" pitchFamily="34" charset="0"/>
                          <a:cs typeface="Times New Roman" panose="02020603050405020304" pitchFamily="18" charset="0"/>
                        </a:rPr>
                        <a:t>Μειωμένα επίπεδα αντιπηκτικής πρωτεΐνης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C</a:t>
                      </a:r>
                      <a:r>
                        <a:rPr lang="el-GR" sz="1100" b="1" dirty="0">
                          <a:effectLst/>
                          <a:latin typeface="Calibri" panose="020F0502020204030204" pitchFamily="34" charset="0"/>
                          <a:ea typeface="Calibri" panose="020F0502020204030204" pitchFamily="34" charset="0"/>
                          <a:cs typeface="Times New Roman" panose="02020603050405020304" pitchFamily="18" charset="0"/>
                        </a:rPr>
                        <a:t>.</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DFEC"/>
                    </a:solidFill>
                  </a:tcPr>
                </a:tc>
                <a:extLst>
                  <a:ext uri="{0D108BD9-81ED-4DB2-BD59-A6C34878D82A}">
                    <a16:rowId xmlns:a16="http://schemas.microsoft.com/office/drawing/2014/main" val="367318042"/>
                  </a:ext>
                </a:extLst>
              </a:tr>
              <a:tr h="215170">
                <a:tc>
                  <a:txBody>
                    <a:bodyPr/>
                    <a:lstStyle/>
                    <a:p>
                      <a:pPr>
                        <a:lnSpc>
                          <a:spcPct val="150000"/>
                        </a:lnSpc>
                        <a:spcAft>
                          <a:spcPts val="800"/>
                        </a:spcAft>
                      </a:pPr>
                      <a:r>
                        <a:rPr lang="el-GR" sz="1100" b="1" dirty="0">
                          <a:effectLst/>
                          <a:latin typeface="Calibri" panose="020F0502020204030204" pitchFamily="34" charset="0"/>
                          <a:ea typeface="Calibri" panose="020F0502020204030204" pitchFamily="34" charset="0"/>
                          <a:cs typeface="Times New Roman" panose="02020603050405020304" pitchFamily="18" charset="0"/>
                        </a:rPr>
                        <a:t>Αναστολή λειτουργίας του συστήματος </a:t>
                      </a:r>
                      <a:r>
                        <a:rPr lang="el-GR" sz="1100" b="1" dirty="0" err="1">
                          <a:effectLst/>
                          <a:latin typeface="Calibri" panose="020F0502020204030204" pitchFamily="34" charset="0"/>
                          <a:ea typeface="Calibri" panose="020F0502020204030204" pitchFamily="34" charset="0"/>
                          <a:cs typeface="Times New Roman" panose="02020603050405020304" pitchFamily="18" charset="0"/>
                        </a:rPr>
                        <a:t>ινωδόλυσης</a:t>
                      </a:r>
                      <a:r>
                        <a:rPr lang="el-GR" sz="1100" b="1" dirty="0">
                          <a:effectLst/>
                          <a:latin typeface="Calibri" panose="020F0502020204030204" pitchFamily="34" charset="0"/>
                          <a:ea typeface="Calibri" panose="020F0502020204030204" pitchFamily="34" charset="0"/>
                          <a:cs typeface="Times New Roman" panose="02020603050405020304" pitchFamily="18" charset="0"/>
                        </a:rPr>
                        <a:t>.</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DFEC"/>
                    </a:solidFill>
                  </a:tcPr>
                </a:tc>
                <a:extLst>
                  <a:ext uri="{0D108BD9-81ED-4DB2-BD59-A6C34878D82A}">
                    <a16:rowId xmlns:a16="http://schemas.microsoft.com/office/drawing/2014/main" val="746470865"/>
                  </a:ext>
                </a:extLst>
              </a:tr>
              <a:tr h="215170">
                <a:tc>
                  <a:txBody>
                    <a:bodyPr/>
                    <a:lstStyle/>
                    <a:p>
                      <a:pPr>
                        <a:lnSpc>
                          <a:spcPct val="150000"/>
                        </a:lnSpc>
                        <a:spcAft>
                          <a:spcPts val="800"/>
                        </a:spcAft>
                      </a:pPr>
                      <a:r>
                        <a:rPr lang="el-GR" sz="1100">
                          <a:effectLst/>
                          <a:latin typeface="Calibri" panose="020F0502020204030204" pitchFamily="34" charset="0"/>
                          <a:ea typeface="Calibri" panose="020F0502020204030204" pitchFamily="34" charset="0"/>
                          <a:cs typeface="Times New Roman" panose="02020603050405020304" pitchFamily="18" charset="0"/>
                        </a:rPr>
                        <a:t>Διαφορετική δομή θρόμβων (ανθεκτικοί στην αποδόμηση)</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6130959"/>
                  </a:ext>
                </a:extLst>
              </a:tr>
              <a:tr h="213980">
                <a:tc>
                  <a:txBody>
                    <a:bodyPr/>
                    <a:lstStyle/>
                    <a:p>
                      <a:pPr>
                        <a:lnSpc>
                          <a:spcPct val="150000"/>
                        </a:lnSpc>
                        <a:spcAft>
                          <a:spcPts val="80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a:t>
                      </a:r>
                      <a:r>
                        <a:rPr lang="en-US" sz="1100" dirty="0">
                          <a:effectLst/>
                          <a:latin typeface="Calibri" panose="020F0502020204030204" pitchFamily="34" charset="0"/>
                          <a:ea typeface="Calibri" panose="020F0502020204030204" pitchFamily="34" charset="0"/>
                          <a:cs typeface="Times New Roman" panose="02020603050405020304" pitchFamily="18" charset="0"/>
                        </a:rPr>
                        <a:t> plasminogen activator inhibitor type 1 (PAI-1).</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2305936"/>
                  </a:ext>
                </a:extLst>
              </a:tr>
              <a:tr h="215170">
                <a:tc>
                  <a:txBody>
                    <a:bodyPr/>
                    <a:lstStyle/>
                    <a:p>
                      <a:pPr>
                        <a:lnSpc>
                          <a:spcPct val="150000"/>
                        </a:lnSpc>
                        <a:spcAft>
                          <a:spcPts val="800"/>
                        </a:spcAft>
                      </a:pPr>
                      <a:r>
                        <a:rPr lang="el-GR" sz="1100" b="1" dirty="0">
                          <a:effectLst/>
                          <a:latin typeface="Calibri" panose="020F0502020204030204" pitchFamily="34" charset="0"/>
                          <a:ea typeface="Calibri" panose="020F0502020204030204" pitchFamily="34" charset="0"/>
                          <a:cs typeface="Times New Roman" panose="02020603050405020304" pitchFamily="18" charset="0"/>
                        </a:rPr>
                        <a:t>Αυξημένη δραστηριότητα αιμοπεταλίων</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DFEC"/>
                    </a:solidFill>
                  </a:tcPr>
                </a:tc>
                <a:extLst>
                  <a:ext uri="{0D108BD9-81ED-4DB2-BD59-A6C34878D82A}">
                    <a16:rowId xmlns:a16="http://schemas.microsoft.com/office/drawing/2014/main" val="2552367588"/>
                  </a:ext>
                </a:extLst>
              </a:tr>
              <a:tr h="213980">
                <a:tc>
                  <a:txBody>
                    <a:bodyPr/>
                    <a:lstStyle/>
                    <a:p>
                      <a:pPr>
                        <a:lnSpc>
                          <a:spcPct val="150000"/>
                        </a:lnSpc>
                        <a:spcAft>
                          <a:spcPts val="800"/>
                        </a:spcAft>
                      </a:pPr>
                      <a:r>
                        <a:rPr lang="el-GR" sz="1100" dirty="0">
                          <a:effectLst/>
                          <a:latin typeface="Century Gothic" panose="020B0502020202020204" pitchFamily="34" charset="0"/>
                          <a:ea typeface="Calibri" panose="020F0502020204030204" pitchFamily="34" charset="0"/>
                          <a:cs typeface="Times New Roman" panose="02020603050405020304" pitchFamily="18" charset="0"/>
                        </a:rPr>
                        <a:t>↑</a:t>
                      </a:r>
                      <a:r>
                        <a:rPr lang="el-GR" sz="1100" dirty="0">
                          <a:effectLst/>
                          <a:latin typeface="Calibri" panose="020F0502020204030204" pitchFamily="34" charset="0"/>
                          <a:ea typeface="Calibri" panose="020F0502020204030204" pitchFamily="34" charset="0"/>
                          <a:cs typeface="Times New Roman" panose="02020603050405020304" pitchFamily="18" charset="0"/>
                        </a:rPr>
                        <a:t>Συσσώρευση αιμοπεταλίων.</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5065222"/>
                  </a:ext>
                </a:extLst>
              </a:tr>
              <a:tr h="213980">
                <a:tc>
                  <a:txBody>
                    <a:bodyPr/>
                    <a:lstStyle/>
                    <a:p>
                      <a:pPr>
                        <a:lnSpc>
                          <a:spcPct val="150000"/>
                        </a:lnSpc>
                        <a:spcAft>
                          <a:spcPts val="800"/>
                        </a:spcAft>
                      </a:pPr>
                      <a:r>
                        <a:rPr lang="el-GR" sz="1100" dirty="0">
                          <a:effectLst/>
                          <a:latin typeface="Century Gothic" panose="020B0502020202020204" pitchFamily="34" charset="0"/>
                          <a:ea typeface="Calibri" panose="020F0502020204030204" pitchFamily="34" charset="0"/>
                          <a:cs typeface="Times New Roman" panose="02020603050405020304" pitchFamily="18" charset="0"/>
                        </a:rPr>
                        <a:t>↑</a:t>
                      </a:r>
                      <a:r>
                        <a:rPr lang="el-GR" sz="1100" dirty="0">
                          <a:effectLst/>
                          <a:latin typeface="Calibri" panose="020F0502020204030204" pitchFamily="34" charset="0"/>
                          <a:ea typeface="Calibri" panose="020F0502020204030204" pitchFamily="34" charset="0"/>
                          <a:cs typeface="Times New Roman" panose="02020603050405020304" pitchFamily="18" charset="0"/>
                        </a:rPr>
                        <a:t>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Κυκλοφορούντα</a:t>
                      </a:r>
                      <a:r>
                        <a:rPr lang="el-GR" sz="1100" dirty="0">
                          <a:effectLst/>
                          <a:latin typeface="Calibri" panose="020F0502020204030204" pitchFamily="34" charset="0"/>
                          <a:ea typeface="Calibri" panose="020F0502020204030204" pitchFamily="34" charset="0"/>
                          <a:cs typeface="Times New Roman" panose="02020603050405020304" pitchFamily="18" charset="0"/>
                        </a:rPr>
                        <a:t> συσσωματώματα αιμοπεταλίων. </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1848602"/>
                  </a:ext>
                </a:extLst>
              </a:tr>
              <a:tr h="454010">
                <a:tc>
                  <a:txBody>
                    <a:bodyPr/>
                    <a:lstStyle/>
                    <a:p>
                      <a:pPr>
                        <a:lnSpc>
                          <a:spcPct val="150000"/>
                        </a:lnSpc>
                        <a:spcAft>
                          <a:spcPts val="800"/>
                        </a:spcAft>
                      </a:pPr>
                      <a:r>
                        <a:rPr lang="el-GR" sz="1100" dirty="0">
                          <a:effectLst/>
                          <a:latin typeface="Century Gothic" panose="020B0502020202020204" pitchFamily="34" charset="0"/>
                          <a:ea typeface="Calibri" panose="020F0502020204030204" pitchFamily="34" charset="0"/>
                          <a:cs typeface="Times New Roman" panose="02020603050405020304" pitchFamily="18" charset="0"/>
                        </a:rPr>
                        <a:t>↑</a:t>
                      </a:r>
                      <a:r>
                        <a:rPr lang="el-GR" sz="1100" dirty="0">
                          <a:effectLst/>
                          <a:latin typeface="Calibri" panose="020F0502020204030204" pitchFamily="34" charset="0"/>
                          <a:ea typeface="Calibri" panose="020F0502020204030204" pitchFamily="34" charset="0"/>
                          <a:cs typeface="Times New Roman" panose="02020603050405020304" pitchFamily="18" charset="0"/>
                        </a:rPr>
                        <a:t> Επίπεδα προϊόντων απελευθέρωσης των αιμοπεταλίων (β-</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θρομβοσφαιρίνη</a:t>
                      </a:r>
                      <a:r>
                        <a:rPr lang="el-GR" sz="1100" dirty="0">
                          <a:effectLst/>
                          <a:latin typeface="Calibri" panose="020F0502020204030204" pitchFamily="34" charset="0"/>
                          <a:ea typeface="Calibri" panose="020F0502020204030204" pitchFamily="34" charset="0"/>
                          <a:cs typeface="Times New Roman" panose="02020603050405020304" pitchFamily="18" charset="0"/>
                        </a:rPr>
                        <a:t>, ο παράγοντας αιμοπεταλίων 4 και η </a:t>
                      </a:r>
                      <a:r>
                        <a:rPr lang="el-GR" sz="1100" dirty="0" err="1">
                          <a:effectLst/>
                          <a:latin typeface="Calibri" panose="020F0502020204030204" pitchFamily="34" charset="0"/>
                          <a:ea typeface="Calibri" panose="020F0502020204030204" pitchFamily="34" charset="0"/>
                          <a:cs typeface="Times New Roman" panose="02020603050405020304" pitchFamily="18" charset="0"/>
                        </a:rPr>
                        <a:t>θρομβοξάνη</a:t>
                      </a:r>
                      <a:r>
                        <a:rPr lang="el-GR" sz="1100" dirty="0">
                          <a:effectLst/>
                          <a:latin typeface="Calibri" panose="020F0502020204030204" pitchFamily="34" charset="0"/>
                          <a:ea typeface="Calibri" panose="020F0502020204030204" pitchFamily="34" charset="0"/>
                          <a:cs typeface="Times New Roman" panose="02020603050405020304" pitchFamily="18" charset="0"/>
                        </a:rPr>
                        <a:t> Β2)</a:t>
                      </a:r>
                      <a:r>
                        <a:rPr lang="el-GR" sz="1100" dirty="0">
                          <a:effectLst/>
                          <a:latin typeface="Century Gothic" panose="020B0502020202020204" pitchFamily="34" charset="0"/>
                          <a:ea typeface="Calibri" panose="020F0502020204030204" pitchFamily="34" charset="0"/>
                          <a:cs typeface="Times New Roman" panose="02020603050405020304" pitchFamily="18" charset="0"/>
                        </a:rPr>
                        <a:t>.</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2155743"/>
                  </a:ext>
                </a:extLst>
              </a:tr>
            </a:tbl>
          </a:graphicData>
        </a:graphic>
      </p:graphicFrame>
      <p:sp>
        <p:nvSpPr>
          <p:cNvPr id="17" name="TextBox 16">
            <a:extLst>
              <a:ext uri="{FF2B5EF4-FFF2-40B4-BE49-F238E27FC236}">
                <a16:creationId xmlns:a16="http://schemas.microsoft.com/office/drawing/2014/main" id="{B3C82B10-A203-B6ED-52A6-70329B4CE710}"/>
              </a:ext>
            </a:extLst>
          </p:cNvPr>
          <p:cNvSpPr txBox="1"/>
          <p:nvPr/>
        </p:nvSpPr>
        <p:spPr>
          <a:xfrm>
            <a:off x="5611810" y="5793001"/>
            <a:ext cx="5147563" cy="230832"/>
          </a:xfrm>
          <a:prstGeom prst="rect">
            <a:avLst/>
          </a:prstGeom>
          <a:noFill/>
        </p:spPr>
        <p:txBody>
          <a:bodyPr wrap="none" rtlCol="0">
            <a:spAutoFit/>
          </a:bodyPr>
          <a:lstStyle/>
          <a:p>
            <a:r>
              <a:rPr lang="en-US" sz="900" dirty="0" err="1"/>
              <a:t>Carr</a:t>
            </a:r>
            <a:r>
              <a:rPr lang="el-GR" sz="900" dirty="0"/>
              <a:t> ΜΕ. </a:t>
            </a:r>
            <a:r>
              <a:rPr lang="en-US" sz="900" dirty="0"/>
              <a:t>Diabetes mellitus: a hypercoagulable state</a:t>
            </a:r>
            <a:r>
              <a:rPr lang="el-GR" sz="900" dirty="0"/>
              <a:t>.</a:t>
            </a:r>
            <a:r>
              <a:rPr lang="en-US" sz="900" dirty="0"/>
              <a:t> Review J Diabetes Complications. 2001;15(1):44-54. </a:t>
            </a:r>
          </a:p>
        </p:txBody>
      </p:sp>
    </p:spTree>
    <p:extLst>
      <p:ext uri="{BB962C8B-B14F-4D97-AF65-F5344CB8AC3E}">
        <p14:creationId xmlns:p14="http://schemas.microsoft.com/office/powerpoint/2010/main" val="33033993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E18F331D-294F-4EC7-0318-6816716EDF53}"/>
              </a:ext>
            </a:extLst>
          </p:cNvPr>
          <p:cNvSpPr/>
          <p:nvPr/>
        </p:nvSpPr>
        <p:spPr>
          <a:xfrm>
            <a:off x="1524000" y="1251128"/>
            <a:ext cx="9144000" cy="754105"/>
          </a:xfrm>
          <a:prstGeom prst="rect">
            <a:avLst/>
          </a:prstGeom>
          <a:solidFill>
            <a:srgbClr val="C2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Τίτλος 1">
            <a:extLst>
              <a:ext uri="{FF2B5EF4-FFF2-40B4-BE49-F238E27FC236}">
                <a16:creationId xmlns:a16="http://schemas.microsoft.com/office/drawing/2014/main" id="{B4B2C5E3-6271-62F6-5806-C46E0DF31492}"/>
              </a:ext>
            </a:extLst>
          </p:cNvPr>
          <p:cNvSpPr>
            <a:spLocks noGrp="1"/>
          </p:cNvSpPr>
          <p:nvPr>
            <p:ph type="title"/>
          </p:nvPr>
        </p:nvSpPr>
        <p:spPr>
          <a:xfrm>
            <a:off x="1815353" y="900906"/>
            <a:ext cx="10515600" cy="1325563"/>
          </a:xfrm>
        </p:spPr>
        <p:txBody>
          <a:bodyPr/>
          <a:lstStyle/>
          <a:p>
            <a:r>
              <a:rPr lang="el-GR" dirty="0">
                <a:solidFill>
                  <a:srgbClr val="161137"/>
                </a:solidFill>
              </a:rPr>
              <a:t>Διαβητική </a:t>
            </a:r>
            <a:r>
              <a:rPr lang="el-GR" dirty="0" err="1">
                <a:solidFill>
                  <a:srgbClr val="161137"/>
                </a:solidFill>
              </a:rPr>
              <a:t>Δυσλιπιδαιμία</a:t>
            </a:r>
            <a:endParaRPr lang="el-GR" dirty="0">
              <a:solidFill>
                <a:srgbClr val="161137"/>
              </a:solidFill>
            </a:endParaRPr>
          </a:p>
        </p:txBody>
      </p:sp>
      <p:sp>
        <p:nvSpPr>
          <p:cNvPr id="6" name="Θέση περιεχομένου 5">
            <a:extLst>
              <a:ext uri="{FF2B5EF4-FFF2-40B4-BE49-F238E27FC236}">
                <a16:creationId xmlns:a16="http://schemas.microsoft.com/office/drawing/2014/main" id="{0F18883B-CF1F-CCC0-0761-F605252E3CCF}"/>
              </a:ext>
            </a:extLst>
          </p:cNvPr>
          <p:cNvSpPr>
            <a:spLocks noGrp="1"/>
          </p:cNvSpPr>
          <p:nvPr>
            <p:ph idx="1"/>
          </p:nvPr>
        </p:nvSpPr>
        <p:spPr>
          <a:xfrm>
            <a:off x="2028657" y="2226469"/>
            <a:ext cx="8010694" cy="3263504"/>
          </a:xfrm>
        </p:spPr>
        <p:txBody>
          <a:bodyPr>
            <a:normAutofit/>
          </a:bodyPr>
          <a:lstStyle/>
          <a:p>
            <a:r>
              <a:rPr lang="el-GR" sz="1500" dirty="0"/>
              <a:t>60% -70% των ασθενών με ΣΔΤ2 εμφανίζουν διαταραχή στο </a:t>
            </a:r>
            <a:r>
              <a:rPr lang="el-GR" sz="1500" dirty="0" err="1"/>
              <a:t>λιπιδαιμικό</a:t>
            </a:r>
            <a:r>
              <a:rPr lang="el-GR" sz="1500" dirty="0"/>
              <a:t> προφίλ τους.</a:t>
            </a:r>
          </a:p>
          <a:p>
            <a:r>
              <a:rPr lang="el-GR" sz="1500" dirty="0"/>
              <a:t>Η</a:t>
            </a:r>
            <a:r>
              <a:rPr lang="en-US" sz="1500" dirty="0"/>
              <a:t> LDL-C </a:t>
            </a:r>
            <a:r>
              <a:rPr lang="el-GR" sz="1500" dirty="0"/>
              <a:t>των ασθενών με ΣΔΤ2 είναι ιδιαίτερα </a:t>
            </a:r>
            <a:r>
              <a:rPr lang="el-GR" sz="1500" dirty="0" err="1"/>
              <a:t>αθηρογόνος</a:t>
            </a:r>
            <a:r>
              <a:rPr lang="el-GR" sz="1500" dirty="0"/>
              <a:t>, ακόμη και αν ο απόλυτος αριθμός της δεν είναι αυξημένος.</a:t>
            </a:r>
          </a:p>
          <a:p>
            <a:r>
              <a:rPr lang="el-GR" sz="1500" dirty="0"/>
              <a:t>Οι </a:t>
            </a:r>
            <a:r>
              <a:rPr lang="el-GR" sz="1500" dirty="0" err="1"/>
              <a:t>παθοφυσιολογικοί</a:t>
            </a:r>
            <a:r>
              <a:rPr lang="el-GR" sz="1500" dirty="0"/>
              <a:t> μηχανισμοί πίσω από διαβητική </a:t>
            </a:r>
            <a:r>
              <a:rPr lang="el-GR" sz="1500" dirty="0" err="1"/>
              <a:t>δυσλιπιδαιμία</a:t>
            </a:r>
            <a:r>
              <a:rPr lang="el-GR" sz="1500" dirty="0"/>
              <a:t> ακόμη και σήμερα δεν είναι πλήρως κατανοητοί.</a:t>
            </a:r>
          </a:p>
          <a:p>
            <a:r>
              <a:rPr lang="el-GR" sz="1500" dirty="0"/>
              <a:t>Διαταραχές στο </a:t>
            </a:r>
            <a:r>
              <a:rPr lang="el-GR" sz="1500" dirty="0" err="1"/>
              <a:t>λιπιδαιμικό</a:t>
            </a:r>
            <a:r>
              <a:rPr lang="el-GR" sz="1500" dirty="0"/>
              <a:t> προφίλ παρατηρούνται από το στάδιο της αντίστασης στην ινσουλίνη, πριν την εμφάνιση διαταραχής στο μεταβολισμό της γλυκόζης.</a:t>
            </a:r>
          </a:p>
        </p:txBody>
      </p:sp>
      <p:pic>
        <p:nvPicPr>
          <p:cNvPr id="7" name="3 - Θέση περιεχομένου">
            <a:extLst>
              <a:ext uri="{FF2B5EF4-FFF2-40B4-BE49-F238E27FC236}">
                <a16:creationId xmlns:a16="http://schemas.microsoft.com/office/drawing/2014/main" id="{035CEC92-E23B-BC05-5E90-B9BBD5D249BE}"/>
              </a:ext>
            </a:extLst>
          </p:cNvPr>
          <p:cNvPicPr>
            <a:picLocks noGrp="1" noChangeAspect="1"/>
          </p:cNvPicPr>
          <p:nvPr/>
        </p:nvPicPr>
        <p:blipFill>
          <a:blip r:embed="rId3" cstate="print"/>
          <a:stretch>
            <a:fillRect/>
          </a:stretch>
        </p:blipFill>
        <p:spPr>
          <a:xfrm>
            <a:off x="5027116" y="4202446"/>
            <a:ext cx="2318634" cy="1798304"/>
          </a:xfrm>
          <a:prstGeom prst="rect">
            <a:avLst/>
          </a:prstGeom>
        </p:spPr>
      </p:pic>
      <p:sp>
        <p:nvSpPr>
          <p:cNvPr id="8" name="Ορθογώνιο 7">
            <a:extLst>
              <a:ext uri="{FF2B5EF4-FFF2-40B4-BE49-F238E27FC236}">
                <a16:creationId xmlns:a16="http://schemas.microsoft.com/office/drawing/2014/main" id="{780DE288-692E-4864-8139-52418670B6A4}"/>
              </a:ext>
            </a:extLst>
          </p:cNvPr>
          <p:cNvSpPr/>
          <p:nvPr/>
        </p:nvSpPr>
        <p:spPr>
          <a:xfrm>
            <a:off x="4776247" y="5813392"/>
            <a:ext cx="2849252" cy="5514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9876531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D7F08263-B119-790E-C801-F3DAE1492511}"/>
              </a:ext>
            </a:extLst>
          </p:cNvPr>
          <p:cNvSpPr/>
          <p:nvPr/>
        </p:nvSpPr>
        <p:spPr>
          <a:xfrm>
            <a:off x="1524083" y="1365428"/>
            <a:ext cx="9144000" cy="754105"/>
          </a:xfrm>
          <a:prstGeom prst="rect">
            <a:avLst/>
          </a:prstGeom>
          <a:solidFill>
            <a:srgbClr val="C2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Τίτλος 1">
            <a:extLst>
              <a:ext uri="{FF2B5EF4-FFF2-40B4-BE49-F238E27FC236}">
                <a16:creationId xmlns:a16="http://schemas.microsoft.com/office/drawing/2014/main" id="{2D95BC60-CDC5-5CB2-B8CD-7396972C087F}"/>
              </a:ext>
            </a:extLst>
          </p:cNvPr>
          <p:cNvSpPr txBox="1">
            <a:spLocks/>
          </p:cNvSpPr>
          <p:nvPr/>
        </p:nvSpPr>
        <p:spPr>
          <a:xfrm>
            <a:off x="2152733" y="124539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300" dirty="0">
                <a:solidFill>
                  <a:srgbClr val="161137"/>
                </a:solidFill>
              </a:rPr>
              <a:t>Διαβητική </a:t>
            </a:r>
            <a:r>
              <a:rPr lang="el-GR" sz="3300" dirty="0" err="1">
                <a:solidFill>
                  <a:srgbClr val="161137"/>
                </a:solidFill>
              </a:rPr>
              <a:t>Δυσλιπιδαιμία</a:t>
            </a:r>
            <a:endParaRPr lang="el-GR" sz="3300" dirty="0">
              <a:solidFill>
                <a:srgbClr val="161137"/>
              </a:solidFill>
            </a:endParaRPr>
          </a:p>
        </p:txBody>
      </p:sp>
      <p:sp>
        <p:nvSpPr>
          <p:cNvPr id="8" name="TextBox 7">
            <a:extLst>
              <a:ext uri="{FF2B5EF4-FFF2-40B4-BE49-F238E27FC236}">
                <a16:creationId xmlns:a16="http://schemas.microsoft.com/office/drawing/2014/main" id="{1BBBD7C8-924A-73FA-BA54-9149672530C6}"/>
              </a:ext>
            </a:extLst>
          </p:cNvPr>
          <p:cNvSpPr txBox="1"/>
          <p:nvPr/>
        </p:nvSpPr>
        <p:spPr>
          <a:xfrm>
            <a:off x="6860179" y="5748818"/>
            <a:ext cx="3858749" cy="230832"/>
          </a:xfrm>
          <a:prstGeom prst="rect">
            <a:avLst/>
          </a:prstGeom>
          <a:noFill/>
        </p:spPr>
        <p:txBody>
          <a:bodyPr wrap="none" rtlCol="0">
            <a:spAutoFit/>
          </a:bodyPr>
          <a:lstStyle/>
          <a:p>
            <a:r>
              <a:rPr lang="en-US" sz="900" dirty="0" err="1">
                <a:solidFill>
                  <a:srgbClr val="212121"/>
                </a:solidFill>
                <a:latin typeface="BlinkMacSystemFont"/>
              </a:rPr>
              <a:t>Subashini</a:t>
            </a:r>
            <a:r>
              <a:rPr lang="en-US" sz="900" dirty="0">
                <a:solidFill>
                  <a:srgbClr val="212121"/>
                </a:solidFill>
                <a:latin typeface="BlinkMacSystemFont"/>
              </a:rPr>
              <a:t> C et al. Diabetic </a:t>
            </a:r>
            <a:r>
              <a:rPr lang="en-US" sz="900" dirty="0" err="1">
                <a:solidFill>
                  <a:srgbClr val="212121"/>
                </a:solidFill>
                <a:latin typeface="BlinkMacSystemFont"/>
              </a:rPr>
              <a:t>dyslipidaemia</a:t>
            </a:r>
            <a:r>
              <a:rPr lang="en-US" sz="900" dirty="0">
                <a:solidFill>
                  <a:srgbClr val="212121"/>
                </a:solidFill>
                <a:latin typeface="BlinkMacSystemFont"/>
              </a:rPr>
              <a:t>. Practical Laboratory Medicine, 2021. </a:t>
            </a:r>
          </a:p>
        </p:txBody>
      </p:sp>
      <p:pic>
        <p:nvPicPr>
          <p:cNvPr id="3" name="Εικόνα 2">
            <a:extLst>
              <a:ext uri="{FF2B5EF4-FFF2-40B4-BE49-F238E27FC236}">
                <a16:creationId xmlns:a16="http://schemas.microsoft.com/office/drawing/2014/main" id="{D386AB69-9F07-B5AD-0396-56EFDAB8D8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5041" y="2271236"/>
            <a:ext cx="5496142" cy="3471247"/>
          </a:xfrm>
          <a:prstGeom prst="rect">
            <a:avLst/>
          </a:prstGeom>
        </p:spPr>
      </p:pic>
    </p:spTree>
    <p:extLst>
      <p:ext uri="{BB962C8B-B14F-4D97-AF65-F5344CB8AC3E}">
        <p14:creationId xmlns:p14="http://schemas.microsoft.com/office/powerpoint/2010/main" val="19831946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6C5A0E6-D325-DD7D-A285-3740E0890B25}"/>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C8CDFF68-5B92-AC26-B2E9-AAB922D76E40}"/>
              </a:ext>
            </a:extLst>
          </p:cNvPr>
          <p:cNvSpPr>
            <a:spLocks noGrp="1"/>
          </p:cNvSpPr>
          <p:nvPr>
            <p:ph idx="1"/>
          </p:nvPr>
        </p:nvSpPr>
        <p:spPr>
          <a:xfrm>
            <a:off x="2152650" y="2348934"/>
            <a:ext cx="7886700" cy="3263504"/>
          </a:xfrm>
        </p:spPr>
        <p:txBody>
          <a:bodyPr>
            <a:normAutofit/>
          </a:bodyPr>
          <a:lstStyle/>
          <a:p>
            <a:pPr>
              <a:buFont typeface="Wingdings" panose="05000000000000000000" pitchFamily="2" charset="2"/>
              <a:buChar char="Ø"/>
            </a:pPr>
            <a:r>
              <a:rPr lang="en-US" sz="1350" dirty="0"/>
              <a:t>Coronary Calcium Score </a:t>
            </a:r>
            <a:r>
              <a:rPr lang="el-GR" sz="1350" dirty="0"/>
              <a:t>= δείκτης </a:t>
            </a:r>
            <a:r>
              <a:rPr lang="el-GR" sz="1350" dirty="0" err="1"/>
              <a:t>επασβέστωσης</a:t>
            </a:r>
            <a:r>
              <a:rPr lang="el-GR" sz="1350" dirty="0"/>
              <a:t> των αγγείων – εκτιμάται με τη χρήση αξονικής τομογραφίας. Αποτελεί ανεξάρτητο παράγοντα κινδύνου για καρδιαγγειακή νόσο και θάνατο από οποιαδήποτε αιτία, τόσο σε άτομα με ΣΔ όσο και σε άτομα </a:t>
            </a:r>
            <a:r>
              <a:rPr lang="el-GR" sz="1350" dirty="0" err="1"/>
              <a:t>σχωρίς</a:t>
            </a:r>
            <a:r>
              <a:rPr lang="el-GR" sz="1350" dirty="0"/>
              <a:t> ΣΔ. </a:t>
            </a:r>
          </a:p>
          <a:p>
            <a:pPr>
              <a:buFont typeface="Wingdings" panose="05000000000000000000" pitchFamily="2" charset="2"/>
              <a:buChar char="Ø"/>
            </a:pPr>
            <a:r>
              <a:rPr lang="el-GR" sz="1350" dirty="0"/>
              <a:t>Τα άτομα με ΣΔ έχουν </a:t>
            </a:r>
            <a:r>
              <a:rPr lang="el-GR" sz="1350" dirty="0">
                <a:latin typeface="Century Gothic" panose="020B0502020202020204" pitchFamily="34" charset="0"/>
              </a:rPr>
              <a:t>↑ </a:t>
            </a:r>
            <a:r>
              <a:rPr lang="en-US" sz="1350" dirty="0"/>
              <a:t>Coronary Calcium Score </a:t>
            </a:r>
            <a:r>
              <a:rPr lang="el-GR" sz="1350" dirty="0"/>
              <a:t>σε σχέση με τα άτομα χωρίς </a:t>
            </a:r>
            <a:r>
              <a:rPr lang="el-GR" sz="1350" dirty="0" err="1"/>
              <a:t>διαβλητη</a:t>
            </a:r>
            <a:r>
              <a:rPr lang="el-GR" sz="1350" dirty="0"/>
              <a:t>. </a:t>
            </a:r>
          </a:p>
          <a:p>
            <a:pPr>
              <a:buFont typeface="Wingdings" panose="05000000000000000000" pitchFamily="2" charset="2"/>
              <a:buChar char="Ø"/>
            </a:pPr>
            <a:r>
              <a:rPr lang="el-GR" sz="1350" dirty="0"/>
              <a:t>Διατρέχουν </a:t>
            </a:r>
            <a:r>
              <a:rPr lang="el-GR" sz="1350" dirty="0">
                <a:latin typeface="Century Gothic" panose="020B0502020202020204" pitchFamily="34" charset="0"/>
              </a:rPr>
              <a:t>↑ </a:t>
            </a:r>
            <a:r>
              <a:rPr lang="el-GR" sz="1350" dirty="0"/>
              <a:t>κίνδυνο να αναπτύξουν περιφερική αρτηριακή νόσο (άπω </a:t>
            </a:r>
            <a:r>
              <a:rPr lang="el-GR" sz="1350" dirty="0" err="1"/>
              <a:t>κνημιαίας</a:t>
            </a:r>
            <a:r>
              <a:rPr lang="el-GR" sz="1350" dirty="0"/>
              <a:t> αρτηρίας). Η </a:t>
            </a:r>
            <a:r>
              <a:rPr lang="el-GR" sz="1350" dirty="0" err="1"/>
              <a:t>επασβέστωση</a:t>
            </a:r>
            <a:r>
              <a:rPr lang="el-GR" sz="1350" dirty="0"/>
              <a:t> της </a:t>
            </a:r>
            <a:r>
              <a:rPr lang="el-GR" sz="1350" dirty="0" err="1"/>
              <a:t>κνημιαίας</a:t>
            </a:r>
            <a:r>
              <a:rPr lang="el-GR" sz="1350" dirty="0"/>
              <a:t> αρτηρίας σχετίζεται με αυξημένο κίνδυνο ακρωτηριασμού άκρων και θνησιμότητα από κάθε αιτία.</a:t>
            </a:r>
          </a:p>
          <a:p>
            <a:pPr marL="0" indent="0">
              <a:buNone/>
            </a:pPr>
            <a:r>
              <a:rPr lang="el-GR" sz="1350" dirty="0"/>
              <a:t>Υπεργλυκαιμία</a:t>
            </a:r>
            <a:r>
              <a:rPr lang="el-GR" sz="1350" dirty="0">
                <a:sym typeface="Wingdings" panose="05000000000000000000" pitchFamily="2" charset="2"/>
              </a:rPr>
              <a:t> </a:t>
            </a:r>
            <a:r>
              <a:rPr lang="el-GR" sz="1350" dirty="0" err="1"/>
              <a:t>AGEs</a:t>
            </a:r>
            <a:r>
              <a:rPr lang="el-GR" sz="1350" dirty="0"/>
              <a:t> </a:t>
            </a:r>
            <a:r>
              <a:rPr lang="el-GR" sz="1350" dirty="0">
                <a:sym typeface="Wingdings" panose="05000000000000000000" pitchFamily="2" charset="2"/>
              </a:rPr>
              <a:t></a:t>
            </a:r>
            <a:r>
              <a:rPr lang="el-GR" sz="1350" dirty="0"/>
              <a:t>επιταχύνουν την αγγειακή </a:t>
            </a:r>
            <a:r>
              <a:rPr lang="el-GR" sz="1350" dirty="0" err="1"/>
              <a:t>επασβέστωση</a:t>
            </a:r>
            <a:r>
              <a:rPr lang="el-GR" sz="1350" dirty="0"/>
              <a:t>.</a:t>
            </a:r>
          </a:p>
          <a:p>
            <a:pPr marL="0" indent="0">
              <a:buNone/>
            </a:pPr>
            <a:r>
              <a:rPr lang="el-GR" sz="1350" dirty="0"/>
              <a:t>Υπεργλυκαιμία </a:t>
            </a:r>
            <a:r>
              <a:rPr lang="el-GR" sz="1350" dirty="0">
                <a:sym typeface="Wingdings" panose="05000000000000000000" pitchFamily="2" charset="2"/>
              </a:rPr>
              <a:t> αρτηριακής φλεγμονής  ΤΝ</a:t>
            </a:r>
            <a:r>
              <a:rPr lang="en-US" sz="1350" dirty="0">
                <a:sym typeface="Wingdings" panose="05000000000000000000" pitchFamily="2" charset="2"/>
              </a:rPr>
              <a:t>F</a:t>
            </a:r>
            <a:r>
              <a:rPr lang="el-GR" sz="1350" dirty="0">
                <a:sym typeface="Wingdings" panose="05000000000000000000" pitchFamily="2" charset="2"/>
              </a:rPr>
              <a:t>α  μεσολαβητής αρτηριακής </a:t>
            </a:r>
            <a:r>
              <a:rPr lang="el-GR" sz="1350" dirty="0" err="1">
                <a:sym typeface="Wingdings" panose="05000000000000000000" pitchFamily="2" charset="2"/>
              </a:rPr>
              <a:t>επασβέστωσης</a:t>
            </a:r>
            <a:endParaRPr lang="el-GR" sz="1350" dirty="0">
              <a:sym typeface="Wingdings" panose="05000000000000000000" pitchFamily="2" charset="2"/>
            </a:endParaRPr>
          </a:p>
          <a:p>
            <a:pPr marL="0" indent="0">
              <a:buNone/>
            </a:pPr>
            <a:r>
              <a:rPr lang="el-GR" sz="1350" dirty="0">
                <a:sym typeface="Wingdings" panose="05000000000000000000" pitchFamily="2" charset="2"/>
              </a:rPr>
              <a:t>Υ</a:t>
            </a:r>
            <a:r>
              <a:rPr lang="el-GR" sz="1350" dirty="0"/>
              <a:t>περγλυκαιμία </a:t>
            </a:r>
            <a:r>
              <a:rPr lang="el-GR" sz="1350" dirty="0">
                <a:sym typeface="Wingdings" panose="05000000000000000000" pitchFamily="2" charset="2"/>
              </a:rPr>
              <a:t> </a:t>
            </a:r>
            <a:r>
              <a:rPr lang="el-GR" sz="1350" dirty="0"/>
              <a:t>η τροποποιημένη ρύθμιση της </a:t>
            </a:r>
            <a:r>
              <a:rPr lang="el-GR" sz="1350" dirty="0" err="1"/>
              <a:t>οστεοπρωτεγερίνης</a:t>
            </a:r>
            <a:r>
              <a:rPr lang="el-GR" sz="1350" dirty="0"/>
              <a:t> και της </a:t>
            </a:r>
            <a:r>
              <a:rPr lang="el-GR" sz="1350" dirty="0" err="1"/>
              <a:t>οστεοκαλσίνης</a:t>
            </a:r>
            <a:r>
              <a:rPr lang="el-GR" sz="1350" dirty="0"/>
              <a:t> </a:t>
            </a:r>
            <a:r>
              <a:rPr lang="el-GR" sz="1350" dirty="0">
                <a:sym typeface="Wingdings" panose="05000000000000000000" pitchFamily="2" charset="2"/>
              </a:rPr>
              <a:t> </a:t>
            </a:r>
            <a:r>
              <a:rPr lang="el-GR" sz="1350" dirty="0"/>
              <a:t> μπορεί να προάγει την αρτηριακή </a:t>
            </a:r>
            <a:r>
              <a:rPr lang="el-GR" sz="1350" dirty="0" err="1"/>
              <a:t>επασβέστωση</a:t>
            </a:r>
            <a:r>
              <a:rPr lang="el-GR" sz="1350" dirty="0"/>
              <a:t> σε ασθενείς με ΣΔ.</a:t>
            </a:r>
          </a:p>
        </p:txBody>
      </p:sp>
      <p:sp>
        <p:nvSpPr>
          <p:cNvPr id="4" name="Ορθογώνιο 3">
            <a:extLst>
              <a:ext uri="{FF2B5EF4-FFF2-40B4-BE49-F238E27FC236}">
                <a16:creationId xmlns:a16="http://schemas.microsoft.com/office/drawing/2014/main" id="{E10B72AB-9E80-31C1-A33D-2D0A7EDDDBEA}"/>
              </a:ext>
            </a:extLst>
          </p:cNvPr>
          <p:cNvSpPr/>
          <p:nvPr/>
        </p:nvSpPr>
        <p:spPr>
          <a:xfrm>
            <a:off x="2152651" y="3910694"/>
            <a:ext cx="7625443" cy="1175657"/>
          </a:xfrm>
          <a:prstGeom prst="rect">
            <a:avLst/>
          </a:prstGeom>
          <a:noFill/>
          <a:ln w="38100">
            <a:solidFill>
              <a:srgbClr val="5A2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 name="Ορθογώνιο 4">
            <a:extLst>
              <a:ext uri="{FF2B5EF4-FFF2-40B4-BE49-F238E27FC236}">
                <a16:creationId xmlns:a16="http://schemas.microsoft.com/office/drawing/2014/main" id="{E715B9B6-E39A-D424-C749-43F1A373B798}"/>
              </a:ext>
            </a:extLst>
          </p:cNvPr>
          <p:cNvSpPr/>
          <p:nvPr/>
        </p:nvSpPr>
        <p:spPr>
          <a:xfrm>
            <a:off x="1532247" y="1365428"/>
            <a:ext cx="9144000" cy="754105"/>
          </a:xfrm>
          <a:prstGeom prst="rect">
            <a:avLst/>
          </a:prstGeom>
          <a:solidFill>
            <a:srgbClr val="C2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Τίτλος 1">
            <a:extLst>
              <a:ext uri="{FF2B5EF4-FFF2-40B4-BE49-F238E27FC236}">
                <a16:creationId xmlns:a16="http://schemas.microsoft.com/office/drawing/2014/main" id="{41A0AC26-2097-149F-FFE1-3326440B6212}"/>
              </a:ext>
            </a:extLst>
          </p:cNvPr>
          <p:cNvSpPr txBox="1">
            <a:spLocks/>
          </p:cNvSpPr>
          <p:nvPr/>
        </p:nvSpPr>
        <p:spPr>
          <a:xfrm>
            <a:off x="2160897" y="124539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300" dirty="0" err="1">
                <a:solidFill>
                  <a:srgbClr val="161137"/>
                </a:solidFill>
              </a:rPr>
              <a:t>Επασβεστώσεις</a:t>
            </a:r>
            <a:r>
              <a:rPr lang="el-GR" sz="3300" dirty="0">
                <a:solidFill>
                  <a:srgbClr val="161137"/>
                </a:solidFill>
              </a:rPr>
              <a:t> των αγγείων</a:t>
            </a:r>
          </a:p>
        </p:txBody>
      </p:sp>
    </p:spTree>
    <p:extLst>
      <p:ext uri="{BB962C8B-B14F-4D97-AF65-F5344CB8AC3E}">
        <p14:creationId xmlns:p14="http://schemas.microsoft.com/office/powerpoint/2010/main" val="2180442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1B2ED6-EE9B-E64F-A4F5-2F901C57D519}"/>
              </a:ext>
            </a:extLst>
          </p:cNvPr>
          <p:cNvPicPr>
            <a:picLocks noChangeAspect="1"/>
          </p:cNvPicPr>
          <p:nvPr/>
        </p:nvPicPr>
        <p:blipFill>
          <a:blip r:embed="rId2"/>
          <a:stretch>
            <a:fillRect/>
          </a:stretch>
        </p:blipFill>
        <p:spPr>
          <a:xfrm>
            <a:off x="3713269" y="1967747"/>
            <a:ext cx="4765465" cy="2575127"/>
          </a:xfrm>
          <a:prstGeom prst="rect">
            <a:avLst/>
          </a:prstGeom>
        </p:spPr>
      </p:pic>
      <p:sp>
        <p:nvSpPr>
          <p:cNvPr id="6" name="Title 3">
            <a:extLst>
              <a:ext uri="{FF2B5EF4-FFF2-40B4-BE49-F238E27FC236}">
                <a16:creationId xmlns:a16="http://schemas.microsoft.com/office/drawing/2014/main" id="{9D0D6002-1E08-C545-91C8-9D21DF283207}"/>
              </a:ext>
            </a:extLst>
          </p:cNvPr>
          <p:cNvSpPr txBox="1">
            <a:spLocks/>
          </p:cNvSpPr>
          <p:nvPr/>
        </p:nvSpPr>
        <p:spPr>
          <a:xfrm>
            <a:off x="2306657" y="854869"/>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000" b="0" i="0" kern="1200">
                <a:solidFill>
                  <a:srgbClr val="332F4F"/>
                </a:solidFill>
                <a:latin typeface="MetaSerifPro-Medium" panose="02010604050101020102" pitchFamily="2" charset="0"/>
                <a:ea typeface="+mj-ea"/>
                <a:cs typeface="MetaSerifPro-Medium" panose="02010604050101020102" pitchFamily="2" charset="0"/>
              </a:defRPr>
            </a:lvl1pPr>
          </a:lstStyle>
          <a:p>
            <a:pPr>
              <a:lnSpc>
                <a:spcPct val="100000"/>
              </a:lnSpc>
            </a:pPr>
            <a:r>
              <a:rPr lang="en-US" sz="1500" b="1" dirty="0">
                <a:latin typeface="Cambria" panose="02040503050406030204" pitchFamily="18" charset="0"/>
              </a:rPr>
              <a:t>Number of people with diabetes</a:t>
            </a:r>
            <a:br>
              <a:rPr lang="en-US" sz="1500" dirty="0"/>
            </a:br>
            <a:r>
              <a:rPr lang="en-US" sz="1050" dirty="0">
                <a:latin typeface="+mn-lt"/>
                <a:cs typeface="Arial" panose="020B0604020202020204" pitchFamily="34" charset="0"/>
              </a:rPr>
              <a:t>Aged 20</a:t>
            </a:r>
            <a:r>
              <a:rPr lang="en-GB" sz="1050" dirty="0">
                <a:latin typeface="+mn-lt"/>
                <a:cs typeface="Arial" panose="020B0604020202020204" pitchFamily="34" charset="0"/>
              </a:rPr>
              <a:t>–</a:t>
            </a:r>
            <a:r>
              <a:rPr lang="en-US" sz="1050" dirty="0">
                <a:latin typeface="+mn-lt"/>
                <a:cs typeface="Arial" panose="020B0604020202020204" pitchFamily="34" charset="0"/>
              </a:rPr>
              <a:t>79 years globally and by IDF region</a:t>
            </a:r>
            <a:endParaRPr lang="en-US" sz="1800" dirty="0">
              <a:latin typeface="+mn-lt"/>
              <a:cs typeface="Arial" panose="020B0604020202020204" pitchFamily="34" charset="0"/>
            </a:endParaRPr>
          </a:p>
        </p:txBody>
      </p:sp>
      <p:pic>
        <p:nvPicPr>
          <p:cNvPr id="32" name="Picture 31" descr="A picture containing diagram&#10;&#10;Description automatically generated">
            <a:extLst>
              <a:ext uri="{FF2B5EF4-FFF2-40B4-BE49-F238E27FC236}">
                <a16:creationId xmlns:a16="http://schemas.microsoft.com/office/drawing/2014/main" id="{0A94698D-B890-404A-BB25-4195BABC0AE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135836" y="4661576"/>
            <a:ext cx="1709206" cy="685800"/>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54311A76-4D85-A54B-80F1-0986D792B37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423149" y="2260287"/>
            <a:ext cx="1710519" cy="669944"/>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0F8EF024-A49F-C849-BE31-5AA6C8FB55C6}"/>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250007" y="4668434"/>
            <a:ext cx="1702650" cy="685800"/>
          </a:xfrm>
          <a:prstGeom prst="rect">
            <a:avLst/>
          </a:prstGeom>
        </p:spPr>
      </p:pic>
      <p:pic>
        <p:nvPicPr>
          <p:cNvPr id="38" name="Picture 37" descr="A picture containing text&#10;&#10;Description automatically generated">
            <a:extLst>
              <a:ext uri="{FF2B5EF4-FFF2-40B4-BE49-F238E27FC236}">
                <a16:creationId xmlns:a16="http://schemas.microsoft.com/office/drawing/2014/main" id="{41B494F8-79B5-0C43-826E-BA8C3D29C210}"/>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2426631" y="2748725"/>
            <a:ext cx="1709206" cy="705131"/>
          </a:xfrm>
          <a:prstGeom prst="rect">
            <a:avLst/>
          </a:prstGeom>
        </p:spPr>
      </p:pic>
      <p:pic>
        <p:nvPicPr>
          <p:cNvPr id="40" name="Picture 39" descr="A picture containing text&#10;&#10;Description automatically generated">
            <a:extLst>
              <a:ext uri="{FF2B5EF4-FFF2-40B4-BE49-F238E27FC236}">
                <a16:creationId xmlns:a16="http://schemas.microsoft.com/office/drawing/2014/main" id="{7BA05DBF-00F7-CE44-9797-F9D202BC6F3C}"/>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3072066" y="3742388"/>
            <a:ext cx="1710519" cy="652781"/>
          </a:xfrm>
          <a:prstGeom prst="rect">
            <a:avLst/>
          </a:prstGeom>
        </p:spPr>
      </p:pic>
      <p:pic>
        <p:nvPicPr>
          <p:cNvPr id="42" name="Picture 41" descr="A picture containing graphical user interface&#10;&#10;Description automatically generated">
            <a:extLst>
              <a:ext uri="{FF2B5EF4-FFF2-40B4-BE49-F238E27FC236}">
                <a16:creationId xmlns:a16="http://schemas.microsoft.com/office/drawing/2014/main" id="{5A977133-D9FC-184F-B344-F9E8E9940456}"/>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8439268" y="3285980"/>
            <a:ext cx="1706433" cy="655553"/>
          </a:xfrm>
          <a:prstGeom prst="rect">
            <a:avLst/>
          </a:prstGeom>
        </p:spPr>
      </p:pic>
      <p:pic>
        <p:nvPicPr>
          <p:cNvPr id="44" name="Picture 43" descr="A picture containing graphical user interface&#10;&#10;Description automatically generated">
            <a:extLst>
              <a:ext uri="{FF2B5EF4-FFF2-40B4-BE49-F238E27FC236}">
                <a16:creationId xmlns:a16="http://schemas.microsoft.com/office/drawing/2014/main" id="{4B32123A-9388-9A4C-B356-5B9F723BF012}"/>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8436496" y="4260871"/>
            <a:ext cx="1709205" cy="637751"/>
          </a:xfrm>
          <a:prstGeom prst="rect">
            <a:avLst/>
          </a:prstGeom>
        </p:spPr>
      </p:pic>
    </p:spTree>
    <p:extLst>
      <p:ext uri="{BB962C8B-B14F-4D97-AF65-F5344CB8AC3E}">
        <p14:creationId xmlns:p14="http://schemas.microsoft.com/office/powerpoint/2010/main" val="27253384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FE9034FC-6FA8-01AB-E3BE-55D212F128C7}"/>
              </a:ext>
            </a:extLst>
          </p:cNvPr>
          <p:cNvSpPr/>
          <p:nvPr/>
        </p:nvSpPr>
        <p:spPr>
          <a:xfrm>
            <a:off x="1524000" y="1251128"/>
            <a:ext cx="6626742" cy="216145"/>
          </a:xfrm>
          <a:prstGeom prst="rect">
            <a:avLst/>
          </a:prstGeom>
          <a:solidFill>
            <a:srgbClr val="C2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l-GR" sz="1350">
              <a:solidFill>
                <a:prstClr val="white"/>
              </a:solidFill>
              <a:latin typeface="Calibri" panose="020F0502020204030204"/>
            </a:endParaRPr>
          </a:p>
        </p:txBody>
      </p:sp>
      <p:sp>
        <p:nvSpPr>
          <p:cNvPr id="5" name="Ορθογώνιο 4">
            <a:extLst>
              <a:ext uri="{FF2B5EF4-FFF2-40B4-BE49-F238E27FC236}">
                <a16:creationId xmlns:a16="http://schemas.microsoft.com/office/drawing/2014/main" id="{2301F66F-FB5B-760F-20CF-6F1B1F944258}"/>
              </a:ext>
            </a:extLst>
          </p:cNvPr>
          <p:cNvSpPr/>
          <p:nvPr/>
        </p:nvSpPr>
        <p:spPr>
          <a:xfrm>
            <a:off x="8366051" y="1251128"/>
            <a:ext cx="2301467" cy="216145"/>
          </a:xfrm>
          <a:prstGeom prst="rect">
            <a:avLst/>
          </a:prstGeom>
          <a:solidFill>
            <a:srgbClr val="EDD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l-GR" sz="1350">
              <a:solidFill>
                <a:prstClr val="white"/>
              </a:solidFill>
              <a:latin typeface="Calibri" panose="020F0502020204030204"/>
            </a:endParaRPr>
          </a:p>
        </p:txBody>
      </p:sp>
      <p:pic>
        <p:nvPicPr>
          <p:cNvPr id="7" name="Εικόνα 6">
            <a:extLst>
              <a:ext uri="{FF2B5EF4-FFF2-40B4-BE49-F238E27FC236}">
                <a16:creationId xmlns:a16="http://schemas.microsoft.com/office/drawing/2014/main" id="{583A558E-7BB6-65B5-07C3-9431A9BF38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9465" y="1727867"/>
            <a:ext cx="7189793" cy="3734366"/>
          </a:xfrm>
          <a:prstGeom prst="rect">
            <a:avLst/>
          </a:prstGeom>
        </p:spPr>
      </p:pic>
      <p:sp>
        <p:nvSpPr>
          <p:cNvPr id="8" name="Ορθογώνιο 7">
            <a:extLst>
              <a:ext uri="{FF2B5EF4-FFF2-40B4-BE49-F238E27FC236}">
                <a16:creationId xmlns:a16="http://schemas.microsoft.com/office/drawing/2014/main" id="{8118861E-2855-D8F4-37BD-C8964592273B}"/>
              </a:ext>
            </a:extLst>
          </p:cNvPr>
          <p:cNvSpPr/>
          <p:nvPr/>
        </p:nvSpPr>
        <p:spPr>
          <a:xfrm>
            <a:off x="2291443" y="1657352"/>
            <a:ext cx="538843" cy="39495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n>
                <a:solidFill>
                  <a:schemeClr val="bg1"/>
                </a:solidFill>
              </a:ln>
              <a:solidFill>
                <a:schemeClr val="bg1"/>
              </a:solidFill>
            </a:endParaRPr>
          </a:p>
        </p:txBody>
      </p:sp>
      <p:sp>
        <p:nvSpPr>
          <p:cNvPr id="9" name="TextShape 1">
            <a:extLst>
              <a:ext uri="{FF2B5EF4-FFF2-40B4-BE49-F238E27FC236}">
                <a16:creationId xmlns:a16="http://schemas.microsoft.com/office/drawing/2014/main" id="{13480CED-9285-FF19-E013-9B97D5B277FB}"/>
              </a:ext>
            </a:extLst>
          </p:cNvPr>
          <p:cNvSpPr txBox="1"/>
          <p:nvPr/>
        </p:nvSpPr>
        <p:spPr>
          <a:xfrm>
            <a:off x="2152651" y="5504993"/>
            <a:ext cx="6568263" cy="356401"/>
          </a:xfrm>
          <a:prstGeom prst="rect">
            <a:avLst/>
          </a:prstGeom>
          <a:noFill/>
          <a:ln>
            <a:noFill/>
          </a:ln>
        </p:spPr>
        <p:txBody>
          <a:bodyPr lIns="27000" tIns="35100" rIns="27000" bIns="35100" anchor="b" anchorCtr="1"/>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825" spc="-1" dirty="0">
                <a:solidFill>
                  <a:srgbClr val="000000"/>
                </a:solidFill>
                <a:latin typeface="Arial"/>
              </a:rPr>
              <a:t>Cecilia C. Low Wang. Circulation. Clinical Update: Cardiovascular Disease in Diabetes Mellitus, Volume: 133, Issue: 24, Pages: 2459-502</a:t>
            </a:r>
            <a:r>
              <a:rPr lang="el-GR" sz="825" spc="-1" dirty="0">
                <a:solidFill>
                  <a:srgbClr val="000000"/>
                </a:solidFill>
                <a:latin typeface="Arial"/>
              </a:rPr>
              <a:t>.</a:t>
            </a:r>
            <a:endParaRPr lang="en-US" sz="825" spc="-1" dirty="0">
              <a:solidFill>
                <a:srgbClr val="000000"/>
              </a:solidFill>
              <a:latin typeface="Arial"/>
            </a:endParaRPr>
          </a:p>
        </p:txBody>
      </p:sp>
    </p:spTree>
    <p:extLst>
      <p:ext uri="{BB962C8B-B14F-4D97-AF65-F5344CB8AC3E}">
        <p14:creationId xmlns:p14="http://schemas.microsoft.com/office/powerpoint/2010/main" val="1024297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115185D6-6153-C958-4F3F-3C6F09B035C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41478" y="1634883"/>
            <a:ext cx="5909044" cy="3971990"/>
          </a:xfrm>
        </p:spPr>
      </p:pic>
      <p:sp>
        <p:nvSpPr>
          <p:cNvPr id="6" name="Ορθογώνιο 5">
            <a:extLst>
              <a:ext uri="{FF2B5EF4-FFF2-40B4-BE49-F238E27FC236}">
                <a16:creationId xmlns:a16="http://schemas.microsoft.com/office/drawing/2014/main" id="{3AEA31E9-8BFD-9CB0-06D2-0A10615DFB57}"/>
              </a:ext>
            </a:extLst>
          </p:cNvPr>
          <p:cNvSpPr/>
          <p:nvPr/>
        </p:nvSpPr>
        <p:spPr>
          <a:xfrm>
            <a:off x="1524000" y="1251128"/>
            <a:ext cx="6626742" cy="216145"/>
          </a:xfrm>
          <a:prstGeom prst="rect">
            <a:avLst/>
          </a:prstGeom>
          <a:solidFill>
            <a:srgbClr val="C2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l-GR" sz="1350">
              <a:solidFill>
                <a:prstClr val="white"/>
              </a:solidFill>
              <a:latin typeface="Calibri" panose="020F0502020204030204"/>
            </a:endParaRPr>
          </a:p>
        </p:txBody>
      </p:sp>
      <p:sp>
        <p:nvSpPr>
          <p:cNvPr id="7" name="Ορθογώνιο 6">
            <a:extLst>
              <a:ext uri="{FF2B5EF4-FFF2-40B4-BE49-F238E27FC236}">
                <a16:creationId xmlns:a16="http://schemas.microsoft.com/office/drawing/2014/main" id="{4AC23331-658E-5F93-0289-56E705ED2743}"/>
              </a:ext>
            </a:extLst>
          </p:cNvPr>
          <p:cNvSpPr/>
          <p:nvPr/>
        </p:nvSpPr>
        <p:spPr>
          <a:xfrm>
            <a:off x="8366051" y="1251128"/>
            <a:ext cx="2301467" cy="216145"/>
          </a:xfrm>
          <a:prstGeom prst="rect">
            <a:avLst/>
          </a:prstGeom>
          <a:solidFill>
            <a:srgbClr val="EDD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l-GR" sz="1350">
              <a:solidFill>
                <a:prstClr val="white"/>
              </a:solidFill>
              <a:latin typeface="Calibri" panose="020F0502020204030204"/>
            </a:endParaRPr>
          </a:p>
        </p:txBody>
      </p:sp>
      <p:pic>
        <p:nvPicPr>
          <p:cNvPr id="8" name="logo">
            <a:extLst>
              <a:ext uri="{FF2B5EF4-FFF2-40B4-BE49-F238E27FC236}">
                <a16:creationId xmlns:a16="http://schemas.microsoft.com/office/drawing/2014/main" id="{6BB6BF2A-3946-AC89-4EB9-F169B62AFB01}"/>
              </a:ext>
            </a:extLst>
          </p:cNvPr>
          <p:cNvPicPr/>
          <p:nvPr/>
        </p:nvPicPr>
        <p:blipFill>
          <a:blip r:embed="rId4"/>
          <a:stretch/>
        </p:blipFill>
        <p:spPr>
          <a:xfrm>
            <a:off x="1715187" y="5504993"/>
            <a:ext cx="270000" cy="356400"/>
          </a:xfrm>
          <a:prstGeom prst="rect">
            <a:avLst/>
          </a:prstGeom>
          <a:ln>
            <a:noFill/>
          </a:ln>
        </p:spPr>
      </p:pic>
      <p:sp>
        <p:nvSpPr>
          <p:cNvPr id="9" name="TextShape 1">
            <a:extLst>
              <a:ext uri="{FF2B5EF4-FFF2-40B4-BE49-F238E27FC236}">
                <a16:creationId xmlns:a16="http://schemas.microsoft.com/office/drawing/2014/main" id="{F89F7B2F-2E4B-2303-A3B1-8C3378D86548}"/>
              </a:ext>
            </a:extLst>
          </p:cNvPr>
          <p:cNvSpPr txBox="1"/>
          <p:nvPr/>
        </p:nvSpPr>
        <p:spPr>
          <a:xfrm>
            <a:off x="2152651" y="5504993"/>
            <a:ext cx="6568263" cy="356401"/>
          </a:xfrm>
          <a:prstGeom prst="rect">
            <a:avLst/>
          </a:prstGeom>
          <a:noFill/>
          <a:ln>
            <a:noFill/>
          </a:ln>
        </p:spPr>
        <p:txBody>
          <a:bodyPr lIns="27000" tIns="35100" rIns="27000" bIns="35100" anchor="b" anchorCtr="1"/>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825" spc="-1" dirty="0">
                <a:solidFill>
                  <a:srgbClr val="000000"/>
                </a:solidFill>
                <a:latin typeface="Arial"/>
              </a:rPr>
              <a:t>Cecilia C. Low Wang. Circulation. Clinical Update: Cardiovascular Disease in Diabetes Mellitus, Volume: 133, Issue: 24, Pages: 2459-502</a:t>
            </a:r>
            <a:r>
              <a:rPr lang="el-GR" sz="825" spc="-1" dirty="0">
                <a:solidFill>
                  <a:srgbClr val="000000"/>
                </a:solidFill>
                <a:latin typeface="Arial"/>
              </a:rPr>
              <a:t>.</a:t>
            </a:r>
            <a:endParaRPr lang="en-US" sz="825" spc="-1" dirty="0">
              <a:solidFill>
                <a:srgbClr val="000000"/>
              </a:solidFill>
              <a:latin typeface="Arial"/>
            </a:endParaRPr>
          </a:p>
        </p:txBody>
      </p:sp>
      <p:sp>
        <p:nvSpPr>
          <p:cNvPr id="10" name="TextShape 2">
            <a:extLst>
              <a:ext uri="{FF2B5EF4-FFF2-40B4-BE49-F238E27FC236}">
                <a16:creationId xmlns:a16="http://schemas.microsoft.com/office/drawing/2014/main" id="{AAE9F9A6-C9E0-F8DB-0EC4-E813D4A42039}"/>
              </a:ext>
            </a:extLst>
          </p:cNvPr>
          <p:cNvSpPr txBox="1"/>
          <p:nvPr/>
        </p:nvSpPr>
        <p:spPr>
          <a:xfrm>
            <a:off x="8621233" y="5592419"/>
            <a:ext cx="2199644" cy="268975"/>
          </a:xfrm>
          <a:prstGeom prst="rect">
            <a:avLst/>
          </a:prstGeom>
          <a:noFill/>
          <a:ln>
            <a:noFill/>
          </a:ln>
        </p:spPr>
        <p:txBody>
          <a:bodyPr lIns="27000" tIns="35100" rIns="27000" bIns="35100" anchor="b" anchorCtr="1"/>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750" spc="-1" dirty="0">
                <a:solidFill>
                  <a:srgbClr val="000000"/>
                </a:solidFill>
                <a:latin typeface="Arial"/>
              </a:rPr>
              <a:t>© 2016 American Heart Association, Inc.</a:t>
            </a:r>
          </a:p>
        </p:txBody>
      </p:sp>
    </p:spTree>
    <p:extLst>
      <p:ext uri="{BB962C8B-B14F-4D97-AF65-F5344CB8AC3E}">
        <p14:creationId xmlns:p14="http://schemas.microsoft.com/office/powerpoint/2010/main" val="27974542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4D29167-CE83-1D6E-C1E1-4524999895A9}"/>
              </a:ext>
            </a:extLst>
          </p:cNvPr>
          <p:cNvSpPr>
            <a:spLocks noGrp="1"/>
          </p:cNvSpPr>
          <p:nvPr>
            <p:ph type="title"/>
          </p:nvPr>
        </p:nvSpPr>
        <p:spPr/>
        <p:txBody>
          <a:bodyPr>
            <a:normAutofit fontScale="90000"/>
          </a:bodyPr>
          <a:lstStyle/>
          <a:p>
            <a:r>
              <a:rPr lang="en-US"/>
              <a:t>Macrovascular Complications Affect Multiple Organs and Can Occur Early in the T2D Disease Course</a:t>
            </a:r>
            <a:endParaRPr lang="en-US" dirty="0"/>
          </a:p>
        </p:txBody>
      </p:sp>
      <p:pic>
        <p:nvPicPr>
          <p:cNvPr id="3" name="Picture 2">
            <a:extLst>
              <a:ext uri="{FF2B5EF4-FFF2-40B4-BE49-F238E27FC236}">
                <a16:creationId xmlns:a16="http://schemas.microsoft.com/office/drawing/2014/main" id="{E8CEBA86-8AD8-D761-D594-70074A3B47A2}"/>
              </a:ext>
            </a:extLst>
          </p:cNvPr>
          <p:cNvPicPr/>
          <p:nvPr/>
        </p:nvPicPr>
        <p:blipFill>
          <a:blip r:embed="rId2"/>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6747720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F5F1C6E-3125-2529-BE3B-F672526A8606}"/>
              </a:ext>
            </a:extLst>
          </p:cNvPr>
          <p:cNvSpPr>
            <a:spLocks noGrp="1"/>
          </p:cNvSpPr>
          <p:nvPr>
            <p:ph type="title"/>
          </p:nvPr>
        </p:nvSpPr>
        <p:spPr/>
        <p:txBody>
          <a:bodyPr>
            <a:normAutofit/>
          </a:bodyPr>
          <a:lstStyle/>
          <a:p>
            <a:r>
              <a:rPr lang="en-US"/>
              <a:t>Management of Diabetes and Its Complications</a:t>
            </a:r>
            <a:endParaRPr lang="en-US" dirty="0"/>
          </a:p>
        </p:txBody>
      </p:sp>
      <p:pic>
        <p:nvPicPr>
          <p:cNvPr id="3" name="Picture 2">
            <a:extLst>
              <a:ext uri="{FF2B5EF4-FFF2-40B4-BE49-F238E27FC236}">
                <a16:creationId xmlns:a16="http://schemas.microsoft.com/office/drawing/2014/main" id="{51D8B7B9-EF33-5020-0FBA-A8C65D3D7691}"/>
              </a:ext>
            </a:extLst>
          </p:cNvPr>
          <p:cNvPicPr/>
          <p:nvPr/>
        </p:nvPicPr>
        <p:blipFill>
          <a:blip r:embed="rId2"/>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13298177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2093913" y="5934075"/>
            <a:ext cx="8058150" cy="228600"/>
          </a:xfrm>
          <a:prstGeom prst="rect">
            <a:avLst/>
          </a:prstGeom>
          <a:noFill/>
          <a:ln w="9525">
            <a:noFill/>
            <a:miter lim="800000"/>
            <a:headEnd/>
            <a:tailEnd/>
          </a:ln>
        </p:spPr>
        <p:txBody>
          <a:bodyPr>
            <a:spAutoFit/>
          </a:bodyPr>
          <a:lstStyle/>
          <a:p>
            <a:pPr marL="57150" indent="-57150" eaLnBrk="0" hangingPunct="0"/>
            <a:r>
              <a:rPr lang="en-US" sz="900" baseline="30000">
                <a:solidFill>
                  <a:srgbClr val="0070C0"/>
                </a:solidFill>
                <a:latin typeface="Verdana" pitchFamily="34" charset="0"/>
                <a:cs typeface="Arial" pitchFamily="34" charset="0"/>
              </a:rPr>
              <a:t>*</a:t>
            </a:r>
            <a:r>
              <a:rPr lang="en-US" sz="900">
                <a:solidFill>
                  <a:srgbClr val="0070C0"/>
                </a:solidFill>
                <a:latin typeface="Verdana" pitchFamily="34" charset="0"/>
                <a:cs typeface="Arial" pitchFamily="34" charset="0"/>
              </a:rPr>
              <a:t>Death from CV causes, non-fatal MI, CABG, PCI, non-fatal stroke, amputation, or surgery for peripheral atherosclerotic artery disease </a:t>
            </a:r>
          </a:p>
        </p:txBody>
      </p:sp>
      <p:sp>
        <p:nvSpPr>
          <p:cNvPr id="39939" name="Rectangle 60"/>
          <p:cNvSpPr>
            <a:spLocks noGrp="1"/>
          </p:cNvSpPr>
          <p:nvPr>
            <p:ph type="title"/>
          </p:nvPr>
        </p:nvSpPr>
        <p:spPr/>
        <p:txBody>
          <a:bodyPr>
            <a:noAutofit/>
          </a:bodyPr>
          <a:lstStyle/>
          <a:p>
            <a:r>
              <a:rPr lang="en-US" sz="2800" dirty="0">
                <a:solidFill>
                  <a:srgbClr val="FF0000"/>
                </a:solidFill>
              </a:rPr>
              <a:t>STENO-2: </a:t>
            </a:r>
            <a:r>
              <a:rPr lang="el-GR" sz="2800" dirty="0">
                <a:solidFill>
                  <a:srgbClr val="FF0000"/>
                </a:solidFill>
              </a:rPr>
              <a:t> Η </a:t>
            </a:r>
            <a:r>
              <a:rPr lang="el-GR" sz="2800" dirty="0" err="1">
                <a:solidFill>
                  <a:srgbClr val="FF0000"/>
                </a:solidFill>
              </a:rPr>
              <a:t>πολυπαραγοντική</a:t>
            </a:r>
            <a:r>
              <a:rPr lang="el-GR" sz="2800" dirty="0">
                <a:solidFill>
                  <a:srgbClr val="FF0000"/>
                </a:solidFill>
              </a:rPr>
              <a:t> αντιμετώπιση μειώνει τα καρδιαγγειακά </a:t>
            </a:r>
            <a:r>
              <a:rPr lang="el-GR" sz="2800" dirty="0" err="1">
                <a:solidFill>
                  <a:srgbClr val="FF0000"/>
                </a:solidFill>
              </a:rPr>
              <a:t>συμβάματα</a:t>
            </a:r>
            <a:endParaRPr lang="it-IT" sz="2800" dirty="0">
              <a:solidFill>
                <a:srgbClr val="FF0000"/>
              </a:solidFill>
            </a:endParaRPr>
          </a:p>
        </p:txBody>
      </p:sp>
      <p:sp>
        <p:nvSpPr>
          <p:cNvPr id="39940" name="Rectangle 4"/>
          <p:cNvSpPr>
            <a:spLocks noGrp="1"/>
          </p:cNvSpPr>
          <p:nvPr>
            <p:ph type="body" idx="4294967295"/>
          </p:nvPr>
        </p:nvSpPr>
        <p:spPr>
          <a:xfrm>
            <a:off x="2047875" y="5024439"/>
            <a:ext cx="8382000" cy="480131"/>
          </a:xfrm>
        </p:spPr>
        <p:txBody>
          <a:bodyPr>
            <a:spAutoFit/>
          </a:bodyPr>
          <a:lstStyle/>
          <a:p>
            <a:pPr>
              <a:spcBef>
                <a:spcPct val="0"/>
              </a:spcBef>
            </a:pPr>
            <a:r>
              <a:rPr lang="it-IT" sz="1400"/>
              <a:t>In addition to </a:t>
            </a:r>
            <a:r>
              <a:rPr lang="en-GB" sz="1400">
                <a:sym typeface="Symbol" pitchFamily="18" charset="2"/>
              </a:rPr>
              <a:t></a:t>
            </a:r>
            <a:r>
              <a:rPr lang="en-GB" sz="1400"/>
              <a:t>50% relative risk reduction in the primary composite endpoint, </a:t>
            </a:r>
            <a:r>
              <a:rPr lang="it-IT" sz="1400"/>
              <a:t>a sustained benefit on CV events was also observed in the intensive management group over an additional 5.5 years</a:t>
            </a:r>
            <a:r>
              <a:rPr lang="it-IT" sz="1400" baseline="30000"/>
              <a:t>2</a:t>
            </a:r>
            <a:endParaRPr lang="it-IT" sz="1800"/>
          </a:p>
        </p:txBody>
      </p:sp>
      <p:sp>
        <p:nvSpPr>
          <p:cNvPr id="39941" name="Text Box 7"/>
          <p:cNvSpPr txBox="1">
            <a:spLocks noChangeArrowheads="1"/>
          </p:cNvSpPr>
          <p:nvPr/>
        </p:nvSpPr>
        <p:spPr bwMode="auto">
          <a:xfrm rot="-5400000">
            <a:off x="1173957" y="2710657"/>
            <a:ext cx="3509962" cy="276225"/>
          </a:xfrm>
          <a:prstGeom prst="rect">
            <a:avLst/>
          </a:prstGeom>
          <a:noFill/>
          <a:ln w="9525">
            <a:noFill/>
            <a:miter lim="800000"/>
            <a:headEnd/>
            <a:tailEnd/>
          </a:ln>
        </p:spPr>
        <p:txBody>
          <a:bodyPr>
            <a:spAutoFit/>
          </a:bodyPr>
          <a:lstStyle/>
          <a:p>
            <a:pPr algn="ctr"/>
            <a:r>
              <a:rPr lang="fr-FR" sz="1200">
                <a:solidFill>
                  <a:srgbClr val="0076BD"/>
                </a:solidFill>
                <a:latin typeface="Verdana" pitchFamily="34" charset="0"/>
                <a:cs typeface="Arial" pitchFamily="34" charset="0"/>
              </a:rPr>
              <a:t>Primary composite endpoint* (%)</a:t>
            </a:r>
            <a:endParaRPr lang="en-US" sz="1200">
              <a:solidFill>
                <a:srgbClr val="0076BD"/>
              </a:solidFill>
              <a:latin typeface="Verdana" pitchFamily="34" charset="0"/>
              <a:cs typeface="Arial" pitchFamily="34" charset="0"/>
            </a:endParaRPr>
          </a:p>
        </p:txBody>
      </p:sp>
      <p:sp>
        <p:nvSpPr>
          <p:cNvPr id="60" name="Rettangolo 59"/>
          <p:cNvSpPr/>
          <p:nvPr/>
        </p:nvSpPr>
        <p:spPr bwMode="auto">
          <a:xfrm>
            <a:off x="3603626" y="1227139"/>
            <a:ext cx="5243513" cy="3133725"/>
          </a:xfrm>
          <a:prstGeom prst="rect">
            <a:avLst/>
          </a:prstGeom>
          <a:gradFill>
            <a:gsLst>
              <a:gs pos="15000">
                <a:schemeClr val="bg1"/>
              </a:gs>
              <a:gs pos="100000">
                <a:schemeClr val="bg1">
                  <a:alpha val="0"/>
                </a:schemeClr>
              </a:gs>
              <a:gs pos="54000">
                <a:schemeClr val="bg1"/>
              </a:gs>
            </a:gsLst>
            <a:lin ang="16200000" scaled="0"/>
          </a:grad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a:lstStyle/>
          <a:p>
            <a:pPr eaLnBrk="0" hangingPunct="0">
              <a:defRPr/>
            </a:pPr>
            <a:endParaRPr lang="it-IT" sz="2400" b="1" dirty="0">
              <a:solidFill>
                <a:srgbClr val="0076BD"/>
              </a:solidFill>
              <a:latin typeface="Verdana" pitchFamily="34" charset="0"/>
              <a:cs typeface="Verdana"/>
            </a:endParaRPr>
          </a:p>
        </p:txBody>
      </p:sp>
      <p:sp>
        <p:nvSpPr>
          <p:cNvPr id="39943" name="Text Box 9"/>
          <p:cNvSpPr txBox="1">
            <a:spLocks noChangeArrowheads="1"/>
          </p:cNvSpPr>
          <p:nvPr/>
        </p:nvSpPr>
        <p:spPr bwMode="auto">
          <a:xfrm>
            <a:off x="4846639" y="4613275"/>
            <a:ext cx="2503487" cy="267766"/>
          </a:xfrm>
          <a:prstGeom prst="rect">
            <a:avLst/>
          </a:prstGeom>
          <a:noFill/>
          <a:ln w="9525">
            <a:noFill/>
            <a:miter lim="800000"/>
            <a:headEnd/>
            <a:tailEnd/>
          </a:ln>
        </p:spPr>
        <p:txBody>
          <a:bodyPr>
            <a:spAutoFit/>
          </a:bodyPr>
          <a:lstStyle/>
          <a:p>
            <a:pPr algn="ctr" eaLnBrk="0" hangingPunct="0">
              <a:lnSpc>
                <a:spcPct val="95000"/>
              </a:lnSpc>
              <a:spcBef>
                <a:spcPct val="50000"/>
              </a:spcBef>
            </a:pPr>
            <a:r>
              <a:rPr lang="en-US" sz="1200">
                <a:solidFill>
                  <a:srgbClr val="0076BD"/>
                </a:solidFill>
                <a:latin typeface="Verdana" pitchFamily="34" charset="0"/>
                <a:cs typeface="Arial" pitchFamily="34" charset="0"/>
              </a:rPr>
              <a:t>Time of follow-up (years) </a:t>
            </a:r>
          </a:p>
        </p:txBody>
      </p:sp>
      <p:sp>
        <p:nvSpPr>
          <p:cNvPr id="39944" name="Line 132"/>
          <p:cNvSpPr>
            <a:spLocks noChangeShapeType="1"/>
          </p:cNvSpPr>
          <p:nvPr/>
        </p:nvSpPr>
        <p:spPr bwMode="auto">
          <a:xfrm>
            <a:off x="3532189" y="4375150"/>
            <a:ext cx="5311775" cy="0"/>
          </a:xfrm>
          <a:prstGeom prst="line">
            <a:avLst/>
          </a:prstGeom>
          <a:noFill/>
          <a:ln w="6350">
            <a:solidFill>
              <a:schemeClr val="tx1"/>
            </a:solidFill>
            <a:round/>
            <a:headEnd/>
            <a:tailEnd/>
          </a:ln>
        </p:spPr>
        <p:txBody>
          <a:bodyPr/>
          <a:lstStyle/>
          <a:p>
            <a:endParaRPr lang="el-GR"/>
          </a:p>
        </p:txBody>
      </p:sp>
      <p:sp>
        <p:nvSpPr>
          <p:cNvPr id="45067" name="Freeform 40" descr="Large confetti"/>
          <p:cNvSpPr>
            <a:spLocks/>
          </p:cNvSpPr>
          <p:nvPr/>
        </p:nvSpPr>
        <p:spPr bwMode="auto">
          <a:xfrm>
            <a:off x="3629025" y="2373313"/>
            <a:ext cx="5106988" cy="1987550"/>
          </a:xfrm>
          <a:custGeom>
            <a:avLst/>
            <a:gdLst>
              <a:gd name="T0" fmla="*/ 2147483647 w 3300"/>
              <a:gd name="T1" fmla="*/ 2147483647 h 1716"/>
              <a:gd name="T2" fmla="*/ 2147483647 w 3300"/>
              <a:gd name="T3" fmla="*/ 2147483647 h 1716"/>
              <a:gd name="T4" fmla="*/ 2147483647 w 3300"/>
              <a:gd name="T5" fmla="*/ 2147483647 h 1716"/>
              <a:gd name="T6" fmla="*/ 2147483647 w 3300"/>
              <a:gd name="T7" fmla="*/ 2147483647 h 1716"/>
              <a:gd name="T8" fmla="*/ 2147483647 w 3300"/>
              <a:gd name="T9" fmla="*/ 2147483647 h 1716"/>
              <a:gd name="T10" fmla="*/ 2147483647 w 3300"/>
              <a:gd name="T11" fmla="*/ 2147483647 h 1716"/>
              <a:gd name="T12" fmla="*/ 2147483647 w 3300"/>
              <a:gd name="T13" fmla="*/ 2147483647 h 1716"/>
              <a:gd name="T14" fmla="*/ 2147483647 w 3300"/>
              <a:gd name="T15" fmla="*/ 2147483647 h 1716"/>
              <a:gd name="T16" fmla="*/ 2147483647 w 3300"/>
              <a:gd name="T17" fmla="*/ 2147483647 h 1716"/>
              <a:gd name="T18" fmla="*/ 2147483647 w 3300"/>
              <a:gd name="T19" fmla="*/ 2147483647 h 1716"/>
              <a:gd name="T20" fmla="*/ 2147483647 w 3300"/>
              <a:gd name="T21" fmla="*/ 2147483647 h 1716"/>
              <a:gd name="T22" fmla="*/ 2147483647 w 3300"/>
              <a:gd name="T23" fmla="*/ 2147483647 h 1716"/>
              <a:gd name="T24" fmla="*/ 2147483647 w 3300"/>
              <a:gd name="T25" fmla="*/ 2147483647 h 1716"/>
              <a:gd name="T26" fmla="*/ 2147483647 w 3300"/>
              <a:gd name="T27" fmla="*/ 2147483647 h 1716"/>
              <a:gd name="T28" fmla="*/ 2147483647 w 3300"/>
              <a:gd name="T29" fmla="*/ 2147483647 h 1716"/>
              <a:gd name="T30" fmla="*/ 2147483647 w 3300"/>
              <a:gd name="T31" fmla="*/ 2147483647 h 1716"/>
              <a:gd name="T32" fmla="*/ 2147483647 w 3300"/>
              <a:gd name="T33" fmla="*/ 2147483647 h 1716"/>
              <a:gd name="T34" fmla="*/ 2147483647 w 3300"/>
              <a:gd name="T35" fmla="*/ 2147483647 h 1716"/>
              <a:gd name="T36" fmla="*/ 2147483647 w 3300"/>
              <a:gd name="T37" fmla="*/ 2147483647 h 1716"/>
              <a:gd name="T38" fmla="*/ 2147483647 w 3300"/>
              <a:gd name="T39" fmla="*/ 2147483647 h 1716"/>
              <a:gd name="T40" fmla="*/ 2147483647 w 3300"/>
              <a:gd name="T41" fmla="*/ 2147483647 h 1716"/>
              <a:gd name="T42" fmla="*/ 2147483647 w 3300"/>
              <a:gd name="T43" fmla="*/ 2147483647 h 1716"/>
              <a:gd name="T44" fmla="*/ 2147483647 w 3300"/>
              <a:gd name="T45" fmla="*/ 2147483647 h 1716"/>
              <a:gd name="T46" fmla="*/ 2147483647 w 3300"/>
              <a:gd name="T47" fmla="*/ 2147483647 h 1716"/>
              <a:gd name="T48" fmla="*/ 2147483647 w 3300"/>
              <a:gd name="T49" fmla="*/ 2147483647 h 1716"/>
              <a:gd name="T50" fmla="*/ 2147483647 w 3300"/>
              <a:gd name="T51" fmla="*/ 2147483647 h 1716"/>
              <a:gd name="T52" fmla="*/ 2147483647 w 3300"/>
              <a:gd name="T53" fmla="*/ 2147483647 h 1716"/>
              <a:gd name="T54" fmla="*/ 2147483647 w 3300"/>
              <a:gd name="T55" fmla="*/ 2147483647 h 1716"/>
              <a:gd name="T56" fmla="*/ 2147483647 w 3300"/>
              <a:gd name="T57" fmla="*/ 2147483647 h 1716"/>
              <a:gd name="T58" fmla="*/ 2147483647 w 3300"/>
              <a:gd name="T59" fmla="*/ 2147483647 h 1716"/>
              <a:gd name="T60" fmla="*/ 2147483647 w 3300"/>
              <a:gd name="T61" fmla="*/ 2147483647 h 1716"/>
              <a:gd name="T62" fmla="*/ 2147483647 w 3300"/>
              <a:gd name="T63" fmla="*/ 2147483647 h 1716"/>
              <a:gd name="T64" fmla="*/ 2147483647 w 3300"/>
              <a:gd name="T65" fmla="*/ 2147483647 h 1716"/>
              <a:gd name="T66" fmla="*/ 2147483647 w 3300"/>
              <a:gd name="T67" fmla="*/ 2147483647 h 1716"/>
              <a:gd name="T68" fmla="*/ 2147483647 w 3300"/>
              <a:gd name="T69" fmla="*/ 2147483647 h 1716"/>
              <a:gd name="T70" fmla="*/ 2147483647 w 3300"/>
              <a:gd name="T71" fmla="*/ 2147483647 h 1716"/>
              <a:gd name="T72" fmla="*/ 2147483647 w 3300"/>
              <a:gd name="T73" fmla="*/ 2147483647 h 1716"/>
              <a:gd name="T74" fmla="*/ 2147483647 w 3300"/>
              <a:gd name="T75" fmla="*/ 2147483647 h 1716"/>
              <a:gd name="T76" fmla="*/ 2147483647 w 3300"/>
              <a:gd name="T77" fmla="*/ 2147483647 h 171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300"/>
              <a:gd name="T118" fmla="*/ 0 h 1716"/>
              <a:gd name="T119" fmla="*/ 3300 w 3300"/>
              <a:gd name="T120" fmla="*/ 1716 h 171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300" h="1716">
                <a:moveTo>
                  <a:pt x="0" y="1710"/>
                </a:moveTo>
                <a:lnTo>
                  <a:pt x="90" y="1710"/>
                </a:lnTo>
                <a:lnTo>
                  <a:pt x="138" y="1668"/>
                </a:lnTo>
                <a:lnTo>
                  <a:pt x="186" y="1668"/>
                </a:lnTo>
                <a:lnTo>
                  <a:pt x="246" y="1614"/>
                </a:lnTo>
                <a:lnTo>
                  <a:pt x="360" y="1608"/>
                </a:lnTo>
                <a:lnTo>
                  <a:pt x="384" y="1500"/>
                </a:lnTo>
                <a:lnTo>
                  <a:pt x="414" y="1428"/>
                </a:lnTo>
                <a:lnTo>
                  <a:pt x="474" y="1380"/>
                </a:lnTo>
                <a:lnTo>
                  <a:pt x="630" y="1386"/>
                </a:lnTo>
                <a:lnTo>
                  <a:pt x="648" y="1344"/>
                </a:lnTo>
                <a:lnTo>
                  <a:pt x="684" y="1326"/>
                </a:lnTo>
                <a:lnTo>
                  <a:pt x="708" y="1290"/>
                </a:lnTo>
                <a:lnTo>
                  <a:pt x="870" y="1290"/>
                </a:lnTo>
                <a:lnTo>
                  <a:pt x="870" y="1206"/>
                </a:lnTo>
                <a:lnTo>
                  <a:pt x="912" y="1194"/>
                </a:lnTo>
                <a:lnTo>
                  <a:pt x="924" y="1110"/>
                </a:lnTo>
                <a:lnTo>
                  <a:pt x="1128" y="1110"/>
                </a:lnTo>
                <a:lnTo>
                  <a:pt x="1146" y="1062"/>
                </a:lnTo>
                <a:lnTo>
                  <a:pt x="1188" y="1056"/>
                </a:lnTo>
                <a:lnTo>
                  <a:pt x="1206" y="1014"/>
                </a:lnTo>
                <a:lnTo>
                  <a:pt x="1320" y="1014"/>
                </a:lnTo>
                <a:lnTo>
                  <a:pt x="1332" y="966"/>
                </a:lnTo>
                <a:lnTo>
                  <a:pt x="1464" y="966"/>
                </a:lnTo>
                <a:lnTo>
                  <a:pt x="1470" y="924"/>
                </a:lnTo>
                <a:lnTo>
                  <a:pt x="1554" y="918"/>
                </a:lnTo>
                <a:lnTo>
                  <a:pt x="1560" y="876"/>
                </a:lnTo>
                <a:lnTo>
                  <a:pt x="1650" y="876"/>
                </a:lnTo>
                <a:lnTo>
                  <a:pt x="1698" y="828"/>
                </a:lnTo>
                <a:lnTo>
                  <a:pt x="1872" y="828"/>
                </a:lnTo>
                <a:lnTo>
                  <a:pt x="2022" y="726"/>
                </a:lnTo>
                <a:lnTo>
                  <a:pt x="2022" y="594"/>
                </a:lnTo>
                <a:lnTo>
                  <a:pt x="2286" y="600"/>
                </a:lnTo>
                <a:lnTo>
                  <a:pt x="2292" y="558"/>
                </a:lnTo>
                <a:lnTo>
                  <a:pt x="2358" y="486"/>
                </a:lnTo>
                <a:lnTo>
                  <a:pt x="2436" y="456"/>
                </a:lnTo>
                <a:lnTo>
                  <a:pt x="2472" y="456"/>
                </a:lnTo>
                <a:lnTo>
                  <a:pt x="2472" y="360"/>
                </a:lnTo>
                <a:lnTo>
                  <a:pt x="2700" y="354"/>
                </a:lnTo>
                <a:lnTo>
                  <a:pt x="2760" y="312"/>
                </a:lnTo>
                <a:lnTo>
                  <a:pt x="2970" y="318"/>
                </a:lnTo>
                <a:lnTo>
                  <a:pt x="3024" y="270"/>
                </a:lnTo>
                <a:lnTo>
                  <a:pt x="3030" y="222"/>
                </a:lnTo>
                <a:lnTo>
                  <a:pt x="3114" y="222"/>
                </a:lnTo>
                <a:lnTo>
                  <a:pt x="3114" y="180"/>
                </a:lnTo>
                <a:lnTo>
                  <a:pt x="3252" y="174"/>
                </a:lnTo>
                <a:lnTo>
                  <a:pt x="3252" y="90"/>
                </a:lnTo>
                <a:lnTo>
                  <a:pt x="3294" y="36"/>
                </a:lnTo>
                <a:lnTo>
                  <a:pt x="3300" y="0"/>
                </a:lnTo>
                <a:lnTo>
                  <a:pt x="3300" y="882"/>
                </a:lnTo>
                <a:lnTo>
                  <a:pt x="2898" y="882"/>
                </a:lnTo>
                <a:lnTo>
                  <a:pt x="2898" y="924"/>
                </a:lnTo>
                <a:lnTo>
                  <a:pt x="2754" y="924"/>
                </a:lnTo>
                <a:lnTo>
                  <a:pt x="2754" y="978"/>
                </a:lnTo>
                <a:lnTo>
                  <a:pt x="2256" y="984"/>
                </a:lnTo>
                <a:lnTo>
                  <a:pt x="2256" y="1032"/>
                </a:lnTo>
                <a:lnTo>
                  <a:pt x="2172" y="1020"/>
                </a:lnTo>
                <a:lnTo>
                  <a:pt x="2160" y="1062"/>
                </a:lnTo>
                <a:lnTo>
                  <a:pt x="1800" y="1062"/>
                </a:lnTo>
                <a:lnTo>
                  <a:pt x="1800" y="1110"/>
                </a:lnTo>
                <a:lnTo>
                  <a:pt x="1746" y="1116"/>
                </a:lnTo>
                <a:lnTo>
                  <a:pt x="1746" y="1152"/>
                </a:lnTo>
                <a:lnTo>
                  <a:pt x="1656" y="1158"/>
                </a:lnTo>
                <a:lnTo>
                  <a:pt x="1656" y="1206"/>
                </a:lnTo>
                <a:lnTo>
                  <a:pt x="1566" y="1206"/>
                </a:lnTo>
                <a:lnTo>
                  <a:pt x="1566" y="1290"/>
                </a:lnTo>
                <a:lnTo>
                  <a:pt x="1248" y="1302"/>
                </a:lnTo>
                <a:lnTo>
                  <a:pt x="1254" y="1338"/>
                </a:lnTo>
                <a:lnTo>
                  <a:pt x="1158" y="1350"/>
                </a:lnTo>
                <a:lnTo>
                  <a:pt x="1152" y="1386"/>
                </a:lnTo>
                <a:lnTo>
                  <a:pt x="846" y="1392"/>
                </a:lnTo>
                <a:lnTo>
                  <a:pt x="834" y="1434"/>
                </a:lnTo>
                <a:lnTo>
                  <a:pt x="786" y="1440"/>
                </a:lnTo>
                <a:lnTo>
                  <a:pt x="774" y="1530"/>
                </a:lnTo>
                <a:lnTo>
                  <a:pt x="708" y="1530"/>
                </a:lnTo>
                <a:lnTo>
                  <a:pt x="684" y="1668"/>
                </a:lnTo>
                <a:lnTo>
                  <a:pt x="246" y="1668"/>
                </a:lnTo>
                <a:lnTo>
                  <a:pt x="156" y="1716"/>
                </a:lnTo>
                <a:lnTo>
                  <a:pt x="0" y="1710"/>
                </a:lnTo>
                <a:close/>
              </a:path>
            </a:pathLst>
          </a:custGeom>
          <a:gradFill flip="none" rotWithShape="1">
            <a:gsLst>
              <a:gs pos="0">
                <a:srgbClr val="CFAEE8">
                  <a:shade val="30000"/>
                  <a:satMod val="115000"/>
                </a:srgbClr>
              </a:gs>
              <a:gs pos="50000">
                <a:srgbClr val="CFAEE8">
                  <a:shade val="67500"/>
                  <a:satMod val="115000"/>
                </a:srgbClr>
              </a:gs>
              <a:gs pos="100000">
                <a:srgbClr val="CFAEE8">
                  <a:shade val="100000"/>
                  <a:satMod val="115000"/>
                </a:srgb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latin typeface="Verdana" pitchFamily="34" charset="0"/>
            </a:endParaRPr>
          </a:p>
        </p:txBody>
      </p:sp>
      <p:sp>
        <p:nvSpPr>
          <p:cNvPr id="39946" name="Text Box 2"/>
          <p:cNvSpPr txBox="1">
            <a:spLocks noChangeArrowheads="1"/>
          </p:cNvSpPr>
          <p:nvPr/>
        </p:nvSpPr>
        <p:spPr bwMode="auto">
          <a:xfrm>
            <a:off x="3741739" y="1335089"/>
            <a:ext cx="3730625" cy="244475"/>
          </a:xfrm>
          <a:prstGeom prst="rect">
            <a:avLst/>
          </a:prstGeom>
          <a:noFill/>
          <a:ln w="9525">
            <a:noFill/>
            <a:miter lim="800000"/>
            <a:headEnd/>
            <a:tailEnd/>
          </a:ln>
        </p:spPr>
        <p:txBody>
          <a:bodyPr>
            <a:spAutoFit/>
          </a:bodyPr>
          <a:lstStyle/>
          <a:p>
            <a:r>
              <a:rPr lang="en-GB" sz="1000">
                <a:solidFill>
                  <a:srgbClr val="0076BD"/>
                </a:solidFill>
                <a:latin typeface="Verdana" pitchFamily="34" charset="0"/>
                <a:cs typeface="Arial" pitchFamily="34" charset="0"/>
              </a:rPr>
              <a:t>n=160</a:t>
            </a:r>
          </a:p>
        </p:txBody>
      </p:sp>
      <p:sp>
        <p:nvSpPr>
          <p:cNvPr id="39947" name="Text Box 11"/>
          <p:cNvSpPr txBox="1">
            <a:spLocks noChangeArrowheads="1"/>
          </p:cNvSpPr>
          <p:nvPr/>
        </p:nvSpPr>
        <p:spPr bwMode="auto">
          <a:xfrm>
            <a:off x="3111500" y="4278314"/>
            <a:ext cx="344488" cy="175433"/>
          </a:xfrm>
          <a:prstGeom prst="rect">
            <a:avLst/>
          </a:prstGeom>
          <a:noFill/>
          <a:ln w="9525">
            <a:noFill/>
            <a:miter lim="800000"/>
            <a:headEnd/>
            <a:tailEnd/>
          </a:ln>
        </p:spPr>
        <p:txBody>
          <a:bodyPr lIns="0" tIns="0" rIns="0" bIns="0">
            <a:spAutoFit/>
          </a:bodyPr>
          <a:lstStyle/>
          <a:p>
            <a:pPr algn="r" eaLnBrk="0" hangingPunct="0">
              <a:lnSpc>
                <a:spcPct val="95000"/>
              </a:lnSpc>
              <a:spcBef>
                <a:spcPct val="50000"/>
              </a:spcBef>
            </a:pPr>
            <a:r>
              <a:rPr lang="en-US" sz="1200">
                <a:solidFill>
                  <a:srgbClr val="0076BD"/>
                </a:solidFill>
                <a:latin typeface="Verdana" pitchFamily="34" charset="0"/>
                <a:cs typeface="Arial" pitchFamily="34" charset="0"/>
              </a:rPr>
              <a:t>0</a:t>
            </a:r>
          </a:p>
        </p:txBody>
      </p:sp>
      <p:sp>
        <p:nvSpPr>
          <p:cNvPr id="39948" name="Text Box 34"/>
          <p:cNvSpPr txBox="1">
            <a:spLocks noChangeArrowheads="1"/>
          </p:cNvSpPr>
          <p:nvPr/>
        </p:nvSpPr>
        <p:spPr bwMode="auto">
          <a:xfrm>
            <a:off x="6097589" y="2413001"/>
            <a:ext cx="1874837" cy="244475"/>
          </a:xfrm>
          <a:prstGeom prst="rect">
            <a:avLst/>
          </a:prstGeom>
          <a:noFill/>
          <a:ln w="9525">
            <a:noFill/>
            <a:miter lim="800000"/>
            <a:headEnd/>
            <a:tailEnd/>
          </a:ln>
        </p:spPr>
        <p:txBody>
          <a:bodyPr>
            <a:spAutoFit/>
          </a:bodyPr>
          <a:lstStyle/>
          <a:p>
            <a:pPr eaLnBrk="0" hangingPunct="0"/>
            <a:r>
              <a:rPr lang="en-US" sz="1000" b="1">
                <a:solidFill>
                  <a:srgbClr val="553291"/>
                </a:solidFill>
                <a:latin typeface="Verdana" pitchFamily="34" charset="0"/>
                <a:cs typeface="Arial" pitchFamily="34" charset="0"/>
              </a:rPr>
              <a:t>Conventional therapy</a:t>
            </a:r>
          </a:p>
        </p:txBody>
      </p:sp>
      <p:sp>
        <p:nvSpPr>
          <p:cNvPr id="39949" name="Text Box 35"/>
          <p:cNvSpPr txBox="1">
            <a:spLocks noChangeArrowheads="1"/>
          </p:cNvSpPr>
          <p:nvPr/>
        </p:nvSpPr>
        <p:spPr bwMode="auto">
          <a:xfrm>
            <a:off x="6391275" y="3697289"/>
            <a:ext cx="1581150" cy="244475"/>
          </a:xfrm>
          <a:prstGeom prst="rect">
            <a:avLst/>
          </a:prstGeom>
          <a:noFill/>
          <a:ln w="9525">
            <a:noFill/>
            <a:miter lim="800000"/>
            <a:headEnd/>
            <a:tailEnd/>
          </a:ln>
        </p:spPr>
        <p:txBody>
          <a:bodyPr>
            <a:spAutoFit/>
          </a:bodyPr>
          <a:lstStyle/>
          <a:p>
            <a:pPr eaLnBrk="0" hangingPunct="0"/>
            <a:r>
              <a:rPr lang="en-US" sz="1000" b="1">
                <a:solidFill>
                  <a:srgbClr val="0076BD"/>
                </a:solidFill>
                <a:latin typeface="Verdana" pitchFamily="34" charset="0"/>
                <a:cs typeface="Arial" pitchFamily="34" charset="0"/>
              </a:rPr>
              <a:t>Intensive therapy</a:t>
            </a:r>
            <a:endParaRPr lang="en-US" sz="1000" b="1" baseline="30000">
              <a:solidFill>
                <a:srgbClr val="0076BD"/>
              </a:solidFill>
              <a:latin typeface="Verdana" pitchFamily="34" charset="0"/>
              <a:cs typeface="Arial" pitchFamily="34" charset="0"/>
            </a:endParaRPr>
          </a:p>
        </p:txBody>
      </p:sp>
      <p:sp>
        <p:nvSpPr>
          <p:cNvPr id="39950" name="Text Box 37"/>
          <p:cNvSpPr txBox="1">
            <a:spLocks noChangeArrowheads="1"/>
          </p:cNvSpPr>
          <p:nvPr/>
        </p:nvSpPr>
        <p:spPr bwMode="auto">
          <a:xfrm>
            <a:off x="3733800" y="1552576"/>
            <a:ext cx="1930400" cy="701675"/>
          </a:xfrm>
          <a:prstGeom prst="rect">
            <a:avLst/>
          </a:prstGeom>
          <a:noFill/>
          <a:ln w="9525">
            <a:noFill/>
            <a:miter lim="800000"/>
            <a:headEnd/>
            <a:tailEnd/>
          </a:ln>
        </p:spPr>
        <p:txBody>
          <a:bodyPr>
            <a:spAutoFit/>
          </a:bodyPr>
          <a:lstStyle/>
          <a:p>
            <a:pPr eaLnBrk="0" hangingPunct="0"/>
            <a:r>
              <a:rPr lang="en-US" sz="1000">
                <a:solidFill>
                  <a:srgbClr val="0070C0"/>
                </a:solidFill>
                <a:latin typeface="Verdana" pitchFamily="34" charset="0"/>
                <a:cs typeface="Arial" pitchFamily="34" charset="0"/>
              </a:rPr>
              <a:t>Primary composite endpoint: conventional therapy (44%) and intensive therapy (24%)</a:t>
            </a:r>
            <a:endParaRPr lang="en-US" sz="1000">
              <a:solidFill>
                <a:srgbClr val="0076BD"/>
              </a:solidFill>
              <a:latin typeface="Verdana" pitchFamily="34" charset="0"/>
              <a:cs typeface="Arial" pitchFamily="34" charset="0"/>
            </a:endParaRPr>
          </a:p>
        </p:txBody>
      </p:sp>
      <p:sp>
        <p:nvSpPr>
          <p:cNvPr id="45073" name="Freeform 7"/>
          <p:cNvSpPr>
            <a:spLocks/>
          </p:cNvSpPr>
          <p:nvPr/>
        </p:nvSpPr>
        <p:spPr bwMode="auto">
          <a:xfrm>
            <a:off x="3999455" y="3392390"/>
            <a:ext cx="4750197" cy="969807"/>
          </a:xfrm>
          <a:custGeom>
            <a:avLst/>
            <a:gdLst>
              <a:gd name="T0" fmla="*/ 0 w 3216"/>
              <a:gd name="T1" fmla="*/ 2147483647 h 864"/>
              <a:gd name="T2" fmla="*/ 0 w 3216"/>
              <a:gd name="T3" fmla="*/ 2147483647 h 864"/>
              <a:gd name="T4" fmla="*/ 2147483647 w 3216"/>
              <a:gd name="T5" fmla="*/ 2147483647 h 864"/>
              <a:gd name="T6" fmla="*/ 2147483647 w 3216"/>
              <a:gd name="T7" fmla="*/ 2147483647 h 864"/>
              <a:gd name="T8" fmla="*/ 2147483647 w 3216"/>
              <a:gd name="T9" fmla="*/ 2147483647 h 864"/>
              <a:gd name="T10" fmla="*/ 2147483647 w 3216"/>
              <a:gd name="T11" fmla="*/ 2147483647 h 864"/>
              <a:gd name="T12" fmla="*/ 2147483647 w 3216"/>
              <a:gd name="T13" fmla="*/ 2147483647 h 864"/>
              <a:gd name="T14" fmla="*/ 2147483647 w 3216"/>
              <a:gd name="T15" fmla="*/ 2147483647 h 864"/>
              <a:gd name="T16" fmla="*/ 2147483647 w 3216"/>
              <a:gd name="T17" fmla="*/ 2147483647 h 864"/>
              <a:gd name="T18" fmla="*/ 2147483647 w 3216"/>
              <a:gd name="T19" fmla="*/ 2147483647 h 864"/>
              <a:gd name="T20" fmla="*/ 2147483647 w 3216"/>
              <a:gd name="T21" fmla="*/ 2147483647 h 864"/>
              <a:gd name="T22" fmla="*/ 2147483647 w 3216"/>
              <a:gd name="T23" fmla="*/ 2147483647 h 864"/>
              <a:gd name="T24" fmla="*/ 2147483647 w 3216"/>
              <a:gd name="T25" fmla="*/ 2147483647 h 864"/>
              <a:gd name="T26" fmla="*/ 2147483647 w 3216"/>
              <a:gd name="T27" fmla="*/ 2147483647 h 864"/>
              <a:gd name="T28" fmla="*/ 2147483647 w 3216"/>
              <a:gd name="T29" fmla="*/ 2147483647 h 864"/>
              <a:gd name="T30" fmla="*/ 2147483647 w 3216"/>
              <a:gd name="T31" fmla="*/ 2147483647 h 864"/>
              <a:gd name="T32" fmla="*/ 2147483647 w 3216"/>
              <a:gd name="T33" fmla="*/ 2147483647 h 864"/>
              <a:gd name="T34" fmla="*/ 2147483647 w 3216"/>
              <a:gd name="T35" fmla="*/ 2147483647 h 864"/>
              <a:gd name="T36" fmla="*/ 2147483647 w 3216"/>
              <a:gd name="T37" fmla="*/ 2147483647 h 864"/>
              <a:gd name="T38" fmla="*/ 2147483647 w 3216"/>
              <a:gd name="T39" fmla="*/ 2147483647 h 864"/>
              <a:gd name="T40" fmla="*/ 2147483647 w 3216"/>
              <a:gd name="T41" fmla="*/ 2147483647 h 864"/>
              <a:gd name="T42" fmla="*/ 2147483647 w 3216"/>
              <a:gd name="T43" fmla="*/ 2147483647 h 864"/>
              <a:gd name="T44" fmla="*/ 2147483647 w 3216"/>
              <a:gd name="T45" fmla="*/ 2147483647 h 864"/>
              <a:gd name="T46" fmla="*/ 2147483647 w 3216"/>
              <a:gd name="T47" fmla="*/ 2147483647 h 864"/>
              <a:gd name="T48" fmla="*/ 2147483647 w 3216"/>
              <a:gd name="T49" fmla="*/ 2147483647 h 864"/>
              <a:gd name="T50" fmla="*/ 2147483647 w 3216"/>
              <a:gd name="T51" fmla="*/ 2147483647 h 864"/>
              <a:gd name="T52" fmla="*/ 2147483647 w 3216"/>
              <a:gd name="T53" fmla="*/ 2147483647 h 864"/>
              <a:gd name="T54" fmla="*/ 2147483647 w 3216"/>
              <a:gd name="T55" fmla="*/ 2147483647 h 864"/>
              <a:gd name="T56" fmla="*/ 2147483647 w 3216"/>
              <a:gd name="T57" fmla="*/ 0 h 864"/>
              <a:gd name="T58" fmla="*/ 2147483647 w 3216"/>
              <a:gd name="T59" fmla="*/ 0 h 8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216"/>
              <a:gd name="T91" fmla="*/ 0 h 864"/>
              <a:gd name="T92" fmla="*/ 3216 w 3216"/>
              <a:gd name="T93" fmla="*/ 864 h 8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216" h="864">
                <a:moveTo>
                  <a:pt x="0" y="864"/>
                </a:moveTo>
                <a:lnTo>
                  <a:pt x="0" y="816"/>
                </a:lnTo>
                <a:lnTo>
                  <a:pt x="480" y="816"/>
                </a:lnTo>
                <a:lnTo>
                  <a:pt x="480" y="672"/>
                </a:lnTo>
                <a:lnTo>
                  <a:pt x="576" y="672"/>
                </a:lnTo>
                <a:lnTo>
                  <a:pt x="576" y="576"/>
                </a:lnTo>
                <a:lnTo>
                  <a:pt x="624" y="576"/>
                </a:lnTo>
                <a:lnTo>
                  <a:pt x="624" y="528"/>
                </a:lnTo>
                <a:lnTo>
                  <a:pt x="768" y="528"/>
                </a:lnTo>
                <a:lnTo>
                  <a:pt x="960" y="528"/>
                </a:lnTo>
                <a:lnTo>
                  <a:pt x="960" y="480"/>
                </a:lnTo>
                <a:lnTo>
                  <a:pt x="1056" y="480"/>
                </a:lnTo>
                <a:lnTo>
                  <a:pt x="1056" y="432"/>
                </a:lnTo>
                <a:lnTo>
                  <a:pt x="1392" y="432"/>
                </a:lnTo>
                <a:lnTo>
                  <a:pt x="1392" y="336"/>
                </a:lnTo>
                <a:lnTo>
                  <a:pt x="1488" y="336"/>
                </a:lnTo>
                <a:lnTo>
                  <a:pt x="1488" y="288"/>
                </a:lnTo>
                <a:lnTo>
                  <a:pt x="1584" y="288"/>
                </a:lnTo>
                <a:lnTo>
                  <a:pt x="1584" y="240"/>
                </a:lnTo>
                <a:lnTo>
                  <a:pt x="1632" y="240"/>
                </a:lnTo>
                <a:lnTo>
                  <a:pt x="1632" y="192"/>
                </a:lnTo>
                <a:lnTo>
                  <a:pt x="2016" y="192"/>
                </a:lnTo>
                <a:lnTo>
                  <a:pt x="2016" y="144"/>
                </a:lnTo>
                <a:lnTo>
                  <a:pt x="2112" y="144"/>
                </a:lnTo>
                <a:lnTo>
                  <a:pt x="2112" y="96"/>
                </a:lnTo>
                <a:lnTo>
                  <a:pt x="2640" y="96"/>
                </a:lnTo>
                <a:lnTo>
                  <a:pt x="2640" y="48"/>
                </a:lnTo>
                <a:lnTo>
                  <a:pt x="2784" y="48"/>
                </a:lnTo>
                <a:lnTo>
                  <a:pt x="2784" y="0"/>
                </a:lnTo>
                <a:lnTo>
                  <a:pt x="3216" y="0"/>
                </a:lnTo>
              </a:path>
            </a:pathLst>
          </a:custGeom>
          <a:noFill/>
          <a:ln w="57150">
            <a:solidFill>
              <a:srgbClr val="0076BD"/>
            </a:solidFill>
            <a:round/>
            <a:headEnd/>
            <a:tailEnd/>
          </a:ln>
          <a:effectLst>
            <a:outerShdw blurRad="50800" dist="38100" dir="2700000" algn="tl" rotWithShape="0">
              <a:prstClr val="black">
                <a:alpha val="40000"/>
              </a:prstClr>
            </a:outerShdw>
          </a:effectLst>
          <a:scene3d>
            <a:camera prst="orthographicFront"/>
            <a:lightRig rig="threePt" dir="t"/>
          </a:scene3d>
          <a:sp3d>
            <a:bevelT w="152400" h="50800" prst="softRound"/>
          </a:sp3d>
        </p:spPr>
        <p:txBody>
          <a:bodyPr wrap="none" anchor="ctr"/>
          <a:lstStyle/>
          <a:p>
            <a:pPr>
              <a:defRPr/>
            </a:pPr>
            <a:endParaRPr lang="it-IT">
              <a:solidFill>
                <a:srgbClr val="0076BD"/>
              </a:solidFill>
              <a:latin typeface="Verdana" pitchFamily="34" charset="0"/>
              <a:cs typeface="Arial" charset="0"/>
            </a:endParaRPr>
          </a:p>
        </p:txBody>
      </p:sp>
      <p:pic>
        <p:nvPicPr>
          <p:cNvPr id="39954" name="Freeform 8"/>
          <p:cNvPicPr>
            <a:picLocks noChangeArrowheads="1"/>
          </p:cNvPicPr>
          <p:nvPr/>
        </p:nvPicPr>
        <p:blipFill>
          <a:blip r:embed="rId3" cstate="print"/>
          <a:srcRect/>
          <a:stretch>
            <a:fillRect/>
          </a:stretch>
        </p:blipFill>
        <p:spPr bwMode="auto">
          <a:xfrm>
            <a:off x="3589338" y="2325689"/>
            <a:ext cx="5257800" cy="2179637"/>
          </a:xfrm>
          <a:prstGeom prst="rect">
            <a:avLst/>
          </a:prstGeom>
          <a:noFill/>
          <a:ln w="9525">
            <a:noFill/>
            <a:miter lim="800000"/>
            <a:headEnd/>
            <a:tailEnd/>
          </a:ln>
        </p:spPr>
      </p:pic>
      <p:sp>
        <p:nvSpPr>
          <p:cNvPr id="39955" name="Text Box 20"/>
          <p:cNvSpPr txBox="1">
            <a:spLocks noChangeArrowheads="1"/>
          </p:cNvSpPr>
          <p:nvPr/>
        </p:nvSpPr>
        <p:spPr bwMode="auto">
          <a:xfrm>
            <a:off x="3625851" y="2365375"/>
            <a:ext cx="5103813" cy="2008188"/>
          </a:xfrm>
          <a:prstGeom prst="rect">
            <a:avLst/>
          </a:prstGeom>
          <a:noFill/>
          <a:ln w="9525">
            <a:noFill/>
            <a:miter lim="800000"/>
            <a:headEnd/>
            <a:tailEnd/>
          </a:ln>
        </p:spPr>
        <p:txBody>
          <a:bodyPr wrap="none" anchor="ctr"/>
          <a:lstStyle/>
          <a:p>
            <a:endParaRPr lang="en-US">
              <a:solidFill>
                <a:srgbClr val="0076BD"/>
              </a:solidFill>
              <a:latin typeface="Verdana" pitchFamily="34" charset="0"/>
              <a:cs typeface="Arial" pitchFamily="34" charset="0"/>
            </a:endParaRPr>
          </a:p>
        </p:txBody>
      </p:sp>
      <p:sp>
        <p:nvSpPr>
          <p:cNvPr id="39956" name="Text Box 11"/>
          <p:cNvSpPr txBox="1">
            <a:spLocks noChangeArrowheads="1"/>
          </p:cNvSpPr>
          <p:nvPr/>
        </p:nvSpPr>
        <p:spPr bwMode="auto">
          <a:xfrm>
            <a:off x="3111500" y="3498851"/>
            <a:ext cx="344488" cy="175433"/>
          </a:xfrm>
          <a:prstGeom prst="rect">
            <a:avLst/>
          </a:prstGeom>
          <a:noFill/>
          <a:ln w="9525">
            <a:noFill/>
            <a:miter lim="800000"/>
            <a:headEnd/>
            <a:tailEnd/>
          </a:ln>
        </p:spPr>
        <p:txBody>
          <a:bodyPr lIns="0" tIns="0" rIns="0" bIns="0">
            <a:spAutoFit/>
          </a:bodyPr>
          <a:lstStyle/>
          <a:p>
            <a:pPr algn="r" eaLnBrk="0" hangingPunct="0">
              <a:lnSpc>
                <a:spcPct val="95000"/>
              </a:lnSpc>
              <a:spcBef>
                <a:spcPct val="50000"/>
              </a:spcBef>
            </a:pPr>
            <a:r>
              <a:rPr lang="en-US" sz="1200">
                <a:solidFill>
                  <a:srgbClr val="0076BD"/>
                </a:solidFill>
                <a:latin typeface="Verdana" pitchFamily="34" charset="0"/>
                <a:cs typeface="Arial" pitchFamily="34" charset="0"/>
              </a:rPr>
              <a:t>20</a:t>
            </a:r>
          </a:p>
        </p:txBody>
      </p:sp>
      <p:sp>
        <p:nvSpPr>
          <p:cNvPr id="39957" name="Text Box 11"/>
          <p:cNvSpPr txBox="1">
            <a:spLocks noChangeArrowheads="1"/>
          </p:cNvSpPr>
          <p:nvPr/>
        </p:nvSpPr>
        <p:spPr bwMode="auto">
          <a:xfrm>
            <a:off x="3111500" y="3106739"/>
            <a:ext cx="344488" cy="175433"/>
          </a:xfrm>
          <a:prstGeom prst="rect">
            <a:avLst/>
          </a:prstGeom>
          <a:noFill/>
          <a:ln w="9525">
            <a:noFill/>
            <a:miter lim="800000"/>
            <a:headEnd/>
            <a:tailEnd/>
          </a:ln>
        </p:spPr>
        <p:txBody>
          <a:bodyPr lIns="0" tIns="0" rIns="0" bIns="0">
            <a:spAutoFit/>
          </a:bodyPr>
          <a:lstStyle/>
          <a:p>
            <a:pPr algn="r" eaLnBrk="0" hangingPunct="0">
              <a:lnSpc>
                <a:spcPct val="95000"/>
              </a:lnSpc>
              <a:spcBef>
                <a:spcPct val="50000"/>
              </a:spcBef>
            </a:pPr>
            <a:r>
              <a:rPr lang="en-US" sz="1200">
                <a:solidFill>
                  <a:srgbClr val="0076BD"/>
                </a:solidFill>
                <a:latin typeface="Verdana" pitchFamily="34" charset="0"/>
                <a:cs typeface="Arial" pitchFamily="34" charset="0"/>
              </a:rPr>
              <a:t>30</a:t>
            </a:r>
          </a:p>
        </p:txBody>
      </p:sp>
      <p:sp>
        <p:nvSpPr>
          <p:cNvPr id="39958" name="Text Box 11"/>
          <p:cNvSpPr txBox="1">
            <a:spLocks noChangeArrowheads="1"/>
          </p:cNvSpPr>
          <p:nvPr/>
        </p:nvSpPr>
        <p:spPr bwMode="auto">
          <a:xfrm>
            <a:off x="3111500" y="2717801"/>
            <a:ext cx="344488" cy="175433"/>
          </a:xfrm>
          <a:prstGeom prst="rect">
            <a:avLst/>
          </a:prstGeom>
          <a:noFill/>
          <a:ln w="9525">
            <a:noFill/>
            <a:miter lim="800000"/>
            <a:headEnd/>
            <a:tailEnd/>
          </a:ln>
        </p:spPr>
        <p:txBody>
          <a:bodyPr lIns="0" tIns="0" rIns="0" bIns="0">
            <a:spAutoFit/>
          </a:bodyPr>
          <a:lstStyle/>
          <a:p>
            <a:pPr algn="r" eaLnBrk="0" hangingPunct="0">
              <a:lnSpc>
                <a:spcPct val="95000"/>
              </a:lnSpc>
              <a:spcBef>
                <a:spcPct val="50000"/>
              </a:spcBef>
            </a:pPr>
            <a:r>
              <a:rPr lang="en-US" sz="1200">
                <a:solidFill>
                  <a:srgbClr val="0076BD"/>
                </a:solidFill>
                <a:latin typeface="Verdana" pitchFamily="34" charset="0"/>
                <a:cs typeface="Arial" pitchFamily="34" charset="0"/>
              </a:rPr>
              <a:t>40</a:t>
            </a:r>
          </a:p>
        </p:txBody>
      </p:sp>
      <p:sp>
        <p:nvSpPr>
          <p:cNvPr id="39959" name="Text Box 11"/>
          <p:cNvSpPr txBox="1">
            <a:spLocks noChangeArrowheads="1"/>
          </p:cNvSpPr>
          <p:nvPr/>
        </p:nvSpPr>
        <p:spPr bwMode="auto">
          <a:xfrm>
            <a:off x="3111500" y="2325689"/>
            <a:ext cx="344488" cy="175433"/>
          </a:xfrm>
          <a:prstGeom prst="rect">
            <a:avLst/>
          </a:prstGeom>
          <a:noFill/>
          <a:ln w="9525">
            <a:noFill/>
            <a:miter lim="800000"/>
            <a:headEnd/>
            <a:tailEnd/>
          </a:ln>
        </p:spPr>
        <p:txBody>
          <a:bodyPr lIns="0" tIns="0" rIns="0" bIns="0">
            <a:spAutoFit/>
          </a:bodyPr>
          <a:lstStyle/>
          <a:p>
            <a:pPr algn="r" eaLnBrk="0" hangingPunct="0">
              <a:lnSpc>
                <a:spcPct val="95000"/>
              </a:lnSpc>
              <a:spcBef>
                <a:spcPct val="50000"/>
              </a:spcBef>
            </a:pPr>
            <a:r>
              <a:rPr lang="en-US" sz="1200">
                <a:solidFill>
                  <a:srgbClr val="0076BD"/>
                </a:solidFill>
                <a:latin typeface="Verdana" pitchFamily="34" charset="0"/>
                <a:cs typeface="Arial" pitchFamily="34" charset="0"/>
              </a:rPr>
              <a:t>50</a:t>
            </a:r>
          </a:p>
        </p:txBody>
      </p:sp>
      <p:sp>
        <p:nvSpPr>
          <p:cNvPr id="39960" name="Text Box 11"/>
          <p:cNvSpPr txBox="1">
            <a:spLocks noChangeArrowheads="1"/>
          </p:cNvSpPr>
          <p:nvPr/>
        </p:nvSpPr>
        <p:spPr bwMode="auto">
          <a:xfrm>
            <a:off x="3111500" y="1935164"/>
            <a:ext cx="344488" cy="175433"/>
          </a:xfrm>
          <a:prstGeom prst="rect">
            <a:avLst/>
          </a:prstGeom>
          <a:noFill/>
          <a:ln w="9525">
            <a:noFill/>
            <a:miter lim="800000"/>
            <a:headEnd/>
            <a:tailEnd/>
          </a:ln>
        </p:spPr>
        <p:txBody>
          <a:bodyPr lIns="0" tIns="0" rIns="0" bIns="0">
            <a:spAutoFit/>
          </a:bodyPr>
          <a:lstStyle/>
          <a:p>
            <a:pPr algn="r" eaLnBrk="0" hangingPunct="0">
              <a:lnSpc>
                <a:spcPct val="95000"/>
              </a:lnSpc>
              <a:spcBef>
                <a:spcPct val="50000"/>
              </a:spcBef>
            </a:pPr>
            <a:r>
              <a:rPr lang="en-US" sz="1200">
                <a:solidFill>
                  <a:srgbClr val="0076BD"/>
                </a:solidFill>
                <a:latin typeface="Verdana" pitchFamily="34" charset="0"/>
                <a:cs typeface="Arial" pitchFamily="34" charset="0"/>
              </a:rPr>
              <a:t>60</a:t>
            </a:r>
          </a:p>
        </p:txBody>
      </p:sp>
      <p:sp>
        <p:nvSpPr>
          <p:cNvPr id="39961" name="Text Box 11"/>
          <p:cNvSpPr txBox="1">
            <a:spLocks noChangeArrowheads="1"/>
          </p:cNvSpPr>
          <p:nvPr/>
        </p:nvSpPr>
        <p:spPr bwMode="auto">
          <a:xfrm>
            <a:off x="3111500" y="3887789"/>
            <a:ext cx="344488" cy="175433"/>
          </a:xfrm>
          <a:prstGeom prst="rect">
            <a:avLst/>
          </a:prstGeom>
          <a:noFill/>
          <a:ln w="9525">
            <a:noFill/>
            <a:miter lim="800000"/>
            <a:headEnd/>
            <a:tailEnd/>
          </a:ln>
        </p:spPr>
        <p:txBody>
          <a:bodyPr lIns="0" tIns="0" rIns="0" bIns="0">
            <a:spAutoFit/>
          </a:bodyPr>
          <a:lstStyle/>
          <a:p>
            <a:pPr algn="r" eaLnBrk="0" hangingPunct="0">
              <a:lnSpc>
                <a:spcPct val="95000"/>
              </a:lnSpc>
              <a:spcBef>
                <a:spcPct val="50000"/>
              </a:spcBef>
            </a:pPr>
            <a:r>
              <a:rPr lang="en-US" sz="1200">
                <a:solidFill>
                  <a:srgbClr val="0076BD"/>
                </a:solidFill>
                <a:latin typeface="Verdana" pitchFamily="34" charset="0"/>
                <a:cs typeface="Arial" pitchFamily="34" charset="0"/>
              </a:rPr>
              <a:t>10</a:t>
            </a:r>
          </a:p>
        </p:txBody>
      </p:sp>
      <p:grpSp>
        <p:nvGrpSpPr>
          <p:cNvPr id="2" name="Group 53"/>
          <p:cNvGrpSpPr>
            <a:grpSpLocks/>
          </p:cNvGrpSpPr>
          <p:nvPr/>
        </p:nvGrpSpPr>
        <p:grpSpPr bwMode="auto">
          <a:xfrm>
            <a:off x="3560763" y="4467215"/>
            <a:ext cx="5334000" cy="176021"/>
            <a:chOff x="868" y="3059"/>
            <a:chExt cx="3447" cy="118"/>
          </a:xfrm>
        </p:grpSpPr>
        <p:sp>
          <p:nvSpPr>
            <p:cNvPr id="39986" name="Text Box 10"/>
            <p:cNvSpPr txBox="1">
              <a:spLocks noChangeArrowheads="1"/>
            </p:cNvSpPr>
            <p:nvPr/>
          </p:nvSpPr>
          <p:spPr bwMode="auto">
            <a:xfrm>
              <a:off x="868" y="3059"/>
              <a:ext cx="63" cy="118"/>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pPr>
              <a:r>
                <a:rPr lang="en-US" sz="1200">
                  <a:solidFill>
                    <a:srgbClr val="0076BD"/>
                  </a:solidFill>
                  <a:latin typeface="Verdana" pitchFamily="34" charset="0"/>
                  <a:cs typeface="Arial" pitchFamily="34" charset="0"/>
                </a:rPr>
                <a:t>0</a:t>
              </a:r>
            </a:p>
          </p:txBody>
        </p:sp>
        <p:sp>
          <p:nvSpPr>
            <p:cNvPr id="39987" name="Text Box 12"/>
            <p:cNvSpPr txBox="1">
              <a:spLocks noChangeArrowheads="1"/>
            </p:cNvSpPr>
            <p:nvPr/>
          </p:nvSpPr>
          <p:spPr bwMode="auto">
            <a:xfrm>
              <a:off x="1714" y="3059"/>
              <a:ext cx="63" cy="118"/>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pPr>
              <a:r>
                <a:rPr lang="en-US" sz="1200">
                  <a:solidFill>
                    <a:srgbClr val="0076BD"/>
                  </a:solidFill>
                  <a:latin typeface="Verdana" pitchFamily="34" charset="0"/>
                  <a:cs typeface="Arial" pitchFamily="34" charset="0"/>
                </a:rPr>
                <a:t>2</a:t>
              </a:r>
            </a:p>
          </p:txBody>
        </p:sp>
        <p:sp>
          <p:nvSpPr>
            <p:cNvPr id="39988" name="Text Box 13"/>
            <p:cNvSpPr txBox="1">
              <a:spLocks noChangeArrowheads="1"/>
            </p:cNvSpPr>
            <p:nvPr/>
          </p:nvSpPr>
          <p:spPr bwMode="auto">
            <a:xfrm>
              <a:off x="2137" y="3059"/>
              <a:ext cx="63" cy="118"/>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pPr>
              <a:r>
                <a:rPr lang="en-US" sz="1200">
                  <a:solidFill>
                    <a:srgbClr val="0076BD"/>
                  </a:solidFill>
                  <a:latin typeface="Verdana" pitchFamily="34" charset="0"/>
                  <a:cs typeface="Arial" pitchFamily="34" charset="0"/>
                </a:rPr>
                <a:t>3</a:t>
              </a:r>
            </a:p>
          </p:txBody>
        </p:sp>
        <p:sp>
          <p:nvSpPr>
            <p:cNvPr id="39989" name="Text Box 14"/>
            <p:cNvSpPr txBox="1">
              <a:spLocks noChangeArrowheads="1"/>
            </p:cNvSpPr>
            <p:nvPr/>
          </p:nvSpPr>
          <p:spPr bwMode="auto">
            <a:xfrm>
              <a:off x="2560" y="3059"/>
              <a:ext cx="63" cy="118"/>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pPr>
              <a:r>
                <a:rPr lang="en-US" sz="1200">
                  <a:solidFill>
                    <a:srgbClr val="0076BD"/>
                  </a:solidFill>
                  <a:latin typeface="Verdana" pitchFamily="34" charset="0"/>
                  <a:cs typeface="Arial" pitchFamily="34" charset="0"/>
                </a:rPr>
                <a:t>4</a:t>
              </a:r>
            </a:p>
          </p:txBody>
        </p:sp>
        <p:sp>
          <p:nvSpPr>
            <p:cNvPr id="39990" name="Text Box 15"/>
            <p:cNvSpPr txBox="1">
              <a:spLocks noChangeArrowheads="1"/>
            </p:cNvSpPr>
            <p:nvPr/>
          </p:nvSpPr>
          <p:spPr bwMode="auto">
            <a:xfrm>
              <a:off x="3406" y="3059"/>
              <a:ext cx="63" cy="118"/>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pPr>
              <a:r>
                <a:rPr lang="en-US" sz="1200">
                  <a:solidFill>
                    <a:srgbClr val="0076BD"/>
                  </a:solidFill>
                  <a:latin typeface="Verdana" pitchFamily="34" charset="0"/>
                  <a:cs typeface="Arial" pitchFamily="34" charset="0"/>
                </a:rPr>
                <a:t>7</a:t>
              </a:r>
            </a:p>
          </p:txBody>
        </p:sp>
        <p:sp>
          <p:nvSpPr>
            <p:cNvPr id="39991" name="Text Box 16"/>
            <p:cNvSpPr txBox="1">
              <a:spLocks noChangeArrowheads="1"/>
            </p:cNvSpPr>
            <p:nvPr/>
          </p:nvSpPr>
          <p:spPr bwMode="auto">
            <a:xfrm>
              <a:off x="4252" y="3059"/>
              <a:ext cx="63" cy="118"/>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pPr>
              <a:r>
                <a:rPr lang="en-US" sz="1200">
                  <a:solidFill>
                    <a:srgbClr val="0076BD"/>
                  </a:solidFill>
                  <a:latin typeface="Verdana" pitchFamily="34" charset="0"/>
                  <a:cs typeface="Arial" pitchFamily="34" charset="0"/>
                </a:rPr>
                <a:t>9</a:t>
              </a:r>
            </a:p>
          </p:txBody>
        </p:sp>
        <p:sp>
          <p:nvSpPr>
            <p:cNvPr id="39992" name="Text Box 28"/>
            <p:cNvSpPr txBox="1">
              <a:spLocks noChangeArrowheads="1"/>
            </p:cNvSpPr>
            <p:nvPr/>
          </p:nvSpPr>
          <p:spPr bwMode="auto">
            <a:xfrm>
              <a:off x="2983" y="3059"/>
              <a:ext cx="63" cy="118"/>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pPr>
              <a:r>
                <a:rPr lang="en-US" sz="1200">
                  <a:solidFill>
                    <a:srgbClr val="0076BD"/>
                  </a:solidFill>
                  <a:latin typeface="Verdana" pitchFamily="34" charset="0"/>
                  <a:cs typeface="Arial" pitchFamily="34" charset="0"/>
                </a:rPr>
                <a:t>6</a:t>
              </a:r>
            </a:p>
          </p:txBody>
        </p:sp>
        <p:sp>
          <p:nvSpPr>
            <p:cNvPr id="39993" name="Text Box 29"/>
            <p:cNvSpPr txBox="1">
              <a:spLocks noChangeArrowheads="1"/>
            </p:cNvSpPr>
            <p:nvPr/>
          </p:nvSpPr>
          <p:spPr bwMode="auto">
            <a:xfrm>
              <a:off x="3829" y="3059"/>
              <a:ext cx="63" cy="118"/>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pPr>
              <a:r>
                <a:rPr lang="en-US" sz="1200">
                  <a:solidFill>
                    <a:srgbClr val="0076BD"/>
                  </a:solidFill>
                  <a:latin typeface="Verdana" pitchFamily="34" charset="0"/>
                  <a:cs typeface="Arial" pitchFamily="34" charset="0"/>
                </a:rPr>
                <a:t>8</a:t>
              </a:r>
            </a:p>
          </p:txBody>
        </p:sp>
        <p:sp>
          <p:nvSpPr>
            <p:cNvPr id="39994" name="Text Box 12"/>
            <p:cNvSpPr txBox="1">
              <a:spLocks noChangeArrowheads="1"/>
            </p:cNvSpPr>
            <p:nvPr/>
          </p:nvSpPr>
          <p:spPr bwMode="auto">
            <a:xfrm>
              <a:off x="1291" y="3059"/>
              <a:ext cx="63" cy="118"/>
            </a:xfrm>
            <a:prstGeom prst="rect">
              <a:avLst/>
            </a:prstGeom>
            <a:noFill/>
            <a:ln w="9525">
              <a:noFill/>
              <a:miter lim="800000"/>
              <a:headEnd/>
              <a:tailEnd/>
            </a:ln>
          </p:spPr>
          <p:txBody>
            <a:bodyPr wrap="none" lIns="0" tIns="0" rIns="0" bIns="0">
              <a:spAutoFit/>
            </a:bodyPr>
            <a:lstStyle/>
            <a:p>
              <a:pPr algn="ctr" eaLnBrk="0" hangingPunct="0">
                <a:lnSpc>
                  <a:spcPct val="95000"/>
                </a:lnSpc>
                <a:spcBef>
                  <a:spcPct val="50000"/>
                </a:spcBef>
              </a:pPr>
              <a:r>
                <a:rPr lang="en-US" sz="1200">
                  <a:solidFill>
                    <a:srgbClr val="0076BD"/>
                  </a:solidFill>
                  <a:latin typeface="Verdana" pitchFamily="34" charset="0"/>
                  <a:cs typeface="Arial" pitchFamily="34" charset="0"/>
                </a:rPr>
                <a:t>1</a:t>
              </a:r>
            </a:p>
          </p:txBody>
        </p:sp>
      </p:grpSp>
      <p:sp>
        <p:nvSpPr>
          <p:cNvPr id="39963" name="Line 133"/>
          <p:cNvSpPr>
            <a:spLocks noChangeShapeType="1"/>
          </p:cNvSpPr>
          <p:nvPr/>
        </p:nvSpPr>
        <p:spPr bwMode="auto">
          <a:xfrm flipH="1" flipV="1">
            <a:off x="3598864" y="1238251"/>
            <a:ext cx="1587" cy="3179763"/>
          </a:xfrm>
          <a:prstGeom prst="line">
            <a:avLst/>
          </a:prstGeom>
          <a:noFill/>
          <a:ln w="6350">
            <a:solidFill>
              <a:schemeClr val="tx1"/>
            </a:solidFill>
            <a:round/>
            <a:headEnd/>
            <a:tailEnd/>
          </a:ln>
        </p:spPr>
        <p:txBody>
          <a:bodyPr/>
          <a:lstStyle/>
          <a:p>
            <a:endParaRPr lang="el-GR"/>
          </a:p>
        </p:txBody>
      </p:sp>
      <p:sp>
        <p:nvSpPr>
          <p:cNvPr id="39964" name="Text Box 11"/>
          <p:cNvSpPr txBox="1">
            <a:spLocks noChangeArrowheads="1"/>
          </p:cNvSpPr>
          <p:nvPr/>
        </p:nvSpPr>
        <p:spPr bwMode="auto">
          <a:xfrm>
            <a:off x="3111500" y="1543051"/>
            <a:ext cx="344488" cy="175433"/>
          </a:xfrm>
          <a:prstGeom prst="rect">
            <a:avLst/>
          </a:prstGeom>
          <a:noFill/>
          <a:ln w="9525">
            <a:noFill/>
            <a:miter lim="800000"/>
            <a:headEnd/>
            <a:tailEnd/>
          </a:ln>
        </p:spPr>
        <p:txBody>
          <a:bodyPr lIns="0" tIns="0" rIns="0" bIns="0">
            <a:spAutoFit/>
          </a:bodyPr>
          <a:lstStyle/>
          <a:p>
            <a:pPr algn="r" eaLnBrk="0" hangingPunct="0">
              <a:lnSpc>
                <a:spcPct val="95000"/>
              </a:lnSpc>
              <a:spcBef>
                <a:spcPct val="50000"/>
              </a:spcBef>
            </a:pPr>
            <a:r>
              <a:rPr lang="en-US" sz="1200">
                <a:solidFill>
                  <a:srgbClr val="0076BD"/>
                </a:solidFill>
                <a:latin typeface="Verdana" pitchFamily="34" charset="0"/>
                <a:cs typeface="Arial" pitchFamily="34" charset="0"/>
              </a:rPr>
              <a:t>70</a:t>
            </a:r>
          </a:p>
        </p:txBody>
      </p:sp>
      <p:sp>
        <p:nvSpPr>
          <p:cNvPr id="39965" name="Text Box 11"/>
          <p:cNvSpPr txBox="1">
            <a:spLocks noChangeArrowheads="1"/>
          </p:cNvSpPr>
          <p:nvPr/>
        </p:nvSpPr>
        <p:spPr bwMode="auto">
          <a:xfrm>
            <a:off x="3111500" y="1154114"/>
            <a:ext cx="344488" cy="175433"/>
          </a:xfrm>
          <a:prstGeom prst="rect">
            <a:avLst/>
          </a:prstGeom>
          <a:noFill/>
          <a:ln w="9525">
            <a:noFill/>
            <a:miter lim="800000"/>
            <a:headEnd/>
            <a:tailEnd/>
          </a:ln>
        </p:spPr>
        <p:txBody>
          <a:bodyPr lIns="0" tIns="0" rIns="0" bIns="0">
            <a:spAutoFit/>
          </a:bodyPr>
          <a:lstStyle/>
          <a:p>
            <a:pPr algn="r" eaLnBrk="0" hangingPunct="0">
              <a:lnSpc>
                <a:spcPct val="95000"/>
              </a:lnSpc>
              <a:spcBef>
                <a:spcPct val="50000"/>
              </a:spcBef>
            </a:pPr>
            <a:r>
              <a:rPr lang="en-US" sz="1200">
                <a:solidFill>
                  <a:srgbClr val="0076BD"/>
                </a:solidFill>
                <a:latin typeface="Verdana" pitchFamily="34" charset="0"/>
                <a:cs typeface="Arial" pitchFamily="34" charset="0"/>
              </a:rPr>
              <a:t>80</a:t>
            </a:r>
          </a:p>
        </p:txBody>
      </p:sp>
      <p:grpSp>
        <p:nvGrpSpPr>
          <p:cNvPr id="3" name="Group 50"/>
          <p:cNvGrpSpPr>
            <a:grpSpLocks/>
          </p:cNvGrpSpPr>
          <p:nvPr/>
        </p:nvGrpSpPr>
        <p:grpSpPr bwMode="auto">
          <a:xfrm>
            <a:off x="3535363" y="1243013"/>
            <a:ext cx="61912" cy="2741612"/>
            <a:chOff x="836" y="941"/>
            <a:chExt cx="56" cy="1831"/>
          </a:xfrm>
        </p:grpSpPr>
        <p:sp>
          <p:nvSpPr>
            <p:cNvPr id="39978" name="Line 132"/>
            <p:cNvSpPr>
              <a:spLocks noChangeShapeType="1"/>
            </p:cNvSpPr>
            <p:nvPr/>
          </p:nvSpPr>
          <p:spPr bwMode="auto">
            <a:xfrm>
              <a:off x="836" y="941"/>
              <a:ext cx="56" cy="0"/>
            </a:xfrm>
            <a:prstGeom prst="line">
              <a:avLst/>
            </a:prstGeom>
            <a:noFill/>
            <a:ln w="6350">
              <a:solidFill>
                <a:schemeClr val="tx1"/>
              </a:solidFill>
              <a:round/>
              <a:headEnd/>
              <a:tailEnd/>
            </a:ln>
          </p:spPr>
          <p:txBody>
            <a:bodyPr/>
            <a:lstStyle/>
            <a:p>
              <a:endParaRPr lang="el-GR"/>
            </a:p>
          </p:txBody>
        </p:sp>
        <p:sp>
          <p:nvSpPr>
            <p:cNvPr id="39979" name="Line 132"/>
            <p:cNvSpPr>
              <a:spLocks noChangeShapeType="1"/>
            </p:cNvSpPr>
            <p:nvPr/>
          </p:nvSpPr>
          <p:spPr bwMode="auto">
            <a:xfrm>
              <a:off x="836" y="1202"/>
              <a:ext cx="56" cy="0"/>
            </a:xfrm>
            <a:prstGeom prst="line">
              <a:avLst/>
            </a:prstGeom>
            <a:noFill/>
            <a:ln w="6350">
              <a:solidFill>
                <a:schemeClr val="tx1"/>
              </a:solidFill>
              <a:round/>
              <a:headEnd/>
              <a:tailEnd/>
            </a:ln>
          </p:spPr>
          <p:txBody>
            <a:bodyPr/>
            <a:lstStyle/>
            <a:p>
              <a:endParaRPr lang="el-GR"/>
            </a:p>
          </p:txBody>
        </p:sp>
        <p:sp>
          <p:nvSpPr>
            <p:cNvPr id="39980" name="Line 132"/>
            <p:cNvSpPr>
              <a:spLocks noChangeShapeType="1"/>
            </p:cNvSpPr>
            <p:nvPr/>
          </p:nvSpPr>
          <p:spPr bwMode="auto">
            <a:xfrm>
              <a:off x="836" y="1464"/>
              <a:ext cx="56" cy="0"/>
            </a:xfrm>
            <a:prstGeom prst="line">
              <a:avLst/>
            </a:prstGeom>
            <a:noFill/>
            <a:ln w="6350">
              <a:solidFill>
                <a:schemeClr val="tx1"/>
              </a:solidFill>
              <a:round/>
              <a:headEnd/>
              <a:tailEnd/>
            </a:ln>
          </p:spPr>
          <p:txBody>
            <a:bodyPr/>
            <a:lstStyle/>
            <a:p>
              <a:endParaRPr lang="el-GR"/>
            </a:p>
          </p:txBody>
        </p:sp>
        <p:sp>
          <p:nvSpPr>
            <p:cNvPr id="39981" name="Line 132"/>
            <p:cNvSpPr>
              <a:spLocks noChangeShapeType="1"/>
            </p:cNvSpPr>
            <p:nvPr/>
          </p:nvSpPr>
          <p:spPr bwMode="auto">
            <a:xfrm>
              <a:off x="836" y="1725"/>
              <a:ext cx="56" cy="0"/>
            </a:xfrm>
            <a:prstGeom prst="line">
              <a:avLst/>
            </a:prstGeom>
            <a:noFill/>
            <a:ln w="6350">
              <a:solidFill>
                <a:schemeClr val="tx1"/>
              </a:solidFill>
              <a:round/>
              <a:headEnd/>
              <a:tailEnd/>
            </a:ln>
          </p:spPr>
          <p:txBody>
            <a:bodyPr/>
            <a:lstStyle/>
            <a:p>
              <a:endParaRPr lang="el-GR"/>
            </a:p>
          </p:txBody>
        </p:sp>
        <p:sp>
          <p:nvSpPr>
            <p:cNvPr id="39982" name="Line 132"/>
            <p:cNvSpPr>
              <a:spLocks noChangeShapeType="1"/>
            </p:cNvSpPr>
            <p:nvPr/>
          </p:nvSpPr>
          <p:spPr bwMode="auto">
            <a:xfrm>
              <a:off x="836" y="1987"/>
              <a:ext cx="56" cy="0"/>
            </a:xfrm>
            <a:prstGeom prst="line">
              <a:avLst/>
            </a:prstGeom>
            <a:noFill/>
            <a:ln w="6350">
              <a:solidFill>
                <a:schemeClr val="tx1"/>
              </a:solidFill>
              <a:round/>
              <a:headEnd/>
              <a:tailEnd/>
            </a:ln>
          </p:spPr>
          <p:txBody>
            <a:bodyPr/>
            <a:lstStyle/>
            <a:p>
              <a:endParaRPr lang="el-GR"/>
            </a:p>
          </p:txBody>
        </p:sp>
        <p:sp>
          <p:nvSpPr>
            <p:cNvPr id="39983" name="Line 132"/>
            <p:cNvSpPr>
              <a:spLocks noChangeShapeType="1"/>
            </p:cNvSpPr>
            <p:nvPr/>
          </p:nvSpPr>
          <p:spPr bwMode="auto">
            <a:xfrm>
              <a:off x="836" y="2249"/>
              <a:ext cx="56" cy="0"/>
            </a:xfrm>
            <a:prstGeom prst="line">
              <a:avLst/>
            </a:prstGeom>
            <a:noFill/>
            <a:ln w="6350">
              <a:solidFill>
                <a:schemeClr val="tx1"/>
              </a:solidFill>
              <a:round/>
              <a:headEnd/>
              <a:tailEnd/>
            </a:ln>
          </p:spPr>
          <p:txBody>
            <a:bodyPr/>
            <a:lstStyle/>
            <a:p>
              <a:endParaRPr lang="el-GR"/>
            </a:p>
          </p:txBody>
        </p:sp>
        <p:sp>
          <p:nvSpPr>
            <p:cNvPr id="39984" name="Line 132"/>
            <p:cNvSpPr>
              <a:spLocks noChangeShapeType="1"/>
            </p:cNvSpPr>
            <p:nvPr/>
          </p:nvSpPr>
          <p:spPr bwMode="auto">
            <a:xfrm>
              <a:off x="836" y="2510"/>
              <a:ext cx="56" cy="0"/>
            </a:xfrm>
            <a:prstGeom prst="line">
              <a:avLst/>
            </a:prstGeom>
            <a:noFill/>
            <a:ln w="6350">
              <a:solidFill>
                <a:schemeClr val="tx1"/>
              </a:solidFill>
              <a:round/>
              <a:headEnd/>
              <a:tailEnd/>
            </a:ln>
          </p:spPr>
          <p:txBody>
            <a:bodyPr/>
            <a:lstStyle/>
            <a:p>
              <a:endParaRPr lang="el-GR"/>
            </a:p>
          </p:txBody>
        </p:sp>
        <p:sp>
          <p:nvSpPr>
            <p:cNvPr id="39985" name="Line 132"/>
            <p:cNvSpPr>
              <a:spLocks noChangeShapeType="1"/>
            </p:cNvSpPr>
            <p:nvPr/>
          </p:nvSpPr>
          <p:spPr bwMode="auto">
            <a:xfrm>
              <a:off x="836" y="2772"/>
              <a:ext cx="56" cy="0"/>
            </a:xfrm>
            <a:prstGeom prst="line">
              <a:avLst/>
            </a:prstGeom>
            <a:noFill/>
            <a:ln w="6350">
              <a:solidFill>
                <a:schemeClr val="tx1"/>
              </a:solidFill>
              <a:round/>
              <a:headEnd/>
              <a:tailEnd/>
            </a:ln>
          </p:spPr>
          <p:txBody>
            <a:bodyPr/>
            <a:lstStyle/>
            <a:p>
              <a:endParaRPr lang="el-GR"/>
            </a:p>
          </p:txBody>
        </p:sp>
      </p:grpSp>
      <p:sp>
        <p:nvSpPr>
          <p:cNvPr id="39967" name="Line 132"/>
          <p:cNvSpPr>
            <a:spLocks noChangeShapeType="1"/>
          </p:cNvSpPr>
          <p:nvPr/>
        </p:nvSpPr>
        <p:spPr bwMode="auto">
          <a:xfrm rot="-5400000">
            <a:off x="4231482" y="4406107"/>
            <a:ext cx="49213" cy="0"/>
          </a:xfrm>
          <a:prstGeom prst="line">
            <a:avLst/>
          </a:prstGeom>
          <a:noFill/>
          <a:ln w="6350">
            <a:solidFill>
              <a:schemeClr val="tx1"/>
            </a:solidFill>
            <a:round/>
            <a:headEnd/>
            <a:tailEnd/>
          </a:ln>
        </p:spPr>
        <p:txBody>
          <a:bodyPr/>
          <a:lstStyle/>
          <a:p>
            <a:endParaRPr lang="el-GR"/>
          </a:p>
        </p:txBody>
      </p:sp>
      <p:sp>
        <p:nvSpPr>
          <p:cNvPr id="39968" name="Line 132"/>
          <p:cNvSpPr>
            <a:spLocks noChangeShapeType="1"/>
          </p:cNvSpPr>
          <p:nvPr/>
        </p:nvSpPr>
        <p:spPr bwMode="auto">
          <a:xfrm rot="-5400000">
            <a:off x="4883944" y="4406107"/>
            <a:ext cx="49213" cy="0"/>
          </a:xfrm>
          <a:prstGeom prst="line">
            <a:avLst/>
          </a:prstGeom>
          <a:noFill/>
          <a:ln w="6350">
            <a:solidFill>
              <a:schemeClr val="tx1"/>
            </a:solidFill>
            <a:round/>
            <a:headEnd/>
            <a:tailEnd/>
          </a:ln>
        </p:spPr>
        <p:txBody>
          <a:bodyPr/>
          <a:lstStyle/>
          <a:p>
            <a:endParaRPr lang="el-GR"/>
          </a:p>
        </p:txBody>
      </p:sp>
      <p:sp>
        <p:nvSpPr>
          <p:cNvPr id="39969" name="Line 132"/>
          <p:cNvSpPr>
            <a:spLocks noChangeShapeType="1"/>
          </p:cNvSpPr>
          <p:nvPr/>
        </p:nvSpPr>
        <p:spPr bwMode="auto">
          <a:xfrm rot="-5400000">
            <a:off x="5539582" y="4406107"/>
            <a:ext cx="49213" cy="0"/>
          </a:xfrm>
          <a:prstGeom prst="line">
            <a:avLst/>
          </a:prstGeom>
          <a:noFill/>
          <a:ln w="6350">
            <a:solidFill>
              <a:schemeClr val="tx1"/>
            </a:solidFill>
            <a:round/>
            <a:headEnd/>
            <a:tailEnd/>
          </a:ln>
        </p:spPr>
        <p:txBody>
          <a:bodyPr/>
          <a:lstStyle/>
          <a:p>
            <a:endParaRPr lang="el-GR"/>
          </a:p>
        </p:txBody>
      </p:sp>
      <p:sp>
        <p:nvSpPr>
          <p:cNvPr id="39970" name="Line 132"/>
          <p:cNvSpPr>
            <a:spLocks noChangeShapeType="1"/>
          </p:cNvSpPr>
          <p:nvPr/>
        </p:nvSpPr>
        <p:spPr bwMode="auto">
          <a:xfrm rot="-5400000">
            <a:off x="6193632" y="4406107"/>
            <a:ext cx="49213" cy="0"/>
          </a:xfrm>
          <a:prstGeom prst="line">
            <a:avLst/>
          </a:prstGeom>
          <a:noFill/>
          <a:ln w="6350">
            <a:solidFill>
              <a:schemeClr val="tx1"/>
            </a:solidFill>
            <a:round/>
            <a:headEnd/>
            <a:tailEnd/>
          </a:ln>
        </p:spPr>
        <p:txBody>
          <a:bodyPr/>
          <a:lstStyle/>
          <a:p>
            <a:endParaRPr lang="el-GR"/>
          </a:p>
        </p:txBody>
      </p:sp>
      <p:sp>
        <p:nvSpPr>
          <p:cNvPr id="39971" name="Line 132"/>
          <p:cNvSpPr>
            <a:spLocks noChangeShapeType="1"/>
          </p:cNvSpPr>
          <p:nvPr/>
        </p:nvSpPr>
        <p:spPr bwMode="auto">
          <a:xfrm rot="-5400000">
            <a:off x="6849269" y="4406107"/>
            <a:ext cx="49213" cy="0"/>
          </a:xfrm>
          <a:prstGeom prst="line">
            <a:avLst/>
          </a:prstGeom>
          <a:noFill/>
          <a:ln w="6350">
            <a:solidFill>
              <a:schemeClr val="tx1"/>
            </a:solidFill>
            <a:round/>
            <a:headEnd/>
            <a:tailEnd/>
          </a:ln>
        </p:spPr>
        <p:txBody>
          <a:bodyPr/>
          <a:lstStyle/>
          <a:p>
            <a:endParaRPr lang="el-GR"/>
          </a:p>
        </p:txBody>
      </p:sp>
      <p:sp>
        <p:nvSpPr>
          <p:cNvPr id="39972" name="Line 132"/>
          <p:cNvSpPr>
            <a:spLocks noChangeShapeType="1"/>
          </p:cNvSpPr>
          <p:nvPr/>
        </p:nvSpPr>
        <p:spPr bwMode="auto">
          <a:xfrm rot="-5400000">
            <a:off x="7503319" y="4406107"/>
            <a:ext cx="49213" cy="0"/>
          </a:xfrm>
          <a:prstGeom prst="line">
            <a:avLst/>
          </a:prstGeom>
          <a:noFill/>
          <a:ln w="6350">
            <a:solidFill>
              <a:schemeClr val="tx1"/>
            </a:solidFill>
            <a:round/>
            <a:headEnd/>
            <a:tailEnd/>
          </a:ln>
        </p:spPr>
        <p:txBody>
          <a:bodyPr/>
          <a:lstStyle/>
          <a:p>
            <a:endParaRPr lang="el-GR"/>
          </a:p>
        </p:txBody>
      </p:sp>
      <p:sp>
        <p:nvSpPr>
          <p:cNvPr id="39973" name="Line 132"/>
          <p:cNvSpPr>
            <a:spLocks noChangeShapeType="1"/>
          </p:cNvSpPr>
          <p:nvPr/>
        </p:nvSpPr>
        <p:spPr bwMode="auto">
          <a:xfrm rot="-5400000">
            <a:off x="8158957" y="4406107"/>
            <a:ext cx="49213" cy="0"/>
          </a:xfrm>
          <a:prstGeom prst="line">
            <a:avLst/>
          </a:prstGeom>
          <a:noFill/>
          <a:ln w="6350">
            <a:solidFill>
              <a:schemeClr val="tx1"/>
            </a:solidFill>
            <a:round/>
            <a:headEnd/>
            <a:tailEnd/>
          </a:ln>
        </p:spPr>
        <p:txBody>
          <a:bodyPr/>
          <a:lstStyle/>
          <a:p>
            <a:endParaRPr lang="el-GR"/>
          </a:p>
        </p:txBody>
      </p:sp>
      <p:sp>
        <p:nvSpPr>
          <p:cNvPr id="39974" name="Line 132"/>
          <p:cNvSpPr>
            <a:spLocks noChangeShapeType="1"/>
          </p:cNvSpPr>
          <p:nvPr/>
        </p:nvSpPr>
        <p:spPr bwMode="auto">
          <a:xfrm rot="-5400000">
            <a:off x="8811419" y="4406107"/>
            <a:ext cx="49213" cy="0"/>
          </a:xfrm>
          <a:prstGeom prst="line">
            <a:avLst/>
          </a:prstGeom>
          <a:noFill/>
          <a:ln w="6350">
            <a:solidFill>
              <a:schemeClr val="tx1"/>
            </a:solidFill>
            <a:round/>
            <a:headEnd/>
            <a:tailEnd/>
          </a:ln>
        </p:spPr>
        <p:txBody>
          <a:bodyPr/>
          <a:lstStyle/>
          <a:p>
            <a:endParaRPr lang="el-GR"/>
          </a:p>
        </p:txBody>
      </p:sp>
      <p:sp>
        <p:nvSpPr>
          <p:cNvPr id="39975" name="Rectangle 128"/>
          <p:cNvSpPr>
            <a:spLocks noChangeArrowheads="1"/>
          </p:cNvSpPr>
          <p:nvPr/>
        </p:nvSpPr>
        <p:spPr bwMode="auto">
          <a:xfrm>
            <a:off x="3830639" y="2273300"/>
            <a:ext cx="549275" cy="152400"/>
          </a:xfrm>
          <a:prstGeom prst="rect">
            <a:avLst/>
          </a:prstGeom>
          <a:noFill/>
          <a:ln w="9525">
            <a:noFill/>
            <a:miter lim="800000"/>
            <a:headEnd/>
            <a:tailEnd/>
          </a:ln>
        </p:spPr>
        <p:txBody>
          <a:bodyPr wrap="none" lIns="0" tIns="0" rIns="0" bIns="0">
            <a:spAutoFit/>
          </a:bodyPr>
          <a:lstStyle/>
          <a:p>
            <a:pPr eaLnBrk="0" hangingPunct="0"/>
            <a:r>
              <a:rPr lang="en-US" sz="1000">
                <a:solidFill>
                  <a:srgbClr val="0076BD"/>
                </a:solidFill>
                <a:latin typeface="Verdana" pitchFamily="34" charset="0"/>
                <a:cs typeface="Arial" pitchFamily="34" charset="0"/>
              </a:rPr>
              <a:t>P=0.007</a:t>
            </a:r>
          </a:p>
        </p:txBody>
      </p:sp>
      <p:sp>
        <p:nvSpPr>
          <p:cNvPr id="39976" name="Text Box 74"/>
          <p:cNvSpPr txBox="1">
            <a:spLocks noChangeArrowheads="1"/>
          </p:cNvSpPr>
          <p:nvPr/>
        </p:nvSpPr>
        <p:spPr bwMode="auto">
          <a:xfrm>
            <a:off x="3935414" y="6224588"/>
            <a:ext cx="6288087" cy="176212"/>
          </a:xfrm>
          <a:prstGeom prst="rect">
            <a:avLst/>
          </a:prstGeom>
          <a:noFill/>
          <a:ln w="9525">
            <a:noFill/>
            <a:miter lim="800000"/>
            <a:headEnd/>
            <a:tailEnd/>
          </a:ln>
        </p:spPr>
        <p:txBody>
          <a:bodyPr lIns="0" tIns="0">
            <a:spAutoFit/>
          </a:bodyPr>
          <a:lstStyle/>
          <a:p>
            <a:pPr>
              <a:lnSpc>
                <a:spcPct val="95000"/>
              </a:lnSpc>
            </a:pPr>
            <a:r>
              <a:rPr lang="da-DK" sz="900">
                <a:latin typeface="Verdana" pitchFamily="34" charset="0"/>
                <a:cs typeface="Arial" pitchFamily="34" charset="0"/>
              </a:rPr>
              <a:t>1. Gaede P, et al. N Engl J Med. 2003;348:383-93. 2. </a:t>
            </a:r>
            <a:r>
              <a:rPr lang="en-US" sz="900">
                <a:latin typeface="Verdana" pitchFamily="34" charset="0"/>
                <a:cs typeface="Arial" pitchFamily="34" charset="0"/>
              </a:rPr>
              <a:t>Gaede P, et al. N Engl J Med. 2008;358(6):580-91.</a:t>
            </a:r>
            <a:r>
              <a:rPr lang="da-DK" sz="900">
                <a:latin typeface="Verdana" pitchFamily="34" charset="0"/>
                <a:cs typeface="Arial" pitchFamily="34" charset="0"/>
              </a:rPr>
              <a:t>  </a:t>
            </a:r>
          </a:p>
        </p:txBody>
      </p:sp>
      <p:sp>
        <p:nvSpPr>
          <p:cNvPr id="39977" name="CasellaDiTesto 15"/>
          <p:cNvSpPr txBox="1">
            <a:spLocks noChangeArrowheads="1"/>
          </p:cNvSpPr>
          <p:nvPr/>
        </p:nvSpPr>
        <p:spPr bwMode="auto">
          <a:xfrm>
            <a:off x="6008689" y="1522414"/>
            <a:ext cx="2865437" cy="549275"/>
          </a:xfrm>
          <a:prstGeom prst="rect">
            <a:avLst/>
          </a:prstGeom>
          <a:noFill/>
          <a:ln w="9525">
            <a:noFill/>
            <a:miter lim="800000"/>
            <a:headEnd/>
            <a:tailEnd/>
          </a:ln>
        </p:spPr>
        <p:txBody>
          <a:bodyPr>
            <a:spAutoFit/>
          </a:bodyPr>
          <a:lstStyle/>
          <a:p>
            <a:pPr algn="r"/>
            <a:r>
              <a:rPr lang="it-IT" sz="1000" b="1">
                <a:latin typeface="Verdana" pitchFamily="34" charset="0"/>
                <a:cs typeface="Arial" pitchFamily="34" charset="0"/>
              </a:rPr>
              <a:t>53% risk reduction </a:t>
            </a:r>
            <a:br>
              <a:rPr lang="it-IT" sz="1000" b="1">
                <a:latin typeface="Verdana" pitchFamily="34" charset="0"/>
                <a:cs typeface="Arial" pitchFamily="34" charset="0"/>
              </a:rPr>
            </a:br>
            <a:r>
              <a:rPr lang="it-IT" sz="1000" b="1">
                <a:latin typeface="Verdana" pitchFamily="34" charset="0"/>
                <a:cs typeface="Arial" pitchFamily="34" charset="0"/>
              </a:rPr>
              <a:t>(Intensive vs Conventional Therapy) </a:t>
            </a:r>
            <a:r>
              <a:rPr lang="it-IT" sz="1000">
                <a:latin typeface="Verdana" pitchFamily="34" charset="0"/>
                <a:cs typeface="Arial" pitchFamily="34" charset="0"/>
              </a:rPr>
              <a:t>p=0.01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E138F4B-DAC6-9DDD-266A-CC2F689970B4}"/>
              </a:ext>
            </a:extLst>
          </p:cNvPr>
          <p:cNvSpPr>
            <a:spLocks noGrp="1"/>
          </p:cNvSpPr>
          <p:nvPr>
            <p:ph type="title"/>
          </p:nvPr>
        </p:nvSpPr>
        <p:spPr/>
        <p:txBody>
          <a:bodyPr>
            <a:normAutofit/>
          </a:bodyPr>
          <a:lstStyle/>
          <a:p>
            <a:r>
              <a:rPr lang="en-US" sz="2475"/>
              <a:t>Benefits of Multifactorial Intensive Therapy Over Conventional Therapy</a:t>
            </a:r>
            <a:br>
              <a:rPr lang="en-US" sz="2325"/>
            </a:br>
            <a:r>
              <a:rPr lang="en-US" sz="2400" i="1"/>
              <a:t>Steno-2 Trial</a:t>
            </a:r>
            <a:endParaRPr lang="en-US" sz="2325" i="1" dirty="0"/>
          </a:p>
        </p:txBody>
      </p:sp>
      <p:pic>
        <p:nvPicPr>
          <p:cNvPr id="3" name="Picture 2">
            <a:extLst>
              <a:ext uri="{FF2B5EF4-FFF2-40B4-BE49-F238E27FC236}">
                <a16:creationId xmlns:a16="http://schemas.microsoft.com/office/drawing/2014/main" id="{30C64D2C-C3EB-37EA-83D4-357037083B9B}"/>
              </a:ext>
            </a:extLst>
          </p:cNvPr>
          <p:cNvPicPr/>
          <p:nvPr/>
        </p:nvPicPr>
        <p:blipFill>
          <a:blip r:embed="rId2"/>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31114584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88FA578-9F61-C309-A698-ADEB3FEFECD1}"/>
              </a:ext>
            </a:extLst>
          </p:cNvPr>
          <p:cNvSpPr>
            <a:spLocks noGrp="1"/>
          </p:cNvSpPr>
          <p:nvPr>
            <p:ph type="title"/>
          </p:nvPr>
        </p:nvSpPr>
        <p:spPr/>
        <p:txBody>
          <a:bodyPr/>
          <a:lstStyle/>
          <a:p>
            <a:r>
              <a:rPr lang="en-US"/>
              <a:t>Importance of Glycemic Control</a:t>
            </a:r>
            <a:endParaRPr lang="en-US" dirty="0"/>
          </a:p>
        </p:txBody>
      </p:sp>
      <p:pic>
        <p:nvPicPr>
          <p:cNvPr id="3" name="Picture 2">
            <a:extLst>
              <a:ext uri="{FF2B5EF4-FFF2-40B4-BE49-F238E27FC236}">
                <a16:creationId xmlns:a16="http://schemas.microsoft.com/office/drawing/2014/main" id="{F6E196FA-AFBC-E6D9-8D82-6AC91D9FCDF7}"/>
              </a:ext>
            </a:extLst>
          </p:cNvPr>
          <p:cNvPicPr/>
          <p:nvPr/>
        </p:nvPicPr>
        <p:blipFill>
          <a:blip r:embed="rId2"/>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37699886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EE0C226-70E0-29A5-F8FF-945B020612FC}"/>
              </a:ext>
            </a:extLst>
          </p:cNvPr>
          <p:cNvSpPr>
            <a:spLocks noGrp="1"/>
          </p:cNvSpPr>
          <p:nvPr>
            <p:ph type="title"/>
          </p:nvPr>
        </p:nvSpPr>
        <p:spPr/>
        <p:txBody>
          <a:bodyPr>
            <a:normAutofit/>
          </a:bodyPr>
          <a:lstStyle/>
          <a:p>
            <a:r>
              <a:rPr lang="en-US"/>
              <a:t>Glycemic Control Among Patients With T2D</a:t>
            </a:r>
            <a:endParaRPr lang="en-US" dirty="0"/>
          </a:p>
        </p:txBody>
      </p:sp>
      <p:pic>
        <p:nvPicPr>
          <p:cNvPr id="3" name="Picture 2">
            <a:extLst>
              <a:ext uri="{FF2B5EF4-FFF2-40B4-BE49-F238E27FC236}">
                <a16:creationId xmlns:a16="http://schemas.microsoft.com/office/drawing/2014/main" id="{65BC8920-2631-FA8B-6CE3-3E787AE19D04}"/>
              </a:ext>
            </a:extLst>
          </p:cNvPr>
          <p:cNvPicPr/>
          <p:nvPr/>
        </p:nvPicPr>
        <p:blipFill>
          <a:blip r:embed="rId2"/>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18814196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B4A2D55-9A61-D270-B900-8160222561F4}"/>
              </a:ext>
            </a:extLst>
          </p:cNvPr>
          <p:cNvSpPr>
            <a:spLocks noGrp="1"/>
          </p:cNvSpPr>
          <p:nvPr>
            <p:ph type="title"/>
          </p:nvPr>
        </p:nvSpPr>
        <p:spPr/>
        <p:txBody>
          <a:bodyPr>
            <a:normAutofit/>
          </a:bodyPr>
          <a:lstStyle/>
          <a:p>
            <a:r>
              <a:rPr lang="nl-BE"/>
              <a:t>Clinical Inertia Is Associated With Significant Increased Risk</a:t>
            </a:r>
            <a:endParaRPr lang="en-US" dirty="0"/>
          </a:p>
        </p:txBody>
      </p:sp>
      <p:pic>
        <p:nvPicPr>
          <p:cNvPr id="3" name="Picture 2">
            <a:extLst>
              <a:ext uri="{FF2B5EF4-FFF2-40B4-BE49-F238E27FC236}">
                <a16:creationId xmlns:a16="http://schemas.microsoft.com/office/drawing/2014/main" id="{ED91E78E-CB16-BEE5-0684-53DCB811273C}"/>
              </a:ext>
            </a:extLst>
          </p:cNvPr>
          <p:cNvPicPr/>
          <p:nvPr/>
        </p:nvPicPr>
        <p:blipFill>
          <a:blip r:embed="rId2"/>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3825453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A050D06-F5E2-22B3-CF3D-BE6F9F570E58}"/>
              </a:ext>
            </a:extLst>
          </p:cNvPr>
          <p:cNvSpPr txBox="1">
            <a:spLocks noGrp="1"/>
          </p:cNvSpPr>
          <p:nvPr>
            <p:ph type="title"/>
          </p:nvPr>
        </p:nvSpPr>
        <p:spPr/>
        <p:txBody>
          <a:bodyPr/>
          <a:lstStyle/>
          <a:p>
            <a:pPr lvl="0"/>
            <a:r>
              <a:rPr lang="en-US"/>
              <a:t>Consequences of Delaying Intensification </a:t>
            </a:r>
            <a:br>
              <a:rPr lang="en-US"/>
            </a:br>
            <a:r>
              <a:rPr lang="en-US"/>
              <a:t>of Therapy in T2DM</a:t>
            </a:r>
          </a:p>
        </p:txBody>
      </p:sp>
      <p:pic>
        <p:nvPicPr>
          <p:cNvPr id="3" name="Picture 2">
            <a:extLst>
              <a:ext uri="{FF2B5EF4-FFF2-40B4-BE49-F238E27FC236}">
                <a16:creationId xmlns:a16="http://schemas.microsoft.com/office/drawing/2014/main" id="{9A586B66-0865-A580-9B0D-F8B722AC748B}"/>
              </a:ext>
            </a:extLst>
          </p:cNvPr>
          <p:cNvPicPr>
            <a:picLocks noChangeAspect="1"/>
          </p:cNvPicPr>
          <p:nvPr/>
        </p:nvPicPr>
        <p:blipFill>
          <a:blip r:embed="rId2"/>
          <a:stretch>
            <a:fillRect/>
          </a:stretch>
        </p:blipFill>
        <p:spPr>
          <a:xfrm>
            <a:off x="1524003" y="0"/>
            <a:ext cx="9144000" cy="6858000"/>
          </a:xfrm>
          <a:prstGeom prst="rect">
            <a:avLst/>
          </a:prstGeom>
          <a:noFill/>
          <a:ln cap="flat">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56665152-C39B-2E4E-B7DD-4A36AFBEC8A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850356" y="1933575"/>
            <a:ext cx="6491288" cy="3476584"/>
          </a:xfrm>
          <a:prstGeom prst="rect">
            <a:avLst/>
          </a:prstGeom>
        </p:spPr>
      </p:pic>
      <p:sp>
        <p:nvSpPr>
          <p:cNvPr id="4" name="Title 3">
            <a:extLst>
              <a:ext uri="{FF2B5EF4-FFF2-40B4-BE49-F238E27FC236}">
                <a16:creationId xmlns:a16="http://schemas.microsoft.com/office/drawing/2014/main" id="{1EC4D925-F739-4841-960B-2DC1F157589F}"/>
              </a:ext>
            </a:extLst>
          </p:cNvPr>
          <p:cNvSpPr>
            <a:spLocks noGrp="1"/>
          </p:cNvSpPr>
          <p:nvPr>
            <p:ph type="title"/>
          </p:nvPr>
        </p:nvSpPr>
        <p:spPr/>
        <p:txBody>
          <a:bodyPr/>
          <a:lstStyle/>
          <a:p>
            <a:pPr>
              <a:lnSpc>
                <a:spcPct val="100000"/>
              </a:lnSpc>
            </a:pPr>
            <a:r>
              <a:rPr lang="en-US" dirty="0"/>
              <a:t>Estimates and projections</a:t>
            </a:r>
            <a:br>
              <a:rPr lang="en-US" dirty="0"/>
            </a:br>
            <a:r>
              <a:rPr lang="en-US" sz="1050" b="0" dirty="0">
                <a:latin typeface="+mn-lt"/>
                <a:cs typeface="Arial" panose="020B0604020202020204" pitchFamily="34" charset="0"/>
              </a:rPr>
              <a:t>Global number of adults (20</a:t>
            </a:r>
            <a:r>
              <a:rPr lang="en-GB" sz="1050" b="0" dirty="0">
                <a:latin typeface="+mn-lt"/>
                <a:cs typeface="Arial" panose="020B0604020202020204" pitchFamily="34" charset="0"/>
              </a:rPr>
              <a:t>–</a:t>
            </a:r>
            <a:r>
              <a:rPr lang="en-US" sz="1050" b="0" dirty="0">
                <a:latin typeface="+mn-lt"/>
                <a:cs typeface="Arial" panose="020B0604020202020204" pitchFamily="34" charset="0"/>
              </a:rPr>
              <a:t>79 years) in millions</a:t>
            </a:r>
            <a:endParaRPr lang="en-US" b="0" dirty="0">
              <a:latin typeface="+mn-lt"/>
              <a:cs typeface="Arial" panose="020B0604020202020204" pitchFamily="34" charset="0"/>
            </a:endParaRPr>
          </a:p>
        </p:txBody>
      </p:sp>
    </p:spTree>
    <p:extLst>
      <p:ext uri="{BB962C8B-B14F-4D97-AF65-F5344CB8AC3E}">
        <p14:creationId xmlns:p14="http://schemas.microsoft.com/office/powerpoint/2010/main" val="3257970286"/>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550B1A0-F038-1CB2-333F-F2CE1C3483CF}"/>
              </a:ext>
            </a:extLst>
          </p:cNvPr>
          <p:cNvSpPr>
            <a:spLocks noGrp="1"/>
          </p:cNvSpPr>
          <p:nvPr>
            <p:ph type="title"/>
          </p:nvPr>
        </p:nvSpPr>
        <p:spPr/>
        <p:txBody>
          <a:bodyPr>
            <a:normAutofit/>
          </a:bodyPr>
          <a:lstStyle/>
          <a:p>
            <a:r>
              <a:rPr lang="en-US"/>
              <a:t>Consequences of Therapeutic Inertia in Diabetes</a:t>
            </a:r>
            <a:endParaRPr lang="en-US" dirty="0"/>
          </a:p>
        </p:txBody>
      </p:sp>
      <p:pic>
        <p:nvPicPr>
          <p:cNvPr id="4" name="Picture 3">
            <a:extLst>
              <a:ext uri="{FF2B5EF4-FFF2-40B4-BE49-F238E27FC236}">
                <a16:creationId xmlns:a16="http://schemas.microsoft.com/office/drawing/2014/main" id="{3B1C2BCE-ADA6-4313-924D-FDF8AFA25105}"/>
              </a:ext>
            </a:extLst>
          </p:cNvPr>
          <p:cNvPicPr>
            <a:picLocks noChangeAspect="1"/>
          </p:cNvPicPr>
          <p:nvPr/>
        </p:nvPicPr>
        <p:blipFill>
          <a:blip r:embed="rId2"/>
          <a:stretch>
            <a:fillRect/>
          </a:stretch>
        </p:blipFill>
        <p:spPr>
          <a:xfrm>
            <a:off x="1537292" y="857250"/>
            <a:ext cx="9117419" cy="5143500"/>
          </a:xfrm>
          <a:prstGeom prst="rect">
            <a:avLst/>
          </a:prstGeom>
        </p:spPr>
      </p:pic>
    </p:spTree>
    <p:extLst>
      <p:ext uri="{BB962C8B-B14F-4D97-AF65-F5344CB8AC3E}">
        <p14:creationId xmlns:p14="http://schemas.microsoft.com/office/powerpoint/2010/main" val="23889341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FD3F60F9-7B26-4332-B21B-6EC9E534832F}"/>
              </a:ext>
            </a:extLst>
          </p:cNvPr>
          <p:cNvSpPr>
            <a:spLocks noGrp="1" noChangeArrowheads="1"/>
          </p:cNvSpPr>
          <p:nvPr>
            <p:ph type="title"/>
          </p:nvPr>
        </p:nvSpPr>
        <p:spPr>
          <a:xfrm>
            <a:off x="2260600" y="904876"/>
            <a:ext cx="7893050" cy="5211763"/>
          </a:xfrm>
        </p:spPr>
        <p:txBody>
          <a:bodyPr/>
          <a:lstStyle/>
          <a:p>
            <a:pPr eaLnBrk="1" hangingPunct="1"/>
            <a:r>
              <a:rPr lang="en-US" altLang="el-GR" sz="3600" b="1">
                <a:solidFill>
                  <a:srgbClr val="FF3300"/>
                </a:solidFill>
              </a:rPr>
              <a:t>Diabe</a:t>
            </a:r>
            <a:r>
              <a:rPr lang="en-US" altLang="el-GR" sz="3600"/>
              <a:t>tes</a:t>
            </a:r>
            <a:r>
              <a:rPr lang="en-US" altLang="el-GR" sz="3600" b="1"/>
              <a:t> + </a:t>
            </a:r>
            <a:r>
              <a:rPr lang="en-US" altLang="el-GR" sz="3600"/>
              <a:t>Obe</a:t>
            </a:r>
            <a:r>
              <a:rPr lang="en-US" altLang="el-GR" sz="3600" b="1">
                <a:solidFill>
                  <a:srgbClr val="FF3300"/>
                </a:solidFill>
              </a:rPr>
              <a:t>sity</a:t>
            </a:r>
            <a:r>
              <a:rPr lang="en-US" altLang="el-GR" sz="3600" b="1"/>
              <a:t> = </a:t>
            </a:r>
            <a:r>
              <a:rPr lang="en-US" altLang="el-GR" sz="3600" b="1">
                <a:solidFill>
                  <a:srgbClr val="FF3300"/>
                </a:solidFill>
              </a:rPr>
              <a:t>Diabesity</a:t>
            </a:r>
            <a:br>
              <a:rPr lang="en-US" altLang="el-GR" sz="3600" b="1"/>
            </a:br>
            <a:br>
              <a:rPr lang="en-US" altLang="el-GR" sz="3600" b="1"/>
            </a:br>
            <a:r>
              <a:rPr lang="el-GR" altLang="el-GR" sz="3600" b="1"/>
              <a:t>Διαβήτης + Παχυσαρκία = Επιδημία της δεκαετίας του 1990</a:t>
            </a:r>
          </a:p>
        </p:txBody>
      </p:sp>
    </p:spTree>
    <p:extLst>
      <p:ext uri="{BB962C8B-B14F-4D97-AF65-F5344CB8AC3E}">
        <p14:creationId xmlns:p14="http://schemas.microsoft.com/office/powerpoint/2010/main" val="685866807"/>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7282">
                                            <p:txEl>
                                              <p:pRg st="0" end="0"/>
                                            </p:txEl>
                                          </p:spTgt>
                                        </p:tgtEl>
                                        <p:attrNameLst>
                                          <p:attrName>style.visibility</p:attrName>
                                        </p:attrNameLst>
                                      </p:cBhvr>
                                      <p:to>
                                        <p:strVal val="visible"/>
                                      </p:to>
                                    </p:set>
                                    <p:anim calcmode="lin" valueType="num">
                                      <p:cBhvr additive="base">
                                        <p:cTn id="7" dur="500" fill="hold"/>
                                        <p:tgtEl>
                                          <p:spTgt spid="9728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728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build="p" autoUpdateAnimBg="0"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2921000" y="0"/>
            <a:ext cx="6337300" cy="6477000"/>
          </a:xfrm>
          <a:prstGeom prst="rect">
            <a:avLst/>
          </a:prstGeom>
        </p:spPr>
      </p:pic>
    </p:spTree>
    <p:extLst>
      <p:ext uri="{BB962C8B-B14F-4D97-AF65-F5344CB8AC3E}">
        <p14:creationId xmlns:p14="http://schemas.microsoft.com/office/powerpoint/2010/main" val="1032256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4064000" y="0"/>
            <a:ext cx="4064000" cy="6477000"/>
          </a:xfrm>
          <a:prstGeom prst="rect">
            <a:avLst/>
          </a:prstGeom>
        </p:spPr>
      </p:pic>
    </p:spTree>
    <p:extLst>
      <p:ext uri="{BB962C8B-B14F-4D97-AF65-F5344CB8AC3E}">
        <p14:creationId xmlns:p14="http://schemas.microsoft.com/office/powerpoint/2010/main" val="37394704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3746500" y="0"/>
            <a:ext cx="4699000" cy="6477000"/>
          </a:xfrm>
          <a:prstGeom prst="rect">
            <a:avLst/>
          </a:prstGeom>
        </p:spPr>
      </p:pic>
    </p:spTree>
    <p:extLst>
      <p:ext uri="{BB962C8B-B14F-4D97-AF65-F5344CB8AC3E}">
        <p14:creationId xmlns:p14="http://schemas.microsoft.com/office/powerpoint/2010/main" val="28716994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86D648F-2B31-498F-B311-B503E52BEB11}"/>
              </a:ext>
            </a:extLst>
          </p:cNvPr>
          <p:cNvSpPr>
            <a:spLocks noGrp="1"/>
          </p:cNvSpPr>
          <p:nvPr>
            <p:ph type="title"/>
          </p:nvPr>
        </p:nvSpPr>
        <p:spPr/>
        <p:txBody>
          <a:bodyPr>
            <a:normAutofit/>
          </a:bodyPr>
          <a:lstStyle/>
          <a:p>
            <a:r>
              <a:rPr lang="fr-FR"/>
              <a:t>Obesity Is a </a:t>
            </a:r>
            <a:r>
              <a:rPr lang="en-US"/>
              <a:t>Serious</a:t>
            </a:r>
            <a:r>
              <a:rPr lang="fr-FR"/>
              <a:t> </a:t>
            </a:r>
            <a:r>
              <a:rPr lang="en-US"/>
              <a:t>Chronic</a:t>
            </a:r>
            <a:r>
              <a:rPr lang="fr-FR"/>
              <a:t> Disease</a:t>
            </a:r>
          </a:p>
        </p:txBody>
      </p:sp>
      <p:pic>
        <p:nvPicPr>
          <p:cNvPr id="3" name="Picture 2">
            <a:extLst>
              <a:ext uri="{FF2B5EF4-FFF2-40B4-BE49-F238E27FC236}">
                <a16:creationId xmlns:a16="http://schemas.microsoft.com/office/drawing/2014/main" id="{8C8DE51A-BBCE-4112-B672-D1DECD47B4BD}"/>
              </a:ext>
            </a:extLst>
          </p:cNvPr>
          <p:cNvPicPr/>
          <p:nvPr/>
        </p:nvPicPr>
        <p:blipFill>
          <a:blip r:embed="rId2"/>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21076211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71B7027-CD96-4A44-8A60-F2F9B419C0A7}"/>
              </a:ext>
            </a:extLst>
          </p:cNvPr>
          <p:cNvSpPr>
            <a:spLocks noGrp="1"/>
          </p:cNvSpPr>
          <p:nvPr>
            <p:ph type="title"/>
          </p:nvPr>
        </p:nvSpPr>
        <p:spPr/>
        <p:txBody>
          <a:bodyPr>
            <a:normAutofit/>
          </a:bodyPr>
          <a:lstStyle/>
          <a:p>
            <a:r>
              <a:rPr lang="en-GB" altLang="en-US"/>
              <a:t>Obesity Is Associated With Multiple Complications</a:t>
            </a:r>
            <a:endParaRPr lang="fr-FR"/>
          </a:p>
        </p:txBody>
      </p:sp>
      <p:pic>
        <p:nvPicPr>
          <p:cNvPr id="3" name="Picture 2">
            <a:extLst>
              <a:ext uri="{FF2B5EF4-FFF2-40B4-BE49-F238E27FC236}">
                <a16:creationId xmlns:a16="http://schemas.microsoft.com/office/drawing/2014/main" id="{F14A6AE0-E078-492D-A99D-A675B5B06B62}"/>
              </a:ext>
            </a:extLst>
          </p:cNvPr>
          <p:cNvPicPr/>
          <p:nvPr/>
        </p:nvPicPr>
        <p:blipFill>
          <a:blip r:embed="rId2"/>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13538659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76C8F61-A9BF-476E-B5E5-CC81F5C19B77}"/>
              </a:ext>
            </a:extLst>
          </p:cNvPr>
          <p:cNvSpPr>
            <a:spLocks noGrp="1"/>
          </p:cNvSpPr>
          <p:nvPr>
            <p:ph type="title"/>
          </p:nvPr>
        </p:nvSpPr>
        <p:spPr/>
        <p:txBody>
          <a:bodyPr>
            <a:normAutofit/>
          </a:bodyPr>
          <a:lstStyle/>
          <a:p>
            <a:r>
              <a:rPr lang="en-GB" altLang="en-US"/>
              <a:t>Obesity Is Associated With Multiple Complications </a:t>
            </a:r>
            <a:endParaRPr lang="fr-FR"/>
          </a:p>
        </p:txBody>
      </p:sp>
      <p:pic>
        <p:nvPicPr>
          <p:cNvPr id="3" name="Picture 2">
            <a:extLst>
              <a:ext uri="{FF2B5EF4-FFF2-40B4-BE49-F238E27FC236}">
                <a16:creationId xmlns:a16="http://schemas.microsoft.com/office/drawing/2014/main" id="{64A57213-BCEE-4829-BC5E-CCACDCE74A6E}"/>
              </a:ext>
            </a:extLst>
          </p:cNvPr>
          <p:cNvPicPr/>
          <p:nvPr/>
        </p:nvPicPr>
        <p:blipFill>
          <a:blip r:embed="rId2"/>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5024589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1DEB047-6C33-4E40-B402-CF1A2E0A1EBC}"/>
              </a:ext>
            </a:extLst>
          </p:cNvPr>
          <p:cNvSpPr>
            <a:spLocks noGrp="1"/>
          </p:cNvSpPr>
          <p:nvPr>
            <p:ph type="title"/>
          </p:nvPr>
        </p:nvSpPr>
        <p:spPr/>
        <p:txBody>
          <a:bodyPr>
            <a:normAutofit fontScale="90000"/>
          </a:bodyPr>
          <a:lstStyle/>
          <a:p>
            <a:pPr>
              <a:tabLst>
                <a:tab pos="3094435" algn="l"/>
              </a:tabLst>
            </a:pPr>
            <a:r>
              <a:rPr lang="en-GB"/>
              <a:t>Overweight and Obesity Increase the Risk for CVD, </a:t>
            </a:r>
            <a:br>
              <a:rPr lang="en-GB"/>
            </a:br>
            <a:r>
              <a:rPr lang="en-GB"/>
              <a:t>Even in the Absence of Metabolic Abnormalities </a:t>
            </a:r>
            <a:endParaRPr lang="fr-FR"/>
          </a:p>
        </p:txBody>
      </p:sp>
      <p:pic>
        <p:nvPicPr>
          <p:cNvPr id="3" name="Picture 2">
            <a:extLst>
              <a:ext uri="{FF2B5EF4-FFF2-40B4-BE49-F238E27FC236}">
                <a16:creationId xmlns:a16="http://schemas.microsoft.com/office/drawing/2014/main" id="{584F1FF6-F531-418E-A22B-1D9EA632AEED}"/>
              </a:ext>
            </a:extLst>
          </p:cNvPr>
          <p:cNvPicPr/>
          <p:nvPr/>
        </p:nvPicPr>
        <p:blipFill>
          <a:blip r:embed="rId2"/>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41967396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E71CD64-40DB-47A6-BB02-B4712E738EAA}"/>
              </a:ext>
            </a:extLst>
          </p:cNvPr>
          <p:cNvSpPr>
            <a:spLocks noGrp="1"/>
          </p:cNvSpPr>
          <p:nvPr>
            <p:ph type="title"/>
          </p:nvPr>
        </p:nvSpPr>
        <p:spPr/>
        <p:txBody>
          <a:bodyPr>
            <a:normAutofit/>
          </a:bodyPr>
          <a:lstStyle/>
          <a:p>
            <a:r>
              <a:rPr lang="en-GB" sz="3000"/>
              <a:t>Consequences of Inflammation in Obesity</a:t>
            </a:r>
            <a:br>
              <a:rPr lang="en-GB" sz="3000"/>
            </a:br>
            <a:r>
              <a:rPr lang="en-GB" i="1"/>
              <a:t>Adipose Tissue</a:t>
            </a:r>
            <a:endParaRPr lang="fr-FR" i="1"/>
          </a:p>
        </p:txBody>
      </p:sp>
      <p:pic>
        <p:nvPicPr>
          <p:cNvPr id="3" name="Picture 2">
            <a:extLst>
              <a:ext uri="{FF2B5EF4-FFF2-40B4-BE49-F238E27FC236}">
                <a16:creationId xmlns:a16="http://schemas.microsoft.com/office/drawing/2014/main" id="{4405BF43-9AB3-40AC-A0D8-91E8988F31FB}"/>
              </a:ext>
            </a:extLst>
          </p:cNvPr>
          <p:cNvPicPr/>
          <p:nvPr/>
        </p:nvPicPr>
        <p:blipFill>
          <a:blip r:embed="rId2"/>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2809450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2197100" y="0"/>
            <a:ext cx="7785100" cy="6159500"/>
          </a:xfrm>
          <a:prstGeom prst="rect">
            <a:avLst/>
          </a:prstGeom>
        </p:spPr>
      </p:pic>
    </p:spTree>
    <p:extLst>
      <p:ext uri="{BB962C8B-B14F-4D97-AF65-F5344CB8AC3E}">
        <p14:creationId xmlns:p14="http://schemas.microsoft.com/office/powerpoint/2010/main" val="12558139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4BEA59B-5B9C-4A22-BD07-29FF3C4248E7}"/>
              </a:ext>
            </a:extLst>
          </p:cNvPr>
          <p:cNvSpPr>
            <a:spLocks noGrp="1"/>
          </p:cNvSpPr>
          <p:nvPr>
            <p:ph type="title"/>
          </p:nvPr>
        </p:nvSpPr>
        <p:spPr/>
        <p:txBody>
          <a:bodyPr>
            <a:normAutofit/>
          </a:bodyPr>
          <a:lstStyle/>
          <a:p>
            <a:r>
              <a:rPr lang="en-GB"/>
              <a:t>Excess Adiposity Leads to Major Risk Factors </a:t>
            </a:r>
            <a:br>
              <a:rPr lang="en-GB"/>
            </a:br>
            <a:r>
              <a:rPr lang="en-GB"/>
              <a:t>and Common Chronic Diseases</a:t>
            </a:r>
            <a:endParaRPr lang="fr-FR"/>
          </a:p>
        </p:txBody>
      </p:sp>
      <p:pic>
        <p:nvPicPr>
          <p:cNvPr id="3" name="Picture 2">
            <a:extLst>
              <a:ext uri="{FF2B5EF4-FFF2-40B4-BE49-F238E27FC236}">
                <a16:creationId xmlns:a16="http://schemas.microsoft.com/office/drawing/2014/main" id="{DE74B542-440E-455F-94CB-37EFFE70F952}"/>
              </a:ext>
            </a:extLst>
          </p:cNvPr>
          <p:cNvPicPr/>
          <p:nvPr/>
        </p:nvPicPr>
        <p:blipFill>
          <a:blip r:embed="rId2"/>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39232362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48BCE3D-87CF-40D9-8DF9-E21410CDDDDE}"/>
              </a:ext>
            </a:extLst>
          </p:cNvPr>
          <p:cNvSpPr>
            <a:spLocks noGrp="1"/>
          </p:cNvSpPr>
          <p:nvPr>
            <p:ph type="title"/>
          </p:nvPr>
        </p:nvSpPr>
        <p:spPr/>
        <p:txBody>
          <a:bodyPr>
            <a:normAutofit/>
          </a:bodyPr>
          <a:lstStyle/>
          <a:p>
            <a:r>
              <a:rPr lang="en-GB" altLang="en-US" sz="3000"/>
              <a:t>A Link Among Obesity, Inflammation, and CVD </a:t>
            </a:r>
            <a:br>
              <a:rPr lang="en-GB" altLang="en-US"/>
            </a:br>
            <a:r>
              <a:rPr lang="en-GB" altLang="en-US" i="1"/>
              <a:t>Role of Ectopic Fat</a:t>
            </a:r>
            <a:endParaRPr lang="fr-FR" i="1"/>
          </a:p>
        </p:txBody>
      </p:sp>
      <p:pic>
        <p:nvPicPr>
          <p:cNvPr id="3" name="Picture 2">
            <a:extLst>
              <a:ext uri="{FF2B5EF4-FFF2-40B4-BE49-F238E27FC236}">
                <a16:creationId xmlns:a16="http://schemas.microsoft.com/office/drawing/2014/main" id="{9503CCD2-3CE7-49F0-A60F-3CE56D251B9A}"/>
              </a:ext>
            </a:extLst>
          </p:cNvPr>
          <p:cNvPicPr/>
          <p:nvPr/>
        </p:nvPicPr>
        <p:blipFill>
          <a:blip r:embed="rId3"/>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20037486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00DAD49-4550-4778-908F-DEBC0FE17238}"/>
              </a:ext>
            </a:extLst>
          </p:cNvPr>
          <p:cNvSpPr>
            <a:spLocks noGrp="1"/>
          </p:cNvSpPr>
          <p:nvPr>
            <p:ph type="title"/>
          </p:nvPr>
        </p:nvSpPr>
        <p:spPr/>
        <p:txBody>
          <a:bodyPr>
            <a:normAutofit/>
          </a:bodyPr>
          <a:lstStyle/>
          <a:p>
            <a:r>
              <a:rPr lang="nl-BE"/>
              <a:t>From NAFLD or NASH to Diabetes and CVD           </a:t>
            </a:r>
            <a:endParaRPr lang="fr-FR"/>
          </a:p>
        </p:txBody>
      </p:sp>
      <p:pic>
        <p:nvPicPr>
          <p:cNvPr id="3" name="Picture 2">
            <a:extLst>
              <a:ext uri="{FF2B5EF4-FFF2-40B4-BE49-F238E27FC236}">
                <a16:creationId xmlns:a16="http://schemas.microsoft.com/office/drawing/2014/main" id="{2099AD1A-62EB-4F04-9AD9-FCFB3471BB74}"/>
              </a:ext>
            </a:extLst>
          </p:cNvPr>
          <p:cNvPicPr/>
          <p:nvPr/>
        </p:nvPicPr>
        <p:blipFill>
          <a:blip r:embed="rId2"/>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8020696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B9AD074-0C7F-4E81-B1D4-05BD90D66912}"/>
              </a:ext>
            </a:extLst>
          </p:cNvPr>
          <p:cNvSpPr>
            <a:spLocks noGrp="1"/>
          </p:cNvSpPr>
          <p:nvPr>
            <p:ph type="title"/>
          </p:nvPr>
        </p:nvSpPr>
        <p:spPr/>
        <p:txBody>
          <a:bodyPr>
            <a:normAutofit/>
          </a:bodyPr>
          <a:lstStyle/>
          <a:p>
            <a:r>
              <a:rPr lang="en-GB"/>
              <a:t>How Much Weight Loss Is Needed to Improve </a:t>
            </a:r>
            <a:br>
              <a:rPr lang="en-GB"/>
            </a:br>
            <a:r>
              <a:rPr lang="en-US"/>
              <a:t>Obesity-Related Complications?</a:t>
            </a:r>
            <a:endParaRPr lang="fr-FR"/>
          </a:p>
        </p:txBody>
      </p:sp>
      <p:pic>
        <p:nvPicPr>
          <p:cNvPr id="3" name="Picture 2">
            <a:extLst>
              <a:ext uri="{FF2B5EF4-FFF2-40B4-BE49-F238E27FC236}">
                <a16:creationId xmlns:a16="http://schemas.microsoft.com/office/drawing/2014/main" id="{319BEA24-9DCB-4854-B460-DAA6C9D64B64}"/>
              </a:ext>
            </a:extLst>
          </p:cNvPr>
          <p:cNvPicPr/>
          <p:nvPr/>
        </p:nvPicPr>
        <p:blipFill>
          <a:blip r:embed="rId2"/>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273277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70A21CA-AC1E-45D2-9EAC-79E608EA1E06}"/>
              </a:ext>
            </a:extLst>
          </p:cNvPr>
          <p:cNvSpPr>
            <a:spLocks noGrp="1"/>
          </p:cNvSpPr>
          <p:nvPr>
            <p:ph type="title"/>
          </p:nvPr>
        </p:nvSpPr>
        <p:spPr/>
        <p:txBody>
          <a:bodyPr>
            <a:normAutofit/>
          </a:bodyPr>
          <a:lstStyle/>
          <a:p>
            <a:r>
              <a:rPr lang="en-GB"/>
              <a:t>How Much Weight Loss Is Needed to Improve </a:t>
            </a:r>
            <a:br>
              <a:rPr lang="en-GB"/>
            </a:br>
            <a:r>
              <a:rPr lang="en-US"/>
              <a:t>Obesity-Related Complications?</a:t>
            </a:r>
            <a:endParaRPr lang="fr-FR"/>
          </a:p>
        </p:txBody>
      </p:sp>
      <p:pic>
        <p:nvPicPr>
          <p:cNvPr id="3" name="Picture 2">
            <a:extLst>
              <a:ext uri="{FF2B5EF4-FFF2-40B4-BE49-F238E27FC236}">
                <a16:creationId xmlns:a16="http://schemas.microsoft.com/office/drawing/2014/main" id="{D896D993-F477-4189-9E4B-766F9EFAC9AC}"/>
              </a:ext>
            </a:extLst>
          </p:cNvPr>
          <p:cNvPicPr/>
          <p:nvPr/>
        </p:nvPicPr>
        <p:blipFill>
          <a:blip r:embed="rId2"/>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15216834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D11741C-5B20-49B5-87A4-FCF4A433412B}"/>
              </a:ext>
            </a:extLst>
          </p:cNvPr>
          <p:cNvSpPr>
            <a:spLocks noGrp="1"/>
          </p:cNvSpPr>
          <p:nvPr>
            <p:ph type="title"/>
          </p:nvPr>
        </p:nvSpPr>
        <p:spPr/>
        <p:txBody>
          <a:bodyPr>
            <a:normAutofit/>
          </a:bodyPr>
          <a:lstStyle/>
          <a:p>
            <a:r>
              <a:rPr lang="en-GB"/>
              <a:t>How Much Weight Loss Is Needed to Improve </a:t>
            </a:r>
            <a:br>
              <a:rPr lang="en-GB"/>
            </a:br>
            <a:r>
              <a:rPr lang="en-US"/>
              <a:t>Obesity-Related Complications?</a:t>
            </a:r>
            <a:endParaRPr lang="fr-FR"/>
          </a:p>
        </p:txBody>
      </p:sp>
      <p:pic>
        <p:nvPicPr>
          <p:cNvPr id="3" name="Picture 2">
            <a:extLst>
              <a:ext uri="{FF2B5EF4-FFF2-40B4-BE49-F238E27FC236}">
                <a16:creationId xmlns:a16="http://schemas.microsoft.com/office/drawing/2014/main" id="{4A1B1828-9545-4210-84F7-3B39AAB02917}"/>
              </a:ext>
            </a:extLst>
          </p:cNvPr>
          <p:cNvPicPr/>
          <p:nvPr/>
        </p:nvPicPr>
        <p:blipFill>
          <a:blip r:embed="rId2"/>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3542711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134223A-9521-440F-9BE3-8A1273844A45}"/>
              </a:ext>
            </a:extLst>
          </p:cNvPr>
          <p:cNvSpPr>
            <a:spLocks noGrp="1"/>
          </p:cNvSpPr>
          <p:nvPr>
            <p:ph type="title"/>
          </p:nvPr>
        </p:nvSpPr>
        <p:spPr/>
        <p:txBody>
          <a:bodyPr/>
          <a:lstStyle/>
          <a:p>
            <a:r>
              <a:rPr lang="en-GB" altLang="en-US"/>
              <a:t>Weight Loss Effect on CV Mortality</a:t>
            </a:r>
            <a:endParaRPr lang="fr-FR"/>
          </a:p>
        </p:txBody>
      </p:sp>
      <p:pic>
        <p:nvPicPr>
          <p:cNvPr id="3" name="Picture 2">
            <a:extLst>
              <a:ext uri="{FF2B5EF4-FFF2-40B4-BE49-F238E27FC236}">
                <a16:creationId xmlns:a16="http://schemas.microsoft.com/office/drawing/2014/main" id="{4981CDF6-8FAA-4B18-8340-9295E36B3645}"/>
              </a:ext>
            </a:extLst>
          </p:cNvPr>
          <p:cNvPicPr/>
          <p:nvPr/>
        </p:nvPicPr>
        <p:blipFill>
          <a:blip r:embed="rId2"/>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28505142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701EA87-6236-483A-B33E-A30B2B19FBC3}"/>
              </a:ext>
            </a:extLst>
          </p:cNvPr>
          <p:cNvSpPr>
            <a:spLocks noGrp="1"/>
          </p:cNvSpPr>
          <p:nvPr>
            <p:ph type="title"/>
          </p:nvPr>
        </p:nvSpPr>
        <p:spPr/>
        <p:txBody>
          <a:bodyPr>
            <a:normAutofit/>
          </a:bodyPr>
          <a:lstStyle/>
          <a:p>
            <a:r>
              <a:rPr lang="fr-FR" sz="3000"/>
              <a:t>Look AHEAD</a:t>
            </a:r>
            <a:br>
              <a:rPr lang="fr-FR" sz="3000"/>
            </a:br>
            <a:r>
              <a:rPr lang="fr-FR" i="1"/>
              <a:t>No CV Benefit </a:t>
            </a:r>
            <a:r>
              <a:rPr lang="en-US" i="1"/>
              <a:t>Unless</a:t>
            </a:r>
            <a:r>
              <a:rPr lang="fr-FR" i="1"/>
              <a:t>…</a:t>
            </a:r>
          </a:p>
        </p:txBody>
      </p:sp>
      <p:pic>
        <p:nvPicPr>
          <p:cNvPr id="3" name="Picture 2">
            <a:extLst>
              <a:ext uri="{FF2B5EF4-FFF2-40B4-BE49-F238E27FC236}">
                <a16:creationId xmlns:a16="http://schemas.microsoft.com/office/drawing/2014/main" id="{3B064520-033D-43B0-A440-1069E8C49845}"/>
              </a:ext>
            </a:extLst>
          </p:cNvPr>
          <p:cNvPicPr/>
          <p:nvPr/>
        </p:nvPicPr>
        <p:blipFill>
          <a:blip r:embed="rId2"/>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15846446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906F445-BCA3-4451-A02E-722A13207F93}"/>
              </a:ext>
            </a:extLst>
          </p:cNvPr>
          <p:cNvSpPr>
            <a:spLocks noGrp="1"/>
          </p:cNvSpPr>
          <p:nvPr>
            <p:ph type="title"/>
          </p:nvPr>
        </p:nvSpPr>
        <p:spPr/>
        <p:txBody>
          <a:bodyPr>
            <a:normAutofit/>
          </a:bodyPr>
          <a:lstStyle/>
          <a:p>
            <a:r>
              <a:rPr lang="nl-BE" sz="2700"/>
              <a:t>Look AHEAD: Association </a:t>
            </a:r>
            <a:r>
              <a:rPr lang="nl-BE"/>
              <a:t>B</a:t>
            </a:r>
            <a:r>
              <a:rPr lang="nl-BE" sz="2700"/>
              <a:t>etween Magnitude of </a:t>
            </a:r>
            <a:r>
              <a:rPr lang="nl-BE"/>
              <a:t>W</a:t>
            </a:r>
            <a:r>
              <a:rPr lang="nl-BE" sz="2700"/>
              <a:t>eight </a:t>
            </a:r>
            <a:r>
              <a:rPr lang="nl-BE"/>
              <a:t>L</a:t>
            </a:r>
            <a:r>
              <a:rPr lang="nl-BE" sz="2700"/>
              <a:t>oss and </a:t>
            </a:r>
            <a:r>
              <a:rPr lang="nl-BE"/>
              <a:t>I</a:t>
            </a:r>
            <a:r>
              <a:rPr lang="nl-BE" sz="2700"/>
              <a:t>ncidence of CVD in Patients With T2D</a:t>
            </a:r>
            <a:endParaRPr lang="fr-FR"/>
          </a:p>
        </p:txBody>
      </p:sp>
      <p:pic>
        <p:nvPicPr>
          <p:cNvPr id="3" name="Picture 2">
            <a:extLst>
              <a:ext uri="{FF2B5EF4-FFF2-40B4-BE49-F238E27FC236}">
                <a16:creationId xmlns:a16="http://schemas.microsoft.com/office/drawing/2014/main" id="{0A6B1C15-1310-41CB-9FF2-7B53E83D9965}"/>
              </a:ext>
            </a:extLst>
          </p:cNvPr>
          <p:cNvPicPr/>
          <p:nvPr/>
        </p:nvPicPr>
        <p:blipFill>
          <a:blip r:embed="rId2"/>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32900843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4EDC73E-11BF-4AA9-95C2-F19676EF6003}"/>
              </a:ext>
            </a:extLst>
          </p:cNvPr>
          <p:cNvSpPr>
            <a:spLocks noGrp="1"/>
          </p:cNvSpPr>
          <p:nvPr>
            <p:ph type="title"/>
          </p:nvPr>
        </p:nvSpPr>
        <p:spPr/>
        <p:txBody>
          <a:bodyPr>
            <a:normAutofit/>
          </a:bodyPr>
          <a:lstStyle/>
          <a:p>
            <a:r>
              <a:rPr lang="nl-BE" sz="2700"/>
              <a:t>Look AHEAD: Association </a:t>
            </a:r>
            <a:r>
              <a:rPr lang="nl-BE"/>
              <a:t>B</a:t>
            </a:r>
            <a:r>
              <a:rPr lang="nl-BE" sz="2700"/>
              <a:t>etween Magnitude of </a:t>
            </a:r>
            <a:r>
              <a:rPr lang="nl-BE"/>
              <a:t>W</a:t>
            </a:r>
            <a:r>
              <a:rPr lang="nl-BE" sz="2700"/>
              <a:t>eight </a:t>
            </a:r>
            <a:r>
              <a:rPr lang="nl-BE"/>
              <a:t>L</a:t>
            </a:r>
            <a:r>
              <a:rPr lang="nl-BE" sz="2700"/>
              <a:t>oss and </a:t>
            </a:r>
            <a:r>
              <a:rPr lang="nl-BE"/>
              <a:t>I</a:t>
            </a:r>
            <a:r>
              <a:rPr lang="nl-BE" sz="2700"/>
              <a:t>ncidence of CVD in Patients With T2D</a:t>
            </a:r>
            <a:endParaRPr lang="fr-FR"/>
          </a:p>
        </p:txBody>
      </p:sp>
      <p:pic>
        <p:nvPicPr>
          <p:cNvPr id="3" name="Picture 2">
            <a:extLst>
              <a:ext uri="{FF2B5EF4-FFF2-40B4-BE49-F238E27FC236}">
                <a16:creationId xmlns:a16="http://schemas.microsoft.com/office/drawing/2014/main" id="{39CC87C5-EEC5-4820-9A46-B72B418D1D7E}"/>
              </a:ext>
            </a:extLst>
          </p:cNvPr>
          <p:cNvPicPr/>
          <p:nvPr/>
        </p:nvPicPr>
        <p:blipFill>
          <a:blip r:embed="rId2"/>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2004222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bar chart&#10;&#10;Description automatically generated">
            <a:extLst>
              <a:ext uri="{FF2B5EF4-FFF2-40B4-BE49-F238E27FC236}">
                <a16:creationId xmlns:a16="http://schemas.microsoft.com/office/drawing/2014/main" id="{0614EF8C-C4B0-0349-9216-C6E716A02B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700" y="6350"/>
            <a:ext cx="8864600" cy="6845300"/>
          </a:xfrm>
          <a:prstGeom prst="rect">
            <a:avLst/>
          </a:prstGeom>
        </p:spPr>
      </p:pic>
    </p:spTree>
    <p:extLst>
      <p:ext uri="{BB962C8B-B14F-4D97-AF65-F5344CB8AC3E}">
        <p14:creationId xmlns:p14="http://schemas.microsoft.com/office/powerpoint/2010/main" val="33950071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5BFFA11-EBD2-4E64-A6C0-3A0E8899E018}"/>
              </a:ext>
            </a:extLst>
          </p:cNvPr>
          <p:cNvSpPr>
            <a:spLocks noGrp="1"/>
          </p:cNvSpPr>
          <p:nvPr>
            <p:ph type="title"/>
          </p:nvPr>
        </p:nvSpPr>
        <p:spPr/>
        <p:txBody>
          <a:bodyPr>
            <a:normAutofit/>
          </a:bodyPr>
          <a:lstStyle/>
          <a:p>
            <a:r>
              <a:rPr lang="en-US"/>
              <a:t>Obesity at Age 2 Predicts Status at Age 35 </a:t>
            </a:r>
            <a:endParaRPr lang="fr-FR"/>
          </a:p>
        </p:txBody>
      </p:sp>
      <p:pic>
        <p:nvPicPr>
          <p:cNvPr id="3" name="Picture 2">
            <a:extLst>
              <a:ext uri="{FF2B5EF4-FFF2-40B4-BE49-F238E27FC236}">
                <a16:creationId xmlns:a16="http://schemas.microsoft.com/office/drawing/2014/main" id="{E3E83DF5-C9B2-4BE3-AD6F-629130A96D64}"/>
              </a:ext>
            </a:extLst>
          </p:cNvPr>
          <p:cNvPicPr/>
          <p:nvPr/>
        </p:nvPicPr>
        <p:blipFill>
          <a:blip r:embed="rId2"/>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19695894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35DFFD7-D4AA-43AC-B321-0CCF74358D94}"/>
              </a:ext>
            </a:extLst>
          </p:cNvPr>
          <p:cNvSpPr>
            <a:spLocks noGrp="1"/>
          </p:cNvSpPr>
          <p:nvPr>
            <p:ph type="title"/>
          </p:nvPr>
        </p:nvSpPr>
        <p:spPr/>
        <p:txBody>
          <a:bodyPr>
            <a:normAutofit/>
          </a:bodyPr>
          <a:lstStyle/>
          <a:p>
            <a:r>
              <a:rPr lang="en-US"/>
              <a:t>Obesity at Age 2 Predicts Status at Age 35 </a:t>
            </a:r>
            <a:endParaRPr lang="fr-FR"/>
          </a:p>
        </p:txBody>
      </p:sp>
      <p:pic>
        <p:nvPicPr>
          <p:cNvPr id="3" name="Picture 2">
            <a:extLst>
              <a:ext uri="{FF2B5EF4-FFF2-40B4-BE49-F238E27FC236}">
                <a16:creationId xmlns:a16="http://schemas.microsoft.com/office/drawing/2014/main" id="{7B52E4BD-3EB2-493E-89FE-F3B5864DA609}"/>
              </a:ext>
            </a:extLst>
          </p:cNvPr>
          <p:cNvPicPr/>
          <p:nvPr/>
        </p:nvPicPr>
        <p:blipFill>
          <a:blip r:embed="rId2"/>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7151098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393A782-B4F2-4488-A29A-28B3BD21EF13}"/>
              </a:ext>
            </a:extLst>
          </p:cNvPr>
          <p:cNvSpPr>
            <a:spLocks noGrp="1"/>
          </p:cNvSpPr>
          <p:nvPr>
            <p:ph type="title"/>
          </p:nvPr>
        </p:nvSpPr>
        <p:spPr/>
        <p:txBody>
          <a:bodyPr>
            <a:normAutofit/>
          </a:bodyPr>
          <a:lstStyle/>
          <a:p>
            <a:r>
              <a:rPr lang="en-US"/>
              <a:t>BMI During Adolescence and Outcome</a:t>
            </a:r>
            <a:endParaRPr lang="fr-FR"/>
          </a:p>
        </p:txBody>
      </p:sp>
      <p:pic>
        <p:nvPicPr>
          <p:cNvPr id="3" name="Picture 2">
            <a:extLst>
              <a:ext uri="{FF2B5EF4-FFF2-40B4-BE49-F238E27FC236}">
                <a16:creationId xmlns:a16="http://schemas.microsoft.com/office/drawing/2014/main" id="{9839BBF1-8236-4073-A529-432CEE59B4CF}"/>
              </a:ext>
            </a:extLst>
          </p:cNvPr>
          <p:cNvPicPr/>
          <p:nvPr/>
        </p:nvPicPr>
        <p:blipFill>
          <a:blip r:embed="rId2"/>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42004853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F9F7991-1800-415E-9616-2CD0737B2D0B}"/>
              </a:ext>
            </a:extLst>
          </p:cNvPr>
          <p:cNvSpPr>
            <a:spLocks noGrp="1"/>
          </p:cNvSpPr>
          <p:nvPr>
            <p:ph type="title"/>
          </p:nvPr>
        </p:nvSpPr>
        <p:spPr/>
        <p:txBody>
          <a:bodyPr>
            <a:normAutofit/>
          </a:bodyPr>
          <a:lstStyle/>
          <a:p>
            <a:r>
              <a:rPr lang="en-US"/>
              <a:t>BMI During Adolescence and Outcome</a:t>
            </a:r>
            <a:endParaRPr lang="fr-FR"/>
          </a:p>
        </p:txBody>
      </p:sp>
      <p:pic>
        <p:nvPicPr>
          <p:cNvPr id="3" name="Picture 2">
            <a:extLst>
              <a:ext uri="{FF2B5EF4-FFF2-40B4-BE49-F238E27FC236}">
                <a16:creationId xmlns:a16="http://schemas.microsoft.com/office/drawing/2014/main" id="{BC145A2D-DBB9-485F-9C62-2B1788FE82FA}"/>
              </a:ext>
            </a:extLst>
          </p:cNvPr>
          <p:cNvPicPr/>
          <p:nvPr/>
        </p:nvPicPr>
        <p:blipFill>
          <a:blip r:embed="rId2"/>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21429395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A12FA6FA-F186-290B-BB39-0BBAB524D02C}"/>
              </a:ext>
            </a:extLst>
          </p:cNvPr>
          <p:cNvSpPr txBox="1"/>
          <p:nvPr/>
        </p:nvSpPr>
        <p:spPr>
          <a:xfrm>
            <a:off x="3294619" y="5774847"/>
            <a:ext cx="6177393" cy="55399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0000"/>
                </a:solidFill>
                <a:uFillTx/>
                <a:latin typeface="Calibri"/>
              </a:rPr>
              <a:t>Ward ZJ </a:t>
            </a:r>
            <a:r>
              <a:rPr lang="en-US" sz="1000" b="0" i="1" u="none" strike="noStrike" kern="1200" cap="none" spc="0" baseline="0">
                <a:solidFill>
                  <a:srgbClr val="000000"/>
                </a:solidFill>
                <a:uFillTx/>
                <a:latin typeface="Calibri"/>
              </a:rPr>
              <a:t>et al</a:t>
            </a:r>
            <a:r>
              <a:rPr lang="en-US" sz="1000" b="0" i="0" u="none" strike="noStrike" kern="1200" cap="none" spc="0" baseline="0">
                <a:solidFill>
                  <a:srgbClr val="000000"/>
                </a:solidFill>
                <a:uFillTx/>
                <a:latin typeface="Calibri"/>
              </a:rPr>
              <a:t>; </a:t>
            </a:r>
            <a:r>
              <a:rPr lang="en-US" sz="1000" b="0" i="1" u="none" strike="noStrike" kern="1200" cap="none" spc="0" baseline="0">
                <a:solidFill>
                  <a:srgbClr val="000000"/>
                </a:solidFill>
                <a:uFillTx/>
                <a:latin typeface="Calibri"/>
              </a:rPr>
              <a:t>NEJM </a:t>
            </a:r>
            <a:r>
              <a:rPr lang="en-US" sz="1000" b="0" i="0" u="none" strike="noStrike" kern="1200" cap="none" spc="0" baseline="0">
                <a:solidFill>
                  <a:srgbClr val="000000"/>
                </a:solidFill>
                <a:uFillTx/>
                <a:latin typeface="Calibri"/>
              </a:rPr>
              <a:t>2019; 381: 2440-2450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0000"/>
                </a:solidFill>
                <a:uFillTx/>
                <a:latin typeface="Calibri"/>
              </a:rPr>
              <a:t>https://www.worldobesity.org/resources/resource-library/world-obesity-atlas-2022, Accessed 04 June, 2022</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000000"/>
                </a:solidFill>
                <a:uFillTx/>
                <a:latin typeface="Calibri"/>
              </a:rPr>
              <a:t>https://www.cdc.gov/obesity/data/prevalence-maps.html, Accessed 04 June, 2022</a:t>
            </a:r>
          </a:p>
        </p:txBody>
      </p:sp>
      <p:pic>
        <p:nvPicPr>
          <p:cNvPr id="3" name="Picture 2" descr="Obesity maps">
            <a:extLst>
              <a:ext uri="{FF2B5EF4-FFF2-40B4-BE49-F238E27FC236}">
                <a16:creationId xmlns:a16="http://schemas.microsoft.com/office/drawing/2014/main" id="{8A31F7A6-2139-A55F-40A7-A7B6BDBC2AE8}"/>
              </a:ext>
            </a:extLst>
          </p:cNvPr>
          <p:cNvPicPr>
            <a:picLocks noChangeAspect="1"/>
          </p:cNvPicPr>
          <p:nvPr/>
        </p:nvPicPr>
        <p:blipFill>
          <a:blip r:embed="rId3"/>
          <a:srcRect/>
          <a:stretch>
            <a:fillRect/>
          </a:stretch>
        </p:blipFill>
        <p:spPr>
          <a:xfrm>
            <a:off x="2447117" y="65681"/>
            <a:ext cx="3043434" cy="2026182"/>
          </a:xfrm>
          <a:prstGeom prst="rect">
            <a:avLst/>
          </a:prstGeom>
          <a:noFill/>
          <a:ln cap="flat">
            <a:noFill/>
          </a:ln>
        </p:spPr>
      </p:pic>
      <p:pic>
        <p:nvPicPr>
          <p:cNvPr id="4" name="Picture 8">
            <a:extLst>
              <a:ext uri="{FF2B5EF4-FFF2-40B4-BE49-F238E27FC236}">
                <a16:creationId xmlns:a16="http://schemas.microsoft.com/office/drawing/2014/main" id="{D46B7F58-BE8F-D9D7-7770-A9FBCE4D1245}"/>
              </a:ext>
            </a:extLst>
          </p:cNvPr>
          <p:cNvPicPr>
            <a:picLocks noChangeAspect="1"/>
          </p:cNvPicPr>
          <p:nvPr/>
        </p:nvPicPr>
        <p:blipFill>
          <a:blip r:embed="rId4"/>
          <a:stretch>
            <a:fillRect/>
          </a:stretch>
        </p:blipFill>
        <p:spPr>
          <a:xfrm>
            <a:off x="6383316" y="0"/>
            <a:ext cx="4070917" cy="4315090"/>
          </a:xfrm>
          <a:prstGeom prst="rect">
            <a:avLst/>
          </a:prstGeom>
          <a:noFill/>
          <a:ln cap="flat">
            <a:noFill/>
          </a:ln>
        </p:spPr>
      </p:pic>
      <p:pic>
        <p:nvPicPr>
          <p:cNvPr id="5" name="Picture 4" descr="Obese World. The concept of the overwhelming issue of worldwide obesity royalty free stock photos">
            <a:extLst>
              <a:ext uri="{FF2B5EF4-FFF2-40B4-BE49-F238E27FC236}">
                <a16:creationId xmlns:a16="http://schemas.microsoft.com/office/drawing/2014/main" id="{FB46318A-1428-DE30-D929-09FC2C576DA2}"/>
              </a:ext>
            </a:extLst>
          </p:cNvPr>
          <p:cNvPicPr>
            <a:picLocks noChangeAspect="1"/>
          </p:cNvPicPr>
          <p:nvPr/>
        </p:nvPicPr>
        <p:blipFill>
          <a:blip r:embed="rId5"/>
          <a:srcRect/>
          <a:stretch>
            <a:fillRect/>
          </a:stretch>
        </p:blipFill>
        <p:spPr>
          <a:xfrm>
            <a:off x="7348475" y="4304976"/>
            <a:ext cx="2045156" cy="1823597"/>
          </a:xfrm>
          <a:prstGeom prst="rect">
            <a:avLst/>
          </a:prstGeom>
          <a:noFill/>
          <a:ln cap="flat">
            <a:noFill/>
          </a:ln>
        </p:spPr>
      </p:pic>
      <p:pic>
        <p:nvPicPr>
          <p:cNvPr id="6" name="Picture 9">
            <a:extLst>
              <a:ext uri="{FF2B5EF4-FFF2-40B4-BE49-F238E27FC236}">
                <a16:creationId xmlns:a16="http://schemas.microsoft.com/office/drawing/2014/main" id="{3EE1E590-50FB-051D-781B-7F9FACFC0274}"/>
              </a:ext>
            </a:extLst>
          </p:cNvPr>
          <p:cNvPicPr>
            <a:picLocks noChangeAspect="1"/>
          </p:cNvPicPr>
          <p:nvPr/>
        </p:nvPicPr>
        <p:blipFill>
          <a:blip r:embed="rId6"/>
          <a:stretch>
            <a:fillRect/>
          </a:stretch>
        </p:blipFill>
        <p:spPr>
          <a:xfrm>
            <a:off x="1554361" y="2157545"/>
            <a:ext cx="4993053" cy="3828620"/>
          </a:xfrm>
          <a:prstGeom prst="rect">
            <a:avLst/>
          </a:prstGeom>
          <a:noFill/>
          <a:ln cap="flat">
            <a:noFill/>
          </a:ln>
        </p:spPr>
      </p:pic>
    </p:spTree>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3">
            <a:extLst>
              <a:ext uri="{FF2B5EF4-FFF2-40B4-BE49-F238E27FC236}">
                <a16:creationId xmlns:a16="http://schemas.microsoft.com/office/drawing/2014/main" id="{25AB332C-CD5B-1074-36F2-608D5688793B}"/>
              </a:ext>
            </a:extLst>
          </p:cNvPr>
          <p:cNvSpPr txBox="1"/>
          <p:nvPr/>
        </p:nvSpPr>
        <p:spPr>
          <a:xfrm>
            <a:off x="7999756" y="3883822"/>
            <a:ext cx="2486454" cy="92333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1" i="0" u="none" strike="noStrike" kern="1200" cap="none" spc="0" baseline="0">
                <a:solidFill>
                  <a:srgbClr val="0070C0"/>
                </a:solidFill>
                <a:uFillTx/>
                <a:latin typeface="Calibri"/>
              </a:rPr>
              <a:t>- 10 kg at 2 year follow-up = 64% diabetes remission</a:t>
            </a:r>
            <a:endParaRPr lang="en-GB" sz="1800" b="1" i="0" u="none" strike="noStrike" kern="1200" cap="none" spc="0" baseline="0">
              <a:solidFill>
                <a:srgbClr val="0070C0"/>
              </a:solidFill>
              <a:uFillTx/>
              <a:latin typeface="Calibri"/>
            </a:endParaRPr>
          </a:p>
        </p:txBody>
      </p:sp>
      <p:pic>
        <p:nvPicPr>
          <p:cNvPr id="3" name="Main graphic">
            <a:extLst>
              <a:ext uri="{FF2B5EF4-FFF2-40B4-BE49-F238E27FC236}">
                <a16:creationId xmlns:a16="http://schemas.microsoft.com/office/drawing/2014/main" id="{75AF0898-C3EA-2200-42A9-8EA76ED66FCC}"/>
              </a:ext>
            </a:extLst>
          </p:cNvPr>
          <p:cNvPicPr>
            <a:picLocks noChangeAspect="1"/>
          </p:cNvPicPr>
          <p:nvPr/>
        </p:nvPicPr>
        <p:blipFill>
          <a:blip r:embed="rId2"/>
          <a:stretch>
            <a:fillRect/>
          </a:stretch>
        </p:blipFill>
        <p:spPr>
          <a:xfrm>
            <a:off x="3457730" y="906874"/>
            <a:ext cx="4173797" cy="5044251"/>
          </a:xfrm>
          <a:prstGeom prst="rect">
            <a:avLst/>
          </a:prstGeom>
          <a:noFill/>
          <a:ln cap="flat">
            <a:noFill/>
          </a:ln>
        </p:spPr>
      </p:pic>
      <p:sp>
        <p:nvSpPr>
          <p:cNvPr id="4" name="Rettangolo 5">
            <a:extLst>
              <a:ext uri="{FF2B5EF4-FFF2-40B4-BE49-F238E27FC236}">
                <a16:creationId xmlns:a16="http://schemas.microsoft.com/office/drawing/2014/main" id="{00AEFFAF-69A2-DA55-8DC4-F7E921B7291F}"/>
              </a:ext>
            </a:extLst>
          </p:cNvPr>
          <p:cNvSpPr/>
          <p:nvPr/>
        </p:nvSpPr>
        <p:spPr>
          <a:xfrm>
            <a:off x="4016940" y="6265587"/>
            <a:ext cx="3553925"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1" baseline="0">
                <a:solidFill>
                  <a:srgbClr val="000000"/>
                </a:solidFill>
                <a:uFillTx/>
                <a:latin typeface="Calibri"/>
              </a:rPr>
              <a:t>Lean et al. </a:t>
            </a:r>
            <a:r>
              <a:rPr lang="en-US" sz="1000" b="0" i="1" u="none" strike="noStrike" kern="1200" cap="none" spc="-1" baseline="0">
                <a:solidFill>
                  <a:srgbClr val="000000"/>
                </a:solidFill>
                <a:uFillTx/>
                <a:latin typeface="Calibri"/>
              </a:rPr>
              <a:t>The Lancet Diabetes &amp; Endocrinology</a:t>
            </a:r>
            <a:r>
              <a:rPr lang="en-US" sz="1000" b="0" i="0" u="none" strike="noStrike" kern="1200" cap="none" spc="-1" baseline="0">
                <a:solidFill>
                  <a:srgbClr val="000000"/>
                </a:solidFill>
                <a:uFillTx/>
                <a:latin typeface="Calibri"/>
              </a:rPr>
              <a:t> 2019</a:t>
            </a:r>
            <a:r>
              <a:rPr lang="en-US" sz="1000" b="0" i="0" u="none" strike="noStrike" kern="1200" cap="none" spc="0" baseline="0">
                <a:solidFill>
                  <a:srgbClr val="000000"/>
                </a:solidFill>
                <a:uFillTx/>
                <a:latin typeface="Calibri"/>
              </a:rPr>
              <a:t>;7:344-355.</a:t>
            </a:r>
            <a:endParaRPr lang="en-GB" sz="1000" b="0" i="0" u="none" strike="noStrike" kern="1200" cap="none" spc="0" baseline="0">
              <a:solidFill>
                <a:srgbClr val="000000"/>
              </a:solidFill>
              <a:uFillTx/>
              <a:latin typeface="Calibri"/>
            </a:endParaRPr>
          </a:p>
        </p:txBody>
      </p:sp>
      <p:sp>
        <p:nvSpPr>
          <p:cNvPr id="5" name="CasellaDiTesto 6">
            <a:extLst>
              <a:ext uri="{FF2B5EF4-FFF2-40B4-BE49-F238E27FC236}">
                <a16:creationId xmlns:a16="http://schemas.microsoft.com/office/drawing/2014/main" id="{2FF0BB5F-3EA4-F4F3-82A3-945B7CFD5C57}"/>
              </a:ext>
            </a:extLst>
          </p:cNvPr>
          <p:cNvSpPr txBox="1"/>
          <p:nvPr/>
        </p:nvSpPr>
        <p:spPr>
          <a:xfrm>
            <a:off x="1524003" y="62453"/>
            <a:ext cx="8621850" cy="523219"/>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Calibri Light"/>
              </a:rPr>
              <a:t>Intensive Structured Weight Management: the DiRect RCT</a:t>
            </a:r>
          </a:p>
        </p:txBody>
      </p:sp>
    </p:spTree>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C368C7B-7D63-6C7C-CCFC-48FB2D2A777A}"/>
              </a:ext>
            </a:extLst>
          </p:cNvPr>
          <p:cNvSpPr txBox="1"/>
          <p:nvPr/>
        </p:nvSpPr>
        <p:spPr>
          <a:xfrm>
            <a:off x="1670124" y="83823"/>
            <a:ext cx="8419228" cy="132343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Calibri Light"/>
              </a:rPr>
              <a:t>Weight Management in Type 2 Diabetes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a:solidFill>
                  <a:srgbClr val="002060"/>
                </a:solidFill>
                <a:uFillTx/>
                <a:latin typeface="Calibri Light"/>
              </a:rPr>
              <a:t> </a:t>
            </a:r>
            <a:endParaRPr lang="en-GB" sz="4000" b="1" i="0" u="none" strike="noStrike" kern="1200" cap="none" spc="0" baseline="0">
              <a:solidFill>
                <a:srgbClr val="002060"/>
              </a:solidFill>
              <a:uFillTx/>
              <a:latin typeface="Calibri Light"/>
            </a:endParaRPr>
          </a:p>
        </p:txBody>
      </p:sp>
      <p:sp>
        <p:nvSpPr>
          <p:cNvPr id="3" name="Rettangolo 12">
            <a:extLst>
              <a:ext uri="{FF2B5EF4-FFF2-40B4-BE49-F238E27FC236}">
                <a16:creationId xmlns:a16="http://schemas.microsoft.com/office/drawing/2014/main" id="{A6D8226F-0969-A43F-BD00-C03327CD2008}"/>
              </a:ext>
            </a:extLst>
          </p:cNvPr>
          <p:cNvSpPr/>
          <p:nvPr/>
        </p:nvSpPr>
        <p:spPr>
          <a:xfrm>
            <a:off x="4948403" y="6127851"/>
            <a:ext cx="3016660" cy="646334"/>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200" b="0" i="0" u="none" strike="noStrike" kern="1200" cap="none" spc="0" baseline="0">
                <a:solidFill>
                  <a:srgbClr val="000000"/>
                </a:solidFill>
                <a:uFillTx/>
                <a:latin typeface="Calibri"/>
                <a:ea typeface="Times New Roman" pitchFamily="18"/>
              </a:rPr>
              <a:t>Davies M </a:t>
            </a:r>
            <a:r>
              <a:rPr lang="it-IT" sz="1200" b="0" i="1" u="none" strike="noStrike" kern="1200" cap="none" spc="0" baseline="0">
                <a:solidFill>
                  <a:srgbClr val="000000"/>
                </a:solidFill>
                <a:uFillTx/>
                <a:latin typeface="Calibri"/>
                <a:ea typeface="Times New Roman" pitchFamily="18"/>
              </a:rPr>
              <a:t>et al; Lancet </a:t>
            </a:r>
            <a:r>
              <a:rPr lang="it-IT" sz="1200" b="0" i="0" u="none" strike="noStrike" kern="1200" cap="none" spc="0" baseline="0">
                <a:solidFill>
                  <a:srgbClr val="000000"/>
                </a:solidFill>
                <a:uFillTx/>
                <a:latin typeface="Calibri"/>
                <a:ea typeface="Times New Roman" pitchFamily="18"/>
              </a:rPr>
              <a:t>2021; 397: 971-84</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a:solidFill>
                  <a:srgbClr val="000000"/>
                </a:solidFill>
                <a:uFillTx/>
                <a:latin typeface="Calibri"/>
              </a:rPr>
              <a:t>Frías JP </a:t>
            </a:r>
            <a:r>
              <a:rPr lang="en-GB" sz="1200" b="0" i="1" u="none" strike="noStrike" kern="1200" cap="none" spc="0" baseline="0">
                <a:solidFill>
                  <a:srgbClr val="000000"/>
                </a:solidFill>
                <a:uFillTx/>
                <a:latin typeface="Calibri"/>
              </a:rPr>
              <a:t>et al. N Engl J Med </a:t>
            </a:r>
            <a:r>
              <a:rPr lang="en-GB" sz="1200" b="0" i="0" u="none" strike="noStrike" kern="1200" cap="none" spc="0" baseline="0">
                <a:solidFill>
                  <a:srgbClr val="000000"/>
                </a:solidFill>
                <a:uFillTx/>
                <a:latin typeface="Calibri"/>
              </a:rPr>
              <a:t>2021;385:503-515</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1" i="0" u="none" strike="noStrike" kern="1200" cap="none" spc="0" baseline="0">
              <a:solidFill>
                <a:srgbClr val="000000"/>
              </a:solidFill>
              <a:uFillTx/>
              <a:latin typeface="Calibri"/>
            </a:endParaRPr>
          </a:p>
        </p:txBody>
      </p:sp>
      <p:pic>
        <p:nvPicPr>
          <p:cNvPr id="4" name="Picture 4">
            <a:extLst>
              <a:ext uri="{FF2B5EF4-FFF2-40B4-BE49-F238E27FC236}">
                <a16:creationId xmlns:a16="http://schemas.microsoft.com/office/drawing/2014/main" id="{CCCD1EE2-95C7-5E4F-B099-8B3DE9E8F02C}"/>
              </a:ext>
            </a:extLst>
          </p:cNvPr>
          <p:cNvPicPr>
            <a:picLocks noChangeAspect="1"/>
          </p:cNvPicPr>
          <p:nvPr/>
        </p:nvPicPr>
        <p:blipFill>
          <a:blip r:embed="rId2"/>
          <a:stretch>
            <a:fillRect/>
          </a:stretch>
        </p:blipFill>
        <p:spPr>
          <a:xfrm>
            <a:off x="1524003" y="1371600"/>
            <a:ext cx="4362895" cy="1247095"/>
          </a:xfrm>
          <a:prstGeom prst="rect">
            <a:avLst/>
          </a:prstGeom>
          <a:noFill/>
          <a:ln cap="flat">
            <a:noFill/>
          </a:ln>
        </p:spPr>
      </p:pic>
      <p:pic>
        <p:nvPicPr>
          <p:cNvPr id="5" name="Picture 11">
            <a:extLst>
              <a:ext uri="{FF2B5EF4-FFF2-40B4-BE49-F238E27FC236}">
                <a16:creationId xmlns:a16="http://schemas.microsoft.com/office/drawing/2014/main" id="{26D7B03E-1F8E-E86C-62A7-887D9608AA28}"/>
              </a:ext>
            </a:extLst>
          </p:cNvPr>
          <p:cNvPicPr>
            <a:picLocks noChangeAspect="1"/>
          </p:cNvPicPr>
          <p:nvPr/>
        </p:nvPicPr>
        <p:blipFill>
          <a:blip r:embed="rId3"/>
          <a:srcRect/>
          <a:stretch>
            <a:fillRect/>
          </a:stretch>
        </p:blipFill>
        <p:spPr>
          <a:xfrm>
            <a:off x="1524003" y="2730791"/>
            <a:ext cx="2475637" cy="2421779"/>
          </a:xfrm>
          <a:prstGeom prst="rect">
            <a:avLst/>
          </a:prstGeom>
          <a:noFill/>
          <a:ln cap="flat">
            <a:noFill/>
          </a:ln>
        </p:spPr>
      </p:pic>
      <p:pic>
        <p:nvPicPr>
          <p:cNvPr id="6" name="Picture 5">
            <a:extLst>
              <a:ext uri="{FF2B5EF4-FFF2-40B4-BE49-F238E27FC236}">
                <a16:creationId xmlns:a16="http://schemas.microsoft.com/office/drawing/2014/main" id="{B142FD1A-2BB7-8705-816B-EE252A6975F3}"/>
              </a:ext>
            </a:extLst>
          </p:cNvPr>
          <p:cNvPicPr>
            <a:picLocks noChangeAspect="1"/>
          </p:cNvPicPr>
          <p:nvPr/>
        </p:nvPicPr>
        <p:blipFill>
          <a:blip r:embed="rId4"/>
          <a:srcRect/>
          <a:stretch>
            <a:fillRect/>
          </a:stretch>
        </p:blipFill>
        <p:spPr>
          <a:xfrm>
            <a:off x="4058098" y="2853705"/>
            <a:ext cx="2475637" cy="2019991"/>
          </a:xfrm>
          <a:prstGeom prst="rect">
            <a:avLst/>
          </a:prstGeom>
          <a:noFill/>
          <a:ln cap="flat">
            <a:noFill/>
          </a:ln>
        </p:spPr>
      </p:pic>
      <p:pic>
        <p:nvPicPr>
          <p:cNvPr id="7" name="Content Placeholder 6">
            <a:extLst>
              <a:ext uri="{FF2B5EF4-FFF2-40B4-BE49-F238E27FC236}">
                <a16:creationId xmlns:a16="http://schemas.microsoft.com/office/drawing/2014/main" id="{9C862BF3-6491-F001-78D2-AB9D81E3C22F}"/>
              </a:ext>
            </a:extLst>
          </p:cNvPr>
          <p:cNvPicPr>
            <a:picLocks noGrp="1" noChangeAspect="1"/>
          </p:cNvPicPr>
          <p:nvPr>
            <p:ph type="pic" idx="4294967295"/>
          </p:nvPr>
        </p:nvPicPr>
        <p:blipFill>
          <a:blip r:embed="rId5"/>
          <a:srcRect/>
          <a:stretch>
            <a:fillRect/>
          </a:stretch>
        </p:blipFill>
        <p:spPr>
          <a:xfrm>
            <a:off x="6886108" y="795985"/>
            <a:ext cx="3635764" cy="1446553"/>
          </a:xfrm>
        </p:spPr>
      </p:pic>
      <p:pic>
        <p:nvPicPr>
          <p:cNvPr id="8" name="Picture 2">
            <a:extLst>
              <a:ext uri="{FF2B5EF4-FFF2-40B4-BE49-F238E27FC236}">
                <a16:creationId xmlns:a16="http://schemas.microsoft.com/office/drawing/2014/main" id="{07B2DD92-F7BD-A5C6-054C-EA1AD1AD64A0}"/>
              </a:ext>
            </a:extLst>
          </p:cNvPr>
          <p:cNvPicPr>
            <a:picLocks noChangeAspect="1"/>
          </p:cNvPicPr>
          <p:nvPr/>
        </p:nvPicPr>
        <p:blipFill>
          <a:blip r:embed="rId6"/>
          <a:srcRect/>
          <a:stretch>
            <a:fillRect/>
          </a:stretch>
        </p:blipFill>
        <p:spPr>
          <a:xfrm>
            <a:off x="8698202" y="2831631"/>
            <a:ext cx="1926814" cy="2416850"/>
          </a:xfrm>
          <a:prstGeom prst="rect">
            <a:avLst/>
          </a:prstGeom>
          <a:noFill/>
          <a:ln cap="flat">
            <a:noFill/>
          </a:ln>
        </p:spPr>
      </p:pic>
      <p:pic>
        <p:nvPicPr>
          <p:cNvPr id="9" name="Picture 8">
            <a:extLst>
              <a:ext uri="{FF2B5EF4-FFF2-40B4-BE49-F238E27FC236}">
                <a16:creationId xmlns:a16="http://schemas.microsoft.com/office/drawing/2014/main" id="{F6F82780-7B2D-65BA-5A0A-2B2A054E5AFE}"/>
              </a:ext>
            </a:extLst>
          </p:cNvPr>
          <p:cNvPicPr>
            <a:picLocks noChangeAspect="1"/>
          </p:cNvPicPr>
          <p:nvPr/>
        </p:nvPicPr>
        <p:blipFill>
          <a:blip r:embed="rId7"/>
          <a:srcRect/>
          <a:stretch>
            <a:fillRect/>
          </a:stretch>
        </p:blipFill>
        <p:spPr>
          <a:xfrm>
            <a:off x="6532217" y="2814184"/>
            <a:ext cx="2391768" cy="2434297"/>
          </a:xfrm>
          <a:prstGeom prst="rect">
            <a:avLst/>
          </a:prstGeom>
          <a:noFill/>
          <a:ln cap="flat">
            <a:noFill/>
          </a:ln>
        </p:spPr>
      </p:pic>
      <p:pic>
        <p:nvPicPr>
          <p:cNvPr id="10" name="Picture 9">
            <a:extLst>
              <a:ext uri="{FF2B5EF4-FFF2-40B4-BE49-F238E27FC236}">
                <a16:creationId xmlns:a16="http://schemas.microsoft.com/office/drawing/2014/main" id="{18F84AA4-C5BA-1ED1-9F4C-01E66830202A}"/>
              </a:ext>
            </a:extLst>
          </p:cNvPr>
          <p:cNvPicPr>
            <a:picLocks noChangeAspect="1"/>
          </p:cNvPicPr>
          <p:nvPr/>
        </p:nvPicPr>
        <p:blipFill>
          <a:blip r:embed="rId8"/>
          <a:srcRect/>
          <a:stretch>
            <a:fillRect/>
          </a:stretch>
        </p:blipFill>
        <p:spPr>
          <a:xfrm>
            <a:off x="6533735" y="2506781"/>
            <a:ext cx="3865845" cy="246357"/>
          </a:xfrm>
          <a:prstGeom prst="rect">
            <a:avLst/>
          </a:prstGeom>
          <a:noFill/>
          <a:ln cap="flat">
            <a:noFill/>
          </a:ln>
        </p:spPr>
      </p:pic>
    </p:spTree>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txBox="1">
            <a:spLocks noGrp="1"/>
          </p:cNvSpPr>
          <p:nvPr>
            <p:ph type="title"/>
          </p:nvPr>
        </p:nvSpPr>
        <p:spPr/>
        <p:txBody>
          <a:bodyPr/>
          <a:lstStyle/>
          <a:p>
            <a:pPr lvl="0"/>
            <a:r>
              <a:rPr lang="el-GR" sz="4000">
                <a:solidFill>
                  <a:srgbClr val="FF0000"/>
                </a:solidFill>
                <a:latin typeface="Calibri" pitchFamily="34"/>
                <a:cs typeface="Calibri" pitchFamily="34"/>
              </a:rPr>
              <a:t>Διασύνδεση  μικρο και μακροαγγειακών επιπλοκών σε επιταχυνόμενη αθηροσκλήρωση </a:t>
            </a:r>
            <a:endParaRPr lang="el-GR" sz="4000"/>
          </a:p>
        </p:txBody>
      </p:sp>
      <p:pic>
        <p:nvPicPr>
          <p:cNvPr id="3" name="Θέση περιεχομένου 4"/>
          <p:cNvPicPr>
            <a:picLocks noGrp="1" noChangeAspect="1"/>
          </p:cNvPicPr>
          <p:nvPr>
            <p:ph idx="1"/>
          </p:nvPr>
        </p:nvPicPr>
        <p:blipFill>
          <a:blip r:embed="rId2"/>
          <a:stretch>
            <a:fillRect/>
          </a:stretch>
        </p:blipFill>
        <p:spPr>
          <a:xfrm>
            <a:off x="677049" y="2374203"/>
            <a:ext cx="6671252" cy="2405978"/>
          </a:xfrm>
        </p:spPr>
      </p:pic>
      <p:sp>
        <p:nvSpPr>
          <p:cNvPr id="4" name="TextBox 6"/>
          <p:cNvSpPr txBox="1"/>
          <p:nvPr/>
        </p:nvSpPr>
        <p:spPr>
          <a:xfrm>
            <a:off x="7532013" y="2277194"/>
            <a:ext cx="4242066" cy="4247314"/>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Caslon-Regular"/>
              </a:rPr>
              <a:t>In T2DM, angiogenesis is increased and associated with plaque rupture . Neovasculature microangiopathy may</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Caslon-Regular"/>
              </a:rPr>
              <a:t>accelerate diabetic atherosclerosis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Caslon-Regular"/>
              </a:rPr>
              <a:t>The initial angiogenic response in the adventitial vasa vasorum appears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Caslon-Regular"/>
              </a:rPr>
              <a:t>stimulated by hypoxia and ischemia, perhaps through </a:t>
            </a:r>
            <a:r>
              <a:rPr lang="en-US" sz="1800" b="1" i="0" u="none" strike="noStrike" kern="1200" cap="none" spc="0" baseline="0">
                <a:solidFill>
                  <a:srgbClr val="000000"/>
                </a:solidFill>
                <a:uFillTx/>
                <a:latin typeface="ACaslon-Regular"/>
              </a:rPr>
              <a:t>increased</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ACaslon-Regular"/>
              </a:rPr>
              <a:t>hypoxia-induced factor-1 and VEGF action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Caslon-Regular"/>
              </a:rPr>
              <a:t>VEGF also increases vascular permeability to macromolecules,monocyte chemotaxis, and tissue factor production,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Caslon-Regular"/>
              </a:rPr>
              <a:t>possible contributors to microvascular complications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l-GR" sz="1800" b="0" i="0" u="none" strike="noStrike" kern="1200" cap="none" spc="0" baseline="0">
                <a:solidFill>
                  <a:srgbClr val="000000"/>
                </a:solidFill>
                <a:uFillTx/>
                <a:latin typeface="ACaslon-Regular"/>
              </a:rPr>
              <a:t>.</a:t>
            </a:r>
            <a:endParaRPr lang="el-GR" sz="1800" b="0" i="0" u="none" strike="noStrike" kern="1200" cap="none" spc="0" baseline="0">
              <a:solidFill>
                <a:srgbClr val="000000"/>
              </a:solidFill>
              <a:uFillTx/>
              <a:latin typeface="Calibri"/>
            </a:endParaRPr>
          </a:p>
        </p:txBody>
      </p:sp>
      <p:sp>
        <p:nvSpPr>
          <p:cNvPr id="5" name="TextBox 8"/>
          <p:cNvSpPr txBox="1"/>
          <p:nvPr/>
        </p:nvSpPr>
        <p:spPr>
          <a:xfrm>
            <a:off x="4314825" y="5953128"/>
            <a:ext cx="2724153" cy="276999"/>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FranklinGothic-Medium"/>
              </a:rPr>
              <a:t>J Am Coll Cardiol 2009;53:S35–42</a:t>
            </a:r>
            <a:endParaRPr lang="el-GR" sz="1200" b="0" i="0" u="none" strike="noStrike" kern="1200" cap="none" spc="0" baseline="0">
              <a:solidFill>
                <a:srgbClr val="000000"/>
              </a:solidFill>
              <a:uFillTx/>
              <a:latin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txBox="1">
            <a:spLocks noGrp="1"/>
          </p:cNvSpPr>
          <p:nvPr>
            <p:ph type="title"/>
          </p:nvPr>
        </p:nvSpPr>
        <p:spPr/>
        <p:txBody>
          <a:bodyPr/>
          <a:lstStyle/>
          <a:p>
            <a:pPr lvl="0"/>
            <a:r>
              <a:rPr lang="el-GR" sz="3600">
                <a:solidFill>
                  <a:srgbClr val="FF0000"/>
                </a:solidFill>
                <a:latin typeface="Calibri"/>
              </a:rPr>
              <a:t>Η διαδρομή ως στις διαβητικές επιπλοκές</a:t>
            </a:r>
          </a:p>
        </p:txBody>
      </p:sp>
      <p:pic>
        <p:nvPicPr>
          <p:cNvPr id="3" name="Θέση περιεχομένου 4"/>
          <p:cNvPicPr>
            <a:picLocks noGrp="1" noChangeAspect="1"/>
          </p:cNvPicPr>
          <p:nvPr>
            <p:ph idx="1"/>
          </p:nvPr>
        </p:nvPicPr>
        <p:blipFill>
          <a:blip r:embed="rId2"/>
          <a:stretch>
            <a:fillRect/>
          </a:stretch>
        </p:blipFill>
        <p:spPr>
          <a:xfrm>
            <a:off x="1524003" y="1400175"/>
            <a:ext cx="8972550" cy="5019479"/>
          </a:xfrm>
        </p:spPr>
      </p:pic>
      <p:sp>
        <p:nvSpPr>
          <p:cNvPr id="4" name="TextBox 6"/>
          <p:cNvSpPr txBox="1"/>
          <p:nvPr/>
        </p:nvSpPr>
        <p:spPr>
          <a:xfrm rot="10799991" flipV="1">
            <a:off x="9239249" y="6001765"/>
            <a:ext cx="2285994" cy="461665"/>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err="1">
                <a:solidFill>
                  <a:srgbClr val="131413"/>
                </a:solidFill>
                <a:uFillTx/>
                <a:latin typeface="Calibri Light"/>
              </a:rPr>
              <a:t>Diabetologia</a:t>
            </a:r>
            <a:endParaRPr lang="en-US" sz="1200" b="0" i="0" u="none" strike="noStrike" kern="1200" cap="none" spc="0" baseline="0" dirty="0">
              <a:solidFill>
                <a:srgbClr val="131413"/>
              </a:solidFill>
              <a:uFillTx/>
              <a:latin typeface="Calibri Light"/>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131413"/>
                </a:solidFill>
                <a:uFillTx/>
                <a:latin typeface="Calibri Light"/>
              </a:rPr>
              <a:t>DOI 10.1007/s00125-017-4360-x</a:t>
            </a:r>
            <a:endParaRPr lang="el-GR" sz="1200" b="0" i="0" u="none" strike="noStrike" kern="1200" cap="none" spc="0" baseline="0" dirty="0">
              <a:solidFill>
                <a:srgbClr val="000000"/>
              </a:solidFill>
              <a:uFillTx/>
              <a:latin typeface="Calibri Light"/>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9"/>
          <p:cNvSpPr>
            <a:spLocks noGrp="1"/>
          </p:cNvSpPr>
          <p:nvPr>
            <p:ph type="title"/>
          </p:nvPr>
        </p:nvSpPr>
        <p:spPr>
          <a:xfrm>
            <a:off x="1703512" y="163200"/>
            <a:ext cx="8280920" cy="914400"/>
          </a:xfrm>
        </p:spPr>
        <p:txBody>
          <a:bodyPr>
            <a:noAutofit/>
          </a:bodyPr>
          <a:lstStyle/>
          <a:p>
            <a:r>
              <a:rPr lang="el-GR" sz="2400" dirty="0">
                <a:solidFill>
                  <a:srgbClr val="FF0000"/>
                </a:solidFill>
                <a:latin typeface="Calibri Light" panose="020F0302020204030204" pitchFamily="34" charset="0"/>
                <a:cs typeface="Calibri Light" panose="020F0302020204030204" pitchFamily="34" charset="0"/>
              </a:rPr>
              <a:t>ΚΔ επιπλοκές που σχετίζονται με ΣΔτ2 έχουν μειωθεί με τη βελτίωση στη φαρμακευτική αγωγή αλλά εξακολουθεί να υπάρχει μεγάλη επιβάρυνση</a:t>
            </a:r>
            <a:endParaRPr lang="en-GB" sz="2400" dirty="0">
              <a:solidFill>
                <a:srgbClr val="FF0000"/>
              </a:solidFill>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4294967295"/>
          </p:nvPr>
        </p:nvSpPr>
        <p:spPr>
          <a:xfrm>
            <a:off x="8077200" y="6356351"/>
            <a:ext cx="2133600" cy="365125"/>
          </a:xfrm>
          <a:prstGeom prst="rect">
            <a:avLst/>
          </a:prstGeom>
        </p:spPr>
        <p:txBody>
          <a:bodyPr/>
          <a:lstStyle/>
          <a:p>
            <a:fld id="{F6F95BD5-C3FD-4E9B-9240-B27EACB3D069}" type="slidenum">
              <a:rPr lang="en-GB" smtClean="0">
                <a:solidFill>
                  <a:srgbClr val="5A5A5A"/>
                </a:solidFill>
              </a:rPr>
              <a:pPr/>
              <a:t>79</a:t>
            </a:fld>
            <a:endParaRPr lang="en-GB" dirty="0">
              <a:solidFill>
                <a:srgbClr val="5A5A5A"/>
              </a:solidFill>
            </a:endParaRPr>
          </a:p>
        </p:txBody>
      </p:sp>
      <p:sp>
        <p:nvSpPr>
          <p:cNvPr id="3" name="TextBox 2"/>
          <p:cNvSpPr txBox="1"/>
          <p:nvPr/>
        </p:nvSpPr>
        <p:spPr>
          <a:xfrm>
            <a:off x="5888650" y="5648879"/>
            <a:ext cx="729049" cy="338554"/>
          </a:xfrm>
          <a:prstGeom prst="rect">
            <a:avLst/>
          </a:prstGeom>
          <a:noFill/>
        </p:spPr>
        <p:txBody>
          <a:bodyPr wrap="square" rtlCol="0">
            <a:spAutoFit/>
          </a:bodyPr>
          <a:lstStyle/>
          <a:p>
            <a:pPr algn="ctr" defTabSz="457200"/>
            <a:r>
              <a:rPr lang="en-GB" sz="1600" b="1" dirty="0">
                <a:solidFill>
                  <a:srgbClr val="5A5A5A"/>
                </a:solidFill>
              </a:rPr>
              <a:t>Years</a:t>
            </a:r>
          </a:p>
        </p:txBody>
      </p:sp>
      <p:graphicFrame>
        <p:nvGraphicFramePr>
          <p:cNvPr id="12" name="Content Placeholder 6"/>
          <p:cNvGraphicFramePr>
            <a:graphicFrameLocks noGrp="1"/>
          </p:cNvGraphicFramePr>
          <p:nvPr>
            <p:ph sz="quarter" idx="11"/>
          </p:nvPr>
        </p:nvGraphicFramePr>
        <p:xfrm>
          <a:off x="1981200" y="1452715"/>
          <a:ext cx="8229600" cy="4169833"/>
        </p:xfrm>
        <a:graphic>
          <a:graphicData uri="http://schemas.openxmlformats.org/drawingml/2006/chart">
            <c:chart xmlns:c="http://schemas.openxmlformats.org/drawingml/2006/chart" xmlns:r="http://schemas.openxmlformats.org/officeDocument/2006/relationships" r:id="rId3"/>
          </a:graphicData>
        </a:graphic>
      </p:graphicFrame>
      <p:sp>
        <p:nvSpPr>
          <p:cNvPr id="13" name="Footer Placeholder 12"/>
          <p:cNvSpPr>
            <a:spLocks noGrp="1"/>
          </p:cNvSpPr>
          <p:nvPr>
            <p:ph type="ftr" sz="quarter" idx="10"/>
          </p:nvPr>
        </p:nvSpPr>
        <p:spPr>
          <a:xfrm>
            <a:off x="4648200" y="6165305"/>
            <a:ext cx="2895600" cy="556171"/>
          </a:xfrm>
        </p:spPr>
        <p:txBody>
          <a:bodyPr/>
          <a:lstStyle/>
          <a:p>
            <a:r>
              <a:rPr lang="en-GB" dirty="0">
                <a:solidFill>
                  <a:srgbClr val="5A5A5A"/>
                </a:solidFill>
              </a:rPr>
              <a:t>ESRD, end-stage renal disease; MI, myocardial infarction</a:t>
            </a:r>
            <a:r>
              <a:rPr lang="el-GR" dirty="0">
                <a:solidFill>
                  <a:srgbClr val="5A5A5A"/>
                </a:solidFill>
              </a:rPr>
              <a:t>, ΚΔ: Καρδιαγγειακό </a:t>
            </a:r>
            <a:endParaRPr lang="en-GB" dirty="0">
              <a:solidFill>
                <a:srgbClr val="5A5A5A"/>
              </a:solidFill>
            </a:endParaRPr>
          </a:p>
          <a:p>
            <a:r>
              <a:rPr lang="en-GB" dirty="0">
                <a:solidFill>
                  <a:srgbClr val="5A5A5A"/>
                </a:solidFill>
              </a:rPr>
              <a:t>Adapted from Gregg EW </a:t>
            </a:r>
            <a:r>
              <a:rPr lang="en-GB" i="1" dirty="0">
                <a:solidFill>
                  <a:srgbClr val="5A5A5A"/>
                </a:solidFill>
              </a:rPr>
              <a:t>et al. N </a:t>
            </a:r>
            <a:r>
              <a:rPr lang="en-GB" i="1" dirty="0" err="1">
                <a:solidFill>
                  <a:srgbClr val="5A5A5A"/>
                </a:solidFill>
              </a:rPr>
              <a:t>Engl</a:t>
            </a:r>
            <a:r>
              <a:rPr lang="en-GB" i="1" dirty="0">
                <a:solidFill>
                  <a:srgbClr val="5A5A5A"/>
                </a:solidFill>
              </a:rPr>
              <a:t> J Med </a:t>
            </a:r>
            <a:r>
              <a:rPr lang="en-GB" dirty="0">
                <a:solidFill>
                  <a:srgbClr val="5A5A5A"/>
                </a:solidFill>
              </a:rPr>
              <a:t>2014;370:1514</a:t>
            </a:r>
          </a:p>
        </p:txBody>
      </p:sp>
    </p:spTree>
    <p:extLst>
      <p:ext uri="{BB962C8B-B14F-4D97-AF65-F5344CB8AC3E}">
        <p14:creationId xmlns:p14="http://schemas.microsoft.com/office/powerpoint/2010/main" val="4159923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1" name="Titre 1">
            <a:extLst>
              <a:ext uri="{FF2B5EF4-FFF2-40B4-BE49-F238E27FC236}">
                <a16:creationId xmlns:a16="http://schemas.microsoft.com/office/drawing/2014/main" id="{8054FD08-3207-1A4C-B328-871BA628295A}"/>
              </a:ext>
            </a:extLst>
          </p:cNvPr>
          <p:cNvSpPr>
            <a:spLocks noGrp="1"/>
          </p:cNvSpPr>
          <p:nvPr>
            <p:ph type="title"/>
          </p:nvPr>
        </p:nvSpPr>
        <p:spPr>
          <a:xfrm>
            <a:off x="1981201" y="1"/>
            <a:ext cx="6583363" cy="1090613"/>
          </a:xfrm>
        </p:spPr>
        <p:txBody>
          <a:bodyPr/>
          <a:lstStyle/>
          <a:p>
            <a:r>
              <a:rPr lang="en-GB" altLang="x-none">
                <a:latin typeface="Calibri" panose="020F0502020204030204" pitchFamily="34" charset="0"/>
                <a:ea typeface="Calibri" panose="020F0502020204030204" pitchFamily="34" charset="0"/>
                <a:cs typeface="Calibri" panose="020F0502020204030204" pitchFamily="34" charset="0"/>
              </a:rPr>
              <a:t>Country characteristics and age-adjusted cardiovascular disease (CVD) mortality</a:t>
            </a:r>
          </a:p>
        </p:txBody>
      </p:sp>
      <p:pic>
        <p:nvPicPr>
          <p:cNvPr id="10242" name="Espace réservé pour une image  4">
            <a:extLst>
              <a:ext uri="{FF2B5EF4-FFF2-40B4-BE49-F238E27FC236}">
                <a16:creationId xmlns:a16="http://schemas.microsoft.com/office/drawing/2014/main" id="{7F7AD8BA-2A3E-7644-B9E1-CFDA2363800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4" r="14"/>
          <a:stretch>
            <a:fillRect/>
          </a:stretch>
        </p:blipFill>
        <p:spPr>
          <a:xfrm>
            <a:off x="1524000" y="1592263"/>
            <a:ext cx="9144000" cy="4679950"/>
          </a:xfrm>
        </p:spPr>
      </p:pic>
    </p:spTree>
    <p:extLst>
      <p:ext uri="{BB962C8B-B14F-4D97-AF65-F5344CB8AC3E}">
        <p14:creationId xmlns:p14="http://schemas.microsoft.com/office/powerpoint/2010/main" val="7535558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124200" y="6356351"/>
            <a:ext cx="2895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100" dirty="0">
              <a:solidFill>
                <a:srgbClr val="5A5A5A"/>
              </a:solidFill>
              <a:latin typeface="Century Gothic" panose="020B0502020202020204" pitchFamily="34" charset="0"/>
            </a:endParaRPr>
          </a:p>
        </p:txBody>
      </p:sp>
      <p:sp>
        <p:nvSpPr>
          <p:cNvPr id="4" name="Text Placeholder 3"/>
          <p:cNvSpPr>
            <a:spLocks noGrp="1"/>
          </p:cNvSpPr>
          <p:nvPr>
            <p:ph type="body" sz="quarter" idx="11"/>
          </p:nvPr>
        </p:nvSpPr>
        <p:spPr/>
        <p:txBody>
          <a:bodyPr/>
          <a:lstStyle/>
          <a:p>
            <a:r>
              <a:rPr lang="en-GB" dirty="0">
                <a:latin typeface="+mn-lt"/>
              </a:rPr>
              <a:t>All-cause mortality by disease status of participants at baseline</a:t>
            </a:r>
          </a:p>
        </p:txBody>
      </p:sp>
      <p:sp>
        <p:nvSpPr>
          <p:cNvPr id="12" name="Title 1"/>
          <p:cNvSpPr>
            <a:spLocks noGrp="1"/>
          </p:cNvSpPr>
          <p:nvPr>
            <p:ph type="title"/>
          </p:nvPr>
        </p:nvSpPr>
        <p:spPr>
          <a:xfrm>
            <a:off x="1919540" y="116632"/>
            <a:ext cx="8363272" cy="914400"/>
          </a:xfrm>
        </p:spPr>
        <p:txBody>
          <a:bodyPr>
            <a:noAutofit/>
          </a:bodyPr>
          <a:lstStyle/>
          <a:p>
            <a:r>
              <a:rPr lang="el-GR" sz="2400" dirty="0">
                <a:solidFill>
                  <a:srgbClr val="FF0000"/>
                </a:solidFill>
                <a:latin typeface="Calibri Light" panose="020F0302020204030204" pitchFamily="34" charset="0"/>
                <a:cs typeface="Calibri Light" panose="020F0302020204030204" pitchFamily="34" charset="0"/>
              </a:rPr>
              <a:t>Παρά τις προόδους στη θεραπεία, το προσδόκιμο ζωής μειώνεται εξαιτίας των πολλαπλών επιπλοκών του ΣΔτ2, το αγγειακό εγκεφαλικό επεισόδιο και το έμφραγμα του μυοκαρδίου</a:t>
            </a:r>
            <a:endParaRPr lang="en-US" sz="2400" dirty="0">
              <a:solidFill>
                <a:srgbClr val="FF0000"/>
              </a:solidFill>
              <a:latin typeface="Calibri Light" panose="020F0302020204030204" pitchFamily="34" charset="0"/>
              <a:cs typeface="Calibri Light" panose="020F0302020204030204" pitchFamily="34" charset="0"/>
            </a:endParaRPr>
          </a:p>
        </p:txBody>
      </p:sp>
      <p:sp>
        <p:nvSpPr>
          <p:cNvPr id="3" name="Slide Number Placeholder 2"/>
          <p:cNvSpPr>
            <a:spLocks noGrp="1"/>
          </p:cNvSpPr>
          <p:nvPr>
            <p:ph type="sldNum" sz="quarter" idx="12"/>
          </p:nvPr>
        </p:nvSpPr>
        <p:spPr/>
        <p:txBody>
          <a:bodyPr/>
          <a:lstStyle/>
          <a:p>
            <a:fld id="{4AD7133C-5F9C-4F7F-9637-3E296898A784}" type="slidenum">
              <a:rPr lang="en-GB" smtClean="0">
                <a:solidFill>
                  <a:srgbClr val="5A5A5A"/>
                </a:solidFill>
                <a:latin typeface="Century Gothic" panose="020B0502020202020204" pitchFamily="34" charset="0"/>
              </a:rPr>
              <a:pPr/>
              <a:t>80</a:t>
            </a:fld>
            <a:endParaRPr lang="en-GB" dirty="0">
              <a:solidFill>
                <a:srgbClr val="5A5A5A"/>
              </a:solidFill>
              <a:latin typeface="Century Gothic" panose="020B0502020202020204" pitchFamily="34" charset="0"/>
            </a:endParaRPr>
          </a:p>
        </p:txBody>
      </p:sp>
      <p:graphicFrame>
        <p:nvGraphicFramePr>
          <p:cNvPr id="53" name="Table 52"/>
          <p:cNvGraphicFramePr>
            <a:graphicFrameLocks noGrp="1"/>
          </p:cNvGraphicFramePr>
          <p:nvPr/>
        </p:nvGraphicFramePr>
        <p:xfrm>
          <a:off x="2184367" y="1839992"/>
          <a:ext cx="8079133" cy="3677241"/>
        </p:xfrm>
        <a:graphic>
          <a:graphicData uri="http://schemas.openxmlformats.org/drawingml/2006/table">
            <a:tbl>
              <a:tblPr firstRow="1" bandRow="1">
                <a:tableStyleId>{5C22544A-7EE6-4342-B048-85BDC9FD1C3A}</a:tableStyleId>
              </a:tblPr>
              <a:tblGrid>
                <a:gridCol w="2665068">
                  <a:extLst>
                    <a:ext uri="{9D8B030D-6E8A-4147-A177-3AD203B41FA5}">
                      <a16:colId xmlns:a16="http://schemas.microsoft.com/office/drawing/2014/main" val="20000"/>
                    </a:ext>
                  </a:extLst>
                </a:gridCol>
                <a:gridCol w="1733723">
                  <a:extLst>
                    <a:ext uri="{9D8B030D-6E8A-4147-A177-3AD203B41FA5}">
                      <a16:colId xmlns:a16="http://schemas.microsoft.com/office/drawing/2014/main" val="20001"/>
                    </a:ext>
                  </a:extLst>
                </a:gridCol>
                <a:gridCol w="1889107">
                  <a:extLst>
                    <a:ext uri="{9D8B030D-6E8A-4147-A177-3AD203B41FA5}">
                      <a16:colId xmlns:a16="http://schemas.microsoft.com/office/drawing/2014/main" val="20002"/>
                    </a:ext>
                  </a:extLst>
                </a:gridCol>
                <a:gridCol w="1791235">
                  <a:extLst>
                    <a:ext uri="{9D8B030D-6E8A-4147-A177-3AD203B41FA5}">
                      <a16:colId xmlns:a16="http://schemas.microsoft.com/office/drawing/2014/main" val="20003"/>
                    </a:ext>
                  </a:extLst>
                </a:gridCol>
              </a:tblGrid>
              <a:tr h="4363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latin typeface="Century Gothic" panose="020B0502020202020204" pitchFamily="34" charset="0"/>
                        </a:rPr>
                        <a:t>Disease status at baseline</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b="0" dirty="0">
                        <a:solidFill>
                          <a:schemeClr val="accent3"/>
                        </a:solidFill>
                        <a:latin typeface="Century Gothic" panose="020B0502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b="0" dirty="0">
                        <a:solidFill>
                          <a:schemeClr val="accent3"/>
                        </a:solidFill>
                        <a:latin typeface="Century Gothic" panose="020B0502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tx1"/>
                          </a:solidFill>
                          <a:latin typeface="Century Gothic" panose="020B0502020202020204" pitchFamily="34" charset="0"/>
                        </a:rPr>
                        <a:t>HR (95%</a:t>
                      </a:r>
                      <a:r>
                        <a:rPr lang="en-US" sz="1400" b="1" baseline="0" dirty="0">
                          <a:solidFill>
                            <a:schemeClr val="tx1"/>
                          </a:solidFill>
                          <a:latin typeface="Century Gothic" panose="020B0502020202020204" pitchFamily="34" charset="0"/>
                        </a:rPr>
                        <a:t> Cl)</a:t>
                      </a:r>
                      <a:endParaRPr lang="en-US" sz="1400" b="1" baseline="30000" dirty="0">
                        <a:solidFill>
                          <a:schemeClr val="tx1"/>
                        </a:solidFill>
                        <a:latin typeface="Century Gothic" panose="020B0502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363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2"/>
                          </a:solidFill>
                          <a:latin typeface="Century Gothic" panose="020B0502020202020204" pitchFamily="34" charset="0"/>
                        </a:rPr>
                        <a:t>Diabetes, stroke and MI</a:t>
                      </a:r>
                      <a:endParaRPr lang="en-US" sz="1400" b="0" baseline="30000" dirty="0">
                        <a:solidFill>
                          <a:schemeClr val="tx2"/>
                        </a:solidFill>
                        <a:latin typeface="Century Gothic" panose="020B0502020202020204" pitchFamily="34" charset="0"/>
                      </a:endParaRPr>
                    </a:p>
                  </a:txBody>
                  <a:tcPr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b="0" dirty="0">
                        <a:solidFill>
                          <a:schemeClr val="accent3"/>
                        </a:solidFill>
                        <a:latin typeface="Century Gothic" panose="020B0502020202020204" pitchFamily="34" charset="0"/>
                      </a:endParaRPr>
                    </a:p>
                  </a:txBody>
                  <a:tcPr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b="0" dirty="0">
                        <a:solidFill>
                          <a:schemeClr val="accent3"/>
                        </a:solidFill>
                        <a:latin typeface="Century Gothic" panose="020B0502020202020204" pitchFamily="34" charset="0"/>
                      </a:endParaRPr>
                    </a:p>
                  </a:txBody>
                  <a:tcPr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solidFill>
                            <a:schemeClr val="tx2"/>
                          </a:solidFill>
                          <a:latin typeface="Century Gothic" panose="020B0502020202020204" pitchFamily="34" charset="0"/>
                        </a:rPr>
                        <a:t>6.9</a:t>
                      </a:r>
                      <a:r>
                        <a:rPr lang="en-US" sz="1400" b="0" baseline="0" dirty="0">
                          <a:solidFill>
                            <a:schemeClr val="tx2"/>
                          </a:solidFill>
                          <a:latin typeface="Century Gothic" panose="020B0502020202020204" pitchFamily="34" charset="0"/>
                        </a:rPr>
                        <a:t> (5.7, 8.3)</a:t>
                      </a:r>
                      <a:endParaRPr lang="en-US" sz="1400" b="0" dirty="0">
                        <a:solidFill>
                          <a:schemeClr val="tx2"/>
                        </a:solidFill>
                        <a:latin typeface="Century Gothic" panose="020B0502020202020204" pitchFamily="34" charset="0"/>
                      </a:endParaRPr>
                    </a:p>
                  </a:txBody>
                  <a:tcPr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5217">
                <a:tc>
                  <a:txBody>
                    <a:bodyPr/>
                    <a:lstStyle/>
                    <a:p>
                      <a:r>
                        <a:rPr lang="en-US" sz="1400" dirty="0">
                          <a:solidFill>
                            <a:schemeClr val="tx2"/>
                          </a:solidFill>
                          <a:latin typeface="Century Gothic" panose="020B0502020202020204" pitchFamily="34" charset="0"/>
                        </a:rPr>
                        <a:t>Stroke and MI</a:t>
                      </a:r>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b="0" dirty="0">
                        <a:solidFill>
                          <a:schemeClr val="accent3"/>
                        </a:solidFill>
                        <a:latin typeface="Century Gothic" panose="020B0502020202020204" pitchFamily="34" charset="0"/>
                      </a:endParaRPr>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b="0" dirty="0">
                        <a:solidFill>
                          <a:schemeClr val="accent3"/>
                        </a:solidFill>
                        <a:latin typeface="Century Gothic" panose="020B0502020202020204" pitchFamily="34" charset="0"/>
                      </a:endParaRPr>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tx2"/>
                          </a:solidFill>
                          <a:latin typeface="Century Gothic" panose="020B0502020202020204" pitchFamily="34" charset="0"/>
                        </a:rPr>
                        <a:t>3.5 (3.1, 4.0)</a:t>
                      </a:r>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6387">
                <a:tc>
                  <a:txBody>
                    <a:bodyPr/>
                    <a:lstStyle/>
                    <a:p>
                      <a:r>
                        <a:rPr lang="en-US" sz="1400" dirty="0">
                          <a:solidFill>
                            <a:schemeClr val="tx2"/>
                          </a:solidFill>
                          <a:latin typeface="Century Gothic" panose="020B0502020202020204" pitchFamily="34" charset="0"/>
                        </a:rPr>
                        <a:t>Diabetes and stroke</a:t>
                      </a:r>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b="0" dirty="0">
                        <a:solidFill>
                          <a:schemeClr val="accent3"/>
                        </a:solidFill>
                        <a:latin typeface="Century Gothic" panose="020B0502020202020204" pitchFamily="34" charset="0"/>
                      </a:endParaRPr>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b="0" dirty="0">
                        <a:solidFill>
                          <a:schemeClr val="accent3"/>
                        </a:solidFill>
                        <a:latin typeface="Century Gothic" panose="020B0502020202020204" pitchFamily="34" charset="0"/>
                      </a:endParaRPr>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aseline="0" dirty="0">
                          <a:solidFill>
                            <a:schemeClr val="tx2"/>
                          </a:solidFill>
                          <a:latin typeface="Century Gothic" panose="020B0502020202020204" pitchFamily="34" charset="0"/>
                        </a:rPr>
                        <a:t>3.8 (3.5, 4.2)</a:t>
                      </a:r>
                      <a:endParaRPr lang="en-US" sz="1400" dirty="0">
                        <a:solidFill>
                          <a:schemeClr val="tx2"/>
                        </a:solidFill>
                        <a:latin typeface="Century Gothic" panose="020B0502020202020204" pitchFamily="34" charset="0"/>
                      </a:endParaRPr>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05217">
                <a:tc>
                  <a:txBody>
                    <a:bodyPr/>
                    <a:lstStyle/>
                    <a:p>
                      <a:r>
                        <a:rPr lang="en-US" sz="1400" dirty="0">
                          <a:solidFill>
                            <a:schemeClr val="tx2"/>
                          </a:solidFill>
                          <a:latin typeface="Century Gothic" panose="020B0502020202020204" pitchFamily="34" charset="0"/>
                        </a:rPr>
                        <a:t>Diabetes and MI</a:t>
                      </a:r>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b="0" dirty="0">
                        <a:solidFill>
                          <a:schemeClr val="accent3"/>
                        </a:solidFill>
                        <a:latin typeface="Century Gothic" panose="020B0502020202020204" pitchFamily="34" charset="0"/>
                      </a:endParaRPr>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b="0" dirty="0">
                        <a:solidFill>
                          <a:schemeClr val="accent3"/>
                        </a:solidFill>
                        <a:latin typeface="Century Gothic" panose="020B0502020202020204" pitchFamily="34" charset="0"/>
                      </a:endParaRPr>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tx2"/>
                          </a:solidFill>
                          <a:latin typeface="Century Gothic" panose="020B0502020202020204" pitchFamily="34" charset="0"/>
                        </a:rPr>
                        <a:t>3.7 (3.3,</a:t>
                      </a:r>
                      <a:r>
                        <a:rPr lang="en-US" sz="1400" baseline="0" dirty="0">
                          <a:solidFill>
                            <a:schemeClr val="tx2"/>
                          </a:solidFill>
                          <a:latin typeface="Century Gothic" panose="020B0502020202020204" pitchFamily="34" charset="0"/>
                        </a:rPr>
                        <a:t> 4.1)</a:t>
                      </a:r>
                      <a:endParaRPr lang="en-US" sz="1400" dirty="0">
                        <a:solidFill>
                          <a:schemeClr val="tx2"/>
                        </a:solidFill>
                        <a:latin typeface="Century Gothic" panose="020B0502020202020204" pitchFamily="34" charset="0"/>
                      </a:endParaRPr>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05217">
                <a:tc>
                  <a:txBody>
                    <a:bodyPr/>
                    <a:lstStyle/>
                    <a:p>
                      <a:r>
                        <a:rPr lang="en-US" sz="1400" dirty="0">
                          <a:solidFill>
                            <a:schemeClr val="tx2"/>
                          </a:solidFill>
                          <a:latin typeface="Century Gothic" panose="020B0502020202020204" pitchFamily="34" charset="0"/>
                        </a:rPr>
                        <a:t>MI</a:t>
                      </a:r>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b="0" dirty="0">
                        <a:solidFill>
                          <a:schemeClr val="accent3"/>
                        </a:solidFill>
                        <a:latin typeface="Century Gothic" panose="020B0502020202020204" pitchFamily="34" charset="0"/>
                      </a:endParaRPr>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b="0" dirty="0">
                        <a:solidFill>
                          <a:schemeClr val="accent3"/>
                        </a:solidFill>
                        <a:latin typeface="Century Gothic" panose="020B0502020202020204" pitchFamily="34" charset="0"/>
                      </a:endParaRPr>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tx2"/>
                          </a:solidFill>
                          <a:latin typeface="Century Gothic" panose="020B0502020202020204" pitchFamily="34" charset="0"/>
                        </a:rPr>
                        <a:t>2.0 (1.9,</a:t>
                      </a:r>
                      <a:r>
                        <a:rPr lang="en-US" sz="1400" baseline="0" dirty="0">
                          <a:solidFill>
                            <a:schemeClr val="tx2"/>
                          </a:solidFill>
                          <a:latin typeface="Century Gothic" panose="020B0502020202020204" pitchFamily="34" charset="0"/>
                        </a:rPr>
                        <a:t> 2.2)</a:t>
                      </a:r>
                      <a:endParaRPr lang="en-US" sz="1400" dirty="0">
                        <a:solidFill>
                          <a:schemeClr val="tx2"/>
                        </a:solidFill>
                        <a:latin typeface="Century Gothic" panose="020B0502020202020204" pitchFamily="34" charset="0"/>
                      </a:endParaRPr>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05217">
                <a:tc>
                  <a:txBody>
                    <a:bodyPr/>
                    <a:lstStyle/>
                    <a:p>
                      <a:r>
                        <a:rPr lang="en-US" sz="1400" dirty="0">
                          <a:solidFill>
                            <a:schemeClr val="tx2"/>
                          </a:solidFill>
                          <a:latin typeface="Century Gothic" panose="020B0502020202020204" pitchFamily="34" charset="0"/>
                        </a:rPr>
                        <a:t>Stroke</a:t>
                      </a:r>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b="0" dirty="0">
                        <a:solidFill>
                          <a:schemeClr val="accent3"/>
                        </a:solidFill>
                        <a:latin typeface="Century Gothic" panose="020B0502020202020204" pitchFamily="34" charset="0"/>
                      </a:endParaRPr>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b="0" dirty="0">
                        <a:solidFill>
                          <a:schemeClr val="accent3"/>
                        </a:solidFill>
                        <a:latin typeface="Century Gothic" panose="020B0502020202020204" pitchFamily="34" charset="0"/>
                      </a:endParaRPr>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tx2"/>
                          </a:solidFill>
                          <a:latin typeface="Century Gothic" panose="020B0502020202020204" pitchFamily="34" charset="0"/>
                        </a:rPr>
                        <a:t>2.1 (2.0,</a:t>
                      </a:r>
                      <a:r>
                        <a:rPr lang="en-US" sz="1400" baseline="0" dirty="0">
                          <a:solidFill>
                            <a:schemeClr val="tx2"/>
                          </a:solidFill>
                          <a:latin typeface="Century Gothic" panose="020B0502020202020204" pitchFamily="34" charset="0"/>
                        </a:rPr>
                        <a:t> 2.2)</a:t>
                      </a:r>
                      <a:endParaRPr lang="en-US" sz="1400" dirty="0">
                        <a:solidFill>
                          <a:schemeClr val="tx2"/>
                        </a:solidFill>
                        <a:latin typeface="Century Gothic" panose="020B0502020202020204" pitchFamily="34" charset="0"/>
                      </a:endParaRPr>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052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2"/>
                          </a:solidFill>
                          <a:latin typeface="Century Gothic" panose="020B0502020202020204" pitchFamily="34" charset="0"/>
                        </a:rPr>
                        <a:t>Diabetes</a:t>
                      </a:r>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b="0" dirty="0">
                        <a:solidFill>
                          <a:schemeClr val="accent3"/>
                        </a:solidFill>
                        <a:latin typeface="Century Gothic" panose="020B0502020202020204" pitchFamily="34" charset="0"/>
                      </a:endParaRPr>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b="0" dirty="0">
                        <a:solidFill>
                          <a:schemeClr val="accent3"/>
                        </a:solidFill>
                        <a:latin typeface="Century Gothic" panose="020B0502020202020204" pitchFamily="34" charset="0"/>
                      </a:endParaRPr>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tx2"/>
                          </a:solidFill>
                          <a:latin typeface="Century Gothic" panose="020B0502020202020204" pitchFamily="34" charset="0"/>
                        </a:rPr>
                        <a:t>1.9 (1.8, 2.0)</a:t>
                      </a:r>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419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2"/>
                          </a:solidFill>
                          <a:latin typeface="Century Gothic" panose="020B0502020202020204" pitchFamily="34" charset="0"/>
                        </a:rPr>
                        <a:t>None</a:t>
                      </a:r>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b="0" dirty="0">
                        <a:solidFill>
                          <a:schemeClr val="accent3"/>
                        </a:solidFill>
                        <a:latin typeface="Century Gothic" panose="020B0502020202020204" pitchFamily="34" charset="0"/>
                      </a:endParaRPr>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b="0" dirty="0">
                        <a:solidFill>
                          <a:schemeClr val="accent3"/>
                        </a:solidFill>
                        <a:latin typeface="Century Gothic" panose="020B0502020202020204" pitchFamily="34" charset="0"/>
                      </a:endParaRPr>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tx1"/>
                          </a:solidFill>
                          <a:latin typeface="Century Gothic" panose="020B0502020202020204" pitchFamily="34" charset="0"/>
                        </a:rPr>
                        <a:t>1.0 (ref)</a:t>
                      </a:r>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graphicFrame>
        <p:nvGraphicFramePr>
          <p:cNvPr id="55" name="Chart 54"/>
          <p:cNvGraphicFramePr/>
          <p:nvPr/>
        </p:nvGraphicFramePr>
        <p:xfrm>
          <a:off x="4007768" y="1698596"/>
          <a:ext cx="5256584" cy="425437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807972" y="5939167"/>
            <a:ext cx="1192955" cy="307777"/>
          </a:xfrm>
          <a:prstGeom prst="rect">
            <a:avLst/>
          </a:prstGeom>
          <a:noFill/>
        </p:spPr>
        <p:txBody>
          <a:bodyPr wrap="none" rtlCol="0">
            <a:spAutoFit/>
          </a:bodyPr>
          <a:lstStyle/>
          <a:p>
            <a:r>
              <a:rPr lang="en-GB" sz="1400" b="1" dirty="0">
                <a:solidFill>
                  <a:srgbClr val="5A5A5A"/>
                </a:solidFill>
                <a:latin typeface="Century Gothic" panose="020B0502020202020204" pitchFamily="34" charset="0"/>
              </a:rPr>
              <a:t>HR (95% CI)</a:t>
            </a:r>
          </a:p>
        </p:txBody>
      </p:sp>
    </p:spTree>
    <p:extLst>
      <p:ext uri="{BB962C8B-B14F-4D97-AF65-F5344CB8AC3E}">
        <p14:creationId xmlns:p14="http://schemas.microsoft.com/office/powerpoint/2010/main" val="21628198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type="body" idx="4294967295"/>
          </p:nvPr>
        </p:nvPicPr>
        <p:blipFill>
          <a:blip r:embed="rId3" cstate="print"/>
          <a:srcRect/>
          <a:stretch>
            <a:fillRect/>
          </a:stretch>
        </p:blipFill>
        <p:spPr>
          <a:xfrm>
            <a:off x="1524000" y="1125538"/>
            <a:ext cx="9144000" cy="5029200"/>
          </a:xfrm>
        </p:spPr>
      </p:pic>
      <p:sp>
        <p:nvSpPr>
          <p:cNvPr id="10243" name="AutoShape 3" descr="jdi12386-fig-0001"/>
          <p:cNvSpPr>
            <a:spLocks noChangeAspect="1" noChangeArrowheads="1"/>
          </p:cNvSpPr>
          <p:nvPr/>
        </p:nvSpPr>
        <p:spPr bwMode="auto">
          <a:xfrm>
            <a:off x="1679575" y="46038"/>
            <a:ext cx="304800" cy="304800"/>
          </a:xfrm>
          <a:prstGeom prst="rect">
            <a:avLst/>
          </a:prstGeom>
          <a:noFill/>
          <a:ln w="9525">
            <a:noFill/>
            <a:miter lim="800000"/>
            <a:headEnd/>
            <a:tailEnd/>
          </a:ln>
        </p:spPr>
        <p:txBody>
          <a:bodyPr/>
          <a:lstStyle/>
          <a:p>
            <a:pPr algn="l"/>
            <a:endParaRPr lang="el-GR"/>
          </a:p>
        </p:txBody>
      </p:sp>
      <p:sp>
        <p:nvSpPr>
          <p:cNvPr id="10244" name="Rectangle 4"/>
          <p:cNvSpPr>
            <a:spLocks noChangeArrowheads="1"/>
          </p:cNvSpPr>
          <p:nvPr/>
        </p:nvSpPr>
        <p:spPr bwMode="auto">
          <a:xfrm>
            <a:off x="3071665" y="260351"/>
            <a:ext cx="7323225" cy="646331"/>
          </a:xfrm>
          <a:prstGeom prst="rect">
            <a:avLst/>
          </a:prstGeom>
          <a:noFill/>
          <a:ln w="9525">
            <a:noFill/>
            <a:miter lim="800000"/>
            <a:headEnd/>
            <a:tailEnd/>
          </a:ln>
        </p:spPr>
        <p:txBody>
          <a:bodyPr wrap="square">
            <a:spAutoFit/>
          </a:bodyPr>
          <a:lstStyle/>
          <a:p>
            <a:pPr algn="l"/>
            <a:r>
              <a:rPr lang="en-US" sz="3600" dirty="0">
                <a:solidFill>
                  <a:srgbClr val="FF0000"/>
                </a:solidFill>
              </a:rPr>
              <a:t>The good, the bad, or the ugly?</a:t>
            </a:r>
            <a:endParaRPr lang="el-GR" sz="3600" dirty="0">
              <a:solidFill>
                <a:srgbClr val="FF0000"/>
              </a:solidFill>
            </a:endParaRPr>
          </a:p>
        </p:txBody>
      </p:sp>
      <p:sp>
        <p:nvSpPr>
          <p:cNvPr id="10245" name="Rectangle 5"/>
          <p:cNvSpPr>
            <a:spLocks noChangeArrowheads="1"/>
          </p:cNvSpPr>
          <p:nvPr/>
        </p:nvSpPr>
        <p:spPr bwMode="auto">
          <a:xfrm>
            <a:off x="6743700" y="6237289"/>
            <a:ext cx="3315588" cy="461665"/>
          </a:xfrm>
          <a:prstGeom prst="rect">
            <a:avLst/>
          </a:prstGeom>
          <a:noFill/>
          <a:ln w="9525">
            <a:noFill/>
            <a:miter lim="800000"/>
            <a:headEnd/>
            <a:tailEnd/>
          </a:ln>
        </p:spPr>
        <p:txBody>
          <a:bodyPr wrap="none">
            <a:spAutoFit/>
          </a:bodyPr>
          <a:lstStyle/>
          <a:p>
            <a:pPr algn="l"/>
            <a:r>
              <a:rPr lang="el-GR" sz="1200" dirty="0" err="1"/>
              <a:t>Journal</a:t>
            </a:r>
            <a:r>
              <a:rPr lang="el-GR" sz="1200" dirty="0"/>
              <a:t> </a:t>
            </a:r>
            <a:r>
              <a:rPr lang="el-GR" sz="1200" dirty="0" err="1"/>
              <a:t>of</a:t>
            </a:r>
            <a:r>
              <a:rPr lang="el-GR" sz="1200" dirty="0"/>
              <a:t> </a:t>
            </a:r>
            <a:r>
              <a:rPr lang="el-GR" sz="1200" dirty="0" err="1"/>
              <a:t>Diabetes</a:t>
            </a:r>
            <a:r>
              <a:rPr lang="el-GR" sz="1200" dirty="0"/>
              <a:t> </a:t>
            </a:r>
            <a:r>
              <a:rPr lang="el-GR" sz="1200" dirty="0" err="1"/>
              <a:t>Investigation</a:t>
            </a:r>
            <a:r>
              <a:rPr lang="en-US" sz="1200" dirty="0"/>
              <a:t> </a:t>
            </a:r>
            <a:r>
              <a:rPr lang="el-GR" sz="1200" dirty="0"/>
              <a:t>2015</a:t>
            </a:r>
            <a:r>
              <a:rPr lang="en-US" sz="1200" dirty="0"/>
              <a:t>; 6: </a:t>
            </a:r>
            <a:r>
              <a:rPr lang="el-GR" sz="1200" dirty="0"/>
              <a:t>597-599</a:t>
            </a:r>
          </a:p>
          <a:p>
            <a:pPr algn="l"/>
            <a:endParaRPr lang="el-GR" sz="1200" dirty="0"/>
          </a:p>
        </p:txBody>
      </p:sp>
    </p:spTree>
    <p:extLst>
      <p:ext uri="{BB962C8B-B14F-4D97-AF65-F5344CB8AC3E}">
        <p14:creationId xmlns:p14="http://schemas.microsoft.com/office/powerpoint/2010/main" val="4253498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1" name="Titre 1">
            <a:extLst>
              <a:ext uri="{FF2B5EF4-FFF2-40B4-BE49-F238E27FC236}">
                <a16:creationId xmlns:a16="http://schemas.microsoft.com/office/drawing/2014/main" id="{8054FD08-3207-1A4C-B328-871BA628295A}"/>
              </a:ext>
            </a:extLst>
          </p:cNvPr>
          <p:cNvSpPr>
            <a:spLocks noGrp="1"/>
          </p:cNvSpPr>
          <p:nvPr>
            <p:ph type="title"/>
          </p:nvPr>
        </p:nvSpPr>
        <p:spPr>
          <a:xfrm>
            <a:off x="1981201" y="1"/>
            <a:ext cx="6583363" cy="1090613"/>
          </a:xfrm>
        </p:spPr>
        <p:txBody>
          <a:bodyPr/>
          <a:lstStyle/>
          <a:p>
            <a:r>
              <a:rPr lang="en-GB" altLang="x-none">
                <a:latin typeface="Calibri" panose="020F0502020204030204" pitchFamily="34" charset="0"/>
                <a:ea typeface="Calibri" panose="020F0502020204030204" pitchFamily="34" charset="0"/>
                <a:cs typeface="Calibri" panose="020F0502020204030204" pitchFamily="34" charset="0"/>
              </a:rPr>
              <a:t>Country characteristics and age-adjusted cardiovascular disease (CVD) mortality</a:t>
            </a:r>
          </a:p>
        </p:txBody>
      </p:sp>
      <p:pic>
        <p:nvPicPr>
          <p:cNvPr id="10242" name="Espace réservé pour une image  4">
            <a:extLst>
              <a:ext uri="{FF2B5EF4-FFF2-40B4-BE49-F238E27FC236}">
                <a16:creationId xmlns:a16="http://schemas.microsoft.com/office/drawing/2014/main" id="{7F7AD8BA-2A3E-7644-B9E1-CFDA2363800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4" r="14"/>
          <a:stretch>
            <a:fillRect/>
          </a:stretch>
        </p:blipFill>
        <p:spPr>
          <a:xfrm>
            <a:off x="1524000" y="1592263"/>
            <a:ext cx="9144000" cy="4679950"/>
          </a:xfrm>
        </p:spPr>
      </p:pic>
    </p:spTree>
    <p:extLst>
      <p:ext uri="{BB962C8B-B14F-4D97-AF65-F5344CB8AC3E}">
        <p14:creationId xmlns:p14="http://schemas.microsoft.com/office/powerpoint/2010/main" val="1542413206"/>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3047</TotalTime>
  <Words>5356</Words>
  <Application>Microsoft Office PowerPoint</Application>
  <PresentationFormat>Ευρεία οθόνη</PresentationFormat>
  <Paragraphs>415</Paragraphs>
  <Slides>81</Slides>
  <Notes>25</Notes>
  <HiddenSlides>5</HiddenSlides>
  <MMClips>0</MMClips>
  <ScaleCrop>false</ScaleCrop>
  <HeadingPairs>
    <vt:vector size="6" baseType="variant">
      <vt:variant>
        <vt:lpstr>Γραμματοσειρές που χρησιμοποιούνται</vt:lpstr>
      </vt:variant>
      <vt:variant>
        <vt:i4>15</vt:i4>
      </vt:variant>
      <vt:variant>
        <vt:lpstr>Θέμα</vt:lpstr>
      </vt:variant>
      <vt:variant>
        <vt:i4>1</vt:i4>
      </vt:variant>
      <vt:variant>
        <vt:lpstr>Τίτλοι διαφανειών</vt:lpstr>
      </vt:variant>
      <vt:variant>
        <vt:i4>81</vt:i4>
      </vt:variant>
    </vt:vector>
  </HeadingPairs>
  <TitlesOfParts>
    <vt:vector size="97" baseType="lpstr">
      <vt:lpstr>ACaslon-Regular</vt:lpstr>
      <vt:lpstr>Arial</vt:lpstr>
      <vt:lpstr>Arial Narrow</vt:lpstr>
      <vt:lpstr>BlinkMacSystemFont</vt:lpstr>
      <vt:lpstr>Calibri</vt:lpstr>
      <vt:lpstr>Calibri Light</vt:lpstr>
      <vt:lpstr>Cambria</vt:lpstr>
      <vt:lpstr>Century Gothic</vt:lpstr>
      <vt:lpstr>FranklinGothic-Medium</vt:lpstr>
      <vt:lpstr>Helvetica Neue</vt:lpstr>
      <vt:lpstr>HelveticaNeue</vt:lpstr>
      <vt:lpstr>Meta-Normal</vt:lpstr>
      <vt:lpstr>MetaSerifPro-Medium</vt:lpstr>
      <vt:lpstr>Verdana</vt:lpstr>
      <vt:lpstr>Wingdings</vt:lpstr>
      <vt:lpstr>Θέμα του Office</vt:lpstr>
      <vt:lpstr>Μακροαγγειοπάθεια </vt:lpstr>
      <vt:lpstr>Παρουσίαση του PowerPoint</vt:lpstr>
      <vt:lpstr>Παρουσίαση του PowerPoint</vt:lpstr>
      <vt:lpstr>Παρουσίαση του PowerPoint</vt:lpstr>
      <vt:lpstr>Estimates and projections Global number of adults (20–79 years) in millions</vt:lpstr>
      <vt:lpstr>Παρουσίαση του PowerPoint</vt:lpstr>
      <vt:lpstr>Παρουσίαση του PowerPoint</vt:lpstr>
      <vt:lpstr>Country characteristics and age-adjusted cardiovascular disease (CVD) mortality</vt:lpstr>
      <vt:lpstr>Country characteristics and age-adjusted cardiovascular disease (CVD) mortality</vt:lpstr>
      <vt:lpstr>Prevalence of cardiovascular disease  in younger people with type 1 diabetes</vt:lpstr>
      <vt:lpstr>Prevalence of cardiovascular disease in middle-aged people with diabetes</vt:lpstr>
      <vt:lpstr>Cardiovascular disease mortality in  middle-aged people with diabetes</vt:lpstr>
      <vt:lpstr>Strategies to decrease the impact of diabetes and cardiovascular diseases</vt:lpstr>
      <vt:lpstr>Η ΚΔ νόσος σε ασθενείς με ΣΔτ2 είναι υπεύθυνη για περισσότερους θανάτους από τον καρκίνο</vt:lpstr>
      <vt:lpstr>Diabetes and CVD Risk</vt:lpstr>
      <vt:lpstr>Diabetes and CVD Risk</vt:lpstr>
      <vt:lpstr>Diabetes and CVD Risk</vt:lpstr>
      <vt:lpstr>CV Consequences of T2D</vt:lpstr>
      <vt:lpstr>Παρουσίαση του PowerPoint</vt:lpstr>
      <vt:lpstr>Ο κίνδυνος εμφάνισης ΚΑΝ ξεκινά πριν από τη διάγνωση του διαβήτη τύπου 2 αλλά αυξάνεται στη συνέχεια1</vt:lpstr>
      <vt:lpstr>ΣΔ και καρδιαγγειακός θάνατος</vt:lpstr>
      <vt:lpstr>Παρουσίαση του PowerPoint</vt:lpstr>
      <vt:lpstr>Macrovascular Complications of T2D</vt:lpstr>
      <vt:lpstr>The Ticking Clock —  CV Risk Before  Glucose  Nurses’ Health Study</vt:lpstr>
      <vt:lpstr>Early Glycemic Control Reduces Risk of Complications</vt:lpstr>
      <vt:lpstr>Καρδιαγγειακή Νόσος και ΣΔ Key manifestations</vt:lpstr>
      <vt:lpstr>Παρουσίαση του PowerPoint</vt:lpstr>
      <vt:lpstr>Υπεργλυκαιμία</vt:lpstr>
      <vt:lpstr>Παρουσίαση του PowerPoint</vt:lpstr>
      <vt:lpstr>Αντίσταση στην Ινσουλίνη/Υπερινσουλιναιμία</vt:lpstr>
      <vt:lpstr>Υπεργλυκαιμία/IR/Υπερινσουλιναιμία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Διαβητική Δυσλιπιδαιμία</vt:lpstr>
      <vt:lpstr>Παρουσίαση του PowerPoint</vt:lpstr>
      <vt:lpstr>Παρουσίαση του PowerPoint</vt:lpstr>
      <vt:lpstr>Παρουσίαση του PowerPoint</vt:lpstr>
      <vt:lpstr>Παρουσίαση του PowerPoint</vt:lpstr>
      <vt:lpstr>Macrovascular Complications Affect Multiple Organs and Can Occur Early in the T2D Disease Course</vt:lpstr>
      <vt:lpstr>Management of Diabetes and Its Complications</vt:lpstr>
      <vt:lpstr>STENO-2:  Η πολυπαραγοντική αντιμετώπιση μειώνει τα καρδιαγγειακά συμβάματα</vt:lpstr>
      <vt:lpstr>Benefits of Multifactorial Intensive Therapy Over Conventional Therapy Steno-2 Trial</vt:lpstr>
      <vt:lpstr>Importance of Glycemic Control</vt:lpstr>
      <vt:lpstr>Glycemic Control Among Patients With T2D</vt:lpstr>
      <vt:lpstr>Clinical Inertia Is Associated With Significant Increased Risk</vt:lpstr>
      <vt:lpstr>Consequences of Delaying Intensification  of Therapy in T2DM</vt:lpstr>
      <vt:lpstr>Consequences of Therapeutic Inertia in Diabetes</vt:lpstr>
      <vt:lpstr>Diabetes + Obesity = Diabesity  Διαβήτης + Παχυσαρκία = Επιδημία της δεκαετίας του 1990</vt:lpstr>
      <vt:lpstr>Παρουσίαση του PowerPoint</vt:lpstr>
      <vt:lpstr>Παρουσίαση του PowerPoint</vt:lpstr>
      <vt:lpstr>Παρουσίαση του PowerPoint</vt:lpstr>
      <vt:lpstr>Obesity Is a Serious Chronic Disease</vt:lpstr>
      <vt:lpstr>Obesity Is Associated With Multiple Complications</vt:lpstr>
      <vt:lpstr>Obesity Is Associated With Multiple Complications </vt:lpstr>
      <vt:lpstr>Overweight and Obesity Increase the Risk for CVD,  Even in the Absence of Metabolic Abnormalities </vt:lpstr>
      <vt:lpstr>Consequences of Inflammation in Obesity Adipose Tissue</vt:lpstr>
      <vt:lpstr>Excess Adiposity Leads to Major Risk Factors  and Common Chronic Diseases</vt:lpstr>
      <vt:lpstr>A Link Among Obesity, Inflammation, and CVD  Role of Ectopic Fat</vt:lpstr>
      <vt:lpstr>From NAFLD or NASH to Diabetes and CVD           </vt:lpstr>
      <vt:lpstr>How Much Weight Loss Is Needed to Improve  Obesity-Related Complications?</vt:lpstr>
      <vt:lpstr>How Much Weight Loss Is Needed to Improve  Obesity-Related Complications?</vt:lpstr>
      <vt:lpstr>How Much Weight Loss Is Needed to Improve  Obesity-Related Complications?</vt:lpstr>
      <vt:lpstr>Weight Loss Effect on CV Mortality</vt:lpstr>
      <vt:lpstr>Look AHEAD No CV Benefit Unless…</vt:lpstr>
      <vt:lpstr>Look AHEAD: Association Between Magnitude of Weight Loss and Incidence of CVD in Patients With T2D</vt:lpstr>
      <vt:lpstr>Look AHEAD: Association Between Magnitude of Weight Loss and Incidence of CVD in Patients With T2D</vt:lpstr>
      <vt:lpstr>Obesity at Age 2 Predicts Status at Age 35 </vt:lpstr>
      <vt:lpstr>Obesity at Age 2 Predicts Status at Age 35 </vt:lpstr>
      <vt:lpstr>BMI During Adolescence and Outcome</vt:lpstr>
      <vt:lpstr>BMI During Adolescence and Outcome</vt:lpstr>
      <vt:lpstr>Παρουσίαση του PowerPoint</vt:lpstr>
      <vt:lpstr>Παρουσίαση του PowerPoint</vt:lpstr>
      <vt:lpstr>Παρουσίαση του PowerPoint</vt:lpstr>
      <vt:lpstr>Διασύνδεση  μικρο και μακροαγγειακών επιπλοκών σε επιταχυνόμενη αθηροσκλήρωση </vt:lpstr>
      <vt:lpstr>Η διαδρομή ως στις διαβητικές επιπλοκές</vt:lpstr>
      <vt:lpstr>ΚΔ επιπλοκές που σχετίζονται με ΣΔτ2 έχουν μειωθεί με τη βελτίωση στη φαρμακευτική αγωγή αλλά εξακολουθεί να υπάρχει μεγάλη επιβάρυνση</vt:lpstr>
      <vt:lpstr>Παρά τις προόδους στη θεραπεία, το προσδόκιμο ζωής μειώνεται εξαιτίας των πολλαπλών επιπλοκών του ΣΔτ2, το αγγειακό εγκεφαλικό επεισόδιο και το έμφραγμα του μυοκαρδίου</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Μακροαγγειοπάθεια </dc:title>
  <dc:creator>Δημήτρης Σκούτας</dc:creator>
  <cp:lastModifiedBy>Δημήτρης Σκούτας</cp:lastModifiedBy>
  <cp:revision>16</cp:revision>
  <dcterms:created xsi:type="dcterms:W3CDTF">2023-10-17T03:09:28Z</dcterms:created>
  <dcterms:modified xsi:type="dcterms:W3CDTF">2023-10-19T05:56:28Z</dcterms:modified>
</cp:coreProperties>
</file>