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53"/>
  </p:notesMasterIdLst>
  <p:sldIdLst>
    <p:sldId id="335" r:id="rId4"/>
    <p:sldId id="259" r:id="rId5"/>
    <p:sldId id="260" r:id="rId6"/>
    <p:sldId id="325" r:id="rId7"/>
    <p:sldId id="326" r:id="rId8"/>
    <p:sldId id="269" r:id="rId9"/>
    <p:sldId id="262" r:id="rId10"/>
    <p:sldId id="263" r:id="rId11"/>
    <p:sldId id="274" r:id="rId12"/>
    <p:sldId id="275" r:id="rId13"/>
    <p:sldId id="266" r:id="rId14"/>
    <p:sldId id="267" r:id="rId15"/>
    <p:sldId id="268" r:id="rId16"/>
    <p:sldId id="270" r:id="rId17"/>
    <p:sldId id="271" r:id="rId18"/>
    <p:sldId id="276" r:id="rId19"/>
    <p:sldId id="277" r:id="rId20"/>
    <p:sldId id="278" r:id="rId21"/>
    <p:sldId id="279" r:id="rId22"/>
    <p:sldId id="280" r:id="rId23"/>
    <p:sldId id="282" r:id="rId24"/>
    <p:sldId id="336" r:id="rId25"/>
    <p:sldId id="337" r:id="rId26"/>
    <p:sldId id="285" r:id="rId27"/>
    <p:sldId id="286" r:id="rId28"/>
    <p:sldId id="315" r:id="rId29"/>
    <p:sldId id="319" r:id="rId30"/>
    <p:sldId id="331" r:id="rId31"/>
    <p:sldId id="287" r:id="rId32"/>
    <p:sldId id="288" r:id="rId33"/>
    <p:sldId id="289" r:id="rId34"/>
    <p:sldId id="295" r:id="rId35"/>
    <p:sldId id="296" r:id="rId36"/>
    <p:sldId id="321" r:id="rId37"/>
    <p:sldId id="328" r:id="rId38"/>
    <p:sldId id="300" r:id="rId39"/>
    <p:sldId id="329" r:id="rId40"/>
    <p:sldId id="301" r:id="rId41"/>
    <p:sldId id="302" r:id="rId42"/>
    <p:sldId id="290" r:id="rId43"/>
    <p:sldId id="312" r:id="rId44"/>
    <p:sldId id="320" r:id="rId45"/>
    <p:sldId id="330" r:id="rId46"/>
    <p:sldId id="342" r:id="rId47"/>
    <p:sldId id="333" r:id="rId48"/>
    <p:sldId id="338" r:id="rId49"/>
    <p:sldId id="339" r:id="rId50"/>
    <p:sldId id="340" r:id="rId51"/>
    <p:sldId id="341" r:id="rId5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4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684A3E-9EB3-4876-93B0-584DF191175E}" type="datetimeFigureOut">
              <a:rPr lang="el-GR" smtClean="0"/>
              <a:t>21/10/2023</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71924D-1670-48BB-AE34-6635231E93D8}" type="slidenum">
              <a:rPr lang="el-GR" smtClean="0"/>
              <a:t>‹#›</a:t>
            </a:fld>
            <a:endParaRPr lang="el-GR"/>
          </a:p>
        </p:txBody>
      </p:sp>
    </p:spTree>
    <p:extLst>
      <p:ext uri="{BB962C8B-B14F-4D97-AF65-F5344CB8AC3E}">
        <p14:creationId xmlns:p14="http://schemas.microsoft.com/office/powerpoint/2010/main" val="109839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noRot="1" noChangeAspect="1"/>
          </p:cNvSpPr>
          <p:nvPr>
            <p:ph type="sldImg"/>
          </p:nvPr>
        </p:nvSpPr>
        <p:spPr>
          <a:xfrm>
            <a:off x="1374775" y="652463"/>
            <a:ext cx="4302125" cy="3225800"/>
          </a:xfrm>
          <a:prstGeom prst="rect">
            <a:avLst/>
          </a:prstGeom>
        </p:spPr>
      </p:sp>
      <p:sp>
        <p:nvSpPr>
          <p:cNvPr id="65" name="PlaceHolder 2"/>
          <p:cNvSpPr>
            <a:spLocks noGrp="1"/>
          </p:cNvSpPr>
          <p:nvPr>
            <p:ph type="body"/>
          </p:nvPr>
        </p:nvSpPr>
        <p:spPr>
          <a:xfrm>
            <a:off x="705751" y="4085315"/>
            <a:ext cx="5639478" cy="3870104"/>
          </a:xfrm>
          <a:prstGeom prst="rect">
            <a:avLst/>
          </a:prstGeom>
        </p:spPr>
        <p:txBody>
          <a:bodyPr lIns="0" tIns="0" rIns="0" bIns="0"/>
          <a:lstStyle/>
          <a:p>
            <a:r>
              <a:rPr lang="en-US" sz="800" spc="-1">
                <a:latin typeface="Arial"/>
              </a:rPr>
              <a:t>Primary outcomes</a:t>
            </a:r>
          </a:p>
          <a:p>
            <a:endParaRPr lang="en-US" sz="800" spc="-1">
              <a:latin typeface="Arial"/>
            </a:endParaRPr>
          </a:p>
          <a:p>
            <a:r>
              <a:rPr lang="en-US" sz="800" spc="-1">
                <a:latin typeface="Arial"/>
              </a:rPr>
              <a:t>(A) Forest plot of the primary outcome of prevention (new or worsened respiratory, cardiovascular or kidney organ dysfunction or death from any cause) and its components; (B) Kaplan-Meier of the cumulative estimate of the primary outcome of prevention; (C) the proportion of patients for each of the components of the primary outcome of recovery. HR=hazard ratio. WR=win ratio.</a:t>
            </a:r>
          </a:p>
          <a:p>
            <a:endParaRPr lang="en-US" sz="800" spc="-1">
              <a:latin typeface="Arial"/>
            </a:endParaRPr>
          </a:p>
          <a:p>
            <a:endParaRPr lang="en-US" sz="800" spc="-1">
              <a:latin typeface="Arial"/>
            </a:endParaRPr>
          </a:p>
          <a:p>
            <a:endParaRPr lang="en-US" sz="800"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5795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0108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79137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smtClean="0">
                <a:solidFill>
                  <a:prstClr val="black">
                    <a:tint val="75000"/>
                  </a:prstClr>
                </a:solidFill>
              </a:rPr>
              <a:t>Copyright © 2009 </a:t>
            </a:r>
            <a:r>
              <a:rPr lang="en-US" dirty="0" err="1" smtClean="0">
                <a:solidFill>
                  <a:prstClr val="black">
                    <a:tint val="75000"/>
                  </a:prstClr>
                </a:solidFill>
              </a:rPr>
              <a:t>Wolters</a:t>
            </a:r>
            <a:r>
              <a:rPr lang="en-US" dirty="0" smtClean="0">
                <a:solidFill>
                  <a:prstClr val="black">
                    <a:tint val="75000"/>
                  </a:prstClr>
                </a:solidFill>
              </a:rPr>
              <a:t> </a:t>
            </a:r>
            <a:r>
              <a:rPr lang="en-US" dirty="0" err="1" smtClean="0">
                <a:solidFill>
                  <a:prstClr val="black">
                    <a:tint val="75000"/>
                  </a:prstClr>
                </a:solidFill>
              </a:rPr>
              <a:t>Kluwer</a:t>
            </a:r>
            <a:r>
              <a:rPr lang="en-US" dirty="0" smtClean="0">
                <a:solidFill>
                  <a:prstClr val="black">
                    <a:tint val="75000"/>
                  </a:prstClr>
                </a:solidFill>
              </a:rPr>
              <a:t>. Published by Lippincott Williams &amp; Wilkins.</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25" y="6324600"/>
            <a:ext cx="1247775" cy="304800"/>
          </a:xfrm>
          <a:prstGeom prst="rect">
            <a:avLst/>
          </a:prstGeom>
        </p:spPr>
      </p:pic>
    </p:spTree>
    <p:extLst>
      <p:ext uri="{BB962C8B-B14F-4D97-AF65-F5344CB8AC3E}">
        <p14:creationId xmlns:p14="http://schemas.microsoft.com/office/powerpoint/2010/main" val="164004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062CF3-1F58-4607-89BC-A462E955FE3C}" type="datetime1">
              <a:rPr lang="en-US" smtClean="0">
                <a:solidFill>
                  <a:prstClr val="black">
                    <a:tint val="75000"/>
                  </a:prstClr>
                </a:solidFill>
              </a:rPr>
              <a:pPr/>
              <a:t>10/21/2023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621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483ED-733A-4ACA-A384-A98EC962AE89}" type="datetime1">
              <a:rPr lang="en-US" smtClean="0">
                <a:solidFill>
                  <a:prstClr val="black">
                    <a:tint val="75000"/>
                  </a:prstClr>
                </a:solidFill>
              </a:rPr>
              <a:pPr/>
              <a:t>10/21/2023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301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E69BC5-34C4-4E6A-BD32-745F05F85CE1}" type="datetime1">
              <a:rPr lang="en-US" smtClean="0">
                <a:solidFill>
                  <a:prstClr val="black">
                    <a:tint val="75000"/>
                  </a:prstClr>
                </a:solidFill>
              </a:rPr>
              <a:pPr/>
              <a:t>10/21/2023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195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23E42C-4DF1-46AE-97A9-18AF6B43EE9C}" type="datetime1">
              <a:rPr lang="en-US" smtClean="0">
                <a:solidFill>
                  <a:prstClr val="black">
                    <a:tint val="75000"/>
                  </a:prstClr>
                </a:solidFill>
              </a:rPr>
              <a:pPr/>
              <a:t>10/21/2023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140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039E3F-92DD-47DA-B9FE-58942EE659D3}" type="datetime1">
              <a:rPr lang="en-US" smtClean="0">
                <a:solidFill>
                  <a:prstClr val="black">
                    <a:tint val="75000"/>
                  </a:prstClr>
                </a:solidFill>
              </a:rPr>
              <a:pPr/>
              <a:t>10/21/2023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38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D0D372-5EA4-44EF-8E02-39D181E30D47}" type="datetime1">
              <a:rPr lang="en-US" smtClean="0">
                <a:solidFill>
                  <a:prstClr val="black">
                    <a:tint val="75000"/>
                  </a:prstClr>
                </a:solidFill>
              </a:rPr>
              <a:pPr/>
              <a:t>10/21/2023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443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371600" y="2057400"/>
            <a:ext cx="6400800" cy="1371600"/>
          </a:xfrm>
        </p:spPr>
        <p:txBody>
          <a:bodyPr>
            <a:normAutofit/>
          </a:bodyPr>
          <a:lstStyle>
            <a:lvl1pPr marL="0" indent="0" algn="ctr" defTabSz="914400" rtl="0" eaLnBrk="1" latinLnBrk="0" hangingPunct="1">
              <a:spcBef>
                <a:spcPct val="20000"/>
              </a:spcBef>
              <a:buFont typeface="Arial" pitchFamily="34" charset="0"/>
              <a:buNone/>
              <a:defRPr lang="en-US" sz="3200" kern="1200" dirty="0">
                <a:solidFill>
                  <a:schemeClr val="tx1">
                    <a:tint val="75000"/>
                  </a:schemeClr>
                </a:solidFill>
                <a:latin typeface="+mn-lt"/>
                <a:ea typeface="+mn-ea"/>
                <a:cs typeface="+mn-cs"/>
              </a:defRPr>
            </a:lvl1pPr>
          </a:lstStyle>
          <a:p>
            <a:r>
              <a:rPr lang="en-US" dirty="0" smtClean="0"/>
              <a:t>This PowerPoint document contains the images that you requested.</a:t>
            </a:r>
            <a:endParaRPr lang="en-US" dirty="0"/>
          </a:p>
        </p:txBody>
      </p:sp>
      <p:sp>
        <p:nvSpPr>
          <p:cNvPr id="9" name="Title 1"/>
          <p:cNvSpPr>
            <a:spLocks noGrp="1"/>
          </p:cNvSpPr>
          <p:nvPr>
            <p:ph type="title"/>
          </p:nvPr>
        </p:nvSpPr>
        <p:spPr>
          <a:xfrm>
            <a:off x="228600" y="1143000"/>
            <a:ext cx="8229600" cy="719328"/>
          </a:xfrm>
        </p:spPr>
        <p:txBody>
          <a:bodyPr anchor="b">
            <a:no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dirty="0" smtClean="0"/>
              <a:t>Click to edit Master title style</a:t>
            </a:r>
            <a:endParaRPr lang="en-US" dirty="0"/>
          </a:p>
        </p:txBody>
      </p:sp>
      <p:sp>
        <p:nvSpPr>
          <p:cNvPr id="13" name="Text Placeholder 12"/>
          <p:cNvSpPr>
            <a:spLocks noGrp="1"/>
          </p:cNvSpPr>
          <p:nvPr>
            <p:ph type="body" sz="quarter" idx="13" hasCustomPrompt="1"/>
          </p:nvPr>
        </p:nvSpPr>
        <p:spPr>
          <a:xfrm>
            <a:off x="914400" y="3505200"/>
            <a:ext cx="7315200" cy="2895600"/>
          </a:xfrm>
          <a:ln>
            <a:noFill/>
          </a:ln>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1400" b="1" kern="1200" noProof="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Copyright Notice</a:t>
            </a:r>
            <a:br>
              <a:rPr kumimoji="0" lang="en-US" sz="1400" b="1" i="0" u="none" strike="noStrike" kern="1200" cap="none" spc="0" normalizeH="0" baseline="0" noProof="0" dirty="0" smtClean="0">
                <a:ln>
                  <a:noFill/>
                </a:ln>
                <a:solidFill>
                  <a:prstClr val="black"/>
                </a:solidFill>
                <a:effectLst/>
                <a:uLnTx/>
                <a:uFillTx/>
                <a:latin typeface="+mn-lt"/>
                <a:ea typeface="+mn-ea"/>
                <a:cs typeface="+mn-cs"/>
              </a:rPr>
            </a:br>
            <a:endParaRPr kumimoji="0" lang="en-US"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6150" y="180975"/>
            <a:ext cx="2171700" cy="352425"/>
          </a:xfrm>
          <a:prstGeom prst="rect">
            <a:avLst/>
          </a:prstGeom>
        </p:spPr>
      </p:pic>
    </p:spTree>
    <p:extLst>
      <p:ext uri="{BB962C8B-B14F-4D97-AF65-F5344CB8AC3E}">
        <p14:creationId xmlns:p14="http://schemas.microsoft.com/office/powerpoint/2010/main" val="210832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51617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E1BAEC-E88C-4622-A302-A87EF2BF6E4A}" type="datetime1">
              <a:rPr lang="en-US" smtClean="0">
                <a:solidFill>
                  <a:prstClr val="black">
                    <a:tint val="75000"/>
                  </a:prstClr>
                </a:solidFill>
              </a:rPr>
              <a:pPr/>
              <a:t>10/21/2023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40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smtClean="0">
                <a:solidFill>
                  <a:prstClr val="black">
                    <a:tint val="75000"/>
                  </a:prstClr>
                </a:solidFill>
              </a:rPr>
              <a:t>Copyright © 2009 </a:t>
            </a:r>
            <a:r>
              <a:rPr lang="en-US" dirty="0" err="1" smtClean="0">
                <a:solidFill>
                  <a:prstClr val="black">
                    <a:tint val="75000"/>
                  </a:prstClr>
                </a:solidFill>
              </a:rPr>
              <a:t>Wolters</a:t>
            </a:r>
            <a:r>
              <a:rPr lang="en-US" dirty="0" smtClean="0">
                <a:solidFill>
                  <a:prstClr val="black">
                    <a:tint val="75000"/>
                  </a:prstClr>
                </a:solidFill>
              </a:rPr>
              <a:t> </a:t>
            </a:r>
            <a:r>
              <a:rPr lang="en-US" dirty="0" err="1" smtClean="0">
                <a:solidFill>
                  <a:prstClr val="black">
                    <a:tint val="75000"/>
                  </a:prstClr>
                </a:solidFill>
              </a:rPr>
              <a:t>Kluwer</a:t>
            </a:r>
            <a:r>
              <a:rPr lang="en-US" dirty="0" smtClean="0">
                <a:solidFill>
                  <a:prstClr val="black">
                    <a:tint val="75000"/>
                  </a:prstClr>
                </a:solidFill>
              </a:rPr>
              <a:t>. Published by Lippincott Williams &amp; Wilkins.</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25" y="6324600"/>
            <a:ext cx="1247775" cy="304800"/>
          </a:xfrm>
          <a:prstGeom prst="rect">
            <a:avLst/>
          </a:prstGeom>
        </p:spPr>
      </p:pic>
    </p:spTree>
    <p:extLst>
      <p:ext uri="{BB962C8B-B14F-4D97-AF65-F5344CB8AC3E}">
        <p14:creationId xmlns:p14="http://schemas.microsoft.com/office/powerpoint/2010/main" val="4270597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E5A7B3-3010-4D23-917E-4756377F86A1}" type="datetime1">
              <a:rPr lang="en-US" smtClean="0">
                <a:solidFill>
                  <a:prstClr val="black">
                    <a:tint val="75000"/>
                  </a:prstClr>
                </a:solidFill>
              </a:rPr>
              <a:pPr/>
              <a:t>10/21/2023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95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3B8F3-7BAD-41C0-8DBA-25DE1AB5911A}" type="datetime1">
              <a:rPr lang="en-US" smtClean="0">
                <a:solidFill>
                  <a:prstClr val="black">
                    <a:tint val="75000"/>
                  </a:prstClr>
                </a:solidFill>
              </a:rPr>
              <a:pPr/>
              <a:t>10/21/2023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507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187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3" name="PlaceHolder 2"/>
          <p:cNvSpPr>
            <a:spLocks noGrp="1"/>
          </p:cNvSpPr>
          <p:nvPr>
            <p:ph type="subTitle"/>
          </p:nvPr>
        </p:nvSpPr>
        <p:spPr>
          <a:xfrm>
            <a:off x="457172" y="1604399"/>
            <a:ext cx="8229090" cy="3977254"/>
          </a:xfrm>
          <a:prstGeom prst="rect">
            <a:avLst/>
          </a:prstGeom>
        </p:spPr>
        <p:txBody>
          <a:bodyPr lIns="0" tIns="0" rIns="0" bIns="0" anchor="ctr">
            <a:noAutofit/>
          </a:bodyPr>
          <a:lstStyle/>
          <a:p>
            <a:pPr algn="ctr"/>
            <a:endParaRPr lang="el-GR" sz="3200" b="0" strike="noStrike" spc="-1">
              <a:latin typeface="Arial"/>
            </a:endParaRPr>
          </a:p>
        </p:txBody>
      </p:sp>
    </p:spTree>
    <p:extLst>
      <p:ext uri="{BB962C8B-B14F-4D97-AF65-F5344CB8AC3E}">
        <p14:creationId xmlns:p14="http://schemas.microsoft.com/office/powerpoint/2010/main" val="1599016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5" name="PlaceHolder 2"/>
          <p:cNvSpPr>
            <a:spLocks noGrp="1"/>
          </p:cNvSpPr>
          <p:nvPr>
            <p:ph type="body"/>
          </p:nvPr>
        </p:nvSpPr>
        <p:spPr>
          <a:xfrm>
            <a:off x="457172" y="1604399"/>
            <a:ext cx="8229090" cy="3977254"/>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3281035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7" name="PlaceHolder 2"/>
          <p:cNvSpPr>
            <a:spLocks noGrp="1"/>
          </p:cNvSpPr>
          <p:nvPr>
            <p:ph type="body"/>
          </p:nvPr>
        </p:nvSpPr>
        <p:spPr>
          <a:xfrm>
            <a:off x="457172" y="1604399"/>
            <a:ext cx="4015600" cy="3977254"/>
          </a:xfrm>
          <a:prstGeom prst="rect">
            <a:avLst/>
          </a:prstGeom>
        </p:spPr>
        <p:txBody>
          <a:bodyPr lIns="0" tIns="0" rIns="0" bIns="0">
            <a:normAutofit/>
          </a:bodyPr>
          <a:lstStyle/>
          <a:p>
            <a:endParaRPr lang="el-GR" sz="3200" b="0" strike="noStrike" spc="-1">
              <a:latin typeface="Arial"/>
            </a:endParaRPr>
          </a:p>
        </p:txBody>
      </p:sp>
      <p:sp>
        <p:nvSpPr>
          <p:cNvPr id="8" name="PlaceHolder 3"/>
          <p:cNvSpPr>
            <a:spLocks noGrp="1"/>
          </p:cNvSpPr>
          <p:nvPr>
            <p:ph type="body"/>
          </p:nvPr>
        </p:nvSpPr>
        <p:spPr>
          <a:xfrm>
            <a:off x="4673927" y="1604399"/>
            <a:ext cx="4015600" cy="3977254"/>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250154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Tree>
    <p:extLst>
      <p:ext uri="{BB962C8B-B14F-4D97-AF65-F5344CB8AC3E}">
        <p14:creationId xmlns:p14="http://schemas.microsoft.com/office/powerpoint/2010/main" val="3009940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172" y="273423"/>
            <a:ext cx="8229090" cy="5307359"/>
          </a:xfrm>
          <a:prstGeom prst="rect">
            <a:avLst/>
          </a:prstGeom>
        </p:spPr>
        <p:txBody>
          <a:bodyPr lIns="0" tIns="0" rIns="0" bIns="0" anchor="ctr">
            <a:noAutofit/>
          </a:bodyPr>
          <a:lstStyle/>
          <a:p>
            <a:pPr algn="ctr"/>
            <a:endParaRPr lang="el-GR" sz="3200" b="0" strike="noStrike" spc="-1">
              <a:latin typeface="Arial"/>
            </a:endParaRPr>
          </a:p>
        </p:txBody>
      </p:sp>
    </p:spTree>
    <p:extLst>
      <p:ext uri="{BB962C8B-B14F-4D97-AF65-F5344CB8AC3E}">
        <p14:creationId xmlns:p14="http://schemas.microsoft.com/office/powerpoint/2010/main" val="105353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74117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12" name="PlaceHolder 2"/>
          <p:cNvSpPr>
            <a:spLocks noGrp="1"/>
          </p:cNvSpPr>
          <p:nvPr>
            <p:ph type="body"/>
          </p:nvPr>
        </p:nvSpPr>
        <p:spPr>
          <a:xfrm>
            <a:off x="457172" y="1604399"/>
            <a:ext cx="4015600" cy="1896978"/>
          </a:xfrm>
          <a:prstGeom prst="rect">
            <a:avLst/>
          </a:prstGeom>
        </p:spPr>
        <p:txBody>
          <a:bodyPr lIns="0" tIns="0" rIns="0" bIns="0">
            <a:normAutofit/>
          </a:bodyPr>
          <a:lstStyle/>
          <a:p>
            <a:endParaRPr lang="el-GR" sz="3200" b="0" strike="noStrike" spc="-1">
              <a:latin typeface="Arial"/>
            </a:endParaRPr>
          </a:p>
        </p:txBody>
      </p:sp>
      <p:sp>
        <p:nvSpPr>
          <p:cNvPr id="13" name="PlaceHolder 3"/>
          <p:cNvSpPr>
            <a:spLocks noGrp="1"/>
          </p:cNvSpPr>
          <p:nvPr>
            <p:ph type="body"/>
          </p:nvPr>
        </p:nvSpPr>
        <p:spPr>
          <a:xfrm>
            <a:off x="4673927" y="1604399"/>
            <a:ext cx="4015600" cy="3977254"/>
          </a:xfrm>
          <a:prstGeom prst="rect">
            <a:avLst/>
          </a:prstGeom>
        </p:spPr>
        <p:txBody>
          <a:bodyPr lIns="0" tIns="0" rIns="0" bIns="0">
            <a:normAutofit/>
          </a:bodyPr>
          <a:lstStyle/>
          <a:p>
            <a:endParaRPr lang="el-GR" sz="3200" b="0" strike="noStrike" spc="-1">
              <a:latin typeface="Arial"/>
            </a:endParaRPr>
          </a:p>
        </p:txBody>
      </p:sp>
      <p:sp>
        <p:nvSpPr>
          <p:cNvPr id="14" name="PlaceHolder 4"/>
          <p:cNvSpPr>
            <a:spLocks noGrp="1"/>
          </p:cNvSpPr>
          <p:nvPr>
            <p:ph type="body"/>
          </p:nvPr>
        </p:nvSpPr>
        <p:spPr>
          <a:xfrm>
            <a:off x="457172" y="3682062"/>
            <a:ext cx="4015600" cy="1896978"/>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611522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16" name="PlaceHolder 2"/>
          <p:cNvSpPr>
            <a:spLocks noGrp="1"/>
          </p:cNvSpPr>
          <p:nvPr>
            <p:ph type="body"/>
          </p:nvPr>
        </p:nvSpPr>
        <p:spPr>
          <a:xfrm>
            <a:off x="457172" y="1604399"/>
            <a:ext cx="4015600" cy="3977254"/>
          </a:xfrm>
          <a:prstGeom prst="rect">
            <a:avLst/>
          </a:prstGeom>
        </p:spPr>
        <p:txBody>
          <a:bodyPr lIns="0" tIns="0" rIns="0" bIns="0">
            <a:normAutofit/>
          </a:bodyPr>
          <a:lstStyle/>
          <a:p>
            <a:endParaRPr lang="el-GR" sz="3200" b="0" strike="noStrike" spc="-1">
              <a:latin typeface="Arial"/>
            </a:endParaRPr>
          </a:p>
        </p:txBody>
      </p:sp>
      <p:sp>
        <p:nvSpPr>
          <p:cNvPr id="17" name="PlaceHolder 3"/>
          <p:cNvSpPr>
            <a:spLocks noGrp="1"/>
          </p:cNvSpPr>
          <p:nvPr>
            <p:ph type="body"/>
          </p:nvPr>
        </p:nvSpPr>
        <p:spPr>
          <a:xfrm>
            <a:off x="4673927" y="1604399"/>
            <a:ext cx="4015600" cy="1896978"/>
          </a:xfrm>
          <a:prstGeom prst="rect">
            <a:avLst/>
          </a:prstGeom>
        </p:spPr>
        <p:txBody>
          <a:bodyPr lIns="0" tIns="0" rIns="0" bIns="0">
            <a:normAutofit/>
          </a:bodyPr>
          <a:lstStyle/>
          <a:p>
            <a:endParaRPr lang="el-GR" sz="3200" b="0" strike="noStrike" spc="-1">
              <a:latin typeface="Arial"/>
            </a:endParaRPr>
          </a:p>
        </p:txBody>
      </p:sp>
      <p:sp>
        <p:nvSpPr>
          <p:cNvPr id="18" name="PlaceHolder 4"/>
          <p:cNvSpPr>
            <a:spLocks noGrp="1"/>
          </p:cNvSpPr>
          <p:nvPr>
            <p:ph type="body"/>
          </p:nvPr>
        </p:nvSpPr>
        <p:spPr>
          <a:xfrm>
            <a:off x="4673927" y="3682062"/>
            <a:ext cx="4015600" cy="1896978"/>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2370022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20" name="PlaceHolder 2"/>
          <p:cNvSpPr>
            <a:spLocks noGrp="1"/>
          </p:cNvSpPr>
          <p:nvPr>
            <p:ph type="body"/>
          </p:nvPr>
        </p:nvSpPr>
        <p:spPr>
          <a:xfrm>
            <a:off x="457172" y="1604399"/>
            <a:ext cx="4015600" cy="1896978"/>
          </a:xfrm>
          <a:prstGeom prst="rect">
            <a:avLst/>
          </a:prstGeom>
        </p:spPr>
        <p:txBody>
          <a:bodyPr lIns="0" tIns="0" rIns="0" bIns="0">
            <a:normAutofit/>
          </a:bodyPr>
          <a:lstStyle/>
          <a:p>
            <a:endParaRPr lang="el-GR" sz="3200" b="0" strike="noStrike" spc="-1">
              <a:latin typeface="Arial"/>
            </a:endParaRPr>
          </a:p>
        </p:txBody>
      </p:sp>
      <p:sp>
        <p:nvSpPr>
          <p:cNvPr id="21" name="PlaceHolder 3"/>
          <p:cNvSpPr>
            <a:spLocks noGrp="1"/>
          </p:cNvSpPr>
          <p:nvPr>
            <p:ph type="body"/>
          </p:nvPr>
        </p:nvSpPr>
        <p:spPr>
          <a:xfrm>
            <a:off x="4673927" y="1604399"/>
            <a:ext cx="4015600" cy="1896978"/>
          </a:xfrm>
          <a:prstGeom prst="rect">
            <a:avLst/>
          </a:prstGeom>
        </p:spPr>
        <p:txBody>
          <a:bodyPr lIns="0" tIns="0" rIns="0" bIns="0">
            <a:normAutofit/>
          </a:bodyPr>
          <a:lstStyle/>
          <a:p>
            <a:endParaRPr lang="el-GR" sz="3200" b="0" strike="noStrike" spc="-1">
              <a:latin typeface="Arial"/>
            </a:endParaRPr>
          </a:p>
        </p:txBody>
      </p:sp>
      <p:sp>
        <p:nvSpPr>
          <p:cNvPr id="22" name="PlaceHolder 4"/>
          <p:cNvSpPr>
            <a:spLocks noGrp="1"/>
          </p:cNvSpPr>
          <p:nvPr>
            <p:ph type="body"/>
          </p:nvPr>
        </p:nvSpPr>
        <p:spPr>
          <a:xfrm>
            <a:off x="457172" y="3682062"/>
            <a:ext cx="8229090" cy="1896978"/>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356947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24" name="PlaceHolder 2"/>
          <p:cNvSpPr>
            <a:spLocks noGrp="1"/>
          </p:cNvSpPr>
          <p:nvPr>
            <p:ph type="body"/>
          </p:nvPr>
        </p:nvSpPr>
        <p:spPr>
          <a:xfrm>
            <a:off x="457172" y="1604399"/>
            <a:ext cx="8229090" cy="1896978"/>
          </a:xfrm>
          <a:prstGeom prst="rect">
            <a:avLst/>
          </a:prstGeom>
        </p:spPr>
        <p:txBody>
          <a:bodyPr lIns="0" tIns="0" rIns="0" bIns="0">
            <a:normAutofit/>
          </a:bodyPr>
          <a:lstStyle/>
          <a:p>
            <a:endParaRPr lang="el-GR" sz="3200" b="0" strike="noStrike" spc="-1">
              <a:latin typeface="Arial"/>
            </a:endParaRPr>
          </a:p>
        </p:txBody>
      </p:sp>
      <p:sp>
        <p:nvSpPr>
          <p:cNvPr id="25" name="PlaceHolder 3"/>
          <p:cNvSpPr>
            <a:spLocks noGrp="1"/>
          </p:cNvSpPr>
          <p:nvPr>
            <p:ph type="body"/>
          </p:nvPr>
        </p:nvSpPr>
        <p:spPr>
          <a:xfrm>
            <a:off x="457172" y="3682062"/>
            <a:ext cx="8229090" cy="1896978"/>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3007488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27" name="PlaceHolder 2"/>
          <p:cNvSpPr>
            <a:spLocks noGrp="1"/>
          </p:cNvSpPr>
          <p:nvPr>
            <p:ph type="body"/>
          </p:nvPr>
        </p:nvSpPr>
        <p:spPr>
          <a:xfrm>
            <a:off x="457172" y="1604399"/>
            <a:ext cx="4015600" cy="1896978"/>
          </a:xfrm>
          <a:prstGeom prst="rect">
            <a:avLst/>
          </a:prstGeom>
        </p:spPr>
        <p:txBody>
          <a:bodyPr lIns="0" tIns="0" rIns="0" bIns="0">
            <a:normAutofit/>
          </a:bodyPr>
          <a:lstStyle/>
          <a:p>
            <a:endParaRPr lang="el-GR" sz="3200" b="0" strike="noStrike" spc="-1">
              <a:latin typeface="Arial"/>
            </a:endParaRPr>
          </a:p>
        </p:txBody>
      </p:sp>
      <p:sp>
        <p:nvSpPr>
          <p:cNvPr id="28" name="PlaceHolder 3"/>
          <p:cNvSpPr>
            <a:spLocks noGrp="1"/>
          </p:cNvSpPr>
          <p:nvPr>
            <p:ph type="body"/>
          </p:nvPr>
        </p:nvSpPr>
        <p:spPr>
          <a:xfrm>
            <a:off x="4673927" y="1604399"/>
            <a:ext cx="4015600" cy="1896978"/>
          </a:xfrm>
          <a:prstGeom prst="rect">
            <a:avLst/>
          </a:prstGeom>
        </p:spPr>
        <p:txBody>
          <a:bodyPr lIns="0" tIns="0" rIns="0" bIns="0">
            <a:normAutofit/>
          </a:bodyPr>
          <a:lstStyle/>
          <a:p>
            <a:endParaRPr lang="el-GR" sz="3200" b="0" strike="noStrike" spc="-1">
              <a:latin typeface="Arial"/>
            </a:endParaRPr>
          </a:p>
        </p:txBody>
      </p:sp>
      <p:sp>
        <p:nvSpPr>
          <p:cNvPr id="29" name="PlaceHolder 4"/>
          <p:cNvSpPr>
            <a:spLocks noGrp="1"/>
          </p:cNvSpPr>
          <p:nvPr>
            <p:ph type="body"/>
          </p:nvPr>
        </p:nvSpPr>
        <p:spPr>
          <a:xfrm>
            <a:off x="457172" y="3682062"/>
            <a:ext cx="4015600" cy="1896978"/>
          </a:xfrm>
          <a:prstGeom prst="rect">
            <a:avLst/>
          </a:prstGeom>
        </p:spPr>
        <p:txBody>
          <a:bodyPr lIns="0" tIns="0" rIns="0" bIns="0">
            <a:normAutofit/>
          </a:bodyPr>
          <a:lstStyle/>
          <a:p>
            <a:endParaRPr lang="el-GR" sz="3200" b="0" strike="noStrike" spc="-1">
              <a:latin typeface="Arial"/>
            </a:endParaRPr>
          </a:p>
        </p:txBody>
      </p:sp>
      <p:sp>
        <p:nvSpPr>
          <p:cNvPr id="30" name="PlaceHolder 5"/>
          <p:cNvSpPr>
            <a:spLocks noGrp="1"/>
          </p:cNvSpPr>
          <p:nvPr>
            <p:ph type="body"/>
          </p:nvPr>
        </p:nvSpPr>
        <p:spPr>
          <a:xfrm>
            <a:off x="4673927" y="3682062"/>
            <a:ext cx="4015600" cy="1896978"/>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3324744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endParaRPr lang="el-GR" sz="4400" b="0" strike="noStrike" spc="-1">
              <a:latin typeface="Arial"/>
            </a:endParaRPr>
          </a:p>
        </p:txBody>
      </p:sp>
      <p:sp>
        <p:nvSpPr>
          <p:cNvPr id="32" name="PlaceHolder 2"/>
          <p:cNvSpPr>
            <a:spLocks noGrp="1"/>
          </p:cNvSpPr>
          <p:nvPr>
            <p:ph type="body"/>
          </p:nvPr>
        </p:nvSpPr>
        <p:spPr>
          <a:xfrm>
            <a:off x="457172" y="1604399"/>
            <a:ext cx="2649636" cy="1896978"/>
          </a:xfrm>
          <a:prstGeom prst="rect">
            <a:avLst/>
          </a:prstGeom>
        </p:spPr>
        <p:txBody>
          <a:bodyPr lIns="0" tIns="0" rIns="0" bIns="0">
            <a:normAutofit/>
          </a:bodyPr>
          <a:lstStyle/>
          <a:p>
            <a:endParaRPr lang="el-GR" sz="3200" b="0" strike="noStrike" spc="-1">
              <a:latin typeface="Arial"/>
            </a:endParaRPr>
          </a:p>
        </p:txBody>
      </p:sp>
      <p:sp>
        <p:nvSpPr>
          <p:cNvPr id="33" name="PlaceHolder 3"/>
          <p:cNvSpPr>
            <a:spLocks noGrp="1"/>
          </p:cNvSpPr>
          <p:nvPr>
            <p:ph type="body"/>
          </p:nvPr>
        </p:nvSpPr>
        <p:spPr>
          <a:xfrm>
            <a:off x="3239714" y="1604399"/>
            <a:ext cx="2649636" cy="1896978"/>
          </a:xfrm>
          <a:prstGeom prst="rect">
            <a:avLst/>
          </a:prstGeom>
        </p:spPr>
        <p:txBody>
          <a:bodyPr lIns="0" tIns="0" rIns="0" bIns="0">
            <a:normAutofit/>
          </a:bodyPr>
          <a:lstStyle/>
          <a:p>
            <a:endParaRPr lang="el-GR" sz="3200" b="0" strike="noStrike" spc="-1">
              <a:latin typeface="Arial"/>
            </a:endParaRPr>
          </a:p>
        </p:txBody>
      </p:sp>
      <p:sp>
        <p:nvSpPr>
          <p:cNvPr id="34" name="PlaceHolder 4"/>
          <p:cNvSpPr>
            <a:spLocks noGrp="1"/>
          </p:cNvSpPr>
          <p:nvPr>
            <p:ph type="body"/>
          </p:nvPr>
        </p:nvSpPr>
        <p:spPr>
          <a:xfrm>
            <a:off x="6022257" y="1604399"/>
            <a:ext cx="2649636" cy="1896978"/>
          </a:xfrm>
          <a:prstGeom prst="rect">
            <a:avLst/>
          </a:prstGeom>
        </p:spPr>
        <p:txBody>
          <a:bodyPr lIns="0" tIns="0" rIns="0" bIns="0">
            <a:normAutofit/>
          </a:bodyPr>
          <a:lstStyle/>
          <a:p>
            <a:endParaRPr lang="el-GR" sz="3200" b="0" strike="noStrike" spc="-1">
              <a:latin typeface="Arial"/>
            </a:endParaRPr>
          </a:p>
        </p:txBody>
      </p:sp>
      <p:sp>
        <p:nvSpPr>
          <p:cNvPr id="35" name="PlaceHolder 5"/>
          <p:cNvSpPr>
            <a:spLocks noGrp="1"/>
          </p:cNvSpPr>
          <p:nvPr>
            <p:ph type="body"/>
          </p:nvPr>
        </p:nvSpPr>
        <p:spPr>
          <a:xfrm>
            <a:off x="457172" y="3682062"/>
            <a:ext cx="2649636" cy="1896978"/>
          </a:xfrm>
          <a:prstGeom prst="rect">
            <a:avLst/>
          </a:prstGeom>
        </p:spPr>
        <p:txBody>
          <a:bodyPr lIns="0" tIns="0" rIns="0" bIns="0">
            <a:normAutofit/>
          </a:bodyPr>
          <a:lstStyle/>
          <a:p>
            <a:endParaRPr lang="el-GR" sz="3200" b="0" strike="noStrike" spc="-1">
              <a:latin typeface="Arial"/>
            </a:endParaRPr>
          </a:p>
        </p:txBody>
      </p:sp>
      <p:sp>
        <p:nvSpPr>
          <p:cNvPr id="36" name="PlaceHolder 6"/>
          <p:cNvSpPr>
            <a:spLocks noGrp="1"/>
          </p:cNvSpPr>
          <p:nvPr>
            <p:ph type="body"/>
          </p:nvPr>
        </p:nvSpPr>
        <p:spPr>
          <a:xfrm>
            <a:off x="3239714" y="3682062"/>
            <a:ext cx="2649636" cy="1896978"/>
          </a:xfrm>
          <a:prstGeom prst="rect">
            <a:avLst/>
          </a:prstGeom>
        </p:spPr>
        <p:txBody>
          <a:bodyPr lIns="0" tIns="0" rIns="0" bIns="0">
            <a:normAutofit/>
          </a:bodyPr>
          <a:lstStyle/>
          <a:p>
            <a:endParaRPr lang="el-GR" sz="3200" b="0" strike="noStrike" spc="-1">
              <a:latin typeface="Arial"/>
            </a:endParaRPr>
          </a:p>
        </p:txBody>
      </p:sp>
      <p:sp>
        <p:nvSpPr>
          <p:cNvPr id="37" name="PlaceHolder 7"/>
          <p:cNvSpPr>
            <a:spLocks noGrp="1"/>
          </p:cNvSpPr>
          <p:nvPr>
            <p:ph type="body"/>
          </p:nvPr>
        </p:nvSpPr>
        <p:spPr>
          <a:xfrm>
            <a:off x="6022257" y="3682062"/>
            <a:ext cx="2649636" cy="1896978"/>
          </a:xfrm>
          <a:prstGeom prst="rect">
            <a:avLst/>
          </a:prstGeom>
        </p:spPr>
        <p:txBody>
          <a:bodyPr lIns="0" tIns="0" rIns="0" bIns="0">
            <a:normAutofit/>
          </a:bodyPr>
          <a:lstStyle/>
          <a:p>
            <a:endParaRPr lang="el-GR" sz="3200" b="0" strike="noStrike" spc="-1">
              <a:latin typeface="Arial"/>
            </a:endParaRPr>
          </a:p>
        </p:txBody>
      </p:sp>
    </p:spTree>
    <p:extLst>
      <p:ext uri="{BB962C8B-B14F-4D97-AF65-F5344CB8AC3E}">
        <p14:creationId xmlns:p14="http://schemas.microsoft.com/office/powerpoint/2010/main" val="367510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0535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2505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1668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4053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4534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6496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solidFill>
                  <a:prstClr val="black">
                    <a:tint val="75000"/>
                  </a:prstClr>
                </a:solidFill>
              </a:rPr>
              <a:pPr/>
              <a:t>21/10/2023</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689322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98468-0C38-4028-A144-7F51E7C2A6EF}" type="datetime1">
              <a:rPr lang="en-US" smtClean="0">
                <a:solidFill>
                  <a:prstClr val="black">
                    <a:tint val="75000"/>
                  </a:prstClr>
                </a:solidFill>
              </a:rPr>
              <a:pPr/>
              <a:t>10/21/2023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Copyright © 2009 Wolters Kluwer. Published by Lippincott Williams &amp; Wilkins.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13296-8103-46F4-BA41-F532E14F2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8231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172" y="273422"/>
            <a:ext cx="8229090" cy="1144631"/>
          </a:xfrm>
          <a:prstGeom prst="rect">
            <a:avLst/>
          </a:prstGeom>
        </p:spPr>
        <p:txBody>
          <a:bodyPr lIns="0" tIns="0" rIns="0" bIns="0" anchor="ctr">
            <a:noAutofit/>
          </a:bodyPr>
          <a:lstStyle/>
          <a:p>
            <a:pPr algn="ctr"/>
            <a:r>
              <a:rPr lang="el-GR" sz="4400" b="0" strike="noStrike" spc="-1">
                <a:latin typeface="Arial"/>
              </a:rPr>
              <a:t>Πατήστε για επεξεργασία της μορφής κειμένου του τίτλου</a:t>
            </a:r>
          </a:p>
        </p:txBody>
      </p:sp>
      <p:sp>
        <p:nvSpPr>
          <p:cNvPr id="3" name="PlaceHolder 2"/>
          <p:cNvSpPr>
            <a:spLocks noGrp="1"/>
          </p:cNvSpPr>
          <p:nvPr>
            <p:ph type="body"/>
          </p:nvPr>
        </p:nvSpPr>
        <p:spPr>
          <a:xfrm>
            <a:off x="457172" y="1604399"/>
            <a:ext cx="8229090" cy="3977254"/>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latin typeface="Arial"/>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800" b="0" strike="noStrike" spc="-1">
                <a:latin typeface="Arial"/>
              </a:rPr>
              <a:t>Δεύτερο επίπεδο διάρθρωσης</a:t>
            </a:r>
          </a:p>
          <a:p>
            <a:pPr marL="1296000" lvl="2" indent="-288000">
              <a:spcBef>
                <a:spcPts val="850"/>
              </a:spcBef>
              <a:buClr>
                <a:srgbClr val="000000"/>
              </a:buClr>
              <a:buSzPct val="45000"/>
              <a:buFont typeface="Wingdings" charset="2"/>
              <a:buChar char=""/>
            </a:pPr>
            <a:r>
              <a:rPr lang="el-GR" sz="2400" b="0" strike="noStrike" spc="-1">
                <a:latin typeface="Arial"/>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latin typeface="Arial"/>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latin typeface="Arial"/>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latin typeface="Arial"/>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latin typeface="Arial"/>
              </a:rPr>
              <a:t>Έβδομο επίπεδο διάρθρωσης</a:t>
            </a:r>
          </a:p>
        </p:txBody>
      </p:sp>
    </p:spTree>
    <p:extLst>
      <p:ext uri="{BB962C8B-B14F-4D97-AF65-F5344CB8AC3E}">
        <p14:creationId xmlns:p14="http://schemas.microsoft.com/office/powerpoint/2010/main" val="3311840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journals.lww.com/jasn/fulltext/2016/03000/progression_after_aki__understanding_maladaptive.8.aspx"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3"/>
          <p:cNvSpPr>
            <a:spLocks noGrp="1"/>
          </p:cNvSpPr>
          <p:nvPr>
            <p:ph type="subTitle"/>
          </p:nvPr>
        </p:nvSpPr>
        <p:spPr>
          <a:xfrm>
            <a:off x="522315" y="293870"/>
            <a:ext cx="8228763" cy="5307359"/>
          </a:xfrm>
        </p:spPr>
        <p:txBody>
          <a:bodyPr/>
          <a:lstStyle/>
          <a:p>
            <a:endParaRPr lang="el-GR" sz="2400" dirty="0" smtClean="0">
              <a:solidFill>
                <a:srgbClr val="002060"/>
              </a:solidFill>
              <a:latin typeface="Arial" pitchFamily="34" charset="0"/>
              <a:cs typeface="Arial" pitchFamily="34" charset="0"/>
            </a:endParaRPr>
          </a:p>
          <a:p>
            <a:endParaRPr lang="el-GR" sz="2400" dirty="0">
              <a:solidFill>
                <a:srgbClr val="002060"/>
              </a:solidFill>
              <a:latin typeface="Arial" pitchFamily="34" charset="0"/>
              <a:cs typeface="Arial" pitchFamily="34" charset="0"/>
            </a:endParaRPr>
          </a:p>
          <a:p>
            <a:endParaRPr lang="el-GR" sz="2400" dirty="0" smtClean="0">
              <a:solidFill>
                <a:srgbClr val="002060"/>
              </a:solidFill>
              <a:latin typeface="Arial" pitchFamily="34" charset="0"/>
              <a:cs typeface="Arial" pitchFamily="34" charset="0"/>
            </a:endParaRPr>
          </a:p>
          <a:p>
            <a:endParaRPr lang="el-GR" sz="2400" dirty="0">
              <a:solidFill>
                <a:srgbClr val="002060"/>
              </a:solidFill>
              <a:latin typeface="Arial" pitchFamily="34" charset="0"/>
              <a:cs typeface="Arial" pitchFamily="34" charset="0"/>
            </a:endParaRPr>
          </a:p>
          <a:p>
            <a:r>
              <a:rPr lang="el-GR" sz="3600" b="1" dirty="0" smtClean="0">
                <a:solidFill>
                  <a:srgbClr val="002060"/>
                </a:solidFill>
                <a:latin typeface="Arial" pitchFamily="34" charset="0"/>
                <a:cs typeface="Arial" pitchFamily="34" charset="0"/>
              </a:rPr>
              <a:t>                      </a:t>
            </a:r>
            <a:endParaRPr lang="el-GR" sz="2400" dirty="0" smtClean="0">
              <a:solidFill>
                <a:srgbClr val="002060"/>
              </a:solidFill>
              <a:latin typeface="Arial" pitchFamily="34" charset="0"/>
              <a:cs typeface="Arial" pitchFamily="34" charset="0"/>
            </a:endParaRPr>
          </a:p>
          <a:p>
            <a:r>
              <a:rPr lang="el-GR" sz="2400" dirty="0" smtClean="0">
                <a:solidFill>
                  <a:srgbClr val="002060"/>
                </a:solidFill>
                <a:latin typeface="Arial" pitchFamily="34" charset="0"/>
                <a:cs typeface="Arial" pitchFamily="34" charset="0"/>
              </a:rPr>
              <a:t>      </a:t>
            </a:r>
          </a:p>
          <a:p>
            <a:r>
              <a:rPr lang="el-GR" sz="2400" b="1" dirty="0">
                <a:solidFill>
                  <a:srgbClr val="002060"/>
                </a:solidFill>
                <a:latin typeface="Arial" pitchFamily="34" charset="0"/>
                <a:cs typeface="Arial" pitchFamily="34" charset="0"/>
              </a:rPr>
              <a:t> </a:t>
            </a:r>
            <a:r>
              <a:rPr lang="el-GR" sz="2400" b="1" dirty="0" smtClean="0">
                <a:solidFill>
                  <a:srgbClr val="002060"/>
                </a:solidFill>
                <a:latin typeface="Arial" pitchFamily="34" charset="0"/>
                <a:cs typeface="Arial" pitchFamily="34" charset="0"/>
              </a:rPr>
              <a:t>                      </a:t>
            </a:r>
          </a:p>
          <a:p>
            <a:r>
              <a:rPr lang="el-GR" sz="2400" b="1" dirty="0">
                <a:solidFill>
                  <a:srgbClr val="002060"/>
                </a:solidFill>
                <a:latin typeface="Arial" pitchFamily="34" charset="0"/>
                <a:cs typeface="Arial" pitchFamily="34" charset="0"/>
              </a:rPr>
              <a:t> </a:t>
            </a:r>
            <a:r>
              <a:rPr lang="el-GR" sz="2400" b="1" dirty="0" smtClean="0">
                <a:solidFill>
                  <a:srgbClr val="002060"/>
                </a:solidFill>
                <a:latin typeface="Arial" pitchFamily="34" charset="0"/>
                <a:cs typeface="Arial" pitchFamily="34" charset="0"/>
              </a:rPr>
              <a:t>                 </a:t>
            </a:r>
            <a:r>
              <a:rPr lang="en-US" sz="2400" b="1" dirty="0" smtClean="0">
                <a:solidFill>
                  <a:srgbClr val="002060"/>
                </a:solidFill>
                <a:latin typeface="Arial" pitchFamily="34" charset="0"/>
                <a:cs typeface="Arial" pitchFamily="34" charset="0"/>
              </a:rPr>
              <a:t>         SGLT-2 inhibitors and AKI</a:t>
            </a:r>
            <a:endParaRPr lang="el-GR" sz="2400" b="1" dirty="0" smtClean="0">
              <a:solidFill>
                <a:srgbClr val="002060"/>
              </a:solidFill>
              <a:latin typeface="Arial" pitchFamily="34" charset="0"/>
              <a:cs typeface="Arial" pitchFamily="34" charset="0"/>
            </a:endParaRPr>
          </a:p>
          <a:p>
            <a:r>
              <a:rPr lang="el-GR" sz="2400" b="1" dirty="0" smtClean="0">
                <a:solidFill>
                  <a:srgbClr val="002060"/>
                </a:solidFill>
                <a:latin typeface="Arial" pitchFamily="34" charset="0"/>
                <a:cs typeface="Arial" pitchFamily="34" charset="0"/>
              </a:rPr>
              <a:t>                             </a:t>
            </a:r>
            <a:endParaRPr lang="el-GR" sz="2400" b="1" dirty="0" smtClean="0">
              <a:solidFill>
                <a:srgbClr val="002060"/>
              </a:solidFill>
            </a:endParaRPr>
          </a:p>
          <a:p>
            <a:endParaRPr lang="el-GR" sz="2400" dirty="0">
              <a:solidFill>
                <a:srgbClr val="002060"/>
              </a:solidFill>
              <a:latin typeface="Arial" pitchFamily="34" charset="0"/>
              <a:cs typeface="Arial" pitchFamily="34" charset="0"/>
            </a:endParaRPr>
          </a:p>
          <a:p>
            <a:r>
              <a:rPr lang="el-GR" dirty="0" smtClean="0">
                <a:solidFill>
                  <a:srgbClr val="002060"/>
                </a:solidFill>
              </a:rPr>
              <a:t> </a:t>
            </a:r>
          </a:p>
          <a:p>
            <a:pPr algn="ctr"/>
            <a:r>
              <a:rPr lang="el-GR" dirty="0" smtClean="0">
                <a:solidFill>
                  <a:srgbClr val="002060"/>
                </a:solidFill>
              </a:rPr>
              <a:t>                                                             </a:t>
            </a:r>
            <a:r>
              <a:rPr lang="en-US" dirty="0" err="1" smtClean="0">
                <a:solidFill>
                  <a:srgbClr val="002060"/>
                </a:solidFill>
              </a:rPr>
              <a:t>Paraskevi</a:t>
            </a:r>
            <a:r>
              <a:rPr lang="en-US" dirty="0" smtClean="0">
                <a:solidFill>
                  <a:srgbClr val="002060"/>
                </a:solidFill>
              </a:rPr>
              <a:t> </a:t>
            </a:r>
            <a:r>
              <a:rPr lang="en-US" dirty="0" err="1" smtClean="0">
                <a:solidFill>
                  <a:srgbClr val="002060"/>
                </a:solidFill>
              </a:rPr>
              <a:t>Liaveri</a:t>
            </a:r>
            <a:endParaRPr lang="en-US" dirty="0" smtClean="0">
              <a:solidFill>
                <a:srgbClr val="002060"/>
              </a:solidFill>
            </a:endParaRPr>
          </a:p>
          <a:p>
            <a:pPr algn="ctr"/>
            <a:r>
              <a:rPr lang="en-US" dirty="0" smtClean="0">
                <a:solidFill>
                  <a:srgbClr val="002060"/>
                </a:solidFill>
              </a:rPr>
              <a:t>                                                             Consultant Nephrologist</a:t>
            </a:r>
          </a:p>
          <a:p>
            <a:pPr algn="ctr"/>
            <a:r>
              <a:rPr lang="en-US" dirty="0" smtClean="0">
                <a:solidFill>
                  <a:srgbClr val="002060"/>
                </a:solidFill>
              </a:rPr>
              <a:t>                                                             Nephrology Department</a:t>
            </a:r>
          </a:p>
          <a:p>
            <a:pPr algn="ctr"/>
            <a:r>
              <a:rPr lang="en-US" dirty="0" smtClean="0">
                <a:solidFill>
                  <a:srgbClr val="002060"/>
                </a:solidFill>
              </a:rPr>
              <a:t>                                                           General Hospital of Athens “</a:t>
            </a:r>
            <a:r>
              <a:rPr lang="en-US" dirty="0" err="1" smtClean="0">
                <a:solidFill>
                  <a:srgbClr val="002060"/>
                </a:solidFill>
              </a:rPr>
              <a:t>G.Gennimatas</a:t>
            </a:r>
            <a:r>
              <a:rPr lang="en-US" dirty="0" smtClean="0">
                <a:solidFill>
                  <a:srgbClr val="002060"/>
                </a:solidFill>
              </a:rPr>
              <a:t>” </a:t>
            </a:r>
          </a:p>
          <a:p>
            <a:pPr algn="ctr"/>
            <a:r>
              <a:rPr lang="el-GR" dirty="0" smtClean="0">
                <a:solidFill>
                  <a:srgbClr val="002060"/>
                </a:solidFill>
              </a:rPr>
              <a:t>                                                                                           </a:t>
            </a:r>
          </a:p>
          <a:p>
            <a:endParaRPr lang="el-GR" dirty="0">
              <a:solidFill>
                <a:srgbClr val="002060"/>
              </a:solidFill>
            </a:endParaRPr>
          </a:p>
        </p:txBody>
      </p:sp>
    </p:spTree>
    <p:extLst>
      <p:ext uri="{BB962C8B-B14F-4D97-AF65-F5344CB8AC3E}">
        <p14:creationId xmlns:p14="http://schemas.microsoft.com/office/powerpoint/2010/main" val="4021329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800" dirty="0">
                <a:solidFill>
                  <a:srgbClr val="002060"/>
                </a:solidFill>
                <a:latin typeface="Arial" pitchFamily="34" charset="0"/>
                <a:cs typeface="Arial" pitchFamily="34" charset="0"/>
              </a:rPr>
              <a:t>Biomarker evidence for distal tubular damage but cortical sparing</a:t>
            </a:r>
            <a:endParaRPr lang="el-GR" sz="2800" dirty="0">
              <a:solidFill>
                <a:srgbClr val="002060"/>
              </a:solidFill>
              <a:latin typeface="Arial" pitchFamily="34" charset="0"/>
              <a:cs typeface="Arial" pitchFamily="34" charset="0"/>
            </a:endParaRPr>
          </a:p>
        </p:txBody>
      </p:sp>
      <p:pic>
        <p:nvPicPr>
          <p:cNvPr id="409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27584" y="1196752"/>
            <a:ext cx="33560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246440" y="6436786"/>
            <a:ext cx="2592288" cy="276999"/>
          </a:xfrm>
          <a:prstGeom prst="rect">
            <a:avLst/>
          </a:prstGeom>
        </p:spPr>
        <p:txBody>
          <a:bodyPr wrap="square">
            <a:spAutoFit/>
          </a:bodyPr>
          <a:lstStyle/>
          <a:p>
            <a:r>
              <a:rPr lang="en-US" sz="1200" dirty="0" smtClean="0">
                <a:solidFill>
                  <a:srgbClr val="002060"/>
                </a:solidFill>
                <a:latin typeface="Arial" pitchFamily="34" charset="0"/>
                <a:cs typeface="Arial" pitchFamily="34" charset="0"/>
              </a:rPr>
              <a:t>Renal Failure 2020;42(1): 836–844</a:t>
            </a:r>
            <a:endParaRPr lang="el-GR" sz="1200" dirty="0">
              <a:solidFill>
                <a:srgbClr val="002060"/>
              </a:solidFill>
              <a:latin typeface="Arial" pitchFamily="34" charset="0"/>
              <a:cs typeface="Arial" pitchFamily="34" charset="0"/>
            </a:endParaRPr>
          </a:p>
        </p:txBody>
      </p:sp>
      <p:sp>
        <p:nvSpPr>
          <p:cNvPr id="8" name="Ορθογώνιο 7"/>
          <p:cNvSpPr/>
          <p:nvPr/>
        </p:nvSpPr>
        <p:spPr>
          <a:xfrm>
            <a:off x="107504" y="5811560"/>
            <a:ext cx="5040560" cy="1046440"/>
          </a:xfrm>
          <a:prstGeom prst="rect">
            <a:avLst/>
          </a:prstGeom>
        </p:spPr>
        <p:txBody>
          <a:bodyPr wrap="square">
            <a:spAutoFit/>
          </a:bodyPr>
          <a:lstStyle/>
          <a:p>
            <a:r>
              <a:rPr lang="en-US" sz="1400" dirty="0">
                <a:solidFill>
                  <a:prstClr val="black"/>
                </a:solidFill>
                <a:latin typeface="Arial" pitchFamily="34" charset="0"/>
                <a:cs typeface="Arial" pitchFamily="34" charset="0"/>
              </a:rPr>
              <a:t> </a:t>
            </a:r>
            <a:r>
              <a:rPr lang="en-US" sz="1200" dirty="0">
                <a:solidFill>
                  <a:srgbClr val="002060"/>
                </a:solidFill>
                <a:latin typeface="Arial" pitchFamily="34" charset="0"/>
                <a:cs typeface="Arial" pitchFamily="34" charset="0"/>
              </a:rPr>
              <a:t>Serum and urine NGAL and KIM-1 in the AKI </a:t>
            </a:r>
            <a:r>
              <a:rPr lang="en-US" sz="1200" dirty="0" smtClean="0">
                <a:solidFill>
                  <a:srgbClr val="002060"/>
                </a:solidFill>
                <a:latin typeface="Arial" pitchFamily="34" charset="0"/>
                <a:cs typeface="Arial" pitchFamily="34" charset="0"/>
              </a:rPr>
              <a:t>and non-AKI  groups </a:t>
            </a:r>
            <a:r>
              <a:rPr lang="en-US" sz="1200" dirty="0">
                <a:solidFill>
                  <a:srgbClr val="002060"/>
                </a:solidFill>
                <a:latin typeface="Arial" pitchFamily="34" charset="0"/>
                <a:cs typeface="Arial" pitchFamily="34" charset="0"/>
              </a:rPr>
              <a:t>(n ¼ 21 and 25, respectively). While KIM-1 </a:t>
            </a:r>
            <a:r>
              <a:rPr lang="en-US" sz="1200" dirty="0" smtClean="0">
                <a:solidFill>
                  <a:srgbClr val="002060"/>
                </a:solidFill>
                <a:latin typeface="Arial" pitchFamily="34" charset="0"/>
                <a:cs typeface="Arial" pitchFamily="34" charset="0"/>
              </a:rPr>
              <a:t>levels </a:t>
            </a:r>
            <a:r>
              <a:rPr lang="en-US" sz="1200" dirty="0">
                <a:solidFill>
                  <a:srgbClr val="002060"/>
                </a:solidFill>
                <a:latin typeface="Arial" pitchFamily="34" charset="0"/>
                <a:cs typeface="Arial" pitchFamily="34" charset="0"/>
              </a:rPr>
              <a:t>are comparable in the two groups, NGAL levels both </a:t>
            </a:r>
            <a:r>
              <a:rPr lang="en-US" sz="1200" dirty="0" smtClean="0">
                <a:solidFill>
                  <a:srgbClr val="002060"/>
                </a:solidFill>
                <a:latin typeface="Arial" pitchFamily="34" charset="0"/>
                <a:cs typeface="Arial" pitchFamily="34" charset="0"/>
              </a:rPr>
              <a:t>in serum </a:t>
            </a:r>
            <a:r>
              <a:rPr lang="en-US" sz="1200" dirty="0">
                <a:solidFill>
                  <a:srgbClr val="002060"/>
                </a:solidFill>
                <a:latin typeface="Arial" pitchFamily="34" charset="0"/>
                <a:cs typeface="Arial" pitchFamily="34" charset="0"/>
              </a:rPr>
              <a:t>and urine samples are significantly higher in the </a:t>
            </a:r>
            <a:r>
              <a:rPr lang="en-US" sz="1200" dirty="0" smtClean="0">
                <a:solidFill>
                  <a:srgbClr val="002060"/>
                </a:solidFill>
                <a:latin typeface="Arial" pitchFamily="34" charset="0"/>
                <a:cs typeface="Arial" pitchFamily="34" charset="0"/>
              </a:rPr>
              <a:t>AKI group (*p=.006 </a:t>
            </a:r>
            <a:r>
              <a:rPr lang="en-US" sz="1200" dirty="0">
                <a:solidFill>
                  <a:srgbClr val="002060"/>
                </a:solidFill>
                <a:latin typeface="Arial" pitchFamily="34" charset="0"/>
                <a:cs typeface="Arial" pitchFamily="34" charset="0"/>
              </a:rPr>
              <a:t>and </a:t>
            </a:r>
            <a:r>
              <a:rPr lang="en-US" sz="1200" dirty="0" smtClean="0">
                <a:solidFill>
                  <a:srgbClr val="002060"/>
                </a:solidFill>
                <a:latin typeface="Arial" pitchFamily="34" charset="0"/>
                <a:cs typeface="Arial" pitchFamily="34" charset="0"/>
              </a:rPr>
              <a:t> **p = </a:t>
            </a:r>
            <a:r>
              <a:rPr lang="en-US" sz="1200" dirty="0">
                <a:solidFill>
                  <a:srgbClr val="002060"/>
                </a:solidFill>
                <a:latin typeface="Arial" pitchFamily="34" charset="0"/>
                <a:cs typeface="Arial" pitchFamily="34" charset="0"/>
              </a:rPr>
              <a:t>.</a:t>
            </a:r>
            <a:r>
              <a:rPr lang="en-US" sz="1200" dirty="0" smtClean="0">
                <a:solidFill>
                  <a:srgbClr val="002060"/>
                </a:solidFill>
                <a:latin typeface="Arial" pitchFamily="34" charset="0"/>
                <a:cs typeface="Arial" pitchFamily="34" charset="0"/>
              </a:rPr>
              <a:t>032, respectively</a:t>
            </a:r>
            <a:r>
              <a:rPr lang="en-US" sz="1200" dirty="0">
                <a:solidFill>
                  <a:srgbClr val="002060"/>
                </a:solidFill>
                <a:latin typeface="Arial" pitchFamily="34" charset="0"/>
                <a:cs typeface="Arial" pitchFamily="34" charset="0"/>
              </a:rPr>
              <a:t>, means ± </a:t>
            </a:r>
            <a:r>
              <a:rPr lang="en-US" sz="1200" dirty="0" smtClean="0">
                <a:solidFill>
                  <a:srgbClr val="002060"/>
                </a:solidFill>
                <a:latin typeface="Arial" pitchFamily="34" charset="0"/>
                <a:cs typeface="Arial" pitchFamily="34" charset="0"/>
              </a:rPr>
              <a:t>SEM, student </a:t>
            </a:r>
            <a:r>
              <a:rPr lang="en-US" sz="1200" dirty="0">
                <a:solidFill>
                  <a:srgbClr val="002060"/>
                </a:solidFill>
                <a:latin typeface="Arial" pitchFamily="34" charset="0"/>
                <a:cs typeface="Arial" pitchFamily="34" charset="0"/>
              </a:rPr>
              <a:t>t-test)</a:t>
            </a:r>
            <a:endParaRPr lang="el-GR" sz="1200" dirty="0">
              <a:solidFill>
                <a:srgbClr val="002060"/>
              </a:solidFill>
              <a:latin typeface="Arial" pitchFamily="34" charset="0"/>
              <a:cs typeface="Arial" pitchFamily="34" charset="0"/>
            </a:endParaRPr>
          </a:p>
        </p:txBody>
      </p:sp>
      <p:pic>
        <p:nvPicPr>
          <p:cNvPr id="410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32420" y="1600200"/>
            <a:ext cx="38701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60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a:picLocks noChangeAspect="1"/>
          </p:cNvPicPr>
          <p:nvPr/>
        </p:nvPicPr>
        <p:blipFill>
          <a:blip r:embed="rId2"/>
          <a:stretch/>
        </p:blipFill>
        <p:spPr>
          <a:xfrm>
            <a:off x="1043608" y="1556792"/>
            <a:ext cx="7132320" cy="3910889"/>
          </a:xfrm>
          <a:prstGeom prst="rect">
            <a:avLst/>
          </a:prstGeom>
          <a:ln>
            <a:noFill/>
          </a:ln>
        </p:spPr>
      </p:pic>
      <p:sp>
        <p:nvSpPr>
          <p:cNvPr id="3" name="Τίτλος 2"/>
          <p:cNvSpPr>
            <a:spLocks noGrp="1"/>
          </p:cNvSpPr>
          <p:nvPr>
            <p:ph type="title" idx="4294967295"/>
          </p:nvPr>
        </p:nvSpPr>
        <p:spPr>
          <a:xfrm>
            <a:off x="482580" y="404664"/>
            <a:ext cx="8229600" cy="1143000"/>
          </a:xfrm>
        </p:spPr>
        <p:txBody>
          <a:bodyPr>
            <a:normAutofit/>
          </a:bodyPr>
          <a:lstStyle/>
          <a:p>
            <a:r>
              <a:rPr lang="en-US" sz="2200" dirty="0">
                <a:solidFill>
                  <a:srgbClr val="002060"/>
                </a:solidFill>
                <a:latin typeface="Arial" pitchFamily="34" charset="0"/>
                <a:cs typeface="Arial" pitchFamily="34" charset="0"/>
              </a:rPr>
              <a:t>Possible Mechanism of Hematocrit Elevation by </a:t>
            </a:r>
            <a:r>
              <a:rPr lang="en-US" sz="2200" dirty="0" smtClean="0">
                <a:solidFill>
                  <a:srgbClr val="002060"/>
                </a:solidFill>
                <a:latin typeface="Arial" pitchFamily="34" charset="0"/>
                <a:cs typeface="Arial" pitchFamily="34" charset="0"/>
              </a:rPr>
              <a:t>SGLT2is </a:t>
            </a:r>
            <a:r>
              <a:rPr lang="en-US" sz="2200" dirty="0">
                <a:solidFill>
                  <a:srgbClr val="002060"/>
                </a:solidFill>
                <a:latin typeface="Arial" pitchFamily="34" charset="0"/>
                <a:cs typeface="Arial" pitchFamily="34" charset="0"/>
              </a:rPr>
              <a:t>and Associated Beneficial Renal and Cardiovascular Effects</a:t>
            </a:r>
            <a:r>
              <a:rPr lang="en-US" sz="2000" b="1" dirty="0"/>
              <a:t/>
            </a:r>
            <a:br>
              <a:rPr lang="en-US" sz="2000" b="1" dirty="0"/>
            </a:br>
            <a:endParaRPr lang="el-GR" sz="2000" dirty="0">
              <a:latin typeface="Arial" pitchFamily="34" charset="0"/>
              <a:cs typeface="Arial" pitchFamily="34" charset="0"/>
            </a:endParaRPr>
          </a:p>
        </p:txBody>
      </p:sp>
      <p:sp>
        <p:nvSpPr>
          <p:cNvPr id="5" name="Ορθογώνιο 4"/>
          <p:cNvSpPr/>
          <p:nvPr/>
        </p:nvSpPr>
        <p:spPr>
          <a:xfrm>
            <a:off x="6372200" y="6475933"/>
            <a:ext cx="2440092" cy="276999"/>
          </a:xfrm>
          <a:prstGeom prst="rect">
            <a:avLst/>
          </a:prstGeom>
        </p:spPr>
        <p:txBody>
          <a:bodyPr wrap="none">
            <a:spAutoFit/>
          </a:bodyPr>
          <a:lstStyle/>
          <a:p>
            <a:r>
              <a:rPr lang="en-US" sz="1200" dirty="0">
                <a:solidFill>
                  <a:srgbClr val="002060"/>
                </a:solidFill>
                <a:latin typeface="Arial" pitchFamily="34" charset="0"/>
                <a:cs typeface="Arial" pitchFamily="34" charset="0"/>
              </a:rPr>
              <a:t>Circulation. 2019;139:1985–1987</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320916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97768"/>
            <a:ext cx="8229600" cy="1143000"/>
          </a:xfrm>
        </p:spPr>
        <p:txBody>
          <a:bodyPr>
            <a:normAutofit/>
          </a:bodyPr>
          <a:lstStyle/>
          <a:p>
            <a:r>
              <a:rPr lang="en-US" sz="3200" dirty="0">
                <a:solidFill>
                  <a:srgbClr val="002060"/>
                </a:solidFill>
                <a:latin typeface="Arial" pitchFamily="34" charset="0"/>
                <a:cs typeface="Arial" pitchFamily="34" charset="0"/>
              </a:rPr>
              <a:t>SGLT2is Alter the Renal Oxygenation Profile </a:t>
            </a:r>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1772816"/>
            <a:ext cx="38290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4"/>
            <a:ext cx="4211955" cy="503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Ορθογώνιο 8"/>
          <p:cNvSpPr/>
          <p:nvPr/>
        </p:nvSpPr>
        <p:spPr>
          <a:xfrm>
            <a:off x="6080595" y="6472013"/>
            <a:ext cx="2773516" cy="276999"/>
          </a:xfrm>
          <a:prstGeom prst="rect">
            <a:avLst/>
          </a:prstGeom>
        </p:spPr>
        <p:txBody>
          <a:bodyPr wrap="none">
            <a:spAutoFit/>
          </a:bodyPr>
          <a:lstStyle/>
          <a:p>
            <a:r>
              <a:rPr lang="en-US" sz="1200" dirty="0">
                <a:solidFill>
                  <a:srgbClr val="002060"/>
                </a:solidFill>
                <a:latin typeface="Arial" pitchFamily="34" charset="0"/>
                <a:cs typeface="Arial" pitchFamily="34" charset="0"/>
              </a:rPr>
              <a:t>Kidney International </a:t>
            </a:r>
            <a:r>
              <a:rPr lang="en-US" sz="1200" dirty="0" smtClean="0">
                <a:solidFill>
                  <a:srgbClr val="002060"/>
                </a:solidFill>
                <a:latin typeface="Arial" pitchFamily="34" charset="0"/>
                <a:cs typeface="Arial" pitchFamily="34" charset="0"/>
              </a:rPr>
              <a:t>201077</a:t>
            </a:r>
            <a:r>
              <a:rPr lang="en-US" sz="1200" dirty="0">
                <a:solidFill>
                  <a:srgbClr val="002060"/>
                </a:solidFill>
                <a:latin typeface="Arial" pitchFamily="34" charset="0"/>
                <a:cs typeface="Arial" pitchFamily="34" charset="0"/>
              </a:rPr>
              <a:t>, 312–318</a:t>
            </a:r>
            <a:endParaRPr lang="el-GR" sz="1200" dirty="0">
              <a:solidFill>
                <a:srgbClr val="002060"/>
              </a:solidFill>
              <a:latin typeface="Arial" pitchFamily="34" charset="0"/>
              <a:cs typeface="Arial" pitchFamily="34" charset="0"/>
            </a:endParaRPr>
          </a:p>
        </p:txBody>
      </p:sp>
      <p:sp>
        <p:nvSpPr>
          <p:cNvPr id="3" name="Ορθογώνιο 2"/>
          <p:cNvSpPr/>
          <p:nvPr/>
        </p:nvSpPr>
        <p:spPr>
          <a:xfrm>
            <a:off x="4556595" y="5085184"/>
            <a:ext cx="4572000" cy="954107"/>
          </a:xfrm>
          <a:prstGeom prst="rect">
            <a:avLst/>
          </a:prstGeom>
        </p:spPr>
        <p:txBody>
          <a:bodyPr>
            <a:spAutoFit/>
          </a:bodyPr>
          <a:lstStyle/>
          <a:p>
            <a:r>
              <a:rPr lang="en-US" sz="1400" dirty="0">
                <a:solidFill>
                  <a:srgbClr val="002060"/>
                </a:solidFill>
                <a:latin typeface="Arial" pitchFamily="34" charset="0"/>
                <a:cs typeface="Arial" pitchFamily="34" charset="0"/>
              </a:rPr>
              <a:t>SGLT2is Alter the Renal Oxygenation Profile Hypoxia-inducible factor-2a-expressing </a:t>
            </a:r>
            <a:r>
              <a:rPr lang="en-US" sz="1400" dirty="0" smtClean="0">
                <a:solidFill>
                  <a:srgbClr val="002060"/>
                </a:solidFill>
                <a:latin typeface="Arial" pitchFamily="34" charset="0"/>
                <a:cs typeface="Arial" pitchFamily="34" charset="0"/>
              </a:rPr>
              <a:t>interstitial fibroblasts </a:t>
            </a:r>
            <a:r>
              <a:rPr lang="en-US" sz="1400" dirty="0">
                <a:solidFill>
                  <a:srgbClr val="002060"/>
                </a:solidFill>
                <a:latin typeface="Arial" pitchFamily="34" charset="0"/>
                <a:cs typeface="Arial" pitchFamily="34" charset="0"/>
              </a:rPr>
              <a:t>are the only renal cells that </a:t>
            </a:r>
            <a:r>
              <a:rPr lang="en-US" sz="1400" dirty="0" smtClean="0">
                <a:solidFill>
                  <a:srgbClr val="002060"/>
                </a:solidFill>
                <a:latin typeface="Arial" pitchFamily="34" charset="0"/>
                <a:cs typeface="Arial" pitchFamily="34" charset="0"/>
              </a:rPr>
              <a:t>express erythropoietin </a:t>
            </a:r>
            <a:r>
              <a:rPr lang="en-US" sz="1400" dirty="0">
                <a:solidFill>
                  <a:srgbClr val="002060"/>
                </a:solidFill>
                <a:latin typeface="Arial" pitchFamily="34" charset="0"/>
                <a:cs typeface="Arial" pitchFamily="34" charset="0"/>
              </a:rPr>
              <a:t>under hypoxia-inducible </a:t>
            </a:r>
            <a:r>
              <a:rPr lang="en-US" sz="1400" dirty="0" smtClean="0">
                <a:solidFill>
                  <a:srgbClr val="002060"/>
                </a:solidFill>
                <a:latin typeface="Arial" pitchFamily="34" charset="0"/>
                <a:cs typeface="Arial" pitchFamily="34" charset="0"/>
              </a:rPr>
              <a:t>factor</a:t>
            </a:r>
            <a:r>
              <a:rPr lang="el-GR" sz="1400" dirty="0" smtClean="0">
                <a:solidFill>
                  <a:srgbClr val="002060"/>
                </a:solidFill>
                <a:latin typeface="Arial" pitchFamily="34" charset="0"/>
                <a:cs typeface="Arial" pitchFamily="34" charset="0"/>
              </a:rPr>
              <a:t> </a:t>
            </a:r>
            <a:r>
              <a:rPr lang="en-US" sz="1400" dirty="0" smtClean="0">
                <a:solidFill>
                  <a:srgbClr val="002060"/>
                </a:solidFill>
                <a:latin typeface="Arial" pitchFamily="34" charset="0"/>
                <a:cs typeface="Arial" pitchFamily="34" charset="0"/>
              </a:rPr>
              <a:t>stabilization</a:t>
            </a:r>
            <a:endParaRPr lang="el-GR" sz="1400" dirty="0">
              <a:solidFill>
                <a:prstClr val="black"/>
              </a:solidFill>
            </a:endParaRPr>
          </a:p>
        </p:txBody>
      </p:sp>
    </p:spTree>
    <p:extLst>
      <p:ext uri="{BB962C8B-B14F-4D97-AF65-F5344CB8AC3E}">
        <p14:creationId xmlns:p14="http://schemas.microsoft.com/office/powerpoint/2010/main" val="1669881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1143000"/>
          </a:xfrm>
        </p:spPr>
        <p:txBody>
          <a:bodyPr/>
          <a:lstStyle/>
          <a:p>
            <a:r>
              <a:rPr lang="en-US" sz="2800" dirty="0">
                <a:solidFill>
                  <a:srgbClr val="002060"/>
                </a:solidFill>
                <a:latin typeface="Arial" pitchFamily="34" charset="0"/>
                <a:cs typeface="Arial" pitchFamily="34" charset="0"/>
              </a:rPr>
              <a:t>SGLT2is Alter the Renal Oxygenation </a:t>
            </a:r>
            <a:r>
              <a:rPr lang="en-US" sz="2800" dirty="0" smtClean="0">
                <a:solidFill>
                  <a:srgbClr val="002060"/>
                </a:solidFill>
                <a:latin typeface="Arial" pitchFamily="34" charset="0"/>
                <a:cs typeface="Arial" pitchFamily="34" charset="0"/>
              </a:rPr>
              <a:t>Profile</a:t>
            </a:r>
            <a:r>
              <a:rPr lang="en-US" sz="2000" dirty="0" smtClean="0">
                <a:solidFill>
                  <a:srgbClr val="002060"/>
                </a:solidFill>
                <a:latin typeface="Arial" pitchFamily="34" charset="0"/>
                <a:cs typeface="Arial" pitchFamily="34" charset="0"/>
              </a:rPr>
              <a:t/>
            </a:r>
            <a:br>
              <a:rPr lang="en-US" sz="2000" dirty="0" smtClean="0">
                <a:solidFill>
                  <a:srgbClr val="002060"/>
                </a:solidFill>
                <a:latin typeface="Arial" pitchFamily="34" charset="0"/>
                <a:cs typeface="Arial" pitchFamily="34" charset="0"/>
              </a:rPr>
            </a:br>
            <a:r>
              <a:rPr lang="en-US" sz="2000" dirty="0" smtClean="0">
                <a:solidFill>
                  <a:srgbClr val="002060"/>
                </a:solidFill>
                <a:latin typeface="Arial" pitchFamily="34" charset="0"/>
                <a:cs typeface="Arial" pitchFamily="34" charset="0"/>
              </a:rPr>
              <a:t> </a:t>
            </a:r>
            <a:endParaRPr lang="el-G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192" y="1600200"/>
            <a:ext cx="612561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096963"/>
            <a:ext cx="77978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5246471" y="6482013"/>
            <a:ext cx="3888432"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Diabetes, Obesity and Metabolism </a:t>
            </a:r>
            <a:r>
              <a:rPr lang="en-US" sz="1200" dirty="0" smtClean="0">
                <a:solidFill>
                  <a:srgbClr val="002060"/>
                </a:solidFill>
                <a:latin typeface="Arial" pitchFamily="34" charset="0"/>
                <a:cs typeface="Arial" pitchFamily="34" charset="0"/>
              </a:rPr>
              <a:t>2013;15: 853–862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809915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400" dirty="0" smtClean="0">
                <a:solidFill>
                  <a:srgbClr val="002060"/>
                </a:solidFill>
                <a:latin typeface="Arial" pitchFamily="34" charset="0"/>
                <a:cs typeface="Arial" pitchFamily="34" charset="0"/>
              </a:rPr>
              <a:t>Additional Mechanisms that may predispose to SGLT2is-Related Renal Impairment</a:t>
            </a:r>
            <a:endParaRPr lang="el-GR" sz="2400" dirty="0">
              <a:solidFill>
                <a:srgbClr val="002060"/>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6547" y="1600200"/>
            <a:ext cx="66509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5508104" y="6463375"/>
            <a:ext cx="3456384"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Journal of Advanced Research </a:t>
            </a:r>
            <a:r>
              <a:rPr lang="en-US" sz="1200" dirty="0" smtClean="0">
                <a:solidFill>
                  <a:srgbClr val="002060"/>
                </a:solidFill>
                <a:latin typeface="Arial" pitchFamily="34" charset="0"/>
                <a:cs typeface="Arial" pitchFamily="34" charset="0"/>
              </a:rPr>
              <a:t>2017;8:529–536</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05274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617" y="1844824"/>
            <a:ext cx="4820603" cy="242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57692" y="1860490"/>
            <a:ext cx="4463891" cy="358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4435477" y="5565726"/>
            <a:ext cx="4572000" cy="1015663"/>
          </a:xfrm>
          <a:prstGeom prst="rect">
            <a:avLst/>
          </a:prstGeom>
        </p:spPr>
        <p:txBody>
          <a:bodyPr>
            <a:spAutoFit/>
          </a:bodyPr>
          <a:lstStyle/>
          <a:p>
            <a:r>
              <a:rPr lang="en-US" sz="1200" dirty="0">
                <a:solidFill>
                  <a:srgbClr val="002060"/>
                </a:solidFill>
                <a:latin typeface="Arial" pitchFamily="34" charset="0"/>
                <a:cs typeface="Arial" pitchFamily="34" charset="0"/>
              </a:rPr>
              <a:t>Effects of </a:t>
            </a:r>
            <a:r>
              <a:rPr lang="en-US" sz="1200" dirty="0" err="1">
                <a:solidFill>
                  <a:srgbClr val="002060"/>
                </a:solidFill>
                <a:latin typeface="Arial" pitchFamily="34" charset="0"/>
                <a:cs typeface="Arial" pitchFamily="34" charset="0"/>
              </a:rPr>
              <a:t>luseogliflozin</a:t>
            </a:r>
            <a:r>
              <a:rPr lang="en-US" sz="1200" dirty="0">
                <a:solidFill>
                  <a:srgbClr val="002060"/>
                </a:solidFill>
                <a:latin typeface="Arial" pitchFamily="34" charset="0"/>
                <a:cs typeface="Arial" pitchFamily="34" charset="0"/>
              </a:rPr>
              <a:t> on the urinary excretion </a:t>
            </a:r>
            <a:r>
              <a:rPr lang="en-US" sz="1200" dirty="0" smtClean="0">
                <a:solidFill>
                  <a:srgbClr val="002060"/>
                </a:solidFill>
                <a:latin typeface="Arial" pitchFamily="34" charset="0"/>
                <a:cs typeface="Arial" pitchFamily="34" charset="0"/>
              </a:rPr>
              <a:t>rate (UEUA </a:t>
            </a:r>
            <a:r>
              <a:rPr lang="en-US" sz="1200" dirty="0">
                <a:solidFill>
                  <a:srgbClr val="002060"/>
                </a:solidFill>
                <a:latin typeface="Arial" pitchFamily="34" charset="0"/>
                <a:cs typeface="Arial" pitchFamily="34" charset="0"/>
              </a:rPr>
              <a:t>) and the renal clearance (CLUA ) of uric acid. Changes in </a:t>
            </a:r>
            <a:r>
              <a:rPr lang="en-US" sz="1200" dirty="0" smtClean="0">
                <a:solidFill>
                  <a:srgbClr val="002060"/>
                </a:solidFill>
                <a:latin typeface="Arial" pitchFamily="34" charset="0"/>
                <a:cs typeface="Arial" pitchFamily="34" charset="0"/>
              </a:rPr>
              <a:t>UEUA and </a:t>
            </a:r>
            <a:r>
              <a:rPr lang="en-US" sz="1200" dirty="0">
                <a:solidFill>
                  <a:srgbClr val="002060"/>
                </a:solidFill>
                <a:latin typeface="Arial" pitchFamily="34" charset="0"/>
                <a:cs typeface="Arial" pitchFamily="34" charset="0"/>
              </a:rPr>
              <a:t>CLUA from the baseline after a single dose (A and C, n = 3–14) and after </a:t>
            </a:r>
            <a:r>
              <a:rPr lang="en-US" sz="1200" dirty="0" smtClean="0">
                <a:solidFill>
                  <a:srgbClr val="002060"/>
                </a:solidFill>
                <a:latin typeface="Arial" pitchFamily="34" charset="0"/>
                <a:cs typeface="Arial" pitchFamily="34" charset="0"/>
              </a:rPr>
              <a:t>multiple doses </a:t>
            </a:r>
            <a:r>
              <a:rPr lang="en-US" sz="1200" dirty="0">
                <a:solidFill>
                  <a:srgbClr val="002060"/>
                </a:solidFill>
                <a:latin typeface="Arial" pitchFamily="34" charset="0"/>
                <a:cs typeface="Arial" pitchFamily="34" charset="0"/>
              </a:rPr>
              <a:t>(B and D, n = 8) are shown. Data </a:t>
            </a:r>
            <a:r>
              <a:rPr lang="en-US" sz="1200" dirty="0" smtClean="0">
                <a:solidFill>
                  <a:srgbClr val="002060"/>
                </a:solidFill>
                <a:latin typeface="Arial" pitchFamily="34" charset="0"/>
                <a:cs typeface="Arial" pitchFamily="34" charset="0"/>
              </a:rPr>
              <a:t>are mean ± SEM</a:t>
            </a:r>
            <a:r>
              <a:rPr lang="en-US" sz="1200" dirty="0">
                <a:solidFill>
                  <a:srgbClr val="002060"/>
                </a:solidFill>
                <a:latin typeface="Arial" pitchFamily="34" charset="0"/>
                <a:cs typeface="Arial" pitchFamily="34" charset="0"/>
              </a:rPr>
              <a:t>. **p &lt; 0.01 </a:t>
            </a:r>
            <a:r>
              <a:rPr lang="en-US" sz="1200" dirty="0" err="1">
                <a:solidFill>
                  <a:srgbClr val="002060"/>
                </a:solidFill>
                <a:latin typeface="Arial" pitchFamily="34" charset="0"/>
                <a:cs typeface="Arial" pitchFamily="34" charset="0"/>
              </a:rPr>
              <a:t>vs</a:t>
            </a:r>
            <a:r>
              <a:rPr lang="en-US" sz="1200" dirty="0">
                <a:solidFill>
                  <a:srgbClr val="002060"/>
                </a:solidFill>
                <a:latin typeface="Arial" pitchFamily="34" charset="0"/>
                <a:cs typeface="Arial" pitchFamily="34" charset="0"/>
              </a:rPr>
              <a:t> placebo (0 mg) (</a:t>
            </a:r>
            <a:r>
              <a:rPr lang="en-US" sz="1200" dirty="0" err="1">
                <a:solidFill>
                  <a:srgbClr val="002060"/>
                </a:solidFill>
                <a:latin typeface="Arial" pitchFamily="34" charset="0"/>
                <a:cs typeface="Arial" pitchFamily="34" charset="0"/>
              </a:rPr>
              <a:t>Dunnett’s</a:t>
            </a:r>
            <a:r>
              <a:rPr lang="en-US" sz="1200" dirty="0">
                <a:solidFill>
                  <a:srgbClr val="002060"/>
                </a:solidFill>
                <a:latin typeface="Arial" pitchFamily="34" charset="0"/>
                <a:cs typeface="Arial" pitchFamily="34" charset="0"/>
              </a:rPr>
              <a:t> test)</a:t>
            </a:r>
            <a:endParaRPr lang="el-GR" sz="1200" dirty="0">
              <a:solidFill>
                <a:srgbClr val="002060"/>
              </a:solidFill>
              <a:latin typeface="Arial" pitchFamily="34" charset="0"/>
              <a:cs typeface="Arial" pitchFamily="34" charset="0"/>
            </a:endParaRPr>
          </a:p>
        </p:txBody>
      </p:sp>
      <p:sp>
        <p:nvSpPr>
          <p:cNvPr id="8" name="Ορθογώνιο 7"/>
          <p:cNvSpPr/>
          <p:nvPr/>
        </p:nvSpPr>
        <p:spPr>
          <a:xfrm>
            <a:off x="0" y="4602217"/>
            <a:ext cx="4572000" cy="830997"/>
          </a:xfrm>
          <a:prstGeom prst="rect">
            <a:avLst/>
          </a:prstGeom>
        </p:spPr>
        <p:txBody>
          <a:bodyPr>
            <a:spAutoFit/>
          </a:bodyPr>
          <a:lstStyle/>
          <a:p>
            <a:r>
              <a:rPr lang="en-US" sz="1200" dirty="0">
                <a:solidFill>
                  <a:srgbClr val="002060"/>
                </a:solidFill>
                <a:latin typeface="Arial" pitchFamily="34" charset="0"/>
                <a:cs typeface="Arial" pitchFamily="34" charset="0"/>
              </a:rPr>
              <a:t>Effect of </a:t>
            </a:r>
            <a:r>
              <a:rPr lang="en-US" sz="1200" dirty="0" err="1">
                <a:solidFill>
                  <a:srgbClr val="002060"/>
                </a:solidFill>
                <a:latin typeface="Arial" pitchFamily="34" charset="0"/>
                <a:cs typeface="Arial" pitchFamily="34" charset="0"/>
              </a:rPr>
              <a:t>luseogliflozin</a:t>
            </a:r>
            <a:r>
              <a:rPr lang="en-US" sz="1200" dirty="0">
                <a:solidFill>
                  <a:srgbClr val="002060"/>
                </a:solidFill>
                <a:latin typeface="Arial" pitchFamily="34" charset="0"/>
                <a:cs typeface="Arial" pitchFamily="34" charset="0"/>
              </a:rPr>
              <a:t> on the serum uric acid (SUA) level. Changes in the SUA level from the baseline after a single dose</a:t>
            </a:r>
          </a:p>
          <a:p>
            <a:r>
              <a:rPr lang="en-US" sz="1200" dirty="0">
                <a:solidFill>
                  <a:srgbClr val="002060"/>
                </a:solidFill>
                <a:latin typeface="Arial" pitchFamily="34" charset="0"/>
                <a:cs typeface="Arial" pitchFamily="34" charset="0"/>
              </a:rPr>
              <a:t>(A, n = 3–14) and after multiple doses (B, n = 8) are shown. Data are mean ± SEM. **p &lt; 0.01 </a:t>
            </a:r>
            <a:r>
              <a:rPr lang="en-US" sz="1200" dirty="0" err="1">
                <a:solidFill>
                  <a:srgbClr val="002060"/>
                </a:solidFill>
                <a:latin typeface="Arial" pitchFamily="34" charset="0"/>
                <a:cs typeface="Arial" pitchFamily="34" charset="0"/>
              </a:rPr>
              <a:t>vs</a:t>
            </a:r>
            <a:r>
              <a:rPr lang="en-US" sz="1200" dirty="0">
                <a:solidFill>
                  <a:srgbClr val="002060"/>
                </a:solidFill>
                <a:latin typeface="Arial" pitchFamily="34" charset="0"/>
                <a:cs typeface="Arial" pitchFamily="34" charset="0"/>
              </a:rPr>
              <a:t> placebo (0 mg) (</a:t>
            </a:r>
            <a:r>
              <a:rPr lang="en-US" sz="1200" dirty="0" err="1">
                <a:solidFill>
                  <a:srgbClr val="002060"/>
                </a:solidFill>
                <a:latin typeface="Arial" pitchFamily="34" charset="0"/>
                <a:cs typeface="Arial" pitchFamily="34" charset="0"/>
              </a:rPr>
              <a:t>Dunnett’s</a:t>
            </a:r>
            <a:r>
              <a:rPr lang="en-US" sz="1200" dirty="0">
                <a:solidFill>
                  <a:srgbClr val="002060"/>
                </a:solidFill>
                <a:latin typeface="Arial" pitchFamily="34" charset="0"/>
                <a:cs typeface="Arial" pitchFamily="34" charset="0"/>
              </a:rPr>
              <a:t> test)</a:t>
            </a:r>
            <a:endParaRPr lang="el-GR" sz="1200" dirty="0">
              <a:solidFill>
                <a:srgbClr val="002060"/>
              </a:solidFill>
              <a:latin typeface="Arial" pitchFamily="34" charset="0"/>
              <a:cs typeface="Arial" pitchFamily="34" charset="0"/>
            </a:endParaRPr>
          </a:p>
        </p:txBody>
      </p:sp>
      <p:sp>
        <p:nvSpPr>
          <p:cNvPr id="9" name="Ορθογώνιο 8"/>
          <p:cNvSpPr/>
          <p:nvPr/>
        </p:nvSpPr>
        <p:spPr>
          <a:xfrm>
            <a:off x="4695" y="6581001"/>
            <a:ext cx="3090911" cy="276999"/>
          </a:xfrm>
          <a:prstGeom prst="rect">
            <a:avLst/>
          </a:prstGeom>
        </p:spPr>
        <p:txBody>
          <a:bodyPr wrap="none">
            <a:spAutoFit/>
          </a:bodyPr>
          <a:lstStyle/>
          <a:p>
            <a:r>
              <a:rPr lang="en-US" sz="1200" dirty="0" err="1">
                <a:solidFill>
                  <a:srgbClr val="002060"/>
                </a:solidFill>
                <a:latin typeface="Arial" pitchFamily="34" charset="0"/>
                <a:cs typeface="Arial" pitchFamily="34" charset="0"/>
              </a:rPr>
              <a:t>Biopharm</a:t>
            </a:r>
            <a:r>
              <a:rPr lang="en-US" sz="1200" dirty="0">
                <a:solidFill>
                  <a:srgbClr val="002060"/>
                </a:solidFill>
                <a:latin typeface="Arial" pitchFamily="34" charset="0"/>
                <a:cs typeface="Arial" pitchFamily="34" charset="0"/>
              </a:rPr>
              <a:t>. Drug </a:t>
            </a:r>
            <a:r>
              <a:rPr lang="en-US" sz="1200" dirty="0" err="1">
                <a:solidFill>
                  <a:srgbClr val="002060"/>
                </a:solidFill>
                <a:latin typeface="Arial" pitchFamily="34" charset="0"/>
                <a:cs typeface="Arial" pitchFamily="34" charset="0"/>
              </a:rPr>
              <a:t>Dispos</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2014;35</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391–404</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841128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0034" y="0"/>
            <a:ext cx="8229600" cy="1143000"/>
          </a:xfrm>
        </p:spPr>
        <p:txBody>
          <a:bodyPr>
            <a:noAutofit/>
          </a:bodyPr>
          <a:lstStyle/>
          <a:p>
            <a:r>
              <a:rPr lang="en-US" sz="2400" dirty="0" err="1">
                <a:solidFill>
                  <a:schemeClr val="accent1">
                    <a:lumMod val="75000"/>
                  </a:schemeClr>
                </a:solidFill>
                <a:latin typeface="Arial" pitchFamily="34" charset="0"/>
                <a:cs typeface="Arial" pitchFamily="34" charset="0"/>
              </a:rPr>
              <a:t>Dapagliflozin</a:t>
            </a:r>
            <a:r>
              <a:rPr lang="en-US" sz="2400" dirty="0">
                <a:solidFill>
                  <a:schemeClr val="accent1">
                    <a:lumMod val="75000"/>
                  </a:schemeClr>
                </a:solidFill>
                <a:latin typeface="Arial" pitchFamily="34" charset="0"/>
                <a:cs typeface="Arial" pitchFamily="34" charset="0"/>
              </a:rPr>
              <a:t> as a cause of acute tubular necrosis </a:t>
            </a:r>
            <a:r>
              <a:rPr lang="en-US" sz="2400" dirty="0" smtClean="0">
                <a:solidFill>
                  <a:schemeClr val="accent1">
                    <a:lumMod val="75000"/>
                  </a:schemeClr>
                </a:solidFill>
                <a:latin typeface="Arial" pitchFamily="34" charset="0"/>
                <a:cs typeface="Arial" pitchFamily="34" charset="0"/>
              </a:rPr>
              <a:t>with heavy consequences</a:t>
            </a:r>
            <a:r>
              <a:rPr lang="en-US" sz="2400" dirty="0">
                <a:solidFill>
                  <a:schemeClr val="accent1">
                    <a:lumMod val="75000"/>
                  </a:schemeClr>
                </a:solidFill>
                <a:latin typeface="Arial" pitchFamily="34" charset="0"/>
                <a:cs typeface="Arial" pitchFamily="34" charset="0"/>
              </a:rPr>
              <a:t>: a case report</a:t>
            </a:r>
            <a:endParaRPr lang="el-GR" sz="2400" dirty="0">
              <a:solidFill>
                <a:schemeClr val="accent1">
                  <a:lumMod val="75000"/>
                </a:schemeClr>
              </a:solidFill>
              <a:latin typeface="Arial" pitchFamily="34" charset="0"/>
              <a:cs typeface="Arial" pitchFamily="34" charset="0"/>
            </a:endParaRPr>
          </a:p>
        </p:txBody>
      </p:sp>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1736" y="1000108"/>
            <a:ext cx="39996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214282" y="5572140"/>
            <a:ext cx="8929718" cy="900246"/>
          </a:xfrm>
          <a:prstGeom prst="rect">
            <a:avLst/>
          </a:prstGeom>
        </p:spPr>
        <p:txBody>
          <a:bodyPr wrap="square">
            <a:spAutoFit/>
          </a:bodyPr>
          <a:lstStyle/>
          <a:p>
            <a:r>
              <a:rPr lang="en-US" sz="1050" dirty="0">
                <a:solidFill>
                  <a:srgbClr val="002060"/>
                </a:solidFill>
                <a:latin typeface="Arial" pitchFamily="34" charset="0"/>
                <a:cs typeface="Arial" pitchFamily="34" charset="0"/>
              </a:rPr>
              <a:t>a Acute tubular </a:t>
            </a:r>
            <a:r>
              <a:rPr lang="en-US" sz="1050" dirty="0" smtClean="0">
                <a:solidFill>
                  <a:srgbClr val="002060"/>
                </a:solidFill>
                <a:latin typeface="Arial" pitchFamily="34" charset="0"/>
                <a:cs typeface="Arial" pitchFamily="34" charset="0"/>
              </a:rPr>
              <a:t>injury with </a:t>
            </a:r>
            <a:r>
              <a:rPr lang="en-US" sz="1050" dirty="0">
                <a:solidFill>
                  <a:srgbClr val="002060"/>
                </a:solidFill>
                <a:latin typeface="Arial" pitchFamily="34" charset="0"/>
                <a:cs typeface="Arial" pitchFamily="34" charset="0"/>
              </a:rPr>
              <a:t>epithelial cell coarse </a:t>
            </a:r>
            <a:r>
              <a:rPr lang="en-US" sz="1050" dirty="0" smtClean="0">
                <a:solidFill>
                  <a:srgbClr val="002060"/>
                </a:solidFill>
                <a:latin typeface="Arial" pitchFamily="34" charset="0"/>
                <a:cs typeface="Arial" pitchFamily="34" charset="0"/>
              </a:rPr>
              <a:t>vacuolization </a:t>
            </a:r>
            <a:r>
              <a:rPr lang="en-US" sz="1050" dirty="0">
                <a:solidFill>
                  <a:srgbClr val="002060"/>
                </a:solidFill>
                <a:latin typeface="Arial" pitchFamily="34" charset="0"/>
                <a:cs typeface="Arial" pitchFamily="34" charset="0"/>
              </a:rPr>
              <a:t>or flattened </a:t>
            </a:r>
            <a:r>
              <a:rPr lang="en-US" sz="1050" dirty="0" smtClean="0">
                <a:solidFill>
                  <a:srgbClr val="002060"/>
                </a:solidFill>
                <a:latin typeface="Arial" pitchFamily="34" charset="0"/>
                <a:cs typeface="Arial" pitchFamily="34" charset="0"/>
              </a:rPr>
              <a:t>epithelium with </a:t>
            </a:r>
            <a:r>
              <a:rPr lang="en-US" sz="1050" dirty="0">
                <a:solidFill>
                  <a:srgbClr val="002060"/>
                </a:solidFill>
                <a:latin typeface="Arial" pitchFamily="34" charset="0"/>
                <a:cs typeface="Arial" pitchFamily="34" charset="0"/>
              </a:rPr>
              <a:t>detached cells </a:t>
            </a:r>
            <a:r>
              <a:rPr lang="en-US" sz="1050" dirty="0" smtClean="0">
                <a:solidFill>
                  <a:srgbClr val="002060"/>
                </a:solidFill>
                <a:latin typeface="Arial" pitchFamily="34" charset="0"/>
                <a:cs typeface="Arial" pitchFamily="34" charset="0"/>
              </a:rPr>
              <a:t>leaving areas </a:t>
            </a:r>
            <a:r>
              <a:rPr lang="en-US" sz="1050" dirty="0">
                <a:solidFill>
                  <a:srgbClr val="002060"/>
                </a:solidFill>
                <a:latin typeface="Arial" pitchFamily="34" charset="0"/>
                <a:cs typeface="Arial" pitchFamily="34" charset="0"/>
              </a:rPr>
              <a:t>of tubular basement </a:t>
            </a:r>
            <a:r>
              <a:rPr lang="en-US" sz="1050" dirty="0" smtClean="0">
                <a:solidFill>
                  <a:srgbClr val="002060"/>
                </a:solidFill>
                <a:latin typeface="Arial" pitchFamily="34" charset="0"/>
                <a:cs typeface="Arial" pitchFamily="34" charset="0"/>
              </a:rPr>
              <a:t>membrane </a:t>
            </a:r>
            <a:r>
              <a:rPr lang="en-US" sz="1050" dirty="0">
                <a:solidFill>
                  <a:srgbClr val="002060"/>
                </a:solidFill>
                <a:latin typeface="Arial" pitchFamily="34" charset="0"/>
                <a:cs typeface="Arial" pitchFamily="34" charset="0"/>
              </a:rPr>
              <a:t>covered by a thin layer </a:t>
            </a:r>
            <a:r>
              <a:rPr lang="en-US" sz="1050" dirty="0" smtClean="0">
                <a:solidFill>
                  <a:srgbClr val="002060"/>
                </a:solidFill>
                <a:latin typeface="Arial" pitchFamily="34" charset="0"/>
                <a:cs typeface="Arial" pitchFamily="34" charset="0"/>
              </a:rPr>
              <a:t>of cytoplasm </a:t>
            </a:r>
            <a:r>
              <a:rPr lang="en-US" sz="1050" dirty="0">
                <a:solidFill>
                  <a:srgbClr val="002060"/>
                </a:solidFill>
                <a:latin typeface="Arial" pitchFamily="34" charset="0"/>
                <a:cs typeface="Arial" pitchFamily="34" charset="0"/>
              </a:rPr>
              <a:t>from adjacent </a:t>
            </a:r>
            <a:r>
              <a:rPr lang="en-US" sz="1050" dirty="0" smtClean="0">
                <a:solidFill>
                  <a:srgbClr val="002060"/>
                </a:solidFill>
                <a:latin typeface="Arial" pitchFamily="34" charset="0"/>
                <a:cs typeface="Arial" pitchFamily="34" charset="0"/>
              </a:rPr>
              <a:t>cells (arrowhead</a:t>
            </a:r>
            <a:r>
              <a:rPr lang="en-US" sz="1050" dirty="0">
                <a:solidFill>
                  <a:srgbClr val="002060"/>
                </a:solidFill>
                <a:latin typeface="Arial" pitchFamily="34" charset="0"/>
                <a:cs typeface="Arial" pitchFamily="34" charset="0"/>
              </a:rPr>
              <a:t>). Necrotic </a:t>
            </a:r>
            <a:r>
              <a:rPr lang="en-US" sz="1050" dirty="0" smtClean="0">
                <a:solidFill>
                  <a:srgbClr val="002060"/>
                </a:solidFill>
                <a:latin typeface="Arial" pitchFamily="34" charset="0"/>
                <a:cs typeface="Arial" pitchFamily="34" charset="0"/>
              </a:rPr>
              <a:t>luminal debris </a:t>
            </a:r>
            <a:r>
              <a:rPr lang="en-US" sz="1050" dirty="0">
                <a:solidFill>
                  <a:srgbClr val="002060"/>
                </a:solidFill>
                <a:latin typeface="Arial" pitchFamily="34" charset="0"/>
                <a:cs typeface="Arial" pitchFamily="34" charset="0"/>
              </a:rPr>
              <a:t>(transparent arrow</a:t>
            </a:r>
            <a:r>
              <a:rPr lang="en-US" sz="1050" dirty="0" smtClean="0">
                <a:solidFill>
                  <a:srgbClr val="002060"/>
                </a:solidFill>
                <a:latin typeface="Arial" pitchFamily="34" charset="0"/>
                <a:cs typeface="Arial" pitchFamily="34" charset="0"/>
              </a:rPr>
              <a:t>). Regeneration </a:t>
            </a:r>
            <a:r>
              <a:rPr lang="en-US" sz="1050" dirty="0">
                <a:solidFill>
                  <a:srgbClr val="002060"/>
                </a:solidFill>
                <a:latin typeface="Arial" pitchFamily="34" charset="0"/>
                <a:cs typeface="Arial" pitchFamily="34" charset="0"/>
              </a:rPr>
              <a:t>with </a:t>
            </a:r>
            <a:r>
              <a:rPr lang="en-US" sz="1050" dirty="0" smtClean="0">
                <a:solidFill>
                  <a:srgbClr val="002060"/>
                </a:solidFill>
                <a:latin typeface="Arial" pitchFamily="34" charset="0"/>
                <a:cs typeface="Arial" pitchFamily="34" charset="0"/>
              </a:rPr>
              <a:t>mitosis (black </a:t>
            </a:r>
            <a:r>
              <a:rPr lang="en-US" sz="1050" dirty="0">
                <a:solidFill>
                  <a:srgbClr val="002060"/>
                </a:solidFill>
                <a:latin typeface="Arial" pitchFamily="34" charset="0"/>
                <a:cs typeface="Arial" pitchFamily="34" charset="0"/>
              </a:rPr>
              <a:t>arrow). </a:t>
            </a:r>
            <a:r>
              <a:rPr lang="en-US" sz="1050" dirty="0" smtClean="0">
                <a:solidFill>
                  <a:srgbClr val="002060"/>
                </a:solidFill>
                <a:latin typeface="Arial" pitchFamily="34" charset="0"/>
                <a:cs typeface="Arial" pitchFamily="34" charset="0"/>
              </a:rPr>
              <a:t>Interstitial  mononuclear </a:t>
            </a:r>
            <a:r>
              <a:rPr lang="en-US" sz="1050" dirty="0">
                <a:solidFill>
                  <a:srgbClr val="002060"/>
                </a:solidFill>
                <a:latin typeface="Arial" pitchFamily="34" charset="0"/>
                <a:cs typeface="Arial" pitchFamily="34" charset="0"/>
              </a:rPr>
              <a:t>infiltration </a:t>
            </a:r>
            <a:r>
              <a:rPr lang="en-US" sz="1050" dirty="0" smtClean="0">
                <a:solidFill>
                  <a:srgbClr val="002060"/>
                </a:solidFill>
                <a:latin typeface="Arial" pitchFamily="34" charset="0"/>
                <a:cs typeface="Arial" pitchFamily="34" charset="0"/>
              </a:rPr>
              <a:t>is also </a:t>
            </a:r>
            <a:r>
              <a:rPr lang="en-US" sz="1050" dirty="0">
                <a:solidFill>
                  <a:srgbClr val="002060"/>
                </a:solidFill>
                <a:latin typeface="Arial" pitchFamily="34" charset="0"/>
                <a:cs typeface="Arial" pitchFamily="34" charset="0"/>
              </a:rPr>
              <a:t>observed </a:t>
            </a:r>
            <a:r>
              <a:rPr lang="en-US" sz="1050" dirty="0" smtClean="0">
                <a:solidFill>
                  <a:srgbClr val="002060"/>
                </a:solidFill>
                <a:latin typeface="Arial" pitchFamily="34" charset="0"/>
                <a:cs typeface="Arial" pitchFamily="34" charset="0"/>
              </a:rPr>
              <a:t>. </a:t>
            </a:r>
            <a:r>
              <a:rPr lang="en-US" sz="1050" dirty="0" err="1" smtClean="0">
                <a:solidFill>
                  <a:srgbClr val="002060"/>
                </a:solidFill>
                <a:latin typeface="Arial" pitchFamily="34" charset="0"/>
                <a:cs typeface="Arial" pitchFamily="34" charset="0"/>
              </a:rPr>
              <a:t>b.Flattened</a:t>
            </a:r>
            <a:r>
              <a:rPr lang="en-US" sz="1050" dirty="0" smtClean="0">
                <a:solidFill>
                  <a:srgbClr val="002060"/>
                </a:solidFill>
                <a:latin typeface="Arial" pitchFamily="34" charset="0"/>
                <a:cs typeface="Arial" pitchFamily="34" charset="0"/>
              </a:rPr>
              <a:t> </a:t>
            </a:r>
            <a:r>
              <a:rPr lang="en-US" sz="1050" dirty="0">
                <a:solidFill>
                  <a:srgbClr val="002060"/>
                </a:solidFill>
                <a:latin typeface="Arial" pitchFamily="34" charset="0"/>
                <a:cs typeface="Arial" pitchFamily="34" charset="0"/>
              </a:rPr>
              <a:t>tubular </a:t>
            </a:r>
            <a:r>
              <a:rPr lang="en-US" sz="1050" dirty="0" smtClean="0">
                <a:solidFill>
                  <a:srgbClr val="002060"/>
                </a:solidFill>
                <a:latin typeface="Arial" pitchFamily="34" charset="0"/>
                <a:cs typeface="Arial" pitchFamily="34" charset="0"/>
              </a:rPr>
              <a:t>epithelium with </a:t>
            </a:r>
            <a:r>
              <a:rPr lang="en-US" sz="1050" dirty="0">
                <a:solidFill>
                  <a:srgbClr val="002060"/>
                </a:solidFill>
                <a:latin typeface="Arial" pitchFamily="34" charset="0"/>
                <a:cs typeface="Arial" pitchFamily="34" charset="0"/>
              </a:rPr>
              <a:t>diminishing or loss </a:t>
            </a:r>
            <a:r>
              <a:rPr lang="en-US" sz="1050" dirty="0" smtClean="0">
                <a:solidFill>
                  <a:srgbClr val="002060"/>
                </a:solidFill>
                <a:latin typeface="Arial" pitchFamily="34" charset="0"/>
                <a:cs typeface="Arial" pitchFamily="34" charset="0"/>
              </a:rPr>
              <a:t>of brush </a:t>
            </a:r>
            <a:r>
              <a:rPr lang="en-US" sz="1050" dirty="0">
                <a:solidFill>
                  <a:srgbClr val="002060"/>
                </a:solidFill>
                <a:latin typeface="Arial" pitchFamily="34" charset="0"/>
                <a:cs typeface="Arial" pitchFamily="34" charset="0"/>
              </a:rPr>
              <a:t>borders and </a:t>
            </a:r>
            <a:r>
              <a:rPr lang="en-US" sz="1050" dirty="0" smtClean="0">
                <a:solidFill>
                  <a:srgbClr val="002060"/>
                </a:solidFill>
                <a:latin typeface="Arial" pitchFamily="34" charset="0"/>
                <a:cs typeface="Arial" pitchFamily="34" charset="0"/>
              </a:rPr>
              <a:t>cytoplasmic vacuolization. c. Cytoplasmic  vacuolization in </a:t>
            </a:r>
            <a:r>
              <a:rPr lang="en-US" sz="1050" dirty="0">
                <a:solidFill>
                  <a:srgbClr val="002060"/>
                </a:solidFill>
                <a:latin typeface="Arial" pitchFamily="34" charset="0"/>
                <a:cs typeface="Arial" pitchFamily="34" charset="0"/>
              </a:rPr>
              <a:t>higher magnification </a:t>
            </a:r>
            <a:r>
              <a:rPr lang="en-US" sz="1050" dirty="0" smtClean="0">
                <a:solidFill>
                  <a:srgbClr val="002060"/>
                </a:solidFill>
                <a:latin typeface="Arial" pitchFamily="34" charset="0"/>
                <a:cs typeface="Arial" pitchFamily="34" charset="0"/>
              </a:rPr>
              <a:t>. </a:t>
            </a:r>
            <a:r>
              <a:rPr lang="en-US" sz="1050" dirty="0">
                <a:solidFill>
                  <a:srgbClr val="002060"/>
                </a:solidFill>
                <a:latin typeface="Arial" pitchFamily="34" charset="0"/>
                <a:cs typeface="Arial" pitchFamily="34" charset="0"/>
              </a:rPr>
              <a:t>d Among the </a:t>
            </a:r>
            <a:r>
              <a:rPr lang="en-US" sz="1050" dirty="0" smtClean="0">
                <a:solidFill>
                  <a:srgbClr val="002060"/>
                </a:solidFill>
                <a:latin typeface="Arial" pitchFamily="34" charset="0"/>
                <a:cs typeface="Arial" pitchFamily="34" charset="0"/>
              </a:rPr>
              <a:t>interstitial </a:t>
            </a:r>
            <a:r>
              <a:rPr lang="en-US" sz="1050" dirty="0">
                <a:solidFill>
                  <a:srgbClr val="002060"/>
                </a:solidFill>
                <a:latin typeface="Arial" pitchFamily="34" charset="0"/>
                <a:cs typeface="Arial" pitchFamily="34" charset="0"/>
              </a:rPr>
              <a:t>inflammatory cells, </a:t>
            </a:r>
            <a:r>
              <a:rPr lang="en-US" sz="1050" dirty="0" smtClean="0">
                <a:solidFill>
                  <a:srgbClr val="002060"/>
                </a:solidFill>
                <a:latin typeface="Arial" pitchFamily="34" charset="0"/>
                <a:cs typeface="Arial" pitchFamily="34" charset="0"/>
              </a:rPr>
              <a:t>some </a:t>
            </a:r>
            <a:r>
              <a:rPr lang="en-US" sz="1050" dirty="0" err="1" smtClean="0">
                <a:solidFill>
                  <a:srgbClr val="002060"/>
                </a:solidFill>
                <a:latin typeface="Arial" pitchFamily="34" charset="0"/>
                <a:cs typeface="Arial" pitchFamily="34" charset="0"/>
              </a:rPr>
              <a:t>eosinophils</a:t>
            </a:r>
            <a:r>
              <a:rPr lang="en-US" sz="1050" dirty="0" smtClean="0">
                <a:solidFill>
                  <a:srgbClr val="002060"/>
                </a:solidFill>
                <a:latin typeface="Arial" pitchFamily="34" charset="0"/>
                <a:cs typeface="Arial" pitchFamily="34" charset="0"/>
              </a:rPr>
              <a:t> </a:t>
            </a:r>
            <a:r>
              <a:rPr lang="en-US" sz="1050" dirty="0">
                <a:solidFill>
                  <a:srgbClr val="002060"/>
                </a:solidFill>
                <a:latin typeface="Arial" pitchFamily="34" charset="0"/>
                <a:cs typeface="Arial" pitchFamily="34" charset="0"/>
              </a:rPr>
              <a:t>are discerned (</a:t>
            </a:r>
            <a:r>
              <a:rPr lang="en-US" sz="1050" dirty="0" smtClean="0">
                <a:solidFill>
                  <a:srgbClr val="002060"/>
                </a:solidFill>
                <a:latin typeface="Arial" pitchFamily="34" charset="0"/>
                <a:cs typeface="Arial" pitchFamily="34" charset="0"/>
              </a:rPr>
              <a:t>white arrows</a:t>
            </a:r>
            <a:r>
              <a:rPr lang="en-US" sz="1050" dirty="0">
                <a:solidFill>
                  <a:srgbClr val="002060"/>
                </a:solidFill>
                <a:latin typeface="Arial" pitchFamily="34" charset="0"/>
                <a:cs typeface="Arial" pitchFamily="34" charset="0"/>
              </a:rPr>
              <a:t>) </a:t>
            </a:r>
            <a:r>
              <a:rPr lang="en-US" sz="1050" dirty="0" smtClean="0">
                <a:solidFill>
                  <a:srgbClr val="002060"/>
                </a:solidFill>
                <a:latin typeface="Arial" pitchFamily="34" charset="0"/>
                <a:cs typeface="Arial" pitchFamily="34" charset="0"/>
              </a:rPr>
              <a:t>. </a:t>
            </a:r>
            <a:r>
              <a:rPr lang="en-US" sz="1050" dirty="0">
                <a:solidFill>
                  <a:srgbClr val="002060"/>
                </a:solidFill>
                <a:latin typeface="Arial" pitchFamily="34" charset="0"/>
                <a:cs typeface="Arial" pitchFamily="34" charset="0"/>
              </a:rPr>
              <a:t>e </a:t>
            </a:r>
            <a:r>
              <a:rPr lang="en-US" sz="1050" dirty="0" err="1" smtClean="0">
                <a:solidFill>
                  <a:srgbClr val="002060"/>
                </a:solidFill>
                <a:latin typeface="Arial" pitchFamily="34" charset="0"/>
                <a:cs typeface="Arial" pitchFamily="34" charset="0"/>
              </a:rPr>
              <a:t>Tubulitis</a:t>
            </a:r>
            <a:r>
              <a:rPr lang="en-US" sz="1050" dirty="0" smtClean="0">
                <a:solidFill>
                  <a:srgbClr val="002060"/>
                </a:solidFill>
                <a:latin typeface="Arial" pitchFamily="34" charset="0"/>
                <a:cs typeface="Arial" pitchFamily="34" charset="0"/>
              </a:rPr>
              <a:t> in </a:t>
            </a:r>
            <a:r>
              <a:rPr lang="en-US" sz="1050" dirty="0">
                <a:solidFill>
                  <a:srgbClr val="002060"/>
                </a:solidFill>
                <a:latin typeface="Arial" pitchFamily="34" charset="0"/>
                <a:cs typeface="Arial" pitchFamily="34" charset="0"/>
              </a:rPr>
              <a:t>a non-atrophic tubule (</a:t>
            </a:r>
            <a:r>
              <a:rPr lang="en-US" sz="1050" dirty="0" smtClean="0">
                <a:solidFill>
                  <a:srgbClr val="002060"/>
                </a:solidFill>
                <a:latin typeface="Arial" pitchFamily="34" charset="0"/>
                <a:cs typeface="Arial" pitchFamily="34" charset="0"/>
              </a:rPr>
              <a:t>black arrows</a:t>
            </a:r>
            <a:r>
              <a:rPr lang="en-US" sz="1050" dirty="0">
                <a:solidFill>
                  <a:srgbClr val="002060"/>
                </a:solidFill>
                <a:latin typeface="Arial" pitchFamily="34" charset="0"/>
                <a:cs typeface="Arial" pitchFamily="34" charset="0"/>
              </a:rPr>
              <a:t>) </a:t>
            </a:r>
            <a:endParaRPr lang="el-GR" sz="1050" dirty="0">
              <a:solidFill>
                <a:srgbClr val="002060"/>
              </a:solidFill>
              <a:latin typeface="Arial" pitchFamily="34" charset="0"/>
              <a:cs typeface="Arial" pitchFamily="34" charset="0"/>
            </a:endParaRPr>
          </a:p>
        </p:txBody>
      </p:sp>
      <p:sp>
        <p:nvSpPr>
          <p:cNvPr id="5" name="Ορθογώνιο 4"/>
          <p:cNvSpPr/>
          <p:nvPr/>
        </p:nvSpPr>
        <p:spPr>
          <a:xfrm>
            <a:off x="6660232" y="6581001"/>
            <a:ext cx="2263761" cy="276999"/>
          </a:xfrm>
          <a:prstGeom prst="rect">
            <a:avLst/>
          </a:prstGeom>
        </p:spPr>
        <p:txBody>
          <a:bodyPr wrap="none">
            <a:spAutoFit/>
          </a:bodyPr>
          <a:lstStyle/>
          <a:p>
            <a:r>
              <a:rPr lang="en-US" sz="1200" dirty="0">
                <a:solidFill>
                  <a:srgbClr val="002060"/>
                </a:solidFill>
                <a:latin typeface="Arial" pitchFamily="34" charset="0"/>
                <a:cs typeface="Arial" pitchFamily="34" charset="0"/>
              </a:rPr>
              <a:t>CEN Case Rep </a:t>
            </a:r>
            <a:r>
              <a:rPr lang="en-US" sz="1200" dirty="0" smtClean="0">
                <a:solidFill>
                  <a:srgbClr val="002060"/>
                </a:solidFill>
                <a:latin typeface="Arial" pitchFamily="34" charset="0"/>
                <a:cs typeface="Arial" pitchFamily="34" charset="0"/>
              </a:rPr>
              <a:t>2018;7:17–20</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574254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16531" y="0"/>
            <a:ext cx="8229600" cy="1143000"/>
          </a:xfrm>
        </p:spPr>
        <p:txBody>
          <a:bodyPr>
            <a:normAutofit/>
          </a:bodyPr>
          <a:lstStyle/>
          <a:p>
            <a:r>
              <a:rPr lang="en-US" sz="2400" dirty="0" err="1">
                <a:solidFill>
                  <a:srgbClr val="002060"/>
                </a:solidFill>
                <a:latin typeface="Arial" pitchFamily="34" charset="0"/>
                <a:cs typeface="Arial" pitchFamily="34" charset="0"/>
              </a:rPr>
              <a:t>Tubulointerstitial</a:t>
            </a:r>
            <a:r>
              <a:rPr lang="en-US" sz="2400" dirty="0">
                <a:solidFill>
                  <a:srgbClr val="002060"/>
                </a:solidFill>
                <a:latin typeface="Arial" pitchFamily="34" charset="0"/>
                <a:cs typeface="Arial" pitchFamily="34" charset="0"/>
              </a:rPr>
              <a:t> Nephritis after Using a </a:t>
            </a:r>
            <a:r>
              <a:rPr lang="en-US" sz="2400" dirty="0" smtClean="0">
                <a:solidFill>
                  <a:srgbClr val="002060"/>
                </a:solidFill>
                <a:latin typeface="Arial" pitchFamily="34" charset="0"/>
                <a:cs typeface="Arial" pitchFamily="34" charset="0"/>
              </a:rPr>
              <a:t>SGLT2i</a:t>
            </a:r>
            <a:endParaRPr lang="el-GR" sz="2400" dirty="0">
              <a:solidFill>
                <a:srgbClr val="002060"/>
              </a:solidFill>
              <a:latin typeface="Arial" pitchFamily="34" charset="0"/>
              <a:cs typeface="Arial" pitchFamily="34" charset="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052736"/>
            <a:ext cx="5615940" cy="42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49087" y="5467580"/>
            <a:ext cx="8964488" cy="1015663"/>
          </a:xfrm>
          <a:prstGeom prst="rect">
            <a:avLst/>
          </a:prstGeom>
        </p:spPr>
        <p:txBody>
          <a:bodyPr wrap="square">
            <a:spAutoFit/>
          </a:bodyPr>
          <a:lstStyle/>
          <a:p>
            <a:r>
              <a:rPr lang="en-US" sz="1000" dirty="0" err="1">
                <a:solidFill>
                  <a:srgbClr val="002060"/>
                </a:solidFill>
                <a:latin typeface="Arial" pitchFamily="34" charset="0"/>
                <a:cs typeface="Arial" pitchFamily="34" charset="0"/>
              </a:rPr>
              <a:t>Tubulointerstitial</a:t>
            </a:r>
            <a:r>
              <a:rPr lang="en-US" sz="1000" dirty="0">
                <a:solidFill>
                  <a:srgbClr val="002060"/>
                </a:solidFill>
                <a:latin typeface="Arial" pitchFamily="34" charset="0"/>
                <a:cs typeface="Arial" pitchFamily="34" charset="0"/>
              </a:rPr>
              <a:t> nephritis in the patient after </a:t>
            </a:r>
            <a:r>
              <a:rPr lang="en-US" sz="1000" dirty="0" err="1">
                <a:solidFill>
                  <a:srgbClr val="002060"/>
                </a:solidFill>
                <a:latin typeface="Arial" pitchFamily="34" charset="0"/>
                <a:cs typeface="Arial" pitchFamily="34" charset="0"/>
              </a:rPr>
              <a:t>empagliflozin</a:t>
            </a:r>
            <a:r>
              <a:rPr lang="en-US" sz="1000" dirty="0">
                <a:solidFill>
                  <a:srgbClr val="002060"/>
                </a:solidFill>
                <a:latin typeface="Arial" pitchFamily="34" charset="0"/>
                <a:cs typeface="Arial" pitchFamily="34" charset="0"/>
              </a:rPr>
              <a:t> use. </a:t>
            </a:r>
            <a:r>
              <a:rPr lang="en-US" sz="1000" dirty="0" smtClean="0">
                <a:solidFill>
                  <a:srgbClr val="002060"/>
                </a:solidFill>
                <a:latin typeface="Arial" pitchFamily="34" charset="0"/>
                <a:cs typeface="Arial" pitchFamily="34" charset="0"/>
              </a:rPr>
              <a:t>(A</a:t>
            </a:r>
            <a:r>
              <a:rPr lang="en-US" sz="1000" dirty="0">
                <a:solidFill>
                  <a:srgbClr val="002060"/>
                </a:solidFill>
                <a:latin typeface="Arial" pitchFamily="34" charset="0"/>
                <a:cs typeface="Arial" pitchFamily="34" charset="0"/>
              </a:rPr>
              <a:t>, B, D) Tubular </a:t>
            </a:r>
            <a:r>
              <a:rPr lang="en-US" sz="1000" dirty="0" smtClean="0">
                <a:solidFill>
                  <a:srgbClr val="002060"/>
                </a:solidFill>
                <a:latin typeface="Arial" pitchFamily="34" charset="0"/>
                <a:cs typeface="Arial" pitchFamily="34" charset="0"/>
              </a:rPr>
              <a:t>atrophy </a:t>
            </a:r>
            <a:r>
              <a:rPr lang="en-US" sz="1000" dirty="0">
                <a:solidFill>
                  <a:srgbClr val="002060"/>
                </a:solidFill>
                <a:latin typeface="Arial" pitchFamily="34" charset="0"/>
                <a:cs typeface="Arial" pitchFamily="34" charset="0"/>
              </a:rPr>
              <a:t>and interstitial fibrosis were observed diffusely in approximately 70% of the area. (A, B) </a:t>
            </a:r>
            <a:r>
              <a:rPr lang="en-US" sz="1000" dirty="0" smtClean="0">
                <a:solidFill>
                  <a:srgbClr val="002060"/>
                </a:solidFill>
                <a:latin typeface="Arial" pitchFamily="34" charset="0"/>
                <a:cs typeface="Arial" pitchFamily="34" charset="0"/>
              </a:rPr>
              <a:t>Tubular </a:t>
            </a:r>
            <a:r>
              <a:rPr lang="en-US" sz="1000" dirty="0" err="1">
                <a:solidFill>
                  <a:srgbClr val="002060"/>
                </a:solidFill>
                <a:latin typeface="Arial" pitchFamily="34" charset="0"/>
                <a:cs typeface="Arial" pitchFamily="34" charset="0"/>
              </a:rPr>
              <a:t>interstitium</a:t>
            </a:r>
            <a:r>
              <a:rPr lang="en-US" sz="1000" dirty="0">
                <a:solidFill>
                  <a:srgbClr val="002060"/>
                </a:solidFill>
                <a:latin typeface="Arial" pitchFamily="34" charset="0"/>
                <a:cs typeface="Arial" pitchFamily="34" charset="0"/>
              </a:rPr>
              <a:t> showed infiltration mainly composed of lymphocytes and monocytes. (C) </a:t>
            </a:r>
            <a:r>
              <a:rPr lang="en-US" sz="1000" dirty="0" smtClean="0">
                <a:solidFill>
                  <a:srgbClr val="002060"/>
                </a:solidFill>
                <a:latin typeface="Arial" pitchFamily="34" charset="0"/>
                <a:cs typeface="Arial" pitchFamily="34" charset="0"/>
              </a:rPr>
              <a:t>The glomerulus </a:t>
            </a:r>
            <a:r>
              <a:rPr lang="en-US" sz="1000" dirty="0">
                <a:solidFill>
                  <a:srgbClr val="002060"/>
                </a:solidFill>
                <a:latin typeface="Arial" pitchFamily="34" charset="0"/>
                <a:cs typeface="Arial" pitchFamily="34" charset="0"/>
              </a:rPr>
              <a:t>had slight </a:t>
            </a:r>
            <a:r>
              <a:rPr lang="en-US" sz="1000" dirty="0" err="1">
                <a:solidFill>
                  <a:srgbClr val="002060"/>
                </a:solidFill>
                <a:latin typeface="Arial" pitchFamily="34" charset="0"/>
                <a:cs typeface="Arial" pitchFamily="34" charset="0"/>
              </a:rPr>
              <a:t>mesangial</a:t>
            </a:r>
            <a:r>
              <a:rPr lang="en-US" sz="1000" dirty="0">
                <a:solidFill>
                  <a:srgbClr val="002060"/>
                </a:solidFill>
                <a:latin typeface="Arial" pitchFamily="34" charset="0"/>
                <a:cs typeface="Arial" pitchFamily="34" charset="0"/>
              </a:rPr>
              <a:t> matrix expansion without </a:t>
            </a:r>
            <a:r>
              <a:rPr lang="en-US" sz="1000" dirty="0" err="1">
                <a:solidFill>
                  <a:srgbClr val="002060"/>
                </a:solidFill>
                <a:latin typeface="Arial" pitchFamily="34" charset="0"/>
                <a:cs typeface="Arial" pitchFamily="34" charset="0"/>
              </a:rPr>
              <a:t>mesangial</a:t>
            </a:r>
            <a:r>
              <a:rPr lang="en-US" sz="1000" dirty="0">
                <a:solidFill>
                  <a:srgbClr val="002060"/>
                </a:solidFill>
                <a:latin typeface="Arial" pitchFamily="34" charset="0"/>
                <a:cs typeface="Arial" pitchFamily="34" charset="0"/>
              </a:rPr>
              <a:t> cell proliferation. (E) The </a:t>
            </a:r>
            <a:r>
              <a:rPr lang="en-US" sz="1000" dirty="0" smtClean="0">
                <a:solidFill>
                  <a:srgbClr val="002060"/>
                </a:solidFill>
                <a:latin typeface="Arial" pitchFamily="34" charset="0"/>
                <a:cs typeface="Arial" pitchFamily="34" charset="0"/>
              </a:rPr>
              <a:t>small and </a:t>
            </a:r>
            <a:r>
              <a:rPr lang="en-US" sz="1000" dirty="0">
                <a:solidFill>
                  <a:srgbClr val="002060"/>
                </a:solidFill>
                <a:latin typeface="Arial" pitchFamily="34" charset="0"/>
                <a:cs typeface="Arial" pitchFamily="34" charset="0"/>
              </a:rPr>
              <a:t>medium-sized arteries showed moderate arteriosclerosis with </a:t>
            </a:r>
            <a:r>
              <a:rPr lang="en-US" sz="1000" dirty="0" err="1">
                <a:solidFill>
                  <a:srgbClr val="002060"/>
                </a:solidFill>
                <a:latin typeface="Arial" pitchFamily="34" charset="0"/>
                <a:cs typeface="Arial" pitchFamily="34" charset="0"/>
              </a:rPr>
              <a:t>fibroelastosis</a:t>
            </a:r>
            <a:r>
              <a:rPr lang="en-US" sz="1000" dirty="0">
                <a:solidFill>
                  <a:srgbClr val="002060"/>
                </a:solidFill>
                <a:latin typeface="Arial" pitchFamily="34" charset="0"/>
                <a:cs typeface="Arial" pitchFamily="34" charset="0"/>
              </a:rPr>
              <a:t>, (F) while </a:t>
            </a:r>
            <a:r>
              <a:rPr lang="en-US" sz="1000" dirty="0" smtClean="0">
                <a:solidFill>
                  <a:srgbClr val="002060"/>
                </a:solidFill>
                <a:latin typeface="Arial" pitchFamily="34" charset="0"/>
                <a:cs typeface="Arial" pitchFamily="34" charset="0"/>
              </a:rPr>
              <a:t>arteriolar </a:t>
            </a:r>
            <a:r>
              <a:rPr lang="en-US" sz="1000" dirty="0" err="1" smtClean="0">
                <a:solidFill>
                  <a:srgbClr val="002060"/>
                </a:solidFill>
                <a:latin typeface="Arial" pitchFamily="34" charset="0"/>
                <a:cs typeface="Arial" pitchFamily="34" charset="0"/>
              </a:rPr>
              <a:t>hyalinosis</a:t>
            </a:r>
            <a:r>
              <a:rPr lang="en-US" sz="1000" dirty="0" smtClean="0">
                <a:solidFill>
                  <a:srgbClr val="002060"/>
                </a:solidFill>
                <a:latin typeface="Arial" pitchFamily="34" charset="0"/>
                <a:cs typeface="Arial" pitchFamily="34" charset="0"/>
              </a:rPr>
              <a:t> </a:t>
            </a:r>
            <a:r>
              <a:rPr lang="en-US" sz="1000" dirty="0">
                <a:solidFill>
                  <a:srgbClr val="002060"/>
                </a:solidFill>
                <a:latin typeface="Arial" pitchFamily="34" charset="0"/>
                <a:cs typeface="Arial" pitchFamily="34" charset="0"/>
              </a:rPr>
              <a:t>was not observed in the arterioles. (G: CD3, H: CD22, I: CD68) </a:t>
            </a:r>
            <a:r>
              <a:rPr lang="en-US" sz="1000" dirty="0" err="1">
                <a:solidFill>
                  <a:srgbClr val="002060"/>
                </a:solidFill>
                <a:latin typeface="Arial" pitchFamily="34" charset="0"/>
                <a:cs typeface="Arial" pitchFamily="34" charset="0"/>
              </a:rPr>
              <a:t>Immunostaining</a:t>
            </a:r>
            <a:r>
              <a:rPr lang="en-US" sz="1000" dirty="0">
                <a:solidFill>
                  <a:srgbClr val="002060"/>
                </a:solidFill>
                <a:latin typeface="Arial" pitchFamily="34" charset="0"/>
                <a:cs typeface="Arial" pitchFamily="34" charset="0"/>
              </a:rPr>
              <a:t> </a:t>
            </a:r>
            <a:r>
              <a:rPr lang="en-US" sz="1000" dirty="0" smtClean="0">
                <a:solidFill>
                  <a:srgbClr val="002060"/>
                </a:solidFill>
                <a:latin typeface="Arial" pitchFamily="34" charset="0"/>
                <a:cs typeface="Arial" pitchFamily="34" charset="0"/>
              </a:rPr>
              <a:t>showed cells </a:t>
            </a:r>
            <a:r>
              <a:rPr lang="en-US" sz="1000" dirty="0">
                <a:solidFill>
                  <a:srgbClr val="002060"/>
                </a:solidFill>
                <a:latin typeface="Arial" pitchFamily="34" charset="0"/>
                <a:cs typeface="Arial" pitchFamily="34" charset="0"/>
              </a:rPr>
              <a:t>expressing CD3 (T cells) and CD68 (macrophages) but did not show cells expressing CD22 (</a:t>
            </a:r>
            <a:r>
              <a:rPr lang="en-US" sz="1000" dirty="0" smtClean="0">
                <a:solidFill>
                  <a:srgbClr val="002060"/>
                </a:solidFill>
                <a:latin typeface="Arial" pitchFamily="34" charset="0"/>
                <a:cs typeface="Arial" pitchFamily="34" charset="0"/>
              </a:rPr>
              <a:t>B cells</a:t>
            </a:r>
            <a:r>
              <a:rPr lang="en-US" sz="1000" dirty="0">
                <a:solidFill>
                  <a:srgbClr val="002060"/>
                </a:solidFill>
                <a:latin typeface="Arial" pitchFamily="34" charset="0"/>
                <a:cs typeface="Arial" pitchFamily="34" charset="0"/>
              </a:rPr>
              <a:t>). Cells expressing CD3 and CD68 infiltrated more strongly around the tubular region </a:t>
            </a:r>
            <a:r>
              <a:rPr lang="en-US" sz="1000" dirty="0" smtClean="0">
                <a:solidFill>
                  <a:srgbClr val="002060"/>
                </a:solidFill>
                <a:latin typeface="Arial" pitchFamily="34" charset="0"/>
                <a:cs typeface="Arial" pitchFamily="34" charset="0"/>
              </a:rPr>
              <a:t>than around </a:t>
            </a:r>
            <a:r>
              <a:rPr lang="en-US" sz="1000" dirty="0">
                <a:solidFill>
                  <a:srgbClr val="002060"/>
                </a:solidFill>
                <a:latin typeface="Arial" pitchFamily="34" charset="0"/>
                <a:cs typeface="Arial" pitchFamily="34" charset="0"/>
              </a:rPr>
              <a:t>the glomerulus.</a:t>
            </a:r>
            <a:endParaRPr lang="el-GR" sz="1000" dirty="0">
              <a:solidFill>
                <a:srgbClr val="002060"/>
              </a:solidFill>
              <a:latin typeface="Arial" pitchFamily="34" charset="0"/>
              <a:cs typeface="Arial" pitchFamily="34" charset="0"/>
            </a:endParaRPr>
          </a:p>
        </p:txBody>
      </p:sp>
      <p:sp>
        <p:nvSpPr>
          <p:cNvPr id="5" name="Ορθογώνιο 4"/>
          <p:cNvSpPr/>
          <p:nvPr/>
        </p:nvSpPr>
        <p:spPr>
          <a:xfrm>
            <a:off x="6588224" y="6483243"/>
            <a:ext cx="2462534" cy="276999"/>
          </a:xfrm>
          <a:prstGeom prst="rect">
            <a:avLst/>
          </a:prstGeom>
        </p:spPr>
        <p:txBody>
          <a:bodyPr wrap="none">
            <a:spAutoFit/>
          </a:bodyPr>
          <a:lstStyle/>
          <a:p>
            <a:r>
              <a:rPr lang="sv-SE" sz="1200" dirty="0">
                <a:solidFill>
                  <a:srgbClr val="002060"/>
                </a:solidFill>
                <a:latin typeface="Arial" pitchFamily="34" charset="0"/>
                <a:cs typeface="Arial" pitchFamily="34" charset="0"/>
              </a:rPr>
              <a:t>Intern </a:t>
            </a:r>
            <a:r>
              <a:rPr lang="sv-SE" sz="1200" dirty="0" smtClean="0">
                <a:solidFill>
                  <a:srgbClr val="002060"/>
                </a:solidFill>
                <a:latin typeface="Arial" pitchFamily="34" charset="0"/>
                <a:cs typeface="Arial" pitchFamily="34" charset="0"/>
              </a:rPr>
              <a:t>Med 2022; </a:t>
            </a:r>
            <a:r>
              <a:rPr lang="sv-SE" sz="1200" dirty="0">
                <a:solidFill>
                  <a:srgbClr val="002060"/>
                </a:solidFill>
                <a:latin typeface="Arial" pitchFamily="34" charset="0"/>
                <a:cs typeface="Arial" pitchFamily="34" charset="0"/>
              </a:rPr>
              <a:t>61: </a:t>
            </a:r>
            <a:r>
              <a:rPr lang="sv-SE" sz="1200" dirty="0" smtClean="0">
                <a:solidFill>
                  <a:srgbClr val="002060"/>
                </a:solidFill>
                <a:latin typeface="Arial" pitchFamily="34" charset="0"/>
                <a:cs typeface="Arial" pitchFamily="34" charset="0"/>
              </a:rPr>
              <a:t>3239-3243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62774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800" dirty="0">
                <a:solidFill>
                  <a:srgbClr val="002060"/>
                </a:solidFill>
                <a:latin typeface="Arial" pitchFamily="34" charset="0"/>
                <a:cs typeface="Arial" pitchFamily="34" charset="0"/>
              </a:rPr>
              <a:t>Acute interstitial nephritis due to </a:t>
            </a:r>
            <a:r>
              <a:rPr lang="en-US" sz="2800" dirty="0" smtClean="0">
                <a:solidFill>
                  <a:srgbClr val="002060"/>
                </a:solidFill>
                <a:latin typeface="Arial" pitchFamily="34" charset="0"/>
                <a:cs typeface="Arial" pitchFamily="34" charset="0"/>
              </a:rPr>
              <a:t>SGLT2i </a:t>
            </a:r>
            <a:r>
              <a:rPr lang="en-US" sz="2800" dirty="0" err="1" smtClean="0">
                <a:solidFill>
                  <a:srgbClr val="002060"/>
                </a:solidFill>
                <a:latin typeface="Arial" pitchFamily="34" charset="0"/>
                <a:cs typeface="Arial" pitchFamily="34" charset="0"/>
              </a:rPr>
              <a:t>Empagliflozin</a:t>
            </a:r>
            <a:endParaRPr lang="el-GR" sz="2800" dirty="0">
              <a:solidFill>
                <a:srgbClr val="002060"/>
              </a:solidFill>
              <a:latin typeface="Arial" pitchFamily="34" charset="0"/>
              <a:cs typeface="Arial" pitchFamily="34"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907" y="1916832"/>
            <a:ext cx="86963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331640" y="5586461"/>
            <a:ext cx="6246440" cy="553998"/>
          </a:xfrm>
          <a:prstGeom prst="rect">
            <a:avLst/>
          </a:prstGeom>
        </p:spPr>
        <p:txBody>
          <a:bodyPr wrap="square">
            <a:spAutoFit/>
          </a:bodyPr>
          <a:lstStyle/>
          <a:p>
            <a:r>
              <a:rPr lang="en-US" sz="1000" dirty="0">
                <a:solidFill>
                  <a:srgbClr val="002060"/>
                </a:solidFill>
                <a:latin typeface="Arial" pitchFamily="34" charset="0"/>
                <a:cs typeface="Arial" pitchFamily="34" charset="0"/>
              </a:rPr>
              <a:t>Renal histology following native renal biopsy, showing marked acute </a:t>
            </a:r>
            <a:r>
              <a:rPr lang="en-US" sz="1000" dirty="0" err="1">
                <a:solidFill>
                  <a:srgbClr val="002060"/>
                </a:solidFill>
                <a:latin typeface="Arial" pitchFamily="34" charset="0"/>
                <a:cs typeface="Arial" pitchFamily="34" charset="0"/>
              </a:rPr>
              <a:t>tubulointerstitial</a:t>
            </a:r>
            <a:r>
              <a:rPr lang="en-US" sz="1000" dirty="0">
                <a:solidFill>
                  <a:srgbClr val="002060"/>
                </a:solidFill>
                <a:latin typeface="Arial" pitchFamily="34" charset="0"/>
                <a:cs typeface="Arial" pitchFamily="34" charset="0"/>
              </a:rPr>
              <a:t> nephritis with </a:t>
            </a:r>
            <a:r>
              <a:rPr lang="en-US" sz="1000" dirty="0" smtClean="0">
                <a:solidFill>
                  <a:srgbClr val="002060"/>
                </a:solidFill>
                <a:latin typeface="Arial" pitchFamily="34" charset="0"/>
                <a:cs typeface="Arial" pitchFamily="34" charset="0"/>
              </a:rPr>
              <a:t> lymphocytic </a:t>
            </a:r>
            <a:r>
              <a:rPr lang="en-US" sz="1000" dirty="0">
                <a:solidFill>
                  <a:srgbClr val="002060"/>
                </a:solidFill>
                <a:latin typeface="Arial" pitchFamily="34" charset="0"/>
                <a:cs typeface="Arial" pitchFamily="34" charset="0"/>
              </a:rPr>
              <a:t>infiltrates and </a:t>
            </a:r>
            <a:r>
              <a:rPr lang="en-US" sz="1000" dirty="0" err="1">
                <a:solidFill>
                  <a:srgbClr val="002060"/>
                </a:solidFill>
                <a:latin typeface="Arial" pitchFamily="34" charset="0"/>
                <a:cs typeface="Arial" pitchFamily="34" charset="0"/>
              </a:rPr>
              <a:t>eosinophils</a:t>
            </a:r>
            <a:r>
              <a:rPr lang="en-US" sz="1000" dirty="0">
                <a:solidFill>
                  <a:srgbClr val="002060"/>
                </a:solidFill>
                <a:latin typeface="Arial" pitchFamily="34" charset="0"/>
                <a:cs typeface="Arial" pitchFamily="34" charset="0"/>
              </a:rPr>
              <a:t> </a:t>
            </a:r>
            <a:r>
              <a:rPr lang="en-US" sz="1000" dirty="0" smtClean="0">
                <a:solidFill>
                  <a:srgbClr val="002060"/>
                </a:solidFill>
                <a:latin typeface="Arial" pitchFamily="34" charset="0"/>
                <a:cs typeface="Arial" pitchFamily="34" charset="0"/>
              </a:rPr>
              <a:t>in the </a:t>
            </a:r>
            <a:r>
              <a:rPr lang="en-US" sz="1000" dirty="0" err="1">
                <a:solidFill>
                  <a:srgbClr val="002060"/>
                </a:solidFill>
                <a:latin typeface="Arial" pitchFamily="34" charset="0"/>
                <a:cs typeface="Arial" pitchFamily="34" charset="0"/>
              </a:rPr>
              <a:t>interstitium</a:t>
            </a:r>
            <a:r>
              <a:rPr lang="en-US" sz="1000" dirty="0">
                <a:solidFill>
                  <a:srgbClr val="002060"/>
                </a:solidFill>
                <a:latin typeface="Arial" pitchFamily="34" charset="0"/>
                <a:cs typeface="Arial" pitchFamily="34" charset="0"/>
              </a:rPr>
              <a:t> and focal </a:t>
            </a:r>
            <a:r>
              <a:rPr lang="en-US" sz="1000" dirty="0" err="1">
                <a:solidFill>
                  <a:srgbClr val="002060"/>
                </a:solidFill>
                <a:latin typeface="Arial" pitchFamily="34" charset="0"/>
                <a:cs typeface="Arial" pitchFamily="34" charset="0"/>
              </a:rPr>
              <a:t>tubulitis</a:t>
            </a:r>
            <a:r>
              <a:rPr lang="en-US" sz="1000" dirty="0">
                <a:solidFill>
                  <a:srgbClr val="002060"/>
                </a:solidFill>
                <a:latin typeface="Arial" pitchFamily="34" charset="0"/>
                <a:cs typeface="Arial" pitchFamily="34" charset="0"/>
              </a:rPr>
              <a:t>. No granulomas are present and no significant fibrosis is seen. Background changes are suggestive of early diabetic nephropathy.</a:t>
            </a:r>
            <a:endParaRPr lang="el-GR" sz="1000" dirty="0">
              <a:solidFill>
                <a:srgbClr val="002060"/>
              </a:solidFill>
              <a:latin typeface="Arial" pitchFamily="34" charset="0"/>
              <a:cs typeface="Arial" pitchFamily="34" charset="0"/>
            </a:endParaRPr>
          </a:p>
        </p:txBody>
      </p:sp>
      <p:sp>
        <p:nvSpPr>
          <p:cNvPr id="5" name="Ορθογώνιο 4"/>
          <p:cNvSpPr/>
          <p:nvPr/>
        </p:nvSpPr>
        <p:spPr>
          <a:xfrm>
            <a:off x="5364088" y="6417274"/>
            <a:ext cx="3474640"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Clinical Kidney </a:t>
            </a:r>
            <a:r>
              <a:rPr lang="en-US" sz="1200" dirty="0" smtClean="0">
                <a:solidFill>
                  <a:srgbClr val="002060"/>
                </a:solidFill>
                <a:latin typeface="Arial" pitchFamily="34" charset="0"/>
                <a:cs typeface="Arial" pitchFamily="34" charset="0"/>
              </a:rPr>
              <a:t>Journal 2021;14(3)1020–1022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933613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67544" y="116632"/>
            <a:ext cx="8229600" cy="1143000"/>
          </a:xfrm>
        </p:spPr>
        <p:txBody>
          <a:bodyPr>
            <a:normAutofit/>
          </a:bodyPr>
          <a:lstStyle/>
          <a:p>
            <a:r>
              <a:rPr lang="en-US" sz="2000" dirty="0">
                <a:solidFill>
                  <a:srgbClr val="002060"/>
                </a:solidFill>
                <a:latin typeface="Arial" pitchFamily="34" charset="0"/>
                <a:cs typeface="Arial" pitchFamily="34" charset="0"/>
              </a:rPr>
              <a:t>Development of osmotic vacuolization of proximal tubular epithelial</a:t>
            </a:r>
            <a:br>
              <a:rPr lang="en-US" sz="2000" dirty="0">
                <a:solidFill>
                  <a:srgbClr val="002060"/>
                </a:solidFill>
                <a:latin typeface="Arial" pitchFamily="34" charset="0"/>
                <a:cs typeface="Arial" pitchFamily="34" charset="0"/>
              </a:rPr>
            </a:br>
            <a:r>
              <a:rPr lang="en-US" sz="2000" dirty="0">
                <a:solidFill>
                  <a:srgbClr val="002060"/>
                </a:solidFill>
                <a:latin typeface="Arial" pitchFamily="34" charset="0"/>
                <a:cs typeface="Arial" pitchFamily="34" charset="0"/>
              </a:rPr>
              <a:t>cells following treatment with </a:t>
            </a:r>
            <a:r>
              <a:rPr lang="en-US" sz="2000" dirty="0" smtClean="0">
                <a:solidFill>
                  <a:srgbClr val="002060"/>
                </a:solidFill>
                <a:latin typeface="Arial" pitchFamily="34" charset="0"/>
                <a:cs typeface="Arial" pitchFamily="34" charset="0"/>
              </a:rPr>
              <a:t>SGLT2is </a:t>
            </a:r>
            <a:r>
              <a:rPr lang="en-US" sz="2000" dirty="0">
                <a:solidFill>
                  <a:srgbClr val="002060"/>
                </a:solidFill>
                <a:latin typeface="Arial" pitchFamily="34" charset="0"/>
                <a:cs typeface="Arial" pitchFamily="34" charset="0"/>
              </a:rPr>
              <a:t>in type II </a:t>
            </a:r>
            <a:r>
              <a:rPr lang="en-US" sz="2000" dirty="0" smtClean="0">
                <a:solidFill>
                  <a:srgbClr val="002060"/>
                </a:solidFill>
                <a:latin typeface="Arial" pitchFamily="34" charset="0"/>
                <a:cs typeface="Arial" pitchFamily="34" charset="0"/>
              </a:rPr>
              <a:t>DM </a:t>
            </a:r>
            <a:r>
              <a:rPr lang="en-US" sz="2000" dirty="0">
                <a:solidFill>
                  <a:srgbClr val="002060"/>
                </a:solidFill>
                <a:latin typeface="Arial" pitchFamily="34" charset="0"/>
                <a:cs typeface="Arial" pitchFamily="34" charset="0"/>
              </a:rPr>
              <a:t>patients‑3 case reports</a:t>
            </a:r>
            <a:endParaRPr lang="el-GR" sz="2000" dirty="0">
              <a:solidFill>
                <a:srgbClr val="002060"/>
              </a:solidFill>
              <a:latin typeface="Arial" pitchFamily="34" charset="0"/>
              <a:cs typeface="Arial" pitchFamily="34" charset="0"/>
            </a:endParaRPr>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384647"/>
            <a:ext cx="5827395" cy="401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323528" y="5398482"/>
            <a:ext cx="8064896" cy="1169551"/>
          </a:xfrm>
          <a:prstGeom prst="rect">
            <a:avLst/>
          </a:prstGeom>
        </p:spPr>
        <p:txBody>
          <a:bodyPr wrap="square">
            <a:spAutoFit/>
          </a:bodyPr>
          <a:lstStyle/>
          <a:p>
            <a:r>
              <a:rPr lang="en-US" sz="1000" dirty="0" smtClean="0">
                <a:solidFill>
                  <a:srgbClr val="002060"/>
                </a:solidFill>
                <a:latin typeface="Arial" pitchFamily="34" charset="0"/>
                <a:cs typeface="Arial" pitchFamily="34" charset="0"/>
              </a:rPr>
              <a:t>a) Case 1Proximal </a:t>
            </a:r>
            <a:r>
              <a:rPr lang="en-US" sz="1000" dirty="0">
                <a:solidFill>
                  <a:srgbClr val="002060"/>
                </a:solidFill>
                <a:latin typeface="Arial" pitchFamily="34" charset="0"/>
                <a:cs typeface="Arial" pitchFamily="34" charset="0"/>
              </a:rPr>
              <a:t>tubule is vacuolated (arrows) (</a:t>
            </a:r>
            <a:r>
              <a:rPr lang="en-US" sz="1000" dirty="0" err="1" smtClean="0">
                <a:solidFill>
                  <a:srgbClr val="002060"/>
                </a:solidFill>
                <a:latin typeface="Arial" pitchFamily="34" charset="0"/>
                <a:cs typeface="Arial" pitchFamily="34" charset="0"/>
              </a:rPr>
              <a:t>Hematoxylin</a:t>
            </a:r>
            <a:r>
              <a:rPr lang="en-US" sz="1000" dirty="0" smtClean="0">
                <a:solidFill>
                  <a:srgbClr val="002060"/>
                </a:solidFill>
                <a:latin typeface="Arial" pitchFamily="34" charset="0"/>
                <a:cs typeface="Arial" pitchFamily="34" charset="0"/>
              </a:rPr>
              <a:t>–Eosin stain</a:t>
            </a:r>
            <a:r>
              <a:rPr lang="en-US" sz="1000" dirty="0">
                <a:solidFill>
                  <a:srgbClr val="002060"/>
                </a:solidFill>
                <a:latin typeface="Arial" pitchFamily="34" charset="0"/>
                <a:cs typeface="Arial" pitchFamily="34" charset="0"/>
              </a:rPr>
              <a:t>, Periodic Acid Schiff stain and CD10 stain 400 ×). Brown </a:t>
            </a:r>
            <a:r>
              <a:rPr lang="en-US" sz="1000" dirty="0" smtClean="0">
                <a:solidFill>
                  <a:srgbClr val="002060"/>
                </a:solidFill>
                <a:latin typeface="Arial" pitchFamily="34" charset="0"/>
                <a:cs typeface="Arial" pitchFamily="34" charset="0"/>
              </a:rPr>
              <a:t>color shows </a:t>
            </a:r>
            <a:r>
              <a:rPr lang="en-US" sz="1000" dirty="0">
                <a:solidFill>
                  <a:srgbClr val="002060"/>
                </a:solidFill>
                <a:latin typeface="Arial" pitchFamily="34" charset="0"/>
                <a:cs typeface="Arial" pitchFamily="34" charset="0"/>
              </a:rPr>
              <a:t>positivity for CD 10 stain, consistent with proximal tubule</a:t>
            </a:r>
            <a:r>
              <a:rPr lang="en-US" sz="1000" dirty="0" smtClean="0">
                <a:solidFill>
                  <a:srgbClr val="002060"/>
                </a:solidFill>
                <a:latin typeface="Arial" pitchFamily="34" charset="0"/>
                <a:cs typeface="Arial" pitchFamily="34" charset="0"/>
              </a:rPr>
              <a:t>). EM </a:t>
            </a:r>
            <a:r>
              <a:rPr lang="en-US" sz="1000" dirty="0">
                <a:solidFill>
                  <a:srgbClr val="002060"/>
                </a:solidFill>
                <a:latin typeface="Arial" pitchFamily="34" charset="0"/>
                <a:cs typeface="Arial" pitchFamily="34" charset="0"/>
              </a:rPr>
              <a:t>analysis revealed round or elliptical vacuolization as </a:t>
            </a:r>
            <a:r>
              <a:rPr lang="en-US" sz="1000" dirty="0" smtClean="0">
                <a:solidFill>
                  <a:srgbClr val="002060"/>
                </a:solidFill>
                <a:latin typeface="Arial" pitchFamily="34" charset="0"/>
                <a:cs typeface="Arial" pitchFamily="34" charset="0"/>
              </a:rPr>
              <a:t>confirmed on </a:t>
            </a:r>
            <a:r>
              <a:rPr lang="en-US" sz="1000" dirty="0">
                <a:solidFill>
                  <a:srgbClr val="002060"/>
                </a:solidFill>
                <a:latin typeface="Arial" pitchFamily="34" charset="0"/>
                <a:cs typeface="Arial" pitchFamily="34" charset="0"/>
              </a:rPr>
              <a:t>proximal tubules. b </a:t>
            </a:r>
            <a:r>
              <a:rPr lang="en-US" sz="1000" dirty="0" smtClean="0">
                <a:solidFill>
                  <a:srgbClr val="002060"/>
                </a:solidFill>
                <a:latin typeface="Arial" pitchFamily="34" charset="0"/>
                <a:cs typeface="Arial" pitchFamily="34" charset="0"/>
              </a:rPr>
              <a:t>) Case </a:t>
            </a:r>
            <a:r>
              <a:rPr lang="en-US" sz="1000" dirty="0">
                <a:solidFill>
                  <a:srgbClr val="002060"/>
                </a:solidFill>
                <a:latin typeface="Arial" pitchFamily="34" charset="0"/>
                <a:cs typeface="Arial" pitchFamily="34" charset="0"/>
              </a:rPr>
              <a:t>2 shows that proximal tubule is vacuolated (arrows) (</a:t>
            </a:r>
            <a:r>
              <a:rPr lang="en-US" sz="1000" dirty="0" err="1" smtClean="0">
                <a:solidFill>
                  <a:srgbClr val="002060"/>
                </a:solidFill>
                <a:latin typeface="Arial" pitchFamily="34" charset="0"/>
                <a:cs typeface="Arial" pitchFamily="34" charset="0"/>
              </a:rPr>
              <a:t>Hematoxylin</a:t>
            </a:r>
            <a:r>
              <a:rPr lang="en-US" sz="1000" dirty="0" smtClean="0">
                <a:solidFill>
                  <a:srgbClr val="002060"/>
                </a:solidFill>
                <a:latin typeface="Arial" pitchFamily="34" charset="0"/>
                <a:cs typeface="Arial" pitchFamily="34" charset="0"/>
              </a:rPr>
              <a:t>–Eosin </a:t>
            </a:r>
            <a:r>
              <a:rPr lang="en-US" sz="1000" dirty="0">
                <a:solidFill>
                  <a:srgbClr val="002060"/>
                </a:solidFill>
                <a:latin typeface="Arial" pitchFamily="34" charset="0"/>
                <a:cs typeface="Arial" pitchFamily="34" charset="0"/>
              </a:rPr>
              <a:t>stain, Periodic Acid Schiff stain and CD10 stain 400 </a:t>
            </a:r>
            <a:r>
              <a:rPr lang="en-US" sz="1000" dirty="0" smtClean="0">
                <a:solidFill>
                  <a:srgbClr val="002060"/>
                </a:solidFill>
                <a:latin typeface="Arial" pitchFamily="34" charset="0"/>
                <a:cs typeface="Arial" pitchFamily="34" charset="0"/>
              </a:rPr>
              <a:t>×). Brown </a:t>
            </a:r>
            <a:r>
              <a:rPr lang="en-US" sz="1000" dirty="0">
                <a:solidFill>
                  <a:srgbClr val="002060"/>
                </a:solidFill>
                <a:latin typeface="Arial" pitchFamily="34" charset="0"/>
                <a:cs typeface="Arial" pitchFamily="34" charset="0"/>
              </a:rPr>
              <a:t>color shows positivity for CD 10 stain, consistent with </a:t>
            </a:r>
            <a:r>
              <a:rPr lang="en-US" sz="1000" dirty="0" smtClean="0">
                <a:solidFill>
                  <a:srgbClr val="002060"/>
                </a:solidFill>
                <a:latin typeface="Arial" pitchFamily="34" charset="0"/>
                <a:cs typeface="Arial" pitchFamily="34" charset="0"/>
              </a:rPr>
              <a:t>proximal </a:t>
            </a:r>
            <a:r>
              <a:rPr lang="en-US" sz="1000" dirty="0">
                <a:solidFill>
                  <a:srgbClr val="002060"/>
                </a:solidFill>
                <a:latin typeface="Arial" pitchFamily="34" charset="0"/>
                <a:cs typeface="Arial" pitchFamily="34" charset="0"/>
              </a:rPr>
              <a:t>tubule).EM analysis showed round or elliptical vacuolization </a:t>
            </a:r>
            <a:r>
              <a:rPr lang="en-US" sz="1000" dirty="0" smtClean="0">
                <a:solidFill>
                  <a:srgbClr val="002060"/>
                </a:solidFill>
                <a:latin typeface="Arial" pitchFamily="34" charset="0"/>
                <a:cs typeface="Arial" pitchFamily="34" charset="0"/>
              </a:rPr>
              <a:t>as confirmed </a:t>
            </a:r>
            <a:r>
              <a:rPr lang="en-US" sz="1000" dirty="0">
                <a:solidFill>
                  <a:srgbClr val="002060"/>
                </a:solidFill>
                <a:latin typeface="Arial" pitchFamily="34" charset="0"/>
                <a:cs typeface="Arial" pitchFamily="34" charset="0"/>
              </a:rPr>
              <a:t>on proximal tubules. c </a:t>
            </a:r>
            <a:r>
              <a:rPr lang="en-US" sz="1000" dirty="0" smtClean="0">
                <a:solidFill>
                  <a:srgbClr val="002060"/>
                </a:solidFill>
                <a:latin typeface="Arial" pitchFamily="34" charset="0"/>
                <a:cs typeface="Arial" pitchFamily="34" charset="0"/>
              </a:rPr>
              <a:t>) Case </a:t>
            </a:r>
            <a:r>
              <a:rPr lang="en-US" sz="1000" dirty="0">
                <a:solidFill>
                  <a:srgbClr val="002060"/>
                </a:solidFill>
                <a:latin typeface="Arial" pitchFamily="34" charset="0"/>
                <a:cs typeface="Arial" pitchFamily="34" charset="0"/>
              </a:rPr>
              <a:t>3 showed that proximal tubule is vacuolated (arrows</a:t>
            </a:r>
            <a:r>
              <a:rPr lang="en-US" sz="1000" dirty="0" smtClean="0">
                <a:solidFill>
                  <a:srgbClr val="002060"/>
                </a:solidFill>
                <a:latin typeface="Arial" pitchFamily="34" charset="0"/>
                <a:cs typeface="Arial" pitchFamily="34" charset="0"/>
              </a:rPr>
              <a:t>) (</a:t>
            </a:r>
            <a:r>
              <a:rPr lang="en-US" sz="1000" dirty="0" err="1">
                <a:solidFill>
                  <a:srgbClr val="002060"/>
                </a:solidFill>
                <a:latin typeface="Arial" pitchFamily="34" charset="0"/>
                <a:cs typeface="Arial" pitchFamily="34" charset="0"/>
              </a:rPr>
              <a:t>Hematoxylin</a:t>
            </a:r>
            <a:r>
              <a:rPr lang="en-US" sz="1000" dirty="0">
                <a:solidFill>
                  <a:srgbClr val="002060"/>
                </a:solidFill>
                <a:latin typeface="Arial" pitchFamily="34" charset="0"/>
                <a:cs typeface="Arial" pitchFamily="34" charset="0"/>
              </a:rPr>
              <a:t>–Eosin stain,, Periodic Acid Schiff stain and CD10 </a:t>
            </a:r>
            <a:r>
              <a:rPr lang="en-US" sz="1000" dirty="0" smtClean="0">
                <a:solidFill>
                  <a:srgbClr val="002060"/>
                </a:solidFill>
                <a:latin typeface="Arial" pitchFamily="34" charset="0"/>
                <a:cs typeface="Arial" pitchFamily="34" charset="0"/>
              </a:rPr>
              <a:t>stain 400 </a:t>
            </a:r>
            <a:r>
              <a:rPr lang="en-US" sz="1000" dirty="0">
                <a:solidFill>
                  <a:srgbClr val="002060"/>
                </a:solidFill>
                <a:latin typeface="Arial" pitchFamily="34" charset="0"/>
                <a:cs typeface="Arial" pitchFamily="34" charset="0"/>
              </a:rPr>
              <a:t>×). Brown color shows positivity for CD 10 stain, consistent </a:t>
            </a:r>
            <a:r>
              <a:rPr lang="en-US" sz="1000" dirty="0" smtClean="0">
                <a:solidFill>
                  <a:srgbClr val="002060"/>
                </a:solidFill>
                <a:latin typeface="Arial" pitchFamily="34" charset="0"/>
                <a:cs typeface="Arial" pitchFamily="34" charset="0"/>
              </a:rPr>
              <a:t>with proximal </a:t>
            </a:r>
            <a:r>
              <a:rPr lang="en-US" sz="1000" dirty="0">
                <a:solidFill>
                  <a:srgbClr val="002060"/>
                </a:solidFill>
                <a:latin typeface="Arial" pitchFamily="34" charset="0"/>
                <a:cs typeface="Arial" pitchFamily="34" charset="0"/>
              </a:rPr>
              <a:t>tubule). EM analysis showed curved stripe-formed </a:t>
            </a:r>
            <a:r>
              <a:rPr lang="en-US" sz="1000" dirty="0" smtClean="0">
                <a:solidFill>
                  <a:srgbClr val="002060"/>
                </a:solidFill>
                <a:latin typeface="Arial" pitchFamily="34" charset="0"/>
                <a:cs typeface="Arial" pitchFamily="34" charset="0"/>
              </a:rPr>
              <a:t>vacuolization </a:t>
            </a:r>
            <a:r>
              <a:rPr lang="en-US" sz="1000" dirty="0">
                <a:solidFill>
                  <a:srgbClr val="002060"/>
                </a:solidFill>
                <a:latin typeface="Arial" pitchFamily="34" charset="0"/>
                <a:cs typeface="Arial" pitchFamily="34" charset="0"/>
              </a:rPr>
              <a:t>as confirmed on proximal tubules</a:t>
            </a:r>
            <a:endParaRPr lang="el-GR" sz="1000" dirty="0">
              <a:solidFill>
                <a:srgbClr val="002060"/>
              </a:solidFill>
              <a:latin typeface="Arial" pitchFamily="34" charset="0"/>
              <a:cs typeface="Arial" pitchFamily="34" charset="0"/>
            </a:endParaRPr>
          </a:p>
        </p:txBody>
      </p:sp>
      <p:sp>
        <p:nvSpPr>
          <p:cNvPr id="8" name="Ορθογώνιο 7"/>
          <p:cNvSpPr/>
          <p:nvPr/>
        </p:nvSpPr>
        <p:spPr>
          <a:xfrm>
            <a:off x="6084168" y="6444922"/>
            <a:ext cx="2775119" cy="276999"/>
          </a:xfrm>
          <a:prstGeom prst="rect">
            <a:avLst/>
          </a:prstGeom>
        </p:spPr>
        <p:txBody>
          <a:bodyPr wrap="none">
            <a:spAutoFit/>
          </a:bodyPr>
          <a:lstStyle/>
          <a:p>
            <a:r>
              <a:rPr lang="en-US" sz="1200" dirty="0">
                <a:solidFill>
                  <a:srgbClr val="002060"/>
                </a:solidFill>
                <a:latin typeface="Arial" pitchFamily="34" charset="0"/>
                <a:cs typeface="Arial" pitchFamily="34" charset="0"/>
              </a:rPr>
              <a:t>CEN Case Reports </a:t>
            </a:r>
            <a:r>
              <a:rPr lang="en-US" sz="1200" dirty="0" smtClean="0">
                <a:solidFill>
                  <a:srgbClr val="002060"/>
                </a:solidFill>
                <a:latin typeface="Arial" pitchFamily="34" charset="0"/>
                <a:cs typeface="Arial" pitchFamily="34" charset="0"/>
              </a:rPr>
              <a:t>2021;10:563–569</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48208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800" dirty="0" smtClean="0">
                <a:solidFill>
                  <a:srgbClr val="002060"/>
                </a:solidFill>
                <a:latin typeface="Arial" pitchFamily="34" charset="0"/>
                <a:cs typeface="Arial" pitchFamily="34" charset="0"/>
              </a:rPr>
              <a:t>Sodium-Glucose Co-Transporter 2 Inhibitors (SGLT2is)</a:t>
            </a:r>
            <a:endParaRPr lang="el-GR" sz="2800" dirty="0">
              <a:solidFill>
                <a:srgbClr val="002060"/>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1043608" y="1916832"/>
            <a:ext cx="6926580" cy="373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276416" y="6381446"/>
            <a:ext cx="2850460"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Journal of Nephrology </a:t>
            </a:r>
            <a:r>
              <a:rPr lang="en-US" sz="1200" dirty="0" smtClean="0">
                <a:solidFill>
                  <a:srgbClr val="002060"/>
                </a:solidFill>
                <a:latin typeface="Arial" pitchFamily="34" charset="0"/>
                <a:cs typeface="Arial" pitchFamily="34" charset="0"/>
              </a:rPr>
              <a:t>2023;36:31–43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812928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400" dirty="0">
                <a:solidFill>
                  <a:srgbClr val="002060"/>
                </a:solidFill>
                <a:latin typeface="Arial" pitchFamily="34" charset="0"/>
                <a:cs typeface="Arial" pitchFamily="34" charset="0"/>
              </a:rPr>
              <a:t>Osmotic </a:t>
            </a:r>
            <a:r>
              <a:rPr lang="en-US" sz="2400" dirty="0" err="1">
                <a:solidFill>
                  <a:srgbClr val="002060"/>
                </a:solidFill>
                <a:latin typeface="Arial" pitchFamily="34" charset="0"/>
                <a:cs typeface="Arial" pitchFamily="34" charset="0"/>
              </a:rPr>
              <a:t>Nephrosis</a:t>
            </a:r>
            <a:r>
              <a:rPr lang="en-US" sz="2400" dirty="0">
                <a:solidFill>
                  <a:srgbClr val="002060"/>
                </a:solidFill>
                <a:latin typeface="Arial" pitchFamily="34" charset="0"/>
                <a:cs typeface="Arial" pitchFamily="34" charset="0"/>
              </a:rPr>
              <a:t> and Acute Kidney Injury Associated</a:t>
            </a:r>
            <a:br>
              <a:rPr lang="en-US" sz="2400" dirty="0">
                <a:solidFill>
                  <a:srgbClr val="002060"/>
                </a:solidFill>
                <a:latin typeface="Arial" pitchFamily="34" charset="0"/>
                <a:cs typeface="Arial" pitchFamily="34" charset="0"/>
              </a:rPr>
            </a:br>
            <a:r>
              <a:rPr lang="en-US" sz="2400" dirty="0">
                <a:solidFill>
                  <a:srgbClr val="002060"/>
                </a:solidFill>
                <a:latin typeface="Arial" pitchFamily="34" charset="0"/>
                <a:cs typeface="Arial" pitchFamily="34" charset="0"/>
              </a:rPr>
              <a:t>With </a:t>
            </a:r>
            <a:r>
              <a:rPr lang="en-US" sz="2400" dirty="0" smtClean="0">
                <a:solidFill>
                  <a:srgbClr val="002060"/>
                </a:solidFill>
                <a:latin typeface="Arial" pitchFamily="34" charset="0"/>
                <a:cs typeface="Arial" pitchFamily="34" charset="0"/>
              </a:rPr>
              <a:t>SGLT2i </a:t>
            </a:r>
            <a:r>
              <a:rPr lang="en-US" sz="2400" dirty="0">
                <a:solidFill>
                  <a:srgbClr val="002060"/>
                </a:solidFill>
                <a:latin typeface="Arial" pitchFamily="34" charset="0"/>
                <a:cs typeface="Arial" pitchFamily="34" charset="0"/>
              </a:rPr>
              <a:t>Use: A Case Report</a:t>
            </a:r>
            <a:endParaRPr lang="el-GR" sz="2400" dirty="0">
              <a:solidFill>
                <a:srgbClr val="002060"/>
              </a:solidFill>
              <a:latin typeface="Arial" pitchFamily="34" charset="0"/>
              <a:cs typeface="Arial" pitchFamily="34" charset="0"/>
            </a:endParaRPr>
          </a:p>
        </p:txBody>
      </p:sp>
      <p:pic>
        <p:nvPicPr>
          <p:cNvPr id="563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2242" y="1628800"/>
            <a:ext cx="6958489" cy="358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115616" y="5448394"/>
            <a:ext cx="7272808" cy="1015663"/>
          </a:xfrm>
          <a:prstGeom prst="rect">
            <a:avLst/>
          </a:prstGeom>
        </p:spPr>
        <p:txBody>
          <a:bodyPr wrap="square">
            <a:spAutoFit/>
          </a:bodyPr>
          <a:lstStyle/>
          <a:p>
            <a:r>
              <a:rPr lang="en-US" sz="1000" dirty="0">
                <a:solidFill>
                  <a:srgbClr val="002060"/>
                </a:solidFill>
                <a:latin typeface="Arial" pitchFamily="34" charset="0"/>
                <a:cs typeface="Arial" pitchFamily="34" charset="0"/>
              </a:rPr>
              <a:t>Osmotic </a:t>
            </a:r>
            <a:r>
              <a:rPr lang="en-US" sz="1000" dirty="0" err="1">
                <a:solidFill>
                  <a:srgbClr val="002060"/>
                </a:solidFill>
                <a:latin typeface="Arial" pitchFamily="34" charset="0"/>
                <a:cs typeface="Arial" pitchFamily="34" charset="0"/>
              </a:rPr>
              <a:t>nephrosis</a:t>
            </a:r>
            <a:r>
              <a:rPr lang="en-US" sz="1000" dirty="0">
                <a:solidFill>
                  <a:srgbClr val="002060"/>
                </a:solidFill>
                <a:latin typeface="Arial" pitchFamily="34" charset="0"/>
                <a:cs typeface="Arial" pitchFamily="34" charset="0"/>
              </a:rPr>
              <a:t> in a patient with </a:t>
            </a:r>
            <a:r>
              <a:rPr lang="en-US" sz="1000" dirty="0" err="1" smtClean="0">
                <a:solidFill>
                  <a:srgbClr val="002060"/>
                </a:solidFill>
                <a:latin typeface="Arial" pitchFamily="34" charset="0"/>
                <a:cs typeface="Arial" pitchFamily="34" charset="0"/>
              </a:rPr>
              <a:t>canagliflozin</a:t>
            </a:r>
            <a:r>
              <a:rPr lang="en-US" sz="1000" dirty="0" smtClean="0">
                <a:solidFill>
                  <a:srgbClr val="002060"/>
                </a:solidFill>
                <a:latin typeface="Arial" pitchFamily="34" charset="0"/>
                <a:cs typeface="Arial" pitchFamily="34" charset="0"/>
              </a:rPr>
              <a:t>-mediated </a:t>
            </a:r>
            <a:r>
              <a:rPr lang="en-US" sz="1000" dirty="0">
                <a:solidFill>
                  <a:srgbClr val="002060"/>
                </a:solidFill>
                <a:latin typeface="Arial" pitchFamily="34" charset="0"/>
                <a:cs typeface="Arial" pitchFamily="34" charset="0"/>
              </a:rPr>
              <a:t>acute kidney injury. (A) Low- and (B) high-power view of </a:t>
            </a:r>
            <a:r>
              <a:rPr lang="en-US" sz="1000" dirty="0" smtClean="0">
                <a:solidFill>
                  <a:srgbClr val="002060"/>
                </a:solidFill>
                <a:latin typeface="Arial" pitchFamily="34" charset="0"/>
                <a:cs typeface="Arial" pitchFamily="34" charset="0"/>
              </a:rPr>
              <a:t>proximal </a:t>
            </a:r>
            <a:r>
              <a:rPr lang="en-US" sz="1000" dirty="0">
                <a:solidFill>
                  <a:srgbClr val="002060"/>
                </a:solidFill>
                <a:latin typeface="Arial" pitchFamily="34" charset="0"/>
                <a:cs typeface="Arial" pitchFamily="34" charset="0"/>
              </a:rPr>
              <a:t>tubules with osmotic </a:t>
            </a:r>
            <a:r>
              <a:rPr lang="en-US" sz="1000" dirty="0" err="1" smtClean="0">
                <a:solidFill>
                  <a:srgbClr val="002060"/>
                </a:solidFill>
                <a:latin typeface="Arial" pitchFamily="34" charset="0"/>
                <a:cs typeface="Arial" pitchFamily="34" charset="0"/>
              </a:rPr>
              <a:t>tubulopathy</a:t>
            </a:r>
            <a:r>
              <a:rPr lang="en-US" sz="1000" dirty="0" smtClean="0">
                <a:solidFill>
                  <a:srgbClr val="002060"/>
                </a:solidFill>
                <a:latin typeface="Arial" pitchFamily="34" charset="0"/>
                <a:cs typeface="Arial" pitchFamily="34" charset="0"/>
              </a:rPr>
              <a:t> </a:t>
            </a:r>
            <a:r>
              <a:rPr lang="en-US" sz="1000" dirty="0">
                <a:solidFill>
                  <a:srgbClr val="002060"/>
                </a:solidFill>
                <a:latin typeface="Arial" pitchFamily="34" charset="0"/>
                <a:cs typeface="Arial" pitchFamily="34" charset="0"/>
              </a:rPr>
              <a:t>(periodic acid–Schiff stain; original magnification, A: ×10, B: ×40). (C) Oil Red O </a:t>
            </a:r>
            <a:r>
              <a:rPr lang="en-US" sz="1000" dirty="0" smtClean="0">
                <a:solidFill>
                  <a:srgbClr val="002060"/>
                </a:solidFill>
                <a:latin typeface="Arial" pitchFamily="34" charset="0"/>
                <a:cs typeface="Arial" pitchFamily="34" charset="0"/>
              </a:rPr>
              <a:t>staining shows </a:t>
            </a:r>
            <a:r>
              <a:rPr lang="en-US" sz="1000" dirty="0">
                <a:solidFill>
                  <a:srgbClr val="002060"/>
                </a:solidFill>
                <a:latin typeface="Arial" pitchFamily="34" charset="0"/>
                <a:cs typeface="Arial" pitchFamily="34" charset="0"/>
              </a:rPr>
              <a:t>the presence of rare positive lipid deposits in some proximal tubules (arrows; original magnification, ×40). (D) </a:t>
            </a:r>
            <a:r>
              <a:rPr lang="en-US" sz="1000" dirty="0" err="1" smtClean="0">
                <a:solidFill>
                  <a:srgbClr val="002060"/>
                </a:solidFill>
                <a:latin typeface="Arial" pitchFamily="34" charset="0"/>
                <a:cs typeface="Arial" pitchFamily="34" charset="0"/>
              </a:rPr>
              <a:t>Ultrastructural</a:t>
            </a:r>
            <a:r>
              <a:rPr lang="en-US" sz="1000" dirty="0" smtClean="0">
                <a:solidFill>
                  <a:srgbClr val="002060"/>
                </a:solidFill>
                <a:latin typeface="Arial" pitchFamily="34" charset="0"/>
                <a:cs typeface="Arial" pitchFamily="34" charset="0"/>
              </a:rPr>
              <a:t> studies </a:t>
            </a:r>
            <a:r>
              <a:rPr lang="en-US" sz="1000" dirty="0">
                <a:solidFill>
                  <a:srgbClr val="002060"/>
                </a:solidFill>
                <a:latin typeface="Arial" pitchFamily="34" charset="0"/>
                <a:cs typeface="Arial" pitchFamily="34" charset="0"/>
              </a:rPr>
              <a:t>show clear vacuoles within the proximal tubules, arguing against lipid droplets. (E) Immunofluorescence of some </a:t>
            </a:r>
            <a:r>
              <a:rPr lang="en-US" sz="1000" dirty="0" smtClean="0">
                <a:solidFill>
                  <a:srgbClr val="002060"/>
                </a:solidFill>
                <a:latin typeface="Arial" pitchFamily="34" charset="0"/>
                <a:cs typeface="Arial" pitchFamily="34" charset="0"/>
              </a:rPr>
              <a:t>proximal tubules </a:t>
            </a:r>
            <a:r>
              <a:rPr lang="en-US" sz="1000" dirty="0">
                <a:solidFill>
                  <a:srgbClr val="002060"/>
                </a:solidFill>
                <a:latin typeface="Arial" pitchFamily="34" charset="0"/>
                <a:cs typeface="Arial" pitchFamily="34" charset="0"/>
              </a:rPr>
              <a:t>for aldose </a:t>
            </a:r>
            <a:r>
              <a:rPr lang="en-US" sz="1000" dirty="0" err="1">
                <a:solidFill>
                  <a:srgbClr val="002060"/>
                </a:solidFill>
                <a:latin typeface="Arial" pitchFamily="34" charset="0"/>
                <a:cs typeface="Arial" pitchFamily="34" charset="0"/>
              </a:rPr>
              <a:t>reductase</a:t>
            </a:r>
            <a:r>
              <a:rPr lang="en-US" sz="1000" dirty="0">
                <a:solidFill>
                  <a:srgbClr val="002060"/>
                </a:solidFill>
                <a:latin typeface="Arial" pitchFamily="34" charset="0"/>
                <a:cs typeface="Arial" pitchFamily="34" charset="0"/>
              </a:rPr>
              <a:t> (white arrows; original magnification, ×40). </a:t>
            </a:r>
            <a:r>
              <a:rPr lang="en-US" sz="1000" dirty="0" smtClean="0">
                <a:solidFill>
                  <a:srgbClr val="002060"/>
                </a:solidFill>
                <a:latin typeface="Arial" pitchFamily="34" charset="0"/>
                <a:cs typeface="Arial" pitchFamily="34" charset="0"/>
              </a:rPr>
              <a:t>(F</a:t>
            </a:r>
            <a:r>
              <a:rPr lang="en-US" sz="1000" dirty="0">
                <a:solidFill>
                  <a:srgbClr val="002060"/>
                </a:solidFill>
                <a:latin typeface="Arial" pitchFamily="34" charset="0"/>
                <a:cs typeface="Arial" pitchFamily="34" charset="0"/>
              </a:rPr>
              <a:t>) Immunofluorescence for </a:t>
            </a:r>
            <a:r>
              <a:rPr lang="en-US" sz="1000" dirty="0" err="1">
                <a:solidFill>
                  <a:srgbClr val="002060"/>
                </a:solidFill>
                <a:latin typeface="Arial" pitchFamily="34" charset="0"/>
                <a:cs typeface="Arial" pitchFamily="34" charset="0"/>
              </a:rPr>
              <a:t>fructokinase</a:t>
            </a:r>
            <a:r>
              <a:rPr lang="en-US" sz="1000" dirty="0">
                <a:solidFill>
                  <a:srgbClr val="002060"/>
                </a:solidFill>
                <a:latin typeface="Arial" pitchFamily="34" charset="0"/>
                <a:cs typeface="Arial" pitchFamily="34" charset="0"/>
              </a:rPr>
              <a:t> (white arrows; </a:t>
            </a:r>
            <a:r>
              <a:rPr lang="en-US" sz="1000" dirty="0" smtClean="0">
                <a:solidFill>
                  <a:srgbClr val="002060"/>
                </a:solidFill>
                <a:latin typeface="Arial" pitchFamily="34" charset="0"/>
                <a:cs typeface="Arial" pitchFamily="34" charset="0"/>
              </a:rPr>
              <a:t>original magnification</a:t>
            </a:r>
            <a:r>
              <a:rPr lang="el-GR" sz="1000" dirty="0">
                <a:solidFill>
                  <a:srgbClr val="002060"/>
                </a:solidFill>
                <a:latin typeface="Arial" pitchFamily="34" charset="0"/>
                <a:cs typeface="Arial" pitchFamily="34" charset="0"/>
              </a:rPr>
              <a:t>)</a:t>
            </a:r>
            <a:r>
              <a:rPr lang="en-US" sz="1000" dirty="0" smtClean="0">
                <a:solidFill>
                  <a:srgbClr val="002060"/>
                </a:solidFill>
                <a:latin typeface="Arial" pitchFamily="34" charset="0"/>
                <a:cs typeface="Arial" pitchFamily="34" charset="0"/>
              </a:rPr>
              <a:t>. </a:t>
            </a:r>
            <a:endParaRPr lang="el-GR" sz="1000" dirty="0">
              <a:solidFill>
                <a:srgbClr val="002060"/>
              </a:solidFill>
              <a:latin typeface="Arial" pitchFamily="34" charset="0"/>
              <a:cs typeface="Arial" pitchFamily="34" charset="0"/>
            </a:endParaRPr>
          </a:p>
        </p:txBody>
      </p:sp>
      <p:sp>
        <p:nvSpPr>
          <p:cNvPr id="5" name="Ορθογώνιο 4"/>
          <p:cNvSpPr/>
          <p:nvPr/>
        </p:nvSpPr>
        <p:spPr>
          <a:xfrm>
            <a:off x="6407696" y="6472910"/>
            <a:ext cx="2736304"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Am J Kidney </a:t>
            </a:r>
            <a:r>
              <a:rPr lang="en-US" sz="1200" dirty="0" smtClean="0">
                <a:solidFill>
                  <a:srgbClr val="002060"/>
                </a:solidFill>
                <a:latin typeface="Arial" pitchFamily="34" charset="0"/>
                <a:cs typeface="Arial" pitchFamily="34" charset="0"/>
              </a:rPr>
              <a:t>Dis.2020;76(1</a:t>
            </a:r>
            <a:r>
              <a:rPr lang="en-US" sz="1200" dirty="0">
                <a:solidFill>
                  <a:srgbClr val="002060"/>
                </a:solidFill>
                <a:latin typeface="Arial" pitchFamily="34" charset="0"/>
                <a:cs typeface="Arial" pitchFamily="34" charset="0"/>
              </a:rPr>
              <a:t>):</a:t>
            </a:r>
            <a:r>
              <a:rPr lang="en-US" sz="1200" dirty="0" smtClean="0">
                <a:solidFill>
                  <a:srgbClr val="002060"/>
                </a:solidFill>
                <a:latin typeface="Arial" pitchFamily="34" charset="0"/>
                <a:cs typeface="Arial" pitchFamily="34" charset="0"/>
              </a:rPr>
              <a:t>144-147</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383908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normAutofit/>
          </a:bodyPr>
          <a:lstStyle/>
          <a:p>
            <a:r>
              <a:rPr lang="en-US" sz="2400" dirty="0">
                <a:hlinkClick r:id="rId2" action="ppaction://hlinkfile"/>
              </a:rPr>
              <a:t>Progression after AKI: Understanding Maladaptive Repair Processes to Predict and Identify Therapeutic Treatments</a:t>
            </a:r>
            <a:endParaRPr lang="el-GR" sz="2400" dirty="0">
              <a:latin typeface="Arial" pitchFamily="34" charset="0"/>
              <a:cs typeface="Arial" pitchFamily="34" charset="0"/>
            </a:endParaRPr>
          </a:p>
        </p:txBody>
      </p:sp>
      <p:pic>
        <p:nvPicPr>
          <p:cNvPr id="3" name="Picture Placeholder 1" descr="Figure 1"/>
          <p:cNvPicPr>
            <a:picLocks noGrp="1" noChangeAspect="1"/>
          </p:cNvPicPr>
          <p:nvPr>
            <p:ph idx="1"/>
          </p:nvPr>
        </p:nvPicPr>
        <p:blipFill>
          <a:blip r:embed="rId3"/>
          <a:stretch>
            <a:fillRect/>
          </a:stretch>
        </p:blipFill>
        <p:spPr>
          <a:xfrm>
            <a:off x="1259632" y="1268760"/>
            <a:ext cx="6705600" cy="5249228"/>
          </a:xfrm>
        </p:spPr>
      </p:pic>
      <p:sp>
        <p:nvSpPr>
          <p:cNvPr id="7" name="Text Placeholder 6"/>
          <p:cNvSpPr>
            <a:spLocks noGrp="1"/>
          </p:cNvSpPr>
          <p:nvPr>
            <p:ph type="body" sz="half" idx="4294967295"/>
          </p:nvPr>
        </p:nvSpPr>
        <p:spPr>
          <a:xfrm>
            <a:off x="4572000" y="6525344"/>
            <a:ext cx="4392488" cy="248929"/>
          </a:xfrm>
        </p:spPr>
        <p:txBody>
          <a:bodyPr>
            <a:normAutofit fontScale="90000" lnSpcReduction="10000"/>
          </a:bodyPr>
          <a:lstStyle/>
          <a:p>
            <a:pPr marL="0" indent="0">
              <a:buNone/>
            </a:pPr>
            <a:r>
              <a:rPr lang="en-US" sz="1200" dirty="0" smtClean="0">
                <a:solidFill>
                  <a:srgbClr val="002060"/>
                </a:solidFill>
                <a:latin typeface="Arial" pitchFamily="34" charset="0"/>
                <a:cs typeface="Arial" pitchFamily="34" charset="0"/>
              </a:rPr>
              <a:t>Journal of the American Society of Nephrology 2016;27(3):687-697</a:t>
            </a:r>
            <a:endParaRPr lang="en-US" sz="1200" dirty="0">
              <a:solidFill>
                <a:srgbClr val="002060"/>
              </a:solidFill>
            </a:endParaRPr>
          </a:p>
        </p:txBody>
      </p:sp>
    </p:spTree>
    <p:extLst>
      <p:ext uri="{BB962C8B-B14F-4D97-AF65-F5344CB8AC3E}">
        <p14:creationId xmlns:p14="http://schemas.microsoft.com/office/powerpoint/2010/main" val="6957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608" y="0"/>
            <a:ext cx="9118613" cy="684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Ορθογώνιο 10"/>
          <p:cNvSpPr/>
          <p:nvPr/>
        </p:nvSpPr>
        <p:spPr>
          <a:xfrm>
            <a:off x="6084168" y="6381328"/>
            <a:ext cx="2919389" cy="276999"/>
          </a:xfrm>
          <a:prstGeom prst="rect">
            <a:avLst/>
          </a:prstGeom>
        </p:spPr>
        <p:txBody>
          <a:bodyPr wrap="none">
            <a:spAutoFit/>
          </a:bodyPr>
          <a:lstStyle/>
          <a:p>
            <a:r>
              <a:rPr lang="en-US" sz="1200" dirty="0">
                <a:solidFill>
                  <a:srgbClr val="002060"/>
                </a:solidFill>
                <a:latin typeface="Arial" pitchFamily="34" charset="0"/>
                <a:cs typeface="Arial" pitchFamily="34" charset="0"/>
              </a:rPr>
              <a:t>Kidney International </a:t>
            </a:r>
            <a:r>
              <a:rPr lang="en-US" sz="1200" dirty="0" smtClean="0">
                <a:solidFill>
                  <a:srgbClr val="002060"/>
                </a:solidFill>
                <a:latin typeface="Arial" pitchFamily="34" charset="0"/>
                <a:cs typeface="Arial" pitchFamily="34" charset="0"/>
              </a:rPr>
              <a:t>2018;94</a:t>
            </a:r>
            <a:r>
              <a:rPr lang="en-US" sz="1200" dirty="0">
                <a:solidFill>
                  <a:srgbClr val="002060"/>
                </a:solidFill>
                <a:latin typeface="Arial" pitchFamily="34" charset="0"/>
                <a:cs typeface="Arial" pitchFamily="34" charset="0"/>
              </a:rPr>
              <a:t>, 524–535</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656895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0"/>
            <a:ext cx="8229600" cy="1143000"/>
          </a:xfrm>
        </p:spPr>
        <p:txBody>
          <a:bodyPr>
            <a:normAutofit fontScale="90000"/>
          </a:bodyPr>
          <a:lstStyle/>
          <a:p>
            <a:r>
              <a:rPr lang="en-US" sz="1800" dirty="0">
                <a:solidFill>
                  <a:srgbClr val="002060"/>
                </a:solidFill>
                <a:latin typeface="Arial" pitchFamily="34" charset="0"/>
                <a:cs typeface="Arial" pitchFamily="34" charset="0"/>
              </a:rPr>
              <a:t>A sodium-glucose </a:t>
            </a:r>
            <a:r>
              <a:rPr lang="en-US" sz="1800" dirty="0" err="1">
                <a:solidFill>
                  <a:srgbClr val="002060"/>
                </a:solidFill>
                <a:latin typeface="Arial" pitchFamily="34" charset="0"/>
                <a:cs typeface="Arial" pitchFamily="34" charset="0"/>
              </a:rPr>
              <a:t>cotransporter</a:t>
            </a:r>
            <a:r>
              <a:rPr lang="en-US" sz="1800" dirty="0">
                <a:solidFill>
                  <a:srgbClr val="002060"/>
                </a:solidFill>
                <a:latin typeface="Arial" pitchFamily="34" charset="0"/>
                <a:cs typeface="Arial" pitchFamily="34" charset="0"/>
              </a:rPr>
              <a:t> 2 </a:t>
            </a:r>
            <a:r>
              <a:rPr lang="en-US" sz="1800" dirty="0" smtClean="0">
                <a:solidFill>
                  <a:srgbClr val="002060"/>
                </a:solidFill>
                <a:latin typeface="Arial" pitchFamily="34" charset="0"/>
                <a:cs typeface="Arial" pitchFamily="34" charset="0"/>
              </a:rPr>
              <a:t>inhibitor attenuates </a:t>
            </a:r>
            <a:r>
              <a:rPr lang="en-US" sz="1800" dirty="0">
                <a:solidFill>
                  <a:srgbClr val="002060"/>
                </a:solidFill>
                <a:latin typeface="Arial" pitchFamily="34" charset="0"/>
                <a:cs typeface="Arial" pitchFamily="34" charset="0"/>
              </a:rPr>
              <a:t>renal capillary injury and fibrosis</a:t>
            </a:r>
            <a:br>
              <a:rPr lang="en-US" sz="1800" dirty="0">
                <a:solidFill>
                  <a:srgbClr val="002060"/>
                </a:solidFill>
                <a:latin typeface="Arial" pitchFamily="34" charset="0"/>
                <a:cs typeface="Arial" pitchFamily="34" charset="0"/>
              </a:rPr>
            </a:br>
            <a:r>
              <a:rPr lang="en-US" sz="1800" dirty="0">
                <a:solidFill>
                  <a:srgbClr val="002060"/>
                </a:solidFill>
                <a:latin typeface="Arial" pitchFamily="34" charset="0"/>
                <a:cs typeface="Arial" pitchFamily="34" charset="0"/>
              </a:rPr>
              <a:t>by a vascular endothelial </a:t>
            </a:r>
            <a:r>
              <a:rPr lang="en-US" sz="1800" dirty="0" smtClean="0">
                <a:solidFill>
                  <a:srgbClr val="002060"/>
                </a:solidFill>
                <a:latin typeface="Arial" pitchFamily="34" charset="0"/>
                <a:cs typeface="Arial" pitchFamily="34" charset="0"/>
              </a:rPr>
              <a:t>growth factor–dependent </a:t>
            </a:r>
            <a:r>
              <a:rPr lang="en-US" sz="1800" dirty="0">
                <a:solidFill>
                  <a:srgbClr val="002060"/>
                </a:solidFill>
                <a:latin typeface="Arial" pitchFamily="34" charset="0"/>
                <a:cs typeface="Arial" pitchFamily="34" charset="0"/>
              </a:rPr>
              <a:t>pathway after renal injury in mice</a:t>
            </a:r>
            <a:endParaRPr lang="el-GR" dirty="0">
              <a:solidFill>
                <a:srgbClr val="002060"/>
              </a:solidFill>
            </a:endParaRPr>
          </a:p>
        </p:txBody>
      </p:sp>
      <p:pic>
        <p:nvPicPr>
          <p:cNvPr id="634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776" y="1096258"/>
            <a:ext cx="3959066" cy="54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6224611" y="6496457"/>
            <a:ext cx="2919389" cy="276999"/>
          </a:xfrm>
          <a:prstGeom prst="rect">
            <a:avLst/>
          </a:prstGeom>
        </p:spPr>
        <p:txBody>
          <a:bodyPr wrap="none">
            <a:spAutoFit/>
          </a:bodyPr>
          <a:lstStyle/>
          <a:p>
            <a:r>
              <a:rPr lang="en-US" sz="1200" dirty="0">
                <a:solidFill>
                  <a:srgbClr val="002060"/>
                </a:solidFill>
                <a:latin typeface="Arial" pitchFamily="34" charset="0"/>
                <a:cs typeface="Arial" pitchFamily="34" charset="0"/>
              </a:rPr>
              <a:t>Kidney International </a:t>
            </a:r>
            <a:r>
              <a:rPr lang="en-US" sz="1200" dirty="0" smtClean="0">
                <a:solidFill>
                  <a:srgbClr val="002060"/>
                </a:solidFill>
                <a:latin typeface="Arial" pitchFamily="34" charset="0"/>
                <a:cs typeface="Arial" pitchFamily="34" charset="0"/>
              </a:rPr>
              <a:t>2018;94</a:t>
            </a:r>
            <a:r>
              <a:rPr lang="en-US" sz="1200" dirty="0">
                <a:solidFill>
                  <a:srgbClr val="002060"/>
                </a:solidFill>
                <a:latin typeface="Arial" pitchFamily="34" charset="0"/>
                <a:cs typeface="Arial" pitchFamily="34" charset="0"/>
              </a:rPr>
              <a:t>, 524–535</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225864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n-US" sz="2000" dirty="0">
                <a:solidFill>
                  <a:srgbClr val="002060"/>
                </a:solidFill>
                <a:latin typeface="Arial" pitchFamily="34" charset="0"/>
                <a:cs typeface="Arial" pitchFamily="34" charset="0"/>
              </a:rPr>
              <a:t>Contrast-induced Acute Kidney Injury in Diabetic </a:t>
            </a:r>
            <a:r>
              <a:rPr lang="en-US" sz="2000" dirty="0" smtClean="0">
                <a:solidFill>
                  <a:srgbClr val="002060"/>
                </a:solidFill>
                <a:latin typeface="Arial" pitchFamily="34" charset="0"/>
                <a:cs typeface="Arial" pitchFamily="34" charset="0"/>
              </a:rPr>
              <a:t>Patients and </a:t>
            </a:r>
            <a:r>
              <a:rPr lang="en-US" sz="2000" dirty="0">
                <a:solidFill>
                  <a:srgbClr val="002060"/>
                </a:solidFill>
                <a:latin typeface="Arial" pitchFamily="34" charset="0"/>
                <a:cs typeface="Arial" pitchFamily="34" charset="0"/>
              </a:rPr>
              <a:t>SGLT-2 Inhibitors: A Preventive Opportunity </a:t>
            </a:r>
            <a:r>
              <a:rPr lang="en-US" sz="2000" dirty="0" smtClean="0">
                <a:solidFill>
                  <a:srgbClr val="002060"/>
                </a:solidFill>
                <a:latin typeface="Arial" pitchFamily="34" charset="0"/>
                <a:cs typeface="Arial" pitchFamily="34" charset="0"/>
              </a:rPr>
              <a:t>or Promoting </a:t>
            </a:r>
            <a:r>
              <a:rPr lang="en-US" sz="2000" dirty="0">
                <a:solidFill>
                  <a:srgbClr val="002060"/>
                </a:solidFill>
                <a:latin typeface="Arial" pitchFamily="34" charset="0"/>
                <a:cs typeface="Arial" pitchFamily="34" charset="0"/>
              </a:rPr>
              <a:t>Element?</a:t>
            </a:r>
            <a:endParaRPr lang="el-GR" sz="2000" dirty="0">
              <a:solidFill>
                <a:srgbClr val="002060"/>
              </a:solidFill>
              <a:latin typeface="Arial" pitchFamily="34" charset="0"/>
              <a:cs typeface="Arial" pitchFamily="34"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034" y="1643050"/>
            <a:ext cx="8229600" cy="447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5899201" y="6429396"/>
            <a:ext cx="3081293"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 </a:t>
            </a:r>
            <a:r>
              <a:rPr lang="en-US" sz="1200" dirty="0" err="1">
                <a:solidFill>
                  <a:srgbClr val="002060"/>
                </a:solidFill>
                <a:latin typeface="Arial" pitchFamily="34" charset="0"/>
                <a:cs typeface="Arial" pitchFamily="34" charset="0"/>
              </a:rPr>
              <a:t>Cardiovasc</a:t>
            </a:r>
            <a:r>
              <a:rPr lang="en-US" sz="1200" dirty="0">
                <a:solidFill>
                  <a:srgbClr val="002060"/>
                </a:solidFill>
                <a:latin typeface="Arial" pitchFamily="34" charset="0"/>
                <a:cs typeface="Arial" pitchFamily="34" charset="0"/>
              </a:rPr>
              <a:t> </a:t>
            </a:r>
            <a:r>
              <a:rPr lang="en-US" sz="1200" dirty="0" err="1" smtClean="0">
                <a:solidFill>
                  <a:srgbClr val="002060"/>
                </a:solidFill>
                <a:latin typeface="Arial" pitchFamily="34" charset="0"/>
                <a:cs typeface="Arial" pitchFamily="34" charset="0"/>
              </a:rPr>
              <a:t>Pharmacol</a:t>
            </a:r>
            <a:r>
              <a:rPr lang="en-US" sz="1200" dirty="0" smtClean="0">
                <a:solidFill>
                  <a:srgbClr val="002060"/>
                </a:solidFill>
                <a:latin typeface="Arial" pitchFamily="34" charset="0"/>
                <a:cs typeface="Arial" pitchFamily="34" charset="0"/>
              </a:rPr>
              <a:t> </a:t>
            </a:r>
            <a:r>
              <a:rPr lang="en-US" sz="1200" dirty="0">
                <a:solidFill>
                  <a:srgbClr val="002060"/>
                </a:solidFill>
                <a:latin typeface="Arial" pitchFamily="34" charset="0"/>
                <a:cs typeface="Arial" pitchFamily="34" charset="0"/>
              </a:rPr>
              <a:t>2022;80:661–671</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962969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n-US" sz="2000" dirty="0">
                <a:solidFill>
                  <a:srgbClr val="002060"/>
                </a:solidFill>
                <a:latin typeface="Arial" pitchFamily="34" charset="0"/>
                <a:cs typeface="Arial" pitchFamily="34" charset="0"/>
              </a:rPr>
              <a:t>The safety of SGLT-2 inhibitors in </a:t>
            </a:r>
            <a:r>
              <a:rPr lang="en-US" sz="2000" dirty="0" smtClean="0">
                <a:solidFill>
                  <a:srgbClr val="002060"/>
                </a:solidFill>
                <a:latin typeface="Arial" pitchFamily="34" charset="0"/>
                <a:cs typeface="Arial" pitchFamily="34" charset="0"/>
              </a:rPr>
              <a:t>diabetic patients </a:t>
            </a:r>
            <a:r>
              <a:rPr lang="en-US" sz="2000" dirty="0">
                <a:solidFill>
                  <a:srgbClr val="002060"/>
                </a:solidFill>
                <a:latin typeface="Arial" pitchFamily="34" charset="0"/>
                <a:cs typeface="Arial" pitchFamily="34" charset="0"/>
              </a:rPr>
              <a:t>submitted to elective </a:t>
            </a:r>
            <a:r>
              <a:rPr lang="en-US" sz="2000" dirty="0" err="1" smtClean="0">
                <a:solidFill>
                  <a:srgbClr val="002060"/>
                </a:solidFill>
                <a:latin typeface="Arial" pitchFamily="34" charset="0"/>
                <a:cs typeface="Arial" pitchFamily="34" charset="0"/>
              </a:rPr>
              <a:t>percutaneous</a:t>
            </a:r>
            <a:r>
              <a:rPr lang="en-US" sz="2000" dirty="0" smtClean="0">
                <a:solidFill>
                  <a:srgbClr val="002060"/>
                </a:solidFill>
                <a:latin typeface="Arial" pitchFamily="34" charset="0"/>
                <a:cs typeface="Arial" pitchFamily="34" charset="0"/>
              </a:rPr>
              <a:t> coronary </a:t>
            </a:r>
            <a:r>
              <a:rPr lang="en-US" sz="2000" dirty="0">
                <a:solidFill>
                  <a:srgbClr val="002060"/>
                </a:solidFill>
                <a:latin typeface="Arial" pitchFamily="34" charset="0"/>
                <a:cs typeface="Arial" pitchFamily="34" charset="0"/>
              </a:rPr>
              <a:t>intervention regarding </a:t>
            </a:r>
            <a:r>
              <a:rPr lang="en-US" sz="2000" dirty="0" smtClean="0">
                <a:solidFill>
                  <a:srgbClr val="002060"/>
                </a:solidFill>
                <a:latin typeface="Arial" pitchFamily="34" charset="0"/>
                <a:cs typeface="Arial" pitchFamily="34" charset="0"/>
              </a:rPr>
              <a:t>kidney function</a:t>
            </a: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r>
            <a:br>
              <a:rPr lang="en-US" sz="2000" dirty="0" smtClean="0">
                <a:solidFill>
                  <a:srgbClr val="002060"/>
                </a:solidFill>
                <a:latin typeface="Arial" pitchFamily="34" charset="0"/>
                <a:cs typeface="Arial" pitchFamily="34" charset="0"/>
              </a:rPr>
            </a:br>
            <a:r>
              <a:rPr lang="en-US" sz="2000" dirty="0" smtClean="0">
                <a:solidFill>
                  <a:srgbClr val="002060"/>
                </a:solidFill>
                <a:latin typeface="Arial" pitchFamily="34" charset="0"/>
                <a:cs typeface="Arial" pitchFamily="34" charset="0"/>
              </a:rPr>
              <a:t>SAFE-PCI </a:t>
            </a:r>
            <a:r>
              <a:rPr lang="en-US" sz="2000" dirty="0">
                <a:solidFill>
                  <a:srgbClr val="002060"/>
                </a:solidFill>
                <a:latin typeface="Arial" pitchFamily="34" charset="0"/>
                <a:cs typeface="Arial" pitchFamily="34" charset="0"/>
              </a:rPr>
              <a:t>pilot study</a:t>
            </a:r>
            <a:endParaRPr lang="el-GR" sz="2000" dirty="0">
              <a:solidFill>
                <a:srgbClr val="002060"/>
              </a:solidFill>
              <a:latin typeface="Arial" pitchFamily="34" charset="0"/>
              <a:cs typeface="Arial" pitchFamily="34" charset="0"/>
            </a:endParaRP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7504" y="1412776"/>
            <a:ext cx="4612005" cy="258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67597" y="1844824"/>
            <a:ext cx="4270534" cy="296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4283968" y="5301208"/>
            <a:ext cx="4572000" cy="1015663"/>
          </a:xfrm>
          <a:prstGeom prst="rect">
            <a:avLst/>
          </a:prstGeom>
        </p:spPr>
        <p:txBody>
          <a:bodyPr>
            <a:spAutoFit/>
          </a:bodyPr>
          <a:lstStyle/>
          <a:p>
            <a:r>
              <a:rPr lang="en-US" sz="1200" dirty="0">
                <a:solidFill>
                  <a:srgbClr val="002060"/>
                </a:solidFill>
                <a:latin typeface="Arial" pitchFamily="34" charset="0"/>
                <a:cs typeface="Arial" pitchFamily="34" charset="0"/>
              </a:rPr>
              <a:t>NGAL value (</a:t>
            </a:r>
            <a:r>
              <a:rPr lang="en-US" sz="1200" dirty="0" err="1">
                <a:solidFill>
                  <a:srgbClr val="002060"/>
                </a:solidFill>
                <a:latin typeface="Arial" pitchFamily="34" charset="0"/>
                <a:cs typeface="Arial" pitchFamily="34" charset="0"/>
              </a:rPr>
              <a:t>ng</a:t>
            </a:r>
            <a:r>
              <a:rPr lang="en-US" sz="1200" dirty="0">
                <a:solidFill>
                  <a:srgbClr val="002060"/>
                </a:solidFill>
                <a:latin typeface="Arial" pitchFamily="34" charset="0"/>
                <a:cs typeface="Arial" pitchFamily="34" charset="0"/>
              </a:rPr>
              <a:t>/</a:t>
            </a:r>
            <a:r>
              <a:rPr lang="en-US" sz="1200" dirty="0" err="1">
                <a:solidFill>
                  <a:srgbClr val="002060"/>
                </a:solidFill>
                <a:latin typeface="Arial" pitchFamily="34" charset="0"/>
                <a:cs typeface="Arial" pitchFamily="34" charset="0"/>
              </a:rPr>
              <a:t>dL</a:t>
            </a:r>
            <a:r>
              <a:rPr lang="en-US" sz="1200" dirty="0">
                <a:solidFill>
                  <a:srgbClr val="002060"/>
                </a:solidFill>
                <a:latin typeface="Arial" pitchFamily="34" charset="0"/>
                <a:cs typeface="Arial" pitchFamily="34" charset="0"/>
              </a:rPr>
              <a:t>) 6 h after percutaneous coronary</a:t>
            </a:r>
          </a:p>
          <a:p>
            <a:r>
              <a:rPr lang="en-US" sz="1200" dirty="0">
                <a:solidFill>
                  <a:srgbClr val="002060"/>
                </a:solidFill>
                <a:latin typeface="Arial" pitchFamily="34" charset="0"/>
                <a:cs typeface="Arial" pitchFamily="34" charset="0"/>
              </a:rPr>
              <a:t>intervention. There was no difference in the primary endpoint of </a:t>
            </a:r>
            <a:r>
              <a:rPr lang="en-US" sz="1200" dirty="0" smtClean="0">
                <a:solidFill>
                  <a:srgbClr val="002060"/>
                </a:solidFill>
                <a:latin typeface="Arial" pitchFamily="34" charset="0"/>
                <a:cs typeface="Arial" pitchFamily="34" charset="0"/>
              </a:rPr>
              <a:t>the</a:t>
            </a:r>
            <a:r>
              <a:rPr lang="el-GR" sz="1200" dirty="0" smtClean="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study</a:t>
            </a:r>
            <a:r>
              <a:rPr lang="en-US" sz="1200" dirty="0">
                <a:solidFill>
                  <a:srgbClr val="002060"/>
                </a:solidFill>
                <a:latin typeface="Arial" pitchFamily="34" charset="0"/>
                <a:cs typeface="Arial" pitchFamily="34" charset="0"/>
              </a:rPr>
              <a:t>. Mean serum NGAL 6 h after PCI was 199 </a:t>
            </a:r>
            <a:r>
              <a:rPr lang="en-US" sz="1200" dirty="0" err="1">
                <a:solidFill>
                  <a:srgbClr val="002060"/>
                </a:solidFill>
                <a:latin typeface="Arial" pitchFamily="34" charset="0"/>
                <a:cs typeface="Arial" pitchFamily="34" charset="0"/>
              </a:rPr>
              <a:t>ng</a:t>
            </a:r>
            <a:r>
              <a:rPr lang="en-US" sz="1200" dirty="0">
                <a:solidFill>
                  <a:srgbClr val="002060"/>
                </a:solidFill>
                <a:latin typeface="Arial" pitchFamily="34" charset="0"/>
                <a:cs typeface="Arial" pitchFamily="34" charset="0"/>
              </a:rPr>
              <a:t>/</a:t>
            </a:r>
            <a:r>
              <a:rPr lang="en-US" sz="1200" dirty="0" err="1">
                <a:solidFill>
                  <a:srgbClr val="002060"/>
                </a:solidFill>
                <a:latin typeface="Arial" pitchFamily="34" charset="0"/>
                <a:cs typeface="Arial" pitchFamily="34" charset="0"/>
              </a:rPr>
              <a:t>dL</a:t>
            </a:r>
            <a:r>
              <a:rPr lang="en-US" sz="1200" dirty="0">
                <a:solidFill>
                  <a:srgbClr val="002060"/>
                </a:solidFill>
                <a:latin typeface="Arial" pitchFamily="34" charset="0"/>
                <a:cs typeface="Arial" pitchFamily="34" charset="0"/>
              </a:rPr>
              <a:t> in the </a:t>
            </a:r>
            <a:r>
              <a:rPr lang="en-US" sz="1200" dirty="0" smtClean="0">
                <a:solidFill>
                  <a:srgbClr val="002060"/>
                </a:solidFill>
                <a:latin typeface="Arial" pitchFamily="34" charset="0"/>
                <a:cs typeface="Arial" pitchFamily="34" charset="0"/>
              </a:rPr>
              <a:t>SGLT2i</a:t>
            </a:r>
            <a:r>
              <a:rPr lang="el-GR" sz="1200" dirty="0" smtClean="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group </a:t>
            </a:r>
            <a:r>
              <a:rPr lang="en-US" sz="1200" dirty="0">
                <a:solidFill>
                  <a:srgbClr val="002060"/>
                </a:solidFill>
                <a:latin typeface="Arial" pitchFamily="34" charset="0"/>
                <a:cs typeface="Arial" pitchFamily="34" charset="0"/>
              </a:rPr>
              <a:t>and 150 </a:t>
            </a:r>
            <a:r>
              <a:rPr lang="en-US" sz="1200" dirty="0" err="1">
                <a:solidFill>
                  <a:srgbClr val="002060"/>
                </a:solidFill>
                <a:latin typeface="Arial" pitchFamily="34" charset="0"/>
                <a:cs typeface="Arial" pitchFamily="34" charset="0"/>
              </a:rPr>
              <a:t>ng</a:t>
            </a:r>
            <a:r>
              <a:rPr lang="en-US" sz="1200" dirty="0">
                <a:solidFill>
                  <a:srgbClr val="002060"/>
                </a:solidFill>
                <a:latin typeface="Arial" pitchFamily="34" charset="0"/>
                <a:cs typeface="Arial" pitchFamily="34" charset="0"/>
              </a:rPr>
              <a:t>/</a:t>
            </a:r>
            <a:r>
              <a:rPr lang="en-US" sz="1200" dirty="0" err="1">
                <a:solidFill>
                  <a:srgbClr val="002060"/>
                </a:solidFill>
                <a:latin typeface="Arial" pitchFamily="34" charset="0"/>
                <a:cs typeface="Arial" pitchFamily="34" charset="0"/>
              </a:rPr>
              <a:t>dL</a:t>
            </a:r>
            <a:r>
              <a:rPr lang="en-US" sz="1200" dirty="0">
                <a:solidFill>
                  <a:srgbClr val="002060"/>
                </a:solidFill>
                <a:latin typeface="Arial" pitchFamily="34" charset="0"/>
                <a:cs typeface="Arial" pitchFamily="34" charset="0"/>
              </a:rPr>
              <a:t> in the control group (p = 0.249). *Test‑t used </a:t>
            </a:r>
            <a:r>
              <a:rPr lang="en-US" sz="1200" dirty="0" smtClean="0">
                <a:solidFill>
                  <a:srgbClr val="002060"/>
                </a:solidFill>
                <a:latin typeface="Arial" pitchFamily="34" charset="0"/>
                <a:cs typeface="Arial" pitchFamily="34" charset="0"/>
              </a:rPr>
              <a:t>to</a:t>
            </a:r>
            <a:r>
              <a:rPr lang="el-GR" sz="1200" dirty="0" smtClean="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compare </a:t>
            </a:r>
            <a:r>
              <a:rPr lang="en-US" sz="1200" dirty="0">
                <a:solidFill>
                  <a:srgbClr val="002060"/>
                </a:solidFill>
                <a:latin typeface="Arial" pitchFamily="34" charset="0"/>
                <a:cs typeface="Arial" pitchFamily="34" charset="0"/>
              </a:rPr>
              <a:t>two different groups</a:t>
            </a:r>
            <a:endParaRPr lang="el-GR" sz="1200" dirty="0">
              <a:solidFill>
                <a:srgbClr val="002060"/>
              </a:solidFill>
              <a:latin typeface="Arial" pitchFamily="34" charset="0"/>
              <a:cs typeface="Arial"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 y="4121060"/>
            <a:ext cx="4110514" cy="236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5556920" y="6563037"/>
            <a:ext cx="3582144" cy="276999"/>
          </a:xfrm>
          <a:prstGeom prst="rect">
            <a:avLst/>
          </a:prstGeom>
        </p:spPr>
        <p:txBody>
          <a:bodyPr wrap="square">
            <a:spAutoFit/>
          </a:bodyPr>
          <a:lstStyle/>
          <a:p>
            <a:r>
              <a:rPr lang="en-US" sz="1200" dirty="0" err="1">
                <a:solidFill>
                  <a:srgbClr val="002060"/>
                </a:solidFill>
                <a:latin typeface="Arial" pitchFamily="34" charset="0"/>
                <a:cs typeface="Arial" pitchFamily="34" charset="0"/>
              </a:rPr>
              <a:t>Diabetology</a:t>
            </a:r>
            <a:r>
              <a:rPr lang="en-US" sz="1200" dirty="0">
                <a:solidFill>
                  <a:srgbClr val="002060"/>
                </a:solidFill>
                <a:latin typeface="Arial" pitchFamily="34" charset="0"/>
                <a:cs typeface="Arial" pitchFamily="34" charset="0"/>
              </a:rPr>
              <a:t> &amp; Metabolic Syndrome </a:t>
            </a:r>
            <a:r>
              <a:rPr lang="en-US" sz="1200" dirty="0" smtClean="0">
                <a:solidFill>
                  <a:srgbClr val="002060"/>
                </a:solidFill>
                <a:latin typeface="Arial" pitchFamily="34" charset="0"/>
                <a:cs typeface="Arial" pitchFamily="34" charset="0"/>
              </a:rPr>
              <a:t>2023;15:138</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073460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n-US" sz="2000" dirty="0" smtClean="0">
                <a:solidFill>
                  <a:srgbClr val="002060"/>
                </a:solidFill>
                <a:latin typeface="Arial" pitchFamily="34" charset="0"/>
                <a:cs typeface="Arial" pitchFamily="34" charset="0"/>
              </a:rPr>
              <a:t>Randomized controlled trials reporting an initial dip of </a:t>
            </a:r>
            <a:r>
              <a:rPr lang="en-US" sz="2000" dirty="0" err="1" smtClean="0">
                <a:solidFill>
                  <a:srgbClr val="002060"/>
                </a:solidFill>
                <a:latin typeface="Arial" pitchFamily="34" charset="0"/>
                <a:cs typeface="Arial" pitchFamily="34" charset="0"/>
              </a:rPr>
              <a:t>eGFR</a:t>
            </a:r>
            <a:r>
              <a:rPr lang="el-GR" sz="2000" dirty="0" smtClean="0"/>
              <a:t/>
            </a:r>
            <a:br>
              <a:rPr lang="el-GR" sz="2000" dirty="0" smtClean="0"/>
            </a:br>
            <a:endParaRPr lang="el-GR" sz="2000" dirty="0">
              <a:latin typeface="Arial" pitchFamily="34" charset="0"/>
              <a:cs typeface="Arial" pitchFamily="34" charset="0"/>
            </a:endParaRPr>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447026"/>
            <a:ext cx="8229600" cy="28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Ορθογώνιο 8"/>
          <p:cNvSpPr/>
          <p:nvPr/>
        </p:nvSpPr>
        <p:spPr>
          <a:xfrm>
            <a:off x="6643702" y="6357958"/>
            <a:ext cx="2270173" cy="276999"/>
          </a:xfrm>
          <a:prstGeom prst="rect">
            <a:avLst/>
          </a:prstGeom>
        </p:spPr>
        <p:txBody>
          <a:bodyPr wrap="none">
            <a:spAutoFit/>
          </a:bodyPr>
          <a:lstStyle/>
          <a:p>
            <a:r>
              <a:rPr lang="en-US" sz="1200" dirty="0" smtClean="0">
                <a:solidFill>
                  <a:prstClr val="black"/>
                </a:solidFill>
                <a:latin typeface="Arial" pitchFamily="34" charset="0"/>
                <a:cs typeface="Arial" pitchFamily="34" charset="0"/>
              </a:rPr>
              <a:t>Kidney360 2021;2</a:t>
            </a:r>
            <a:r>
              <a:rPr lang="en-US" sz="1200" dirty="0">
                <a:solidFill>
                  <a:prstClr val="black"/>
                </a:solidFill>
                <a:latin typeface="Arial" pitchFamily="34" charset="0"/>
                <a:cs typeface="Arial" pitchFamily="34" charset="0"/>
              </a:rPr>
              <a:t>: </a:t>
            </a:r>
            <a:r>
              <a:rPr lang="en-US" sz="1200" dirty="0" smtClean="0">
                <a:solidFill>
                  <a:prstClr val="black"/>
                </a:solidFill>
                <a:latin typeface="Arial" pitchFamily="34" charset="0"/>
                <a:cs typeface="Arial" pitchFamily="34" charset="0"/>
              </a:rPr>
              <a:t>1042–1047</a:t>
            </a:r>
            <a:endParaRPr lang="el-GR" sz="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380861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2000" dirty="0">
                <a:solidFill>
                  <a:srgbClr val="002060"/>
                </a:solidFill>
                <a:latin typeface="Arial" pitchFamily="34" charset="0"/>
                <a:cs typeface="Arial" pitchFamily="34" charset="0"/>
              </a:rPr>
              <a:t>eGFR Decline after SGLT2 Inhibitor Initiation: </a:t>
            </a:r>
            <a:r>
              <a:rPr lang="en-US" sz="2000" dirty="0" smtClean="0">
                <a:solidFill>
                  <a:srgbClr val="002060"/>
                </a:solidFill>
                <a:latin typeface="Arial" pitchFamily="34" charset="0"/>
                <a:cs typeface="Arial" pitchFamily="34" charset="0"/>
              </a:rPr>
              <a:t/>
            </a:r>
            <a:br>
              <a:rPr lang="en-US" sz="2000" dirty="0" smtClean="0">
                <a:solidFill>
                  <a:srgbClr val="002060"/>
                </a:solidFill>
                <a:latin typeface="Arial" pitchFamily="34" charset="0"/>
                <a:cs typeface="Arial" pitchFamily="34" charset="0"/>
              </a:rPr>
            </a:br>
            <a:r>
              <a:rPr lang="en-US" sz="3200" dirty="0" smtClean="0">
                <a:solidFill>
                  <a:srgbClr val="002060"/>
                </a:solidFill>
                <a:latin typeface="Arial" pitchFamily="34" charset="0"/>
                <a:cs typeface="Arial" pitchFamily="34" charset="0"/>
              </a:rPr>
              <a:t>The Tortoise </a:t>
            </a:r>
            <a:r>
              <a:rPr lang="en-US" sz="3200" dirty="0">
                <a:solidFill>
                  <a:srgbClr val="002060"/>
                </a:solidFill>
                <a:latin typeface="Arial" pitchFamily="34" charset="0"/>
                <a:cs typeface="Arial" pitchFamily="34" charset="0"/>
              </a:rPr>
              <a:t>and the Hare Reimagined</a:t>
            </a:r>
            <a:endParaRPr lang="el-GR" sz="3200" dirty="0">
              <a:solidFill>
                <a:srgbClr val="002060"/>
              </a:solidFill>
            </a:endParaRPr>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00174"/>
            <a:ext cx="8926830" cy="444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6643702" y="6429396"/>
            <a:ext cx="2270173" cy="276999"/>
          </a:xfrm>
          <a:prstGeom prst="rect">
            <a:avLst/>
          </a:prstGeom>
        </p:spPr>
        <p:txBody>
          <a:bodyPr wrap="none">
            <a:spAutoFit/>
          </a:bodyPr>
          <a:lstStyle/>
          <a:p>
            <a:r>
              <a:rPr lang="en-US" sz="1200" dirty="0" smtClean="0">
                <a:solidFill>
                  <a:srgbClr val="002060"/>
                </a:solidFill>
                <a:latin typeface="Arial" pitchFamily="34" charset="0"/>
                <a:cs typeface="Arial" pitchFamily="34" charset="0"/>
              </a:rPr>
              <a:t>Kidney360 2021;2:1042–1047</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792442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000" dirty="0">
                <a:solidFill>
                  <a:srgbClr val="002060"/>
                </a:solidFill>
                <a:latin typeface="Arial" pitchFamily="34" charset="0"/>
                <a:cs typeface="Arial" pitchFamily="34" charset="0"/>
              </a:rPr>
              <a:t>Renal effects of </a:t>
            </a:r>
            <a:r>
              <a:rPr lang="en-US" sz="2000" dirty="0" smtClean="0">
                <a:solidFill>
                  <a:srgbClr val="002060"/>
                </a:solidFill>
                <a:latin typeface="Arial" pitchFamily="34" charset="0"/>
                <a:cs typeface="Arial" pitchFamily="34" charset="0"/>
              </a:rPr>
              <a:t>SGLT2is </a:t>
            </a:r>
            <a:r>
              <a:rPr lang="en-US" sz="2000" dirty="0">
                <a:solidFill>
                  <a:srgbClr val="002060"/>
                </a:solidFill>
                <a:latin typeface="Arial" pitchFamily="34" charset="0"/>
                <a:cs typeface="Arial" pitchFamily="34" charset="0"/>
              </a:rPr>
              <a:t>in cardiovascular patients</a:t>
            </a:r>
            <a:br>
              <a:rPr lang="en-US" sz="2000" dirty="0">
                <a:solidFill>
                  <a:srgbClr val="002060"/>
                </a:solidFill>
                <a:latin typeface="Arial" pitchFamily="34" charset="0"/>
                <a:cs typeface="Arial" pitchFamily="34" charset="0"/>
              </a:rPr>
            </a:br>
            <a:r>
              <a:rPr lang="en-US" sz="2000" dirty="0">
                <a:solidFill>
                  <a:srgbClr val="002060"/>
                </a:solidFill>
                <a:latin typeface="Arial" pitchFamily="34" charset="0"/>
                <a:cs typeface="Arial" pitchFamily="34" charset="0"/>
              </a:rPr>
              <a:t>with and without chronic kidney disease: focus on heart failure</a:t>
            </a:r>
            <a:br>
              <a:rPr lang="en-US" sz="2000" dirty="0">
                <a:solidFill>
                  <a:srgbClr val="002060"/>
                </a:solidFill>
                <a:latin typeface="Arial" pitchFamily="34" charset="0"/>
                <a:cs typeface="Arial" pitchFamily="34" charset="0"/>
              </a:rPr>
            </a:br>
            <a:r>
              <a:rPr lang="en-US" sz="2000" dirty="0">
                <a:solidFill>
                  <a:srgbClr val="002060"/>
                </a:solidFill>
                <a:latin typeface="Arial" pitchFamily="34" charset="0"/>
                <a:cs typeface="Arial" pitchFamily="34" charset="0"/>
              </a:rPr>
              <a:t>and renal outcomes</a:t>
            </a:r>
            <a:endParaRPr lang="el-GR" sz="2000" dirty="0">
              <a:solidFill>
                <a:srgbClr val="002060"/>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403761"/>
            <a:ext cx="6886575"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012160" y="6514310"/>
            <a:ext cx="3029997" cy="276999"/>
          </a:xfrm>
          <a:prstGeom prst="rect">
            <a:avLst/>
          </a:prstGeom>
        </p:spPr>
        <p:txBody>
          <a:bodyPr wrap="none">
            <a:spAutoFit/>
          </a:bodyPr>
          <a:lstStyle/>
          <a:p>
            <a:r>
              <a:rPr lang="en-US" sz="1200" dirty="0">
                <a:solidFill>
                  <a:srgbClr val="002060"/>
                </a:solidFill>
                <a:latin typeface="Arial" pitchFamily="34" charset="0"/>
                <a:cs typeface="Arial" pitchFamily="34" charset="0"/>
              </a:rPr>
              <a:t>Heart Failure </a:t>
            </a:r>
            <a:r>
              <a:rPr lang="en-US" sz="1200" dirty="0" smtClean="0">
                <a:solidFill>
                  <a:srgbClr val="002060"/>
                </a:solidFill>
                <a:latin typeface="Arial" pitchFamily="34" charset="0"/>
                <a:cs typeface="Arial" pitchFamily="34" charset="0"/>
              </a:rPr>
              <a:t>Reviews  2023; </a:t>
            </a:r>
            <a:r>
              <a:rPr lang="en-US" sz="1200" dirty="0">
                <a:solidFill>
                  <a:srgbClr val="002060"/>
                </a:solidFill>
                <a:latin typeface="Arial" pitchFamily="34" charset="0"/>
                <a:cs typeface="Arial" pitchFamily="34" charset="0"/>
              </a:rPr>
              <a:t>28:723–732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166480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000" dirty="0" err="1">
                <a:solidFill>
                  <a:srgbClr val="C00000"/>
                </a:solidFill>
                <a:latin typeface="Arial" pitchFamily="34" charset="0"/>
                <a:cs typeface="Arial" pitchFamily="34" charset="0"/>
              </a:rPr>
              <a:t>Canagliflozin</a:t>
            </a:r>
            <a:r>
              <a:rPr lang="en-US" sz="2000" dirty="0">
                <a:solidFill>
                  <a:srgbClr val="002060"/>
                </a:solidFill>
                <a:latin typeface="Arial" pitchFamily="34" charset="0"/>
                <a:cs typeface="Arial" pitchFamily="34" charset="0"/>
              </a:rPr>
              <a:t> protects against </a:t>
            </a:r>
            <a:r>
              <a:rPr lang="en-US" sz="2000" dirty="0" err="1">
                <a:solidFill>
                  <a:srgbClr val="002060"/>
                </a:solidFill>
                <a:latin typeface="Arial" pitchFamily="34" charset="0"/>
                <a:cs typeface="Arial" pitchFamily="34" charset="0"/>
              </a:rPr>
              <a:t>cisplatin</a:t>
            </a:r>
            <a:r>
              <a:rPr lang="en-US" sz="2000" dirty="0">
                <a:solidFill>
                  <a:srgbClr val="002060"/>
                </a:solidFill>
                <a:latin typeface="Arial" pitchFamily="34" charset="0"/>
                <a:cs typeface="Arial" pitchFamily="34" charset="0"/>
              </a:rPr>
              <a:t>-induced acute </a:t>
            </a:r>
            <a:r>
              <a:rPr lang="en-US" sz="2000" dirty="0" smtClean="0">
                <a:solidFill>
                  <a:srgbClr val="002060"/>
                </a:solidFill>
                <a:latin typeface="Arial" pitchFamily="34" charset="0"/>
                <a:cs typeface="Arial" pitchFamily="34" charset="0"/>
              </a:rPr>
              <a:t>kidney injury </a:t>
            </a:r>
            <a:r>
              <a:rPr lang="en-US" sz="2000" dirty="0">
                <a:solidFill>
                  <a:srgbClr val="002060"/>
                </a:solidFill>
                <a:latin typeface="Arial" pitchFamily="34" charset="0"/>
                <a:cs typeface="Arial" pitchFamily="34" charset="0"/>
              </a:rPr>
              <a:t>by AMPK-mediated autophagy in renal proximal </a:t>
            </a:r>
            <a:r>
              <a:rPr lang="en-US" sz="2000" dirty="0" smtClean="0">
                <a:solidFill>
                  <a:srgbClr val="002060"/>
                </a:solidFill>
                <a:latin typeface="Arial" pitchFamily="34" charset="0"/>
                <a:cs typeface="Arial" pitchFamily="34" charset="0"/>
              </a:rPr>
              <a:t>tubular cells</a:t>
            </a:r>
            <a:endParaRPr lang="el-GR" sz="2000" dirty="0">
              <a:solidFill>
                <a:srgbClr val="002060"/>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57" y="1772816"/>
            <a:ext cx="53340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28596" y="3643314"/>
            <a:ext cx="4572000" cy="523220"/>
          </a:xfrm>
          <a:prstGeom prst="rect">
            <a:avLst/>
          </a:prstGeom>
        </p:spPr>
        <p:txBody>
          <a:bodyPr>
            <a:spAutoFit/>
          </a:bodyPr>
          <a:lstStyle/>
          <a:p>
            <a:r>
              <a:rPr lang="en-US" sz="1400" dirty="0" err="1">
                <a:solidFill>
                  <a:srgbClr val="002060"/>
                </a:solidFill>
                <a:latin typeface="Arial" pitchFamily="34" charset="0"/>
                <a:cs typeface="Arial" pitchFamily="34" charset="0"/>
              </a:rPr>
              <a:t>Canagliflozin</a:t>
            </a:r>
            <a:r>
              <a:rPr lang="en-US" sz="1400" dirty="0">
                <a:solidFill>
                  <a:srgbClr val="002060"/>
                </a:solidFill>
                <a:latin typeface="Arial" pitchFamily="34" charset="0"/>
                <a:cs typeface="Arial" pitchFamily="34" charset="0"/>
              </a:rPr>
              <a:t> protects HK-2 cells from </a:t>
            </a:r>
            <a:r>
              <a:rPr lang="en-US" sz="1400" dirty="0" err="1">
                <a:solidFill>
                  <a:srgbClr val="002060"/>
                </a:solidFill>
                <a:latin typeface="Arial" pitchFamily="34" charset="0"/>
                <a:cs typeface="Arial" pitchFamily="34" charset="0"/>
              </a:rPr>
              <a:t>cisplatin</a:t>
            </a:r>
            <a:r>
              <a:rPr lang="en-US" sz="1400" dirty="0">
                <a:solidFill>
                  <a:srgbClr val="002060"/>
                </a:solidFill>
                <a:latin typeface="Arial" pitchFamily="34" charset="0"/>
                <a:cs typeface="Arial" pitchFamily="34" charset="0"/>
              </a:rPr>
              <a:t> by inhibiting apoptosis</a:t>
            </a:r>
            <a:endParaRPr lang="el-GR" sz="1400" dirty="0">
              <a:solidFill>
                <a:srgbClr val="002060"/>
              </a:solidFill>
              <a:latin typeface="Arial" pitchFamily="34" charset="0"/>
              <a:cs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34" y="4143380"/>
            <a:ext cx="26955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0" y="6119336"/>
            <a:ext cx="4572000" cy="738664"/>
          </a:xfrm>
          <a:prstGeom prst="rect">
            <a:avLst/>
          </a:prstGeom>
        </p:spPr>
        <p:txBody>
          <a:bodyPr>
            <a:spAutoFit/>
          </a:bodyPr>
          <a:lstStyle/>
          <a:p>
            <a:r>
              <a:rPr lang="en-US" sz="1400" dirty="0" err="1">
                <a:solidFill>
                  <a:srgbClr val="002060"/>
                </a:solidFill>
                <a:latin typeface="Arial" pitchFamily="34" charset="0"/>
                <a:cs typeface="Arial" pitchFamily="34" charset="0"/>
              </a:rPr>
              <a:t>Canagliflozin</a:t>
            </a:r>
            <a:r>
              <a:rPr lang="en-US" sz="1400" dirty="0">
                <a:solidFill>
                  <a:srgbClr val="002060"/>
                </a:solidFill>
                <a:latin typeface="Arial" pitchFamily="34" charset="0"/>
                <a:cs typeface="Arial" pitchFamily="34" charset="0"/>
              </a:rPr>
              <a:t> induces autophagy in HK-2 cells and protects HK-2 cells from </a:t>
            </a:r>
            <a:r>
              <a:rPr lang="en-US" sz="1400" dirty="0" err="1">
                <a:solidFill>
                  <a:srgbClr val="002060"/>
                </a:solidFill>
                <a:latin typeface="Arial" pitchFamily="34" charset="0"/>
                <a:cs typeface="Arial" pitchFamily="34" charset="0"/>
              </a:rPr>
              <a:t>cisplatin</a:t>
            </a:r>
            <a:r>
              <a:rPr lang="en-US" sz="1400" dirty="0">
                <a:solidFill>
                  <a:srgbClr val="002060"/>
                </a:solidFill>
                <a:latin typeface="Arial" pitchFamily="34" charset="0"/>
                <a:cs typeface="Arial" pitchFamily="34" charset="0"/>
              </a:rPr>
              <a:t> in an autophagy-dependent manner</a:t>
            </a:r>
            <a:endParaRPr lang="el-GR" sz="1400" dirty="0">
              <a:solidFill>
                <a:srgbClr val="002060"/>
              </a:solidFill>
              <a:latin typeface="Arial" pitchFamily="34" charset="0"/>
              <a:cs typeface="Arial"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391613"/>
            <a:ext cx="26098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4560524" y="5522716"/>
            <a:ext cx="4572000" cy="738664"/>
          </a:xfrm>
          <a:prstGeom prst="rect">
            <a:avLst/>
          </a:prstGeom>
        </p:spPr>
        <p:txBody>
          <a:bodyPr>
            <a:spAutoFit/>
          </a:bodyPr>
          <a:lstStyle/>
          <a:p>
            <a:r>
              <a:rPr lang="en-US" sz="1400" dirty="0" err="1">
                <a:solidFill>
                  <a:srgbClr val="002060"/>
                </a:solidFill>
                <a:latin typeface="Arial" pitchFamily="34" charset="0"/>
                <a:cs typeface="Arial" pitchFamily="34" charset="0"/>
              </a:rPr>
              <a:t>Canagliflozin</a:t>
            </a:r>
            <a:r>
              <a:rPr lang="en-US" sz="1400" dirty="0">
                <a:solidFill>
                  <a:srgbClr val="002060"/>
                </a:solidFill>
                <a:latin typeface="Arial" pitchFamily="34" charset="0"/>
                <a:cs typeface="Arial" pitchFamily="34" charset="0"/>
              </a:rPr>
              <a:t> activates AMPK and inhibits </a:t>
            </a:r>
            <a:r>
              <a:rPr lang="en-US" sz="1400" dirty="0" err="1">
                <a:solidFill>
                  <a:srgbClr val="002060"/>
                </a:solidFill>
                <a:latin typeface="Arial" pitchFamily="34" charset="0"/>
                <a:cs typeface="Arial" pitchFamily="34" charset="0"/>
              </a:rPr>
              <a:t>mTOR</a:t>
            </a:r>
            <a:r>
              <a:rPr lang="en-US" sz="1400" dirty="0">
                <a:solidFill>
                  <a:srgbClr val="002060"/>
                </a:solidFill>
                <a:latin typeface="Arial" pitchFamily="34" charset="0"/>
                <a:cs typeface="Arial" pitchFamily="34" charset="0"/>
              </a:rPr>
              <a:t> in HK-2 cells and protects HK-2 cells from </a:t>
            </a:r>
            <a:r>
              <a:rPr lang="en-US" sz="1400" dirty="0" err="1">
                <a:solidFill>
                  <a:srgbClr val="002060"/>
                </a:solidFill>
                <a:latin typeface="Arial" pitchFamily="34" charset="0"/>
                <a:cs typeface="Arial" pitchFamily="34" charset="0"/>
              </a:rPr>
              <a:t>cisplatin</a:t>
            </a:r>
            <a:r>
              <a:rPr lang="en-US" sz="1400" dirty="0">
                <a:solidFill>
                  <a:srgbClr val="002060"/>
                </a:solidFill>
                <a:latin typeface="Arial" pitchFamily="34" charset="0"/>
                <a:cs typeface="Arial" pitchFamily="34" charset="0"/>
              </a:rPr>
              <a:t> in an AMPK </a:t>
            </a:r>
            <a:r>
              <a:rPr lang="en-US" sz="1400" dirty="0" smtClean="0">
                <a:solidFill>
                  <a:srgbClr val="002060"/>
                </a:solidFill>
                <a:latin typeface="Arial" pitchFamily="34" charset="0"/>
                <a:cs typeface="Arial" pitchFamily="34" charset="0"/>
              </a:rPr>
              <a:t>activation-dependent </a:t>
            </a:r>
            <a:r>
              <a:rPr lang="en-US" sz="1400" dirty="0">
                <a:solidFill>
                  <a:srgbClr val="002060"/>
                </a:solidFill>
                <a:latin typeface="Arial" pitchFamily="34" charset="0"/>
                <a:cs typeface="Arial" pitchFamily="34" charset="0"/>
              </a:rPr>
              <a:t>manner.</a:t>
            </a:r>
            <a:endParaRPr lang="el-GR" sz="1400" dirty="0">
              <a:solidFill>
                <a:srgbClr val="002060"/>
              </a:solidFill>
              <a:latin typeface="Arial" pitchFamily="34" charset="0"/>
              <a:cs typeface="Arial" pitchFamily="34" charset="0"/>
            </a:endParaRPr>
          </a:p>
        </p:txBody>
      </p:sp>
      <p:sp>
        <p:nvSpPr>
          <p:cNvPr id="7" name="Ορθογώνιο 6"/>
          <p:cNvSpPr/>
          <p:nvPr/>
        </p:nvSpPr>
        <p:spPr>
          <a:xfrm>
            <a:off x="6468012" y="6454215"/>
            <a:ext cx="2561920" cy="276999"/>
          </a:xfrm>
          <a:prstGeom prst="rect">
            <a:avLst/>
          </a:prstGeom>
        </p:spPr>
        <p:txBody>
          <a:bodyPr wrap="none">
            <a:spAutoFit/>
          </a:bodyPr>
          <a:lstStyle/>
          <a:p>
            <a:r>
              <a:rPr lang="en-US" sz="1200" dirty="0">
                <a:solidFill>
                  <a:srgbClr val="002060"/>
                </a:solidFill>
                <a:latin typeface="Arial" pitchFamily="34" charset="0"/>
                <a:cs typeface="Arial" pitchFamily="34" charset="0"/>
              </a:rPr>
              <a:t>Cell Death Discovery </a:t>
            </a:r>
            <a:r>
              <a:rPr lang="en-US" sz="1200" dirty="0" smtClean="0">
                <a:solidFill>
                  <a:srgbClr val="002060"/>
                </a:solidFill>
                <a:latin typeface="Arial" pitchFamily="34" charset="0"/>
                <a:cs typeface="Arial" pitchFamily="34" charset="0"/>
              </a:rPr>
              <a:t>2022;8:1</a:t>
            </a:r>
            <a:r>
              <a:rPr lang="el-GR" sz="1200" dirty="0" smtClean="0">
                <a:solidFill>
                  <a:srgbClr val="002060"/>
                </a:solidFill>
                <a:latin typeface="Arial" pitchFamily="34" charset="0"/>
                <a:cs typeface="Arial" pitchFamily="34" charset="0"/>
              </a:rPr>
              <a:t>2-23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170314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dirty="0" smtClean="0">
                <a:solidFill>
                  <a:srgbClr val="002060"/>
                </a:solidFill>
                <a:latin typeface="Arial" pitchFamily="34" charset="0"/>
                <a:cs typeface="Arial" pitchFamily="34" charset="0"/>
              </a:rPr>
              <a:t>Pharmacovigilance Reports</a:t>
            </a:r>
            <a:endParaRPr lang="el-GR" sz="3200"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p:txBody>
          <a:bodyPr>
            <a:normAutofit fontScale="92500" lnSpcReduction="10000"/>
          </a:bodyPr>
          <a:lstStyle/>
          <a:p>
            <a:r>
              <a:rPr lang="en-US" sz="1900" b="1" dirty="0" smtClean="0">
                <a:solidFill>
                  <a:srgbClr val="002060"/>
                </a:solidFill>
                <a:latin typeface="Arial" pitchFamily="34" charset="0"/>
                <a:cs typeface="Arial" pitchFamily="34" charset="0"/>
              </a:rPr>
              <a:t>The </a:t>
            </a:r>
            <a:r>
              <a:rPr lang="en-US" sz="1900" b="1" dirty="0">
                <a:solidFill>
                  <a:srgbClr val="002060"/>
                </a:solidFill>
                <a:latin typeface="Arial" pitchFamily="34" charset="0"/>
                <a:cs typeface="Arial" pitchFamily="34" charset="0"/>
              </a:rPr>
              <a:t>proportion of reports with ARF among reports with SGLT2 inhibitor was almost </a:t>
            </a:r>
            <a:r>
              <a:rPr lang="en-US" sz="1900" b="1" dirty="0">
                <a:solidFill>
                  <a:srgbClr val="C00000"/>
                </a:solidFill>
                <a:latin typeface="Arial" pitchFamily="34" charset="0"/>
                <a:cs typeface="Arial" pitchFamily="34" charset="0"/>
              </a:rPr>
              <a:t>three-fold higher </a:t>
            </a:r>
            <a:r>
              <a:rPr lang="en-US" sz="1900" b="1" dirty="0">
                <a:solidFill>
                  <a:srgbClr val="002060"/>
                </a:solidFill>
                <a:latin typeface="Arial" pitchFamily="34" charset="0"/>
                <a:cs typeface="Arial" pitchFamily="34" charset="0"/>
              </a:rPr>
              <a:t>compared to reports without these drugs (ROR 2.88, 95% CI 2.71–3.05, p &lt; 0.001</a:t>
            </a:r>
            <a:r>
              <a:rPr lang="en-US" sz="1900" b="1" dirty="0" smtClean="0">
                <a:solidFill>
                  <a:srgbClr val="002060"/>
                </a:solidFill>
                <a:latin typeface="Arial" pitchFamily="34" charset="0"/>
                <a:cs typeface="Arial" pitchFamily="34" charset="0"/>
              </a:rPr>
              <a:t>).</a:t>
            </a:r>
          </a:p>
          <a:p>
            <a:pPr marL="0" indent="0">
              <a:buNone/>
            </a:pPr>
            <a:r>
              <a:rPr lang="en-US" sz="1500" dirty="0">
                <a:solidFill>
                  <a:srgbClr val="002060"/>
                </a:solidFill>
                <a:latin typeface="Arial" pitchFamily="34" charset="0"/>
                <a:cs typeface="Arial" pitchFamily="34" charset="0"/>
              </a:rPr>
              <a:t>Acute renal failure with sodium-glucose-cotransporter-2 inhibitors: Analysis of the FDA adverse event report system database. Nut Met </a:t>
            </a:r>
            <a:r>
              <a:rPr lang="en-US" sz="1500" dirty="0" err="1">
                <a:solidFill>
                  <a:srgbClr val="002060"/>
                </a:solidFill>
                <a:latin typeface="Arial" pitchFamily="34" charset="0"/>
                <a:cs typeface="Arial" pitchFamily="34" charset="0"/>
              </a:rPr>
              <a:t>Cardiovasc</a:t>
            </a:r>
            <a:r>
              <a:rPr lang="en-US" sz="1500" dirty="0">
                <a:solidFill>
                  <a:srgbClr val="002060"/>
                </a:solidFill>
                <a:latin typeface="Arial" pitchFamily="34" charset="0"/>
                <a:cs typeface="Arial" pitchFamily="34" charset="0"/>
              </a:rPr>
              <a:t> Dis 2017;27;1108-13</a:t>
            </a:r>
          </a:p>
          <a:p>
            <a:r>
              <a:rPr lang="en-US" sz="1900" b="1" dirty="0" smtClean="0">
                <a:solidFill>
                  <a:srgbClr val="002060"/>
                </a:solidFill>
                <a:latin typeface="Arial" pitchFamily="34" charset="0"/>
                <a:cs typeface="Arial" pitchFamily="34" charset="0"/>
              </a:rPr>
              <a:t>The reporting </a:t>
            </a:r>
            <a:r>
              <a:rPr lang="en-US" sz="1900" b="1" dirty="0">
                <a:solidFill>
                  <a:srgbClr val="002060"/>
                </a:solidFill>
                <a:latin typeface="Arial" pitchFamily="34" charset="0"/>
                <a:cs typeface="Arial" pitchFamily="34" charset="0"/>
              </a:rPr>
              <a:t>odds ratio </a:t>
            </a:r>
            <a:r>
              <a:rPr lang="en-US" sz="1900" b="1" dirty="0">
                <a:solidFill>
                  <a:srgbClr val="C00000"/>
                </a:solidFill>
                <a:latin typeface="Arial" pitchFamily="34" charset="0"/>
                <a:cs typeface="Arial" pitchFamily="34" charset="0"/>
              </a:rPr>
              <a:t>(ROR) </a:t>
            </a:r>
            <a:r>
              <a:rPr lang="en-US" sz="1900" b="1" dirty="0">
                <a:solidFill>
                  <a:srgbClr val="002060"/>
                </a:solidFill>
                <a:latin typeface="Arial" pitchFamily="34" charset="0"/>
                <a:cs typeface="Arial" pitchFamily="34" charset="0"/>
              </a:rPr>
              <a:t>values of AKI events associated with </a:t>
            </a:r>
            <a:r>
              <a:rPr lang="en-US" sz="1900" b="1" dirty="0" smtClean="0">
                <a:solidFill>
                  <a:srgbClr val="002060"/>
                </a:solidFill>
                <a:latin typeface="Arial" pitchFamily="34" charset="0"/>
                <a:cs typeface="Arial" pitchFamily="34" charset="0"/>
              </a:rPr>
              <a:t>all SGLT2is </a:t>
            </a:r>
            <a:r>
              <a:rPr lang="en-US" sz="1900" b="1" dirty="0">
                <a:solidFill>
                  <a:srgbClr val="002060"/>
                </a:solidFill>
                <a:latin typeface="Arial" pitchFamily="34" charset="0"/>
                <a:cs typeface="Arial" pitchFamily="34" charset="0"/>
              </a:rPr>
              <a:t>was </a:t>
            </a:r>
            <a:r>
              <a:rPr lang="en-US" sz="1900" b="1" dirty="0">
                <a:solidFill>
                  <a:srgbClr val="C00000"/>
                </a:solidFill>
                <a:latin typeface="Arial" pitchFamily="34" charset="0"/>
                <a:cs typeface="Arial" pitchFamily="34" charset="0"/>
              </a:rPr>
              <a:t>2.84</a:t>
            </a:r>
            <a:r>
              <a:rPr lang="en-US" sz="1900" b="1" dirty="0">
                <a:solidFill>
                  <a:srgbClr val="002060"/>
                </a:solidFill>
                <a:latin typeface="Arial" pitchFamily="34" charset="0"/>
                <a:cs typeface="Arial" pitchFamily="34" charset="0"/>
              </a:rPr>
              <a:t> (95% CI 2.71−2.98) in patients with diabetes. </a:t>
            </a:r>
            <a:r>
              <a:rPr lang="en-US" sz="1900" b="1" dirty="0" smtClean="0">
                <a:solidFill>
                  <a:srgbClr val="002060"/>
                </a:solidFill>
                <a:latin typeface="Arial" pitchFamily="34" charset="0"/>
                <a:cs typeface="Arial" pitchFamily="34" charset="0"/>
              </a:rPr>
              <a:t>When </a:t>
            </a:r>
            <a:r>
              <a:rPr lang="en-US" sz="1900" b="1" dirty="0" smtClean="0">
                <a:solidFill>
                  <a:srgbClr val="C00000"/>
                </a:solidFill>
                <a:latin typeface="Arial" pitchFamily="34" charset="0"/>
                <a:cs typeface="Arial" pitchFamily="34" charset="0"/>
              </a:rPr>
              <a:t>SGLT2is </a:t>
            </a:r>
            <a:r>
              <a:rPr lang="en-US" sz="1900" b="1" dirty="0">
                <a:solidFill>
                  <a:srgbClr val="002060"/>
                </a:solidFill>
                <a:latin typeface="Arial" pitchFamily="34" charset="0"/>
                <a:cs typeface="Arial" pitchFamily="34" charset="0"/>
              </a:rPr>
              <a:t>were </a:t>
            </a:r>
            <a:r>
              <a:rPr lang="en-US" sz="1900" b="1" dirty="0">
                <a:solidFill>
                  <a:srgbClr val="C00000"/>
                </a:solidFill>
                <a:latin typeface="Arial" pitchFamily="34" charset="0"/>
                <a:cs typeface="Arial" pitchFamily="34" charset="0"/>
              </a:rPr>
              <a:t>combined with RAAS </a:t>
            </a:r>
            <a:r>
              <a:rPr lang="en-US" sz="1900" b="1" dirty="0">
                <a:solidFill>
                  <a:srgbClr val="002060"/>
                </a:solidFill>
                <a:latin typeface="Arial" pitchFamily="34" charset="0"/>
                <a:cs typeface="Arial" pitchFamily="34" charset="0"/>
              </a:rPr>
              <a:t>blockers, the corresponding </a:t>
            </a:r>
            <a:r>
              <a:rPr lang="en-US" sz="1900" b="1" dirty="0" smtClean="0">
                <a:solidFill>
                  <a:srgbClr val="002060"/>
                </a:solidFill>
                <a:latin typeface="Arial" pitchFamily="34" charset="0"/>
                <a:cs typeface="Arial" pitchFamily="34" charset="0"/>
              </a:rPr>
              <a:t>ROR was </a:t>
            </a:r>
            <a:r>
              <a:rPr lang="en-US" sz="1900" b="1" dirty="0">
                <a:solidFill>
                  <a:srgbClr val="002060"/>
                </a:solidFill>
                <a:latin typeface="Arial" pitchFamily="34" charset="0"/>
                <a:cs typeface="Arial" pitchFamily="34" charset="0"/>
              </a:rPr>
              <a:t>even higher, reaching </a:t>
            </a:r>
            <a:r>
              <a:rPr lang="en-US" sz="1900" b="1" dirty="0" smtClean="0">
                <a:solidFill>
                  <a:srgbClr val="C00000"/>
                </a:solidFill>
                <a:latin typeface="Arial" pitchFamily="34" charset="0"/>
                <a:cs typeface="Arial" pitchFamily="34" charset="0"/>
              </a:rPr>
              <a:t>4.05</a:t>
            </a:r>
            <a:r>
              <a:rPr lang="en-US" sz="1900" b="1" dirty="0" smtClean="0">
                <a:solidFill>
                  <a:srgbClr val="002060"/>
                </a:solidFill>
                <a:latin typeface="Arial" pitchFamily="34" charset="0"/>
                <a:cs typeface="Arial" pitchFamily="34" charset="0"/>
              </a:rPr>
              <a:t>(3.66</a:t>
            </a:r>
            <a:r>
              <a:rPr lang="en-US" sz="1900" b="1" dirty="0">
                <a:solidFill>
                  <a:srgbClr val="002060"/>
                </a:solidFill>
                <a:latin typeface="Arial" pitchFamily="34" charset="0"/>
                <a:cs typeface="Arial" pitchFamily="34" charset="0"/>
              </a:rPr>
              <a:t>−4.48). Of note, these ROR </a:t>
            </a:r>
            <a:r>
              <a:rPr lang="en-US" sz="1900" b="1" dirty="0" smtClean="0">
                <a:solidFill>
                  <a:srgbClr val="002060"/>
                </a:solidFill>
                <a:latin typeface="Arial" pitchFamily="34" charset="0"/>
                <a:cs typeface="Arial" pitchFamily="34" charset="0"/>
              </a:rPr>
              <a:t>values </a:t>
            </a:r>
            <a:r>
              <a:rPr lang="en-US" sz="1900" b="1" dirty="0">
                <a:solidFill>
                  <a:srgbClr val="002060"/>
                </a:solidFill>
                <a:latin typeface="Arial" pitchFamily="34" charset="0"/>
                <a:cs typeface="Arial" pitchFamily="34" charset="0"/>
              </a:rPr>
              <a:t>were slightly higher when </a:t>
            </a:r>
            <a:r>
              <a:rPr lang="en-US" sz="1900" b="1" dirty="0">
                <a:solidFill>
                  <a:srgbClr val="C00000"/>
                </a:solidFill>
                <a:latin typeface="Arial" pitchFamily="34" charset="0"/>
                <a:cs typeface="Arial" pitchFamily="34" charset="0"/>
              </a:rPr>
              <a:t>SGLT2is</a:t>
            </a:r>
            <a:r>
              <a:rPr lang="en-US" sz="1900" b="1" dirty="0">
                <a:solidFill>
                  <a:srgbClr val="002060"/>
                </a:solidFill>
                <a:latin typeface="Arial" pitchFamily="34" charset="0"/>
                <a:cs typeface="Arial" pitchFamily="34" charset="0"/>
              </a:rPr>
              <a:t> were </a:t>
            </a:r>
            <a:r>
              <a:rPr lang="en-US" sz="1900" b="1" dirty="0">
                <a:solidFill>
                  <a:srgbClr val="C00000"/>
                </a:solidFill>
                <a:latin typeface="Arial" pitchFamily="34" charset="0"/>
                <a:cs typeface="Arial" pitchFamily="34" charset="0"/>
              </a:rPr>
              <a:t>combined with </a:t>
            </a:r>
            <a:r>
              <a:rPr lang="en-US" sz="1900" b="1" dirty="0" smtClean="0">
                <a:solidFill>
                  <a:srgbClr val="C00000"/>
                </a:solidFill>
                <a:latin typeface="Arial" pitchFamily="34" charset="0"/>
                <a:cs typeface="Arial" pitchFamily="34" charset="0"/>
              </a:rPr>
              <a:t>diuretics (ROR </a:t>
            </a:r>
            <a:r>
              <a:rPr lang="en-US" sz="1900" b="1" dirty="0">
                <a:solidFill>
                  <a:srgbClr val="C00000"/>
                </a:solidFill>
                <a:latin typeface="Arial" pitchFamily="34" charset="0"/>
                <a:cs typeface="Arial" pitchFamily="34" charset="0"/>
              </a:rPr>
              <a:t>6.07</a:t>
            </a:r>
            <a:r>
              <a:rPr lang="en-US" sz="1900" b="1" dirty="0">
                <a:solidFill>
                  <a:srgbClr val="002060"/>
                </a:solidFill>
                <a:latin typeface="Arial" pitchFamily="34" charset="0"/>
                <a:cs typeface="Arial" pitchFamily="34" charset="0"/>
              </a:rPr>
              <a:t>, 5.27−7.00) or </a:t>
            </a:r>
            <a:r>
              <a:rPr lang="en-US" sz="1900" b="1" dirty="0">
                <a:solidFill>
                  <a:srgbClr val="C00000"/>
                </a:solidFill>
                <a:latin typeface="Arial" pitchFamily="34" charset="0"/>
                <a:cs typeface="Arial" pitchFamily="34" charset="0"/>
              </a:rPr>
              <a:t>with NSAIDs (ROR 4.66</a:t>
            </a:r>
            <a:r>
              <a:rPr lang="en-US" sz="1900" b="1" dirty="0">
                <a:solidFill>
                  <a:srgbClr val="002060"/>
                </a:solidFill>
                <a:latin typeface="Arial" pitchFamily="34" charset="0"/>
                <a:cs typeface="Arial" pitchFamily="34" charset="0"/>
              </a:rPr>
              <a:t>, </a:t>
            </a:r>
            <a:r>
              <a:rPr lang="en-US" sz="1900" b="1" dirty="0" smtClean="0">
                <a:solidFill>
                  <a:srgbClr val="002060"/>
                </a:solidFill>
                <a:latin typeface="Arial" pitchFamily="34" charset="0"/>
                <a:cs typeface="Arial" pitchFamily="34" charset="0"/>
              </a:rPr>
              <a:t>3.79</a:t>
            </a:r>
            <a:r>
              <a:rPr lang="en-US" sz="1900" b="1" dirty="0">
                <a:solidFill>
                  <a:srgbClr val="002060"/>
                </a:solidFill>
                <a:latin typeface="Arial" pitchFamily="34" charset="0"/>
                <a:cs typeface="Arial" pitchFamily="34" charset="0"/>
              </a:rPr>
              <a:t>−5.74</a:t>
            </a:r>
            <a:r>
              <a:rPr lang="en-US" sz="1900" b="1" dirty="0" smtClean="0">
                <a:solidFill>
                  <a:srgbClr val="002060"/>
                </a:solidFill>
                <a:latin typeface="Arial" pitchFamily="34" charset="0"/>
                <a:cs typeface="Arial" pitchFamily="34" charset="0"/>
              </a:rPr>
              <a:t>).</a:t>
            </a:r>
          </a:p>
          <a:p>
            <a:pPr marL="0" indent="0">
              <a:buNone/>
            </a:pPr>
            <a:r>
              <a:rPr lang="en-US" sz="1500" dirty="0" smtClean="0">
                <a:solidFill>
                  <a:srgbClr val="002060"/>
                </a:solidFill>
                <a:latin typeface="Arial" pitchFamily="34" charset="0"/>
                <a:cs typeface="Arial" pitchFamily="34" charset="0"/>
              </a:rPr>
              <a:t>Risks of acute kidney injury due to sodium glucose co-transporter 2 </a:t>
            </a:r>
            <a:r>
              <a:rPr lang="en-US" sz="1500" dirty="0" err="1" smtClean="0">
                <a:solidFill>
                  <a:srgbClr val="002060"/>
                </a:solidFill>
                <a:latin typeface="Arial" pitchFamily="34" charset="0"/>
                <a:cs typeface="Arial" pitchFamily="34" charset="0"/>
              </a:rPr>
              <a:t>inhbitors</a:t>
            </a:r>
            <a:r>
              <a:rPr lang="en-US" sz="1500" dirty="0" smtClean="0">
                <a:solidFill>
                  <a:srgbClr val="002060"/>
                </a:solidFill>
                <a:latin typeface="Arial" pitchFamily="34" charset="0"/>
                <a:cs typeface="Arial" pitchFamily="34" charset="0"/>
              </a:rPr>
              <a:t>: a study based on the related data in the US Food and Drug Administration Adverse Event Reporting System. Adverse Drug Reactions J 2019;21:190-7</a:t>
            </a:r>
          </a:p>
          <a:p>
            <a:r>
              <a:rPr lang="en-US" sz="1900" b="1" dirty="0" smtClean="0">
                <a:solidFill>
                  <a:srgbClr val="002060"/>
                </a:solidFill>
                <a:latin typeface="Arial" pitchFamily="34" charset="0"/>
                <a:cs typeface="Arial" pitchFamily="34" charset="0"/>
              </a:rPr>
              <a:t>The </a:t>
            </a:r>
            <a:r>
              <a:rPr lang="en-US" sz="1900" b="1" dirty="0">
                <a:solidFill>
                  <a:srgbClr val="C00000"/>
                </a:solidFill>
                <a:latin typeface="Arial" pitchFamily="34" charset="0"/>
                <a:cs typeface="Arial" pitchFamily="34" charset="0"/>
              </a:rPr>
              <a:t>ROR</a:t>
            </a:r>
            <a:r>
              <a:rPr lang="en-US" sz="1900" b="1" dirty="0">
                <a:solidFill>
                  <a:srgbClr val="002060"/>
                </a:solidFill>
                <a:latin typeface="Arial" pitchFamily="34" charset="0"/>
                <a:cs typeface="Arial" pitchFamily="34" charset="0"/>
              </a:rPr>
              <a:t> for acute renal failure with SGLT2is versus other </a:t>
            </a:r>
            <a:r>
              <a:rPr lang="en-US" sz="1900" b="1" dirty="0" smtClean="0">
                <a:solidFill>
                  <a:srgbClr val="002060"/>
                </a:solidFill>
                <a:latin typeface="Arial" pitchFamily="34" charset="0"/>
                <a:cs typeface="Arial" pitchFamily="34" charset="0"/>
              </a:rPr>
              <a:t>glucose-lowering </a:t>
            </a:r>
            <a:r>
              <a:rPr lang="en-US" sz="1900" b="1" dirty="0">
                <a:solidFill>
                  <a:srgbClr val="002060"/>
                </a:solidFill>
                <a:latin typeface="Arial" pitchFamily="34" charset="0"/>
                <a:cs typeface="Arial" pitchFamily="34" charset="0"/>
              </a:rPr>
              <a:t>drugs was calculated as </a:t>
            </a:r>
            <a:r>
              <a:rPr lang="en-US" sz="1900" b="1" dirty="0">
                <a:solidFill>
                  <a:srgbClr val="C00000"/>
                </a:solidFill>
                <a:latin typeface="Arial" pitchFamily="34" charset="0"/>
                <a:cs typeface="Arial" pitchFamily="34" charset="0"/>
              </a:rPr>
              <a:t>1.0</a:t>
            </a:r>
            <a:r>
              <a:rPr lang="en-US" sz="1900" b="1" dirty="0">
                <a:solidFill>
                  <a:srgbClr val="002060"/>
                </a:solidFill>
                <a:latin typeface="Arial" pitchFamily="34" charset="0"/>
                <a:cs typeface="Arial" pitchFamily="34" charset="0"/>
              </a:rPr>
              <a:t> (95% CI 0.9−</a:t>
            </a:r>
            <a:r>
              <a:rPr lang="en-US" sz="1900" b="1" dirty="0" smtClean="0">
                <a:solidFill>
                  <a:srgbClr val="002060"/>
                </a:solidFill>
                <a:latin typeface="Arial" pitchFamily="34" charset="0"/>
                <a:cs typeface="Arial" pitchFamily="34" charset="0"/>
              </a:rPr>
              <a:t>1.2).</a:t>
            </a:r>
          </a:p>
          <a:p>
            <a:pPr marL="0" indent="0">
              <a:buNone/>
            </a:pPr>
            <a:r>
              <a:rPr lang="en-US" sz="1500" dirty="0" smtClean="0">
                <a:solidFill>
                  <a:srgbClr val="002060"/>
                </a:solidFill>
                <a:latin typeface="Arial" pitchFamily="34" charset="0"/>
                <a:cs typeface="Arial" pitchFamily="34" charset="0"/>
              </a:rPr>
              <a:t>Acute renal failure, ketoacidosis, and urogenital tract infections with SGLT2 inhibitors: signal detection using a Japanese spontaneous reporting database. </a:t>
            </a:r>
            <a:r>
              <a:rPr lang="en-US" sz="1500" dirty="0" err="1" smtClean="0">
                <a:solidFill>
                  <a:srgbClr val="002060"/>
                </a:solidFill>
                <a:latin typeface="Arial" pitchFamily="34" charset="0"/>
                <a:cs typeface="Arial" pitchFamily="34" charset="0"/>
              </a:rPr>
              <a:t>Clin</a:t>
            </a:r>
            <a:r>
              <a:rPr lang="en-US" sz="1500" dirty="0" smtClean="0">
                <a:solidFill>
                  <a:srgbClr val="002060"/>
                </a:solidFill>
                <a:latin typeface="Arial" pitchFamily="34" charset="0"/>
                <a:cs typeface="Arial" pitchFamily="34" charset="0"/>
              </a:rPr>
              <a:t> Drug Invest 2020;40;645-52.</a:t>
            </a:r>
            <a:endParaRPr lang="el-GR" sz="15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5449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000" dirty="0" err="1">
                <a:solidFill>
                  <a:srgbClr val="C00000"/>
                </a:solidFill>
                <a:latin typeface="Arial" pitchFamily="34" charset="0"/>
                <a:cs typeface="Arial" pitchFamily="34" charset="0"/>
              </a:rPr>
              <a:t>Canagliflozin</a:t>
            </a:r>
            <a:r>
              <a:rPr lang="en-US" sz="2000" dirty="0">
                <a:solidFill>
                  <a:srgbClr val="002060"/>
                </a:solidFill>
                <a:latin typeface="Arial" pitchFamily="34" charset="0"/>
                <a:cs typeface="Arial" pitchFamily="34" charset="0"/>
              </a:rPr>
              <a:t> protects against </a:t>
            </a:r>
            <a:r>
              <a:rPr lang="en-US" sz="2000" dirty="0" err="1">
                <a:solidFill>
                  <a:srgbClr val="002060"/>
                </a:solidFill>
                <a:latin typeface="Arial" pitchFamily="34" charset="0"/>
                <a:cs typeface="Arial" pitchFamily="34" charset="0"/>
              </a:rPr>
              <a:t>cisplatin</a:t>
            </a:r>
            <a:r>
              <a:rPr lang="en-US" sz="2000" dirty="0">
                <a:solidFill>
                  <a:srgbClr val="002060"/>
                </a:solidFill>
                <a:latin typeface="Arial" pitchFamily="34" charset="0"/>
                <a:cs typeface="Arial" pitchFamily="34" charset="0"/>
              </a:rPr>
              <a:t>-induced acute </a:t>
            </a:r>
            <a:r>
              <a:rPr lang="en-US" sz="2000" dirty="0" smtClean="0">
                <a:solidFill>
                  <a:srgbClr val="002060"/>
                </a:solidFill>
                <a:latin typeface="Arial" pitchFamily="34" charset="0"/>
                <a:cs typeface="Arial" pitchFamily="34" charset="0"/>
              </a:rPr>
              <a:t>kidney injury </a:t>
            </a:r>
            <a:r>
              <a:rPr lang="en-US" sz="2000" dirty="0">
                <a:solidFill>
                  <a:srgbClr val="002060"/>
                </a:solidFill>
                <a:latin typeface="Arial" pitchFamily="34" charset="0"/>
                <a:cs typeface="Arial" pitchFamily="34" charset="0"/>
              </a:rPr>
              <a:t>by AMPK-mediated autophagy in renal proximal </a:t>
            </a:r>
            <a:r>
              <a:rPr lang="en-US" sz="2000" dirty="0" smtClean="0">
                <a:solidFill>
                  <a:srgbClr val="002060"/>
                </a:solidFill>
                <a:latin typeface="Arial" pitchFamily="34" charset="0"/>
                <a:cs typeface="Arial" pitchFamily="34" charset="0"/>
              </a:rPr>
              <a:t>tubular cells</a:t>
            </a:r>
            <a:endParaRPr lang="el-GR" sz="2000" dirty="0">
              <a:solidFill>
                <a:srgbClr val="002060"/>
              </a:solidFill>
              <a:latin typeface="Arial" pitchFamily="34" charset="0"/>
              <a:cs typeface="Arial"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50392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971600" y="5974541"/>
            <a:ext cx="7632848" cy="338554"/>
          </a:xfrm>
          <a:prstGeom prst="rect">
            <a:avLst/>
          </a:prstGeom>
        </p:spPr>
        <p:txBody>
          <a:bodyPr wrap="square">
            <a:spAutoFit/>
          </a:bodyPr>
          <a:lstStyle/>
          <a:p>
            <a:r>
              <a:rPr lang="en-US" sz="1600" dirty="0" err="1">
                <a:solidFill>
                  <a:srgbClr val="002060"/>
                </a:solidFill>
                <a:latin typeface="Arial" pitchFamily="34" charset="0"/>
                <a:cs typeface="Arial" pitchFamily="34" charset="0"/>
              </a:rPr>
              <a:t>Canagliflozin</a:t>
            </a:r>
            <a:r>
              <a:rPr lang="en-US" sz="1600" dirty="0">
                <a:solidFill>
                  <a:srgbClr val="002060"/>
                </a:solidFill>
                <a:latin typeface="Arial" pitchFamily="34" charset="0"/>
                <a:cs typeface="Arial" pitchFamily="34" charset="0"/>
              </a:rPr>
              <a:t> attenuates </a:t>
            </a:r>
            <a:r>
              <a:rPr lang="en-US" sz="1600" dirty="0" err="1">
                <a:solidFill>
                  <a:srgbClr val="002060"/>
                </a:solidFill>
                <a:latin typeface="Arial" pitchFamily="34" charset="0"/>
                <a:cs typeface="Arial" pitchFamily="34" charset="0"/>
              </a:rPr>
              <a:t>cisplatin</a:t>
            </a:r>
            <a:r>
              <a:rPr lang="en-US" sz="1600" dirty="0">
                <a:solidFill>
                  <a:srgbClr val="002060"/>
                </a:solidFill>
                <a:latin typeface="Arial" pitchFamily="34" charset="0"/>
                <a:cs typeface="Arial" pitchFamily="34" charset="0"/>
              </a:rPr>
              <a:t>-induced AKI and </a:t>
            </a:r>
            <a:r>
              <a:rPr lang="en-US" sz="1600" dirty="0" smtClean="0">
                <a:solidFill>
                  <a:srgbClr val="002060"/>
                </a:solidFill>
                <a:latin typeface="Arial" pitchFamily="34" charset="0"/>
                <a:cs typeface="Arial" pitchFamily="34" charset="0"/>
              </a:rPr>
              <a:t>increases autophagy </a:t>
            </a:r>
            <a:r>
              <a:rPr lang="en-US" sz="1600" dirty="0">
                <a:solidFill>
                  <a:srgbClr val="002060"/>
                </a:solidFill>
                <a:latin typeface="Arial" pitchFamily="34" charset="0"/>
                <a:cs typeface="Arial" pitchFamily="34" charset="0"/>
              </a:rPr>
              <a:t>in mice</a:t>
            </a:r>
            <a:endParaRPr lang="el-GR" sz="1600" dirty="0">
              <a:solidFill>
                <a:srgbClr val="002060"/>
              </a:solidFill>
              <a:latin typeface="Arial" pitchFamily="34" charset="0"/>
              <a:cs typeface="Arial" pitchFamily="34" charset="0"/>
            </a:endParaRPr>
          </a:p>
        </p:txBody>
      </p:sp>
      <p:sp>
        <p:nvSpPr>
          <p:cNvPr id="5" name="Ορθογώνιο 4"/>
          <p:cNvSpPr/>
          <p:nvPr/>
        </p:nvSpPr>
        <p:spPr>
          <a:xfrm>
            <a:off x="6228184" y="6451595"/>
            <a:ext cx="2605200" cy="276999"/>
          </a:xfrm>
          <a:prstGeom prst="rect">
            <a:avLst/>
          </a:prstGeom>
        </p:spPr>
        <p:txBody>
          <a:bodyPr wrap="none">
            <a:spAutoFit/>
          </a:bodyPr>
          <a:lstStyle/>
          <a:p>
            <a:r>
              <a:rPr lang="en-US" sz="1200" dirty="0">
                <a:solidFill>
                  <a:srgbClr val="002060"/>
                </a:solidFill>
                <a:latin typeface="Arial" pitchFamily="34" charset="0"/>
                <a:cs typeface="Arial" pitchFamily="34" charset="0"/>
              </a:rPr>
              <a:t>Cell Death Discovery  </a:t>
            </a:r>
            <a:r>
              <a:rPr lang="en-US" sz="1200" dirty="0" smtClean="0">
                <a:solidFill>
                  <a:srgbClr val="002060"/>
                </a:solidFill>
                <a:latin typeface="Arial" pitchFamily="34" charset="0"/>
                <a:cs typeface="Arial" pitchFamily="34" charset="0"/>
              </a:rPr>
              <a:t>2022;8:1</a:t>
            </a:r>
            <a:r>
              <a:rPr lang="el-GR" sz="1200" dirty="0" smtClean="0">
                <a:solidFill>
                  <a:srgbClr val="002060"/>
                </a:solidFill>
                <a:latin typeface="Arial" pitchFamily="34" charset="0"/>
                <a:cs typeface="Arial" pitchFamily="34" charset="0"/>
              </a:rPr>
              <a:t>2-23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4058996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2000" dirty="0" err="1">
                <a:solidFill>
                  <a:srgbClr val="002060"/>
                </a:solidFill>
                <a:latin typeface="Arial" pitchFamily="34" charset="0"/>
                <a:cs typeface="Arial" pitchFamily="34" charset="0"/>
              </a:rPr>
              <a:t>Empagliflozin</a:t>
            </a:r>
            <a:r>
              <a:rPr lang="en-US" sz="2000" dirty="0">
                <a:solidFill>
                  <a:srgbClr val="002060"/>
                </a:solidFill>
                <a:latin typeface="Arial" pitchFamily="34" charset="0"/>
                <a:cs typeface="Arial" pitchFamily="34" charset="0"/>
              </a:rPr>
              <a:t> attenuates </a:t>
            </a:r>
            <a:r>
              <a:rPr lang="en-US" sz="2000" dirty="0" smtClean="0">
                <a:solidFill>
                  <a:srgbClr val="002060"/>
                </a:solidFill>
                <a:latin typeface="Arial" pitchFamily="34" charset="0"/>
                <a:cs typeface="Arial" pitchFamily="34" charset="0"/>
              </a:rPr>
              <a:t>acute kidney </a:t>
            </a:r>
            <a:r>
              <a:rPr lang="en-US" sz="2000" dirty="0">
                <a:solidFill>
                  <a:srgbClr val="002060"/>
                </a:solidFill>
                <a:latin typeface="Arial" pitchFamily="34" charset="0"/>
                <a:cs typeface="Arial" pitchFamily="34" charset="0"/>
              </a:rPr>
              <a:t>injury after </a:t>
            </a:r>
            <a:r>
              <a:rPr lang="en-US" sz="2000" dirty="0" smtClean="0">
                <a:solidFill>
                  <a:srgbClr val="002060"/>
                </a:solidFill>
                <a:latin typeface="Arial" pitchFamily="34" charset="0"/>
                <a:cs typeface="Arial" pitchFamily="34" charset="0"/>
              </a:rPr>
              <a:t>myocardial infarction </a:t>
            </a:r>
            <a:r>
              <a:rPr lang="en-US" sz="2000" dirty="0">
                <a:solidFill>
                  <a:srgbClr val="002060"/>
                </a:solidFill>
                <a:latin typeface="Arial" pitchFamily="34" charset="0"/>
                <a:cs typeface="Arial" pitchFamily="34" charset="0"/>
              </a:rPr>
              <a:t>in diabetic rats</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85" y="1243310"/>
            <a:ext cx="420052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59532" y="3636373"/>
            <a:ext cx="417646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latin typeface="Arial" pitchFamily="34" charset="0"/>
                <a:cs typeface="Arial" pitchFamily="34" charset="0"/>
              </a:rPr>
              <a:t>Enlargement of  the glomerular area</a:t>
            </a:r>
            <a:endParaRPr lang="el-GR" sz="1400" dirty="0">
              <a:solidFill>
                <a:srgbClr val="002060"/>
              </a:solidFill>
              <a:latin typeface="Arial" pitchFamily="34" charset="0"/>
              <a:cs typeface="Arial" pitchFamily="34" charset="0"/>
            </a:endParaRPr>
          </a:p>
        </p:txBody>
      </p:sp>
      <p:sp>
        <p:nvSpPr>
          <p:cNvPr id="5" name="Βέλος προς τα κάτω 4"/>
          <p:cNvSpPr/>
          <p:nvPr/>
        </p:nvSpPr>
        <p:spPr>
          <a:xfrm>
            <a:off x="683568" y="3642677"/>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 y="4324106"/>
            <a:ext cx="5785551" cy="220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715" y="1410429"/>
            <a:ext cx="332420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6660232" y="6388739"/>
            <a:ext cx="2232248"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 </a:t>
            </a:r>
            <a:r>
              <a:rPr lang="en-US" sz="1200" dirty="0" err="1">
                <a:solidFill>
                  <a:srgbClr val="002060"/>
                </a:solidFill>
                <a:latin typeface="Arial" pitchFamily="34" charset="0"/>
                <a:cs typeface="Arial" pitchFamily="34" charset="0"/>
              </a:rPr>
              <a:t>Sci</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Rep.2020;29;10(1</a:t>
            </a:r>
            <a:r>
              <a:rPr lang="en-US" sz="1200" dirty="0">
                <a:solidFill>
                  <a:srgbClr val="002060"/>
                </a:solidFill>
                <a:latin typeface="Arial" pitchFamily="34" charset="0"/>
                <a:cs typeface="Arial" pitchFamily="34" charset="0"/>
              </a:rPr>
              <a:t>):7238</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982203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2000" dirty="0" smtClean="0">
                <a:solidFill>
                  <a:srgbClr val="002060"/>
                </a:solidFill>
                <a:latin typeface="Arial" pitchFamily="34" charset="0"/>
                <a:cs typeface="Arial" pitchFamily="34" charset="0"/>
              </a:rPr>
              <a:t>SGLT2is </a:t>
            </a:r>
            <a:r>
              <a:rPr lang="en-US" sz="2000" dirty="0">
                <a:solidFill>
                  <a:srgbClr val="002060"/>
                </a:solidFill>
                <a:latin typeface="Arial" pitchFamily="34" charset="0"/>
                <a:cs typeface="Arial" pitchFamily="34" charset="0"/>
              </a:rPr>
              <a:t>increase </a:t>
            </a:r>
            <a:r>
              <a:rPr lang="en-US" sz="2000" dirty="0" err="1">
                <a:solidFill>
                  <a:srgbClr val="002060"/>
                </a:solidFill>
                <a:latin typeface="Arial" pitchFamily="34" charset="0"/>
                <a:cs typeface="Arial" pitchFamily="34" charset="0"/>
              </a:rPr>
              <a:t>Klotho</a:t>
            </a:r>
            <a:r>
              <a:rPr lang="en-US" sz="2000" dirty="0">
                <a:solidFill>
                  <a:srgbClr val="002060"/>
                </a:solidFill>
                <a:latin typeface="Arial" pitchFamily="34" charset="0"/>
                <a:cs typeface="Arial" pitchFamily="34" charset="0"/>
              </a:rPr>
              <a:t> in patients </a:t>
            </a:r>
            <a:r>
              <a:rPr lang="en-US" sz="2000" dirty="0" smtClean="0">
                <a:solidFill>
                  <a:srgbClr val="002060"/>
                </a:solidFill>
                <a:latin typeface="Arial" pitchFamily="34" charset="0"/>
                <a:cs typeface="Arial" pitchFamily="34" charset="0"/>
              </a:rPr>
              <a:t>with diabetic </a:t>
            </a:r>
            <a:r>
              <a:rPr lang="en-US" sz="2000" dirty="0">
                <a:solidFill>
                  <a:srgbClr val="002060"/>
                </a:solidFill>
                <a:latin typeface="Arial" pitchFamily="34" charset="0"/>
                <a:cs typeface="Arial" pitchFamily="34" charset="0"/>
              </a:rPr>
              <a:t>kidney disease: </a:t>
            </a:r>
            <a:r>
              <a:rPr lang="en-US" sz="2000" dirty="0" smtClean="0">
                <a:solidFill>
                  <a:srgbClr val="002060"/>
                </a:solidFill>
                <a:latin typeface="Arial" pitchFamily="34" charset="0"/>
                <a:cs typeface="Arial" pitchFamily="34" charset="0"/>
              </a:rPr>
              <a:t/>
            </a:r>
            <a:br>
              <a:rPr lang="en-US" sz="2000" dirty="0" smtClean="0">
                <a:solidFill>
                  <a:srgbClr val="002060"/>
                </a:solidFill>
                <a:latin typeface="Arial" pitchFamily="34" charset="0"/>
                <a:cs typeface="Arial" pitchFamily="34" charset="0"/>
              </a:rPr>
            </a:br>
            <a:r>
              <a:rPr lang="en-US" sz="2000" dirty="0" smtClean="0">
                <a:solidFill>
                  <a:srgbClr val="002060"/>
                </a:solidFill>
                <a:latin typeface="Arial" pitchFamily="34" charset="0"/>
                <a:cs typeface="Arial" pitchFamily="34" charset="0"/>
              </a:rPr>
              <a:t>A </a:t>
            </a:r>
            <a:r>
              <a:rPr lang="en-US" sz="2000" dirty="0">
                <a:solidFill>
                  <a:srgbClr val="002060"/>
                </a:solidFill>
                <a:latin typeface="Arial" pitchFamily="34" charset="0"/>
                <a:cs typeface="Arial" pitchFamily="34" charset="0"/>
              </a:rPr>
              <a:t>clinical and experimental study</a:t>
            </a:r>
            <a:endParaRPr lang="el-GR" dirty="0">
              <a:solidFill>
                <a:srgbClr val="002060"/>
              </a:solidFill>
            </a:endParaRPr>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96971" y="2830312"/>
            <a:ext cx="4118610" cy="263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572000" y="5804806"/>
            <a:ext cx="4572000" cy="646331"/>
          </a:xfrm>
          <a:prstGeom prst="rect">
            <a:avLst/>
          </a:prstGeom>
        </p:spPr>
        <p:txBody>
          <a:bodyPr>
            <a:spAutoFit/>
          </a:bodyPr>
          <a:lstStyle/>
          <a:p>
            <a:r>
              <a:rPr lang="en-US" sz="1200" dirty="0">
                <a:solidFill>
                  <a:srgbClr val="002060"/>
                </a:solidFill>
                <a:latin typeface="Arial" pitchFamily="34" charset="0"/>
                <a:cs typeface="Arial" pitchFamily="34" charset="0"/>
              </a:rPr>
              <a:t>Percent reductions with respect to baseline in urine tumor necrosis factor-alpha (</a:t>
            </a:r>
            <a:r>
              <a:rPr lang="en-US" sz="1200" dirty="0" err="1">
                <a:solidFill>
                  <a:srgbClr val="002060"/>
                </a:solidFill>
                <a:latin typeface="Arial" pitchFamily="34" charset="0"/>
                <a:cs typeface="Arial" pitchFamily="34" charset="0"/>
              </a:rPr>
              <a:t>TNFa</a:t>
            </a:r>
            <a:r>
              <a:rPr lang="en-US" sz="1200" dirty="0">
                <a:solidFill>
                  <a:srgbClr val="002060"/>
                </a:solidFill>
                <a:latin typeface="Arial" pitchFamily="34" charset="0"/>
                <a:cs typeface="Arial" pitchFamily="34" charset="0"/>
              </a:rPr>
              <a:t>) and soluble (serum and urine) </a:t>
            </a:r>
            <a:r>
              <a:rPr lang="en-US" sz="1200" dirty="0" err="1">
                <a:solidFill>
                  <a:srgbClr val="002060"/>
                </a:solidFill>
                <a:latin typeface="Arial" pitchFamily="34" charset="0"/>
                <a:cs typeface="Arial" pitchFamily="34" charset="0"/>
              </a:rPr>
              <a:t>Klotho</a:t>
            </a:r>
            <a:r>
              <a:rPr lang="en-US" sz="1200" dirty="0">
                <a:solidFill>
                  <a:srgbClr val="002060"/>
                </a:solidFill>
                <a:latin typeface="Arial" pitchFamily="34" charset="0"/>
                <a:cs typeface="Arial" pitchFamily="34" charset="0"/>
              </a:rPr>
              <a:t> in patients treated with SGLT2i and DPP4i.</a:t>
            </a:r>
            <a:endParaRPr lang="el-GR" sz="1200" dirty="0">
              <a:solidFill>
                <a:srgbClr val="002060"/>
              </a:solidFill>
              <a:latin typeface="Arial" pitchFamily="34" charset="0"/>
              <a:cs typeface="Arial" pitchFamily="34"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20" y="2132856"/>
            <a:ext cx="45624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251520" y="6312637"/>
            <a:ext cx="3816424"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Biomedicine &amp; Pharmacotherapy </a:t>
            </a:r>
            <a:r>
              <a:rPr lang="en-US" sz="1200" dirty="0" smtClean="0">
                <a:solidFill>
                  <a:srgbClr val="002060"/>
                </a:solidFill>
                <a:latin typeface="Arial" pitchFamily="34" charset="0"/>
                <a:cs typeface="Arial" pitchFamily="34" charset="0"/>
              </a:rPr>
              <a:t>2022;154:113677</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675903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0912" y="0"/>
            <a:ext cx="8229600" cy="1143000"/>
          </a:xfrm>
        </p:spPr>
        <p:txBody>
          <a:bodyPr/>
          <a:lstStyle/>
          <a:p>
            <a:r>
              <a:rPr lang="en-US" sz="2000" dirty="0" smtClean="0">
                <a:solidFill>
                  <a:srgbClr val="002060"/>
                </a:solidFill>
                <a:latin typeface="Arial" pitchFamily="34" charset="0"/>
                <a:cs typeface="Arial" pitchFamily="34" charset="0"/>
              </a:rPr>
              <a:t>SGLT2is </a:t>
            </a:r>
            <a:r>
              <a:rPr lang="en-US" sz="2000" dirty="0">
                <a:solidFill>
                  <a:srgbClr val="002060"/>
                </a:solidFill>
                <a:latin typeface="Arial" pitchFamily="34" charset="0"/>
                <a:cs typeface="Arial" pitchFamily="34" charset="0"/>
              </a:rPr>
              <a:t>increase </a:t>
            </a:r>
            <a:r>
              <a:rPr lang="en-US" sz="2000" dirty="0" err="1">
                <a:solidFill>
                  <a:srgbClr val="002060"/>
                </a:solidFill>
                <a:latin typeface="Arial" pitchFamily="34" charset="0"/>
                <a:cs typeface="Arial" pitchFamily="34" charset="0"/>
              </a:rPr>
              <a:t>Klotho</a:t>
            </a:r>
            <a:r>
              <a:rPr lang="en-US" sz="2000" dirty="0">
                <a:solidFill>
                  <a:srgbClr val="002060"/>
                </a:solidFill>
                <a:latin typeface="Arial" pitchFamily="34" charset="0"/>
                <a:cs typeface="Arial" pitchFamily="34" charset="0"/>
              </a:rPr>
              <a:t> in patients </a:t>
            </a:r>
            <a:r>
              <a:rPr lang="en-US" sz="2000" dirty="0" smtClean="0">
                <a:solidFill>
                  <a:srgbClr val="002060"/>
                </a:solidFill>
                <a:latin typeface="Arial" pitchFamily="34" charset="0"/>
                <a:cs typeface="Arial" pitchFamily="34" charset="0"/>
              </a:rPr>
              <a:t>with diabetic </a:t>
            </a:r>
            <a:r>
              <a:rPr lang="en-US" sz="2000" dirty="0">
                <a:solidFill>
                  <a:srgbClr val="002060"/>
                </a:solidFill>
                <a:latin typeface="Arial" pitchFamily="34" charset="0"/>
                <a:cs typeface="Arial" pitchFamily="34" charset="0"/>
              </a:rPr>
              <a:t>kidney disease</a:t>
            </a:r>
            <a:r>
              <a:rPr lang="en-US" sz="2000" dirty="0" smtClean="0">
                <a:solidFill>
                  <a:srgbClr val="002060"/>
                </a:solidFill>
                <a:latin typeface="Arial" pitchFamily="34" charset="0"/>
                <a:cs typeface="Arial" pitchFamily="34" charset="0"/>
              </a:rPr>
              <a:t>:</a:t>
            </a:r>
            <a:br>
              <a:rPr lang="en-US" sz="2000" dirty="0" smtClean="0">
                <a:solidFill>
                  <a:srgbClr val="002060"/>
                </a:solidFill>
                <a:latin typeface="Arial" pitchFamily="34" charset="0"/>
                <a:cs typeface="Arial" pitchFamily="34" charset="0"/>
              </a:rPr>
            </a:b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A clinical and experimental study</a:t>
            </a:r>
            <a:endParaRPr lang="el-GR" dirty="0">
              <a:solidFill>
                <a:srgbClr val="002060"/>
              </a:solidFill>
            </a:endParaRPr>
          </a:p>
        </p:txBody>
      </p:sp>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1500174"/>
            <a:ext cx="3767138"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65712" y="1131714"/>
            <a:ext cx="4376549" cy="536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79512" y="6471847"/>
            <a:ext cx="3816424"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Biomedicine &amp; Pharmacotherapy </a:t>
            </a:r>
            <a:r>
              <a:rPr lang="en-US" sz="1200" dirty="0" smtClean="0">
                <a:solidFill>
                  <a:srgbClr val="002060"/>
                </a:solidFill>
                <a:latin typeface="Arial" pitchFamily="34" charset="0"/>
                <a:cs typeface="Arial" pitchFamily="34" charset="0"/>
              </a:rPr>
              <a:t>2022;154:113677</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788848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2000" dirty="0" smtClean="0">
                <a:solidFill>
                  <a:srgbClr val="002060"/>
                </a:solidFill>
                <a:latin typeface="Arial" pitchFamily="34" charset="0"/>
                <a:cs typeface="Arial" pitchFamily="34" charset="0"/>
              </a:rPr>
              <a:t>SGLT2i </a:t>
            </a:r>
            <a:r>
              <a:rPr lang="en-US" sz="2000" dirty="0" err="1" smtClean="0">
                <a:solidFill>
                  <a:srgbClr val="002060"/>
                </a:solidFill>
                <a:latin typeface="Arial" pitchFamily="34" charset="0"/>
                <a:cs typeface="Arial" pitchFamily="34" charset="0"/>
              </a:rPr>
              <a:t>Dapagliflozin</a:t>
            </a:r>
            <a:r>
              <a:rPr lang="en-US" sz="2000" dirty="0" smtClean="0">
                <a:solidFill>
                  <a:srgbClr val="002060"/>
                </a:solidFill>
                <a:latin typeface="Arial" pitchFamily="34" charset="0"/>
                <a:cs typeface="Arial" pitchFamily="34" charset="0"/>
              </a:rPr>
              <a:t> limits </a:t>
            </a:r>
            <a:r>
              <a:rPr lang="en-US" sz="2000" dirty="0" err="1">
                <a:solidFill>
                  <a:srgbClr val="002060"/>
                </a:solidFill>
                <a:latin typeface="Arial" pitchFamily="34" charset="0"/>
                <a:cs typeface="Arial" pitchFamily="34" charset="0"/>
              </a:rPr>
              <a:t>podocyte</a:t>
            </a:r>
            <a:r>
              <a:rPr lang="en-US" sz="2000" dirty="0">
                <a:solidFill>
                  <a:srgbClr val="002060"/>
                </a:solidFill>
                <a:latin typeface="Arial" pitchFamily="34" charset="0"/>
                <a:cs typeface="Arial" pitchFamily="34" charset="0"/>
              </a:rPr>
              <a:t> damage </a:t>
            </a:r>
            <a:r>
              <a:rPr lang="en-US" sz="2000" dirty="0" smtClean="0">
                <a:solidFill>
                  <a:srgbClr val="002060"/>
                </a:solidFill>
                <a:latin typeface="Arial" pitchFamily="34" charset="0"/>
                <a:cs typeface="Arial" pitchFamily="34" charset="0"/>
              </a:rPr>
              <a:t>in </a:t>
            </a:r>
            <a:r>
              <a:rPr lang="en-US" sz="2000" dirty="0" err="1" smtClean="0">
                <a:solidFill>
                  <a:srgbClr val="002060"/>
                </a:solidFill>
                <a:latin typeface="Arial" pitchFamily="34" charset="0"/>
                <a:cs typeface="Arial" pitchFamily="34" charset="0"/>
              </a:rPr>
              <a:t>proteinuric</a:t>
            </a:r>
            <a:r>
              <a:rPr lang="en-US" sz="2000" dirty="0" smtClean="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nondiabetic</a:t>
            </a:r>
            <a:r>
              <a:rPr lang="en-US" sz="2000" dirty="0">
                <a:solidFill>
                  <a:srgbClr val="002060"/>
                </a:solidFill>
                <a:latin typeface="Arial" pitchFamily="34" charset="0"/>
                <a:cs typeface="Arial" pitchFamily="34" charset="0"/>
              </a:rPr>
              <a:t> nephropathy</a:t>
            </a:r>
            <a:endParaRPr lang="el-GR" dirty="0">
              <a:solidFill>
                <a:srgbClr val="002060"/>
              </a:solidFill>
            </a:endParaRPr>
          </a:p>
        </p:txBody>
      </p:sp>
      <p:pic>
        <p:nvPicPr>
          <p:cNvPr id="3993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528" y="1484784"/>
            <a:ext cx="849439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6588224" y="6461179"/>
            <a:ext cx="2291012"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JCI Insight. 2018;3(15):e98720</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203460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5121"/>
            <a:ext cx="8229600" cy="883599"/>
          </a:xfrm>
        </p:spPr>
        <p:txBody>
          <a:bodyPr>
            <a:normAutofit/>
          </a:bodyPr>
          <a:lstStyle/>
          <a:p>
            <a:r>
              <a:rPr lang="en-US" sz="2400" dirty="0" smtClean="0">
                <a:solidFill>
                  <a:srgbClr val="002060"/>
                </a:solidFill>
                <a:latin typeface="Arial" pitchFamily="34" charset="0"/>
                <a:cs typeface="Arial" pitchFamily="34" charset="0"/>
              </a:rPr>
              <a:t>Potential use in non-Diabetic Kidney Disease</a:t>
            </a:r>
            <a:endParaRPr lang="el-GR" sz="2400" dirty="0">
              <a:solidFill>
                <a:srgbClr val="002060"/>
              </a:solidFill>
              <a:latin typeface="Arial" pitchFamily="34" charset="0"/>
              <a:cs typeface="Arial" pitchFamily="34" charset="0"/>
            </a:endParaRPr>
          </a:p>
        </p:txBody>
      </p:sp>
      <p:pic>
        <p:nvPicPr>
          <p:cNvPr id="4" name="Picture Placeholder 1" descr="FIGURE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75656" y="1052736"/>
            <a:ext cx="6286500" cy="5149691"/>
          </a:xfrm>
        </p:spPr>
      </p:pic>
      <p:sp>
        <p:nvSpPr>
          <p:cNvPr id="5" name="Ορθογώνιο 4"/>
          <p:cNvSpPr/>
          <p:nvPr/>
        </p:nvSpPr>
        <p:spPr>
          <a:xfrm>
            <a:off x="3959424" y="6581001"/>
            <a:ext cx="5184576"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Current Opinion in Nephrology and </a:t>
            </a:r>
            <a:r>
              <a:rPr lang="en-US" sz="1200" dirty="0" smtClean="0">
                <a:solidFill>
                  <a:srgbClr val="002060"/>
                </a:solidFill>
                <a:latin typeface="Arial" pitchFamily="34" charset="0"/>
                <a:cs typeface="Arial" pitchFamily="34" charset="0"/>
              </a:rPr>
              <a:t>Hypertension 2017;26(5</a:t>
            </a:r>
            <a:r>
              <a:rPr lang="en-US" sz="1200" dirty="0">
                <a:solidFill>
                  <a:srgbClr val="002060"/>
                </a:solidFill>
                <a:latin typeface="Arial" pitchFamily="34" charset="0"/>
                <a:cs typeface="Arial" pitchFamily="34" charset="0"/>
              </a:rPr>
              <a:t>):</a:t>
            </a:r>
            <a:r>
              <a:rPr lang="en-US" sz="1200" dirty="0" smtClean="0">
                <a:solidFill>
                  <a:srgbClr val="002060"/>
                </a:solidFill>
                <a:latin typeface="Arial" pitchFamily="34" charset="0"/>
                <a:cs typeface="Arial" pitchFamily="34" charset="0"/>
              </a:rPr>
              <a:t>358-367</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54264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0" y="0"/>
            <a:ext cx="4428580" cy="1162050"/>
          </a:xfrm>
        </p:spPr>
        <p:txBody>
          <a:bodyPr>
            <a:noAutofit/>
          </a:bodyPr>
          <a:lstStyle/>
          <a:p>
            <a:r>
              <a:rPr lang="en-US" sz="1800" dirty="0">
                <a:solidFill>
                  <a:srgbClr val="002060"/>
                </a:solidFill>
                <a:latin typeface="Arial" pitchFamily="34" charset="0"/>
                <a:cs typeface="Arial" pitchFamily="34" charset="0"/>
              </a:rPr>
              <a:t>Safety of SGLT2 inhibitors in patients with different </a:t>
            </a:r>
            <a:r>
              <a:rPr lang="en-US" sz="1800" dirty="0" smtClean="0">
                <a:solidFill>
                  <a:srgbClr val="002060"/>
                </a:solidFill>
                <a:latin typeface="Arial" pitchFamily="34" charset="0"/>
                <a:cs typeface="Arial" pitchFamily="34" charset="0"/>
              </a:rPr>
              <a:t>glomerular diseases </a:t>
            </a:r>
            <a:r>
              <a:rPr lang="en-US" sz="1800" dirty="0">
                <a:solidFill>
                  <a:srgbClr val="002060"/>
                </a:solidFill>
                <a:latin typeface="Arial" pitchFamily="34" charset="0"/>
                <a:cs typeface="Arial" pitchFamily="34" charset="0"/>
              </a:rPr>
              <a:t>treated with immunosuppressive therapies</a:t>
            </a:r>
            <a:endParaRPr lang="el-GR" sz="1800" dirty="0">
              <a:solidFill>
                <a:srgbClr val="002060"/>
              </a:solidFill>
              <a:latin typeface="Arial" pitchFamily="34" charset="0"/>
              <a:cs typeface="Arial" pitchFamily="34" charset="0"/>
            </a:endParaRPr>
          </a:p>
        </p:txBody>
      </p:sp>
      <p:sp>
        <p:nvSpPr>
          <p:cNvPr id="10" name="Θέση κειμένου 9"/>
          <p:cNvSpPr>
            <a:spLocks noGrp="1"/>
          </p:cNvSpPr>
          <p:nvPr>
            <p:ph type="body" sz="half" idx="2"/>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39814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47980" y="23873"/>
            <a:ext cx="4531519" cy="292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3685584"/>
            <a:ext cx="4857750" cy="222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Ορθογώνιο 10"/>
          <p:cNvSpPr/>
          <p:nvPr/>
        </p:nvSpPr>
        <p:spPr>
          <a:xfrm>
            <a:off x="4547980" y="6581001"/>
            <a:ext cx="4572000" cy="276999"/>
          </a:xfrm>
          <a:prstGeom prst="rect">
            <a:avLst/>
          </a:prstGeom>
        </p:spPr>
        <p:txBody>
          <a:bodyPr>
            <a:spAutoFit/>
          </a:bodyPr>
          <a:lstStyle/>
          <a:p>
            <a:r>
              <a:rPr lang="en-US" sz="1200" dirty="0">
                <a:solidFill>
                  <a:srgbClr val="002060"/>
                </a:solidFill>
                <a:latin typeface="Arial" pitchFamily="34" charset="0"/>
                <a:cs typeface="Arial" pitchFamily="34" charset="0"/>
              </a:rPr>
              <a:t>European Journal of Clinical Pharmacology </a:t>
            </a:r>
            <a:r>
              <a:rPr lang="en-US" sz="1200" dirty="0" smtClean="0">
                <a:solidFill>
                  <a:srgbClr val="002060"/>
                </a:solidFill>
                <a:latin typeface="Arial" pitchFamily="34" charset="0"/>
                <a:cs typeface="Arial" pitchFamily="34" charset="0"/>
              </a:rPr>
              <a:t>2023;79:961–966</a:t>
            </a:r>
            <a:endParaRPr lang="el-GR" sz="1200" dirty="0">
              <a:solidFill>
                <a:srgbClr val="002060"/>
              </a:solidFill>
              <a:latin typeface="Arial" pitchFamily="34" charset="0"/>
              <a:cs typeface="Arial" pitchFamily="34" charset="0"/>
            </a:endParaRPr>
          </a:p>
        </p:txBody>
      </p:sp>
      <p:sp>
        <p:nvSpPr>
          <p:cNvPr id="12" name="Ορθογώνιο 11"/>
          <p:cNvSpPr/>
          <p:nvPr/>
        </p:nvSpPr>
        <p:spPr>
          <a:xfrm>
            <a:off x="4428580" y="2993829"/>
            <a:ext cx="46914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Arial" pitchFamily="34" charset="0"/>
                <a:cs typeface="Arial" pitchFamily="34" charset="0"/>
              </a:rPr>
              <a:t>Mean eGFR: 59.09±31.86      62.89±31.59ml/min</a:t>
            </a:r>
            <a:endParaRPr lang="el-GR" sz="1600" dirty="0">
              <a:solidFill>
                <a:prstClr val="white"/>
              </a:solidFill>
              <a:latin typeface="Arial" pitchFamily="34" charset="0"/>
              <a:cs typeface="Arial" pitchFamily="34" charset="0"/>
            </a:endParaRPr>
          </a:p>
        </p:txBody>
      </p:sp>
      <p:sp>
        <p:nvSpPr>
          <p:cNvPr id="16" name="Δεξιό βέλος 15"/>
          <p:cNvSpPr/>
          <p:nvPr/>
        </p:nvSpPr>
        <p:spPr>
          <a:xfrm>
            <a:off x="6948264" y="3119843"/>
            <a:ext cx="252028" cy="2520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C00000"/>
              </a:solidFill>
            </a:endParaRPr>
          </a:p>
        </p:txBody>
      </p:sp>
      <p:sp>
        <p:nvSpPr>
          <p:cNvPr id="20" name="Ορθογώνιο 19"/>
          <p:cNvSpPr/>
          <p:nvPr/>
        </p:nvSpPr>
        <p:spPr>
          <a:xfrm>
            <a:off x="4554594" y="6076945"/>
            <a:ext cx="456538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latin typeface="Arial" pitchFamily="34" charset="0"/>
                <a:cs typeface="Arial" pitchFamily="34" charset="0"/>
              </a:rPr>
              <a:t>Mean spot urinary ACR 2669 </a:t>
            </a:r>
            <a:r>
              <a:rPr lang="en-US" dirty="0" smtClean="0">
                <a:solidFill>
                  <a:prstClr val="white"/>
                </a:solidFill>
              </a:rPr>
              <a:t>          </a:t>
            </a:r>
            <a:r>
              <a:rPr lang="en-US" sz="1600" dirty="0" smtClean="0">
                <a:solidFill>
                  <a:prstClr val="white"/>
                </a:solidFill>
                <a:latin typeface="Arial" pitchFamily="34" charset="0"/>
                <a:cs typeface="Arial" pitchFamily="34" charset="0"/>
              </a:rPr>
              <a:t>858mg/g</a:t>
            </a:r>
            <a:endParaRPr lang="el-GR" sz="1600" dirty="0">
              <a:solidFill>
                <a:prstClr val="white"/>
              </a:solidFill>
              <a:latin typeface="Arial" pitchFamily="34" charset="0"/>
              <a:cs typeface="Arial" pitchFamily="34" charset="0"/>
            </a:endParaRPr>
          </a:p>
        </p:txBody>
      </p:sp>
      <p:sp>
        <p:nvSpPr>
          <p:cNvPr id="21" name="Δεξιό βέλος 20"/>
          <p:cNvSpPr/>
          <p:nvPr/>
        </p:nvSpPr>
        <p:spPr>
          <a:xfrm>
            <a:off x="7580788" y="6202959"/>
            <a:ext cx="252028" cy="2520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C00000"/>
              </a:solidFill>
            </a:endParaRPr>
          </a:p>
        </p:txBody>
      </p:sp>
    </p:spTree>
    <p:extLst>
      <p:ext uri="{BB962C8B-B14F-4D97-AF65-F5344CB8AC3E}">
        <p14:creationId xmlns:p14="http://schemas.microsoft.com/office/powerpoint/2010/main" val="2617503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67544" y="116632"/>
            <a:ext cx="8229600" cy="1143000"/>
          </a:xfrm>
        </p:spPr>
        <p:txBody>
          <a:bodyPr>
            <a:normAutofit/>
          </a:bodyPr>
          <a:lstStyle/>
          <a:p>
            <a:r>
              <a:rPr lang="en-US" sz="2400" dirty="0" smtClean="0">
                <a:solidFill>
                  <a:srgbClr val="002060"/>
                </a:solidFill>
                <a:latin typeface="Arial" pitchFamily="34" charset="0"/>
                <a:cs typeface="Arial" pitchFamily="34" charset="0"/>
              </a:rPr>
              <a:t>SGLT2i </a:t>
            </a:r>
            <a:r>
              <a:rPr lang="en-US" sz="2400" dirty="0">
                <a:solidFill>
                  <a:srgbClr val="002060"/>
                </a:solidFill>
                <a:latin typeface="Arial" pitchFamily="34" charset="0"/>
                <a:cs typeface="Arial" pitchFamily="34" charset="0"/>
              </a:rPr>
              <a:t>in kidney transplant recipients: </a:t>
            </a:r>
            <a:r>
              <a:rPr lang="en-US" sz="2400" dirty="0" smtClean="0">
                <a:solidFill>
                  <a:srgbClr val="002060"/>
                </a:solidFill>
                <a:latin typeface="Arial" pitchFamily="34" charset="0"/>
                <a:cs typeface="Arial" pitchFamily="34" charset="0"/>
              </a:rPr>
              <a:t/>
            </a:r>
            <a:br>
              <a:rPr lang="en-US" sz="2400" dirty="0" smtClean="0">
                <a:solidFill>
                  <a:srgbClr val="002060"/>
                </a:solidFill>
                <a:latin typeface="Arial" pitchFamily="34" charset="0"/>
                <a:cs typeface="Arial" pitchFamily="34" charset="0"/>
              </a:rPr>
            </a:br>
            <a:r>
              <a:rPr lang="en-US" sz="2400" dirty="0" smtClean="0">
                <a:solidFill>
                  <a:srgbClr val="002060"/>
                </a:solidFill>
                <a:latin typeface="Arial" pitchFamily="34" charset="0"/>
                <a:cs typeface="Arial" pitchFamily="34" charset="0"/>
              </a:rPr>
              <a:t>what </a:t>
            </a:r>
            <a:r>
              <a:rPr lang="en-US" sz="2400" dirty="0">
                <a:solidFill>
                  <a:srgbClr val="002060"/>
                </a:solidFill>
                <a:latin typeface="Arial" pitchFamily="34" charset="0"/>
                <a:cs typeface="Arial" pitchFamily="34" charset="0"/>
              </a:rPr>
              <a:t>is the evidence?</a:t>
            </a:r>
            <a:endParaRPr lang="el-GR" sz="2400" dirty="0"/>
          </a:p>
        </p:txBody>
      </p:sp>
      <p:pic>
        <p:nvPicPr>
          <p:cNvPr id="9"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1115616" y="1268760"/>
            <a:ext cx="7041862" cy="4946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Ορθογώνιο 10"/>
          <p:cNvSpPr/>
          <p:nvPr/>
        </p:nvSpPr>
        <p:spPr>
          <a:xfrm>
            <a:off x="5724128" y="6381328"/>
            <a:ext cx="3150096" cy="276999"/>
          </a:xfrm>
          <a:prstGeom prst="rect">
            <a:avLst/>
          </a:prstGeom>
        </p:spPr>
        <p:txBody>
          <a:bodyPr wrap="square">
            <a:spAutoFit/>
          </a:bodyPr>
          <a:lstStyle/>
          <a:p>
            <a:r>
              <a:rPr lang="el-GR" sz="1200" dirty="0" smtClean="0">
                <a:solidFill>
                  <a:srgbClr val="002060"/>
                </a:solidFill>
                <a:latin typeface="Arial" pitchFamily="34" charset="0"/>
                <a:cs typeface="Arial" pitchFamily="34" charset="0"/>
              </a:rPr>
              <a:t>Τ</a:t>
            </a:r>
            <a:r>
              <a:rPr lang="en-US" sz="1200" dirty="0" smtClean="0">
                <a:solidFill>
                  <a:srgbClr val="002060"/>
                </a:solidFill>
                <a:latin typeface="Arial" pitchFamily="34" charset="0"/>
                <a:cs typeface="Arial" pitchFamily="34" charset="0"/>
              </a:rPr>
              <a:t>her </a:t>
            </a:r>
            <a:r>
              <a:rPr lang="en-US" sz="1200" dirty="0" err="1">
                <a:solidFill>
                  <a:srgbClr val="002060"/>
                </a:solidFill>
                <a:latin typeface="Arial" pitchFamily="34" charset="0"/>
                <a:cs typeface="Arial" pitchFamily="34" charset="0"/>
              </a:rPr>
              <a:t>Adv</a:t>
            </a:r>
            <a:r>
              <a:rPr lang="en-US" sz="1200" dirty="0">
                <a:solidFill>
                  <a:srgbClr val="002060"/>
                </a:solidFill>
                <a:latin typeface="Arial" pitchFamily="34" charset="0"/>
                <a:cs typeface="Arial" pitchFamily="34" charset="0"/>
              </a:rPr>
              <a:t> </a:t>
            </a:r>
            <a:r>
              <a:rPr lang="en-US" sz="1200" dirty="0" err="1" smtClean="0">
                <a:solidFill>
                  <a:srgbClr val="002060"/>
                </a:solidFill>
                <a:latin typeface="Arial" pitchFamily="34" charset="0"/>
                <a:cs typeface="Arial" pitchFamily="34" charset="0"/>
              </a:rPr>
              <a:t>Endocrinol</a:t>
            </a:r>
            <a:r>
              <a:rPr lang="el-GR" sz="1200" dirty="0" smtClean="0">
                <a:solidFill>
                  <a:srgbClr val="002060"/>
                </a:solidFill>
                <a:latin typeface="Arial" pitchFamily="34" charset="0"/>
                <a:cs typeface="Arial" pitchFamily="34" charset="0"/>
              </a:rPr>
              <a:t> </a:t>
            </a:r>
            <a:r>
              <a:rPr lang="en-US" sz="1200" dirty="0" err="1" smtClean="0">
                <a:solidFill>
                  <a:srgbClr val="002060"/>
                </a:solidFill>
                <a:latin typeface="Arial" pitchFamily="34" charset="0"/>
                <a:cs typeface="Arial" pitchFamily="34" charset="0"/>
              </a:rPr>
              <a:t>Metab</a:t>
            </a:r>
            <a:r>
              <a:rPr lang="el-GR" sz="1200" dirty="0" smtClean="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2022;13:1–14</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623720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67544" y="116632"/>
            <a:ext cx="8229600" cy="1143000"/>
          </a:xfrm>
        </p:spPr>
        <p:txBody>
          <a:bodyPr/>
          <a:lstStyle/>
          <a:p>
            <a:r>
              <a:rPr lang="en-US" sz="2000" dirty="0">
                <a:solidFill>
                  <a:srgbClr val="002060"/>
                </a:solidFill>
                <a:latin typeface="Arial" pitchFamily="34" charset="0"/>
                <a:cs typeface="Arial" pitchFamily="34" charset="0"/>
              </a:rPr>
              <a:t>The Efficacy and Safety of SGLT2 Inhibitor </a:t>
            </a:r>
            <a:r>
              <a:rPr lang="en-US" sz="2000" dirty="0" smtClean="0">
                <a:solidFill>
                  <a:srgbClr val="002060"/>
                </a:solidFill>
                <a:latin typeface="Arial" pitchFamily="34" charset="0"/>
                <a:cs typeface="Arial" pitchFamily="34" charset="0"/>
              </a:rPr>
              <a:t>in Diabetic </a:t>
            </a:r>
            <a:r>
              <a:rPr lang="en-US" sz="2000" dirty="0">
                <a:solidFill>
                  <a:srgbClr val="002060"/>
                </a:solidFill>
                <a:latin typeface="Arial" pitchFamily="34" charset="0"/>
                <a:cs typeface="Arial" pitchFamily="34" charset="0"/>
              </a:rPr>
              <a:t>Kidney </a:t>
            </a:r>
            <a:r>
              <a:rPr lang="en-US" sz="2000" dirty="0" smtClean="0">
                <a:solidFill>
                  <a:srgbClr val="002060"/>
                </a:solidFill>
                <a:latin typeface="Arial" pitchFamily="34" charset="0"/>
                <a:cs typeface="Arial" pitchFamily="34" charset="0"/>
              </a:rPr>
              <a:t>Transplant </a:t>
            </a:r>
            <a:r>
              <a:rPr lang="en-US" sz="2000" dirty="0">
                <a:solidFill>
                  <a:srgbClr val="002060"/>
                </a:solidFill>
                <a:latin typeface="Arial" pitchFamily="34" charset="0"/>
                <a:cs typeface="Arial" pitchFamily="34" charset="0"/>
              </a:rPr>
              <a:t>Recipients</a:t>
            </a:r>
            <a:endParaRPr lang="el-GR" dirty="0"/>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91680" y="1356454"/>
            <a:ext cx="5935980" cy="428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0" y="5919582"/>
            <a:ext cx="5004048" cy="523220"/>
          </a:xfrm>
          <a:prstGeom prst="rect">
            <a:avLst/>
          </a:prstGeom>
        </p:spPr>
        <p:txBody>
          <a:bodyPr wrap="square">
            <a:spAutoFit/>
          </a:bodyPr>
          <a:lstStyle/>
          <a:p>
            <a:r>
              <a:rPr lang="en-US" sz="1400" dirty="0" smtClean="0">
                <a:solidFill>
                  <a:srgbClr val="002060"/>
                </a:solidFill>
                <a:latin typeface="Arial" pitchFamily="34" charset="0"/>
                <a:cs typeface="Arial" pitchFamily="34" charset="0"/>
              </a:rPr>
              <a:t>N-202 SGLT2i users after propensity score matching</a:t>
            </a:r>
          </a:p>
          <a:p>
            <a:r>
              <a:rPr lang="en-US" sz="1400" dirty="0" smtClean="0">
                <a:solidFill>
                  <a:srgbClr val="002060"/>
                </a:solidFill>
                <a:latin typeface="Arial" pitchFamily="34" charset="0"/>
                <a:cs typeface="Arial" pitchFamily="34" charset="0"/>
              </a:rPr>
              <a:t>N=554 Non-SGLT2i users after propensity score matching</a:t>
            </a:r>
            <a:endParaRPr lang="el-GR" sz="1400" dirty="0">
              <a:solidFill>
                <a:srgbClr val="002060"/>
              </a:solidFill>
              <a:latin typeface="Arial" pitchFamily="34" charset="0"/>
              <a:cs typeface="Arial" pitchFamily="34" charset="0"/>
            </a:endParaRPr>
          </a:p>
        </p:txBody>
      </p:sp>
      <p:sp>
        <p:nvSpPr>
          <p:cNvPr id="8" name="Ορθογώνιο 7"/>
          <p:cNvSpPr/>
          <p:nvPr/>
        </p:nvSpPr>
        <p:spPr>
          <a:xfrm>
            <a:off x="6376191" y="6456447"/>
            <a:ext cx="2767809" cy="276999"/>
          </a:xfrm>
          <a:prstGeom prst="rect">
            <a:avLst/>
          </a:prstGeom>
        </p:spPr>
        <p:txBody>
          <a:bodyPr wrap="none">
            <a:spAutoFit/>
          </a:bodyPr>
          <a:lstStyle/>
          <a:p>
            <a:r>
              <a:rPr lang="en-US" sz="1200" dirty="0">
                <a:solidFill>
                  <a:srgbClr val="002060"/>
                </a:solidFill>
                <a:latin typeface="Arial" pitchFamily="34" charset="0"/>
                <a:cs typeface="Arial" pitchFamily="34" charset="0"/>
              </a:rPr>
              <a:t>Transplantation 2022;106: e404–e412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986424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67544" y="116632"/>
            <a:ext cx="8229600" cy="1143000"/>
          </a:xfrm>
        </p:spPr>
        <p:txBody>
          <a:bodyPr>
            <a:normAutofit/>
          </a:bodyPr>
          <a:lstStyle/>
          <a:p>
            <a:r>
              <a:rPr lang="en-US" sz="2400" dirty="0" smtClean="0">
                <a:solidFill>
                  <a:srgbClr val="002060"/>
                </a:solidFill>
                <a:latin typeface="Arial" pitchFamily="34" charset="0"/>
                <a:cs typeface="Arial" pitchFamily="34" charset="0"/>
              </a:rPr>
              <a:t>SGLT2i </a:t>
            </a:r>
            <a:r>
              <a:rPr lang="en-US" sz="2400" dirty="0">
                <a:solidFill>
                  <a:srgbClr val="002060"/>
                </a:solidFill>
                <a:latin typeface="Arial" pitchFamily="34" charset="0"/>
                <a:cs typeface="Arial" pitchFamily="34" charset="0"/>
              </a:rPr>
              <a:t>in kidney transplant </a:t>
            </a:r>
            <a:r>
              <a:rPr lang="en-US" sz="2400" dirty="0" smtClean="0">
                <a:solidFill>
                  <a:srgbClr val="002060"/>
                </a:solidFill>
                <a:latin typeface="Arial" pitchFamily="34" charset="0"/>
                <a:cs typeface="Arial" pitchFamily="34" charset="0"/>
              </a:rPr>
              <a:t>recipients: </a:t>
            </a:r>
            <a:br>
              <a:rPr lang="en-US" sz="2400" dirty="0" smtClean="0">
                <a:solidFill>
                  <a:srgbClr val="002060"/>
                </a:solidFill>
                <a:latin typeface="Arial" pitchFamily="34" charset="0"/>
                <a:cs typeface="Arial" pitchFamily="34" charset="0"/>
              </a:rPr>
            </a:br>
            <a:r>
              <a:rPr lang="en-US" sz="2400" dirty="0" smtClean="0">
                <a:solidFill>
                  <a:srgbClr val="002060"/>
                </a:solidFill>
                <a:latin typeface="Arial" pitchFamily="34" charset="0"/>
                <a:cs typeface="Arial" pitchFamily="34" charset="0"/>
              </a:rPr>
              <a:t>what </a:t>
            </a:r>
            <a:r>
              <a:rPr lang="en-US" sz="2400" dirty="0">
                <a:solidFill>
                  <a:srgbClr val="002060"/>
                </a:solidFill>
                <a:latin typeface="Arial" pitchFamily="34" charset="0"/>
                <a:cs typeface="Arial" pitchFamily="34" charset="0"/>
              </a:rPr>
              <a:t>is the evidence?</a:t>
            </a:r>
            <a:endParaRPr lang="el-GR" sz="2400" dirty="0">
              <a:solidFill>
                <a:srgbClr val="002060"/>
              </a:solidFill>
              <a:latin typeface="Arial" pitchFamily="34" charset="0"/>
              <a:cs typeface="Arial" pitchFamily="34" charset="0"/>
            </a:endParaRPr>
          </a:p>
        </p:txBody>
      </p:sp>
      <p:pic>
        <p:nvPicPr>
          <p:cNvPr id="1027"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1187624" y="1279687"/>
            <a:ext cx="6821805" cy="522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Ορθογώνιο 10"/>
          <p:cNvSpPr/>
          <p:nvPr/>
        </p:nvSpPr>
        <p:spPr>
          <a:xfrm>
            <a:off x="5868144" y="6519827"/>
            <a:ext cx="3150096" cy="276999"/>
          </a:xfrm>
          <a:prstGeom prst="rect">
            <a:avLst/>
          </a:prstGeom>
        </p:spPr>
        <p:txBody>
          <a:bodyPr wrap="square">
            <a:spAutoFit/>
          </a:bodyPr>
          <a:lstStyle/>
          <a:p>
            <a:r>
              <a:rPr lang="el-GR" sz="1200" dirty="0" smtClean="0">
                <a:solidFill>
                  <a:srgbClr val="002060"/>
                </a:solidFill>
                <a:latin typeface="Arial" pitchFamily="34" charset="0"/>
                <a:cs typeface="Arial" pitchFamily="34" charset="0"/>
              </a:rPr>
              <a:t>Τ</a:t>
            </a:r>
            <a:r>
              <a:rPr lang="en-US" sz="1200" dirty="0" smtClean="0">
                <a:solidFill>
                  <a:srgbClr val="002060"/>
                </a:solidFill>
                <a:latin typeface="Arial" pitchFamily="34" charset="0"/>
                <a:cs typeface="Arial" pitchFamily="34" charset="0"/>
              </a:rPr>
              <a:t>her </a:t>
            </a:r>
            <a:r>
              <a:rPr lang="en-US" sz="1200" dirty="0" err="1">
                <a:solidFill>
                  <a:srgbClr val="002060"/>
                </a:solidFill>
                <a:latin typeface="Arial" pitchFamily="34" charset="0"/>
                <a:cs typeface="Arial" pitchFamily="34" charset="0"/>
              </a:rPr>
              <a:t>Adv</a:t>
            </a:r>
            <a:r>
              <a:rPr lang="en-US" sz="1200" dirty="0">
                <a:solidFill>
                  <a:srgbClr val="002060"/>
                </a:solidFill>
                <a:latin typeface="Arial" pitchFamily="34" charset="0"/>
                <a:cs typeface="Arial" pitchFamily="34" charset="0"/>
              </a:rPr>
              <a:t> </a:t>
            </a:r>
            <a:r>
              <a:rPr lang="en-US" sz="1200" dirty="0" err="1" smtClean="0">
                <a:solidFill>
                  <a:srgbClr val="002060"/>
                </a:solidFill>
                <a:latin typeface="Arial" pitchFamily="34" charset="0"/>
                <a:cs typeface="Arial" pitchFamily="34" charset="0"/>
              </a:rPr>
              <a:t>Endocrinol</a:t>
            </a:r>
            <a:r>
              <a:rPr lang="el-GR" sz="1200" dirty="0" smtClean="0">
                <a:solidFill>
                  <a:srgbClr val="002060"/>
                </a:solidFill>
                <a:latin typeface="Arial" pitchFamily="34" charset="0"/>
                <a:cs typeface="Arial" pitchFamily="34" charset="0"/>
              </a:rPr>
              <a:t> </a:t>
            </a:r>
            <a:r>
              <a:rPr lang="en-US" sz="1200" dirty="0" err="1" smtClean="0">
                <a:solidFill>
                  <a:srgbClr val="002060"/>
                </a:solidFill>
                <a:latin typeface="Arial" pitchFamily="34" charset="0"/>
                <a:cs typeface="Arial" pitchFamily="34" charset="0"/>
              </a:rPr>
              <a:t>Metab</a:t>
            </a:r>
            <a:r>
              <a:rPr lang="el-GR" sz="1200" dirty="0" smtClean="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2022;13</a:t>
            </a:r>
            <a:r>
              <a:rPr lang="en-US" sz="1200" dirty="0">
                <a:solidFill>
                  <a:srgbClr val="002060"/>
                </a:solidFill>
                <a:latin typeface="Arial" pitchFamily="34" charset="0"/>
                <a:cs typeface="Arial" pitchFamily="34" charset="0"/>
              </a:rPr>
              <a:t>: 1–14</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613665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10" y="5"/>
            <a:ext cx="9143990" cy="680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293540" y="6581366"/>
            <a:ext cx="2850460" cy="276999"/>
          </a:xfrm>
          <a:prstGeom prst="rect">
            <a:avLst/>
          </a:prstGeom>
        </p:spPr>
        <p:txBody>
          <a:bodyPr wrap="none">
            <a:spAutoFit/>
          </a:bodyPr>
          <a:lstStyle/>
          <a:p>
            <a:r>
              <a:rPr lang="en-US" sz="1200" dirty="0" smtClean="0">
                <a:solidFill>
                  <a:srgbClr val="002060"/>
                </a:solidFill>
                <a:latin typeface="Arial" pitchFamily="34" charset="0"/>
                <a:cs typeface="Arial" pitchFamily="34" charset="0"/>
              </a:rPr>
              <a:t>Journal </a:t>
            </a:r>
            <a:r>
              <a:rPr lang="en-US" sz="1200" dirty="0">
                <a:solidFill>
                  <a:srgbClr val="002060"/>
                </a:solidFill>
                <a:latin typeface="Arial" pitchFamily="34" charset="0"/>
                <a:cs typeface="Arial" pitchFamily="34" charset="0"/>
              </a:rPr>
              <a:t>of Nephrology </a:t>
            </a:r>
            <a:r>
              <a:rPr lang="en-US" sz="1200" dirty="0" smtClean="0">
                <a:solidFill>
                  <a:srgbClr val="002060"/>
                </a:solidFill>
                <a:latin typeface="Arial" pitchFamily="34" charset="0"/>
                <a:cs typeface="Arial" pitchFamily="34" charset="0"/>
              </a:rPr>
              <a:t>2023;36:31–43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0888482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sp>
        <p:nvSpPr>
          <p:cNvPr id="2" name="Τίτλος 1"/>
          <p:cNvSpPr>
            <a:spLocks noGrp="1"/>
          </p:cNvSpPr>
          <p:nvPr>
            <p:ph type="title"/>
          </p:nvPr>
        </p:nvSpPr>
        <p:spPr>
          <a:xfrm>
            <a:off x="3834011" y="161925"/>
            <a:ext cx="5309989" cy="1143000"/>
          </a:xfrm>
        </p:spPr>
        <p:txBody>
          <a:bodyPr>
            <a:normAutofit fontScale="90000"/>
          </a:bodyPr>
          <a:lstStyle/>
          <a:p>
            <a:r>
              <a:rPr lang="en-US" sz="1800" dirty="0" err="1">
                <a:solidFill>
                  <a:srgbClr val="002060"/>
                </a:solidFill>
                <a:latin typeface="Arial" pitchFamily="34" charset="0"/>
                <a:cs typeface="Arial" pitchFamily="34" charset="0"/>
              </a:rPr>
              <a:t>Dapagliflozin</a:t>
            </a:r>
            <a:r>
              <a:rPr lang="en-US" sz="1800" dirty="0">
                <a:solidFill>
                  <a:srgbClr val="002060"/>
                </a:solidFill>
                <a:latin typeface="Arial" pitchFamily="34" charset="0"/>
                <a:cs typeface="Arial" pitchFamily="34" charset="0"/>
              </a:rPr>
              <a:t> in patients with </a:t>
            </a:r>
            <a:r>
              <a:rPr lang="en-US" sz="1800" dirty="0" err="1">
                <a:solidFill>
                  <a:srgbClr val="002060"/>
                </a:solidFill>
                <a:latin typeface="Arial" pitchFamily="34" charset="0"/>
                <a:cs typeface="Arial" pitchFamily="34" charset="0"/>
              </a:rPr>
              <a:t>cardiometabolic</a:t>
            </a:r>
            <a:r>
              <a:rPr lang="en-US" sz="1800" dirty="0">
                <a:solidFill>
                  <a:srgbClr val="002060"/>
                </a:solidFill>
                <a:latin typeface="Arial" pitchFamily="34" charset="0"/>
                <a:cs typeface="Arial" pitchFamily="34" charset="0"/>
              </a:rPr>
              <a:t> risk factors</a:t>
            </a:r>
            <a:br>
              <a:rPr lang="en-US" sz="1800" dirty="0">
                <a:solidFill>
                  <a:srgbClr val="002060"/>
                </a:solidFill>
                <a:latin typeface="Arial" pitchFamily="34" charset="0"/>
                <a:cs typeface="Arial" pitchFamily="34" charset="0"/>
              </a:rPr>
            </a:br>
            <a:r>
              <a:rPr lang="en-US" sz="1800" dirty="0" smtClean="0">
                <a:solidFill>
                  <a:srgbClr val="002060"/>
                </a:solidFill>
                <a:latin typeface="Arial" pitchFamily="34" charset="0"/>
                <a:cs typeface="Arial" pitchFamily="34" charset="0"/>
              </a:rPr>
              <a:t>hospitalized </a:t>
            </a:r>
            <a:r>
              <a:rPr lang="en-US" sz="1800" dirty="0">
                <a:solidFill>
                  <a:srgbClr val="002060"/>
                </a:solidFill>
                <a:latin typeface="Arial" pitchFamily="34" charset="0"/>
                <a:cs typeface="Arial" pitchFamily="34" charset="0"/>
              </a:rPr>
              <a:t>with COVID-19 (DARE-19): a </a:t>
            </a:r>
            <a:r>
              <a:rPr lang="en-US" sz="1800" dirty="0" smtClean="0">
                <a:solidFill>
                  <a:srgbClr val="002060"/>
                </a:solidFill>
                <a:latin typeface="Arial" pitchFamily="34" charset="0"/>
                <a:cs typeface="Arial" pitchFamily="34" charset="0"/>
              </a:rPr>
              <a:t>randomized,</a:t>
            </a:r>
            <a:r>
              <a:rPr lang="en-US" sz="1800" dirty="0">
                <a:solidFill>
                  <a:srgbClr val="002060"/>
                </a:solidFill>
                <a:latin typeface="Arial" pitchFamily="34" charset="0"/>
                <a:cs typeface="Arial" pitchFamily="34" charset="0"/>
              </a:rPr>
              <a:t/>
            </a:r>
            <a:br>
              <a:rPr lang="en-US" sz="1800" dirty="0">
                <a:solidFill>
                  <a:srgbClr val="002060"/>
                </a:solidFill>
                <a:latin typeface="Arial" pitchFamily="34" charset="0"/>
                <a:cs typeface="Arial" pitchFamily="34" charset="0"/>
              </a:rPr>
            </a:br>
            <a:r>
              <a:rPr lang="en-US" sz="1800" dirty="0">
                <a:solidFill>
                  <a:srgbClr val="002060"/>
                </a:solidFill>
                <a:latin typeface="Arial" pitchFamily="34" charset="0"/>
                <a:cs typeface="Arial" pitchFamily="34" charset="0"/>
              </a:rPr>
              <a:t>double-blind, placebo-controlled, phase 3 trial</a:t>
            </a:r>
            <a:endParaRPr lang="el-GR" sz="1800" dirty="0">
              <a:solidFill>
                <a:srgbClr val="002060"/>
              </a:solidFill>
              <a:latin typeface="Arial" pitchFamily="34" charset="0"/>
              <a:cs typeface="Arial" pitchFamily="34" charset="0"/>
            </a:endParaRPr>
          </a:p>
        </p:txBody>
      </p:sp>
      <p:sp>
        <p:nvSpPr>
          <p:cNvPr id="4" name="Ορθογώνιο 3"/>
          <p:cNvSpPr/>
          <p:nvPr/>
        </p:nvSpPr>
        <p:spPr>
          <a:xfrm>
            <a:off x="5580112" y="6369164"/>
            <a:ext cx="3361818" cy="276999"/>
          </a:xfrm>
          <a:prstGeom prst="rect">
            <a:avLst/>
          </a:prstGeom>
        </p:spPr>
        <p:txBody>
          <a:bodyPr wrap="none">
            <a:spAutoFit/>
          </a:bodyPr>
          <a:lstStyle/>
          <a:p>
            <a:r>
              <a:rPr lang="en-US" sz="1200" dirty="0">
                <a:solidFill>
                  <a:srgbClr val="002060"/>
                </a:solidFill>
                <a:latin typeface="Arial" pitchFamily="34" charset="0"/>
                <a:cs typeface="Arial" pitchFamily="34" charset="0"/>
              </a:rPr>
              <a:t>L</a:t>
            </a:r>
            <a:r>
              <a:rPr lang="en-US" sz="1200" dirty="0" smtClean="0">
                <a:solidFill>
                  <a:srgbClr val="002060"/>
                </a:solidFill>
                <a:latin typeface="Arial" pitchFamily="34" charset="0"/>
                <a:cs typeface="Arial" pitchFamily="34" charset="0"/>
              </a:rPr>
              <a:t>ancet Diabetes </a:t>
            </a:r>
            <a:r>
              <a:rPr lang="en-US" sz="1200" dirty="0" err="1" smtClean="0">
                <a:solidFill>
                  <a:srgbClr val="002060"/>
                </a:solidFill>
                <a:latin typeface="Arial" pitchFamily="34" charset="0"/>
                <a:cs typeface="Arial" pitchFamily="34" charset="0"/>
              </a:rPr>
              <a:t>Endocrinol</a:t>
            </a:r>
            <a:r>
              <a:rPr lang="en-US" sz="1200" dirty="0" smtClean="0">
                <a:solidFill>
                  <a:srgbClr val="002060"/>
                </a:solidFill>
                <a:latin typeface="Arial" pitchFamily="34" charset="0"/>
                <a:cs typeface="Arial" pitchFamily="34" charset="0"/>
              </a:rPr>
              <a:t> </a:t>
            </a:r>
            <a:r>
              <a:rPr lang="en-US" sz="1200" dirty="0">
                <a:solidFill>
                  <a:srgbClr val="002060"/>
                </a:solidFill>
                <a:latin typeface="Arial" pitchFamily="34" charset="0"/>
                <a:cs typeface="Arial" pitchFamily="34" charset="0"/>
              </a:rPr>
              <a:t>2021;9(9):586-594</a:t>
            </a:r>
            <a:endParaRPr lang="el-GR" sz="1200" dirty="0">
              <a:solidFill>
                <a:srgbClr val="002060"/>
              </a:solidFill>
              <a:latin typeface="Arial" pitchFamily="34" charset="0"/>
              <a:cs typeface="Arial" pitchFamily="34" charset="0"/>
            </a:endParaRPr>
          </a:p>
        </p:txBody>
      </p:sp>
      <p:pic>
        <p:nvPicPr>
          <p:cNvPr id="1028" name="Picture 4" descr="https://www.thelancet.com/cms/attachment/9f55625d-fc13-4179-b428-9c55704f159b/g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44589"/>
            <a:ext cx="340995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4049283"/>
            <a:ext cx="5343525" cy="19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4149010" y="3514022"/>
            <a:ext cx="3881191" cy="338554"/>
          </a:xfrm>
          <a:prstGeom prst="rect">
            <a:avLst/>
          </a:prstGeom>
        </p:spPr>
        <p:txBody>
          <a:bodyPr wrap="none">
            <a:spAutoFit/>
          </a:bodyPr>
          <a:lstStyle/>
          <a:p>
            <a:r>
              <a:rPr lang="en-US" sz="1600" dirty="0">
                <a:solidFill>
                  <a:srgbClr val="002060"/>
                </a:solidFill>
                <a:latin typeface="Arial" pitchFamily="34" charset="0"/>
                <a:cs typeface="Arial" pitchFamily="34" charset="0"/>
              </a:rPr>
              <a:t>Safety outcomes in the safety population</a:t>
            </a:r>
            <a:endParaRPr lang="el-GR" sz="1600" dirty="0">
              <a:solidFill>
                <a:srgbClr val="002060"/>
              </a:solidFill>
              <a:latin typeface="Arial" pitchFamily="34" charset="0"/>
              <a:cs typeface="Arial" pitchFamily="34" charset="0"/>
            </a:endParaRPr>
          </a:p>
        </p:txBody>
      </p:sp>
      <p:sp>
        <p:nvSpPr>
          <p:cNvPr id="9" name="Ορθογώνιο 8"/>
          <p:cNvSpPr/>
          <p:nvPr/>
        </p:nvSpPr>
        <p:spPr>
          <a:xfrm>
            <a:off x="3945945" y="1628800"/>
            <a:ext cx="5220072" cy="1559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latin typeface="Arial" pitchFamily="34" charset="0"/>
                <a:cs typeface="Arial" pitchFamily="34" charset="0"/>
              </a:rPr>
              <a:t>Inhibition of glycolysis (a pathway that can be used by respiratory pathogens</a:t>
            </a:r>
          </a:p>
          <a:p>
            <a:pPr algn="ctr"/>
            <a:r>
              <a:rPr lang="en-US" sz="1400" dirty="0" smtClean="0">
                <a:solidFill>
                  <a:srgbClr val="002060"/>
                </a:solidFill>
                <a:latin typeface="Arial" pitchFamily="34" charset="0"/>
                <a:cs typeface="Arial" pitchFamily="34" charset="0"/>
              </a:rPr>
              <a:t>Stimulation of lipolysis</a:t>
            </a:r>
          </a:p>
          <a:p>
            <a:pPr algn="ctr"/>
            <a:r>
              <a:rPr lang="en-US" sz="1400" dirty="0" smtClean="0">
                <a:solidFill>
                  <a:srgbClr val="002060"/>
                </a:solidFill>
                <a:latin typeface="Arial" pitchFamily="34" charset="0"/>
                <a:cs typeface="Arial" pitchFamily="34" charset="0"/>
              </a:rPr>
              <a:t>Reduction of Oxidative Stress and Inflammation</a:t>
            </a:r>
          </a:p>
          <a:p>
            <a:pPr algn="ctr"/>
            <a:r>
              <a:rPr lang="en-US" sz="1400" dirty="0" smtClean="0">
                <a:solidFill>
                  <a:srgbClr val="002060"/>
                </a:solidFill>
                <a:latin typeface="Arial" pitchFamily="34" charset="0"/>
                <a:cs typeface="Arial" pitchFamily="34" charset="0"/>
              </a:rPr>
              <a:t>Improved endothelial dysfunction</a:t>
            </a:r>
          </a:p>
          <a:p>
            <a:pPr algn="ctr"/>
            <a:r>
              <a:rPr lang="en-US" sz="1400" dirty="0" smtClean="0">
                <a:solidFill>
                  <a:srgbClr val="002060"/>
                </a:solidFill>
                <a:latin typeface="Arial" pitchFamily="34" charset="0"/>
                <a:cs typeface="Arial" pitchFamily="34" charset="0"/>
              </a:rPr>
              <a:t>Improved Oxygen carrying capacity</a:t>
            </a:r>
            <a:endParaRPr lang="el-GR" sz="14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046475421"/>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000" dirty="0">
                <a:solidFill>
                  <a:srgbClr val="002060"/>
                </a:solidFill>
                <a:latin typeface="Arial" pitchFamily="34" charset="0"/>
                <a:cs typeface="Arial" pitchFamily="34" charset="0"/>
              </a:rPr>
              <a:t>Cardiac and Renal Effects </a:t>
            </a:r>
            <a:r>
              <a:rPr lang="en-US" sz="2000" dirty="0" smtClean="0">
                <a:solidFill>
                  <a:srgbClr val="002060"/>
                </a:solidFill>
                <a:latin typeface="Arial" pitchFamily="34" charset="0"/>
                <a:cs typeface="Arial" pitchFamily="34" charset="0"/>
              </a:rPr>
              <a:t>of Sodium-Glucose </a:t>
            </a:r>
            <a:r>
              <a:rPr lang="en-US" sz="2000" dirty="0">
                <a:solidFill>
                  <a:srgbClr val="002060"/>
                </a:solidFill>
                <a:latin typeface="Arial" pitchFamily="34" charset="0"/>
                <a:cs typeface="Arial" pitchFamily="34" charset="0"/>
              </a:rPr>
              <a:t>Co-Transporter </a:t>
            </a:r>
            <a:r>
              <a:rPr lang="en-US" sz="2000" dirty="0" smtClean="0">
                <a:solidFill>
                  <a:srgbClr val="002060"/>
                </a:solidFill>
                <a:latin typeface="Arial" pitchFamily="34" charset="0"/>
                <a:cs typeface="Arial" pitchFamily="34" charset="0"/>
              </a:rPr>
              <a:t>2 Inhibitors </a:t>
            </a:r>
            <a:r>
              <a:rPr lang="en-US" sz="2000" dirty="0">
                <a:solidFill>
                  <a:srgbClr val="002060"/>
                </a:solidFill>
                <a:latin typeface="Arial" pitchFamily="34" charset="0"/>
                <a:cs typeface="Arial" pitchFamily="34" charset="0"/>
              </a:rPr>
              <a:t>in Diabetes</a:t>
            </a:r>
            <a:endParaRPr lang="el-GR" sz="2000" dirty="0">
              <a:solidFill>
                <a:srgbClr val="002060"/>
              </a:solidFill>
              <a:latin typeface="Arial" pitchFamily="34" charset="0"/>
              <a:cs typeface="Arial" pitchFamily="34" charset="0"/>
            </a:endParaRPr>
          </a:p>
        </p:txBody>
      </p:sp>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204864"/>
            <a:ext cx="7143750" cy="264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121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666875"/>
            <a:ext cx="77343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6276416" y="6381446"/>
            <a:ext cx="2850460"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Journal of Nephrology (2023) 36:31–43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3249912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000" dirty="0" smtClean="0">
                <a:solidFill>
                  <a:srgbClr val="002060"/>
                </a:solidFill>
                <a:latin typeface="Arial" pitchFamily="34" charset="0"/>
                <a:cs typeface="Arial" pitchFamily="34" charset="0"/>
              </a:rPr>
              <a:t>Key points</a:t>
            </a:r>
            <a:endParaRPr lang="el-GR" sz="2000" dirty="0">
              <a:solidFill>
                <a:srgbClr val="002060"/>
              </a:solidFill>
              <a:latin typeface="Arial" pitchFamily="34" charset="0"/>
              <a:cs typeface="Arial" pitchFamily="34" charset="0"/>
            </a:endParaRPr>
          </a:p>
        </p:txBody>
      </p:sp>
      <p:sp>
        <p:nvSpPr>
          <p:cNvPr id="3" name="Θέση περιεχομένου 2"/>
          <p:cNvSpPr>
            <a:spLocks noGrp="1"/>
          </p:cNvSpPr>
          <p:nvPr>
            <p:ph idx="1"/>
          </p:nvPr>
        </p:nvSpPr>
        <p:spPr/>
        <p:txBody>
          <a:bodyPr/>
          <a:lstStyle/>
          <a:p>
            <a:r>
              <a:rPr lang="en-US" sz="1800" dirty="0" smtClean="0">
                <a:solidFill>
                  <a:srgbClr val="002060"/>
                </a:solidFill>
                <a:latin typeface="Arial" pitchFamily="34" charset="0"/>
                <a:cs typeface="Arial" pitchFamily="34" charset="0"/>
              </a:rPr>
              <a:t>SGLT2is are approved for the treatment of hyperglycemia in patients with T2D.</a:t>
            </a:r>
          </a:p>
          <a:p>
            <a:endParaRPr lang="en-US" sz="1800" dirty="0" smtClean="0">
              <a:solidFill>
                <a:srgbClr val="002060"/>
              </a:solidFill>
              <a:latin typeface="Arial" pitchFamily="34" charset="0"/>
              <a:cs typeface="Arial" pitchFamily="34" charset="0"/>
            </a:endParaRPr>
          </a:p>
          <a:p>
            <a:r>
              <a:rPr lang="en-US" sz="1800" dirty="0" smtClean="0">
                <a:solidFill>
                  <a:srgbClr val="002060"/>
                </a:solidFill>
                <a:latin typeface="Arial" pitchFamily="34" charset="0"/>
                <a:cs typeface="Arial" pitchFamily="34" charset="0"/>
              </a:rPr>
              <a:t>Owing the mechanism of their action, these agents provide cardio- and renal protection.</a:t>
            </a:r>
          </a:p>
          <a:p>
            <a:endParaRPr lang="en-US" sz="1800" dirty="0" smtClean="0">
              <a:solidFill>
                <a:srgbClr val="002060"/>
              </a:solidFill>
              <a:latin typeface="Arial" pitchFamily="34" charset="0"/>
              <a:cs typeface="Arial" pitchFamily="34" charset="0"/>
            </a:endParaRPr>
          </a:p>
          <a:p>
            <a:r>
              <a:rPr lang="en-US" sz="1800" dirty="0" smtClean="0">
                <a:solidFill>
                  <a:srgbClr val="002060"/>
                </a:solidFill>
                <a:latin typeface="Arial" pitchFamily="34" charset="0"/>
                <a:cs typeface="Arial" pitchFamily="34" charset="0"/>
              </a:rPr>
              <a:t>Based on proximal tubular natriuretic effects, SGLT2is have therapeutic potential for use in </a:t>
            </a:r>
            <a:r>
              <a:rPr lang="en-US" sz="1800" dirty="0" err="1" smtClean="0">
                <a:solidFill>
                  <a:srgbClr val="002060"/>
                </a:solidFill>
                <a:latin typeface="Arial" pitchFamily="34" charset="0"/>
                <a:cs typeface="Arial" pitchFamily="34" charset="0"/>
              </a:rPr>
              <a:t>nondiabetic</a:t>
            </a:r>
            <a:r>
              <a:rPr lang="en-US" sz="1800" dirty="0" smtClean="0">
                <a:solidFill>
                  <a:srgbClr val="002060"/>
                </a:solidFill>
                <a:latin typeface="Arial" pitchFamily="34" charset="0"/>
                <a:cs typeface="Arial" pitchFamily="34" charset="0"/>
              </a:rPr>
              <a:t> patients.</a:t>
            </a:r>
          </a:p>
          <a:p>
            <a:endParaRPr lang="en-US" sz="1800" dirty="0">
              <a:solidFill>
                <a:srgbClr val="002060"/>
              </a:solidFill>
              <a:latin typeface="Arial" pitchFamily="34" charset="0"/>
              <a:cs typeface="Arial" pitchFamily="34" charset="0"/>
            </a:endParaRPr>
          </a:p>
          <a:p>
            <a:r>
              <a:rPr lang="en-US" sz="1800" dirty="0" smtClean="0">
                <a:solidFill>
                  <a:srgbClr val="002060"/>
                </a:solidFill>
                <a:latin typeface="Arial" pitchFamily="34" charset="0"/>
                <a:cs typeface="Arial" pitchFamily="34" charset="0"/>
              </a:rPr>
              <a:t>Should SGLT2is be withheld in the presence of high-risk clinical situations?</a:t>
            </a:r>
          </a:p>
          <a:p>
            <a:endParaRPr lang="en-US" sz="1800"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445869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30513"/>
            <a:ext cx="7772400"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086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03648" y="1268760"/>
            <a:ext cx="6077903" cy="500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Τίτλος 4"/>
          <p:cNvSpPr>
            <a:spLocks noGrp="1"/>
          </p:cNvSpPr>
          <p:nvPr>
            <p:ph type="title"/>
          </p:nvPr>
        </p:nvSpPr>
        <p:spPr>
          <a:xfrm>
            <a:off x="457200" y="646083"/>
            <a:ext cx="8229600" cy="400110"/>
          </a:xfrm>
          <a:prstGeom prst="rect">
            <a:avLst/>
          </a:prstGeom>
        </p:spPr>
        <p:txBody>
          <a:bodyPr>
            <a:spAutoFit/>
          </a:bodyPr>
          <a:lstStyle/>
          <a:p>
            <a:r>
              <a:rPr lang="en-US" sz="2000" dirty="0">
                <a:solidFill>
                  <a:srgbClr val="002060"/>
                </a:solidFill>
                <a:latin typeface="Arial" pitchFamily="34" charset="0"/>
                <a:cs typeface="Arial" pitchFamily="34" charset="0"/>
              </a:rPr>
              <a:t>Clinical Randomized Trials on SGLT2i and Renal Outcomes</a:t>
            </a:r>
            <a:endParaRPr lang="el-GR" sz="2000" dirty="0">
              <a:solidFill>
                <a:srgbClr val="002060"/>
              </a:solidFill>
              <a:latin typeface="Arial" pitchFamily="34" charset="0"/>
              <a:cs typeface="Arial" pitchFamily="34" charset="0"/>
            </a:endParaRPr>
          </a:p>
        </p:txBody>
      </p:sp>
      <p:sp>
        <p:nvSpPr>
          <p:cNvPr id="7" name="Ορθογώνιο 6"/>
          <p:cNvSpPr/>
          <p:nvPr/>
        </p:nvSpPr>
        <p:spPr>
          <a:xfrm>
            <a:off x="5724128" y="6447819"/>
            <a:ext cx="3081293"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 </a:t>
            </a:r>
            <a:r>
              <a:rPr lang="en-US" sz="1200" dirty="0" err="1">
                <a:solidFill>
                  <a:srgbClr val="002060"/>
                </a:solidFill>
                <a:latin typeface="Arial" pitchFamily="34" charset="0"/>
                <a:cs typeface="Arial" pitchFamily="34" charset="0"/>
              </a:rPr>
              <a:t>Cardiovasc</a:t>
            </a:r>
            <a:r>
              <a:rPr lang="en-US" sz="1200" dirty="0">
                <a:solidFill>
                  <a:srgbClr val="002060"/>
                </a:solidFill>
                <a:latin typeface="Arial" pitchFamily="34" charset="0"/>
                <a:cs typeface="Arial" pitchFamily="34" charset="0"/>
              </a:rPr>
              <a:t> </a:t>
            </a:r>
            <a:r>
              <a:rPr lang="en-US" sz="1200" dirty="0" err="1" smtClean="0">
                <a:solidFill>
                  <a:srgbClr val="002060"/>
                </a:solidFill>
                <a:latin typeface="Arial" pitchFamily="34" charset="0"/>
                <a:cs typeface="Arial" pitchFamily="34" charset="0"/>
              </a:rPr>
              <a:t>Pharmacol</a:t>
            </a:r>
            <a:r>
              <a:rPr lang="en-US" sz="1200" dirty="0" smtClean="0">
                <a:solidFill>
                  <a:srgbClr val="002060"/>
                </a:solidFill>
                <a:latin typeface="Arial" pitchFamily="34" charset="0"/>
                <a:cs typeface="Arial" pitchFamily="34" charset="0"/>
              </a:rPr>
              <a:t> </a:t>
            </a:r>
            <a:r>
              <a:rPr lang="en-US" sz="1200" dirty="0">
                <a:solidFill>
                  <a:srgbClr val="002060"/>
                </a:solidFill>
                <a:latin typeface="Arial" pitchFamily="34" charset="0"/>
                <a:cs typeface="Arial" pitchFamily="34" charset="0"/>
              </a:rPr>
              <a:t>2022;80:661–671</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307629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Εικόνα 711"/>
          <p:cNvPicPr/>
          <p:nvPr/>
        </p:nvPicPr>
        <p:blipFill>
          <a:blip r:embed="rId2"/>
          <a:stretch/>
        </p:blipFill>
        <p:spPr>
          <a:xfrm>
            <a:off x="522156" y="2035431"/>
            <a:ext cx="8377017" cy="3485268"/>
          </a:xfrm>
          <a:prstGeom prst="rect">
            <a:avLst/>
          </a:prstGeom>
          <a:ln>
            <a:noFill/>
          </a:ln>
        </p:spPr>
      </p:pic>
      <p:sp>
        <p:nvSpPr>
          <p:cNvPr id="749" name="CustomShape 1"/>
          <p:cNvSpPr/>
          <p:nvPr/>
        </p:nvSpPr>
        <p:spPr>
          <a:xfrm>
            <a:off x="6823755" y="6455255"/>
            <a:ext cx="2320245" cy="2451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r>
              <a:rPr lang="el-GR" sz="1200" spc="-1" dirty="0" err="1">
                <a:solidFill>
                  <a:srgbClr val="002060"/>
                </a:solidFill>
                <a:latin typeface="Arial"/>
                <a:ea typeface="Shaker2Lancet-BoldItalic"/>
              </a:rPr>
              <a:t>Lancet</a:t>
            </a:r>
            <a:r>
              <a:rPr lang="el-GR" sz="1200" spc="-1" dirty="0">
                <a:solidFill>
                  <a:srgbClr val="002060"/>
                </a:solidFill>
                <a:latin typeface="Arial"/>
                <a:ea typeface="Shaker2Lancet-BoldItalic"/>
              </a:rPr>
              <a:t> </a:t>
            </a:r>
            <a:r>
              <a:rPr lang="el-GR" sz="1200" spc="-1" dirty="0">
                <a:solidFill>
                  <a:srgbClr val="002060"/>
                </a:solidFill>
                <a:latin typeface="Arial"/>
                <a:ea typeface="Shaker2Lancet-Bold"/>
              </a:rPr>
              <a:t>2019; 394: 1949–64</a:t>
            </a:r>
            <a:endParaRPr lang="el-GR" sz="1200" spc="-1" dirty="0">
              <a:solidFill>
                <a:prstClr val="black"/>
              </a:solidFill>
              <a:latin typeface="Arial"/>
            </a:endParaRPr>
          </a:p>
        </p:txBody>
      </p:sp>
      <p:sp>
        <p:nvSpPr>
          <p:cNvPr id="750" name="TextShape 2"/>
          <p:cNvSpPr txBox="1"/>
          <p:nvPr/>
        </p:nvSpPr>
        <p:spPr>
          <a:xfrm>
            <a:off x="457172" y="273423"/>
            <a:ext cx="8228763" cy="1144195"/>
          </a:xfrm>
          <a:prstGeom prst="rect">
            <a:avLst/>
          </a:prstGeom>
          <a:noFill/>
          <a:ln>
            <a:noFill/>
          </a:ln>
        </p:spPr>
        <p:txBody>
          <a:bodyPr lIns="0" tIns="0" rIns="0" bIns="0" anchor="ctr">
            <a:noAutofit/>
          </a:bodyPr>
          <a:lstStyle/>
          <a:p>
            <a:r>
              <a:rPr lang="en-US" spc="-1" dirty="0">
                <a:solidFill>
                  <a:srgbClr val="000000"/>
                </a:solidFill>
                <a:latin typeface="Arial"/>
              </a:rPr>
              <a:t>                                    </a:t>
            </a:r>
            <a:r>
              <a:rPr lang="en-US" sz="3200" spc="-1" dirty="0" smtClean="0">
                <a:solidFill>
                  <a:srgbClr val="002060"/>
                </a:solidFill>
                <a:latin typeface="Arial"/>
              </a:rPr>
              <a:t>ACUTE </a:t>
            </a:r>
            <a:r>
              <a:rPr lang="en-US" sz="3200" spc="-1" dirty="0">
                <a:solidFill>
                  <a:srgbClr val="002060"/>
                </a:solidFill>
                <a:latin typeface="Arial"/>
              </a:rPr>
              <a:t>KIDNEY INJURY</a:t>
            </a:r>
            <a:endParaRPr lang="el-GR" sz="3200" spc="-1" dirty="0">
              <a:solidFill>
                <a:srgbClr val="000000"/>
              </a:solidFill>
              <a:latin typeface="Arial"/>
            </a:endParaRPr>
          </a:p>
        </p:txBody>
      </p:sp>
      <p:sp>
        <p:nvSpPr>
          <p:cNvPr id="751" name="TextShape 3"/>
          <p:cNvSpPr txBox="1"/>
          <p:nvPr/>
        </p:nvSpPr>
        <p:spPr>
          <a:xfrm>
            <a:off x="538156" y="1868243"/>
            <a:ext cx="8228763" cy="3976819"/>
          </a:xfrm>
          <a:prstGeom prst="rect">
            <a:avLst/>
          </a:prstGeom>
          <a:noFill/>
          <a:ln>
            <a:noFill/>
          </a:ln>
        </p:spPr>
        <p:txBody>
          <a:bodyPr lIns="0" tIns="0" rIns="0" bIns="0" anchor="ctr">
            <a:noAutofit/>
          </a:bodyPr>
          <a:lstStyle/>
          <a:p>
            <a:pPr algn="ctr"/>
            <a:endParaRPr lang="el-GR" sz="3200" spc="-1">
              <a:solidFill>
                <a:prstClr val="black"/>
              </a:solidFill>
              <a:latin typeface="Arial"/>
            </a:endParaRPr>
          </a:p>
        </p:txBody>
      </p:sp>
    </p:spTree>
    <p:extLst>
      <p:ext uri="{BB962C8B-B14F-4D97-AF65-F5344CB8AC3E}">
        <p14:creationId xmlns:p14="http://schemas.microsoft.com/office/powerpoint/2010/main" val="21253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 name="Εικόνα 713"/>
          <p:cNvPicPr/>
          <p:nvPr/>
        </p:nvPicPr>
        <p:blipFill>
          <a:blip r:embed="rId2"/>
          <a:stretch/>
        </p:blipFill>
        <p:spPr>
          <a:xfrm>
            <a:off x="2873650" y="1595255"/>
            <a:ext cx="4117484" cy="4072604"/>
          </a:xfrm>
          <a:prstGeom prst="rect">
            <a:avLst/>
          </a:prstGeom>
          <a:ln>
            <a:noFill/>
          </a:ln>
        </p:spPr>
      </p:pic>
      <p:sp>
        <p:nvSpPr>
          <p:cNvPr id="753" name="CustomShape 1"/>
          <p:cNvSpPr/>
          <p:nvPr/>
        </p:nvSpPr>
        <p:spPr>
          <a:xfrm>
            <a:off x="6991134" y="6455101"/>
            <a:ext cx="2083397" cy="2451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r>
              <a:rPr lang="el-GR" sz="1200" spc="-1" dirty="0" err="1">
                <a:solidFill>
                  <a:srgbClr val="002060"/>
                </a:solidFill>
                <a:latin typeface="Arial"/>
                <a:ea typeface="Shaker2Lancet-BoldItalic"/>
              </a:rPr>
              <a:t>Lancet</a:t>
            </a:r>
            <a:r>
              <a:rPr lang="el-GR" sz="1200" spc="-1" dirty="0">
                <a:solidFill>
                  <a:srgbClr val="002060"/>
                </a:solidFill>
                <a:latin typeface="Arial"/>
                <a:ea typeface="Shaker2Lancet-BoldItalic"/>
              </a:rPr>
              <a:t> </a:t>
            </a:r>
            <a:r>
              <a:rPr lang="el-GR" sz="1200" spc="-1" dirty="0">
                <a:solidFill>
                  <a:srgbClr val="002060"/>
                </a:solidFill>
                <a:latin typeface="Arial"/>
                <a:ea typeface="Shaker2Lancet-Bold"/>
              </a:rPr>
              <a:t>2019; 394: 1949–64</a:t>
            </a:r>
            <a:endParaRPr lang="el-GR" sz="1200" spc="-1" dirty="0">
              <a:solidFill>
                <a:prstClr val="black"/>
              </a:solidFill>
              <a:latin typeface="Arial"/>
            </a:endParaRPr>
          </a:p>
        </p:txBody>
      </p:sp>
      <p:sp>
        <p:nvSpPr>
          <p:cNvPr id="754" name="TextShape 2"/>
          <p:cNvSpPr txBox="1"/>
          <p:nvPr/>
        </p:nvSpPr>
        <p:spPr>
          <a:xfrm>
            <a:off x="457172" y="273423"/>
            <a:ext cx="8228763" cy="1144195"/>
          </a:xfrm>
          <a:prstGeom prst="rect">
            <a:avLst/>
          </a:prstGeom>
          <a:noFill/>
          <a:ln>
            <a:noFill/>
          </a:ln>
        </p:spPr>
        <p:txBody>
          <a:bodyPr lIns="0" tIns="0" rIns="0" bIns="0" anchor="ctr">
            <a:noAutofit/>
          </a:bodyPr>
          <a:lstStyle/>
          <a:p>
            <a:r>
              <a:rPr lang="en-US" spc="-1" dirty="0">
                <a:solidFill>
                  <a:srgbClr val="002060"/>
                </a:solidFill>
                <a:latin typeface="Arial"/>
              </a:rPr>
              <a:t>                                   </a:t>
            </a:r>
            <a:r>
              <a:rPr lang="en-US" spc="-1" dirty="0" smtClean="0">
                <a:solidFill>
                  <a:srgbClr val="002060"/>
                </a:solidFill>
                <a:latin typeface="Arial"/>
              </a:rPr>
              <a:t> </a:t>
            </a:r>
            <a:r>
              <a:rPr lang="en-US" sz="3200" spc="-1" dirty="0">
                <a:solidFill>
                  <a:srgbClr val="002060"/>
                </a:solidFill>
                <a:latin typeface="Arial"/>
              </a:rPr>
              <a:t>ACUTE KIDNEY INJURY</a:t>
            </a:r>
            <a:endParaRPr lang="el-GR" sz="3200" spc="-1" dirty="0">
              <a:solidFill>
                <a:srgbClr val="000000"/>
              </a:solidFill>
              <a:latin typeface="Arial"/>
            </a:endParaRPr>
          </a:p>
        </p:txBody>
      </p:sp>
      <p:sp>
        <p:nvSpPr>
          <p:cNvPr id="755" name="TextShape 3"/>
          <p:cNvSpPr txBox="1"/>
          <p:nvPr/>
        </p:nvSpPr>
        <p:spPr>
          <a:xfrm>
            <a:off x="587792" y="1668400"/>
            <a:ext cx="8228763" cy="3976819"/>
          </a:xfrm>
          <a:prstGeom prst="rect">
            <a:avLst/>
          </a:prstGeom>
          <a:noFill/>
          <a:ln>
            <a:noFill/>
          </a:ln>
        </p:spPr>
        <p:txBody>
          <a:bodyPr lIns="0" tIns="0" rIns="0" bIns="0" anchor="ctr">
            <a:noAutofit/>
          </a:bodyPr>
          <a:lstStyle/>
          <a:p>
            <a:pPr algn="ctr"/>
            <a:endParaRPr lang="el-GR" sz="3200" spc="-1">
              <a:solidFill>
                <a:prstClr val="black"/>
              </a:solidFill>
              <a:latin typeface="Arial"/>
            </a:endParaRPr>
          </a:p>
        </p:txBody>
      </p:sp>
    </p:spTree>
    <p:extLst>
      <p:ext uri="{BB962C8B-B14F-4D97-AF65-F5344CB8AC3E}">
        <p14:creationId xmlns:p14="http://schemas.microsoft.com/office/powerpoint/2010/main" val="249952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1800" dirty="0">
                <a:solidFill>
                  <a:srgbClr val="002060"/>
                </a:solidFill>
                <a:latin typeface="Arial" pitchFamily="34" charset="0"/>
                <a:cs typeface="Arial" pitchFamily="34" charset="0"/>
              </a:rPr>
              <a:t>Determinants of medullary oxygen balance: major factors affecting renal medullary oxygen consumption and expenditure for tubular transport activity</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46" y="1268760"/>
            <a:ext cx="8832533" cy="480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804248" y="6470043"/>
            <a:ext cx="2076209" cy="276999"/>
          </a:xfrm>
          <a:prstGeom prst="rect">
            <a:avLst/>
          </a:prstGeom>
        </p:spPr>
        <p:txBody>
          <a:bodyPr wrap="none">
            <a:spAutoFit/>
          </a:bodyPr>
          <a:lstStyle/>
          <a:p>
            <a:r>
              <a:rPr lang="en-US" sz="1200" dirty="0">
                <a:solidFill>
                  <a:srgbClr val="002060"/>
                </a:solidFill>
                <a:latin typeface="Arial" pitchFamily="34" charset="0"/>
                <a:cs typeface="Arial" pitchFamily="34" charset="0"/>
              </a:rPr>
              <a:t>Drug </a:t>
            </a:r>
            <a:r>
              <a:rPr lang="en-US" sz="1200" dirty="0" err="1">
                <a:solidFill>
                  <a:srgbClr val="002060"/>
                </a:solidFill>
                <a:latin typeface="Arial" pitchFamily="34" charset="0"/>
                <a:cs typeface="Arial" pitchFamily="34" charset="0"/>
              </a:rPr>
              <a:t>Saf</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2018;41:239–252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8588778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lvl="0">
              <a:spcBef>
                <a:spcPts val="0"/>
              </a:spcBef>
            </a:pPr>
            <a:r>
              <a:rPr lang="en-US" sz="3200" dirty="0">
                <a:solidFill>
                  <a:srgbClr val="002060"/>
                </a:solidFill>
                <a:latin typeface="Arial" pitchFamily="34" charset="0"/>
                <a:ea typeface="+mn-ea"/>
                <a:cs typeface="Arial" pitchFamily="34" charset="0"/>
              </a:rPr>
              <a:t>Drugs affecting medullary oxygenation</a:t>
            </a:r>
            <a:r>
              <a:rPr lang="el-GR" sz="2400" dirty="0">
                <a:solidFill>
                  <a:srgbClr val="002060"/>
                </a:solidFill>
                <a:latin typeface="Arial" pitchFamily="34" charset="0"/>
                <a:ea typeface="+mn-ea"/>
                <a:cs typeface="Arial" pitchFamily="34" charset="0"/>
              </a:rPr>
              <a:t/>
            </a:r>
            <a:br>
              <a:rPr lang="el-GR" sz="2400" dirty="0">
                <a:solidFill>
                  <a:srgbClr val="002060"/>
                </a:solidFill>
                <a:latin typeface="Arial" pitchFamily="34" charset="0"/>
                <a:ea typeface="+mn-ea"/>
                <a:cs typeface="Arial" pitchFamily="34" charset="0"/>
              </a:rPr>
            </a:br>
            <a:endParaRPr lang="el-GR" sz="2400" dirty="0">
              <a:solidFill>
                <a:srgbClr val="002060"/>
              </a:solidFill>
              <a:latin typeface="Arial" pitchFamily="34" charset="0"/>
              <a:cs typeface="Arial" pitchFamily="34" charset="0"/>
            </a:endParaRPr>
          </a:p>
        </p:txBody>
      </p:sp>
      <p:pic>
        <p:nvPicPr>
          <p:cNvPr id="512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5576" y="1484784"/>
            <a:ext cx="7692390" cy="446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6876256" y="6470043"/>
            <a:ext cx="2076209" cy="276999"/>
          </a:xfrm>
          <a:prstGeom prst="rect">
            <a:avLst/>
          </a:prstGeom>
        </p:spPr>
        <p:txBody>
          <a:bodyPr wrap="none">
            <a:spAutoFit/>
          </a:bodyPr>
          <a:lstStyle/>
          <a:p>
            <a:r>
              <a:rPr lang="en-US" sz="1200" dirty="0">
                <a:solidFill>
                  <a:srgbClr val="002060"/>
                </a:solidFill>
                <a:latin typeface="Arial" pitchFamily="34" charset="0"/>
                <a:cs typeface="Arial" pitchFamily="34" charset="0"/>
              </a:rPr>
              <a:t>Drug </a:t>
            </a:r>
            <a:r>
              <a:rPr lang="en-US" sz="1200" dirty="0" err="1">
                <a:solidFill>
                  <a:srgbClr val="002060"/>
                </a:solidFill>
                <a:latin typeface="Arial" pitchFamily="34" charset="0"/>
                <a:cs typeface="Arial" pitchFamily="34" charset="0"/>
              </a:rPr>
              <a:t>Saf</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 2018;41:239–252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452045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800" dirty="0">
                <a:solidFill>
                  <a:srgbClr val="002060"/>
                </a:solidFill>
                <a:latin typeface="Arial" pitchFamily="34" charset="0"/>
                <a:cs typeface="Arial" pitchFamily="34" charset="0"/>
              </a:rPr>
              <a:t>Acute kidney injury risk factors when using sodium-glucose co-transporter type 2 inhibitor</a:t>
            </a:r>
            <a:br>
              <a:rPr lang="en-US" sz="2800" dirty="0">
                <a:solidFill>
                  <a:srgbClr val="002060"/>
                </a:solidFill>
                <a:latin typeface="Arial" pitchFamily="34" charset="0"/>
                <a:cs typeface="Arial" pitchFamily="34" charset="0"/>
              </a:rPr>
            </a:br>
            <a:endParaRPr lang="el-GR" sz="2800" dirty="0">
              <a:solidFill>
                <a:srgbClr val="002060"/>
              </a:solidFill>
              <a:latin typeface="Arial" pitchFamily="34" charset="0"/>
              <a:cs typeface="Arial" pitchFamily="34" charset="0"/>
            </a:endParaRPr>
          </a:p>
        </p:txBody>
      </p:sp>
      <p:pic>
        <p:nvPicPr>
          <p:cNvPr id="4098"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7584" y="1340768"/>
            <a:ext cx="7393686" cy="523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072198" y="6581001"/>
            <a:ext cx="2850460"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Journal of Nephrology </a:t>
            </a:r>
            <a:r>
              <a:rPr lang="en-US" sz="1200" dirty="0" smtClean="0">
                <a:solidFill>
                  <a:srgbClr val="002060"/>
                </a:solidFill>
                <a:latin typeface="Arial" pitchFamily="34" charset="0"/>
                <a:cs typeface="Arial" pitchFamily="34" charset="0"/>
              </a:rPr>
              <a:t>2023;36:31–43</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8955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88"/>
          <a:stretch/>
        </p:blipFill>
        <p:spPr bwMode="auto">
          <a:xfrm>
            <a:off x="11" y="169653"/>
            <a:ext cx="9143989" cy="640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6293540" y="6581001"/>
            <a:ext cx="2850460" cy="276999"/>
          </a:xfrm>
          <a:prstGeom prst="rect">
            <a:avLst/>
          </a:prstGeom>
        </p:spPr>
        <p:txBody>
          <a:bodyPr wrap="none">
            <a:spAutoFit/>
          </a:bodyPr>
          <a:lstStyle/>
          <a:p>
            <a:r>
              <a:rPr lang="en-US" sz="1200" dirty="0">
                <a:solidFill>
                  <a:srgbClr val="002060"/>
                </a:solidFill>
                <a:latin typeface="Arial" pitchFamily="34" charset="0"/>
                <a:cs typeface="Arial" pitchFamily="34" charset="0"/>
              </a:rPr>
              <a:t>Journal of Nephrology </a:t>
            </a:r>
            <a:r>
              <a:rPr lang="en-US" sz="1200" dirty="0" smtClean="0">
                <a:solidFill>
                  <a:srgbClr val="002060"/>
                </a:solidFill>
                <a:latin typeface="Arial" pitchFamily="34" charset="0"/>
                <a:cs typeface="Arial" pitchFamily="34" charset="0"/>
              </a:rPr>
              <a:t>2023;36:31–43</a:t>
            </a:r>
            <a:endParaRPr lang="el-GR" sz="1200" dirty="0">
              <a:solidFill>
                <a:srgbClr val="002060"/>
              </a:solidFill>
              <a:latin typeface="Arial" pitchFamily="34" charset="0"/>
              <a:cs typeface="Arial" pitchFamily="34" charset="0"/>
            </a:endParaRPr>
          </a:p>
        </p:txBody>
      </p:sp>
      <p:sp>
        <p:nvSpPr>
          <p:cNvPr id="2" name="Ορθογώνιο 1"/>
          <p:cNvSpPr/>
          <p:nvPr/>
        </p:nvSpPr>
        <p:spPr>
          <a:xfrm>
            <a:off x="5298920" y="3645024"/>
            <a:ext cx="3888432" cy="954107"/>
          </a:xfrm>
          <a:prstGeom prst="rect">
            <a:avLst/>
          </a:prstGeom>
        </p:spPr>
        <p:txBody>
          <a:bodyPr wrap="square">
            <a:spAutoFit/>
          </a:bodyPr>
          <a:lstStyle/>
          <a:p>
            <a:pPr>
              <a:spcBef>
                <a:spcPct val="20000"/>
              </a:spcBef>
            </a:pPr>
            <a:r>
              <a:rPr lang="en-US" sz="1400" b="1" dirty="0">
                <a:solidFill>
                  <a:srgbClr val="C00000"/>
                </a:solidFill>
                <a:latin typeface="Arial" pitchFamily="34" charset="0"/>
                <a:cs typeface="Arial" pitchFamily="34" charset="0"/>
              </a:rPr>
              <a:t>SGLT2is might be regarded as diuretics, with some 200-600ml excess of urine </a:t>
            </a:r>
            <a:r>
              <a:rPr lang="en-US" sz="1400" b="1" dirty="0" smtClean="0">
                <a:solidFill>
                  <a:srgbClr val="C00000"/>
                </a:solidFill>
                <a:latin typeface="Arial" pitchFamily="34" charset="0"/>
                <a:cs typeface="Arial" pitchFamily="34" charset="0"/>
              </a:rPr>
              <a:t>volume </a:t>
            </a:r>
            <a:r>
              <a:rPr lang="en-US" sz="1400" b="1" dirty="0">
                <a:solidFill>
                  <a:srgbClr val="C00000"/>
                </a:solidFill>
                <a:latin typeface="Arial" pitchFamily="34" charset="0"/>
                <a:cs typeface="Arial" pitchFamily="34" charset="0"/>
              </a:rPr>
              <a:t>per day and a </a:t>
            </a:r>
            <a:r>
              <a:rPr lang="en-US" sz="1400" b="1" dirty="0" smtClean="0">
                <a:solidFill>
                  <a:srgbClr val="C00000"/>
                </a:solidFill>
                <a:latin typeface="Arial" pitchFamily="34" charset="0"/>
                <a:cs typeface="Arial" pitchFamily="34" charset="0"/>
              </a:rPr>
              <a:t>2-5mmHg </a:t>
            </a:r>
            <a:r>
              <a:rPr lang="en-US" sz="1400" b="1" dirty="0">
                <a:solidFill>
                  <a:srgbClr val="C00000"/>
                </a:solidFill>
                <a:latin typeface="Arial" pitchFamily="34" charset="0"/>
                <a:cs typeface="Arial" pitchFamily="34" charset="0"/>
              </a:rPr>
              <a:t>drop in systolic blood pressure</a:t>
            </a:r>
            <a:endParaRPr lang="el-GR" sz="14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967198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400" dirty="0" smtClean="0">
                <a:solidFill>
                  <a:srgbClr val="002060"/>
                </a:solidFill>
                <a:latin typeface="Arial" pitchFamily="34" charset="0"/>
                <a:cs typeface="Arial" pitchFamily="34" charset="0"/>
              </a:rPr>
              <a:t>Can </a:t>
            </a:r>
            <a:r>
              <a:rPr lang="en-US" sz="2400" dirty="0">
                <a:solidFill>
                  <a:srgbClr val="002060"/>
                </a:solidFill>
                <a:latin typeface="Arial" pitchFamily="34" charset="0"/>
                <a:cs typeface="Arial" pitchFamily="34" charset="0"/>
              </a:rPr>
              <a:t>SGLT2 Inhibitors Cause Acute Renal Failure? Plausible </a:t>
            </a:r>
            <a:r>
              <a:rPr lang="en-US" sz="2400" dirty="0" smtClean="0">
                <a:solidFill>
                  <a:srgbClr val="002060"/>
                </a:solidFill>
                <a:latin typeface="Arial" pitchFamily="34" charset="0"/>
                <a:cs typeface="Arial" pitchFamily="34" charset="0"/>
              </a:rPr>
              <a:t>Role for </a:t>
            </a:r>
            <a:r>
              <a:rPr lang="en-US" sz="2400" dirty="0">
                <a:solidFill>
                  <a:srgbClr val="002060"/>
                </a:solidFill>
                <a:latin typeface="Arial" pitchFamily="34" charset="0"/>
                <a:cs typeface="Arial" pitchFamily="34" charset="0"/>
              </a:rPr>
              <a:t>Altered Glomerular Hemodynamics and Medullary Hypoxia</a:t>
            </a:r>
            <a:endParaRPr lang="el-GR" sz="2400" dirty="0">
              <a:solidFill>
                <a:srgbClr val="00206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772816"/>
            <a:ext cx="6862763" cy="417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1187624" y="5848308"/>
            <a:ext cx="6624736" cy="769441"/>
          </a:xfrm>
          <a:prstGeom prst="rect">
            <a:avLst/>
          </a:prstGeom>
        </p:spPr>
        <p:txBody>
          <a:bodyPr wrap="square">
            <a:spAutoFit/>
          </a:bodyPr>
          <a:lstStyle/>
          <a:p>
            <a:endParaRPr lang="en-US" sz="1200" dirty="0" smtClean="0">
              <a:solidFill>
                <a:prstClr val="black"/>
              </a:solidFill>
              <a:latin typeface="Arial" pitchFamily="34" charset="0"/>
              <a:cs typeface="Arial" pitchFamily="34" charset="0"/>
            </a:endParaRPr>
          </a:p>
          <a:p>
            <a:r>
              <a:rPr lang="en-US" sz="1600" b="1" dirty="0" smtClean="0">
                <a:solidFill>
                  <a:srgbClr val="0070C0"/>
                </a:solidFill>
                <a:latin typeface="Arial" pitchFamily="34" charset="0"/>
                <a:cs typeface="Arial" pitchFamily="34" charset="0"/>
              </a:rPr>
              <a:t>SGLT2is are not true </a:t>
            </a:r>
            <a:r>
              <a:rPr lang="en-US" sz="1600" b="1" dirty="0" err="1" smtClean="0">
                <a:solidFill>
                  <a:srgbClr val="0070C0"/>
                </a:solidFill>
                <a:latin typeface="Arial" pitchFamily="34" charset="0"/>
                <a:cs typeface="Arial" pitchFamily="34" charset="0"/>
              </a:rPr>
              <a:t>tubulotoxic</a:t>
            </a:r>
            <a:r>
              <a:rPr lang="en-US" sz="1600" b="1" dirty="0" smtClean="0">
                <a:solidFill>
                  <a:srgbClr val="0070C0"/>
                </a:solidFill>
                <a:latin typeface="Arial" pitchFamily="34" charset="0"/>
                <a:cs typeface="Arial" pitchFamily="34" charset="0"/>
              </a:rPr>
              <a:t> mediators but exert renal injury through the induction of hypoxic medullary injury.</a:t>
            </a:r>
            <a:endParaRPr lang="el-GR" sz="1600" b="1" dirty="0">
              <a:solidFill>
                <a:srgbClr val="0070C0"/>
              </a:solidFill>
              <a:latin typeface="Arial" pitchFamily="34" charset="0"/>
              <a:cs typeface="Arial" pitchFamily="34" charset="0"/>
            </a:endParaRPr>
          </a:p>
        </p:txBody>
      </p:sp>
      <p:sp>
        <p:nvSpPr>
          <p:cNvPr id="6" name="Ορθογώνιο 5"/>
          <p:cNvSpPr/>
          <p:nvPr/>
        </p:nvSpPr>
        <p:spPr>
          <a:xfrm>
            <a:off x="7119087" y="6581001"/>
            <a:ext cx="2024913" cy="276999"/>
          </a:xfrm>
          <a:prstGeom prst="rect">
            <a:avLst/>
          </a:prstGeom>
        </p:spPr>
        <p:txBody>
          <a:bodyPr wrap="none">
            <a:spAutoFit/>
          </a:bodyPr>
          <a:lstStyle/>
          <a:p>
            <a:r>
              <a:rPr lang="en-US" sz="1200" dirty="0">
                <a:solidFill>
                  <a:srgbClr val="002060"/>
                </a:solidFill>
                <a:latin typeface="Arial" pitchFamily="34" charset="0"/>
                <a:cs typeface="Arial" pitchFamily="34" charset="0"/>
              </a:rPr>
              <a:t>Drug </a:t>
            </a:r>
            <a:r>
              <a:rPr lang="en-US" sz="1200" dirty="0" err="1">
                <a:solidFill>
                  <a:srgbClr val="002060"/>
                </a:solidFill>
                <a:latin typeface="Arial" pitchFamily="34" charset="0"/>
                <a:cs typeface="Arial" pitchFamily="34" charset="0"/>
              </a:rPr>
              <a:t>Saf</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2018;41:239–252</a:t>
            </a:r>
            <a:endParaRPr lang="el-GR"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331415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5192" y="-16443"/>
            <a:ext cx="8229600" cy="1143000"/>
          </a:xfrm>
        </p:spPr>
        <p:txBody>
          <a:bodyPr>
            <a:normAutofit/>
          </a:bodyPr>
          <a:lstStyle/>
          <a:p>
            <a:r>
              <a:rPr lang="en-US" sz="2400" dirty="0" smtClean="0">
                <a:solidFill>
                  <a:srgbClr val="002060"/>
                </a:solidFill>
                <a:latin typeface="Arial" pitchFamily="34" charset="0"/>
                <a:cs typeface="Arial" pitchFamily="34" charset="0"/>
              </a:rPr>
              <a:t>SGLT2is: O</a:t>
            </a:r>
            <a:r>
              <a:rPr lang="en-US" sz="2400" baseline="-25000" dirty="0" smtClean="0">
                <a:solidFill>
                  <a:srgbClr val="002060"/>
                </a:solidFill>
                <a:latin typeface="Arial" pitchFamily="34" charset="0"/>
                <a:cs typeface="Arial" pitchFamily="34" charset="0"/>
              </a:rPr>
              <a:t>2</a:t>
            </a:r>
            <a:r>
              <a:rPr lang="en-US" sz="2400" dirty="0" smtClean="0">
                <a:solidFill>
                  <a:srgbClr val="002060"/>
                </a:solidFill>
                <a:latin typeface="Arial" pitchFamily="34" charset="0"/>
                <a:cs typeface="Arial" pitchFamily="34" charset="0"/>
              </a:rPr>
              <a:t> tension in the renal Cortex and Medulla</a:t>
            </a:r>
            <a:endParaRPr lang="el-GR" sz="2400" dirty="0">
              <a:solidFill>
                <a:srgbClr val="002060"/>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76737" y="1052736"/>
            <a:ext cx="4767263" cy="52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5399584" y="6552830"/>
            <a:ext cx="3744416" cy="276999"/>
          </a:xfrm>
          <a:prstGeom prst="rect">
            <a:avLst/>
          </a:prstGeom>
        </p:spPr>
        <p:txBody>
          <a:bodyPr wrap="square">
            <a:spAutoFit/>
          </a:bodyPr>
          <a:lstStyle/>
          <a:p>
            <a:r>
              <a:rPr lang="en-US" sz="1200" dirty="0">
                <a:solidFill>
                  <a:srgbClr val="002060"/>
                </a:solidFill>
                <a:latin typeface="Arial" pitchFamily="34" charset="0"/>
                <a:cs typeface="Arial" pitchFamily="34" charset="0"/>
              </a:rPr>
              <a:t>Am J </a:t>
            </a:r>
            <a:r>
              <a:rPr lang="en-US" sz="1200" dirty="0" err="1">
                <a:solidFill>
                  <a:srgbClr val="002060"/>
                </a:solidFill>
                <a:latin typeface="Arial" pitchFamily="34" charset="0"/>
                <a:cs typeface="Arial" pitchFamily="34" charset="0"/>
              </a:rPr>
              <a:t>Physiol</a:t>
            </a:r>
            <a:r>
              <a:rPr lang="en-US" sz="1200" dirty="0">
                <a:solidFill>
                  <a:srgbClr val="002060"/>
                </a:solidFill>
                <a:latin typeface="Arial" pitchFamily="34" charset="0"/>
                <a:cs typeface="Arial" pitchFamily="34" charset="0"/>
              </a:rPr>
              <a:t> Renal </a:t>
            </a:r>
            <a:r>
              <a:rPr lang="en-US" sz="1200" dirty="0" err="1">
                <a:solidFill>
                  <a:srgbClr val="002060"/>
                </a:solidFill>
                <a:latin typeface="Arial" pitchFamily="34" charset="0"/>
                <a:cs typeface="Arial" pitchFamily="34" charset="0"/>
              </a:rPr>
              <a:t>Physiol</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2015;309</a:t>
            </a:r>
            <a:r>
              <a:rPr lang="en-US" sz="1200" dirty="0">
                <a:solidFill>
                  <a:srgbClr val="002060"/>
                </a:solidFill>
                <a:latin typeface="Arial" pitchFamily="34" charset="0"/>
                <a:cs typeface="Arial" pitchFamily="34" charset="0"/>
              </a:rPr>
              <a:t>: </a:t>
            </a:r>
            <a:r>
              <a:rPr lang="en-US" sz="1200" dirty="0" smtClean="0">
                <a:solidFill>
                  <a:srgbClr val="002060"/>
                </a:solidFill>
                <a:latin typeface="Arial" pitchFamily="34" charset="0"/>
                <a:cs typeface="Arial" pitchFamily="34" charset="0"/>
              </a:rPr>
              <a:t>F227–F234</a:t>
            </a:r>
            <a:endParaRPr lang="el-GR" sz="1200" dirty="0">
              <a:solidFill>
                <a:srgbClr val="002060"/>
              </a:solidFill>
              <a:latin typeface="Arial" pitchFamily="34" charset="0"/>
              <a:cs typeface="Arial" pitchFamily="34" charset="0"/>
            </a:endParaRPr>
          </a:p>
        </p:txBody>
      </p:sp>
      <p:sp>
        <p:nvSpPr>
          <p:cNvPr id="3" name="Ορθογώνιο 2"/>
          <p:cNvSpPr/>
          <p:nvPr/>
        </p:nvSpPr>
        <p:spPr>
          <a:xfrm>
            <a:off x="107504" y="2996952"/>
            <a:ext cx="4392488" cy="1477328"/>
          </a:xfrm>
          <a:prstGeom prst="rect">
            <a:avLst/>
          </a:prstGeom>
        </p:spPr>
        <p:txBody>
          <a:bodyPr wrap="square">
            <a:spAutoFit/>
          </a:bodyPr>
          <a:lstStyle/>
          <a:p>
            <a:r>
              <a:rPr lang="en-US" dirty="0">
                <a:solidFill>
                  <a:srgbClr val="002060"/>
                </a:solidFill>
                <a:latin typeface="Arial" pitchFamily="34" charset="0"/>
                <a:cs typeface="Arial" pitchFamily="34" charset="0"/>
              </a:rPr>
              <a:t>Acute SGLT inhibition normalizes O</a:t>
            </a:r>
            <a:r>
              <a:rPr lang="en-US" baseline="-25000" dirty="0">
                <a:solidFill>
                  <a:srgbClr val="002060"/>
                </a:solidFill>
                <a:latin typeface="Arial" pitchFamily="34" charset="0"/>
                <a:cs typeface="Arial" pitchFamily="34" charset="0"/>
              </a:rPr>
              <a:t>2</a:t>
            </a:r>
            <a:r>
              <a:rPr lang="en-US" dirty="0">
                <a:solidFill>
                  <a:srgbClr val="002060"/>
                </a:solidFill>
                <a:latin typeface="Arial" pitchFamily="34" charset="0"/>
                <a:cs typeface="Arial" pitchFamily="34" charset="0"/>
              </a:rPr>
              <a:t> tension in the renal cortex but causes hypoxia in the renal medulla in anaesthetized </a:t>
            </a:r>
            <a:r>
              <a:rPr lang="en-US" dirty="0" smtClean="0">
                <a:solidFill>
                  <a:srgbClr val="002060"/>
                </a:solidFill>
                <a:latin typeface="Arial" pitchFamily="34" charset="0"/>
                <a:cs typeface="Arial" pitchFamily="34" charset="0"/>
              </a:rPr>
              <a:t>control</a:t>
            </a:r>
            <a:r>
              <a:rPr lang="el-GR" dirty="0" smtClean="0">
                <a:solidFill>
                  <a:srgbClr val="002060"/>
                </a:solidFill>
                <a:latin typeface="Arial" pitchFamily="34" charset="0"/>
                <a:cs typeface="Arial" pitchFamily="34" charset="0"/>
              </a:rPr>
              <a:t> (</a:t>
            </a:r>
            <a:r>
              <a:rPr lang="en-US" dirty="0" smtClean="0">
                <a:solidFill>
                  <a:srgbClr val="002060"/>
                </a:solidFill>
                <a:latin typeface="Arial" pitchFamily="34" charset="0"/>
                <a:cs typeface="Arial" pitchFamily="34" charset="0"/>
              </a:rPr>
              <a:t>n=12) </a:t>
            </a:r>
            <a:r>
              <a:rPr lang="en-US" dirty="0">
                <a:solidFill>
                  <a:srgbClr val="002060"/>
                </a:solidFill>
                <a:latin typeface="Arial" pitchFamily="34" charset="0"/>
                <a:cs typeface="Arial" pitchFamily="34" charset="0"/>
              </a:rPr>
              <a:t>and diabetic </a:t>
            </a:r>
            <a:r>
              <a:rPr lang="en-US" dirty="0" smtClean="0">
                <a:solidFill>
                  <a:srgbClr val="002060"/>
                </a:solidFill>
                <a:latin typeface="Arial" pitchFamily="34" charset="0"/>
                <a:cs typeface="Arial" pitchFamily="34" charset="0"/>
              </a:rPr>
              <a:t>rats (n=9)</a:t>
            </a:r>
            <a:endParaRPr lang="el-GR" dirty="0"/>
          </a:p>
        </p:txBody>
      </p:sp>
    </p:spTree>
    <p:extLst>
      <p:ext uri="{BB962C8B-B14F-4D97-AF65-F5344CB8AC3E}">
        <p14:creationId xmlns:p14="http://schemas.microsoft.com/office/powerpoint/2010/main" val="459323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800" dirty="0">
                <a:solidFill>
                  <a:srgbClr val="002060"/>
                </a:solidFill>
                <a:latin typeface="Arial" pitchFamily="34" charset="0"/>
                <a:cs typeface="Arial" pitchFamily="34" charset="0"/>
              </a:rPr>
              <a:t>Biomarker evidence for distal tubular damage but cortical sparing </a:t>
            </a:r>
            <a:endParaRPr lang="el-GR" sz="2800" dirty="0">
              <a:solidFill>
                <a:srgbClr val="002060"/>
              </a:solidFill>
              <a:latin typeface="Arial" pitchFamily="34" charset="0"/>
              <a:cs typeface="Arial"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8530" y="1684218"/>
            <a:ext cx="4663844" cy="350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0" y="5698122"/>
            <a:ext cx="9144000" cy="738664"/>
          </a:xfrm>
          <a:prstGeom prst="rect">
            <a:avLst/>
          </a:prstGeom>
        </p:spPr>
        <p:txBody>
          <a:bodyPr wrap="square">
            <a:spAutoFit/>
          </a:bodyPr>
          <a:lstStyle/>
          <a:p>
            <a:r>
              <a:rPr lang="en-US" sz="1400" dirty="0">
                <a:solidFill>
                  <a:srgbClr val="002060"/>
                </a:solidFill>
                <a:latin typeface="Arial" pitchFamily="34" charset="0"/>
                <a:cs typeface="Arial" pitchFamily="34" charset="0"/>
              </a:rPr>
              <a:t>Serum </a:t>
            </a:r>
            <a:r>
              <a:rPr lang="en-US" sz="1400" dirty="0" err="1">
                <a:solidFill>
                  <a:srgbClr val="002060"/>
                </a:solidFill>
                <a:latin typeface="Arial" pitchFamily="34" charset="0"/>
                <a:cs typeface="Arial" pitchFamily="34" charset="0"/>
              </a:rPr>
              <a:t>creatinine</a:t>
            </a:r>
            <a:r>
              <a:rPr lang="en-US" sz="1400" dirty="0">
                <a:solidFill>
                  <a:srgbClr val="002060"/>
                </a:solidFill>
                <a:latin typeface="Arial" pitchFamily="34" charset="0"/>
                <a:cs typeface="Arial" pitchFamily="34" charset="0"/>
              </a:rPr>
              <a:t> in the AKI and non-AKI </a:t>
            </a:r>
            <a:r>
              <a:rPr lang="en-US" sz="1400" dirty="0" smtClean="0">
                <a:solidFill>
                  <a:srgbClr val="002060"/>
                </a:solidFill>
                <a:latin typeface="Arial" pitchFamily="34" charset="0"/>
                <a:cs typeface="Arial" pitchFamily="34" charset="0"/>
              </a:rPr>
              <a:t>groups. While </a:t>
            </a:r>
            <a:r>
              <a:rPr lang="en-US" sz="1400" dirty="0">
                <a:solidFill>
                  <a:srgbClr val="002060"/>
                </a:solidFill>
                <a:latin typeface="Arial" pitchFamily="34" charset="0"/>
                <a:cs typeface="Arial" pitchFamily="34" charset="0"/>
              </a:rPr>
              <a:t>baseline (pre-hospital) levels are comparable, serum </a:t>
            </a:r>
            <a:r>
              <a:rPr lang="en-US" sz="1400" dirty="0" err="1" smtClean="0">
                <a:solidFill>
                  <a:srgbClr val="002060"/>
                </a:solidFill>
                <a:latin typeface="Arial" pitchFamily="34" charset="0"/>
                <a:cs typeface="Arial" pitchFamily="34" charset="0"/>
              </a:rPr>
              <a:t>creatinine</a:t>
            </a:r>
            <a:r>
              <a:rPr lang="en-US" sz="1400" dirty="0" smtClean="0">
                <a:solidFill>
                  <a:srgbClr val="002060"/>
                </a:solidFill>
                <a:latin typeface="Arial" pitchFamily="34" charset="0"/>
                <a:cs typeface="Arial" pitchFamily="34" charset="0"/>
              </a:rPr>
              <a:t> </a:t>
            </a:r>
            <a:r>
              <a:rPr lang="en-US" sz="1400" dirty="0">
                <a:solidFill>
                  <a:srgbClr val="002060"/>
                </a:solidFill>
                <a:latin typeface="Arial" pitchFamily="34" charset="0"/>
                <a:cs typeface="Arial" pitchFamily="34" charset="0"/>
              </a:rPr>
              <a:t>is significantly higher upon admission </a:t>
            </a:r>
            <a:r>
              <a:rPr lang="en-US" sz="1400" dirty="0" smtClean="0">
                <a:solidFill>
                  <a:srgbClr val="002060"/>
                </a:solidFill>
                <a:latin typeface="Arial" pitchFamily="34" charset="0"/>
                <a:cs typeface="Arial" pitchFamily="34" charset="0"/>
              </a:rPr>
              <a:t>(* </a:t>
            </a:r>
            <a:r>
              <a:rPr lang="en-US" sz="1400" dirty="0">
                <a:solidFill>
                  <a:srgbClr val="002060"/>
                </a:solidFill>
                <a:latin typeface="Arial" pitchFamily="34" charset="0"/>
                <a:cs typeface="Arial" pitchFamily="34" charset="0"/>
              </a:rPr>
              <a:t>p </a:t>
            </a:r>
            <a:r>
              <a:rPr lang="en-US" sz="1400" dirty="0" smtClean="0">
                <a:solidFill>
                  <a:srgbClr val="002060"/>
                </a:solidFill>
                <a:latin typeface="Arial" pitchFamily="34" charset="0"/>
                <a:cs typeface="Arial" pitchFamily="34" charset="0"/>
              </a:rPr>
              <a:t>= </a:t>
            </a:r>
            <a:r>
              <a:rPr lang="en-US" sz="1400" dirty="0">
                <a:solidFill>
                  <a:srgbClr val="002060"/>
                </a:solidFill>
                <a:latin typeface="Arial" pitchFamily="34" charset="0"/>
                <a:cs typeface="Arial" pitchFamily="34" charset="0"/>
              </a:rPr>
              <a:t>.002) </a:t>
            </a:r>
            <a:r>
              <a:rPr lang="en-US" sz="1400" dirty="0" smtClean="0">
                <a:solidFill>
                  <a:srgbClr val="002060"/>
                </a:solidFill>
                <a:latin typeface="Arial" pitchFamily="34" charset="0"/>
                <a:cs typeface="Arial" pitchFamily="34" charset="0"/>
              </a:rPr>
              <a:t>and at </a:t>
            </a:r>
            <a:r>
              <a:rPr lang="en-US" sz="1400" dirty="0">
                <a:solidFill>
                  <a:srgbClr val="002060"/>
                </a:solidFill>
                <a:latin typeface="Arial" pitchFamily="34" charset="0"/>
                <a:cs typeface="Arial" pitchFamily="34" charset="0"/>
              </a:rPr>
              <a:t>peak levels during hospitalization </a:t>
            </a:r>
            <a:r>
              <a:rPr lang="en-US" sz="1400" dirty="0" smtClean="0">
                <a:solidFill>
                  <a:srgbClr val="002060"/>
                </a:solidFill>
                <a:latin typeface="Arial" pitchFamily="34" charset="0"/>
                <a:cs typeface="Arial" pitchFamily="34" charset="0"/>
              </a:rPr>
              <a:t>(** </a:t>
            </a:r>
            <a:r>
              <a:rPr lang="en-US" sz="1400" dirty="0">
                <a:solidFill>
                  <a:srgbClr val="002060"/>
                </a:solidFill>
                <a:latin typeface="Arial" pitchFamily="34" charset="0"/>
                <a:cs typeface="Arial" pitchFamily="34" charset="0"/>
              </a:rPr>
              <a:t>p &lt; .0001, </a:t>
            </a:r>
            <a:r>
              <a:rPr lang="en-US" sz="1400" dirty="0" smtClean="0">
                <a:solidFill>
                  <a:srgbClr val="002060"/>
                </a:solidFill>
                <a:latin typeface="Arial" pitchFamily="34" charset="0"/>
                <a:cs typeface="Arial" pitchFamily="34" charset="0"/>
              </a:rPr>
              <a:t>means ± SEM</a:t>
            </a:r>
            <a:r>
              <a:rPr lang="en-US" sz="1400" dirty="0">
                <a:solidFill>
                  <a:srgbClr val="002060"/>
                </a:solidFill>
                <a:latin typeface="Arial" pitchFamily="34" charset="0"/>
                <a:cs typeface="Arial" pitchFamily="34" charset="0"/>
              </a:rPr>
              <a:t>, student t-test).</a:t>
            </a:r>
            <a:endParaRPr lang="el-GR" sz="1400" dirty="0">
              <a:solidFill>
                <a:srgbClr val="002060"/>
              </a:solidFill>
              <a:latin typeface="Arial" pitchFamily="34" charset="0"/>
              <a:cs typeface="Arial" pitchFamily="34" charset="0"/>
            </a:endParaRPr>
          </a:p>
        </p:txBody>
      </p:sp>
      <p:sp>
        <p:nvSpPr>
          <p:cNvPr id="7" name="Ορθογώνιο 6"/>
          <p:cNvSpPr/>
          <p:nvPr/>
        </p:nvSpPr>
        <p:spPr>
          <a:xfrm>
            <a:off x="6444208" y="6436786"/>
            <a:ext cx="2592288" cy="276999"/>
          </a:xfrm>
          <a:prstGeom prst="rect">
            <a:avLst/>
          </a:prstGeom>
        </p:spPr>
        <p:txBody>
          <a:bodyPr wrap="square">
            <a:spAutoFit/>
          </a:bodyPr>
          <a:lstStyle/>
          <a:p>
            <a:r>
              <a:rPr lang="en-US" sz="1200" dirty="0" smtClean="0">
                <a:solidFill>
                  <a:srgbClr val="002060"/>
                </a:solidFill>
                <a:latin typeface="Arial" pitchFamily="34" charset="0"/>
                <a:cs typeface="Arial" pitchFamily="34" charset="0"/>
              </a:rPr>
              <a:t>Renal Failure 2020;42(1): 836–844</a:t>
            </a:r>
            <a:endParaRPr lang="el-GR" sz="1200" dirty="0">
              <a:solidFill>
                <a:srgbClr val="002060"/>
              </a:solidFill>
              <a:latin typeface="Arial" pitchFamily="34" charset="0"/>
              <a:cs typeface="Arial" pitchFamily="34" charset="0"/>
            </a:endParaRPr>
          </a:p>
        </p:txBody>
      </p:sp>
      <p:sp>
        <p:nvSpPr>
          <p:cNvPr id="6" name="Ορθογώνιο 5"/>
          <p:cNvSpPr/>
          <p:nvPr/>
        </p:nvSpPr>
        <p:spPr>
          <a:xfrm>
            <a:off x="107504" y="4365104"/>
            <a:ext cx="22860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AKI Group= 21 </a:t>
            </a:r>
            <a:r>
              <a:rPr lang="en-US" dirty="0" err="1" smtClean="0">
                <a:solidFill>
                  <a:prstClr val="white"/>
                </a:solidFill>
              </a:rPr>
              <a:t>pts</a:t>
            </a:r>
            <a:endParaRPr lang="en-US" dirty="0" smtClean="0">
              <a:solidFill>
                <a:prstClr val="white"/>
              </a:solidFill>
            </a:endParaRPr>
          </a:p>
          <a:p>
            <a:pPr algn="ctr"/>
            <a:r>
              <a:rPr lang="en-US" dirty="0" smtClean="0">
                <a:solidFill>
                  <a:prstClr val="white"/>
                </a:solidFill>
              </a:rPr>
              <a:t>No AKI Group= 25 </a:t>
            </a:r>
            <a:r>
              <a:rPr lang="en-US" dirty="0" err="1" smtClean="0">
                <a:solidFill>
                  <a:prstClr val="white"/>
                </a:solidFill>
              </a:rPr>
              <a:t>pts</a:t>
            </a:r>
            <a:endParaRPr lang="el-GR" dirty="0">
              <a:solidFill>
                <a:prstClr val="white"/>
              </a:solidFill>
            </a:endParaRPr>
          </a:p>
        </p:txBody>
      </p:sp>
    </p:spTree>
    <p:extLst>
      <p:ext uri="{BB962C8B-B14F-4D97-AF65-F5344CB8AC3E}">
        <p14:creationId xmlns:p14="http://schemas.microsoft.com/office/powerpoint/2010/main" val="666455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TotalTime>
  <Words>2166</Words>
  <Application>Microsoft Office PowerPoint</Application>
  <PresentationFormat>Προβολή στην οθόνη (4:3)</PresentationFormat>
  <Paragraphs>155</Paragraphs>
  <Slides>49</Slides>
  <Notes>1</Notes>
  <HiddenSlides>0</HiddenSlides>
  <MMClips>0</MMClips>
  <ScaleCrop>false</ScaleCrop>
  <HeadingPairs>
    <vt:vector size="4" baseType="variant">
      <vt:variant>
        <vt:lpstr>Θέμα</vt:lpstr>
      </vt:variant>
      <vt:variant>
        <vt:i4>3</vt:i4>
      </vt:variant>
      <vt:variant>
        <vt:lpstr>Τίτλοι διαφανειών</vt:lpstr>
      </vt:variant>
      <vt:variant>
        <vt:i4>49</vt:i4>
      </vt:variant>
    </vt:vector>
  </HeadingPairs>
  <TitlesOfParts>
    <vt:vector size="52" baseType="lpstr">
      <vt:lpstr>1_Θέμα του Office</vt:lpstr>
      <vt:lpstr>Office Theme</vt:lpstr>
      <vt:lpstr>1_Office Theme</vt:lpstr>
      <vt:lpstr>Παρουσίαση του PowerPoint</vt:lpstr>
      <vt:lpstr>Sodium-Glucose Co-Transporter 2 Inhibitors (SGLT2is)</vt:lpstr>
      <vt:lpstr>Pharmacovigilance Reports</vt:lpstr>
      <vt:lpstr>Παρουσίαση του PowerPoint</vt:lpstr>
      <vt:lpstr>Acute kidney injury risk factors when using sodium-glucose co-transporter type 2 inhibitor </vt:lpstr>
      <vt:lpstr>Παρουσίαση του PowerPoint</vt:lpstr>
      <vt:lpstr>Can SGLT2 Inhibitors Cause Acute Renal Failure? Plausible Role for Altered Glomerular Hemodynamics and Medullary Hypoxia</vt:lpstr>
      <vt:lpstr>SGLT2is: O2 tension in the renal Cortex and Medulla</vt:lpstr>
      <vt:lpstr>Biomarker evidence for distal tubular damage but cortical sparing </vt:lpstr>
      <vt:lpstr>Biomarker evidence for distal tubular damage but cortical sparing</vt:lpstr>
      <vt:lpstr>Possible Mechanism of Hematocrit Elevation by SGLT2is and Associated Beneficial Renal and Cardiovascular Effects </vt:lpstr>
      <vt:lpstr>SGLT2is Alter the Renal Oxygenation Profile </vt:lpstr>
      <vt:lpstr>SGLT2is Alter the Renal Oxygenation Profile  </vt:lpstr>
      <vt:lpstr>Additional Mechanisms that may predispose to SGLT2is-Related Renal Impairment</vt:lpstr>
      <vt:lpstr>Παρουσίαση του PowerPoint</vt:lpstr>
      <vt:lpstr>Dapagliflozin as a cause of acute tubular necrosis with heavy consequences: a case report</vt:lpstr>
      <vt:lpstr>Tubulointerstitial Nephritis after Using a SGLT2i</vt:lpstr>
      <vt:lpstr>Acute interstitial nephritis due to SGLT2i Empagliflozin</vt:lpstr>
      <vt:lpstr>Development of osmotic vacuolization of proximal tubular epithelial cells following treatment with SGLT2is in type II DM patients‑3 case reports</vt:lpstr>
      <vt:lpstr>Osmotic Nephrosis and Acute Kidney Injury Associated With SGLT2i Use: A Case Report</vt:lpstr>
      <vt:lpstr>Progression after AKI: Understanding Maladaptive Repair Processes to Predict and Identify Therapeutic Treatments</vt:lpstr>
      <vt:lpstr>Παρουσίαση του PowerPoint</vt:lpstr>
      <vt:lpstr>A sodium-glucose cotransporter 2 inhibitor attenuates renal capillary injury and fibrosis by a vascular endothelial growth factor–dependent pathway after renal injury in mice</vt:lpstr>
      <vt:lpstr>Contrast-induced Acute Kidney Injury in Diabetic Patients and SGLT-2 Inhibitors: A Preventive Opportunity or Promoting Element?</vt:lpstr>
      <vt:lpstr>The safety of SGLT-2 inhibitors in diabetic patients submitted to elective percutaneous coronary intervention regarding kidney function:  SAFE-PCI pilot study</vt:lpstr>
      <vt:lpstr>Randomized controlled trials reporting an initial dip of eGFR </vt:lpstr>
      <vt:lpstr>eGFR Decline after SGLT2 Inhibitor Initiation:  The Tortoise and the Hare Reimagined</vt:lpstr>
      <vt:lpstr>Renal effects of SGLT2is in cardiovascular patients with and without chronic kidney disease: focus on heart failure and renal outcomes</vt:lpstr>
      <vt:lpstr>Canagliflozin protects against cisplatin-induced acute kidney injury by AMPK-mediated autophagy in renal proximal tubular cells</vt:lpstr>
      <vt:lpstr>Canagliflozin protects against cisplatin-induced acute kidney injury by AMPK-mediated autophagy in renal proximal tubular cells</vt:lpstr>
      <vt:lpstr>Empagliflozin attenuates acute kidney injury after myocardial infarction in diabetic rats</vt:lpstr>
      <vt:lpstr>SGLT2is increase Klotho in patients with diabetic kidney disease:  A clinical and experimental study</vt:lpstr>
      <vt:lpstr>SGLT2is increase Klotho in patients with diabetic kidney disease:  A clinical and experimental study</vt:lpstr>
      <vt:lpstr>SGLT2i Dapagliflozin limits podocyte damage in proteinuric nondiabetic nephropathy</vt:lpstr>
      <vt:lpstr>Potential use in non-Diabetic Kidney Disease</vt:lpstr>
      <vt:lpstr>Safety of SGLT2 inhibitors in patients with different glomerular diseases treated with immunosuppressive therapies</vt:lpstr>
      <vt:lpstr>SGLT2i in kidney transplant recipients:  what is the evidence?</vt:lpstr>
      <vt:lpstr>The Efficacy and Safety of SGLT2 Inhibitor in Diabetic Kidney Transplant Recipients</vt:lpstr>
      <vt:lpstr>SGLT2i in kidney transplant recipients:  what is the evidence?</vt:lpstr>
      <vt:lpstr>Dapagliflozin in patients with cardiometabolic risk factors hospitalized with COVID-19 (DARE-19): a randomized, double-blind, placebo-controlled, phase 3 trial</vt:lpstr>
      <vt:lpstr>Cardiac and Renal Effects of Sodium-Glucose Co-Transporter 2 Inhibitors in Diabetes</vt:lpstr>
      <vt:lpstr>Παρουσίαση του PowerPoint</vt:lpstr>
      <vt:lpstr>Key points</vt:lpstr>
      <vt:lpstr>Παρουσίαση του PowerPoint</vt:lpstr>
      <vt:lpstr>Clinical Randomized Trials on SGLT2i and Renal Outcomes</vt:lpstr>
      <vt:lpstr>Παρουσίαση του PowerPoint</vt:lpstr>
      <vt:lpstr>Παρουσίαση του PowerPoint</vt:lpstr>
      <vt:lpstr>Determinants of medullary oxygen balance: major factors affecting renal medullary oxygen consumption and expenditure for tubular transport activity</vt:lpstr>
      <vt:lpstr>Drugs affecting medullary oxygenation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49</cp:revision>
  <dcterms:created xsi:type="dcterms:W3CDTF">2023-10-02T14:05:29Z</dcterms:created>
  <dcterms:modified xsi:type="dcterms:W3CDTF">2023-10-21T10:22:00Z</dcterms:modified>
</cp:coreProperties>
</file>