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2.xml" ContentType="application/vnd.openxmlformats-officedocument.presentationml.notesSlide+xml"/>
  <Override PartName="/ppt/tags/tag3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549" r:id="rId3"/>
    <p:sldId id="272" r:id="rId4"/>
    <p:sldId id="435" r:id="rId5"/>
    <p:sldId id="455" r:id="rId6"/>
    <p:sldId id="548" r:id="rId7"/>
    <p:sldId id="547" r:id="rId8"/>
    <p:sldId id="270" r:id="rId9"/>
    <p:sldId id="573" r:id="rId10"/>
    <p:sldId id="268" r:id="rId11"/>
    <p:sldId id="553" r:id="rId12"/>
    <p:sldId id="551" r:id="rId13"/>
    <p:sldId id="644" r:id="rId14"/>
    <p:sldId id="468" r:id="rId15"/>
    <p:sldId id="469" r:id="rId16"/>
    <p:sldId id="607" r:id="rId17"/>
    <p:sldId id="717" r:id="rId18"/>
    <p:sldId id="793" r:id="rId19"/>
    <p:sldId id="794" r:id="rId20"/>
    <p:sldId id="796" r:id="rId21"/>
    <p:sldId id="714" r:id="rId22"/>
    <p:sldId id="697" r:id="rId23"/>
    <p:sldId id="698" r:id="rId24"/>
    <p:sldId id="275" r:id="rId25"/>
    <p:sldId id="715" r:id="rId26"/>
    <p:sldId id="797" r:id="rId27"/>
    <p:sldId id="778" r:id="rId28"/>
    <p:sldId id="799" r:id="rId29"/>
    <p:sldId id="800" r:id="rId30"/>
    <p:sldId id="585" r:id="rId31"/>
    <p:sldId id="589" r:id="rId32"/>
    <p:sldId id="705" r:id="rId33"/>
    <p:sldId id="754" r:id="rId34"/>
    <p:sldId id="706" r:id="rId35"/>
    <p:sldId id="260" r:id="rId36"/>
    <p:sldId id="695" r:id="rId37"/>
    <p:sldId id="373" r:id="rId38"/>
    <p:sldId id="784" r:id="rId39"/>
    <p:sldId id="686" r:id="rId40"/>
    <p:sldId id="785" r:id="rId41"/>
    <p:sldId id="787" r:id="rId42"/>
    <p:sldId id="646" r:id="rId43"/>
    <p:sldId id="648" r:id="rId44"/>
    <p:sldId id="650" r:id="rId45"/>
    <p:sldId id="651" r:id="rId46"/>
    <p:sldId id="634" r:id="rId47"/>
    <p:sldId id="658" r:id="rId48"/>
    <p:sldId id="271" r:id="rId49"/>
    <p:sldId id="726" r:id="rId50"/>
    <p:sldId id="788" r:id="rId51"/>
    <p:sldId id="725" r:id="rId52"/>
    <p:sldId id="789" r:id="rId53"/>
    <p:sldId id="734" r:id="rId54"/>
    <p:sldId id="721" r:id="rId55"/>
    <p:sldId id="645" r:id="rId56"/>
    <p:sldId id="733" r:id="rId57"/>
    <p:sldId id="659" r:id="rId5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09"/>
    <p:restoredTop sz="94705"/>
  </p:normalViewPr>
  <p:slideViewPr>
    <p:cSldViewPr snapToGrid="0" snapToObjects="1">
      <p:cViewPr>
        <p:scale>
          <a:sx n="60" d="100"/>
          <a:sy n="60" d="100"/>
        </p:scale>
        <p:origin x="1440" y="4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216" y="2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E8F6F2-14CB-A240-95D3-F06FBB4AB8F4}" type="doc">
      <dgm:prSet loTypeId="urn:microsoft.com/office/officeart/2005/8/layout/hProcess11" loCatId="" qsTypeId="urn:microsoft.com/office/officeart/2005/8/quickstyle/simple1" qsCatId="simple" csTypeId="urn:microsoft.com/office/officeart/2005/8/colors/accent5_1" csCatId="accent5" phldr="1"/>
      <dgm:spPr/>
    </dgm:pt>
    <dgm:pt modelId="{C5C3F31E-3186-5949-B8C7-98CBA710D6B1}">
      <dgm:prSet phldrT="[Κείμενο]" custT="1"/>
      <dgm:spPr/>
      <dgm:t>
        <a:bodyPr/>
        <a:lstStyle/>
        <a:p>
          <a:pPr algn="ctr"/>
          <a:endParaRPr lang="en-US" sz="2800" dirty="0"/>
        </a:p>
      </dgm:t>
    </dgm:pt>
    <dgm:pt modelId="{E2B19215-CC58-994A-B0A2-4E0B7BB8CF1F}" type="parTrans" cxnId="{26002544-41C2-654C-90BF-4780C5B662AF}">
      <dgm:prSet/>
      <dgm:spPr/>
      <dgm:t>
        <a:bodyPr/>
        <a:lstStyle/>
        <a:p>
          <a:endParaRPr lang="el-GR"/>
        </a:p>
      </dgm:t>
    </dgm:pt>
    <dgm:pt modelId="{B9B0257E-B266-B541-9D3B-E944AE523A32}" type="sibTrans" cxnId="{26002544-41C2-654C-90BF-4780C5B662AF}">
      <dgm:prSet/>
      <dgm:spPr/>
      <dgm:t>
        <a:bodyPr/>
        <a:lstStyle/>
        <a:p>
          <a:endParaRPr lang="el-GR"/>
        </a:p>
      </dgm:t>
    </dgm:pt>
    <dgm:pt modelId="{8BAD26A4-5B63-EF4E-9F66-44707F98ACDF}" type="pres">
      <dgm:prSet presAssocID="{F2E8F6F2-14CB-A240-95D3-F06FBB4AB8F4}" presName="Name0" presStyleCnt="0">
        <dgm:presLayoutVars>
          <dgm:dir/>
          <dgm:resizeHandles val="exact"/>
        </dgm:presLayoutVars>
      </dgm:prSet>
      <dgm:spPr/>
    </dgm:pt>
    <dgm:pt modelId="{0E588138-A9C2-8248-BA7F-58CA289BF819}" type="pres">
      <dgm:prSet presAssocID="{F2E8F6F2-14CB-A240-95D3-F06FBB4AB8F4}" presName="arrow" presStyleLbl="bgShp" presStyleIdx="0" presStyleCnt="1" custLinFactNeighborX="234" custLinFactNeighborY="7091"/>
      <dgm:spPr/>
    </dgm:pt>
    <dgm:pt modelId="{C91F11B6-A77E-B84A-93E7-9E516E4F710F}" type="pres">
      <dgm:prSet presAssocID="{F2E8F6F2-14CB-A240-95D3-F06FBB4AB8F4}" presName="points" presStyleCnt="0"/>
      <dgm:spPr/>
    </dgm:pt>
    <dgm:pt modelId="{296C3080-B535-A946-96A8-003070D17E69}" type="pres">
      <dgm:prSet presAssocID="{C5C3F31E-3186-5949-B8C7-98CBA710D6B1}" presName="compositeA" presStyleCnt="0"/>
      <dgm:spPr/>
    </dgm:pt>
    <dgm:pt modelId="{C4BE2E6D-73ED-5F41-9631-92AC3366639C}" type="pres">
      <dgm:prSet presAssocID="{C5C3F31E-3186-5949-B8C7-98CBA710D6B1}" presName="textA" presStyleLbl="revTx" presStyleIdx="0" presStyleCnt="1" custScaleX="176511" custScaleY="158867" custLinFactNeighborX="412" custLinFactNeighborY="78869">
        <dgm:presLayoutVars>
          <dgm:bulletEnabled val="1"/>
        </dgm:presLayoutVars>
      </dgm:prSet>
      <dgm:spPr/>
    </dgm:pt>
    <dgm:pt modelId="{49CF2C7F-B536-F147-B068-2BB6214BC60A}" type="pres">
      <dgm:prSet presAssocID="{C5C3F31E-3186-5949-B8C7-98CBA710D6B1}" presName="circleA" presStyleLbl="node1" presStyleIdx="0" presStyleCnt="1" custLinFactX="-300000" custLinFactNeighborX="-312598" custLinFactNeighborY="-57139"/>
      <dgm:spPr/>
    </dgm:pt>
    <dgm:pt modelId="{E6949062-0AFA-C142-B981-C8013445AB70}" type="pres">
      <dgm:prSet presAssocID="{C5C3F31E-3186-5949-B8C7-98CBA710D6B1}" presName="spaceA" presStyleCnt="0"/>
      <dgm:spPr/>
    </dgm:pt>
  </dgm:ptLst>
  <dgm:cxnLst>
    <dgm:cxn modelId="{26002544-41C2-654C-90BF-4780C5B662AF}" srcId="{F2E8F6F2-14CB-A240-95D3-F06FBB4AB8F4}" destId="{C5C3F31E-3186-5949-B8C7-98CBA710D6B1}" srcOrd="0" destOrd="0" parTransId="{E2B19215-CC58-994A-B0A2-4E0B7BB8CF1F}" sibTransId="{B9B0257E-B266-B541-9D3B-E944AE523A32}"/>
    <dgm:cxn modelId="{FFB7966F-553E-A540-9958-6833D2EEB8D7}" type="presOf" srcId="{F2E8F6F2-14CB-A240-95D3-F06FBB4AB8F4}" destId="{8BAD26A4-5B63-EF4E-9F66-44707F98ACDF}" srcOrd="0" destOrd="0" presId="urn:microsoft.com/office/officeart/2005/8/layout/hProcess11"/>
    <dgm:cxn modelId="{6676C9A0-829D-AF4F-A888-F5B26A073B18}" type="presOf" srcId="{C5C3F31E-3186-5949-B8C7-98CBA710D6B1}" destId="{C4BE2E6D-73ED-5F41-9631-92AC3366639C}" srcOrd="0" destOrd="0" presId="urn:microsoft.com/office/officeart/2005/8/layout/hProcess11"/>
    <dgm:cxn modelId="{6F9A5ED3-F8E4-784D-B230-66629E3EC94E}" type="presParOf" srcId="{8BAD26A4-5B63-EF4E-9F66-44707F98ACDF}" destId="{0E588138-A9C2-8248-BA7F-58CA289BF819}" srcOrd="0" destOrd="0" presId="urn:microsoft.com/office/officeart/2005/8/layout/hProcess11"/>
    <dgm:cxn modelId="{40225E39-3756-B14B-A5F2-A091EB9FFF6C}" type="presParOf" srcId="{8BAD26A4-5B63-EF4E-9F66-44707F98ACDF}" destId="{C91F11B6-A77E-B84A-93E7-9E516E4F710F}" srcOrd="1" destOrd="0" presId="urn:microsoft.com/office/officeart/2005/8/layout/hProcess11"/>
    <dgm:cxn modelId="{A59FEF38-378D-6E46-A322-675979482AE2}" type="presParOf" srcId="{C91F11B6-A77E-B84A-93E7-9E516E4F710F}" destId="{296C3080-B535-A946-96A8-003070D17E69}" srcOrd="0" destOrd="0" presId="urn:microsoft.com/office/officeart/2005/8/layout/hProcess11"/>
    <dgm:cxn modelId="{3BF043DF-C391-614B-BDDD-E75C4765428A}" type="presParOf" srcId="{296C3080-B535-A946-96A8-003070D17E69}" destId="{C4BE2E6D-73ED-5F41-9631-92AC3366639C}" srcOrd="0" destOrd="0" presId="urn:microsoft.com/office/officeart/2005/8/layout/hProcess11"/>
    <dgm:cxn modelId="{528E7EA7-79CC-174A-9CDC-FCC925D75D27}" type="presParOf" srcId="{296C3080-B535-A946-96A8-003070D17E69}" destId="{49CF2C7F-B536-F147-B068-2BB6214BC60A}" srcOrd="1" destOrd="0" presId="urn:microsoft.com/office/officeart/2005/8/layout/hProcess11"/>
    <dgm:cxn modelId="{6559DED1-565D-004C-840D-43B6893A6DBC}" type="presParOf" srcId="{296C3080-B535-A946-96A8-003070D17E69}" destId="{E6949062-0AFA-C142-B981-C8013445AB70}" srcOrd="2" destOrd="0" presId="urn:microsoft.com/office/officeart/2005/8/layout/hProcess1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1AFED7-15CD-084B-9EFF-56424587E931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9B6BE7F2-31AD-D741-A9E1-501457A6BEC5}">
      <dgm:prSet phldrT="[Κείμενο]" custT="1"/>
      <dgm:spPr>
        <a:solidFill>
          <a:srgbClr val="0432FF"/>
        </a:solidFill>
      </dgm:spPr>
      <dgm:t>
        <a:bodyPr/>
        <a:lstStyle/>
        <a:p>
          <a:r>
            <a:rPr lang="en-US" sz="40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Remission </a:t>
          </a:r>
          <a:endParaRPr lang="el-GR" sz="4000" dirty="0"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gm:t>
    </dgm:pt>
    <dgm:pt modelId="{F722E668-4AA9-2E4B-853F-9CCC372D6C9B}" type="parTrans" cxnId="{DFF66A85-2AEF-DC4E-924B-4EBF821AC9D2}">
      <dgm:prSet/>
      <dgm:spPr/>
      <dgm:t>
        <a:bodyPr/>
        <a:lstStyle/>
        <a:p>
          <a:endParaRPr lang="el-GR"/>
        </a:p>
      </dgm:t>
    </dgm:pt>
    <dgm:pt modelId="{B2057359-D8B0-0945-B72D-3DC9E0F5AE9E}" type="sibTrans" cxnId="{DFF66A85-2AEF-DC4E-924B-4EBF821AC9D2}">
      <dgm:prSet/>
      <dgm:spPr/>
      <dgm:t>
        <a:bodyPr/>
        <a:lstStyle/>
        <a:p>
          <a:endParaRPr lang="el-GR"/>
        </a:p>
      </dgm:t>
    </dgm:pt>
    <dgm:pt modelId="{A0BD34BE-0369-4243-A884-B021E6A4BB45}">
      <dgm:prSet phldrT="[Κείμενο]" custT="1"/>
      <dgm:spPr>
        <a:solidFill>
          <a:srgbClr val="0432FF"/>
        </a:solidFill>
      </dgm:spPr>
      <dgm:t>
        <a:bodyPr/>
        <a:lstStyle/>
        <a:p>
          <a:r>
            <a:rPr lang="en-US" sz="40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Treatment resistance </a:t>
          </a:r>
          <a:endParaRPr lang="el-GR" sz="4000" dirty="0"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gm:t>
    </dgm:pt>
    <dgm:pt modelId="{FB2A1CD4-A622-834F-BC90-DECD64B29827}" type="parTrans" cxnId="{4A1BBCD0-2937-C24E-89ED-23D580AE9E50}">
      <dgm:prSet/>
      <dgm:spPr/>
      <dgm:t>
        <a:bodyPr/>
        <a:lstStyle/>
        <a:p>
          <a:endParaRPr lang="el-GR"/>
        </a:p>
      </dgm:t>
    </dgm:pt>
    <dgm:pt modelId="{037A0A1B-670D-F240-9D8C-EBC32A0BAA90}" type="sibTrans" cxnId="{4A1BBCD0-2937-C24E-89ED-23D580AE9E50}">
      <dgm:prSet/>
      <dgm:spPr/>
      <dgm:t>
        <a:bodyPr/>
        <a:lstStyle/>
        <a:p>
          <a:endParaRPr lang="el-GR"/>
        </a:p>
      </dgm:t>
    </dgm:pt>
    <dgm:pt modelId="{09EAC043-DAF9-1F42-A420-3BE8B2B11A7C}">
      <dgm:prSet phldrT="[Κείμενο]" custT="1"/>
      <dgm:spPr>
        <a:solidFill>
          <a:srgbClr val="0432FF"/>
        </a:solidFill>
      </dgm:spPr>
      <dgm:t>
        <a:bodyPr/>
        <a:lstStyle/>
        <a:p>
          <a:r>
            <a:rPr lang="en-US" sz="36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End stage kidney disease</a:t>
          </a:r>
          <a:endParaRPr lang="el-GR" sz="3600" dirty="0"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gm:t>
    </dgm:pt>
    <dgm:pt modelId="{0B9C8D71-B2AC-674A-AD47-DC759027FD38}" type="parTrans" cxnId="{BAB76CCA-555A-9847-868C-7DF7C511B7EE}">
      <dgm:prSet/>
      <dgm:spPr/>
      <dgm:t>
        <a:bodyPr/>
        <a:lstStyle/>
        <a:p>
          <a:endParaRPr lang="el-GR"/>
        </a:p>
      </dgm:t>
    </dgm:pt>
    <dgm:pt modelId="{F68DE7E9-CBBD-CE47-A642-4C2A73730C93}" type="sibTrans" cxnId="{BAB76CCA-555A-9847-868C-7DF7C511B7EE}">
      <dgm:prSet/>
      <dgm:spPr/>
      <dgm:t>
        <a:bodyPr/>
        <a:lstStyle/>
        <a:p>
          <a:endParaRPr lang="el-GR"/>
        </a:p>
      </dgm:t>
    </dgm:pt>
    <dgm:pt modelId="{6B4A5CAA-DDBD-CC41-831B-8C07080430DF}" type="pres">
      <dgm:prSet presAssocID="{981AFED7-15CD-084B-9EFF-56424587E931}" presName="Name0" presStyleCnt="0">
        <dgm:presLayoutVars>
          <dgm:chMax val="7"/>
          <dgm:chPref val="7"/>
          <dgm:dir/>
        </dgm:presLayoutVars>
      </dgm:prSet>
      <dgm:spPr/>
    </dgm:pt>
    <dgm:pt modelId="{467BBBD8-8A5A-F64B-96CD-E30DDC48F1A5}" type="pres">
      <dgm:prSet presAssocID="{981AFED7-15CD-084B-9EFF-56424587E931}" presName="Name1" presStyleCnt="0"/>
      <dgm:spPr/>
    </dgm:pt>
    <dgm:pt modelId="{951CB793-4D1E-494B-82EE-8AE603108501}" type="pres">
      <dgm:prSet presAssocID="{981AFED7-15CD-084B-9EFF-56424587E931}" presName="cycle" presStyleCnt="0"/>
      <dgm:spPr/>
    </dgm:pt>
    <dgm:pt modelId="{61E5CD70-8DD1-0746-B648-FB408A9819F9}" type="pres">
      <dgm:prSet presAssocID="{981AFED7-15CD-084B-9EFF-56424587E931}" presName="srcNode" presStyleLbl="node1" presStyleIdx="0" presStyleCnt="3"/>
      <dgm:spPr/>
    </dgm:pt>
    <dgm:pt modelId="{9D071AD9-BB13-B24D-A23A-A874EC327400}" type="pres">
      <dgm:prSet presAssocID="{981AFED7-15CD-084B-9EFF-56424587E931}" presName="conn" presStyleLbl="parChTrans1D2" presStyleIdx="0" presStyleCnt="1"/>
      <dgm:spPr/>
    </dgm:pt>
    <dgm:pt modelId="{D17872DF-39D4-4941-8901-F8BA8303C304}" type="pres">
      <dgm:prSet presAssocID="{981AFED7-15CD-084B-9EFF-56424587E931}" presName="extraNode" presStyleLbl="node1" presStyleIdx="0" presStyleCnt="3"/>
      <dgm:spPr/>
    </dgm:pt>
    <dgm:pt modelId="{C25EA395-B88F-154B-8B93-F1F4DE78F768}" type="pres">
      <dgm:prSet presAssocID="{981AFED7-15CD-084B-9EFF-56424587E931}" presName="dstNode" presStyleLbl="node1" presStyleIdx="0" presStyleCnt="3"/>
      <dgm:spPr/>
    </dgm:pt>
    <dgm:pt modelId="{9B2FCA45-7E1F-D24A-AE0B-FD5E52FF8E97}" type="pres">
      <dgm:prSet presAssocID="{9B6BE7F2-31AD-D741-A9E1-501457A6BEC5}" presName="text_1" presStyleLbl="node1" presStyleIdx="0" presStyleCnt="3">
        <dgm:presLayoutVars>
          <dgm:bulletEnabled val="1"/>
        </dgm:presLayoutVars>
      </dgm:prSet>
      <dgm:spPr/>
    </dgm:pt>
    <dgm:pt modelId="{EB53DA26-7E3D-9D40-9F44-F0EFBC3D33AE}" type="pres">
      <dgm:prSet presAssocID="{9B6BE7F2-31AD-D741-A9E1-501457A6BEC5}" presName="accent_1" presStyleCnt="0"/>
      <dgm:spPr/>
    </dgm:pt>
    <dgm:pt modelId="{1A89805C-7754-DC4D-9197-315F98AB5DBC}" type="pres">
      <dgm:prSet presAssocID="{9B6BE7F2-31AD-D741-A9E1-501457A6BEC5}" presName="accentRepeatNode" presStyleLbl="solidFgAcc1" presStyleIdx="0" presStyleCnt="3"/>
      <dgm:spPr/>
    </dgm:pt>
    <dgm:pt modelId="{4E268771-95A8-A24C-8AE5-432CB9F6E16E}" type="pres">
      <dgm:prSet presAssocID="{A0BD34BE-0369-4243-A884-B021E6A4BB45}" presName="text_2" presStyleLbl="node1" presStyleIdx="1" presStyleCnt="3">
        <dgm:presLayoutVars>
          <dgm:bulletEnabled val="1"/>
        </dgm:presLayoutVars>
      </dgm:prSet>
      <dgm:spPr/>
    </dgm:pt>
    <dgm:pt modelId="{1B5F76C5-5CE4-4C45-97F9-A8995EF7A7BC}" type="pres">
      <dgm:prSet presAssocID="{A0BD34BE-0369-4243-A884-B021E6A4BB45}" presName="accent_2" presStyleCnt="0"/>
      <dgm:spPr/>
    </dgm:pt>
    <dgm:pt modelId="{BAB54F79-ACCC-D346-B6A3-EF831701A541}" type="pres">
      <dgm:prSet presAssocID="{A0BD34BE-0369-4243-A884-B021E6A4BB45}" presName="accentRepeatNode" presStyleLbl="solidFgAcc1" presStyleIdx="1" presStyleCnt="3"/>
      <dgm:spPr/>
    </dgm:pt>
    <dgm:pt modelId="{917CA41D-1F0B-914F-AEDB-5D31C0D6BD85}" type="pres">
      <dgm:prSet presAssocID="{09EAC043-DAF9-1F42-A420-3BE8B2B11A7C}" presName="text_3" presStyleLbl="node1" presStyleIdx="2" presStyleCnt="3">
        <dgm:presLayoutVars>
          <dgm:bulletEnabled val="1"/>
        </dgm:presLayoutVars>
      </dgm:prSet>
      <dgm:spPr/>
    </dgm:pt>
    <dgm:pt modelId="{A0141156-330A-D34F-AB8E-1D7B3949B3CC}" type="pres">
      <dgm:prSet presAssocID="{09EAC043-DAF9-1F42-A420-3BE8B2B11A7C}" presName="accent_3" presStyleCnt="0"/>
      <dgm:spPr/>
    </dgm:pt>
    <dgm:pt modelId="{4D16A1C0-A94C-3040-9E09-6C9B864658F2}" type="pres">
      <dgm:prSet presAssocID="{09EAC043-DAF9-1F42-A420-3BE8B2B11A7C}" presName="accentRepeatNode" presStyleLbl="solidFgAcc1" presStyleIdx="2" presStyleCnt="3"/>
      <dgm:spPr/>
    </dgm:pt>
  </dgm:ptLst>
  <dgm:cxnLst>
    <dgm:cxn modelId="{12F8A62C-EE4A-6E40-85E1-038CFB3E81A0}" type="presOf" srcId="{A0BD34BE-0369-4243-A884-B021E6A4BB45}" destId="{4E268771-95A8-A24C-8AE5-432CB9F6E16E}" srcOrd="0" destOrd="0" presId="urn:microsoft.com/office/officeart/2008/layout/VerticalCurvedList"/>
    <dgm:cxn modelId="{84181954-1B15-2E47-B591-99DD3DA389B8}" type="presOf" srcId="{B2057359-D8B0-0945-B72D-3DC9E0F5AE9E}" destId="{9D071AD9-BB13-B24D-A23A-A874EC327400}" srcOrd="0" destOrd="0" presId="urn:microsoft.com/office/officeart/2008/layout/VerticalCurvedList"/>
    <dgm:cxn modelId="{DFF66A85-2AEF-DC4E-924B-4EBF821AC9D2}" srcId="{981AFED7-15CD-084B-9EFF-56424587E931}" destId="{9B6BE7F2-31AD-D741-A9E1-501457A6BEC5}" srcOrd="0" destOrd="0" parTransId="{F722E668-4AA9-2E4B-853F-9CCC372D6C9B}" sibTransId="{B2057359-D8B0-0945-B72D-3DC9E0F5AE9E}"/>
    <dgm:cxn modelId="{8803B586-DF4F-5644-9626-94B9DB1AA7AA}" type="presOf" srcId="{981AFED7-15CD-084B-9EFF-56424587E931}" destId="{6B4A5CAA-DDBD-CC41-831B-8C07080430DF}" srcOrd="0" destOrd="0" presId="urn:microsoft.com/office/officeart/2008/layout/VerticalCurvedList"/>
    <dgm:cxn modelId="{2181369C-E773-774E-B3EC-FD47ECD6B8DD}" type="presOf" srcId="{9B6BE7F2-31AD-D741-A9E1-501457A6BEC5}" destId="{9B2FCA45-7E1F-D24A-AE0B-FD5E52FF8E97}" srcOrd="0" destOrd="0" presId="urn:microsoft.com/office/officeart/2008/layout/VerticalCurvedList"/>
    <dgm:cxn modelId="{BAB76CCA-555A-9847-868C-7DF7C511B7EE}" srcId="{981AFED7-15CD-084B-9EFF-56424587E931}" destId="{09EAC043-DAF9-1F42-A420-3BE8B2B11A7C}" srcOrd="2" destOrd="0" parTransId="{0B9C8D71-B2AC-674A-AD47-DC759027FD38}" sibTransId="{F68DE7E9-CBBD-CE47-A642-4C2A73730C93}"/>
    <dgm:cxn modelId="{4A1BBCD0-2937-C24E-89ED-23D580AE9E50}" srcId="{981AFED7-15CD-084B-9EFF-56424587E931}" destId="{A0BD34BE-0369-4243-A884-B021E6A4BB45}" srcOrd="1" destOrd="0" parTransId="{FB2A1CD4-A622-834F-BC90-DECD64B29827}" sibTransId="{037A0A1B-670D-F240-9D8C-EBC32A0BAA90}"/>
    <dgm:cxn modelId="{9E8628DF-4DB2-814D-8DC0-9D1753B09DDF}" type="presOf" srcId="{09EAC043-DAF9-1F42-A420-3BE8B2B11A7C}" destId="{917CA41D-1F0B-914F-AEDB-5D31C0D6BD85}" srcOrd="0" destOrd="0" presId="urn:microsoft.com/office/officeart/2008/layout/VerticalCurvedList"/>
    <dgm:cxn modelId="{CBF9F232-C8DB-1440-8FA3-11A8BFA01301}" type="presParOf" srcId="{6B4A5CAA-DDBD-CC41-831B-8C07080430DF}" destId="{467BBBD8-8A5A-F64B-96CD-E30DDC48F1A5}" srcOrd="0" destOrd="0" presId="urn:microsoft.com/office/officeart/2008/layout/VerticalCurvedList"/>
    <dgm:cxn modelId="{3CC3BF01-05DF-5A4C-8DD8-AC270932B19E}" type="presParOf" srcId="{467BBBD8-8A5A-F64B-96CD-E30DDC48F1A5}" destId="{951CB793-4D1E-494B-82EE-8AE603108501}" srcOrd="0" destOrd="0" presId="urn:microsoft.com/office/officeart/2008/layout/VerticalCurvedList"/>
    <dgm:cxn modelId="{52A2177E-E5D1-8245-940F-BD702E2246DD}" type="presParOf" srcId="{951CB793-4D1E-494B-82EE-8AE603108501}" destId="{61E5CD70-8DD1-0746-B648-FB408A9819F9}" srcOrd="0" destOrd="0" presId="urn:microsoft.com/office/officeart/2008/layout/VerticalCurvedList"/>
    <dgm:cxn modelId="{9A598AFB-EE2F-0345-B3A1-DE0CC42E022C}" type="presParOf" srcId="{951CB793-4D1E-494B-82EE-8AE603108501}" destId="{9D071AD9-BB13-B24D-A23A-A874EC327400}" srcOrd="1" destOrd="0" presId="urn:microsoft.com/office/officeart/2008/layout/VerticalCurvedList"/>
    <dgm:cxn modelId="{EE3B89B6-C580-D749-A67B-D07EBF31838C}" type="presParOf" srcId="{951CB793-4D1E-494B-82EE-8AE603108501}" destId="{D17872DF-39D4-4941-8901-F8BA8303C304}" srcOrd="2" destOrd="0" presId="urn:microsoft.com/office/officeart/2008/layout/VerticalCurvedList"/>
    <dgm:cxn modelId="{A928995E-0A32-B04B-B9E4-176AB134F269}" type="presParOf" srcId="{951CB793-4D1E-494B-82EE-8AE603108501}" destId="{C25EA395-B88F-154B-8B93-F1F4DE78F768}" srcOrd="3" destOrd="0" presId="urn:microsoft.com/office/officeart/2008/layout/VerticalCurvedList"/>
    <dgm:cxn modelId="{94C7EF5C-04BA-4747-A13E-1DCD499042CA}" type="presParOf" srcId="{467BBBD8-8A5A-F64B-96CD-E30DDC48F1A5}" destId="{9B2FCA45-7E1F-D24A-AE0B-FD5E52FF8E97}" srcOrd="1" destOrd="0" presId="urn:microsoft.com/office/officeart/2008/layout/VerticalCurvedList"/>
    <dgm:cxn modelId="{9974867E-EF48-C34E-9771-B0A637EFA263}" type="presParOf" srcId="{467BBBD8-8A5A-F64B-96CD-E30DDC48F1A5}" destId="{EB53DA26-7E3D-9D40-9F44-F0EFBC3D33AE}" srcOrd="2" destOrd="0" presId="urn:microsoft.com/office/officeart/2008/layout/VerticalCurvedList"/>
    <dgm:cxn modelId="{E2221A8F-6748-3A44-9A13-9C4A19141C6C}" type="presParOf" srcId="{EB53DA26-7E3D-9D40-9F44-F0EFBC3D33AE}" destId="{1A89805C-7754-DC4D-9197-315F98AB5DBC}" srcOrd="0" destOrd="0" presId="urn:microsoft.com/office/officeart/2008/layout/VerticalCurvedList"/>
    <dgm:cxn modelId="{37AA4AFF-1F7E-C64D-AD66-BCC4BE1CD8F0}" type="presParOf" srcId="{467BBBD8-8A5A-F64B-96CD-E30DDC48F1A5}" destId="{4E268771-95A8-A24C-8AE5-432CB9F6E16E}" srcOrd="3" destOrd="0" presId="urn:microsoft.com/office/officeart/2008/layout/VerticalCurvedList"/>
    <dgm:cxn modelId="{D924B897-D842-0449-9DAD-36C2874472D6}" type="presParOf" srcId="{467BBBD8-8A5A-F64B-96CD-E30DDC48F1A5}" destId="{1B5F76C5-5CE4-4C45-97F9-A8995EF7A7BC}" srcOrd="4" destOrd="0" presId="urn:microsoft.com/office/officeart/2008/layout/VerticalCurvedList"/>
    <dgm:cxn modelId="{AA764BCB-3EB7-E041-A52C-4196DB7760B5}" type="presParOf" srcId="{1B5F76C5-5CE4-4C45-97F9-A8995EF7A7BC}" destId="{BAB54F79-ACCC-D346-B6A3-EF831701A541}" srcOrd="0" destOrd="0" presId="urn:microsoft.com/office/officeart/2008/layout/VerticalCurvedList"/>
    <dgm:cxn modelId="{26A7AE41-0085-CE43-8F14-4DD401415725}" type="presParOf" srcId="{467BBBD8-8A5A-F64B-96CD-E30DDC48F1A5}" destId="{917CA41D-1F0B-914F-AEDB-5D31C0D6BD85}" srcOrd="5" destOrd="0" presId="urn:microsoft.com/office/officeart/2008/layout/VerticalCurvedList"/>
    <dgm:cxn modelId="{7AC1F6D7-0807-9445-B7B1-53632F1C4EFA}" type="presParOf" srcId="{467BBBD8-8A5A-F64B-96CD-E30DDC48F1A5}" destId="{A0141156-330A-D34F-AB8E-1D7B3949B3CC}" srcOrd="6" destOrd="0" presId="urn:microsoft.com/office/officeart/2008/layout/VerticalCurvedList"/>
    <dgm:cxn modelId="{C4DC6093-F4DF-7B47-B0A4-7981DDA563E2}" type="presParOf" srcId="{A0141156-330A-D34F-AB8E-1D7B3949B3CC}" destId="{4D16A1C0-A94C-3040-9E09-6C9B864658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3EDEC4-F9B3-4F23-A21D-63A9D726A916}" type="doc">
      <dgm:prSet loTypeId="urn:microsoft.com/office/officeart/2005/8/layout/hierarchy3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l-GR"/>
        </a:p>
      </dgm:t>
    </dgm:pt>
    <dgm:pt modelId="{F63D4362-CB19-47EE-B331-A9014D614CF2}">
      <dgm:prSet phldrT="[Text]" custT="1"/>
      <dgm:spPr>
        <a:solidFill>
          <a:srgbClr val="FFFD78"/>
        </a:solidFill>
        <a:ln>
          <a:solidFill>
            <a:srgbClr val="0432FF"/>
          </a:solidFill>
        </a:ln>
      </dgm:spPr>
      <dgm:t>
        <a:bodyPr/>
        <a:lstStyle/>
        <a:p>
          <a:r>
            <a:rPr lang="en-US" sz="32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7 PLEX sessions</a:t>
          </a:r>
        </a:p>
        <a:p>
          <a:r>
            <a:rPr lang="en-US" sz="32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2 weeks</a:t>
          </a:r>
          <a:endParaRPr lang="el-GR" sz="3200" dirty="0">
            <a:solidFill>
              <a:schemeClr val="tx1"/>
            </a:solidFill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gm:t>
    </dgm:pt>
    <dgm:pt modelId="{FEE3B2EE-EDCD-4235-A93E-01F3DAA0AC86}" type="parTrans" cxnId="{4E08DD5C-C5C0-4BB4-9FFB-ED24A0B76BAB}">
      <dgm:prSet/>
      <dgm:spPr/>
      <dgm:t>
        <a:bodyPr/>
        <a:lstStyle/>
        <a:p>
          <a:endParaRPr lang="el-GR"/>
        </a:p>
      </dgm:t>
    </dgm:pt>
    <dgm:pt modelId="{76BE1FA0-FC6F-40E8-9630-070098DE4CD2}" type="sibTrans" cxnId="{4E08DD5C-C5C0-4BB4-9FFB-ED24A0B76BAB}">
      <dgm:prSet/>
      <dgm:spPr/>
      <dgm:t>
        <a:bodyPr/>
        <a:lstStyle/>
        <a:p>
          <a:endParaRPr lang="el-GR"/>
        </a:p>
      </dgm:t>
    </dgm:pt>
    <dgm:pt modelId="{49791C61-A3AD-46AC-AB33-ACA03FC990AF}">
      <dgm:prSet phldrT="[Text]" custT="1"/>
      <dgm:spPr>
        <a:noFill/>
      </dgm:spPr>
      <dgm:t>
        <a:bodyPr/>
        <a:lstStyle/>
        <a:p>
          <a:r>
            <a:rPr lang="en-US" sz="3200" b="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Oral CYC + GCs</a:t>
          </a:r>
          <a:endParaRPr lang="el-GR" sz="3200" b="0" dirty="0"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gm:t>
    </dgm:pt>
    <dgm:pt modelId="{BF38C06F-B587-496C-A8BE-B698ACD1A74B}" type="parTrans" cxnId="{1D3EE719-041D-472E-B33E-1E3D5A6BA6EA}">
      <dgm:prSet/>
      <dgm:spPr/>
      <dgm:t>
        <a:bodyPr/>
        <a:lstStyle/>
        <a:p>
          <a:endParaRPr lang="el-GR"/>
        </a:p>
      </dgm:t>
    </dgm:pt>
    <dgm:pt modelId="{02DB40A0-4201-4649-B7A6-4CBF2E8767D2}" type="sibTrans" cxnId="{1D3EE719-041D-472E-B33E-1E3D5A6BA6EA}">
      <dgm:prSet/>
      <dgm:spPr/>
      <dgm:t>
        <a:bodyPr/>
        <a:lstStyle/>
        <a:p>
          <a:endParaRPr lang="el-GR"/>
        </a:p>
      </dgm:t>
    </dgm:pt>
    <dgm:pt modelId="{4709678D-5288-493F-B33B-698F78379458}">
      <dgm:prSet phldrT="[Text]" custT="1"/>
      <dgm:spPr>
        <a:solidFill>
          <a:srgbClr val="FFFD78"/>
        </a:solidFill>
        <a:ln>
          <a:solidFill>
            <a:srgbClr val="0432FF"/>
          </a:solidFill>
        </a:ln>
      </dgm:spPr>
      <dgm:t>
        <a:bodyPr/>
        <a:lstStyle/>
        <a:p>
          <a:r>
            <a:rPr lang="en-US" sz="32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Methyl-prednisolone</a:t>
          </a:r>
        </a:p>
        <a:p>
          <a:r>
            <a:rPr lang="en-US" sz="32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IV x 3 days</a:t>
          </a:r>
          <a:endParaRPr lang="el-GR" sz="3200" dirty="0">
            <a:solidFill>
              <a:schemeClr val="tx1"/>
            </a:solidFill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gm:t>
    </dgm:pt>
    <dgm:pt modelId="{504E3158-B45E-4F84-A87A-ACDF4F43B99A}" type="parTrans" cxnId="{644C2DF8-1CB4-4DDE-B959-1BB54EF79E26}">
      <dgm:prSet/>
      <dgm:spPr/>
      <dgm:t>
        <a:bodyPr/>
        <a:lstStyle/>
        <a:p>
          <a:endParaRPr lang="el-GR"/>
        </a:p>
      </dgm:t>
    </dgm:pt>
    <dgm:pt modelId="{EE545BDE-8B68-45DA-9BAD-433CE260AB0E}" type="sibTrans" cxnId="{644C2DF8-1CB4-4DDE-B959-1BB54EF79E26}">
      <dgm:prSet/>
      <dgm:spPr/>
      <dgm:t>
        <a:bodyPr/>
        <a:lstStyle/>
        <a:p>
          <a:endParaRPr lang="el-GR"/>
        </a:p>
      </dgm:t>
    </dgm:pt>
    <dgm:pt modelId="{146CF55A-23F7-4EA5-9470-FCB62C6EF3AF}">
      <dgm:prSet phldrT="[Text]" custT="1"/>
      <dgm:spPr>
        <a:noFill/>
      </dgm:spPr>
      <dgm:t>
        <a:bodyPr/>
        <a:lstStyle/>
        <a:p>
          <a:r>
            <a:rPr lang="en-US" sz="3200" b="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Oral CYC + GCs</a:t>
          </a:r>
          <a:endParaRPr lang="el-GR" sz="3200" b="0" dirty="0"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gm:t>
    </dgm:pt>
    <dgm:pt modelId="{93E2782F-D68C-4180-B537-586C12E4A413}" type="parTrans" cxnId="{94AE83D9-2AEF-498A-9DF4-F03893BFD990}">
      <dgm:prSet/>
      <dgm:spPr/>
      <dgm:t>
        <a:bodyPr/>
        <a:lstStyle/>
        <a:p>
          <a:endParaRPr lang="el-GR"/>
        </a:p>
      </dgm:t>
    </dgm:pt>
    <dgm:pt modelId="{4D7D1BBA-08B1-40BE-8AAF-B2FEE3968A72}" type="sibTrans" cxnId="{94AE83D9-2AEF-498A-9DF4-F03893BFD990}">
      <dgm:prSet/>
      <dgm:spPr/>
      <dgm:t>
        <a:bodyPr/>
        <a:lstStyle/>
        <a:p>
          <a:endParaRPr lang="el-GR"/>
        </a:p>
      </dgm:t>
    </dgm:pt>
    <dgm:pt modelId="{BB0D2840-7456-439E-ACC9-40520A6F3A6B}" type="pres">
      <dgm:prSet presAssocID="{183EDEC4-F9B3-4F23-A21D-63A9D726A91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700DEB0-FFE7-4280-A0D5-B0AE7902AB99}" type="pres">
      <dgm:prSet presAssocID="{F63D4362-CB19-47EE-B331-A9014D614CF2}" presName="root" presStyleCnt="0"/>
      <dgm:spPr/>
    </dgm:pt>
    <dgm:pt modelId="{03107C26-D74C-4C14-99B5-8D175EE54DF8}" type="pres">
      <dgm:prSet presAssocID="{F63D4362-CB19-47EE-B331-A9014D614CF2}" presName="rootComposite" presStyleCnt="0"/>
      <dgm:spPr/>
    </dgm:pt>
    <dgm:pt modelId="{F26165B1-7A42-46D3-ABD9-573CCAACF768}" type="pres">
      <dgm:prSet presAssocID="{F63D4362-CB19-47EE-B331-A9014D614CF2}" presName="rootText" presStyleLbl="node1" presStyleIdx="0" presStyleCnt="2" custScaleX="127644" custScaleY="102856"/>
      <dgm:spPr/>
    </dgm:pt>
    <dgm:pt modelId="{8D3DA33F-8EA1-45AB-B279-8256C8B2E23D}" type="pres">
      <dgm:prSet presAssocID="{F63D4362-CB19-47EE-B331-A9014D614CF2}" presName="rootConnector" presStyleLbl="node1" presStyleIdx="0" presStyleCnt="2"/>
      <dgm:spPr/>
    </dgm:pt>
    <dgm:pt modelId="{C79935E2-7421-4E85-A001-8132097B4293}" type="pres">
      <dgm:prSet presAssocID="{F63D4362-CB19-47EE-B331-A9014D614CF2}" presName="childShape" presStyleCnt="0"/>
      <dgm:spPr/>
    </dgm:pt>
    <dgm:pt modelId="{94BF16EA-356A-424A-AA09-15936AE3905D}" type="pres">
      <dgm:prSet presAssocID="{BF38C06F-B587-496C-A8BE-B698ACD1A74B}" presName="Name13" presStyleLbl="parChTrans1D2" presStyleIdx="0" presStyleCnt="2"/>
      <dgm:spPr/>
    </dgm:pt>
    <dgm:pt modelId="{0BE956D6-0076-49D5-AC4E-B02959031338}" type="pres">
      <dgm:prSet presAssocID="{49791C61-A3AD-46AC-AB33-ACA03FC990AF}" presName="childText" presStyleLbl="bgAcc1" presStyleIdx="0" presStyleCnt="2" custScaleX="145056" custScaleY="98925">
        <dgm:presLayoutVars>
          <dgm:bulletEnabled val="1"/>
        </dgm:presLayoutVars>
      </dgm:prSet>
      <dgm:spPr/>
    </dgm:pt>
    <dgm:pt modelId="{3116B347-F1B7-498F-87B1-9AE0D54759B6}" type="pres">
      <dgm:prSet presAssocID="{4709678D-5288-493F-B33B-698F78379458}" presName="root" presStyleCnt="0"/>
      <dgm:spPr/>
    </dgm:pt>
    <dgm:pt modelId="{ED808C05-556A-4B5F-A964-3611DA4058FB}" type="pres">
      <dgm:prSet presAssocID="{4709678D-5288-493F-B33B-698F78379458}" presName="rootComposite" presStyleCnt="0"/>
      <dgm:spPr/>
    </dgm:pt>
    <dgm:pt modelId="{A1E602F7-057C-452F-B1F1-C081616DE4AD}" type="pres">
      <dgm:prSet presAssocID="{4709678D-5288-493F-B33B-698F78379458}" presName="rootText" presStyleLbl="node1" presStyleIdx="1" presStyleCnt="2" custScaleX="121637" custScaleY="99818"/>
      <dgm:spPr/>
    </dgm:pt>
    <dgm:pt modelId="{41E5E40D-CB83-4229-BC26-452963D91785}" type="pres">
      <dgm:prSet presAssocID="{4709678D-5288-493F-B33B-698F78379458}" presName="rootConnector" presStyleLbl="node1" presStyleIdx="1" presStyleCnt="2"/>
      <dgm:spPr/>
    </dgm:pt>
    <dgm:pt modelId="{7F880BCF-74EB-4525-B2CB-68BC6AB6FA1C}" type="pres">
      <dgm:prSet presAssocID="{4709678D-5288-493F-B33B-698F78379458}" presName="childShape" presStyleCnt="0"/>
      <dgm:spPr/>
    </dgm:pt>
    <dgm:pt modelId="{EBFEA830-3266-4597-8FF6-E3CFF2CF15FA}" type="pres">
      <dgm:prSet presAssocID="{93E2782F-D68C-4180-B537-586C12E4A413}" presName="Name13" presStyleLbl="parChTrans1D2" presStyleIdx="1" presStyleCnt="2"/>
      <dgm:spPr/>
    </dgm:pt>
    <dgm:pt modelId="{016D8355-EA1F-4CE4-BDE8-C3E4EE854085}" type="pres">
      <dgm:prSet presAssocID="{146CF55A-23F7-4EA5-9470-FCB62C6EF3AF}" presName="childText" presStyleLbl="bgAcc1" presStyleIdx="1" presStyleCnt="2" custScaleX="123866" custScaleY="95619">
        <dgm:presLayoutVars>
          <dgm:bulletEnabled val="1"/>
        </dgm:presLayoutVars>
      </dgm:prSet>
      <dgm:spPr/>
    </dgm:pt>
  </dgm:ptLst>
  <dgm:cxnLst>
    <dgm:cxn modelId="{CE2C0F05-7A0C-4A05-82F9-F63C51405C0B}" type="presOf" srcId="{93E2782F-D68C-4180-B537-586C12E4A413}" destId="{EBFEA830-3266-4597-8FF6-E3CFF2CF15FA}" srcOrd="0" destOrd="0" presId="urn:microsoft.com/office/officeart/2005/8/layout/hierarchy3"/>
    <dgm:cxn modelId="{1D3EE719-041D-472E-B33E-1E3D5A6BA6EA}" srcId="{F63D4362-CB19-47EE-B331-A9014D614CF2}" destId="{49791C61-A3AD-46AC-AB33-ACA03FC990AF}" srcOrd="0" destOrd="0" parTransId="{BF38C06F-B587-496C-A8BE-B698ACD1A74B}" sibTransId="{02DB40A0-4201-4649-B7A6-4CBF2E8767D2}"/>
    <dgm:cxn modelId="{E8D6E01A-B9B9-48E7-AEEB-841726C2AC8A}" type="presOf" srcId="{146CF55A-23F7-4EA5-9470-FCB62C6EF3AF}" destId="{016D8355-EA1F-4CE4-BDE8-C3E4EE854085}" srcOrd="0" destOrd="0" presId="urn:microsoft.com/office/officeart/2005/8/layout/hierarchy3"/>
    <dgm:cxn modelId="{4AFB733C-A3E0-40F3-B50D-03E82EEE2108}" type="presOf" srcId="{4709678D-5288-493F-B33B-698F78379458}" destId="{41E5E40D-CB83-4229-BC26-452963D91785}" srcOrd="1" destOrd="0" presId="urn:microsoft.com/office/officeart/2005/8/layout/hierarchy3"/>
    <dgm:cxn modelId="{2D1C7F3D-4B74-4D99-8182-6EFA6E756178}" type="presOf" srcId="{4709678D-5288-493F-B33B-698F78379458}" destId="{A1E602F7-057C-452F-B1F1-C081616DE4AD}" srcOrd="0" destOrd="0" presId="urn:microsoft.com/office/officeart/2005/8/layout/hierarchy3"/>
    <dgm:cxn modelId="{4E08DD5C-C5C0-4BB4-9FFB-ED24A0B76BAB}" srcId="{183EDEC4-F9B3-4F23-A21D-63A9D726A916}" destId="{F63D4362-CB19-47EE-B331-A9014D614CF2}" srcOrd="0" destOrd="0" parTransId="{FEE3B2EE-EDCD-4235-A93E-01F3DAA0AC86}" sibTransId="{76BE1FA0-FC6F-40E8-9630-070098DE4CD2}"/>
    <dgm:cxn modelId="{6583294B-3B10-4470-B66F-9F8BCD749CCC}" type="presOf" srcId="{F63D4362-CB19-47EE-B331-A9014D614CF2}" destId="{F26165B1-7A42-46D3-ABD9-573CCAACF768}" srcOrd="0" destOrd="0" presId="urn:microsoft.com/office/officeart/2005/8/layout/hierarchy3"/>
    <dgm:cxn modelId="{3B3590A4-1EDD-4068-8AFE-14C6B681E4B7}" type="presOf" srcId="{49791C61-A3AD-46AC-AB33-ACA03FC990AF}" destId="{0BE956D6-0076-49D5-AC4E-B02959031338}" srcOrd="0" destOrd="0" presId="urn:microsoft.com/office/officeart/2005/8/layout/hierarchy3"/>
    <dgm:cxn modelId="{0D1417C9-48BF-4546-B49F-5FC9686275CF}" type="presOf" srcId="{F63D4362-CB19-47EE-B331-A9014D614CF2}" destId="{8D3DA33F-8EA1-45AB-B279-8256C8B2E23D}" srcOrd="1" destOrd="0" presId="urn:microsoft.com/office/officeart/2005/8/layout/hierarchy3"/>
    <dgm:cxn modelId="{AE5ABED2-D6AA-424B-8DA9-D9F27186FC15}" type="presOf" srcId="{183EDEC4-F9B3-4F23-A21D-63A9D726A916}" destId="{BB0D2840-7456-439E-ACC9-40520A6F3A6B}" srcOrd="0" destOrd="0" presId="urn:microsoft.com/office/officeart/2005/8/layout/hierarchy3"/>
    <dgm:cxn modelId="{94AE83D9-2AEF-498A-9DF4-F03893BFD990}" srcId="{4709678D-5288-493F-B33B-698F78379458}" destId="{146CF55A-23F7-4EA5-9470-FCB62C6EF3AF}" srcOrd="0" destOrd="0" parTransId="{93E2782F-D68C-4180-B537-586C12E4A413}" sibTransId="{4D7D1BBA-08B1-40BE-8AAF-B2FEE3968A72}"/>
    <dgm:cxn modelId="{D2615BE0-F684-4ECC-9D89-DA1604A462DF}" type="presOf" srcId="{BF38C06F-B587-496C-A8BE-B698ACD1A74B}" destId="{94BF16EA-356A-424A-AA09-15936AE3905D}" srcOrd="0" destOrd="0" presId="urn:microsoft.com/office/officeart/2005/8/layout/hierarchy3"/>
    <dgm:cxn modelId="{644C2DF8-1CB4-4DDE-B959-1BB54EF79E26}" srcId="{183EDEC4-F9B3-4F23-A21D-63A9D726A916}" destId="{4709678D-5288-493F-B33B-698F78379458}" srcOrd="1" destOrd="0" parTransId="{504E3158-B45E-4F84-A87A-ACDF4F43B99A}" sibTransId="{EE545BDE-8B68-45DA-9BAD-433CE260AB0E}"/>
    <dgm:cxn modelId="{C5AF05A2-011E-4C7C-9192-82B8E8A3BCBE}" type="presParOf" srcId="{BB0D2840-7456-439E-ACC9-40520A6F3A6B}" destId="{E700DEB0-FFE7-4280-A0D5-B0AE7902AB99}" srcOrd="0" destOrd="0" presId="urn:microsoft.com/office/officeart/2005/8/layout/hierarchy3"/>
    <dgm:cxn modelId="{751F45BF-6868-46D6-8C43-EB8B5676A2E3}" type="presParOf" srcId="{E700DEB0-FFE7-4280-A0D5-B0AE7902AB99}" destId="{03107C26-D74C-4C14-99B5-8D175EE54DF8}" srcOrd="0" destOrd="0" presId="urn:microsoft.com/office/officeart/2005/8/layout/hierarchy3"/>
    <dgm:cxn modelId="{7528B293-2DB7-4B88-B7B0-740C317D94D9}" type="presParOf" srcId="{03107C26-D74C-4C14-99B5-8D175EE54DF8}" destId="{F26165B1-7A42-46D3-ABD9-573CCAACF768}" srcOrd="0" destOrd="0" presId="urn:microsoft.com/office/officeart/2005/8/layout/hierarchy3"/>
    <dgm:cxn modelId="{DA2F189F-DC0D-4656-A856-C0731C3185C0}" type="presParOf" srcId="{03107C26-D74C-4C14-99B5-8D175EE54DF8}" destId="{8D3DA33F-8EA1-45AB-B279-8256C8B2E23D}" srcOrd="1" destOrd="0" presId="urn:microsoft.com/office/officeart/2005/8/layout/hierarchy3"/>
    <dgm:cxn modelId="{21F8D8F2-F0C1-458A-A70B-C2FB16D2AC26}" type="presParOf" srcId="{E700DEB0-FFE7-4280-A0D5-B0AE7902AB99}" destId="{C79935E2-7421-4E85-A001-8132097B4293}" srcOrd="1" destOrd="0" presId="urn:microsoft.com/office/officeart/2005/8/layout/hierarchy3"/>
    <dgm:cxn modelId="{4FEF5917-7D76-4AA7-B5A5-89DCE329A35C}" type="presParOf" srcId="{C79935E2-7421-4E85-A001-8132097B4293}" destId="{94BF16EA-356A-424A-AA09-15936AE3905D}" srcOrd="0" destOrd="0" presId="urn:microsoft.com/office/officeart/2005/8/layout/hierarchy3"/>
    <dgm:cxn modelId="{56A1C13D-5A66-4BBC-9077-1EB8CA43A11C}" type="presParOf" srcId="{C79935E2-7421-4E85-A001-8132097B4293}" destId="{0BE956D6-0076-49D5-AC4E-B02959031338}" srcOrd="1" destOrd="0" presId="urn:microsoft.com/office/officeart/2005/8/layout/hierarchy3"/>
    <dgm:cxn modelId="{D043C089-48B3-42C3-B3CD-430CC22AC8F2}" type="presParOf" srcId="{BB0D2840-7456-439E-ACC9-40520A6F3A6B}" destId="{3116B347-F1B7-498F-87B1-9AE0D54759B6}" srcOrd="1" destOrd="0" presId="urn:microsoft.com/office/officeart/2005/8/layout/hierarchy3"/>
    <dgm:cxn modelId="{F4838880-19FF-4E1A-AF6B-B0DB56B58205}" type="presParOf" srcId="{3116B347-F1B7-498F-87B1-9AE0D54759B6}" destId="{ED808C05-556A-4B5F-A964-3611DA4058FB}" srcOrd="0" destOrd="0" presId="urn:microsoft.com/office/officeart/2005/8/layout/hierarchy3"/>
    <dgm:cxn modelId="{DE585B72-DB30-41AB-9799-A62D2DBF4468}" type="presParOf" srcId="{ED808C05-556A-4B5F-A964-3611DA4058FB}" destId="{A1E602F7-057C-452F-B1F1-C081616DE4AD}" srcOrd="0" destOrd="0" presId="urn:microsoft.com/office/officeart/2005/8/layout/hierarchy3"/>
    <dgm:cxn modelId="{F46EA6F1-32E5-4A58-B698-DA11B5C6DBCD}" type="presParOf" srcId="{ED808C05-556A-4B5F-A964-3611DA4058FB}" destId="{41E5E40D-CB83-4229-BC26-452963D91785}" srcOrd="1" destOrd="0" presId="urn:microsoft.com/office/officeart/2005/8/layout/hierarchy3"/>
    <dgm:cxn modelId="{8CEB5E00-20EA-47EF-A13B-A790FAD80E18}" type="presParOf" srcId="{3116B347-F1B7-498F-87B1-9AE0D54759B6}" destId="{7F880BCF-74EB-4525-B2CB-68BC6AB6FA1C}" srcOrd="1" destOrd="0" presId="urn:microsoft.com/office/officeart/2005/8/layout/hierarchy3"/>
    <dgm:cxn modelId="{47CC8B21-096F-4999-9A27-DDC2D663DBEA}" type="presParOf" srcId="{7F880BCF-74EB-4525-B2CB-68BC6AB6FA1C}" destId="{EBFEA830-3266-4597-8FF6-E3CFF2CF15FA}" srcOrd="0" destOrd="0" presId="urn:microsoft.com/office/officeart/2005/8/layout/hierarchy3"/>
    <dgm:cxn modelId="{6C606A09-AB3C-467B-8027-D492D03C5DAC}" type="presParOf" srcId="{7F880BCF-74EB-4525-B2CB-68BC6AB6FA1C}" destId="{016D8355-EA1F-4CE4-BDE8-C3E4EE85408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5F7968-DC44-B749-B27B-18A3DD7C3B10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B14DAAA1-E2F2-044B-B623-4173A6831686}">
      <dgm:prSet phldrT="[Κείμενο]" custT="1"/>
      <dgm:spPr>
        <a:noFill/>
        <a:ln>
          <a:noFill/>
        </a:ln>
      </dgm:spPr>
      <dgm:t>
        <a:bodyPr/>
        <a:lstStyle/>
        <a:p>
          <a:r>
            <a:rPr lang="en-US" sz="40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N=704</a:t>
          </a:r>
          <a:endParaRPr lang="el-GR" sz="4000" dirty="0">
            <a:solidFill>
              <a:schemeClr val="tx1"/>
            </a:solidFill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gm:t>
    </dgm:pt>
    <dgm:pt modelId="{4A26326B-B4C2-7E44-8930-8B937249DA7B}" type="parTrans" cxnId="{A55C4A35-0047-2A41-A99E-05B43B084526}">
      <dgm:prSet/>
      <dgm:spPr/>
      <dgm:t>
        <a:bodyPr/>
        <a:lstStyle/>
        <a:p>
          <a:endParaRPr lang="el-GR"/>
        </a:p>
      </dgm:t>
    </dgm:pt>
    <dgm:pt modelId="{8831E7DD-41AE-6040-8D86-4E8220EFEEB8}" type="sibTrans" cxnId="{A55C4A35-0047-2A41-A99E-05B43B084526}">
      <dgm:prSet/>
      <dgm:spPr/>
      <dgm:t>
        <a:bodyPr/>
        <a:lstStyle/>
        <a:p>
          <a:endParaRPr lang="el-GR"/>
        </a:p>
      </dgm:t>
    </dgm:pt>
    <dgm:pt modelId="{A59A6C08-F7AF-DB44-8355-F30A53980AAF}">
      <dgm:prSet phldrT="[Κείμενο]" custT="1"/>
      <dgm:spPr>
        <a:noFill/>
        <a:ln>
          <a:noFill/>
        </a:ln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7 PLEX sessions</a:t>
          </a:r>
          <a:endParaRPr lang="el-GR" sz="2800" dirty="0">
            <a:solidFill>
              <a:schemeClr val="tx1"/>
            </a:solidFill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gm:t>
    </dgm:pt>
    <dgm:pt modelId="{7FF9A81E-494A-F94C-A544-0702744F0724}" type="parTrans" cxnId="{AE4888F8-F7DF-B049-90F5-86983DFB8CF4}">
      <dgm:prSet/>
      <dgm:spPr/>
      <dgm:t>
        <a:bodyPr/>
        <a:lstStyle/>
        <a:p>
          <a:endParaRPr lang="el-GR"/>
        </a:p>
      </dgm:t>
    </dgm:pt>
    <dgm:pt modelId="{897D78E5-4264-BD46-8287-23DB8FFA0776}" type="sibTrans" cxnId="{AE4888F8-F7DF-B049-90F5-86983DFB8CF4}">
      <dgm:prSet/>
      <dgm:spPr/>
      <dgm:t>
        <a:bodyPr/>
        <a:lstStyle/>
        <a:p>
          <a:endParaRPr lang="el-GR"/>
        </a:p>
      </dgm:t>
    </dgm:pt>
    <dgm:pt modelId="{8AC9CF6D-8150-7542-AD77-8F1CDCA5DFB1}">
      <dgm:prSet phldrT="[Κείμενο]" custT="1"/>
      <dgm:spPr>
        <a:noFill/>
        <a:ln>
          <a:noFill/>
        </a:ln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No PLEX</a:t>
          </a:r>
          <a:endParaRPr lang="el-GR" sz="2800" dirty="0">
            <a:solidFill>
              <a:schemeClr val="tx1"/>
            </a:solidFill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gm:t>
    </dgm:pt>
    <dgm:pt modelId="{05413640-0F16-C243-BA3C-EFB1F8444512}" type="parTrans" cxnId="{01671E2D-0E01-0344-A474-3069D886B4D1}">
      <dgm:prSet/>
      <dgm:spPr/>
      <dgm:t>
        <a:bodyPr/>
        <a:lstStyle/>
        <a:p>
          <a:endParaRPr lang="el-GR"/>
        </a:p>
      </dgm:t>
    </dgm:pt>
    <dgm:pt modelId="{0D601AB4-6868-9B42-B28B-56A2F0C6CBAA}" type="sibTrans" cxnId="{01671E2D-0E01-0344-A474-3069D886B4D1}">
      <dgm:prSet/>
      <dgm:spPr/>
      <dgm:t>
        <a:bodyPr/>
        <a:lstStyle/>
        <a:p>
          <a:endParaRPr lang="el-GR"/>
        </a:p>
      </dgm:t>
    </dgm:pt>
    <dgm:pt modelId="{02BA17F1-BEC8-4144-ADFE-B3AE1E213181}" type="pres">
      <dgm:prSet presAssocID="{9D5F7968-DC44-B749-B27B-18A3DD7C3B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1453A40-00E6-6846-8123-199CBB0DEE80}" type="pres">
      <dgm:prSet presAssocID="{B14DAAA1-E2F2-044B-B623-4173A6831686}" presName="hierRoot1" presStyleCnt="0">
        <dgm:presLayoutVars>
          <dgm:hierBranch val="init"/>
        </dgm:presLayoutVars>
      </dgm:prSet>
      <dgm:spPr/>
    </dgm:pt>
    <dgm:pt modelId="{4B33A14E-BEE3-1646-A5CD-8B576FA7051C}" type="pres">
      <dgm:prSet presAssocID="{B14DAAA1-E2F2-044B-B623-4173A6831686}" presName="rootComposite1" presStyleCnt="0"/>
      <dgm:spPr/>
    </dgm:pt>
    <dgm:pt modelId="{E5340778-7732-3940-A296-23118FFBD7E4}" type="pres">
      <dgm:prSet presAssocID="{B14DAAA1-E2F2-044B-B623-4173A6831686}" presName="rootText1" presStyleLbl="node0" presStyleIdx="0" presStyleCnt="1">
        <dgm:presLayoutVars>
          <dgm:chPref val="3"/>
        </dgm:presLayoutVars>
      </dgm:prSet>
      <dgm:spPr/>
    </dgm:pt>
    <dgm:pt modelId="{1A34C431-01D3-334E-A0AE-88382BF0A81B}" type="pres">
      <dgm:prSet presAssocID="{B14DAAA1-E2F2-044B-B623-4173A6831686}" presName="rootConnector1" presStyleLbl="node1" presStyleIdx="0" presStyleCnt="0"/>
      <dgm:spPr/>
    </dgm:pt>
    <dgm:pt modelId="{519C2D61-B3A0-CB43-A3F6-88F83BF77D07}" type="pres">
      <dgm:prSet presAssocID="{B14DAAA1-E2F2-044B-B623-4173A6831686}" presName="hierChild2" presStyleCnt="0"/>
      <dgm:spPr/>
    </dgm:pt>
    <dgm:pt modelId="{6EE08051-A266-8C49-9018-1C80CD59C8E7}" type="pres">
      <dgm:prSet presAssocID="{7FF9A81E-494A-F94C-A544-0702744F0724}" presName="Name37" presStyleLbl="parChTrans1D2" presStyleIdx="0" presStyleCnt="2"/>
      <dgm:spPr/>
    </dgm:pt>
    <dgm:pt modelId="{DCE34836-0CC6-6D4A-B34A-7ED8A6FCE81E}" type="pres">
      <dgm:prSet presAssocID="{A59A6C08-F7AF-DB44-8355-F30A53980AAF}" presName="hierRoot2" presStyleCnt="0">
        <dgm:presLayoutVars>
          <dgm:hierBranch val="init"/>
        </dgm:presLayoutVars>
      </dgm:prSet>
      <dgm:spPr/>
    </dgm:pt>
    <dgm:pt modelId="{431981B1-2A6E-F541-AE1E-689E8BECF3E5}" type="pres">
      <dgm:prSet presAssocID="{A59A6C08-F7AF-DB44-8355-F30A53980AAF}" presName="rootComposite" presStyleCnt="0"/>
      <dgm:spPr/>
    </dgm:pt>
    <dgm:pt modelId="{7EA3702F-7550-384A-B524-19DF61E4D14C}" type="pres">
      <dgm:prSet presAssocID="{A59A6C08-F7AF-DB44-8355-F30A53980AAF}" presName="rootText" presStyleLbl="node2" presStyleIdx="0" presStyleCnt="2">
        <dgm:presLayoutVars>
          <dgm:chPref val="3"/>
        </dgm:presLayoutVars>
      </dgm:prSet>
      <dgm:spPr/>
    </dgm:pt>
    <dgm:pt modelId="{A4BAE680-4E7E-C148-BE90-9D67EE4052A0}" type="pres">
      <dgm:prSet presAssocID="{A59A6C08-F7AF-DB44-8355-F30A53980AAF}" presName="rootConnector" presStyleLbl="node2" presStyleIdx="0" presStyleCnt="2"/>
      <dgm:spPr/>
    </dgm:pt>
    <dgm:pt modelId="{452F3537-5B2F-BD49-B76B-E0D0E44F50C6}" type="pres">
      <dgm:prSet presAssocID="{A59A6C08-F7AF-DB44-8355-F30A53980AAF}" presName="hierChild4" presStyleCnt="0"/>
      <dgm:spPr/>
    </dgm:pt>
    <dgm:pt modelId="{667DA5C0-6649-784B-BCAE-F494BFD4E1EE}" type="pres">
      <dgm:prSet presAssocID="{A59A6C08-F7AF-DB44-8355-F30A53980AAF}" presName="hierChild5" presStyleCnt="0"/>
      <dgm:spPr/>
    </dgm:pt>
    <dgm:pt modelId="{4D98337C-A277-FD4C-89E9-2D4739DBF05E}" type="pres">
      <dgm:prSet presAssocID="{05413640-0F16-C243-BA3C-EFB1F8444512}" presName="Name37" presStyleLbl="parChTrans1D2" presStyleIdx="1" presStyleCnt="2"/>
      <dgm:spPr/>
    </dgm:pt>
    <dgm:pt modelId="{841CB0A9-C1A3-CA46-AB9C-3CE06447FBEB}" type="pres">
      <dgm:prSet presAssocID="{8AC9CF6D-8150-7542-AD77-8F1CDCA5DFB1}" presName="hierRoot2" presStyleCnt="0">
        <dgm:presLayoutVars>
          <dgm:hierBranch val="init"/>
        </dgm:presLayoutVars>
      </dgm:prSet>
      <dgm:spPr/>
    </dgm:pt>
    <dgm:pt modelId="{B24C99E8-692D-FB49-9D78-EED727569180}" type="pres">
      <dgm:prSet presAssocID="{8AC9CF6D-8150-7542-AD77-8F1CDCA5DFB1}" presName="rootComposite" presStyleCnt="0"/>
      <dgm:spPr/>
    </dgm:pt>
    <dgm:pt modelId="{828E59E7-45DE-3247-9B2C-7631B137AAA4}" type="pres">
      <dgm:prSet presAssocID="{8AC9CF6D-8150-7542-AD77-8F1CDCA5DFB1}" presName="rootText" presStyleLbl="node2" presStyleIdx="1" presStyleCnt="2">
        <dgm:presLayoutVars>
          <dgm:chPref val="3"/>
        </dgm:presLayoutVars>
      </dgm:prSet>
      <dgm:spPr/>
    </dgm:pt>
    <dgm:pt modelId="{2686654D-28C3-554D-AE51-37D849935291}" type="pres">
      <dgm:prSet presAssocID="{8AC9CF6D-8150-7542-AD77-8F1CDCA5DFB1}" presName="rootConnector" presStyleLbl="node2" presStyleIdx="1" presStyleCnt="2"/>
      <dgm:spPr/>
    </dgm:pt>
    <dgm:pt modelId="{31C2DF2E-A815-EF41-859C-D0C15F1BA8FA}" type="pres">
      <dgm:prSet presAssocID="{8AC9CF6D-8150-7542-AD77-8F1CDCA5DFB1}" presName="hierChild4" presStyleCnt="0"/>
      <dgm:spPr/>
    </dgm:pt>
    <dgm:pt modelId="{3FF19A7A-28D0-0E40-8E4C-492C3D56E6A4}" type="pres">
      <dgm:prSet presAssocID="{8AC9CF6D-8150-7542-AD77-8F1CDCA5DFB1}" presName="hierChild5" presStyleCnt="0"/>
      <dgm:spPr/>
    </dgm:pt>
    <dgm:pt modelId="{E6C3D0DA-A998-5B44-B33A-5808FA2572EE}" type="pres">
      <dgm:prSet presAssocID="{B14DAAA1-E2F2-044B-B623-4173A6831686}" presName="hierChild3" presStyleCnt="0"/>
      <dgm:spPr/>
    </dgm:pt>
  </dgm:ptLst>
  <dgm:cxnLst>
    <dgm:cxn modelId="{755B3E06-3D82-A343-B841-EDA4745EDC47}" type="presOf" srcId="{7FF9A81E-494A-F94C-A544-0702744F0724}" destId="{6EE08051-A266-8C49-9018-1C80CD59C8E7}" srcOrd="0" destOrd="0" presId="urn:microsoft.com/office/officeart/2005/8/layout/orgChart1"/>
    <dgm:cxn modelId="{01671E2D-0E01-0344-A474-3069D886B4D1}" srcId="{B14DAAA1-E2F2-044B-B623-4173A6831686}" destId="{8AC9CF6D-8150-7542-AD77-8F1CDCA5DFB1}" srcOrd="1" destOrd="0" parTransId="{05413640-0F16-C243-BA3C-EFB1F8444512}" sibTransId="{0D601AB4-6868-9B42-B28B-56A2F0C6CBAA}"/>
    <dgm:cxn modelId="{C8C7A02F-DAD4-E74B-8CC9-9A5D785147C7}" type="presOf" srcId="{8AC9CF6D-8150-7542-AD77-8F1CDCA5DFB1}" destId="{2686654D-28C3-554D-AE51-37D849935291}" srcOrd="1" destOrd="0" presId="urn:microsoft.com/office/officeart/2005/8/layout/orgChart1"/>
    <dgm:cxn modelId="{A55C4A35-0047-2A41-A99E-05B43B084526}" srcId="{9D5F7968-DC44-B749-B27B-18A3DD7C3B10}" destId="{B14DAAA1-E2F2-044B-B623-4173A6831686}" srcOrd="0" destOrd="0" parTransId="{4A26326B-B4C2-7E44-8930-8B937249DA7B}" sibTransId="{8831E7DD-41AE-6040-8D86-4E8220EFEEB8}"/>
    <dgm:cxn modelId="{600B7D3B-E7DC-AC48-B82D-77DD0767D892}" type="presOf" srcId="{9D5F7968-DC44-B749-B27B-18A3DD7C3B10}" destId="{02BA17F1-BEC8-4144-ADFE-B3AE1E213181}" srcOrd="0" destOrd="0" presId="urn:microsoft.com/office/officeart/2005/8/layout/orgChart1"/>
    <dgm:cxn modelId="{4662786A-C154-EA4C-A23A-0C8C1E49233F}" type="presOf" srcId="{A59A6C08-F7AF-DB44-8355-F30A53980AAF}" destId="{A4BAE680-4E7E-C148-BE90-9D67EE4052A0}" srcOrd="1" destOrd="0" presId="urn:microsoft.com/office/officeart/2005/8/layout/orgChart1"/>
    <dgm:cxn modelId="{B3867A6D-424F-9E42-BEB8-6606BCE501B6}" type="presOf" srcId="{A59A6C08-F7AF-DB44-8355-F30A53980AAF}" destId="{7EA3702F-7550-384A-B524-19DF61E4D14C}" srcOrd="0" destOrd="0" presId="urn:microsoft.com/office/officeart/2005/8/layout/orgChart1"/>
    <dgm:cxn modelId="{DE713F7D-CA0F-9240-BE1D-494F19EACCAE}" type="presOf" srcId="{05413640-0F16-C243-BA3C-EFB1F8444512}" destId="{4D98337C-A277-FD4C-89E9-2D4739DBF05E}" srcOrd="0" destOrd="0" presId="urn:microsoft.com/office/officeart/2005/8/layout/orgChart1"/>
    <dgm:cxn modelId="{791B538A-3B40-AB44-8C26-3AEC60521671}" type="presOf" srcId="{8AC9CF6D-8150-7542-AD77-8F1CDCA5DFB1}" destId="{828E59E7-45DE-3247-9B2C-7631B137AAA4}" srcOrd="0" destOrd="0" presId="urn:microsoft.com/office/officeart/2005/8/layout/orgChart1"/>
    <dgm:cxn modelId="{10602B96-4FE1-064A-B94A-39C92D130380}" type="presOf" srcId="{B14DAAA1-E2F2-044B-B623-4173A6831686}" destId="{E5340778-7732-3940-A296-23118FFBD7E4}" srcOrd="0" destOrd="0" presId="urn:microsoft.com/office/officeart/2005/8/layout/orgChart1"/>
    <dgm:cxn modelId="{885EA5EF-0D10-C54C-A33B-97F3E44F6DBA}" type="presOf" srcId="{B14DAAA1-E2F2-044B-B623-4173A6831686}" destId="{1A34C431-01D3-334E-A0AE-88382BF0A81B}" srcOrd="1" destOrd="0" presId="urn:microsoft.com/office/officeart/2005/8/layout/orgChart1"/>
    <dgm:cxn modelId="{AE4888F8-F7DF-B049-90F5-86983DFB8CF4}" srcId="{B14DAAA1-E2F2-044B-B623-4173A6831686}" destId="{A59A6C08-F7AF-DB44-8355-F30A53980AAF}" srcOrd="0" destOrd="0" parTransId="{7FF9A81E-494A-F94C-A544-0702744F0724}" sibTransId="{897D78E5-4264-BD46-8287-23DB8FFA0776}"/>
    <dgm:cxn modelId="{BDE4457E-B7AF-DC40-AFE5-21F4ED4F689C}" type="presParOf" srcId="{02BA17F1-BEC8-4144-ADFE-B3AE1E213181}" destId="{71453A40-00E6-6846-8123-199CBB0DEE80}" srcOrd="0" destOrd="0" presId="urn:microsoft.com/office/officeart/2005/8/layout/orgChart1"/>
    <dgm:cxn modelId="{819595DF-7041-C747-97BE-690968DE7404}" type="presParOf" srcId="{71453A40-00E6-6846-8123-199CBB0DEE80}" destId="{4B33A14E-BEE3-1646-A5CD-8B576FA7051C}" srcOrd="0" destOrd="0" presId="urn:microsoft.com/office/officeart/2005/8/layout/orgChart1"/>
    <dgm:cxn modelId="{BEE6D4FC-47B7-8B48-BA9A-6AFD1D61E37A}" type="presParOf" srcId="{4B33A14E-BEE3-1646-A5CD-8B576FA7051C}" destId="{E5340778-7732-3940-A296-23118FFBD7E4}" srcOrd="0" destOrd="0" presId="urn:microsoft.com/office/officeart/2005/8/layout/orgChart1"/>
    <dgm:cxn modelId="{6B8320E0-0106-C245-B841-8AC306184BF0}" type="presParOf" srcId="{4B33A14E-BEE3-1646-A5CD-8B576FA7051C}" destId="{1A34C431-01D3-334E-A0AE-88382BF0A81B}" srcOrd="1" destOrd="0" presId="urn:microsoft.com/office/officeart/2005/8/layout/orgChart1"/>
    <dgm:cxn modelId="{16087C1A-0391-B74E-87DA-12233E139AC9}" type="presParOf" srcId="{71453A40-00E6-6846-8123-199CBB0DEE80}" destId="{519C2D61-B3A0-CB43-A3F6-88F83BF77D07}" srcOrd="1" destOrd="0" presId="urn:microsoft.com/office/officeart/2005/8/layout/orgChart1"/>
    <dgm:cxn modelId="{719D50BE-03FB-7F46-9F72-709C2ED88962}" type="presParOf" srcId="{519C2D61-B3A0-CB43-A3F6-88F83BF77D07}" destId="{6EE08051-A266-8C49-9018-1C80CD59C8E7}" srcOrd="0" destOrd="0" presId="urn:microsoft.com/office/officeart/2005/8/layout/orgChart1"/>
    <dgm:cxn modelId="{B1B64C7F-8DF7-3E43-AA69-43CB97654AA4}" type="presParOf" srcId="{519C2D61-B3A0-CB43-A3F6-88F83BF77D07}" destId="{DCE34836-0CC6-6D4A-B34A-7ED8A6FCE81E}" srcOrd="1" destOrd="0" presId="urn:microsoft.com/office/officeart/2005/8/layout/orgChart1"/>
    <dgm:cxn modelId="{B4F28923-0F89-D842-84F2-2847ADE76AEB}" type="presParOf" srcId="{DCE34836-0CC6-6D4A-B34A-7ED8A6FCE81E}" destId="{431981B1-2A6E-F541-AE1E-689E8BECF3E5}" srcOrd="0" destOrd="0" presId="urn:microsoft.com/office/officeart/2005/8/layout/orgChart1"/>
    <dgm:cxn modelId="{A14FA4FA-E5CB-1146-9F1B-94C100B84372}" type="presParOf" srcId="{431981B1-2A6E-F541-AE1E-689E8BECF3E5}" destId="{7EA3702F-7550-384A-B524-19DF61E4D14C}" srcOrd="0" destOrd="0" presId="urn:microsoft.com/office/officeart/2005/8/layout/orgChart1"/>
    <dgm:cxn modelId="{EFE46B6C-5922-C343-8DCF-31175D6CAF97}" type="presParOf" srcId="{431981B1-2A6E-F541-AE1E-689E8BECF3E5}" destId="{A4BAE680-4E7E-C148-BE90-9D67EE4052A0}" srcOrd="1" destOrd="0" presId="urn:microsoft.com/office/officeart/2005/8/layout/orgChart1"/>
    <dgm:cxn modelId="{93398F6D-6C65-214F-9931-ACB2ED76902D}" type="presParOf" srcId="{DCE34836-0CC6-6D4A-B34A-7ED8A6FCE81E}" destId="{452F3537-5B2F-BD49-B76B-E0D0E44F50C6}" srcOrd="1" destOrd="0" presId="urn:microsoft.com/office/officeart/2005/8/layout/orgChart1"/>
    <dgm:cxn modelId="{DB6E6FCD-19D5-5848-B2E1-208483A671FA}" type="presParOf" srcId="{DCE34836-0CC6-6D4A-B34A-7ED8A6FCE81E}" destId="{667DA5C0-6649-784B-BCAE-F494BFD4E1EE}" srcOrd="2" destOrd="0" presId="urn:microsoft.com/office/officeart/2005/8/layout/orgChart1"/>
    <dgm:cxn modelId="{71D5F6F5-EA6D-1942-90D3-79396053045A}" type="presParOf" srcId="{519C2D61-B3A0-CB43-A3F6-88F83BF77D07}" destId="{4D98337C-A277-FD4C-89E9-2D4739DBF05E}" srcOrd="2" destOrd="0" presId="urn:microsoft.com/office/officeart/2005/8/layout/orgChart1"/>
    <dgm:cxn modelId="{2BFD662B-AE06-0048-83FF-E19282234BA8}" type="presParOf" srcId="{519C2D61-B3A0-CB43-A3F6-88F83BF77D07}" destId="{841CB0A9-C1A3-CA46-AB9C-3CE06447FBEB}" srcOrd="3" destOrd="0" presId="urn:microsoft.com/office/officeart/2005/8/layout/orgChart1"/>
    <dgm:cxn modelId="{79C09D05-2104-744B-887C-1F9F1245DF64}" type="presParOf" srcId="{841CB0A9-C1A3-CA46-AB9C-3CE06447FBEB}" destId="{B24C99E8-692D-FB49-9D78-EED727569180}" srcOrd="0" destOrd="0" presId="urn:microsoft.com/office/officeart/2005/8/layout/orgChart1"/>
    <dgm:cxn modelId="{802D8609-924E-2D4A-9DD5-FAE0486B758B}" type="presParOf" srcId="{B24C99E8-692D-FB49-9D78-EED727569180}" destId="{828E59E7-45DE-3247-9B2C-7631B137AAA4}" srcOrd="0" destOrd="0" presId="urn:microsoft.com/office/officeart/2005/8/layout/orgChart1"/>
    <dgm:cxn modelId="{6596B876-1A63-7048-BE54-FA2169D3FBD8}" type="presParOf" srcId="{B24C99E8-692D-FB49-9D78-EED727569180}" destId="{2686654D-28C3-554D-AE51-37D849935291}" srcOrd="1" destOrd="0" presId="urn:microsoft.com/office/officeart/2005/8/layout/orgChart1"/>
    <dgm:cxn modelId="{1F0862F1-66C5-7F43-A186-13AE275B0D3D}" type="presParOf" srcId="{841CB0A9-C1A3-CA46-AB9C-3CE06447FBEB}" destId="{31C2DF2E-A815-EF41-859C-D0C15F1BA8FA}" srcOrd="1" destOrd="0" presId="urn:microsoft.com/office/officeart/2005/8/layout/orgChart1"/>
    <dgm:cxn modelId="{2331F23C-C809-DD4F-8D7E-4416F90EF449}" type="presParOf" srcId="{841CB0A9-C1A3-CA46-AB9C-3CE06447FBEB}" destId="{3FF19A7A-28D0-0E40-8E4C-492C3D56E6A4}" srcOrd="2" destOrd="0" presId="urn:microsoft.com/office/officeart/2005/8/layout/orgChart1"/>
    <dgm:cxn modelId="{404E8971-5922-6244-8D73-B75B8F088E24}" type="presParOf" srcId="{71453A40-00E6-6846-8123-199CBB0DEE80}" destId="{E6C3D0DA-A998-5B44-B33A-5808FA2572EE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5F7968-DC44-B749-B27B-18A3DD7C3B10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B14DAAA1-E2F2-044B-B623-4173A6831686}">
      <dgm:prSet phldrT="[Κείμενο]" custT="1"/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en-US" sz="2400" dirty="0">
              <a:solidFill>
                <a:schemeClr val="bg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All patients received IV MP for 1-3 days, max 3 g</a:t>
          </a:r>
          <a:endParaRPr lang="el-GR" sz="2400" dirty="0">
            <a:solidFill>
              <a:schemeClr val="bg1"/>
            </a:solidFill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gm:t>
    </dgm:pt>
    <dgm:pt modelId="{4A26326B-B4C2-7E44-8930-8B937249DA7B}" type="parTrans" cxnId="{A55C4A35-0047-2A41-A99E-05B43B084526}">
      <dgm:prSet/>
      <dgm:spPr/>
      <dgm:t>
        <a:bodyPr/>
        <a:lstStyle/>
        <a:p>
          <a:endParaRPr lang="el-GR"/>
        </a:p>
      </dgm:t>
    </dgm:pt>
    <dgm:pt modelId="{8831E7DD-41AE-6040-8D86-4E8220EFEEB8}" type="sibTrans" cxnId="{A55C4A35-0047-2A41-A99E-05B43B084526}">
      <dgm:prSet/>
      <dgm:spPr/>
      <dgm:t>
        <a:bodyPr/>
        <a:lstStyle/>
        <a:p>
          <a:endParaRPr lang="el-GR"/>
        </a:p>
      </dgm:t>
    </dgm:pt>
    <dgm:pt modelId="{A59A6C08-F7AF-DB44-8355-F30A53980AAF}">
      <dgm:prSet phldrT="[Κείμενο]" custT="1"/>
      <dgm:spPr>
        <a:noFill/>
        <a:ln>
          <a:noFill/>
        </a:ln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Standard dose of GCs</a:t>
          </a:r>
          <a:endParaRPr lang="el-GR" sz="2800" dirty="0">
            <a:solidFill>
              <a:schemeClr val="tx1"/>
            </a:solidFill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gm:t>
    </dgm:pt>
    <dgm:pt modelId="{7FF9A81E-494A-F94C-A544-0702744F0724}" type="parTrans" cxnId="{AE4888F8-F7DF-B049-90F5-86983DFB8CF4}">
      <dgm:prSet/>
      <dgm:spPr/>
      <dgm:t>
        <a:bodyPr/>
        <a:lstStyle/>
        <a:p>
          <a:endParaRPr lang="el-GR"/>
        </a:p>
      </dgm:t>
    </dgm:pt>
    <dgm:pt modelId="{897D78E5-4264-BD46-8287-23DB8FFA0776}" type="sibTrans" cxnId="{AE4888F8-F7DF-B049-90F5-86983DFB8CF4}">
      <dgm:prSet/>
      <dgm:spPr/>
      <dgm:t>
        <a:bodyPr/>
        <a:lstStyle/>
        <a:p>
          <a:endParaRPr lang="el-GR"/>
        </a:p>
      </dgm:t>
    </dgm:pt>
    <dgm:pt modelId="{8AC9CF6D-8150-7542-AD77-8F1CDCA5DFB1}">
      <dgm:prSet phldrT="[Κείμενο]" custT="1"/>
      <dgm:spPr>
        <a:noFill/>
        <a:ln>
          <a:noFill/>
        </a:ln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Reduced dose GCs</a:t>
          </a:r>
          <a:endParaRPr lang="el-GR" sz="2800" dirty="0">
            <a:solidFill>
              <a:schemeClr val="tx1"/>
            </a:solidFill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gm:t>
    </dgm:pt>
    <dgm:pt modelId="{05413640-0F16-C243-BA3C-EFB1F8444512}" type="parTrans" cxnId="{01671E2D-0E01-0344-A474-3069D886B4D1}">
      <dgm:prSet/>
      <dgm:spPr/>
      <dgm:t>
        <a:bodyPr/>
        <a:lstStyle/>
        <a:p>
          <a:endParaRPr lang="el-GR"/>
        </a:p>
      </dgm:t>
    </dgm:pt>
    <dgm:pt modelId="{0D601AB4-6868-9B42-B28B-56A2F0C6CBAA}" type="sibTrans" cxnId="{01671E2D-0E01-0344-A474-3069D886B4D1}">
      <dgm:prSet/>
      <dgm:spPr/>
      <dgm:t>
        <a:bodyPr/>
        <a:lstStyle/>
        <a:p>
          <a:endParaRPr lang="el-GR"/>
        </a:p>
      </dgm:t>
    </dgm:pt>
    <dgm:pt modelId="{02BA17F1-BEC8-4144-ADFE-B3AE1E213181}" type="pres">
      <dgm:prSet presAssocID="{9D5F7968-DC44-B749-B27B-18A3DD7C3B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1453A40-00E6-6846-8123-199CBB0DEE80}" type="pres">
      <dgm:prSet presAssocID="{B14DAAA1-E2F2-044B-B623-4173A6831686}" presName="hierRoot1" presStyleCnt="0">
        <dgm:presLayoutVars>
          <dgm:hierBranch val="init"/>
        </dgm:presLayoutVars>
      </dgm:prSet>
      <dgm:spPr/>
    </dgm:pt>
    <dgm:pt modelId="{4B33A14E-BEE3-1646-A5CD-8B576FA7051C}" type="pres">
      <dgm:prSet presAssocID="{B14DAAA1-E2F2-044B-B623-4173A6831686}" presName="rootComposite1" presStyleCnt="0"/>
      <dgm:spPr/>
    </dgm:pt>
    <dgm:pt modelId="{E5340778-7732-3940-A296-23118FFBD7E4}" type="pres">
      <dgm:prSet presAssocID="{B14DAAA1-E2F2-044B-B623-4173A6831686}" presName="rootText1" presStyleLbl="node0" presStyleIdx="0" presStyleCnt="1" custScaleX="195327" custScaleY="86521">
        <dgm:presLayoutVars>
          <dgm:chPref val="3"/>
        </dgm:presLayoutVars>
      </dgm:prSet>
      <dgm:spPr/>
    </dgm:pt>
    <dgm:pt modelId="{1A34C431-01D3-334E-A0AE-88382BF0A81B}" type="pres">
      <dgm:prSet presAssocID="{B14DAAA1-E2F2-044B-B623-4173A6831686}" presName="rootConnector1" presStyleLbl="node1" presStyleIdx="0" presStyleCnt="0"/>
      <dgm:spPr/>
    </dgm:pt>
    <dgm:pt modelId="{519C2D61-B3A0-CB43-A3F6-88F83BF77D07}" type="pres">
      <dgm:prSet presAssocID="{B14DAAA1-E2F2-044B-B623-4173A6831686}" presName="hierChild2" presStyleCnt="0"/>
      <dgm:spPr/>
    </dgm:pt>
    <dgm:pt modelId="{6EE08051-A266-8C49-9018-1C80CD59C8E7}" type="pres">
      <dgm:prSet presAssocID="{7FF9A81E-494A-F94C-A544-0702744F0724}" presName="Name37" presStyleLbl="parChTrans1D2" presStyleIdx="0" presStyleCnt="2"/>
      <dgm:spPr/>
    </dgm:pt>
    <dgm:pt modelId="{DCE34836-0CC6-6D4A-B34A-7ED8A6FCE81E}" type="pres">
      <dgm:prSet presAssocID="{A59A6C08-F7AF-DB44-8355-F30A53980AAF}" presName="hierRoot2" presStyleCnt="0">
        <dgm:presLayoutVars>
          <dgm:hierBranch val="init"/>
        </dgm:presLayoutVars>
      </dgm:prSet>
      <dgm:spPr/>
    </dgm:pt>
    <dgm:pt modelId="{431981B1-2A6E-F541-AE1E-689E8BECF3E5}" type="pres">
      <dgm:prSet presAssocID="{A59A6C08-F7AF-DB44-8355-F30A53980AAF}" presName="rootComposite" presStyleCnt="0"/>
      <dgm:spPr/>
    </dgm:pt>
    <dgm:pt modelId="{7EA3702F-7550-384A-B524-19DF61E4D14C}" type="pres">
      <dgm:prSet presAssocID="{A59A6C08-F7AF-DB44-8355-F30A53980AAF}" presName="rootText" presStyleLbl="node2" presStyleIdx="0" presStyleCnt="2">
        <dgm:presLayoutVars>
          <dgm:chPref val="3"/>
        </dgm:presLayoutVars>
      </dgm:prSet>
      <dgm:spPr/>
    </dgm:pt>
    <dgm:pt modelId="{A4BAE680-4E7E-C148-BE90-9D67EE4052A0}" type="pres">
      <dgm:prSet presAssocID="{A59A6C08-F7AF-DB44-8355-F30A53980AAF}" presName="rootConnector" presStyleLbl="node2" presStyleIdx="0" presStyleCnt="2"/>
      <dgm:spPr/>
    </dgm:pt>
    <dgm:pt modelId="{452F3537-5B2F-BD49-B76B-E0D0E44F50C6}" type="pres">
      <dgm:prSet presAssocID="{A59A6C08-F7AF-DB44-8355-F30A53980AAF}" presName="hierChild4" presStyleCnt="0"/>
      <dgm:spPr/>
    </dgm:pt>
    <dgm:pt modelId="{667DA5C0-6649-784B-BCAE-F494BFD4E1EE}" type="pres">
      <dgm:prSet presAssocID="{A59A6C08-F7AF-DB44-8355-F30A53980AAF}" presName="hierChild5" presStyleCnt="0"/>
      <dgm:spPr/>
    </dgm:pt>
    <dgm:pt modelId="{4D98337C-A277-FD4C-89E9-2D4739DBF05E}" type="pres">
      <dgm:prSet presAssocID="{05413640-0F16-C243-BA3C-EFB1F8444512}" presName="Name37" presStyleLbl="parChTrans1D2" presStyleIdx="1" presStyleCnt="2"/>
      <dgm:spPr/>
    </dgm:pt>
    <dgm:pt modelId="{841CB0A9-C1A3-CA46-AB9C-3CE06447FBEB}" type="pres">
      <dgm:prSet presAssocID="{8AC9CF6D-8150-7542-AD77-8F1CDCA5DFB1}" presName="hierRoot2" presStyleCnt="0">
        <dgm:presLayoutVars>
          <dgm:hierBranch val="init"/>
        </dgm:presLayoutVars>
      </dgm:prSet>
      <dgm:spPr/>
    </dgm:pt>
    <dgm:pt modelId="{B24C99E8-692D-FB49-9D78-EED727569180}" type="pres">
      <dgm:prSet presAssocID="{8AC9CF6D-8150-7542-AD77-8F1CDCA5DFB1}" presName="rootComposite" presStyleCnt="0"/>
      <dgm:spPr/>
    </dgm:pt>
    <dgm:pt modelId="{828E59E7-45DE-3247-9B2C-7631B137AAA4}" type="pres">
      <dgm:prSet presAssocID="{8AC9CF6D-8150-7542-AD77-8F1CDCA5DFB1}" presName="rootText" presStyleLbl="node2" presStyleIdx="1" presStyleCnt="2">
        <dgm:presLayoutVars>
          <dgm:chPref val="3"/>
        </dgm:presLayoutVars>
      </dgm:prSet>
      <dgm:spPr/>
    </dgm:pt>
    <dgm:pt modelId="{2686654D-28C3-554D-AE51-37D849935291}" type="pres">
      <dgm:prSet presAssocID="{8AC9CF6D-8150-7542-AD77-8F1CDCA5DFB1}" presName="rootConnector" presStyleLbl="node2" presStyleIdx="1" presStyleCnt="2"/>
      <dgm:spPr/>
    </dgm:pt>
    <dgm:pt modelId="{31C2DF2E-A815-EF41-859C-D0C15F1BA8FA}" type="pres">
      <dgm:prSet presAssocID="{8AC9CF6D-8150-7542-AD77-8F1CDCA5DFB1}" presName="hierChild4" presStyleCnt="0"/>
      <dgm:spPr/>
    </dgm:pt>
    <dgm:pt modelId="{3FF19A7A-28D0-0E40-8E4C-492C3D56E6A4}" type="pres">
      <dgm:prSet presAssocID="{8AC9CF6D-8150-7542-AD77-8F1CDCA5DFB1}" presName="hierChild5" presStyleCnt="0"/>
      <dgm:spPr/>
    </dgm:pt>
    <dgm:pt modelId="{E6C3D0DA-A998-5B44-B33A-5808FA2572EE}" type="pres">
      <dgm:prSet presAssocID="{B14DAAA1-E2F2-044B-B623-4173A6831686}" presName="hierChild3" presStyleCnt="0"/>
      <dgm:spPr/>
    </dgm:pt>
  </dgm:ptLst>
  <dgm:cxnLst>
    <dgm:cxn modelId="{755B3E06-3D82-A343-B841-EDA4745EDC47}" type="presOf" srcId="{7FF9A81E-494A-F94C-A544-0702744F0724}" destId="{6EE08051-A266-8C49-9018-1C80CD59C8E7}" srcOrd="0" destOrd="0" presId="urn:microsoft.com/office/officeart/2005/8/layout/orgChart1"/>
    <dgm:cxn modelId="{01671E2D-0E01-0344-A474-3069D886B4D1}" srcId="{B14DAAA1-E2F2-044B-B623-4173A6831686}" destId="{8AC9CF6D-8150-7542-AD77-8F1CDCA5DFB1}" srcOrd="1" destOrd="0" parTransId="{05413640-0F16-C243-BA3C-EFB1F8444512}" sibTransId="{0D601AB4-6868-9B42-B28B-56A2F0C6CBAA}"/>
    <dgm:cxn modelId="{C8C7A02F-DAD4-E74B-8CC9-9A5D785147C7}" type="presOf" srcId="{8AC9CF6D-8150-7542-AD77-8F1CDCA5DFB1}" destId="{2686654D-28C3-554D-AE51-37D849935291}" srcOrd="1" destOrd="0" presId="urn:microsoft.com/office/officeart/2005/8/layout/orgChart1"/>
    <dgm:cxn modelId="{A55C4A35-0047-2A41-A99E-05B43B084526}" srcId="{9D5F7968-DC44-B749-B27B-18A3DD7C3B10}" destId="{B14DAAA1-E2F2-044B-B623-4173A6831686}" srcOrd="0" destOrd="0" parTransId="{4A26326B-B4C2-7E44-8930-8B937249DA7B}" sibTransId="{8831E7DD-41AE-6040-8D86-4E8220EFEEB8}"/>
    <dgm:cxn modelId="{600B7D3B-E7DC-AC48-B82D-77DD0767D892}" type="presOf" srcId="{9D5F7968-DC44-B749-B27B-18A3DD7C3B10}" destId="{02BA17F1-BEC8-4144-ADFE-B3AE1E213181}" srcOrd="0" destOrd="0" presId="urn:microsoft.com/office/officeart/2005/8/layout/orgChart1"/>
    <dgm:cxn modelId="{4662786A-C154-EA4C-A23A-0C8C1E49233F}" type="presOf" srcId="{A59A6C08-F7AF-DB44-8355-F30A53980AAF}" destId="{A4BAE680-4E7E-C148-BE90-9D67EE4052A0}" srcOrd="1" destOrd="0" presId="urn:microsoft.com/office/officeart/2005/8/layout/orgChart1"/>
    <dgm:cxn modelId="{B3867A6D-424F-9E42-BEB8-6606BCE501B6}" type="presOf" srcId="{A59A6C08-F7AF-DB44-8355-F30A53980AAF}" destId="{7EA3702F-7550-384A-B524-19DF61E4D14C}" srcOrd="0" destOrd="0" presId="urn:microsoft.com/office/officeart/2005/8/layout/orgChart1"/>
    <dgm:cxn modelId="{DE713F7D-CA0F-9240-BE1D-494F19EACCAE}" type="presOf" srcId="{05413640-0F16-C243-BA3C-EFB1F8444512}" destId="{4D98337C-A277-FD4C-89E9-2D4739DBF05E}" srcOrd="0" destOrd="0" presId="urn:microsoft.com/office/officeart/2005/8/layout/orgChart1"/>
    <dgm:cxn modelId="{791B538A-3B40-AB44-8C26-3AEC60521671}" type="presOf" srcId="{8AC9CF6D-8150-7542-AD77-8F1CDCA5DFB1}" destId="{828E59E7-45DE-3247-9B2C-7631B137AAA4}" srcOrd="0" destOrd="0" presId="urn:microsoft.com/office/officeart/2005/8/layout/orgChart1"/>
    <dgm:cxn modelId="{10602B96-4FE1-064A-B94A-39C92D130380}" type="presOf" srcId="{B14DAAA1-E2F2-044B-B623-4173A6831686}" destId="{E5340778-7732-3940-A296-23118FFBD7E4}" srcOrd="0" destOrd="0" presId="urn:microsoft.com/office/officeart/2005/8/layout/orgChart1"/>
    <dgm:cxn modelId="{885EA5EF-0D10-C54C-A33B-97F3E44F6DBA}" type="presOf" srcId="{B14DAAA1-E2F2-044B-B623-4173A6831686}" destId="{1A34C431-01D3-334E-A0AE-88382BF0A81B}" srcOrd="1" destOrd="0" presId="urn:microsoft.com/office/officeart/2005/8/layout/orgChart1"/>
    <dgm:cxn modelId="{AE4888F8-F7DF-B049-90F5-86983DFB8CF4}" srcId="{B14DAAA1-E2F2-044B-B623-4173A6831686}" destId="{A59A6C08-F7AF-DB44-8355-F30A53980AAF}" srcOrd="0" destOrd="0" parTransId="{7FF9A81E-494A-F94C-A544-0702744F0724}" sibTransId="{897D78E5-4264-BD46-8287-23DB8FFA0776}"/>
    <dgm:cxn modelId="{BDE4457E-B7AF-DC40-AFE5-21F4ED4F689C}" type="presParOf" srcId="{02BA17F1-BEC8-4144-ADFE-B3AE1E213181}" destId="{71453A40-00E6-6846-8123-199CBB0DEE80}" srcOrd="0" destOrd="0" presId="urn:microsoft.com/office/officeart/2005/8/layout/orgChart1"/>
    <dgm:cxn modelId="{819595DF-7041-C747-97BE-690968DE7404}" type="presParOf" srcId="{71453A40-00E6-6846-8123-199CBB0DEE80}" destId="{4B33A14E-BEE3-1646-A5CD-8B576FA7051C}" srcOrd="0" destOrd="0" presId="urn:microsoft.com/office/officeart/2005/8/layout/orgChart1"/>
    <dgm:cxn modelId="{BEE6D4FC-47B7-8B48-BA9A-6AFD1D61E37A}" type="presParOf" srcId="{4B33A14E-BEE3-1646-A5CD-8B576FA7051C}" destId="{E5340778-7732-3940-A296-23118FFBD7E4}" srcOrd="0" destOrd="0" presId="urn:microsoft.com/office/officeart/2005/8/layout/orgChart1"/>
    <dgm:cxn modelId="{6B8320E0-0106-C245-B841-8AC306184BF0}" type="presParOf" srcId="{4B33A14E-BEE3-1646-A5CD-8B576FA7051C}" destId="{1A34C431-01D3-334E-A0AE-88382BF0A81B}" srcOrd="1" destOrd="0" presId="urn:microsoft.com/office/officeart/2005/8/layout/orgChart1"/>
    <dgm:cxn modelId="{16087C1A-0391-B74E-87DA-12233E139AC9}" type="presParOf" srcId="{71453A40-00E6-6846-8123-199CBB0DEE80}" destId="{519C2D61-B3A0-CB43-A3F6-88F83BF77D07}" srcOrd="1" destOrd="0" presId="urn:microsoft.com/office/officeart/2005/8/layout/orgChart1"/>
    <dgm:cxn modelId="{719D50BE-03FB-7F46-9F72-709C2ED88962}" type="presParOf" srcId="{519C2D61-B3A0-CB43-A3F6-88F83BF77D07}" destId="{6EE08051-A266-8C49-9018-1C80CD59C8E7}" srcOrd="0" destOrd="0" presId="urn:microsoft.com/office/officeart/2005/8/layout/orgChart1"/>
    <dgm:cxn modelId="{B1B64C7F-8DF7-3E43-AA69-43CB97654AA4}" type="presParOf" srcId="{519C2D61-B3A0-CB43-A3F6-88F83BF77D07}" destId="{DCE34836-0CC6-6D4A-B34A-7ED8A6FCE81E}" srcOrd="1" destOrd="0" presId="urn:microsoft.com/office/officeart/2005/8/layout/orgChart1"/>
    <dgm:cxn modelId="{B4F28923-0F89-D842-84F2-2847ADE76AEB}" type="presParOf" srcId="{DCE34836-0CC6-6D4A-B34A-7ED8A6FCE81E}" destId="{431981B1-2A6E-F541-AE1E-689E8BECF3E5}" srcOrd="0" destOrd="0" presId="urn:microsoft.com/office/officeart/2005/8/layout/orgChart1"/>
    <dgm:cxn modelId="{A14FA4FA-E5CB-1146-9F1B-94C100B84372}" type="presParOf" srcId="{431981B1-2A6E-F541-AE1E-689E8BECF3E5}" destId="{7EA3702F-7550-384A-B524-19DF61E4D14C}" srcOrd="0" destOrd="0" presId="urn:microsoft.com/office/officeart/2005/8/layout/orgChart1"/>
    <dgm:cxn modelId="{EFE46B6C-5922-C343-8DCF-31175D6CAF97}" type="presParOf" srcId="{431981B1-2A6E-F541-AE1E-689E8BECF3E5}" destId="{A4BAE680-4E7E-C148-BE90-9D67EE4052A0}" srcOrd="1" destOrd="0" presId="urn:microsoft.com/office/officeart/2005/8/layout/orgChart1"/>
    <dgm:cxn modelId="{93398F6D-6C65-214F-9931-ACB2ED76902D}" type="presParOf" srcId="{DCE34836-0CC6-6D4A-B34A-7ED8A6FCE81E}" destId="{452F3537-5B2F-BD49-B76B-E0D0E44F50C6}" srcOrd="1" destOrd="0" presId="urn:microsoft.com/office/officeart/2005/8/layout/orgChart1"/>
    <dgm:cxn modelId="{DB6E6FCD-19D5-5848-B2E1-208483A671FA}" type="presParOf" srcId="{DCE34836-0CC6-6D4A-B34A-7ED8A6FCE81E}" destId="{667DA5C0-6649-784B-BCAE-F494BFD4E1EE}" srcOrd="2" destOrd="0" presId="urn:microsoft.com/office/officeart/2005/8/layout/orgChart1"/>
    <dgm:cxn modelId="{71D5F6F5-EA6D-1942-90D3-79396053045A}" type="presParOf" srcId="{519C2D61-B3A0-CB43-A3F6-88F83BF77D07}" destId="{4D98337C-A277-FD4C-89E9-2D4739DBF05E}" srcOrd="2" destOrd="0" presId="urn:microsoft.com/office/officeart/2005/8/layout/orgChart1"/>
    <dgm:cxn modelId="{2BFD662B-AE06-0048-83FF-E19282234BA8}" type="presParOf" srcId="{519C2D61-B3A0-CB43-A3F6-88F83BF77D07}" destId="{841CB0A9-C1A3-CA46-AB9C-3CE06447FBEB}" srcOrd="3" destOrd="0" presId="urn:microsoft.com/office/officeart/2005/8/layout/orgChart1"/>
    <dgm:cxn modelId="{79C09D05-2104-744B-887C-1F9F1245DF64}" type="presParOf" srcId="{841CB0A9-C1A3-CA46-AB9C-3CE06447FBEB}" destId="{B24C99E8-692D-FB49-9D78-EED727569180}" srcOrd="0" destOrd="0" presId="urn:microsoft.com/office/officeart/2005/8/layout/orgChart1"/>
    <dgm:cxn modelId="{802D8609-924E-2D4A-9DD5-FAE0486B758B}" type="presParOf" srcId="{B24C99E8-692D-FB49-9D78-EED727569180}" destId="{828E59E7-45DE-3247-9B2C-7631B137AAA4}" srcOrd="0" destOrd="0" presId="urn:microsoft.com/office/officeart/2005/8/layout/orgChart1"/>
    <dgm:cxn modelId="{6596B876-1A63-7048-BE54-FA2169D3FBD8}" type="presParOf" srcId="{B24C99E8-692D-FB49-9D78-EED727569180}" destId="{2686654D-28C3-554D-AE51-37D849935291}" srcOrd="1" destOrd="0" presId="urn:microsoft.com/office/officeart/2005/8/layout/orgChart1"/>
    <dgm:cxn modelId="{1F0862F1-66C5-7F43-A186-13AE275B0D3D}" type="presParOf" srcId="{841CB0A9-C1A3-CA46-AB9C-3CE06447FBEB}" destId="{31C2DF2E-A815-EF41-859C-D0C15F1BA8FA}" srcOrd="1" destOrd="0" presId="urn:microsoft.com/office/officeart/2005/8/layout/orgChart1"/>
    <dgm:cxn modelId="{2331F23C-C809-DD4F-8D7E-4416F90EF449}" type="presParOf" srcId="{841CB0A9-C1A3-CA46-AB9C-3CE06447FBEB}" destId="{3FF19A7A-28D0-0E40-8E4C-492C3D56E6A4}" srcOrd="2" destOrd="0" presId="urn:microsoft.com/office/officeart/2005/8/layout/orgChart1"/>
    <dgm:cxn modelId="{404E8971-5922-6244-8D73-B75B8F088E24}" type="presParOf" srcId="{71453A40-00E6-6846-8123-199CBB0DEE80}" destId="{E6C3D0DA-A998-5B44-B33A-5808FA2572EE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88138-A9C2-8248-BA7F-58CA289BF819}">
      <dsp:nvSpPr>
        <dsp:cNvPr id="0" name=""/>
        <dsp:cNvSpPr/>
      </dsp:nvSpPr>
      <dsp:spPr>
        <a:xfrm>
          <a:off x="0" y="813239"/>
          <a:ext cx="11604171" cy="990656"/>
        </a:xfrm>
        <a:prstGeom prst="notched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BE2E6D-73ED-5F41-9631-92AC3366639C}">
      <dsp:nvSpPr>
        <dsp:cNvPr id="0" name=""/>
        <dsp:cNvSpPr/>
      </dsp:nvSpPr>
      <dsp:spPr>
        <a:xfrm>
          <a:off x="25575" y="635528"/>
          <a:ext cx="10441344" cy="1573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25575" y="635528"/>
        <a:ext cx="10441344" cy="1573825"/>
      </dsp:txXfrm>
    </dsp:sp>
    <dsp:sp modelId="{49CF2C7F-B536-F147-B068-2BB6214BC60A}">
      <dsp:nvSpPr>
        <dsp:cNvPr id="0" name=""/>
        <dsp:cNvSpPr/>
      </dsp:nvSpPr>
      <dsp:spPr>
        <a:xfrm>
          <a:off x="3580860" y="1118767"/>
          <a:ext cx="247664" cy="2476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71AD9-BB13-B24D-A23A-A874EC327400}">
      <dsp:nvSpPr>
        <dsp:cNvPr id="0" name=""/>
        <dsp:cNvSpPr/>
      </dsp:nvSpPr>
      <dsp:spPr>
        <a:xfrm>
          <a:off x="-5497171" y="-841768"/>
          <a:ext cx="6546146" cy="6546146"/>
        </a:xfrm>
        <a:prstGeom prst="blockArc">
          <a:avLst>
            <a:gd name="adj1" fmla="val 18900000"/>
            <a:gd name="adj2" fmla="val 2700000"/>
            <a:gd name="adj3" fmla="val 33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2FCA45-7E1F-D24A-AE0B-FD5E52FF8E97}">
      <dsp:nvSpPr>
        <dsp:cNvPr id="0" name=""/>
        <dsp:cNvSpPr/>
      </dsp:nvSpPr>
      <dsp:spPr>
        <a:xfrm>
          <a:off x="674930" y="486260"/>
          <a:ext cx="6465666" cy="972521"/>
        </a:xfrm>
        <a:prstGeom prst="rect">
          <a:avLst/>
        </a:prstGeom>
        <a:solidFill>
          <a:srgbClr val="0432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1939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Remission </a:t>
          </a:r>
          <a:endParaRPr lang="el-GR" sz="4000" kern="1200" dirty="0"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sp:txBody>
      <dsp:txXfrm>
        <a:off x="674930" y="486260"/>
        <a:ext cx="6465666" cy="972521"/>
      </dsp:txXfrm>
    </dsp:sp>
    <dsp:sp modelId="{1A89805C-7754-DC4D-9197-315F98AB5DBC}">
      <dsp:nvSpPr>
        <dsp:cNvPr id="0" name=""/>
        <dsp:cNvSpPr/>
      </dsp:nvSpPr>
      <dsp:spPr>
        <a:xfrm>
          <a:off x="67104" y="364695"/>
          <a:ext cx="1215652" cy="12156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68771-95A8-A24C-8AE5-432CB9F6E16E}">
      <dsp:nvSpPr>
        <dsp:cNvPr id="0" name=""/>
        <dsp:cNvSpPr/>
      </dsp:nvSpPr>
      <dsp:spPr>
        <a:xfrm>
          <a:off x="1028441" y="1945043"/>
          <a:ext cx="6112155" cy="972521"/>
        </a:xfrm>
        <a:prstGeom prst="rect">
          <a:avLst/>
        </a:prstGeom>
        <a:solidFill>
          <a:srgbClr val="0432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1939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Treatment resistance </a:t>
          </a:r>
          <a:endParaRPr lang="el-GR" sz="4000" kern="1200" dirty="0"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sp:txBody>
      <dsp:txXfrm>
        <a:off x="1028441" y="1945043"/>
        <a:ext cx="6112155" cy="972521"/>
      </dsp:txXfrm>
    </dsp:sp>
    <dsp:sp modelId="{BAB54F79-ACCC-D346-B6A3-EF831701A541}">
      <dsp:nvSpPr>
        <dsp:cNvPr id="0" name=""/>
        <dsp:cNvSpPr/>
      </dsp:nvSpPr>
      <dsp:spPr>
        <a:xfrm>
          <a:off x="420615" y="1823478"/>
          <a:ext cx="1215652" cy="12156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CA41D-1F0B-914F-AEDB-5D31C0D6BD85}">
      <dsp:nvSpPr>
        <dsp:cNvPr id="0" name=""/>
        <dsp:cNvSpPr/>
      </dsp:nvSpPr>
      <dsp:spPr>
        <a:xfrm>
          <a:off x="674930" y="3403826"/>
          <a:ext cx="6465666" cy="972521"/>
        </a:xfrm>
        <a:prstGeom prst="rect">
          <a:avLst/>
        </a:prstGeom>
        <a:solidFill>
          <a:srgbClr val="0432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193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End stage kidney disease</a:t>
          </a:r>
          <a:endParaRPr lang="el-GR" sz="3600" kern="1200" dirty="0"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sp:txBody>
      <dsp:txXfrm>
        <a:off x="674930" y="3403826"/>
        <a:ext cx="6465666" cy="972521"/>
      </dsp:txXfrm>
    </dsp:sp>
    <dsp:sp modelId="{4D16A1C0-A94C-3040-9E09-6C9B864658F2}">
      <dsp:nvSpPr>
        <dsp:cNvPr id="0" name=""/>
        <dsp:cNvSpPr/>
      </dsp:nvSpPr>
      <dsp:spPr>
        <a:xfrm>
          <a:off x="67104" y="3282261"/>
          <a:ext cx="1215652" cy="12156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6165B1-7A42-46D3-ABD9-573CCAACF768}">
      <dsp:nvSpPr>
        <dsp:cNvPr id="0" name=""/>
        <dsp:cNvSpPr/>
      </dsp:nvSpPr>
      <dsp:spPr>
        <a:xfrm>
          <a:off x="4273" y="516683"/>
          <a:ext cx="3419477" cy="1377713"/>
        </a:xfrm>
        <a:prstGeom prst="roundRect">
          <a:avLst>
            <a:gd name="adj" fmla="val 10000"/>
          </a:avLst>
        </a:prstGeom>
        <a:solidFill>
          <a:srgbClr val="FFFD78"/>
        </a:solidFill>
        <a:ln>
          <a:solidFill>
            <a:srgbClr val="0432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7 PLEX sessions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2 weeks</a:t>
          </a:r>
          <a:endParaRPr lang="el-GR" sz="3200" kern="1200" dirty="0">
            <a:solidFill>
              <a:schemeClr val="tx1"/>
            </a:solidFill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sp:txBody>
      <dsp:txXfrm>
        <a:off x="44625" y="557035"/>
        <a:ext cx="3338773" cy="1297009"/>
      </dsp:txXfrm>
    </dsp:sp>
    <dsp:sp modelId="{94BF16EA-356A-424A-AA09-15936AE3905D}">
      <dsp:nvSpPr>
        <dsp:cNvPr id="0" name=""/>
        <dsp:cNvSpPr/>
      </dsp:nvSpPr>
      <dsp:spPr>
        <a:xfrm>
          <a:off x="346221" y="1894397"/>
          <a:ext cx="341947" cy="997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7394"/>
              </a:lnTo>
              <a:lnTo>
                <a:pt x="341947" y="997394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E956D6-0076-49D5-AC4E-B02959031338}">
      <dsp:nvSpPr>
        <dsp:cNvPr id="0" name=""/>
        <dsp:cNvSpPr/>
      </dsp:nvSpPr>
      <dsp:spPr>
        <a:xfrm>
          <a:off x="688169" y="2229261"/>
          <a:ext cx="3108744" cy="1325059"/>
        </a:xfrm>
        <a:prstGeom prst="roundRect">
          <a:avLst>
            <a:gd name="adj" fmla="val 10000"/>
          </a:avLst>
        </a:pr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Oral CYC + GCs</a:t>
          </a:r>
          <a:endParaRPr lang="el-GR" sz="3200" b="0" kern="1200" dirty="0"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sp:txBody>
      <dsp:txXfrm>
        <a:off x="726979" y="2268071"/>
        <a:ext cx="3031124" cy="1247439"/>
      </dsp:txXfrm>
    </dsp:sp>
    <dsp:sp modelId="{A1E602F7-057C-452F-B1F1-C081616DE4AD}">
      <dsp:nvSpPr>
        <dsp:cNvPr id="0" name=""/>
        <dsp:cNvSpPr/>
      </dsp:nvSpPr>
      <dsp:spPr>
        <a:xfrm>
          <a:off x="4093480" y="516683"/>
          <a:ext cx="3258555" cy="1337020"/>
        </a:xfrm>
        <a:prstGeom prst="roundRect">
          <a:avLst>
            <a:gd name="adj" fmla="val 10000"/>
          </a:avLst>
        </a:prstGeom>
        <a:solidFill>
          <a:srgbClr val="FFFD78"/>
        </a:solidFill>
        <a:ln>
          <a:solidFill>
            <a:srgbClr val="0432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Methyl-prednisolone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IV x 3 days</a:t>
          </a:r>
          <a:endParaRPr lang="el-GR" sz="3200" kern="1200" dirty="0">
            <a:solidFill>
              <a:schemeClr val="tx1"/>
            </a:solidFill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sp:txBody>
      <dsp:txXfrm>
        <a:off x="4132640" y="555843"/>
        <a:ext cx="3180235" cy="1258700"/>
      </dsp:txXfrm>
    </dsp:sp>
    <dsp:sp modelId="{EBFEA830-3266-4597-8FF6-E3CFF2CF15FA}">
      <dsp:nvSpPr>
        <dsp:cNvPr id="0" name=""/>
        <dsp:cNvSpPr/>
      </dsp:nvSpPr>
      <dsp:spPr>
        <a:xfrm>
          <a:off x="4419336" y="1853704"/>
          <a:ext cx="325855" cy="975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5253"/>
              </a:lnTo>
              <a:lnTo>
                <a:pt x="325855" y="975253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6D8355-EA1F-4CE4-BDE8-C3E4EE854085}">
      <dsp:nvSpPr>
        <dsp:cNvPr id="0" name=""/>
        <dsp:cNvSpPr/>
      </dsp:nvSpPr>
      <dsp:spPr>
        <a:xfrm>
          <a:off x="4745191" y="2188569"/>
          <a:ext cx="2654614" cy="1280777"/>
        </a:xfrm>
        <a:prstGeom prst="roundRect">
          <a:avLst>
            <a:gd name="adj" fmla="val 10000"/>
          </a:avLst>
        </a:pr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Oral CYC + GCs</a:t>
          </a:r>
          <a:endParaRPr lang="el-GR" sz="3200" b="0" kern="1200" dirty="0"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sp:txBody>
      <dsp:txXfrm>
        <a:off x="4782704" y="2226082"/>
        <a:ext cx="2579588" cy="12057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8337C-A277-FD4C-89E9-2D4739DBF05E}">
      <dsp:nvSpPr>
        <dsp:cNvPr id="0" name=""/>
        <dsp:cNvSpPr/>
      </dsp:nvSpPr>
      <dsp:spPr>
        <a:xfrm>
          <a:off x="1761281" y="1448320"/>
          <a:ext cx="963856" cy="334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280"/>
              </a:lnTo>
              <a:lnTo>
                <a:pt x="963856" y="167280"/>
              </a:lnTo>
              <a:lnTo>
                <a:pt x="963856" y="3345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E08051-A266-8C49-9018-1C80CD59C8E7}">
      <dsp:nvSpPr>
        <dsp:cNvPr id="0" name=""/>
        <dsp:cNvSpPr/>
      </dsp:nvSpPr>
      <dsp:spPr>
        <a:xfrm>
          <a:off x="797424" y="1448320"/>
          <a:ext cx="963856" cy="334561"/>
        </a:xfrm>
        <a:custGeom>
          <a:avLst/>
          <a:gdLst/>
          <a:ahLst/>
          <a:cxnLst/>
          <a:rect l="0" t="0" r="0" b="0"/>
          <a:pathLst>
            <a:path>
              <a:moveTo>
                <a:pt x="963856" y="0"/>
              </a:moveTo>
              <a:lnTo>
                <a:pt x="963856" y="167280"/>
              </a:lnTo>
              <a:lnTo>
                <a:pt x="0" y="167280"/>
              </a:lnTo>
              <a:lnTo>
                <a:pt x="0" y="3345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40778-7732-3940-A296-23118FFBD7E4}">
      <dsp:nvSpPr>
        <dsp:cNvPr id="0" name=""/>
        <dsp:cNvSpPr/>
      </dsp:nvSpPr>
      <dsp:spPr>
        <a:xfrm>
          <a:off x="964705" y="651744"/>
          <a:ext cx="1593150" cy="7965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N=704</a:t>
          </a:r>
          <a:endParaRPr lang="el-GR" sz="4000" kern="1200" dirty="0">
            <a:solidFill>
              <a:schemeClr val="tx1"/>
            </a:solidFill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sp:txBody>
      <dsp:txXfrm>
        <a:off x="964705" y="651744"/>
        <a:ext cx="1593150" cy="796575"/>
      </dsp:txXfrm>
    </dsp:sp>
    <dsp:sp modelId="{7EA3702F-7550-384A-B524-19DF61E4D14C}">
      <dsp:nvSpPr>
        <dsp:cNvPr id="0" name=""/>
        <dsp:cNvSpPr/>
      </dsp:nvSpPr>
      <dsp:spPr>
        <a:xfrm>
          <a:off x="849" y="1782881"/>
          <a:ext cx="1593150" cy="7965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7 PLEX sessions</a:t>
          </a:r>
          <a:endParaRPr lang="el-GR" sz="2800" kern="1200" dirty="0">
            <a:solidFill>
              <a:schemeClr val="tx1"/>
            </a:solidFill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sp:txBody>
      <dsp:txXfrm>
        <a:off x="849" y="1782881"/>
        <a:ext cx="1593150" cy="796575"/>
      </dsp:txXfrm>
    </dsp:sp>
    <dsp:sp modelId="{828E59E7-45DE-3247-9B2C-7631B137AAA4}">
      <dsp:nvSpPr>
        <dsp:cNvPr id="0" name=""/>
        <dsp:cNvSpPr/>
      </dsp:nvSpPr>
      <dsp:spPr>
        <a:xfrm>
          <a:off x="1928561" y="1782881"/>
          <a:ext cx="1593150" cy="7965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No PLEX</a:t>
          </a:r>
          <a:endParaRPr lang="el-GR" sz="2800" kern="1200" dirty="0">
            <a:solidFill>
              <a:schemeClr val="tx1"/>
            </a:solidFill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sp:txBody>
      <dsp:txXfrm>
        <a:off x="1928561" y="1782881"/>
        <a:ext cx="1593150" cy="7965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8337C-A277-FD4C-89E9-2D4739DBF05E}">
      <dsp:nvSpPr>
        <dsp:cNvPr id="0" name=""/>
        <dsp:cNvSpPr/>
      </dsp:nvSpPr>
      <dsp:spPr>
        <a:xfrm>
          <a:off x="2084758" y="1363576"/>
          <a:ext cx="1140878" cy="396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003"/>
              </a:lnTo>
              <a:lnTo>
                <a:pt x="1140878" y="198003"/>
              </a:lnTo>
              <a:lnTo>
                <a:pt x="1140878" y="3960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E08051-A266-8C49-9018-1C80CD59C8E7}">
      <dsp:nvSpPr>
        <dsp:cNvPr id="0" name=""/>
        <dsp:cNvSpPr/>
      </dsp:nvSpPr>
      <dsp:spPr>
        <a:xfrm>
          <a:off x="943880" y="1363576"/>
          <a:ext cx="1140878" cy="396007"/>
        </a:xfrm>
        <a:custGeom>
          <a:avLst/>
          <a:gdLst/>
          <a:ahLst/>
          <a:cxnLst/>
          <a:rect l="0" t="0" r="0" b="0"/>
          <a:pathLst>
            <a:path>
              <a:moveTo>
                <a:pt x="1140878" y="0"/>
              </a:moveTo>
              <a:lnTo>
                <a:pt x="1140878" y="198003"/>
              </a:lnTo>
              <a:lnTo>
                <a:pt x="0" y="198003"/>
              </a:lnTo>
              <a:lnTo>
                <a:pt x="0" y="3960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40778-7732-3940-A296-23118FFBD7E4}">
      <dsp:nvSpPr>
        <dsp:cNvPr id="0" name=""/>
        <dsp:cNvSpPr/>
      </dsp:nvSpPr>
      <dsp:spPr>
        <a:xfrm>
          <a:off x="243069" y="547792"/>
          <a:ext cx="3683378" cy="815784"/>
        </a:xfrm>
        <a:prstGeom prst="rect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All patients received IV MP for 1-3 days, max 3 g</a:t>
          </a:r>
          <a:endParaRPr lang="el-GR" sz="2400" kern="1200" dirty="0">
            <a:solidFill>
              <a:schemeClr val="bg1"/>
            </a:solidFill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sp:txBody>
      <dsp:txXfrm>
        <a:off x="243069" y="547792"/>
        <a:ext cx="3683378" cy="815784"/>
      </dsp:txXfrm>
    </dsp:sp>
    <dsp:sp modelId="{7EA3702F-7550-384A-B524-19DF61E4D14C}">
      <dsp:nvSpPr>
        <dsp:cNvPr id="0" name=""/>
        <dsp:cNvSpPr/>
      </dsp:nvSpPr>
      <dsp:spPr>
        <a:xfrm>
          <a:off x="1005" y="1759584"/>
          <a:ext cx="1885749" cy="94287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Standard dose of GCs</a:t>
          </a:r>
          <a:endParaRPr lang="el-GR" sz="2800" kern="1200" dirty="0">
            <a:solidFill>
              <a:schemeClr val="tx1"/>
            </a:solidFill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sp:txBody>
      <dsp:txXfrm>
        <a:off x="1005" y="1759584"/>
        <a:ext cx="1885749" cy="942874"/>
      </dsp:txXfrm>
    </dsp:sp>
    <dsp:sp modelId="{828E59E7-45DE-3247-9B2C-7631B137AAA4}">
      <dsp:nvSpPr>
        <dsp:cNvPr id="0" name=""/>
        <dsp:cNvSpPr/>
      </dsp:nvSpPr>
      <dsp:spPr>
        <a:xfrm>
          <a:off x="2282762" y="1759584"/>
          <a:ext cx="1885749" cy="94287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Reduced dose GCs</a:t>
          </a:r>
          <a:endParaRPr lang="el-GR" sz="2800" kern="1200" dirty="0">
            <a:solidFill>
              <a:schemeClr val="tx1"/>
            </a:solidFill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sp:txBody>
      <dsp:txXfrm>
        <a:off x="2282762" y="1759584"/>
        <a:ext cx="1885749" cy="942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5D532-B98B-2943-AEF3-F360E2B19735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D5EEF-3ADC-AD40-884B-506E1CC4BE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19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Kidney involvement is quite frequent in patients with ANCA associated vasculitis accounting for 80% within 2 years from diagnosis.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7229-0328-564D-9FC7-296D525661A3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9404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tx1"/>
                </a:solidFill>
              </a:rPr>
              <a:t>Immunosuppressive therapy is required in almost all patients with active ANCA-GN. Following appropriate </a:t>
            </a:r>
            <a:r>
              <a:rPr lang="en-US" sz="1800" b="1" dirty="0" err="1">
                <a:solidFill>
                  <a:schemeClr val="tx1"/>
                </a:solidFill>
              </a:rPr>
              <a:t>treatrment</a:t>
            </a:r>
            <a:r>
              <a:rPr lang="en-US" sz="1800" b="1" dirty="0">
                <a:solidFill>
                  <a:schemeClr val="tx1"/>
                </a:solidFill>
              </a:rPr>
              <a:t> the majority of patients go into remission, while some of them become resistant to therapy or end up in end stage renal disease. A proportion of the patients who achieve remission will experience relapse in the kidneys or any other organ.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Response=</a:t>
            </a:r>
            <a:r>
              <a:rPr lang="el-GR" sz="1800" b="1" dirty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Gradual resolution of inflammation</a:t>
            </a:r>
            <a:endParaRPr lang="el-GR" sz="1800" b="1" dirty="0">
              <a:solidFill>
                <a:srgbClr val="000099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Avoidance of irreversible tissue damage / death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Avoidance of dialysis, or dialysis independency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7229-0328-564D-9FC7-296D525661A3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3726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The standard of care for ANCA-GN as initial therapy typically consists of glucocorticoids combined with either cyclophosphamide or rituximab. Selected patients with severe disease may benefit from the addition of plasma exchange. </a:t>
            </a:r>
          </a:p>
          <a:p>
            <a:r>
              <a:rPr lang="en-US" dirty="0"/>
              <a:t>The use of aggressive therapy is justified because the mortality rate in untreated ANCA-disease is as high as 90% at 2 years usually due to respiratory or renal failure.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7229-0328-564D-9FC7-296D525661A3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9726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the response rate is similar across studies using these regimens inducing remission in 85-90% of patients with most remissions occurring between 3 and 6 months.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7229-0328-564D-9FC7-296D525661A3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0142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056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/>
              <a:t>In this regard, 2 randomized trials have suggested that rituximab is and effective alternative to cyclophosphamide for the initial treatment of patients with newly diagnosed disease or have relapsed following therapy with cyclophosphamide. </a:t>
            </a:r>
          </a:p>
          <a:p>
            <a:pPr defTabSz="912056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/>
              <a:t>in the RAVE trial patients had a mean BVAS of 8.5 and not advanced renal involvement while in the RITUXVAS trial which included patients with a mean BVAS of 19 and severe renal dysfunction the patients also received cyclophosphamide 2-3 monthly doses.</a:t>
            </a:r>
          </a:p>
          <a:p>
            <a:pPr defTabSz="912056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Rave: </a:t>
            </a:r>
            <a:r>
              <a:rPr lang="en-US" sz="1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Primary end points: , BVAS=0, stop prednisone 6mo, RITUXVAS: Primary end point: Remission rate at month 12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7229-0328-564D-9FC7-296D525661A3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3212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concept behind this has to do with the fact that CYC is targeting not only anti-CD20 lymphocytes but also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D5EEF-3ADC-AD40-884B-506E1CC4BE26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0608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 dirty="0">
                <a:latin typeface="Arial" pitchFamily="34" charset="0"/>
                <a:ea typeface="Arial" pitchFamily="34" charset="0"/>
              </a:rPr>
              <a:t>The change in the 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BVAS over the first 6 months showed rapid remission with therapy with patients achieving remission not in 3 months we knew by now but in 1,5 months. 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FEBA8831-9180-4861-B2B5-0B9813DC7272}" type="slidenum">
              <a:rPr lang="en-US" altLang="en-US" sz="1200"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60215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Fig. 4.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Changes in titre of anti-MPO or anti-PR3 antibodies over time demonstrating a significant drop in MPO-and PR3-ANCA titres by 3 months (time 0 versus 3, 6, 12, 18, 24 and 36 months, all P &lt; 0.001, one-way analysis of variance).
</a:t>
            </a: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The Author 2011. Published by Oxford University Press on behalf of ERA-EDTA. All rights reserved. For Permissions, please e-mail: journals.permissions@oup.com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48CF7EBF-7C89-4C41-BF7F-6511FBDD91D7}" type="slidenum">
              <a:rPr lang="en-US" altLang="en-US" sz="1200"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128091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dirty="0">
                <a:latin typeface="Arial" pitchFamily="34" charset="0"/>
                <a:ea typeface="Arial" pitchFamily="34" charset="0"/>
              </a:rPr>
              <a:t>From another study using the same combination of immunosuppressive agents you can see that at the end of the follow up period more than 98% of patients were alive and dialysis free. 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82F33824-6E9D-49CF-96A4-EF20D637B06C}" type="slidenum">
              <a:rPr lang="en-US" altLang="en-US" sz="1200"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70454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complement inhibition is a new approach for these </a:t>
            </a:r>
            <a:r>
              <a:rPr lang="en-US" dirty="0" err="1"/>
              <a:t>diseasesd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5D708-0698-F64A-801A-9D2D07B245EF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7009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also is a major risk factor for ESKD AND vasculitis related death AT THE END OF THE 1</a:t>
            </a:r>
            <a:r>
              <a:rPr lang="en-US" baseline="30000" dirty="0"/>
              <a:t>ST</a:t>
            </a:r>
            <a:r>
              <a:rPr lang="en-US" dirty="0"/>
              <a:t> YEAR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D5EEF-3ADC-AD40-884B-506E1CC4BE26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3666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7D57B410-6FEE-754D-83B9-CB8FA8D36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1A267043-CC6B-884E-BF0D-8F79899272C1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l-GR" dirty="0">
                <a:latin typeface="Arial" panose="020B0604020202020204" pitchFamily="34" charset="0"/>
                <a:ea typeface="msgothic" charset="0"/>
                <a:cs typeface="msgothic" charset="0"/>
              </a:rPr>
              <a:t>The hall mark histologic lesions are crescents and fibrinoid necrosis, there are a few or no immune deposits. the vast majority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of patients</a:t>
            </a:r>
            <a:r>
              <a:rPr lang="el-GR" sz="1200" b="1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with pauci-immune GN are </a:t>
            </a:r>
            <a:r>
              <a:rPr lang="el-GR" sz="1200" b="1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Α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NCA (+</a:t>
            </a:r>
            <a:endParaRPr lang="en-GB" altLang="el-GR" dirty="0">
              <a:latin typeface="Arial" panose="020B0604020202020204" pitchFamily="34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63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shown here that the probability of renal survival is much lower when C3 at diagnosis is low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D5EEF-3ADC-AD40-884B-506E1CC4BE26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5038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D5EEF-3ADC-AD40-884B-506E1CC4BE26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1096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D5EEF-3ADC-AD40-884B-506E1CC4BE26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90367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you can see here the target of non-inferiority compared to GCs it was achieved at week 26 while for end of follow up week 52 patients win the </a:t>
            </a:r>
            <a:r>
              <a:rPr lang="en-US" dirty="0" err="1"/>
              <a:t>avacopan</a:t>
            </a:r>
            <a:r>
              <a:rPr lang="en-US" dirty="0"/>
              <a:t> group had more patients with sustained remission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D5EEF-3ADC-AD40-884B-506E1CC4BE26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340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In addition the probability of relapse was higher in patients who received prednisone vs </a:t>
            </a:r>
            <a:r>
              <a:rPr lang="en-US" sz="1600" dirty="0" err="1"/>
              <a:t>avacopan</a:t>
            </a:r>
            <a:endParaRPr lang="el-GR" sz="16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D5EEF-3ADC-AD40-884B-506E1CC4BE26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2594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Interestingly the </a:t>
            </a:r>
            <a:r>
              <a:rPr lang="en-US" dirty="0" err="1"/>
              <a:t>avacopan</a:t>
            </a:r>
            <a:r>
              <a:rPr lang="en-US" dirty="0"/>
              <a:t> group had also better GFR at the end of the follow up period with 7 vs 4 ml/min increase from </a:t>
            </a:r>
            <a:r>
              <a:rPr lang="en-US" dirty="0" err="1"/>
              <a:t>baseiline</a:t>
            </a:r>
            <a:r>
              <a:rPr lang="en-US" dirty="0"/>
              <a:t>. This difference was also noted in </a:t>
            </a:r>
            <a:r>
              <a:rPr lang="en-US" dirty="0" err="1"/>
              <a:t>patienst</a:t>
            </a:r>
            <a:r>
              <a:rPr lang="en-US" dirty="0"/>
              <a:t> with advanced renal dysfunction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D5EEF-3ADC-AD40-884B-506E1CC4BE26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8367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dirty="0"/>
              <a:t>https://</a:t>
            </a:r>
            <a:r>
              <a:rPr lang="en" dirty="0" err="1"/>
              <a:t>www.skroutz.gr</a:t>
            </a:r>
            <a:r>
              <a:rPr lang="en" dirty="0"/>
              <a:t>/s/20506494/Mobiak-Exetastiko-Krevati-Xylino-0808879.html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6881F-3947-374F-A0A3-A33E5A7FE1DA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61154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Adverse events were not different in general and also in terms of serious infections </a:t>
            </a:r>
            <a:r>
              <a:rPr lang="en-US" dirty="0" err="1"/>
              <a:t>patienst</a:t>
            </a:r>
            <a:r>
              <a:rPr lang="en-US" dirty="0"/>
              <a:t> won GCs had more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D5EEF-3ADC-AD40-884B-506E1CC4BE26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05622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294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GB" b="1" dirty="0"/>
              <a:t>SPEAKER NOTES / VOICE OVER</a:t>
            </a:r>
          </a:p>
          <a:p>
            <a:pPr defTabSz="48294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GB" b="1" dirty="0"/>
          </a:p>
          <a:p>
            <a:pPr defTabSz="965881">
              <a:defRPr/>
            </a:pPr>
            <a:r>
              <a:rPr lang="en-GB" baseline="0" dirty="0"/>
              <a:t>Another of the main ADVOCATE study results </a:t>
            </a:r>
            <a:r>
              <a:rPr lang="en-GB" dirty="0"/>
              <a:t>determined that a</a:t>
            </a:r>
            <a:r>
              <a:rPr lang="en-GB" baseline="0" dirty="0"/>
              <a:t>n </a:t>
            </a:r>
            <a:r>
              <a:rPr lang="en-GB" baseline="0" dirty="0" err="1"/>
              <a:t>Avacopan</a:t>
            </a:r>
            <a:r>
              <a:rPr lang="en-GB" baseline="0" dirty="0"/>
              <a:t>-based regimen achieves equivalent disease remission at 26 weeks vs a GC-based regimen, and is superior to a GC-based regimen in sustaining remission at 52 weeks.</a:t>
            </a:r>
            <a:r>
              <a:rPr lang="en-GB" baseline="30000" dirty="0"/>
              <a:t>1</a:t>
            </a:r>
          </a:p>
          <a:p>
            <a:pPr defTabSz="48294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GB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(Transition one) </a:t>
            </a:r>
            <a:r>
              <a:rPr lang="en-GB" dirty="0"/>
              <a:t>Approximately 65% lower overall GC dose was observed in an </a:t>
            </a:r>
            <a:r>
              <a:rPr lang="en-GB" dirty="0" err="1"/>
              <a:t>Avacopan</a:t>
            </a:r>
            <a:r>
              <a:rPr lang="en-GB" dirty="0"/>
              <a:t>-based regimen. The mean total GC dose was 1,349 mg in the </a:t>
            </a:r>
            <a:r>
              <a:rPr lang="en-GB" dirty="0" err="1"/>
              <a:t>Avacopan</a:t>
            </a:r>
            <a:r>
              <a:rPr lang="en-GB" dirty="0"/>
              <a:t>-based regimen vs 3,655 mg in the GC-based regimen. Per patient, this works out as 4mg per day in the </a:t>
            </a:r>
            <a:r>
              <a:rPr lang="en-GB" dirty="0" err="1"/>
              <a:t>Avacopan</a:t>
            </a:r>
            <a:r>
              <a:rPr lang="en-GB" dirty="0"/>
              <a:t>-based regimen group compared to 12mg per day in those treated with the GC-based regimen.</a:t>
            </a:r>
            <a:r>
              <a:rPr lang="en-GB" baseline="30000" dirty="0"/>
              <a:t>1–3 </a:t>
            </a:r>
            <a:r>
              <a:rPr lang="en-GB" dirty="0"/>
              <a:t> </a:t>
            </a:r>
          </a:p>
          <a:p>
            <a:pPr marL="0" indent="0" defTabSz="965881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0" indent="0" defTabSz="965881">
              <a:buFont typeface="Arial" panose="020B0604020202020204" pitchFamily="34" charset="0"/>
              <a:buNone/>
              <a:defRPr/>
            </a:pPr>
            <a:r>
              <a:rPr lang="en-GB" b="1" dirty="0"/>
              <a:t>(Transition two) </a:t>
            </a:r>
            <a:r>
              <a:rPr lang="en-GB" dirty="0"/>
              <a:t>A 40% lower GC dose was observed with the </a:t>
            </a:r>
            <a:r>
              <a:rPr lang="en-GB" dirty="0" err="1"/>
              <a:t>Avacopan</a:t>
            </a:r>
            <a:r>
              <a:rPr lang="en-GB" dirty="0"/>
              <a:t>-based regimen during Weeks 26–52.</a:t>
            </a:r>
            <a:r>
              <a:rPr lang="en-GB" baseline="30000" dirty="0"/>
              <a:t>2</a:t>
            </a:r>
            <a:endParaRPr lang="en-GB" dirty="0"/>
          </a:p>
          <a:p>
            <a:pPr marL="0" indent="0" defTabSz="965881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0" indent="0" defTabSz="965881">
              <a:buFont typeface="Arial" panose="020B0604020202020204" pitchFamily="34" charset="0"/>
              <a:buNone/>
              <a:defRPr/>
            </a:pPr>
            <a:r>
              <a:rPr lang="en-GB" b="1" dirty="0"/>
              <a:t>(Transition three) </a:t>
            </a:r>
            <a:r>
              <a:rPr lang="en-GB" dirty="0"/>
              <a:t>Two-thirds of patients treated with the </a:t>
            </a:r>
            <a:r>
              <a:rPr lang="en-GB" dirty="0" err="1"/>
              <a:t>Avacopan</a:t>
            </a:r>
            <a:r>
              <a:rPr lang="en-GB" dirty="0"/>
              <a:t>-based regimen were GC-free during Weeks 26–52.</a:t>
            </a:r>
            <a:r>
              <a:rPr lang="en-GB" baseline="30000" dirty="0"/>
              <a:t>2,3 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b="1" dirty="0"/>
              <a:t>References </a:t>
            </a:r>
          </a:p>
          <a:p>
            <a:pPr marL="0" indent="0">
              <a:buNone/>
            </a:pPr>
            <a:r>
              <a:rPr lang="en-GB" dirty="0"/>
              <a:t>1. Jayne D, et al. </a:t>
            </a:r>
            <a:r>
              <a:rPr lang="en-GB" i="1" dirty="0"/>
              <a:t>N </a:t>
            </a:r>
            <a:r>
              <a:rPr lang="en-GB" i="1" dirty="0" err="1"/>
              <a:t>Engl</a:t>
            </a:r>
            <a:r>
              <a:rPr lang="en-GB" i="1" dirty="0"/>
              <a:t> J Med </a:t>
            </a:r>
            <a:r>
              <a:rPr lang="en-GB" dirty="0"/>
              <a:t>2021;384(7):599–609. </a:t>
            </a:r>
          </a:p>
          <a:p>
            <a:pPr marL="0" indent="0">
              <a:buNone/>
            </a:pPr>
            <a:r>
              <a:rPr lang="en-GB" dirty="0"/>
              <a:t>2. Jayne D, et al. </a:t>
            </a:r>
            <a:r>
              <a:rPr lang="en-GB" i="1" dirty="0"/>
              <a:t>N </a:t>
            </a:r>
            <a:r>
              <a:rPr lang="en-GB" i="1" dirty="0" err="1"/>
              <a:t>Engl</a:t>
            </a:r>
            <a:r>
              <a:rPr lang="en-GB" i="1" dirty="0"/>
              <a:t> J Med </a:t>
            </a:r>
            <a:r>
              <a:rPr lang="en-GB" dirty="0"/>
              <a:t>2021;384(7):599–609 [Supplementary Appendix].</a:t>
            </a:r>
          </a:p>
          <a:p>
            <a:pPr marL="0" indent="0">
              <a:buNone/>
            </a:pPr>
            <a:r>
              <a:rPr lang="en-GB" dirty="0"/>
              <a:t>3. Vifor Pharma. Clinical Study Report: CL010_168. Data on file.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D64EA-06BF-4A06-ACAB-A27798A453A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0545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question is why or when should we add </a:t>
            </a:r>
            <a:r>
              <a:rPr lang="en-US" dirty="0" err="1"/>
              <a:t>avacopan</a:t>
            </a:r>
            <a:r>
              <a:rPr lang="en-US" dirty="0"/>
              <a:t> in the standard of care? </a:t>
            </a:r>
            <a:r>
              <a:rPr lang="en-US" dirty="0" err="1"/>
              <a:t>altough</a:t>
            </a:r>
            <a:r>
              <a:rPr lang="en-US" dirty="0"/>
              <a:t> we need more data to answer we can say at the moment that patients with ...maybe candidates to receive </a:t>
            </a:r>
            <a:r>
              <a:rPr lang="en-US" dirty="0" err="1"/>
              <a:t>avacopan</a:t>
            </a:r>
            <a:r>
              <a:rPr lang="en-US" dirty="0"/>
              <a:t>...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4D166-A1FC-9145-B299-52635564B450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3450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Cellular glomerular crescents are defined as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or more layers of proliferating cells in Bowman's space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and  represent an histologic marker of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glomerular injury although not specific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Can be circumferential or segmental.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7229-0328-564D-9FC7-296D525661A3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91717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Although the use of </a:t>
            </a:r>
            <a:r>
              <a:rPr lang="en-US" dirty="0" err="1"/>
              <a:t>plasmna</a:t>
            </a:r>
            <a:r>
              <a:rPr lang="en-US" dirty="0"/>
              <a:t>-exchange in ANCA disease is an old issue it is not clear if it is of benefit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D5EEF-3ADC-AD40-884B-506E1CC4BE26}" type="slidenum">
              <a:rPr lang="el-GR" smtClean="0"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90289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The MEPEX trial </a:t>
            </a:r>
            <a:r>
              <a:rPr lang="en-US" sz="1800" baseline="0" dirty="0"/>
              <a:t>enrolled 137 patients with a new diagnosis of ANCA-GN,  the mean serum creatinine was 8.3 and 69% required dialysis. All patients were given cyclophosphamide and oral GCs and were randomly assigned to receive either plasma exchange or intravenous methylprednisolone.</a:t>
            </a:r>
            <a:endParaRPr lang="el-GR" sz="16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7229-0328-564D-9FC7-296D525661A3}" type="slidenum">
              <a:rPr lang="el-GR" smtClean="0"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37228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The addition of PLEX was associated with significantly higher likelihood of being alive and having independent renal function at 3 months. </a:t>
            </a:r>
          </a:p>
          <a:p>
            <a:r>
              <a:rPr lang="en-US" sz="1600" dirty="0"/>
              <a:t>PLEX also reduced the risk of progression to to ESRD at 1 year and non-significantly reduced progression at 4 years. </a:t>
            </a:r>
          </a:p>
          <a:p>
            <a:r>
              <a:rPr lang="en-US" sz="1600" dirty="0"/>
              <a:t>Mortality was high in both groups </a:t>
            </a:r>
            <a:endParaRPr lang="el-GR" sz="16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7229-0328-564D-9FC7-296D525661A3}" type="slidenum">
              <a:rPr lang="el-GR" smtClean="0"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94422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dialysis independence 1 year after diagnosis is more likely to occur in patients with less tubular atrophy and more normal glomeruli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50A8-F263-4240-9493-B60E61F85179}" type="slidenum">
              <a:rPr lang="el-GR" smtClean="0"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37214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recently The PEXIVAS study aimed to provide further clarity regarding the use of of PLEX in patients with severe ANCA disease. </a:t>
            </a:r>
          </a:p>
          <a:p>
            <a:r>
              <a:rPr lang="en-US" dirty="0"/>
              <a:t>A secondary aim was to assess the </a:t>
            </a:r>
            <a:r>
              <a:rPr lang="en-US" dirty="0" err="1"/>
              <a:t>noniferiority</a:t>
            </a:r>
            <a:r>
              <a:rPr lang="en-US" dirty="0"/>
              <a:t> of a reduced dose of oral glucocorticoids regimen compared to the standard dose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7229-0328-564D-9FC7-296D525661A3}" type="slidenum">
              <a:rPr lang="el-GR" smtClean="0"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54454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was no difference in the rate of death or ESRD between patients who received PLEX and those who didn’t.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problem regarding the renal outcome is the lack of kidney biopsies in all patients. 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7229-0328-564D-9FC7-296D525661A3}" type="slidenum">
              <a:rPr lang="el-GR" smtClean="0"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25336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also found that there was no difference with respect to the risk of death or ESRD between patients who received the standard and the reduced dose of GCs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7229-0328-564D-9FC7-296D525661A3}" type="slidenum">
              <a:rPr lang="el-GR" smtClean="0"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78930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dirty="0"/>
              <a:t>I think the most important of the eligibility criteria was Patients with kidney biopsy was performed &gt;1 month from the initiation of induction therapy were excluded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D5EEF-3ADC-AD40-884B-506E1CC4BE26}" type="slidenum">
              <a:rPr lang="el-GR" smtClean="0"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95785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6EB18E50-81E9-9F2A-ADB4-C93888A21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43864AFD-02A7-860C-B016-C8BF09C5697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l-GR" sz="1400" b="1">
                <a:latin typeface="Arial" panose="020B0604020202020204" pitchFamily="34" charset="0"/>
                <a:ea typeface="msgothic" charset="0"/>
                <a:cs typeface="msgothic" charset="0"/>
              </a:rPr>
              <a:t>Study flow diagram.</a:t>
            </a:r>
            <a:r>
              <a:rPr lang="en-GB" altLang="el-GR">
                <a:latin typeface="Arial" panose="020B0604020202020204" pitchFamily="34" charset="0"/>
                <a:ea typeface="msgothic" charset="0"/>
                <a:cs typeface="msgothic" charset="0"/>
              </a:rPr>
              <a:t> Treatment effect of PLEX according to simplified score thresholds. ACR, American College of Rheumatology.</a:t>
            </a:r>
          </a:p>
        </p:txBody>
      </p:sp>
    </p:spTree>
    <p:extLst>
      <p:ext uri="{BB962C8B-B14F-4D97-AF65-F5344CB8AC3E}">
        <p14:creationId xmlns:p14="http://schemas.microsoft.com/office/powerpoint/2010/main" val="31330374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Patients were identified using the </a:t>
            </a:r>
            <a:r>
              <a:rPr lang="en-US" dirty="0" err="1"/>
              <a:t>berden</a:t>
            </a:r>
            <a:r>
              <a:rPr lang="en-US" dirty="0"/>
              <a:t> and brix score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D5EEF-3ADC-AD40-884B-506E1CC4BE26}" type="slidenum">
              <a:rPr lang="el-GR" smtClean="0"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585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time goes the cellular crescent is changing, especially in untreated patients, is becoming fibro-cellular and then fibrous due to the production of interstitial collagen by fibroblasts.</a:t>
            </a:r>
          </a:p>
          <a:p>
            <a:r>
              <a:rPr lang="en-US" dirty="0"/>
              <a:t>Thus, the most important factor in relation with ANCA-GN, is the time interval from disease onset to initiation of therapy which is essential for renal outcomes.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7229-0328-564D-9FC7-296D525661A3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38082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very advanced math models the </a:t>
            </a:r>
            <a:r>
              <a:rPr lang="en-US" dirty="0" err="1"/>
              <a:t>reserchers</a:t>
            </a:r>
            <a:r>
              <a:rPr lang="en-US" dirty="0"/>
              <a:t> found that there was benefit for the total population from using PLEX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D5EEF-3ADC-AD40-884B-506E1CC4BE26}" type="slidenum">
              <a:rPr lang="el-GR" smtClean="0"/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40817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the prediction model showed that 42% of the total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D5EEF-3ADC-AD40-884B-506E1CC4BE26}" type="slidenum">
              <a:rPr lang="el-GR" smtClean="0"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95426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showed that PLEX was associated with lower risk of ESKD at 1 year and increased risk of serious infections which is a fact.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D5EEF-3ADC-AD40-884B-506E1CC4BE26}" type="slidenum">
              <a:rPr lang="el-GR" smtClean="0"/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2413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clinically see is patients with a rising serum creatinine. However, some patients with crescentic GN may have a serum creatinine relatively low, which underlines the fact that histology is not always predictable.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7229-0328-564D-9FC7-296D525661A3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4747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ANCA GN may present as renal limited disease, which means with no evidence of systemic vasculitis, or with extra renal manifestations without granulomas=MPA or with </a:t>
            </a:r>
            <a:r>
              <a:rPr lang="en-US" dirty="0" err="1"/>
              <a:t>granoulomatous</a:t>
            </a:r>
            <a:r>
              <a:rPr lang="en-US" dirty="0"/>
              <a:t> inflammation most often in the respiratory tract=GPA or with </a:t>
            </a:r>
            <a:r>
              <a:rPr lang="en-US" dirty="0" err="1"/>
              <a:t>granoulomas</a:t>
            </a:r>
            <a:r>
              <a:rPr lang="en-US" dirty="0"/>
              <a:t> plus asthma plus eosinophilia=EGPA</a:t>
            </a:r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7229-0328-564D-9FC7-296D525661A3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5053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343337FB-873E-5E45-AF00-8959245CD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874AEAF5-11EA-7A49-A808-21A1900D7079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l-GR" sz="1400" b="1" dirty="0">
                <a:latin typeface="Arial" panose="020B0604020202020204" pitchFamily="34" charset="0"/>
                <a:ea typeface="msgothic" charset="0"/>
                <a:cs typeface="msgothic" charset="0"/>
              </a:rPr>
              <a:t>PR3-ANCA and MPO-ANCA subtypes correlates with a particular organ system involvement and genetic profile. </a:t>
            </a:r>
          </a:p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l-GR" sz="1400" b="1" dirty="0">
                <a:latin typeface="Arial" panose="020B0604020202020204" pitchFamily="34" charset="0"/>
                <a:ea typeface="msgothic" charset="0"/>
                <a:cs typeface="msgothic" charset="0"/>
              </a:rPr>
              <a:t>Also 5% of patients with ANCA disease also have anti-GBM antibodies. </a:t>
            </a:r>
            <a:endParaRPr lang="en-GB" altLang="el-GR" dirty="0">
              <a:latin typeface="Arial" panose="020B0604020202020204" pitchFamily="34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28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Injection of anti-MPO-IgG ANCA serum in animal models resulted in development of ANCA-GN which is the same as in humans with crescents and necrosis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5D708-0698-F64A-801A-9D2D07B245E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635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recognize ANCA GN in patients with …although the first 3 features are enough for therapy initiation we still need a biopsy in order to establish the diagnosis..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7229-0328-564D-9FC7-296D525661A3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028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50ABC1-9241-7245-8859-328E6D663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3C40258-EDB7-B54C-8533-033CAA274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5BCD1C2-38AF-C74D-908A-F5F47525B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967C-7B58-374E-995E-45CB70CE2B27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0D14D58-7B28-6D46-94E6-B707894D8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939923A-AB81-7944-B5ED-676742B44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E0B0-B61C-BF4F-AE76-878A4631C5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5696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CCAA54-8909-6442-B10A-91E8B52B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4213F8E-262C-024C-901C-F5C66FDE6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447D715-C9D5-E44E-9FF3-60C65311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967C-7B58-374E-995E-45CB70CE2B27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F069B66-BCC0-B141-BFB5-19FCA9F30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99015D8-8661-0146-BB6B-A2F4A1F8B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E0B0-B61C-BF4F-AE76-878A4631C5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3174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A2917F72-F0C6-9644-A6D1-53F8999FD0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E62AE25-3506-3546-A311-838B07D0A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6F7DF26-1E29-684A-B0CC-6CA0535A5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967C-7B58-374E-995E-45CB70CE2B27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42E3461-842A-074F-8068-CF33C43EC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D4C4DC7-5967-2346-BB31-E569267E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E0B0-B61C-BF4F-AE76-878A4631C5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4857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210"/>
            <a:endParaRPr lang="el-GR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210"/>
            <a:endParaRPr lang="el-GR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210"/>
            <a:fld id="{DCE3BCF5-8CCA-476A-BFC8-522EC732F094}" type="slidenum">
              <a:rPr lang="el-GR" smtClean="0">
                <a:solidFill>
                  <a:srgbClr val="CEB966">
                    <a:shade val="75000"/>
                  </a:srgbClr>
                </a:solidFill>
              </a:rPr>
              <a:pPr defTabSz="914210"/>
              <a:t>‹#›</a:t>
            </a:fld>
            <a:endParaRPr lang="el-GR">
              <a:solidFill>
                <a:srgbClr val="CEB96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2207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0731"/>
            <a:ext cx="10972800" cy="44418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1" y="425451"/>
            <a:ext cx="8145137" cy="6127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5994400"/>
            <a:ext cx="10236200" cy="8636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eaLnBrk="0" hangingPunct="0">
              <a:defRPr sz="1000"/>
            </a:lvl1pPr>
          </a:lstStyle>
          <a:p>
            <a:pPr algn="l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>
              <a:solidFill>
                <a:srgbClr val="2A2A2A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521520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Contents 2_AA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54D2A71-6D07-706B-AC1B-AA9C4AE5BD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"/>
          <a:stretch/>
        </p:blipFill>
        <p:spPr>
          <a:xfrm>
            <a:off x="7053909" y="1146202"/>
            <a:ext cx="4912313" cy="5746668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5AAC37C-69AA-9593-0EEE-637D328A4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116" y="356613"/>
            <a:ext cx="9090089" cy="216085"/>
          </a:xfrm>
        </p:spPr>
        <p:txBody>
          <a:bodyPr wrap="square" lIns="0" tIns="0" rIns="0" bIns="0" anchor="t">
            <a:spAutoFit/>
          </a:bodyPr>
          <a:lstStyle>
            <a:lvl1pPr>
              <a:defRPr sz="1404" b="1">
                <a:solidFill>
                  <a:srgbClr val="0E56A5"/>
                </a:solidFill>
                <a:latin typeface="Arial Black" panose="020B0A04020102090204" pitchFamily="34" charset="0"/>
              </a:defRPr>
            </a:lvl1pPr>
            <a:lvl2pPr>
              <a:defRPr sz="1404"/>
            </a:lvl2pPr>
            <a:lvl3pPr>
              <a:defRPr sz="1404"/>
            </a:lvl3pPr>
            <a:lvl4pPr>
              <a:defRPr sz="1404"/>
            </a:lvl4pPr>
            <a:lvl5pPr>
              <a:defRPr sz="1404"/>
            </a:lvl5pPr>
          </a:lstStyle>
          <a:p>
            <a:r>
              <a:rPr lang="en-US" altLang="en-US" sz="1404" dirty="0"/>
              <a:t>CLICK TO EDIT MASTER TITLE STYLE</a:t>
            </a:r>
          </a:p>
        </p:txBody>
      </p:sp>
      <p:sp>
        <p:nvSpPr>
          <p:cNvPr id="37" name="Title Placeholder 1">
            <a:extLst>
              <a:ext uri="{FF2B5EF4-FFF2-40B4-BE49-F238E27FC236}">
                <a16:creationId xmlns:a16="http://schemas.microsoft.com/office/drawing/2014/main" id="{3FC0EB02-D781-F043-ADDF-F9ABE9E23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656612" y="605034"/>
            <a:ext cx="9088521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2200" b="1">
                <a:solidFill>
                  <a:srgbClr val="0E56A5"/>
                </a:solidFill>
                <a:latin typeface="Arial Black" panose="020B0A04020102090204" pitchFamily="34" charset="0"/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7AAB326-FC62-EA4D-9E6F-93E83D5B9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613" y="1279525"/>
            <a:ext cx="10532857" cy="4553753"/>
          </a:xfrm>
        </p:spPr>
        <p:txBody>
          <a:bodyPr lIns="0"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72ED6F1-177A-BEE3-05C1-D79D54FBE1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6571" y="6610789"/>
            <a:ext cx="4277259" cy="138386"/>
          </a:xfrm>
        </p:spPr>
        <p:txBody>
          <a:bodyPr lIns="0" tIns="0" rIns="0" bIns="0" anchor="b">
            <a:spAutoFit/>
          </a:bodyPr>
          <a:lstStyle>
            <a:lvl1pPr marL="0" indent="0" algn="l">
              <a:buNone/>
              <a:defRPr sz="9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footnotes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C99F459-C922-A1D3-E0CD-C2536795E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62244" y="6344194"/>
            <a:ext cx="5545934" cy="138386"/>
          </a:xfrm>
        </p:spPr>
        <p:txBody>
          <a:bodyPr wrap="square" lIns="0" tIns="0" rIns="0" bIns="0" anchor="b">
            <a:spAutoFit/>
          </a:bodyPr>
          <a:lstStyle>
            <a:lvl1pPr marL="0" indent="0" algn="r">
              <a:buNone/>
              <a:defRPr sz="900">
                <a:solidFill>
                  <a:srgbClr val="80808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footer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795DFD2-811E-2D2B-43E9-13D29FC925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571" y="6146845"/>
            <a:ext cx="4277259" cy="335735"/>
          </a:xfrm>
        </p:spPr>
        <p:txBody>
          <a:bodyPr lIns="0" tIns="0" rIns="0" bIns="0" anchor="b"/>
          <a:lstStyle>
            <a:lvl1pPr marL="0" indent="0" algn="l">
              <a:buNone/>
              <a:defRPr sz="900">
                <a:solidFill>
                  <a:srgbClr val="80808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abbreviations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E997313-1134-274A-630F-503E4C3E9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268178" y="6612386"/>
            <a:ext cx="540000" cy="13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lnSpc>
                <a:spcPct val="100000"/>
              </a:lnSpc>
              <a:defRPr sz="889" b="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DD23232-80CB-DC46-AA69-6D30986A170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2D78CE-D0FE-3B63-2117-EE05E19D55FE}"/>
              </a:ext>
            </a:extLst>
          </p:cNvPr>
          <p:cNvGrpSpPr/>
          <p:nvPr userDrawn="1"/>
        </p:nvGrpSpPr>
        <p:grpSpPr>
          <a:xfrm>
            <a:off x="10512450" y="-8601"/>
            <a:ext cx="1216710" cy="1123108"/>
            <a:chOff x="5913251" y="-4838"/>
            <a:chExt cx="684399" cy="63174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98E6486-54EA-CD78-0C01-AB923C239EFE}"/>
                </a:ext>
              </a:extLst>
            </p:cNvPr>
            <p:cNvSpPr txBox="1"/>
            <p:nvPr userDrawn="1"/>
          </p:nvSpPr>
          <p:spPr>
            <a:xfrm>
              <a:off x="5913252" y="234870"/>
              <a:ext cx="684398" cy="392040"/>
            </a:xfrm>
            <a:prstGeom prst="rect">
              <a:avLst/>
            </a:prstGeom>
            <a:solidFill>
              <a:srgbClr val="E2DFDA"/>
            </a:solidFill>
          </p:spPr>
          <p:txBody>
            <a:bodyPr wrap="none" lIns="0" tIns="64008" rIns="0" rtlCol="0">
              <a:noAutofit/>
            </a:bodyPr>
            <a:lstStyle/>
            <a:p>
              <a:pPr marL="0" marR="0" lvl="0" indent="0" algn="ctr" defTabSz="1625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067" b="0" dirty="0">
                <a:solidFill>
                  <a:schemeClr val="bg1"/>
                </a:solidFill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476FFD1-A3A7-EAF2-41E2-A6615DE1351E}"/>
                </a:ext>
              </a:extLst>
            </p:cNvPr>
            <p:cNvGrpSpPr/>
            <p:nvPr userDrawn="1"/>
          </p:nvGrpSpPr>
          <p:grpSpPr>
            <a:xfrm>
              <a:off x="6115908" y="291279"/>
              <a:ext cx="279079" cy="335631"/>
              <a:chOff x="986618" y="5664857"/>
              <a:chExt cx="992651" cy="1193799"/>
            </a:xfrm>
          </p:grpSpPr>
          <p:sp>
            <p:nvSpPr>
              <p:cNvPr id="47" name="Freeform 12">
                <a:extLst>
                  <a:ext uri="{FF2B5EF4-FFF2-40B4-BE49-F238E27FC236}">
                    <a16:creationId xmlns:a16="http://schemas.microsoft.com/office/drawing/2014/main" id="{F24BE16A-01E7-BD0D-38C3-0B6F7A7B3AB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986618" y="5664857"/>
                <a:ext cx="992651" cy="1193799"/>
              </a:xfrm>
              <a:custGeom>
                <a:avLst/>
                <a:gdLst>
                  <a:gd name="T0" fmla="*/ 146 w 3415"/>
                  <a:gd name="T1" fmla="*/ 4057 h 4107"/>
                  <a:gd name="T2" fmla="*/ 248 w 3415"/>
                  <a:gd name="T3" fmla="*/ 3835 h 4107"/>
                  <a:gd name="T4" fmla="*/ 342 w 3415"/>
                  <a:gd name="T5" fmla="*/ 3623 h 4107"/>
                  <a:gd name="T6" fmla="*/ 424 w 3415"/>
                  <a:gd name="T7" fmla="*/ 3380 h 4107"/>
                  <a:gd name="T8" fmla="*/ 494 w 3415"/>
                  <a:gd name="T9" fmla="*/ 3088 h 4107"/>
                  <a:gd name="T10" fmla="*/ 492 w 3415"/>
                  <a:gd name="T11" fmla="*/ 2838 h 4107"/>
                  <a:gd name="T12" fmla="*/ 442 w 3415"/>
                  <a:gd name="T13" fmla="*/ 2592 h 4107"/>
                  <a:gd name="T14" fmla="*/ 334 w 3415"/>
                  <a:gd name="T15" fmla="*/ 2354 h 4107"/>
                  <a:gd name="T16" fmla="*/ 198 w 3415"/>
                  <a:gd name="T17" fmla="*/ 2134 h 4107"/>
                  <a:gd name="T18" fmla="*/ 98 w 3415"/>
                  <a:gd name="T19" fmla="*/ 1953 h 4107"/>
                  <a:gd name="T20" fmla="*/ 36 w 3415"/>
                  <a:gd name="T21" fmla="*/ 1765 h 4107"/>
                  <a:gd name="T22" fmla="*/ 2 w 3415"/>
                  <a:gd name="T23" fmla="*/ 1477 h 4107"/>
                  <a:gd name="T24" fmla="*/ 20 w 3415"/>
                  <a:gd name="T25" fmla="*/ 1141 h 4107"/>
                  <a:gd name="T26" fmla="*/ 84 w 3415"/>
                  <a:gd name="T27" fmla="*/ 879 h 4107"/>
                  <a:gd name="T28" fmla="*/ 220 w 3415"/>
                  <a:gd name="T29" fmla="*/ 614 h 4107"/>
                  <a:gd name="T30" fmla="*/ 310 w 3415"/>
                  <a:gd name="T31" fmla="*/ 484 h 4107"/>
                  <a:gd name="T32" fmla="*/ 392 w 3415"/>
                  <a:gd name="T33" fmla="*/ 384 h 4107"/>
                  <a:gd name="T34" fmla="*/ 534 w 3415"/>
                  <a:gd name="T35" fmla="*/ 248 h 4107"/>
                  <a:gd name="T36" fmla="*/ 692 w 3415"/>
                  <a:gd name="T37" fmla="*/ 140 h 4107"/>
                  <a:gd name="T38" fmla="*/ 860 w 3415"/>
                  <a:gd name="T39" fmla="*/ 68 h 4107"/>
                  <a:gd name="T40" fmla="*/ 1134 w 3415"/>
                  <a:gd name="T41" fmla="*/ 10 h 4107"/>
                  <a:gd name="T42" fmla="*/ 1494 w 3415"/>
                  <a:gd name="T43" fmla="*/ 4 h 4107"/>
                  <a:gd name="T44" fmla="*/ 1943 w 3415"/>
                  <a:gd name="T45" fmla="*/ 70 h 4107"/>
                  <a:gd name="T46" fmla="*/ 2249 w 3415"/>
                  <a:gd name="T47" fmla="*/ 156 h 4107"/>
                  <a:gd name="T48" fmla="*/ 2463 w 3415"/>
                  <a:gd name="T49" fmla="*/ 252 h 4107"/>
                  <a:gd name="T50" fmla="*/ 2663 w 3415"/>
                  <a:gd name="T51" fmla="*/ 378 h 4107"/>
                  <a:gd name="T52" fmla="*/ 2815 w 3415"/>
                  <a:gd name="T53" fmla="*/ 520 h 4107"/>
                  <a:gd name="T54" fmla="*/ 2933 w 3415"/>
                  <a:gd name="T55" fmla="*/ 676 h 4107"/>
                  <a:gd name="T56" fmla="*/ 3023 w 3415"/>
                  <a:gd name="T57" fmla="*/ 885 h 4107"/>
                  <a:gd name="T58" fmla="*/ 3117 w 3415"/>
                  <a:gd name="T59" fmla="*/ 1279 h 4107"/>
                  <a:gd name="T60" fmla="*/ 3121 w 3415"/>
                  <a:gd name="T61" fmla="*/ 1477 h 4107"/>
                  <a:gd name="T62" fmla="*/ 3083 w 3415"/>
                  <a:gd name="T63" fmla="*/ 1697 h 4107"/>
                  <a:gd name="T64" fmla="*/ 3105 w 3415"/>
                  <a:gd name="T65" fmla="*/ 1833 h 4107"/>
                  <a:gd name="T66" fmla="*/ 3221 w 3415"/>
                  <a:gd name="T67" fmla="*/ 2031 h 4107"/>
                  <a:gd name="T68" fmla="*/ 3371 w 3415"/>
                  <a:gd name="T69" fmla="*/ 2238 h 4107"/>
                  <a:gd name="T70" fmla="*/ 3415 w 3415"/>
                  <a:gd name="T71" fmla="*/ 2346 h 4107"/>
                  <a:gd name="T72" fmla="*/ 3371 w 3415"/>
                  <a:gd name="T73" fmla="*/ 2436 h 4107"/>
                  <a:gd name="T74" fmla="*/ 3247 w 3415"/>
                  <a:gd name="T75" fmla="*/ 2500 h 4107"/>
                  <a:gd name="T76" fmla="*/ 3211 w 3415"/>
                  <a:gd name="T77" fmla="*/ 2532 h 4107"/>
                  <a:gd name="T78" fmla="*/ 3225 w 3415"/>
                  <a:gd name="T79" fmla="*/ 2650 h 4107"/>
                  <a:gd name="T80" fmla="*/ 3233 w 3415"/>
                  <a:gd name="T81" fmla="*/ 2730 h 4107"/>
                  <a:gd name="T82" fmla="*/ 3175 w 3415"/>
                  <a:gd name="T83" fmla="*/ 2812 h 4107"/>
                  <a:gd name="T84" fmla="*/ 3153 w 3415"/>
                  <a:gd name="T85" fmla="*/ 2866 h 4107"/>
                  <a:gd name="T86" fmla="*/ 3177 w 3415"/>
                  <a:gd name="T87" fmla="*/ 2946 h 4107"/>
                  <a:gd name="T88" fmla="*/ 3149 w 3415"/>
                  <a:gd name="T89" fmla="*/ 3026 h 4107"/>
                  <a:gd name="T90" fmla="*/ 3079 w 3415"/>
                  <a:gd name="T91" fmla="*/ 3094 h 4107"/>
                  <a:gd name="T92" fmla="*/ 3057 w 3415"/>
                  <a:gd name="T93" fmla="*/ 3172 h 4107"/>
                  <a:gd name="T94" fmla="*/ 3053 w 3415"/>
                  <a:gd name="T95" fmla="*/ 3324 h 4107"/>
                  <a:gd name="T96" fmla="*/ 2985 w 3415"/>
                  <a:gd name="T97" fmla="*/ 3455 h 4107"/>
                  <a:gd name="T98" fmla="*/ 2863 w 3415"/>
                  <a:gd name="T99" fmla="*/ 3525 h 4107"/>
                  <a:gd name="T100" fmla="*/ 2625 w 3415"/>
                  <a:gd name="T101" fmla="*/ 3525 h 4107"/>
                  <a:gd name="T102" fmla="*/ 2281 w 3415"/>
                  <a:gd name="T103" fmla="*/ 3495 h 4107"/>
                  <a:gd name="T104" fmla="*/ 2177 w 3415"/>
                  <a:gd name="T105" fmla="*/ 3511 h 4107"/>
                  <a:gd name="T106" fmla="*/ 2075 w 3415"/>
                  <a:gd name="T107" fmla="*/ 3605 h 4107"/>
                  <a:gd name="T108" fmla="*/ 1965 w 3415"/>
                  <a:gd name="T109" fmla="*/ 3795 h 4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415" h="4107">
                    <a:moveTo>
                      <a:pt x="1899" y="4107"/>
                    </a:moveTo>
                    <a:lnTo>
                      <a:pt x="1899" y="4107"/>
                    </a:lnTo>
                    <a:lnTo>
                      <a:pt x="134" y="4107"/>
                    </a:lnTo>
                    <a:lnTo>
                      <a:pt x="134" y="4107"/>
                    </a:lnTo>
                    <a:lnTo>
                      <a:pt x="140" y="4083"/>
                    </a:lnTo>
                    <a:lnTo>
                      <a:pt x="146" y="4057"/>
                    </a:lnTo>
                    <a:lnTo>
                      <a:pt x="146" y="4057"/>
                    </a:lnTo>
                    <a:lnTo>
                      <a:pt x="174" y="3993"/>
                    </a:lnTo>
                    <a:lnTo>
                      <a:pt x="202" y="3929"/>
                    </a:lnTo>
                    <a:lnTo>
                      <a:pt x="202" y="3929"/>
                    </a:lnTo>
                    <a:lnTo>
                      <a:pt x="224" y="3881"/>
                    </a:lnTo>
                    <a:lnTo>
                      <a:pt x="248" y="3835"/>
                    </a:lnTo>
                    <a:lnTo>
                      <a:pt x="248" y="3835"/>
                    </a:lnTo>
                    <a:lnTo>
                      <a:pt x="272" y="3787"/>
                    </a:lnTo>
                    <a:lnTo>
                      <a:pt x="294" y="3741"/>
                    </a:lnTo>
                    <a:lnTo>
                      <a:pt x="294" y="3741"/>
                    </a:lnTo>
                    <a:lnTo>
                      <a:pt x="318" y="3683"/>
                    </a:lnTo>
                    <a:lnTo>
                      <a:pt x="342" y="3623"/>
                    </a:lnTo>
                    <a:lnTo>
                      <a:pt x="342" y="3623"/>
                    </a:lnTo>
                    <a:lnTo>
                      <a:pt x="366" y="3567"/>
                    </a:lnTo>
                    <a:lnTo>
                      <a:pt x="388" y="3509"/>
                    </a:lnTo>
                    <a:lnTo>
                      <a:pt x="388" y="3509"/>
                    </a:lnTo>
                    <a:lnTo>
                      <a:pt x="406" y="3443"/>
                    </a:lnTo>
                    <a:lnTo>
                      <a:pt x="424" y="3380"/>
                    </a:lnTo>
                    <a:lnTo>
                      <a:pt x="424" y="3380"/>
                    </a:lnTo>
                    <a:lnTo>
                      <a:pt x="458" y="3252"/>
                    </a:lnTo>
                    <a:lnTo>
                      <a:pt x="474" y="3188"/>
                    </a:lnTo>
                    <a:lnTo>
                      <a:pt x="488" y="3124"/>
                    </a:lnTo>
                    <a:lnTo>
                      <a:pt x="488" y="3124"/>
                    </a:lnTo>
                    <a:lnTo>
                      <a:pt x="494" y="3088"/>
                    </a:lnTo>
                    <a:lnTo>
                      <a:pt x="498" y="3052"/>
                    </a:lnTo>
                    <a:lnTo>
                      <a:pt x="500" y="3018"/>
                    </a:lnTo>
                    <a:lnTo>
                      <a:pt x="500" y="2982"/>
                    </a:lnTo>
                    <a:lnTo>
                      <a:pt x="498" y="2910"/>
                    </a:lnTo>
                    <a:lnTo>
                      <a:pt x="492" y="2838"/>
                    </a:lnTo>
                    <a:lnTo>
                      <a:pt x="492" y="2838"/>
                    </a:lnTo>
                    <a:lnTo>
                      <a:pt x="488" y="2796"/>
                    </a:lnTo>
                    <a:lnTo>
                      <a:pt x="482" y="2754"/>
                    </a:lnTo>
                    <a:lnTo>
                      <a:pt x="474" y="2714"/>
                    </a:lnTo>
                    <a:lnTo>
                      <a:pt x="464" y="2672"/>
                    </a:lnTo>
                    <a:lnTo>
                      <a:pt x="454" y="2632"/>
                    </a:lnTo>
                    <a:lnTo>
                      <a:pt x="442" y="2592"/>
                    </a:lnTo>
                    <a:lnTo>
                      <a:pt x="428" y="2552"/>
                    </a:lnTo>
                    <a:lnTo>
                      <a:pt x="412" y="2514"/>
                    </a:lnTo>
                    <a:lnTo>
                      <a:pt x="412" y="2514"/>
                    </a:lnTo>
                    <a:lnTo>
                      <a:pt x="394" y="2474"/>
                    </a:lnTo>
                    <a:lnTo>
                      <a:pt x="376" y="2434"/>
                    </a:lnTo>
                    <a:lnTo>
                      <a:pt x="334" y="2354"/>
                    </a:lnTo>
                    <a:lnTo>
                      <a:pt x="334" y="2354"/>
                    </a:lnTo>
                    <a:lnTo>
                      <a:pt x="296" y="2288"/>
                    </a:lnTo>
                    <a:lnTo>
                      <a:pt x="258" y="2222"/>
                    </a:lnTo>
                    <a:lnTo>
                      <a:pt x="258" y="2222"/>
                    </a:lnTo>
                    <a:lnTo>
                      <a:pt x="218" y="2164"/>
                    </a:lnTo>
                    <a:lnTo>
                      <a:pt x="198" y="2134"/>
                    </a:lnTo>
                    <a:lnTo>
                      <a:pt x="180" y="2104"/>
                    </a:lnTo>
                    <a:lnTo>
                      <a:pt x="180" y="2104"/>
                    </a:lnTo>
                    <a:lnTo>
                      <a:pt x="144" y="2039"/>
                    </a:lnTo>
                    <a:lnTo>
                      <a:pt x="108" y="1973"/>
                    </a:lnTo>
                    <a:lnTo>
                      <a:pt x="108" y="1973"/>
                    </a:lnTo>
                    <a:lnTo>
                      <a:pt x="98" y="1953"/>
                    </a:lnTo>
                    <a:lnTo>
                      <a:pt x="88" y="1931"/>
                    </a:lnTo>
                    <a:lnTo>
                      <a:pt x="72" y="1889"/>
                    </a:lnTo>
                    <a:lnTo>
                      <a:pt x="58" y="1845"/>
                    </a:lnTo>
                    <a:lnTo>
                      <a:pt x="46" y="1801"/>
                    </a:lnTo>
                    <a:lnTo>
                      <a:pt x="46" y="1801"/>
                    </a:lnTo>
                    <a:lnTo>
                      <a:pt x="36" y="1765"/>
                    </a:lnTo>
                    <a:lnTo>
                      <a:pt x="30" y="1731"/>
                    </a:lnTo>
                    <a:lnTo>
                      <a:pt x="18" y="1663"/>
                    </a:lnTo>
                    <a:lnTo>
                      <a:pt x="12" y="1593"/>
                    </a:lnTo>
                    <a:lnTo>
                      <a:pt x="6" y="1525"/>
                    </a:lnTo>
                    <a:lnTo>
                      <a:pt x="6" y="1525"/>
                    </a:lnTo>
                    <a:lnTo>
                      <a:pt x="2" y="1477"/>
                    </a:lnTo>
                    <a:lnTo>
                      <a:pt x="0" y="1429"/>
                    </a:lnTo>
                    <a:lnTo>
                      <a:pt x="2" y="1381"/>
                    </a:lnTo>
                    <a:lnTo>
                      <a:pt x="4" y="1333"/>
                    </a:lnTo>
                    <a:lnTo>
                      <a:pt x="10" y="1237"/>
                    </a:lnTo>
                    <a:lnTo>
                      <a:pt x="20" y="1141"/>
                    </a:lnTo>
                    <a:lnTo>
                      <a:pt x="20" y="1141"/>
                    </a:lnTo>
                    <a:lnTo>
                      <a:pt x="26" y="1097"/>
                    </a:lnTo>
                    <a:lnTo>
                      <a:pt x="34" y="1053"/>
                    </a:lnTo>
                    <a:lnTo>
                      <a:pt x="44" y="1009"/>
                    </a:lnTo>
                    <a:lnTo>
                      <a:pt x="56" y="965"/>
                    </a:lnTo>
                    <a:lnTo>
                      <a:pt x="68" y="923"/>
                    </a:lnTo>
                    <a:lnTo>
                      <a:pt x="84" y="879"/>
                    </a:lnTo>
                    <a:lnTo>
                      <a:pt x="102" y="837"/>
                    </a:lnTo>
                    <a:lnTo>
                      <a:pt x="120" y="797"/>
                    </a:lnTo>
                    <a:lnTo>
                      <a:pt x="120" y="797"/>
                    </a:lnTo>
                    <a:lnTo>
                      <a:pt x="144" y="749"/>
                    </a:lnTo>
                    <a:lnTo>
                      <a:pt x="168" y="703"/>
                    </a:lnTo>
                    <a:lnTo>
                      <a:pt x="220" y="614"/>
                    </a:lnTo>
                    <a:lnTo>
                      <a:pt x="220" y="614"/>
                    </a:lnTo>
                    <a:lnTo>
                      <a:pt x="238" y="586"/>
                    </a:lnTo>
                    <a:lnTo>
                      <a:pt x="256" y="560"/>
                    </a:lnTo>
                    <a:lnTo>
                      <a:pt x="292" y="506"/>
                    </a:lnTo>
                    <a:lnTo>
                      <a:pt x="292" y="506"/>
                    </a:lnTo>
                    <a:lnTo>
                      <a:pt x="310" y="484"/>
                    </a:lnTo>
                    <a:lnTo>
                      <a:pt x="328" y="462"/>
                    </a:lnTo>
                    <a:lnTo>
                      <a:pt x="328" y="462"/>
                    </a:lnTo>
                    <a:lnTo>
                      <a:pt x="348" y="436"/>
                    </a:lnTo>
                    <a:lnTo>
                      <a:pt x="368" y="410"/>
                    </a:lnTo>
                    <a:lnTo>
                      <a:pt x="368" y="410"/>
                    </a:lnTo>
                    <a:lnTo>
                      <a:pt x="392" y="384"/>
                    </a:lnTo>
                    <a:lnTo>
                      <a:pt x="418" y="356"/>
                    </a:lnTo>
                    <a:lnTo>
                      <a:pt x="418" y="356"/>
                    </a:lnTo>
                    <a:lnTo>
                      <a:pt x="454" y="320"/>
                    </a:lnTo>
                    <a:lnTo>
                      <a:pt x="490" y="286"/>
                    </a:lnTo>
                    <a:lnTo>
                      <a:pt x="490" y="286"/>
                    </a:lnTo>
                    <a:lnTo>
                      <a:pt x="534" y="248"/>
                    </a:lnTo>
                    <a:lnTo>
                      <a:pt x="578" y="214"/>
                    </a:lnTo>
                    <a:lnTo>
                      <a:pt x="578" y="214"/>
                    </a:lnTo>
                    <a:lnTo>
                      <a:pt x="616" y="186"/>
                    </a:lnTo>
                    <a:lnTo>
                      <a:pt x="656" y="160"/>
                    </a:lnTo>
                    <a:lnTo>
                      <a:pt x="656" y="160"/>
                    </a:lnTo>
                    <a:lnTo>
                      <a:pt x="692" y="140"/>
                    </a:lnTo>
                    <a:lnTo>
                      <a:pt x="732" y="122"/>
                    </a:lnTo>
                    <a:lnTo>
                      <a:pt x="732" y="122"/>
                    </a:lnTo>
                    <a:lnTo>
                      <a:pt x="794" y="92"/>
                    </a:lnTo>
                    <a:lnTo>
                      <a:pt x="826" y="78"/>
                    </a:lnTo>
                    <a:lnTo>
                      <a:pt x="860" y="68"/>
                    </a:lnTo>
                    <a:lnTo>
                      <a:pt x="860" y="68"/>
                    </a:lnTo>
                    <a:lnTo>
                      <a:pt x="898" y="56"/>
                    </a:lnTo>
                    <a:lnTo>
                      <a:pt x="936" y="46"/>
                    </a:lnTo>
                    <a:lnTo>
                      <a:pt x="1014" y="30"/>
                    </a:lnTo>
                    <a:lnTo>
                      <a:pt x="1014" y="30"/>
                    </a:lnTo>
                    <a:lnTo>
                      <a:pt x="1094" y="16"/>
                    </a:lnTo>
                    <a:lnTo>
                      <a:pt x="1134" y="10"/>
                    </a:lnTo>
                    <a:lnTo>
                      <a:pt x="1174" y="6"/>
                    </a:lnTo>
                    <a:lnTo>
                      <a:pt x="1174" y="6"/>
                    </a:lnTo>
                    <a:lnTo>
                      <a:pt x="1280" y="2"/>
                    </a:lnTo>
                    <a:lnTo>
                      <a:pt x="1388" y="0"/>
                    </a:lnTo>
                    <a:lnTo>
                      <a:pt x="1440" y="2"/>
                    </a:lnTo>
                    <a:lnTo>
                      <a:pt x="1494" y="4"/>
                    </a:lnTo>
                    <a:lnTo>
                      <a:pt x="1546" y="10"/>
                    </a:lnTo>
                    <a:lnTo>
                      <a:pt x="1600" y="16"/>
                    </a:lnTo>
                    <a:lnTo>
                      <a:pt x="1600" y="16"/>
                    </a:lnTo>
                    <a:lnTo>
                      <a:pt x="1771" y="40"/>
                    </a:lnTo>
                    <a:lnTo>
                      <a:pt x="1857" y="54"/>
                    </a:lnTo>
                    <a:lnTo>
                      <a:pt x="1943" y="70"/>
                    </a:lnTo>
                    <a:lnTo>
                      <a:pt x="1943" y="70"/>
                    </a:lnTo>
                    <a:lnTo>
                      <a:pt x="2009" y="86"/>
                    </a:lnTo>
                    <a:lnTo>
                      <a:pt x="2077" y="104"/>
                    </a:lnTo>
                    <a:lnTo>
                      <a:pt x="2209" y="144"/>
                    </a:lnTo>
                    <a:lnTo>
                      <a:pt x="2209" y="144"/>
                    </a:lnTo>
                    <a:lnTo>
                      <a:pt x="2249" y="156"/>
                    </a:lnTo>
                    <a:lnTo>
                      <a:pt x="2289" y="170"/>
                    </a:lnTo>
                    <a:lnTo>
                      <a:pt x="2329" y="186"/>
                    </a:lnTo>
                    <a:lnTo>
                      <a:pt x="2367" y="202"/>
                    </a:lnTo>
                    <a:lnTo>
                      <a:pt x="2367" y="202"/>
                    </a:lnTo>
                    <a:lnTo>
                      <a:pt x="2415" y="226"/>
                    </a:lnTo>
                    <a:lnTo>
                      <a:pt x="2463" y="252"/>
                    </a:lnTo>
                    <a:lnTo>
                      <a:pt x="2555" y="304"/>
                    </a:lnTo>
                    <a:lnTo>
                      <a:pt x="2555" y="304"/>
                    </a:lnTo>
                    <a:lnTo>
                      <a:pt x="2593" y="326"/>
                    </a:lnTo>
                    <a:lnTo>
                      <a:pt x="2627" y="352"/>
                    </a:lnTo>
                    <a:lnTo>
                      <a:pt x="2627" y="352"/>
                    </a:lnTo>
                    <a:lnTo>
                      <a:pt x="2663" y="378"/>
                    </a:lnTo>
                    <a:lnTo>
                      <a:pt x="2697" y="408"/>
                    </a:lnTo>
                    <a:lnTo>
                      <a:pt x="2697" y="408"/>
                    </a:lnTo>
                    <a:lnTo>
                      <a:pt x="2739" y="442"/>
                    </a:lnTo>
                    <a:lnTo>
                      <a:pt x="2779" y="480"/>
                    </a:lnTo>
                    <a:lnTo>
                      <a:pt x="2779" y="480"/>
                    </a:lnTo>
                    <a:lnTo>
                      <a:pt x="2815" y="520"/>
                    </a:lnTo>
                    <a:lnTo>
                      <a:pt x="2849" y="562"/>
                    </a:lnTo>
                    <a:lnTo>
                      <a:pt x="2849" y="562"/>
                    </a:lnTo>
                    <a:lnTo>
                      <a:pt x="2893" y="618"/>
                    </a:lnTo>
                    <a:lnTo>
                      <a:pt x="2913" y="646"/>
                    </a:lnTo>
                    <a:lnTo>
                      <a:pt x="2933" y="676"/>
                    </a:lnTo>
                    <a:lnTo>
                      <a:pt x="2933" y="676"/>
                    </a:lnTo>
                    <a:lnTo>
                      <a:pt x="2955" y="713"/>
                    </a:lnTo>
                    <a:lnTo>
                      <a:pt x="2973" y="753"/>
                    </a:lnTo>
                    <a:lnTo>
                      <a:pt x="2991" y="793"/>
                    </a:lnTo>
                    <a:lnTo>
                      <a:pt x="3007" y="835"/>
                    </a:lnTo>
                    <a:lnTo>
                      <a:pt x="3007" y="835"/>
                    </a:lnTo>
                    <a:lnTo>
                      <a:pt x="3023" y="885"/>
                    </a:lnTo>
                    <a:lnTo>
                      <a:pt x="3039" y="937"/>
                    </a:lnTo>
                    <a:lnTo>
                      <a:pt x="3055" y="989"/>
                    </a:lnTo>
                    <a:lnTo>
                      <a:pt x="3067" y="1041"/>
                    </a:lnTo>
                    <a:lnTo>
                      <a:pt x="3067" y="1041"/>
                    </a:lnTo>
                    <a:lnTo>
                      <a:pt x="3093" y="1159"/>
                    </a:lnTo>
                    <a:lnTo>
                      <a:pt x="3117" y="1279"/>
                    </a:lnTo>
                    <a:lnTo>
                      <a:pt x="3117" y="1279"/>
                    </a:lnTo>
                    <a:lnTo>
                      <a:pt x="3123" y="1327"/>
                    </a:lnTo>
                    <a:lnTo>
                      <a:pt x="3127" y="1377"/>
                    </a:lnTo>
                    <a:lnTo>
                      <a:pt x="3125" y="1427"/>
                    </a:lnTo>
                    <a:lnTo>
                      <a:pt x="3121" y="1477"/>
                    </a:lnTo>
                    <a:lnTo>
                      <a:pt x="3121" y="1477"/>
                    </a:lnTo>
                    <a:lnTo>
                      <a:pt x="3115" y="1519"/>
                    </a:lnTo>
                    <a:lnTo>
                      <a:pt x="3107" y="1563"/>
                    </a:lnTo>
                    <a:lnTo>
                      <a:pt x="3089" y="1649"/>
                    </a:lnTo>
                    <a:lnTo>
                      <a:pt x="3089" y="1649"/>
                    </a:lnTo>
                    <a:lnTo>
                      <a:pt x="3085" y="1673"/>
                    </a:lnTo>
                    <a:lnTo>
                      <a:pt x="3083" y="1697"/>
                    </a:lnTo>
                    <a:lnTo>
                      <a:pt x="3081" y="1719"/>
                    </a:lnTo>
                    <a:lnTo>
                      <a:pt x="3083" y="1743"/>
                    </a:lnTo>
                    <a:lnTo>
                      <a:pt x="3085" y="1767"/>
                    </a:lnTo>
                    <a:lnTo>
                      <a:pt x="3089" y="1789"/>
                    </a:lnTo>
                    <a:lnTo>
                      <a:pt x="3097" y="1811"/>
                    </a:lnTo>
                    <a:lnTo>
                      <a:pt x="3105" y="1833"/>
                    </a:lnTo>
                    <a:lnTo>
                      <a:pt x="3105" y="1833"/>
                    </a:lnTo>
                    <a:lnTo>
                      <a:pt x="3127" y="1875"/>
                    </a:lnTo>
                    <a:lnTo>
                      <a:pt x="3149" y="1915"/>
                    </a:lnTo>
                    <a:lnTo>
                      <a:pt x="3195" y="1993"/>
                    </a:lnTo>
                    <a:lnTo>
                      <a:pt x="3195" y="1993"/>
                    </a:lnTo>
                    <a:lnTo>
                      <a:pt x="3221" y="2031"/>
                    </a:lnTo>
                    <a:lnTo>
                      <a:pt x="3247" y="2068"/>
                    </a:lnTo>
                    <a:lnTo>
                      <a:pt x="3301" y="2144"/>
                    </a:lnTo>
                    <a:lnTo>
                      <a:pt x="3301" y="2144"/>
                    </a:lnTo>
                    <a:lnTo>
                      <a:pt x="3355" y="2216"/>
                    </a:lnTo>
                    <a:lnTo>
                      <a:pt x="3355" y="2216"/>
                    </a:lnTo>
                    <a:lnTo>
                      <a:pt x="3371" y="2238"/>
                    </a:lnTo>
                    <a:lnTo>
                      <a:pt x="3385" y="2260"/>
                    </a:lnTo>
                    <a:lnTo>
                      <a:pt x="3399" y="2284"/>
                    </a:lnTo>
                    <a:lnTo>
                      <a:pt x="3409" y="2308"/>
                    </a:lnTo>
                    <a:lnTo>
                      <a:pt x="3409" y="2308"/>
                    </a:lnTo>
                    <a:lnTo>
                      <a:pt x="3413" y="2328"/>
                    </a:lnTo>
                    <a:lnTo>
                      <a:pt x="3415" y="2346"/>
                    </a:lnTo>
                    <a:lnTo>
                      <a:pt x="3413" y="2362"/>
                    </a:lnTo>
                    <a:lnTo>
                      <a:pt x="3409" y="2378"/>
                    </a:lnTo>
                    <a:lnTo>
                      <a:pt x="3403" y="2394"/>
                    </a:lnTo>
                    <a:lnTo>
                      <a:pt x="3395" y="2408"/>
                    </a:lnTo>
                    <a:lnTo>
                      <a:pt x="3383" y="2422"/>
                    </a:lnTo>
                    <a:lnTo>
                      <a:pt x="3371" y="2436"/>
                    </a:lnTo>
                    <a:lnTo>
                      <a:pt x="3371" y="2436"/>
                    </a:lnTo>
                    <a:lnTo>
                      <a:pt x="3357" y="2448"/>
                    </a:lnTo>
                    <a:lnTo>
                      <a:pt x="3343" y="2458"/>
                    </a:lnTo>
                    <a:lnTo>
                      <a:pt x="3313" y="2474"/>
                    </a:lnTo>
                    <a:lnTo>
                      <a:pt x="3281" y="2490"/>
                    </a:lnTo>
                    <a:lnTo>
                      <a:pt x="3247" y="2500"/>
                    </a:lnTo>
                    <a:lnTo>
                      <a:pt x="3247" y="2500"/>
                    </a:lnTo>
                    <a:lnTo>
                      <a:pt x="3231" y="2508"/>
                    </a:lnTo>
                    <a:lnTo>
                      <a:pt x="3225" y="2514"/>
                    </a:lnTo>
                    <a:lnTo>
                      <a:pt x="3219" y="2518"/>
                    </a:lnTo>
                    <a:lnTo>
                      <a:pt x="3215" y="2526"/>
                    </a:lnTo>
                    <a:lnTo>
                      <a:pt x="3211" y="2532"/>
                    </a:lnTo>
                    <a:lnTo>
                      <a:pt x="3207" y="2550"/>
                    </a:lnTo>
                    <a:lnTo>
                      <a:pt x="3207" y="2550"/>
                    </a:lnTo>
                    <a:lnTo>
                      <a:pt x="3205" y="2576"/>
                    </a:lnTo>
                    <a:lnTo>
                      <a:pt x="3209" y="2602"/>
                    </a:lnTo>
                    <a:lnTo>
                      <a:pt x="3215" y="2628"/>
                    </a:lnTo>
                    <a:lnTo>
                      <a:pt x="3225" y="2650"/>
                    </a:lnTo>
                    <a:lnTo>
                      <a:pt x="3225" y="2650"/>
                    </a:lnTo>
                    <a:lnTo>
                      <a:pt x="3233" y="2668"/>
                    </a:lnTo>
                    <a:lnTo>
                      <a:pt x="3237" y="2684"/>
                    </a:lnTo>
                    <a:lnTo>
                      <a:pt x="3239" y="2700"/>
                    </a:lnTo>
                    <a:lnTo>
                      <a:pt x="3237" y="2716"/>
                    </a:lnTo>
                    <a:lnTo>
                      <a:pt x="3233" y="2730"/>
                    </a:lnTo>
                    <a:lnTo>
                      <a:pt x="3225" y="2746"/>
                    </a:lnTo>
                    <a:lnTo>
                      <a:pt x="3217" y="2760"/>
                    </a:lnTo>
                    <a:lnTo>
                      <a:pt x="3207" y="2774"/>
                    </a:lnTo>
                    <a:lnTo>
                      <a:pt x="3207" y="2774"/>
                    </a:lnTo>
                    <a:lnTo>
                      <a:pt x="3193" y="2794"/>
                    </a:lnTo>
                    <a:lnTo>
                      <a:pt x="3175" y="2812"/>
                    </a:lnTo>
                    <a:lnTo>
                      <a:pt x="3143" y="2850"/>
                    </a:lnTo>
                    <a:lnTo>
                      <a:pt x="3143" y="2850"/>
                    </a:lnTo>
                    <a:lnTo>
                      <a:pt x="3141" y="2850"/>
                    </a:lnTo>
                    <a:lnTo>
                      <a:pt x="3143" y="2854"/>
                    </a:lnTo>
                    <a:lnTo>
                      <a:pt x="3143" y="2854"/>
                    </a:lnTo>
                    <a:lnTo>
                      <a:pt x="3153" y="2866"/>
                    </a:lnTo>
                    <a:lnTo>
                      <a:pt x="3161" y="2878"/>
                    </a:lnTo>
                    <a:lnTo>
                      <a:pt x="3167" y="2890"/>
                    </a:lnTo>
                    <a:lnTo>
                      <a:pt x="3171" y="2904"/>
                    </a:lnTo>
                    <a:lnTo>
                      <a:pt x="3175" y="2918"/>
                    </a:lnTo>
                    <a:lnTo>
                      <a:pt x="3177" y="2932"/>
                    </a:lnTo>
                    <a:lnTo>
                      <a:pt x="3177" y="2946"/>
                    </a:lnTo>
                    <a:lnTo>
                      <a:pt x="3173" y="2962"/>
                    </a:lnTo>
                    <a:lnTo>
                      <a:pt x="3173" y="2962"/>
                    </a:lnTo>
                    <a:lnTo>
                      <a:pt x="3169" y="2984"/>
                    </a:lnTo>
                    <a:lnTo>
                      <a:pt x="3161" y="3006"/>
                    </a:lnTo>
                    <a:lnTo>
                      <a:pt x="3155" y="3016"/>
                    </a:lnTo>
                    <a:lnTo>
                      <a:pt x="3149" y="3026"/>
                    </a:lnTo>
                    <a:lnTo>
                      <a:pt x="3141" y="3034"/>
                    </a:lnTo>
                    <a:lnTo>
                      <a:pt x="3131" y="3044"/>
                    </a:lnTo>
                    <a:lnTo>
                      <a:pt x="3131" y="3044"/>
                    </a:lnTo>
                    <a:lnTo>
                      <a:pt x="3117" y="3054"/>
                    </a:lnTo>
                    <a:lnTo>
                      <a:pt x="3103" y="3068"/>
                    </a:lnTo>
                    <a:lnTo>
                      <a:pt x="3079" y="3094"/>
                    </a:lnTo>
                    <a:lnTo>
                      <a:pt x="3079" y="3094"/>
                    </a:lnTo>
                    <a:lnTo>
                      <a:pt x="3071" y="3106"/>
                    </a:lnTo>
                    <a:lnTo>
                      <a:pt x="3065" y="3120"/>
                    </a:lnTo>
                    <a:lnTo>
                      <a:pt x="3061" y="3132"/>
                    </a:lnTo>
                    <a:lnTo>
                      <a:pt x="3059" y="3146"/>
                    </a:lnTo>
                    <a:lnTo>
                      <a:pt x="3057" y="3172"/>
                    </a:lnTo>
                    <a:lnTo>
                      <a:pt x="3059" y="3200"/>
                    </a:lnTo>
                    <a:lnTo>
                      <a:pt x="3059" y="3200"/>
                    </a:lnTo>
                    <a:lnTo>
                      <a:pt x="3061" y="3232"/>
                    </a:lnTo>
                    <a:lnTo>
                      <a:pt x="3061" y="3262"/>
                    </a:lnTo>
                    <a:lnTo>
                      <a:pt x="3057" y="3294"/>
                    </a:lnTo>
                    <a:lnTo>
                      <a:pt x="3053" y="3324"/>
                    </a:lnTo>
                    <a:lnTo>
                      <a:pt x="3043" y="3352"/>
                    </a:lnTo>
                    <a:lnTo>
                      <a:pt x="3033" y="3382"/>
                    </a:lnTo>
                    <a:lnTo>
                      <a:pt x="3019" y="3410"/>
                    </a:lnTo>
                    <a:lnTo>
                      <a:pt x="3001" y="3435"/>
                    </a:lnTo>
                    <a:lnTo>
                      <a:pt x="3001" y="3435"/>
                    </a:lnTo>
                    <a:lnTo>
                      <a:pt x="2985" y="3455"/>
                    </a:lnTo>
                    <a:lnTo>
                      <a:pt x="2969" y="3473"/>
                    </a:lnTo>
                    <a:lnTo>
                      <a:pt x="2951" y="3487"/>
                    </a:lnTo>
                    <a:lnTo>
                      <a:pt x="2931" y="3501"/>
                    </a:lnTo>
                    <a:lnTo>
                      <a:pt x="2909" y="3511"/>
                    </a:lnTo>
                    <a:lnTo>
                      <a:pt x="2887" y="3519"/>
                    </a:lnTo>
                    <a:lnTo>
                      <a:pt x="2863" y="3525"/>
                    </a:lnTo>
                    <a:lnTo>
                      <a:pt x="2839" y="3527"/>
                    </a:lnTo>
                    <a:lnTo>
                      <a:pt x="2839" y="3527"/>
                    </a:lnTo>
                    <a:lnTo>
                      <a:pt x="2803" y="3529"/>
                    </a:lnTo>
                    <a:lnTo>
                      <a:pt x="2767" y="3531"/>
                    </a:lnTo>
                    <a:lnTo>
                      <a:pt x="2695" y="3529"/>
                    </a:lnTo>
                    <a:lnTo>
                      <a:pt x="2625" y="3525"/>
                    </a:lnTo>
                    <a:lnTo>
                      <a:pt x="2553" y="3517"/>
                    </a:lnTo>
                    <a:lnTo>
                      <a:pt x="2553" y="3517"/>
                    </a:lnTo>
                    <a:lnTo>
                      <a:pt x="2475" y="3507"/>
                    </a:lnTo>
                    <a:lnTo>
                      <a:pt x="2397" y="3499"/>
                    </a:lnTo>
                    <a:lnTo>
                      <a:pt x="2319" y="3495"/>
                    </a:lnTo>
                    <a:lnTo>
                      <a:pt x="2281" y="3495"/>
                    </a:lnTo>
                    <a:lnTo>
                      <a:pt x="2241" y="3495"/>
                    </a:lnTo>
                    <a:lnTo>
                      <a:pt x="2241" y="3495"/>
                    </a:lnTo>
                    <a:lnTo>
                      <a:pt x="2221" y="3497"/>
                    </a:lnTo>
                    <a:lnTo>
                      <a:pt x="2203" y="3501"/>
                    </a:lnTo>
                    <a:lnTo>
                      <a:pt x="2185" y="3507"/>
                    </a:lnTo>
                    <a:lnTo>
                      <a:pt x="2177" y="3511"/>
                    </a:lnTo>
                    <a:lnTo>
                      <a:pt x="2169" y="3517"/>
                    </a:lnTo>
                    <a:lnTo>
                      <a:pt x="2169" y="3517"/>
                    </a:lnTo>
                    <a:lnTo>
                      <a:pt x="2119" y="3559"/>
                    </a:lnTo>
                    <a:lnTo>
                      <a:pt x="2097" y="3581"/>
                    </a:lnTo>
                    <a:lnTo>
                      <a:pt x="2075" y="3605"/>
                    </a:lnTo>
                    <a:lnTo>
                      <a:pt x="2075" y="3605"/>
                    </a:lnTo>
                    <a:lnTo>
                      <a:pt x="2055" y="3631"/>
                    </a:lnTo>
                    <a:lnTo>
                      <a:pt x="2037" y="3659"/>
                    </a:lnTo>
                    <a:lnTo>
                      <a:pt x="2005" y="3715"/>
                    </a:lnTo>
                    <a:lnTo>
                      <a:pt x="2005" y="3715"/>
                    </a:lnTo>
                    <a:lnTo>
                      <a:pt x="1983" y="3753"/>
                    </a:lnTo>
                    <a:lnTo>
                      <a:pt x="1965" y="3795"/>
                    </a:lnTo>
                    <a:lnTo>
                      <a:pt x="1951" y="3837"/>
                    </a:lnTo>
                    <a:lnTo>
                      <a:pt x="1941" y="3879"/>
                    </a:lnTo>
                    <a:lnTo>
                      <a:pt x="1941" y="3879"/>
                    </a:lnTo>
                    <a:lnTo>
                      <a:pt x="1899" y="4107"/>
                    </a:lnTo>
                    <a:lnTo>
                      <a:pt x="1899" y="4107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01186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91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48" name="Group 76">
                <a:extLst>
                  <a:ext uri="{FF2B5EF4-FFF2-40B4-BE49-F238E27FC236}">
                    <a16:creationId xmlns:a16="http://schemas.microsoft.com/office/drawing/2014/main" id="{45CAB0FC-E270-DEAD-641B-D924B1C5DBD6}"/>
                  </a:ext>
                </a:extLst>
              </p:cNvPr>
              <p:cNvGrpSpPr/>
              <p:nvPr/>
            </p:nvGrpSpPr>
            <p:grpSpPr>
              <a:xfrm flipH="1">
                <a:off x="1252294" y="5768262"/>
                <a:ext cx="599079" cy="767961"/>
                <a:chOff x="-4925218" y="1430848"/>
                <a:chExt cx="3271837" cy="4194176"/>
              </a:xfrm>
            </p:grpSpPr>
            <p:sp>
              <p:nvSpPr>
                <p:cNvPr id="49" name="Freeform 13">
                  <a:extLst>
                    <a:ext uri="{FF2B5EF4-FFF2-40B4-BE49-F238E27FC236}">
                      <a16:creationId xmlns:a16="http://schemas.microsoft.com/office/drawing/2014/main" id="{F18DD337-2361-510E-13F0-977BB9E64A7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496468" y="1770573"/>
                  <a:ext cx="1506537" cy="1506538"/>
                </a:xfrm>
                <a:custGeom>
                  <a:avLst/>
                  <a:gdLst>
                    <a:gd name="T0" fmla="*/ 509 w 949"/>
                    <a:gd name="T1" fmla="*/ 52 h 949"/>
                    <a:gd name="T2" fmla="*/ 613 w 949"/>
                    <a:gd name="T3" fmla="*/ 74 h 949"/>
                    <a:gd name="T4" fmla="*/ 705 w 949"/>
                    <a:gd name="T5" fmla="*/ 119 h 949"/>
                    <a:gd name="T6" fmla="*/ 785 w 949"/>
                    <a:gd name="T7" fmla="*/ 185 h 949"/>
                    <a:gd name="T8" fmla="*/ 845 w 949"/>
                    <a:gd name="T9" fmla="*/ 269 h 949"/>
                    <a:gd name="T10" fmla="*/ 885 w 949"/>
                    <a:gd name="T11" fmla="*/ 367 h 949"/>
                    <a:gd name="T12" fmla="*/ 897 w 949"/>
                    <a:gd name="T13" fmla="*/ 453 h 949"/>
                    <a:gd name="T14" fmla="*/ 885 w 949"/>
                    <a:gd name="T15" fmla="*/ 575 h 949"/>
                    <a:gd name="T16" fmla="*/ 839 w 949"/>
                    <a:gd name="T17" fmla="*/ 689 h 949"/>
                    <a:gd name="T18" fmla="*/ 763 w 949"/>
                    <a:gd name="T19" fmla="*/ 783 h 949"/>
                    <a:gd name="T20" fmla="*/ 661 w 949"/>
                    <a:gd name="T21" fmla="*/ 853 h 949"/>
                    <a:gd name="T22" fmla="*/ 581 w 949"/>
                    <a:gd name="T23" fmla="*/ 883 h 949"/>
                    <a:gd name="T24" fmla="*/ 501 w 949"/>
                    <a:gd name="T25" fmla="*/ 897 h 949"/>
                    <a:gd name="T26" fmla="*/ 437 w 949"/>
                    <a:gd name="T27" fmla="*/ 895 h 949"/>
                    <a:gd name="T28" fmla="*/ 336 w 949"/>
                    <a:gd name="T29" fmla="*/ 873 h 949"/>
                    <a:gd name="T30" fmla="*/ 244 w 949"/>
                    <a:gd name="T31" fmla="*/ 829 h 949"/>
                    <a:gd name="T32" fmla="*/ 164 w 949"/>
                    <a:gd name="T33" fmla="*/ 763 h 949"/>
                    <a:gd name="T34" fmla="*/ 104 w 949"/>
                    <a:gd name="T35" fmla="*/ 679 h 949"/>
                    <a:gd name="T36" fmla="*/ 64 w 949"/>
                    <a:gd name="T37" fmla="*/ 579 h 949"/>
                    <a:gd name="T38" fmla="*/ 52 w 949"/>
                    <a:gd name="T39" fmla="*/ 497 h 949"/>
                    <a:gd name="T40" fmla="*/ 62 w 949"/>
                    <a:gd name="T41" fmla="*/ 375 h 949"/>
                    <a:gd name="T42" fmla="*/ 110 w 949"/>
                    <a:gd name="T43" fmla="*/ 259 h 949"/>
                    <a:gd name="T44" fmla="*/ 158 w 949"/>
                    <a:gd name="T45" fmla="*/ 191 h 949"/>
                    <a:gd name="T46" fmla="*/ 254 w 949"/>
                    <a:gd name="T47" fmla="*/ 113 h 949"/>
                    <a:gd name="T48" fmla="*/ 368 w 949"/>
                    <a:gd name="T49" fmla="*/ 66 h 949"/>
                    <a:gd name="T50" fmla="*/ 421 w 949"/>
                    <a:gd name="T51" fmla="*/ 54 h 949"/>
                    <a:gd name="T52" fmla="*/ 475 w 949"/>
                    <a:gd name="T53" fmla="*/ 0 h 949"/>
                    <a:gd name="T54" fmla="*/ 415 w 949"/>
                    <a:gd name="T55" fmla="*/ 4 h 949"/>
                    <a:gd name="T56" fmla="*/ 356 w 949"/>
                    <a:gd name="T57" fmla="*/ 14 h 949"/>
                    <a:gd name="T58" fmla="*/ 286 w 949"/>
                    <a:gd name="T59" fmla="*/ 38 h 949"/>
                    <a:gd name="T60" fmla="*/ 186 w 949"/>
                    <a:gd name="T61" fmla="*/ 98 h 949"/>
                    <a:gd name="T62" fmla="*/ 90 w 949"/>
                    <a:gd name="T63" fmla="*/ 195 h 949"/>
                    <a:gd name="T64" fmla="*/ 26 w 949"/>
                    <a:gd name="T65" fmla="*/ 315 h 949"/>
                    <a:gd name="T66" fmla="*/ 0 w 949"/>
                    <a:gd name="T67" fmla="*/ 451 h 949"/>
                    <a:gd name="T68" fmla="*/ 4 w 949"/>
                    <a:gd name="T69" fmla="*/ 545 h 949"/>
                    <a:gd name="T70" fmla="*/ 14 w 949"/>
                    <a:gd name="T71" fmla="*/ 593 h 949"/>
                    <a:gd name="T72" fmla="*/ 58 w 949"/>
                    <a:gd name="T73" fmla="*/ 705 h 949"/>
                    <a:gd name="T74" fmla="*/ 128 w 949"/>
                    <a:gd name="T75" fmla="*/ 799 h 949"/>
                    <a:gd name="T76" fmla="*/ 218 w 949"/>
                    <a:gd name="T77" fmla="*/ 873 h 949"/>
                    <a:gd name="T78" fmla="*/ 320 w 949"/>
                    <a:gd name="T79" fmla="*/ 923 h 949"/>
                    <a:gd name="T80" fmla="*/ 433 w 949"/>
                    <a:gd name="T81" fmla="*/ 947 h 949"/>
                    <a:gd name="T82" fmla="*/ 503 w 949"/>
                    <a:gd name="T83" fmla="*/ 949 h 949"/>
                    <a:gd name="T84" fmla="*/ 593 w 949"/>
                    <a:gd name="T85" fmla="*/ 933 h 949"/>
                    <a:gd name="T86" fmla="*/ 639 w 949"/>
                    <a:gd name="T87" fmla="*/ 919 h 949"/>
                    <a:gd name="T88" fmla="*/ 725 w 949"/>
                    <a:gd name="T89" fmla="*/ 877 h 949"/>
                    <a:gd name="T90" fmla="*/ 831 w 949"/>
                    <a:gd name="T91" fmla="*/ 789 h 949"/>
                    <a:gd name="T92" fmla="*/ 905 w 949"/>
                    <a:gd name="T93" fmla="*/ 675 h 949"/>
                    <a:gd name="T94" fmla="*/ 945 w 949"/>
                    <a:gd name="T95" fmla="*/ 543 h 949"/>
                    <a:gd name="T96" fmla="*/ 947 w 949"/>
                    <a:gd name="T97" fmla="*/ 425 h 949"/>
                    <a:gd name="T98" fmla="*/ 935 w 949"/>
                    <a:gd name="T99" fmla="*/ 355 h 949"/>
                    <a:gd name="T100" fmla="*/ 907 w 949"/>
                    <a:gd name="T101" fmla="*/ 277 h 949"/>
                    <a:gd name="T102" fmla="*/ 845 w 949"/>
                    <a:gd name="T103" fmla="*/ 177 h 949"/>
                    <a:gd name="T104" fmla="*/ 763 w 949"/>
                    <a:gd name="T105" fmla="*/ 98 h 949"/>
                    <a:gd name="T106" fmla="*/ 663 w 949"/>
                    <a:gd name="T107" fmla="*/ 38 h 949"/>
                    <a:gd name="T108" fmla="*/ 553 w 949"/>
                    <a:gd name="T109" fmla="*/ 6 h 949"/>
                    <a:gd name="T110" fmla="*/ 475 w 949"/>
                    <a:gd name="T111" fmla="*/ 0 h 9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949" h="949">
                      <a:moveTo>
                        <a:pt x="475" y="52"/>
                      </a:moveTo>
                      <a:lnTo>
                        <a:pt x="475" y="52"/>
                      </a:lnTo>
                      <a:lnTo>
                        <a:pt x="509" y="52"/>
                      </a:lnTo>
                      <a:lnTo>
                        <a:pt x="545" y="58"/>
                      </a:lnTo>
                      <a:lnTo>
                        <a:pt x="579" y="64"/>
                      </a:lnTo>
                      <a:lnTo>
                        <a:pt x="613" y="74"/>
                      </a:lnTo>
                      <a:lnTo>
                        <a:pt x="645" y="88"/>
                      </a:lnTo>
                      <a:lnTo>
                        <a:pt x="675" y="102"/>
                      </a:lnTo>
                      <a:lnTo>
                        <a:pt x="705" y="119"/>
                      </a:lnTo>
                      <a:lnTo>
                        <a:pt x="733" y="139"/>
                      </a:lnTo>
                      <a:lnTo>
                        <a:pt x="759" y="161"/>
                      </a:lnTo>
                      <a:lnTo>
                        <a:pt x="785" y="185"/>
                      </a:lnTo>
                      <a:lnTo>
                        <a:pt x="807" y="211"/>
                      </a:lnTo>
                      <a:lnTo>
                        <a:pt x="827" y="239"/>
                      </a:lnTo>
                      <a:lnTo>
                        <a:pt x="845" y="269"/>
                      </a:lnTo>
                      <a:lnTo>
                        <a:pt x="861" y="301"/>
                      </a:lnTo>
                      <a:lnTo>
                        <a:pt x="873" y="333"/>
                      </a:lnTo>
                      <a:lnTo>
                        <a:pt x="885" y="367"/>
                      </a:lnTo>
                      <a:lnTo>
                        <a:pt x="885" y="367"/>
                      </a:lnTo>
                      <a:lnTo>
                        <a:pt x="893" y="409"/>
                      </a:lnTo>
                      <a:lnTo>
                        <a:pt x="897" y="453"/>
                      </a:lnTo>
                      <a:lnTo>
                        <a:pt x="897" y="493"/>
                      </a:lnTo>
                      <a:lnTo>
                        <a:pt x="893" y="535"/>
                      </a:lnTo>
                      <a:lnTo>
                        <a:pt x="885" y="575"/>
                      </a:lnTo>
                      <a:lnTo>
                        <a:pt x="873" y="615"/>
                      </a:lnTo>
                      <a:lnTo>
                        <a:pt x="859" y="653"/>
                      </a:lnTo>
                      <a:lnTo>
                        <a:pt x="839" y="689"/>
                      </a:lnTo>
                      <a:lnTo>
                        <a:pt x="817" y="723"/>
                      </a:lnTo>
                      <a:lnTo>
                        <a:pt x="791" y="753"/>
                      </a:lnTo>
                      <a:lnTo>
                        <a:pt x="763" y="783"/>
                      </a:lnTo>
                      <a:lnTo>
                        <a:pt x="731" y="809"/>
                      </a:lnTo>
                      <a:lnTo>
                        <a:pt x="697" y="833"/>
                      </a:lnTo>
                      <a:lnTo>
                        <a:pt x="661" y="853"/>
                      </a:lnTo>
                      <a:lnTo>
                        <a:pt x="621" y="871"/>
                      </a:lnTo>
                      <a:lnTo>
                        <a:pt x="581" y="883"/>
                      </a:lnTo>
                      <a:lnTo>
                        <a:pt x="581" y="883"/>
                      </a:lnTo>
                      <a:lnTo>
                        <a:pt x="553" y="889"/>
                      </a:lnTo>
                      <a:lnTo>
                        <a:pt x="527" y="893"/>
                      </a:lnTo>
                      <a:lnTo>
                        <a:pt x="501" y="897"/>
                      </a:lnTo>
                      <a:lnTo>
                        <a:pt x="473" y="897"/>
                      </a:lnTo>
                      <a:lnTo>
                        <a:pt x="473" y="897"/>
                      </a:lnTo>
                      <a:lnTo>
                        <a:pt x="437" y="895"/>
                      </a:lnTo>
                      <a:lnTo>
                        <a:pt x="403" y="891"/>
                      </a:lnTo>
                      <a:lnTo>
                        <a:pt x="369" y="883"/>
                      </a:lnTo>
                      <a:lnTo>
                        <a:pt x="336" y="873"/>
                      </a:lnTo>
                      <a:lnTo>
                        <a:pt x="304" y="861"/>
                      </a:lnTo>
                      <a:lnTo>
                        <a:pt x="272" y="847"/>
                      </a:lnTo>
                      <a:lnTo>
                        <a:pt x="244" y="829"/>
                      </a:lnTo>
                      <a:lnTo>
                        <a:pt x="216" y="809"/>
                      </a:lnTo>
                      <a:lnTo>
                        <a:pt x="188" y="787"/>
                      </a:lnTo>
                      <a:lnTo>
                        <a:pt x="164" y="763"/>
                      </a:lnTo>
                      <a:lnTo>
                        <a:pt x="142" y="737"/>
                      </a:lnTo>
                      <a:lnTo>
                        <a:pt x="122" y="709"/>
                      </a:lnTo>
                      <a:lnTo>
                        <a:pt x="104" y="679"/>
                      </a:lnTo>
                      <a:lnTo>
                        <a:pt x="88" y="647"/>
                      </a:lnTo>
                      <a:lnTo>
                        <a:pt x="74" y="615"/>
                      </a:lnTo>
                      <a:lnTo>
                        <a:pt x="64" y="579"/>
                      </a:lnTo>
                      <a:lnTo>
                        <a:pt x="64" y="579"/>
                      </a:lnTo>
                      <a:lnTo>
                        <a:pt x="56" y="539"/>
                      </a:lnTo>
                      <a:lnTo>
                        <a:pt x="52" y="497"/>
                      </a:lnTo>
                      <a:lnTo>
                        <a:pt x="50" y="457"/>
                      </a:lnTo>
                      <a:lnTo>
                        <a:pt x="54" y="415"/>
                      </a:lnTo>
                      <a:lnTo>
                        <a:pt x="62" y="375"/>
                      </a:lnTo>
                      <a:lnTo>
                        <a:pt x="74" y="335"/>
                      </a:lnTo>
                      <a:lnTo>
                        <a:pt x="90" y="297"/>
                      </a:lnTo>
                      <a:lnTo>
                        <a:pt x="110" y="259"/>
                      </a:lnTo>
                      <a:lnTo>
                        <a:pt x="110" y="259"/>
                      </a:lnTo>
                      <a:lnTo>
                        <a:pt x="132" y="223"/>
                      </a:lnTo>
                      <a:lnTo>
                        <a:pt x="158" y="191"/>
                      </a:lnTo>
                      <a:lnTo>
                        <a:pt x="188" y="163"/>
                      </a:lnTo>
                      <a:lnTo>
                        <a:pt x="220" y="135"/>
                      </a:lnTo>
                      <a:lnTo>
                        <a:pt x="254" y="113"/>
                      </a:lnTo>
                      <a:lnTo>
                        <a:pt x="290" y="94"/>
                      </a:lnTo>
                      <a:lnTo>
                        <a:pt x="328" y="78"/>
                      </a:lnTo>
                      <a:lnTo>
                        <a:pt x="368" y="66"/>
                      </a:lnTo>
                      <a:lnTo>
                        <a:pt x="368" y="66"/>
                      </a:lnTo>
                      <a:lnTo>
                        <a:pt x="393" y="60"/>
                      </a:lnTo>
                      <a:lnTo>
                        <a:pt x="421" y="54"/>
                      </a:lnTo>
                      <a:lnTo>
                        <a:pt x="447" y="52"/>
                      </a:lnTo>
                      <a:lnTo>
                        <a:pt x="475" y="52"/>
                      </a:lnTo>
                      <a:close/>
                      <a:moveTo>
                        <a:pt x="475" y="0"/>
                      </a:moveTo>
                      <a:lnTo>
                        <a:pt x="475" y="0"/>
                      </a:lnTo>
                      <a:lnTo>
                        <a:pt x="445" y="0"/>
                      </a:lnTo>
                      <a:lnTo>
                        <a:pt x="415" y="4"/>
                      </a:lnTo>
                      <a:lnTo>
                        <a:pt x="385" y="8"/>
                      </a:lnTo>
                      <a:lnTo>
                        <a:pt x="356" y="14"/>
                      </a:lnTo>
                      <a:lnTo>
                        <a:pt x="356" y="14"/>
                      </a:lnTo>
                      <a:lnTo>
                        <a:pt x="332" y="22"/>
                      </a:lnTo>
                      <a:lnTo>
                        <a:pt x="308" y="30"/>
                      </a:lnTo>
                      <a:lnTo>
                        <a:pt x="286" y="38"/>
                      </a:lnTo>
                      <a:lnTo>
                        <a:pt x="264" y="48"/>
                      </a:lnTo>
                      <a:lnTo>
                        <a:pt x="224" y="72"/>
                      </a:lnTo>
                      <a:lnTo>
                        <a:pt x="186" y="98"/>
                      </a:lnTo>
                      <a:lnTo>
                        <a:pt x="150" y="127"/>
                      </a:lnTo>
                      <a:lnTo>
                        <a:pt x="118" y="159"/>
                      </a:lnTo>
                      <a:lnTo>
                        <a:pt x="90" y="195"/>
                      </a:lnTo>
                      <a:lnTo>
                        <a:pt x="64" y="233"/>
                      </a:lnTo>
                      <a:lnTo>
                        <a:pt x="44" y="273"/>
                      </a:lnTo>
                      <a:lnTo>
                        <a:pt x="26" y="315"/>
                      </a:lnTo>
                      <a:lnTo>
                        <a:pt x="12" y="359"/>
                      </a:lnTo>
                      <a:lnTo>
                        <a:pt x="4" y="405"/>
                      </a:lnTo>
                      <a:lnTo>
                        <a:pt x="0" y="451"/>
                      </a:lnTo>
                      <a:lnTo>
                        <a:pt x="0" y="497"/>
                      </a:lnTo>
                      <a:lnTo>
                        <a:pt x="0" y="521"/>
                      </a:lnTo>
                      <a:lnTo>
                        <a:pt x="4" y="545"/>
                      </a:lnTo>
                      <a:lnTo>
                        <a:pt x="8" y="569"/>
                      </a:lnTo>
                      <a:lnTo>
                        <a:pt x="14" y="593"/>
                      </a:lnTo>
                      <a:lnTo>
                        <a:pt x="14" y="593"/>
                      </a:lnTo>
                      <a:lnTo>
                        <a:pt x="26" y="633"/>
                      </a:lnTo>
                      <a:lnTo>
                        <a:pt x="40" y="669"/>
                      </a:lnTo>
                      <a:lnTo>
                        <a:pt x="58" y="705"/>
                      </a:lnTo>
                      <a:lnTo>
                        <a:pt x="80" y="739"/>
                      </a:lnTo>
                      <a:lnTo>
                        <a:pt x="102" y="771"/>
                      </a:lnTo>
                      <a:lnTo>
                        <a:pt x="128" y="799"/>
                      </a:lnTo>
                      <a:lnTo>
                        <a:pt x="156" y="827"/>
                      </a:lnTo>
                      <a:lnTo>
                        <a:pt x="186" y="851"/>
                      </a:lnTo>
                      <a:lnTo>
                        <a:pt x="218" y="873"/>
                      </a:lnTo>
                      <a:lnTo>
                        <a:pt x="250" y="893"/>
                      </a:lnTo>
                      <a:lnTo>
                        <a:pt x="286" y="909"/>
                      </a:lnTo>
                      <a:lnTo>
                        <a:pt x="320" y="923"/>
                      </a:lnTo>
                      <a:lnTo>
                        <a:pt x="358" y="935"/>
                      </a:lnTo>
                      <a:lnTo>
                        <a:pt x="395" y="943"/>
                      </a:lnTo>
                      <a:lnTo>
                        <a:pt x="433" y="947"/>
                      </a:lnTo>
                      <a:lnTo>
                        <a:pt x="473" y="949"/>
                      </a:lnTo>
                      <a:lnTo>
                        <a:pt x="473" y="949"/>
                      </a:lnTo>
                      <a:lnTo>
                        <a:pt x="503" y="949"/>
                      </a:lnTo>
                      <a:lnTo>
                        <a:pt x="533" y="945"/>
                      </a:lnTo>
                      <a:lnTo>
                        <a:pt x="563" y="941"/>
                      </a:lnTo>
                      <a:lnTo>
                        <a:pt x="593" y="933"/>
                      </a:lnTo>
                      <a:lnTo>
                        <a:pt x="593" y="933"/>
                      </a:lnTo>
                      <a:lnTo>
                        <a:pt x="617" y="927"/>
                      </a:lnTo>
                      <a:lnTo>
                        <a:pt x="639" y="919"/>
                      </a:lnTo>
                      <a:lnTo>
                        <a:pt x="663" y="911"/>
                      </a:lnTo>
                      <a:lnTo>
                        <a:pt x="683" y="901"/>
                      </a:lnTo>
                      <a:lnTo>
                        <a:pt x="725" y="877"/>
                      </a:lnTo>
                      <a:lnTo>
                        <a:pt x="763" y="851"/>
                      </a:lnTo>
                      <a:lnTo>
                        <a:pt x="799" y="821"/>
                      </a:lnTo>
                      <a:lnTo>
                        <a:pt x="831" y="789"/>
                      </a:lnTo>
                      <a:lnTo>
                        <a:pt x="859" y="753"/>
                      </a:lnTo>
                      <a:lnTo>
                        <a:pt x="885" y="715"/>
                      </a:lnTo>
                      <a:lnTo>
                        <a:pt x="905" y="675"/>
                      </a:lnTo>
                      <a:lnTo>
                        <a:pt x="923" y="631"/>
                      </a:lnTo>
                      <a:lnTo>
                        <a:pt x="937" y="589"/>
                      </a:lnTo>
                      <a:lnTo>
                        <a:pt x="945" y="543"/>
                      </a:lnTo>
                      <a:lnTo>
                        <a:pt x="949" y="497"/>
                      </a:lnTo>
                      <a:lnTo>
                        <a:pt x="949" y="449"/>
                      </a:lnTo>
                      <a:lnTo>
                        <a:pt x="947" y="425"/>
                      </a:lnTo>
                      <a:lnTo>
                        <a:pt x="945" y="403"/>
                      </a:lnTo>
                      <a:lnTo>
                        <a:pt x="941" y="379"/>
                      </a:lnTo>
                      <a:lnTo>
                        <a:pt x="935" y="355"/>
                      </a:lnTo>
                      <a:lnTo>
                        <a:pt x="935" y="355"/>
                      </a:lnTo>
                      <a:lnTo>
                        <a:pt x="923" y="315"/>
                      </a:lnTo>
                      <a:lnTo>
                        <a:pt x="907" y="277"/>
                      </a:lnTo>
                      <a:lnTo>
                        <a:pt x="889" y="243"/>
                      </a:lnTo>
                      <a:lnTo>
                        <a:pt x="869" y="209"/>
                      </a:lnTo>
                      <a:lnTo>
                        <a:pt x="845" y="177"/>
                      </a:lnTo>
                      <a:lnTo>
                        <a:pt x="821" y="147"/>
                      </a:lnTo>
                      <a:lnTo>
                        <a:pt x="793" y="121"/>
                      </a:lnTo>
                      <a:lnTo>
                        <a:pt x="763" y="98"/>
                      </a:lnTo>
                      <a:lnTo>
                        <a:pt x="731" y="76"/>
                      </a:lnTo>
                      <a:lnTo>
                        <a:pt x="699" y="56"/>
                      </a:lnTo>
                      <a:lnTo>
                        <a:pt x="663" y="38"/>
                      </a:lnTo>
                      <a:lnTo>
                        <a:pt x="627" y="26"/>
                      </a:lnTo>
                      <a:lnTo>
                        <a:pt x="591" y="14"/>
                      </a:lnTo>
                      <a:lnTo>
                        <a:pt x="553" y="6"/>
                      </a:lnTo>
                      <a:lnTo>
                        <a:pt x="513" y="2"/>
                      </a:lnTo>
                      <a:lnTo>
                        <a:pt x="475" y="0"/>
                      </a:lnTo>
                      <a:lnTo>
                        <a:pt x="475" y="0"/>
                      </a:lnTo>
                      <a:close/>
                    </a:path>
                  </a:pathLst>
                </a:custGeom>
                <a:solidFill>
                  <a:srgbClr val="E2DFDA">
                    <a:alpha val="5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201186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91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" name="Freeform 16">
                  <a:extLst>
                    <a:ext uri="{FF2B5EF4-FFF2-40B4-BE49-F238E27FC236}">
                      <a16:creationId xmlns:a16="http://schemas.microsoft.com/office/drawing/2014/main" id="{9F8FE549-8898-024E-A6BC-48A4428DB8B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826668" y="1430848"/>
                  <a:ext cx="2173287" cy="2185988"/>
                </a:xfrm>
                <a:custGeom>
                  <a:avLst/>
                  <a:gdLst>
                    <a:gd name="T0" fmla="*/ 601 w 1369"/>
                    <a:gd name="T1" fmla="*/ 136 h 1377"/>
                    <a:gd name="T2" fmla="*/ 420 w 1369"/>
                    <a:gd name="T3" fmla="*/ 196 h 1377"/>
                    <a:gd name="T4" fmla="*/ 342 w 1369"/>
                    <a:gd name="T5" fmla="*/ 242 h 1377"/>
                    <a:gd name="T6" fmla="*/ 216 w 1369"/>
                    <a:gd name="T7" fmla="*/ 381 h 1377"/>
                    <a:gd name="T8" fmla="*/ 34 w 1369"/>
                    <a:gd name="T9" fmla="*/ 449 h 1377"/>
                    <a:gd name="T10" fmla="*/ 122 w 1369"/>
                    <a:gd name="T11" fmla="*/ 685 h 1377"/>
                    <a:gd name="T12" fmla="*/ 2 w 1369"/>
                    <a:gd name="T13" fmla="*/ 791 h 1377"/>
                    <a:gd name="T14" fmla="*/ 188 w 1369"/>
                    <a:gd name="T15" fmla="*/ 945 h 1377"/>
                    <a:gd name="T16" fmla="*/ 232 w 1369"/>
                    <a:gd name="T17" fmla="*/ 1021 h 1377"/>
                    <a:gd name="T18" fmla="*/ 370 w 1369"/>
                    <a:gd name="T19" fmla="*/ 1151 h 1377"/>
                    <a:gd name="T20" fmla="*/ 490 w 1369"/>
                    <a:gd name="T21" fmla="*/ 1213 h 1377"/>
                    <a:gd name="T22" fmla="*/ 677 w 1369"/>
                    <a:gd name="T23" fmla="*/ 1247 h 1377"/>
                    <a:gd name="T24" fmla="*/ 767 w 1369"/>
                    <a:gd name="T25" fmla="*/ 1241 h 1377"/>
                    <a:gd name="T26" fmla="*/ 947 w 1369"/>
                    <a:gd name="T27" fmla="*/ 1181 h 1377"/>
                    <a:gd name="T28" fmla="*/ 1023 w 1369"/>
                    <a:gd name="T29" fmla="*/ 1131 h 1377"/>
                    <a:gd name="T30" fmla="*/ 1153 w 1369"/>
                    <a:gd name="T31" fmla="*/ 993 h 1377"/>
                    <a:gd name="T32" fmla="*/ 1193 w 1369"/>
                    <a:gd name="T33" fmla="*/ 915 h 1377"/>
                    <a:gd name="T34" fmla="*/ 1241 w 1369"/>
                    <a:gd name="T35" fmla="*/ 731 h 1377"/>
                    <a:gd name="T36" fmla="*/ 1239 w 1369"/>
                    <a:gd name="T37" fmla="*/ 677 h 1377"/>
                    <a:gd name="T38" fmla="*/ 1353 w 1369"/>
                    <a:gd name="T39" fmla="*/ 589 h 1377"/>
                    <a:gd name="T40" fmla="*/ 1187 w 1369"/>
                    <a:gd name="T41" fmla="*/ 459 h 1377"/>
                    <a:gd name="T42" fmla="*/ 1131 w 1369"/>
                    <a:gd name="T43" fmla="*/ 359 h 1377"/>
                    <a:gd name="T44" fmla="*/ 997 w 1369"/>
                    <a:gd name="T45" fmla="*/ 226 h 1377"/>
                    <a:gd name="T46" fmla="*/ 939 w 1369"/>
                    <a:gd name="T47" fmla="*/ 192 h 1377"/>
                    <a:gd name="T48" fmla="*/ 879 w 1369"/>
                    <a:gd name="T49" fmla="*/ 26 h 1377"/>
                    <a:gd name="T50" fmla="*/ 1171 w 1369"/>
                    <a:gd name="T51" fmla="*/ 561 h 1377"/>
                    <a:gd name="T52" fmla="*/ 1185 w 1369"/>
                    <a:gd name="T53" fmla="*/ 637 h 1377"/>
                    <a:gd name="T54" fmla="*/ 1185 w 1369"/>
                    <a:gd name="T55" fmla="*/ 737 h 1377"/>
                    <a:gd name="T56" fmla="*/ 1159 w 1369"/>
                    <a:gd name="T57" fmla="*/ 855 h 1377"/>
                    <a:gd name="T58" fmla="*/ 1061 w 1369"/>
                    <a:gd name="T59" fmla="*/ 1023 h 1377"/>
                    <a:gd name="T60" fmla="*/ 969 w 1369"/>
                    <a:gd name="T61" fmla="*/ 1103 h 1377"/>
                    <a:gd name="T62" fmla="*/ 883 w 1369"/>
                    <a:gd name="T63" fmla="*/ 1151 h 1377"/>
                    <a:gd name="T64" fmla="*/ 809 w 1369"/>
                    <a:gd name="T65" fmla="*/ 1177 h 1377"/>
                    <a:gd name="T66" fmla="*/ 707 w 1369"/>
                    <a:gd name="T67" fmla="*/ 1193 h 1377"/>
                    <a:gd name="T68" fmla="*/ 609 w 1369"/>
                    <a:gd name="T69" fmla="*/ 1187 h 1377"/>
                    <a:gd name="T70" fmla="*/ 426 w 1369"/>
                    <a:gd name="T71" fmla="*/ 1123 h 1377"/>
                    <a:gd name="T72" fmla="*/ 296 w 1369"/>
                    <a:gd name="T73" fmla="*/ 1013 h 1377"/>
                    <a:gd name="T74" fmla="*/ 240 w 1369"/>
                    <a:gd name="T75" fmla="*/ 933 h 1377"/>
                    <a:gd name="T76" fmla="*/ 200 w 1369"/>
                    <a:gd name="T77" fmla="*/ 839 h 1377"/>
                    <a:gd name="T78" fmla="*/ 182 w 1369"/>
                    <a:gd name="T79" fmla="*/ 763 h 1377"/>
                    <a:gd name="T80" fmla="*/ 178 w 1369"/>
                    <a:gd name="T81" fmla="*/ 663 h 1377"/>
                    <a:gd name="T82" fmla="*/ 192 w 1369"/>
                    <a:gd name="T83" fmla="*/ 567 h 1377"/>
                    <a:gd name="T84" fmla="*/ 274 w 1369"/>
                    <a:gd name="T85" fmla="*/ 391 h 1377"/>
                    <a:gd name="T86" fmla="*/ 374 w 1369"/>
                    <a:gd name="T87" fmla="*/ 288 h 1377"/>
                    <a:gd name="T88" fmla="*/ 460 w 1369"/>
                    <a:gd name="T89" fmla="*/ 236 h 1377"/>
                    <a:gd name="T90" fmla="*/ 556 w 1369"/>
                    <a:gd name="T91" fmla="*/ 200 h 1377"/>
                    <a:gd name="T92" fmla="*/ 631 w 1369"/>
                    <a:gd name="T93" fmla="*/ 186 h 1377"/>
                    <a:gd name="T94" fmla="*/ 731 w 1369"/>
                    <a:gd name="T95" fmla="*/ 186 h 1377"/>
                    <a:gd name="T96" fmla="*/ 895 w 1369"/>
                    <a:gd name="T97" fmla="*/ 230 h 1377"/>
                    <a:gd name="T98" fmla="*/ 1053 w 1369"/>
                    <a:gd name="T99" fmla="*/ 343 h 1377"/>
                    <a:gd name="T100" fmla="*/ 1111 w 1369"/>
                    <a:gd name="T101" fmla="*/ 421 h 1377"/>
                    <a:gd name="T102" fmla="*/ 1157 w 1369"/>
                    <a:gd name="T103" fmla="*/ 511 h 13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369" h="1377">
                      <a:moveTo>
                        <a:pt x="689" y="130"/>
                      </a:moveTo>
                      <a:lnTo>
                        <a:pt x="689" y="130"/>
                      </a:lnTo>
                      <a:lnTo>
                        <a:pt x="645" y="132"/>
                      </a:lnTo>
                      <a:lnTo>
                        <a:pt x="601" y="136"/>
                      </a:lnTo>
                      <a:lnTo>
                        <a:pt x="599" y="132"/>
                      </a:lnTo>
                      <a:lnTo>
                        <a:pt x="536" y="14"/>
                      </a:lnTo>
                      <a:lnTo>
                        <a:pt x="404" y="56"/>
                      </a:lnTo>
                      <a:lnTo>
                        <a:pt x="420" y="196"/>
                      </a:lnTo>
                      <a:lnTo>
                        <a:pt x="420" y="196"/>
                      </a:lnTo>
                      <a:lnTo>
                        <a:pt x="382" y="218"/>
                      </a:lnTo>
                      <a:lnTo>
                        <a:pt x="344" y="244"/>
                      </a:lnTo>
                      <a:lnTo>
                        <a:pt x="342" y="242"/>
                      </a:lnTo>
                      <a:lnTo>
                        <a:pt x="228" y="168"/>
                      </a:lnTo>
                      <a:lnTo>
                        <a:pt x="134" y="270"/>
                      </a:lnTo>
                      <a:lnTo>
                        <a:pt x="216" y="381"/>
                      </a:lnTo>
                      <a:lnTo>
                        <a:pt x="216" y="381"/>
                      </a:lnTo>
                      <a:lnTo>
                        <a:pt x="192" y="419"/>
                      </a:lnTo>
                      <a:lnTo>
                        <a:pt x="172" y="461"/>
                      </a:lnTo>
                      <a:lnTo>
                        <a:pt x="168" y="459"/>
                      </a:lnTo>
                      <a:lnTo>
                        <a:pt x="34" y="449"/>
                      </a:lnTo>
                      <a:lnTo>
                        <a:pt x="0" y="585"/>
                      </a:lnTo>
                      <a:lnTo>
                        <a:pt x="124" y="645"/>
                      </a:lnTo>
                      <a:lnTo>
                        <a:pt x="124" y="645"/>
                      </a:lnTo>
                      <a:lnTo>
                        <a:pt x="122" y="685"/>
                      </a:lnTo>
                      <a:lnTo>
                        <a:pt x="122" y="707"/>
                      </a:lnTo>
                      <a:lnTo>
                        <a:pt x="126" y="737"/>
                      </a:lnTo>
                      <a:lnTo>
                        <a:pt x="124" y="737"/>
                      </a:lnTo>
                      <a:lnTo>
                        <a:pt x="2" y="791"/>
                      </a:lnTo>
                      <a:lnTo>
                        <a:pt x="38" y="925"/>
                      </a:lnTo>
                      <a:lnTo>
                        <a:pt x="174" y="917"/>
                      </a:lnTo>
                      <a:lnTo>
                        <a:pt x="174" y="917"/>
                      </a:lnTo>
                      <a:lnTo>
                        <a:pt x="188" y="945"/>
                      </a:lnTo>
                      <a:lnTo>
                        <a:pt x="202" y="971"/>
                      </a:lnTo>
                      <a:lnTo>
                        <a:pt x="216" y="995"/>
                      </a:lnTo>
                      <a:lnTo>
                        <a:pt x="234" y="1019"/>
                      </a:lnTo>
                      <a:lnTo>
                        <a:pt x="232" y="1021"/>
                      </a:lnTo>
                      <a:lnTo>
                        <a:pt x="154" y="1133"/>
                      </a:lnTo>
                      <a:lnTo>
                        <a:pt x="256" y="1231"/>
                      </a:lnTo>
                      <a:lnTo>
                        <a:pt x="370" y="1151"/>
                      </a:lnTo>
                      <a:lnTo>
                        <a:pt x="370" y="1151"/>
                      </a:lnTo>
                      <a:lnTo>
                        <a:pt x="398" y="1169"/>
                      </a:lnTo>
                      <a:lnTo>
                        <a:pt x="428" y="1185"/>
                      </a:lnTo>
                      <a:lnTo>
                        <a:pt x="460" y="1199"/>
                      </a:lnTo>
                      <a:lnTo>
                        <a:pt x="490" y="1213"/>
                      </a:lnTo>
                      <a:lnTo>
                        <a:pt x="490" y="1215"/>
                      </a:lnTo>
                      <a:lnTo>
                        <a:pt x="488" y="1351"/>
                      </a:lnTo>
                      <a:lnTo>
                        <a:pt x="625" y="1377"/>
                      </a:lnTo>
                      <a:lnTo>
                        <a:pt x="677" y="1247"/>
                      </a:lnTo>
                      <a:lnTo>
                        <a:pt x="677" y="1247"/>
                      </a:lnTo>
                      <a:lnTo>
                        <a:pt x="677" y="1247"/>
                      </a:lnTo>
                      <a:lnTo>
                        <a:pt x="721" y="1245"/>
                      </a:lnTo>
                      <a:lnTo>
                        <a:pt x="767" y="1241"/>
                      </a:lnTo>
                      <a:lnTo>
                        <a:pt x="767" y="1243"/>
                      </a:lnTo>
                      <a:lnTo>
                        <a:pt x="831" y="1363"/>
                      </a:lnTo>
                      <a:lnTo>
                        <a:pt x="965" y="1319"/>
                      </a:lnTo>
                      <a:lnTo>
                        <a:pt x="947" y="1181"/>
                      </a:lnTo>
                      <a:lnTo>
                        <a:pt x="947" y="1179"/>
                      </a:lnTo>
                      <a:lnTo>
                        <a:pt x="947" y="1179"/>
                      </a:lnTo>
                      <a:lnTo>
                        <a:pt x="985" y="1157"/>
                      </a:lnTo>
                      <a:lnTo>
                        <a:pt x="1023" y="1131"/>
                      </a:lnTo>
                      <a:lnTo>
                        <a:pt x="1025" y="1135"/>
                      </a:lnTo>
                      <a:lnTo>
                        <a:pt x="1139" y="1209"/>
                      </a:lnTo>
                      <a:lnTo>
                        <a:pt x="1235" y="1107"/>
                      </a:lnTo>
                      <a:lnTo>
                        <a:pt x="1153" y="993"/>
                      </a:lnTo>
                      <a:lnTo>
                        <a:pt x="1151" y="993"/>
                      </a:lnTo>
                      <a:lnTo>
                        <a:pt x="1151" y="993"/>
                      </a:lnTo>
                      <a:lnTo>
                        <a:pt x="1173" y="955"/>
                      </a:lnTo>
                      <a:lnTo>
                        <a:pt x="1193" y="915"/>
                      </a:lnTo>
                      <a:lnTo>
                        <a:pt x="1199" y="915"/>
                      </a:lnTo>
                      <a:lnTo>
                        <a:pt x="1335" y="925"/>
                      </a:lnTo>
                      <a:lnTo>
                        <a:pt x="1369" y="791"/>
                      </a:lnTo>
                      <a:lnTo>
                        <a:pt x="1241" y="731"/>
                      </a:lnTo>
                      <a:lnTo>
                        <a:pt x="1237" y="721"/>
                      </a:lnTo>
                      <a:lnTo>
                        <a:pt x="1237" y="721"/>
                      </a:lnTo>
                      <a:lnTo>
                        <a:pt x="1239" y="699"/>
                      </a:lnTo>
                      <a:lnTo>
                        <a:pt x="1239" y="677"/>
                      </a:lnTo>
                      <a:lnTo>
                        <a:pt x="1239" y="653"/>
                      </a:lnTo>
                      <a:lnTo>
                        <a:pt x="1235" y="623"/>
                      </a:lnTo>
                      <a:lnTo>
                        <a:pt x="1239" y="621"/>
                      </a:lnTo>
                      <a:lnTo>
                        <a:pt x="1353" y="589"/>
                      </a:lnTo>
                      <a:lnTo>
                        <a:pt x="1317" y="453"/>
                      </a:lnTo>
                      <a:lnTo>
                        <a:pt x="1185" y="459"/>
                      </a:lnTo>
                      <a:lnTo>
                        <a:pt x="1187" y="459"/>
                      </a:lnTo>
                      <a:lnTo>
                        <a:pt x="1187" y="459"/>
                      </a:lnTo>
                      <a:lnTo>
                        <a:pt x="1175" y="433"/>
                      </a:lnTo>
                      <a:lnTo>
                        <a:pt x="1163" y="407"/>
                      </a:lnTo>
                      <a:lnTo>
                        <a:pt x="1147" y="381"/>
                      </a:lnTo>
                      <a:lnTo>
                        <a:pt x="1131" y="359"/>
                      </a:lnTo>
                      <a:lnTo>
                        <a:pt x="1135" y="355"/>
                      </a:lnTo>
                      <a:lnTo>
                        <a:pt x="1213" y="242"/>
                      </a:lnTo>
                      <a:lnTo>
                        <a:pt x="1111" y="146"/>
                      </a:lnTo>
                      <a:lnTo>
                        <a:pt x="997" y="226"/>
                      </a:lnTo>
                      <a:lnTo>
                        <a:pt x="997" y="226"/>
                      </a:lnTo>
                      <a:lnTo>
                        <a:pt x="997" y="226"/>
                      </a:lnTo>
                      <a:lnTo>
                        <a:pt x="967" y="208"/>
                      </a:lnTo>
                      <a:lnTo>
                        <a:pt x="939" y="192"/>
                      </a:lnTo>
                      <a:lnTo>
                        <a:pt x="907" y="178"/>
                      </a:lnTo>
                      <a:lnTo>
                        <a:pt x="877" y="166"/>
                      </a:lnTo>
                      <a:lnTo>
                        <a:pt x="877" y="160"/>
                      </a:lnTo>
                      <a:lnTo>
                        <a:pt x="879" y="26"/>
                      </a:lnTo>
                      <a:lnTo>
                        <a:pt x="741" y="0"/>
                      </a:lnTo>
                      <a:lnTo>
                        <a:pt x="689" y="130"/>
                      </a:lnTo>
                      <a:lnTo>
                        <a:pt x="689" y="130"/>
                      </a:lnTo>
                      <a:close/>
                      <a:moveTo>
                        <a:pt x="1171" y="561"/>
                      </a:moveTo>
                      <a:lnTo>
                        <a:pt x="1171" y="561"/>
                      </a:lnTo>
                      <a:lnTo>
                        <a:pt x="1177" y="587"/>
                      </a:lnTo>
                      <a:lnTo>
                        <a:pt x="1183" y="611"/>
                      </a:lnTo>
                      <a:lnTo>
                        <a:pt x="1185" y="637"/>
                      </a:lnTo>
                      <a:lnTo>
                        <a:pt x="1187" y="663"/>
                      </a:lnTo>
                      <a:lnTo>
                        <a:pt x="1189" y="687"/>
                      </a:lnTo>
                      <a:lnTo>
                        <a:pt x="1187" y="711"/>
                      </a:lnTo>
                      <a:lnTo>
                        <a:pt x="1185" y="737"/>
                      </a:lnTo>
                      <a:lnTo>
                        <a:pt x="1183" y="761"/>
                      </a:lnTo>
                      <a:lnTo>
                        <a:pt x="1179" y="785"/>
                      </a:lnTo>
                      <a:lnTo>
                        <a:pt x="1173" y="809"/>
                      </a:lnTo>
                      <a:lnTo>
                        <a:pt x="1159" y="855"/>
                      </a:lnTo>
                      <a:lnTo>
                        <a:pt x="1141" y="901"/>
                      </a:lnTo>
                      <a:lnTo>
                        <a:pt x="1119" y="943"/>
                      </a:lnTo>
                      <a:lnTo>
                        <a:pt x="1091" y="985"/>
                      </a:lnTo>
                      <a:lnTo>
                        <a:pt x="1061" y="1023"/>
                      </a:lnTo>
                      <a:lnTo>
                        <a:pt x="1027" y="1057"/>
                      </a:lnTo>
                      <a:lnTo>
                        <a:pt x="1009" y="1073"/>
                      </a:lnTo>
                      <a:lnTo>
                        <a:pt x="989" y="1089"/>
                      </a:lnTo>
                      <a:lnTo>
                        <a:pt x="969" y="1103"/>
                      </a:lnTo>
                      <a:lnTo>
                        <a:pt x="949" y="1117"/>
                      </a:lnTo>
                      <a:lnTo>
                        <a:pt x="927" y="1129"/>
                      </a:lnTo>
                      <a:lnTo>
                        <a:pt x="905" y="1141"/>
                      </a:lnTo>
                      <a:lnTo>
                        <a:pt x="883" y="1151"/>
                      </a:lnTo>
                      <a:lnTo>
                        <a:pt x="859" y="1161"/>
                      </a:lnTo>
                      <a:lnTo>
                        <a:pt x="833" y="1169"/>
                      </a:lnTo>
                      <a:lnTo>
                        <a:pt x="809" y="1177"/>
                      </a:lnTo>
                      <a:lnTo>
                        <a:pt x="809" y="1177"/>
                      </a:lnTo>
                      <a:lnTo>
                        <a:pt x="783" y="1183"/>
                      </a:lnTo>
                      <a:lnTo>
                        <a:pt x="759" y="1187"/>
                      </a:lnTo>
                      <a:lnTo>
                        <a:pt x="733" y="1191"/>
                      </a:lnTo>
                      <a:lnTo>
                        <a:pt x="707" y="1193"/>
                      </a:lnTo>
                      <a:lnTo>
                        <a:pt x="683" y="1193"/>
                      </a:lnTo>
                      <a:lnTo>
                        <a:pt x="657" y="1193"/>
                      </a:lnTo>
                      <a:lnTo>
                        <a:pt x="633" y="1191"/>
                      </a:lnTo>
                      <a:lnTo>
                        <a:pt x="609" y="1187"/>
                      </a:lnTo>
                      <a:lnTo>
                        <a:pt x="560" y="1179"/>
                      </a:lnTo>
                      <a:lnTo>
                        <a:pt x="514" y="1165"/>
                      </a:lnTo>
                      <a:lnTo>
                        <a:pt x="470" y="1145"/>
                      </a:lnTo>
                      <a:lnTo>
                        <a:pt x="426" y="1123"/>
                      </a:lnTo>
                      <a:lnTo>
                        <a:pt x="386" y="1097"/>
                      </a:lnTo>
                      <a:lnTo>
                        <a:pt x="348" y="1067"/>
                      </a:lnTo>
                      <a:lnTo>
                        <a:pt x="312" y="1033"/>
                      </a:lnTo>
                      <a:lnTo>
                        <a:pt x="296" y="1013"/>
                      </a:lnTo>
                      <a:lnTo>
                        <a:pt x="280" y="995"/>
                      </a:lnTo>
                      <a:lnTo>
                        <a:pt x="266" y="975"/>
                      </a:lnTo>
                      <a:lnTo>
                        <a:pt x="252" y="955"/>
                      </a:lnTo>
                      <a:lnTo>
                        <a:pt x="240" y="933"/>
                      </a:lnTo>
                      <a:lnTo>
                        <a:pt x="228" y="911"/>
                      </a:lnTo>
                      <a:lnTo>
                        <a:pt x="218" y="887"/>
                      </a:lnTo>
                      <a:lnTo>
                        <a:pt x="208" y="863"/>
                      </a:lnTo>
                      <a:lnTo>
                        <a:pt x="200" y="839"/>
                      </a:lnTo>
                      <a:lnTo>
                        <a:pt x="192" y="815"/>
                      </a:lnTo>
                      <a:lnTo>
                        <a:pt x="192" y="815"/>
                      </a:lnTo>
                      <a:lnTo>
                        <a:pt x="186" y="789"/>
                      </a:lnTo>
                      <a:lnTo>
                        <a:pt x="182" y="763"/>
                      </a:lnTo>
                      <a:lnTo>
                        <a:pt x="180" y="739"/>
                      </a:lnTo>
                      <a:lnTo>
                        <a:pt x="178" y="713"/>
                      </a:lnTo>
                      <a:lnTo>
                        <a:pt x="176" y="689"/>
                      </a:lnTo>
                      <a:lnTo>
                        <a:pt x="178" y="663"/>
                      </a:lnTo>
                      <a:lnTo>
                        <a:pt x="178" y="639"/>
                      </a:lnTo>
                      <a:lnTo>
                        <a:pt x="182" y="615"/>
                      </a:lnTo>
                      <a:lnTo>
                        <a:pt x="186" y="591"/>
                      </a:lnTo>
                      <a:lnTo>
                        <a:pt x="192" y="567"/>
                      </a:lnTo>
                      <a:lnTo>
                        <a:pt x="206" y="519"/>
                      </a:lnTo>
                      <a:lnTo>
                        <a:pt x="224" y="475"/>
                      </a:lnTo>
                      <a:lnTo>
                        <a:pt x="246" y="431"/>
                      </a:lnTo>
                      <a:lnTo>
                        <a:pt x="274" y="391"/>
                      </a:lnTo>
                      <a:lnTo>
                        <a:pt x="304" y="353"/>
                      </a:lnTo>
                      <a:lnTo>
                        <a:pt x="338" y="320"/>
                      </a:lnTo>
                      <a:lnTo>
                        <a:pt x="356" y="304"/>
                      </a:lnTo>
                      <a:lnTo>
                        <a:pt x="374" y="288"/>
                      </a:lnTo>
                      <a:lnTo>
                        <a:pt x="394" y="274"/>
                      </a:lnTo>
                      <a:lnTo>
                        <a:pt x="416" y="260"/>
                      </a:lnTo>
                      <a:lnTo>
                        <a:pt x="438" y="246"/>
                      </a:lnTo>
                      <a:lnTo>
                        <a:pt x="460" y="236"/>
                      </a:lnTo>
                      <a:lnTo>
                        <a:pt x="482" y="224"/>
                      </a:lnTo>
                      <a:lnTo>
                        <a:pt x="506" y="216"/>
                      </a:lnTo>
                      <a:lnTo>
                        <a:pt x="530" y="208"/>
                      </a:lnTo>
                      <a:lnTo>
                        <a:pt x="556" y="200"/>
                      </a:lnTo>
                      <a:lnTo>
                        <a:pt x="556" y="200"/>
                      </a:lnTo>
                      <a:lnTo>
                        <a:pt x="581" y="194"/>
                      </a:lnTo>
                      <a:lnTo>
                        <a:pt x="605" y="190"/>
                      </a:lnTo>
                      <a:lnTo>
                        <a:pt x="631" y="186"/>
                      </a:lnTo>
                      <a:lnTo>
                        <a:pt x="657" y="184"/>
                      </a:lnTo>
                      <a:lnTo>
                        <a:pt x="681" y="184"/>
                      </a:lnTo>
                      <a:lnTo>
                        <a:pt x="707" y="184"/>
                      </a:lnTo>
                      <a:lnTo>
                        <a:pt x="731" y="186"/>
                      </a:lnTo>
                      <a:lnTo>
                        <a:pt x="755" y="188"/>
                      </a:lnTo>
                      <a:lnTo>
                        <a:pt x="803" y="198"/>
                      </a:lnTo>
                      <a:lnTo>
                        <a:pt x="851" y="212"/>
                      </a:lnTo>
                      <a:lnTo>
                        <a:pt x="895" y="230"/>
                      </a:lnTo>
                      <a:lnTo>
                        <a:pt x="939" y="254"/>
                      </a:lnTo>
                      <a:lnTo>
                        <a:pt x="979" y="280"/>
                      </a:lnTo>
                      <a:lnTo>
                        <a:pt x="1017" y="310"/>
                      </a:lnTo>
                      <a:lnTo>
                        <a:pt x="1053" y="343"/>
                      </a:lnTo>
                      <a:lnTo>
                        <a:pt x="1069" y="361"/>
                      </a:lnTo>
                      <a:lnTo>
                        <a:pt x="1083" y="381"/>
                      </a:lnTo>
                      <a:lnTo>
                        <a:pt x="1099" y="401"/>
                      </a:lnTo>
                      <a:lnTo>
                        <a:pt x="1111" y="421"/>
                      </a:lnTo>
                      <a:lnTo>
                        <a:pt x="1125" y="443"/>
                      </a:lnTo>
                      <a:lnTo>
                        <a:pt x="1137" y="465"/>
                      </a:lnTo>
                      <a:lnTo>
                        <a:pt x="1147" y="487"/>
                      </a:lnTo>
                      <a:lnTo>
                        <a:pt x="1157" y="511"/>
                      </a:lnTo>
                      <a:lnTo>
                        <a:pt x="1165" y="535"/>
                      </a:lnTo>
                      <a:lnTo>
                        <a:pt x="1171" y="561"/>
                      </a:lnTo>
                      <a:lnTo>
                        <a:pt x="1171" y="561"/>
                      </a:lnTo>
                      <a:close/>
                    </a:path>
                  </a:pathLst>
                </a:custGeom>
                <a:solidFill>
                  <a:srgbClr val="E2DFDA">
                    <a:alpha val="5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201186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91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" name="Freeform 17">
                  <a:extLst>
                    <a:ext uri="{FF2B5EF4-FFF2-40B4-BE49-F238E27FC236}">
                      <a16:creationId xmlns:a16="http://schemas.microsoft.com/office/drawing/2014/main" id="{5DAA506E-1346-95BB-4AAC-4C7DEEEEE6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480718" y="3594611"/>
                  <a:ext cx="860425" cy="858838"/>
                </a:xfrm>
                <a:custGeom>
                  <a:avLst/>
                  <a:gdLst>
                    <a:gd name="T0" fmla="*/ 320 w 542"/>
                    <a:gd name="T1" fmla="*/ 4 h 541"/>
                    <a:gd name="T2" fmla="*/ 252 w 542"/>
                    <a:gd name="T3" fmla="*/ 0 h 541"/>
                    <a:gd name="T4" fmla="*/ 224 w 542"/>
                    <a:gd name="T5" fmla="*/ 4 h 541"/>
                    <a:gd name="T6" fmla="*/ 174 w 542"/>
                    <a:gd name="T7" fmla="*/ 18 h 541"/>
                    <a:gd name="T8" fmla="*/ 126 w 542"/>
                    <a:gd name="T9" fmla="*/ 42 h 541"/>
                    <a:gd name="T10" fmla="*/ 84 w 542"/>
                    <a:gd name="T11" fmla="*/ 74 h 541"/>
                    <a:gd name="T12" fmla="*/ 66 w 542"/>
                    <a:gd name="T13" fmla="*/ 94 h 541"/>
                    <a:gd name="T14" fmla="*/ 34 w 542"/>
                    <a:gd name="T15" fmla="*/ 138 h 541"/>
                    <a:gd name="T16" fmla="*/ 14 w 542"/>
                    <a:gd name="T17" fmla="*/ 186 h 541"/>
                    <a:gd name="T18" fmla="*/ 2 w 542"/>
                    <a:gd name="T19" fmla="*/ 238 h 541"/>
                    <a:gd name="T20" fmla="*/ 0 w 542"/>
                    <a:gd name="T21" fmla="*/ 290 h 541"/>
                    <a:gd name="T22" fmla="*/ 4 w 542"/>
                    <a:gd name="T23" fmla="*/ 314 h 541"/>
                    <a:gd name="T24" fmla="*/ 14 w 542"/>
                    <a:gd name="T25" fmla="*/ 357 h 541"/>
                    <a:gd name="T26" fmla="*/ 32 w 542"/>
                    <a:gd name="T27" fmla="*/ 397 h 541"/>
                    <a:gd name="T28" fmla="*/ 56 w 542"/>
                    <a:gd name="T29" fmla="*/ 433 h 541"/>
                    <a:gd name="T30" fmla="*/ 84 w 542"/>
                    <a:gd name="T31" fmla="*/ 467 h 541"/>
                    <a:gd name="T32" fmla="*/ 118 w 542"/>
                    <a:gd name="T33" fmla="*/ 495 h 541"/>
                    <a:gd name="T34" fmla="*/ 158 w 542"/>
                    <a:gd name="T35" fmla="*/ 517 h 541"/>
                    <a:gd name="T36" fmla="*/ 200 w 542"/>
                    <a:gd name="T37" fmla="*/ 531 h 541"/>
                    <a:gd name="T38" fmla="*/ 222 w 542"/>
                    <a:gd name="T39" fmla="*/ 537 h 541"/>
                    <a:gd name="T40" fmla="*/ 290 w 542"/>
                    <a:gd name="T41" fmla="*/ 541 h 541"/>
                    <a:gd name="T42" fmla="*/ 318 w 542"/>
                    <a:gd name="T43" fmla="*/ 537 h 541"/>
                    <a:gd name="T44" fmla="*/ 370 w 542"/>
                    <a:gd name="T45" fmla="*/ 523 h 541"/>
                    <a:gd name="T46" fmla="*/ 418 w 542"/>
                    <a:gd name="T47" fmla="*/ 499 h 541"/>
                    <a:gd name="T48" fmla="*/ 458 w 542"/>
                    <a:gd name="T49" fmla="*/ 467 h 541"/>
                    <a:gd name="T50" fmla="*/ 492 w 542"/>
                    <a:gd name="T51" fmla="*/ 427 h 541"/>
                    <a:gd name="T52" fmla="*/ 518 w 542"/>
                    <a:gd name="T53" fmla="*/ 381 h 541"/>
                    <a:gd name="T54" fmla="*/ 536 w 542"/>
                    <a:gd name="T55" fmla="*/ 332 h 541"/>
                    <a:gd name="T56" fmla="*/ 542 w 542"/>
                    <a:gd name="T57" fmla="*/ 280 h 541"/>
                    <a:gd name="T58" fmla="*/ 542 w 542"/>
                    <a:gd name="T59" fmla="*/ 252 h 541"/>
                    <a:gd name="T60" fmla="*/ 536 w 542"/>
                    <a:gd name="T61" fmla="*/ 206 h 541"/>
                    <a:gd name="T62" fmla="*/ 520 w 542"/>
                    <a:gd name="T63" fmla="*/ 164 h 541"/>
                    <a:gd name="T64" fmla="*/ 500 w 542"/>
                    <a:gd name="T65" fmla="*/ 126 h 541"/>
                    <a:gd name="T66" fmla="*/ 474 w 542"/>
                    <a:gd name="T67" fmla="*/ 90 h 541"/>
                    <a:gd name="T68" fmla="*/ 442 w 542"/>
                    <a:gd name="T69" fmla="*/ 60 h 541"/>
                    <a:gd name="T70" fmla="*/ 406 w 542"/>
                    <a:gd name="T71" fmla="*/ 36 h 541"/>
                    <a:gd name="T72" fmla="*/ 364 w 542"/>
                    <a:gd name="T73" fmla="*/ 16 h 541"/>
                    <a:gd name="T74" fmla="*/ 320 w 542"/>
                    <a:gd name="T75" fmla="*/ 4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42" h="541">
                      <a:moveTo>
                        <a:pt x="320" y="4"/>
                      </a:moveTo>
                      <a:lnTo>
                        <a:pt x="320" y="4"/>
                      </a:lnTo>
                      <a:lnTo>
                        <a:pt x="286" y="0"/>
                      </a:lnTo>
                      <a:lnTo>
                        <a:pt x="252" y="0"/>
                      </a:lnTo>
                      <a:lnTo>
                        <a:pt x="252" y="0"/>
                      </a:lnTo>
                      <a:lnTo>
                        <a:pt x="224" y="4"/>
                      </a:lnTo>
                      <a:lnTo>
                        <a:pt x="198" y="10"/>
                      </a:lnTo>
                      <a:lnTo>
                        <a:pt x="174" y="18"/>
                      </a:lnTo>
                      <a:lnTo>
                        <a:pt x="150" y="28"/>
                      </a:lnTo>
                      <a:lnTo>
                        <a:pt x="126" y="42"/>
                      </a:lnTo>
                      <a:lnTo>
                        <a:pt x="104" y="56"/>
                      </a:lnTo>
                      <a:lnTo>
                        <a:pt x="84" y="74"/>
                      </a:lnTo>
                      <a:lnTo>
                        <a:pt x="66" y="94"/>
                      </a:lnTo>
                      <a:lnTo>
                        <a:pt x="66" y="94"/>
                      </a:lnTo>
                      <a:lnTo>
                        <a:pt x="50" y="114"/>
                      </a:lnTo>
                      <a:lnTo>
                        <a:pt x="34" y="138"/>
                      </a:lnTo>
                      <a:lnTo>
                        <a:pt x="24" y="162"/>
                      </a:lnTo>
                      <a:lnTo>
                        <a:pt x="14" y="186"/>
                      </a:lnTo>
                      <a:lnTo>
                        <a:pt x="6" y="210"/>
                      </a:lnTo>
                      <a:lnTo>
                        <a:pt x="2" y="238"/>
                      </a:lnTo>
                      <a:lnTo>
                        <a:pt x="0" y="264"/>
                      </a:lnTo>
                      <a:lnTo>
                        <a:pt x="0" y="290"/>
                      </a:lnTo>
                      <a:lnTo>
                        <a:pt x="0" y="290"/>
                      </a:lnTo>
                      <a:lnTo>
                        <a:pt x="4" y="314"/>
                      </a:lnTo>
                      <a:lnTo>
                        <a:pt x="8" y="335"/>
                      </a:lnTo>
                      <a:lnTo>
                        <a:pt x="14" y="357"/>
                      </a:lnTo>
                      <a:lnTo>
                        <a:pt x="22" y="377"/>
                      </a:lnTo>
                      <a:lnTo>
                        <a:pt x="32" y="397"/>
                      </a:lnTo>
                      <a:lnTo>
                        <a:pt x="42" y="415"/>
                      </a:lnTo>
                      <a:lnTo>
                        <a:pt x="56" y="433"/>
                      </a:lnTo>
                      <a:lnTo>
                        <a:pt x="70" y="451"/>
                      </a:lnTo>
                      <a:lnTo>
                        <a:pt x="84" y="467"/>
                      </a:lnTo>
                      <a:lnTo>
                        <a:pt x="100" y="481"/>
                      </a:lnTo>
                      <a:lnTo>
                        <a:pt x="118" y="495"/>
                      </a:lnTo>
                      <a:lnTo>
                        <a:pt x="138" y="505"/>
                      </a:lnTo>
                      <a:lnTo>
                        <a:pt x="158" y="517"/>
                      </a:lnTo>
                      <a:lnTo>
                        <a:pt x="178" y="525"/>
                      </a:lnTo>
                      <a:lnTo>
                        <a:pt x="200" y="531"/>
                      </a:lnTo>
                      <a:lnTo>
                        <a:pt x="222" y="537"/>
                      </a:lnTo>
                      <a:lnTo>
                        <a:pt x="222" y="537"/>
                      </a:lnTo>
                      <a:lnTo>
                        <a:pt x="256" y="541"/>
                      </a:lnTo>
                      <a:lnTo>
                        <a:pt x="290" y="541"/>
                      </a:lnTo>
                      <a:lnTo>
                        <a:pt x="290" y="541"/>
                      </a:lnTo>
                      <a:lnTo>
                        <a:pt x="318" y="537"/>
                      </a:lnTo>
                      <a:lnTo>
                        <a:pt x="346" y="531"/>
                      </a:lnTo>
                      <a:lnTo>
                        <a:pt x="370" y="523"/>
                      </a:lnTo>
                      <a:lnTo>
                        <a:pt x="394" y="511"/>
                      </a:lnTo>
                      <a:lnTo>
                        <a:pt x="418" y="499"/>
                      </a:lnTo>
                      <a:lnTo>
                        <a:pt x="438" y="483"/>
                      </a:lnTo>
                      <a:lnTo>
                        <a:pt x="458" y="467"/>
                      </a:lnTo>
                      <a:lnTo>
                        <a:pt x="476" y="447"/>
                      </a:lnTo>
                      <a:lnTo>
                        <a:pt x="492" y="427"/>
                      </a:lnTo>
                      <a:lnTo>
                        <a:pt x="506" y="405"/>
                      </a:lnTo>
                      <a:lnTo>
                        <a:pt x="518" y="381"/>
                      </a:lnTo>
                      <a:lnTo>
                        <a:pt x="528" y="357"/>
                      </a:lnTo>
                      <a:lnTo>
                        <a:pt x="536" y="332"/>
                      </a:lnTo>
                      <a:lnTo>
                        <a:pt x="540" y="306"/>
                      </a:lnTo>
                      <a:lnTo>
                        <a:pt x="542" y="280"/>
                      </a:lnTo>
                      <a:lnTo>
                        <a:pt x="542" y="252"/>
                      </a:lnTo>
                      <a:lnTo>
                        <a:pt x="542" y="252"/>
                      </a:lnTo>
                      <a:lnTo>
                        <a:pt x="540" y="228"/>
                      </a:lnTo>
                      <a:lnTo>
                        <a:pt x="536" y="206"/>
                      </a:lnTo>
                      <a:lnTo>
                        <a:pt x="528" y="186"/>
                      </a:lnTo>
                      <a:lnTo>
                        <a:pt x="520" y="164"/>
                      </a:lnTo>
                      <a:lnTo>
                        <a:pt x="512" y="144"/>
                      </a:lnTo>
                      <a:lnTo>
                        <a:pt x="500" y="126"/>
                      </a:lnTo>
                      <a:lnTo>
                        <a:pt x="488" y="108"/>
                      </a:lnTo>
                      <a:lnTo>
                        <a:pt x="474" y="90"/>
                      </a:lnTo>
                      <a:lnTo>
                        <a:pt x="458" y="74"/>
                      </a:lnTo>
                      <a:lnTo>
                        <a:pt x="442" y="60"/>
                      </a:lnTo>
                      <a:lnTo>
                        <a:pt x="424" y="48"/>
                      </a:lnTo>
                      <a:lnTo>
                        <a:pt x="406" y="36"/>
                      </a:lnTo>
                      <a:lnTo>
                        <a:pt x="386" y="26"/>
                      </a:lnTo>
                      <a:lnTo>
                        <a:pt x="364" y="16"/>
                      </a:lnTo>
                      <a:lnTo>
                        <a:pt x="342" y="10"/>
                      </a:lnTo>
                      <a:lnTo>
                        <a:pt x="320" y="4"/>
                      </a:lnTo>
                      <a:lnTo>
                        <a:pt x="320" y="4"/>
                      </a:lnTo>
                      <a:close/>
                    </a:path>
                  </a:pathLst>
                </a:custGeom>
                <a:solidFill>
                  <a:srgbClr val="E2DFDA">
                    <a:alpha val="5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201186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91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" name="Freeform 18">
                  <a:extLst>
                    <a:ext uri="{FF2B5EF4-FFF2-40B4-BE49-F238E27FC236}">
                      <a16:creationId xmlns:a16="http://schemas.microsoft.com/office/drawing/2014/main" id="{7F311F36-4798-121C-116B-75AFABECC7E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4925218" y="3143761"/>
                  <a:ext cx="1736725" cy="1760538"/>
                </a:xfrm>
                <a:custGeom>
                  <a:avLst/>
                  <a:gdLst>
                    <a:gd name="T0" fmla="*/ 992 w 1094"/>
                    <a:gd name="T1" fmla="*/ 627 h 1109"/>
                    <a:gd name="T2" fmla="*/ 1002 w 1094"/>
                    <a:gd name="T3" fmla="*/ 584 h 1109"/>
                    <a:gd name="T4" fmla="*/ 982 w 1094"/>
                    <a:gd name="T5" fmla="*/ 448 h 1109"/>
                    <a:gd name="T6" fmla="*/ 972 w 1094"/>
                    <a:gd name="T7" fmla="*/ 404 h 1109"/>
                    <a:gd name="T8" fmla="*/ 958 w 1094"/>
                    <a:gd name="T9" fmla="*/ 358 h 1109"/>
                    <a:gd name="T10" fmla="*/ 868 w 1094"/>
                    <a:gd name="T11" fmla="*/ 236 h 1109"/>
                    <a:gd name="T12" fmla="*/ 846 w 1094"/>
                    <a:gd name="T13" fmla="*/ 218 h 1109"/>
                    <a:gd name="T14" fmla="*/ 782 w 1094"/>
                    <a:gd name="T15" fmla="*/ 170 h 1109"/>
                    <a:gd name="T16" fmla="*/ 698 w 1094"/>
                    <a:gd name="T17" fmla="*/ 20 h 1109"/>
                    <a:gd name="T18" fmla="*/ 638 w 1094"/>
                    <a:gd name="T19" fmla="*/ 116 h 1109"/>
                    <a:gd name="T20" fmla="*/ 566 w 1094"/>
                    <a:gd name="T21" fmla="*/ 104 h 1109"/>
                    <a:gd name="T22" fmla="*/ 416 w 1094"/>
                    <a:gd name="T23" fmla="*/ 128 h 1109"/>
                    <a:gd name="T24" fmla="*/ 348 w 1094"/>
                    <a:gd name="T25" fmla="*/ 154 h 1109"/>
                    <a:gd name="T26" fmla="*/ 178 w 1094"/>
                    <a:gd name="T27" fmla="*/ 144 h 1109"/>
                    <a:gd name="T28" fmla="*/ 202 w 1094"/>
                    <a:gd name="T29" fmla="*/ 272 h 1109"/>
                    <a:gd name="T30" fmla="*/ 74 w 1094"/>
                    <a:gd name="T31" fmla="*/ 272 h 1109"/>
                    <a:gd name="T32" fmla="*/ 118 w 1094"/>
                    <a:gd name="T33" fmla="*/ 440 h 1109"/>
                    <a:gd name="T34" fmla="*/ 104 w 1094"/>
                    <a:gd name="T35" fmla="*/ 512 h 1109"/>
                    <a:gd name="T36" fmla="*/ 8 w 1094"/>
                    <a:gd name="T37" fmla="*/ 647 h 1109"/>
                    <a:gd name="T38" fmla="*/ 130 w 1094"/>
                    <a:gd name="T39" fmla="*/ 707 h 1109"/>
                    <a:gd name="T40" fmla="*/ 146 w 1094"/>
                    <a:gd name="T41" fmla="*/ 751 h 1109"/>
                    <a:gd name="T42" fmla="*/ 238 w 1094"/>
                    <a:gd name="T43" fmla="*/ 875 h 1109"/>
                    <a:gd name="T44" fmla="*/ 278 w 1094"/>
                    <a:gd name="T45" fmla="*/ 909 h 1109"/>
                    <a:gd name="T46" fmla="*/ 322 w 1094"/>
                    <a:gd name="T47" fmla="*/ 943 h 1109"/>
                    <a:gd name="T48" fmla="*/ 466 w 1094"/>
                    <a:gd name="T49" fmla="*/ 995 h 1109"/>
                    <a:gd name="T50" fmla="*/ 502 w 1094"/>
                    <a:gd name="T51" fmla="*/ 999 h 1109"/>
                    <a:gd name="T52" fmla="*/ 572 w 1094"/>
                    <a:gd name="T53" fmla="*/ 1109 h 1109"/>
                    <a:gd name="T54" fmla="*/ 688 w 1094"/>
                    <a:gd name="T55" fmla="*/ 981 h 1109"/>
                    <a:gd name="T56" fmla="*/ 756 w 1094"/>
                    <a:gd name="T57" fmla="*/ 955 h 1109"/>
                    <a:gd name="T58" fmla="*/ 926 w 1094"/>
                    <a:gd name="T59" fmla="*/ 965 h 1109"/>
                    <a:gd name="T60" fmla="*/ 878 w 1094"/>
                    <a:gd name="T61" fmla="*/ 863 h 1109"/>
                    <a:gd name="T62" fmla="*/ 926 w 1094"/>
                    <a:gd name="T63" fmla="*/ 809 h 1109"/>
                    <a:gd name="T64" fmla="*/ 986 w 1094"/>
                    <a:gd name="T65" fmla="*/ 669 h 1109"/>
                    <a:gd name="T66" fmla="*/ 578 w 1094"/>
                    <a:gd name="T67" fmla="*/ 935 h 1109"/>
                    <a:gd name="T68" fmla="*/ 506 w 1094"/>
                    <a:gd name="T69" fmla="*/ 933 h 1109"/>
                    <a:gd name="T70" fmla="*/ 452 w 1094"/>
                    <a:gd name="T71" fmla="*/ 923 h 1109"/>
                    <a:gd name="T72" fmla="*/ 364 w 1094"/>
                    <a:gd name="T73" fmla="*/ 887 h 1109"/>
                    <a:gd name="T74" fmla="*/ 290 w 1094"/>
                    <a:gd name="T75" fmla="*/ 833 h 1109"/>
                    <a:gd name="T76" fmla="*/ 230 w 1094"/>
                    <a:gd name="T77" fmla="*/ 761 h 1109"/>
                    <a:gd name="T78" fmla="*/ 190 w 1094"/>
                    <a:gd name="T79" fmla="*/ 677 h 1109"/>
                    <a:gd name="T80" fmla="*/ 170 w 1094"/>
                    <a:gd name="T81" fmla="*/ 582 h 1109"/>
                    <a:gd name="T82" fmla="*/ 172 w 1094"/>
                    <a:gd name="T83" fmla="*/ 506 h 1109"/>
                    <a:gd name="T84" fmla="*/ 204 w 1094"/>
                    <a:gd name="T85" fmla="*/ 398 h 1109"/>
                    <a:gd name="T86" fmla="*/ 262 w 1094"/>
                    <a:gd name="T87" fmla="*/ 306 h 1109"/>
                    <a:gd name="T88" fmla="*/ 346 w 1094"/>
                    <a:gd name="T89" fmla="*/ 234 h 1109"/>
                    <a:gd name="T90" fmla="*/ 448 w 1094"/>
                    <a:gd name="T91" fmla="*/ 188 h 1109"/>
                    <a:gd name="T92" fmla="*/ 524 w 1094"/>
                    <a:gd name="T93" fmla="*/ 174 h 1109"/>
                    <a:gd name="T94" fmla="*/ 596 w 1094"/>
                    <a:gd name="T95" fmla="*/ 176 h 1109"/>
                    <a:gd name="T96" fmla="*/ 652 w 1094"/>
                    <a:gd name="T97" fmla="*/ 188 h 1109"/>
                    <a:gd name="T98" fmla="*/ 738 w 1094"/>
                    <a:gd name="T99" fmla="*/ 222 h 1109"/>
                    <a:gd name="T100" fmla="*/ 812 w 1094"/>
                    <a:gd name="T101" fmla="*/ 278 h 1109"/>
                    <a:gd name="T102" fmla="*/ 872 w 1094"/>
                    <a:gd name="T103" fmla="*/ 348 h 1109"/>
                    <a:gd name="T104" fmla="*/ 914 w 1094"/>
                    <a:gd name="T105" fmla="*/ 432 h 1109"/>
                    <a:gd name="T106" fmla="*/ 932 w 1094"/>
                    <a:gd name="T107" fmla="*/ 528 h 1109"/>
                    <a:gd name="T108" fmla="*/ 930 w 1094"/>
                    <a:gd name="T109" fmla="*/ 606 h 1109"/>
                    <a:gd name="T110" fmla="*/ 900 w 1094"/>
                    <a:gd name="T111" fmla="*/ 711 h 1109"/>
                    <a:gd name="T112" fmla="*/ 840 w 1094"/>
                    <a:gd name="T113" fmla="*/ 803 h 1109"/>
                    <a:gd name="T114" fmla="*/ 758 w 1094"/>
                    <a:gd name="T115" fmla="*/ 875 h 1109"/>
                    <a:gd name="T116" fmla="*/ 656 w 1094"/>
                    <a:gd name="T117" fmla="*/ 921 h 1109"/>
                    <a:gd name="T118" fmla="*/ 578 w 1094"/>
                    <a:gd name="T119" fmla="*/ 935 h 1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094" h="1109">
                      <a:moveTo>
                        <a:pt x="986" y="661"/>
                      </a:moveTo>
                      <a:lnTo>
                        <a:pt x="986" y="661"/>
                      </a:lnTo>
                      <a:lnTo>
                        <a:pt x="992" y="627"/>
                      </a:lnTo>
                      <a:lnTo>
                        <a:pt x="996" y="608"/>
                      </a:lnTo>
                      <a:lnTo>
                        <a:pt x="998" y="584"/>
                      </a:lnTo>
                      <a:lnTo>
                        <a:pt x="1002" y="584"/>
                      </a:lnTo>
                      <a:lnTo>
                        <a:pt x="1094" y="574"/>
                      </a:lnTo>
                      <a:lnTo>
                        <a:pt x="1086" y="462"/>
                      </a:lnTo>
                      <a:lnTo>
                        <a:pt x="982" y="448"/>
                      </a:lnTo>
                      <a:lnTo>
                        <a:pt x="984" y="448"/>
                      </a:lnTo>
                      <a:lnTo>
                        <a:pt x="984" y="448"/>
                      </a:lnTo>
                      <a:lnTo>
                        <a:pt x="972" y="404"/>
                      </a:lnTo>
                      <a:lnTo>
                        <a:pt x="964" y="382"/>
                      </a:lnTo>
                      <a:lnTo>
                        <a:pt x="954" y="360"/>
                      </a:lnTo>
                      <a:lnTo>
                        <a:pt x="958" y="358"/>
                      </a:lnTo>
                      <a:lnTo>
                        <a:pt x="1034" y="280"/>
                      </a:lnTo>
                      <a:lnTo>
                        <a:pt x="970" y="190"/>
                      </a:lnTo>
                      <a:lnTo>
                        <a:pt x="868" y="236"/>
                      </a:lnTo>
                      <a:lnTo>
                        <a:pt x="866" y="236"/>
                      </a:lnTo>
                      <a:lnTo>
                        <a:pt x="866" y="236"/>
                      </a:lnTo>
                      <a:lnTo>
                        <a:pt x="846" y="218"/>
                      </a:lnTo>
                      <a:lnTo>
                        <a:pt x="826" y="200"/>
                      </a:lnTo>
                      <a:lnTo>
                        <a:pt x="804" y="184"/>
                      </a:lnTo>
                      <a:lnTo>
                        <a:pt x="782" y="170"/>
                      </a:lnTo>
                      <a:lnTo>
                        <a:pt x="782" y="166"/>
                      </a:lnTo>
                      <a:lnTo>
                        <a:pt x="804" y="60"/>
                      </a:lnTo>
                      <a:lnTo>
                        <a:pt x="698" y="20"/>
                      </a:lnTo>
                      <a:lnTo>
                        <a:pt x="638" y="116"/>
                      </a:lnTo>
                      <a:lnTo>
                        <a:pt x="638" y="116"/>
                      </a:lnTo>
                      <a:lnTo>
                        <a:pt x="638" y="116"/>
                      </a:lnTo>
                      <a:lnTo>
                        <a:pt x="604" y="110"/>
                      </a:lnTo>
                      <a:lnTo>
                        <a:pt x="568" y="108"/>
                      </a:lnTo>
                      <a:lnTo>
                        <a:pt x="566" y="104"/>
                      </a:lnTo>
                      <a:lnTo>
                        <a:pt x="534" y="0"/>
                      </a:lnTo>
                      <a:lnTo>
                        <a:pt x="422" y="16"/>
                      </a:lnTo>
                      <a:lnTo>
                        <a:pt x="416" y="128"/>
                      </a:lnTo>
                      <a:lnTo>
                        <a:pt x="416" y="128"/>
                      </a:lnTo>
                      <a:lnTo>
                        <a:pt x="382" y="140"/>
                      </a:lnTo>
                      <a:lnTo>
                        <a:pt x="348" y="154"/>
                      </a:lnTo>
                      <a:lnTo>
                        <a:pt x="348" y="152"/>
                      </a:lnTo>
                      <a:lnTo>
                        <a:pt x="268" y="78"/>
                      </a:lnTo>
                      <a:lnTo>
                        <a:pt x="178" y="144"/>
                      </a:lnTo>
                      <a:lnTo>
                        <a:pt x="226" y="246"/>
                      </a:lnTo>
                      <a:lnTo>
                        <a:pt x="226" y="246"/>
                      </a:lnTo>
                      <a:lnTo>
                        <a:pt x="202" y="272"/>
                      </a:lnTo>
                      <a:lnTo>
                        <a:pt x="180" y="302"/>
                      </a:lnTo>
                      <a:lnTo>
                        <a:pt x="178" y="300"/>
                      </a:lnTo>
                      <a:lnTo>
                        <a:pt x="74" y="272"/>
                      </a:lnTo>
                      <a:lnTo>
                        <a:pt x="26" y="374"/>
                      </a:lnTo>
                      <a:lnTo>
                        <a:pt x="118" y="440"/>
                      </a:lnTo>
                      <a:lnTo>
                        <a:pt x="118" y="440"/>
                      </a:lnTo>
                      <a:lnTo>
                        <a:pt x="110" y="472"/>
                      </a:lnTo>
                      <a:lnTo>
                        <a:pt x="106" y="490"/>
                      </a:lnTo>
                      <a:lnTo>
                        <a:pt x="104" y="512"/>
                      </a:lnTo>
                      <a:lnTo>
                        <a:pt x="102" y="512"/>
                      </a:lnTo>
                      <a:lnTo>
                        <a:pt x="0" y="538"/>
                      </a:lnTo>
                      <a:lnTo>
                        <a:pt x="8" y="647"/>
                      </a:lnTo>
                      <a:lnTo>
                        <a:pt x="116" y="661"/>
                      </a:lnTo>
                      <a:lnTo>
                        <a:pt x="116" y="661"/>
                      </a:lnTo>
                      <a:lnTo>
                        <a:pt x="130" y="707"/>
                      </a:lnTo>
                      <a:lnTo>
                        <a:pt x="138" y="729"/>
                      </a:lnTo>
                      <a:lnTo>
                        <a:pt x="148" y="751"/>
                      </a:lnTo>
                      <a:lnTo>
                        <a:pt x="146" y="751"/>
                      </a:lnTo>
                      <a:lnTo>
                        <a:pt x="70" y="829"/>
                      </a:lnTo>
                      <a:lnTo>
                        <a:pt x="136" y="921"/>
                      </a:lnTo>
                      <a:lnTo>
                        <a:pt x="238" y="875"/>
                      </a:lnTo>
                      <a:lnTo>
                        <a:pt x="238" y="875"/>
                      </a:lnTo>
                      <a:lnTo>
                        <a:pt x="258" y="893"/>
                      </a:lnTo>
                      <a:lnTo>
                        <a:pt x="278" y="909"/>
                      </a:lnTo>
                      <a:lnTo>
                        <a:pt x="300" y="925"/>
                      </a:lnTo>
                      <a:lnTo>
                        <a:pt x="324" y="941"/>
                      </a:lnTo>
                      <a:lnTo>
                        <a:pt x="322" y="943"/>
                      </a:lnTo>
                      <a:lnTo>
                        <a:pt x="302" y="1049"/>
                      </a:lnTo>
                      <a:lnTo>
                        <a:pt x="406" y="1089"/>
                      </a:lnTo>
                      <a:lnTo>
                        <a:pt x="466" y="995"/>
                      </a:lnTo>
                      <a:lnTo>
                        <a:pt x="466" y="995"/>
                      </a:lnTo>
                      <a:lnTo>
                        <a:pt x="466" y="995"/>
                      </a:lnTo>
                      <a:lnTo>
                        <a:pt x="502" y="999"/>
                      </a:lnTo>
                      <a:lnTo>
                        <a:pt x="538" y="1003"/>
                      </a:lnTo>
                      <a:lnTo>
                        <a:pt x="538" y="1005"/>
                      </a:lnTo>
                      <a:lnTo>
                        <a:pt x="572" y="1109"/>
                      </a:lnTo>
                      <a:lnTo>
                        <a:pt x="682" y="1093"/>
                      </a:lnTo>
                      <a:lnTo>
                        <a:pt x="690" y="981"/>
                      </a:lnTo>
                      <a:lnTo>
                        <a:pt x="688" y="981"/>
                      </a:lnTo>
                      <a:lnTo>
                        <a:pt x="688" y="981"/>
                      </a:lnTo>
                      <a:lnTo>
                        <a:pt x="722" y="969"/>
                      </a:lnTo>
                      <a:lnTo>
                        <a:pt x="756" y="955"/>
                      </a:lnTo>
                      <a:lnTo>
                        <a:pt x="758" y="957"/>
                      </a:lnTo>
                      <a:lnTo>
                        <a:pt x="836" y="1031"/>
                      </a:lnTo>
                      <a:lnTo>
                        <a:pt x="926" y="965"/>
                      </a:lnTo>
                      <a:lnTo>
                        <a:pt x="878" y="863"/>
                      </a:lnTo>
                      <a:lnTo>
                        <a:pt x="878" y="863"/>
                      </a:lnTo>
                      <a:lnTo>
                        <a:pt x="878" y="863"/>
                      </a:lnTo>
                      <a:lnTo>
                        <a:pt x="900" y="835"/>
                      </a:lnTo>
                      <a:lnTo>
                        <a:pt x="922" y="807"/>
                      </a:lnTo>
                      <a:lnTo>
                        <a:pt x="926" y="809"/>
                      </a:lnTo>
                      <a:lnTo>
                        <a:pt x="1032" y="837"/>
                      </a:lnTo>
                      <a:lnTo>
                        <a:pt x="1078" y="735"/>
                      </a:lnTo>
                      <a:lnTo>
                        <a:pt x="986" y="669"/>
                      </a:lnTo>
                      <a:lnTo>
                        <a:pt x="986" y="661"/>
                      </a:lnTo>
                      <a:close/>
                      <a:moveTo>
                        <a:pt x="578" y="935"/>
                      </a:moveTo>
                      <a:lnTo>
                        <a:pt x="578" y="935"/>
                      </a:lnTo>
                      <a:lnTo>
                        <a:pt x="554" y="935"/>
                      </a:lnTo>
                      <a:lnTo>
                        <a:pt x="530" y="935"/>
                      </a:lnTo>
                      <a:lnTo>
                        <a:pt x="506" y="933"/>
                      </a:lnTo>
                      <a:lnTo>
                        <a:pt x="482" y="929"/>
                      </a:lnTo>
                      <a:lnTo>
                        <a:pt x="482" y="929"/>
                      </a:lnTo>
                      <a:lnTo>
                        <a:pt x="452" y="923"/>
                      </a:lnTo>
                      <a:lnTo>
                        <a:pt x="422" y="913"/>
                      </a:lnTo>
                      <a:lnTo>
                        <a:pt x="392" y="901"/>
                      </a:lnTo>
                      <a:lnTo>
                        <a:pt x="364" y="887"/>
                      </a:lnTo>
                      <a:lnTo>
                        <a:pt x="338" y="871"/>
                      </a:lnTo>
                      <a:lnTo>
                        <a:pt x="314" y="853"/>
                      </a:lnTo>
                      <a:lnTo>
                        <a:pt x="290" y="833"/>
                      </a:lnTo>
                      <a:lnTo>
                        <a:pt x="268" y="811"/>
                      </a:lnTo>
                      <a:lnTo>
                        <a:pt x="248" y="787"/>
                      </a:lnTo>
                      <a:lnTo>
                        <a:pt x="230" y="761"/>
                      </a:lnTo>
                      <a:lnTo>
                        <a:pt x="214" y="735"/>
                      </a:lnTo>
                      <a:lnTo>
                        <a:pt x="200" y="707"/>
                      </a:lnTo>
                      <a:lnTo>
                        <a:pt x="190" y="677"/>
                      </a:lnTo>
                      <a:lnTo>
                        <a:pt x="180" y="645"/>
                      </a:lnTo>
                      <a:lnTo>
                        <a:pt x="174" y="616"/>
                      </a:lnTo>
                      <a:lnTo>
                        <a:pt x="170" y="582"/>
                      </a:lnTo>
                      <a:lnTo>
                        <a:pt x="170" y="582"/>
                      </a:lnTo>
                      <a:lnTo>
                        <a:pt x="170" y="544"/>
                      </a:lnTo>
                      <a:lnTo>
                        <a:pt x="172" y="506"/>
                      </a:lnTo>
                      <a:lnTo>
                        <a:pt x="180" y="468"/>
                      </a:lnTo>
                      <a:lnTo>
                        <a:pt x="190" y="432"/>
                      </a:lnTo>
                      <a:lnTo>
                        <a:pt x="204" y="398"/>
                      </a:lnTo>
                      <a:lnTo>
                        <a:pt x="220" y="366"/>
                      </a:lnTo>
                      <a:lnTo>
                        <a:pt x="240" y="334"/>
                      </a:lnTo>
                      <a:lnTo>
                        <a:pt x="262" y="306"/>
                      </a:lnTo>
                      <a:lnTo>
                        <a:pt x="288" y="280"/>
                      </a:lnTo>
                      <a:lnTo>
                        <a:pt x="316" y="256"/>
                      </a:lnTo>
                      <a:lnTo>
                        <a:pt x="346" y="234"/>
                      </a:lnTo>
                      <a:lnTo>
                        <a:pt x="378" y="216"/>
                      </a:lnTo>
                      <a:lnTo>
                        <a:pt x="412" y="200"/>
                      </a:lnTo>
                      <a:lnTo>
                        <a:pt x="448" y="188"/>
                      </a:lnTo>
                      <a:lnTo>
                        <a:pt x="484" y="180"/>
                      </a:lnTo>
                      <a:lnTo>
                        <a:pt x="524" y="174"/>
                      </a:lnTo>
                      <a:lnTo>
                        <a:pt x="524" y="174"/>
                      </a:lnTo>
                      <a:lnTo>
                        <a:pt x="548" y="174"/>
                      </a:lnTo>
                      <a:lnTo>
                        <a:pt x="572" y="174"/>
                      </a:lnTo>
                      <a:lnTo>
                        <a:pt x="596" y="176"/>
                      </a:lnTo>
                      <a:lnTo>
                        <a:pt x="620" y="180"/>
                      </a:lnTo>
                      <a:lnTo>
                        <a:pt x="620" y="180"/>
                      </a:lnTo>
                      <a:lnTo>
                        <a:pt x="652" y="188"/>
                      </a:lnTo>
                      <a:lnTo>
                        <a:pt x="682" y="196"/>
                      </a:lnTo>
                      <a:lnTo>
                        <a:pt x="710" y="208"/>
                      </a:lnTo>
                      <a:lnTo>
                        <a:pt x="738" y="222"/>
                      </a:lnTo>
                      <a:lnTo>
                        <a:pt x="764" y="238"/>
                      </a:lnTo>
                      <a:lnTo>
                        <a:pt x="790" y="258"/>
                      </a:lnTo>
                      <a:lnTo>
                        <a:pt x="812" y="278"/>
                      </a:lnTo>
                      <a:lnTo>
                        <a:pt x="834" y="300"/>
                      </a:lnTo>
                      <a:lnTo>
                        <a:pt x="854" y="322"/>
                      </a:lnTo>
                      <a:lnTo>
                        <a:pt x="872" y="348"/>
                      </a:lnTo>
                      <a:lnTo>
                        <a:pt x="888" y="376"/>
                      </a:lnTo>
                      <a:lnTo>
                        <a:pt x="902" y="404"/>
                      </a:lnTo>
                      <a:lnTo>
                        <a:pt x="914" y="432"/>
                      </a:lnTo>
                      <a:lnTo>
                        <a:pt x="922" y="464"/>
                      </a:lnTo>
                      <a:lnTo>
                        <a:pt x="928" y="496"/>
                      </a:lnTo>
                      <a:lnTo>
                        <a:pt x="932" y="528"/>
                      </a:lnTo>
                      <a:lnTo>
                        <a:pt x="932" y="528"/>
                      </a:lnTo>
                      <a:lnTo>
                        <a:pt x="934" y="566"/>
                      </a:lnTo>
                      <a:lnTo>
                        <a:pt x="930" y="606"/>
                      </a:lnTo>
                      <a:lnTo>
                        <a:pt x="924" y="641"/>
                      </a:lnTo>
                      <a:lnTo>
                        <a:pt x="914" y="677"/>
                      </a:lnTo>
                      <a:lnTo>
                        <a:pt x="900" y="711"/>
                      </a:lnTo>
                      <a:lnTo>
                        <a:pt x="882" y="745"/>
                      </a:lnTo>
                      <a:lnTo>
                        <a:pt x="862" y="775"/>
                      </a:lnTo>
                      <a:lnTo>
                        <a:pt x="840" y="803"/>
                      </a:lnTo>
                      <a:lnTo>
                        <a:pt x="816" y="831"/>
                      </a:lnTo>
                      <a:lnTo>
                        <a:pt x="788" y="855"/>
                      </a:lnTo>
                      <a:lnTo>
                        <a:pt x="758" y="875"/>
                      </a:lnTo>
                      <a:lnTo>
                        <a:pt x="726" y="893"/>
                      </a:lnTo>
                      <a:lnTo>
                        <a:pt x="692" y="909"/>
                      </a:lnTo>
                      <a:lnTo>
                        <a:pt x="656" y="921"/>
                      </a:lnTo>
                      <a:lnTo>
                        <a:pt x="618" y="929"/>
                      </a:lnTo>
                      <a:lnTo>
                        <a:pt x="578" y="935"/>
                      </a:lnTo>
                      <a:lnTo>
                        <a:pt x="578" y="935"/>
                      </a:lnTo>
                      <a:close/>
                    </a:path>
                  </a:pathLst>
                </a:custGeom>
                <a:solidFill>
                  <a:srgbClr val="E2DFDA">
                    <a:alpha val="5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201186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91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" name="Freeform 19">
                  <a:extLst>
                    <a:ext uri="{FF2B5EF4-FFF2-40B4-BE49-F238E27FC236}">
                      <a16:creationId xmlns:a16="http://schemas.microsoft.com/office/drawing/2014/main" id="{7A631F41-2252-AB26-3AF4-604A3253B0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3013868" y="4313748"/>
                  <a:ext cx="998537" cy="996950"/>
                </a:xfrm>
                <a:custGeom>
                  <a:avLst/>
                  <a:gdLst>
                    <a:gd name="T0" fmla="*/ 315 w 629"/>
                    <a:gd name="T1" fmla="*/ 0 h 628"/>
                    <a:gd name="T2" fmla="*/ 367 w 629"/>
                    <a:gd name="T3" fmla="*/ 4 h 628"/>
                    <a:gd name="T4" fmla="*/ 417 w 629"/>
                    <a:gd name="T5" fmla="*/ 18 h 628"/>
                    <a:gd name="T6" fmla="*/ 465 w 629"/>
                    <a:gd name="T7" fmla="*/ 38 h 628"/>
                    <a:gd name="T8" fmla="*/ 507 w 629"/>
                    <a:gd name="T9" fmla="*/ 66 h 628"/>
                    <a:gd name="T10" fmla="*/ 545 w 629"/>
                    <a:gd name="T11" fmla="*/ 100 h 628"/>
                    <a:gd name="T12" fmla="*/ 577 w 629"/>
                    <a:gd name="T13" fmla="*/ 140 h 628"/>
                    <a:gd name="T14" fmla="*/ 601 w 629"/>
                    <a:gd name="T15" fmla="*/ 186 h 628"/>
                    <a:gd name="T16" fmla="*/ 619 w 629"/>
                    <a:gd name="T17" fmla="*/ 236 h 628"/>
                    <a:gd name="T18" fmla="*/ 625 w 629"/>
                    <a:gd name="T19" fmla="*/ 268 h 628"/>
                    <a:gd name="T20" fmla="*/ 629 w 629"/>
                    <a:gd name="T21" fmla="*/ 330 h 628"/>
                    <a:gd name="T22" fmla="*/ 621 w 629"/>
                    <a:gd name="T23" fmla="*/ 390 h 628"/>
                    <a:gd name="T24" fmla="*/ 599 w 629"/>
                    <a:gd name="T25" fmla="*/ 448 h 628"/>
                    <a:gd name="T26" fmla="*/ 569 w 629"/>
                    <a:gd name="T27" fmla="*/ 500 h 628"/>
                    <a:gd name="T28" fmla="*/ 529 w 629"/>
                    <a:gd name="T29" fmla="*/ 544 h 628"/>
                    <a:gd name="T30" fmla="*/ 481 w 629"/>
                    <a:gd name="T31" fmla="*/ 582 h 628"/>
                    <a:gd name="T32" fmla="*/ 425 w 629"/>
                    <a:gd name="T33" fmla="*/ 610 h 628"/>
                    <a:gd name="T34" fmla="*/ 393 w 629"/>
                    <a:gd name="T35" fmla="*/ 618 h 628"/>
                    <a:gd name="T36" fmla="*/ 355 w 629"/>
                    <a:gd name="T37" fmla="*/ 626 h 628"/>
                    <a:gd name="T38" fmla="*/ 315 w 629"/>
                    <a:gd name="T39" fmla="*/ 628 h 628"/>
                    <a:gd name="T40" fmla="*/ 287 w 629"/>
                    <a:gd name="T41" fmla="*/ 628 h 628"/>
                    <a:gd name="T42" fmla="*/ 237 w 629"/>
                    <a:gd name="T43" fmla="*/ 620 h 628"/>
                    <a:gd name="T44" fmla="*/ 187 w 629"/>
                    <a:gd name="T45" fmla="*/ 602 h 628"/>
                    <a:gd name="T46" fmla="*/ 143 w 629"/>
                    <a:gd name="T47" fmla="*/ 578 h 628"/>
                    <a:gd name="T48" fmla="*/ 103 w 629"/>
                    <a:gd name="T49" fmla="*/ 546 h 628"/>
                    <a:gd name="T50" fmla="*/ 67 w 629"/>
                    <a:gd name="T51" fmla="*/ 510 h 628"/>
                    <a:gd name="T52" fmla="*/ 40 w 629"/>
                    <a:gd name="T53" fmla="*/ 466 h 628"/>
                    <a:gd name="T54" fmla="*/ 18 w 629"/>
                    <a:gd name="T55" fmla="*/ 420 h 628"/>
                    <a:gd name="T56" fmla="*/ 10 w 629"/>
                    <a:gd name="T57" fmla="*/ 394 h 628"/>
                    <a:gd name="T58" fmla="*/ 2 w 629"/>
                    <a:gd name="T59" fmla="*/ 332 h 628"/>
                    <a:gd name="T60" fmla="*/ 4 w 629"/>
                    <a:gd name="T61" fmla="*/ 272 h 628"/>
                    <a:gd name="T62" fmla="*/ 18 w 629"/>
                    <a:gd name="T63" fmla="*/ 212 h 628"/>
                    <a:gd name="T64" fmla="*/ 44 w 629"/>
                    <a:gd name="T65" fmla="*/ 156 h 628"/>
                    <a:gd name="T66" fmla="*/ 62 w 629"/>
                    <a:gd name="T67" fmla="*/ 130 h 628"/>
                    <a:gd name="T68" fmla="*/ 101 w 629"/>
                    <a:gd name="T69" fmla="*/ 84 h 628"/>
                    <a:gd name="T70" fmla="*/ 151 w 629"/>
                    <a:gd name="T71" fmla="*/ 46 h 628"/>
                    <a:gd name="T72" fmla="*/ 205 w 629"/>
                    <a:gd name="T73" fmla="*/ 20 h 628"/>
                    <a:gd name="T74" fmla="*/ 235 w 629"/>
                    <a:gd name="T75" fmla="*/ 10 h 628"/>
                    <a:gd name="T76" fmla="*/ 275 w 629"/>
                    <a:gd name="T77" fmla="*/ 2 h 628"/>
                    <a:gd name="T78" fmla="*/ 315 w 629"/>
                    <a:gd name="T79" fmla="*/ 0 h 6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629" h="628">
                      <a:moveTo>
                        <a:pt x="315" y="0"/>
                      </a:moveTo>
                      <a:lnTo>
                        <a:pt x="315" y="0"/>
                      </a:lnTo>
                      <a:lnTo>
                        <a:pt x="341" y="2"/>
                      </a:lnTo>
                      <a:lnTo>
                        <a:pt x="367" y="4"/>
                      </a:lnTo>
                      <a:lnTo>
                        <a:pt x="393" y="10"/>
                      </a:lnTo>
                      <a:lnTo>
                        <a:pt x="417" y="18"/>
                      </a:lnTo>
                      <a:lnTo>
                        <a:pt x="441" y="28"/>
                      </a:lnTo>
                      <a:lnTo>
                        <a:pt x="465" y="38"/>
                      </a:lnTo>
                      <a:lnTo>
                        <a:pt x="487" y="52"/>
                      </a:lnTo>
                      <a:lnTo>
                        <a:pt x="507" y="66"/>
                      </a:lnTo>
                      <a:lnTo>
                        <a:pt x="527" y="82"/>
                      </a:lnTo>
                      <a:lnTo>
                        <a:pt x="545" y="100"/>
                      </a:lnTo>
                      <a:lnTo>
                        <a:pt x="561" y="120"/>
                      </a:lnTo>
                      <a:lnTo>
                        <a:pt x="577" y="140"/>
                      </a:lnTo>
                      <a:lnTo>
                        <a:pt x="591" y="162"/>
                      </a:lnTo>
                      <a:lnTo>
                        <a:pt x="601" y="186"/>
                      </a:lnTo>
                      <a:lnTo>
                        <a:pt x="611" y="210"/>
                      </a:lnTo>
                      <a:lnTo>
                        <a:pt x="619" y="236"/>
                      </a:lnTo>
                      <a:lnTo>
                        <a:pt x="619" y="236"/>
                      </a:lnTo>
                      <a:lnTo>
                        <a:pt x="625" y="268"/>
                      </a:lnTo>
                      <a:lnTo>
                        <a:pt x="629" y="298"/>
                      </a:lnTo>
                      <a:lnTo>
                        <a:pt x="629" y="330"/>
                      </a:lnTo>
                      <a:lnTo>
                        <a:pt x="627" y="360"/>
                      </a:lnTo>
                      <a:lnTo>
                        <a:pt x="621" y="390"/>
                      </a:lnTo>
                      <a:lnTo>
                        <a:pt x="611" y="420"/>
                      </a:lnTo>
                      <a:lnTo>
                        <a:pt x="599" y="448"/>
                      </a:lnTo>
                      <a:lnTo>
                        <a:pt x="585" y="474"/>
                      </a:lnTo>
                      <a:lnTo>
                        <a:pt x="569" y="500"/>
                      </a:lnTo>
                      <a:lnTo>
                        <a:pt x="551" y="522"/>
                      </a:lnTo>
                      <a:lnTo>
                        <a:pt x="529" y="544"/>
                      </a:lnTo>
                      <a:lnTo>
                        <a:pt x="505" y="564"/>
                      </a:lnTo>
                      <a:lnTo>
                        <a:pt x="481" y="582"/>
                      </a:lnTo>
                      <a:lnTo>
                        <a:pt x="453" y="596"/>
                      </a:lnTo>
                      <a:lnTo>
                        <a:pt x="425" y="610"/>
                      </a:lnTo>
                      <a:lnTo>
                        <a:pt x="393" y="618"/>
                      </a:lnTo>
                      <a:lnTo>
                        <a:pt x="393" y="618"/>
                      </a:lnTo>
                      <a:lnTo>
                        <a:pt x="373" y="624"/>
                      </a:lnTo>
                      <a:lnTo>
                        <a:pt x="355" y="626"/>
                      </a:lnTo>
                      <a:lnTo>
                        <a:pt x="335" y="628"/>
                      </a:lnTo>
                      <a:lnTo>
                        <a:pt x="315" y="628"/>
                      </a:lnTo>
                      <a:lnTo>
                        <a:pt x="315" y="628"/>
                      </a:lnTo>
                      <a:lnTo>
                        <a:pt x="287" y="628"/>
                      </a:lnTo>
                      <a:lnTo>
                        <a:pt x="261" y="624"/>
                      </a:lnTo>
                      <a:lnTo>
                        <a:pt x="237" y="620"/>
                      </a:lnTo>
                      <a:lnTo>
                        <a:pt x="211" y="612"/>
                      </a:lnTo>
                      <a:lnTo>
                        <a:pt x="187" y="602"/>
                      </a:lnTo>
                      <a:lnTo>
                        <a:pt x="165" y="590"/>
                      </a:lnTo>
                      <a:lnTo>
                        <a:pt x="143" y="578"/>
                      </a:lnTo>
                      <a:lnTo>
                        <a:pt x="121" y="564"/>
                      </a:lnTo>
                      <a:lnTo>
                        <a:pt x="103" y="546"/>
                      </a:lnTo>
                      <a:lnTo>
                        <a:pt x="85" y="528"/>
                      </a:lnTo>
                      <a:lnTo>
                        <a:pt x="67" y="510"/>
                      </a:lnTo>
                      <a:lnTo>
                        <a:pt x="54" y="488"/>
                      </a:lnTo>
                      <a:lnTo>
                        <a:pt x="40" y="466"/>
                      </a:lnTo>
                      <a:lnTo>
                        <a:pt x="28" y="444"/>
                      </a:lnTo>
                      <a:lnTo>
                        <a:pt x="18" y="420"/>
                      </a:lnTo>
                      <a:lnTo>
                        <a:pt x="10" y="394"/>
                      </a:lnTo>
                      <a:lnTo>
                        <a:pt x="10" y="394"/>
                      </a:lnTo>
                      <a:lnTo>
                        <a:pt x="4" y="362"/>
                      </a:lnTo>
                      <a:lnTo>
                        <a:pt x="2" y="332"/>
                      </a:lnTo>
                      <a:lnTo>
                        <a:pt x="0" y="302"/>
                      </a:lnTo>
                      <a:lnTo>
                        <a:pt x="4" y="272"/>
                      </a:lnTo>
                      <a:lnTo>
                        <a:pt x="10" y="242"/>
                      </a:lnTo>
                      <a:lnTo>
                        <a:pt x="18" y="212"/>
                      </a:lnTo>
                      <a:lnTo>
                        <a:pt x="30" y="184"/>
                      </a:lnTo>
                      <a:lnTo>
                        <a:pt x="44" y="156"/>
                      </a:lnTo>
                      <a:lnTo>
                        <a:pt x="44" y="156"/>
                      </a:lnTo>
                      <a:lnTo>
                        <a:pt x="62" y="130"/>
                      </a:lnTo>
                      <a:lnTo>
                        <a:pt x="79" y="106"/>
                      </a:lnTo>
                      <a:lnTo>
                        <a:pt x="101" y="84"/>
                      </a:lnTo>
                      <a:lnTo>
                        <a:pt x="125" y="64"/>
                      </a:lnTo>
                      <a:lnTo>
                        <a:pt x="151" y="46"/>
                      </a:lnTo>
                      <a:lnTo>
                        <a:pt x="177" y="32"/>
                      </a:lnTo>
                      <a:lnTo>
                        <a:pt x="205" y="20"/>
                      </a:lnTo>
                      <a:lnTo>
                        <a:pt x="235" y="10"/>
                      </a:lnTo>
                      <a:lnTo>
                        <a:pt x="235" y="10"/>
                      </a:lnTo>
                      <a:lnTo>
                        <a:pt x="255" y="6"/>
                      </a:lnTo>
                      <a:lnTo>
                        <a:pt x="275" y="2"/>
                      </a:lnTo>
                      <a:lnTo>
                        <a:pt x="295" y="2"/>
                      </a:lnTo>
                      <a:lnTo>
                        <a:pt x="315" y="0"/>
                      </a:lnTo>
                      <a:close/>
                    </a:path>
                  </a:pathLst>
                </a:custGeom>
                <a:solidFill>
                  <a:srgbClr val="E2DFDA">
                    <a:alpha val="5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201186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91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" name="Freeform 21">
                  <a:extLst>
                    <a:ext uri="{FF2B5EF4-FFF2-40B4-BE49-F238E27FC236}">
                      <a16:creationId xmlns:a16="http://schemas.microsoft.com/office/drawing/2014/main" id="{88DA44BE-D7EE-0847-39D6-8406C690986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318668" y="4004186"/>
                  <a:ext cx="1614487" cy="1620838"/>
                </a:xfrm>
                <a:custGeom>
                  <a:avLst/>
                  <a:gdLst>
                    <a:gd name="T0" fmla="*/ 479 w 1017"/>
                    <a:gd name="T1" fmla="*/ 95 h 1021"/>
                    <a:gd name="T2" fmla="*/ 397 w 1017"/>
                    <a:gd name="T3" fmla="*/ 10 h 1021"/>
                    <a:gd name="T4" fmla="*/ 311 w 1017"/>
                    <a:gd name="T5" fmla="*/ 143 h 1021"/>
                    <a:gd name="T6" fmla="*/ 254 w 1017"/>
                    <a:gd name="T7" fmla="*/ 177 h 1021"/>
                    <a:gd name="T8" fmla="*/ 160 w 1017"/>
                    <a:gd name="T9" fmla="*/ 283 h 1021"/>
                    <a:gd name="T10" fmla="*/ 128 w 1017"/>
                    <a:gd name="T11" fmla="*/ 341 h 1021"/>
                    <a:gd name="T12" fmla="*/ 0 w 1017"/>
                    <a:gd name="T13" fmla="*/ 433 h 1021"/>
                    <a:gd name="T14" fmla="*/ 92 w 1017"/>
                    <a:gd name="T15" fmla="*/ 507 h 1021"/>
                    <a:gd name="T16" fmla="*/ 92 w 1017"/>
                    <a:gd name="T17" fmla="*/ 547 h 1021"/>
                    <a:gd name="T18" fmla="*/ 130 w 1017"/>
                    <a:gd name="T19" fmla="*/ 681 h 1021"/>
                    <a:gd name="T20" fmla="*/ 162 w 1017"/>
                    <a:gd name="T21" fmla="*/ 739 h 1021"/>
                    <a:gd name="T22" fmla="*/ 116 w 1017"/>
                    <a:gd name="T23" fmla="*/ 841 h 1021"/>
                    <a:gd name="T24" fmla="*/ 275 w 1017"/>
                    <a:gd name="T25" fmla="*/ 853 h 1021"/>
                    <a:gd name="T26" fmla="*/ 341 w 1017"/>
                    <a:gd name="T27" fmla="*/ 889 h 1021"/>
                    <a:gd name="T28" fmla="*/ 363 w 1017"/>
                    <a:gd name="T29" fmla="*/ 1003 h 1021"/>
                    <a:gd name="T30" fmla="*/ 503 w 1017"/>
                    <a:gd name="T31" fmla="*/ 925 h 1021"/>
                    <a:gd name="T32" fmla="*/ 569 w 1017"/>
                    <a:gd name="T33" fmla="*/ 919 h 1021"/>
                    <a:gd name="T34" fmla="*/ 717 w 1017"/>
                    <a:gd name="T35" fmla="*/ 979 h 1021"/>
                    <a:gd name="T36" fmla="*/ 703 w 1017"/>
                    <a:gd name="T37" fmla="*/ 875 h 1021"/>
                    <a:gd name="T38" fmla="*/ 761 w 1017"/>
                    <a:gd name="T39" fmla="*/ 841 h 1021"/>
                    <a:gd name="T40" fmla="*/ 855 w 1017"/>
                    <a:gd name="T41" fmla="*/ 737 h 1021"/>
                    <a:gd name="T42" fmla="*/ 871 w 1017"/>
                    <a:gd name="T43" fmla="*/ 707 h 1021"/>
                    <a:gd name="T44" fmla="*/ 991 w 1017"/>
                    <a:gd name="T45" fmla="*/ 687 h 1021"/>
                    <a:gd name="T46" fmla="*/ 919 w 1017"/>
                    <a:gd name="T47" fmla="*/ 535 h 1021"/>
                    <a:gd name="T48" fmla="*/ 919 w 1017"/>
                    <a:gd name="T49" fmla="*/ 483 h 1021"/>
                    <a:gd name="T50" fmla="*/ 1003 w 1017"/>
                    <a:gd name="T51" fmla="*/ 437 h 1021"/>
                    <a:gd name="T52" fmla="*/ 883 w 1017"/>
                    <a:gd name="T53" fmla="*/ 341 h 1021"/>
                    <a:gd name="T54" fmla="*/ 853 w 1017"/>
                    <a:gd name="T55" fmla="*/ 283 h 1021"/>
                    <a:gd name="T56" fmla="*/ 901 w 1017"/>
                    <a:gd name="T57" fmla="*/ 179 h 1021"/>
                    <a:gd name="T58" fmla="*/ 741 w 1017"/>
                    <a:gd name="T59" fmla="*/ 167 h 1021"/>
                    <a:gd name="T60" fmla="*/ 697 w 1017"/>
                    <a:gd name="T61" fmla="*/ 141 h 1021"/>
                    <a:gd name="T62" fmla="*/ 651 w 1017"/>
                    <a:gd name="T63" fmla="*/ 117 h 1021"/>
                    <a:gd name="T64" fmla="*/ 513 w 1017"/>
                    <a:gd name="T65" fmla="*/ 95 h 1021"/>
                    <a:gd name="T66" fmla="*/ 871 w 1017"/>
                    <a:gd name="T67" fmla="*/ 415 h 1021"/>
                    <a:gd name="T68" fmla="*/ 881 w 1017"/>
                    <a:gd name="T69" fmla="*/ 527 h 1021"/>
                    <a:gd name="T70" fmla="*/ 861 w 1017"/>
                    <a:gd name="T71" fmla="*/ 635 h 1021"/>
                    <a:gd name="T72" fmla="*/ 811 w 1017"/>
                    <a:gd name="T73" fmla="*/ 729 h 1021"/>
                    <a:gd name="T74" fmla="*/ 735 w 1017"/>
                    <a:gd name="T75" fmla="*/ 807 h 1021"/>
                    <a:gd name="T76" fmla="*/ 637 w 1017"/>
                    <a:gd name="T77" fmla="*/ 861 h 1021"/>
                    <a:gd name="T78" fmla="*/ 563 w 1017"/>
                    <a:gd name="T79" fmla="*/ 881 h 1021"/>
                    <a:gd name="T80" fmla="*/ 451 w 1017"/>
                    <a:gd name="T81" fmla="*/ 881 h 1021"/>
                    <a:gd name="T82" fmla="*/ 349 w 1017"/>
                    <a:gd name="T83" fmla="*/ 849 h 1021"/>
                    <a:gd name="T84" fmla="*/ 257 w 1017"/>
                    <a:gd name="T85" fmla="*/ 791 h 1021"/>
                    <a:gd name="T86" fmla="*/ 188 w 1017"/>
                    <a:gd name="T87" fmla="*/ 707 h 1021"/>
                    <a:gd name="T88" fmla="*/ 144 w 1017"/>
                    <a:gd name="T89" fmla="*/ 603 h 1021"/>
                    <a:gd name="T90" fmla="*/ 132 w 1017"/>
                    <a:gd name="T91" fmla="*/ 529 h 1021"/>
                    <a:gd name="T92" fmla="*/ 142 w 1017"/>
                    <a:gd name="T93" fmla="*/ 419 h 1021"/>
                    <a:gd name="T94" fmla="*/ 184 w 1017"/>
                    <a:gd name="T95" fmla="*/ 319 h 1021"/>
                    <a:gd name="T96" fmla="*/ 252 w 1017"/>
                    <a:gd name="T97" fmla="*/ 235 h 1021"/>
                    <a:gd name="T98" fmla="*/ 341 w 1017"/>
                    <a:gd name="T99" fmla="*/ 173 h 1021"/>
                    <a:gd name="T100" fmla="*/ 413 w 1017"/>
                    <a:gd name="T101" fmla="*/ 147 h 1021"/>
                    <a:gd name="T102" fmla="*/ 525 w 1017"/>
                    <a:gd name="T103" fmla="*/ 135 h 1021"/>
                    <a:gd name="T104" fmla="*/ 631 w 1017"/>
                    <a:gd name="T105" fmla="*/ 157 h 1021"/>
                    <a:gd name="T106" fmla="*/ 727 w 1017"/>
                    <a:gd name="T107" fmla="*/ 207 h 1021"/>
                    <a:gd name="T108" fmla="*/ 805 w 1017"/>
                    <a:gd name="T109" fmla="*/ 281 h 1021"/>
                    <a:gd name="T110" fmla="*/ 859 w 1017"/>
                    <a:gd name="T111" fmla="*/ 379 h 10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17" h="1021">
                      <a:moveTo>
                        <a:pt x="513" y="95"/>
                      </a:moveTo>
                      <a:lnTo>
                        <a:pt x="513" y="95"/>
                      </a:lnTo>
                      <a:lnTo>
                        <a:pt x="479" y="95"/>
                      </a:lnTo>
                      <a:lnTo>
                        <a:pt x="445" y="99"/>
                      </a:lnTo>
                      <a:lnTo>
                        <a:pt x="445" y="97"/>
                      </a:lnTo>
                      <a:lnTo>
                        <a:pt x="397" y="10"/>
                      </a:lnTo>
                      <a:lnTo>
                        <a:pt x="299" y="42"/>
                      </a:lnTo>
                      <a:lnTo>
                        <a:pt x="311" y="143"/>
                      </a:lnTo>
                      <a:lnTo>
                        <a:pt x="311" y="143"/>
                      </a:lnTo>
                      <a:lnTo>
                        <a:pt x="283" y="161"/>
                      </a:lnTo>
                      <a:lnTo>
                        <a:pt x="256" y="179"/>
                      </a:lnTo>
                      <a:lnTo>
                        <a:pt x="254" y="177"/>
                      </a:lnTo>
                      <a:lnTo>
                        <a:pt x="170" y="123"/>
                      </a:lnTo>
                      <a:lnTo>
                        <a:pt x="100" y="199"/>
                      </a:lnTo>
                      <a:lnTo>
                        <a:pt x="160" y="283"/>
                      </a:lnTo>
                      <a:lnTo>
                        <a:pt x="160" y="283"/>
                      </a:lnTo>
                      <a:lnTo>
                        <a:pt x="144" y="311"/>
                      </a:lnTo>
                      <a:lnTo>
                        <a:pt x="128" y="341"/>
                      </a:lnTo>
                      <a:lnTo>
                        <a:pt x="126" y="341"/>
                      </a:lnTo>
                      <a:lnTo>
                        <a:pt x="26" y="333"/>
                      </a:lnTo>
                      <a:lnTo>
                        <a:pt x="0" y="433"/>
                      </a:lnTo>
                      <a:lnTo>
                        <a:pt x="94" y="477"/>
                      </a:lnTo>
                      <a:lnTo>
                        <a:pt x="94" y="477"/>
                      </a:lnTo>
                      <a:lnTo>
                        <a:pt x="92" y="507"/>
                      </a:lnTo>
                      <a:lnTo>
                        <a:pt x="92" y="525"/>
                      </a:lnTo>
                      <a:lnTo>
                        <a:pt x="94" y="545"/>
                      </a:lnTo>
                      <a:lnTo>
                        <a:pt x="92" y="547"/>
                      </a:lnTo>
                      <a:lnTo>
                        <a:pt x="2" y="585"/>
                      </a:lnTo>
                      <a:lnTo>
                        <a:pt x="28" y="685"/>
                      </a:lnTo>
                      <a:lnTo>
                        <a:pt x="130" y="681"/>
                      </a:lnTo>
                      <a:lnTo>
                        <a:pt x="130" y="681"/>
                      </a:lnTo>
                      <a:lnTo>
                        <a:pt x="150" y="719"/>
                      </a:lnTo>
                      <a:lnTo>
                        <a:pt x="162" y="739"/>
                      </a:lnTo>
                      <a:lnTo>
                        <a:pt x="174" y="755"/>
                      </a:lnTo>
                      <a:lnTo>
                        <a:pt x="172" y="757"/>
                      </a:lnTo>
                      <a:lnTo>
                        <a:pt x="116" y="841"/>
                      </a:lnTo>
                      <a:lnTo>
                        <a:pt x="190" y="913"/>
                      </a:lnTo>
                      <a:lnTo>
                        <a:pt x="275" y="853"/>
                      </a:lnTo>
                      <a:lnTo>
                        <a:pt x="275" y="853"/>
                      </a:lnTo>
                      <a:lnTo>
                        <a:pt x="295" y="867"/>
                      </a:lnTo>
                      <a:lnTo>
                        <a:pt x="317" y="879"/>
                      </a:lnTo>
                      <a:lnTo>
                        <a:pt x="341" y="889"/>
                      </a:lnTo>
                      <a:lnTo>
                        <a:pt x="363" y="899"/>
                      </a:lnTo>
                      <a:lnTo>
                        <a:pt x="363" y="901"/>
                      </a:lnTo>
                      <a:lnTo>
                        <a:pt x="363" y="1003"/>
                      </a:lnTo>
                      <a:lnTo>
                        <a:pt x="465" y="1021"/>
                      </a:lnTo>
                      <a:lnTo>
                        <a:pt x="503" y="925"/>
                      </a:lnTo>
                      <a:lnTo>
                        <a:pt x="503" y="925"/>
                      </a:lnTo>
                      <a:lnTo>
                        <a:pt x="503" y="925"/>
                      </a:lnTo>
                      <a:lnTo>
                        <a:pt x="535" y="923"/>
                      </a:lnTo>
                      <a:lnTo>
                        <a:pt x="569" y="919"/>
                      </a:lnTo>
                      <a:lnTo>
                        <a:pt x="571" y="923"/>
                      </a:lnTo>
                      <a:lnTo>
                        <a:pt x="617" y="1011"/>
                      </a:lnTo>
                      <a:lnTo>
                        <a:pt x="717" y="979"/>
                      </a:lnTo>
                      <a:lnTo>
                        <a:pt x="703" y="875"/>
                      </a:lnTo>
                      <a:lnTo>
                        <a:pt x="703" y="875"/>
                      </a:lnTo>
                      <a:lnTo>
                        <a:pt x="703" y="875"/>
                      </a:lnTo>
                      <a:lnTo>
                        <a:pt x="731" y="859"/>
                      </a:lnTo>
                      <a:lnTo>
                        <a:pt x="759" y="839"/>
                      </a:lnTo>
                      <a:lnTo>
                        <a:pt x="761" y="841"/>
                      </a:lnTo>
                      <a:lnTo>
                        <a:pt x="845" y="897"/>
                      </a:lnTo>
                      <a:lnTo>
                        <a:pt x="917" y="821"/>
                      </a:lnTo>
                      <a:lnTo>
                        <a:pt x="855" y="737"/>
                      </a:lnTo>
                      <a:lnTo>
                        <a:pt x="855" y="735"/>
                      </a:lnTo>
                      <a:lnTo>
                        <a:pt x="855" y="735"/>
                      </a:lnTo>
                      <a:lnTo>
                        <a:pt x="871" y="707"/>
                      </a:lnTo>
                      <a:lnTo>
                        <a:pt x="887" y="677"/>
                      </a:lnTo>
                      <a:lnTo>
                        <a:pt x="891" y="679"/>
                      </a:lnTo>
                      <a:lnTo>
                        <a:pt x="991" y="687"/>
                      </a:lnTo>
                      <a:lnTo>
                        <a:pt x="1017" y="587"/>
                      </a:lnTo>
                      <a:lnTo>
                        <a:pt x="923" y="541"/>
                      </a:lnTo>
                      <a:lnTo>
                        <a:pt x="919" y="535"/>
                      </a:lnTo>
                      <a:lnTo>
                        <a:pt x="919" y="535"/>
                      </a:lnTo>
                      <a:lnTo>
                        <a:pt x="921" y="503"/>
                      </a:lnTo>
                      <a:lnTo>
                        <a:pt x="919" y="483"/>
                      </a:lnTo>
                      <a:lnTo>
                        <a:pt x="917" y="461"/>
                      </a:lnTo>
                      <a:lnTo>
                        <a:pt x="921" y="461"/>
                      </a:lnTo>
                      <a:lnTo>
                        <a:pt x="1003" y="437"/>
                      </a:lnTo>
                      <a:lnTo>
                        <a:pt x="977" y="335"/>
                      </a:lnTo>
                      <a:lnTo>
                        <a:pt x="881" y="341"/>
                      </a:lnTo>
                      <a:lnTo>
                        <a:pt x="883" y="341"/>
                      </a:lnTo>
                      <a:lnTo>
                        <a:pt x="883" y="341"/>
                      </a:lnTo>
                      <a:lnTo>
                        <a:pt x="863" y="301"/>
                      </a:lnTo>
                      <a:lnTo>
                        <a:pt x="853" y="283"/>
                      </a:lnTo>
                      <a:lnTo>
                        <a:pt x="841" y="265"/>
                      </a:lnTo>
                      <a:lnTo>
                        <a:pt x="843" y="263"/>
                      </a:lnTo>
                      <a:lnTo>
                        <a:pt x="901" y="179"/>
                      </a:lnTo>
                      <a:lnTo>
                        <a:pt x="825" y="107"/>
                      </a:lnTo>
                      <a:lnTo>
                        <a:pt x="741" y="167"/>
                      </a:lnTo>
                      <a:lnTo>
                        <a:pt x="741" y="167"/>
                      </a:lnTo>
                      <a:lnTo>
                        <a:pt x="741" y="167"/>
                      </a:lnTo>
                      <a:lnTo>
                        <a:pt x="719" y="153"/>
                      </a:lnTo>
                      <a:lnTo>
                        <a:pt x="697" y="141"/>
                      </a:lnTo>
                      <a:lnTo>
                        <a:pt x="675" y="131"/>
                      </a:lnTo>
                      <a:lnTo>
                        <a:pt x="651" y="121"/>
                      </a:lnTo>
                      <a:lnTo>
                        <a:pt x="651" y="117"/>
                      </a:lnTo>
                      <a:lnTo>
                        <a:pt x="653" y="18"/>
                      </a:lnTo>
                      <a:lnTo>
                        <a:pt x="551" y="0"/>
                      </a:lnTo>
                      <a:lnTo>
                        <a:pt x="513" y="95"/>
                      </a:lnTo>
                      <a:lnTo>
                        <a:pt x="513" y="95"/>
                      </a:lnTo>
                      <a:close/>
                      <a:moveTo>
                        <a:pt x="871" y="415"/>
                      </a:moveTo>
                      <a:lnTo>
                        <a:pt x="871" y="415"/>
                      </a:lnTo>
                      <a:lnTo>
                        <a:pt x="877" y="453"/>
                      </a:lnTo>
                      <a:lnTo>
                        <a:pt x="881" y="491"/>
                      </a:lnTo>
                      <a:lnTo>
                        <a:pt x="881" y="527"/>
                      </a:lnTo>
                      <a:lnTo>
                        <a:pt x="879" y="565"/>
                      </a:lnTo>
                      <a:lnTo>
                        <a:pt x="871" y="599"/>
                      </a:lnTo>
                      <a:lnTo>
                        <a:pt x="861" y="635"/>
                      </a:lnTo>
                      <a:lnTo>
                        <a:pt x="847" y="667"/>
                      </a:lnTo>
                      <a:lnTo>
                        <a:pt x="831" y="699"/>
                      </a:lnTo>
                      <a:lnTo>
                        <a:pt x="811" y="729"/>
                      </a:lnTo>
                      <a:lnTo>
                        <a:pt x="789" y="757"/>
                      </a:lnTo>
                      <a:lnTo>
                        <a:pt x="763" y="783"/>
                      </a:lnTo>
                      <a:lnTo>
                        <a:pt x="735" y="807"/>
                      </a:lnTo>
                      <a:lnTo>
                        <a:pt x="705" y="829"/>
                      </a:lnTo>
                      <a:lnTo>
                        <a:pt x="673" y="847"/>
                      </a:lnTo>
                      <a:lnTo>
                        <a:pt x="637" y="861"/>
                      </a:lnTo>
                      <a:lnTo>
                        <a:pt x="601" y="873"/>
                      </a:lnTo>
                      <a:lnTo>
                        <a:pt x="601" y="873"/>
                      </a:lnTo>
                      <a:lnTo>
                        <a:pt x="563" y="881"/>
                      </a:lnTo>
                      <a:lnTo>
                        <a:pt x="525" y="885"/>
                      </a:lnTo>
                      <a:lnTo>
                        <a:pt x="489" y="885"/>
                      </a:lnTo>
                      <a:lnTo>
                        <a:pt x="451" y="881"/>
                      </a:lnTo>
                      <a:lnTo>
                        <a:pt x="417" y="873"/>
                      </a:lnTo>
                      <a:lnTo>
                        <a:pt x="381" y="863"/>
                      </a:lnTo>
                      <a:lnTo>
                        <a:pt x="349" y="849"/>
                      </a:lnTo>
                      <a:lnTo>
                        <a:pt x="317" y="833"/>
                      </a:lnTo>
                      <a:lnTo>
                        <a:pt x="285" y="813"/>
                      </a:lnTo>
                      <a:lnTo>
                        <a:pt x="257" y="791"/>
                      </a:lnTo>
                      <a:lnTo>
                        <a:pt x="232" y="765"/>
                      </a:lnTo>
                      <a:lnTo>
                        <a:pt x="210" y="737"/>
                      </a:lnTo>
                      <a:lnTo>
                        <a:pt x="188" y="707"/>
                      </a:lnTo>
                      <a:lnTo>
                        <a:pt x="170" y="675"/>
                      </a:lnTo>
                      <a:lnTo>
                        <a:pt x="156" y="641"/>
                      </a:lnTo>
                      <a:lnTo>
                        <a:pt x="144" y="603"/>
                      </a:lnTo>
                      <a:lnTo>
                        <a:pt x="144" y="603"/>
                      </a:lnTo>
                      <a:lnTo>
                        <a:pt x="136" y="567"/>
                      </a:lnTo>
                      <a:lnTo>
                        <a:pt x="132" y="529"/>
                      </a:lnTo>
                      <a:lnTo>
                        <a:pt x="132" y="491"/>
                      </a:lnTo>
                      <a:lnTo>
                        <a:pt x="136" y="455"/>
                      </a:lnTo>
                      <a:lnTo>
                        <a:pt x="142" y="419"/>
                      </a:lnTo>
                      <a:lnTo>
                        <a:pt x="154" y="385"/>
                      </a:lnTo>
                      <a:lnTo>
                        <a:pt x="166" y="351"/>
                      </a:lnTo>
                      <a:lnTo>
                        <a:pt x="184" y="319"/>
                      </a:lnTo>
                      <a:lnTo>
                        <a:pt x="204" y="289"/>
                      </a:lnTo>
                      <a:lnTo>
                        <a:pt x="226" y="261"/>
                      </a:lnTo>
                      <a:lnTo>
                        <a:pt x="252" y="235"/>
                      </a:lnTo>
                      <a:lnTo>
                        <a:pt x="279" y="213"/>
                      </a:lnTo>
                      <a:lnTo>
                        <a:pt x="309" y="191"/>
                      </a:lnTo>
                      <a:lnTo>
                        <a:pt x="341" y="173"/>
                      </a:lnTo>
                      <a:lnTo>
                        <a:pt x="375" y="159"/>
                      </a:lnTo>
                      <a:lnTo>
                        <a:pt x="413" y="147"/>
                      </a:lnTo>
                      <a:lnTo>
                        <a:pt x="413" y="147"/>
                      </a:lnTo>
                      <a:lnTo>
                        <a:pt x="449" y="139"/>
                      </a:lnTo>
                      <a:lnTo>
                        <a:pt x="487" y="135"/>
                      </a:lnTo>
                      <a:lnTo>
                        <a:pt x="525" y="135"/>
                      </a:lnTo>
                      <a:lnTo>
                        <a:pt x="561" y="139"/>
                      </a:lnTo>
                      <a:lnTo>
                        <a:pt x="597" y="145"/>
                      </a:lnTo>
                      <a:lnTo>
                        <a:pt x="631" y="157"/>
                      </a:lnTo>
                      <a:lnTo>
                        <a:pt x="665" y="169"/>
                      </a:lnTo>
                      <a:lnTo>
                        <a:pt x="697" y="187"/>
                      </a:lnTo>
                      <a:lnTo>
                        <a:pt x="727" y="207"/>
                      </a:lnTo>
                      <a:lnTo>
                        <a:pt x="755" y="229"/>
                      </a:lnTo>
                      <a:lnTo>
                        <a:pt x="781" y="253"/>
                      </a:lnTo>
                      <a:lnTo>
                        <a:pt x="805" y="281"/>
                      </a:lnTo>
                      <a:lnTo>
                        <a:pt x="825" y="311"/>
                      </a:lnTo>
                      <a:lnTo>
                        <a:pt x="843" y="345"/>
                      </a:lnTo>
                      <a:lnTo>
                        <a:pt x="859" y="379"/>
                      </a:lnTo>
                      <a:lnTo>
                        <a:pt x="871" y="415"/>
                      </a:lnTo>
                      <a:lnTo>
                        <a:pt x="871" y="415"/>
                      </a:lnTo>
                      <a:close/>
                    </a:path>
                  </a:pathLst>
                </a:custGeom>
                <a:solidFill>
                  <a:srgbClr val="E2DFDA">
                    <a:alpha val="5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201186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91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44" name="Rectangle 34">
              <a:extLst>
                <a:ext uri="{FF2B5EF4-FFF2-40B4-BE49-F238E27FC236}">
                  <a16:creationId xmlns:a16="http://schemas.microsoft.com/office/drawing/2014/main" id="{7D610CAE-75FE-8B7A-BDC3-756077482797}"/>
                </a:ext>
              </a:extLst>
            </p:cNvPr>
            <p:cNvSpPr/>
            <p:nvPr userDrawn="1"/>
          </p:nvSpPr>
          <p:spPr>
            <a:xfrm>
              <a:off x="5913251" y="-4838"/>
              <a:ext cx="684399" cy="278290"/>
            </a:xfrm>
            <a:custGeom>
              <a:avLst/>
              <a:gdLst>
                <a:gd name="connsiteX0" fmla="*/ 0 w 1504977"/>
                <a:gd name="connsiteY0" fmla="*/ 0 h 574648"/>
                <a:gd name="connsiteX1" fmla="*/ 1504977 w 1504977"/>
                <a:gd name="connsiteY1" fmla="*/ 0 h 574648"/>
                <a:gd name="connsiteX2" fmla="*/ 1504977 w 1504977"/>
                <a:gd name="connsiteY2" fmla="*/ 574648 h 574648"/>
                <a:gd name="connsiteX3" fmla="*/ 0 w 1504977"/>
                <a:gd name="connsiteY3" fmla="*/ 574648 h 574648"/>
                <a:gd name="connsiteX4" fmla="*/ 0 w 1504977"/>
                <a:gd name="connsiteY4" fmla="*/ 0 h 574648"/>
                <a:gd name="connsiteX0" fmla="*/ 0 w 1504977"/>
                <a:gd name="connsiteY0" fmla="*/ 0 h 574648"/>
                <a:gd name="connsiteX1" fmla="*/ 1504977 w 1504977"/>
                <a:gd name="connsiteY1" fmla="*/ 0 h 574648"/>
                <a:gd name="connsiteX2" fmla="*/ 1504977 w 1504977"/>
                <a:gd name="connsiteY2" fmla="*/ 510354 h 574648"/>
                <a:gd name="connsiteX3" fmla="*/ 0 w 1504977"/>
                <a:gd name="connsiteY3" fmla="*/ 574648 h 574648"/>
                <a:gd name="connsiteX4" fmla="*/ 0 w 1504977"/>
                <a:gd name="connsiteY4" fmla="*/ 0 h 574648"/>
                <a:gd name="connsiteX0" fmla="*/ 0 w 1504977"/>
                <a:gd name="connsiteY0" fmla="*/ 0 h 562742"/>
                <a:gd name="connsiteX1" fmla="*/ 1504977 w 1504977"/>
                <a:gd name="connsiteY1" fmla="*/ 0 h 562742"/>
                <a:gd name="connsiteX2" fmla="*/ 1504977 w 1504977"/>
                <a:gd name="connsiteY2" fmla="*/ 510354 h 562742"/>
                <a:gd name="connsiteX3" fmla="*/ 0 w 1504977"/>
                <a:gd name="connsiteY3" fmla="*/ 562742 h 562742"/>
                <a:gd name="connsiteX4" fmla="*/ 0 w 1504977"/>
                <a:gd name="connsiteY4" fmla="*/ 0 h 56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977" h="562742">
                  <a:moveTo>
                    <a:pt x="0" y="0"/>
                  </a:moveTo>
                  <a:lnTo>
                    <a:pt x="1504977" y="0"/>
                  </a:lnTo>
                  <a:lnTo>
                    <a:pt x="1504977" y="510354"/>
                  </a:lnTo>
                  <a:lnTo>
                    <a:pt x="0" y="562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                                                      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DE721DA-5E01-9366-A98B-4116968126D1}"/>
                </a:ext>
              </a:extLst>
            </p:cNvPr>
            <p:cNvSpPr txBox="1"/>
            <p:nvPr userDrawn="1"/>
          </p:nvSpPr>
          <p:spPr>
            <a:xfrm>
              <a:off x="6086525" y="32115"/>
              <a:ext cx="337845" cy="190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AAV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9B38697-61A6-E86D-AA48-FA31AC2CF4CA}"/>
                </a:ext>
              </a:extLst>
            </p:cNvPr>
            <p:cNvSpPr txBox="1"/>
            <p:nvPr userDrawn="1"/>
          </p:nvSpPr>
          <p:spPr bwMode="auto">
            <a:xfrm>
              <a:off x="6041055" y="304997"/>
              <a:ext cx="471366" cy="306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25718" rIns="51435" bIns="25718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7" b="0" dirty="0">
                  <a:solidFill>
                    <a:schemeClr val="tx2"/>
                  </a:solidFill>
                </a:rPr>
                <a:t>GLOBAL</a:t>
              </a:r>
              <a:br>
                <a:rPr lang="en-US" sz="1067" b="0" dirty="0">
                  <a:solidFill>
                    <a:schemeClr val="tx2"/>
                  </a:solidFill>
                </a:rPr>
              </a:br>
              <a:r>
                <a:rPr lang="en-US" sz="1067" b="0" dirty="0">
                  <a:solidFill>
                    <a:schemeClr val="tx2"/>
                  </a:solidFill>
                </a:rPr>
                <a:t>PRODUCT</a:t>
              </a:r>
              <a:br>
                <a:rPr lang="en-US" sz="1067" b="0" dirty="0">
                  <a:solidFill>
                    <a:schemeClr val="tx2"/>
                  </a:solidFill>
                </a:rPr>
              </a:br>
              <a:r>
                <a:rPr lang="en-US" sz="1067" b="0" dirty="0">
                  <a:solidFill>
                    <a:schemeClr val="tx2"/>
                  </a:solidFill>
                </a:rPr>
                <a:t>TRAINING</a:t>
              </a:r>
              <a:endParaRPr lang="en-US" sz="1067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630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06F316-B5C7-6048-BF73-4EDE8B548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BD67D99-F830-8447-BD49-E3F1D4D53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5A5D244-400E-7745-83F0-80628752E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967C-7B58-374E-995E-45CB70CE2B27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387EE2E-9B57-584B-B984-927620D65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9C2BF8D-FDBF-8D43-8B50-5816BCF2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E0B0-B61C-BF4F-AE76-878A4631C5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1545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3AE7D8-3476-7742-B468-62DA5844F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9C8C663-CDD1-BC48-BBFB-00EFFFBE6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F2B7534-213B-4945-A5A1-7F5F97019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967C-7B58-374E-995E-45CB70CE2B27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C031369-6E96-C142-9B4E-A989BE021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5A27C8A-2F4D-1A45-9A2F-1D1B3A07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E0B0-B61C-BF4F-AE76-878A4631C5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5109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1D6566-9364-D547-B2C2-6DB2E130A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7034ADB-BF87-124C-B55F-838BD2471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D841AF7-44AE-7545-AFB9-828BF9CDF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826EE00-4713-FE40-BBAA-FF93D91B2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967C-7B58-374E-995E-45CB70CE2B27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B2CD5DA-2595-BF4C-9C8F-06E948D69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33E7F38-C26B-2143-B34D-66AD5D6E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E0B0-B61C-BF4F-AE76-878A4631C5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5238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E848A8-B8F3-D340-B389-A1FFD0E95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21FEB7D-2674-604D-8BCA-0FFB26E10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5D8F1B2-DA5D-F74B-9796-EB51D1A56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379D4DDA-4DFF-FA43-9E1E-1073FFD32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01F8173-CA3B-E44F-B518-C19EBF1AF0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81493346-37A4-2C4A-9C9E-34FAB6858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967C-7B58-374E-995E-45CB70CE2B27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2E4BA8C7-D3E4-ED44-868E-458DEF986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F18D9E6-1A93-8E41-A5FD-3304D94B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E0B0-B61C-BF4F-AE76-878A4631C5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807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4AC335-ABF1-6943-A04B-F851F69E0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D97A613-F4B5-454F-889E-A1105C23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967C-7B58-374E-995E-45CB70CE2B27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9F14CF1-313A-DE46-80A3-5B2C0241C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815950D-B5B1-2546-B4D7-CF2204A5E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E0B0-B61C-BF4F-AE76-878A4631C5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9556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6A20809-C1F6-F64E-BB86-9FCC0059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967C-7B58-374E-995E-45CB70CE2B27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89C3789-7805-7D42-894A-D1408A8A8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5FD6CC5-8711-A54E-8F7B-5804A3D39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E0B0-B61C-BF4F-AE76-878A4631C5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637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B3A0AE-3C1B-0842-A40D-6A0C6B466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11ECF22-5303-AE4D-B070-DB5D1F86E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55A3DE9-83E6-3040-86C7-1F668B07A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71A3715-05FA-804D-8C81-AA108FF18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967C-7B58-374E-995E-45CB70CE2B27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843BD95-A947-EF40-A46B-9308636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E674F5E-2B4E-644A-B3BA-5AE40724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E0B0-B61C-BF4F-AE76-878A4631C5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814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8A5F8B-3884-F940-B5CB-C1372BBB3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F69397B9-D959-F846-835B-0F92E4E591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AAB3180-0CC2-F640-9469-D34EE2A17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D86991D-37F8-E947-8E80-E0DA5EA81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967C-7B58-374E-995E-45CB70CE2B27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6E6677A-C24A-AF4B-ACBA-ED4C61789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B5674BC-0BAA-A34C-90AB-A3DD4DE3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E0B0-B61C-BF4F-AE76-878A4631C5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474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2537DE89-5604-874F-A3E8-9D73AC9B0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2EBF4E8-29BB-5A4A-A74D-367CDC693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7D505D1-D18C-7C4F-ADAD-7AD9DAABF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6967C-7B58-374E-995E-45CB70CE2B27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371F109-E0DE-3546-ACE3-700439D1E8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8BB4D3F-A931-B546-82B1-38049D64E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E0B0-B61C-BF4F-AE76-878A4631C5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911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cbi.nlm.nih.gov/pmc/articles/PMC10105055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ptodate.com/contents/avacopan-drug-information?search=avacopan&amp;topicRef=3967&amp;source=see_link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6.emf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8.tiff"/><Relationship Id="rId4" Type="http://schemas.openxmlformats.org/officeDocument/2006/relationships/image" Target="../media/image7.jpeg"/><Relationship Id="rId9" Type="http://schemas.microsoft.com/office/2007/relationships/diagramDrawing" Target="../diagrams/drawing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B70329-1C19-A14D-820F-922E901090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" sz="4000" b="1" dirty="0"/>
              <a:t>Treatment Updates in ANCA-associated vasculitis and glomerulonephritis</a:t>
            </a:r>
            <a:endParaRPr lang="el-GR" sz="4000" b="1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63574F2-005D-9549-BA58-4F5F9BCD02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Sophia Lionaki</a:t>
            </a:r>
          </a:p>
          <a:p>
            <a:r>
              <a:rPr lang="en-US" dirty="0"/>
              <a:t>As. Professor in Nephrology</a:t>
            </a:r>
          </a:p>
          <a:p>
            <a:r>
              <a:rPr lang="en-US" dirty="0"/>
              <a:t>Department of Nephrology, University Hospital </a:t>
            </a:r>
            <a:r>
              <a:rPr lang="en-US" dirty="0" err="1"/>
              <a:t>Attikon</a:t>
            </a:r>
            <a:endParaRPr lang="en-US" dirty="0"/>
          </a:p>
          <a:p>
            <a:r>
              <a:rPr lang="en-US" dirty="0"/>
              <a:t>National and </a:t>
            </a:r>
            <a:r>
              <a:rPr lang="en-US" dirty="0" err="1"/>
              <a:t>Kapodistrian</a:t>
            </a:r>
            <a:r>
              <a:rPr lang="en-US" dirty="0"/>
              <a:t> University of Athens, Greece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449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5E0A43-0668-234E-93E9-98714809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  <a:ea typeface="Apple Symbols" panose="02000000000000000000" pitchFamily="2" charset="-79"/>
                <a:cs typeface="Apple Symbols" panose="02000000000000000000" pitchFamily="2" charset="-79"/>
              </a:rPr>
              <a:t>ANCA-glomerulonephritis diagnosis </a:t>
            </a:r>
            <a:endParaRPr lang="el-GR" sz="3600" dirty="0">
              <a:latin typeface="+mn-lt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261020E-6612-0342-A640-55827DAB4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07833"/>
            <a:ext cx="5181600" cy="4351338"/>
          </a:xfrm>
          <a:solidFill>
            <a:srgbClr val="F9FFE3"/>
          </a:solidFill>
        </p:spPr>
        <p:txBody>
          <a:bodyPr>
            <a:normAutofit/>
          </a:bodyPr>
          <a:lstStyle/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Active urine sediment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Acute renal dysfunction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82-94% positive ANCA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↑ WBC, PLT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↓ </a:t>
            </a:r>
            <a:r>
              <a:rPr lang="en-US" sz="2400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Hb</a:t>
            </a:r>
            <a:endParaRPr lang="en-US" sz="24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↑ ESR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↑ C-reactive protein</a:t>
            </a:r>
          </a:p>
          <a:p>
            <a:pPr marL="0" indent="0">
              <a:buNone/>
            </a:pPr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± Radiographic tests</a:t>
            </a:r>
          </a:p>
          <a:p>
            <a:pPr marL="0" indent="0">
              <a:buNone/>
            </a:pPr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± Bronchoalveolar lavage (+) for blood</a:t>
            </a:r>
            <a:endParaRPr lang="el-GR" sz="24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el-GR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CC1863D-ED54-9148-B22E-80A027253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07833"/>
            <a:ext cx="5181600" cy="4351338"/>
          </a:xfrm>
          <a:solidFill>
            <a:srgbClr val="F9FFE3"/>
          </a:solidFill>
          <a:ln w="38100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ea typeface="Apple Symbols" panose="02000000000000000000" pitchFamily="2" charset="-79"/>
                <a:cs typeface="Apple Symbols" panose="02000000000000000000" pitchFamily="2" charset="-79"/>
              </a:rPr>
              <a:t>Renal biopsy</a:t>
            </a:r>
          </a:p>
          <a:p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Establishment of diagnosis</a:t>
            </a:r>
          </a:p>
          <a:p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Prognostication</a:t>
            </a:r>
          </a:p>
          <a:p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Plan of therapy</a:t>
            </a:r>
          </a:p>
          <a:p>
            <a:pPr marL="0" indent="0">
              <a:buNone/>
            </a:pPr>
            <a:endParaRPr lang="en-US" sz="36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359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Διάγραμμα 4">
            <a:extLst>
              <a:ext uri="{FF2B5EF4-FFF2-40B4-BE49-F238E27FC236}">
                <a16:creationId xmlns:a16="http://schemas.microsoft.com/office/drawing/2014/main" id="{1CB4389C-CB03-1345-B36D-97CD8929D8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3487035"/>
              </p:ext>
            </p:extLst>
          </p:nvPr>
        </p:nvGraphicFramePr>
        <p:xfrm>
          <a:off x="3434258" y="1329222"/>
          <a:ext cx="7207701" cy="4862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Τίτλος 1">
            <a:extLst>
              <a:ext uri="{FF2B5EF4-FFF2-40B4-BE49-F238E27FC236}">
                <a16:creationId xmlns:a16="http://schemas.microsoft.com/office/drawing/2014/main" id="{806BE80E-2FFE-A345-BE58-BB784ECF27F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Outcome of ANCA-glomerulonephritis </a:t>
            </a:r>
            <a:endParaRPr lang="el-GR" sz="36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17483DC-9778-334C-8344-D9EF87736378}"/>
              </a:ext>
            </a:extLst>
          </p:cNvPr>
          <p:cNvSpPr/>
          <p:nvPr/>
        </p:nvSpPr>
        <p:spPr>
          <a:xfrm>
            <a:off x="7719182" y="1947787"/>
            <a:ext cx="2592593" cy="706998"/>
          </a:xfrm>
          <a:prstGeom prst="rect">
            <a:avLst/>
          </a:prstGeom>
          <a:solidFill>
            <a:srgbClr val="F9F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   </a:t>
            </a:r>
            <a:r>
              <a:rPr lang="en-US" sz="4000" b="1" dirty="0">
                <a:solidFill>
                  <a:schemeClr val="tx1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Relapse</a:t>
            </a:r>
            <a:r>
              <a:rPr lang="en-US" sz="4000" dirty="0">
                <a:solidFill>
                  <a:schemeClr val="tx1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el-GR" sz="4000" dirty="0">
              <a:solidFill>
                <a:schemeClr val="tx1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0594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27ABF9-9E2E-6644-A54E-33C3AF8BA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  <a:ea typeface="Apple Symbols" panose="02000000000000000000" pitchFamily="2" charset="-79"/>
                <a:cs typeface="Apple Symbols" panose="02000000000000000000" pitchFamily="2" charset="-79"/>
              </a:rPr>
              <a:t>Induction of remission in ANCA-GN </a:t>
            </a:r>
            <a:endParaRPr lang="el-GR" sz="3600" dirty="0">
              <a:latin typeface="+mn-lt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F349AEC-F03A-8244-81F0-1A6E85DA5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15466" cy="435133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Cyclophosphamide + glucocorticoids 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Rituximab + glucocorticoids 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(±) IV pulses methylprednisolone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(±) Plasma-exchange 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Combined therapies</a:t>
            </a:r>
          </a:p>
          <a:p>
            <a:endParaRPr lang="en-US" sz="36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en-US" sz="36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el-GR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B082ED6B-8F26-8E49-ABD8-5E4E6D12B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214551" cy="435133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Aggressive therapy is justified as mortality rate ∼ 90% in 2 years due to:</a:t>
            </a:r>
          </a:p>
          <a:p>
            <a:pPr marL="457200" indent="-457200"/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Respiratory failure</a:t>
            </a:r>
          </a:p>
          <a:p>
            <a:pPr marL="457200" indent="-457200"/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Renal failure</a:t>
            </a:r>
            <a:endParaRPr lang="el-GR" sz="2400" dirty="0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17ACD5A8-8727-7B44-B6DE-7143C6E5CE0E}"/>
              </a:ext>
            </a:extLst>
          </p:cNvPr>
          <p:cNvSpPr txBox="1">
            <a:spLocks/>
          </p:cNvSpPr>
          <p:nvPr/>
        </p:nvSpPr>
        <p:spPr>
          <a:xfrm>
            <a:off x="914400" y="45601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el-GR" dirty="0">
              <a:solidFill>
                <a:srgbClr val="0432FF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95194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9EC3C9-411B-704F-986D-87191AC4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9880326" cy="7246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Rate and time to remission</a:t>
            </a:r>
            <a:endParaRPr lang="el-GR" dirty="0">
              <a:solidFill>
                <a:srgbClr val="0432FF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704D2FBC-ACAF-034C-9128-695DC19AAF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2765373"/>
              </p:ext>
            </p:extLst>
          </p:nvPr>
        </p:nvGraphicFramePr>
        <p:xfrm>
          <a:off x="648313" y="1107225"/>
          <a:ext cx="10553699" cy="5425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3183">
                  <a:extLst>
                    <a:ext uri="{9D8B030D-6E8A-4147-A177-3AD203B41FA5}">
                      <a16:colId xmlns:a16="http://schemas.microsoft.com/office/drawing/2014/main" val="18801516"/>
                    </a:ext>
                  </a:extLst>
                </a:gridCol>
                <a:gridCol w="3996389">
                  <a:extLst>
                    <a:ext uri="{9D8B030D-6E8A-4147-A177-3AD203B41FA5}">
                      <a16:colId xmlns:a16="http://schemas.microsoft.com/office/drawing/2014/main" val="2484121963"/>
                    </a:ext>
                  </a:extLst>
                </a:gridCol>
                <a:gridCol w="2252037">
                  <a:extLst>
                    <a:ext uri="{9D8B030D-6E8A-4147-A177-3AD203B41FA5}">
                      <a16:colId xmlns:a16="http://schemas.microsoft.com/office/drawing/2014/main" val="3925924708"/>
                    </a:ext>
                  </a:extLst>
                </a:gridCol>
                <a:gridCol w="2662090">
                  <a:extLst>
                    <a:ext uri="{9D8B030D-6E8A-4147-A177-3AD203B41FA5}">
                      <a16:colId xmlns:a16="http://schemas.microsoft.com/office/drawing/2014/main" val="3639562866"/>
                    </a:ext>
                  </a:extLst>
                </a:gridCol>
              </a:tblGrid>
              <a:tr h="911734">
                <a:tc>
                  <a:txBody>
                    <a:bodyPr/>
                    <a:lstStyle/>
                    <a:p>
                      <a:endParaRPr lang="el-GR" sz="28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Protocol </a:t>
                      </a:r>
                      <a:endParaRPr lang="el-GR" sz="3200" b="0" dirty="0">
                        <a:solidFill>
                          <a:schemeClr val="tx1"/>
                        </a:solidFill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Response rate</a:t>
                      </a:r>
                      <a:endParaRPr lang="el-GR" sz="3200" b="0" dirty="0">
                        <a:solidFill>
                          <a:schemeClr val="tx1"/>
                        </a:solidFill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Time to remission</a:t>
                      </a:r>
                      <a:endParaRPr lang="el-GR" sz="3200" b="0" dirty="0">
                        <a:solidFill>
                          <a:schemeClr val="tx1"/>
                        </a:solidFill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05005"/>
                  </a:ext>
                </a:extLst>
              </a:tr>
              <a:tr h="911734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Cycazarem</a:t>
                      </a:r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 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Cyclophosphamide </a:t>
                      </a:r>
                      <a:r>
                        <a:rPr lang="en-US" sz="3200" dirty="0" err="1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p.o</a:t>
                      </a:r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 + GC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93%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3-6 months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451312"/>
                  </a:ext>
                </a:extLst>
              </a:tr>
              <a:tr h="911734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CYCLOPS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Cyclophosphamide IV + GC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88%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2-6 months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780213"/>
                  </a:ext>
                </a:extLst>
              </a:tr>
              <a:tr h="494942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WGET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Etarnecept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91%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3-6 months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345873"/>
                  </a:ext>
                </a:extLst>
              </a:tr>
              <a:tr h="911734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RITUXVAS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Rituximab + CYC iv + GC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76%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6-12 months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916686"/>
                  </a:ext>
                </a:extLst>
              </a:tr>
              <a:tr h="494942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RAVE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Rituximab + GC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6</a:t>
                      </a:r>
                      <a:r>
                        <a:rPr lang="el-GR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4</a:t>
                      </a:r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%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pple Symbols" panose="02000000000000000000" pitchFamily="2" charset="-79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6 months</a:t>
                      </a:r>
                      <a:endParaRPr lang="el-GR" sz="3200" dirty="0">
                        <a:latin typeface="Apple Symbols" panose="02000000000000000000" pitchFamily="2" charset="-79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903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890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4 - Τίτλος"/>
          <p:cNvSpPr>
            <a:spLocks noGrp="1"/>
          </p:cNvSpPr>
          <p:nvPr>
            <p:ph type="title"/>
          </p:nvPr>
        </p:nvSpPr>
        <p:spPr>
          <a:xfrm>
            <a:off x="1524000" y="57665"/>
            <a:ext cx="9144000" cy="1082675"/>
          </a:xfrm>
        </p:spPr>
        <p:txBody>
          <a:bodyPr>
            <a:noAutofit/>
          </a:bodyPr>
          <a:lstStyle/>
          <a:p>
            <a:pPr eaLnBrk="1"/>
            <a:r>
              <a:rPr lang="en-US" sz="3600" dirty="0">
                <a:ea typeface="Apple Symbols" panose="02000000000000000000" pitchFamily="2" charset="-79"/>
                <a:cs typeface="Apple Symbols" panose="02000000000000000000" pitchFamily="2" charset="-79"/>
              </a:rPr>
              <a:t>Cause of death within the first 12 months </a:t>
            </a:r>
            <a:endParaRPr lang="el-GR" sz="36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graphicFrame>
        <p:nvGraphicFramePr>
          <p:cNvPr id="7" name="6 - Θέση περιεχομένου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656229"/>
              </p:ext>
            </p:extLst>
          </p:nvPr>
        </p:nvGraphicFramePr>
        <p:xfrm>
          <a:off x="1524000" y="1145099"/>
          <a:ext cx="8610600" cy="52139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40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7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All causes</a:t>
                      </a:r>
                      <a:r>
                        <a:rPr lang="en-US" sz="3200" baseline="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 </a:t>
                      </a:r>
                      <a:endParaRPr lang="el-GR" sz="32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56 (10.7%)</a:t>
                      </a:r>
                      <a:endParaRPr lang="el-GR" sz="32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911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Infection </a:t>
                      </a:r>
                      <a:endParaRPr lang="el-GR" sz="3200" b="1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28 (</a:t>
                      </a:r>
                      <a:r>
                        <a:rPr lang="el-GR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50%)</a:t>
                      </a:r>
                      <a:endParaRPr lang="el-GR" sz="3200" b="1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733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Active </a:t>
                      </a:r>
                      <a:r>
                        <a:rPr lang="en-US" sz="3200" dirty="0" err="1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vasculitis</a:t>
                      </a:r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 </a:t>
                      </a:r>
                      <a:endParaRPr lang="el-GR" sz="32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8 (14%)</a:t>
                      </a:r>
                      <a:endParaRPr lang="el-GR" sz="32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733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Cardio/</a:t>
                      </a:r>
                      <a:r>
                        <a:rPr lang="en-US" sz="3200" dirty="0" err="1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cerebrovascular</a:t>
                      </a:r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 disease </a:t>
                      </a:r>
                      <a:endParaRPr lang="el-GR" sz="32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7 (13%)</a:t>
                      </a:r>
                      <a:endParaRPr lang="el-GR" sz="32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733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GI bleed/duodenal</a:t>
                      </a:r>
                      <a:r>
                        <a:rPr lang="en-US" sz="3200" baseline="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 ulcer </a:t>
                      </a:r>
                      <a:endParaRPr lang="el-GR" sz="32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3 (5%)</a:t>
                      </a:r>
                      <a:endParaRPr lang="el-GR" sz="32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733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PE or complication of anticoagulation </a:t>
                      </a:r>
                      <a:endParaRPr lang="el-GR" sz="32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3 (5%)</a:t>
                      </a:r>
                      <a:endParaRPr lang="el-GR" sz="32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733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Malignancy </a:t>
                      </a:r>
                      <a:endParaRPr lang="el-GR" sz="32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1 (2%)</a:t>
                      </a:r>
                      <a:endParaRPr lang="el-GR" sz="32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9733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Pulmonary</a:t>
                      </a:r>
                      <a:r>
                        <a:rPr lang="en-US" sz="3200" baseline="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 fibrosis </a:t>
                      </a:r>
                      <a:endParaRPr lang="el-GR" sz="32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2 (4%)</a:t>
                      </a:r>
                      <a:endParaRPr lang="el-GR" sz="32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9733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Other </a:t>
                      </a:r>
                      <a:endParaRPr lang="el-GR" sz="32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4 (7%)</a:t>
                      </a:r>
                      <a:endParaRPr lang="el-GR" sz="32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25318" name="8 - TextBox"/>
          <p:cNvSpPr txBox="1">
            <a:spLocks noChangeArrowheads="1"/>
          </p:cNvSpPr>
          <p:nvPr/>
        </p:nvSpPr>
        <p:spPr bwMode="auto">
          <a:xfrm>
            <a:off x="2133600" y="6398702"/>
            <a:ext cx="8001000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r" defTabSz="91262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Little MA et al. Ann Rheum Dis. 2010 Jun </a:t>
            </a:r>
            <a:endParaRPr lang="el-GR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1766667"/>
            <a:ext cx="8610600" cy="544286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4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348"/>
    </mc:Choice>
    <mc:Fallback xmlns="">
      <p:transition advTm="15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4 - Τίτλος"/>
          <p:cNvSpPr>
            <a:spLocks noGrp="1"/>
          </p:cNvSpPr>
          <p:nvPr>
            <p:ph type="title"/>
          </p:nvPr>
        </p:nvSpPr>
        <p:spPr>
          <a:xfrm>
            <a:off x="1524000" y="476672"/>
            <a:ext cx="9144000" cy="1080120"/>
          </a:xfrm>
        </p:spPr>
        <p:txBody>
          <a:bodyPr>
            <a:normAutofit/>
          </a:bodyPr>
          <a:lstStyle/>
          <a:p>
            <a:pPr eaLnBrk="1"/>
            <a:r>
              <a:rPr lang="en-US" sz="36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Factors</a:t>
            </a:r>
            <a:r>
              <a:rPr lang="el-GR" sz="36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associated with 1-year mortality</a:t>
            </a:r>
            <a:endParaRPr lang="el-GR" sz="3600" b="1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graphicFrame>
        <p:nvGraphicFramePr>
          <p:cNvPr id="7" name="6 - Θέση περιεχομένου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2144564"/>
              </p:ext>
            </p:extLst>
          </p:nvPr>
        </p:nvGraphicFramePr>
        <p:xfrm>
          <a:off x="623944" y="1556792"/>
          <a:ext cx="9739256" cy="3950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7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0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2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011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Multivariable analysis</a:t>
                      </a:r>
                      <a:endParaRPr lang="el-GR" sz="2800" b="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Hazard</a:t>
                      </a:r>
                      <a:r>
                        <a:rPr lang="en-US" sz="2800" baseline="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 Ratio </a:t>
                      </a:r>
                    </a:p>
                    <a:p>
                      <a:pPr algn="ctr"/>
                      <a:r>
                        <a:rPr lang="en-US" sz="2800" baseline="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(95% CI)</a:t>
                      </a:r>
                      <a:endParaRPr lang="el-GR" sz="2800" b="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p</a:t>
                      </a:r>
                      <a:r>
                        <a:rPr lang="en-US" sz="2800" baseline="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 </a:t>
                      </a:r>
                      <a:r>
                        <a:rPr lang="en-US" sz="28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value</a:t>
                      </a:r>
                      <a:endParaRPr lang="el-GR" sz="2800" b="0" i="1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193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Infection burden score</a:t>
                      </a:r>
                      <a:endParaRPr lang="el-GR" sz="2800" dirty="0">
                        <a:solidFill>
                          <a:schemeClr val="tx1"/>
                        </a:solidFill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1.2 (1.1-1.23)</a:t>
                      </a:r>
                      <a:endParaRPr lang="el-GR" sz="28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&lt;0.001</a:t>
                      </a:r>
                      <a:endParaRPr lang="el-GR" sz="28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5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Adverse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 event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 burden score</a:t>
                      </a:r>
                      <a:endParaRPr lang="el-GR" sz="2800" dirty="0">
                        <a:solidFill>
                          <a:schemeClr val="tx1"/>
                        </a:solidFill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1.3 (1.1-1.4)</a:t>
                      </a:r>
                    </a:p>
                  </a:txBody>
                  <a:tcPr marL="91439" marR="91439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&lt;0.001</a:t>
                      </a:r>
                      <a:endParaRPr lang="el-GR" sz="28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3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Leucopenia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burden score</a:t>
                      </a:r>
                      <a:endParaRPr lang="el-GR" sz="2800" b="1" dirty="0">
                        <a:solidFill>
                          <a:schemeClr val="tx1"/>
                        </a:solidFill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>
                    <a:solidFill>
                      <a:srgbClr val="F3F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1.2 (1.1-1.2)</a:t>
                      </a:r>
                      <a:endParaRPr lang="el-GR" sz="2800" b="1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>
                    <a:solidFill>
                      <a:srgbClr val="F3F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&lt;0.001</a:t>
                      </a:r>
                      <a:endParaRPr lang="el-GR" sz="2800" b="1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>
                    <a:solidFill>
                      <a:srgbClr val="F3F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195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Cumulative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Cyclophosphamide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  dose</a:t>
                      </a:r>
                      <a:endParaRPr lang="el-GR" sz="2800" dirty="0">
                        <a:solidFill>
                          <a:schemeClr val="tx1"/>
                        </a:solidFill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>
                    <a:solidFill>
                      <a:srgbClr val="F3F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1.2 (1.05-1.4)</a:t>
                      </a:r>
                      <a:endParaRPr lang="el-GR" sz="28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>
                    <a:solidFill>
                      <a:srgbClr val="F3F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0.04</a:t>
                      </a:r>
                      <a:endParaRPr lang="el-GR" sz="28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>
                    <a:solidFill>
                      <a:srgbClr val="F3F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962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GFR</a:t>
                      </a:r>
                      <a:endParaRPr lang="el-GR" sz="2800" dirty="0">
                        <a:solidFill>
                          <a:schemeClr val="tx1"/>
                        </a:solidFill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0.7 (0.6-0.9)</a:t>
                      </a:r>
                      <a:endParaRPr lang="el-GR" sz="28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0.002</a:t>
                      </a:r>
                      <a:endParaRPr lang="el-GR" sz="2800" dirty="0"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6336" name="7 - TextBox"/>
          <p:cNvSpPr txBox="1">
            <a:spLocks noChangeArrowheads="1"/>
          </p:cNvSpPr>
          <p:nvPr/>
        </p:nvSpPr>
        <p:spPr bwMode="auto">
          <a:xfrm>
            <a:off x="2452688" y="6072188"/>
            <a:ext cx="8001000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r" defTabSz="91262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Little MA et al .  Ann Rheum Dis. 2010  </a:t>
            </a:r>
            <a:endParaRPr lang="el-GR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9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635"/>
    </mc:Choice>
    <mc:Fallback xmlns="">
      <p:transition advTm="2463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715B54BE-F7D8-7D48-83E3-51CF0A59B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Rituximab in ANCA disease</a:t>
            </a:r>
            <a:endParaRPr lang="el-GR" sz="3600" b="1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2" name="Θέση κειμένου 1">
            <a:extLst>
              <a:ext uri="{FF2B5EF4-FFF2-40B4-BE49-F238E27FC236}">
                <a16:creationId xmlns:a16="http://schemas.microsoft.com/office/drawing/2014/main" id="{F6AE0EAF-368C-BA40-8868-8B14B83CA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F9FFE3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47500" lnSpcReduction="20000"/>
          </a:bodyPr>
          <a:lstStyle/>
          <a:p>
            <a:endParaRPr lang="en-US" sz="40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r>
              <a:rPr lang="en-US" sz="6700" b="0" dirty="0">
                <a:ea typeface="Apple Symbols" panose="02000000000000000000" pitchFamily="2" charset="-79"/>
                <a:cs typeface="Apple Symbols" panose="02000000000000000000" pitchFamily="2" charset="-79"/>
              </a:rPr>
              <a:t>RAVE</a:t>
            </a:r>
          </a:p>
          <a:p>
            <a:endParaRPr lang="el-GR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281E222A-36D3-CD42-9041-162956102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N=</a:t>
            </a:r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197</a:t>
            </a:r>
          </a:p>
          <a:p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Rituximab + IV MP or</a:t>
            </a:r>
          </a:p>
          <a:p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Cyclophosphamide </a:t>
            </a:r>
            <a:r>
              <a:rPr lang="en-US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po</a:t>
            </a:r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 + GCs</a:t>
            </a:r>
          </a:p>
          <a:p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Mean GFR at entry &gt;50ml/min</a:t>
            </a:r>
          </a:p>
          <a:p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Mean BVAS: 8.5</a:t>
            </a:r>
          </a:p>
          <a:p>
            <a:endParaRPr lang="en-US" dirty="0"/>
          </a:p>
          <a:p>
            <a:endParaRPr lang="el-GR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9F7D77B-8183-1F44-A4D0-AC2B8DC4E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rgbClr val="F9FFE3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47500" lnSpcReduction="20000"/>
          </a:bodyPr>
          <a:lstStyle/>
          <a:p>
            <a:r>
              <a:rPr lang="en-US" sz="6700" b="0" dirty="0">
                <a:ea typeface="Apple Symbols" panose="02000000000000000000" pitchFamily="2" charset="-79"/>
                <a:cs typeface="Apple Symbols" panose="02000000000000000000" pitchFamily="2" charset="-79"/>
              </a:rPr>
              <a:t>RITUXVAS</a:t>
            </a:r>
          </a:p>
          <a:p>
            <a:endParaRPr lang="el-GR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58F4DC12-9F73-6547-BEC8-3299C782BD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ln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N=44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Rituximab + Cyclophosphamide (2-3 pulses) + IV MP or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Cyclophosphamide (6-10 pulses) + IV MP</a:t>
            </a:r>
          </a:p>
          <a:p>
            <a:pPr defTabSz="912056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Mean GFR at entry: 18ml/min</a:t>
            </a:r>
          </a:p>
          <a:p>
            <a:pPr defTabSz="912056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Mean BVAS at entry: 19</a:t>
            </a:r>
          </a:p>
          <a:p>
            <a:endParaRPr lang="en-US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el-GR" dirty="0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567DA7DB-2F0C-8041-916A-2B9030E34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0136" y="6189663"/>
            <a:ext cx="647223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r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US" sz="14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Jones RB et al. N </a:t>
            </a:r>
            <a:r>
              <a:rPr lang="en-US" sz="1400" dirty="0" err="1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Engl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J Med 2010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B5DD7E7F-7033-2C4F-96AF-B556E8F02171}"/>
              </a:ext>
            </a:extLst>
          </p:cNvPr>
          <p:cNvSpPr/>
          <p:nvPr/>
        </p:nvSpPr>
        <p:spPr>
          <a:xfrm>
            <a:off x="8684771" y="6482081"/>
            <a:ext cx="2604110" cy="30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US" sz="14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Stone JH et al. N </a:t>
            </a:r>
            <a:r>
              <a:rPr lang="en-US" sz="1400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Engl</a:t>
            </a:r>
            <a:r>
              <a:rPr lang="en-US" sz="14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J Med 2010</a:t>
            </a:r>
          </a:p>
        </p:txBody>
      </p:sp>
    </p:spTree>
    <p:extLst>
      <p:ext uri="{BB962C8B-B14F-4D97-AF65-F5344CB8AC3E}">
        <p14:creationId xmlns:p14="http://schemas.microsoft.com/office/powerpoint/2010/main" val="2423496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F939FB-A6D1-1B4C-93C5-E2F374882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Rituximab instead of Cyclophosphamide: RAVE</a:t>
            </a:r>
            <a:endParaRPr lang="el-GR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0F7A5CE-6CFF-8F44-ACC3-06B01F348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No difference in adverse events!</a:t>
            </a:r>
          </a:p>
          <a:p>
            <a:r>
              <a:rPr lang="en-US" sz="3200" dirty="0">
                <a:ea typeface="Apple Symbols" panose="02000000000000000000" pitchFamily="2" charset="-79"/>
                <a:cs typeface="Apple Symbols" panose="02000000000000000000" pitchFamily="2" charset="-79"/>
              </a:rPr>
              <a:t>Total glucocorticoids exposure plays a major role in mediating adverse events.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ACE98D9-FC37-B442-89B4-6C9D24E87561}"/>
              </a:ext>
            </a:extLst>
          </p:cNvPr>
          <p:cNvSpPr/>
          <p:nvPr/>
        </p:nvSpPr>
        <p:spPr>
          <a:xfrm>
            <a:off x="838200" y="2390660"/>
            <a:ext cx="10222735" cy="11016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008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80B5F1-4BA6-2F42-B45D-D6120619A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u="sng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New therapeutic targets in</a:t>
            </a:r>
            <a:r>
              <a:rPr lang="el-GR" sz="4000" u="sng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4000" u="sng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ANCA-SVV</a:t>
            </a:r>
            <a:br>
              <a:rPr lang="el-GR" sz="3600" u="sng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</a:br>
            <a:r>
              <a:rPr lang="en-US" sz="36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Remission induction</a:t>
            </a:r>
            <a:endParaRPr lang="el-GR" sz="3600" b="1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C6A3FF0-669B-7C43-B8A9-56A89D575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ea typeface="Apple Symbols" panose="02000000000000000000" pitchFamily="2" charset="-79"/>
                <a:cs typeface="Apple Symbols" panose="02000000000000000000" pitchFamily="2" charset="-79"/>
              </a:rPr>
              <a:t>Faster response</a:t>
            </a:r>
            <a:r>
              <a:rPr lang="el-GR" b="1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b="1" dirty="0">
                <a:ea typeface="Apple Symbols" panose="02000000000000000000" pitchFamily="2" charset="-79"/>
                <a:cs typeface="Apple Symbols" panose="02000000000000000000" pitchFamily="2" charset="-79"/>
              </a:rPr>
              <a:t>(</a:t>
            </a:r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reduce non-reversible damage)</a:t>
            </a:r>
            <a:endParaRPr lang="el-GR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r>
              <a:rPr lang="en-US" b="1" dirty="0">
                <a:ea typeface="Apple Symbols" panose="02000000000000000000" pitchFamily="2" charset="-79"/>
                <a:cs typeface="Apple Symbols" panose="02000000000000000000" pitchFamily="2" charset="-79"/>
              </a:rPr>
              <a:t>Increase response rates </a:t>
            </a:r>
            <a:r>
              <a:rPr lang="el-GR" dirty="0">
                <a:ea typeface="Apple Symbols" panose="02000000000000000000" pitchFamily="2" charset="-79"/>
                <a:cs typeface="Apple Symbols" panose="02000000000000000000" pitchFamily="2" charset="-79"/>
              </a:rPr>
              <a:t>(↓</a:t>
            </a:r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treatment resistance</a:t>
            </a:r>
            <a:r>
              <a:rPr lang="el-GR" dirty="0">
                <a:ea typeface="Apple Symbols" panose="02000000000000000000" pitchFamily="2" charset="-79"/>
                <a:cs typeface="Apple Symbols" panose="02000000000000000000" pitchFamily="2" charset="-79"/>
              </a:rPr>
              <a:t>)</a:t>
            </a:r>
          </a:p>
          <a:p>
            <a:r>
              <a:rPr lang="en-US" b="1" dirty="0">
                <a:ea typeface="Apple Symbols" panose="02000000000000000000" pitchFamily="2" charset="-79"/>
                <a:cs typeface="Apple Symbols" panose="02000000000000000000" pitchFamily="2" charset="-79"/>
              </a:rPr>
              <a:t>Reduce toxicity</a:t>
            </a:r>
            <a:r>
              <a:rPr lang="el-GR" b="1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(</a:t>
            </a:r>
            <a:r>
              <a:rPr lang="en-US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limitate</a:t>
            </a:r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 dose and duration of GCs)</a:t>
            </a:r>
            <a:endParaRPr lang="el-GR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5470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E36168-DE9C-204B-9BB2-D3D452460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Combined therapies </a:t>
            </a:r>
            <a:endParaRPr lang="el-GR" sz="4000" b="1" dirty="0"/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DF2EE526-79DA-E144-8DF5-0E12CBF2C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ea typeface="Apple Symbols" panose="02000000000000000000" pitchFamily="2" charset="-79"/>
                <a:cs typeface="Apple Symbols" panose="02000000000000000000" pitchFamily="2" charset="-79"/>
              </a:rPr>
              <a:t>Cyclophosphamide + rituximab +</a:t>
            </a:r>
            <a:r>
              <a:rPr lang="el-GR" sz="3200" dirty="0"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200" dirty="0">
                <a:ea typeface="Apple Symbols" panose="02000000000000000000" pitchFamily="2" charset="-79"/>
                <a:cs typeface="Apple Symbols" panose="02000000000000000000" pitchFamily="2" charset="-79"/>
              </a:rPr>
              <a:t>GCs</a:t>
            </a:r>
            <a:endParaRPr lang="el-GR" sz="32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6306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121679-7A67-604A-B994-0DC64D111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Kidney involvement in ANCA-vasculitis</a:t>
            </a:r>
            <a:endParaRPr lang="el-GR" sz="4000" b="1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309DC8D-BF0B-5348-A1A6-49DD946B3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sz="32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r>
              <a:rPr lang="en-US" sz="3200" dirty="0">
                <a:ea typeface="Apple Symbols" panose="02000000000000000000" pitchFamily="2" charset="-79"/>
                <a:cs typeface="Apple Symbols" panose="02000000000000000000" pitchFamily="2" charset="-79"/>
              </a:rPr>
              <a:t>77-85% within 2 years of diagnosis</a:t>
            </a:r>
            <a:endParaRPr lang="el-GR" sz="32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416E2D-C554-9C49-99ED-F49EA8BC5B92}"/>
              </a:ext>
            </a:extLst>
          </p:cNvPr>
          <p:cNvSpPr txBox="1"/>
          <p:nvPr/>
        </p:nvSpPr>
        <p:spPr>
          <a:xfrm>
            <a:off x="5653668" y="5993282"/>
            <a:ext cx="4986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Hoffman GS. Et al. Ann Intern Med 1992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3341736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24503D3-01A2-8F4E-AF2A-0F90C78DF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0825" y="914401"/>
            <a:ext cx="9372222" cy="481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F07733-C1EA-D546-BAC7-98F4D24F430A}"/>
              </a:ext>
            </a:extLst>
          </p:cNvPr>
          <p:cNvSpPr txBox="1"/>
          <p:nvPr/>
        </p:nvSpPr>
        <p:spPr>
          <a:xfrm>
            <a:off x="7646126" y="6460"/>
            <a:ext cx="4319451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Antibody producing cells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Plasmablasts</a:t>
            </a:r>
            <a:endParaRPr lang="en-US" sz="24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Long lived plasma cells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Plasma cells </a:t>
            </a:r>
            <a:endParaRPr lang="el-GR" sz="24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CD1C6-8193-3C46-AA4A-23A7F17B8C26}"/>
              </a:ext>
            </a:extLst>
          </p:cNvPr>
          <p:cNvSpPr txBox="1"/>
          <p:nvPr/>
        </p:nvSpPr>
        <p:spPr>
          <a:xfrm>
            <a:off x="1790767" y="4704080"/>
            <a:ext cx="60219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Target for anti-CD20 therapy (Rituximab)</a:t>
            </a:r>
            <a:endParaRPr lang="el-GR" sz="2800" b="1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2B5CE484-EB64-CD4D-AE5D-42AE23BAB4B9}"/>
              </a:ext>
            </a:extLst>
          </p:cNvPr>
          <p:cNvSpPr/>
          <p:nvPr/>
        </p:nvSpPr>
        <p:spPr>
          <a:xfrm>
            <a:off x="4572000" y="5137275"/>
            <a:ext cx="6322423" cy="767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DD44E7-D7F1-DB40-BEC9-C6725CEC71D9}"/>
              </a:ext>
            </a:extLst>
          </p:cNvPr>
          <p:cNvSpPr txBox="1"/>
          <p:nvPr/>
        </p:nvSpPr>
        <p:spPr>
          <a:xfrm>
            <a:off x="2413000" y="265761"/>
            <a:ext cx="302550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Cyclophosphamide </a:t>
            </a:r>
          </a:p>
          <a:p>
            <a:r>
              <a:rPr lang="en-US" sz="24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Glucocorticoids </a:t>
            </a:r>
            <a:endParaRPr lang="el-GR" sz="2400" b="1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EC0FE429-E285-2344-BD2D-F5229D878137}"/>
              </a:ext>
            </a:extLst>
          </p:cNvPr>
          <p:cNvCxnSpPr/>
          <p:nvPr/>
        </p:nvCxnSpPr>
        <p:spPr>
          <a:xfrm>
            <a:off x="5577840" y="742815"/>
            <a:ext cx="17896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0A9BE15-BB99-C14E-9D94-544392268036}"/>
              </a:ext>
            </a:extLst>
          </p:cNvPr>
          <p:cNvSpPr/>
          <p:nvPr/>
        </p:nvSpPr>
        <p:spPr>
          <a:xfrm>
            <a:off x="376645" y="5506609"/>
            <a:ext cx="11588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000" b="1" u="sng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Rituximab:</a:t>
            </a:r>
            <a:r>
              <a:rPr lang="en" sz="20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Little direct effect on ANCA-producing </a:t>
            </a:r>
            <a:r>
              <a:rPr lang="en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plasmablasts</a:t>
            </a:r>
            <a:r>
              <a:rPr lang="en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and plasma cells not expressing CD20.</a:t>
            </a:r>
          </a:p>
          <a:p>
            <a:r>
              <a:rPr lang="en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Rituximab alone necessitates prolonged courses of high-dose glucocorticoids to control disease activity. </a:t>
            </a:r>
          </a:p>
        </p:txBody>
      </p:sp>
    </p:spTree>
    <p:extLst>
      <p:ext uri="{BB962C8B-B14F-4D97-AF65-F5344CB8AC3E}">
        <p14:creationId xmlns:p14="http://schemas.microsoft.com/office/powerpoint/2010/main" val="280101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F13F2CBF-6D12-B842-B386-A2F83144B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>
                <a:ea typeface="Apple Symbols" panose="02000000000000000000" pitchFamily="2" charset="-79"/>
                <a:cs typeface="Apple Symbols" panose="02000000000000000000" pitchFamily="2" charset="-79"/>
              </a:rPr>
              <a:t>RTX 1 g</a:t>
            </a:r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, at day 0 and 14. </a:t>
            </a:r>
          </a:p>
          <a:p>
            <a:r>
              <a:rPr lang="en-US" b="1" dirty="0">
                <a:ea typeface="Apple Symbols" panose="02000000000000000000" pitchFamily="2" charset="-79"/>
                <a:cs typeface="Apple Symbols" panose="02000000000000000000" pitchFamily="2" charset="-79"/>
              </a:rPr>
              <a:t>IV CYC, </a:t>
            </a:r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Day 0, every 14 days (6 doses), first 2 doses (max 750 mg), final 4 doses (max of 500 mg)</a:t>
            </a:r>
          </a:p>
          <a:p>
            <a:r>
              <a:rPr lang="en-US" b="1" dirty="0">
                <a:ea typeface="Apple Symbols" panose="02000000000000000000" pitchFamily="2" charset="-79"/>
                <a:cs typeface="Apple Symbols" panose="02000000000000000000" pitchFamily="2" charset="-79"/>
              </a:rPr>
              <a:t>Oral prednisolone: </a:t>
            </a:r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1 mg/kg with (max dose 60 mg), reduced to 10 mg by Week 13. </a:t>
            </a:r>
            <a:endParaRPr lang="el-GR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A72E20-E31E-8347-A0E6-0FCFBD43103E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4372841" y="5994400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80000" tIns="0" rIns="180000" bIns="0" rtlCol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Mansfield et al. </a:t>
            </a:r>
            <a:r>
              <a:rPr lang="en-US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Nephrol</a:t>
            </a: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Dial Transplant, Volume 26, Issue 10, October 2011, Pages 3280–3286,</a:t>
            </a: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DF97F8B6-0BE8-334B-B5F2-FB6387F7E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01" y="484743"/>
            <a:ext cx="11145397" cy="947449"/>
          </a:xfrm>
        </p:spPr>
        <p:txBody>
          <a:bodyPr>
            <a:noAutofit/>
          </a:bodyPr>
          <a:lstStyle/>
          <a:p>
            <a:r>
              <a:rPr lang="en" sz="3600" b="1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Rituximab + low-dose cyclophosphamide for renal ANCA-vasculitis</a:t>
            </a:r>
            <a:endParaRPr lang="el-GR" sz="3600" b="1" dirty="0">
              <a:solidFill>
                <a:srgbClr val="0432FF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E82A4336-5295-9844-931A-F118CF91A0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78794" y="3855903"/>
            <a:ext cx="7234409" cy="218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8108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365760" y="339635"/>
            <a:ext cx="11612880" cy="940526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 sz="3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Rapid remission with combined therapy </a:t>
            </a:r>
            <a:br>
              <a:rPr lang="en-US" altLang="en-US" sz="3200" b="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</a:br>
            <a:r>
              <a:rPr lang="en-US" altLang="en-US" sz="2800" b="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Changes in BVAS over the first 6 months</a:t>
            </a:r>
          </a:p>
        </p:txBody>
      </p:sp>
      <p:pic>
        <p:nvPicPr>
          <p:cNvPr id="5125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2967447" y="1946367"/>
            <a:ext cx="5943599" cy="4021217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76CB94E-5CFF-9E4D-BE28-0B6C33E3CDB9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4383858" y="6168573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80000" tIns="0" rIns="180000" bIns="0" rtlCol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Mansfield et al. </a:t>
            </a:r>
            <a:r>
              <a:rPr lang="en-US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Nephrol</a:t>
            </a: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Dial Transplant, Volume 26, Issue 10, October 2011, Pages 3280–3286,</a:t>
            </a:r>
          </a:p>
        </p:txBody>
      </p:sp>
      <p:sp>
        <p:nvSpPr>
          <p:cNvPr id="2" name="Έλλειψη 1">
            <a:extLst>
              <a:ext uri="{FF2B5EF4-FFF2-40B4-BE49-F238E27FC236}">
                <a16:creationId xmlns:a16="http://schemas.microsoft.com/office/drawing/2014/main" id="{3BEF4F43-7A92-6C42-85CC-75E9BC5CBE24}"/>
              </a:ext>
            </a:extLst>
          </p:cNvPr>
          <p:cNvSpPr/>
          <p:nvPr/>
        </p:nvSpPr>
        <p:spPr>
          <a:xfrm>
            <a:off x="5442332" y="4538949"/>
            <a:ext cx="1652530" cy="1783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72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587829" y="425451"/>
            <a:ext cx="11338559" cy="1076778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 sz="3600" b="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Quick decline in anti-MPO or anti-PR3 antibodies titers</a:t>
            </a:r>
          </a:p>
        </p:txBody>
      </p:sp>
      <p:pic>
        <p:nvPicPr>
          <p:cNvPr id="5125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124201" y="1371600"/>
            <a:ext cx="5943599" cy="4239458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104E2B2-9326-624D-AD3A-B6EC0A7428FE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4383858" y="6168573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80000" tIns="0" rIns="180000" bIns="0" rtlCol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Mansfield et al. </a:t>
            </a:r>
            <a:r>
              <a:rPr lang="en-US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Nephrol</a:t>
            </a:r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Dial Transplant, Volume 26, Issue 10, October 2011, Pages 3280–3286,</a:t>
            </a:r>
          </a:p>
        </p:txBody>
      </p:sp>
    </p:spTree>
    <p:extLst>
      <p:ext uri="{BB962C8B-B14F-4D97-AF65-F5344CB8AC3E}">
        <p14:creationId xmlns:p14="http://schemas.microsoft.com/office/powerpoint/2010/main" val="364485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1268264" y="530577"/>
            <a:ext cx="10201619" cy="1115343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 sz="4000" b="0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End stage kidney disease during 5-year follow-up </a:t>
            </a:r>
          </a:p>
        </p:txBody>
      </p:sp>
      <p:pic>
        <p:nvPicPr>
          <p:cNvPr id="5125" name="New picture"/>
          <p:cNvPicPr/>
          <p:nvPr/>
        </p:nvPicPr>
        <p:blipFill rotWithShape="1">
          <a:blip r:embed="rId3"/>
          <a:srcRect l="47481" t="130" r="-54" b="64262"/>
          <a:stretch/>
        </p:blipFill>
        <p:spPr>
          <a:xfrm>
            <a:off x="2188162" y="1237129"/>
            <a:ext cx="8185555" cy="4915776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F9B0205-3125-6245-8E26-1466475E4D81}"/>
              </a:ext>
            </a:extLst>
          </p:cNvPr>
          <p:cNvSpPr txBox="1">
            <a:spLocks/>
          </p:cNvSpPr>
          <p:nvPr/>
        </p:nvSpPr>
        <p:spPr>
          <a:xfrm>
            <a:off x="4381858" y="6152905"/>
            <a:ext cx="7659757" cy="47266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80000" tIns="0" rIns="180000" bIns="0" rtlCol="0" anchor="ctr" anchorCtr="0">
            <a:noAutofit/>
          </a:bodyPr>
          <a:lstStyle>
            <a:defPPr>
              <a:defRPr lang="el-GR"/>
            </a:defPPr>
            <a:lvl1pPr marL="34290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1400" dirty="0"/>
              <a:t>McAdoo S et al. </a:t>
            </a:r>
            <a:r>
              <a:rPr lang="en-US" sz="1400" dirty="0" err="1"/>
              <a:t>Nephrol</a:t>
            </a:r>
            <a:r>
              <a:rPr lang="en-US" sz="1400" dirty="0"/>
              <a:t> Dial Transplant, Volume 34, Issue 1, January 2019.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6956B976-C028-2C43-897E-85A2495A3CEF}"/>
              </a:ext>
            </a:extLst>
          </p:cNvPr>
          <p:cNvSpPr/>
          <p:nvPr/>
        </p:nvSpPr>
        <p:spPr>
          <a:xfrm>
            <a:off x="2452744" y="1247887"/>
            <a:ext cx="763792" cy="398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0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F1B7C7B2-DD28-3A41-AD97-ABF1975F8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833" y="1363305"/>
            <a:ext cx="10972800" cy="4441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u="sng" dirty="0" err="1">
                <a:solidFill>
                  <a:srgbClr val="0432FF"/>
                </a:solidFill>
              </a:rPr>
              <a:t>CycLowVas</a:t>
            </a:r>
            <a:r>
              <a:rPr lang="en-US" sz="3600" u="sng" dirty="0">
                <a:solidFill>
                  <a:srgbClr val="0432FF"/>
                </a:solidFill>
              </a:rPr>
              <a:t>:</a:t>
            </a:r>
          </a:p>
          <a:p>
            <a:r>
              <a:rPr lang="en-US" sz="3200" b="1" dirty="0"/>
              <a:t>↓ Risk of death </a:t>
            </a:r>
            <a:r>
              <a:rPr lang="en-US" sz="2000" dirty="0"/>
              <a:t>{HR 0.29 [95% CI) 0.125–0.675], p= 0.004}</a:t>
            </a:r>
          </a:p>
          <a:p>
            <a:r>
              <a:rPr lang="en-US" sz="3200" b="1" dirty="0"/>
              <a:t>↓ Progression to ESKD </a:t>
            </a:r>
            <a:r>
              <a:rPr lang="en-US" sz="2000" dirty="0"/>
              <a:t>[HR 0.20 (95% CI 0.06–0.65), p= 0.007]</a:t>
            </a:r>
          </a:p>
          <a:p>
            <a:r>
              <a:rPr lang="en-US" sz="3200" b="1" dirty="0"/>
              <a:t>↓ Risk of relapse </a:t>
            </a:r>
            <a:r>
              <a:rPr lang="en-US" sz="2000" dirty="0"/>
              <a:t>[HR 0.49 (95% CI 0.25–0.97), p= 0.04]. </a:t>
            </a:r>
            <a:endParaRPr lang="el-GR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AEDDE-D384-2747-A8F7-0146F6CE6669}"/>
              </a:ext>
            </a:extLst>
          </p:cNvPr>
          <p:cNvSpPr txBox="1">
            <a:spLocks/>
          </p:cNvSpPr>
          <p:nvPr/>
        </p:nvSpPr>
        <p:spPr>
          <a:xfrm>
            <a:off x="-1313480" y="6104722"/>
            <a:ext cx="7659757" cy="47266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80000" tIns="0" rIns="180000" bIns="0" rtlCol="0" anchor="ctr" anchorCtr="0">
            <a:noAutofit/>
          </a:bodyPr>
          <a:lstStyle>
            <a:defPPr>
              <a:defRPr lang="el-GR"/>
            </a:defPPr>
            <a:lvl1pPr marL="34290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1400" dirty="0"/>
              <a:t>McAdoo S et al. </a:t>
            </a:r>
            <a:r>
              <a:rPr lang="en-US" sz="1400" dirty="0" err="1"/>
              <a:t>Nephrol</a:t>
            </a:r>
            <a:r>
              <a:rPr lang="en-US" sz="1400" dirty="0"/>
              <a:t> Dial Transplant, Volume 34, Issue 1, January 2019.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220744-477D-AD4A-B4DC-B0A60FFC8FA8}"/>
              </a:ext>
            </a:extLst>
          </p:cNvPr>
          <p:cNvSpPr txBox="1">
            <a:spLocks/>
          </p:cNvSpPr>
          <p:nvPr/>
        </p:nvSpPr>
        <p:spPr bwMode="auto">
          <a:xfrm>
            <a:off x="583833" y="329619"/>
            <a:ext cx="11473354" cy="7340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r>
              <a:rPr lang="en-US" sz="3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Case-control analysis with propensity-matched patients from EUVAS trials </a:t>
            </a:r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311D7D85-4338-BA46-9DA1-31A35C687B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685930" y="887721"/>
            <a:ext cx="2227560" cy="56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6391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A8824D97-3B1B-5B4C-A940-41789C036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 inhibition  </a:t>
            </a:r>
            <a:endParaRPr lang="el-GR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6EE71D2F-D9CB-8644-B774-922BDBCE4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0050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7C35766-22E7-AE4F-AD24-1A5EEBD0D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315" y="1495813"/>
            <a:ext cx="1867124" cy="18671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B56DEC-CFDB-AF46-B177-DC85E85DA8AA}"/>
              </a:ext>
            </a:extLst>
          </p:cNvPr>
          <p:cNvSpPr txBox="1"/>
          <p:nvPr/>
        </p:nvSpPr>
        <p:spPr>
          <a:xfrm>
            <a:off x="8771347" y="2359372"/>
            <a:ext cx="2186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ANCA-GN</a:t>
            </a:r>
            <a:endParaRPr lang="el-GR" sz="3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9EDC03-402A-A441-82C5-D0E7E9B0E149}"/>
              </a:ext>
            </a:extLst>
          </p:cNvPr>
          <p:cNvSpPr txBox="1"/>
          <p:nvPr/>
        </p:nvSpPr>
        <p:spPr>
          <a:xfrm>
            <a:off x="302307" y="2442208"/>
            <a:ext cx="3131315" cy="461665"/>
          </a:xfrm>
          <a:prstGeom prst="rect">
            <a:avLst/>
          </a:prstGeom>
          <a:solidFill>
            <a:srgbClr val="F4FFDA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Injection anti-MPO IgG </a:t>
            </a:r>
            <a:endParaRPr lang="el-GR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9ACFDC-5737-8340-82E6-FCD125EB2D5A}"/>
              </a:ext>
            </a:extLst>
          </p:cNvPr>
          <p:cNvSpPr txBox="1"/>
          <p:nvPr/>
        </p:nvSpPr>
        <p:spPr>
          <a:xfrm>
            <a:off x="2374413" y="849482"/>
            <a:ext cx="7282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Complement deficient mice</a:t>
            </a:r>
            <a:endParaRPr lang="el-GR" sz="3600" dirty="0"/>
          </a:p>
        </p:txBody>
      </p:sp>
      <p:sp>
        <p:nvSpPr>
          <p:cNvPr id="15" name="Δεξιό βέλος 14">
            <a:extLst>
              <a:ext uri="{FF2B5EF4-FFF2-40B4-BE49-F238E27FC236}">
                <a16:creationId xmlns:a16="http://schemas.microsoft.com/office/drawing/2014/main" id="{2E3A6063-2248-0C4A-A1BB-56878248FDBB}"/>
              </a:ext>
            </a:extLst>
          </p:cNvPr>
          <p:cNvSpPr/>
          <p:nvPr/>
        </p:nvSpPr>
        <p:spPr>
          <a:xfrm>
            <a:off x="3689873" y="2571078"/>
            <a:ext cx="935916" cy="161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Δεξιό βέλος 15">
            <a:extLst>
              <a:ext uri="{FF2B5EF4-FFF2-40B4-BE49-F238E27FC236}">
                <a16:creationId xmlns:a16="http://schemas.microsoft.com/office/drawing/2014/main" id="{E7D9F0C3-0D2A-FA44-9F7C-356A228B0C27}"/>
              </a:ext>
            </a:extLst>
          </p:cNvPr>
          <p:cNvSpPr/>
          <p:nvPr/>
        </p:nvSpPr>
        <p:spPr>
          <a:xfrm>
            <a:off x="7392435" y="2592357"/>
            <a:ext cx="935916" cy="161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Πολλαπλασιασμός 1">
            <a:extLst>
              <a:ext uri="{FF2B5EF4-FFF2-40B4-BE49-F238E27FC236}">
                <a16:creationId xmlns:a16="http://schemas.microsoft.com/office/drawing/2014/main" id="{6A64A8A4-6355-C14B-AA0E-DA314F4E06EB}"/>
              </a:ext>
            </a:extLst>
          </p:cNvPr>
          <p:cNvSpPr/>
          <p:nvPr/>
        </p:nvSpPr>
        <p:spPr>
          <a:xfrm>
            <a:off x="7388989" y="221583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755EF34-0FB9-3E42-BCEC-18C8167E00C2}"/>
              </a:ext>
            </a:extLst>
          </p:cNvPr>
          <p:cNvSpPr/>
          <p:nvPr/>
        </p:nvSpPr>
        <p:spPr>
          <a:xfrm>
            <a:off x="430305" y="4009267"/>
            <a:ext cx="112417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 animal models complement depletion protects animals from developing ANCA-GN</a:t>
            </a:r>
            <a:r>
              <a:rPr lang="el-GR" sz="2800" dirty="0"/>
              <a:t> </a:t>
            </a:r>
            <a:r>
              <a:rPr lang="en-US" sz="2800" dirty="0"/>
              <a:t>following injection of serum with anti-MPO IgG</a:t>
            </a:r>
            <a:r>
              <a:rPr lang="el-GR" sz="2800" dirty="0"/>
              <a:t>.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85681B63-803B-7C4E-ACFF-CD3AE23C4EDE}"/>
              </a:ext>
            </a:extLst>
          </p:cNvPr>
          <p:cNvSpPr/>
          <p:nvPr/>
        </p:nvSpPr>
        <p:spPr>
          <a:xfrm>
            <a:off x="8053576" y="6122479"/>
            <a:ext cx="3713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err="1"/>
              <a:t>Xiao</a:t>
            </a:r>
            <a:r>
              <a:rPr lang="el-GR" dirty="0"/>
              <a:t> </a:t>
            </a:r>
            <a:r>
              <a:rPr lang="el-GR" dirty="0" err="1"/>
              <a:t>et</a:t>
            </a:r>
            <a:r>
              <a:rPr lang="el-GR" dirty="0"/>
              <a:t> </a:t>
            </a:r>
            <a:r>
              <a:rPr lang="el-GR" dirty="0" err="1"/>
              <a:t>al</a:t>
            </a:r>
            <a:r>
              <a:rPr lang="en-US" dirty="0"/>
              <a:t>. </a:t>
            </a:r>
            <a:r>
              <a:rPr lang="el-GR" dirty="0"/>
              <a:t>AJP </a:t>
            </a:r>
            <a:r>
              <a:rPr lang="el-GR" dirty="0" err="1"/>
              <a:t>January</a:t>
            </a:r>
            <a:r>
              <a:rPr lang="el-GR" dirty="0"/>
              <a:t> 2007, </a:t>
            </a:r>
            <a:r>
              <a:rPr lang="el-GR" dirty="0" err="1"/>
              <a:t>Vol</a:t>
            </a:r>
            <a:r>
              <a:rPr lang="el-GR" dirty="0"/>
              <a:t>. 170</a:t>
            </a:r>
            <a:r>
              <a:rPr lang="en-US" dirty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0062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5F13C2-442F-9745-BC0F-CA48733BB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Low C3 at diagnosis: major risk factor for ESKD or vasculitis-related death at 1</a:t>
            </a:r>
            <a:r>
              <a:rPr lang="en-US" sz="3200" b="1" baseline="30000" dirty="0">
                <a:ea typeface="Apple Symbols" panose="02000000000000000000" pitchFamily="2" charset="-79"/>
                <a:cs typeface="Apple Symbols" panose="02000000000000000000" pitchFamily="2" charset="-79"/>
              </a:rPr>
              <a:t>st</a:t>
            </a:r>
            <a:r>
              <a:rPr lang="en-US" sz="32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 year </a:t>
            </a:r>
            <a:endParaRPr lang="el-GR" sz="3200" b="1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83ABFC34-F8CB-C840-B432-5282C13B253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75583">
                  <a:extLst>
                    <a:ext uri="{9D8B030D-6E8A-4147-A177-3AD203B41FA5}">
                      <a16:colId xmlns:a16="http://schemas.microsoft.com/office/drawing/2014/main" val="1076894510"/>
                    </a:ext>
                  </a:extLst>
                </a:gridCol>
                <a:gridCol w="2981739">
                  <a:extLst>
                    <a:ext uri="{9D8B030D-6E8A-4147-A177-3AD203B41FA5}">
                      <a16:colId xmlns:a16="http://schemas.microsoft.com/office/drawing/2014/main" val="2218274405"/>
                    </a:ext>
                  </a:extLst>
                </a:gridCol>
                <a:gridCol w="2458278">
                  <a:extLst>
                    <a:ext uri="{9D8B030D-6E8A-4147-A177-3AD203B41FA5}">
                      <a16:colId xmlns:a16="http://schemas.microsoft.com/office/drawing/2014/main" val="3990427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Parameter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Hazard ratio (95% CI) </a:t>
                      </a:r>
                      <a:endParaRPr lang="el-GR" sz="2400" dirty="0">
                        <a:effectLst/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p value</a:t>
                      </a:r>
                      <a:endParaRPr lang="el-GR" sz="2400" dirty="0">
                        <a:effectLst/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84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Low serum C3, mg/dl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6.47 (1.47–28.35)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40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0.013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68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Oliguria, present versus absent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29.57 (4.74–184)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40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&lt;0.0001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698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Chronicity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1.77 (1.23–2.54)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40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0.002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656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Serum creatinine, mg/dl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0.82 (0.57–1.19)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190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Estimated GFR &gt;30 ml/min per 1.73 m</a:t>
                      </a:r>
                      <a:r>
                        <a:rPr lang="en-US" sz="2400" baseline="3000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2</a:t>
                      </a:r>
                      <a:endParaRPr lang="en-US" sz="2400">
                        <a:effectLst/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0.08 (0.0001–52.1)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0.44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12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Normal glomeruli &gt;10%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1.22 (0.13–3.13)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0.59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863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Activity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1.37 (0.85–2.24)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0.19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495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Acute dialysis 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40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0.85 (0.12–5.81)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400" dirty="0"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0.87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964515"/>
                  </a:ext>
                </a:extLst>
              </a:tr>
            </a:tbl>
          </a:graphicData>
        </a:graphic>
      </p:graphicFrame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EEA361B-E200-F84C-8DF9-17512CFBD1F3}"/>
              </a:ext>
            </a:extLst>
          </p:cNvPr>
          <p:cNvSpPr/>
          <p:nvPr/>
        </p:nvSpPr>
        <p:spPr>
          <a:xfrm>
            <a:off x="838200" y="2295939"/>
            <a:ext cx="10515600" cy="4472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3C8EC7D0-3DC0-804B-8776-A5F3042BC0D7}"/>
              </a:ext>
            </a:extLst>
          </p:cNvPr>
          <p:cNvSpPr/>
          <p:nvPr/>
        </p:nvSpPr>
        <p:spPr>
          <a:xfrm>
            <a:off x="3892661" y="6159279"/>
            <a:ext cx="7593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Lionaki, S et al.  </a:t>
            </a:r>
            <a:r>
              <a:rPr lang="en-US" sz="1400" i="1" dirty="0">
                <a:solidFill>
                  <a:srgbClr val="303030"/>
                </a:solidFill>
                <a:latin typeface="arial" panose="020B0604020202020204" pitchFamily="34" charset="0"/>
              </a:rPr>
              <a:t>Kidney international reports</a:t>
            </a:r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 vol. 6,9 2425-2435. 12 Jun. 2021</a:t>
            </a:r>
            <a:r>
              <a:rPr lang="en-US" sz="1600" dirty="0">
                <a:solidFill>
                  <a:srgbClr val="303030"/>
                </a:solidFill>
                <a:latin typeface="arial" panose="020B0604020202020204" pitchFamily="34" charset="0"/>
              </a:rPr>
              <a:t>.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3610603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4672A0B-B53C-404B-A0FF-A0AB02F91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982" y="975745"/>
            <a:ext cx="7413487" cy="5504291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38C23554-1900-BF4B-95B9-91AAB7AD175E}"/>
              </a:ext>
            </a:extLst>
          </p:cNvPr>
          <p:cNvSpPr/>
          <p:nvPr/>
        </p:nvSpPr>
        <p:spPr>
          <a:xfrm>
            <a:off x="567081" y="160138"/>
            <a:ext cx="11245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ea typeface="Apple Symbols" panose="02000000000000000000" pitchFamily="2" charset="-79"/>
                <a:cs typeface="Apple Symbols" panose="02000000000000000000" pitchFamily="2" charset="-79"/>
              </a:rPr>
              <a:t>Renal survival of patients with ANCA-GN stratified by serum C3 at diagnosis</a:t>
            </a:r>
            <a:endParaRPr lang="el-GR" sz="2800" b="1" dirty="0">
              <a:latin typeface="+mj-lt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C3553B-F261-9A40-87FD-E10EEABC96FC}"/>
              </a:ext>
            </a:extLst>
          </p:cNvPr>
          <p:cNvSpPr txBox="1"/>
          <p:nvPr/>
        </p:nvSpPr>
        <p:spPr>
          <a:xfrm>
            <a:off x="5098773" y="4661453"/>
            <a:ext cx="393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Low serum C3 at diagnosis</a:t>
            </a:r>
            <a:endParaRPr lang="el-GR" sz="2400" b="1" dirty="0">
              <a:solidFill>
                <a:srgbClr val="0432FF"/>
              </a:solidFill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8DB7ED-E35E-4242-90D9-120E6C4028F7}"/>
              </a:ext>
            </a:extLst>
          </p:cNvPr>
          <p:cNvSpPr txBox="1"/>
          <p:nvPr/>
        </p:nvSpPr>
        <p:spPr>
          <a:xfrm>
            <a:off x="6221895" y="3614655"/>
            <a:ext cx="399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Normal serum C3 at diagnosis</a:t>
            </a:r>
            <a:endParaRPr lang="el-GR" sz="2400" b="1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EA2E76A-675C-0A43-8524-482F7503F547}"/>
              </a:ext>
            </a:extLst>
          </p:cNvPr>
          <p:cNvSpPr/>
          <p:nvPr/>
        </p:nvSpPr>
        <p:spPr>
          <a:xfrm>
            <a:off x="5695784" y="6480036"/>
            <a:ext cx="6352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Lionaki, S et al.  </a:t>
            </a:r>
            <a:r>
              <a:rPr lang="en-US" sz="1400" i="1" dirty="0">
                <a:solidFill>
                  <a:srgbClr val="303030"/>
                </a:solidFill>
                <a:latin typeface="arial" panose="020B0604020202020204" pitchFamily="34" charset="0"/>
              </a:rPr>
              <a:t>Kidney international reports</a:t>
            </a:r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 vol. 6,9 2425-2435. 12 Jun. 2021.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84950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extLst>
              <a:ext uri="{FF2B5EF4-FFF2-40B4-BE49-F238E27FC236}">
                <a16:creationId xmlns:a16="http://schemas.microsoft.com/office/drawing/2014/main" id="{73C77EED-CAD2-434A-9492-3BFFF2D89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3" y="871368"/>
            <a:ext cx="9361753" cy="443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55AE22C3-1D8F-754C-806E-0BA9F3D04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830" y="6238997"/>
            <a:ext cx="3918652" cy="30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r"/>
            <a:r>
              <a:rPr lang="en-GB" altLang="el-GR" sz="1089" b="1" dirty="0">
                <a:latin typeface="Arial" panose="020B0604020202020204" pitchFamily="34" charset="0"/>
              </a:rPr>
              <a:t>J. Charles Jennette, UNC Kidney </a:t>
            </a:r>
            <a:r>
              <a:rPr lang="en-GB" altLang="el-GR" sz="1089" b="1" dirty="0" err="1">
                <a:latin typeface="Arial" panose="020B0604020202020204" pitchFamily="34" charset="0"/>
              </a:rPr>
              <a:t>Center</a:t>
            </a:r>
            <a:endParaRPr lang="en-GB" altLang="el-GR" sz="1089" b="1" dirty="0">
              <a:latin typeface="Arial" panose="020B0604020202020204" pitchFamily="34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E0C528CB-65EB-1444-B2FA-F2425A777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160" y="5533473"/>
            <a:ext cx="8700670" cy="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0" tIns="45663" rIns="91320" bIns="45663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defTabSz="911867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cs typeface="Arial" pitchFamily="34" charset="0"/>
              </a:rPr>
              <a:t> </a:t>
            </a:r>
            <a:r>
              <a:rPr lang="en-US" sz="2800" b="1" dirty="0">
                <a:latin typeface="+mj-lt"/>
                <a:cs typeface="Arial" pitchFamily="34" charset="0"/>
              </a:rPr>
              <a:t>&gt;85% of patients</a:t>
            </a:r>
            <a:r>
              <a:rPr lang="el-GR" sz="2800" b="1" dirty="0">
                <a:latin typeface="+mj-lt"/>
                <a:cs typeface="Arial" pitchFamily="34" charset="0"/>
              </a:rPr>
              <a:t> </a:t>
            </a:r>
            <a:r>
              <a:rPr lang="en-US" sz="2800" b="1" dirty="0">
                <a:latin typeface="+mj-lt"/>
                <a:cs typeface="Arial" pitchFamily="34" charset="0"/>
              </a:rPr>
              <a:t>with pauci-immune GN are </a:t>
            </a:r>
            <a:r>
              <a:rPr lang="el-GR" sz="2800" b="1" dirty="0">
                <a:latin typeface="+mj-lt"/>
                <a:cs typeface="Arial" pitchFamily="34" charset="0"/>
              </a:rPr>
              <a:t>Α</a:t>
            </a:r>
            <a:r>
              <a:rPr lang="en-US" sz="2800" b="1" dirty="0">
                <a:latin typeface="+mj-lt"/>
                <a:cs typeface="Arial" pitchFamily="34" charset="0"/>
              </a:rPr>
              <a:t>NCA (+) </a:t>
            </a:r>
            <a:r>
              <a:rPr lang="el-GR" sz="2800" b="1" dirty="0">
                <a:latin typeface="+mj-lt"/>
                <a:cs typeface="Arial" pitchFamily="34" charset="0"/>
              </a:rPr>
              <a:t> 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A0DF858-E710-4343-AE82-7FC2BF14E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76" y="162957"/>
            <a:ext cx="11609876" cy="70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955" tIns="45980" rIns="91955" bIns="45980">
            <a:spAutoFit/>
          </a:bodyPr>
          <a:lstStyle/>
          <a:p>
            <a:pPr algn="ctr" defTabSz="9118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+mj-lt"/>
                <a:cs typeface="Arial" pitchFamily="34" charset="0"/>
              </a:rPr>
              <a:t> </a:t>
            </a:r>
            <a:r>
              <a:rPr lang="en-US" sz="4000" b="1" dirty="0">
                <a:latin typeface="+mj-lt"/>
                <a:ea typeface="Apple Symbols" panose="02000000000000000000" pitchFamily="2" charset="-79"/>
                <a:cs typeface="Apple Symbols" panose="02000000000000000000" pitchFamily="2" charset="-79"/>
              </a:rPr>
              <a:t>Pauci-immune glomerulonephritis</a:t>
            </a:r>
            <a:endParaRPr lang="en-US" sz="4000" b="1" i="1" dirty="0">
              <a:latin typeface="+mj-lt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A1D3942-959B-E84E-8F88-6D3D3EF4FD05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 l="10460" t="19589" r="68730" b="16479"/>
          <a:stretch>
            <a:fillRect/>
          </a:stretch>
        </p:blipFill>
        <p:spPr bwMode="auto">
          <a:xfrm>
            <a:off x="9619062" y="945572"/>
            <a:ext cx="2378090" cy="432799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82342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DD7FEA1-3192-CD49-820E-6363055C3AC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just"/>
            <a:r>
              <a:rPr lang="en-US" sz="3200" b="1" dirty="0">
                <a:solidFill>
                  <a:srgbClr val="0432FF"/>
                </a:solidFill>
              </a:rPr>
              <a:t>CCX168</a:t>
            </a:r>
            <a:r>
              <a:rPr lang="el-GR" sz="3200" b="1" dirty="0">
                <a:solidFill>
                  <a:srgbClr val="0432FF"/>
                </a:solidFill>
              </a:rPr>
              <a:t> (</a:t>
            </a:r>
            <a:r>
              <a:rPr lang="en-US" sz="3200" b="1" dirty="0" err="1">
                <a:solidFill>
                  <a:srgbClr val="0432FF"/>
                </a:solidFill>
              </a:rPr>
              <a:t>Avacopan</a:t>
            </a:r>
            <a:r>
              <a:rPr lang="en-US" sz="3200" b="1" dirty="0">
                <a:solidFill>
                  <a:srgbClr val="0432FF"/>
                </a:solidFill>
              </a:rPr>
              <a:t>):</a:t>
            </a:r>
            <a:r>
              <a:rPr lang="el-GR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>
                <a:solidFill>
                  <a:srgbClr val="0432FF"/>
                </a:solidFill>
              </a:rPr>
              <a:t>Small molecule acting as antagonist of the human C5aR</a:t>
            </a:r>
            <a:r>
              <a:rPr lang="el-GR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>
                <a:solidFill>
                  <a:srgbClr val="0432FF"/>
                </a:solidFill>
              </a:rPr>
              <a:t>Receptor</a:t>
            </a:r>
            <a:endParaRPr lang="el-GR" sz="3200" b="1" dirty="0">
              <a:solidFill>
                <a:srgbClr val="0432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BFF2B67-4927-9C4B-89F7-1ED51E2807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just"/>
            <a:r>
              <a:rPr lang="en-US" sz="2400" dirty="0"/>
              <a:t>First given in an animal model which expressed the C5aR/CD88</a:t>
            </a:r>
            <a:r>
              <a:rPr lang="el-GR" sz="2400" dirty="0"/>
              <a:t> </a:t>
            </a:r>
            <a:r>
              <a:rPr lang="en-US" sz="2400" dirty="0"/>
              <a:t>receptor </a:t>
            </a:r>
          </a:p>
          <a:p>
            <a:pPr algn="just"/>
            <a:r>
              <a:rPr lang="en-US" sz="2400" dirty="0"/>
              <a:t>It resulted in significant improvement of the GN, which had developed as a result of anti-MPO</a:t>
            </a:r>
            <a:r>
              <a:rPr lang="el-GR" sz="2400" dirty="0"/>
              <a:t>-</a:t>
            </a:r>
            <a:r>
              <a:rPr lang="en-US" sz="2400" dirty="0"/>
              <a:t>ANCA serum</a:t>
            </a:r>
            <a:endParaRPr lang="el-GR" sz="2400" dirty="0"/>
          </a:p>
          <a:p>
            <a:r>
              <a:rPr lang="en" sz="2400" dirty="0"/>
              <a:t>It is acting selectively in the C5a </a:t>
            </a:r>
          </a:p>
          <a:p>
            <a:r>
              <a:rPr lang="en" sz="2400" dirty="0"/>
              <a:t>It does not alter MAC formation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DE1734B9-D720-6946-8052-0ADD1ED85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0709" y="6176963"/>
            <a:ext cx="3918651" cy="49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l-GR" sz="1600" dirty="0">
                <a:latin typeface="Arial" panose="020B0604020202020204" pitchFamily="34" charset="0"/>
              </a:rPr>
              <a:t>Hong Xiao et al. JASN 2014;25:225-231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01AAD0C6-1A89-8D4F-A81A-AA5AD320EC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29400" y="1825625"/>
            <a:ext cx="5181600" cy="38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78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DCBA0E-442B-BB4E-B38B-684A9E9C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92289"/>
            <a:ext cx="11357919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+mn-lt"/>
              </a:rPr>
              <a:t>ADVOCATE trial: </a:t>
            </a:r>
            <a:r>
              <a:rPr lang="en-US" sz="3200" b="1" dirty="0" err="1">
                <a:solidFill>
                  <a:srgbClr val="0432FF"/>
                </a:solidFill>
                <a:latin typeface="+mn-lt"/>
              </a:rPr>
              <a:t>Avacopan</a:t>
            </a:r>
            <a:r>
              <a:rPr lang="en-US" sz="3200" b="1" dirty="0">
                <a:solidFill>
                  <a:srgbClr val="0432FF"/>
                </a:solidFill>
                <a:latin typeface="+mn-lt"/>
              </a:rPr>
              <a:t> vs. high-dose GCs in ANCA-vasculitis</a:t>
            </a:r>
            <a:endParaRPr lang="el-GR" sz="32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3F9C43C-8ACC-DD4B-BC31-ACC435454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84" y="1331354"/>
            <a:ext cx="11184924" cy="5131229"/>
          </a:xfrm>
        </p:spPr>
        <p:txBody>
          <a:bodyPr>
            <a:noAutofit/>
          </a:bodyPr>
          <a:lstStyle/>
          <a:p>
            <a:r>
              <a:rPr lang="en-US" dirty="0"/>
              <a:t>Double-blind, parallel-arm, randomized trial</a:t>
            </a:r>
          </a:p>
          <a:p>
            <a:r>
              <a:rPr lang="en-US" dirty="0"/>
              <a:t> </a:t>
            </a:r>
            <a:r>
              <a:rPr lang="en" dirty="0"/>
              <a:t>N=331, newly diagnosed or relapsing GPA/MPA patients</a:t>
            </a:r>
          </a:p>
          <a:p>
            <a:r>
              <a:rPr lang="en" dirty="0"/>
              <a:t>eGFR&gt;15 mL/min/1.73 m</a:t>
            </a:r>
            <a:r>
              <a:rPr lang="en" baseline="30000" dirty="0"/>
              <a:t>2 </a:t>
            </a:r>
            <a:r>
              <a:rPr lang="en" dirty="0"/>
              <a:t>,</a:t>
            </a:r>
            <a:r>
              <a:rPr lang="en" baseline="30000" dirty="0"/>
              <a:t> </a:t>
            </a:r>
            <a:r>
              <a:rPr lang="en-US" dirty="0"/>
              <a:t>mean BVAS 16</a:t>
            </a:r>
            <a:endParaRPr lang="el-GR" dirty="0"/>
          </a:p>
          <a:p>
            <a:r>
              <a:rPr lang="en" u="sng" dirty="0"/>
              <a:t>Oral </a:t>
            </a:r>
            <a:r>
              <a:rPr lang="en" u="sng" dirty="0" err="1"/>
              <a:t>avacopan</a:t>
            </a:r>
            <a:r>
              <a:rPr lang="en" u="sng" dirty="0"/>
              <a:t>, 30 mg, twice per day or oral prednisone taper</a:t>
            </a:r>
            <a:endParaRPr lang="el-GR" u="sng" dirty="0"/>
          </a:p>
          <a:p>
            <a:r>
              <a:rPr lang="en-US" dirty="0"/>
              <a:t>With RTX or CYC , followed by AZA or MMF, for up to 1 year </a:t>
            </a:r>
            <a:endParaRPr lang="el-GR" dirty="0"/>
          </a:p>
          <a:p>
            <a:r>
              <a:rPr lang="en-US" u="sng" dirty="0"/>
              <a:t>Primary trial endpoints</a:t>
            </a:r>
            <a:r>
              <a:rPr lang="en-US" dirty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% patients in remission at week 26 </a:t>
            </a:r>
            <a:r>
              <a:rPr lang="en-US" dirty="0"/>
              <a:t>(BVAS=0), not taking GCs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% sustained remission </a:t>
            </a:r>
            <a:r>
              <a:rPr lang="en-US" dirty="0"/>
              <a:t>(week 26-week 52) </a:t>
            </a:r>
            <a:br>
              <a:rPr lang="en-US" dirty="0"/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7862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103C28-DD62-B240-BEE5-05892A703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5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+mn-lt"/>
              </a:rPr>
              <a:t>ADVOCATE study</a:t>
            </a:r>
            <a:r>
              <a:rPr lang="en-US" sz="3200" b="1" dirty="0">
                <a:latin typeface="+mn-lt"/>
              </a:rPr>
              <a:t>: Results</a:t>
            </a:r>
            <a:endParaRPr lang="el-GR" sz="3200" b="1" dirty="0"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48F6B0-3548-F645-B467-9C5A5784E0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6315"/>
            <a:ext cx="10718800" cy="444568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432FF"/>
                </a:solidFill>
              </a:rPr>
              <a:t>Remission at week 26</a:t>
            </a:r>
            <a:r>
              <a:rPr lang="en-US" dirty="0">
                <a:solidFill>
                  <a:srgbClr val="0432FF"/>
                </a:solidFill>
              </a:rPr>
              <a:t>: </a:t>
            </a:r>
          </a:p>
          <a:p>
            <a:r>
              <a:rPr lang="en-US" dirty="0"/>
              <a:t>72.3% in the </a:t>
            </a:r>
            <a:r>
              <a:rPr lang="en-US" dirty="0" err="1"/>
              <a:t>avacopan</a:t>
            </a:r>
            <a:r>
              <a:rPr lang="en-US" dirty="0"/>
              <a:t> group                                              </a:t>
            </a:r>
          </a:p>
          <a:p>
            <a:r>
              <a:rPr lang="en-US" dirty="0"/>
              <a:t>70.1% in the prednisone group         </a:t>
            </a:r>
            <a:r>
              <a:rPr lang="en-US" b="1" dirty="0"/>
              <a:t>                    </a:t>
            </a:r>
          </a:p>
          <a:p>
            <a:pPr marL="0" indent="0">
              <a:buNone/>
            </a:pPr>
            <a:r>
              <a:rPr lang="en-US" dirty="0"/>
              <a:t>(p&lt;0.001 for the non-inferiority; p= 0.24 for superiority)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432FF"/>
                </a:solidFill>
              </a:rPr>
              <a:t>Sustained remission at week 52: </a:t>
            </a:r>
          </a:p>
          <a:p>
            <a:r>
              <a:rPr lang="en-US" dirty="0"/>
              <a:t>65.7% in the </a:t>
            </a:r>
            <a:r>
              <a:rPr lang="en-US" dirty="0" err="1"/>
              <a:t>avacopan</a:t>
            </a:r>
            <a:r>
              <a:rPr lang="en-US" dirty="0"/>
              <a:t> group                                                      </a:t>
            </a:r>
          </a:p>
          <a:p>
            <a:r>
              <a:rPr lang="en-US" dirty="0"/>
              <a:t>54.9%) in the prednisone group           </a:t>
            </a:r>
          </a:p>
          <a:p>
            <a:pPr marL="0" indent="0">
              <a:buNone/>
            </a:pPr>
            <a:r>
              <a:rPr lang="en-US" dirty="0"/>
              <a:t>(p&lt;0.001 for non-inferiority; p= 0.007 for superiority)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C072B-2D78-7A4A-8725-29FB1DC179B4}"/>
              </a:ext>
            </a:extLst>
          </p:cNvPr>
          <p:cNvSpPr txBox="1"/>
          <p:nvPr/>
        </p:nvSpPr>
        <p:spPr>
          <a:xfrm>
            <a:off x="5612759" y="6034901"/>
            <a:ext cx="6097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" sz="1200" b="0" i="0" u="none" strike="noStrike" dirty="0">
                <a:effectLst/>
                <a:latin typeface="BlinkMacSystemFont"/>
              </a:rPr>
              <a:t>Jayne DRW et al.  ADVOCATE Study Group. N </a:t>
            </a:r>
            <a:r>
              <a:rPr lang="en" sz="1200" b="0" i="0" u="none" strike="noStrike" dirty="0" err="1">
                <a:effectLst/>
                <a:latin typeface="BlinkMacSystemFont"/>
              </a:rPr>
              <a:t>Engl</a:t>
            </a:r>
            <a:r>
              <a:rPr lang="en" sz="1200" b="0" i="0" u="none" strike="noStrike" dirty="0">
                <a:effectLst/>
                <a:latin typeface="BlinkMacSystemFont"/>
              </a:rPr>
              <a:t> J Med. 2021 Feb 18;384(7):599-609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817320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AA3224C-B773-12E0-E255-DE9C2AC7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3" y="925560"/>
            <a:ext cx="7343114" cy="517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924AD-E0E8-C842-EE95-7ECD123AA507}"/>
              </a:ext>
            </a:extLst>
          </p:cNvPr>
          <p:cNvSpPr txBox="1"/>
          <p:nvPr/>
        </p:nvSpPr>
        <p:spPr>
          <a:xfrm>
            <a:off x="5787420" y="6430006"/>
            <a:ext cx="6097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" sz="12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Jayne DRW et al.  ADVOCATE Study Group. N </a:t>
            </a:r>
            <a:r>
              <a:rPr lang="en" sz="12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Engl</a:t>
            </a:r>
            <a:r>
              <a:rPr lang="en" sz="12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J Med. 2021 Feb 18;384(7):599-609</a:t>
            </a:r>
            <a:endParaRPr lang="el-GR" sz="1200" dirty="0"/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6D29E006-E614-A345-BD15-2D2C5B773FB3}"/>
              </a:ext>
            </a:extLst>
          </p:cNvPr>
          <p:cNvSpPr txBox="1">
            <a:spLocks/>
          </p:cNvSpPr>
          <p:nvPr/>
        </p:nvSpPr>
        <p:spPr>
          <a:xfrm>
            <a:off x="460143" y="235420"/>
            <a:ext cx="10654553" cy="6901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432FF"/>
                </a:solidFill>
              </a:rPr>
              <a:t>ADVOCATE study:</a:t>
            </a:r>
            <a:r>
              <a:rPr lang="en-US" sz="3200" b="1" dirty="0"/>
              <a:t> Probability of disease relapse </a:t>
            </a:r>
            <a:endParaRPr lang="el-GR" sz="3200" b="1" dirty="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69AAA644-D737-5B43-9FA9-479F4A9A9218}"/>
              </a:ext>
            </a:extLst>
          </p:cNvPr>
          <p:cNvSpPr/>
          <p:nvPr/>
        </p:nvSpPr>
        <p:spPr>
          <a:xfrm>
            <a:off x="7994073" y="947689"/>
            <a:ext cx="3713018" cy="2308324"/>
          </a:xfrm>
          <a:prstGeom prst="rect">
            <a:avLst/>
          </a:prstGeom>
          <a:solidFill>
            <a:srgbClr val="FFFAC1"/>
          </a:solidFill>
        </p:spPr>
        <p:txBody>
          <a:bodyPr wrap="square">
            <a:spAutoFit/>
          </a:bodyPr>
          <a:lstStyle/>
          <a:p>
            <a:r>
              <a:rPr lang="en-US" sz="2400" b="1" u="sng" dirty="0"/>
              <a:t>R</a:t>
            </a:r>
            <a:r>
              <a:rPr lang="en" sz="2400" b="1" u="sng" dirty="0"/>
              <a:t>elapses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10.1%, </a:t>
            </a:r>
            <a:r>
              <a:rPr lang="en" sz="2400" b="1" dirty="0" err="1"/>
              <a:t>avacopan</a:t>
            </a:r>
            <a:r>
              <a:rPr lang="en" sz="2400" b="1" dirty="0"/>
              <a:t> group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21.%, prednisone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dirty="0"/>
              <a:t>HR for relapse </a:t>
            </a:r>
          </a:p>
          <a:p>
            <a:r>
              <a:rPr lang="en" sz="2400" dirty="0"/>
              <a:t>(</a:t>
            </a:r>
            <a:r>
              <a:rPr lang="en" sz="2400" dirty="0" err="1"/>
              <a:t>avacopan</a:t>
            </a:r>
            <a:r>
              <a:rPr lang="en" sz="2400" dirty="0"/>
              <a:t> vs prednisone): </a:t>
            </a:r>
          </a:p>
          <a:p>
            <a:r>
              <a:rPr lang="en" sz="2400" b="1" dirty="0"/>
              <a:t>HR: 0.46 </a:t>
            </a:r>
            <a:r>
              <a:rPr lang="en" sz="2400" dirty="0"/>
              <a:t>(95% CI, 0.25-0.84)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41740905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6C95680-8E05-F344-A0B5-B9ACB96AF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64" y="365126"/>
            <a:ext cx="10912736" cy="1323826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432FF"/>
                </a:solidFill>
              </a:rPr>
              <a:t>Avacopan</a:t>
            </a:r>
            <a:r>
              <a:rPr lang="en-US" sz="3200" b="1" dirty="0">
                <a:solidFill>
                  <a:srgbClr val="0432FF"/>
                </a:solidFill>
              </a:rPr>
              <a:t>: Beneficial effect in renal function relative to GC</a:t>
            </a:r>
            <a:endParaRPr lang="el-GR" sz="3200" b="1" dirty="0">
              <a:solidFill>
                <a:srgbClr val="0432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6D8532C-43F4-5648-AE34-8545D7619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95" y="1569308"/>
            <a:ext cx="10723605" cy="4607655"/>
          </a:xfrm>
        </p:spPr>
        <p:txBody>
          <a:bodyPr/>
          <a:lstStyle/>
          <a:p>
            <a:pPr marL="0" indent="0">
              <a:buNone/>
            </a:pPr>
            <a:r>
              <a:rPr lang="en" b="1" dirty="0">
                <a:solidFill>
                  <a:srgbClr val="0432FF"/>
                </a:solidFill>
              </a:rPr>
              <a:t>eGFR change from baseline:</a:t>
            </a:r>
          </a:p>
          <a:p>
            <a:pPr marL="0" indent="0">
              <a:buNone/>
            </a:pPr>
            <a:r>
              <a:rPr lang="en" dirty="0"/>
              <a:t>81% of patients had renal involvement</a:t>
            </a:r>
            <a:endParaRPr lang="en" b="1" dirty="0">
              <a:solidFill>
                <a:srgbClr val="0432FF"/>
              </a:solidFill>
            </a:endParaRPr>
          </a:p>
          <a:p>
            <a:r>
              <a:rPr lang="en" b="1" dirty="0" err="1"/>
              <a:t>Avacopan</a:t>
            </a:r>
            <a:r>
              <a:rPr lang="en" b="1" dirty="0"/>
              <a:t> group</a:t>
            </a:r>
            <a:r>
              <a:rPr lang="en" dirty="0"/>
              <a:t>: 7.3 mL/min/1.73 m</a:t>
            </a:r>
            <a:r>
              <a:rPr lang="en" baseline="30000" dirty="0"/>
              <a:t>2</a:t>
            </a:r>
          </a:p>
          <a:p>
            <a:r>
              <a:rPr lang="en-US" b="1" dirty="0"/>
              <a:t>P</a:t>
            </a:r>
            <a:r>
              <a:rPr lang="en" b="1" dirty="0" err="1"/>
              <a:t>rednisone</a:t>
            </a:r>
            <a:r>
              <a:rPr lang="en" b="1" dirty="0"/>
              <a:t> group</a:t>
            </a:r>
            <a:r>
              <a:rPr lang="en" dirty="0"/>
              <a:t>: 4.1 mL/min/1.73 m</a:t>
            </a:r>
            <a:r>
              <a:rPr lang="en" baseline="30000" dirty="0"/>
              <a:t>2</a:t>
            </a:r>
            <a:r>
              <a:rPr lang="en" dirty="0"/>
              <a:t>                                                            (difference: 3.2 mL/min/1.73 m</a:t>
            </a:r>
            <a:r>
              <a:rPr lang="en" baseline="30000" dirty="0"/>
              <a:t>2</a:t>
            </a:r>
            <a:r>
              <a:rPr lang="en" dirty="0"/>
              <a:t>; 95% CI, 0.3-6.1)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A55F25-6F8E-C043-86A7-8AA811D4E6E5}"/>
              </a:ext>
            </a:extLst>
          </p:cNvPr>
          <p:cNvSpPr txBox="1"/>
          <p:nvPr/>
        </p:nvSpPr>
        <p:spPr>
          <a:xfrm>
            <a:off x="5256088" y="6215875"/>
            <a:ext cx="6097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" sz="12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Jayne DRW et al.  ADVOCATE Study Group. N </a:t>
            </a:r>
            <a:r>
              <a:rPr lang="en" sz="12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Engl</a:t>
            </a:r>
            <a:r>
              <a:rPr lang="en" sz="12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J Med. 2021 Feb 18;384(7):599-609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19572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07A1506-253E-C1E9-964F-2F05D30D4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37" y="1700211"/>
            <a:ext cx="6276346" cy="425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B792D-2CB5-E216-7338-17A70AEDDDBD}"/>
              </a:ext>
            </a:extLst>
          </p:cNvPr>
          <p:cNvSpPr txBox="1"/>
          <p:nvPr/>
        </p:nvSpPr>
        <p:spPr>
          <a:xfrm>
            <a:off x="165494" y="82267"/>
            <a:ext cx="10486030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" sz="3200" b="1" dirty="0"/>
              <a:t>ADVOCATE trial: </a:t>
            </a:r>
            <a:r>
              <a:rPr lang="en" sz="2800" dirty="0"/>
              <a:t>Stage 4 CKD, change in kidney function at week 52:</a:t>
            </a:r>
          </a:p>
          <a:p>
            <a:r>
              <a:rPr lang="en" sz="2800" b="1" dirty="0" err="1"/>
              <a:t>Avacopan</a:t>
            </a:r>
            <a:r>
              <a:rPr lang="en" sz="2800" b="1" dirty="0"/>
              <a:t> group</a:t>
            </a:r>
            <a:r>
              <a:rPr lang="en" sz="2800" dirty="0"/>
              <a:t>: </a:t>
            </a:r>
            <a:r>
              <a:rPr lang="en" sz="2800" b="1" dirty="0"/>
              <a:t>13.7 </a:t>
            </a:r>
            <a:r>
              <a:rPr lang="en" sz="2800" dirty="0"/>
              <a:t>mL/min/1.73 m</a:t>
            </a:r>
            <a:r>
              <a:rPr lang="en" sz="2800" baseline="30000" dirty="0"/>
              <a:t>2</a:t>
            </a:r>
            <a:r>
              <a:rPr lang="en" sz="2800" dirty="0"/>
              <a:t> </a:t>
            </a:r>
          </a:p>
          <a:p>
            <a:r>
              <a:rPr lang="en" sz="2800" b="1" dirty="0"/>
              <a:t>Prednisone group</a:t>
            </a:r>
            <a:r>
              <a:rPr lang="en" sz="2800" dirty="0"/>
              <a:t>: </a:t>
            </a:r>
            <a:r>
              <a:rPr lang="en" sz="2800" b="1" dirty="0"/>
              <a:t>8.2</a:t>
            </a:r>
            <a:r>
              <a:rPr lang="en" sz="2800" dirty="0"/>
              <a:t> mL/min/1.73 m</a:t>
            </a:r>
            <a:r>
              <a:rPr lang="en" sz="2800" baseline="30000" dirty="0"/>
              <a:t>2</a:t>
            </a:r>
            <a:r>
              <a:rPr lang="en" sz="28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8F3D31-525F-1851-559F-62C19B647F93}"/>
              </a:ext>
            </a:extLst>
          </p:cNvPr>
          <p:cNvSpPr txBox="1"/>
          <p:nvPr/>
        </p:nvSpPr>
        <p:spPr>
          <a:xfrm>
            <a:off x="5689314" y="6395932"/>
            <a:ext cx="6097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" sz="1200" b="0" i="0" u="sng" strike="noStrike" dirty="0">
                <a:effectLst/>
                <a:latin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Cortazar F et al. Kidney Int Rep.</a:t>
            </a:r>
            <a:r>
              <a:rPr lang="en" sz="1200" b="0" i="0" u="none" strike="noStrike" dirty="0">
                <a:effectLst/>
                <a:latin typeface="Helvetica Neue" panose="02000503000000020004" pitchFamily="2" charset="0"/>
              </a:rPr>
              <a:t> 2023 Apr; 8(4): 860–870.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411128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3387C0-EA12-6487-B66C-D9DD1FA52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84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+mn-lt"/>
              </a:rPr>
              <a:t>Avacopan</a:t>
            </a:r>
            <a:r>
              <a:rPr lang="en-US" sz="3200" b="1" dirty="0">
                <a:latin typeface="+mn-lt"/>
              </a:rPr>
              <a:t> vs. prednisone</a:t>
            </a:r>
            <a:endParaRPr lang="el-GR" sz="3200" b="1" dirty="0"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380448-0D52-0C9B-97F3-00270C828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252"/>
            <a:ext cx="10629452" cy="47677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" b="1" dirty="0">
                <a:solidFill>
                  <a:srgbClr val="0432FF"/>
                </a:solidFill>
              </a:rPr>
              <a:t>Serious infections</a:t>
            </a:r>
          </a:p>
          <a:p>
            <a:r>
              <a:rPr lang="en" b="1" dirty="0"/>
              <a:t>13.3%</a:t>
            </a:r>
            <a:r>
              <a:rPr lang="en" dirty="0"/>
              <a:t> of patients given </a:t>
            </a:r>
            <a:r>
              <a:rPr lang="en" b="1" dirty="0" err="1"/>
              <a:t>avacopan</a:t>
            </a:r>
            <a:endParaRPr lang="en" b="1" dirty="0"/>
          </a:p>
          <a:p>
            <a:r>
              <a:rPr lang="en" b="1" dirty="0"/>
              <a:t>15.2%</a:t>
            </a:r>
            <a:r>
              <a:rPr lang="en" dirty="0"/>
              <a:t> of patients given </a:t>
            </a:r>
            <a:r>
              <a:rPr lang="en" b="1" dirty="0"/>
              <a:t>prednisone</a:t>
            </a:r>
          </a:p>
          <a:p>
            <a:endParaRPr lang="en" b="1" dirty="0"/>
          </a:p>
          <a:p>
            <a:pPr marL="0" indent="0">
              <a:buNone/>
            </a:pPr>
            <a:r>
              <a:rPr lang="en" b="1" dirty="0">
                <a:solidFill>
                  <a:srgbClr val="0432FF"/>
                </a:solidFill>
              </a:rPr>
              <a:t>Incidence of AEs potentially related to GCs</a:t>
            </a:r>
          </a:p>
          <a:p>
            <a:pPr>
              <a:buFont typeface="Wingdings" pitchFamily="2" charset="2"/>
              <a:buChar char="Ø"/>
            </a:pPr>
            <a:r>
              <a:rPr lang="en" b="1" dirty="0"/>
              <a:t>66.3% </a:t>
            </a:r>
            <a:r>
              <a:rPr lang="en" dirty="0"/>
              <a:t>in the </a:t>
            </a:r>
            <a:r>
              <a:rPr lang="en" b="1" dirty="0" err="1"/>
              <a:t>avacopan</a:t>
            </a:r>
            <a:r>
              <a:rPr lang="en" dirty="0"/>
              <a:t> group</a:t>
            </a:r>
          </a:p>
          <a:p>
            <a:pPr>
              <a:buFont typeface="Wingdings" pitchFamily="2" charset="2"/>
              <a:buChar char="Ø"/>
            </a:pPr>
            <a:r>
              <a:rPr lang="en" b="1" dirty="0"/>
              <a:t>80.5% </a:t>
            </a:r>
            <a:r>
              <a:rPr lang="en" dirty="0"/>
              <a:t>in the </a:t>
            </a:r>
            <a:r>
              <a:rPr lang="en" b="1" dirty="0"/>
              <a:t>prednisone</a:t>
            </a:r>
            <a:r>
              <a:rPr lang="en" dirty="0"/>
              <a:t> group                                                                </a:t>
            </a:r>
          </a:p>
          <a:p>
            <a:pPr marL="0" indent="0">
              <a:buNone/>
            </a:pPr>
            <a:r>
              <a:rPr lang="en" dirty="0"/>
              <a:t>(difference: -14.2 % points; 95% CI, -23.7 to -3.8)</a:t>
            </a:r>
          </a:p>
          <a:p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8A15EC-CCEF-564D-8AEF-319592950BE1}"/>
              </a:ext>
            </a:extLst>
          </p:cNvPr>
          <p:cNvSpPr txBox="1"/>
          <p:nvPr/>
        </p:nvSpPr>
        <p:spPr>
          <a:xfrm>
            <a:off x="5701359" y="6176963"/>
            <a:ext cx="6097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" sz="12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Jayne DRW et al.  ADVOCATE Study Group. N </a:t>
            </a:r>
            <a:r>
              <a:rPr lang="en" sz="12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Engl</a:t>
            </a:r>
            <a:r>
              <a:rPr lang="en" sz="12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J Med. 2021 Feb 18;384(7):599-609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956236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>
            <a:extLst>
              <a:ext uri="{FF2B5EF4-FFF2-40B4-BE49-F238E27FC236}">
                <a16:creationId xmlns:a16="http://schemas.microsoft.com/office/drawing/2014/main" id="{D71B8904-BA61-4D91-8067-4A5FEAC5EB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164"/>
          <a:stretch/>
        </p:blipFill>
        <p:spPr>
          <a:xfrm>
            <a:off x="656612" y="2314442"/>
            <a:ext cx="5238690" cy="38536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D1FFEDD-504C-43FE-8C24-36BF5126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571" y="619832"/>
            <a:ext cx="11792957" cy="1357295"/>
          </a:xfrm>
        </p:spPr>
        <p:txBody>
          <a:bodyPr/>
          <a:lstStyle/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Avacopan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based regimen lowers overall GC dose vs. GC-based regimen</a:t>
            </a:r>
            <a:br>
              <a:rPr lang="en-US" sz="3600" dirty="0">
                <a:solidFill>
                  <a:schemeClr val="tx1"/>
                </a:solidFill>
                <a:latin typeface="+mj-lt"/>
              </a:rPr>
            </a:br>
            <a:br>
              <a:rPr lang="en-GB" dirty="0"/>
            </a:br>
            <a:br>
              <a:rPr lang="en-GB" dirty="0">
                <a:effectLst/>
                <a:ea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820817-2370-47A4-A357-30D5C9B353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2244" y="6067082"/>
            <a:ext cx="5545934" cy="41549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1. Jayne D, et al. </a:t>
            </a:r>
            <a:r>
              <a:rPr lang="en-GB" i="1" dirty="0"/>
              <a:t>N Engl J Med </a:t>
            </a:r>
            <a:r>
              <a:rPr lang="en-GB" dirty="0"/>
              <a:t>2021;384(7):599–609.</a:t>
            </a:r>
          </a:p>
          <a:p>
            <a:pPr>
              <a:spcBef>
                <a:spcPts val="0"/>
              </a:spcBef>
            </a:pPr>
            <a:r>
              <a:rPr lang="en-GB" dirty="0"/>
              <a:t>2. Jayne D, et al. </a:t>
            </a:r>
            <a:r>
              <a:rPr lang="en-GB" i="1" dirty="0"/>
              <a:t>N Engl J Med </a:t>
            </a:r>
            <a:r>
              <a:rPr lang="en-GB" dirty="0"/>
              <a:t>2021;384(7):599–609 [Suppl Appendix]. </a:t>
            </a:r>
          </a:p>
          <a:p>
            <a:pPr>
              <a:spcBef>
                <a:spcPts val="0"/>
              </a:spcBef>
            </a:pPr>
            <a:r>
              <a:rPr lang="en-GB" dirty="0"/>
              <a:t>3. Vifor Pharma. Clinical Study Report: CL010_168. Data on file.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2939A-6447-416E-BE99-730E1F64AE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GC, glucocorticoid.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80D0EA-1657-47D0-A570-60CEEE1FBE60}"/>
              </a:ext>
            </a:extLst>
          </p:cNvPr>
          <p:cNvSpPr txBox="1"/>
          <p:nvPr/>
        </p:nvSpPr>
        <p:spPr>
          <a:xfrm>
            <a:off x="7080935" y="150265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CFB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059065-EC0A-974A-89C1-982145A28D27}"/>
              </a:ext>
            </a:extLst>
          </p:cNvPr>
          <p:cNvGrpSpPr/>
          <p:nvPr/>
        </p:nvGrpSpPr>
        <p:grpSpPr>
          <a:xfrm>
            <a:off x="5758248" y="1750474"/>
            <a:ext cx="6049931" cy="2117191"/>
            <a:chOff x="6546677" y="1750476"/>
            <a:chExt cx="5126938" cy="148181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6997614-42CC-4DA1-B452-00BC000466E1}"/>
                </a:ext>
              </a:extLst>
            </p:cNvPr>
            <p:cNvSpPr/>
            <p:nvPr/>
          </p:nvSpPr>
          <p:spPr>
            <a:xfrm>
              <a:off x="6883190" y="1750477"/>
              <a:ext cx="4756363" cy="1369795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81000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79153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6F67CE-829C-4D34-A393-E0679C48A885}"/>
                </a:ext>
              </a:extLst>
            </p:cNvPr>
            <p:cNvSpPr txBox="1"/>
            <p:nvPr/>
          </p:nvSpPr>
          <p:spPr>
            <a:xfrm>
              <a:off x="6546677" y="1750476"/>
              <a:ext cx="5126938" cy="1481819"/>
            </a:xfrm>
            <a:prstGeom prst="rect">
              <a:avLst/>
            </a:prstGeom>
            <a:noFill/>
            <a:ln w="12192">
              <a:noFill/>
            </a:ln>
          </p:spPr>
          <p:txBody>
            <a:bodyPr vert="horz" wrap="square" lIns="72000" tIns="72000" rIns="72000" bIns="72000" rtlCol="0" anchor="ctr">
              <a:noAutofit/>
            </a:bodyPr>
            <a:lstStyle/>
            <a:p>
              <a:pPr marL="768600" marR="0" lvl="2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Mean total GC dose: </a:t>
              </a:r>
            </a:p>
            <a:p>
              <a:pPr marL="997200" marR="0" lvl="2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1,349 mg vs 3,655 mg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62EDE9-4696-4B80-BE1E-545AAF64CED0}"/>
              </a:ext>
            </a:extLst>
          </p:cNvPr>
          <p:cNvGrpSpPr/>
          <p:nvPr/>
        </p:nvGrpSpPr>
        <p:grpSpPr>
          <a:xfrm>
            <a:off x="11135279" y="1162828"/>
            <a:ext cx="589624" cy="577953"/>
            <a:chOff x="11150632" y="1281420"/>
            <a:chExt cx="589624" cy="57795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F010C8B-724B-4032-A0D1-4AC6099706BF}"/>
                </a:ext>
              </a:extLst>
            </p:cNvPr>
            <p:cNvSpPr/>
            <p:nvPr/>
          </p:nvSpPr>
          <p:spPr>
            <a:xfrm>
              <a:off x="11150632" y="1281420"/>
              <a:ext cx="589624" cy="57795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0" name="Graphic 29" descr="Downward trend graph outline">
              <a:extLst>
                <a:ext uri="{FF2B5EF4-FFF2-40B4-BE49-F238E27FC236}">
                  <a16:creationId xmlns:a16="http://schemas.microsoft.com/office/drawing/2014/main" id="{6A6252A7-A426-46E8-81E3-A21C338EE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08182" y="1295825"/>
              <a:ext cx="503963" cy="549142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9C75C28A-AB5E-489A-9772-2DF8CAA71749}"/>
              </a:ext>
            </a:extLst>
          </p:cNvPr>
          <p:cNvSpPr txBox="1">
            <a:spLocks/>
          </p:cNvSpPr>
          <p:nvPr/>
        </p:nvSpPr>
        <p:spPr bwMode="gray">
          <a:xfrm>
            <a:off x="396571" y="1407594"/>
            <a:ext cx="10885148" cy="746792"/>
          </a:xfrm>
          <a:prstGeom prst="roundRect">
            <a:avLst>
              <a:gd name="adj" fmla="val 50000"/>
            </a:avLst>
          </a:prstGeom>
          <a:noFill/>
        </p:spPr>
        <p:txBody>
          <a:bodyPr wrap="square" lIns="108000" anchor="ctr">
            <a:noAutofit/>
          </a:bodyPr>
          <a:lstStyle>
            <a:lvl1pPr marL="292100" indent="-2921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20700" indent="-2413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2317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2200" indent="-2444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100" indent="-2317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28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Lower GC dosing with </a:t>
            </a:r>
            <a:r>
              <a:rPr kumimoji="0" lang="en-GB" sz="2800" b="1" i="0" u="none" strike="noStrike" kern="12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Avacopan</a:t>
            </a:r>
            <a:r>
              <a:rPr kumimoji="0" lang="en-GB" sz="28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-based regimen, including weeks 25-62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525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13B6B9-37AA-8859-1A97-88E5CA538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>
                <a:solidFill>
                  <a:srgbClr val="232323"/>
                </a:solidFill>
                <a:latin typeface="+mn-lt"/>
              </a:rPr>
              <a:t>Ι</a:t>
            </a:r>
            <a:r>
              <a:rPr lang="en" sz="3200" b="1" dirty="0">
                <a:solidFill>
                  <a:srgbClr val="232323"/>
                </a:solidFill>
                <a:latin typeface="+mn-lt"/>
              </a:rPr>
              <a:t>n 2021 the US FDA </a:t>
            </a:r>
            <a:r>
              <a:rPr lang="en" sz="3200" b="1" dirty="0">
                <a:solidFill>
                  <a:srgbClr val="0432FF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avacopan</a:t>
            </a:r>
            <a:r>
              <a:rPr lang="en" sz="3200" b="1" dirty="0">
                <a:solidFill>
                  <a:srgbClr val="0432FF"/>
                </a:solidFill>
                <a:latin typeface="+mn-lt"/>
              </a:rPr>
              <a:t> was approved,</a:t>
            </a:r>
            <a:r>
              <a:rPr lang="en" sz="3200" b="1" dirty="0">
                <a:solidFill>
                  <a:srgbClr val="232323"/>
                </a:solidFill>
                <a:latin typeface="+mn-lt"/>
              </a:rPr>
              <a:t> for the treatment of ANCA-vasculitis</a:t>
            </a:r>
            <a:endParaRPr lang="el-GR" sz="3200" b="1" dirty="0"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5CE9141-4A6F-74F6-581C-5F4173EF0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 (30 mg twice daily) for induction of remission in new or relapsing ANCA-SVV treated with CYC or Rituximab</a:t>
            </a:r>
          </a:p>
          <a:p>
            <a:r>
              <a:rPr lang="en-US" dirty="0"/>
              <a:t>After starting </a:t>
            </a:r>
            <a:r>
              <a:rPr lang="en-US" dirty="0" err="1"/>
              <a:t>avacopan</a:t>
            </a:r>
            <a:r>
              <a:rPr lang="en-US" dirty="0"/>
              <a:t> a faster GCs tapering protocol aiming to stop in week 4 can be considered</a:t>
            </a:r>
          </a:p>
          <a:p>
            <a:r>
              <a:rPr lang="en-US" dirty="0"/>
              <a:t> Can be continued for 1 year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62299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C40EBA-91B2-4E4A-05AB-58B4E2BE3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sz="3600" b="1" dirty="0">
                <a:solidFill>
                  <a:srgbClr val="0432FF"/>
                </a:solidFill>
              </a:rPr>
              <a:t>Indications of </a:t>
            </a:r>
            <a:r>
              <a:rPr lang="en" sz="3600" b="1" dirty="0" err="1">
                <a:solidFill>
                  <a:srgbClr val="0432FF"/>
                </a:solidFill>
              </a:rPr>
              <a:t>avacopan</a:t>
            </a:r>
            <a:r>
              <a:rPr lang="en" sz="3600" b="1" dirty="0">
                <a:solidFill>
                  <a:srgbClr val="0432FF"/>
                </a:solidFill>
              </a:rPr>
              <a:t> in ANCA-SVV to date </a:t>
            </a:r>
            <a:endParaRPr lang="el-GR" sz="3600" b="1" dirty="0">
              <a:solidFill>
                <a:srgbClr val="0432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5C2505-7F6A-295B-F0CC-78841D958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Patients with </a:t>
            </a:r>
          </a:p>
          <a:p>
            <a:r>
              <a:rPr lang="en-US" dirty="0"/>
              <a:t>Serious contraindications for high dose steroids                 </a:t>
            </a:r>
          </a:p>
          <a:p>
            <a:r>
              <a:rPr lang="en-US" dirty="0"/>
              <a:t>Severe kidney disease</a:t>
            </a:r>
            <a:endParaRPr lang="en" dirty="0"/>
          </a:p>
          <a:p>
            <a:r>
              <a:rPr lang="en" dirty="0"/>
              <a:t>Low serum C3 level at onset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1E7F4BF-A6F9-182B-77E6-827B099C0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endParaRPr lang="en-US" dirty="0"/>
          </a:p>
          <a:p>
            <a:r>
              <a:rPr lang="en-US" dirty="0"/>
              <a:t>Age </a:t>
            </a:r>
          </a:p>
          <a:p>
            <a:r>
              <a:rPr lang="en-US" dirty="0"/>
              <a:t>Diabetes</a:t>
            </a:r>
          </a:p>
          <a:p>
            <a:r>
              <a:rPr lang="en-US" dirty="0"/>
              <a:t>Obesity</a:t>
            </a:r>
          </a:p>
          <a:p>
            <a:r>
              <a:rPr lang="en-US" dirty="0"/>
              <a:t>Osteoporosis</a:t>
            </a:r>
          </a:p>
          <a:p>
            <a:r>
              <a:rPr lang="en-US" dirty="0"/>
              <a:t>Depression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47863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lom drawing color jcj"/>
          <p:cNvPicPr>
            <a:picLocks noChangeAspect="1" noChangeArrowheads="1"/>
          </p:cNvPicPr>
          <p:nvPr/>
        </p:nvPicPr>
        <p:blipFill>
          <a:blip r:embed="rId3" cstate="print"/>
          <a:srcRect t="3107" b="3690"/>
          <a:stretch>
            <a:fillRect/>
          </a:stretch>
        </p:blipFill>
        <p:spPr bwMode="auto">
          <a:xfrm>
            <a:off x="1524000" y="228601"/>
            <a:ext cx="4507384" cy="554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153400" y="632460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JC.Jennette</a:t>
            </a:r>
            <a:endParaRPr lang="en-US" dirty="0"/>
          </a:p>
        </p:txBody>
      </p:sp>
      <p:pic>
        <p:nvPicPr>
          <p:cNvPr id="8" name="Picture 2" descr="glom cres drawing color (3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"/>
            <a:ext cx="4648200" cy="613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76400" y="5791200"/>
            <a:ext cx="4267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Normal </a:t>
            </a:r>
            <a:r>
              <a:rPr lang="en-US" sz="2400" b="1" dirty="0">
                <a:solidFill>
                  <a:schemeClr val="tx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glomeruli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331B9-5ACB-8044-8BD0-D9407C3E23AB}"/>
              </a:ext>
            </a:extLst>
          </p:cNvPr>
          <p:cNvSpPr txBox="1"/>
          <p:nvPr/>
        </p:nvSpPr>
        <p:spPr>
          <a:xfrm>
            <a:off x="7221071" y="5874508"/>
            <a:ext cx="208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Crescent 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1161785377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DD92E4-C31A-914F-B877-E0121FAE6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Plasma-exchange (PLEX)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9E97C8-2AC3-7B43-8780-21840021A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95182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2"/>
          <p:cNvSpPr>
            <a:spLocks noGrp="1" noChangeArrowheads="1"/>
          </p:cNvSpPr>
          <p:nvPr>
            <p:ph type="title"/>
          </p:nvPr>
        </p:nvSpPr>
        <p:spPr>
          <a:xfrm>
            <a:off x="1800226" y="289932"/>
            <a:ext cx="9395598" cy="1292730"/>
          </a:xfrm>
        </p:spPr>
        <p:txBody>
          <a:bodyPr>
            <a:normAutofit fontScale="90000"/>
          </a:bodyPr>
          <a:lstStyle/>
          <a:p>
            <a:pPr eaLnBrk="1"/>
            <a:br>
              <a:rPr lang="en-US" sz="3200" dirty="0"/>
            </a:br>
            <a:r>
              <a:rPr lang="en-US" sz="3600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MEPEX Trial:</a:t>
            </a:r>
            <a:br>
              <a:rPr lang="en-US" sz="3600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PLEX </a:t>
            </a:r>
            <a:r>
              <a:rPr lang="en-US" sz="3600" b="1" i="1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or</a:t>
            </a:r>
            <a:r>
              <a:rPr lang="en-US" sz="3600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 Methyl-prednisolone pulses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1849" y="1895707"/>
            <a:ext cx="3519895" cy="3516552"/>
          </a:xfrm>
        </p:spPr>
        <p:txBody>
          <a:bodyPr>
            <a:noAutofit/>
          </a:bodyPr>
          <a:lstStyle/>
          <a:p>
            <a:pPr marL="391363" indent="-293522" defTabSz="414382">
              <a:spcAft>
                <a:spcPts val="806"/>
              </a:spcAft>
              <a:buNone/>
              <a:defRPr/>
            </a:pPr>
            <a:r>
              <a:rPr lang="en-US" sz="2400" dirty="0"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Adjunctive therapy in patients with initial serum creatinine &gt; 5.8 mg/dl</a:t>
            </a:r>
          </a:p>
          <a:p>
            <a:pPr marL="391363" indent="-293522" defTabSz="414382">
              <a:spcAft>
                <a:spcPts val="806"/>
              </a:spcAft>
              <a:buNone/>
              <a:defRPr/>
            </a:pPr>
            <a:r>
              <a:rPr lang="en-US" sz="2400" dirty="0"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N=137</a:t>
            </a:r>
          </a:p>
          <a:p>
            <a:pPr marL="391363" indent="-293522" defTabSz="414382">
              <a:spcAft>
                <a:spcPts val="806"/>
              </a:spcAft>
              <a:buNone/>
              <a:defRPr/>
            </a:pPr>
            <a:r>
              <a:rPr lang="en-US" sz="2400" dirty="0"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69% required dialysis</a:t>
            </a:r>
          </a:p>
          <a:p>
            <a:pPr marL="391363" indent="-293522" defTabSz="414382">
              <a:spcAft>
                <a:spcPts val="806"/>
              </a:spcAft>
              <a:buNone/>
              <a:defRPr/>
            </a:pPr>
            <a:endParaRPr lang="en-US" dirty="0">
              <a:latin typeface="Calibri" panose="020F0502020204030204" pitchFamily="34" charset="0"/>
              <a:ea typeface="Apple Symbols" panose="02000000000000000000" pitchFamily="2" charset="-79"/>
              <a:cs typeface="Calibri" panose="020F0502020204030204" pitchFamily="34" charset="0"/>
            </a:endParaRPr>
          </a:p>
          <a:p>
            <a:pPr marL="391363" indent="-293522" defTabSz="414382">
              <a:spcAft>
                <a:spcPts val="806"/>
              </a:spcAft>
              <a:buNone/>
              <a:defRPr/>
            </a:pPr>
            <a:endParaRPr lang="en-US" dirty="0">
              <a:latin typeface="Calibri" panose="020F0502020204030204" pitchFamily="34" charset="0"/>
              <a:ea typeface="Apple Symbols" panose="02000000000000000000" pitchFamily="2" charset="-79"/>
              <a:cs typeface="Calibri" panose="020F0502020204030204" pitchFamily="34" charset="0"/>
            </a:endParaRPr>
          </a:p>
          <a:p>
            <a:pPr marL="391363" indent="-293522" defTabSz="414382">
              <a:spcAft>
                <a:spcPts val="806"/>
              </a:spcAft>
              <a:buNone/>
              <a:defRPr/>
            </a:pPr>
            <a:endParaRPr lang="en-US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391363" indent="-293522" defTabSz="414382">
              <a:spcAft>
                <a:spcPts val="806"/>
              </a:spcAft>
              <a:buNone/>
              <a:defRPr/>
            </a:pPr>
            <a:endParaRPr lang="en-US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391363" indent="-293522" defTabSz="414382">
              <a:spcAft>
                <a:spcPts val="806"/>
              </a:spcAft>
              <a:buNone/>
              <a:defRPr/>
            </a:pPr>
            <a:r>
              <a:rPr lang="en-US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	</a:t>
            </a:r>
            <a:endParaRPr lang="en-US" i="1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391363" indent="-293522" defTabSz="414382">
              <a:spcAft>
                <a:spcPts val="806"/>
              </a:spcAft>
              <a:buNone/>
              <a:defRPr/>
            </a:pPr>
            <a:endParaRPr lang="en-US" i="1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391363" indent="-293522" defTabSz="414382">
              <a:spcAft>
                <a:spcPts val="806"/>
              </a:spcAft>
              <a:buNone/>
              <a:defRPr/>
            </a:pPr>
            <a:endParaRPr lang="en-US" i="1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391363" indent="-293522" defTabSz="414382">
              <a:spcAft>
                <a:spcPts val="806"/>
              </a:spcAft>
              <a:buNone/>
              <a:defRPr/>
            </a:pPr>
            <a:endParaRPr lang="en-US" i="1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391363" indent="-293522" defTabSz="414382">
              <a:spcAft>
                <a:spcPts val="806"/>
              </a:spcAft>
              <a:buNone/>
              <a:defRPr/>
            </a:pPr>
            <a:endParaRPr lang="en-US" i="1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391363" indent="-293522" defTabSz="414382">
              <a:spcAft>
                <a:spcPts val="806"/>
              </a:spcAft>
              <a:buNone/>
              <a:defRPr/>
            </a:pPr>
            <a:endParaRPr lang="en-US" i="1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391363" indent="-293522" defTabSz="414382">
              <a:spcAft>
                <a:spcPts val="806"/>
              </a:spcAft>
              <a:buNone/>
              <a:defRPr/>
            </a:pPr>
            <a:endParaRPr lang="en-US" i="1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232451" name="TextBox 2"/>
          <p:cNvSpPr txBox="1">
            <a:spLocks noChangeArrowheads="1"/>
          </p:cNvSpPr>
          <p:nvPr/>
        </p:nvSpPr>
        <p:spPr bwMode="auto">
          <a:xfrm>
            <a:off x="5722124" y="6008931"/>
            <a:ext cx="5473700" cy="31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0" tIns="45682" rIns="91360" bIns="45682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r" defTabSz="91205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Jayne D.  et al. J Am </a:t>
            </a:r>
            <a:r>
              <a:rPr lang="en-US" sz="1600" dirty="0" err="1">
                <a:solidFill>
                  <a:srgbClr val="000000"/>
                </a:solidFill>
                <a:latin typeface="+mn-lt"/>
              </a:rPr>
              <a:t>Soc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n-lt"/>
              </a:rPr>
              <a:t>Nephrol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 2007</a:t>
            </a:r>
          </a:p>
        </p:txBody>
      </p:sp>
      <p:sp>
        <p:nvSpPr>
          <p:cNvPr id="232452" name="Rectangle 14"/>
          <p:cNvSpPr>
            <a:spLocks noChangeArrowheads="1"/>
          </p:cNvSpPr>
          <p:nvPr/>
        </p:nvSpPr>
        <p:spPr bwMode="auto">
          <a:xfrm>
            <a:off x="4440239" y="1031884"/>
            <a:ext cx="6227762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0" tIns="45682" rIns="91360" bIns="45682"/>
          <a:lstStyle/>
          <a:p>
            <a:pPr defTabSz="912056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l-GR" sz="2400" b="1">
              <a:solidFill>
                <a:srgbClr val="000000"/>
              </a:solidFill>
            </a:endParaRPr>
          </a:p>
        </p:txBody>
      </p:sp>
      <p:graphicFrame>
        <p:nvGraphicFramePr>
          <p:cNvPr id="17" name="Diagram 16"/>
          <p:cNvGraphicFramePr/>
          <p:nvPr/>
        </p:nvGraphicFramePr>
        <p:xfrm>
          <a:off x="3791744" y="1582662"/>
          <a:ext cx="7404080" cy="4071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756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365125"/>
            <a:ext cx="10974859" cy="1342377"/>
          </a:xfrm>
        </p:spPr>
        <p:txBody>
          <a:bodyPr>
            <a:normAutofit fontScale="90000"/>
          </a:bodyPr>
          <a:lstStyle/>
          <a:p>
            <a:br>
              <a:rPr lang="en-US" sz="3200" dirty="0"/>
            </a:br>
            <a:r>
              <a:rPr lang="en-US" sz="3600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MEPEX Trial:</a:t>
            </a:r>
            <a:br>
              <a:rPr lang="en-US" sz="3600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PLEX (7 sessions) </a:t>
            </a:r>
            <a:r>
              <a:rPr lang="en-US" sz="3600" b="1" i="1" dirty="0">
                <a:solidFill>
                  <a:srgbClr val="0432FF"/>
                </a:solidFill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or</a:t>
            </a:r>
            <a:r>
              <a:rPr lang="en-US" sz="3600" b="1" dirty="0">
                <a:solidFill>
                  <a:srgbClr val="0432FF"/>
                </a:solidFill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Methyl-prednisolone pulses (3 days)</a:t>
            </a:r>
            <a:br>
              <a:rPr lang="en-US" sz="3600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</a:br>
            <a:endParaRPr lang="en-US" sz="3600" dirty="0">
              <a:latin typeface="Arial" panose="020B0604020202020204" pitchFamily="34" charset="0"/>
              <a:ea typeface="Apple Symbols" panose="02000000000000000000" pitchFamily="2" charset="-79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BB5B030-0CB4-AD47-995C-02E5E4DF6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u="sng" dirty="0">
                <a:solidFill>
                  <a:srgbClr val="0432FF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Plasma-exchange:</a:t>
            </a:r>
          </a:p>
          <a:p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Likelihood of being alive and dialysis independent by month 3 (69% vs. 49%)</a:t>
            </a:r>
          </a:p>
          <a:p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⬇︎ Risk of progression to ESKD at 1</a:t>
            </a:r>
            <a:r>
              <a:rPr lang="en-US" baseline="30000" dirty="0">
                <a:ea typeface="Apple Symbols" panose="02000000000000000000" pitchFamily="2" charset="-79"/>
                <a:cs typeface="Apple Symbols" panose="02000000000000000000" pitchFamily="2" charset="-79"/>
              </a:rPr>
              <a:t>st</a:t>
            </a:r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 year (19% vs. 43%)</a:t>
            </a:r>
          </a:p>
          <a:p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⬇︎ Risk of progression to ESKD at 4</a:t>
            </a:r>
            <a:r>
              <a:rPr lang="en-US" baseline="30000" dirty="0">
                <a:ea typeface="Apple Symbols" panose="02000000000000000000" pitchFamily="2" charset="-79"/>
                <a:cs typeface="Apple Symbols" panose="02000000000000000000" pitchFamily="2" charset="-79"/>
              </a:rPr>
              <a:t>th</a:t>
            </a:r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 year (33% vs. 49%)</a:t>
            </a:r>
          </a:p>
          <a:p>
            <a:endParaRPr lang="en-US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en-US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en-US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el-GR" dirty="0"/>
          </a:p>
        </p:txBody>
      </p:sp>
      <p:sp>
        <p:nvSpPr>
          <p:cNvPr id="232451" name="TextBox 2"/>
          <p:cNvSpPr txBox="1">
            <a:spLocks noChangeArrowheads="1"/>
          </p:cNvSpPr>
          <p:nvPr/>
        </p:nvSpPr>
        <p:spPr bwMode="auto">
          <a:xfrm>
            <a:off x="5722124" y="6008931"/>
            <a:ext cx="5473700" cy="28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0" tIns="45682" rIns="91360" bIns="45682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r" defTabSz="91205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Jayne D.  et al. J Am </a:t>
            </a:r>
            <a:r>
              <a:rPr lang="en-US" sz="1400" dirty="0" err="1">
                <a:solidFill>
                  <a:srgbClr val="000000"/>
                </a:solidFill>
                <a:latin typeface="+mn-lt"/>
              </a:rPr>
              <a:t>Soc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n-lt"/>
              </a:rPr>
              <a:t>Nephrol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2007</a:t>
            </a:r>
          </a:p>
        </p:txBody>
      </p:sp>
      <p:sp>
        <p:nvSpPr>
          <p:cNvPr id="232452" name="Rectangle 14"/>
          <p:cNvSpPr>
            <a:spLocks noChangeArrowheads="1"/>
          </p:cNvSpPr>
          <p:nvPr/>
        </p:nvSpPr>
        <p:spPr bwMode="auto">
          <a:xfrm>
            <a:off x="4440239" y="1031884"/>
            <a:ext cx="6227762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0" tIns="45682" rIns="91360" bIns="45682"/>
          <a:lstStyle/>
          <a:p>
            <a:pPr defTabSz="912056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l-GR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70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Πίνακας 2">
            <a:extLst>
              <a:ext uri="{FF2B5EF4-FFF2-40B4-BE49-F238E27FC236}">
                <a16:creationId xmlns:a16="http://schemas.microsoft.com/office/drawing/2014/main" id="{CD99C821-3604-1641-96F8-89C3F15A94A5}"/>
              </a:ext>
            </a:extLst>
          </p:cNvPr>
          <p:cNvGraphicFramePr>
            <a:graphicFrameLocks noGrp="1"/>
          </p:cNvGraphicFramePr>
          <p:nvPr/>
        </p:nvGraphicFramePr>
        <p:xfrm>
          <a:off x="337457" y="1411175"/>
          <a:ext cx="11604173" cy="466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74802">
                  <a:extLst>
                    <a:ext uri="{9D8B030D-6E8A-4147-A177-3AD203B41FA5}">
                      <a16:colId xmlns:a16="http://schemas.microsoft.com/office/drawing/2014/main" val="1658986494"/>
                    </a:ext>
                  </a:extLst>
                </a:gridCol>
                <a:gridCol w="2851605">
                  <a:extLst>
                    <a:ext uri="{9D8B030D-6E8A-4147-A177-3AD203B41FA5}">
                      <a16:colId xmlns:a16="http://schemas.microsoft.com/office/drawing/2014/main" val="1508835420"/>
                    </a:ext>
                  </a:extLst>
                </a:gridCol>
                <a:gridCol w="966100">
                  <a:extLst>
                    <a:ext uri="{9D8B030D-6E8A-4147-A177-3AD203B41FA5}">
                      <a16:colId xmlns:a16="http://schemas.microsoft.com/office/drawing/2014/main" val="582638530"/>
                    </a:ext>
                  </a:extLst>
                </a:gridCol>
                <a:gridCol w="889251">
                  <a:extLst>
                    <a:ext uri="{9D8B030D-6E8A-4147-A177-3AD203B41FA5}">
                      <a16:colId xmlns:a16="http://schemas.microsoft.com/office/drawing/2014/main" val="2886709423"/>
                    </a:ext>
                  </a:extLst>
                </a:gridCol>
                <a:gridCol w="1822415">
                  <a:extLst>
                    <a:ext uri="{9D8B030D-6E8A-4147-A177-3AD203B41FA5}">
                      <a16:colId xmlns:a16="http://schemas.microsoft.com/office/drawing/2014/main" val="4091433541"/>
                    </a:ext>
                  </a:extLst>
                </a:gridCol>
              </a:tblGrid>
              <a:tr h="422627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Compared outcomes</a:t>
                      </a:r>
                      <a:endParaRPr lang="el-GR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pple Symbols" panose="02000000000000000000" pitchFamily="2" charset="-79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Variables </a:t>
                      </a:r>
                      <a:endParaRPr lang="el-GR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pple Symbols" panose="02000000000000000000" pitchFamily="2" charset="-79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P value</a:t>
                      </a:r>
                      <a:endParaRPr lang="el-GR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pple Symbols" panose="02000000000000000000" pitchFamily="2" charset="-79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Exp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95%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CI of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Exp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65150"/>
                  </a:ext>
                </a:extLst>
              </a:tr>
              <a:tr h="457711">
                <a:tc>
                  <a:txBody>
                    <a:bodyPr/>
                    <a:lstStyle/>
                    <a:p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Dialysis independence (</a:t>
                      </a:r>
                      <a:r>
                        <a:rPr lang="en-US" sz="2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IVMeP</a:t>
                      </a: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) versus dialysis (PLEX)</a:t>
                      </a:r>
                      <a:endParaRPr lang="el-GR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pple Symbols" panose="02000000000000000000" pitchFamily="2" charset="-79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Arm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l-G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0.008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l-G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0.08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0.01 to 0.52</a:t>
                      </a: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873972573"/>
                  </a:ext>
                </a:extLst>
              </a:tr>
              <a:tr h="442895">
                <a:tc>
                  <a:txBody>
                    <a:bodyPr/>
                    <a:lstStyle/>
                    <a:p>
                      <a:endParaRPr lang="el-GR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pple Symbols" panose="02000000000000000000" pitchFamily="2" charset="-79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Tubular atrophy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l-G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0.005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l-G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17.2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2.4 to 122.7</a:t>
                      </a: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518235933"/>
                  </a:ext>
                </a:extLst>
              </a:tr>
              <a:tr h="442895">
                <a:tc>
                  <a:txBody>
                    <a:bodyPr/>
                    <a:lstStyle/>
                    <a:p>
                      <a:endParaRPr lang="el-GR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pple Symbols" panose="02000000000000000000" pitchFamily="2" charset="-79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Normal glomeruli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l-G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0.025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l-G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0.91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0.84 to 0.99</a:t>
                      </a: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2189258603"/>
                  </a:ext>
                </a:extLst>
              </a:tr>
              <a:tr h="442895">
                <a:tc>
                  <a:txBody>
                    <a:bodyPr/>
                    <a:lstStyle/>
                    <a:p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Dialysis (</a:t>
                      </a:r>
                      <a:r>
                        <a:rPr lang="en-US" sz="2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IVMeP</a:t>
                      </a: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) versus</a:t>
                      </a:r>
                      <a:r>
                        <a:rPr lang="el-GR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death (PLEX)</a:t>
                      </a:r>
                      <a:endParaRPr lang="el-GR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pple Symbols" panose="02000000000000000000" pitchFamily="2" charset="-79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l-G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Α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rm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pple Symbols" panose="02000000000000000000" pitchFamily="2" charset="-79"/>
                        <a:cs typeface="Calibri" panose="020F0502020204030204" pitchFamily="34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l-G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0.056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l-G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4.1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0.97 to 17.4</a:t>
                      </a: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229300939"/>
                  </a:ext>
                </a:extLst>
              </a:tr>
              <a:tr h="442895">
                <a:tc>
                  <a:txBody>
                    <a:bodyPr/>
                    <a:lstStyle/>
                    <a:p>
                      <a:endParaRPr lang="el-GR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pple Symbols" panose="02000000000000000000" pitchFamily="2" charset="-79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Glomerulosclerosis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l-GR" sz="2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0.061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l-G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0.03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0.001 to 1.2</a:t>
                      </a: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613499147"/>
                  </a:ext>
                </a:extLst>
              </a:tr>
              <a:tr h="679108">
                <a:tc>
                  <a:txBody>
                    <a:bodyPr/>
                    <a:lstStyle/>
                    <a:p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Dialysis independence (</a:t>
                      </a:r>
                      <a:r>
                        <a:rPr lang="en-US" sz="2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IVMeP</a:t>
                      </a: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) versus death (PLEX)</a:t>
                      </a:r>
                      <a:endParaRPr lang="el-GR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pple Symbols" panose="02000000000000000000" pitchFamily="2" charset="-79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l-G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Α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rteriosclerosis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pple Symbols" panose="02000000000000000000" pitchFamily="2" charset="-79"/>
                        <a:cs typeface="Calibri" panose="020F0502020204030204" pitchFamily="34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l-G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0.042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l-G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4.7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pple Symbols" panose="02000000000000000000" pitchFamily="2" charset="-79"/>
                          <a:cs typeface="Calibri" panose="020F0502020204030204" pitchFamily="34" charset="0"/>
                        </a:rPr>
                        <a:t>1.1 to 20.5</a:t>
                      </a: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21112795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6F6F974-C607-D84B-935B-0F43849F0A79}"/>
              </a:ext>
            </a:extLst>
          </p:cNvPr>
          <p:cNvSpPr txBox="1"/>
          <p:nvPr/>
        </p:nvSpPr>
        <p:spPr>
          <a:xfrm>
            <a:off x="6966857" y="6127548"/>
            <a:ext cx="4974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de Lind van </a:t>
            </a:r>
            <a:r>
              <a:rPr lang="en-US" sz="1400" dirty="0" err="1"/>
              <a:t>Wijngaarden</a:t>
            </a:r>
            <a:r>
              <a:rPr lang="en-US" sz="1400" dirty="0"/>
              <a:t> RA et al. JASN 2007</a:t>
            </a:r>
            <a:endParaRPr lang="el-GR" sz="1400" dirty="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198CA381-6837-1347-8C06-BF88FFCB37EE}"/>
              </a:ext>
            </a:extLst>
          </p:cNvPr>
          <p:cNvSpPr/>
          <p:nvPr/>
        </p:nvSpPr>
        <p:spPr>
          <a:xfrm>
            <a:off x="337457" y="3072716"/>
            <a:ext cx="11604173" cy="110386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827256-05CA-3C41-A7BB-97C7C45A790D}"/>
              </a:ext>
            </a:extLst>
          </p:cNvPr>
          <p:cNvSpPr txBox="1">
            <a:spLocks/>
          </p:cNvSpPr>
          <p:nvPr/>
        </p:nvSpPr>
        <p:spPr>
          <a:xfrm>
            <a:off x="337457" y="39668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Predictors of dialysis independence at 1</a:t>
            </a:r>
            <a:r>
              <a:rPr lang="en-US" sz="2800" b="1" baseline="30000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st</a:t>
            </a:r>
            <a:r>
              <a:rPr lang="en-US" sz="2800" b="1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 year </a:t>
            </a:r>
            <a:r>
              <a:rPr lang="el-GR" sz="2800" b="1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(Ν=67)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310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279"/>
    </mc:Choice>
    <mc:Fallback xmlns="">
      <p:transition advTm="19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1FD478-7D0F-3F47-AD34-DCC2534561F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432FF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PEXIVAS study</a:t>
            </a:r>
            <a:r>
              <a:rPr lang="en-US" sz="28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: The effect of PLEX in remission induction,     </a:t>
            </a:r>
            <a:br>
              <a:rPr lang="en-US" sz="2800" b="1" dirty="0">
                <a:ea typeface="Apple Symbols" panose="02000000000000000000" pitchFamily="2" charset="-79"/>
                <a:cs typeface="Apple Symbols" panose="02000000000000000000" pitchFamily="2" charset="-79"/>
              </a:rPr>
            </a:br>
            <a:r>
              <a:rPr lang="en-US" sz="28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eGFR&lt; 50 ml/min/1.73 m</a:t>
            </a:r>
            <a:r>
              <a:rPr lang="en-US" sz="2800" b="1" baseline="30000" dirty="0">
                <a:ea typeface="Apple Symbols" panose="02000000000000000000" pitchFamily="2" charset="-79"/>
                <a:cs typeface="Apple Symbols" panose="02000000000000000000" pitchFamily="2" charset="-79"/>
              </a:rPr>
              <a:t>2 </a:t>
            </a:r>
            <a:r>
              <a:rPr lang="en-US" sz="28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or diffuse pulmonary hemorrhage</a:t>
            </a:r>
            <a:endParaRPr lang="el-GR" sz="2800" b="1" baseline="300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02986CD-BCC4-874B-BDD7-659EBA60BF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98 sites, 15 countries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41% PR3-ANCA, 59% MPO-ANCA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98% kidney involvement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27% alveolar hemorrhage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85% Cyclophosphamide (</a:t>
            </a:r>
            <a:r>
              <a:rPr lang="en-US" sz="2400" dirty="0" err="1">
                <a:ea typeface="Apple Symbols" panose="02000000000000000000" pitchFamily="2" charset="-79"/>
                <a:cs typeface="Apple Symbols" panose="02000000000000000000" pitchFamily="2" charset="-79"/>
              </a:rPr>
              <a:t>p.o</a:t>
            </a:r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 or iv)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15% Rituximab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Mean follow up time: 2.9 years</a:t>
            </a:r>
          </a:p>
          <a:p>
            <a:endParaRPr lang="el-GR" dirty="0"/>
          </a:p>
        </p:txBody>
      </p:sp>
      <p:graphicFrame>
        <p:nvGraphicFramePr>
          <p:cNvPr id="7" name="Θέση περιεχομένου 6">
            <a:extLst>
              <a:ext uri="{FF2B5EF4-FFF2-40B4-BE49-F238E27FC236}">
                <a16:creationId xmlns:a16="http://schemas.microsoft.com/office/drawing/2014/main" id="{7A61E452-AC98-2F42-958C-ECD54FE9255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81490093"/>
              </p:ext>
            </p:extLst>
          </p:nvPr>
        </p:nvGraphicFramePr>
        <p:xfrm>
          <a:off x="6745410" y="1990846"/>
          <a:ext cx="3522562" cy="3231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1B62C8C9-4CA9-314E-B8D2-220C3D444743}"/>
              </a:ext>
            </a:extLst>
          </p:cNvPr>
          <p:cNvSpPr/>
          <p:nvPr/>
        </p:nvSpPr>
        <p:spPr>
          <a:xfrm>
            <a:off x="5458691" y="618504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/>
              <a:t>Walsh M et al. N </a:t>
            </a:r>
            <a:r>
              <a:rPr lang="en-US" sz="1400" dirty="0" err="1"/>
              <a:t>Engl</a:t>
            </a:r>
            <a:r>
              <a:rPr lang="en-US" sz="1400" dirty="0"/>
              <a:t> J Med 2020;382:622-31.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B41C9B-18C5-8F47-94D6-E2EBFFD5D7A3}"/>
              </a:ext>
            </a:extLst>
          </p:cNvPr>
          <p:cNvSpPr txBox="1"/>
          <p:nvPr/>
        </p:nvSpPr>
        <p:spPr>
          <a:xfrm>
            <a:off x="6096000" y="5199040"/>
            <a:ext cx="5293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Replacement : 60 ml human albumin /kg BW or FFP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728506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8">
            <a:extLst>
              <a:ext uri="{FF2B5EF4-FFF2-40B4-BE49-F238E27FC236}">
                <a16:creationId xmlns:a16="http://schemas.microsoft.com/office/drawing/2014/main" id="{013C8949-E699-D945-90A6-FADF03C19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8857"/>
            <a:ext cx="10965871" cy="95410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PEXIVAS study: PLEX in severe ANCA vasculitis</a:t>
            </a:r>
            <a:endParaRPr lang="el-GR" sz="2800" b="1" dirty="0">
              <a:latin typeface="Arial" panose="020B0604020202020204" pitchFamily="34" charset="0"/>
              <a:ea typeface="Apple Symbols" panose="02000000000000000000" pitchFamily="2" charset="-79"/>
              <a:cs typeface="Arial" panose="020B0604020202020204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3E049DC-2FCA-1949-9A21-42DB91C9D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73" y="1859679"/>
            <a:ext cx="5344392" cy="4150002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446710B4-A0F2-B643-9C1F-1804E4B9B68E}"/>
              </a:ext>
            </a:extLst>
          </p:cNvPr>
          <p:cNvSpPr/>
          <p:nvPr/>
        </p:nvSpPr>
        <p:spPr>
          <a:xfrm>
            <a:off x="5569527" y="616150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/>
              <a:t>Walsh M et al. N </a:t>
            </a:r>
            <a:r>
              <a:rPr lang="en-US" sz="1400" dirty="0" err="1"/>
              <a:t>Engl</a:t>
            </a:r>
            <a:r>
              <a:rPr lang="en-US" sz="1400" dirty="0"/>
              <a:t> J Med 2020;382:622-31.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8DD4C-68BE-B74B-AC7E-267B9CB505E7}"/>
              </a:ext>
            </a:extLst>
          </p:cNvPr>
          <p:cNvSpPr txBox="1"/>
          <p:nvPr/>
        </p:nvSpPr>
        <p:spPr>
          <a:xfrm>
            <a:off x="886690" y="1611351"/>
            <a:ext cx="16625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6BDDC67-9570-2341-8A69-E33AFF5CA68B}"/>
              </a:ext>
            </a:extLst>
          </p:cNvPr>
          <p:cNvSpPr/>
          <p:nvPr/>
        </p:nvSpPr>
        <p:spPr>
          <a:xfrm>
            <a:off x="976746" y="1859679"/>
            <a:ext cx="242454" cy="372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927149-7C8C-4146-8A8D-358ED52FFAC6}"/>
              </a:ext>
            </a:extLst>
          </p:cNvPr>
          <p:cNvSpPr txBox="1"/>
          <p:nvPr/>
        </p:nvSpPr>
        <p:spPr>
          <a:xfrm>
            <a:off x="6573980" y="1859678"/>
            <a:ext cx="5230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Death from any cause or ESKD was not different between groups</a:t>
            </a:r>
          </a:p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(28% vs. 31%, HR: 0.86; 95% CI: 0.65-1.13, p=0.27)</a:t>
            </a:r>
          </a:p>
          <a:p>
            <a:endParaRPr lang="en-US" sz="28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el-GR" sz="20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C502DE-F1DF-EC4C-9A28-9282A2D91109}"/>
              </a:ext>
            </a:extLst>
          </p:cNvPr>
          <p:cNvSpPr txBox="1"/>
          <p:nvPr/>
        </p:nvSpPr>
        <p:spPr>
          <a:xfrm>
            <a:off x="6573980" y="3800407"/>
            <a:ext cx="5230091" cy="830997"/>
          </a:xfrm>
          <a:prstGeom prst="rect">
            <a:avLst/>
          </a:prstGeom>
          <a:solidFill>
            <a:srgbClr val="F9FFE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A kidney biopsy was NOT required for inclusion in the study.</a:t>
            </a:r>
            <a:endParaRPr lang="el-GR" sz="2400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9121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3041AAEB-F080-2848-A772-DF4458A8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927" y="36880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PEXIVAS: Glucocorticoids regimen and risk of death or ESKD</a:t>
            </a:r>
            <a:endParaRPr lang="el-GR" sz="36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15B66FD-615E-AE4D-83FA-D4533FE35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674" y="1476682"/>
            <a:ext cx="4976015" cy="3624041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20E63D8-0A86-1F41-A685-AAA2BCED6FD4}"/>
              </a:ext>
            </a:extLst>
          </p:cNvPr>
          <p:cNvSpPr/>
          <p:nvPr/>
        </p:nvSpPr>
        <p:spPr>
          <a:xfrm>
            <a:off x="5941672" y="633478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/>
              <a:t>Walsh M et al. N </a:t>
            </a:r>
            <a:r>
              <a:rPr lang="en-US" sz="1400" dirty="0" err="1"/>
              <a:t>Engl</a:t>
            </a:r>
            <a:r>
              <a:rPr lang="en-US" sz="1400" dirty="0"/>
              <a:t> J Med 2020;382:622-31.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89341-DACA-B641-ADFC-07518F0B84C1}"/>
              </a:ext>
            </a:extLst>
          </p:cNvPr>
          <p:cNvSpPr txBox="1"/>
          <p:nvPr/>
        </p:nvSpPr>
        <p:spPr>
          <a:xfrm>
            <a:off x="602942" y="846919"/>
            <a:ext cx="35302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FFC9EF6-B445-084B-9561-E0FBD76F4162}"/>
              </a:ext>
            </a:extLst>
          </p:cNvPr>
          <p:cNvSpPr/>
          <p:nvPr/>
        </p:nvSpPr>
        <p:spPr>
          <a:xfrm>
            <a:off x="1277674" y="1467847"/>
            <a:ext cx="255494" cy="29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8" name="Θέση περιεχομένου 6">
            <a:extLst>
              <a:ext uri="{FF2B5EF4-FFF2-40B4-BE49-F238E27FC236}">
                <a16:creationId xmlns:a16="http://schemas.microsoft.com/office/drawing/2014/main" id="{BE570219-9B6A-D647-AB3A-CDB3606C84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081086"/>
              </p:ext>
            </p:extLst>
          </p:nvPr>
        </p:nvGraphicFramePr>
        <p:xfrm>
          <a:off x="6904913" y="1663576"/>
          <a:ext cx="4169517" cy="3250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30F2D19-3832-E748-A20E-1083762D268F}"/>
              </a:ext>
            </a:extLst>
          </p:cNvPr>
          <p:cNvSpPr txBox="1"/>
          <p:nvPr/>
        </p:nvSpPr>
        <p:spPr>
          <a:xfrm>
            <a:off x="1149927" y="5318407"/>
            <a:ext cx="10887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Prednisone dose was determined by patient’s weight.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At 6 months the cumulative dose of oral GCs in the reduced group was 60% less.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After 22 weeks both groups were on 5 mg prednisone per day.</a:t>
            </a:r>
            <a:endParaRPr lang="el-GR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4892D-F2EA-7548-AFC1-129B66D9B363}"/>
              </a:ext>
            </a:extLst>
          </p:cNvPr>
          <p:cNvSpPr txBox="1"/>
          <p:nvPr/>
        </p:nvSpPr>
        <p:spPr>
          <a:xfrm>
            <a:off x="6904913" y="4359888"/>
            <a:ext cx="4299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difference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588594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D3C35046-03BF-1249-BEBF-3B7AE690A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PEXIVAS study</a:t>
            </a:r>
            <a:endParaRPr lang="el-GR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91C1C41-8FE8-7746-90D0-DF12C7761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No evaluation of the prognostic effect of kidney histopathology </a:t>
            </a:r>
            <a:endParaRPr lang="el-GR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r>
              <a:rPr lang="en-US" dirty="0"/>
              <a:t>Just over 50% of patients had actually had a kidney biopsy</a:t>
            </a:r>
          </a:p>
          <a:p>
            <a:r>
              <a:rPr lang="en-US" dirty="0"/>
              <a:t>In the patients who did, it is unclear when the kidney biopsy was performed relative to their presentation</a:t>
            </a:r>
          </a:p>
          <a:p>
            <a:r>
              <a:rPr lang="en-US" b="1" dirty="0"/>
              <a:t>AKI at presentation: Acute inflammation or advanced sclerosis?</a:t>
            </a:r>
          </a:p>
        </p:txBody>
      </p:sp>
    </p:spTree>
    <p:extLst>
      <p:ext uri="{BB962C8B-B14F-4D97-AF65-F5344CB8AC3E}">
        <p14:creationId xmlns:p14="http://schemas.microsoft.com/office/powerpoint/2010/main" val="14958059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CF997F-9175-6A9E-47E0-86EB6FABC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96563"/>
            <a:ext cx="11011931" cy="130812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Kidney Histopathology to Predict PLEX benefit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B9B41D-9D09-3F8D-BC5B-647F41DD3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" dirty="0"/>
              <a:t>Multicenter, retrospective study, France </a:t>
            </a:r>
          </a:p>
          <a:p>
            <a:pPr algn="just"/>
            <a:r>
              <a:rPr lang="en-US" dirty="0"/>
              <a:t>K</a:t>
            </a:r>
            <a:r>
              <a:rPr lang="en" dirty="0" err="1"/>
              <a:t>idney</a:t>
            </a:r>
            <a:r>
              <a:rPr lang="en" dirty="0"/>
              <a:t> biopsy data from patients with ANCA-SVV treated with PLEX</a:t>
            </a:r>
          </a:p>
          <a:p>
            <a:pPr algn="just"/>
            <a:r>
              <a:rPr lang="en-US" dirty="0"/>
              <a:t>E</a:t>
            </a:r>
            <a:r>
              <a:rPr lang="en" dirty="0"/>
              <a:t>valuate if </a:t>
            </a:r>
            <a:r>
              <a:rPr lang="en" b="1" dirty="0"/>
              <a:t>histopathologic findings </a:t>
            </a:r>
            <a:r>
              <a:rPr lang="en" dirty="0"/>
              <a:t>could predict kidney function and </a:t>
            </a:r>
            <a:r>
              <a:rPr lang="en-US" dirty="0"/>
              <a:t>identify</a:t>
            </a:r>
            <a:r>
              <a:rPr lang="en" dirty="0"/>
              <a:t> </a:t>
            </a:r>
            <a:r>
              <a:rPr lang="en" b="1" dirty="0"/>
              <a:t>which patients would most benefit from PLEX</a:t>
            </a:r>
            <a:endParaRPr lang="en" dirty="0"/>
          </a:p>
          <a:p>
            <a:pPr algn="just"/>
            <a:r>
              <a:rPr lang="en" b="1" dirty="0"/>
              <a:t>Primary outcome</a:t>
            </a:r>
            <a:r>
              <a:rPr lang="en" dirty="0"/>
              <a:t>: </a:t>
            </a:r>
            <a:r>
              <a:rPr lang="en" b="1" dirty="0"/>
              <a:t>Mortality or ESKD at 12 months (M12)</a:t>
            </a:r>
          </a:p>
          <a:p>
            <a:endParaRPr lang="el-GR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72A44D11-E0B1-424A-85FE-A4D2A2D80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8423" y="6059399"/>
            <a:ext cx="3918651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l-GR" sz="1089" b="1">
                <a:latin typeface="Arial" panose="020B0604020202020204" pitchFamily="34" charset="0"/>
              </a:rPr>
              <a:t>Dorian Nezam et al. JASN 2022;33:628-637</a:t>
            </a:r>
          </a:p>
        </p:txBody>
      </p: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1DEC3784-0D17-A720-D3E4-B58D3EA9DD59}"/>
              </a:ext>
            </a:extLst>
          </p:cNvPr>
          <p:cNvCxnSpPr>
            <a:cxnSpLocks/>
          </p:cNvCxnSpPr>
          <p:nvPr/>
        </p:nvCxnSpPr>
        <p:spPr>
          <a:xfrm>
            <a:off x="838199" y="1515035"/>
            <a:ext cx="110119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138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18A243-EDC1-974F-94DA-F352D3B96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el-G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85EC14B-E404-D546-84A0-E45930DE3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92" y="1359243"/>
            <a:ext cx="10637108" cy="48177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" sz="3000" b="1" dirty="0">
                <a:solidFill>
                  <a:srgbClr val="FF0000"/>
                </a:solidFill>
              </a:rPr>
              <a:t>Eligibility Criteria </a:t>
            </a:r>
          </a:p>
          <a:p>
            <a:pPr algn="just"/>
            <a:r>
              <a:rPr lang="en" dirty="0"/>
              <a:t>Study participants were included retrospectively </a:t>
            </a:r>
          </a:p>
          <a:p>
            <a:pPr algn="just"/>
            <a:r>
              <a:rPr lang="en" dirty="0"/>
              <a:t>31 French internal medicine and nephrology departments. </a:t>
            </a:r>
          </a:p>
          <a:p>
            <a:pPr algn="just"/>
            <a:r>
              <a:rPr lang="en" dirty="0"/>
              <a:t>MPA, GPA, renal-limited vasculitis</a:t>
            </a:r>
          </a:p>
          <a:p>
            <a:pPr algn="just"/>
            <a:r>
              <a:rPr lang="en" dirty="0"/>
              <a:t>Fulfilled ACR criteria or Chapel Hill consensus conference definitions</a:t>
            </a:r>
          </a:p>
          <a:p>
            <a:pPr algn="just"/>
            <a:r>
              <a:rPr lang="en" dirty="0"/>
              <a:t>Diagnosed 2004-2019 </a:t>
            </a:r>
          </a:p>
          <a:p>
            <a:pPr algn="just"/>
            <a:r>
              <a:rPr lang="en" dirty="0"/>
              <a:t>Underwent a kidney biopsy at presentation  </a:t>
            </a:r>
          </a:p>
          <a:p>
            <a:pPr algn="just"/>
            <a:r>
              <a:rPr lang="en" dirty="0"/>
              <a:t>Both patients receiving PLEX </a:t>
            </a:r>
            <a:r>
              <a:rPr lang="en" b="1" dirty="0"/>
              <a:t>(PLEX group) </a:t>
            </a:r>
            <a:r>
              <a:rPr lang="en" dirty="0"/>
              <a:t>and those who did not </a:t>
            </a:r>
            <a:r>
              <a:rPr lang="en" b="1" dirty="0"/>
              <a:t>(control group) </a:t>
            </a:r>
          </a:p>
          <a:p>
            <a:pPr algn="just"/>
            <a:r>
              <a:rPr lang="en" dirty="0"/>
              <a:t>Patients with kidney biopsy was performed &gt;1 month from the initiation of induction therapy were excluded</a:t>
            </a:r>
          </a:p>
          <a:p>
            <a:endParaRPr lang="el-GR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47E22F1E-1DBC-2548-AEC5-4BF0ECAAB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287" y="6401286"/>
            <a:ext cx="3918651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l-GR" sz="1200" dirty="0">
                <a:latin typeface="Arial" panose="020B0604020202020204" pitchFamily="34" charset="0"/>
              </a:rPr>
              <a:t>Dorian Nezam et al. JASN 2022;33:628-637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A8FA9DD-E876-8B40-A199-8C2754B7BE5D}"/>
              </a:ext>
            </a:extLst>
          </p:cNvPr>
          <p:cNvSpPr/>
          <p:nvPr/>
        </p:nvSpPr>
        <p:spPr>
          <a:xfrm>
            <a:off x="838200" y="5177482"/>
            <a:ext cx="105156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685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icro19.jpg">
            <a:extLst>
              <a:ext uri="{FF2B5EF4-FFF2-40B4-BE49-F238E27FC236}">
                <a16:creationId xmlns:a16="http://schemas.microsoft.com/office/drawing/2014/main" id="{6672E82B-E47A-7E4A-ACAB-2A058569C6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8350024" y="2291275"/>
            <a:ext cx="3619293" cy="2879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icro12.jpg">
            <a:extLst>
              <a:ext uri="{FF2B5EF4-FFF2-40B4-BE49-F238E27FC236}">
                <a16:creationId xmlns:a16="http://schemas.microsoft.com/office/drawing/2014/main" id="{88F6D61F-C97E-AE49-A1E5-3E541D1394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369482" y="2291275"/>
            <a:ext cx="3817254" cy="287943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Διάγραμμα 4">
            <a:extLst>
              <a:ext uri="{FF2B5EF4-FFF2-40B4-BE49-F238E27FC236}">
                <a16:creationId xmlns:a16="http://schemas.microsoft.com/office/drawing/2014/main" id="{EC1BDA1A-9E3F-7242-9677-21A252E294A2}"/>
              </a:ext>
            </a:extLst>
          </p:cNvPr>
          <p:cNvGraphicFramePr/>
          <p:nvPr/>
        </p:nvGraphicFramePr>
        <p:xfrm>
          <a:off x="400764" y="4505586"/>
          <a:ext cx="11604171" cy="2476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Τίτλος 6">
            <a:extLst>
              <a:ext uri="{FF2B5EF4-FFF2-40B4-BE49-F238E27FC236}">
                <a16:creationId xmlns:a16="http://schemas.microsoft.com/office/drawing/2014/main" id="{4BD022D3-EF5C-B349-AFA5-CCEA9F467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59" y="365125"/>
            <a:ext cx="11034541" cy="1345341"/>
          </a:xfrm>
        </p:spPr>
        <p:txBody>
          <a:bodyPr>
            <a:normAutofit/>
          </a:bodyPr>
          <a:lstStyle/>
          <a:p>
            <a:r>
              <a:rPr lang="en-US" sz="40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Aging crescent</a:t>
            </a:r>
            <a:endParaRPr lang="el-GR" sz="4000" b="1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587FF-4117-3F4E-9BB5-0C7A40C5D10D}"/>
              </a:ext>
            </a:extLst>
          </p:cNvPr>
          <p:cNvSpPr txBox="1"/>
          <p:nvPr/>
        </p:nvSpPr>
        <p:spPr>
          <a:xfrm>
            <a:off x="9291918" y="5586260"/>
            <a:ext cx="206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Time </a:t>
            </a:r>
            <a:endParaRPr lang="el-GR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17FCD-9CD7-4046-9CB4-461A524FAB73}"/>
              </a:ext>
            </a:extLst>
          </p:cNvPr>
          <p:cNvSpPr txBox="1"/>
          <p:nvPr/>
        </p:nvSpPr>
        <p:spPr>
          <a:xfrm>
            <a:off x="319259" y="1710465"/>
            <a:ext cx="2326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Cellular </a:t>
            </a:r>
            <a:endParaRPr lang="el-GR" sz="3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4FC944-F1C1-3E41-9CAF-CEF2E0EFA93D}"/>
              </a:ext>
            </a:extLst>
          </p:cNvPr>
          <p:cNvSpPr txBox="1"/>
          <p:nvPr/>
        </p:nvSpPr>
        <p:spPr>
          <a:xfrm>
            <a:off x="4369482" y="1710466"/>
            <a:ext cx="3817254" cy="580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Fibro-cellular </a:t>
            </a:r>
            <a:endParaRPr lang="el-GR" sz="3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3F675-3802-2B40-84C1-68513AC8720D}"/>
              </a:ext>
            </a:extLst>
          </p:cNvPr>
          <p:cNvSpPr txBox="1"/>
          <p:nvPr/>
        </p:nvSpPr>
        <p:spPr>
          <a:xfrm>
            <a:off x="8350024" y="1687061"/>
            <a:ext cx="2326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Fibrous </a:t>
            </a:r>
            <a:endParaRPr lang="el-GR" sz="3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C459F7B4-22E7-274A-8DC1-7E0E3FD7BE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377" y="2122124"/>
            <a:ext cx="4206193" cy="32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255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078DD7EB-CEB8-A1CA-43AD-DD6BA33F5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775" y="811947"/>
            <a:ext cx="2531096" cy="32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l-GR" sz="1452" b="1" dirty="0">
                <a:latin typeface="Arial" panose="020B0604020202020204" pitchFamily="34" charset="0"/>
              </a:rPr>
              <a:t>Study flow diagram 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DD3AA990-B673-5811-8914-D1B835D68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47" r="-176"/>
          <a:stretch/>
        </p:blipFill>
        <p:spPr bwMode="auto">
          <a:xfrm>
            <a:off x="492128" y="1618734"/>
            <a:ext cx="11691683" cy="491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92DE5C61-E3AC-E8B4-8B5D-7E735562D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023" y="6491597"/>
            <a:ext cx="3918651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l-GR" sz="1089" b="1" dirty="0">
                <a:latin typeface="Arial" panose="020B0604020202020204" pitchFamily="34" charset="0"/>
              </a:rPr>
              <a:t>Dorian Nezam et al. JASN 2022;33:628-637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35974F-8B5D-FD44-A8F0-0387E893FBDC}"/>
              </a:ext>
            </a:extLst>
          </p:cNvPr>
          <p:cNvSpPr txBox="1"/>
          <p:nvPr/>
        </p:nvSpPr>
        <p:spPr>
          <a:xfrm>
            <a:off x="1297460" y="839675"/>
            <a:ext cx="764883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572 patients with AAV and severe renal flare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4002570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3445DA5-367C-4E47-B738-973DC52E8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 model:</a:t>
            </a:r>
            <a:b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Average treatment effect (ATE) estimation</a:t>
            </a:r>
            <a:endParaRPr lang="el-G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7C9374B-8864-3049-A46C-4D2A8C68F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algn="just"/>
            <a:r>
              <a:rPr lang="en" dirty="0"/>
              <a:t>To identify patients who would benefit from PLEX</a:t>
            </a:r>
          </a:p>
          <a:p>
            <a:pPr algn="just"/>
            <a:r>
              <a:rPr lang="en" b="1" dirty="0" err="1"/>
              <a:t>Berden</a:t>
            </a:r>
            <a:r>
              <a:rPr lang="en" b="1" dirty="0"/>
              <a:t> Classification </a:t>
            </a:r>
            <a:r>
              <a:rPr lang="en" dirty="0"/>
              <a:t>(focal, crescentic, mixed, sclerotic)</a:t>
            </a:r>
          </a:p>
          <a:p>
            <a:pPr algn="just"/>
            <a:r>
              <a:rPr lang="en" b="1" dirty="0"/>
              <a:t>Brix score </a:t>
            </a:r>
            <a:r>
              <a:rPr lang="en" dirty="0"/>
              <a:t>(low, medium, high)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E5C091D-3871-ED46-B1C7-53B701F6F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" b="1" dirty="0"/>
              <a:t>Kidney biopsy: Score &gt;7 </a:t>
            </a:r>
            <a:r>
              <a:rPr lang="en" dirty="0"/>
              <a:t>⇒</a:t>
            </a:r>
          </a:p>
          <a:p>
            <a:pPr algn="just"/>
            <a:r>
              <a:rPr lang="en" dirty="0"/>
              <a:t>Sensitivity 83.1% </a:t>
            </a:r>
          </a:p>
          <a:p>
            <a:pPr algn="just"/>
            <a:r>
              <a:rPr lang="en" dirty="0"/>
              <a:t>Specificity 96.0% </a:t>
            </a:r>
          </a:p>
          <a:p>
            <a:pPr algn="just"/>
            <a:r>
              <a:rPr lang="en" sz="3200" dirty="0"/>
              <a:t>Recommending  PLEX</a:t>
            </a:r>
            <a:endParaRPr lang="el-GR" sz="3200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9048438-12D4-6C4C-A048-2C795750C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287" y="6401286"/>
            <a:ext cx="3918651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l-GR" sz="1200" dirty="0">
                <a:latin typeface="Arial" panose="020B0604020202020204" pitchFamily="34" charset="0"/>
              </a:rPr>
              <a:t>Dorian Nezam et al. JASN 2022;33:628-637</a:t>
            </a:r>
          </a:p>
        </p:txBody>
      </p:sp>
    </p:spTree>
    <p:extLst>
      <p:ext uri="{BB962C8B-B14F-4D97-AF65-F5344CB8AC3E}">
        <p14:creationId xmlns:p14="http://schemas.microsoft.com/office/powerpoint/2010/main" val="15395029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E15E9F-A4BB-C6E0-762C-109EE0F6D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0989"/>
            <a:ext cx="10582835" cy="9197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5A7BA7-EF38-CAF2-CDB3-BFCADA991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2876"/>
            <a:ext cx="10515600" cy="44840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/>
              <a:t>Total population</a:t>
            </a:r>
            <a:r>
              <a:rPr lang="en" sz="3200" b="1" dirty="0"/>
              <a:t>: </a:t>
            </a:r>
            <a:r>
              <a:rPr lang="en" sz="3200" dirty="0"/>
              <a:t>No significant benefit of PLEX for the primary outcome 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E09F6A81-3F5A-EC48-AE6C-50BA2DDD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287" y="6401286"/>
            <a:ext cx="3918651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l-GR" sz="1200" dirty="0">
                <a:latin typeface="Arial" panose="020B0604020202020204" pitchFamily="34" charset="0"/>
              </a:rPr>
              <a:t>Dorian Nezam et al. JASN 2022;33:628-637</a:t>
            </a:r>
          </a:p>
        </p:txBody>
      </p:sp>
    </p:spTree>
    <p:extLst>
      <p:ext uri="{BB962C8B-B14F-4D97-AF65-F5344CB8AC3E}">
        <p14:creationId xmlns:p14="http://schemas.microsoft.com/office/powerpoint/2010/main" val="377836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E15E9F-A4BB-C6E0-762C-109EE0F6D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0989"/>
            <a:ext cx="10582835" cy="9197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5A7BA7-EF38-CAF2-CDB3-BFCADA991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2876"/>
            <a:ext cx="10515600" cy="44840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P</a:t>
            </a:r>
            <a:r>
              <a:rPr lang="en" dirty="0" err="1"/>
              <a:t>rediction</a:t>
            </a:r>
            <a:r>
              <a:rPr lang="en" dirty="0"/>
              <a:t> model</a:t>
            </a:r>
          </a:p>
          <a:p>
            <a:pPr algn="just"/>
            <a:r>
              <a:rPr lang="en" b="1" dirty="0"/>
              <a:t>42%</a:t>
            </a:r>
            <a:r>
              <a:rPr lang="en" dirty="0"/>
              <a:t> of the total population </a:t>
            </a:r>
            <a:r>
              <a:rPr lang="en" b="1" dirty="0"/>
              <a:t>had increased predicted probability with PLEX compared without PLEX of being alive and free from ESKD at M12.</a:t>
            </a:r>
          </a:p>
          <a:p>
            <a:pPr algn="just"/>
            <a:r>
              <a:rPr lang="en" b="1" dirty="0"/>
              <a:t>Risk difference for death or ESKD at M12</a:t>
            </a:r>
            <a:r>
              <a:rPr lang="en" dirty="0"/>
              <a:t>:</a:t>
            </a:r>
            <a:r>
              <a:rPr lang="en" dirty="0">
                <a:solidFill>
                  <a:srgbClr val="FF0000"/>
                </a:solidFill>
              </a:rPr>
              <a:t> </a:t>
            </a:r>
            <a:r>
              <a:rPr lang="en" b="1" dirty="0"/>
              <a:t>↓ 24.</a:t>
            </a:r>
            <a:r>
              <a:rPr lang="el-GR" b="1" dirty="0"/>
              <a:t>6</a:t>
            </a:r>
            <a:r>
              <a:rPr lang="en" b="1" dirty="0"/>
              <a:t>% </a:t>
            </a:r>
            <a:r>
              <a:rPr lang="en" dirty="0"/>
              <a:t>with PLEX</a:t>
            </a:r>
            <a:endParaRPr lang="el-GR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E09F6A81-3F5A-EC48-AE6C-50BA2DDD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287" y="6401286"/>
            <a:ext cx="3918651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l-GR" sz="1200" dirty="0">
                <a:latin typeface="Arial" panose="020B0604020202020204" pitchFamily="34" charset="0"/>
              </a:rPr>
              <a:t>Dorian Nezam et al. JASN 2022;33:628-637</a:t>
            </a:r>
          </a:p>
        </p:txBody>
      </p:sp>
    </p:spTree>
    <p:extLst>
      <p:ext uri="{BB962C8B-B14F-4D97-AF65-F5344CB8AC3E}">
        <p14:creationId xmlns:p14="http://schemas.microsoft.com/office/powerpoint/2010/main" val="42348669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0B3CDBE1-5B60-4446-9CAA-0E5A24A1C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Conclusions </a:t>
            </a:r>
            <a:endParaRPr lang="el-GR" sz="3600" b="1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370E1305-6EA5-BD43-A8C5-2E2F457D2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65" y="1445741"/>
            <a:ext cx="10686535" cy="4731222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Large cohort of patients with ANCA-SVV and kidney involvement:</a:t>
            </a:r>
          </a:p>
          <a:p>
            <a:pPr algn="just"/>
            <a:r>
              <a:rPr lang="en-US" dirty="0"/>
              <a:t>PLEX was </a:t>
            </a:r>
            <a:r>
              <a:rPr lang="en-US" u="sng" dirty="0"/>
              <a:t>NOT associated</a:t>
            </a:r>
            <a:r>
              <a:rPr lang="en-US" dirty="0"/>
              <a:t> with a better outcome </a:t>
            </a:r>
            <a:r>
              <a:rPr lang="en-US" u="sng" dirty="0"/>
              <a:t>for the whole population</a:t>
            </a:r>
          </a:p>
          <a:p>
            <a:pPr algn="just"/>
            <a:r>
              <a:rPr lang="en-US" u="sng" dirty="0"/>
              <a:t>42% of patients </a:t>
            </a:r>
            <a:r>
              <a:rPr lang="en-US" dirty="0"/>
              <a:t>from this cohort </a:t>
            </a:r>
            <a:r>
              <a:rPr lang="en-US" u="sng" dirty="0"/>
              <a:t>could</a:t>
            </a:r>
            <a:r>
              <a:rPr lang="en-US" dirty="0"/>
              <a:t> have benefitted from PLEX</a:t>
            </a:r>
          </a:p>
          <a:p>
            <a:pPr algn="just"/>
            <a:r>
              <a:rPr lang="en-US" dirty="0"/>
              <a:t>The </a:t>
            </a:r>
            <a:r>
              <a:rPr lang="en-US" b="1" dirty="0"/>
              <a:t>absolute risk reduction for death or ESKD at M12 of 24.6%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9A456340-0F7A-2040-9411-E665A49AE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7158" y="6080036"/>
            <a:ext cx="3918651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l-GR" sz="1200" dirty="0">
                <a:latin typeface="Arial" panose="020B0604020202020204" pitchFamily="34" charset="0"/>
              </a:rPr>
              <a:t>Dorian Nezam et al. JASN 2022;33:628-637</a:t>
            </a:r>
          </a:p>
        </p:txBody>
      </p:sp>
    </p:spTree>
    <p:extLst>
      <p:ext uri="{BB962C8B-B14F-4D97-AF65-F5344CB8AC3E}">
        <p14:creationId xmlns:p14="http://schemas.microsoft.com/office/powerpoint/2010/main" val="3721132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29716BA-904B-5049-8BE0-F9EAB358F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5432"/>
            <a:ext cx="10690412" cy="4769504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en" sz="2600" b="1" dirty="0"/>
              <a:t>When PLEX added to standard therapies:</a:t>
            </a:r>
          </a:p>
          <a:p>
            <a:pPr algn="just" fontAlgn="base"/>
            <a:r>
              <a:rPr lang="en" b="1" dirty="0"/>
              <a:t>↓</a:t>
            </a:r>
            <a:r>
              <a:rPr lang="en" dirty="0"/>
              <a:t> Risk of ESKD at 1</a:t>
            </a:r>
            <a:r>
              <a:rPr lang="en" baseline="30000" dirty="0"/>
              <a:t>st</a:t>
            </a:r>
            <a:r>
              <a:rPr lang="en" dirty="0"/>
              <a:t> year, regardless of baseline kidney function</a:t>
            </a:r>
          </a:p>
          <a:p>
            <a:pPr algn="just" fontAlgn="base"/>
            <a:r>
              <a:rPr lang="en" b="1" dirty="0"/>
              <a:t>↑</a:t>
            </a:r>
            <a:r>
              <a:rPr lang="en" dirty="0"/>
              <a:t> Risk of serious infections, a previously unrecognized effect</a:t>
            </a:r>
          </a:p>
          <a:p>
            <a:pPr algn="just" fontAlgn="base"/>
            <a:r>
              <a:rPr lang="en" dirty="0"/>
              <a:t>Did </a:t>
            </a:r>
            <a:r>
              <a:rPr lang="en" b="1" dirty="0"/>
              <a:t>not</a:t>
            </a:r>
            <a:r>
              <a:rPr lang="en" dirty="0"/>
              <a:t> change the risk of death</a:t>
            </a:r>
          </a:p>
          <a:p>
            <a:pPr marL="0" indent="0">
              <a:buNone/>
            </a:pPr>
            <a:endParaRPr lang="el-GR" dirty="0"/>
          </a:p>
        </p:txBody>
      </p:sp>
      <p:cxnSp>
        <p:nvCxnSpPr>
          <p:cNvPr id="8" name="Ευθεία γραμμή σύνδεσης 7">
            <a:extLst>
              <a:ext uri="{FF2B5EF4-FFF2-40B4-BE49-F238E27FC236}">
                <a16:creationId xmlns:a16="http://schemas.microsoft.com/office/drawing/2014/main" id="{4752A7EF-EDF9-2840-BFE7-4F4C5B4BC8A9}"/>
              </a:ext>
            </a:extLst>
          </p:cNvPr>
          <p:cNvCxnSpPr>
            <a:cxnSpLocks/>
          </p:cNvCxnSpPr>
          <p:nvPr/>
        </p:nvCxnSpPr>
        <p:spPr>
          <a:xfrm>
            <a:off x="838200" y="1345432"/>
            <a:ext cx="106904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563EC31-6EAC-9C45-A7A2-C57AC6D0CEB1}"/>
              </a:ext>
            </a:extLst>
          </p:cNvPr>
          <p:cNvSpPr/>
          <p:nvPr/>
        </p:nvSpPr>
        <p:spPr>
          <a:xfrm>
            <a:off x="665085" y="391325"/>
            <a:ext cx="116667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8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review and meta-analysis: The effects of PLEX in patients with ANCA-vasculitis</a:t>
            </a:r>
            <a:endParaRPr lang="en" sz="2800" b="1" i="0" u="none" strike="noStrike" dirty="0">
              <a:solidFill>
                <a:srgbClr val="2121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89E18A8-56E6-8F43-8F95-D6D5AAB07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4054" y="6485324"/>
            <a:ext cx="3918652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r"/>
            <a:r>
              <a:rPr lang="en-GB" altLang="el-GR" sz="1200" dirty="0">
                <a:latin typeface="Arial" panose="020B0604020202020204" pitchFamily="34" charset="0"/>
              </a:rPr>
              <a:t>M. Walsh et al. BMJ 2022;376:bmj-2021-064604</a:t>
            </a:r>
          </a:p>
        </p:txBody>
      </p:sp>
    </p:spTree>
    <p:extLst>
      <p:ext uri="{BB962C8B-B14F-4D97-AF65-F5344CB8AC3E}">
        <p14:creationId xmlns:p14="http://schemas.microsoft.com/office/powerpoint/2010/main" val="26075249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DDF4024-9D2E-DE4F-B896-92AA1C71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432FF"/>
                </a:solidFill>
              </a:rPr>
              <a:t>ANCA glomerulonephritis</a:t>
            </a:r>
            <a:endParaRPr lang="el-GR" sz="4000" b="1" dirty="0">
              <a:solidFill>
                <a:srgbClr val="0432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8EB54C8-2D35-F14A-9575-E0CCB9ED9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419"/>
            <a:ext cx="10515600" cy="4351338"/>
          </a:xfrm>
        </p:spPr>
        <p:txBody>
          <a:bodyPr/>
          <a:lstStyle/>
          <a:p>
            <a:pPr algn="just"/>
            <a:r>
              <a:rPr lang="en-US" dirty="0"/>
              <a:t>Relapsing and remitting course</a:t>
            </a:r>
          </a:p>
          <a:p>
            <a:pPr algn="just"/>
            <a:r>
              <a:rPr lang="en-US" dirty="0"/>
              <a:t>Various kidney presentations at baseline</a:t>
            </a:r>
          </a:p>
          <a:p>
            <a:pPr algn="just"/>
            <a:r>
              <a:rPr lang="en-US" dirty="0"/>
              <a:t>Diffuse scarring can occur before the initial diagnosis</a:t>
            </a:r>
          </a:p>
          <a:p>
            <a:pPr algn="just"/>
            <a:r>
              <a:rPr lang="en-US" b="1" u="sng" dirty="0">
                <a:solidFill>
                  <a:srgbClr val="0432FF"/>
                </a:solidFill>
              </a:rPr>
              <a:t>Baseline kidney biopsy</a:t>
            </a:r>
            <a:r>
              <a:rPr lang="en-US" dirty="0"/>
              <a:t>: </a:t>
            </a:r>
            <a:r>
              <a:rPr lang="en-US" b="1" u="sng" dirty="0"/>
              <a:t>Required</a:t>
            </a:r>
            <a:r>
              <a:rPr lang="en-US" dirty="0"/>
              <a:t> </a:t>
            </a:r>
            <a:r>
              <a:rPr lang="en-US" b="1" dirty="0"/>
              <a:t>to distinguish between active inflammation or chronic sclerosis and predict outcome </a:t>
            </a:r>
          </a:p>
          <a:p>
            <a:pPr algn="just"/>
            <a:r>
              <a:rPr lang="en-US" b="1" dirty="0"/>
              <a:t>Individualization of therapy is crucial in order to reduce toxicity and increase therapeutic benefit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591341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E2AF91-7D68-82A4-D444-F747E7B91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Thank you for you attention!</a:t>
            </a:r>
            <a:endParaRPr lang="el-GR" sz="36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B701173-85B9-1E47-A3C2-467340718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41" r="-118"/>
          <a:stretch/>
        </p:blipFill>
        <p:spPr>
          <a:xfrm>
            <a:off x="741337" y="1442564"/>
            <a:ext cx="10453883" cy="484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57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68D495-8C4C-8343-AE45-0043010E4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Renal manifestations</a:t>
            </a:r>
            <a:endParaRPr lang="el-GR" sz="3600" b="1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A4A2828-783F-2A4D-AAEB-63F97D43D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Asymptomatic glomerular hematuria </a:t>
            </a:r>
          </a:p>
          <a:p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Glomerular hematuria and rise in serum creatinine with a variable degree of proteinuria</a:t>
            </a:r>
          </a:p>
          <a:p>
            <a:r>
              <a:rPr lang="en-US" dirty="0">
                <a:ea typeface="Apple Symbols" panose="02000000000000000000" pitchFamily="2" charset="-79"/>
                <a:cs typeface="Apple Symbols" panose="02000000000000000000" pitchFamily="2" charset="-79"/>
              </a:rPr>
              <a:t>Rapidly progressive glomerulonephritis</a:t>
            </a:r>
          </a:p>
          <a:p>
            <a:endParaRPr lang="en-US" dirty="0"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en-US" sz="3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en-US" sz="36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en-US" sz="36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en-US" sz="36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el-GR" dirty="0"/>
          </a:p>
        </p:txBody>
      </p:sp>
      <p:sp>
        <p:nvSpPr>
          <p:cNvPr id="4" name="Επεξήγηση με γραμμή 1 (γραμμή έμφασης και περιγράμματος) 3">
            <a:extLst>
              <a:ext uri="{FF2B5EF4-FFF2-40B4-BE49-F238E27FC236}">
                <a16:creationId xmlns:a16="http://schemas.microsoft.com/office/drawing/2014/main" id="{766F7441-CA2B-1849-A876-514B9939AAA8}"/>
              </a:ext>
            </a:extLst>
          </p:cNvPr>
          <p:cNvSpPr/>
          <p:nvPr/>
        </p:nvSpPr>
        <p:spPr>
          <a:xfrm>
            <a:off x="8165054" y="150607"/>
            <a:ext cx="3356386" cy="2226832"/>
          </a:xfrm>
          <a:prstGeom prst="accentBorderCallout1">
            <a:avLst>
              <a:gd name="adj1" fmla="val 18750"/>
              <a:gd name="adj2" fmla="val -8333"/>
              <a:gd name="adj3" fmla="val 77795"/>
              <a:gd name="adj4" fmla="val -4771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Επεξήγηση με γραμμή 1 (γραμμή έμφασης και περιγράμματος) 4">
            <a:extLst>
              <a:ext uri="{FF2B5EF4-FFF2-40B4-BE49-F238E27FC236}">
                <a16:creationId xmlns:a16="http://schemas.microsoft.com/office/drawing/2014/main" id="{F8C7C1F6-8FD5-9343-B950-35427C7313E2}"/>
              </a:ext>
            </a:extLst>
          </p:cNvPr>
          <p:cNvSpPr/>
          <p:nvPr/>
        </p:nvSpPr>
        <p:spPr>
          <a:xfrm>
            <a:off x="8165054" y="3637878"/>
            <a:ext cx="3356386" cy="2226832"/>
          </a:xfrm>
          <a:prstGeom prst="accentBorderCallout1">
            <a:avLst>
              <a:gd name="adj1" fmla="val 18750"/>
              <a:gd name="adj2" fmla="val -8333"/>
              <a:gd name="adj3" fmla="val 7263"/>
              <a:gd name="adj4" fmla="val -3970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Progressive loss of renal function within days or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&gt;50% crescents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1F836A0-652E-3949-A365-91C50C1D2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054" y="150607"/>
            <a:ext cx="3320525" cy="22136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189FAB7-3CBB-6840-BEFC-0454186091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7916784"/>
              </p:ext>
            </p:extLst>
          </p:nvPr>
        </p:nvGraphicFramePr>
        <p:xfrm>
          <a:off x="940663" y="4226714"/>
          <a:ext cx="6418729" cy="18509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85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3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87620" marR="87620" horzOverflow="overflow">
                    <a:solidFill>
                      <a:srgbClr val="F9F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Serum Creatinine</a:t>
                      </a:r>
                      <a:r>
                        <a:rPr kumimoji="0" 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 </a:t>
                      </a:r>
                      <a:r>
                        <a:rPr kumimoji="0" 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(mg/dl)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83436" marR="83436" horzOverflow="overflow">
                    <a:solidFill>
                      <a:srgbClr val="F9F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83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dirty="0"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Crescentic ANCA-GN</a:t>
                      </a:r>
                      <a:endParaRPr kumimoji="0" lang="en-US" sz="2400" u="none" strike="noStrike" cap="none" normalizeH="0" baseline="0" dirty="0">
                        <a:ln>
                          <a:noFill/>
                        </a:ln>
                        <a:effectLst/>
                        <a:latin typeface="+mn-lt"/>
                        <a:ea typeface="Apple Symbols" panose="02000000000000000000" pitchFamily="2" charset="-79"/>
                        <a:cs typeface="Apple Symbols" panose="02000000000000000000" pitchFamily="2" charset="-79"/>
                      </a:endParaRPr>
                    </a:p>
                  </a:txBody>
                  <a:tcPr marL="83436" marR="83436" horzOverflow="overflow">
                    <a:solidFill>
                      <a:srgbClr val="F9F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6.5±4 </a:t>
                      </a:r>
                      <a:r>
                        <a:rPr kumimoji="0" 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pple Symbols" panose="02000000000000000000" pitchFamily="2" charset="-79"/>
                          <a:cs typeface="Apple Symbols" panose="02000000000000000000" pitchFamily="2" charset="-79"/>
                        </a:rPr>
                        <a:t>(0.8-22.1)</a:t>
                      </a:r>
                    </a:p>
                  </a:txBody>
                  <a:tcPr marL="83436" marR="83436" horzOverflow="overflow">
                    <a:solidFill>
                      <a:srgbClr val="F9F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286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E60F016E-5D16-F04B-A737-1405B2A22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8788" y="2160589"/>
            <a:ext cx="3545842" cy="9239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l-GR" sz="1800" dirty="0">
                <a:solidFill>
                  <a:srgbClr val="0432FF"/>
                </a:solidFill>
                <a:latin typeface="Arial" panose="020B0604020202020204" pitchFamily="34" charset="0"/>
              </a:rPr>
              <a:t>Paucity </a:t>
            </a:r>
            <a:r>
              <a:rPr lang="en-US" altLang="el-GR" sz="1800" dirty="0">
                <a:latin typeface="Arial" panose="020B0604020202020204" pitchFamily="34" charset="0"/>
              </a:rPr>
              <a:t>of glomerular IF staining </a:t>
            </a:r>
          </a:p>
          <a:p>
            <a:r>
              <a:rPr lang="en-US" altLang="el-GR" sz="1800" dirty="0">
                <a:latin typeface="Arial" panose="020B0604020202020204" pitchFamily="34" charset="0"/>
              </a:rPr>
              <a:t>for immunoglobulin </a:t>
            </a:r>
          </a:p>
          <a:p>
            <a:endParaRPr lang="en-US" altLang="el-GR" sz="1800" b="1" dirty="0">
              <a:latin typeface="Arial" panose="020B0604020202020204" pitchFamily="34" charset="0"/>
            </a:endParaRP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BD10A1BF-E4C1-5349-81DD-11A9E2F96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1224" y="4802493"/>
            <a:ext cx="2289088" cy="83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l-GR" sz="2400" b="1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Pauci-immune</a:t>
            </a:r>
          </a:p>
          <a:p>
            <a:r>
              <a:rPr lang="en-US" altLang="el-GR" sz="2400" b="1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GN</a:t>
            </a:r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id="{38868506-BF46-E04F-AF48-F59519D03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0" y="3589339"/>
            <a:ext cx="1111250" cy="915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l-GR" sz="1800" dirty="0">
                <a:latin typeface="Arial" panose="020B0604020202020204" pitchFamily="34" charset="0"/>
              </a:rPr>
              <a:t>No</a:t>
            </a:r>
          </a:p>
          <a:p>
            <a:r>
              <a:rPr lang="en-US" altLang="el-GR" sz="1800" dirty="0">
                <a:latin typeface="Arial" panose="020B0604020202020204" pitchFamily="34" charset="0"/>
              </a:rPr>
              <a:t>systemic</a:t>
            </a:r>
          </a:p>
          <a:p>
            <a:r>
              <a:rPr lang="en-US" altLang="el-GR" sz="1800" dirty="0">
                <a:latin typeface="Arial" panose="020B0604020202020204" pitchFamily="34" charset="0"/>
              </a:rPr>
              <a:t>vasculitis</a:t>
            </a:r>
          </a:p>
        </p:txBody>
      </p:sp>
      <p:sp>
        <p:nvSpPr>
          <p:cNvPr id="77829" name="Rectangle 5">
            <a:extLst>
              <a:ext uri="{FF2B5EF4-FFF2-40B4-BE49-F238E27FC236}">
                <a16:creationId xmlns:a16="http://schemas.microsoft.com/office/drawing/2014/main" id="{5BAB1F2E-EACF-884B-8906-94E51117D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8085" y="4845050"/>
            <a:ext cx="1981312" cy="83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l-GR" sz="2400" b="1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Microscopic</a:t>
            </a:r>
          </a:p>
          <a:p>
            <a:pPr algn="l"/>
            <a:r>
              <a:rPr lang="en-US" altLang="el-GR" sz="2400" b="1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Polyangiitis</a:t>
            </a:r>
          </a:p>
        </p:txBody>
      </p:sp>
      <p:sp>
        <p:nvSpPr>
          <p:cNvPr id="77830" name="Rectangle 6">
            <a:extLst>
              <a:ext uri="{FF2B5EF4-FFF2-40B4-BE49-F238E27FC236}">
                <a16:creationId xmlns:a16="http://schemas.microsoft.com/office/drawing/2014/main" id="{C9DC0761-D07E-DB4D-9224-A89FB847D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589339"/>
            <a:ext cx="1617943" cy="9239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l-GR" sz="1800" dirty="0">
                <a:latin typeface="Arial" panose="020B0604020202020204" pitchFamily="34" charset="0"/>
              </a:rPr>
              <a:t>Vasculitis with</a:t>
            </a:r>
          </a:p>
          <a:p>
            <a:r>
              <a:rPr lang="en-US" altLang="el-GR" sz="1800" dirty="0">
                <a:latin typeface="Arial" panose="020B0604020202020204" pitchFamily="34" charset="0"/>
              </a:rPr>
              <a:t>no asthma or</a:t>
            </a:r>
          </a:p>
          <a:p>
            <a:r>
              <a:rPr lang="en-US" altLang="el-GR" sz="1800" dirty="0">
                <a:latin typeface="Arial" panose="020B0604020202020204" pitchFamily="34" charset="0"/>
              </a:rPr>
              <a:t>granulomas</a:t>
            </a:r>
          </a:p>
        </p:txBody>
      </p:sp>
      <p:sp>
        <p:nvSpPr>
          <p:cNvPr id="77831" name="Rectangle 7">
            <a:extLst>
              <a:ext uri="{FF2B5EF4-FFF2-40B4-BE49-F238E27FC236}">
                <a16:creationId xmlns:a16="http://schemas.microsoft.com/office/drawing/2014/main" id="{2B152EA8-2831-054E-9326-317B28741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496" y="4858722"/>
            <a:ext cx="2609689" cy="83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l-GR" sz="2400" b="1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Granulomatosis</a:t>
            </a:r>
          </a:p>
          <a:p>
            <a:r>
              <a:rPr lang="en-US" altLang="el-GR" sz="2400" b="1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with Polyangiitis</a:t>
            </a:r>
          </a:p>
        </p:txBody>
      </p:sp>
      <p:sp>
        <p:nvSpPr>
          <p:cNvPr id="77832" name="Rectangle 8">
            <a:extLst>
              <a:ext uri="{FF2B5EF4-FFF2-40B4-BE49-F238E27FC236}">
                <a16:creationId xmlns:a16="http://schemas.microsoft.com/office/drawing/2014/main" id="{EB637F12-48B3-994C-9ADF-7FEF1A34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2213" y="3586164"/>
            <a:ext cx="1442703" cy="9239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l-GR" sz="1800" dirty="0">
                <a:latin typeface="Arial" panose="020B0604020202020204" pitchFamily="34" charset="0"/>
              </a:rPr>
              <a:t>Granulomas</a:t>
            </a:r>
          </a:p>
          <a:p>
            <a:r>
              <a:rPr lang="en-US" altLang="el-GR" sz="1800" dirty="0">
                <a:latin typeface="Arial" panose="020B0604020202020204" pitchFamily="34" charset="0"/>
              </a:rPr>
              <a:t>and no</a:t>
            </a:r>
          </a:p>
          <a:p>
            <a:r>
              <a:rPr lang="en-US" altLang="el-GR" sz="1800" dirty="0">
                <a:latin typeface="Arial" panose="020B0604020202020204" pitchFamily="34" charset="0"/>
              </a:rPr>
              <a:t>asthma</a:t>
            </a:r>
          </a:p>
        </p:txBody>
      </p:sp>
      <p:sp>
        <p:nvSpPr>
          <p:cNvPr id="77833" name="Rectangle 9">
            <a:extLst>
              <a:ext uri="{FF2B5EF4-FFF2-40B4-BE49-F238E27FC236}">
                <a16:creationId xmlns:a16="http://schemas.microsoft.com/office/drawing/2014/main" id="{6C35A8B8-2607-3046-BAE8-B8773B7E3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1680" y="4873625"/>
            <a:ext cx="3040362" cy="120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l-GR" sz="2400" b="1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Eosinophilic G</a:t>
            </a:r>
            <a:r>
              <a:rPr lang="en-US" sz="2400" b="1" dirty="0">
                <a:solidFill>
                  <a:srgbClr val="0432FF"/>
                </a:solidFill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ranulomatosis with Polyangiitis </a:t>
            </a:r>
            <a:endParaRPr lang="en-US" altLang="el-GR" sz="2400" b="1" dirty="0">
              <a:solidFill>
                <a:srgbClr val="0432FF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77834" name="Rectangle 10">
            <a:extLst>
              <a:ext uri="{FF2B5EF4-FFF2-40B4-BE49-F238E27FC236}">
                <a16:creationId xmlns:a16="http://schemas.microsoft.com/office/drawing/2014/main" id="{C0EA0C60-98D9-D643-B7D6-798DA422D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2326" y="3503613"/>
            <a:ext cx="1493999" cy="12009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l-GR" sz="1800" dirty="0">
                <a:latin typeface="Arial" panose="020B0604020202020204" pitchFamily="34" charset="0"/>
              </a:rPr>
              <a:t>Eosinophilia,</a:t>
            </a:r>
          </a:p>
          <a:p>
            <a:pPr algn="l"/>
            <a:r>
              <a:rPr lang="en-US" altLang="el-GR" sz="1800" dirty="0">
                <a:latin typeface="Arial" panose="020B0604020202020204" pitchFamily="34" charset="0"/>
              </a:rPr>
              <a:t>asthma and</a:t>
            </a:r>
          </a:p>
          <a:p>
            <a:pPr algn="l"/>
            <a:r>
              <a:rPr lang="en-US" altLang="el-GR" sz="1800" dirty="0">
                <a:latin typeface="Arial" panose="020B0604020202020204" pitchFamily="34" charset="0"/>
              </a:rPr>
              <a:t>granulomas</a:t>
            </a:r>
          </a:p>
          <a:p>
            <a:pPr algn="l"/>
            <a:endParaRPr lang="en-US" altLang="el-GR" sz="1800" dirty="0">
              <a:latin typeface="Arial" panose="020B0604020202020204" pitchFamily="34" charset="0"/>
            </a:endParaRPr>
          </a:p>
        </p:txBody>
      </p:sp>
      <p:sp>
        <p:nvSpPr>
          <p:cNvPr id="77835" name="Line 11">
            <a:extLst>
              <a:ext uri="{FF2B5EF4-FFF2-40B4-BE49-F238E27FC236}">
                <a16:creationId xmlns:a16="http://schemas.microsoft.com/office/drawing/2014/main" id="{2A327507-2C9D-894D-903A-7DFD1D9C1B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4543426"/>
            <a:ext cx="0" cy="257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7836" name="Line 12">
            <a:extLst>
              <a:ext uri="{FF2B5EF4-FFF2-40B4-BE49-F238E27FC236}">
                <a16:creationId xmlns:a16="http://schemas.microsoft.com/office/drawing/2014/main" id="{85A02F4B-D81C-B640-A44F-F35DE96A78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9500" y="4546601"/>
            <a:ext cx="0" cy="257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7837" name="Line 13">
            <a:extLst>
              <a:ext uri="{FF2B5EF4-FFF2-40B4-BE49-F238E27FC236}">
                <a16:creationId xmlns:a16="http://schemas.microsoft.com/office/drawing/2014/main" id="{14ABE836-9BFE-6B44-B615-46CD6A035E0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4546601"/>
            <a:ext cx="0" cy="257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7838" name="Line 14">
            <a:extLst>
              <a:ext uri="{FF2B5EF4-FFF2-40B4-BE49-F238E27FC236}">
                <a16:creationId xmlns:a16="http://schemas.microsoft.com/office/drawing/2014/main" id="{367DDA06-162D-F84A-A34B-1CCE22BD3CF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4694238"/>
            <a:ext cx="0" cy="257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7839" name="Line 15">
            <a:extLst>
              <a:ext uri="{FF2B5EF4-FFF2-40B4-BE49-F238E27FC236}">
                <a16:creationId xmlns:a16="http://schemas.microsoft.com/office/drawing/2014/main" id="{BAE98527-8067-1D4D-BBB7-3DE5AADFEE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3352801"/>
            <a:ext cx="0" cy="257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7840" name="Line 16">
            <a:extLst>
              <a:ext uri="{FF2B5EF4-FFF2-40B4-BE49-F238E27FC236}">
                <a16:creationId xmlns:a16="http://schemas.microsoft.com/office/drawing/2014/main" id="{AE294A09-9F66-A143-ACE2-4A3F0D867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9500" y="3348039"/>
            <a:ext cx="0" cy="257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7841" name="Line 17">
            <a:extLst>
              <a:ext uri="{FF2B5EF4-FFF2-40B4-BE49-F238E27FC236}">
                <a16:creationId xmlns:a16="http://schemas.microsoft.com/office/drawing/2014/main" id="{1B3FEE44-4E3C-B84D-85F5-60BAAEB223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3348039"/>
            <a:ext cx="0" cy="257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7842" name="Line 18">
            <a:extLst>
              <a:ext uri="{FF2B5EF4-FFF2-40B4-BE49-F238E27FC236}">
                <a16:creationId xmlns:a16="http://schemas.microsoft.com/office/drawing/2014/main" id="{3FE91ED8-4DCD-C849-B4DB-9DAEC33A34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3324226"/>
            <a:ext cx="0" cy="257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7843" name="Line 19">
            <a:extLst>
              <a:ext uri="{FF2B5EF4-FFF2-40B4-BE49-F238E27FC236}">
                <a16:creationId xmlns:a16="http://schemas.microsoft.com/office/drawing/2014/main" id="{59764378-A8DC-FA42-A0EB-74BF2F3D48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3352800"/>
            <a:ext cx="571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7844" name="Rectangle 20">
            <a:extLst>
              <a:ext uri="{FF2B5EF4-FFF2-40B4-BE49-F238E27FC236}">
                <a16:creationId xmlns:a16="http://schemas.microsoft.com/office/drawing/2014/main" id="{B6348B60-4D99-1D42-8B6A-331D90BD1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132014"/>
            <a:ext cx="3733800" cy="9921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l-GR" altLang="el-GR"/>
          </a:p>
        </p:txBody>
      </p:sp>
      <p:sp>
        <p:nvSpPr>
          <p:cNvPr id="77845" name="Line 21">
            <a:extLst>
              <a:ext uri="{FF2B5EF4-FFF2-40B4-BE49-F238E27FC236}">
                <a16:creationId xmlns:a16="http://schemas.microsoft.com/office/drawing/2014/main" id="{49D27451-A9BC-4447-AE89-CBDB092718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2988" y="3124200"/>
            <a:ext cx="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7846" name="Rectangle 22">
            <a:extLst>
              <a:ext uri="{FF2B5EF4-FFF2-40B4-BE49-F238E27FC236}">
                <a16:creationId xmlns:a16="http://schemas.microsoft.com/office/drawing/2014/main" id="{FF6CA9F6-17F7-5349-97D8-33A02E04C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1319" y="253564"/>
            <a:ext cx="7014549" cy="120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l-GR" sz="3600" b="1" dirty="0">
                <a:solidFill>
                  <a:srgbClr val="0432FF"/>
                </a:solidFill>
                <a:latin typeface="+mj-lt"/>
                <a:ea typeface="Apple Symbols" panose="02000000000000000000" pitchFamily="2" charset="-79"/>
                <a:cs typeface="Apple Symbols" panose="02000000000000000000" pitchFamily="2" charset="-79"/>
              </a:rPr>
              <a:t>ANCA-GLOMERULONEPHRITIS</a:t>
            </a:r>
          </a:p>
          <a:p>
            <a:r>
              <a:rPr lang="en-US" altLang="el-GR" sz="3600" dirty="0">
                <a:latin typeface="+mn-lt"/>
                <a:ea typeface="Apple Symbols" panose="02000000000000000000" pitchFamily="2" charset="-79"/>
                <a:cs typeface="Apple Symbols" panose="02000000000000000000" pitchFamily="2" charset="-79"/>
              </a:rPr>
              <a:t>(usually with necrosis and crescents)</a:t>
            </a:r>
          </a:p>
        </p:txBody>
      </p:sp>
      <p:sp>
        <p:nvSpPr>
          <p:cNvPr id="77847" name="Line 23">
            <a:extLst>
              <a:ext uri="{FF2B5EF4-FFF2-40B4-BE49-F238E27FC236}">
                <a16:creationId xmlns:a16="http://schemas.microsoft.com/office/drawing/2014/main" id="{7408F6BB-7CCE-E649-8A6B-25C28B0112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654175"/>
            <a:ext cx="0" cy="44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1147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167DBC65-B768-7949-8C8C-D009B3026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15" y="487642"/>
            <a:ext cx="11544485" cy="110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l-GR" sz="3600" b="1" dirty="0">
                <a:latin typeface="+mn-lt"/>
                <a:ea typeface="Apple Symbols" panose="02000000000000000000" pitchFamily="2" charset="-79"/>
                <a:cs typeface="Apple Symbols" panose="02000000000000000000" pitchFamily="2" charset="-79"/>
              </a:rPr>
              <a:t>Serological classification 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BA1D7BC8-CD48-8145-90B5-678A17B28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5" y="1539171"/>
            <a:ext cx="4958111" cy="404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2094CD-3CBB-0046-AA2C-D2FD8125E086}"/>
              </a:ext>
            </a:extLst>
          </p:cNvPr>
          <p:cNvSpPr txBox="1"/>
          <p:nvPr/>
        </p:nvSpPr>
        <p:spPr>
          <a:xfrm>
            <a:off x="384464" y="6063054"/>
            <a:ext cx="4897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Lionaki S et al. Arthritis &amp; Rheumatology 2012</a:t>
            </a:r>
          </a:p>
        </p:txBody>
      </p:sp>
      <p:sp>
        <p:nvSpPr>
          <p:cNvPr id="7" name="Θέση περιεχομένου 3">
            <a:extLst>
              <a:ext uri="{FF2B5EF4-FFF2-40B4-BE49-F238E27FC236}">
                <a16:creationId xmlns:a16="http://schemas.microsoft.com/office/drawing/2014/main" id="{EC40C625-997B-DE4A-84E4-2F0783DADDF0}"/>
              </a:ext>
            </a:extLst>
          </p:cNvPr>
          <p:cNvSpPr txBox="1">
            <a:spLocks/>
          </p:cNvSpPr>
          <p:nvPr/>
        </p:nvSpPr>
        <p:spPr>
          <a:xfrm>
            <a:off x="5936165" y="738267"/>
            <a:ext cx="5334000" cy="2265681"/>
          </a:xfrm>
          <a:prstGeom prst="rect">
            <a:avLst/>
          </a:prstGeom>
          <a:solidFill>
            <a:srgbClr val="F9FFE3"/>
          </a:solidFill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PR3-ANCA vasculitis</a:t>
            </a:r>
          </a:p>
          <a:p>
            <a:r>
              <a:rPr lang="en-US" sz="3200" dirty="0">
                <a:ea typeface="Apple Symbols" panose="02000000000000000000" pitchFamily="2" charset="-79"/>
                <a:cs typeface="Apple Symbols" panose="02000000000000000000" pitchFamily="2" charset="-79"/>
              </a:rPr>
              <a:t>⬆︎ In northern Europe, north America, Australia</a:t>
            </a:r>
          </a:p>
          <a:p>
            <a:r>
              <a:rPr lang="en-US" sz="3200" dirty="0">
                <a:ea typeface="Apple Symbols" panose="02000000000000000000" pitchFamily="2" charset="-79"/>
                <a:cs typeface="Apple Symbols" panose="02000000000000000000" pitchFamily="2" charset="-79"/>
              </a:rPr>
              <a:t>HLA-DP genetic association</a:t>
            </a:r>
          </a:p>
          <a:p>
            <a:r>
              <a:rPr lang="en-US" sz="3200" dirty="0">
                <a:ea typeface="Apple Symbols" panose="02000000000000000000" pitchFamily="2" charset="-79"/>
                <a:cs typeface="Apple Symbols" panose="02000000000000000000" pitchFamily="2" charset="-79"/>
              </a:rPr>
              <a:t>⬆︎ Upper respiratory tract disease</a:t>
            </a:r>
          </a:p>
          <a:p>
            <a:r>
              <a:rPr lang="en-US" sz="3200" dirty="0">
                <a:ea typeface="Apple Symbols" panose="02000000000000000000" pitchFamily="2" charset="-79"/>
                <a:cs typeface="Apple Symbols" panose="02000000000000000000" pitchFamily="2" charset="-79"/>
              </a:rPr>
              <a:t>⬆︎ Granulomatous inflammation </a:t>
            </a:r>
          </a:p>
          <a:p>
            <a:r>
              <a:rPr lang="en-US" sz="3200" dirty="0">
                <a:ea typeface="Apple Symbols" panose="02000000000000000000" pitchFamily="2" charset="-79"/>
                <a:cs typeface="Apple Symbols" panose="02000000000000000000" pitchFamily="2" charset="-79"/>
              </a:rPr>
              <a:t>⬆︎ Necrosis at diagnosis</a:t>
            </a:r>
          </a:p>
          <a:p>
            <a:endParaRPr lang="el-GR" dirty="0"/>
          </a:p>
        </p:txBody>
      </p:sp>
      <p:sp>
        <p:nvSpPr>
          <p:cNvPr id="8" name="Θέση περιεχομένου 4">
            <a:extLst>
              <a:ext uri="{FF2B5EF4-FFF2-40B4-BE49-F238E27FC236}">
                <a16:creationId xmlns:a16="http://schemas.microsoft.com/office/drawing/2014/main" id="{702ECAC0-708E-514C-8696-F50916D44F80}"/>
              </a:ext>
            </a:extLst>
          </p:cNvPr>
          <p:cNvSpPr txBox="1">
            <a:spLocks/>
          </p:cNvSpPr>
          <p:nvPr/>
        </p:nvSpPr>
        <p:spPr>
          <a:xfrm>
            <a:off x="5936165" y="3171891"/>
            <a:ext cx="5334000" cy="2416224"/>
          </a:xfrm>
          <a:prstGeom prst="rect">
            <a:avLst/>
          </a:prstGeom>
          <a:solidFill>
            <a:srgbClr val="F9FFE3"/>
          </a:solidFill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500" b="1" dirty="0">
                <a:ea typeface="Apple Symbols" panose="02000000000000000000" pitchFamily="2" charset="-79"/>
                <a:cs typeface="Apple Symbols" panose="02000000000000000000" pitchFamily="2" charset="-79"/>
              </a:rPr>
              <a:t>MPO-ANCA vasculitis</a:t>
            </a:r>
          </a:p>
          <a:p>
            <a:r>
              <a:rPr lang="en-US" sz="3400" dirty="0">
                <a:ea typeface="Apple Symbols" panose="02000000000000000000" pitchFamily="2" charset="-79"/>
                <a:cs typeface="Apple Symbols" panose="02000000000000000000" pitchFamily="2" charset="-79"/>
              </a:rPr>
              <a:t>⬆︎ In southern  Europe, southern Unites States, Asia</a:t>
            </a:r>
          </a:p>
          <a:p>
            <a:r>
              <a:rPr lang="en-US" sz="3400" dirty="0">
                <a:ea typeface="Apple Symbols" panose="02000000000000000000" pitchFamily="2" charset="-79"/>
                <a:cs typeface="Apple Symbols" panose="02000000000000000000" pitchFamily="2" charset="-79"/>
              </a:rPr>
              <a:t>HLA-DQ genetic association</a:t>
            </a:r>
          </a:p>
          <a:p>
            <a:r>
              <a:rPr lang="en-US" sz="3400" dirty="0">
                <a:ea typeface="Apple Symbols" panose="02000000000000000000" pitchFamily="2" charset="-79"/>
                <a:cs typeface="Apple Symbols" panose="02000000000000000000" pitchFamily="2" charset="-79"/>
              </a:rPr>
              <a:t>⬆︎ Renal disease</a:t>
            </a:r>
          </a:p>
          <a:p>
            <a:r>
              <a:rPr lang="en-US" sz="3400" dirty="0">
                <a:ea typeface="Apple Symbols" panose="02000000000000000000" pitchFamily="2" charset="-79"/>
                <a:cs typeface="Apple Symbols" panose="02000000000000000000" pitchFamily="2" charset="-79"/>
              </a:rPr>
              <a:t>⬇︎ Granulomatous inflammation</a:t>
            </a:r>
          </a:p>
          <a:p>
            <a:r>
              <a:rPr lang="en-US" sz="3400" dirty="0">
                <a:ea typeface="Apple Symbols" panose="02000000000000000000" pitchFamily="2" charset="-79"/>
                <a:cs typeface="Apple Symbols" panose="02000000000000000000" pitchFamily="2" charset="-79"/>
              </a:rPr>
              <a:t>⬆︎ Sclerosis at diagnosis</a:t>
            </a:r>
          </a:p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B1556-98DD-DC4B-8BB8-CDA47602C190}"/>
              </a:ext>
            </a:extLst>
          </p:cNvPr>
          <p:cNvSpPr txBox="1"/>
          <p:nvPr/>
        </p:nvSpPr>
        <p:spPr>
          <a:xfrm>
            <a:off x="5936165" y="5756058"/>
            <a:ext cx="5334000" cy="707886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5% of patients with ANCA vasculitis also have anti-GBM antibodies in their circulation</a:t>
            </a:r>
            <a:endParaRPr lang="el-GR" sz="2000" dirty="0">
              <a:solidFill>
                <a:srgbClr val="0432FF"/>
              </a:solidFill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43070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7C35766-22E7-AE4F-AD24-1A5EEBD0D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423" y="2117857"/>
            <a:ext cx="1867124" cy="18671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B56DEC-CFDB-AF46-B177-DC85E85DA8AA}"/>
              </a:ext>
            </a:extLst>
          </p:cNvPr>
          <p:cNvSpPr txBox="1"/>
          <p:nvPr/>
        </p:nvSpPr>
        <p:spPr>
          <a:xfrm>
            <a:off x="9044157" y="2870491"/>
            <a:ext cx="2186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ANCA-GN</a:t>
            </a:r>
            <a:endParaRPr lang="el-GR" sz="3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9EDC03-402A-A441-82C5-D0E7E9B0E149}"/>
              </a:ext>
            </a:extLst>
          </p:cNvPr>
          <p:cNvSpPr txBox="1"/>
          <p:nvPr/>
        </p:nvSpPr>
        <p:spPr>
          <a:xfrm>
            <a:off x="353171" y="2870491"/>
            <a:ext cx="3590448" cy="523220"/>
          </a:xfrm>
          <a:prstGeom prst="rect">
            <a:avLst/>
          </a:prstGeom>
          <a:solidFill>
            <a:srgbClr val="F4FFDA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Injection anti-MPO IgG </a:t>
            </a:r>
            <a:endParaRPr lang="el-GR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9ACFDC-5737-8340-82E6-FCD125EB2D5A}"/>
              </a:ext>
            </a:extLst>
          </p:cNvPr>
          <p:cNvSpPr txBox="1"/>
          <p:nvPr/>
        </p:nvSpPr>
        <p:spPr>
          <a:xfrm>
            <a:off x="1226372" y="849482"/>
            <a:ext cx="10004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Pathogenesis: ANCA-GN mouse model</a:t>
            </a:r>
            <a:endParaRPr lang="el-GR" sz="4000" dirty="0"/>
          </a:p>
        </p:txBody>
      </p:sp>
      <p:sp>
        <p:nvSpPr>
          <p:cNvPr id="15" name="Δεξιό βέλος 14">
            <a:extLst>
              <a:ext uri="{FF2B5EF4-FFF2-40B4-BE49-F238E27FC236}">
                <a16:creationId xmlns:a16="http://schemas.microsoft.com/office/drawing/2014/main" id="{2E3A6063-2248-0C4A-A1BB-56878248FDBB}"/>
              </a:ext>
            </a:extLst>
          </p:cNvPr>
          <p:cNvSpPr/>
          <p:nvPr/>
        </p:nvSpPr>
        <p:spPr>
          <a:xfrm>
            <a:off x="4140160" y="3051419"/>
            <a:ext cx="935916" cy="161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Δεξιό βέλος 15">
            <a:extLst>
              <a:ext uri="{FF2B5EF4-FFF2-40B4-BE49-F238E27FC236}">
                <a16:creationId xmlns:a16="http://schemas.microsoft.com/office/drawing/2014/main" id="{E7D9F0C3-0D2A-FA44-9F7C-356A228B0C27}"/>
              </a:ext>
            </a:extLst>
          </p:cNvPr>
          <p:cNvSpPr/>
          <p:nvPr/>
        </p:nvSpPr>
        <p:spPr>
          <a:xfrm>
            <a:off x="7777868" y="3132101"/>
            <a:ext cx="935916" cy="161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193226-B25D-214A-A3CB-F7FEA9198AE8}"/>
              </a:ext>
            </a:extLst>
          </p:cNvPr>
          <p:cNvSpPr txBox="1"/>
          <p:nvPr/>
        </p:nvSpPr>
        <p:spPr>
          <a:xfrm>
            <a:off x="7358744" y="6196403"/>
            <a:ext cx="448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dirty="0"/>
              <a:t>Xiao H et al. J </a:t>
            </a:r>
            <a:r>
              <a:rPr lang="en" dirty="0" err="1"/>
              <a:t>Clin</a:t>
            </a:r>
            <a:r>
              <a:rPr lang="en" dirty="0"/>
              <a:t> Invest 2002 </a:t>
            </a:r>
          </a:p>
        </p:txBody>
      </p:sp>
    </p:spTree>
    <p:extLst>
      <p:ext uri="{BB962C8B-B14F-4D97-AF65-F5344CB8AC3E}">
        <p14:creationId xmlns:p14="http://schemas.microsoft.com/office/powerpoint/2010/main" val="949540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4506</Words>
  <Application>Microsoft Office PowerPoint</Application>
  <PresentationFormat>Widescreen</PresentationFormat>
  <Paragraphs>594</Paragraphs>
  <Slides>57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Apple Symbols</vt:lpstr>
      <vt:lpstr>arial</vt:lpstr>
      <vt:lpstr>arial</vt:lpstr>
      <vt:lpstr>Arial Black</vt:lpstr>
      <vt:lpstr>BlinkMacSystemFont</vt:lpstr>
      <vt:lpstr>Calibri</vt:lpstr>
      <vt:lpstr>Calibri Light</vt:lpstr>
      <vt:lpstr>Century Gothic</vt:lpstr>
      <vt:lpstr>Franklin Gothic Book</vt:lpstr>
      <vt:lpstr>Helvetica Neue</vt:lpstr>
      <vt:lpstr>Times New Roman</vt:lpstr>
      <vt:lpstr>Wingdings</vt:lpstr>
      <vt:lpstr>Θέμα του Office</vt:lpstr>
      <vt:lpstr>Treatment Updates in ANCA-associated vasculitis and glomerulonephritis</vt:lpstr>
      <vt:lpstr>Kidney involvement in ANCA-vasculitis</vt:lpstr>
      <vt:lpstr>PowerPoint Presentation</vt:lpstr>
      <vt:lpstr>PowerPoint Presentation</vt:lpstr>
      <vt:lpstr>Aging crescent</vt:lpstr>
      <vt:lpstr>Renal manifestations</vt:lpstr>
      <vt:lpstr>PowerPoint Presentation</vt:lpstr>
      <vt:lpstr>PowerPoint Presentation</vt:lpstr>
      <vt:lpstr>PowerPoint Presentation</vt:lpstr>
      <vt:lpstr>ANCA-glomerulonephritis diagnosis </vt:lpstr>
      <vt:lpstr>PowerPoint Presentation</vt:lpstr>
      <vt:lpstr>Induction of remission in ANCA-GN </vt:lpstr>
      <vt:lpstr>Rate and time to remission</vt:lpstr>
      <vt:lpstr>Cause of death within the first 12 months </vt:lpstr>
      <vt:lpstr>Factors associated with 1-year mortality</vt:lpstr>
      <vt:lpstr>Rituximab in ANCA disease</vt:lpstr>
      <vt:lpstr>Rituximab instead of Cyclophosphamide: RAVE</vt:lpstr>
      <vt:lpstr>New therapeutic targets in ANCA-SVV Remission induction</vt:lpstr>
      <vt:lpstr>Combined therapies </vt:lpstr>
      <vt:lpstr>PowerPoint Presentation</vt:lpstr>
      <vt:lpstr>Rituximab + low-dose cyclophosphamide for renal ANCA-vasculitis</vt:lpstr>
      <vt:lpstr>Rapid remission with combined therapy  Changes in BVAS over the first 6 months</vt:lpstr>
      <vt:lpstr>Quick decline in anti-MPO or anti-PR3 antibodies titers</vt:lpstr>
      <vt:lpstr>End stage kidney disease during 5-year follow-up </vt:lpstr>
      <vt:lpstr>PowerPoint Presentation</vt:lpstr>
      <vt:lpstr>Complement inhibition  </vt:lpstr>
      <vt:lpstr>PowerPoint Presentation</vt:lpstr>
      <vt:lpstr>Low C3 at diagnosis: major risk factor for ESKD or vasculitis-related death at 1st year </vt:lpstr>
      <vt:lpstr>PowerPoint Presentation</vt:lpstr>
      <vt:lpstr>CCX168 (Avacopan): Small molecule acting as antagonist of the human C5aR Receptor</vt:lpstr>
      <vt:lpstr>ADVOCATE trial: Avacopan vs. high-dose GCs in ANCA-vasculitis</vt:lpstr>
      <vt:lpstr>ADVOCATE study: Results</vt:lpstr>
      <vt:lpstr>PowerPoint Presentation</vt:lpstr>
      <vt:lpstr>Avacopan: Beneficial effect in renal function relative to GC</vt:lpstr>
      <vt:lpstr>PowerPoint Presentation</vt:lpstr>
      <vt:lpstr>Avacopan vs. prednisone</vt:lpstr>
      <vt:lpstr>Avacopan based regimen lowers overall GC dose vs. GC-based regimen   </vt:lpstr>
      <vt:lpstr>Ιn 2021 the US FDA avacopan was approved, for the treatment of ANCA-vasculitis</vt:lpstr>
      <vt:lpstr>Indications of avacopan in ANCA-SVV to date </vt:lpstr>
      <vt:lpstr>Plasma-exchange (PLEX)</vt:lpstr>
      <vt:lpstr> MEPEX Trial: PLEX or Methyl-prednisolone pulses  </vt:lpstr>
      <vt:lpstr> MEPEX Trial: PLEX (7 sessions) or Methyl-prednisolone pulses (3 days) </vt:lpstr>
      <vt:lpstr>PowerPoint Presentation</vt:lpstr>
      <vt:lpstr>PEXIVAS study: The effect of PLEX in remission induction,      eGFR&lt; 50 ml/min/1.73 m2 or diffuse pulmonary hemorrhage</vt:lpstr>
      <vt:lpstr>PEXIVAS study: PLEX in severe ANCA vasculitis</vt:lpstr>
      <vt:lpstr>PEXIVAS: Glucocorticoids regimen and risk of death or ESKD</vt:lpstr>
      <vt:lpstr>PEXIVAS study</vt:lpstr>
      <vt:lpstr>Kidney Histopathology to Predict PLEX benefit</vt:lpstr>
      <vt:lpstr>Methods</vt:lpstr>
      <vt:lpstr>PowerPoint Presentation</vt:lpstr>
      <vt:lpstr>Prediction model: Average treatment effect (ATE) estimation</vt:lpstr>
      <vt:lpstr>Results </vt:lpstr>
      <vt:lpstr>Results </vt:lpstr>
      <vt:lpstr>Conclusions </vt:lpstr>
      <vt:lpstr>PowerPoint Presentation</vt:lpstr>
      <vt:lpstr>ANCA glomerulonephritis</vt:lpstr>
      <vt:lpstr>Thank you for you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Treatment Updates in ANCA-associated vasculitis and glomerulonephritis</dc:title>
  <dc:creator>Χρήστης του Microsoft Office</dc:creator>
  <cp:lastModifiedBy>vdl audiovisual_5</cp:lastModifiedBy>
  <cp:revision>121</cp:revision>
  <dcterms:created xsi:type="dcterms:W3CDTF">2023-10-16T19:13:43Z</dcterms:created>
  <dcterms:modified xsi:type="dcterms:W3CDTF">2023-10-20T06:09:28Z</dcterms:modified>
</cp:coreProperties>
</file>