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7" r:id="rId5"/>
    <p:sldId id="261" r:id="rId6"/>
    <p:sldId id="259" r:id="rId7"/>
    <p:sldId id="271" r:id="rId8"/>
    <p:sldId id="281" r:id="rId9"/>
    <p:sldId id="284" r:id="rId10"/>
    <p:sldId id="268" r:id="rId11"/>
    <p:sldId id="269" r:id="rId12"/>
    <p:sldId id="287" r:id="rId13"/>
    <p:sldId id="288" r:id="rId14"/>
    <p:sldId id="300" r:id="rId15"/>
    <p:sldId id="290" r:id="rId16"/>
    <p:sldId id="291" r:id="rId17"/>
    <p:sldId id="294" r:id="rId18"/>
    <p:sldId id="283" r:id="rId19"/>
    <p:sldId id="292" r:id="rId20"/>
    <p:sldId id="293" r:id="rId21"/>
    <p:sldId id="296" r:id="rId22"/>
    <p:sldId id="297" r:id="rId23"/>
    <p:sldId id="298" r:id="rId24"/>
    <p:sldId id="299" r:id="rId25"/>
    <p:sldId id="318" r:id="rId26"/>
    <p:sldId id="319" r:id="rId27"/>
    <p:sldId id="326" r:id="rId28"/>
    <p:sldId id="327" r:id="rId29"/>
    <p:sldId id="328" r:id="rId30"/>
    <p:sldId id="331" r:id="rId31"/>
    <p:sldId id="308" r:id="rId32"/>
    <p:sldId id="307" r:id="rId33"/>
    <p:sldId id="320" r:id="rId34"/>
    <p:sldId id="330" r:id="rId35"/>
  </p:sldIdLst>
  <p:sldSz cx="12192000" cy="6858000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53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0DCDB-6276-4212-85DB-CAC76FA4FD99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3027-4E48-47D4-99AE-AFA583C829C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55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A9AA-91A7-4F0A-8471-46AD35A66C93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F8F1-C669-44ED-9C4E-B05BEC110A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54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4F57-6CD8-45E0-9E2F-B927742A55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1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4F57-6CD8-45E0-9E2F-B927742A55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1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4F57-6CD8-45E0-9E2F-B927742A55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4F57-6CD8-45E0-9E2F-B927742A55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9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8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14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37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28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53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214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56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92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18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84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3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753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94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09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286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85380" y="1348831"/>
            <a:ext cx="11397885" cy="44052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5383" y="156310"/>
            <a:ext cx="11654804" cy="85093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C505-8059-4E14-B5ED-4813C008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394654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61955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922759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288107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827355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10434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252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2212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4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044037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388696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061209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5181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66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42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1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21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9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9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A123-646C-4963-B4C7-D6BA359D243A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EBDD-AB27-433A-B57E-803FB1377A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9276-1BB9-457F-A713-80A20D5E19AB}" type="datetimeFigureOut">
              <a:rPr lang="el-GR" smtClean="0"/>
              <a:pPr/>
              <a:t>20/10/2023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A28C-1B69-4DDB-9C08-56EAC32AED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92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the outline text format</a:t>
            </a:r>
          </a:p>
          <a:p>
            <a:pPr lvl="1"/>
            <a:r>
              <a:rPr lang="en-GB" altLang="el-GR"/>
              <a:t>Second Outline Level</a:t>
            </a:r>
          </a:p>
          <a:p>
            <a:pPr lvl="2"/>
            <a:r>
              <a:rPr lang="en-GB" altLang="el-GR"/>
              <a:t>Third Outline Level</a:t>
            </a:r>
          </a:p>
          <a:p>
            <a:pPr lvl="3"/>
            <a:r>
              <a:rPr lang="en-GB" altLang="el-GR"/>
              <a:t>Fourth Outline Level</a:t>
            </a:r>
          </a:p>
          <a:p>
            <a:pPr lvl="4"/>
            <a:r>
              <a:rPr lang="en-GB" altLang="el-GR"/>
              <a:t>Fifth Outline Level</a:t>
            </a:r>
          </a:p>
          <a:p>
            <a:pPr lvl="4"/>
            <a:r>
              <a:rPr lang="en-GB" altLang="el-GR"/>
              <a:t>Sixth Outline Level</a:t>
            </a:r>
          </a:p>
          <a:p>
            <a:pPr lvl="4"/>
            <a:r>
              <a:rPr lang="en-GB" altLang="el-GR"/>
              <a:t>Seventh Outline Level</a:t>
            </a:r>
          </a:p>
          <a:p>
            <a:pPr lvl="4"/>
            <a:r>
              <a:rPr lang="en-GB" altLang="el-GR"/>
              <a:t>Eighth Outline Level</a:t>
            </a:r>
          </a:p>
          <a:p>
            <a:pPr lvl="4"/>
            <a:r>
              <a:rPr lang="en-GB" altLang="el-GR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3136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5725297" y="2586325"/>
            <a:ext cx="5173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Discarded kidneys from deceased donors: how far can we push the boundaries?</a:t>
            </a:r>
            <a:endParaRPr lang="el-GR" sz="2800" dirty="0"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ww.ene.gr/wp-content/uploads/2023/05/banta_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4" y="269151"/>
            <a:ext cx="4522573" cy="6019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18205" y="4995952"/>
            <a:ext cx="52804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Maria </a:t>
            </a:r>
            <a:r>
              <a:rPr lang="en-US" dirty="0" err="1"/>
              <a:t>Darema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Nephrologist</a:t>
            </a:r>
            <a:endParaRPr lang="el-GR" dirty="0"/>
          </a:p>
          <a:p>
            <a:pPr lvl="0" algn="ctr"/>
            <a:r>
              <a:rPr lang="en-US" dirty="0"/>
              <a:t>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Department of Nephrology and Renal Transplantation, National and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Kapodistrian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University of Athens Medical School,</a:t>
            </a:r>
            <a:endParaRPr lang="el-GR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Laiko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General Hospital, Athens, Greece</a:t>
            </a:r>
            <a:endParaRPr lang="el-GR" sz="1400" dirty="0">
              <a:solidFill>
                <a:prstClr val="black"/>
              </a:solidFill>
            </a:endParaRPr>
          </a:p>
          <a:p>
            <a:pPr lvl="0"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6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1952596" y="4286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Kidneys From Elderly Deceased</a:t>
            </a:r>
          </a:p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Donors—Is 70 the New 60?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635149" y="6489787"/>
            <a:ext cx="264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Front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Immunol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2019;10:2701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5636455"/>
            <a:ext cx="237172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Data: 23 European countries</a:t>
            </a:r>
          </a:p>
          <a:p>
            <a:r>
              <a:rPr lang="en-US" sz="1400" dirty="0"/>
              <a:t>116,870 patients</a:t>
            </a:r>
            <a:endParaRPr lang="el-GR" sz="1400" dirty="0"/>
          </a:p>
        </p:txBody>
      </p:sp>
      <p:sp>
        <p:nvSpPr>
          <p:cNvPr id="3" name="Ορθογώνιο 2"/>
          <p:cNvSpPr/>
          <p:nvPr/>
        </p:nvSpPr>
        <p:spPr>
          <a:xfrm>
            <a:off x="1876005" y="2740521"/>
            <a:ext cx="7309193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Within only one further decade (1997–2006 vs. 2007–2016) the </a:t>
            </a:r>
            <a:r>
              <a:rPr lang="en-US" sz="2000" b="1" dirty="0">
                <a:solidFill>
                  <a:srgbClr val="C00000"/>
                </a:solidFill>
              </a:rPr>
              <a:t>5-year death censored graft survival</a:t>
            </a:r>
            <a:r>
              <a:rPr lang="en-US" sz="2000" dirty="0">
                <a:solidFill>
                  <a:prstClr val="black"/>
                </a:solidFill>
              </a:rPr>
              <a:t> of kidneys from </a:t>
            </a:r>
            <a:r>
              <a:rPr lang="en-US" sz="2000" b="1" dirty="0">
                <a:solidFill>
                  <a:srgbClr val="C00000"/>
                </a:solidFill>
              </a:rPr>
              <a:t>≥ 70-year-old donors </a:t>
            </a:r>
            <a:r>
              <a:rPr lang="en-US" sz="2000" dirty="0">
                <a:solidFill>
                  <a:prstClr val="black"/>
                </a:solidFill>
              </a:rPr>
              <a:t>improved to the level of kidneys from 60 to 69-year-old donors in the previous decade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66911" y="2793918"/>
            <a:ext cx="51435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SRTR registry</a:t>
            </a:r>
            <a:endParaRPr lang="el-GR" i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212,305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deceased donor kidneys - from 2000-2015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36,700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kidneys were discarded (17.3%)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52599" y="428604"/>
            <a:ext cx="55721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>
              <a:solidFill>
                <a:prstClr val="black"/>
              </a:solidFill>
              <a:latin typeface="Calibri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Factors leading to the discard of deceased donor kidneys in the United States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663981" y="4587631"/>
            <a:ext cx="87733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bilateral discards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both kidneys from a donor were recovered and discarded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single discards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one kidney was recovered and discarded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unilateral discards</a:t>
            </a:r>
            <a:r>
              <a:rPr lang="en-US" dirty="0">
                <a:solidFill>
                  <a:srgbClr val="C00000"/>
                </a:solidFill>
              </a:rPr>
              <a:t>: one kidney was discarded while the partner kidney was transplanted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212319" y="2341048"/>
            <a:ext cx="2736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dvMYRLIGIT"/>
              </a:rPr>
              <a:t>Kidney International </a:t>
            </a:r>
            <a:r>
              <a:rPr lang="en-US" sz="1100" dirty="0">
                <a:solidFill>
                  <a:srgbClr val="000000"/>
                </a:solidFill>
                <a:latin typeface="AdvMYRLIGHT"/>
              </a:rPr>
              <a:t>(2018) </a:t>
            </a:r>
            <a:r>
              <a:rPr lang="en-US" sz="1100" dirty="0">
                <a:solidFill>
                  <a:srgbClr val="000000"/>
                </a:solidFill>
                <a:latin typeface="AdvOT9974ba86.B"/>
              </a:rPr>
              <a:t>94, </a:t>
            </a:r>
            <a:r>
              <a:rPr lang="en-US" sz="1100" dirty="0">
                <a:solidFill>
                  <a:srgbClr val="000000"/>
                </a:solidFill>
                <a:latin typeface="AdvMYRLIGHT"/>
              </a:rPr>
              <a:t>187–198 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351014" y="61601"/>
            <a:ext cx="9489991" cy="1995919"/>
            <a:chOff x="129847" y="61586"/>
            <a:chExt cx="8928992" cy="1995919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3"/>
            <a:srcRect l="20075" t="16401" r="18107" b="59033"/>
            <a:stretch/>
          </p:blipFill>
          <p:spPr>
            <a:xfrm>
              <a:off x="129847" y="61586"/>
              <a:ext cx="8928992" cy="1995919"/>
            </a:xfrm>
            <a:prstGeom prst="rect">
              <a:avLst/>
            </a:prstGeom>
          </p:spPr>
        </p:pic>
        <p:sp>
          <p:nvSpPr>
            <p:cNvPr id="10" name="Στρογγυλεμένο ορθογώνιο 9"/>
            <p:cNvSpPr/>
            <p:nvPr/>
          </p:nvSpPr>
          <p:spPr>
            <a:xfrm>
              <a:off x="7452320" y="777220"/>
              <a:ext cx="1512168" cy="28232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17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952599" y="428604"/>
            <a:ext cx="55721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>
              <a:solidFill>
                <a:prstClr val="black"/>
              </a:solidFill>
              <a:latin typeface="Calibri"/>
            </a:endParaRPr>
          </a:p>
          <a:p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Factors leading to the discard of deceased donor kidneys in the United States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212319" y="2341048"/>
            <a:ext cx="2736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dvMYRLIGIT"/>
              </a:rPr>
              <a:t>Kidney International </a:t>
            </a:r>
            <a:r>
              <a:rPr lang="en-US" sz="1100" dirty="0">
                <a:solidFill>
                  <a:srgbClr val="000000"/>
                </a:solidFill>
                <a:latin typeface="AdvMYRLIGHT"/>
              </a:rPr>
              <a:t>(2018) </a:t>
            </a:r>
            <a:r>
              <a:rPr lang="en-US" sz="1100" dirty="0">
                <a:solidFill>
                  <a:srgbClr val="000000"/>
                </a:solidFill>
                <a:latin typeface="AdvOT9974ba86.B"/>
              </a:rPr>
              <a:t>94, </a:t>
            </a:r>
            <a:r>
              <a:rPr lang="en-US" sz="1100" dirty="0">
                <a:solidFill>
                  <a:srgbClr val="000000"/>
                </a:solidFill>
                <a:latin typeface="AdvMYRLIGHT"/>
              </a:rPr>
              <a:t>187–198 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Ομάδα 10"/>
          <p:cNvGrpSpPr/>
          <p:nvPr/>
        </p:nvGrpSpPr>
        <p:grpSpPr>
          <a:xfrm>
            <a:off x="1351014" y="61601"/>
            <a:ext cx="9489991" cy="1995919"/>
            <a:chOff x="129847" y="61586"/>
            <a:chExt cx="8928992" cy="1995919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3"/>
            <a:srcRect l="20075" t="16401" r="18107" b="59033"/>
            <a:stretch/>
          </p:blipFill>
          <p:spPr>
            <a:xfrm>
              <a:off x="129847" y="61586"/>
              <a:ext cx="8928992" cy="1995919"/>
            </a:xfrm>
            <a:prstGeom prst="rect">
              <a:avLst/>
            </a:prstGeom>
          </p:spPr>
        </p:pic>
        <p:sp>
          <p:nvSpPr>
            <p:cNvPr id="10" name="Στρογγυλεμένο ορθογώνιο 9"/>
            <p:cNvSpPr/>
            <p:nvPr/>
          </p:nvSpPr>
          <p:spPr>
            <a:xfrm>
              <a:off x="7452320" y="777220"/>
              <a:ext cx="1512168" cy="28232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2265407" y="2858439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prstClr val="black"/>
                </a:solidFill>
              </a:rPr>
              <a:t>SRTR registry</a:t>
            </a:r>
            <a:endParaRPr lang="el-GR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212,305</a:t>
            </a:r>
            <a:r>
              <a:rPr lang="el-GR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deceased donor kidneys - from 2000-2015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36,700</a:t>
            </a:r>
            <a:r>
              <a:rPr lang="en-US" dirty="0">
                <a:solidFill>
                  <a:prstClr val="black"/>
                </a:solidFill>
              </a:rPr>
              <a:t> kidneys were discarded (17.3%)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306597" y="4662794"/>
            <a:ext cx="7092779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‘Biopsy Findings’ (38.2%): </a:t>
            </a:r>
            <a:r>
              <a:rPr lang="en-US" dirty="0">
                <a:solidFill>
                  <a:prstClr val="black"/>
                </a:solidFill>
              </a:rPr>
              <a:t>the most commonly reported reason for discard</a:t>
            </a:r>
            <a:r>
              <a:rPr lang="en-US" b="1" dirty="0">
                <a:solidFill>
                  <a:prstClr val="black"/>
                </a:solidFill>
              </a:rPr>
              <a:t>    </a:t>
            </a:r>
            <a:endParaRPr lang="el-G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7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95472" y="2928948"/>
            <a:ext cx="51435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392202" y="102777"/>
            <a:ext cx="9399375" cy="2080250"/>
            <a:chOff x="129847" y="61586"/>
            <a:chExt cx="8928992" cy="1995919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 rotWithShape="1">
            <a:blip r:embed="rId3"/>
            <a:srcRect l="20075" t="16401" r="18107" b="59033"/>
            <a:stretch/>
          </p:blipFill>
          <p:spPr>
            <a:xfrm>
              <a:off x="129847" y="61586"/>
              <a:ext cx="8928992" cy="1995919"/>
            </a:xfrm>
            <a:prstGeom prst="rect">
              <a:avLst/>
            </a:prstGeom>
          </p:spPr>
        </p:pic>
        <p:sp>
          <p:nvSpPr>
            <p:cNvPr id="10" name="Στρογγυλεμένο ορθογώνιο 9"/>
            <p:cNvSpPr/>
            <p:nvPr/>
          </p:nvSpPr>
          <p:spPr>
            <a:xfrm>
              <a:off x="7452320" y="777220"/>
              <a:ext cx="1512168" cy="28232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6212319" y="2341048"/>
            <a:ext cx="2736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dvMYRLIGIT"/>
              </a:rPr>
              <a:t>Kidney International </a:t>
            </a:r>
            <a:r>
              <a:rPr lang="en-US" sz="1100" dirty="0">
                <a:solidFill>
                  <a:srgbClr val="000000"/>
                </a:solidFill>
                <a:latin typeface="AdvMYRLIGHT"/>
              </a:rPr>
              <a:t>(2018) </a:t>
            </a:r>
            <a:r>
              <a:rPr lang="en-US" sz="1100" dirty="0">
                <a:solidFill>
                  <a:srgbClr val="000000"/>
                </a:solidFill>
                <a:latin typeface="AdvOT9974ba86.B"/>
              </a:rPr>
              <a:t>94, </a:t>
            </a:r>
            <a:r>
              <a:rPr lang="en-US" sz="1100" dirty="0">
                <a:solidFill>
                  <a:srgbClr val="000000"/>
                </a:solidFill>
                <a:latin typeface="AdvMYRLIGHT"/>
              </a:rPr>
              <a:t>187–198 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838305" y="3474079"/>
            <a:ext cx="8162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reasons for discard: allocation system-related reasons, donor history, organ damage/anatomical abnormality, poor organ function, biopsy findings, but</a:t>
            </a:r>
            <a:r>
              <a:rPr lang="en-US" sz="1600" b="1" dirty="0">
                <a:solidFill>
                  <a:srgbClr val="C00000"/>
                </a:solidFill>
              </a:rPr>
              <a:t> the highest proportion was attributed to ‘Other’ (23.8%) – for reasons unrelated to graft quality</a:t>
            </a:r>
            <a:endParaRPr lang="el-GR" sz="1600" b="1" dirty="0">
              <a:solidFill>
                <a:srgbClr val="C00000"/>
              </a:solidFill>
            </a:endParaRPr>
          </a:p>
          <a:p>
            <a:endParaRPr lang="el-G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Recipients of unilateral transplants, irrespective of the cause of the unilaterally discarded partner kidneys, experienced a </a:t>
            </a:r>
            <a:r>
              <a:rPr lang="en-US" sz="1600" b="1" dirty="0">
                <a:solidFill>
                  <a:srgbClr val="C00000"/>
                </a:solidFill>
              </a:rPr>
              <a:t>1-year death-censored graft survival rate of &gt; 90%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Recipients of the kidney whose partner kidneys were discarded due to allocation system-related reasons experienced a </a:t>
            </a:r>
            <a:r>
              <a:rPr lang="en-US" sz="1600" b="1" dirty="0">
                <a:solidFill>
                  <a:srgbClr val="C00000"/>
                </a:solidFill>
              </a:rPr>
              <a:t>1- year graft survival rate of 96.5%</a:t>
            </a:r>
            <a:endParaRPr lang="el-GR" sz="1600" b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95472" y="2848660"/>
            <a:ext cx="215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Unilateral discards</a:t>
            </a:r>
            <a:endParaRPr lang="el-G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6738944" y="6215097"/>
            <a:ext cx="2325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Kidney Int. 2018;94:187–198 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73" y="1285867"/>
            <a:ext cx="7343475" cy="448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2392587" y="556570"/>
            <a:ext cx="674926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Kidney Donor Risk Index (KDRI) overlap of transplanted and discarded kidneys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0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22977" y="953128"/>
            <a:ext cx="4184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spc="-1" dirty="0">
                <a:solidFill>
                  <a:prstClr val="black"/>
                </a:solidFill>
              </a:rPr>
              <a:t>Evolution of kidney donor risk scoring</a:t>
            </a:r>
          </a:p>
        </p:txBody>
      </p:sp>
      <p:pic>
        <p:nvPicPr>
          <p:cNvPr id="5" name="Main graphic"/>
          <p:cNvPicPr/>
          <p:nvPr/>
        </p:nvPicPr>
        <p:blipFill rotWithShape="1">
          <a:blip r:embed="rId2"/>
          <a:srcRect r="25676"/>
          <a:stretch/>
        </p:blipFill>
        <p:spPr>
          <a:xfrm>
            <a:off x="1739851" y="1605106"/>
            <a:ext cx="7685252" cy="4639175"/>
          </a:xfrm>
          <a:prstGeom prst="rect">
            <a:avLst/>
          </a:prstGeom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8392895" y="6557717"/>
            <a:ext cx="2417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Kidney </a:t>
            </a:r>
            <a:r>
              <a:rPr lang="en-US" sz="1200" dirty="0" err="1"/>
              <a:t>Int</a:t>
            </a:r>
            <a:r>
              <a:rPr lang="en-US" sz="1200" dirty="0"/>
              <a:t> Rep (2021) 6, 2025–2027</a:t>
            </a:r>
            <a:endParaRPr lang="el-GR" sz="12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85" y="298994"/>
            <a:ext cx="293243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35676" y="265338"/>
            <a:ext cx="8855677" cy="646331"/>
          </a:xfrm>
          <a:prstGeom prst="rect">
            <a:avLst/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Kidney Transplantation From Donors With Acute Kidney Injury: Are the Concerns Justified? A Systematic Review and Meta-Analysis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62" y="1445284"/>
            <a:ext cx="8961897" cy="4840644"/>
          </a:xfrm>
          <a:prstGeom prst="rect">
            <a:avLst/>
          </a:prstGeom>
        </p:spPr>
      </p:pic>
      <p:sp>
        <p:nvSpPr>
          <p:cNvPr id="5" name="Οβάλ 4"/>
          <p:cNvSpPr/>
          <p:nvPr/>
        </p:nvSpPr>
        <p:spPr>
          <a:xfrm>
            <a:off x="2965621" y="5196703"/>
            <a:ext cx="6787979" cy="288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1359" y="2751437"/>
            <a:ext cx="165580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AKI criteria</a:t>
            </a:r>
          </a:p>
          <a:p>
            <a:r>
              <a:rPr lang="en-US" sz="1400" dirty="0"/>
              <a:t>RIFLE, AKIN, KDIGO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4935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441" y="733167"/>
            <a:ext cx="2825579" cy="400110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000" b="1" dirty="0"/>
              <a:t>Graft quality assessment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6131" y="2018283"/>
            <a:ext cx="2590800" cy="461665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Visual assessment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67248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DF) The Association Between Macroscopic Arteriosclerosis of the Renal  Artery, Microscopic Arteriosclerosis, Organ Discard, and Kidney Transplant  Out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5" y="269056"/>
            <a:ext cx="4353191" cy="60432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703273" y="2348794"/>
            <a:ext cx="4944787" cy="73866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Macroscopic arteriosclerosis was independently associated with kidney discard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somewhat associated with PNF post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but there was no effect on DGF,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eGFR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1y, long-term graft survival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703271" y="3474515"/>
            <a:ext cx="4944788" cy="52322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severe degrees of renal artery arteriosclerosis were not associated with an elevated risk of PNF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703271" y="4406656"/>
            <a:ext cx="4944788" cy="73866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was no sign of any relation between macroscopically observed renal artery arteriosclerosis and histological indicators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intragraft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arteriosclerosis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373" y="6630229"/>
            <a:ext cx="4453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Data: from the Dutch Organ Transplantation Registry, </a:t>
            </a:r>
            <a:r>
              <a:rPr lang="en-US" sz="1200" i="1" dirty="0" err="1"/>
              <a:t>Eurotransplant</a:t>
            </a:r>
            <a:r>
              <a:rPr lang="en-US" sz="1200" i="1" dirty="0"/>
              <a:t> </a:t>
            </a:r>
            <a:endParaRPr lang="el-GR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11657" y="5460571"/>
            <a:ext cx="581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Kidney discard based on a very subjective macroscopic assessment of renal artery arteriosclerosis should be discouraged…</a:t>
            </a:r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703273" y="1248045"/>
            <a:ext cx="4944787" cy="7386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All transplanted and discarded kidneys in the Netherlands between 1/2000, and 12/2015, from DD aged 50 y, for which data on renal artery arteriosclerosis were available (n=2610)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9299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441" y="733167"/>
            <a:ext cx="2825579" cy="400110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000" b="1" dirty="0"/>
              <a:t>Graft quality assessment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6129" y="2018269"/>
            <a:ext cx="3892379" cy="400110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The role of renal transplant biopsy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66985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1502" y="716695"/>
            <a:ext cx="158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Disclosures</a:t>
            </a:r>
            <a:endParaRPr lang="el-GR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1639338" y="2151789"/>
            <a:ext cx="8081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 have no financial relationships to disclose relevant to my presentation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My presentation does not include a discussion of off-label or investigational drugs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032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979" y="1549658"/>
            <a:ext cx="4859287" cy="42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8714813" y="6533236"/>
            <a:ext cx="2562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Transplantation 2016;100: 1425–1439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908338" y="2946521"/>
            <a:ext cx="2247475" cy="33855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Pathologist's Experience</a:t>
            </a:r>
            <a:endParaRPr lang="el-GR" sz="1600" b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908325" y="3702333"/>
            <a:ext cx="3707027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</a:rPr>
              <a:t>Interobserver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 variability </a:t>
            </a:r>
            <a:r>
              <a:rPr lang="en-US" sz="1600" b="1" dirty="0">
                <a:solidFill>
                  <a:prstClr val="black"/>
                </a:solidFill>
              </a:rPr>
              <a:t>may affect the interpretation of the histological lesions 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l-GR" sz="1600" b="1" dirty="0">
                <a:solidFill>
                  <a:srgbClr val="4F81BD">
                    <a:lumMod val="50000"/>
                  </a:srgbClr>
                </a:solidFill>
              </a:rPr>
              <a:t> 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l="18894" t="15001" r="31888" b="63300"/>
          <a:stretch/>
        </p:blipFill>
        <p:spPr>
          <a:xfrm>
            <a:off x="304809" y="36503"/>
            <a:ext cx="6170143" cy="130157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906161" y="6268621"/>
            <a:ext cx="6334899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Techniques for obtaining zero-time biopsies vary importantly </a:t>
            </a:r>
          </a:p>
          <a:p>
            <a:r>
              <a:rPr lang="en-US" sz="1400" dirty="0"/>
              <a:t>The choice of technique impacts the diagnostic value of different histological lesions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055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42401" y="3305875"/>
            <a:ext cx="3931891" cy="132343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1" dirty="0" err="1">
                <a:solidFill>
                  <a:prstClr val="black"/>
                </a:solidFill>
                <a:latin typeface="Calibri"/>
              </a:rPr>
              <a:t>Glomerulosclerosis</a:t>
            </a:r>
            <a:r>
              <a:rPr lang="en-US" sz="1600" b="1" i="1" dirty="0">
                <a:solidFill>
                  <a:prstClr val="black"/>
                </a:solidFill>
                <a:latin typeface="Calibri"/>
              </a:rPr>
              <a:t> → Rate of kidney discard</a:t>
            </a:r>
            <a:endParaRPr lang="el-GR" sz="1600" b="1" i="1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0–10% (58.0%)       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Calibri"/>
                <a:sym typeface="Wingdings"/>
              </a:rPr>
              <a:t>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Wingdings"/>
              </a:rPr>
              <a:t>     </a:t>
            </a:r>
            <a:r>
              <a:rPr lang="el-GR" sz="1600" dirty="0">
                <a:solidFill>
                  <a:prstClr val="black"/>
                </a:solidFill>
                <a:latin typeface="Calibri"/>
                <a:sym typeface="Wingdings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33.6%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11–20% (13.5%)       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Wingdings"/>
              </a:rPr>
              <a:t>   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68.9%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&gt; </a:t>
            </a:r>
            <a:r>
              <a:rPr lang="en-US" sz="1600" b="1" dirty="0">
                <a:latin typeface="Calibri"/>
              </a:rPr>
              <a:t>20%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(19.7%)           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Wingdings"/>
              </a:rPr>
              <a:t>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77.4%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endParaRPr lang="el-GR" sz="1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4219" t="15277" r="20312" b="9028"/>
          <a:stretch>
            <a:fillRect/>
          </a:stretch>
        </p:blipFill>
        <p:spPr bwMode="auto">
          <a:xfrm>
            <a:off x="6081975" y="1828046"/>
            <a:ext cx="5574575" cy="42790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8 - Ορθογώνιο"/>
          <p:cNvSpPr/>
          <p:nvPr/>
        </p:nvSpPr>
        <p:spPr>
          <a:xfrm>
            <a:off x="1713850" y="5286806"/>
            <a:ext cx="398674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1600" dirty="0"/>
              <a:t>Among kidneys with &gt;10% GS, there was no significant difference in death-censored graft survival between 11–20% GS and &gt;20% GS.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035F0-002F-491A-9504-F8414D592D60}"/>
              </a:ext>
            </a:extLst>
          </p:cNvPr>
          <p:cNvSpPr/>
          <p:nvPr/>
        </p:nvSpPr>
        <p:spPr>
          <a:xfrm>
            <a:off x="6081975" y="5665446"/>
            <a:ext cx="5574575" cy="2471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12988" t="22001" r="24013" b="45800"/>
          <a:stretch/>
        </p:blipFill>
        <p:spPr>
          <a:xfrm>
            <a:off x="203814" y="106437"/>
            <a:ext cx="5312495" cy="15273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Ορθογώνιο 9"/>
          <p:cNvSpPr/>
          <p:nvPr/>
        </p:nvSpPr>
        <p:spPr>
          <a:xfrm>
            <a:off x="8614657" y="6581001"/>
            <a:ext cx="3054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>
                <a:solidFill>
                  <a:prstClr val="black"/>
                </a:solidFill>
              </a:rPr>
              <a:t>J.Clin.Med. 2020,9,1469;doi:10.3390/jcm9051469</a:t>
            </a:r>
            <a:endParaRPr lang="el-GR" sz="11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01" y="2410543"/>
            <a:ext cx="393189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UNOS database, 22.006 deceased-donor kidneys with a KDPI score &gt; 85% from 2005 to 2014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4283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Temp\F1.lar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474" y="889098"/>
            <a:ext cx="7990703" cy="559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9330778" y="6570320"/>
            <a:ext cx="2357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/>
              </a:rPr>
              <a:t>JASN February 2021;32(2):397-409</a:t>
            </a:r>
            <a:endParaRPr lang="el-GR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010399" y="168347"/>
            <a:ext cx="8072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Assessment of the Utility of Kidney Histology as a Basis for Discarding Organs in the United States: A Comparison of International Transplant Practices and Outcomes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2BE537-A996-4511-BF72-7CBEE5B5E50B}"/>
              </a:ext>
            </a:extLst>
          </p:cNvPr>
          <p:cNvSpPr/>
          <p:nvPr/>
        </p:nvSpPr>
        <p:spPr>
          <a:xfrm>
            <a:off x="7364635" y="2458241"/>
            <a:ext cx="432951" cy="21602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FF89A8-8E53-45BB-9B74-6F875BA36FA2}"/>
              </a:ext>
            </a:extLst>
          </p:cNvPr>
          <p:cNvSpPr/>
          <p:nvPr/>
        </p:nvSpPr>
        <p:spPr>
          <a:xfrm>
            <a:off x="7232830" y="3488502"/>
            <a:ext cx="444687" cy="21602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8FF89A8-8E53-45BB-9B74-6F875BA36FA2}"/>
              </a:ext>
            </a:extLst>
          </p:cNvPr>
          <p:cNvSpPr/>
          <p:nvPr/>
        </p:nvSpPr>
        <p:spPr>
          <a:xfrm>
            <a:off x="7158681" y="4727278"/>
            <a:ext cx="2001795" cy="21602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5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12109" y="1383965"/>
            <a:ext cx="39788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How far can we push the boundaries?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265407" y="2191272"/>
            <a:ext cx="466261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'push the boundaries' is to </a:t>
            </a:r>
            <a:r>
              <a:rPr lang="en-US" b="1" dirty="0"/>
              <a:t>act in a way that goes beyond what's established or expected…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224215" y="3715265"/>
            <a:ext cx="645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 expected for whom?  For patients or for transplants?</a:t>
            </a:r>
            <a:endParaRPr lang="el-G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2" y="1500174"/>
            <a:ext cx="7907325" cy="43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896215" y="6110692"/>
            <a:ext cx="746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Outcomes following the initial decline of a DCD50 kidney among candidates who declined a DCD50 kidney between 1/1/2010 and </a:t>
            </a:r>
            <a:r>
              <a:rPr lang="el-GR" sz="1400" dirty="0"/>
              <a:t>12</a:t>
            </a:r>
            <a:r>
              <a:rPr lang="en-US" sz="1400" dirty="0"/>
              <a:t>/31/</a:t>
            </a:r>
            <a:r>
              <a:rPr lang="el-GR" sz="1400" dirty="0"/>
              <a:t>2018</a:t>
            </a:r>
            <a:r>
              <a:rPr lang="en-US" sz="1400" dirty="0"/>
              <a:t> – </a:t>
            </a:r>
            <a:r>
              <a:rPr lang="en-US" sz="1400" b="1" dirty="0"/>
              <a:t>SRTR data</a:t>
            </a:r>
            <a:endParaRPr lang="el-GR" sz="14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1951822" y="214297"/>
            <a:ext cx="753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Survival benefit of accepting kidneys from older donation after</a:t>
            </a:r>
          </a:p>
          <a:p>
            <a:r>
              <a:rPr lang="en-US" b="1" dirty="0"/>
              <a:t>cardiac death donors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9673481" y="6596390"/>
            <a:ext cx="2319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Am J Transplant. 2021;21:1138–1146</a:t>
            </a:r>
            <a:endParaRPr lang="el-GR" sz="1100" dirty="0"/>
          </a:p>
        </p:txBody>
      </p:sp>
      <p:sp>
        <p:nvSpPr>
          <p:cNvPr id="7" name="6 - Αριστερό βέλος"/>
          <p:cNvSpPr/>
          <p:nvPr/>
        </p:nvSpPr>
        <p:spPr>
          <a:xfrm>
            <a:off x="9690529" y="2048794"/>
            <a:ext cx="1304544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Αριστερό βέλος"/>
          <p:cNvSpPr/>
          <p:nvPr/>
        </p:nvSpPr>
        <p:spPr>
          <a:xfrm>
            <a:off x="9717587" y="3445475"/>
            <a:ext cx="1304544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125F2-A448-4A48-8226-F51E98395760}"/>
              </a:ext>
            </a:extLst>
          </p:cNvPr>
          <p:cNvSpPr txBox="1"/>
          <p:nvPr/>
        </p:nvSpPr>
        <p:spPr>
          <a:xfrm>
            <a:off x="7975033" y="4199793"/>
            <a:ext cx="335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/>
              <a:t> 92,081 </a:t>
            </a:r>
            <a:r>
              <a:rPr lang="en-US" sz="1200" dirty="0"/>
              <a:t>adult kidney transplant candidates who  were offered a DCD50 kidney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 </a:t>
            </a:r>
            <a:r>
              <a:rPr lang="el-GR" sz="1200" b="1" dirty="0"/>
              <a:t>34.6% </a:t>
            </a:r>
            <a:r>
              <a:rPr lang="en-US" sz="1200" dirty="0"/>
              <a:t>of DCD50 were discarded</a:t>
            </a:r>
            <a:endParaRPr lang="el-GR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99070-F92B-48A0-8CAA-B009569C6290}"/>
              </a:ext>
            </a:extLst>
          </p:cNvPr>
          <p:cNvSpPr txBox="1"/>
          <p:nvPr/>
        </p:nvSpPr>
        <p:spPr>
          <a:xfrm>
            <a:off x="7961126" y="5166541"/>
            <a:ext cx="3464756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 dirty="0">
                <a:solidFill>
                  <a:schemeClr val="tx2">
                    <a:lumMod val="50000"/>
                  </a:schemeClr>
                </a:solidFill>
              </a:rPr>
              <a:t>Candidates who accepted had 49% decreased mortality risk at 6 years compared with decliners</a:t>
            </a:r>
            <a:endParaRPr lang="el-GR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6 - Αριστερό βέλος">
            <a:extLst>
              <a:ext uri="{FF2B5EF4-FFF2-40B4-BE49-F238E27FC236}">
                <a16:creationId xmlns:a16="http://schemas.microsoft.com/office/drawing/2014/main" id="{2648EBFF-734D-4637-A2EB-0C00E04921EA}"/>
              </a:ext>
            </a:extLst>
          </p:cNvPr>
          <p:cNvSpPr/>
          <p:nvPr/>
        </p:nvSpPr>
        <p:spPr>
          <a:xfrm>
            <a:off x="9742301" y="3174274"/>
            <a:ext cx="1304544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 graphic"/>
          <p:cNvPicPr/>
          <p:nvPr/>
        </p:nvPicPr>
        <p:blipFill rotWithShape="1">
          <a:blip r:embed="rId2" cstate="print"/>
          <a:srcRect r="25676"/>
          <a:stretch/>
        </p:blipFill>
        <p:spPr>
          <a:xfrm>
            <a:off x="1748089" y="1275593"/>
            <a:ext cx="6349705" cy="4037812"/>
          </a:xfrm>
          <a:prstGeom prst="rect">
            <a:avLst/>
          </a:prstGeom>
          <a:ln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834708" y="377880"/>
            <a:ext cx="3386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Evolution of kidney donor risk scoring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7224844" y="6366475"/>
            <a:ext cx="2414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Kidney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Rep 2021; 6: 2025–2027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6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 graphic"/>
          <p:cNvPicPr/>
          <p:nvPr/>
        </p:nvPicPr>
        <p:blipFill>
          <a:blip r:embed="rId2" cstate="print"/>
          <a:stretch/>
        </p:blipFill>
        <p:spPr>
          <a:xfrm>
            <a:off x="1762898" y="1267355"/>
            <a:ext cx="8476736" cy="4004861"/>
          </a:xfrm>
          <a:prstGeom prst="rect">
            <a:avLst/>
          </a:prstGeom>
          <a:ln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826471" y="377879"/>
            <a:ext cx="3990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</a:rPr>
              <a:t>Evolution of kidney donor risk scoring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7227778" y="6364670"/>
            <a:ext cx="2369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Kidney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Rep 2021; 6: 2025–2027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Οβάλ 3"/>
          <p:cNvSpPr/>
          <p:nvPr/>
        </p:nvSpPr>
        <p:spPr bwMode="auto">
          <a:xfrm>
            <a:off x="8641491" y="1267355"/>
            <a:ext cx="1186249" cy="6507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737" y="1913255"/>
            <a:ext cx="6151270" cy="1077218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Prognostic tools - Non-invasive biomarkers: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the landscape of allocation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reduce the number of discarded deceased donor kidneys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improve organ availability to countless patients on the waiting list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156" y="3291681"/>
            <a:ext cx="718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Deceased donor biomarkers and genetic variations - under investigation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Uromodulin (UMOD) /</a:t>
            </a:r>
            <a:r>
              <a:rPr lang="en-US" sz="1600" dirty="0" err="1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Osteopontin</a:t>
            </a:r>
            <a:r>
              <a:rPr lang="en-US" sz="16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(OPN) ratio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Urinary </a:t>
            </a:r>
            <a:r>
              <a:rPr lang="en-US" sz="1600" dirty="0" err="1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chitinase</a:t>
            </a:r>
            <a:r>
              <a:rPr lang="en-US" sz="16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3-like protein 1 (YKL-40)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Apolipoprotein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L1 genotypes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‘Omics’ technologies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10101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Advanced magnetic resonance imaging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(MRI)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8692" y="6027003"/>
            <a:ext cx="3188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kumimoji="0" lang="en-US" sz="11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Med 2022;11:487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ASN Kidney News, August 2022;14(8):19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kumimoji="0" lang="en-US" sz="11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Invest. 2021;131(22)</a:t>
            </a:r>
          </a:p>
          <a:p>
            <a:pPr lvl="0"/>
            <a:r>
              <a:rPr lang="en-US" sz="11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Transplantation 2021; 105:876–885 </a:t>
            </a:r>
            <a:endParaRPr kumimoji="0" lang="el-GR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4202" y="1078872"/>
            <a:ext cx="48159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Rapid and accurate assessment of organ quality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8692" y="5969338"/>
            <a:ext cx="3188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kumimoji="0" lang="en-US" sz="11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Med</a:t>
            </a:r>
            <a:r>
              <a:rPr kumimoji="0" lang="en-US" sz="11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2023;12:3871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kumimoji="0" lang="en-US" sz="11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Med 2022;11:487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ASN Kidney News, August 2022;14(8):19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kumimoji="0" lang="en-US" sz="11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Invest. 2021;131(22)</a:t>
            </a:r>
          </a:p>
          <a:p>
            <a:pPr lvl="0"/>
            <a:r>
              <a:rPr lang="en-US" sz="11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Transplantation 2021;</a:t>
            </a:r>
            <a:r>
              <a:rPr lang="en-US" sz="110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105:876–885</a:t>
            </a:r>
            <a:endParaRPr kumimoji="0" lang="el-GR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4202" y="1078872"/>
            <a:ext cx="437109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bri"/>
              </a:rPr>
              <a:t>Optimum utilization of renal allografts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32020" y="2096694"/>
            <a:ext cx="111210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Reduced cold ischemia time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Dual transplantation (both kidneys from one donor into the same recipient)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Recondition marginal organs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      Preservation techniques: promising results, need further results from the clinical setting</a:t>
            </a:r>
          </a:p>
          <a:p>
            <a:pPr lvl="0"/>
            <a:r>
              <a:rPr lang="en-US" i="1" dirty="0">
                <a:solidFill>
                  <a:prstClr val="black"/>
                </a:solidFill>
                <a:latin typeface="Calibri"/>
              </a:rPr>
              <a:t>            - Oxygenated hypothermic machine perfusion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i="1" dirty="0">
                <a:solidFill>
                  <a:prstClr val="black"/>
                </a:solidFill>
                <a:latin typeface="Calibri"/>
              </a:rPr>
              <a:t>            - </a:t>
            </a:r>
            <a:r>
              <a:rPr lang="en-US" i="1" dirty="0" err="1">
                <a:solidFill>
                  <a:prstClr val="black"/>
                </a:solidFill>
                <a:latin typeface="Calibri"/>
              </a:rPr>
              <a:t>Normothermic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 machine perfusion (NMP): pre-transplant organ assessment tool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active organ reconditioning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299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t="2754"/>
          <a:stretch/>
        </p:blipFill>
        <p:spPr>
          <a:xfrm>
            <a:off x="1847538" y="692697"/>
            <a:ext cx="4608631" cy="5911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Ορθογώνιο 4"/>
          <p:cNvSpPr/>
          <p:nvPr/>
        </p:nvSpPr>
        <p:spPr>
          <a:xfrm>
            <a:off x="6456160" y="2445617"/>
            <a:ext cx="4437861" cy="584775"/>
          </a:xfrm>
          <a:prstGeom prst="rect">
            <a:avLst/>
          </a:prstGeom>
          <a:ln w="12700">
            <a:solidFill>
              <a:srgbClr val="005DA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Ex vivo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normothermic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machine perfusion (NMP) of donor kidneys prior to transplantation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456160" y="3367370"/>
            <a:ext cx="4437861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prstClr val="black"/>
                </a:solidFill>
                <a:latin typeface="Calibri"/>
              </a:rPr>
              <a:t>Multipotent Adult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Progenitor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Cells (MAPC®)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possess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potent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immunomodulatory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properties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could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/>
              </a:rPr>
              <a:t>minimize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IRI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32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499" y="1293352"/>
            <a:ext cx="5395784" cy="1538883"/>
          </a:xfrm>
          <a:prstGeom prst="rect">
            <a:avLst/>
          </a:prstGeom>
          <a:noFill/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Kidney transplantation vs. Long-term Dialysis </a:t>
            </a:r>
          </a:p>
          <a:p>
            <a:endParaRPr lang="en-US" sz="20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Improved patient survival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Better quality of life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Reduced costs to the health service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323073" y="3541478"/>
            <a:ext cx="645022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Kidney transplantation is confronted with an organ shortage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323073" y="4554157"/>
            <a:ext cx="6450227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      A large proportion of deceased donor kidneys are discarded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7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t="2754"/>
          <a:stretch/>
        </p:blipFill>
        <p:spPr>
          <a:xfrm>
            <a:off x="1847538" y="692697"/>
            <a:ext cx="4608631" cy="5911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67093"/>
          <a:stretch>
            <a:fillRect/>
          </a:stretch>
        </p:blipFill>
        <p:spPr bwMode="auto">
          <a:xfrm>
            <a:off x="3575730" y="1772816"/>
            <a:ext cx="638192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86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142852"/>
            <a:ext cx="5194580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Ορθογώνιο"/>
          <p:cNvSpPr/>
          <p:nvPr/>
        </p:nvSpPr>
        <p:spPr>
          <a:xfrm>
            <a:off x="190459" y="571486"/>
            <a:ext cx="552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Who can tolerate a marginal kidney? Predicting survival after deceased donor kidney transplant by donor–recipient combination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56025" y="6611789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Am J Transplant. 2019;19:425–433</a:t>
            </a:r>
            <a:endParaRPr lang="el-GR" sz="1000" dirty="0"/>
          </a:p>
        </p:txBody>
      </p:sp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09208757-7B49-4D9D-A53B-57D2DD9D0C2D}"/>
              </a:ext>
            </a:extLst>
          </p:cNvPr>
          <p:cNvSpPr/>
          <p:nvPr/>
        </p:nvSpPr>
        <p:spPr>
          <a:xfrm>
            <a:off x="458935" y="2783275"/>
            <a:ext cx="354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b="1" dirty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Combinations of KDPI and EPTS score </a:t>
            </a:r>
            <a:endParaRPr lang="el-GR" sz="1600" b="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3 - Ορθογώνιο">
            <a:extLst>
              <a:ext uri="{FF2B5EF4-FFF2-40B4-BE49-F238E27FC236}">
                <a16:creationId xmlns:a16="http://schemas.microsoft.com/office/drawing/2014/main" id="{07F83E66-88A2-4B90-AF5D-E6CC303498DA}"/>
              </a:ext>
            </a:extLst>
          </p:cNvPr>
          <p:cNvSpPr/>
          <p:nvPr/>
        </p:nvSpPr>
        <p:spPr>
          <a:xfrm>
            <a:off x="355219" y="5076218"/>
            <a:ext cx="3294143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/>
              <a:t>Estimated Post Transplant Survival (EPTS) score</a:t>
            </a:r>
          </a:p>
          <a:p>
            <a:r>
              <a:rPr lang="en-US" sz="1200" dirty="0"/>
              <a:t>Candidate time on dialysis</a:t>
            </a:r>
          </a:p>
          <a:p>
            <a:r>
              <a:rPr lang="en-US" sz="1200" dirty="0"/>
              <a:t>Current diagnosis of diabetes</a:t>
            </a:r>
          </a:p>
          <a:p>
            <a:r>
              <a:rPr lang="en-US" sz="1200" dirty="0"/>
              <a:t>Prior solid organ transplants</a:t>
            </a:r>
          </a:p>
          <a:p>
            <a:r>
              <a:rPr lang="en-US" sz="1200" dirty="0"/>
              <a:t>Candidate 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54C1A1-07FB-4046-A10E-EED2C3138AC8}"/>
              </a:ext>
            </a:extLst>
          </p:cNvPr>
          <p:cNvSpPr/>
          <p:nvPr/>
        </p:nvSpPr>
        <p:spPr>
          <a:xfrm>
            <a:off x="6480043" y="142852"/>
            <a:ext cx="1632181" cy="18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889407-76C2-4001-8FE6-7C145DF0646B}"/>
              </a:ext>
            </a:extLst>
          </p:cNvPr>
          <p:cNvSpPr/>
          <p:nvPr/>
        </p:nvSpPr>
        <p:spPr>
          <a:xfrm>
            <a:off x="6480043" y="3455220"/>
            <a:ext cx="1632181" cy="18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2A934-4D97-4EAF-8903-7671B4C48982}"/>
              </a:ext>
            </a:extLst>
          </p:cNvPr>
          <p:cNvSpPr txBox="1"/>
          <p:nvPr/>
        </p:nvSpPr>
        <p:spPr>
          <a:xfrm>
            <a:off x="3695521" y="6049087"/>
            <a:ext cx="249109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i="1" dirty="0">
                <a:cs typeface="Calibri" panose="020F0502020204030204" pitchFamily="34" charset="0"/>
              </a:rPr>
              <a:t>DD</a:t>
            </a:r>
            <a:r>
              <a:rPr lang="en-US" sz="1200" b="1" i="1" u="none" strike="noStrike" baseline="0" dirty="0">
                <a:cs typeface="Calibri" panose="020F0502020204030204" pitchFamily="34" charset="0"/>
              </a:rPr>
              <a:t> KT recipients</a:t>
            </a:r>
            <a:r>
              <a:rPr lang="en-US" sz="1200" b="0" i="1" u="none" strike="noStrike" baseline="0" dirty="0">
                <a:cs typeface="Calibri" panose="020F0502020204030204" pitchFamily="34" charset="0"/>
              </a:rPr>
              <a:t> (n=120.818) </a:t>
            </a:r>
          </a:p>
          <a:p>
            <a:pPr algn="l">
              <a:buFont typeface="Wingdings" pitchFamily="2" charset="2"/>
              <a:buChar char="§"/>
            </a:pPr>
            <a:r>
              <a:rPr lang="en-US" sz="1200" b="1" i="1" u="none" strike="noStrike" baseline="0" dirty="0">
                <a:cs typeface="Calibri" panose="020F0502020204030204" pitchFamily="34" charset="0"/>
              </a:rPr>
              <a:t> Waitlisted candidates </a:t>
            </a:r>
            <a:r>
              <a:rPr lang="en-US" sz="1200" b="0" i="1" u="none" strike="noStrike" baseline="0" dirty="0">
                <a:cs typeface="Calibri" panose="020F0502020204030204" pitchFamily="34" charset="0"/>
              </a:rPr>
              <a:t>(n=376.272</a:t>
            </a:r>
            <a:r>
              <a:rPr lang="en-US" sz="1200" b="0" i="1" u="none" strike="noStrike" baseline="0" dirty="0"/>
              <a:t>)</a:t>
            </a:r>
          </a:p>
          <a:p>
            <a:pPr algn="l">
              <a:buFont typeface="Wingdings" pitchFamily="2" charset="2"/>
              <a:buChar char="§"/>
            </a:pPr>
            <a:r>
              <a:rPr lang="en-US" sz="1200" i="1" dirty="0">
                <a:cs typeface="Calibri" pitchFamily="34" charset="0"/>
              </a:rPr>
              <a:t> SRTR data</a:t>
            </a:r>
            <a:endParaRPr lang="el-GR" sz="1200" i="1" dirty="0">
              <a:cs typeface="Calibr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A11ED1-5D23-45BB-B7A8-8BFCCCD34290}"/>
              </a:ext>
            </a:extLst>
          </p:cNvPr>
          <p:cNvSpPr/>
          <p:nvPr/>
        </p:nvSpPr>
        <p:spPr>
          <a:xfrm>
            <a:off x="9072333" y="1484795"/>
            <a:ext cx="960107" cy="1855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0E3EE0-6659-4C24-9B0C-7B76435B182E}"/>
              </a:ext>
            </a:extLst>
          </p:cNvPr>
          <p:cNvSpPr/>
          <p:nvPr/>
        </p:nvSpPr>
        <p:spPr>
          <a:xfrm>
            <a:off x="9072333" y="4830647"/>
            <a:ext cx="960107" cy="1855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13038" y="2240694"/>
            <a:ext cx="522278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b="1" dirty="0"/>
              <a:t> Estimation of 5-year post-KT survival and wait-list survival</a:t>
            </a:r>
            <a:endParaRPr lang="el-GR" sz="16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354227" y="4160110"/>
            <a:ext cx="331984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Survival benefit was defined as ‘’absolute reduction in mortality risk with KT’’</a:t>
            </a:r>
            <a:endParaRPr lang="el-GR" sz="14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38" y="1079063"/>
            <a:ext cx="9827604" cy="231668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88765" y="5037837"/>
            <a:ext cx="2896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90"/>
              </a:spcBef>
              <a:defRPr/>
            </a:pPr>
            <a:r>
              <a:rPr lang="en-GB" sz="4400" b="1" spc="-229" dirty="0">
                <a:solidFill>
                  <a:srgbClr val="E26129"/>
                </a:solidFill>
                <a:cs typeface="Arial" panose="020B0604020202020204" pitchFamily="34" charset="0"/>
              </a:rPr>
              <a:t>THANK </a:t>
            </a:r>
            <a:r>
              <a:rPr lang="en-GB" sz="4400" b="1" spc="-229" dirty="0">
                <a:solidFill>
                  <a:srgbClr val="E26129"/>
                </a:solidFill>
                <a:cs typeface="Arial"/>
              </a:rPr>
              <a:t>YOU!</a:t>
            </a:r>
            <a:endParaRPr lang="en-GB" sz="4400" b="1" spc="-135" dirty="0">
              <a:solidFill>
                <a:srgbClr val="E26129"/>
              </a:solidFill>
              <a:cs typeface="Arial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196" y="6131161"/>
            <a:ext cx="321287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238358" y="1643050"/>
            <a:ext cx="3960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Organ “discard” definition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24100" y="2500321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An organ recovered for the purpose of transplantation but</a:t>
            </a:r>
            <a:r>
              <a:rPr lang="el-GR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not transplanted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”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 l="390" t="17361" r="64063" b="70834"/>
          <a:stretch>
            <a:fillRect/>
          </a:stretch>
        </p:blipFill>
        <p:spPr bwMode="auto">
          <a:xfrm>
            <a:off x="7428617" y="3983913"/>
            <a:ext cx="2357455" cy="4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108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554333" y="5806315"/>
            <a:ext cx="3052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200" dirty="0"/>
              <a:t>Curr Opin Organ Transplant 2023, 28:145–148</a:t>
            </a:r>
          </a:p>
          <a:p>
            <a:r>
              <a:rPr lang="en-US" sz="1200" dirty="0">
                <a:solidFill>
                  <a:prstClr val="black"/>
                </a:solidFill>
              </a:rPr>
              <a:t>Am J Transplant. 2020;20:1309–1322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Curr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nn-NO" sz="1200" dirty="0">
                <a:solidFill>
                  <a:prstClr val="black"/>
                </a:solidFill>
              </a:rPr>
              <a:t>Opin Organ Transplant 2019;24:92-96</a:t>
            </a:r>
            <a:endParaRPr lang="el-GR" sz="1200" dirty="0"/>
          </a:p>
        </p:txBody>
      </p:sp>
      <p:sp>
        <p:nvSpPr>
          <p:cNvPr id="5" name="4 - Ορθογώνιο"/>
          <p:cNvSpPr/>
          <p:nvPr/>
        </p:nvSpPr>
        <p:spPr>
          <a:xfrm>
            <a:off x="1767361" y="2253726"/>
            <a:ext cx="876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In the US</a:t>
            </a:r>
            <a:r>
              <a:rPr lang="en-US" dirty="0"/>
              <a:t>: 2022: </a:t>
            </a:r>
            <a:r>
              <a:rPr lang="en-US" b="1" dirty="0">
                <a:solidFill>
                  <a:prstClr val="black"/>
                </a:solidFill>
              </a:rPr>
              <a:t>25%</a:t>
            </a:r>
            <a:r>
              <a:rPr lang="en-US" dirty="0">
                <a:solidFill>
                  <a:prstClr val="black"/>
                </a:solidFill>
              </a:rPr>
              <a:t> (with KAS250)  </a:t>
            </a:r>
            <a:r>
              <a:rPr lang="en-US" dirty="0"/>
              <a:t>                           </a:t>
            </a:r>
          </a:p>
          <a:p>
            <a:r>
              <a:rPr lang="en-US" dirty="0"/>
              <a:t>                        2021: 21%</a:t>
            </a:r>
          </a:p>
          <a:p>
            <a:r>
              <a:rPr lang="en-US" dirty="0"/>
              <a:t>                        2018: 20%</a:t>
            </a:r>
          </a:p>
          <a:p>
            <a:r>
              <a:rPr lang="en-US" dirty="0"/>
              <a:t>                        2010-2015: 18-19%</a:t>
            </a:r>
          </a:p>
          <a:p>
            <a:r>
              <a:rPr lang="en-US" dirty="0"/>
              <a:t>                        1988: 5.1%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In the UK</a:t>
            </a:r>
            <a:r>
              <a:rPr lang="en-US" dirty="0"/>
              <a:t>: 10%-12%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In France</a:t>
            </a:r>
            <a:r>
              <a:rPr lang="en-US" dirty="0"/>
              <a:t>: 9%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/>
              <a:t>Eurotransplant</a:t>
            </a:r>
            <a:r>
              <a:rPr lang="en-US" dirty="0"/>
              <a:t>: 8%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767372" y="1339689"/>
            <a:ext cx="1898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Discard rates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eberg ice nature animals 1080P, 2K, 4K, 5K HD wallpapers free download |  Wallpaper F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12431655" cy="70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22389" y="5139823"/>
            <a:ext cx="4631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 procurement kidneys</a:t>
            </a:r>
            <a:endParaRPr lang="el-GR" sz="3200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7660" y="590556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Discarded kidneys</a:t>
            </a:r>
            <a:endParaRPr lang="el-GR" sz="3200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7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external file that holds a picture, illustration, etc.&#10;Object name is gfac300fig1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7" y="358739"/>
            <a:ext cx="9427883" cy="62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βάλ 8"/>
          <p:cNvSpPr/>
          <p:nvPr/>
        </p:nvSpPr>
        <p:spPr>
          <a:xfrm>
            <a:off x="8248219" y="2933260"/>
            <a:ext cx="1181100" cy="3048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217" y="3312108"/>
            <a:ext cx="1201016" cy="329213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217" y="3736139"/>
            <a:ext cx="120101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/>
          <p:nvPr/>
        </p:nvPicPr>
        <p:blipFill>
          <a:blip r:embed="rId2"/>
          <a:stretch/>
        </p:blipFill>
        <p:spPr>
          <a:xfrm>
            <a:off x="80750" y="6211343"/>
            <a:ext cx="457055" cy="611487"/>
          </a:xfrm>
          <a:prstGeom prst="rect">
            <a:avLst/>
          </a:prstGeom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8254865" y="6655736"/>
            <a:ext cx="3199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0" cap="none" spc="-1" normalizeH="0" baseline="0" noProof="0" dirty="0">
                <a:ln>
                  <a:noFill/>
                </a:ln>
                <a:effectLst/>
                <a:uLnTx/>
                <a:uFillTx/>
              </a:rPr>
              <a:t>American Journal of Transplantation 2023 23S21-S120DOI</a:t>
            </a:r>
            <a:endParaRPr kumimoji="0" lang="el-GR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Main graphic"/>
          <p:cNvPicPr/>
          <p:nvPr/>
        </p:nvPicPr>
        <p:blipFill>
          <a:blip r:embed="rId3" cstate="print"/>
          <a:stretch/>
        </p:blipFill>
        <p:spPr>
          <a:xfrm>
            <a:off x="6418849" y="4352168"/>
            <a:ext cx="5324431" cy="2303568"/>
          </a:xfrm>
          <a:prstGeom prst="rect">
            <a:avLst/>
          </a:prstGeom>
          <a:ln>
            <a:noFill/>
          </a:ln>
        </p:spPr>
      </p:pic>
      <p:sp>
        <p:nvSpPr>
          <p:cNvPr id="2" name="Ορθογώνιο 1"/>
          <p:cNvSpPr/>
          <p:nvPr/>
        </p:nvSpPr>
        <p:spPr>
          <a:xfrm>
            <a:off x="6761654" y="3700438"/>
            <a:ext cx="4490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spc="-1" dirty="0">
                <a:solidFill>
                  <a:prstClr val="black"/>
                </a:solidFill>
                <a:latin typeface="Arial"/>
              </a:rPr>
              <a:t>Percent of kidneys recovered for transplant and not transplanted by donor age</a:t>
            </a:r>
            <a:endParaRPr lang="el-GR" dirty="0"/>
          </a:p>
        </p:txBody>
      </p:sp>
      <p:pic>
        <p:nvPicPr>
          <p:cNvPr id="9" name="Main graphic"/>
          <p:cNvPicPr/>
          <p:nvPr/>
        </p:nvPicPr>
        <p:blipFill>
          <a:blip r:embed="rId4" cstate="print"/>
          <a:stretch/>
        </p:blipFill>
        <p:spPr>
          <a:xfrm>
            <a:off x="6356827" y="1268608"/>
            <a:ext cx="5299716" cy="2068229"/>
          </a:xfrm>
          <a:prstGeom prst="rect">
            <a:avLst/>
          </a:prstGeom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6418840" y="473792"/>
            <a:ext cx="51297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spc="-1" dirty="0">
                <a:solidFill>
                  <a:prstClr val="black"/>
                </a:solidFill>
                <a:latin typeface="Arial"/>
              </a:rPr>
              <a:t>Percent of kidneys recovered for transplant and not transplanted by donor diabetes status</a:t>
            </a:r>
            <a:endParaRPr lang="el-GR" dirty="0"/>
          </a:p>
        </p:txBody>
      </p:sp>
      <p:pic>
        <p:nvPicPr>
          <p:cNvPr id="12" name="Main graphic"/>
          <p:cNvPicPr/>
          <p:nvPr/>
        </p:nvPicPr>
        <p:blipFill>
          <a:blip r:embed="rId5" cstate="print"/>
          <a:stretch/>
        </p:blipFill>
        <p:spPr>
          <a:xfrm>
            <a:off x="674288" y="1112075"/>
            <a:ext cx="5357381" cy="2224748"/>
          </a:xfrm>
          <a:prstGeom prst="rect">
            <a:avLst/>
          </a:prstGeom>
          <a:ln>
            <a:noFill/>
          </a:ln>
        </p:spPr>
      </p:pic>
      <p:sp>
        <p:nvSpPr>
          <p:cNvPr id="13" name="Ορθογώνιο 12"/>
          <p:cNvSpPr/>
          <p:nvPr/>
        </p:nvSpPr>
        <p:spPr>
          <a:xfrm>
            <a:off x="843733" y="473792"/>
            <a:ext cx="50338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spc="-1" dirty="0">
                <a:solidFill>
                  <a:prstClr val="black"/>
                </a:solidFill>
                <a:latin typeface="Arial"/>
              </a:rPr>
              <a:t>Percent of kidneys recovered for transplant and not transplanted by donor biopsy status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4617665" y="835080"/>
            <a:ext cx="1452770" cy="27699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/>
              <a:t>up to 35.9% in 2021</a:t>
            </a:r>
            <a:endParaRPr lang="el-GR" sz="1200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1" y="-12281"/>
            <a:ext cx="5705743" cy="432854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08" y="4412214"/>
            <a:ext cx="5334463" cy="2243522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>
          <a:xfrm>
            <a:off x="843871" y="3815854"/>
            <a:ext cx="4208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b="1" spc="-1" dirty="0">
                <a:solidFill>
                  <a:prstClr val="black"/>
                </a:solidFill>
                <a:latin typeface="Arial"/>
              </a:rPr>
              <a:t>Percent of kidneys recovered for transplant and not transplanted by KDPI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8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881" y="1556801"/>
            <a:ext cx="6454800" cy="379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50791" y="5636455"/>
            <a:ext cx="491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Calibri"/>
              </a:rPr>
              <a:t>Development of donor age in European adult recipients of first</a:t>
            </a:r>
          </a:p>
          <a:p>
            <a:r>
              <a:rPr lang="en-US" sz="1400" i="1" dirty="0">
                <a:solidFill>
                  <a:prstClr val="black"/>
                </a:solidFill>
                <a:latin typeface="Calibri"/>
              </a:rPr>
              <a:t>DD kidney transplants across different time periods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Αριστερό βέλος"/>
          <p:cNvSpPr/>
          <p:nvPr/>
        </p:nvSpPr>
        <p:spPr>
          <a:xfrm>
            <a:off x="8760931" y="1844824"/>
            <a:ext cx="97840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- Αριστερό βέλος"/>
          <p:cNvSpPr/>
          <p:nvPr/>
        </p:nvSpPr>
        <p:spPr>
          <a:xfrm>
            <a:off x="8832304" y="2492896"/>
            <a:ext cx="97840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952596" y="4286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Kidneys From Elderly Deceased</a:t>
            </a:r>
          </a:p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Donors—Is 70 the New 60?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635149" y="6489787"/>
            <a:ext cx="2643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Front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Immunol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2019;10:2701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1" y="5636455"/>
            <a:ext cx="228703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Data: 23 European countries</a:t>
            </a:r>
          </a:p>
          <a:p>
            <a:r>
              <a:rPr lang="en-US" sz="1400" dirty="0"/>
              <a:t>116,870 patients</a:t>
            </a:r>
            <a:endParaRPr lang="el-GR" sz="1400" dirty="0"/>
          </a:p>
        </p:txBody>
      </p:sp>
      <p:sp>
        <p:nvSpPr>
          <p:cNvPr id="3" name="Οβάλ 2"/>
          <p:cNvSpPr/>
          <p:nvPr/>
        </p:nvSpPr>
        <p:spPr>
          <a:xfrm>
            <a:off x="2941928" y="5008605"/>
            <a:ext cx="1267617" cy="205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/>
          <p:cNvSpPr/>
          <p:nvPr/>
        </p:nvSpPr>
        <p:spPr>
          <a:xfrm>
            <a:off x="6804462" y="5008605"/>
            <a:ext cx="1252151" cy="205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6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20086</TotalTime>
  <Words>1416</Words>
  <Application>Microsoft Office PowerPoint</Application>
  <PresentationFormat>Widescreen</PresentationFormat>
  <Paragraphs>177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AdvMYRLIGHT</vt:lpstr>
      <vt:lpstr>AdvMYRLIGIT</vt:lpstr>
      <vt:lpstr>AdvOT9974ba86.B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Θέμα του Office</vt:lpstr>
      <vt:lpstr>1_Θέμα του Office</vt:lpstr>
      <vt:lpstr>2_Θέμα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vdl audiovisual_5</cp:lastModifiedBy>
  <cp:revision>288</cp:revision>
  <cp:lastPrinted>2023-10-13T20:11:15Z</cp:lastPrinted>
  <dcterms:created xsi:type="dcterms:W3CDTF">2023-09-21T17:24:37Z</dcterms:created>
  <dcterms:modified xsi:type="dcterms:W3CDTF">2023-10-20T10:14:43Z</dcterms:modified>
</cp:coreProperties>
</file>