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362" r:id="rId3"/>
    <p:sldId id="351" r:id="rId4"/>
    <p:sldId id="337" r:id="rId5"/>
    <p:sldId id="437" r:id="rId6"/>
    <p:sldId id="431" r:id="rId7"/>
    <p:sldId id="425" r:id="rId8"/>
    <p:sldId id="432" r:id="rId9"/>
    <p:sldId id="352" r:id="rId10"/>
    <p:sldId id="462" r:id="rId11"/>
    <p:sldId id="465" r:id="rId12"/>
    <p:sldId id="463" r:id="rId13"/>
    <p:sldId id="353" r:id="rId14"/>
    <p:sldId id="464" r:id="rId15"/>
    <p:sldId id="426" r:id="rId16"/>
    <p:sldId id="424" r:id="rId17"/>
    <p:sldId id="266" r:id="rId18"/>
    <p:sldId id="265" r:id="rId19"/>
    <p:sldId id="372" r:id="rId20"/>
    <p:sldId id="373" r:id="rId21"/>
    <p:sldId id="327" r:id="rId22"/>
    <p:sldId id="450" r:id="rId23"/>
    <p:sldId id="466" r:id="rId24"/>
    <p:sldId id="257" r:id="rId25"/>
    <p:sldId id="301" r:id="rId26"/>
    <p:sldId id="456" r:id="rId27"/>
    <p:sldId id="430" r:id="rId28"/>
    <p:sldId id="311" r:id="rId29"/>
    <p:sldId id="457" r:id="rId30"/>
    <p:sldId id="313" r:id="rId31"/>
    <p:sldId id="314" r:id="rId32"/>
    <p:sldId id="315" r:id="rId33"/>
    <p:sldId id="458" r:id="rId34"/>
    <p:sldId id="317" r:id="rId35"/>
    <p:sldId id="319" r:id="rId36"/>
    <p:sldId id="320" r:id="rId37"/>
    <p:sldId id="324" r:id="rId38"/>
    <p:sldId id="452" r:id="rId39"/>
    <p:sldId id="321" r:id="rId40"/>
    <p:sldId id="294" r:id="rId41"/>
    <p:sldId id="295" r:id="rId42"/>
    <p:sldId id="296" r:id="rId43"/>
    <p:sldId id="300" r:id="rId44"/>
    <p:sldId id="453" r:id="rId45"/>
    <p:sldId id="371" r:id="rId46"/>
    <p:sldId id="454" r:id="rId47"/>
    <p:sldId id="455" r:id="rId48"/>
    <p:sldId id="334" r:id="rId49"/>
    <p:sldId id="460" r:id="rId50"/>
    <p:sldId id="461" r:id="rId51"/>
    <p:sldId id="459" r:id="rId52"/>
    <p:sldId id="308" r:id="rId5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29" autoAdjust="0"/>
    <p:restoredTop sz="95652" autoAdjust="0"/>
  </p:normalViewPr>
  <p:slideViewPr>
    <p:cSldViewPr>
      <p:cViewPr varScale="1">
        <p:scale>
          <a:sx n="63" d="100"/>
          <a:sy n="63" d="100"/>
        </p:scale>
        <p:origin x="928" y="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D0E1DE-87BF-44FA-B335-FA13389DC17A}" type="datetimeFigureOut">
              <a:rPr lang="el-GR" smtClean="0"/>
              <a:pPr/>
              <a:t>20/10/2023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4CA517-B745-4046-93CF-248643005F79}"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1371600" y="763588"/>
            <a:ext cx="5029200" cy="3771900"/>
          </a:xfrm>
          <a:prstGeom prst="rect">
            <a:avLst/>
          </a:prstGeom>
        </p:spPr>
      </p:sp>
      <p:sp>
        <p:nvSpPr>
          <p:cNvPr id="53" name="PlaceHolder 2"/>
          <p:cNvSpPr>
            <a:spLocks noGrp="1"/>
          </p:cNvSpPr>
          <p:nvPr>
            <p:ph type="body"/>
          </p:nvPr>
        </p:nvSpPr>
        <p:spPr>
          <a:xfrm>
            <a:off x="777960" y="4776840"/>
            <a:ext cx="6216480" cy="4525200"/>
          </a:xfrm>
          <a:prstGeom prst="rect">
            <a:avLst/>
          </a:prstGeom>
        </p:spPr>
        <p:txBody>
          <a:bodyPr lIns="0" tIns="0" rIns="0" bIns="0"/>
          <a:lstStyle/>
          <a:p>
            <a:r>
              <a:rPr lang="en-US" sz="900" b="1" strike="noStrike" spc="-1" dirty="0">
                <a:latin typeface="Arial"/>
              </a:rPr>
              <a:t>Kidney disease–associated APOL1 variants (G1 and G2) proteins form cation pores at the plasma membrane (PM) that transport Na+ and K+ down their concentration gradients across the PM, thereby causing podocyte injury.</a:t>
            </a:r>
            <a:r>
              <a:rPr lang="en-US" sz="900" b="0" strike="noStrike" spc="-1" dirty="0">
                <a:latin typeface="Arial"/>
              </a:rPr>
              <a:t> Inaxaplin specifically blocks the aberrant cation channel function of G1 and G2 and thereby prevents podocyte injury. </a:t>
            </a:r>
            <a:r>
              <a:rPr lang="en-US" sz="900" b="0" strike="noStrike" spc="-1" dirty="0" err="1">
                <a:latin typeface="Arial"/>
              </a:rPr>
              <a:t>Egbuna</a:t>
            </a:r>
            <a:r>
              <a:rPr lang="en-US" sz="900" b="0" strike="noStrike" spc="-1" dirty="0">
                <a:latin typeface="Arial"/>
              </a:rPr>
              <a:t> </a:t>
            </a:r>
            <a:r>
              <a:rPr lang="en-US" sz="900" b="0" i="1" strike="noStrike" spc="-1" dirty="0">
                <a:latin typeface="Arial"/>
              </a:rPr>
              <a:t>et al.</a:t>
            </a:r>
            <a:r>
              <a:rPr lang="en-US" sz="900" b="0" strike="noStrike" spc="-1" baseline="33000" dirty="0">
                <a:latin typeface="Arial"/>
              </a:rPr>
              <a:t>8</a:t>
            </a:r>
            <a:r>
              <a:rPr lang="en-US" sz="900" b="0" strike="noStrike" spc="-1" dirty="0">
                <a:latin typeface="Arial"/>
              </a:rPr>
              <a:t> reported that Inaxaplin reduced proteinuria in APOL1-associated FSGS. Inhibition of APOL1 production either by blocking JAK-STAT signaling or by APOL1 antisense oligonucleotide is an alternative therapeutic strategy that is under investigation.</a:t>
            </a:r>
          </a:p>
          <a:p>
            <a:endParaRPr lang="en-US" sz="900" b="0" strike="noStrike" spc="-1" dirty="0">
              <a:latin typeface="Arial"/>
            </a:endParaRPr>
          </a:p>
          <a:p>
            <a:endParaRPr lang="en-US" sz="900" b="0" strike="noStrike" spc="-1" dirty="0">
              <a:latin typeface="Arial"/>
            </a:endParaRPr>
          </a:p>
          <a:p>
            <a:endParaRPr lang="en-US" sz="900" b="0" strike="noStrike" spc="-1" dirty="0">
              <a:latin typeface="Arial"/>
            </a:endParaRPr>
          </a:p>
        </p:txBody>
      </p:sp>
    </p:spTree>
    <p:extLst>
      <p:ext uri="{BB962C8B-B14F-4D97-AF65-F5344CB8AC3E}">
        <p14:creationId xmlns:p14="http://schemas.microsoft.com/office/powerpoint/2010/main" val="3051664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Low HDL, CKD4</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6265B-A0F1-4D48-B962-7E204B1E065C}"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708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Same village 1</a:t>
            </a:r>
            <a:r>
              <a:rPr lang="en-US" baseline="30000" dirty="0"/>
              <a:t>st</a:t>
            </a:r>
            <a:r>
              <a:rPr lang="en-US" dirty="0"/>
              <a:t> cousins, we got our two first</a:t>
            </a:r>
            <a:r>
              <a:rPr lang="en-US" baseline="0" dirty="0"/>
              <a:t> index patients</a:t>
            </a:r>
            <a:endParaRPr lang="el-GR" dirty="0"/>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6265B-A0F1-4D48-B962-7E204B1E065C}"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582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853F4D-EE0D-4919-B61B-F6AD356D9A8C}" type="slidenum">
              <a:rPr lang="en-US" smtClean="0"/>
              <a:pPr/>
              <a:t>43</a:t>
            </a:fld>
            <a:endParaRPr lang="en-US"/>
          </a:p>
        </p:txBody>
      </p:sp>
    </p:spTree>
    <p:extLst>
      <p:ext uri="{BB962C8B-B14F-4D97-AF65-F5344CB8AC3E}">
        <p14:creationId xmlns:p14="http://schemas.microsoft.com/office/powerpoint/2010/main" val="3581034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943F5A6E-D02D-40BA-A454-84E6FC89973D}" type="datetimeFigureOut">
              <a:rPr lang="el-GR" smtClean="0"/>
              <a:pPr/>
              <a:t>20/10/2023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E555481-0933-47A3-BF29-FA9A134CFBB2}"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43F5A6E-D02D-40BA-A454-84E6FC89973D}" type="datetimeFigureOut">
              <a:rPr lang="el-GR" smtClean="0"/>
              <a:pPr/>
              <a:t>20/10/2023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E555481-0933-47A3-BF29-FA9A134CFBB2}"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43F5A6E-D02D-40BA-A454-84E6FC89973D}" type="datetimeFigureOut">
              <a:rPr lang="el-GR" smtClean="0"/>
              <a:pPr/>
              <a:t>20/10/2023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E555481-0933-47A3-BF29-FA9A134CFBB2}"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43F5A6E-D02D-40BA-A454-84E6FC89973D}" type="datetimeFigureOut">
              <a:rPr lang="el-GR" smtClean="0"/>
              <a:pPr/>
              <a:t>20/10/2023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E555481-0933-47A3-BF29-FA9A134CFBB2}"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43F5A6E-D02D-40BA-A454-84E6FC89973D}" type="datetimeFigureOut">
              <a:rPr lang="el-GR" smtClean="0"/>
              <a:pPr/>
              <a:t>20/10/2023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7E555481-0933-47A3-BF29-FA9A134CFBB2}"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943F5A6E-D02D-40BA-A454-84E6FC89973D}" type="datetimeFigureOut">
              <a:rPr lang="el-GR" smtClean="0"/>
              <a:pPr/>
              <a:t>20/10/2023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E555481-0933-47A3-BF29-FA9A134CFBB2}"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943F5A6E-D02D-40BA-A454-84E6FC89973D}" type="datetimeFigureOut">
              <a:rPr lang="el-GR" smtClean="0"/>
              <a:pPr/>
              <a:t>20/10/2023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7E555481-0933-47A3-BF29-FA9A134CFBB2}"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943F5A6E-D02D-40BA-A454-84E6FC89973D}" type="datetimeFigureOut">
              <a:rPr lang="el-GR" smtClean="0"/>
              <a:pPr/>
              <a:t>20/10/2023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7E555481-0933-47A3-BF29-FA9A134CFBB2}"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43F5A6E-D02D-40BA-A454-84E6FC89973D}" type="datetimeFigureOut">
              <a:rPr lang="el-GR" smtClean="0"/>
              <a:pPr/>
              <a:t>20/10/2023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7E555481-0933-47A3-BF29-FA9A134CFBB2}"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43F5A6E-D02D-40BA-A454-84E6FC89973D}" type="datetimeFigureOut">
              <a:rPr lang="el-GR" smtClean="0"/>
              <a:pPr/>
              <a:t>20/10/2023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E555481-0933-47A3-BF29-FA9A134CFBB2}"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43F5A6E-D02D-40BA-A454-84E6FC89973D}" type="datetimeFigureOut">
              <a:rPr lang="el-GR" smtClean="0"/>
              <a:pPr/>
              <a:t>20/10/2023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7E555481-0933-47A3-BF29-FA9A134CFBB2}"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F5A6E-D02D-40BA-A454-84E6FC89973D}" type="datetimeFigureOut">
              <a:rPr lang="el-GR" smtClean="0"/>
              <a:pPr/>
              <a:t>20/10/2023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55481-0933-47A3-BF29-FA9A134CFBB2}"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39.jpe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836712"/>
            <a:ext cx="7772400" cy="1470025"/>
          </a:xfrm>
        </p:spPr>
        <p:txBody>
          <a:bodyPr>
            <a:normAutofit fontScale="90000"/>
          </a:bodyPr>
          <a:lstStyle/>
          <a:p>
            <a:br>
              <a:rPr lang="el-GR" dirty="0">
                <a:solidFill>
                  <a:srgbClr val="FF0000"/>
                </a:solidFill>
              </a:rPr>
            </a:br>
            <a:br>
              <a:rPr lang="el-GR" dirty="0">
                <a:solidFill>
                  <a:srgbClr val="FF0000"/>
                </a:solidFill>
              </a:rPr>
            </a:br>
            <a:endParaRPr lang="el-GR" dirty="0">
              <a:solidFill>
                <a:schemeClr val="tx2">
                  <a:lumMod val="60000"/>
                  <a:lumOff val="40000"/>
                </a:schemeClr>
              </a:solidFill>
            </a:endParaRPr>
          </a:p>
        </p:txBody>
      </p:sp>
      <p:sp>
        <p:nvSpPr>
          <p:cNvPr id="3" name="2 - Υπότιτλος"/>
          <p:cNvSpPr>
            <a:spLocks noGrp="1"/>
          </p:cNvSpPr>
          <p:nvPr>
            <p:ph type="subTitle" idx="1"/>
          </p:nvPr>
        </p:nvSpPr>
        <p:spPr>
          <a:xfrm>
            <a:off x="1452439" y="3397225"/>
            <a:ext cx="6400800" cy="1223852"/>
          </a:xfrm>
        </p:spPr>
        <p:txBody>
          <a:bodyPr>
            <a:noAutofit/>
          </a:bodyPr>
          <a:lstStyle/>
          <a:p>
            <a:pPr algn="ctr"/>
            <a:r>
              <a:rPr lang="en-US" sz="2000" b="1" dirty="0">
                <a:solidFill>
                  <a:schemeClr val="accent1"/>
                </a:solidFill>
              </a:rPr>
              <a:t>Kostas  Stylianou</a:t>
            </a:r>
            <a:endParaRPr lang="el-GR" sz="2000" b="1" dirty="0">
              <a:solidFill>
                <a:schemeClr val="accent1"/>
              </a:solidFill>
            </a:endParaRPr>
          </a:p>
          <a:p>
            <a:pPr>
              <a:spcBef>
                <a:spcPts val="0"/>
              </a:spcBef>
            </a:pPr>
            <a:r>
              <a:rPr lang="en-US" sz="2000" dirty="0">
                <a:solidFill>
                  <a:srgbClr val="0070C0"/>
                </a:solidFill>
              </a:rPr>
              <a:t>Assistant Professor of Nephrology</a:t>
            </a:r>
          </a:p>
          <a:p>
            <a:pPr>
              <a:spcBef>
                <a:spcPts val="0"/>
              </a:spcBef>
            </a:pPr>
            <a:r>
              <a:rPr lang="en-US" sz="2000" dirty="0">
                <a:solidFill>
                  <a:srgbClr val="0070C0"/>
                </a:solidFill>
              </a:rPr>
              <a:t>University of Crete</a:t>
            </a:r>
          </a:p>
          <a:p>
            <a:pPr>
              <a:spcBef>
                <a:spcPts val="0"/>
              </a:spcBef>
            </a:pPr>
            <a:r>
              <a:rPr lang="en-US" sz="2000" dirty="0">
                <a:solidFill>
                  <a:srgbClr val="0070C0"/>
                </a:solidFill>
              </a:rPr>
              <a:t>Head of the Nephrology Department</a:t>
            </a:r>
            <a:r>
              <a:rPr lang="el-GR" sz="2000" dirty="0">
                <a:solidFill>
                  <a:srgbClr val="0070C0"/>
                </a:solidFill>
              </a:rPr>
              <a:t> </a:t>
            </a:r>
            <a:endParaRPr lang="en-US" sz="2000" dirty="0">
              <a:solidFill>
                <a:srgbClr val="0070C0"/>
              </a:solidFill>
            </a:endParaRPr>
          </a:p>
          <a:p>
            <a:pPr>
              <a:spcBef>
                <a:spcPts val="0"/>
              </a:spcBef>
            </a:pPr>
            <a:r>
              <a:rPr lang="en-US" sz="2000" dirty="0">
                <a:solidFill>
                  <a:srgbClr val="0070C0"/>
                </a:solidFill>
              </a:rPr>
              <a:t>University Hospital of Heraklion</a:t>
            </a:r>
            <a:endParaRPr lang="el-GR" sz="2000" dirty="0">
              <a:solidFill>
                <a:srgbClr val="0070C0"/>
              </a:solidFill>
            </a:endParaRPr>
          </a:p>
        </p:txBody>
      </p:sp>
      <p:pic>
        <p:nvPicPr>
          <p:cNvPr id="4" name="Εικόνα 3">
            <a:extLst>
              <a:ext uri="{FF2B5EF4-FFF2-40B4-BE49-F238E27FC236}">
                <a16:creationId xmlns:a16="http://schemas.microsoft.com/office/drawing/2014/main" id="{FF6F02DB-CDD0-42EE-AE47-1DE31C7B8283}"/>
              </a:ext>
            </a:extLst>
          </p:cNvPr>
          <p:cNvPicPr>
            <a:picLocks noChangeAspect="1"/>
          </p:cNvPicPr>
          <p:nvPr/>
        </p:nvPicPr>
        <p:blipFill>
          <a:blip r:embed="rId2"/>
          <a:stretch>
            <a:fillRect/>
          </a:stretch>
        </p:blipFill>
        <p:spPr>
          <a:xfrm>
            <a:off x="0" y="5102352"/>
            <a:ext cx="9144000" cy="1755648"/>
          </a:xfrm>
          <a:prstGeom prst="rect">
            <a:avLst/>
          </a:prstGeom>
        </p:spPr>
      </p:pic>
      <p:pic>
        <p:nvPicPr>
          <p:cNvPr id="5" name="Εικόνα 4">
            <a:extLst>
              <a:ext uri="{FF2B5EF4-FFF2-40B4-BE49-F238E27FC236}">
                <a16:creationId xmlns:a16="http://schemas.microsoft.com/office/drawing/2014/main" id="{AC9BF3B3-9AA3-8969-946C-66B7C999B4AB}"/>
              </a:ext>
            </a:extLst>
          </p:cNvPr>
          <p:cNvPicPr>
            <a:picLocks noChangeAspect="1"/>
          </p:cNvPicPr>
          <p:nvPr/>
        </p:nvPicPr>
        <p:blipFill rotWithShape="1">
          <a:blip r:embed="rId3"/>
          <a:srcRect r="51072"/>
          <a:stretch/>
        </p:blipFill>
        <p:spPr>
          <a:xfrm>
            <a:off x="204529" y="3116315"/>
            <a:ext cx="1247910" cy="1125214"/>
          </a:xfrm>
          <a:prstGeom prst="rect">
            <a:avLst/>
          </a:prstGeom>
        </p:spPr>
      </p:pic>
      <p:pic>
        <p:nvPicPr>
          <p:cNvPr id="6" name="Εικόνα 5">
            <a:extLst>
              <a:ext uri="{FF2B5EF4-FFF2-40B4-BE49-F238E27FC236}">
                <a16:creationId xmlns:a16="http://schemas.microsoft.com/office/drawing/2014/main" id="{D20DCB92-A24A-BD75-CE4C-3A04153FEECE}"/>
              </a:ext>
            </a:extLst>
          </p:cNvPr>
          <p:cNvPicPr>
            <a:picLocks noChangeAspect="1"/>
          </p:cNvPicPr>
          <p:nvPr/>
        </p:nvPicPr>
        <p:blipFill rotWithShape="1">
          <a:blip r:embed="rId3"/>
          <a:srcRect l="51072"/>
          <a:stretch/>
        </p:blipFill>
        <p:spPr>
          <a:xfrm>
            <a:off x="7691561" y="3116315"/>
            <a:ext cx="1115616" cy="1005927"/>
          </a:xfrm>
          <a:prstGeom prst="rect">
            <a:avLst/>
          </a:prstGeom>
        </p:spPr>
      </p:pic>
      <p:sp>
        <p:nvSpPr>
          <p:cNvPr id="10" name="TextBox 9">
            <a:extLst>
              <a:ext uri="{FF2B5EF4-FFF2-40B4-BE49-F238E27FC236}">
                <a16:creationId xmlns:a16="http://schemas.microsoft.com/office/drawing/2014/main" id="{6608680D-D4CD-529B-70ED-76C556B9C7E6}"/>
              </a:ext>
            </a:extLst>
          </p:cNvPr>
          <p:cNvSpPr txBox="1"/>
          <p:nvPr/>
        </p:nvSpPr>
        <p:spPr>
          <a:xfrm>
            <a:off x="2173481" y="2245329"/>
            <a:ext cx="4858816"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200" b="1" dirty="0">
                <a:solidFill>
                  <a:srgbClr val="C00000"/>
                </a:solidFill>
              </a:rPr>
              <a:t>Genetic testing in CKD when, how and why</a:t>
            </a:r>
          </a:p>
        </p:txBody>
      </p:sp>
      <p:pic>
        <p:nvPicPr>
          <p:cNvPr id="9" name="Εικόνα 8">
            <a:extLst>
              <a:ext uri="{FF2B5EF4-FFF2-40B4-BE49-F238E27FC236}">
                <a16:creationId xmlns:a16="http://schemas.microsoft.com/office/drawing/2014/main" id="{8CB25AF4-1BBE-5E2B-6A38-0833ED0D9003}"/>
              </a:ext>
            </a:extLst>
          </p:cNvPr>
          <p:cNvPicPr>
            <a:picLocks noChangeAspect="1"/>
          </p:cNvPicPr>
          <p:nvPr/>
        </p:nvPicPr>
        <p:blipFill>
          <a:blip r:embed="rId4"/>
          <a:stretch>
            <a:fillRect/>
          </a:stretch>
        </p:blipFill>
        <p:spPr>
          <a:xfrm>
            <a:off x="0" y="-52264"/>
            <a:ext cx="9144000" cy="21884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ABDA08-387C-1EA0-36E3-CCF9A8AE7002}"/>
              </a:ext>
            </a:extLst>
          </p:cNvPr>
          <p:cNvSpPr>
            <a:spLocks noGrp="1"/>
          </p:cNvSpPr>
          <p:nvPr>
            <p:ph type="title"/>
          </p:nvPr>
        </p:nvSpPr>
        <p:spPr/>
        <p:txBody>
          <a:bodyPr/>
          <a:lstStyle/>
          <a:p>
            <a:r>
              <a:rPr kumimoji="0" lang="en-US" sz="2800" b="1" i="0" u="none" strike="noStrike" kern="1200" cap="none" spc="0" normalizeH="0" baseline="0" noProof="0" dirty="0">
                <a:ln>
                  <a:noFill/>
                </a:ln>
                <a:solidFill>
                  <a:srgbClr val="FF0000"/>
                </a:solidFill>
                <a:effectLst/>
                <a:uLnTx/>
                <a:uFillTx/>
                <a:latin typeface="Calibri"/>
                <a:ea typeface="+mj-ea"/>
                <a:cs typeface="+mj-cs"/>
              </a:rPr>
              <a:t>WHOLE</a:t>
            </a:r>
            <a:r>
              <a:rPr kumimoji="0" lang="el-GR" sz="2800" b="1" i="0" u="none" strike="noStrike" kern="1200" cap="none" spc="0" normalizeH="0" baseline="0" noProof="0" dirty="0">
                <a:ln>
                  <a:noFill/>
                </a:ln>
                <a:solidFill>
                  <a:srgbClr val="FF0000"/>
                </a:solidFill>
                <a:effectLst/>
                <a:uLnTx/>
                <a:uFillTx/>
                <a:latin typeface="Calibri"/>
                <a:ea typeface="+mj-ea"/>
                <a:cs typeface="+mj-cs"/>
              </a:rPr>
              <a:t> ΕΧΟΜΕ</a:t>
            </a:r>
            <a:r>
              <a:rPr kumimoji="0" lang="en-US" sz="2800" b="1" i="0" u="none" strike="noStrike" kern="1200" cap="none" spc="0" normalizeH="0" baseline="0" noProof="0" dirty="0">
                <a:ln>
                  <a:noFill/>
                </a:ln>
                <a:solidFill>
                  <a:srgbClr val="FF0000"/>
                </a:solidFill>
                <a:effectLst/>
                <a:uLnTx/>
                <a:uFillTx/>
                <a:latin typeface="Calibri"/>
                <a:ea typeface="+mj-ea"/>
                <a:cs typeface="+mj-cs"/>
              </a:rPr>
              <a:t> &amp;</a:t>
            </a:r>
            <a:r>
              <a:rPr kumimoji="0" lang="el-GR" sz="2800" b="1" i="0" u="none" strike="noStrike" kern="1200" cap="none" spc="0" normalizeH="0" baseline="0" noProof="0" dirty="0">
                <a:ln>
                  <a:noFill/>
                </a:ln>
                <a:solidFill>
                  <a:srgbClr val="FF0000"/>
                </a:solidFill>
                <a:effectLst/>
                <a:uLnTx/>
                <a:uFillTx/>
                <a:latin typeface="Calibri"/>
                <a:ea typeface="+mj-ea"/>
                <a:cs typeface="+mj-cs"/>
              </a:rPr>
              <a:t> </a:t>
            </a:r>
            <a:r>
              <a:rPr kumimoji="0" lang="en-GB" sz="2800" b="1" i="0" u="none" strike="noStrike" kern="1200" cap="none" spc="0" normalizeH="0" baseline="0" noProof="0" dirty="0">
                <a:ln>
                  <a:noFill/>
                </a:ln>
                <a:solidFill>
                  <a:srgbClr val="FF0000"/>
                </a:solidFill>
                <a:effectLst/>
                <a:uLnTx/>
                <a:uFillTx/>
                <a:latin typeface="Calibri"/>
                <a:ea typeface="+mj-ea"/>
                <a:cs typeface="+mj-cs"/>
              </a:rPr>
              <a:t>WHOLE </a:t>
            </a:r>
            <a:r>
              <a:rPr kumimoji="0" lang="en-US" sz="2800" b="1" i="0" u="none" strike="noStrike" kern="1200" cap="none" spc="0" normalizeH="0" baseline="0" noProof="0" dirty="0">
                <a:ln>
                  <a:noFill/>
                </a:ln>
                <a:solidFill>
                  <a:srgbClr val="FF0000"/>
                </a:solidFill>
                <a:effectLst/>
                <a:uLnTx/>
                <a:uFillTx/>
                <a:latin typeface="Calibri"/>
                <a:ea typeface="+mj-ea"/>
                <a:cs typeface="+mj-cs"/>
              </a:rPr>
              <a:t>GENOME SEQUENCING</a:t>
            </a:r>
            <a:r>
              <a:rPr kumimoji="0" lang="el-GR" sz="2800" b="1" i="0" u="none" strike="noStrike" kern="1200" cap="none" spc="0" normalizeH="0" baseline="0" noProof="0" dirty="0">
                <a:ln>
                  <a:noFill/>
                </a:ln>
                <a:solidFill>
                  <a:srgbClr val="FF0000"/>
                </a:solidFill>
                <a:effectLst/>
                <a:uLnTx/>
                <a:uFillTx/>
                <a:latin typeface="Calibri"/>
                <a:ea typeface="+mj-ea"/>
                <a:cs typeface="+mj-cs"/>
              </a:rPr>
              <a:t> </a:t>
            </a:r>
            <a:br>
              <a:rPr kumimoji="0" lang="el-GR" sz="2800" b="1" i="0" u="none" strike="noStrike" kern="1200" cap="none" spc="0" normalizeH="0" baseline="0" noProof="0" dirty="0">
                <a:ln>
                  <a:noFill/>
                </a:ln>
                <a:solidFill>
                  <a:srgbClr val="FF0000"/>
                </a:solidFill>
                <a:effectLst/>
                <a:uLnTx/>
                <a:uFillTx/>
                <a:latin typeface="Calibri"/>
                <a:ea typeface="+mj-ea"/>
                <a:cs typeface="+mj-cs"/>
              </a:rPr>
            </a:br>
            <a:r>
              <a:rPr kumimoji="0" lang="en-US" sz="2800" b="1" i="0" u="none" strike="noStrike" kern="1200" cap="none" spc="0" normalizeH="0" baseline="0" noProof="0" dirty="0">
                <a:ln>
                  <a:noFill/>
                </a:ln>
                <a:solidFill>
                  <a:srgbClr val="FF0000"/>
                </a:solidFill>
                <a:effectLst/>
                <a:uLnTx/>
                <a:uFillTx/>
                <a:latin typeface="Calibri"/>
                <a:ea typeface="+mj-ea"/>
                <a:cs typeface="+mj-cs"/>
              </a:rPr>
              <a:t>(WES</a:t>
            </a:r>
            <a:r>
              <a:rPr kumimoji="0" lang="el-GR" sz="2800" b="1" i="0" u="none" strike="noStrike" kern="1200" cap="none" spc="0" normalizeH="0" baseline="0" noProof="0" dirty="0">
                <a:ln>
                  <a:noFill/>
                </a:ln>
                <a:solidFill>
                  <a:srgbClr val="FF0000"/>
                </a:solidFill>
                <a:effectLst/>
                <a:uLnTx/>
                <a:uFillTx/>
                <a:latin typeface="Calibri"/>
                <a:ea typeface="+mj-ea"/>
                <a:cs typeface="+mj-cs"/>
              </a:rPr>
              <a:t>,</a:t>
            </a:r>
            <a:r>
              <a:rPr kumimoji="0" lang="en-US" sz="2800" b="1" i="0" u="none" strike="noStrike" kern="1200" cap="none" spc="0" normalizeH="0" baseline="0" noProof="0" dirty="0">
                <a:ln>
                  <a:noFill/>
                </a:ln>
                <a:solidFill>
                  <a:srgbClr val="FF0000"/>
                </a:solidFill>
                <a:effectLst/>
                <a:uLnTx/>
                <a:uFillTx/>
                <a:latin typeface="Calibri"/>
                <a:ea typeface="+mj-ea"/>
                <a:cs typeface="+mj-cs"/>
              </a:rPr>
              <a:t> WGS)</a:t>
            </a:r>
            <a:endParaRPr lang="el-GR" dirty="0">
              <a:solidFill>
                <a:srgbClr val="FF0000"/>
              </a:solidFill>
            </a:endParaRPr>
          </a:p>
        </p:txBody>
      </p:sp>
      <p:sp>
        <p:nvSpPr>
          <p:cNvPr id="3" name="Θέση περιεχομένου 2">
            <a:extLst>
              <a:ext uri="{FF2B5EF4-FFF2-40B4-BE49-F238E27FC236}">
                <a16:creationId xmlns:a16="http://schemas.microsoft.com/office/drawing/2014/main" id="{24EC26AB-A652-1233-4E0F-E029FF489C77}"/>
              </a:ext>
            </a:extLst>
          </p:cNvPr>
          <p:cNvSpPr>
            <a:spLocks noGrp="1"/>
          </p:cNvSpPr>
          <p:nvPr>
            <p:ph idx="1"/>
          </p:nvPr>
        </p:nvSpPr>
        <p:spPr>
          <a:xfrm>
            <a:off x="244966" y="1608469"/>
            <a:ext cx="5407154" cy="4525963"/>
          </a:xfrm>
        </p:spPr>
        <p:txBody>
          <a:bodyPr>
            <a:normAutofit fontScale="92500" lnSpcReduction="10000"/>
          </a:bodyPr>
          <a:lstStyle/>
          <a:p>
            <a:r>
              <a:rPr lang="en-US" sz="2800" dirty="0"/>
              <a:t>WES: Genomic technique for sequencing all </a:t>
            </a:r>
            <a:r>
              <a:rPr lang="en-US" sz="2800" u="sng" dirty="0"/>
              <a:t>protein-coding</a:t>
            </a:r>
            <a:r>
              <a:rPr lang="en-US" sz="2800" dirty="0"/>
              <a:t> regions of genes (all exons = exome) constituting 1-2% of the genome.</a:t>
            </a:r>
          </a:p>
          <a:p>
            <a:r>
              <a:rPr lang="en-US" sz="2800" dirty="0"/>
              <a:t>WES can detect 75% of the pathogenic mutations in the genome</a:t>
            </a:r>
          </a:p>
          <a:p>
            <a:r>
              <a:rPr lang="en-US" sz="2800" dirty="0"/>
              <a:t>WGS analyzes whole genome (exons, introns, intergenic areas) and can detect the rest 25% of pathogenic mutations</a:t>
            </a:r>
          </a:p>
        </p:txBody>
      </p:sp>
      <p:pic>
        <p:nvPicPr>
          <p:cNvPr id="4" name="Εικόνα 3">
            <a:extLst>
              <a:ext uri="{FF2B5EF4-FFF2-40B4-BE49-F238E27FC236}">
                <a16:creationId xmlns:a16="http://schemas.microsoft.com/office/drawing/2014/main" id="{C714F43B-67EF-86E3-4F45-CE380098472D}"/>
              </a:ext>
            </a:extLst>
          </p:cNvPr>
          <p:cNvPicPr>
            <a:picLocks noChangeAspect="1"/>
          </p:cNvPicPr>
          <p:nvPr/>
        </p:nvPicPr>
        <p:blipFill>
          <a:blip r:embed="rId2"/>
          <a:stretch>
            <a:fillRect/>
          </a:stretch>
        </p:blipFill>
        <p:spPr>
          <a:xfrm>
            <a:off x="6156176" y="1146088"/>
            <a:ext cx="2170941" cy="2746322"/>
          </a:xfrm>
          <a:prstGeom prst="rect">
            <a:avLst/>
          </a:prstGeom>
        </p:spPr>
      </p:pic>
      <p:pic>
        <p:nvPicPr>
          <p:cNvPr id="6" name="Εικόνα 5">
            <a:extLst>
              <a:ext uri="{FF2B5EF4-FFF2-40B4-BE49-F238E27FC236}">
                <a16:creationId xmlns:a16="http://schemas.microsoft.com/office/drawing/2014/main" id="{0719BBFC-4FAD-917B-0DF7-BF7E5B307A69}"/>
              </a:ext>
            </a:extLst>
          </p:cNvPr>
          <p:cNvPicPr>
            <a:picLocks noChangeAspect="1"/>
          </p:cNvPicPr>
          <p:nvPr/>
        </p:nvPicPr>
        <p:blipFill>
          <a:blip r:embed="rId3"/>
          <a:stretch>
            <a:fillRect/>
          </a:stretch>
        </p:blipFill>
        <p:spPr>
          <a:xfrm>
            <a:off x="890964" y="6328146"/>
            <a:ext cx="4115157" cy="329213"/>
          </a:xfrm>
          <a:prstGeom prst="rect">
            <a:avLst/>
          </a:prstGeom>
        </p:spPr>
      </p:pic>
      <p:pic>
        <p:nvPicPr>
          <p:cNvPr id="7" name="Εικόνα 6">
            <a:extLst>
              <a:ext uri="{FF2B5EF4-FFF2-40B4-BE49-F238E27FC236}">
                <a16:creationId xmlns:a16="http://schemas.microsoft.com/office/drawing/2014/main" id="{E0A38D91-82FE-6DBB-F3AD-492B903E198D}"/>
              </a:ext>
            </a:extLst>
          </p:cNvPr>
          <p:cNvPicPr>
            <a:picLocks noChangeAspect="1"/>
          </p:cNvPicPr>
          <p:nvPr/>
        </p:nvPicPr>
        <p:blipFill>
          <a:blip r:embed="rId4"/>
          <a:stretch>
            <a:fillRect/>
          </a:stretch>
        </p:blipFill>
        <p:spPr>
          <a:xfrm>
            <a:off x="6156176" y="4355745"/>
            <a:ext cx="2719785" cy="2301614"/>
          </a:xfrm>
          <a:prstGeom prst="rect">
            <a:avLst/>
          </a:prstGeom>
        </p:spPr>
      </p:pic>
    </p:spTree>
    <p:extLst>
      <p:ext uri="{BB962C8B-B14F-4D97-AF65-F5344CB8AC3E}">
        <p14:creationId xmlns:p14="http://schemas.microsoft.com/office/powerpoint/2010/main" val="738614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CC38B7-4B2A-D5A0-0F6B-19DD7F91CD18}"/>
              </a:ext>
            </a:extLst>
          </p:cNvPr>
          <p:cNvSpPr>
            <a:spLocks noGrp="1"/>
          </p:cNvSpPr>
          <p:nvPr>
            <p:ph type="title"/>
          </p:nvPr>
        </p:nvSpPr>
        <p:spPr>
          <a:xfrm>
            <a:off x="457200" y="274638"/>
            <a:ext cx="8229600" cy="994122"/>
          </a:xfrm>
        </p:spPr>
        <p:txBody>
          <a:bodyPr/>
          <a:lstStyle/>
          <a:p>
            <a:r>
              <a:rPr kumimoji="0" lang="en-US" sz="2800" b="1" i="0" u="none" strike="noStrike" kern="1200" cap="none" spc="0" normalizeH="0" baseline="0" noProof="0" dirty="0">
                <a:ln>
                  <a:noFill/>
                </a:ln>
                <a:solidFill>
                  <a:srgbClr val="FF0000"/>
                </a:solidFill>
                <a:effectLst/>
                <a:uLnTx/>
                <a:uFillTx/>
                <a:latin typeface="Calibri"/>
                <a:ea typeface="+mj-ea"/>
                <a:cs typeface="+mj-cs"/>
              </a:rPr>
              <a:t>WHOLE</a:t>
            </a:r>
            <a:r>
              <a:rPr kumimoji="0" lang="el-GR" sz="2800" b="1" i="0" u="none" strike="noStrike" kern="1200" cap="none" spc="0" normalizeH="0" baseline="0" noProof="0" dirty="0">
                <a:ln>
                  <a:noFill/>
                </a:ln>
                <a:solidFill>
                  <a:srgbClr val="FF0000"/>
                </a:solidFill>
                <a:effectLst/>
                <a:uLnTx/>
                <a:uFillTx/>
                <a:latin typeface="Calibri"/>
                <a:ea typeface="+mj-ea"/>
                <a:cs typeface="+mj-cs"/>
              </a:rPr>
              <a:t> ΕΧΟΜΕ</a:t>
            </a:r>
            <a:r>
              <a:rPr kumimoji="0" lang="en-US" sz="2800" b="1" i="0" u="none" strike="noStrike" kern="1200" cap="none" spc="0" normalizeH="0" baseline="0" noProof="0" dirty="0">
                <a:ln>
                  <a:noFill/>
                </a:ln>
                <a:solidFill>
                  <a:srgbClr val="FF0000"/>
                </a:solidFill>
                <a:effectLst/>
                <a:uLnTx/>
                <a:uFillTx/>
                <a:latin typeface="Calibri"/>
                <a:ea typeface="+mj-ea"/>
                <a:cs typeface="+mj-cs"/>
              </a:rPr>
              <a:t> SEQUENCING</a:t>
            </a:r>
            <a:r>
              <a:rPr kumimoji="0" lang="el-GR" sz="2800" b="1" i="0" u="none" strike="noStrike" kern="1200" cap="none" spc="0" normalizeH="0" baseline="0" noProof="0" dirty="0">
                <a:ln>
                  <a:noFill/>
                </a:ln>
                <a:solidFill>
                  <a:srgbClr val="FF0000"/>
                </a:solidFill>
                <a:effectLst/>
                <a:uLnTx/>
                <a:uFillTx/>
                <a:latin typeface="Calibri"/>
                <a:ea typeface="+mj-ea"/>
                <a:cs typeface="+mj-cs"/>
              </a:rPr>
              <a:t> </a:t>
            </a:r>
            <a:r>
              <a:rPr kumimoji="0" lang="en-US" sz="2800" b="1" i="0" u="none" strike="noStrike" kern="1200" cap="none" spc="0" normalizeH="0" baseline="0" noProof="0" dirty="0">
                <a:ln>
                  <a:noFill/>
                </a:ln>
                <a:solidFill>
                  <a:srgbClr val="FF0000"/>
                </a:solidFill>
                <a:effectLst/>
                <a:uLnTx/>
                <a:uFillTx/>
                <a:latin typeface="Calibri"/>
                <a:ea typeface="+mj-ea"/>
                <a:cs typeface="+mj-cs"/>
              </a:rPr>
              <a:t>(WES)</a:t>
            </a:r>
            <a:endParaRPr lang="el-GR" dirty="0"/>
          </a:p>
        </p:txBody>
      </p:sp>
      <p:sp>
        <p:nvSpPr>
          <p:cNvPr id="3" name="Θέση περιεχομένου 2">
            <a:extLst>
              <a:ext uri="{FF2B5EF4-FFF2-40B4-BE49-F238E27FC236}">
                <a16:creationId xmlns:a16="http://schemas.microsoft.com/office/drawing/2014/main" id="{CB4A5A5D-70ED-8593-52BE-46060AA02078}"/>
              </a:ext>
            </a:extLst>
          </p:cNvPr>
          <p:cNvSpPr>
            <a:spLocks noGrp="1"/>
          </p:cNvSpPr>
          <p:nvPr>
            <p:ph idx="1"/>
          </p:nvPr>
        </p:nvSpPr>
        <p:spPr/>
        <p:txBody>
          <a:bodyPr>
            <a:normAutofit fontScale="70000" lnSpcReduction="20000"/>
          </a:bodyPr>
          <a:lstStyle/>
          <a:p>
            <a:pPr>
              <a:lnSpc>
                <a:spcPct val="170000"/>
              </a:lnSpc>
            </a:pPr>
            <a:r>
              <a:rPr lang="en-US" dirty="0"/>
              <a:t>The diagnostic yield of WES outperforms targeted gene panels in both adults and children</a:t>
            </a:r>
          </a:p>
          <a:p>
            <a:pPr>
              <a:lnSpc>
                <a:spcPct val="170000"/>
              </a:lnSpc>
            </a:pPr>
            <a:r>
              <a:rPr lang="en-US" dirty="0"/>
              <a:t>WES allows for the discovery of </a:t>
            </a:r>
            <a:r>
              <a:rPr lang="en-US" b="1" dirty="0">
                <a:solidFill>
                  <a:srgbClr val="FF0000"/>
                </a:solidFill>
              </a:rPr>
              <a:t>new mutations</a:t>
            </a:r>
            <a:r>
              <a:rPr lang="en-US" dirty="0"/>
              <a:t>, </a:t>
            </a:r>
            <a:r>
              <a:rPr lang="en-US" b="1" dirty="0">
                <a:solidFill>
                  <a:srgbClr val="0070C0"/>
                </a:solidFill>
              </a:rPr>
              <a:t>multiple</a:t>
            </a:r>
            <a:r>
              <a:rPr lang="en-US" dirty="0">
                <a:solidFill>
                  <a:srgbClr val="0070C0"/>
                </a:solidFill>
              </a:rPr>
              <a:t> </a:t>
            </a:r>
            <a:r>
              <a:rPr lang="en-US" b="1" dirty="0">
                <a:solidFill>
                  <a:srgbClr val="0070C0"/>
                </a:solidFill>
              </a:rPr>
              <a:t>mutations</a:t>
            </a:r>
            <a:r>
              <a:rPr lang="en-US" dirty="0"/>
              <a:t>, </a:t>
            </a:r>
            <a:r>
              <a:rPr lang="en-US" b="1" dirty="0">
                <a:solidFill>
                  <a:srgbClr val="00B050"/>
                </a:solidFill>
              </a:rPr>
              <a:t>incidental mutations </a:t>
            </a:r>
            <a:r>
              <a:rPr lang="en-US" dirty="0"/>
              <a:t>in actionable genes, new phenotype-genotype correlations and for </a:t>
            </a:r>
            <a:r>
              <a:rPr lang="en-US" b="1" dirty="0">
                <a:solidFill>
                  <a:srgbClr val="FF0000"/>
                </a:solidFill>
              </a:rPr>
              <a:t>future re-analysis</a:t>
            </a:r>
          </a:p>
          <a:p>
            <a:pPr>
              <a:lnSpc>
                <a:spcPct val="170000"/>
              </a:lnSpc>
            </a:pPr>
            <a:r>
              <a:rPr lang="en-US" dirty="0"/>
              <a:t>CNV detection is also possible but not always optimal.</a:t>
            </a:r>
          </a:p>
          <a:p>
            <a:pPr>
              <a:lnSpc>
                <a:spcPct val="170000"/>
              </a:lnSpc>
            </a:pPr>
            <a:r>
              <a:rPr lang="en-US" dirty="0"/>
              <a:t>Difficult to analyze genes relevant to nephrology: a duplicated region of PKD1 and the tandem repeats of MUC1  (blind spots)</a:t>
            </a:r>
          </a:p>
          <a:p>
            <a:pPr>
              <a:lnSpc>
                <a:spcPct val="170000"/>
              </a:lnSpc>
            </a:pPr>
            <a:endParaRPr lang="el-GR" dirty="0"/>
          </a:p>
        </p:txBody>
      </p:sp>
    </p:spTree>
    <p:extLst>
      <p:ext uri="{BB962C8B-B14F-4D97-AF65-F5344CB8AC3E}">
        <p14:creationId xmlns:p14="http://schemas.microsoft.com/office/powerpoint/2010/main" val="3599147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909E04-23F4-8071-403C-4C041F2F0394}"/>
              </a:ext>
            </a:extLst>
          </p:cNvPr>
          <p:cNvSpPr>
            <a:spLocks noGrp="1"/>
          </p:cNvSpPr>
          <p:nvPr>
            <p:ph type="title"/>
          </p:nvPr>
        </p:nvSpPr>
        <p:spPr/>
        <p:txBody>
          <a:bodyPr/>
          <a:lstStyle/>
          <a:p>
            <a:r>
              <a:rPr kumimoji="0" lang="en-GB" sz="2800" b="1" i="0" u="none" strike="noStrike" kern="1200" cap="none" spc="0" normalizeH="0" baseline="0" noProof="0" dirty="0">
                <a:ln>
                  <a:noFill/>
                </a:ln>
                <a:solidFill>
                  <a:srgbClr val="FF0000"/>
                </a:solidFill>
                <a:effectLst/>
                <a:uLnTx/>
                <a:uFillTx/>
                <a:latin typeface="Calibri"/>
                <a:ea typeface="+mj-ea"/>
                <a:cs typeface="+mj-cs"/>
              </a:rPr>
              <a:t>WHOLE </a:t>
            </a:r>
            <a:r>
              <a:rPr kumimoji="0" lang="en-US" sz="2800" b="1" i="0" u="none" strike="noStrike" kern="1200" cap="none" spc="0" normalizeH="0" baseline="0" noProof="0" dirty="0">
                <a:ln>
                  <a:noFill/>
                </a:ln>
                <a:solidFill>
                  <a:srgbClr val="FF0000"/>
                </a:solidFill>
                <a:effectLst/>
                <a:uLnTx/>
                <a:uFillTx/>
                <a:latin typeface="Calibri"/>
                <a:ea typeface="+mj-ea"/>
                <a:cs typeface="+mj-cs"/>
              </a:rPr>
              <a:t>GENOME SEQUENCING</a:t>
            </a:r>
            <a:r>
              <a:rPr kumimoji="0" lang="el-GR" sz="2800" b="1" i="0" u="none" strike="noStrike" kern="1200" cap="none" spc="0" normalizeH="0" baseline="0" noProof="0" dirty="0">
                <a:ln>
                  <a:noFill/>
                </a:ln>
                <a:solidFill>
                  <a:srgbClr val="FF0000"/>
                </a:solidFill>
                <a:effectLst/>
                <a:uLnTx/>
                <a:uFillTx/>
                <a:latin typeface="Calibri"/>
                <a:ea typeface="+mj-ea"/>
                <a:cs typeface="+mj-cs"/>
              </a:rPr>
              <a:t> </a:t>
            </a:r>
            <a:r>
              <a:rPr kumimoji="0" lang="en-US" sz="2800" b="1" i="0" u="none" strike="noStrike" kern="1200" cap="none" spc="0" normalizeH="0" baseline="0" noProof="0" dirty="0">
                <a:ln>
                  <a:noFill/>
                </a:ln>
                <a:solidFill>
                  <a:srgbClr val="FF0000"/>
                </a:solidFill>
                <a:effectLst/>
                <a:uLnTx/>
                <a:uFillTx/>
                <a:latin typeface="Calibri"/>
                <a:ea typeface="+mj-ea"/>
                <a:cs typeface="+mj-cs"/>
              </a:rPr>
              <a:t>(WGS)</a:t>
            </a:r>
            <a:endParaRPr lang="el-GR" dirty="0">
              <a:solidFill>
                <a:srgbClr val="FF0000"/>
              </a:solidFill>
            </a:endParaRPr>
          </a:p>
        </p:txBody>
      </p:sp>
      <p:sp>
        <p:nvSpPr>
          <p:cNvPr id="3" name="Θέση περιεχομένου 2">
            <a:extLst>
              <a:ext uri="{FF2B5EF4-FFF2-40B4-BE49-F238E27FC236}">
                <a16:creationId xmlns:a16="http://schemas.microsoft.com/office/drawing/2014/main" id="{E11F5FC5-FC2A-40FB-C720-DFF393EE30F4}"/>
              </a:ext>
            </a:extLst>
          </p:cNvPr>
          <p:cNvSpPr>
            <a:spLocks noGrp="1"/>
          </p:cNvSpPr>
          <p:nvPr>
            <p:ph idx="1"/>
          </p:nvPr>
        </p:nvSpPr>
        <p:spPr/>
        <p:txBody>
          <a:bodyPr>
            <a:normAutofit fontScale="77500" lnSpcReduction="20000"/>
          </a:bodyPr>
          <a:lstStyle/>
          <a:p>
            <a:pPr>
              <a:lnSpc>
                <a:spcPct val="160000"/>
              </a:lnSpc>
            </a:pPr>
            <a:r>
              <a:rPr lang="en-US" dirty="0"/>
              <a:t>WGS can characterize</a:t>
            </a:r>
            <a:r>
              <a:rPr lang="el-GR" dirty="0"/>
              <a:t> </a:t>
            </a:r>
            <a:r>
              <a:rPr lang="en-US" dirty="0">
                <a:solidFill>
                  <a:srgbClr val="FF0000"/>
                </a:solidFill>
              </a:rPr>
              <a:t>noncoding</a:t>
            </a:r>
            <a:r>
              <a:rPr lang="en-US" dirty="0"/>
              <a:t> regions, enabling detection of </a:t>
            </a:r>
            <a:r>
              <a:rPr lang="en-US" dirty="0">
                <a:solidFill>
                  <a:srgbClr val="FF0000"/>
                </a:solidFill>
              </a:rPr>
              <a:t>splicing</a:t>
            </a:r>
            <a:r>
              <a:rPr lang="en-US" dirty="0"/>
              <a:t> or </a:t>
            </a:r>
            <a:r>
              <a:rPr lang="en-US" dirty="0">
                <a:solidFill>
                  <a:srgbClr val="FF0000"/>
                </a:solidFill>
              </a:rPr>
              <a:t>regulatory</a:t>
            </a:r>
            <a:r>
              <a:rPr lang="el-GR" dirty="0"/>
              <a:t> </a:t>
            </a:r>
            <a:r>
              <a:rPr lang="en-US" dirty="0"/>
              <a:t>variants.</a:t>
            </a:r>
            <a:r>
              <a:rPr lang="el-GR" dirty="0"/>
              <a:t> </a:t>
            </a:r>
            <a:endParaRPr lang="en-US" dirty="0"/>
          </a:p>
          <a:p>
            <a:pPr>
              <a:lnSpc>
                <a:spcPct val="160000"/>
              </a:lnSpc>
            </a:pPr>
            <a:r>
              <a:rPr lang="el-GR" dirty="0" err="1"/>
              <a:t>However</a:t>
            </a:r>
            <a:r>
              <a:rPr lang="en-US" dirty="0"/>
              <a:t>, currently, there is limited </a:t>
            </a:r>
            <a:r>
              <a:rPr lang="el-GR" dirty="0" err="1"/>
              <a:t>benefit</a:t>
            </a:r>
            <a:r>
              <a:rPr lang="el-GR" dirty="0"/>
              <a:t> </a:t>
            </a:r>
            <a:r>
              <a:rPr lang="el-GR" dirty="0" err="1"/>
              <a:t>due</a:t>
            </a:r>
            <a:r>
              <a:rPr lang="el-GR" dirty="0"/>
              <a:t> </a:t>
            </a:r>
            <a:r>
              <a:rPr lang="el-GR" dirty="0" err="1"/>
              <a:t>to</a:t>
            </a:r>
            <a:r>
              <a:rPr lang="en-US" dirty="0"/>
              <a:t> our incomplete understanding of the function of most of the noncoding regions</a:t>
            </a:r>
            <a:endParaRPr lang="el-GR" dirty="0"/>
          </a:p>
          <a:p>
            <a:pPr>
              <a:lnSpc>
                <a:spcPct val="160000"/>
              </a:lnSpc>
            </a:pPr>
            <a:r>
              <a:rPr lang="en-US" dirty="0"/>
              <a:t>It is more efficient than WES for</a:t>
            </a:r>
            <a:r>
              <a:rPr lang="el-GR" dirty="0"/>
              <a:t> </a:t>
            </a:r>
            <a:r>
              <a:rPr lang="en-US" dirty="0"/>
              <a:t>rich</a:t>
            </a:r>
            <a:r>
              <a:rPr lang="el-GR" dirty="0"/>
              <a:t> GC </a:t>
            </a:r>
            <a:r>
              <a:rPr lang="el-GR" dirty="0" err="1"/>
              <a:t>content</a:t>
            </a:r>
            <a:r>
              <a:rPr lang="el-GR" dirty="0"/>
              <a:t> </a:t>
            </a:r>
            <a:r>
              <a:rPr lang="el-GR" dirty="0" err="1"/>
              <a:t>areas</a:t>
            </a:r>
            <a:r>
              <a:rPr lang="el-GR" dirty="0"/>
              <a:t>, and </a:t>
            </a:r>
            <a:r>
              <a:rPr lang="en-US" dirty="0"/>
              <a:t>for </a:t>
            </a:r>
            <a:r>
              <a:rPr lang="el-GR" dirty="0"/>
              <a:t>CNV</a:t>
            </a:r>
            <a:r>
              <a:rPr lang="en-US" dirty="0"/>
              <a:t> detection, (duplicated</a:t>
            </a:r>
            <a:r>
              <a:rPr lang="el-GR" dirty="0"/>
              <a:t> </a:t>
            </a:r>
            <a:r>
              <a:rPr lang="en-US" dirty="0"/>
              <a:t>region of PKD1 or the MUC1 tandem</a:t>
            </a:r>
            <a:r>
              <a:rPr lang="el-GR" dirty="0"/>
              <a:t> </a:t>
            </a:r>
            <a:r>
              <a:rPr lang="en-US" dirty="0"/>
              <a:t>repeat</a:t>
            </a:r>
            <a:r>
              <a:rPr lang="el-GR" dirty="0"/>
              <a:t>s</a:t>
            </a:r>
            <a:r>
              <a:rPr lang="en-US" dirty="0"/>
              <a:t>)</a:t>
            </a:r>
            <a:endParaRPr lang="el-GR" dirty="0"/>
          </a:p>
        </p:txBody>
      </p:sp>
    </p:spTree>
    <p:extLst>
      <p:ext uri="{BB962C8B-B14F-4D97-AF65-F5344CB8AC3E}">
        <p14:creationId xmlns:p14="http://schemas.microsoft.com/office/powerpoint/2010/main" val="839421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noAutofit/>
          </a:bodyPr>
          <a:lstStyle/>
          <a:p>
            <a:r>
              <a:rPr lang="en-US" sz="2838" dirty="0">
                <a:solidFill>
                  <a:srgbClr val="FF0000"/>
                </a:solidFill>
              </a:rPr>
              <a:t>Genetic testing in Nephrology</a:t>
            </a:r>
            <a:endParaRPr lang="el-GR" sz="2838" dirty="0">
              <a:solidFill>
                <a:srgbClr val="FF0000"/>
              </a:solidFill>
            </a:endParaRPr>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3910842987"/>
              </p:ext>
            </p:extLst>
          </p:nvPr>
        </p:nvGraphicFramePr>
        <p:xfrm>
          <a:off x="457200" y="905620"/>
          <a:ext cx="8507289" cy="5295298"/>
        </p:xfrm>
        <a:graphic>
          <a:graphicData uri="http://schemas.openxmlformats.org/drawingml/2006/table">
            <a:tbl>
              <a:tblPr firstRow="1" bandRow="1">
                <a:tableStyleId>{00A15C55-8517-42AA-B614-E9B94910E393}</a:tableStyleId>
              </a:tblPr>
              <a:tblGrid>
                <a:gridCol w="1595099">
                  <a:extLst>
                    <a:ext uri="{9D8B030D-6E8A-4147-A177-3AD203B41FA5}">
                      <a16:colId xmlns:a16="http://schemas.microsoft.com/office/drawing/2014/main" val="20000"/>
                    </a:ext>
                  </a:extLst>
                </a:gridCol>
                <a:gridCol w="2807420">
                  <a:extLst>
                    <a:ext uri="{9D8B030D-6E8A-4147-A177-3AD203B41FA5}">
                      <a16:colId xmlns:a16="http://schemas.microsoft.com/office/drawing/2014/main" val="20001"/>
                    </a:ext>
                  </a:extLst>
                </a:gridCol>
                <a:gridCol w="1944529">
                  <a:extLst>
                    <a:ext uri="{9D8B030D-6E8A-4147-A177-3AD203B41FA5}">
                      <a16:colId xmlns:a16="http://schemas.microsoft.com/office/drawing/2014/main" val="20002"/>
                    </a:ext>
                  </a:extLst>
                </a:gridCol>
                <a:gridCol w="2160241">
                  <a:extLst>
                    <a:ext uri="{9D8B030D-6E8A-4147-A177-3AD203B41FA5}">
                      <a16:colId xmlns:a16="http://schemas.microsoft.com/office/drawing/2014/main" val="20003"/>
                    </a:ext>
                  </a:extLst>
                </a:gridCol>
              </a:tblGrid>
              <a:tr h="277781">
                <a:tc>
                  <a:txBody>
                    <a:bodyPr/>
                    <a:lstStyle/>
                    <a:p>
                      <a:r>
                        <a:rPr lang="en-US" sz="2400" dirty="0"/>
                        <a:t>Method</a:t>
                      </a:r>
                      <a:endParaRPr lang="el-GR" sz="2400" dirty="0"/>
                    </a:p>
                  </a:txBody>
                  <a:tcPr marT="34247" marB="34247"/>
                </a:tc>
                <a:tc>
                  <a:txBody>
                    <a:bodyPr/>
                    <a:lstStyle/>
                    <a:p>
                      <a:r>
                        <a:rPr lang="en-US" sz="2400" dirty="0"/>
                        <a:t>Detects</a:t>
                      </a:r>
                      <a:endParaRPr lang="el-GR" sz="2400" dirty="0"/>
                    </a:p>
                  </a:txBody>
                  <a:tcPr marT="34247" marB="34247"/>
                </a:tc>
                <a:tc>
                  <a:txBody>
                    <a:bodyPr/>
                    <a:lstStyle/>
                    <a:p>
                      <a:r>
                        <a:rPr lang="en-US" sz="2400" dirty="0"/>
                        <a:t>Example</a:t>
                      </a:r>
                      <a:endParaRPr lang="el-GR" sz="2400" dirty="0"/>
                    </a:p>
                  </a:txBody>
                  <a:tcPr marT="34247" marB="34247"/>
                </a:tc>
                <a:tc>
                  <a:txBody>
                    <a:bodyPr/>
                    <a:lstStyle/>
                    <a:p>
                      <a:r>
                        <a:rPr lang="en-US" sz="2000" dirty="0"/>
                        <a:t>Diagnostic Yield</a:t>
                      </a:r>
                      <a:endParaRPr lang="el-GR" sz="2000" dirty="0"/>
                    </a:p>
                  </a:txBody>
                  <a:tcPr marT="34247" marB="34247"/>
                </a:tc>
                <a:extLst>
                  <a:ext uri="{0D108BD9-81ED-4DB2-BD59-A6C34878D82A}">
                    <a16:rowId xmlns:a16="http://schemas.microsoft.com/office/drawing/2014/main" val="10000"/>
                  </a:ext>
                </a:extLst>
              </a:tr>
              <a:tr h="3881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CMA </a:t>
                      </a:r>
                      <a:r>
                        <a:rPr kumimoji="0" lang="en-US" sz="1100" u="none" strike="noStrike" kern="1200" cap="none" spc="0" normalizeH="0" baseline="0" noProof="0" dirty="0">
                          <a:ln>
                            <a:noFill/>
                          </a:ln>
                          <a:effectLst/>
                          <a:uLnTx/>
                          <a:uFillTx/>
                        </a:rPr>
                        <a:t>(chromosomal micro arrays)</a:t>
                      </a:r>
                      <a:endParaRPr lang="el-GR" sz="1800" dirty="0"/>
                    </a:p>
                  </a:txBody>
                  <a:tcPr marT="34247" marB="34247"/>
                </a:tc>
                <a:tc>
                  <a:txBody>
                    <a:bodyPr/>
                    <a:lstStyle/>
                    <a:p>
                      <a:r>
                        <a:rPr lang="en-US" sz="1800" dirty="0"/>
                        <a:t>CNVs </a:t>
                      </a:r>
                      <a:r>
                        <a:rPr lang="el-GR" sz="1800" dirty="0"/>
                        <a:t> &amp; </a:t>
                      </a:r>
                      <a:r>
                        <a:rPr lang="en-US" sz="1800" dirty="0"/>
                        <a:t>large </a:t>
                      </a:r>
                      <a:r>
                        <a:rPr lang="en-US" sz="1800" baseline="0" dirty="0"/>
                        <a:t>DNA rearrangements (100kb)</a:t>
                      </a:r>
                      <a:endParaRPr lang="el-GR" sz="1800" dirty="0"/>
                    </a:p>
                  </a:txBody>
                  <a:tcPr marT="34247" marB="34247"/>
                </a:tc>
                <a:tc>
                  <a:txBody>
                    <a:bodyPr/>
                    <a:lstStyle/>
                    <a:p>
                      <a:r>
                        <a:rPr lang="en-US" sz="1800" dirty="0"/>
                        <a:t>CAKUT</a:t>
                      </a:r>
                      <a:endParaRPr lang="el-GR" sz="1800" dirty="0"/>
                    </a:p>
                  </a:txBody>
                  <a:tcPr marT="34247" marB="34247"/>
                </a:tc>
                <a:tc>
                  <a:txBody>
                    <a:bodyPr/>
                    <a:lstStyle/>
                    <a:p>
                      <a:r>
                        <a:rPr lang="el-GR" sz="1800" dirty="0"/>
                        <a:t>10</a:t>
                      </a:r>
                      <a:r>
                        <a:rPr lang="en-US" sz="1800" dirty="0"/>
                        <a:t>-1</a:t>
                      </a:r>
                      <a:r>
                        <a:rPr lang="el-GR" sz="1800" dirty="0"/>
                        <a:t>7</a:t>
                      </a:r>
                      <a:r>
                        <a:rPr lang="en-US" sz="1800" dirty="0"/>
                        <a:t>%</a:t>
                      </a:r>
                      <a:r>
                        <a:rPr lang="el-GR" sz="1800" dirty="0"/>
                        <a:t>  </a:t>
                      </a:r>
                      <a:r>
                        <a:rPr lang="en-GB" sz="1800" dirty="0" err="1"/>
                        <a:t>cJASN</a:t>
                      </a:r>
                      <a:r>
                        <a:rPr lang="en-GB" sz="1800" dirty="0"/>
                        <a:t> 2020</a:t>
                      </a:r>
                      <a:endParaRPr lang="el-GR" sz="1800" dirty="0"/>
                    </a:p>
                  </a:txBody>
                  <a:tcPr marT="34247" marB="34247"/>
                </a:tc>
                <a:extLst>
                  <a:ext uri="{0D108BD9-81ED-4DB2-BD59-A6C34878D82A}">
                    <a16:rowId xmlns:a16="http://schemas.microsoft.com/office/drawing/2014/main" val="10001"/>
                  </a:ext>
                </a:extLst>
              </a:tr>
              <a:tr h="393916">
                <a:tc>
                  <a:txBody>
                    <a:bodyPr/>
                    <a:lstStyle/>
                    <a:p>
                      <a:r>
                        <a:rPr lang="en-US" sz="1800" dirty="0"/>
                        <a:t>NGS</a:t>
                      </a:r>
                      <a:r>
                        <a:rPr lang="en-US" sz="1800" baseline="0" dirty="0"/>
                        <a:t> PANELS</a:t>
                      </a:r>
                      <a:endParaRPr lang="el-GR" sz="1800" dirty="0"/>
                    </a:p>
                  </a:txBody>
                  <a:tcPr marT="34247" marB="34247"/>
                </a:tc>
                <a:tc>
                  <a:txBody>
                    <a:bodyPr/>
                    <a:lstStyle/>
                    <a:p>
                      <a:r>
                        <a:rPr lang="en-US" sz="1800" dirty="0"/>
                        <a:t>SNV, small Indels in selected genes </a:t>
                      </a:r>
                      <a:r>
                        <a:rPr lang="en-GB" sz="1800" dirty="0"/>
                        <a:t>(&lt;250 bp)</a:t>
                      </a:r>
                      <a:endParaRPr lang="el-GR" sz="1800" dirty="0"/>
                    </a:p>
                  </a:txBody>
                  <a:tcPr marT="34247" marB="34247"/>
                </a:tc>
                <a:tc>
                  <a:txBody>
                    <a:bodyPr/>
                    <a:lstStyle/>
                    <a:p>
                      <a:r>
                        <a:rPr lang="en-US" sz="1800" dirty="0"/>
                        <a:t>FSGS, ALPORT, OXALURIA</a:t>
                      </a:r>
                      <a:endParaRPr lang="el-GR" sz="1800" dirty="0"/>
                    </a:p>
                  </a:txBody>
                  <a:tcPr marT="34247" marB="34247"/>
                </a:tc>
                <a:tc>
                  <a:txBody>
                    <a:bodyPr/>
                    <a:lstStyle/>
                    <a:p>
                      <a:r>
                        <a:rPr lang="en-US" sz="1800" dirty="0"/>
                        <a:t>Up to </a:t>
                      </a:r>
                      <a:r>
                        <a:rPr lang="el-GR" sz="1800" baseline="0" dirty="0"/>
                        <a:t>80% </a:t>
                      </a:r>
                      <a:r>
                        <a:rPr lang="en-US" sz="1800" baseline="0" dirty="0"/>
                        <a:t>selected populations</a:t>
                      </a:r>
                      <a:endParaRPr lang="el-GR" sz="1800" dirty="0"/>
                    </a:p>
                  </a:txBody>
                  <a:tcPr marT="34247" marB="34247"/>
                </a:tc>
                <a:extLst>
                  <a:ext uri="{0D108BD9-81ED-4DB2-BD59-A6C34878D82A}">
                    <a16:rowId xmlns:a16="http://schemas.microsoft.com/office/drawing/2014/main" val="10002"/>
                  </a:ext>
                </a:extLst>
              </a:tr>
              <a:tr h="393916">
                <a:tc>
                  <a:txBody>
                    <a:bodyPr/>
                    <a:lstStyle/>
                    <a:p>
                      <a:r>
                        <a:rPr lang="en-US" sz="1800" dirty="0"/>
                        <a:t>WES</a:t>
                      </a:r>
                      <a:endParaRPr lang="el-GR" sz="1800" dirty="0"/>
                    </a:p>
                  </a:txBody>
                  <a:tcPr marT="34247" marB="34247"/>
                </a:tc>
                <a:tc>
                  <a:txBody>
                    <a:bodyPr/>
                    <a:lstStyle/>
                    <a:p>
                      <a:r>
                        <a:rPr lang="en-US" sz="1800" dirty="0"/>
                        <a:t>SNV Indels</a:t>
                      </a:r>
                      <a:r>
                        <a:rPr lang="el-GR" sz="1800" dirty="0"/>
                        <a:t> </a:t>
                      </a:r>
                      <a:r>
                        <a:rPr lang="en-US" sz="1800" dirty="0"/>
                        <a:t>in coding DNA</a:t>
                      </a:r>
                      <a:endParaRPr lang="el-GR" sz="1800" dirty="0"/>
                    </a:p>
                  </a:txBody>
                  <a:tcPr marT="34247" marB="34247"/>
                </a:tc>
                <a:tc>
                  <a:txBody>
                    <a:bodyPr/>
                    <a:lstStyle/>
                    <a:p>
                      <a:r>
                        <a:rPr lang="en-US" sz="1800" dirty="0"/>
                        <a:t>CKD unknown etiology</a:t>
                      </a:r>
                      <a:endParaRPr lang="en-US" sz="1800" baseline="0" dirty="0"/>
                    </a:p>
                    <a:p>
                      <a:r>
                        <a:rPr lang="en-US" sz="1800" baseline="0" dirty="0"/>
                        <a:t>NPHP-Ciliopathies (&gt;90genes)</a:t>
                      </a:r>
                      <a:endParaRPr lang="el-GR" sz="1800" dirty="0"/>
                    </a:p>
                  </a:txBody>
                  <a:tcPr marT="34247" marB="34247"/>
                </a:tc>
                <a:tc>
                  <a:txBody>
                    <a:bodyPr/>
                    <a:lstStyle/>
                    <a:p>
                      <a:r>
                        <a:rPr lang="en-US" sz="1800" dirty="0"/>
                        <a:t>Up to </a:t>
                      </a:r>
                      <a:r>
                        <a:rPr lang="el-GR" sz="1800" baseline="0" dirty="0"/>
                        <a:t>70% για Ν</a:t>
                      </a:r>
                      <a:r>
                        <a:rPr lang="en-US" sz="1800" baseline="0" dirty="0"/>
                        <a:t>PHP</a:t>
                      </a:r>
                      <a:endParaRPr lang="el-GR" sz="1800" dirty="0"/>
                    </a:p>
                  </a:txBody>
                  <a:tcPr marT="34247" marB="34247"/>
                </a:tc>
                <a:extLst>
                  <a:ext uri="{0D108BD9-81ED-4DB2-BD59-A6C34878D82A}">
                    <a16:rowId xmlns:a16="http://schemas.microsoft.com/office/drawing/2014/main" val="10003"/>
                  </a:ext>
                </a:extLst>
              </a:tr>
              <a:tr h="707772">
                <a:tc>
                  <a:txBody>
                    <a:bodyPr/>
                    <a:lstStyle/>
                    <a:p>
                      <a:r>
                        <a:rPr lang="en-US" sz="1800" dirty="0"/>
                        <a:t>WGS</a:t>
                      </a:r>
                      <a:endParaRPr lang="el-GR" sz="1800" dirty="0"/>
                    </a:p>
                  </a:txBody>
                  <a:tcPr marT="34247" marB="3424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SNV Indels</a:t>
                      </a:r>
                      <a:r>
                        <a:rPr lang="el-GR" sz="1800" dirty="0"/>
                        <a:t> </a:t>
                      </a:r>
                      <a:r>
                        <a:rPr lang="en-US" sz="1800" dirty="0"/>
                        <a:t>in coding and non coding DNA</a:t>
                      </a:r>
                      <a:endParaRPr lang="el-GR" sz="1800" dirty="0"/>
                    </a:p>
                  </a:txBody>
                  <a:tcPr marT="34247" marB="34247"/>
                </a:tc>
                <a:tc>
                  <a:txBody>
                    <a:bodyPr/>
                    <a:lstStyle/>
                    <a:p>
                      <a:r>
                        <a:rPr lang="en-US" sz="1800" dirty="0"/>
                        <a:t>CKD unknown etiology</a:t>
                      </a:r>
                      <a:r>
                        <a:rPr lang="el-GR" sz="1800" baseline="0" dirty="0"/>
                        <a:t>, </a:t>
                      </a:r>
                      <a:r>
                        <a:rPr lang="en-US" sz="1800" baseline="0" dirty="0" err="1"/>
                        <a:t>aHUS</a:t>
                      </a:r>
                      <a:r>
                        <a:rPr lang="en-US" sz="1800" baseline="0" dirty="0"/>
                        <a:t> (DGKE), Alport, </a:t>
                      </a:r>
                      <a:r>
                        <a:rPr lang="en-US" sz="1800" baseline="0" dirty="0" err="1"/>
                        <a:t>Gitelman</a:t>
                      </a:r>
                      <a:r>
                        <a:rPr lang="en-US" sz="1800" baseline="0" dirty="0"/>
                        <a:t>, PKD1</a:t>
                      </a:r>
                      <a:endParaRPr lang="el-GR" sz="1800" dirty="0"/>
                    </a:p>
                  </a:txBody>
                  <a:tcPr marT="34247" marB="34247"/>
                </a:tc>
                <a:tc>
                  <a:txBody>
                    <a:bodyPr/>
                    <a:lstStyle/>
                    <a:p>
                      <a:r>
                        <a:rPr lang="en-US" sz="1800" dirty="0"/>
                        <a:t>Detects</a:t>
                      </a:r>
                      <a:r>
                        <a:rPr lang="el-GR" sz="1800" baseline="0" dirty="0"/>
                        <a:t> 20-40% </a:t>
                      </a:r>
                      <a:r>
                        <a:rPr lang="en-US" sz="1800" baseline="0" dirty="0"/>
                        <a:t>of mutations that are lost by</a:t>
                      </a:r>
                      <a:r>
                        <a:rPr lang="el-GR" sz="1800" baseline="0" dirty="0"/>
                        <a:t> </a:t>
                      </a:r>
                      <a:r>
                        <a:rPr lang="en-US" sz="1800" baseline="0" dirty="0"/>
                        <a:t>CMA &amp; WES</a:t>
                      </a:r>
                      <a:endParaRPr lang="el-GR" sz="1800" dirty="0"/>
                    </a:p>
                  </a:txBody>
                  <a:tcPr marT="34247" marB="34247"/>
                </a:tc>
                <a:extLst>
                  <a:ext uri="{0D108BD9-81ED-4DB2-BD59-A6C34878D82A}">
                    <a16:rowId xmlns:a16="http://schemas.microsoft.com/office/drawing/2014/main" val="10004"/>
                  </a:ext>
                </a:extLst>
              </a:tr>
              <a:tr h="486893">
                <a:tc>
                  <a:txBody>
                    <a:bodyPr/>
                    <a:lstStyle/>
                    <a:p>
                      <a:r>
                        <a:rPr lang="en-US" sz="1800" dirty="0"/>
                        <a:t>MLPA </a:t>
                      </a:r>
                      <a:r>
                        <a:rPr lang="en-US" sz="1100" dirty="0"/>
                        <a:t>(multiplex ligation dependent probe amplification)</a:t>
                      </a:r>
                      <a:endParaRPr lang="el-GR" sz="1800" dirty="0"/>
                    </a:p>
                  </a:txBody>
                  <a:tcPr marT="34247" marB="34247"/>
                </a:tc>
                <a:tc>
                  <a:txBody>
                    <a:bodyPr/>
                    <a:lstStyle/>
                    <a:p>
                      <a:r>
                        <a:rPr lang="en-US" sz="1800" baseline="0" dirty="0"/>
                        <a:t> large deletion-duplications</a:t>
                      </a:r>
                      <a:r>
                        <a:rPr lang="en-GB" sz="1800" baseline="0" dirty="0"/>
                        <a:t> (&lt;50kb)</a:t>
                      </a:r>
                      <a:endParaRPr lang="el-GR" sz="1800" dirty="0"/>
                    </a:p>
                  </a:txBody>
                  <a:tcPr marT="34247" marB="34247"/>
                </a:tc>
                <a:tc>
                  <a:txBody>
                    <a:bodyPr/>
                    <a:lstStyle/>
                    <a:p>
                      <a:r>
                        <a:rPr lang="en-US" sz="1800" dirty="0"/>
                        <a:t>PKD1,</a:t>
                      </a:r>
                      <a:r>
                        <a:rPr lang="en-US" sz="1800" baseline="0" dirty="0"/>
                        <a:t> </a:t>
                      </a:r>
                      <a:r>
                        <a:rPr lang="el-GR" sz="1800" baseline="0" dirty="0"/>
                        <a:t>α</a:t>
                      </a:r>
                      <a:r>
                        <a:rPr lang="en-US" sz="1800" baseline="0" dirty="0"/>
                        <a:t>GLA , HNF1b</a:t>
                      </a:r>
                      <a:endParaRPr lang="el-GR" sz="1800" dirty="0"/>
                    </a:p>
                  </a:txBody>
                  <a:tcPr marT="34247" marB="34247"/>
                </a:tc>
                <a:tc>
                  <a:txBody>
                    <a:bodyPr/>
                    <a:lstStyle/>
                    <a:p>
                      <a:endParaRPr lang="el-GR" sz="1800" dirty="0"/>
                    </a:p>
                  </a:txBody>
                  <a:tcPr marT="34247" marB="34247"/>
                </a:tc>
                <a:extLst>
                  <a:ext uri="{0D108BD9-81ED-4DB2-BD59-A6C34878D82A}">
                    <a16:rowId xmlns:a16="http://schemas.microsoft.com/office/drawing/2014/main" val="10005"/>
                  </a:ext>
                </a:extLst>
              </a:tr>
              <a:tr h="277781">
                <a:tc>
                  <a:txBody>
                    <a:bodyPr/>
                    <a:lstStyle/>
                    <a:p>
                      <a:r>
                        <a:rPr lang="en-US" sz="1800" dirty="0"/>
                        <a:t>Long-range PCR</a:t>
                      </a:r>
                      <a:endParaRPr lang="el-GR" sz="1800" dirty="0"/>
                    </a:p>
                  </a:txBody>
                  <a:tcPr marT="34247" marB="34247"/>
                </a:tc>
                <a:tc>
                  <a:txBody>
                    <a:bodyPr/>
                    <a:lstStyle/>
                    <a:p>
                      <a:r>
                        <a:rPr lang="en-US" sz="1800" dirty="0"/>
                        <a:t>GC-rich</a:t>
                      </a:r>
                      <a:r>
                        <a:rPr lang="en-US" sz="1800" baseline="0" dirty="0"/>
                        <a:t> repeats</a:t>
                      </a:r>
                      <a:endParaRPr lang="el-GR" sz="1800" dirty="0"/>
                    </a:p>
                  </a:txBody>
                  <a:tcPr marT="34247" marB="34247"/>
                </a:tc>
                <a:tc>
                  <a:txBody>
                    <a:bodyPr/>
                    <a:lstStyle/>
                    <a:p>
                      <a:r>
                        <a:rPr lang="en-US" sz="1800" dirty="0"/>
                        <a:t>ADTKD-MUC1</a:t>
                      </a:r>
                      <a:endParaRPr lang="el-GR" sz="1800" dirty="0"/>
                    </a:p>
                  </a:txBody>
                  <a:tcPr marT="34247" marB="34247"/>
                </a:tc>
                <a:tc>
                  <a:txBody>
                    <a:bodyPr/>
                    <a:lstStyle/>
                    <a:p>
                      <a:endParaRPr lang="el-GR" sz="1800" dirty="0"/>
                    </a:p>
                  </a:txBody>
                  <a:tcPr marT="34247" marB="34247"/>
                </a:tc>
                <a:extLst>
                  <a:ext uri="{0D108BD9-81ED-4DB2-BD59-A6C34878D82A}">
                    <a16:rowId xmlns:a16="http://schemas.microsoft.com/office/drawing/2014/main" val="10006"/>
                  </a:ext>
                </a:extLst>
              </a:tr>
            </a:tbl>
          </a:graphicData>
        </a:graphic>
      </p:graphicFrame>
      <p:sp>
        <p:nvSpPr>
          <p:cNvPr id="5" name="4 - Ορθογώνιο"/>
          <p:cNvSpPr/>
          <p:nvPr/>
        </p:nvSpPr>
        <p:spPr>
          <a:xfrm>
            <a:off x="5292080" y="6282568"/>
            <a:ext cx="2729861" cy="300794"/>
          </a:xfrm>
          <a:prstGeom prst="rect">
            <a:avLst/>
          </a:prstGeom>
        </p:spPr>
        <p:txBody>
          <a:bodyPr wrap="none" lIns="81603" tIns="40802" rIns="81603" bIns="40802">
            <a:spAutoFit/>
          </a:bodyPr>
          <a:lstStyle/>
          <a:p>
            <a:r>
              <a:rPr lang="en-US" sz="1419" b="1" dirty="0"/>
              <a:t>Groopman, </a:t>
            </a:r>
            <a:r>
              <a:rPr lang="en-US" sz="1419" dirty="0"/>
              <a:t>Nat Rev Nephrol. 2018</a:t>
            </a:r>
            <a:endParaRPr lang="el-GR" sz="1419" dirty="0"/>
          </a:p>
        </p:txBody>
      </p:sp>
    </p:spTree>
    <p:extLst>
      <p:ext uri="{BB962C8B-B14F-4D97-AF65-F5344CB8AC3E}">
        <p14:creationId xmlns:p14="http://schemas.microsoft.com/office/powerpoint/2010/main" val="3625379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28ED8175-B15B-EE37-C4CC-678593A970A8}"/>
              </a:ext>
            </a:extLst>
          </p:cNvPr>
          <p:cNvPicPr>
            <a:picLocks noChangeAspect="1"/>
          </p:cNvPicPr>
          <p:nvPr/>
        </p:nvPicPr>
        <p:blipFill>
          <a:blip r:embed="rId2"/>
          <a:stretch>
            <a:fillRect/>
          </a:stretch>
        </p:blipFill>
        <p:spPr>
          <a:xfrm>
            <a:off x="421776" y="764704"/>
            <a:ext cx="8188281" cy="5256584"/>
          </a:xfrm>
          <a:prstGeom prst="rect">
            <a:avLst/>
          </a:prstGeom>
        </p:spPr>
      </p:pic>
      <p:sp>
        <p:nvSpPr>
          <p:cNvPr id="6" name="TextBox 5">
            <a:extLst>
              <a:ext uri="{FF2B5EF4-FFF2-40B4-BE49-F238E27FC236}">
                <a16:creationId xmlns:a16="http://schemas.microsoft.com/office/drawing/2014/main" id="{F5059DA6-014B-A4BA-4A26-208B58D5B8B5}"/>
              </a:ext>
            </a:extLst>
          </p:cNvPr>
          <p:cNvSpPr txBox="1"/>
          <p:nvPr/>
        </p:nvSpPr>
        <p:spPr>
          <a:xfrm>
            <a:off x="5580112" y="1268760"/>
            <a:ext cx="720080" cy="369332"/>
          </a:xfrm>
          <a:prstGeom prst="rect">
            <a:avLst/>
          </a:prstGeom>
          <a:noFill/>
        </p:spPr>
        <p:txBody>
          <a:bodyPr wrap="square" rtlCol="0">
            <a:spAutoFit/>
          </a:bodyPr>
          <a:lstStyle/>
          <a:p>
            <a:r>
              <a:rPr lang="en-US" dirty="0"/>
              <a:t>cystic</a:t>
            </a:r>
            <a:endParaRPr lang="el-GR" dirty="0"/>
          </a:p>
        </p:txBody>
      </p:sp>
      <p:sp>
        <p:nvSpPr>
          <p:cNvPr id="7" name="TextBox 6">
            <a:extLst>
              <a:ext uri="{FF2B5EF4-FFF2-40B4-BE49-F238E27FC236}">
                <a16:creationId xmlns:a16="http://schemas.microsoft.com/office/drawing/2014/main" id="{5EBA4327-2C27-CF91-0012-A037B83743AE}"/>
              </a:ext>
            </a:extLst>
          </p:cNvPr>
          <p:cNvSpPr txBox="1"/>
          <p:nvPr/>
        </p:nvSpPr>
        <p:spPr>
          <a:xfrm>
            <a:off x="7452320" y="2492896"/>
            <a:ext cx="576064" cy="369332"/>
          </a:xfrm>
          <a:prstGeom prst="rect">
            <a:avLst/>
          </a:prstGeom>
          <a:noFill/>
        </p:spPr>
        <p:txBody>
          <a:bodyPr wrap="square" rtlCol="0">
            <a:spAutoFit/>
          </a:bodyPr>
          <a:lstStyle/>
          <a:p>
            <a:r>
              <a:rPr lang="en-US" dirty="0"/>
              <a:t>CKD</a:t>
            </a:r>
            <a:endParaRPr lang="el-GR" dirty="0"/>
          </a:p>
        </p:txBody>
      </p:sp>
      <p:sp>
        <p:nvSpPr>
          <p:cNvPr id="9" name="TextBox 8">
            <a:extLst>
              <a:ext uri="{FF2B5EF4-FFF2-40B4-BE49-F238E27FC236}">
                <a16:creationId xmlns:a16="http://schemas.microsoft.com/office/drawing/2014/main" id="{506FAA0A-EB3E-7827-9021-23FC8D782883}"/>
              </a:ext>
            </a:extLst>
          </p:cNvPr>
          <p:cNvSpPr txBox="1"/>
          <p:nvPr/>
        </p:nvSpPr>
        <p:spPr>
          <a:xfrm>
            <a:off x="1403648" y="3090788"/>
            <a:ext cx="864096" cy="369332"/>
          </a:xfrm>
          <a:prstGeom prst="rect">
            <a:avLst/>
          </a:prstGeom>
          <a:noFill/>
        </p:spPr>
        <p:txBody>
          <a:bodyPr wrap="square" rtlCol="0">
            <a:spAutoFit/>
          </a:bodyPr>
          <a:lstStyle/>
          <a:p>
            <a:r>
              <a:rPr lang="en-US" dirty="0"/>
              <a:t>CAKUT</a:t>
            </a:r>
            <a:endParaRPr lang="el-GR" dirty="0"/>
          </a:p>
        </p:txBody>
      </p:sp>
      <p:sp>
        <p:nvSpPr>
          <p:cNvPr id="2" name="TextBox 1">
            <a:extLst>
              <a:ext uri="{FF2B5EF4-FFF2-40B4-BE49-F238E27FC236}">
                <a16:creationId xmlns:a16="http://schemas.microsoft.com/office/drawing/2014/main" id="{19D794E9-1738-EDC2-60AD-8BD6CF428C3C}"/>
              </a:ext>
            </a:extLst>
          </p:cNvPr>
          <p:cNvSpPr txBox="1"/>
          <p:nvPr/>
        </p:nvSpPr>
        <p:spPr>
          <a:xfrm>
            <a:off x="2987824" y="2492896"/>
            <a:ext cx="720080" cy="400110"/>
          </a:xfrm>
          <a:prstGeom prst="rect">
            <a:avLst/>
          </a:prstGeom>
          <a:noFill/>
        </p:spPr>
        <p:txBody>
          <a:bodyPr wrap="square" rtlCol="0">
            <a:spAutoFit/>
          </a:bodyPr>
          <a:lstStyle/>
          <a:p>
            <a:r>
              <a:rPr lang="en-US" sz="2000" dirty="0"/>
              <a:t>SRNS</a:t>
            </a:r>
            <a:endParaRPr lang="el-GR" sz="2000" dirty="0"/>
          </a:p>
        </p:txBody>
      </p:sp>
      <p:sp>
        <p:nvSpPr>
          <p:cNvPr id="3" name="TextBox 2">
            <a:extLst>
              <a:ext uri="{FF2B5EF4-FFF2-40B4-BE49-F238E27FC236}">
                <a16:creationId xmlns:a16="http://schemas.microsoft.com/office/drawing/2014/main" id="{7830BC09-DC33-53F2-37DE-E77FD1830424}"/>
              </a:ext>
            </a:extLst>
          </p:cNvPr>
          <p:cNvSpPr txBox="1"/>
          <p:nvPr/>
        </p:nvSpPr>
        <p:spPr>
          <a:xfrm>
            <a:off x="3707904" y="1135440"/>
            <a:ext cx="1512168" cy="369332"/>
          </a:xfrm>
          <a:prstGeom prst="rect">
            <a:avLst/>
          </a:prstGeom>
          <a:noFill/>
        </p:spPr>
        <p:txBody>
          <a:bodyPr wrap="square" rtlCol="0">
            <a:spAutoFit/>
          </a:bodyPr>
          <a:lstStyle/>
          <a:p>
            <a:r>
              <a:rPr lang="en-US" dirty="0"/>
              <a:t>tubulopathies</a:t>
            </a:r>
            <a:endParaRPr lang="el-GR" dirty="0"/>
          </a:p>
        </p:txBody>
      </p:sp>
      <p:sp>
        <p:nvSpPr>
          <p:cNvPr id="4" name="TextBox 3">
            <a:extLst>
              <a:ext uri="{FF2B5EF4-FFF2-40B4-BE49-F238E27FC236}">
                <a16:creationId xmlns:a16="http://schemas.microsoft.com/office/drawing/2014/main" id="{546AE3DC-2EA7-EFE9-CA0C-55310F2E14C2}"/>
              </a:ext>
            </a:extLst>
          </p:cNvPr>
          <p:cNvSpPr txBox="1"/>
          <p:nvPr/>
        </p:nvSpPr>
        <p:spPr>
          <a:xfrm>
            <a:off x="1979712" y="231031"/>
            <a:ext cx="5328592" cy="461665"/>
          </a:xfrm>
          <a:prstGeom prst="rect">
            <a:avLst/>
          </a:prstGeom>
          <a:noFill/>
        </p:spPr>
        <p:txBody>
          <a:bodyPr wrap="square" rtlCol="0">
            <a:spAutoFit/>
          </a:bodyPr>
          <a:lstStyle/>
          <a:p>
            <a:pPr algn="ctr"/>
            <a:r>
              <a:rPr lang="en-US" sz="2400" b="1" dirty="0">
                <a:solidFill>
                  <a:srgbClr val="FF0000"/>
                </a:solidFill>
              </a:rPr>
              <a:t>Diagnostic yield from several cohorts</a:t>
            </a:r>
            <a:endParaRPr lang="el-GR" sz="2400" b="1" dirty="0">
              <a:solidFill>
                <a:srgbClr val="FF0000"/>
              </a:solidFill>
            </a:endParaRPr>
          </a:p>
        </p:txBody>
      </p:sp>
    </p:spTree>
    <p:extLst>
      <p:ext uri="{BB962C8B-B14F-4D97-AF65-F5344CB8AC3E}">
        <p14:creationId xmlns:p14="http://schemas.microsoft.com/office/powerpoint/2010/main" val="185266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921AEF-AB73-F4CB-3E75-9506DE5A0D4B}"/>
              </a:ext>
            </a:extLst>
          </p:cNvPr>
          <p:cNvSpPr>
            <a:spLocks noGrp="1"/>
          </p:cNvSpPr>
          <p:nvPr>
            <p:ph type="title"/>
          </p:nvPr>
        </p:nvSpPr>
        <p:spPr/>
        <p:txBody>
          <a:bodyPr>
            <a:noAutofit/>
          </a:bodyPr>
          <a:lstStyle/>
          <a:p>
            <a:r>
              <a:rPr lang="en-US" sz="2800" dirty="0">
                <a:solidFill>
                  <a:srgbClr val="FF0000"/>
                </a:solidFill>
              </a:rPr>
              <a:t>The diagnostic yield depends on the presence of family history, age of presentation, and underlying pathology</a:t>
            </a:r>
            <a:endParaRPr lang="el-GR" sz="2800" dirty="0">
              <a:solidFill>
                <a:srgbClr val="FF0000"/>
              </a:solidFill>
            </a:endParaRPr>
          </a:p>
        </p:txBody>
      </p:sp>
      <p:pic>
        <p:nvPicPr>
          <p:cNvPr id="5" name="Θέση περιεχομένου 4">
            <a:extLst>
              <a:ext uri="{FF2B5EF4-FFF2-40B4-BE49-F238E27FC236}">
                <a16:creationId xmlns:a16="http://schemas.microsoft.com/office/drawing/2014/main" id="{944714AB-F2C2-D217-3774-2557B5B441F9}"/>
              </a:ext>
            </a:extLst>
          </p:cNvPr>
          <p:cNvPicPr>
            <a:picLocks noGrp="1" noChangeAspect="1"/>
          </p:cNvPicPr>
          <p:nvPr>
            <p:ph idx="1"/>
          </p:nvPr>
        </p:nvPicPr>
        <p:blipFill>
          <a:blip r:embed="rId2"/>
          <a:stretch>
            <a:fillRect/>
          </a:stretch>
        </p:blipFill>
        <p:spPr>
          <a:xfrm>
            <a:off x="971600" y="1340768"/>
            <a:ext cx="6839007" cy="5120304"/>
          </a:xfrm>
        </p:spPr>
      </p:pic>
      <p:pic>
        <p:nvPicPr>
          <p:cNvPr id="7" name="Εικόνα 6">
            <a:extLst>
              <a:ext uri="{FF2B5EF4-FFF2-40B4-BE49-F238E27FC236}">
                <a16:creationId xmlns:a16="http://schemas.microsoft.com/office/drawing/2014/main" id="{2FD70B37-D262-588A-6418-4F765C1EE356}"/>
              </a:ext>
            </a:extLst>
          </p:cNvPr>
          <p:cNvPicPr>
            <a:picLocks noChangeAspect="1"/>
          </p:cNvPicPr>
          <p:nvPr/>
        </p:nvPicPr>
        <p:blipFill>
          <a:blip r:embed="rId3"/>
          <a:stretch>
            <a:fillRect/>
          </a:stretch>
        </p:blipFill>
        <p:spPr>
          <a:xfrm>
            <a:off x="6094763" y="6461072"/>
            <a:ext cx="2230244" cy="334537"/>
          </a:xfrm>
          <a:prstGeom prst="rect">
            <a:avLst/>
          </a:prstGeom>
        </p:spPr>
      </p:pic>
    </p:spTree>
    <p:extLst>
      <p:ext uri="{BB962C8B-B14F-4D97-AF65-F5344CB8AC3E}">
        <p14:creationId xmlns:p14="http://schemas.microsoft.com/office/powerpoint/2010/main" val="535030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7BFE05-EE17-0370-AAA6-0FDE56D9AADE}"/>
              </a:ext>
            </a:extLst>
          </p:cNvPr>
          <p:cNvSpPr>
            <a:spLocks noGrp="1"/>
          </p:cNvSpPr>
          <p:nvPr>
            <p:ph type="title"/>
          </p:nvPr>
        </p:nvSpPr>
        <p:spPr>
          <a:xfrm>
            <a:off x="0" y="11543"/>
            <a:ext cx="9001000" cy="1368133"/>
          </a:xfrm>
        </p:spPr>
        <p:txBody>
          <a:bodyPr>
            <a:noAutofit/>
          </a:bodyPr>
          <a:lstStyle/>
          <a:p>
            <a:r>
              <a:rPr lang="en-US" sz="2800" dirty="0">
                <a:solidFill>
                  <a:srgbClr val="FF0000"/>
                </a:solidFill>
              </a:rPr>
              <a:t>Inverse correlation between frequency of a variant </a:t>
            </a:r>
            <a:r>
              <a:rPr lang="en-GB" sz="2800" dirty="0">
                <a:solidFill>
                  <a:srgbClr val="FF0000"/>
                </a:solidFill>
              </a:rPr>
              <a:t>with the</a:t>
            </a:r>
            <a:r>
              <a:rPr lang="el-GR" sz="2800" dirty="0">
                <a:solidFill>
                  <a:srgbClr val="FF0000"/>
                </a:solidFill>
              </a:rPr>
              <a:t> </a:t>
            </a:r>
            <a:r>
              <a:rPr lang="en-US" sz="2800" dirty="0">
                <a:solidFill>
                  <a:srgbClr val="FF0000"/>
                </a:solidFill>
              </a:rPr>
              <a:t>severity of phenotype</a:t>
            </a:r>
            <a:r>
              <a:rPr lang="el-GR" sz="2800" dirty="0">
                <a:solidFill>
                  <a:srgbClr val="FF0000"/>
                </a:solidFill>
              </a:rPr>
              <a:t> (</a:t>
            </a:r>
            <a:r>
              <a:rPr lang="en-GB" sz="2800" dirty="0">
                <a:solidFill>
                  <a:srgbClr val="FF0000"/>
                </a:solidFill>
              </a:rPr>
              <a:t>careful interpretation of the genetic results)</a:t>
            </a:r>
            <a:endParaRPr lang="el-GR" sz="2800" dirty="0">
              <a:solidFill>
                <a:srgbClr val="FF0000"/>
              </a:solidFill>
            </a:endParaRPr>
          </a:p>
        </p:txBody>
      </p:sp>
      <p:pic>
        <p:nvPicPr>
          <p:cNvPr id="5" name="Θέση περιεχομένου 4">
            <a:extLst>
              <a:ext uri="{FF2B5EF4-FFF2-40B4-BE49-F238E27FC236}">
                <a16:creationId xmlns:a16="http://schemas.microsoft.com/office/drawing/2014/main" id="{97E6E80E-7B35-8C32-16D1-71BB50D65A7F}"/>
              </a:ext>
            </a:extLst>
          </p:cNvPr>
          <p:cNvPicPr>
            <a:picLocks noGrp="1" noChangeAspect="1"/>
          </p:cNvPicPr>
          <p:nvPr>
            <p:ph idx="1"/>
          </p:nvPr>
        </p:nvPicPr>
        <p:blipFill rotWithShape="1">
          <a:blip r:embed="rId2"/>
          <a:srcRect t="9421"/>
          <a:stretch/>
        </p:blipFill>
        <p:spPr>
          <a:xfrm>
            <a:off x="431215" y="1380539"/>
            <a:ext cx="7177414" cy="4846380"/>
          </a:xfrm>
        </p:spPr>
      </p:pic>
      <p:pic>
        <p:nvPicPr>
          <p:cNvPr id="7" name="Εικόνα 6">
            <a:extLst>
              <a:ext uri="{FF2B5EF4-FFF2-40B4-BE49-F238E27FC236}">
                <a16:creationId xmlns:a16="http://schemas.microsoft.com/office/drawing/2014/main" id="{7A242F26-B229-CF88-27FB-6DA3DF05683F}"/>
              </a:ext>
            </a:extLst>
          </p:cNvPr>
          <p:cNvPicPr>
            <a:picLocks noChangeAspect="1"/>
          </p:cNvPicPr>
          <p:nvPr/>
        </p:nvPicPr>
        <p:blipFill>
          <a:blip r:embed="rId3"/>
          <a:stretch>
            <a:fillRect/>
          </a:stretch>
        </p:blipFill>
        <p:spPr>
          <a:xfrm rot="16200000">
            <a:off x="6788250" y="3196011"/>
            <a:ext cx="3033132" cy="468351"/>
          </a:xfrm>
          <a:prstGeom prst="rect">
            <a:avLst/>
          </a:prstGeom>
        </p:spPr>
      </p:pic>
      <p:sp>
        <p:nvSpPr>
          <p:cNvPr id="3" name="TextBox 2">
            <a:extLst>
              <a:ext uri="{FF2B5EF4-FFF2-40B4-BE49-F238E27FC236}">
                <a16:creationId xmlns:a16="http://schemas.microsoft.com/office/drawing/2014/main" id="{9D3E8A31-0B19-6C20-79AC-A769E93A6306}"/>
              </a:ext>
            </a:extLst>
          </p:cNvPr>
          <p:cNvSpPr txBox="1"/>
          <p:nvPr/>
        </p:nvSpPr>
        <p:spPr>
          <a:xfrm>
            <a:off x="4572000" y="1844824"/>
            <a:ext cx="3053747"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00" dirty="0"/>
              <a:t>UMOD</a:t>
            </a:r>
          </a:p>
          <a:p>
            <a:r>
              <a:rPr lang="en-GB" sz="1600" dirty="0"/>
              <a:t>The most rare variants: ADTKD </a:t>
            </a:r>
          </a:p>
          <a:p>
            <a:r>
              <a:rPr lang="en-GB" sz="1600" dirty="0"/>
              <a:t>The most common variant: CKD</a:t>
            </a:r>
            <a:endParaRPr lang="el-GR" sz="1600" dirty="0"/>
          </a:p>
        </p:txBody>
      </p:sp>
      <p:sp>
        <p:nvSpPr>
          <p:cNvPr id="6" name="TextBox 5">
            <a:extLst>
              <a:ext uri="{FF2B5EF4-FFF2-40B4-BE49-F238E27FC236}">
                <a16:creationId xmlns:a16="http://schemas.microsoft.com/office/drawing/2014/main" id="{EEB91BAC-3072-CFC4-FCA7-77722294B7C9}"/>
              </a:ext>
            </a:extLst>
          </p:cNvPr>
          <p:cNvSpPr txBox="1"/>
          <p:nvPr/>
        </p:nvSpPr>
        <p:spPr>
          <a:xfrm>
            <a:off x="6228184" y="3140968"/>
            <a:ext cx="1368152"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sz="1600" dirty="0"/>
              <a:t>“polygenic risk scores”</a:t>
            </a:r>
            <a:endParaRPr lang="el-GR" sz="1600" dirty="0"/>
          </a:p>
        </p:txBody>
      </p:sp>
      <p:sp>
        <p:nvSpPr>
          <p:cNvPr id="9" name="TextBox 8">
            <a:extLst>
              <a:ext uri="{FF2B5EF4-FFF2-40B4-BE49-F238E27FC236}">
                <a16:creationId xmlns:a16="http://schemas.microsoft.com/office/drawing/2014/main" id="{68CE77FB-AF34-DDC9-D09D-11D2BD34EF02}"/>
              </a:ext>
            </a:extLst>
          </p:cNvPr>
          <p:cNvSpPr txBox="1"/>
          <p:nvPr/>
        </p:nvSpPr>
        <p:spPr>
          <a:xfrm>
            <a:off x="511746" y="6123544"/>
            <a:ext cx="8352928" cy="523220"/>
          </a:xfrm>
          <a:prstGeom prst="rect">
            <a:avLst/>
          </a:prstGeom>
          <a:noFill/>
        </p:spPr>
        <p:txBody>
          <a:bodyPr wrap="square">
            <a:spAutoFit/>
          </a:bodyPr>
          <a:lstStyle/>
          <a:p>
            <a:r>
              <a:rPr lang="en-GB" sz="1400" dirty="0"/>
              <a:t>medullary cystic kidney disease-2 (MCKD2), autosomal dominant tubulointerstitial kidney disease (ADTKD) familial juvenile </a:t>
            </a:r>
            <a:r>
              <a:rPr lang="en-GB" sz="1400" dirty="0" err="1"/>
              <a:t>hyperuricemic</a:t>
            </a:r>
            <a:r>
              <a:rPr lang="en-GB" sz="1400" dirty="0"/>
              <a:t> nephropathy (FJHN)</a:t>
            </a:r>
            <a:endParaRPr lang="el-GR" sz="1400" dirty="0"/>
          </a:p>
        </p:txBody>
      </p:sp>
    </p:spTree>
    <p:extLst>
      <p:ext uri="{BB962C8B-B14F-4D97-AF65-F5344CB8AC3E}">
        <p14:creationId xmlns:p14="http://schemas.microsoft.com/office/powerpoint/2010/main" val="4014271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 Τίτλος"/>
          <p:cNvSpPr>
            <a:spLocks noGrp="1"/>
          </p:cNvSpPr>
          <p:nvPr>
            <p:ph type="title"/>
          </p:nvPr>
        </p:nvSpPr>
        <p:spPr/>
        <p:txBody>
          <a:bodyPr>
            <a:normAutofit fontScale="90000"/>
          </a:bodyPr>
          <a:lstStyle/>
          <a:p>
            <a:r>
              <a:rPr lang="en-US" dirty="0"/>
              <a:t>Hereditary podocytopathies </a:t>
            </a:r>
            <a:br>
              <a:rPr lang="en-US" dirty="0"/>
            </a:br>
            <a:r>
              <a:rPr lang="en-US" dirty="0"/>
              <a:t>(first studied, early age)</a:t>
            </a:r>
            <a:endParaRPr lang="el-GR" dirty="0"/>
          </a:p>
        </p:txBody>
      </p:sp>
      <p:pic>
        <p:nvPicPr>
          <p:cNvPr id="49155" name="Picture 2"/>
          <p:cNvPicPr>
            <a:picLocks noGrp="1" noChangeAspect="1" noChangeArrowheads="1"/>
          </p:cNvPicPr>
          <p:nvPr>
            <p:ph idx="1"/>
          </p:nvPr>
        </p:nvPicPr>
        <p:blipFill>
          <a:blip r:embed="rId2" cstate="print"/>
          <a:srcRect l="11429" t="14243" r="8571" b="12898"/>
          <a:stretch>
            <a:fillRect/>
          </a:stretch>
        </p:blipFill>
        <p:spPr>
          <a:xfrm>
            <a:off x="1691680" y="1844824"/>
            <a:ext cx="4608513" cy="4197350"/>
          </a:xfrm>
          <a:noFill/>
        </p:spPr>
      </p:pic>
      <p:sp>
        <p:nvSpPr>
          <p:cNvPr id="2" name="TextBox 1">
            <a:extLst>
              <a:ext uri="{FF2B5EF4-FFF2-40B4-BE49-F238E27FC236}">
                <a16:creationId xmlns:a16="http://schemas.microsoft.com/office/drawing/2014/main" id="{2D99CCA2-A0E7-7AAD-F2C9-56EF51907B6E}"/>
              </a:ext>
            </a:extLst>
          </p:cNvPr>
          <p:cNvSpPr txBox="1"/>
          <p:nvPr/>
        </p:nvSpPr>
        <p:spPr>
          <a:xfrm>
            <a:off x="6516217" y="2149186"/>
            <a:ext cx="2088232" cy="4001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000" dirty="0"/>
              <a:t>80 genes so far</a:t>
            </a:r>
            <a:endParaRPr lang="el-GR"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p:txBody>
          <a:bodyPr>
            <a:normAutofit/>
          </a:bodyPr>
          <a:lstStyle/>
          <a:p>
            <a:pPr eaLnBrk="1" hangingPunct="1"/>
            <a:r>
              <a:rPr lang="en-US" sz="3600" dirty="0">
                <a:solidFill>
                  <a:srgbClr val="FF0000"/>
                </a:solidFill>
              </a:rPr>
              <a:t>Podocyte proteins</a:t>
            </a:r>
            <a:endParaRPr lang="el-GR" sz="3600" dirty="0">
              <a:solidFill>
                <a:srgbClr val="FF0000"/>
              </a:solidFill>
            </a:endParaRPr>
          </a:p>
        </p:txBody>
      </p:sp>
      <p:pic>
        <p:nvPicPr>
          <p:cNvPr id="47107" name="Picture 2"/>
          <p:cNvPicPr>
            <a:picLocks noGrp="1" noChangeAspect="1" noChangeArrowheads="1"/>
          </p:cNvPicPr>
          <p:nvPr>
            <p:ph idx="1"/>
          </p:nvPr>
        </p:nvPicPr>
        <p:blipFill>
          <a:blip r:embed="rId2" cstate="print"/>
          <a:srcRect/>
          <a:stretch>
            <a:fillRect/>
          </a:stretch>
        </p:blipFill>
        <p:spPr>
          <a:xfrm>
            <a:off x="714348" y="1571612"/>
            <a:ext cx="7991475" cy="4446587"/>
          </a:xfr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0A7F92-22E9-4CE8-B5C8-8993100BC562}"/>
              </a:ext>
            </a:extLst>
          </p:cNvPr>
          <p:cNvSpPr>
            <a:spLocks noGrp="1"/>
          </p:cNvSpPr>
          <p:nvPr>
            <p:ph type="title"/>
          </p:nvPr>
        </p:nvSpPr>
        <p:spPr>
          <a:xfrm>
            <a:off x="457200" y="0"/>
            <a:ext cx="8229600" cy="908720"/>
          </a:xfrm>
        </p:spPr>
        <p:txBody>
          <a:bodyPr>
            <a:normAutofit/>
          </a:bodyPr>
          <a:lstStyle/>
          <a:p>
            <a:r>
              <a:rPr lang="en-GB" sz="4000" dirty="0">
                <a:solidFill>
                  <a:srgbClr val="FF0000"/>
                </a:solidFill>
              </a:rPr>
              <a:t>FSGS</a:t>
            </a:r>
            <a:endParaRPr lang="el-GR" sz="4800" dirty="0">
              <a:solidFill>
                <a:srgbClr val="FF0000"/>
              </a:solidFill>
            </a:endParaRPr>
          </a:p>
        </p:txBody>
      </p:sp>
      <p:pic>
        <p:nvPicPr>
          <p:cNvPr id="5" name="Θέση περιεχομένου 4">
            <a:extLst>
              <a:ext uri="{FF2B5EF4-FFF2-40B4-BE49-F238E27FC236}">
                <a16:creationId xmlns:a16="http://schemas.microsoft.com/office/drawing/2014/main" id="{E56BA1B7-166F-4B75-8CCA-0623C94CA7F0}"/>
              </a:ext>
            </a:extLst>
          </p:cNvPr>
          <p:cNvPicPr>
            <a:picLocks noGrp="1" noChangeAspect="1"/>
          </p:cNvPicPr>
          <p:nvPr>
            <p:ph idx="1"/>
          </p:nvPr>
        </p:nvPicPr>
        <p:blipFill>
          <a:blip r:embed="rId2"/>
          <a:stretch>
            <a:fillRect/>
          </a:stretch>
        </p:blipFill>
        <p:spPr>
          <a:xfrm>
            <a:off x="683568" y="660210"/>
            <a:ext cx="7776864" cy="5525666"/>
          </a:xfrm>
        </p:spPr>
      </p:pic>
    </p:spTree>
    <p:extLst>
      <p:ext uri="{BB962C8B-B14F-4D97-AF65-F5344CB8AC3E}">
        <p14:creationId xmlns:p14="http://schemas.microsoft.com/office/powerpoint/2010/main" val="3054378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70C20D-F84E-44D5-BC10-08CC05BA08E9}"/>
              </a:ext>
            </a:extLst>
          </p:cNvPr>
          <p:cNvSpPr>
            <a:spLocks noGrp="1"/>
          </p:cNvSpPr>
          <p:nvPr>
            <p:ph type="title"/>
          </p:nvPr>
        </p:nvSpPr>
        <p:spPr/>
        <p:txBody>
          <a:bodyPr>
            <a:normAutofit/>
          </a:bodyPr>
          <a:lstStyle/>
          <a:p>
            <a:r>
              <a:rPr lang="en-US" sz="4000" dirty="0">
                <a:solidFill>
                  <a:srgbClr val="FF0000"/>
                </a:solidFill>
              </a:rPr>
              <a:t>Kidney Genes</a:t>
            </a:r>
            <a:endParaRPr lang="el-GR" sz="4000" dirty="0">
              <a:solidFill>
                <a:srgbClr val="FF0000"/>
              </a:solidFill>
            </a:endParaRPr>
          </a:p>
        </p:txBody>
      </p:sp>
      <p:sp>
        <p:nvSpPr>
          <p:cNvPr id="3" name="Θέση περιεχομένου 2">
            <a:extLst>
              <a:ext uri="{FF2B5EF4-FFF2-40B4-BE49-F238E27FC236}">
                <a16:creationId xmlns:a16="http://schemas.microsoft.com/office/drawing/2014/main" id="{E8AD7DBB-8689-4A7A-8576-D52D9679178E}"/>
              </a:ext>
            </a:extLst>
          </p:cNvPr>
          <p:cNvSpPr>
            <a:spLocks noGrp="1"/>
          </p:cNvSpPr>
          <p:nvPr>
            <p:ph idx="1"/>
          </p:nvPr>
        </p:nvSpPr>
        <p:spPr>
          <a:xfrm>
            <a:off x="457200" y="1484784"/>
            <a:ext cx="8229600" cy="4525963"/>
          </a:xfrm>
        </p:spPr>
        <p:txBody>
          <a:bodyPr>
            <a:normAutofit fontScale="77500" lnSpcReduction="20000"/>
          </a:bodyPr>
          <a:lstStyle/>
          <a:p>
            <a:pPr>
              <a:lnSpc>
                <a:spcPct val="160000"/>
              </a:lnSpc>
            </a:pPr>
            <a:r>
              <a:rPr lang="en-US" dirty="0"/>
              <a:t>The human genome contains 3.2 billion base pairs and the average genome differs from the reference genome at 4 million sites (variation 0.1%)</a:t>
            </a:r>
          </a:p>
          <a:p>
            <a:pPr>
              <a:lnSpc>
                <a:spcPct val="160000"/>
              </a:lnSpc>
            </a:pPr>
            <a:r>
              <a:rPr lang="en-US" dirty="0"/>
              <a:t>There are 22000 known genes in the human genome, of which </a:t>
            </a:r>
            <a:r>
              <a:rPr lang="en-US" b="1" dirty="0">
                <a:solidFill>
                  <a:srgbClr val="FF0000"/>
                </a:solidFill>
              </a:rPr>
              <a:t>4000 are known to cause disease</a:t>
            </a:r>
            <a:r>
              <a:rPr lang="en-US" dirty="0"/>
              <a:t>, susceptibility to disease or benign changes in laboratory values</a:t>
            </a:r>
          </a:p>
          <a:p>
            <a:pPr>
              <a:lnSpc>
                <a:spcPct val="160000"/>
              </a:lnSpc>
            </a:pPr>
            <a:r>
              <a:rPr lang="en-US" dirty="0"/>
              <a:t>Of these genes, </a:t>
            </a:r>
            <a:r>
              <a:rPr lang="el-GR" b="1" dirty="0">
                <a:solidFill>
                  <a:srgbClr val="FF0000"/>
                </a:solidFill>
              </a:rPr>
              <a:t>625 (15%) </a:t>
            </a:r>
            <a:r>
              <a:rPr lang="en-US" dirty="0"/>
              <a:t>are known to cause monogenic kidney disease</a:t>
            </a:r>
            <a:endParaRPr lang="el-GR" dirty="0"/>
          </a:p>
        </p:txBody>
      </p:sp>
      <p:sp>
        <p:nvSpPr>
          <p:cNvPr id="5" name="TextBox 4">
            <a:extLst>
              <a:ext uri="{FF2B5EF4-FFF2-40B4-BE49-F238E27FC236}">
                <a16:creationId xmlns:a16="http://schemas.microsoft.com/office/drawing/2014/main" id="{48715802-11E4-44B5-85F8-A2AB4BBA0D2E}"/>
              </a:ext>
            </a:extLst>
          </p:cNvPr>
          <p:cNvSpPr txBox="1"/>
          <p:nvPr/>
        </p:nvSpPr>
        <p:spPr>
          <a:xfrm>
            <a:off x="4355976" y="6308725"/>
            <a:ext cx="4104456" cy="276999"/>
          </a:xfrm>
          <a:prstGeom prst="rect">
            <a:avLst/>
          </a:prstGeom>
          <a:noFill/>
          <a:ln>
            <a:solidFill>
              <a:schemeClr val="tx2"/>
            </a:solidFill>
          </a:ln>
        </p:spPr>
        <p:txBody>
          <a:bodyPr wrap="square">
            <a:spAutoFit/>
          </a:bodyPr>
          <a:lstStyle/>
          <a:p>
            <a:r>
              <a:rPr lang="en-GB" sz="1200" dirty="0">
                <a:latin typeface="AdvOT1ef757c0"/>
              </a:rPr>
              <a:t>Susan Murray. </a:t>
            </a:r>
            <a:r>
              <a:rPr lang="en-GB" sz="1200" b="0" i="0" u="none" strike="noStrike" baseline="0" dirty="0">
                <a:latin typeface="AdvOT1ef757c0"/>
              </a:rPr>
              <a:t>Nephrol Dial Transplant (2020) 35: 1113–1132</a:t>
            </a:r>
            <a:endParaRPr lang="el-GR" sz="3600" dirty="0"/>
          </a:p>
        </p:txBody>
      </p:sp>
    </p:spTree>
    <p:extLst>
      <p:ext uri="{BB962C8B-B14F-4D97-AF65-F5344CB8AC3E}">
        <p14:creationId xmlns:p14="http://schemas.microsoft.com/office/powerpoint/2010/main" val="3730836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5A1B68-D6C7-4228-9951-E42374C10BD8}"/>
              </a:ext>
            </a:extLst>
          </p:cNvPr>
          <p:cNvSpPr>
            <a:spLocks noGrp="1"/>
          </p:cNvSpPr>
          <p:nvPr>
            <p:ph type="title"/>
          </p:nvPr>
        </p:nvSpPr>
        <p:spPr/>
        <p:txBody>
          <a:bodyPr/>
          <a:lstStyle/>
          <a:p>
            <a:r>
              <a:rPr lang="en-GB" sz="4000" dirty="0">
                <a:solidFill>
                  <a:srgbClr val="FF0000"/>
                </a:solidFill>
              </a:rPr>
              <a:t>FSGS</a:t>
            </a:r>
            <a:endParaRPr lang="el-GR" dirty="0">
              <a:solidFill>
                <a:srgbClr val="FF0000"/>
              </a:solidFill>
            </a:endParaRPr>
          </a:p>
        </p:txBody>
      </p:sp>
      <p:pic>
        <p:nvPicPr>
          <p:cNvPr id="5" name="Θέση περιεχομένου 4">
            <a:extLst>
              <a:ext uri="{FF2B5EF4-FFF2-40B4-BE49-F238E27FC236}">
                <a16:creationId xmlns:a16="http://schemas.microsoft.com/office/drawing/2014/main" id="{3192AD79-390F-4849-8B79-41FA6DD8D7F0}"/>
              </a:ext>
            </a:extLst>
          </p:cNvPr>
          <p:cNvPicPr>
            <a:picLocks noGrp="1" noChangeAspect="1"/>
          </p:cNvPicPr>
          <p:nvPr>
            <p:ph idx="1"/>
          </p:nvPr>
        </p:nvPicPr>
        <p:blipFill>
          <a:blip r:embed="rId2"/>
          <a:stretch>
            <a:fillRect/>
          </a:stretch>
        </p:blipFill>
        <p:spPr>
          <a:xfrm>
            <a:off x="683568" y="1635404"/>
            <a:ext cx="7560839" cy="5055596"/>
          </a:xfrm>
        </p:spPr>
      </p:pic>
      <p:pic>
        <p:nvPicPr>
          <p:cNvPr id="7" name="Εικόνα 6">
            <a:extLst>
              <a:ext uri="{FF2B5EF4-FFF2-40B4-BE49-F238E27FC236}">
                <a16:creationId xmlns:a16="http://schemas.microsoft.com/office/drawing/2014/main" id="{8DC1D550-8A0F-4B61-BF13-10EF226BA327}"/>
              </a:ext>
            </a:extLst>
          </p:cNvPr>
          <p:cNvPicPr>
            <a:picLocks noChangeAspect="1"/>
          </p:cNvPicPr>
          <p:nvPr/>
        </p:nvPicPr>
        <p:blipFill>
          <a:blip r:embed="rId3"/>
          <a:stretch>
            <a:fillRect/>
          </a:stretch>
        </p:blipFill>
        <p:spPr>
          <a:xfrm>
            <a:off x="683568" y="1124745"/>
            <a:ext cx="7560839" cy="530338"/>
          </a:xfrm>
          <a:prstGeom prst="rect">
            <a:avLst/>
          </a:prstGeom>
        </p:spPr>
      </p:pic>
    </p:spTree>
    <p:extLst>
      <p:ext uri="{BB962C8B-B14F-4D97-AF65-F5344CB8AC3E}">
        <p14:creationId xmlns:p14="http://schemas.microsoft.com/office/powerpoint/2010/main" val="860273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Grp="1" noChangeAspect="1" noChangeArrowheads="1"/>
          </p:cNvPicPr>
          <p:nvPr>
            <p:ph idx="1"/>
          </p:nvPr>
        </p:nvPicPr>
        <p:blipFill>
          <a:blip r:embed="rId2"/>
          <a:srcRect/>
          <a:stretch>
            <a:fillRect/>
          </a:stretch>
        </p:blipFill>
        <p:spPr bwMode="auto">
          <a:xfrm>
            <a:off x="35496" y="0"/>
            <a:ext cx="9144000" cy="4994783"/>
          </a:xfrm>
          <a:prstGeom prst="rect">
            <a:avLst/>
          </a:prstGeom>
          <a:noFill/>
          <a:ln w="9525">
            <a:noFill/>
            <a:miter lim="800000"/>
            <a:headEnd/>
            <a:tailEnd/>
          </a:ln>
          <a:effectLst/>
        </p:spPr>
      </p:pic>
      <p:grpSp>
        <p:nvGrpSpPr>
          <p:cNvPr id="11" name="Ομάδα 10">
            <a:extLst>
              <a:ext uri="{FF2B5EF4-FFF2-40B4-BE49-F238E27FC236}">
                <a16:creationId xmlns:a16="http://schemas.microsoft.com/office/drawing/2014/main" id="{E1318180-C347-E90B-4068-F06292735307}"/>
              </a:ext>
            </a:extLst>
          </p:cNvPr>
          <p:cNvGrpSpPr/>
          <p:nvPr/>
        </p:nvGrpSpPr>
        <p:grpSpPr>
          <a:xfrm>
            <a:off x="774340" y="4549412"/>
            <a:ext cx="2054319" cy="2276872"/>
            <a:chOff x="506270" y="4581128"/>
            <a:chExt cx="2054319" cy="2276872"/>
          </a:xfrm>
        </p:grpSpPr>
        <p:pic>
          <p:nvPicPr>
            <p:cNvPr id="3" name="Εικόνα 2">
              <a:extLst>
                <a:ext uri="{FF2B5EF4-FFF2-40B4-BE49-F238E27FC236}">
                  <a16:creationId xmlns:a16="http://schemas.microsoft.com/office/drawing/2014/main" id="{A04EE13D-6DEB-E6D0-F726-9DCAD561EEC9}"/>
                </a:ext>
              </a:extLst>
            </p:cNvPr>
            <p:cNvPicPr>
              <a:picLocks noChangeAspect="1"/>
            </p:cNvPicPr>
            <p:nvPr/>
          </p:nvPicPr>
          <p:blipFill>
            <a:blip r:embed="rId3"/>
            <a:stretch>
              <a:fillRect/>
            </a:stretch>
          </p:blipFill>
          <p:spPr>
            <a:xfrm>
              <a:off x="683568" y="4581128"/>
              <a:ext cx="1516190" cy="2276872"/>
            </a:xfrm>
            <a:prstGeom prst="rect">
              <a:avLst/>
            </a:prstGeom>
          </p:spPr>
        </p:pic>
        <p:sp>
          <p:nvSpPr>
            <p:cNvPr id="5" name="TextBox 4">
              <a:extLst>
                <a:ext uri="{FF2B5EF4-FFF2-40B4-BE49-F238E27FC236}">
                  <a16:creationId xmlns:a16="http://schemas.microsoft.com/office/drawing/2014/main" id="{E6467479-7BD7-B4E7-994B-5E46838C3917}"/>
                </a:ext>
              </a:extLst>
            </p:cNvPr>
            <p:cNvSpPr txBox="1"/>
            <p:nvPr/>
          </p:nvSpPr>
          <p:spPr>
            <a:xfrm>
              <a:off x="506270" y="4593523"/>
              <a:ext cx="2054319" cy="369332"/>
            </a:xfrm>
            <a:prstGeom prst="rect">
              <a:avLst/>
            </a:prstGeom>
            <a:noFill/>
          </p:spPr>
          <p:txBody>
            <a:bodyPr wrap="square">
              <a:spAutoFit/>
            </a:bodyPr>
            <a:lstStyle/>
            <a:p>
              <a:r>
                <a:rPr lang="en-GB" b="1" i="0" dirty="0" err="1">
                  <a:solidFill>
                    <a:srgbClr val="FF0000"/>
                  </a:solidFill>
                  <a:effectLst/>
                  <a:latin typeface="interfaceregular"/>
                </a:rPr>
                <a:t>Schimke</a:t>
              </a:r>
              <a:r>
                <a:rPr lang="en-GB" b="1" i="0" dirty="0">
                  <a:solidFill>
                    <a:srgbClr val="FF0000"/>
                  </a:solidFill>
                  <a:effectLst/>
                  <a:latin typeface="interfaceregular"/>
                </a:rPr>
                <a:t>  dysplasia</a:t>
              </a:r>
              <a:endParaRPr lang="el-GR" b="1" dirty="0">
                <a:solidFill>
                  <a:srgbClr val="FF0000"/>
                </a:solidFill>
              </a:endParaRPr>
            </a:p>
          </p:txBody>
        </p:sp>
      </p:grpSp>
      <p:grpSp>
        <p:nvGrpSpPr>
          <p:cNvPr id="8" name="Ομάδα 7">
            <a:extLst>
              <a:ext uri="{FF2B5EF4-FFF2-40B4-BE49-F238E27FC236}">
                <a16:creationId xmlns:a16="http://schemas.microsoft.com/office/drawing/2014/main" id="{B2C4DD9E-0152-1A8C-26A4-98E8E3C2ECF7}"/>
              </a:ext>
            </a:extLst>
          </p:cNvPr>
          <p:cNvGrpSpPr/>
          <p:nvPr/>
        </p:nvGrpSpPr>
        <p:grpSpPr>
          <a:xfrm>
            <a:off x="3025128" y="4613151"/>
            <a:ext cx="2376264" cy="2037917"/>
            <a:chOff x="2411760" y="4625451"/>
            <a:chExt cx="2376264" cy="2037917"/>
          </a:xfrm>
        </p:grpSpPr>
        <p:pic>
          <p:nvPicPr>
            <p:cNvPr id="2" name="Εικόνα 1">
              <a:extLst>
                <a:ext uri="{FF2B5EF4-FFF2-40B4-BE49-F238E27FC236}">
                  <a16:creationId xmlns:a16="http://schemas.microsoft.com/office/drawing/2014/main" id="{C41D63B5-858A-F6E0-1CD8-C05F9EAB89E3}"/>
                </a:ext>
              </a:extLst>
            </p:cNvPr>
            <p:cNvPicPr>
              <a:picLocks noChangeAspect="1"/>
            </p:cNvPicPr>
            <p:nvPr/>
          </p:nvPicPr>
          <p:blipFill>
            <a:blip r:embed="rId4"/>
            <a:stretch>
              <a:fillRect/>
            </a:stretch>
          </p:blipFill>
          <p:spPr>
            <a:xfrm>
              <a:off x="2411760" y="4987477"/>
              <a:ext cx="2376264" cy="1675891"/>
            </a:xfrm>
            <a:prstGeom prst="rect">
              <a:avLst/>
            </a:prstGeom>
          </p:spPr>
        </p:pic>
        <p:sp>
          <p:nvSpPr>
            <p:cNvPr id="6" name="TextBox 5">
              <a:extLst>
                <a:ext uri="{FF2B5EF4-FFF2-40B4-BE49-F238E27FC236}">
                  <a16:creationId xmlns:a16="http://schemas.microsoft.com/office/drawing/2014/main" id="{2D755833-062C-073A-3E4C-85F8981D2586}"/>
                </a:ext>
              </a:extLst>
            </p:cNvPr>
            <p:cNvSpPr txBox="1"/>
            <p:nvPr/>
          </p:nvSpPr>
          <p:spPr>
            <a:xfrm>
              <a:off x="3203848" y="4625451"/>
              <a:ext cx="1052239" cy="369332"/>
            </a:xfrm>
            <a:prstGeom prst="rect">
              <a:avLst/>
            </a:prstGeom>
            <a:noFill/>
          </p:spPr>
          <p:txBody>
            <a:bodyPr wrap="square">
              <a:spAutoFit/>
            </a:bodyPr>
            <a:lstStyle/>
            <a:p>
              <a:r>
                <a:rPr lang="en-GB" b="0" i="0" dirty="0">
                  <a:solidFill>
                    <a:srgbClr val="333333"/>
                  </a:solidFill>
                  <a:effectLst/>
                  <a:latin typeface="interfaceregular"/>
                </a:rPr>
                <a:t>WAGR </a:t>
              </a:r>
              <a:endParaRPr lang="el-GR" dirty="0"/>
            </a:p>
          </p:txBody>
        </p:sp>
      </p:grpSp>
      <p:grpSp>
        <p:nvGrpSpPr>
          <p:cNvPr id="10" name="Ομάδα 9">
            <a:extLst>
              <a:ext uri="{FF2B5EF4-FFF2-40B4-BE49-F238E27FC236}">
                <a16:creationId xmlns:a16="http://schemas.microsoft.com/office/drawing/2014/main" id="{714BDA36-9DB5-B378-B143-3DDE386DB7F6}"/>
              </a:ext>
            </a:extLst>
          </p:cNvPr>
          <p:cNvGrpSpPr/>
          <p:nvPr/>
        </p:nvGrpSpPr>
        <p:grpSpPr>
          <a:xfrm>
            <a:off x="5597860" y="4712329"/>
            <a:ext cx="2771800" cy="2038331"/>
            <a:chOff x="5597860" y="4712329"/>
            <a:chExt cx="2771800" cy="2038331"/>
          </a:xfrm>
        </p:grpSpPr>
        <p:pic>
          <p:nvPicPr>
            <p:cNvPr id="7" name="Εικόνα 6">
              <a:extLst>
                <a:ext uri="{FF2B5EF4-FFF2-40B4-BE49-F238E27FC236}">
                  <a16:creationId xmlns:a16="http://schemas.microsoft.com/office/drawing/2014/main" id="{77317787-EEC3-1056-60B8-114444B5224D}"/>
                </a:ext>
              </a:extLst>
            </p:cNvPr>
            <p:cNvPicPr>
              <a:picLocks noChangeAspect="1"/>
            </p:cNvPicPr>
            <p:nvPr/>
          </p:nvPicPr>
          <p:blipFill>
            <a:blip r:embed="rId5"/>
            <a:stretch>
              <a:fillRect/>
            </a:stretch>
          </p:blipFill>
          <p:spPr>
            <a:xfrm>
              <a:off x="5597860" y="4712329"/>
              <a:ext cx="2771800" cy="1951039"/>
            </a:xfrm>
            <a:prstGeom prst="rect">
              <a:avLst/>
            </a:prstGeom>
          </p:spPr>
        </p:pic>
        <p:sp>
          <p:nvSpPr>
            <p:cNvPr id="9" name="TextBox 8">
              <a:extLst>
                <a:ext uri="{FF2B5EF4-FFF2-40B4-BE49-F238E27FC236}">
                  <a16:creationId xmlns:a16="http://schemas.microsoft.com/office/drawing/2014/main" id="{B3665423-6693-1B05-99EF-F3E1950FC1F7}"/>
                </a:ext>
              </a:extLst>
            </p:cNvPr>
            <p:cNvSpPr txBox="1"/>
            <p:nvPr/>
          </p:nvSpPr>
          <p:spPr>
            <a:xfrm>
              <a:off x="6444208" y="6381328"/>
              <a:ext cx="1368152" cy="369332"/>
            </a:xfrm>
            <a:prstGeom prst="rect">
              <a:avLst/>
            </a:prstGeom>
            <a:noFill/>
          </p:spPr>
          <p:txBody>
            <a:bodyPr wrap="square">
              <a:spAutoFit/>
            </a:bodyPr>
            <a:lstStyle/>
            <a:p>
              <a:r>
                <a:rPr lang="en-GB" b="0" i="0" dirty="0">
                  <a:solidFill>
                    <a:srgbClr val="333333"/>
                  </a:solidFill>
                  <a:effectLst/>
                  <a:latin typeface="interfaceregular"/>
                </a:rPr>
                <a:t>Neil Patella </a:t>
              </a:r>
              <a:endParaRPr lang="el-GR" dirty="0"/>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DF9277-BC99-E66A-87A9-4548FCEA2591}"/>
              </a:ext>
            </a:extLst>
          </p:cNvPr>
          <p:cNvSpPr>
            <a:spLocks noGrp="1"/>
          </p:cNvSpPr>
          <p:nvPr>
            <p:ph type="title"/>
          </p:nvPr>
        </p:nvSpPr>
        <p:spPr/>
        <p:txBody>
          <a:bodyPr>
            <a:noAutofit/>
          </a:bodyPr>
          <a:lstStyle/>
          <a:p>
            <a:r>
              <a:rPr lang="en-US" sz="3600" dirty="0">
                <a:solidFill>
                  <a:srgbClr val="FF0000"/>
                </a:solidFill>
              </a:rPr>
              <a:t>Identification of the cause of FSGS may have a significant impact on treatment. </a:t>
            </a:r>
          </a:p>
        </p:txBody>
      </p:sp>
      <p:sp>
        <p:nvSpPr>
          <p:cNvPr id="3" name="Θέση περιεχομένου 2">
            <a:extLst>
              <a:ext uri="{FF2B5EF4-FFF2-40B4-BE49-F238E27FC236}">
                <a16:creationId xmlns:a16="http://schemas.microsoft.com/office/drawing/2014/main" id="{E5FE40B1-F566-C0E1-3B27-F294B10F0B1D}"/>
              </a:ext>
            </a:extLst>
          </p:cNvPr>
          <p:cNvSpPr>
            <a:spLocks noGrp="1"/>
          </p:cNvSpPr>
          <p:nvPr>
            <p:ph idx="1"/>
          </p:nvPr>
        </p:nvSpPr>
        <p:spPr>
          <a:xfrm>
            <a:off x="570384" y="1916832"/>
            <a:ext cx="8003232" cy="3921299"/>
          </a:xfrm>
        </p:spPr>
        <p:txBody>
          <a:bodyPr>
            <a:normAutofit fontScale="85000" lnSpcReduction="10000"/>
          </a:bodyPr>
          <a:lstStyle/>
          <a:p>
            <a:pPr>
              <a:lnSpc>
                <a:spcPct val="150000"/>
              </a:lnSpc>
            </a:pPr>
            <a:r>
              <a:rPr lang="en-US" sz="2400" dirty="0"/>
              <a:t>The majority of monogenic forms of FSGS do not respond to corticosteroids and have a very low risk of recurrence after transplantation. </a:t>
            </a:r>
          </a:p>
          <a:p>
            <a:pPr>
              <a:lnSpc>
                <a:spcPct val="150000"/>
              </a:lnSpc>
            </a:pPr>
            <a:r>
              <a:rPr lang="en-US" sz="2400" dirty="0"/>
              <a:t>Identifying the underlying genetic cause may avoid unnecessary exposure to toxic steroid and other immunosuppressive regimens. </a:t>
            </a:r>
          </a:p>
          <a:p>
            <a:pPr>
              <a:lnSpc>
                <a:spcPct val="150000"/>
              </a:lnSpc>
            </a:pPr>
            <a:r>
              <a:rPr lang="en-US" sz="2400" dirty="0"/>
              <a:t>Conversely, the </a:t>
            </a:r>
            <a:r>
              <a:rPr lang="en-US" sz="2400" dirty="0">
                <a:solidFill>
                  <a:srgbClr val="FF0000"/>
                </a:solidFill>
              </a:rPr>
              <a:t>absence of genetic mutations </a:t>
            </a:r>
            <a:r>
              <a:rPr lang="en-US" sz="2400" dirty="0"/>
              <a:t>in structural components of the filtration barrier, would indicate an acquired, immunologic cause of the condition and would </a:t>
            </a:r>
            <a:r>
              <a:rPr lang="en-US" sz="2400" dirty="0">
                <a:solidFill>
                  <a:srgbClr val="FF0000"/>
                </a:solidFill>
              </a:rPr>
              <a:t>support the use of immunosuppression</a:t>
            </a:r>
          </a:p>
          <a:p>
            <a:pPr>
              <a:lnSpc>
                <a:spcPct val="150000"/>
              </a:lnSpc>
            </a:pPr>
            <a:endParaRPr lang="en-US" sz="2400" dirty="0"/>
          </a:p>
        </p:txBody>
      </p:sp>
    </p:spTree>
    <p:extLst>
      <p:ext uri="{BB962C8B-B14F-4D97-AF65-F5344CB8AC3E}">
        <p14:creationId xmlns:p14="http://schemas.microsoft.com/office/powerpoint/2010/main" val="3451629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4CCB5B-5681-DD3E-BEC9-DEA34E3827AD}"/>
              </a:ext>
            </a:extLst>
          </p:cNvPr>
          <p:cNvSpPr>
            <a:spLocks noGrp="1"/>
          </p:cNvSpPr>
          <p:nvPr>
            <p:ph type="title"/>
          </p:nvPr>
        </p:nvSpPr>
        <p:spPr/>
        <p:txBody>
          <a:bodyPr>
            <a:normAutofit fontScale="90000"/>
          </a:bodyPr>
          <a:lstStyle/>
          <a:p>
            <a:r>
              <a:rPr kumimoji="0" lang="en-US" sz="3600" b="0" i="0" u="none" strike="noStrike" kern="1200" cap="none" spc="0" normalizeH="0" baseline="0" noProof="0" dirty="0">
                <a:ln>
                  <a:noFill/>
                </a:ln>
                <a:solidFill>
                  <a:srgbClr val="FF0000"/>
                </a:solidFill>
                <a:effectLst/>
                <a:uLnTx/>
                <a:uFillTx/>
                <a:latin typeface="Calibri"/>
                <a:ea typeface="+mj-ea"/>
                <a:cs typeface="+mj-cs"/>
              </a:rPr>
              <a:t>Identification of the cause of FSGS may have a significant impact on treatment</a:t>
            </a:r>
            <a:endParaRPr lang="el-GR" dirty="0"/>
          </a:p>
        </p:txBody>
      </p:sp>
      <p:sp>
        <p:nvSpPr>
          <p:cNvPr id="3" name="Θέση περιεχομένου 2">
            <a:extLst>
              <a:ext uri="{FF2B5EF4-FFF2-40B4-BE49-F238E27FC236}">
                <a16:creationId xmlns:a16="http://schemas.microsoft.com/office/drawing/2014/main" id="{5FC5E414-1ECF-CE5B-CE26-BDB1691B5E1E}"/>
              </a:ext>
            </a:extLst>
          </p:cNvPr>
          <p:cNvSpPr>
            <a:spLocks noGrp="1"/>
          </p:cNvSpPr>
          <p:nvPr>
            <p:ph idx="1"/>
          </p:nvPr>
        </p:nvSpPr>
        <p:spPr/>
        <p:txBody>
          <a:bodyPr>
            <a:normAutofit/>
          </a:bodyPr>
          <a:lstStyle/>
          <a:p>
            <a:r>
              <a:rPr lang="en-US" dirty="0"/>
              <a:t>Genetic testing can identify cases that may respond to therapy with glucocorticoids (PLCE1) or cases that may benefit from other therapies: </a:t>
            </a:r>
          </a:p>
          <a:p>
            <a:pPr lvl="1"/>
            <a:r>
              <a:rPr lang="en-US" dirty="0"/>
              <a:t>coenzyme Q10 supplementation when there is a coenzyme Q10 biosynthesis-associated mutations (ADCK4, COQ2, COQ6, PDSS2) </a:t>
            </a:r>
          </a:p>
          <a:p>
            <a:pPr lvl="1"/>
            <a:r>
              <a:rPr lang="en-US" dirty="0"/>
              <a:t>vitamin B12 in the context of a </a:t>
            </a:r>
            <a:r>
              <a:rPr lang="en-US" dirty="0" err="1"/>
              <a:t>cubilin</a:t>
            </a:r>
            <a:r>
              <a:rPr lang="en-US" dirty="0"/>
              <a:t> mutation.</a:t>
            </a:r>
          </a:p>
          <a:p>
            <a:endParaRPr lang="el-GR" dirty="0"/>
          </a:p>
        </p:txBody>
      </p:sp>
    </p:spTree>
    <p:extLst>
      <p:ext uri="{BB962C8B-B14F-4D97-AF65-F5344CB8AC3E}">
        <p14:creationId xmlns:p14="http://schemas.microsoft.com/office/powerpoint/2010/main" val="214764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4129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b="0" strike="noStrike" spc="-1">
                <a:solidFill>
                  <a:srgbClr val="FFFFFF"/>
                </a:solidFill>
                <a:latin typeface="Arial"/>
              </a:rPr>
              <a:t>Figure 1 </a:t>
            </a:r>
          </a:p>
        </p:txBody>
      </p:sp>
      <p:pic>
        <p:nvPicPr>
          <p:cNvPr id="48" name="Main graphic"/>
          <p:cNvPicPr/>
          <p:nvPr/>
        </p:nvPicPr>
        <p:blipFill>
          <a:blip r:embed="rId3"/>
          <a:stretch/>
        </p:blipFill>
        <p:spPr>
          <a:xfrm>
            <a:off x="1048161" y="137909"/>
            <a:ext cx="5324040" cy="4698195"/>
          </a:xfrm>
          <a:prstGeom prst="rect">
            <a:avLst/>
          </a:prstGeom>
          <a:ln>
            <a:noFill/>
          </a:ln>
        </p:spPr>
      </p:pic>
      <p:sp>
        <p:nvSpPr>
          <p:cNvPr id="49" name="TextShape 2"/>
          <p:cNvSpPr txBox="1"/>
          <p:nvPr/>
        </p:nvSpPr>
        <p:spPr>
          <a:xfrm>
            <a:off x="952560" y="6477120"/>
            <a:ext cx="8254800" cy="231120"/>
          </a:xfrm>
          <a:prstGeom prst="rect">
            <a:avLst/>
          </a:prstGeom>
          <a:noFill/>
          <a:ln>
            <a:noFill/>
          </a:ln>
        </p:spPr>
        <p:txBody>
          <a:bodyPr lIns="90000" tIns="45000" rIns="90000" bIns="45000"/>
          <a:lstStyle/>
          <a:p>
            <a:r>
              <a:rPr lang="en-US" sz="900" b="0" i="1" strike="noStrike" spc="-1">
                <a:solidFill>
                  <a:srgbClr val="FFFFFF"/>
                </a:solidFill>
                <a:latin typeface="Arial"/>
              </a:rPr>
              <a:t>Kidney International</a:t>
            </a:r>
            <a:r>
              <a:rPr lang="en-US" sz="900" b="0" strike="noStrike" spc="-1">
                <a:solidFill>
                  <a:srgbClr val="FFFFFF"/>
                </a:solidFill>
                <a:latin typeface="Arial"/>
              </a:rPr>
              <a:t> 2023 104228-230DOI: (10.1016/j.kint.2023.04.022) </a:t>
            </a:r>
          </a:p>
        </p:txBody>
      </p:sp>
      <p:sp>
        <p:nvSpPr>
          <p:cNvPr id="50" name="TextShape 3"/>
          <p:cNvSpPr txBox="1"/>
          <p:nvPr/>
        </p:nvSpPr>
        <p:spPr>
          <a:xfrm>
            <a:off x="957248" y="5067224"/>
            <a:ext cx="7426344" cy="1409896"/>
          </a:xfrm>
          <a:prstGeom prst="rect">
            <a:avLst/>
          </a:prstGeom>
          <a:noFill/>
          <a:ln>
            <a:noFill/>
          </a:ln>
        </p:spPr>
        <p:txBody>
          <a:bodyPr lIns="90000" tIns="46800" rIns="90000" bIns="46800" anchor="ctr"/>
          <a:lstStyle/>
          <a:p>
            <a:r>
              <a:rPr lang="en-US" sz="1400" b="1" strike="noStrike" spc="-1" dirty="0">
                <a:latin typeface="Arial"/>
              </a:rPr>
              <a:t>Kidney disease–associated </a:t>
            </a:r>
            <a:r>
              <a:rPr lang="en-US" sz="1400" b="1" strike="noStrike" spc="-1" dirty="0">
                <a:highlight>
                  <a:srgbClr val="FFFF00"/>
                </a:highlight>
                <a:latin typeface="Arial"/>
              </a:rPr>
              <a:t>APOL1 variants (G1 and G2) proteins form cation pores </a:t>
            </a:r>
            <a:r>
              <a:rPr lang="en-US" sz="1400" b="1" strike="noStrike" spc="-1" dirty="0">
                <a:latin typeface="Arial"/>
              </a:rPr>
              <a:t>at the plasma membrane (PM) that transport Na+ and K+ down their concentration gradients across the PM, thereby causing podocyte injury.</a:t>
            </a:r>
            <a:r>
              <a:rPr lang="en-US" sz="1400" b="0" strike="noStrike" spc="-1" dirty="0">
                <a:latin typeface="Arial"/>
              </a:rPr>
              <a:t> </a:t>
            </a:r>
            <a:r>
              <a:rPr lang="en-US" sz="1400" b="0" strike="noStrike" spc="-1" dirty="0">
                <a:highlight>
                  <a:srgbClr val="FFFF00"/>
                </a:highlight>
                <a:latin typeface="Arial"/>
              </a:rPr>
              <a:t>Inaxaplin specifically blocks the aberrant cation channel function of G1 and G2 and thereby prevents podocyte injury</a:t>
            </a:r>
            <a:r>
              <a:rPr lang="en-US" sz="1400" b="0" strike="noStrike" spc="-1" dirty="0">
                <a:latin typeface="Arial"/>
              </a:rPr>
              <a:t>. </a:t>
            </a:r>
            <a:r>
              <a:rPr lang="en-US" sz="1400" b="0" strike="noStrike" spc="-1" dirty="0" err="1">
                <a:latin typeface="Arial"/>
              </a:rPr>
              <a:t>Egbuna</a:t>
            </a:r>
            <a:r>
              <a:rPr lang="en-US" sz="1400" b="0" strike="noStrike" spc="-1" dirty="0">
                <a:latin typeface="Arial"/>
              </a:rPr>
              <a:t> </a:t>
            </a:r>
            <a:r>
              <a:rPr lang="en-US" sz="1400" b="0" i="1" strike="noStrike" spc="-1" dirty="0">
                <a:latin typeface="Arial"/>
              </a:rPr>
              <a:t>et al.</a:t>
            </a:r>
            <a:r>
              <a:rPr lang="en-US" sz="1400" b="0" strike="noStrike" spc="-1" baseline="33000" dirty="0">
                <a:latin typeface="Arial"/>
              </a:rPr>
              <a:t>8</a:t>
            </a:r>
            <a:r>
              <a:rPr lang="en-US" sz="1400" b="0" strike="noStrike" spc="-1" dirty="0">
                <a:latin typeface="Arial"/>
              </a:rPr>
              <a:t> reported </a:t>
            </a:r>
            <a:r>
              <a:rPr lang="en-US" sz="1400" b="0" strike="noStrike" spc="-1" dirty="0">
                <a:highlight>
                  <a:srgbClr val="FFFF00"/>
                </a:highlight>
                <a:latin typeface="Arial"/>
              </a:rPr>
              <a:t>that Inaxaplin reduced proteinuria in APOL1-associated FSGS</a:t>
            </a:r>
            <a:r>
              <a:rPr lang="en-US" sz="1400" b="0" strike="noStrike" spc="-1" dirty="0">
                <a:latin typeface="Arial"/>
              </a:rPr>
              <a:t>. Inhibition of APOL1 production either by blocking JAK-STAT signaling or by APOL1 antisense oligonucleotide is an alternative therapeutic strategy that is under investigation</a:t>
            </a:r>
            <a:endParaRPr lang="en-US" sz="1400" b="0" strike="noStrike" spc="-1" dirty="0">
              <a:solidFill>
                <a:srgbClr val="FFFFFF"/>
              </a:solidFill>
              <a:latin typeface="Arial"/>
            </a:endParaRPr>
          </a:p>
        </p:txBody>
      </p:sp>
      <p:sp>
        <p:nvSpPr>
          <p:cNvPr id="3" name="TextBox 2">
            <a:extLst>
              <a:ext uri="{FF2B5EF4-FFF2-40B4-BE49-F238E27FC236}">
                <a16:creationId xmlns:a16="http://schemas.microsoft.com/office/drawing/2014/main" id="{FFDE8ABD-AEDB-247D-5E41-426551C73070}"/>
              </a:ext>
            </a:extLst>
          </p:cNvPr>
          <p:cNvSpPr txBox="1"/>
          <p:nvPr/>
        </p:nvSpPr>
        <p:spPr>
          <a:xfrm>
            <a:off x="6372201" y="145320"/>
            <a:ext cx="2771800" cy="584775"/>
          </a:xfrm>
          <a:prstGeom prst="rect">
            <a:avLst/>
          </a:prstGeom>
          <a:noFill/>
        </p:spPr>
        <p:txBody>
          <a:bodyPr wrap="square">
            <a:spAutoFit/>
          </a:bodyPr>
          <a:lstStyle/>
          <a:p>
            <a:r>
              <a:rPr lang="en-GB" sz="1600" dirty="0"/>
              <a:t>Kidney International 2023 DOI: (10.1016/j.kint.2023.04.022) </a:t>
            </a:r>
          </a:p>
        </p:txBody>
      </p:sp>
      <p:sp>
        <p:nvSpPr>
          <p:cNvPr id="2" name="TextBox 1">
            <a:extLst>
              <a:ext uri="{FF2B5EF4-FFF2-40B4-BE49-F238E27FC236}">
                <a16:creationId xmlns:a16="http://schemas.microsoft.com/office/drawing/2014/main" id="{3E6EBC1E-373A-A794-6277-39A72F72CDC1}"/>
              </a:ext>
            </a:extLst>
          </p:cNvPr>
          <p:cNvSpPr txBox="1"/>
          <p:nvPr/>
        </p:nvSpPr>
        <p:spPr>
          <a:xfrm>
            <a:off x="6516216" y="2149187"/>
            <a:ext cx="2322005" cy="13234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sz="2000" dirty="0"/>
              <a:t>Genetics,  pave the way for the discovery of new treatments. </a:t>
            </a:r>
            <a:endParaRPr lang="el-GR" sz="2000" dirty="0"/>
          </a:p>
        </p:txBody>
      </p:sp>
    </p:spTree>
    <p:extLst>
      <p:ext uri="{BB962C8B-B14F-4D97-AF65-F5344CB8AC3E}">
        <p14:creationId xmlns:p14="http://schemas.microsoft.com/office/powerpoint/2010/main" val="3843545869"/>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8924925" cy="1928802"/>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285750" y="1905000"/>
            <a:ext cx="8858250" cy="4953000"/>
          </a:xfrm>
          <a:prstGeom prst="rect">
            <a:avLst/>
          </a:prstGeom>
          <a:noFill/>
          <a:ln w="9525">
            <a:noFill/>
            <a:miter lim="800000"/>
            <a:headEnd/>
            <a:tailEnd/>
          </a:ln>
          <a:effectLst/>
        </p:spPr>
      </p:pic>
    </p:spTree>
    <p:extLst>
      <p:ext uri="{BB962C8B-B14F-4D97-AF65-F5344CB8AC3E}">
        <p14:creationId xmlns:p14="http://schemas.microsoft.com/office/powerpoint/2010/main" val="2481872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Autofit/>
          </a:bodyPr>
          <a:lstStyle/>
          <a:p>
            <a:r>
              <a:rPr lang="en-US" sz="2400" dirty="0">
                <a:solidFill>
                  <a:srgbClr val="FF0000"/>
                </a:solidFill>
              </a:rPr>
              <a:t>79 families with childhood-onset chronically increased </a:t>
            </a:r>
            <a:r>
              <a:rPr lang="en-US" sz="2400" dirty="0" err="1">
                <a:solidFill>
                  <a:srgbClr val="FF0000"/>
                </a:solidFill>
              </a:rPr>
              <a:t>echogenicity</a:t>
            </a:r>
            <a:r>
              <a:rPr lang="en-US" sz="2400" dirty="0">
                <a:solidFill>
                  <a:srgbClr val="FF0000"/>
                </a:solidFill>
              </a:rPr>
              <a:t> or ≥2 cysts on renal ultrasound.</a:t>
            </a:r>
            <a:endParaRPr lang="el-GR" sz="2400" dirty="0">
              <a:solidFill>
                <a:srgbClr val="FF0000"/>
              </a:solidFill>
            </a:endParaRPr>
          </a:p>
        </p:txBody>
      </p:sp>
      <p:pic>
        <p:nvPicPr>
          <p:cNvPr id="1026" name="Picture 2"/>
          <p:cNvPicPr>
            <a:picLocks noGrp="1" noChangeAspect="1" noChangeArrowheads="1"/>
          </p:cNvPicPr>
          <p:nvPr>
            <p:ph idx="1"/>
          </p:nvPr>
        </p:nvPicPr>
        <p:blipFill>
          <a:blip r:embed="rId2"/>
          <a:srcRect/>
          <a:stretch>
            <a:fillRect/>
          </a:stretch>
        </p:blipFill>
        <p:spPr bwMode="auto">
          <a:xfrm>
            <a:off x="525268" y="1428736"/>
            <a:ext cx="8193751" cy="4929222"/>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9C29B789-F2DD-6FE8-35C9-EEBAB7BFADFF}"/>
              </a:ext>
            </a:extLst>
          </p:cNvPr>
          <p:cNvSpPr>
            <a:spLocks noGrp="1"/>
          </p:cNvSpPr>
          <p:nvPr>
            <p:ph type="title"/>
          </p:nvPr>
        </p:nvSpPr>
        <p:spPr/>
        <p:txBody>
          <a:bodyPr>
            <a:normAutofit fontScale="90000"/>
          </a:bodyPr>
          <a:lstStyle/>
          <a:p>
            <a:r>
              <a:rPr lang="en-US" sz="2400" b="1" dirty="0">
                <a:solidFill>
                  <a:srgbClr val="FF0000"/>
                </a:solidFill>
              </a:rPr>
              <a:t>Identifying the specific mutation can help determine the prognosis regarding age of onset, kidney prognosis and dysfunction of other organs </a:t>
            </a:r>
            <a:endParaRPr lang="el-GR" sz="2400" b="1" dirty="0">
              <a:solidFill>
                <a:srgbClr val="FF0000"/>
              </a:solidFill>
            </a:endParaRPr>
          </a:p>
        </p:txBody>
      </p:sp>
      <p:pic>
        <p:nvPicPr>
          <p:cNvPr id="5" name="Θέση περιεχομένου 4">
            <a:extLst>
              <a:ext uri="{FF2B5EF4-FFF2-40B4-BE49-F238E27FC236}">
                <a16:creationId xmlns:a16="http://schemas.microsoft.com/office/drawing/2014/main" id="{153EF5F5-E85E-A510-1A40-E3E1353BF65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640533"/>
            <a:ext cx="9144000" cy="5183187"/>
          </a:xfrm>
        </p:spPr>
      </p:pic>
    </p:spTree>
    <p:extLst>
      <p:ext uri="{BB962C8B-B14F-4D97-AF65-F5344CB8AC3E}">
        <p14:creationId xmlns:p14="http://schemas.microsoft.com/office/powerpoint/2010/main" val="2388467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993735"/>
            <a:ext cx="8229600" cy="4143404"/>
          </a:xfrm>
        </p:spPr>
        <p:txBody>
          <a:bodyPr>
            <a:normAutofit fontScale="70000" lnSpcReduction="20000"/>
          </a:bodyPr>
          <a:lstStyle/>
          <a:p>
            <a:pPr>
              <a:lnSpc>
                <a:spcPct val="160000"/>
              </a:lnSpc>
            </a:pPr>
            <a:r>
              <a:rPr lang="en-US" dirty="0">
                <a:solidFill>
                  <a:srgbClr val="FF0000"/>
                </a:solidFill>
              </a:rPr>
              <a:t>WES in 2 large cohorts combined</a:t>
            </a:r>
            <a:r>
              <a:rPr lang="en-US" dirty="0"/>
              <a:t>:</a:t>
            </a:r>
          </a:p>
          <a:p>
            <a:pPr>
              <a:lnSpc>
                <a:spcPct val="160000"/>
              </a:lnSpc>
            </a:pPr>
            <a:r>
              <a:rPr lang="en-US" dirty="0"/>
              <a:t>Assessment of Survival and Cardiovascular Events (AURORA), a clinical trial involving </a:t>
            </a:r>
            <a:r>
              <a:rPr lang="en-US" dirty="0">
                <a:solidFill>
                  <a:srgbClr val="FF0000"/>
                </a:solidFill>
              </a:rPr>
              <a:t>2773 patients with </a:t>
            </a:r>
            <a:r>
              <a:rPr lang="en-US" b="1" dirty="0">
                <a:solidFill>
                  <a:srgbClr val="FF0000"/>
                </a:solidFill>
              </a:rPr>
              <a:t>ESRD</a:t>
            </a:r>
            <a:r>
              <a:rPr lang="en-US" dirty="0">
                <a:solidFill>
                  <a:srgbClr val="FF0000"/>
                </a:solidFill>
              </a:rPr>
              <a:t>  </a:t>
            </a:r>
            <a:r>
              <a:rPr lang="en-US" dirty="0"/>
              <a:t>who were 50-80 years of age. 280 medical centers, in 25 nations (Greece included)</a:t>
            </a:r>
          </a:p>
          <a:p>
            <a:pPr>
              <a:lnSpc>
                <a:spcPct val="160000"/>
              </a:lnSpc>
            </a:pPr>
            <a:r>
              <a:rPr lang="en-US" dirty="0">
                <a:solidFill>
                  <a:srgbClr val="FF0000"/>
                </a:solidFill>
              </a:rPr>
              <a:t>2187 patients from the Columbia University </a:t>
            </a:r>
            <a:r>
              <a:rPr lang="en-US" dirty="0"/>
              <a:t>Medical Center (CUMC) Genetic Studies </a:t>
            </a:r>
            <a:r>
              <a:rPr lang="en-US" b="1" dirty="0">
                <a:solidFill>
                  <a:srgbClr val="FF0000"/>
                </a:solidFill>
              </a:rPr>
              <a:t>CKD</a:t>
            </a:r>
            <a:r>
              <a:rPr lang="en-US" dirty="0"/>
              <a:t> project, a genetic research and biobanking study recruiting patients who are seen by the CUMC Nephrology Division for the evaluation and management of nephropathy</a:t>
            </a:r>
            <a:endParaRPr lang="el-GR" dirty="0"/>
          </a:p>
        </p:txBody>
      </p:sp>
      <p:pic>
        <p:nvPicPr>
          <p:cNvPr id="2050" name="Picture 2"/>
          <p:cNvPicPr>
            <a:picLocks noChangeAspect="1" noChangeArrowheads="1"/>
          </p:cNvPicPr>
          <p:nvPr/>
        </p:nvPicPr>
        <p:blipFill>
          <a:blip r:embed="rId2"/>
          <a:srcRect/>
          <a:stretch>
            <a:fillRect/>
          </a:stretch>
        </p:blipFill>
        <p:spPr bwMode="auto">
          <a:xfrm>
            <a:off x="1357290" y="214291"/>
            <a:ext cx="6629400" cy="1785950"/>
          </a:xfrm>
          <a:prstGeom prst="rect">
            <a:avLst/>
          </a:prstGeom>
          <a:noFill/>
          <a:ln w="9525">
            <a:noFill/>
            <a:miter lim="800000"/>
            <a:headEnd/>
            <a:tailEnd/>
          </a:ln>
          <a:effectLst/>
        </p:spPr>
      </p:pic>
      <p:sp>
        <p:nvSpPr>
          <p:cNvPr id="4" name="TextBox 3">
            <a:extLst>
              <a:ext uri="{FF2B5EF4-FFF2-40B4-BE49-F238E27FC236}">
                <a16:creationId xmlns:a16="http://schemas.microsoft.com/office/drawing/2014/main" id="{E2564D15-3EEA-C137-419A-3ACB0D392B33}"/>
              </a:ext>
            </a:extLst>
          </p:cNvPr>
          <p:cNvSpPr txBox="1"/>
          <p:nvPr/>
        </p:nvSpPr>
        <p:spPr>
          <a:xfrm>
            <a:off x="863588" y="6316072"/>
            <a:ext cx="7416824" cy="441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60000"/>
              </a:lnSpc>
            </a:pPr>
            <a:r>
              <a:rPr lang="en-US" sz="1600" dirty="0"/>
              <a:t>Emily E. </a:t>
            </a:r>
            <a:r>
              <a:rPr lang="en-US" sz="1600" dirty="0" err="1"/>
              <a:t>Groopman</a:t>
            </a:r>
            <a:r>
              <a:rPr lang="en-US" sz="1600" dirty="0"/>
              <a:t>. </a:t>
            </a:r>
            <a:r>
              <a:rPr lang="pt-BR" sz="1600" b="0" i="0" dirty="0">
                <a:solidFill>
                  <a:srgbClr val="666666"/>
                </a:solidFill>
                <a:effectLst/>
                <a:latin typeface="ff-scala-sans-pro"/>
              </a:rPr>
              <a:t>N Engl J Med 2019; 380:142-151DOI: 10.1056/NEJMoa1806891</a:t>
            </a:r>
            <a:endParaRPr lang="el-GR" sz="16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571605" y="65300"/>
            <a:ext cx="6059038" cy="6792700"/>
          </a:xfrm>
          <a:prstGeom prst="rect">
            <a:avLst/>
          </a:prstGeom>
          <a:noFill/>
          <a:ln w="9525">
            <a:noFill/>
            <a:miter lim="800000"/>
            <a:headEnd/>
            <a:tailEnd/>
          </a:ln>
          <a:effectLst/>
        </p:spPr>
      </p:pic>
      <p:sp>
        <p:nvSpPr>
          <p:cNvPr id="5" name="4 - Έλλειψη"/>
          <p:cNvSpPr/>
          <p:nvPr/>
        </p:nvSpPr>
        <p:spPr>
          <a:xfrm>
            <a:off x="5572132" y="5786454"/>
            <a:ext cx="714380" cy="357190"/>
          </a:xfrm>
          <a:prstGeom prst="ellipse">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rmAutofit/>
          </a:bodyPr>
          <a:lstStyle/>
          <a:p>
            <a:r>
              <a:rPr lang="en-US" dirty="0">
                <a:solidFill>
                  <a:srgbClr val="FF0000"/>
                </a:solidFill>
              </a:rPr>
              <a:t>Genetic or Familial CKD</a:t>
            </a:r>
            <a:endParaRPr lang="el-GR" dirty="0">
              <a:solidFill>
                <a:srgbClr val="FF0000"/>
              </a:solidFill>
            </a:endParaRPr>
          </a:p>
        </p:txBody>
      </p:sp>
      <p:sp>
        <p:nvSpPr>
          <p:cNvPr id="5" name="4 - Θέση περιεχομένου"/>
          <p:cNvSpPr>
            <a:spLocks noGrp="1"/>
          </p:cNvSpPr>
          <p:nvPr>
            <p:ph idx="1"/>
          </p:nvPr>
        </p:nvSpPr>
        <p:spPr>
          <a:xfrm>
            <a:off x="539552" y="1371887"/>
            <a:ext cx="8229600" cy="4919181"/>
          </a:xfrm>
        </p:spPr>
        <p:txBody>
          <a:bodyPr>
            <a:normAutofit/>
          </a:bodyPr>
          <a:lstStyle/>
          <a:p>
            <a:pPr>
              <a:lnSpc>
                <a:spcPct val="170000"/>
              </a:lnSpc>
              <a:spcBef>
                <a:spcPts val="448"/>
              </a:spcBef>
              <a:spcAft>
                <a:spcPts val="448"/>
              </a:spcAft>
            </a:pPr>
            <a:r>
              <a:rPr lang="en-US" sz="2000" dirty="0">
                <a:solidFill>
                  <a:srgbClr val="FF0000"/>
                </a:solidFill>
              </a:rPr>
              <a:t>Around 25-37% of patients with CKD self-report a positive family history of CKD</a:t>
            </a:r>
            <a:r>
              <a:rPr lang="el-GR" sz="2000" dirty="0">
                <a:solidFill>
                  <a:srgbClr val="FF0000"/>
                </a:solidFill>
              </a:rPr>
              <a:t> </a:t>
            </a:r>
            <a:r>
              <a:rPr lang="en-US" sz="2000" dirty="0">
                <a:solidFill>
                  <a:srgbClr val="FF0000"/>
                </a:solidFill>
              </a:rPr>
              <a:t>. </a:t>
            </a:r>
            <a:r>
              <a:rPr lang="en-US" sz="2000" dirty="0"/>
              <a:t>Despite this high percentage, Mendelian causes are estimated to account for approximately </a:t>
            </a:r>
            <a:r>
              <a:rPr lang="el-GR" sz="2000" dirty="0">
                <a:solidFill>
                  <a:srgbClr val="FF0000"/>
                </a:solidFill>
              </a:rPr>
              <a:t>10% </a:t>
            </a:r>
            <a:r>
              <a:rPr lang="en-US" sz="2000" dirty="0">
                <a:solidFill>
                  <a:srgbClr val="FF0000"/>
                </a:solidFill>
              </a:rPr>
              <a:t>of cases of adult ESRD. </a:t>
            </a:r>
            <a:r>
              <a:rPr lang="en-US" sz="2000" dirty="0"/>
              <a:t>This proportion is much higher in children (70%)</a:t>
            </a:r>
          </a:p>
          <a:p>
            <a:pPr>
              <a:lnSpc>
                <a:spcPct val="170000"/>
              </a:lnSpc>
              <a:spcBef>
                <a:spcPts val="448"/>
              </a:spcBef>
              <a:spcAft>
                <a:spcPts val="448"/>
              </a:spcAft>
            </a:pPr>
            <a:r>
              <a:rPr lang="en-US" sz="2000" dirty="0"/>
              <a:t>Around 15% of all incident patients who reach ESRD lack a primary diagnosis</a:t>
            </a:r>
            <a:r>
              <a:rPr lang="en-US" sz="2000" dirty="0">
                <a:solidFill>
                  <a:srgbClr val="FF0000"/>
                </a:solidFill>
              </a:rPr>
              <a:t> </a:t>
            </a:r>
            <a:r>
              <a:rPr lang="en-US" sz="2000" dirty="0"/>
              <a:t>(CKD or ESRD of unknown etiology)</a:t>
            </a:r>
            <a:r>
              <a:rPr lang="el-GR" sz="2000" dirty="0"/>
              <a:t>. </a:t>
            </a:r>
            <a:r>
              <a:rPr lang="en-US" sz="2000" dirty="0"/>
              <a:t>It is very likely that a significant proportion of them carry a genetic defect, responsible for the pathophysiology of their CKD.</a:t>
            </a:r>
          </a:p>
        </p:txBody>
      </p:sp>
      <p:pic>
        <p:nvPicPr>
          <p:cNvPr id="7" name="Picture 4"/>
          <p:cNvPicPr>
            <a:picLocks noChangeAspect="1" noChangeArrowheads="1"/>
          </p:cNvPicPr>
          <p:nvPr/>
        </p:nvPicPr>
        <p:blipFill>
          <a:blip r:embed="rId2"/>
          <a:srcRect/>
          <a:stretch>
            <a:fillRect/>
          </a:stretch>
        </p:blipFill>
        <p:spPr bwMode="auto">
          <a:xfrm>
            <a:off x="5508104" y="6291068"/>
            <a:ext cx="2733676" cy="228313"/>
          </a:xfrm>
          <a:prstGeom prst="rect">
            <a:avLst/>
          </a:prstGeom>
          <a:noFill/>
          <a:ln w="9525">
            <a:noFill/>
            <a:miter lim="800000"/>
            <a:headEnd/>
            <a:tailEnd/>
          </a:ln>
          <a:effectLst/>
        </p:spPr>
      </p:pic>
    </p:spTree>
    <p:extLst>
      <p:ext uri="{BB962C8B-B14F-4D97-AF65-F5344CB8AC3E}">
        <p14:creationId xmlns:p14="http://schemas.microsoft.com/office/powerpoint/2010/main" val="346899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solidFill>
                  <a:srgbClr val="FF0000"/>
                </a:solidFill>
              </a:rPr>
              <a:t>Results</a:t>
            </a:r>
            <a:endParaRPr lang="el-GR" dirty="0">
              <a:solidFill>
                <a:srgbClr val="FF0000"/>
              </a:solidFill>
            </a:endParaRPr>
          </a:p>
        </p:txBody>
      </p:sp>
      <p:sp>
        <p:nvSpPr>
          <p:cNvPr id="3" name="2 - Θέση περιεχομένου"/>
          <p:cNvSpPr>
            <a:spLocks noGrp="1"/>
          </p:cNvSpPr>
          <p:nvPr>
            <p:ph idx="1"/>
          </p:nvPr>
        </p:nvSpPr>
        <p:spPr/>
        <p:txBody>
          <a:bodyPr>
            <a:normAutofit fontScale="55000" lnSpcReduction="20000"/>
          </a:bodyPr>
          <a:lstStyle/>
          <a:p>
            <a:pPr>
              <a:lnSpc>
                <a:spcPct val="170000"/>
              </a:lnSpc>
            </a:pPr>
            <a:r>
              <a:rPr lang="en-US" dirty="0"/>
              <a:t>625 nephropathy-associated genes examined</a:t>
            </a:r>
          </a:p>
          <a:p>
            <a:pPr>
              <a:lnSpc>
                <a:spcPct val="170000"/>
              </a:lnSpc>
            </a:pPr>
            <a:r>
              <a:rPr lang="en-US" dirty="0"/>
              <a:t>59 genes are recommended by the ACMG for reporting as medically actionable</a:t>
            </a:r>
          </a:p>
          <a:p>
            <a:pPr>
              <a:lnSpc>
                <a:spcPct val="170000"/>
              </a:lnSpc>
            </a:pPr>
            <a:r>
              <a:rPr lang="en-US" dirty="0"/>
              <a:t>diagnostic variants were detected in </a:t>
            </a:r>
            <a:r>
              <a:rPr lang="en-US" dirty="0">
                <a:solidFill>
                  <a:srgbClr val="FF0000"/>
                </a:solidFill>
              </a:rPr>
              <a:t>307</a:t>
            </a:r>
            <a:r>
              <a:rPr lang="en-US" dirty="0"/>
              <a:t> of the 3315 patients (</a:t>
            </a:r>
            <a:r>
              <a:rPr lang="en-US" dirty="0">
                <a:solidFill>
                  <a:srgbClr val="FF0000"/>
                </a:solidFill>
              </a:rPr>
              <a:t>9.3%</a:t>
            </a:r>
            <a:r>
              <a:rPr lang="en-US" dirty="0"/>
              <a:t>), encompassing </a:t>
            </a:r>
            <a:r>
              <a:rPr lang="en-US" dirty="0">
                <a:solidFill>
                  <a:srgbClr val="FF0000"/>
                </a:solidFill>
              </a:rPr>
              <a:t>66 distinct monogenic disorders</a:t>
            </a:r>
          </a:p>
          <a:p>
            <a:pPr lvl="1">
              <a:lnSpc>
                <a:spcPct val="170000"/>
              </a:lnSpc>
            </a:pPr>
            <a:r>
              <a:rPr lang="en-US" dirty="0"/>
              <a:t>206 (67%) had an </a:t>
            </a:r>
            <a:r>
              <a:rPr lang="en-US" dirty="0" err="1"/>
              <a:t>autosomal</a:t>
            </a:r>
            <a:r>
              <a:rPr lang="en-US" dirty="0"/>
              <a:t> dominant disease,</a:t>
            </a:r>
          </a:p>
          <a:p>
            <a:pPr lvl="1">
              <a:lnSpc>
                <a:spcPct val="170000"/>
              </a:lnSpc>
            </a:pPr>
            <a:r>
              <a:rPr lang="en-US" dirty="0"/>
              <a:t>42 (14%) an </a:t>
            </a:r>
            <a:r>
              <a:rPr lang="en-US" dirty="0" err="1"/>
              <a:t>autosomal</a:t>
            </a:r>
            <a:r>
              <a:rPr lang="en-US" dirty="0"/>
              <a:t> recessive disease, and </a:t>
            </a:r>
          </a:p>
          <a:p>
            <a:pPr lvl="1">
              <a:lnSpc>
                <a:spcPct val="170000"/>
              </a:lnSpc>
            </a:pPr>
            <a:r>
              <a:rPr lang="en-US" dirty="0"/>
              <a:t>54 (18%) an X-linked disease</a:t>
            </a:r>
          </a:p>
          <a:p>
            <a:pPr>
              <a:lnSpc>
                <a:spcPct val="170000"/>
              </a:lnSpc>
            </a:pPr>
            <a:r>
              <a:rPr lang="en-US" dirty="0"/>
              <a:t>This yield is similar to that observed for cancer, for which genomic diagnostics are routinely used.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solidFill>
                  <a:srgbClr val="FF0000"/>
                </a:solidFill>
              </a:rPr>
              <a:t>Results</a:t>
            </a:r>
            <a:endParaRPr lang="el-GR" dirty="0"/>
          </a:p>
        </p:txBody>
      </p:sp>
      <p:sp>
        <p:nvSpPr>
          <p:cNvPr id="3" name="2 - Θέση περιεχομένου"/>
          <p:cNvSpPr>
            <a:spLocks noGrp="1"/>
          </p:cNvSpPr>
          <p:nvPr>
            <p:ph idx="1"/>
          </p:nvPr>
        </p:nvSpPr>
        <p:spPr/>
        <p:txBody>
          <a:bodyPr>
            <a:normAutofit fontScale="92500" lnSpcReduction="20000"/>
          </a:bodyPr>
          <a:lstStyle/>
          <a:p>
            <a:pPr>
              <a:lnSpc>
                <a:spcPct val="170000"/>
              </a:lnSpc>
            </a:pPr>
            <a:r>
              <a:rPr lang="en-US" dirty="0"/>
              <a:t>202 variants </a:t>
            </a:r>
            <a:r>
              <a:rPr lang="en-US" u="sng" dirty="0">
                <a:solidFill>
                  <a:srgbClr val="FF0000"/>
                </a:solidFill>
              </a:rPr>
              <a:t>(59%) had been previously reported </a:t>
            </a:r>
            <a:r>
              <a:rPr lang="en-US" dirty="0"/>
              <a:t>as pathogenic </a:t>
            </a:r>
          </a:p>
          <a:p>
            <a:pPr>
              <a:lnSpc>
                <a:spcPct val="170000"/>
              </a:lnSpc>
            </a:pPr>
            <a:r>
              <a:rPr lang="en-US" u="sng" dirty="0"/>
              <a:t>141 variants </a:t>
            </a:r>
            <a:r>
              <a:rPr lang="en-US" u="sng" dirty="0">
                <a:solidFill>
                  <a:srgbClr val="FF0000"/>
                </a:solidFill>
              </a:rPr>
              <a:t>(41%) new</a:t>
            </a:r>
            <a:r>
              <a:rPr lang="en-US" dirty="0"/>
              <a:t>.</a:t>
            </a:r>
          </a:p>
          <a:p>
            <a:pPr>
              <a:lnSpc>
                <a:spcPct val="170000"/>
              </a:lnSpc>
            </a:pPr>
            <a:r>
              <a:rPr lang="en-US" dirty="0"/>
              <a:t>The majority of diagnostic variants (228 of 343 [66%]) were absent from population control databases (new or extremely rare?)</a:t>
            </a:r>
            <a:endParaRPr lang="el-G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solidFill>
                  <a:srgbClr val="FF0000"/>
                </a:solidFill>
              </a:rPr>
              <a:t>Results</a:t>
            </a:r>
            <a:endParaRPr lang="el-GR" dirty="0">
              <a:solidFill>
                <a:srgbClr val="FF0000"/>
              </a:solidFill>
            </a:endParaRPr>
          </a:p>
        </p:txBody>
      </p:sp>
      <p:pic>
        <p:nvPicPr>
          <p:cNvPr id="3074" name="Picture 2"/>
          <p:cNvPicPr>
            <a:picLocks noGrp="1" noChangeAspect="1" noChangeArrowheads="1"/>
          </p:cNvPicPr>
          <p:nvPr>
            <p:ph idx="1"/>
          </p:nvPr>
        </p:nvPicPr>
        <p:blipFill>
          <a:blip r:embed="rId2"/>
          <a:srcRect/>
          <a:stretch>
            <a:fillRect/>
          </a:stretch>
        </p:blipFill>
        <p:spPr bwMode="auto">
          <a:xfrm>
            <a:off x="642910" y="1428736"/>
            <a:ext cx="8061720" cy="4829196"/>
          </a:xfrm>
          <a:prstGeom prst="rect">
            <a:avLst/>
          </a:prstGeom>
          <a:noFill/>
          <a:ln w="9525">
            <a:noFill/>
            <a:miter lim="800000"/>
            <a:headEnd/>
            <a:tailEnd/>
          </a:ln>
          <a:effectLst/>
        </p:spPr>
      </p:pic>
      <p:sp>
        <p:nvSpPr>
          <p:cNvPr id="5" name="4 - Έλλειψη"/>
          <p:cNvSpPr/>
          <p:nvPr/>
        </p:nvSpPr>
        <p:spPr>
          <a:xfrm>
            <a:off x="5715008" y="4786322"/>
            <a:ext cx="428628" cy="357190"/>
          </a:xfrm>
          <a:prstGeom prst="ellips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Έλλειψη"/>
          <p:cNvSpPr/>
          <p:nvPr/>
        </p:nvSpPr>
        <p:spPr>
          <a:xfrm>
            <a:off x="5715008" y="3071810"/>
            <a:ext cx="428628" cy="357190"/>
          </a:xfrm>
          <a:prstGeom prst="ellipse">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TextBox"/>
          <p:cNvSpPr txBox="1"/>
          <p:nvPr/>
        </p:nvSpPr>
        <p:spPr>
          <a:xfrm>
            <a:off x="1071538" y="6072206"/>
            <a:ext cx="7072362"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652 renal genes</a:t>
            </a:r>
            <a:r>
              <a:rPr lang="el-GR" dirty="0"/>
              <a:t>, 39 </a:t>
            </a:r>
            <a:r>
              <a:rPr lang="en-US" dirty="0"/>
              <a:t>diagnoses</a:t>
            </a:r>
            <a:r>
              <a:rPr lang="el-GR" dirty="0"/>
              <a:t> =6% </a:t>
            </a:r>
            <a:r>
              <a:rPr lang="en-US" dirty="0"/>
              <a:t>have a clinical presence</a:t>
            </a:r>
            <a:r>
              <a:rPr lang="el-GR" dirty="0"/>
              <a:t>,</a:t>
            </a:r>
          </a:p>
          <a:p>
            <a:pPr algn="ctr"/>
            <a:r>
              <a:rPr lang="el-GR" dirty="0"/>
              <a:t> 94% </a:t>
            </a:r>
            <a:r>
              <a:rPr lang="en-US" dirty="0"/>
              <a:t>of known renal genes were not detected  (extremely rare)</a:t>
            </a:r>
            <a:endParaRPr lang="el-G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srcRect b="5283"/>
          <a:stretch/>
        </p:blipFill>
        <p:spPr bwMode="auto">
          <a:xfrm>
            <a:off x="45225" y="415684"/>
            <a:ext cx="9098775" cy="6454500"/>
          </a:xfrm>
          <a:prstGeom prst="rect">
            <a:avLst/>
          </a:prstGeom>
          <a:noFill/>
          <a:ln w="9525">
            <a:noFill/>
            <a:miter lim="800000"/>
            <a:headEnd/>
            <a:tailEnd/>
          </a:ln>
          <a:effectLst/>
        </p:spPr>
      </p:pic>
      <p:sp>
        <p:nvSpPr>
          <p:cNvPr id="5" name="4 - TextBox"/>
          <p:cNvSpPr txBox="1"/>
          <p:nvPr/>
        </p:nvSpPr>
        <p:spPr>
          <a:xfrm>
            <a:off x="359532" y="0"/>
            <a:ext cx="8424936"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t>Variable clinical diagnostic spectrum before genetic testing</a:t>
            </a:r>
            <a:endParaRPr lang="el-GR"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a:solidFill>
                  <a:srgbClr val="FF0000"/>
                </a:solidFill>
              </a:rPr>
              <a:t>Results on Alport: in 62% we had no idea of the correct diagnosis</a:t>
            </a:r>
            <a:endParaRPr lang="el-GR" dirty="0"/>
          </a:p>
        </p:txBody>
      </p:sp>
      <p:sp>
        <p:nvSpPr>
          <p:cNvPr id="3" name="2 - Θέση περιεχομένου"/>
          <p:cNvSpPr>
            <a:spLocks noGrp="1"/>
          </p:cNvSpPr>
          <p:nvPr>
            <p:ph idx="1"/>
          </p:nvPr>
        </p:nvSpPr>
        <p:spPr/>
        <p:txBody>
          <a:bodyPr>
            <a:normAutofit fontScale="70000" lnSpcReduction="20000"/>
          </a:bodyPr>
          <a:lstStyle/>
          <a:p>
            <a:pPr>
              <a:lnSpc>
                <a:spcPct val="160000"/>
              </a:lnSpc>
            </a:pPr>
            <a:r>
              <a:rPr lang="en-US" dirty="0"/>
              <a:t>Only</a:t>
            </a:r>
            <a:r>
              <a:rPr lang="el-GR" dirty="0"/>
              <a:t> </a:t>
            </a:r>
            <a:r>
              <a:rPr lang="en-US" dirty="0"/>
              <a:t>35 of the 91 patients (</a:t>
            </a:r>
            <a:r>
              <a:rPr lang="en-US" dirty="0">
                <a:solidFill>
                  <a:srgbClr val="FF0000"/>
                </a:solidFill>
              </a:rPr>
              <a:t>38%</a:t>
            </a:r>
            <a:r>
              <a:rPr lang="en-US" dirty="0"/>
              <a:t>) with diagnostic variants</a:t>
            </a:r>
            <a:r>
              <a:rPr lang="el-GR" dirty="0"/>
              <a:t> </a:t>
            </a:r>
            <a:r>
              <a:rPr lang="en-US" dirty="0"/>
              <a:t>in </a:t>
            </a:r>
            <a:r>
              <a:rPr lang="en-US" i="1" dirty="0"/>
              <a:t>COL4A3, A4, A5 </a:t>
            </a:r>
            <a:r>
              <a:rPr lang="en-US" i="1" dirty="0">
                <a:solidFill>
                  <a:srgbClr val="FF0000"/>
                </a:solidFill>
              </a:rPr>
              <a:t>had a correct clinical</a:t>
            </a:r>
            <a:r>
              <a:rPr lang="el-GR" i="1" dirty="0">
                <a:solidFill>
                  <a:srgbClr val="FF0000"/>
                </a:solidFill>
              </a:rPr>
              <a:t> </a:t>
            </a:r>
            <a:r>
              <a:rPr lang="en-US" dirty="0">
                <a:solidFill>
                  <a:srgbClr val="FF0000"/>
                </a:solidFill>
              </a:rPr>
              <a:t>diagnosis </a:t>
            </a:r>
            <a:r>
              <a:rPr lang="en-US" dirty="0"/>
              <a:t>(Alport</a:t>
            </a:r>
            <a:r>
              <a:rPr lang="el-GR" dirty="0"/>
              <a:t> </a:t>
            </a:r>
            <a:r>
              <a:rPr lang="en-US" dirty="0"/>
              <a:t>syndrome or </a:t>
            </a:r>
            <a:r>
              <a:rPr lang="el-GR" dirty="0"/>
              <a:t>Τ</a:t>
            </a:r>
            <a:r>
              <a:rPr lang="en-US" dirty="0"/>
              <a:t>BMD)</a:t>
            </a:r>
          </a:p>
          <a:p>
            <a:pPr>
              <a:lnSpc>
                <a:spcPct val="160000"/>
              </a:lnSpc>
            </a:pPr>
            <a:r>
              <a:rPr lang="en-US" dirty="0"/>
              <a:t>The remaining 56 patients (62%) had other clinical diagnoses </a:t>
            </a:r>
          </a:p>
          <a:p>
            <a:pPr lvl="1">
              <a:lnSpc>
                <a:spcPct val="160000"/>
              </a:lnSpc>
            </a:pPr>
            <a:r>
              <a:rPr lang="en-US" dirty="0"/>
              <a:t>FSGS (16%), </a:t>
            </a:r>
          </a:p>
          <a:p>
            <a:pPr lvl="1">
              <a:lnSpc>
                <a:spcPct val="160000"/>
              </a:lnSpc>
            </a:pPr>
            <a:r>
              <a:rPr lang="en-US" dirty="0"/>
              <a:t>unspecified glomerulopathy (22%) </a:t>
            </a:r>
          </a:p>
          <a:p>
            <a:pPr lvl="1">
              <a:lnSpc>
                <a:spcPct val="160000"/>
              </a:lnSpc>
            </a:pPr>
            <a:r>
              <a:rPr lang="en-US" dirty="0"/>
              <a:t>congenital renal disease (4%), </a:t>
            </a:r>
          </a:p>
          <a:p>
            <a:pPr lvl="1">
              <a:lnSpc>
                <a:spcPct val="160000"/>
              </a:lnSpc>
            </a:pPr>
            <a:r>
              <a:rPr lang="en-US" dirty="0"/>
              <a:t>hypertensive nephropathy (3%), </a:t>
            </a:r>
          </a:p>
          <a:p>
            <a:pPr lvl="1">
              <a:lnSpc>
                <a:spcPct val="160000"/>
              </a:lnSpc>
            </a:pPr>
            <a:r>
              <a:rPr lang="en-US" dirty="0"/>
              <a:t>nephropathy of unknown origin (15%)</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n-US" sz="3200" dirty="0">
                <a:solidFill>
                  <a:srgbClr val="FF0000"/>
                </a:solidFill>
              </a:rPr>
              <a:t>In the majority of these patients (89%), the genetic diagnosis gave a new clinical insight</a:t>
            </a:r>
          </a:p>
        </p:txBody>
      </p:sp>
      <p:pic>
        <p:nvPicPr>
          <p:cNvPr id="6146" name="Picture 2"/>
          <p:cNvPicPr>
            <a:picLocks noGrp="1" noChangeAspect="1" noChangeArrowheads="1"/>
          </p:cNvPicPr>
          <p:nvPr>
            <p:ph idx="1"/>
          </p:nvPr>
        </p:nvPicPr>
        <p:blipFill>
          <a:blip r:embed="rId2"/>
          <a:srcRect/>
          <a:stretch>
            <a:fillRect/>
          </a:stretch>
        </p:blipFill>
        <p:spPr bwMode="auto">
          <a:xfrm>
            <a:off x="714348" y="1566396"/>
            <a:ext cx="8167830" cy="4863000"/>
          </a:xfrm>
          <a:prstGeom prst="rect">
            <a:avLst/>
          </a:prstGeom>
          <a:noFill/>
          <a:ln w="9525">
            <a:noFill/>
            <a:miter lim="800000"/>
            <a:headEnd/>
            <a:tailEnd/>
          </a:ln>
          <a:effectLst/>
        </p:spPr>
      </p:pic>
      <p:sp>
        <p:nvSpPr>
          <p:cNvPr id="5" name="4 - Στρογγυλεμένο ορθογώνιο"/>
          <p:cNvSpPr/>
          <p:nvPr/>
        </p:nvSpPr>
        <p:spPr>
          <a:xfrm>
            <a:off x="7500958" y="4786322"/>
            <a:ext cx="928694" cy="500066"/>
          </a:xfrm>
          <a:prstGeom prst="round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dirty="0">
                <a:solidFill>
                  <a:srgbClr val="FF0000"/>
                </a:solidFill>
              </a:rPr>
              <a:t>Diagnostic implications</a:t>
            </a:r>
            <a:endParaRPr lang="el-GR" dirty="0"/>
          </a:p>
        </p:txBody>
      </p:sp>
      <p:sp>
        <p:nvSpPr>
          <p:cNvPr id="3" name="2 - Θέση περιεχομένου"/>
          <p:cNvSpPr>
            <a:spLocks noGrp="1"/>
          </p:cNvSpPr>
          <p:nvPr>
            <p:ph idx="1"/>
          </p:nvPr>
        </p:nvSpPr>
        <p:spPr/>
        <p:txBody>
          <a:bodyPr>
            <a:normAutofit/>
          </a:bodyPr>
          <a:lstStyle/>
          <a:p>
            <a:pPr>
              <a:lnSpc>
                <a:spcPct val="170000"/>
              </a:lnSpc>
            </a:pPr>
            <a:r>
              <a:rPr lang="en-US" dirty="0"/>
              <a:t>For 88 of the 167 patients (</a:t>
            </a:r>
            <a:r>
              <a:rPr lang="en-US" dirty="0">
                <a:solidFill>
                  <a:srgbClr val="FF0000"/>
                </a:solidFill>
              </a:rPr>
              <a:t>53</a:t>
            </a:r>
            <a:r>
              <a:rPr lang="en-US" dirty="0"/>
              <a:t>%), the genetic diagnosis could </a:t>
            </a:r>
            <a:r>
              <a:rPr lang="en-US" dirty="0">
                <a:solidFill>
                  <a:srgbClr val="FF0000"/>
                </a:solidFill>
              </a:rPr>
              <a:t>initiate referral</a:t>
            </a:r>
            <a:r>
              <a:rPr lang="en-US" dirty="0"/>
              <a:t> and evaluation for previously </a:t>
            </a:r>
            <a:r>
              <a:rPr lang="en-US" u="sng" dirty="0">
                <a:solidFill>
                  <a:srgbClr val="FF0000"/>
                </a:solidFill>
              </a:rPr>
              <a:t>unrecognized extrarenal features </a:t>
            </a:r>
            <a:r>
              <a:rPr lang="en-US" dirty="0"/>
              <a:t>of the associated diseases, spanning 15 different medical specialties (ENT, eye, etc)</a:t>
            </a:r>
            <a:endParaRPr lang="el-G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n-US" sz="4400" b="0" i="0" u="none" strike="noStrike" kern="1200" cap="none" spc="0" normalizeH="0" baseline="0" noProof="0" dirty="0">
                <a:ln>
                  <a:noFill/>
                </a:ln>
                <a:solidFill>
                  <a:srgbClr val="FF0000"/>
                </a:solidFill>
                <a:effectLst/>
                <a:uLnTx/>
                <a:uFillTx/>
                <a:latin typeface="Calibri"/>
                <a:ea typeface="+mj-ea"/>
                <a:cs typeface="+mj-cs"/>
              </a:rPr>
              <a:t>Diagnostic implications</a:t>
            </a:r>
            <a:endParaRPr lang="el-GR" dirty="0">
              <a:solidFill>
                <a:srgbClr val="FF0000"/>
              </a:solidFill>
            </a:endParaRPr>
          </a:p>
        </p:txBody>
      </p:sp>
      <p:sp>
        <p:nvSpPr>
          <p:cNvPr id="3" name="2 - Θέση περιεχομένου"/>
          <p:cNvSpPr>
            <a:spLocks noGrp="1"/>
          </p:cNvSpPr>
          <p:nvPr>
            <p:ph idx="1"/>
          </p:nvPr>
        </p:nvSpPr>
        <p:spPr/>
        <p:txBody>
          <a:bodyPr>
            <a:normAutofit fontScale="62500" lnSpcReduction="20000"/>
          </a:bodyPr>
          <a:lstStyle/>
          <a:p>
            <a:pPr>
              <a:lnSpc>
                <a:spcPct val="170000"/>
              </a:lnSpc>
            </a:pPr>
            <a:r>
              <a:rPr lang="en-US" dirty="0"/>
              <a:t>In a significant proportion of Pts </a:t>
            </a:r>
            <a:r>
              <a:rPr lang="en-US" dirty="0">
                <a:solidFill>
                  <a:srgbClr val="FF0000"/>
                </a:solidFill>
              </a:rPr>
              <a:t>(34%)</a:t>
            </a:r>
            <a:r>
              <a:rPr lang="en-US" dirty="0"/>
              <a:t>, the genetic findings reclassified their disease or provided a cause for undiagnosed nephropathy, emphasizing the usefulness of the </a:t>
            </a:r>
            <a:r>
              <a:rPr lang="en-US" dirty="0">
                <a:solidFill>
                  <a:srgbClr val="FF0000"/>
                </a:solidFill>
              </a:rPr>
              <a:t>“</a:t>
            </a:r>
            <a:r>
              <a:rPr lang="en-US" b="1" i="1" u="sng" dirty="0">
                <a:solidFill>
                  <a:srgbClr val="FF0000"/>
                </a:solidFill>
              </a:rPr>
              <a:t>agnostic</a:t>
            </a:r>
            <a:r>
              <a:rPr lang="en-US" dirty="0">
                <a:solidFill>
                  <a:srgbClr val="FF0000"/>
                </a:solidFill>
              </a:rPr>
              <a:t>” approach of exome sequencing </a:t>
            </a:r>
          </a:p>
          <a:p>
            <a:pPr>
              <a:lnSpc>
                <a:spcPct val="170000"/>
              </a:lnSpc>
            </a:pPr>
            <a:r>
              <a:rPr lang="en-US" dirty="0">
                <a:solidFill>
                  <a:srgbClr val="FF0000"/>
                </a:solidFill>
              </a:rPr>
              <a:t>This approach</a:t>
            </a:r>
            <a:r>
              <a:rPr lang="en-US" dirty="0"/>
              <a:t> assesses genes that otherwise may have gone unevaluated with the use of single-gene or phenotype-driven panel testing. </a:t>
            </a:r>
          </a:p>
          <a:p>
            <a:pPr>
              <a:lnSpc>
                <a:spcPct val="170000"/>
              </a:lnSpc>
            </a:pPr>
            <a:r>
              <a:rPr lang="en-US" dirty="0"/>
              <a:t>Applying a phenotype-specific Gene panel in this study would have resolved, at most, 136 cases (44.3%) in the overall population. </a:t>
            </a:r>
            <a:endParaRPr lang="el-G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A869F339-B7CB-4B88-431A-9D31E9420D5D}"/>
              </a:ext>
            </a:extLst>
          </p:cNvPr>
          <p:cNvPicPr>
            <a:picLocks noChangeAspect="1"/>
          </p:cNvPicPr>
          <p:nvPr/>
        </p:nvPicPr>
        <p:blipFill>
          <a:blip r:embed="rId2"/>
          <a:stretch>
            <a:fillRect/>
          </a:stretch>
        </p:blipFill>
        <p:spPr>
          <a:xfrm>
            <a:off x="0" y="1490667"/>
            <a:ext cx="9144000" cy="5114543"/>
          </a:xfrm>
          <a:prstGeom prst="rect">
            <a:avLst/>
          </a:prstGeom>
        </p:spPr>
      </p:pic>
      <p:sp>
        <p:nvSpPr>
          <p:cNvPr id="2" name="Τίτλος 1">
            <a:extLst>
              <a:ext uri="{FF2B5EF4-FFF2-40B4-BE49-F238E27FC236}">
                <a16:creationId xmlns:a16="http://schemas.microsoft.com/office/drawing/2014/main" id="{8E894498-6449-22CF-E84F-B57B5B9D8ECE}"/>
              </a:ext>
            </a:extLst>
          </p:cNvPr>
          <p:cNvSpPr>
            <a:spLocks noGrp="1"/>
          </p:cNvSpPr>
          <p:nvPr>
            <p:ph type="title"/>
          </p:nvPr>
        </p:nvSpPr>
        <p:spPr>
          <a:xfrm>
            <a:off x="457200" y="252790"/>
            <a:ext cx="8229600" cy="799946"/>
          </a:xfrm>
        </p:spPr>
        <p:txBody>
          <a:bodyPr>
            <a:noAutofit/>
          </a:bodyPr>
          <a:lstStyle/>
          <a:p>
            <a:r>
              <a:rPr lang="en-US" sz="3600" dirty="0">
                <a:solidFill>
                  <a:srgbClr val="FF0000"/>
                </a:solidFill>
              </a:rPr>
              <a:t>Genetic diagnosis can help the physician to diagnose extrarenal pathologies</a:t>
            </a:r>
            <a:endParaRPr lang="el-GR" sz="3600" dirty="0">
              <a:solidFill>
                <a:srgbClr val="FF0000"/>
              </a:solidFill>
            </a:endParaRPr>
          </a:p>
        </p:txBody>
      </p:sp>
    </p:spTree>
    <p:extLst>
      <p:ext uri="{BB962C8B-B14F-4D97-AF65-F5344CB8AC3E}">
        <p14:creationId xmlns:p14="http://schemas.microsoft.com/office/powerpoint/2010/main" val="536961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a:solidFill>
                  <a:srgbClr val="FF0000"/>
                </a:solidFill>
              </a:rPr>
              <a:t>Therapeutic implications (CKD cohort) </a:t>
            </a:r>
            <a:endParaRPr lang="el-GR" dirty="0"/>
          </a:p>
        </p:txBody>
      </p:sp>
      <p:sp>
        <p:nvSpPr>
          <p:cNvPr id="3" name="2 - Θέση περιεχομένου"/>
          <p:cNvSpPr>
            <a:spLocks noGrp="1"/>
          </p:cNvSpPr>
          <p:nvPr>
            <p:ph idx="1"/>
          </p:nvPr>
        </p:nvSpPr>
        <p:spPr/>
        <p:txBody>
          <a:bodyPr>
            <a:normAutofit fontScale="77500" lnSpcReduction="20000"/>
          </a:bodyPr>
          <a:lstStyle/>
          <a:p>
            <a:pPr>
              <a:lnSpc>
                <a:spcPct val="150000"/>
              </a:lnSpc>
            </a:pPr>
            <a:r>
              <a:rPr lang="en-US" dirty="0"/>
              <a:t>For 84 patients (50%), the genetic diagnosis could inform therapy:</a:t>
            </a:r>
          </a:p>
          <a:p>
            <a:pPr lvl="1">
              <a:lnSpc>
                <a:spcPct val="150000"/>
              </a:lnSpc>
            </a:pPr>
            <a:r>
              <a:rPr lang="en-US" dirty="0"/>
              <a:t>by </a:t>
            </a:r>
            <a:r>
              <a:rPr lang="en-US" dirty="0">
                <a:solidFill>
                  <a:srgbClr val="FF0000"/>
                </a:solidFill>
              </a:rPr>
              <a:t>disfavoring immunosuppression </a:t>
            </a:r>
            <a:r>
              <a:rPr lang="en-US" dirty="0"/>
              <a:t>among patients who were found to have monogenic forms of FSGS, </a:t>
            </a:r>
          </a:p>
          <a:p>
            <a:pPr lvl="1">
              <a:lnSpc>
                <a:spcPct val="150000"/>
              </a:lnSpc>
            </a:pPr>
            <a:r>
              <a:rPr lang="en-US" dirty="0"/>
              <a:t>By initiating </a:t>
            </a:r>
            <a:r>
              <a:rPr lang="en-US" dirty="0">
                <a:solidFill>
                  <a:srgbClr val="FF0000"/>
                </a:solidFill>
              </a:rPr>
              <a:t>multidisciplinary care</a:t>
            </a:r>
            <a:r>
              <a:rPr lang="en-US" dirty="0"/>
              <a:t> (</a:t>
            </a:r>
            <a:r>
              <a:rPr lang="en-US" dirty="0" err="1"/>
              <a:t>e.g</a:t>
            </a:r>
            <a:r>
              <a:rPr lang="en-US" dirty="0"/>
              <a:t> BRCA2),  </a:t>
            </a:r>
          </a:p>
          <a:p>
            <a:pPr lvl="1">
              <a:lnSpc>
                <a:spcPct val="150000"/>
              </a:lnSpc>
            </a:pPr>
            <a:r>
              <a:rPr lang="en-US" dirty="0"/>
              <a:t>By leading to the </a:t>
            </a:r>
            <a:r>
              <a:rPr lang="en-US" dirty="0">
                <a:solidFill>
                  <a:srgbClr val="FF0000"/>
                </a:solidFill>
              </a:rPr>
              <a:t>initiation of tailored therapie</a:t>
            </a:r>
            <a:r>
              <a:rPr lang="en-US" dirty="0"/>
              <a:t>s (</a:t>
            </a:r>
            <a:r>
              <a:rPr lang="en-US" dirty="0" err="1"/>
              <a:t>e.g</a:t>
            </a:r>
            <a:r>
              <a:rPr lang="en-US" dirty="0"/>
              <a:t> Dent disease), </a:t>
            </a:r>
          </a:p>
          <a:p>
            <a:pPr lvl="1">
              <a:lnSpc>
                <a:spcPct val="150000"/>
              </a:lnSpc>
            </a:pPr>
            <a:r>
              <a:rPr lang="en-US" dirty="0"/>
              <a:t>By prompting </a:t>
            </a:r>
            <a:r>
              <a:rPr lang="en-US" dirty="0">
                <a:solidFill>
                  <a:srgbClr val="FF0000"/>
                </a:solidFill>
              </a:rPr>
              <a:t>referral to clinical trials </a:t>
            </a:r>
            <a:r>
              <a:rPr lang="en-US" dirty="0"/>
              <a:t>that were targeted to the genetic disorder identified.</a:t>
            </a:r>
            <a:endParaRPr lang="el-GR" dirty="0"/>
          </a:p>
          <a:p>
            <a:pPr>
              <a:lnSpc>
                <a:spcPct val="150000"/>
              </a:lnSpc>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D7E7CC3-1349-F273-28D3-670600E759A1}"/>
              </a:ext>
            </a:extLst>
          </p:cNvPr>
          <p:cNvSpPr>
            <a:spLocks noGrp="1"/>
          </p:cNvSpPr>
          <p:nvPr>
            <p:ph type="title"/>
          </p:nvPr>
        </p:nvSpPr>
        <p:spPr/>
        <p:txBody>
          <a:bodyPr/>
          <a:lstStyle/>
          <a:p>
            <a:r>
              <a:rPr lang="en-GB" b="1" dirty="0">
                <a:solidFill>
                  <a:srgbClr val="FF0000"/>
                </a:solidFill>
              </a:rPr>
              <a:t>Inherited kidney disease </a:t>
            </a:r>
            <a:endParaRPr lang="el-GR" b="1" dirty="0">
              <a:solidFill>
                <a:srgbClr val="FF0000"/>
              </a:solidFill>
            </a:endParaRPr>
          </a:p>
        </p:txBody>
      </p:sp>
      <p:sp>
        <p:nvSpPr>
          <p:cNvPr id="3" name="Θέση περιεχομένου 2">
            <a:extLst>
              <a:ext uri="{FF2B5EF4-FFF2-40B4-BE49-F238E27FC236}">
                <a16:creationId xmlns:a16="http://schemas.microsoft.com/office/drawing/2014/main" id="{C6B967EE-8D65-7273-92EF-3ED2AAB5C79C}"/>
              </a:ext>
            </a:extLst>
          </p:cNvPr>
          <p:cNvSpPr>
            <a:spLocks noGrp="1"/>
          </p:cNvSpPr>
          <p:nvPr>
            <p:ph idx="1"/>
          </p:nvPr>
        </p:nvSpPr>
        <p:spPr/>
        <p:txBody>
          <a:bodyPr>
            <a:normAutofit fontScale="85000" lnSpcReduction="10000"/>
          </a:bodyPr>
          <a:lstStyle/>
          <a:p>
            <a:pPr>
              <a:lnSpc>
                <a:spcPct val="210000"/>
              </a:lnSpc>
            </a:pPr>
            <a:r>
              <a:rPr lang="en-US" sz="2400" dirty="0"/>
              <a:t>There are many kidney diseases that are inherited in a </a:t>
            </a:r>
            <a:r>
              <a:rPr lang="en-US" sz="2400" b="1" dirty="0">
                <a:solidFill>
                  <a:srgbClr val="FF0000"/>
                </a:solidFill>
              </a:rPr>
              <a:t>monogenic</a:t>
            </a:r>
            <a:r>
              <a:rPr lang="en-US" sz="2400" dirty="0"/>
              <a:t> fashion due to a variant in a single gene, but there are equally as many kidney diseases that are influenced in </a:t>
            </a:r>
            <a:r>
              <a:rPr lang="en-US" sz="2400" b="1" dirty="0">
                <a:solidFill>
                  <a:srgbClr val="FF0000"/>
                </a:solidFill>
              </a:rPr>
              <a:t>a polygenic </a:t>
            </a:r>
            <a:r>
              <a:rPr lang="en-US" sz="2400" dirty="0"/>
              <a:t>fashion (DM, HTN)</a:t>
            </a:r>
          </a:p>
          <a:p>
            <a:pPr>
              <a:lnSpc>
                <a:spcPct val="210000"/>
              </a:lnSpc>
            </a:pPr>
            <a:r>
              <a:rPr lang="en-US" sz="2400" dirty="0"/>
              <a:t>Most Mendelian inherited kidney diseases are rare. However</a:t>
            </a:r>
            <a:r>
              <a:rPr lang="en-US" sz="2400" b="1" u="sng" dirty="0">
                <a:solidFill>
                  <a:srgbClr val="FF0000"/>
                </a:solidFill>
              </a:rPr>
              <a:t>, as a group they represent a significant burden of disease</a:t>
            </a:r>
            <a:r>
              <a:rPr lang="en-US" sz="2400" dirty="0"/>
              <a:t>. </a:t>
            </a:r>
          </a:p>
          <a:p>
            <a:pPr>
              <a:lnSpc>
                <a:spcPct val="210000"/>
              </a:lnSpc>
            </a:pPr>
            <a:r>
              <a:rPr lang="en-US" sz="2400" dirty="0"/>
              <a:t>They are the </a:t>
            </a:r>
            <a:r>
              <a:rPr lang="en-US" sz="2400" u="sng" dirty="0">
                <a:solidFill>
                  <a:srgbClr val="FF0000"/>
                </a:solidFill>
              </a:rPr>
              <a:t>main cause of CKD and ESRD in the pediatric </a:t>
            </a:r>
            <a:r>
              <a:rPr lang="en-US" sz="2400" dirty="0"/>
              <a:t>population.</a:t>
            </a:r>
          </a:p>
        </p:txBody>
      </p:sp>
      <p:sp>
        <p:nvSpPr>
          <p:cNvPr id="5" name="TextBox 4">
            <a:extLst>
              <a:ext uri="{FF2B5EF4-FFF2-40B4-BE49-F238E27FC236}">
                <a16:creationId xmlns:a16="http://schemas.microsoft.com/office/drawing/2014/main" id="{9B41576F-4C4F-0D65-521B-EF281CC3A175}"/>
              </a:ext>
            </a:extLst>
          </p:cNvPr>
          <p:cNvSpPr txBox="1"/>
          <p:nvPr/>
        </p:nvSpPr>
        <p:spPr>
          <a:xfrm>
            <a:off x="3563888" y="6126163"/>
            <a:ext cx="4572000" cy="464871"/>
          </a:xfrm>
          <a:prstGeom prst="rect">
            <a:avLst/>
          </a:prstGeom>
          <a:noFill/>
        </p:spPr>
        <p:txBody>
          <a:bodyPr wrap="square">
            <a:spAutoFit/>
          </a:bodyPr>
          <a:lstStyle/>
          <a:p>
            <a:pPr marL="0" indent="0">
              <a:lnSpc>
                <a:spcPct val="150000"/>
              </a:lnSpc>
              <a:buNone/>
            </a:pPr>
            <a:r>
              <a:rPr lang="en-US" dirty="0"/>
              <a:t>doi:10.1038/nrneph.2017.167.</a:t>
            </a:r>
          </a:p>
        </p:txBody>
      </p:sp>
    </p:spTree>
    <p:extLst>
      <p:ext uri="{BB962C8B-B14F-4D97-AF65-F5344CB8AC3E}">
        <p14:creationId xmlns:p14="http://schemas.microsoft.com/office/powerpoint/2010/main" val="210191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8217" y="160338"/>
            <a:ext cx="8153400" cy="990600"/>
          </a:xfrm>
        </p:spPr>
        <p:txBody>
          <a:bodyPr/>
          <a:lstStyle/>
          <a:p>
            <a:r>
              <a:rPr lang="en-US" dirty="0"/>
              <a:t>It always starts with a patient… </a:t>
            </a:r>
            <a:endParaRPr lang="el-GR" dirty="0"/>
          </a:p>
        </p:txBody>
      </p:sp>
      <p:sp>
        <p:nvSpPr>
          <p:cNvPr id="3" name="TextBox 2"/>
          <p:cNvSpPr txBox="1"/>
          <p:nvPr/>
        </p:nvSpPr>
        <p:spPr>
          <a:xfrm>
            <a:off x="357158" y="1408192"/>
            <a:ext cx="4104456" cy="3939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63</a:t>
            </a:r>
            <a:r>
              <a:rPr kumimoji="0" lang="en-US" sz="2400" b="0" i="0" u="none" strike="noStrike" kern="1200" cap="none" spc="0" normalizeH="0" baseline="0" noProof="0" dirty="0">
                <a:ln>
                  <a:noFill/>
                </a:ln>
                <a:solidFill>
                  <a:srgbClr val="1F497D"/>
                </a:solidFill>
                <a:effectLst/>
                <a:uLnTx/>
                <a:uFillTx/>
                <a:latin typeface="Calibri"/>
                <a:ea typeface="+mn-ea"/>
                <a:cs typeface="+mn-cs"/>
              </a:rPr>
              <a:t> </a:t>
            </a:r>
            <a:r>
              <a:rPr kumimoji="0" lang="en-US" sz="2400" b="0" i="0" u="none" strike="noStrike" kern="1200" cap="none" spc="0" normalizeH="0" baseline="0" noProof="0" dirty="0" err="1">
                <a:ln>
                  <a:noFill/>
                </a:ln>
                <a:solidFill>
                  <a:srgbClr val="1F497D"/>
                </a:solidFill>
                <a:effectLst/>
                <a:uLnTx/>
                <a:uFillTx/>
                <a:latin typeface="Calibri"/>
                <a:ea typeface="+mn-ea"/>
                <a:cs typeface="+mn-cs"/>
              </a:rPr>
              <a:t>yo</a:t>
            </a:r>
            <a:r>
              <a:rPr kumimoji="0" lang="en-US" sz="2400" b="0" i="0" u="none" strike="noStrike" kern="1200" cap="none" spc="0" normalizeH="0" baseline="0" noProof="0" dirty="0">
                <a:ln>
                  <a:noFill/>
                </a:ln>
                <a:solidFill>
                  <a:srgbClr val="1F497D"/>
                </a:solidFill>
                <a:effectLst/>
                <a:uLnTx/>
                <a:uFillTx/>
                <a:latin typeface="Calibri"/>
                <a:ea typeface="+mn-ea"/>
                <a:cs typeface="+mn-cs"/>
              </a:rPr>
              <a:t> Male in Hematology </a:t>
            </a:r>
            <a:r>
              <a:rPr lang="en-US" sz="2400" dirty="0">
                <a:solidFill>
                  <a:srgbClr val="1F497D"/>
                </a:solidFill>
                <a:latin typeface="Calibri"/>
              </a:rPr>
              <a:t>ward</a:t>
            </a:r>
            <a:endParaRPr kumimoji="0" lang="en-US" sz="24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solidFill>
              <a:effectLst/>
              <a:uLnTx/>
              <a:uFillTx/>
              <a:latin typeface="Calibri"/>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Splenomegaly</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Anemia</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Thrombocytopenia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mn-ea"/>
              <a:cs typeface="+mn-cs"/>
            </a:endParaRPr>
          </a:p>
        </p:txBody>
      </p:sp>
      <p:sp>
        <p:nvSpPr>
          <p:cNvPr id="5" name="TextBox 4"/>
          <p:cNvSpPr txBox="1"/>
          <p:nvPr/>
        </p:nvSpPr>
        <p:spPr>
          <a:xfrm>
            <a:off x="5508104" y="2306816"/>
            <a:ext cx="2664296" cy="3046988"/>
          </a:xfrm>
          <a:prstGeom prst="rect">
            <a:avLst/>
          </a:prstGeom>
          <a:effectLst>
            <a:glow rad="101600">
              <a:schemeClr val="accent4">
                <a:satMod val="175000"/>
                <a:alpha val="40000"/>
              </a:schemeClr>
            </a:glow>
            <a:outerShdw blurRad="38100" dist="30000" dir="5400000" rotWithShape="0">
              <a:srgbClr val="000000">
                <a:alpha val="45000"/>
              </a:srgb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Chronic anemia- unknown cause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Proteinuria- 40yo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DMT2- 46yo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CKD3- 56yo</a:t>
            </a:r>
          </a:p>
        </p:txBody>
      </p:sp>
      <p:sp>
        <p:nvSpPr>
          <p:cNvPr id="6" name="AutoShape 2" descr="ÎÏÎ¿ÏÎ­Î»ÎµÏÎ¼Î± ÎµÎ¹ÎºÏÎ½Î±Ï Î³Î¹Î± pati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pic>
        <p:nvPicPr>
          <p:cNvPr id="5124" name="Picture 4" descr="Î£ÏÎµÏÎ¹ÎºÎ® ÎµÎ¹ÎºÏÎ½Î±"/>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9441" y="132562"/>
            <a:ext cx="1406702" cy="98117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Dimitra\Desktop\lcat\viber image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58" y="2000240"/>
            <a:ext cx="5231904" cy="39239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57158" y="2000240"/>
            <a:ext cx="5072098" cy="830997"/>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Low HDL, CKD4, Corneal opacities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Familial LCAT deficiency</a:t>
            </a:r>
            <a:endParaRPr kumimoji="0" lang="el-GR" sz="2400" b="0" i="0" u="none" strike="noStrike" kern="1200" cap="none" spc="0" normalizeH="0" baseline="0" noProof="0" dirty="0">
              <a:ln>
                <a:noFill/>
              </a:ln>
              <a:solidFill>
                <a:srgbClr val="FFFF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644918563"/>
      </p:ext>
    </p:extLst>
  </p:cSld>
  <p:clrMapOvr>
    <a:masterClrMapping/>
  </p:clrMapOvr>
  <mc:AlternateContent xmlns:mc="http://schemas.openxmlformats.org/markup-compatibility/2006" xmlns:p14="http://schemas.microsoft.com/office/powerpoint/2010/main">
    <mc:Choice Requires="p14">
      <p:transition spd="slow" p14:dur="2000" advTm="67623"/>
    </mc:Choice>
    <mc:Fallback xmlns="">
      <p:transition spd="slow" advTm="676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3983385"/>
            <a:ext cx="2609850"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Τίτλος 1"/>
          <p:cNvSpPr>
            <a:spLocks noGrp="1"/>
          </p:cNvSpPr>
          <p:nvPr>
            <p:ph type="title"/>
          </p:nvPr>
        </p:nvSpPr>
        <p:spPr/>
        <p:txBody>
          <a:bodyPr/>
          <a:lstStyle/>
          <a:p>
            <a:r>
              <a:rPr lang="en-US" dirty="0"/>
              <a:t>And then came a second one…</a:t>
            </a:r>
            <a:endParaRPr lang="el-GR" dirty="0"/>
          </a:p>
        </p:txBody>
      </p:sp>
      <p:sp>
        <p:nvSpPr>
          <p:cNvPr id="4" name="TextBox 3"/>
          <p:cNvSpPr txBox="1"/>
          <p:nvPr/>
        </p:nvSpPr>
        <p:spPr>
          <a:xfrm>
            <a:off x="251520" y="1700808"/>
            <a:ext cx="3240360" cy="2246769"/>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43</a:t>
            </a:r>
            <a:r>
              <a:rPr kumimoji="0" lang="en-US" sz="2800" b="0" i="0" u="none" strike="noStrike" kern="1200" cap="none" spc="0" normalizeH="0" baseline="0" noProof="0" dirty="0">
                <a:ln>
                  <a:noFill/>
                </a:ln>
                <a:solidFill>
                  <a:srgbClr val="1F497D"/>
                </a:solidFill>
                <a:effectLst/>
                <a:uLnTx/>
                <a:uFillTx/>
                <a:latin typeface="Calibri"/>
                <a:ea typeface="+mn-ea"/>
                <a:cs typeface="+mn-cs"/>
              </a:rPr>
              <a:t> </a:t>
            </a:r>
            <a:r>
              <a:rPr kumimoji="0" lang="en-US" sz="2800" b="0" i="0" u="none" strike="noStrike" kern="1200" cap="none" spc="0" normalizeH="0" baseline="0" noProof="0" dirty="0" err="1">
                <a:ln>
                  <a:noFill/>
                </a:ln>
                <a:solidFill>
                  <a:srgbClr val="1F497D"/>
                </a:solidFill>
                <a:effectLst/>
                <a:uLnTx/>
                <a:uFillTx/>
                <a:latin typeface="Calibri"/>
                <a:ea typeface="+mn-ea"/>
                <a:cs typeface="+mn-cs"/>
              </a:rPr>
              <a:t>yo</a:t>
            </a:r>
            <a:r>
              <a:rPr kumimoji="0" lang="en-US" sz="2800" b="0" i="0" u="none" strike="noStrike" kern="1200" cap="none" spc="0" normalizeH="0" baseline="0" noProof="0" dirty="0">
                <a:ln>
                  <a:noFill/>
                </a:ln>
                <a:solidFill>
                  <a:srgbClr val="1F497D"/>
                </a:solidFill>
                <a:effectLst/>
                <a:uLnTx/>
                <a:uFillTx/>
                <a:latin typeface="Calibri"/>
                <a:ea typeface="+mn-ea"/>
                <a:cs typeface="+mn-cs"/>
              </a:rPr>
              <a:t> Male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F497D"/>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latin typeface="Calibri"/>
                <a:ea typeface="+mn-ea"/>
                <a:cs typeface="+mn-cs"/>
              </a:rPr>
              <a:t>Proteinuria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F497D"/>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solidFill>
                <a:effectLst/>
                <a:uLnTx/>
                <a:uFillTx/>
                <a:latin typeface="Calibri"/>
                <a:ea typeface="+mn-ea"/>
                <a:cs typeface="+mn-cs"/>
              </a:rPr>
              <a:t>New onset DMT2</a:t>
            </a:r>
            <a:endParaRPr kumimoji="0" lang="el-GR" sz="2800" b="0" i="0" u="none" strike="noStrike" kern="1200" cap="none" spc="0" normalizeH="0" baseline="0" noProof="0" dirty="0">
              <a:ln>
                <a:noFill/>
              </a:ln>
              <a:solidFill>
                <a:srgbClr val="1F497D"/>
              </a:solidFill>
              <a:effectLst/>
              <a:uLnTx/>
              <a:uFillTx/>
              <a:latin typeface="Calibri"/>
              <a:ea typeface="+mn-ea"/>
              <a:cs typeface="+mn-cs"/>
            </a:endParaRPr>
          </a:p>
        </p:txBody>
      </p:sp>
      <p:sp>
        <p:nvSpPr>
          <p:cNvPr id="5" name="TextBox 4"/>
          <p:cNvSpPr txBox="1"/>
          <p:nvPr/>
        </p:nvSpPr>
        <p:spPr>
          <a:xfrm>
            <a:off x="4211960" y="2276872"/>
            <a:ext cx="4608512" cy="3970318"/>
          </a:xfrm>
          <a:prstGeom prst="rect">
            <a:avLst/>
          </a:prstGeom>
          <a:effectLst>
            <a:glow rad="101600">
              <a:schemeClr val="accent2">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Recurrent </a:t>
            </a:r>
            <a:r>
              <a:rPr kumimoji="0" lang="en-US" sz="2800" b="0" i="0" u="none" strike="noStrike" kern="1200" cap="none" spc="0" normalizeH="0" baseline="0" noProof="0" dirty="0">
                <a:ln>
                  <a:noFill/>
                </a:ln>
                <a:solidFill>
                  <a:srgbClr val="FFFF00"/>
                </a:solidFill>
                <a:effectLst/>
                <a:uLnTx/>
                <a:uFillTx/>
                <a:latin typeface="Calibri"/>
                <a:ea typeface="+mn-ea"/>
                <a:cs typeface="+mn-cs"/>
              </a:rPr>
              <a:t>macroscopic hematuria after RTIs</a:t>
            </a:r>
            <a:r>
              <a:rPr kumimoji="0" lang="en-US" sz="2800" b="0" i="0" u="none" strike="noStrike" kern="1200" cap="none" spc="0" normalizeH="0" baseline="0" noProof="0" dirty="0">
                <a:ln>
                  <a:noFill/>
                </a:ln>
                <a:solidFill>
                  <a:srgbClr val="002060"/>
                </a:solidFill>
                <a:effectLst/>
                <a:uLnTx/>
                <a:uFillTx/>
                <a:latin typeface="Calibri"/>
                <a:ea typeface="+mn-ea"/>
                <a:cs typeface="+mn-cs"/>
              </a:rPr>
              <a:t> since childhood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sng" strike="noStrike" kern="1200" cap="none" spc="0" normalizeH="0" baseline="0" noProof="0" dirty="0">
              <a:ln>
                <a:noFill/>
              </a:ln>
              <a:solidFill>
                <a:srgbClr val="00206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002060"/>
                </a:solidFill>
                <a:effectLst/>
                <a:uLnTx/>
                <a:uFillTx/>
                <a:latin typeface="Calibri"/>
                <a:ea typeface="+mn-ea"/>
                <a:cs typeface="+mn-cs"/>
              </a:rPr>
              <a:t>Corneal opacities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Very </a:t>
            </a:r>
            <a:r>
              <a:rPr kumimoji="0" lang="en-US" sz="2800" b="0" i="0" u="none" strike="noStrike" kern="1200" cap="none" spc="0" normalizeH="0" baseline="0" noProof="0" dirty="0">
                <a:ln>
                  <a:noFill/>
                </a:ln>
                <a:solidFill>
                  <a:srgbClr val="FFFF00"/>
                </a:solidFill>
                <a:effectLst/>
                <a:uLnTx/>
                <a:uFillTx/>
                <a:latin typeface="Calibri"/>
                <a:ea typeface="+mn-ea"/>
                <a:cs typeface="+mn-cs"/>
              </a:rPr>
              <a:t>low HDL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002060"/>
                </a:solidFill>
                <a:effectLst/>
                <a:uLnTx/>
                <a:uFillTx/>
                <a:latin typeface="Calibri"/>
                <a:ea typeface="+mn-ea"/>
                <a:cs typeface="+mn-cs"/>
              </a:rPr>
              <a:t>eGFR</a:t>
            </a:r>
            <a:r>
              <a:rPr kumimoji="0" lang="en-US" sz="2800" b="0" i="0" u="none" strike="noStrike" kern="1200" cap="none" spc="0" normalizeH="0" baseline="0" noProof="0" dirty="0">
                <a:ln>
                  <a:noFill/>
                </a:ln>
                <a:solidFill>
                  <a:srgbClr val="002060"/>
                </a:solidFill>
                <a:effectLst/>
                <a:uLnTx/>
                <a:uFillTx/>
                <a:latin typeface="Calibri"/>
                <a:ea typeface="+mn-ea"/>
                <a:cs typeface="+mn-cs"/>
              </a:rPr>
              <a:t> 71ml/min/1,73m2</a:t>
            </a:r>
          </a:p>
        </p:txBody>
      </p:sp>
      <p:pic>
        <p:nvPicPr>
          <p:cNvPr id="6147" name="Picture 3" descr="C:\Users\Dimitra\Desktop\lcat\viber image 3.jpg"/>
          <p:cNvPicPr>
            <a:picLocks noChangeAspect="1" noChangeArrowheads="1"/>
          </p:cNvPicPr>
          <p:nvPr/>
        </p:nvPicPr>
        <p:blipFill>
          <a:blip r:embed="rId5" cstate="print">
            <a:extLst>
              <a:ext uri="{28A0092B-C50C-407E-A947-70E740481C1C}">
                <a14:useLocalDpi xmlns:a14="http://schemas.microsoft.com/office/drawing/2010/main" val="0"/>
              </a:ext>
            </a:extLst>
          </a:blip>
          <a:srcRect t="12782" r="5052" b="23312"/>
          <a:stretch>
            <a:fillRect/>
          </a:stretch>
        </p:blipFill>
        <p:spPr bwMode="auto">
          <a:xfrm>
            <a:off x="571472" y="4071942"/>
            <a:ext cx="2786082" cy="250033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ÎÏÎ¿ÏÎ­Î»ÎµÏÎ¼Î± ÎµÎ¹ÎºÏÎ½Î±Ï Î³Î¹Î± asterix vill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28" y="2000240"/>
            <a:ext cx="6336704" cy="42669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08464071"/>
      </p:ext>
    </p:extLst>
  </p:cSld>
  <p:clrMapOvr>
    <a:masterClrMapping/>
  </p:clrMapOvr>
  <mc:AlternateContent xmlns:mc="http://schemas.openxmlformats.org/markup-compatibility/2006" xmlns:p14="http://schemas.microsoft.com/office/powerpoint/2010/main">
    <mc:Choice Requires="p14">
      <p:transition spd="slow" p14:dur="2000" advTm="53473"/>
    </mc:Choice>
    <mc:Fallback xmlns="">
      <p:transition spd="slow" advTm="534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n-US" sz="3600" dirty="0"/>
              <a:t>And ends up with hundreds of pts</a:t>
            </a:r>
            <a:endParaRPr lang="el-GR" sz="3600" dirty="0"/>
          </a:p>
        </p:txBody>
      </p:sp>
      <p:pic>
        <p:nvPicPr>
          <p:cNvPr id="3" name="Picture 2" descr="C:\Users\Kostas\Desktop\συνεργάτες\LIOUDAKI\LCAT\LCAT photos\LCAT PEDIGREE4.tif"/>
          <p:cNvPicPr>
            <a:picLocks noChangeAspect="1" noChangeArrowheads="1"/>
          </p:cNvPicPr>
          <p:nvPr/>
        </p:nvPicPr>
        <p:blipFill>
          <a:blip r:embed="rId2" cstate="print"/>
          <a:srcRect/>
          <a:stretch>
            <a:fillRect/>
          </a:stretch>
        </p:blipFill>
        <p:spPr bwMode="auto">
          <a:xfrm>
            <a:off x="1000100" y="1643050"/>
            <a:ext cx="6892203" cy="4871847"/>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90FB2-44FD-4D3A-BA83-F40F882C348A}"/>
              </a:ext>
            </a:extLst>
          </p:cNvPr>
          <p:cNvSpPr txBox="1"/>
          <p:nvPr/>
        </p:nvSpPr>
        <p:spPr>
          <a:xfrm>
            <a:off x="0" y="79037"/>
            <a:ext cx="9144000" cy="492443"/>
          </a:xfrm>
          <a:prstGeom prst="rect">
            <a:avLst/>
          </a:prstGeom>
          <a:noFill/>
        </p:spPr>
        <p:txBody>
          <a:bodyPr wrap="square" rtlCol="0">
            <a:spAutoFit/>
          </a:bodyPr>
          <a:lstStyle/>
          <a:p>
            <a:pPr algn="ctr"/>
            <a:r>
              <a:rPr lang="en-US" sz="2600" b="1" dirty="0">
                <a:solidFill>
                  <a:srgbClr val="FF0000"/>
                </a:solidFill>
              </a:rPr>
              <a:t>Our early experience</a:t>
            </a:r>
            <a:r>
              <a:rPr lang="el-GR" sz="2600" b="1" dirty="0">
                <a:solidFill>
                  <a:srgbClr val="FF0000"/>
                </a:solidFill>
              </a:rPr>
              <a:t> </a:t>
            </a:r>
            <a:r>
              <a:rPr lang="en-US" sz="2600" b="1" dirty="0">
                <a:solidFill>
                  <a:srgbClr val="FF0000"/>
                </a:solidFill>
              </a:rPr>
              <a:t>with WES</a:t>
            </a:r>
            <a:endParaRPr lang="en-US" sz="2600" b="1" dirty="0">
              <a:solidFill>
                <a:srgbClr val="FF0000"/>
              </a:solidFill>
              <a:latin typeface="+mj-lt"/>
            </a:endParaRPr>
          </a:p>
        </p:txBody>
      </p:sp>
      <p:sp>
        <p:nvSpPr>
          <p:cNvPr id="5" name="Rectangle 4">
            <a:extLst>
              <a:ext uri="{FF2B5EF4-FFF2-40B4-BE49-F238E27FC236}">
                <a16:creationId xmlns:a16="http://schemas.microsoft.com/office/drawing/2014/main" id="{EE7C7C45-17A9-4216-A920-D584E74ECD73}"/>
              </a:ext>
            </a:extLst>
          </p:cNvPr>
          <p:cNvSpPr/>
          <p:nvPr/>
        </p:nvSpPr>
        <p:spPr>
          <a:xfrm>
            <a:off x="0" y="1134155"/>
            <a:ext cx="9153150" cy="646331"/>
          </a:xfrm>
          <a:prstGeom prst="rect">
            <a:avLst/>
          </a:prstGeom>
        </p:spPr>
        <p:txBody>
          <a:bodyPr wrap="square">
            <a:spAutoFit/>
          </a:bodyPr>
          <a:lstStyle/>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p:txBody>
      </p:sp>
      <p:sp>
        <p:nvSpPr>
          <p:cNvPr id="6" name="Title 1">
            <a:extLst>
              <a:ext uri="{FF2B5EF4-FFF2-40B4-BE49-F238E27FC236}">
                <a16:creationId xmlns:a16="http://schemas.microsoft.com/office/drawing/2014/main" id="{16CFF995-C35F-4C82-AEE3-776CE65F2404}"/>
              </a:ext>
            </a:extLst>
          </p:cNvPr>
          <p:cNvSpPr>
            <a:spLocks noGrp="1"/>
          </p:cNvSpPr>
          <p:nvPr>
            <p:ph type="title"/>
          </p:nvPr>
        </p:nvSpPr>
        <p:spPr>
          <a:xfrm>
            <a:off x="0" y="404664"/>
            <a:ext cx="9144000" cy="532179"/>
          </a:xfrm>
        </p:spPr>
        <p:txBody>
          <a:bodyPr>
            <a:normAutofit/>
          </a:bodyPr>
          <a:lstStyle/>
          <a:p>
            <a:pPr algn="ctr"/>
            <a:r>
              <a:rPr lang="en-US" sz="2000" b="1" dirty="0">
                <a:solidFill>
                  <a:schemeClr val="tx1"/>
                </a:solidFill>
              </a:rPr>
              <a:t>Renal diseases: </a:t>
            </a:r>
            <a:r>
              <a:rPr lang="en-US" sz="2000" b="1" dirty="0"/>
              <a:t>71</a:t>
            </a:r>
            <a:r>
              <a:rPr lang="en-US" sz="2000" b="1" dirty="0">
                <a:solidFill>
                  <a:schemeClr val="tx1"/>
                </a:solidFill>
              </a:rPr>
              <a:t>% (10/14) diagnostic rate with WES</a:t>
            </a:r>
            <a:endParaRPr lang="en-US" sz="2000" dirty="0">
              <a:solidFill>
                <a:schemeClr val="tx1"/>
              </a:solidFill>
            </a:endParaRPr>
          </a:p>
        </p:txBody>
      </p:sp>
      <p:graphicFrame>
        <p:nvGraphicFramePr>
          <p:cNvPr id="8" name="Content Placeholder 3">
            <a:extLst>
              <a:ext uri="{FF2B5EF4-FFF2-40B4-BE49-F238E27FC236}">
                <a16:creationId xmlns:a16="http://schemas.microsoft.com/office/drawing/2014/main" id="{287FD379-1549-4CF8-833B-5048809352A8}"/>
              </a:ext>
            </a:extLst>
          </p:cNvPr>
          <p:cNvGraphicFramePr>
            <a:graphicFrameLocks noGrp="1"/>
          </p:cNvGraphicFramePr>
          <p:nvPr>
            <p:ph idx="1"/>
            <p:extLst>
              <p:ext uri="{D42A27DB-BD31-4B8C-83A1-F6EECF244321}">
                <p14:modId xmlns:p14="http://schemas.microsoft.com/office/powerpoint/2010/main" val="2503049561"/>
              </p:ext>
            </p:extLst>
          </p:nvPr>
        </p:nvGraphicFramePr>
        <p:xfrm>
          <a:off x="87447" y="829881"/>
          <a:ext cx="9031757" cy="6028119"/>
        </p:xfrm>
        <a:graphic>
          <a:graphicData uri="http://schemas.openxmlformats.org/drawingml/2006/table">
            <a:tbl>
              <a:tblPr firstRow="1" bandRow="1">
                <a:tableStyleId>{5C22544A-7EE6-4342-B048-85BDC9FD1C3A}</a:tableStyleId>
              </a:tblPr>
              <a:tblGrid>
                <a:gridCol w="812145">
                  <a:extLst>
                    <a:ext uri="{9D8B030D-6E8A-4147-A177-3AD203B41FA5}">
                      <a16:colId xmlns:a16="http://schemas.microsoft.com/office/drawing/2014/main" val="318859585"/>
                    </a:ext>
                  </a:extLst>
                </a:gridCol>
                <a:gridCol w="803369">
                  <a:extLst>
                    <a:ext uri="{9D8B030D-6E8A-4147-A177-3AD203B41FA5}">
                      <a16:colId xmlns:a16="http://schemas.microsoft.com/office/drawing/2014/main" val="2314964542"/>
                    </a:ext>
                  </a:extLst>
                </a:gridCol>
                <a:gridCol w="763525">
                  <a:extLst>
                    <a:ext uri="{9D8B030D-6E8A-4147-A177-3AD203B41FA5}">
                      <a16:colId xmlns:a16="http://schemas.microsoft.com/office/drawing/2014/main" val="210032843"/>
                    </a:ext>
                  </a:extLst>
                </a:gridCol>
                <a:gridCol w="3329650">
                  <a:extLst>
                    <a:ext uri="{9D8B030D-6E8A-4147-A177-3AD203B41FA5}">
                      <a16:colId xmlns:a16="http://schemas.microsoft.com/office/drawing/2014/main" val="2566156575"/>
                    </a:ext>
                  </a:extLst>
                </a:gridCol>
                <a:gridCol w="1047579">
                  <a:extLst>
                    <a:ext uri="{9D8B030D-6E8A-4147-A177-3AD203B41FA5}">
                      <a16:colId xmlns:a16="http://schemas.microsoft.com/office/drawing/2014/main" val="1670261283"/>
                    </a:ext>
                  </a:extLst>
                </a:gridCol>
                <a:gridCol w="2275489">
                  <a:extLst>
                    <a:ext uri="{9D8B030D-6E8A-4147-A177-3AD203B41FA5}">
                      <a16:colId xmlns:a16="http://schemas.microsoft.com/office/drawing/2014/main" val="110815930"/>
                    </a:ext>
                  </a:extLst>
                </a:gridCol>
              </a:tblGrid>
              <a:tr h="562952">
                <a:tc>
                  <a:txBody>
                    <a:bodyPr/>
                    <a:lstStyle/>
                    <a:p>
                      <a:pPr algn="ctr"/>
                      <a:r>
                        <a:rPr lang="en-US" sz="1600" dirty="0"/>
                        <a:t>Pt.</a:t>
                      </a:r>
                    </a:p>
                  </a:txBody>
                  <a:tcPr/>
                </a:tc>
                <a:tc>
                  <a:txBody>
                    <a:bodyPr/>
                    <a:lstStyle/>
                    <a:p>
                      <a:pPr algn="ctr"/>
                      <a:r>
                        <a:rPr lang="en-US" sz="1600" dirty="0"/>
                        <a:t>Age (years)</a:t>
                      </a:r>
                    </a:p>
                  </a:txBody>
                  <a:tcPr/>
                </a:tc>
                <a:tc>
                  <a:txBody>
                    <a:bodyPr/>
                    <a:lstStyle/>
                    <a:p>
                      <a:pPr algn="ctr"/>
                      <a:r>
                        <a:rPr lang="en-US" sz="1600" dirty="0"/>
                        <a:t>Sex (M/F)</a:t>
                      </a:r>
                    </a:p>
                  </a:txBody>
                  <a:tcPr/>
                </a:tc>
                <a:tc>
                  <a:txBody>
                    <a:bodyPr/>
                    <a:lstStyle/>
                    <a:p>
                      <a:pPr algn="ctr"/>
                      <a:r>
                        <a:rPr lang="en-US" sz="1600" dirty="0"/>
                        <a:t>Phenotype</a:t>
                      </a:r>
                    </a:p>
                  </a:txBody>
                  <a:tcPr/>
                </a:tc>
                <a:tc>
                  <a:txBody>
                    <a:bodyPr/>
                    <a:lstStyle/>
                    <a:p>
                      <a:pPr algn="ctr"/>
                      <a:r>
                        <a:rPr lang="en-US" sz="1600" dirty="0"/>
                        <a:t>Gene</a:t>
                      </a:r>
                    </a:p>
                  </a:txBody>
                  <a:tcPr/>
                </a:tc>
                <a:tc>
                  <a:txBody>
                    <a:bodyPr/>
                    <a:lstStyle/>
                    <a:p>
                      <a:pPr algn="ctr"/>
                      <a:r>
                        <a:rPr lang="en-US" sz="1600" dirty="0"/>
                        <a:t>Disease</a:t>
                      </a:r>
                    </a:p>
                  </a:txBody>
                  <a:tcPr/>
                </a:tc>
                <a:extLst>
                  <a:ext uri="{0D108BD9-81ED-4DB2-BD59-A6C34878D82A}">
                    <a16:rowId xmlns:a16="http://schemas.microsoft.com/office/drawing/2014/main" val="797396978"/>
                  </a:ext>
                </a:extLst>
              </a:tr>
              <a:tr h="562952">
                <a:tc>
                  <a:txBody>
                    <a:bodyPr/>
                    <a:lstStyle/>
                    <a:p>
                      <a:pPr algn="ctr"/>
                      <a:r>
                        <a:rPr lang="en-US" sz="1600" b="0" dirty="0"/>
                        <a:t>1</a:t>
                      </a:r>
                      <a:r>
                        <a:rPr lang="el-GR" sz="1600" b="0" dirty="0" err="1"/>
                        <a:t>ΧαΜα</a:t>
                      </a:r>
                      <a:endParaRPr lang="en-US" sz="1600" b="0" dirty="0"/>
                    </a:p>
                  </a:txBody>
                  <a:tcPr anchor="ctr"/>
                </a:tc>
                <a:tc>
                  <a:txBody>
                    <a:bodyPr/>
                    <a:lstStyle/>
                    <a:p>
                      <a:pPr algn="ctr"/>
                      <a:r>
                        <a:rPr lang="en-US" sz="1600" b="0" dirty="0"/>
                        <a:t>28</a:t>
                      </a:r>
                    </a:p>
                  </a:txBody>
                  <a:tcPr anchor="ctr"/>
                </a:tc>
                <a:tc>
                  <a:txBody>
                    <a:bodyPr/>
                    <a:lstStyle/>
                    <a:p>
                      <a:pPr algn="ctr"/>
                      <a:r>
                        <a:rPr lang="en-US" sz="1600" b="0" dirty="0"/>
                        <a:t>F</a:t>
                      </a:r>
                    </a:p>
                  </a:txBody>
                  <a:tcPr anchor="ctr"/>
                </a:tc>
                <a:tc>
                  <a:txBody>
                    <a:bodyPr/>
                    <a:lstStyle/>
                    <a:p>
                      <a:pPr algn="ctr"/>
                      <a:r>
                        <a:rPr lang="en-US" sz="1600" b="0" dirty="0">
                          <a:solidFill>
                            <a:schemeClr val="tx1"/>
                          </a:solidFill>
                        </a:rPr>
                        <a:t>Hematuria, proteinuria and hypertension</a:t>
                      </a:r>
                      <a:endParaRPr lang="en-US" sz="1600" b="0" dirty="0"/>
                    </a:p>
                  </a:txBody>
                  <a:tcPr anchor="ctr"/>
                </a:tc>
                <a:tc>
                  <a:txBody>
                    <a:bodyPr/>
                    <a:lstStyle/>
                    <a:p>
                      <a:pPr algn="ctr"/>
                      <a:r>
                        <a:rPr lang="en-US" sz="1600" b="0" i="1" dirty="0"/>
                        <a:t>COL4A5</a:t>
                      </a:r>
                    </a:p>
                  </a:txBody>
                  <a:tcPr anchor="ctr"/>
                </a:tc>
                <a:tc>
                  <a:txBody>
                    <a:bodyPr/>
                    <a:lstStyle/>
                    <a:p>
                      <a:pPr algn="ctr"/>
                      <a:r>
                        <a:rPr lang="en-US" sz="1600" b="1" dirty="0"/>
                        <a:t>Alport Syndrome</a:t>
                      </a:r>
                    </a:p>
                  </a:txBody>
                  <a:tcPr anchor="ctr"/>
                </a:tc>
                <a:extLst>
                  <a:ext uri="{0D108BD9-81ED-4DB2-BD59-A6C34878D82A}">
                    <a16:rowId xmlns:a16="http://schemas.microsoft.com/office/drawing/2014/main" val="850806307"/>
                  </a:ext>
                </a:extLst>
              </a:tr>
              <a:tr h="562952">
                <a:tc>
                  <a:txBody>
                    <a:bodyPr/>
                    <a:lstStyle/>
                    <a:p>
                      <a:pPr marL="0" algn="ctr" defTabSz="914400" rtl="0" eaLnBrk="1" latinLnBrk="0" hangingPunct="1"/>
                      <a:r>
                        <a:rPr lang="en-US" sz="1600" b="0" kern="1200" dirty="0">
                          <a:solidFill>
                            <a:schemeClr val="dk1"/>
                          </a:solidFill>
                          <a:latin typeface="+mn-lt"/>
                          <a:ea typeface="+mn-ea"/>
                          <a:cs typeface="+mn-cs"/>
                        </a:rPr>
                        <a:t>2</a:t>
                      </a:r>
                      <a:r>
                        <a:rPr lang="el-GR" sz="1600" b="0" kern="1200" dirty="0" err="1">
                          <a:solidFill>
                            <a:schemeClr val="dk1"/>
                          </a:solidFill>
                          <a:latin typeface="+mn-lt"/>
                          <a:ea typeface="+mn-ea"/>
                          <a:cs typeface="+mn-cs"/>
                        </a:rPr>
                        <a:t>ΒαΚα</a:t>
                      </a:r>
                      <a:endParaRPr lang="en-US" sz="1600" b="0" kern="1200" dirty="0">
                        <a:solidFill>
                          <a:schemeClr val="dk1"/>
                        </a:solidFill>
                        <a:latin typeface="+mn-lt"/>
                        <a:ea typeface="+mn-ea"/>
                        <a:cs typeface="+mn-cs"/>
                      </a:endParaRPr>
                    </a:p>
                  </a:txBody>
                  <a:tcPr anchor="ctr"/>
                </a:tc>
                <a:tc>
                  <a:txBody>
                    <a:bodyPr/>
                    <a:lstStyle/>
                    <a:p>
                      <a:pPr algn="ctr"/>
                      <a:r>
                        <a:rPr lang="en-US" sz="1600" b="0" kern="1200" dirty="0">
                          <a:solidFill>
                            <a:schemeClr val="dk1"/>
                          </a:solidFill>
                          <a:latin typeface="+mn-lt"/>
                          <a:ea typeface="+mn-ea"/>
                          <a:cs typeface="+mn-cs"/>
                        </a:rPr>
                        <a:t>45</a:t>
                      </a:r>
                    </a:p>
                  </a:txBody>
                  <a:tcPr anchor="ctr"/>
                </a:tc>
                <a:tc>
                  <a:txBody>
                    <a:bodyPr/>
                    <a:lstStyle/>
                    <a:p>
                      <a:pPr marL="0" algn="ctr" defTabSz="914400" rtl="0" eaLnBrk="1" latinLnBrk="0" hangingPunct="1"/>
                      <a:r>
                        <a:rPr lang="el-GR" sz="1600" b="0" kern="1200" dirty="0">
                          <a:solidFill>
                            <a:schemeClr val="tx1"/>
                          </a:solidFill>
                          <a:latin typeface="+mn-lt"/>
                          <a:ea typeface="+mn-ea"/>
                          <a:cs typeface="+mn-cs"/>
                        </a:rPr>
                        <a:t>Μ</a:t>
                      </a:r>
                      <a:endParaRPr lang="en-US" sz="1600" b="0" kern="1200" dirty="0">
                        <a:solidFill>
                          <a:schemeClr val="tx1"/>
                        </a:solidFill>
                        <a:latin typeface="+mn-lt"/>
                        <a:ea typeface="+mn-ea"/>
                        <a:cs typeface="+mn-cs"/>
                      </a:endParaRPr>
                    </a:p>
                  </a:txBody>
                  <a:tcPr anchor="ctr"/>
                </a:tc>
                <a:tc>
                  <a:txBody>
                    <a:bodyPr/>
                    <a:lstStyle/>
                    <a:p>
                      <a:pPr marL="0" algn="ctr" defTabSz="914400" rtl="0" eaLnBrk="1" latinLnBrk="0" hangingPunct="1"/>
                      <a:r>
                        <a:rPr lang="en-US" sz="1600" b="0" kern="1200" dirty="0" err="1">
                          <a:solidFill>
                            <a:schemeClr val="tx1"/>
                          </a:solidFill>
                          <a:latin typeface="+mn-lt"/>
                          <a:ea typeface="+mn-ea"/>
                          <a:cs typeface="+mn-cs"/>
                        </a:rPr>
                        <a:t>Hypokalaemia</a:t>
                      </a:r>
                      <a:r>
                        <a:rPr lang="en-US" sz="1600" b="0" kern="1200" dirty="0">
                          <a:solidFill>
                            <a:schemeClr val="tx1"/>
                          </a:solidFill>
                          <a:latin typeface="+mn-lt"/>
                          <a:ea typeface="+mn-ea"/>
                          <a:cs typeface="+mn-cs"/>
                        </a:rPr>
                        <a:t>, </a:t>
                      </a:r>
                      <a:r>
                        <a:rPr lang="en-US" sz="1600" b="0" kern="1200" dirty="0" err="1">
                          <a:solidFill>
                            <a:schemeClr val="tx1"/>
                          </a:solidFill>
                          <a:latin typeface="+mn-lt"/>
                          <a:ea typeface="+mn-ea"/>
                          <a:cs typeface="+mn-cs"/>
                        </a:rPr>
                        <a:t>hypercalcaemia</a:t>
                      </a:r>
                      <a:r>
                        <a:rPr lang="en-US" sz="1600" b="0" kern="1200" dirty="0">
                          <a:solidFill>
                            <a:schemeClr val="tx1"/>
                          </a:solidFill>
                          <a:latin typeface="+mn-lt"/>
                          <a:ea typeface="+mn-ea"/>
                          <a:cs typeface="+mn-cs"/>
                        </a:rPr>
                        <a:t>,</a:t>
                      </a:r>
                    </a:p>
                    <a:p>
                      <a:pPr marL="0" algn="ctr" defTabSz="914400" rtl="0" eaLnBrk="1" latinLnBrk="0" hangingPunct="1"/>
                      <a:r>
                        <a:rPr lang="en-US" sz="1600" b="0" kern="1200" dirty="0">
                          <a:solidFill>
                            <a:schemeClr val="tx1"/>
                          </a:solidFill>
                          <a:latin typeface="+mn-lt"/>
                          <a:ea typeface="+mn-ea"/>
                          <a:cs typeface="+mn-cs"/>
                        </a:rPr>
                        <a:t>and </a:t>
                      </a:r>
                      <a:r>
                        <a:rPr lang="en-US" sz="1600" b="0" kern="1200" dirty="0" err="1">
                          <a:solidFill>
                            <a:schemeClr val="tx1"/>
                          </a:solidFill>
                          <a:latin typeface="+mn-lt"/>
                          <a:ea typeface="+mn-ea"/>
                          <a:cs typeface="+mn-cs"/>
                        </a:rPr>
                        <a:t>nephrocalcinosis</a:t>
                      </a:r>
                      <a:endParaRPr lang="en-US" sz="1600" b="0" kern="1200" dirty="0">
                        <a:solidFill>
                          <a:schemeClr val="tx1"/>
                        </a:solidFill>
                        <a:latin typeface="+mn-lt"/>
                        <a:ea typeface="+mn-ea"/>
                        <a:cs typeface="+mn-cs"/>
                      </a:endParaRPr>
                    </a:p>
                  </a:txBody>
                  <a:tcPr anchor="ctr"/>
                </a:tc>
                <a:tc>
                  <a:txBody>
                    <a:bodyPr/>
                    <a:lstStyle/>
                    <a:p>
                      <a:pPr algn="ctr"/>
                      <a:r>
                        <a:rPr lang="en-US" sz="1600" b="0" i="1" kern="1200" dirty="0">
                          <a:solidFill>
                            <a:schemeClr val="dk1"/>
                          </a:solidFill>
                          <a:latin typeface="+mn-lt"/>
                          <a:ea typeface="+mn-ea"/>
                          <a:cs typeface="+mn-cs"/>
                        </a:rPr>
                        <a:t>OCRL</a:t>
                      </a:r>
                    </a:p>
                  </a:txBody>
                  <a:tcPr anchor="ctr"/>
                </a:tc>
                <a:tc>
                  <a:txBody>
                    <a:bodyPr/>
                    <a:lstStyle/>
                    <a:p>
                      <a:pPr algn="ctr"/>
                      <a:r>
                        <a:rPr lang="en-US" sz="1600" b="1" kern="1200" dirty="0">
                          <a:solidFill>
                            <a:schemeClr val="dk1"/>
                          </a:solidFill>
                          <a:latin typeface="+mn-lt"/>
                          <a:ea typeface="+mn-ea"/>
                          <a:cs typeface="+mn-cs"/>
                        </a:rPr>
                        <a:t>Dent disease 2</a:t>
                      </a:r>
                    </a:p>
                  </a:txBody>
                  <a:tcPr anchor="ctr"/>
                </a:tc>
                <a:extLst>
                  <a:ext uri="{0D108BD9-81ED-4DB2-BD59-A6C34878D82A}">
                    <a16:rowId xmlns:a16="http://schemas.microsoft.com/office/drawing/2014/main" val="369693350"/>
                  </a:ext>
                </a:extLst>
              </a:tr>
              <a:tr h="325920">
                <a:tc>
                  <a:txBody>
                    <a:bodyPr/>
                    <a:lstStyle/>
                    <a:p>
                      <a:pPr marL="0" algn="ctr" defTabSz="914400" rtl="0" eaLnBrk="1" latinLnBrk="0" hangingPunct="1"/>
                      <a:r>
                        <a:rPr lang="en-US" sz="1600" b="0" kern="1200" dirty="0">
                          <a:solidFill>
                            <a:schemeClr val="dk1"/>
                          </a:solidFill>
                          <a:latin typeface="+mn-lt"/>
                          <a:ea typeface="+mn-ea"/>
                          <a:cs typeface="+mn-cs"/>
                        </a:rPr>
                        <a:t>3</a:t>
                      </a:r>
                      <a:r>
                        <a:rPr lang="el-GR" sz="1600" b="0" kern="1200" dirty="0" err="1">
                          <a:solidFill>
                            <a:schemeClr val="dk1"/>
                          </a:solidFill>
                          <a:latin typeface="+mn-lt"/>
                          <a:ea typeface="+mn-ea"/>
                          <a:cs typeface="+mn-cs"/>
                        </a:rPr>
                        <a:t>Καπ</a:t>
                      </a:r>
                      <a:endParaRPr lang="en-US" sz="1600" b="0" kern="1200" dirty="0">
                        <a:solidFill>
                          <a:schemeClr val="dk1"/>
                        </a:solidFill>
                        <a:latin typeface="+mn-lt"/>
                        <a:ea typeface="+mn-ea"/>
                        <a:cs typeface="+mn-cs"/>
                      </a:endParaRPr>
                    </a:p>
                  </a:txBody>
                  <a:tcPr anchor="ctr"/>
                </a:tc>
                <a:tc>
                  <a:txBody>
                    <a:bodyPr/>
                    <a:lstStyle/>
                    <a:p>
                      <a:pPr algn="ctr"/>
                      <a:r>
                        <a:rPr lang="en-US" sz="1600" b="0" kern="1200" dirty="0">
                          <a:solidFill>
                            <a:schemeClr val="dk1"/>
                          </a:solidFill>
                          <a:latin typeface="+mn-lt"/>
                          <a:ea typeface="+mn-ea"/>
                          <a:cs typeface="+mn-cs"/>
                        </a:rPr>
                        <a:t>35</a:t>
                      </a:r>
                    </a:p>
                  </a:txBody>
                  <a:tcPr anchor="ctr"/>
                </a:tc>
                <a:tc>
                  <a:txBody>
                    <a:bodyPr/>
                    <a:lstStyle/>
                    <a:p>
                      <a:pPr algn="ctr"/>
                      <a:r>
                        <a:rPr lang="en-US" sz="1600" dirty="0"/>
                        <a:t>M</a:t>
                      </a:r>
                    </a:p>
                  </a:txBody>
                  <a:tcPr anchor="ctr"/>
                </a:tc>
                <a:tc>
                  <a:txBody>
                    <a:bodyPr/>
                    <a:lstStyle/>
                    <a:p>
                      <a:pPr algn="ctr"/>
                      <a:r>
                        <a:rPr lang="en-US" sz="1600" dirty="0"/>
                        <a:t> Nephrotic syndrome, renal failure</a:t>
                      </a:r>
                    </a:p>
                  </a:txBody>
                  <a:tcPr anchor="ctr"/>
                </a:tc>
                <a:tc>
                  <a:txBody>
                    <a:bodyPr/>
                    <a:lstStyle/>
                    <a:p>
                      <a:pPr algn="ctr"/>
                      <a:r>
                        <a:rPr lang="en-US" sz="1600" b="0" i="1" kern="1200" dirty="0">
                          <a:solidFill>
                            <a:schemeClr val="dk1"/>
                          </a:solidFill>
                          <a:latin typeface="+mn-lt"/>
                          <a:ea typeface="+mn-ea"/>
                          <a:cs typeface="+mn-cs"/>
                        </a:rPr>
                        <a:t>MAGI2</a:t>
                      </a:r>
                    </a:p>
                  </a:txBody>
                  <a:tcPr anchor="ctr"/>
                </a:tc>
                <a:tc>
                  <a:txBody>
                    <a:bodyPr/>
                    <a:lstStyle/>
                    <a:p>
                      <a:pPr algn="ctr"/>
                      <a:r>
                        <a:rPr lang="en-US" sz="1600" b="1" dirty="0"/>
                        <a:t>Nephrotic syndrome 15</a:t>
                      </a:r>
                    </a:p>
                  </a:txBody>
                  <a:tcPr anchor="ctr"/>
                </a:tc>
                <a:extLst>
                  <a:ext uri="{0D108BD9-81ED-4DB2-BD59-A6C34878D82A}">
                    <a16:rowId xmlns:a16="http://schemas.microsoft.com/office/drawing/2014/main" val="795247093"/>
                  </a:ext>
                </a:extLst>
              </a:tr>
              <a:tr h="325920">
                <a:tc>
                  <a:txBody>
                    <a:bodyPr/>
                    <a:lstStyle/>
                    <a:p>
                      <a:pPr marL="0" algn="ctr" defTabSz="914400" rtl="0" eaLnBrk="1" latinLnBrk="0" hangingPunct="1"/>
                      <a:r>
                        <a:rPr lang="en-US" sz="1600" b="0" kern="1200" dirty="0">
                          <a:solidFill>
                            <a:schemeClr val="dk1"/>
                          </a:solidFill>
                          <a:latin typeface="+mn-lt"/>
                          <a:ea typeface="+mn-ea"/>
                          <a:cs typeface="+mn-cs"/>
                        </a:rPr>
                        <a:t>4</a:t>
                      </a:r>
                      <a:r>
                        <a:rPr lang="el-GR" sz="1600" b="0" kern="1200" dirty="0">
                          <a:solidFill>
                            <a:schemeClr val="dk1"/>
                          </a:solidFill>
                          <a:latin typeface="+mn-lt"/>
                          <a:ea typeface="+mn-ea"/>
                          <a:cs typeface="+mn-cs"/>
                        </a:rPr>
                        <a:t>Ζακ</a:t>
                      </a:r>
                      <a:endParaRPr lang="en-US" sz="1600" b="0" kern="1200" dirty="0">
                        <a:solidFill>
                          <a:schemeClr val="dk1"/>
                        </a:solidFill>
                        <a:latin typeface="+mn-lt"/>
                        <a:ea typeface="+mn-ea"/>
                        <a:cs typeface="+mn-cs"/>
                      </a:endParaRPr>
                    </a:p>
                  </a:txBody>
                  <a:tcPr anchor="ctr"/>
                </a:tc>
                <a:tc>
                  <a:txBody>
                    <a:bodyPr/>
                    <a:lstStyle/>
                    <a:p>
                      <a:pPr algn="ctr"/>
                      <a:r>
                        <a:rPr lang="en-US" sz="1600" b="0" kern="1200" dirty="0">
                          <a:solidFill>
                            <a:schemeClr val="dk1"/>
                          </a:solidFill>
                          <a:latin typeface="+mn-lt"/>
                          <a:ea typeface="+mn-ea"/>
                          <a:cs typeface="+mn-cs"/>
                        </a:rPr>
                        <a:t>40</a:t>
                      </a:r>
                    </a:p>
                  </a:txBody>
                  <a:tcPr anchor="ctr"/>
                </a:tc>
                <a:tc>
                  <a:txBody>
                    <a:bodyPr/>
                    <a:lstStyle/>
                    <a:p>
                      <a:pPr algn="ctr"/>
                      <a:r>
                        <a:rPr lang="en-US" sz="1600" dirty="0"/>
                        <a:t>F</a:t>
                      </a:r>
                    </a:p>
                  </a:txBody>
                  <a:tcPr anchor="ctr"/>
                </a:tc>
                <a:tc>
                  <a:txBody>
                    <a:bodyPr/>
                    <a:lstStyle/>
                    <a:p>
                      <a:pPr algn="ctr"/>
                      <a:r>
                        <a:rPr lang="en-US" sz="1600" dirty="0"/>
                        <a:t>Hypokalemic alkalosis</a:t>
                      </a:r>
                      <a:r>
                        <a:rPr lang="el-GR" sz="1600" dirty="0"/>
                        <a:t>, </a:t>
                      </a:r>
                      <a:r>
                        <a:rPr lang="en-US" sz="1600" dirty="0" err="1"/>
                        <a:t>hypocalciuria</a:t>
                      </a:r>
                      <a:r>
                        <a:rPr lang="en-US" sz="1600" dirty="0"/>
                        <a:t> </a:t>
                      </a:r>
                    </a:p>
                  </a:txBody>
                  <a:tcPr anchor="ctr"/>
                </a:tc>
                <a:tc>
                  <a:txBody>
                    <a:bodyPr/>
                    <a:lstStyle/>
                    <a:p>
                      <a:pPr algn="ctr"/>
                      <a:r>
                        <a:rPr lang="en-US" sz="1600" i="1" dirty="0"/>
                        <a:t>SLC12A3</a:t>
                      </a:r>
                    </a:p>
                  </a:txBody>
                  <a:tcPr anchor="ctr"/>
                </a:tc>
                <a:tc>
                  <a:txBody>
                    <a:bodyPr/>
                    <a:lstStyle/>
                    <a:p>
                      <a:pPr algn="ctr"/>
                      <a:r>
                        <a:rPr lang="en-US" sz="1600" b="1" dirty="0" err="1"/>
                        <a:t>Gitelman</a:t>
                      </a:r>
                      <a:r>
                        <a:rPr lang="en-US" sz="1600" b="1" dirty="0"/>
                        <a:t> syndrome</a:t>
                      </a:r>
                    </a:p>
                  </a:txBody>
                  <a:tcPr anchor="ctr"/>
                </a:tc>
                <a:extLst>
                  <a:ext uri="{0D108BD9-81ED-4DB2-BD59-A6C34878D82A}">
                    <a16:rowId xmlns:a16="http://schemas.microsoft.com/office/drawing/2014/main" val="1476803043"/>
                  </a:ext>
                </a:extLst>
              </a:tr>
              <a:tr h="429843">
                <a:tc>
                  <a:txBody>
                    <a:bodyPr/>
                    <a:lstStyle/>
                    <a:p>
                      <a:pPr marL="0" algn="ctr" defTabSz="914400" rtl="0" eaLnBrk="1" latinLnBrk="0" hangingPunct="1"/>
                      <a:r>
                        <a:rPr lang="en-US" sz="1600" b="0" kern="1200" dirty="0">
                          <a:solidFill>
                            <a:schemeClr val="dk1"/>
                          </a:solidFill>
                          <a:latin typeface="+mn-lt"/>
                          <a:ea typeface="+mn-ea"/>
                          <a:cs typeface="+mn-cs"/>
                        </a:rPr>
                        <a:t>5</a:t>
                      </a:r>
                      <a:r>
                        <a:rPr lang="el-GR" sz="1600" b="0" kern="1200" dirty="0" err="1">
                          <a:solidFill>
                            <a:schemeClr val="dk1"/>
                          </a:solidFill>
                          <a:latin typeface="+mn-lt"/>
                          <a:ea typeface="+mn-ea"/>
                          <a:cs typeface="+mn-cs"/>
                        </a:rPr>
                        <a:t>Ζοι</a:t>
                      </a:r>
                      <a:endParaRPr lang="en-US" sz="1600" b="0" kern="1200" dirty="0">
                        <a:solidFill>
                          <a:schemeClr val="dk1"/>
                        </a:solidFill>
                        <a:latin typeface="+mn-lt"/>
                        <a:ea typeface="+mn-ea"/>
                        <a:cs typeface="+mn-cs"/>
                      </a:endParaRPr>
                    </a:p>
                  </a:txBody>
                  <a:tcPr anchor="ctr"/>
                </a:tc>
                <a:tc>
                  <a:txBody>
                    <a:bodyPr/>
                    <a:lstStyle/>
                    <a:p>
                      <a:pPr algn="ctr"/>
                      <a:r>
                        <a:rPr lang="en-US" sz="1600" b="0" kern="1200" dirty="0">
                          <a:solidFill>
                            <a:schemeClr val="dk1"/>
                          </a:solidFill>
                          <a:latin typeface="+mn-lt"/>
                          <a:ea typeface="+mn-ea"/>
                          <a:cs typeface="+mn-cs"/>
                        </a:rPr>
                        <a:t>22</a:t>
                      </a:r>
                    </a:p>
                  </a:txBody>
                  <a:tcPr anchor="ctr"/>
                </a:tc>
                <a:tc>
                  <a:txBody>
                    <a:bodyPr/>
                    <a:lstStyle/>
                    <a:p>
                      <a:pPr algn="ctr"/>
                      <a:r>
                        <a:rPr lang="en-US" sz="1600" dirty="0"/>
                        <a:t>F</a:t>
                      </a:r>
                    </a:p>
                  </a:txBody>
                  <a:tcPr anchor="ctr"/>
                </a:tc>
                <a:tc>
                  <a:txBody>
                    <a:bodyPr/>
                    <a:lstStyle/>
                    <a:p>
                      <a:pPr algn="ctr"/>
                      <a:r>
                        <a:rPr lang="en-US" sz="1600" dirty="0"/>
                        <a:t>Focal segmental glomerulosclerosis </a:t>
                      </a:r>
                    </a:p>
                  </a:txBody>
                  <a:tcPr anchor="ctr"/>
                </a:tc>
                <a:tc>
                  <a:txBody>
                    <a:bodyPr/>
                    <a:lstStyle/>
                    <a:p>
                      <a:pPr algn="ctr"/>
                      <a:r>
                        <a:rPr lang="en-US" sz="1600" i="1" dirty="0"/>
                        <a:t>PLCE1</a:t>
                      </a:r>
                    </a:p>
                  </a:txBody>
                  <a:tcPr anchor="ctr"/>
                </a:tc>
                <a:tc>
                  <a:txBody>
                    <a:bodyPr/>
                    <a:lstStyle/>
                    <a:p>
                      <a:pPr algn="ctr"/>
                      <a:r>
                        <a:rPr lang="en-US" sz="1600" b="1" dirty="0"/>
                        <a:t>Nephrotic syndrome 3</a:t>
                      </a:r>
                    </a:p>
                  </a:txBody>
                  <a:tcPr anchor="ctr"/>
                </a:tc>
                <a:extLst>
                  <a:ext uri="{0D108BD9-81ED-4DB2-BD59-A6C34878D82A}">
                    <a16:rowId xmlns:a16="http://schemas.microsoft.com/office/drawing/2014/main" val="2699441019"/>
                  </a:ext>
                </a:extLst>
              </a:tr>
              <a:tr h="837004">
                <a:tc>
                  <a:txBody>
                    <a:bodyPr/>
                    <a:lstStyle/>
                    <a:p>
                      <a:pPr marL="0" algn="ctr" defTabSz="914400" rtl="0" eaLnBrk="1" latinLnBrk="0" hangingPunct="1"/>
                      <a:r>
                        <a:rPr lang="en-US" sz="1600" b="0" kern="1200" dirty="0">
                          <a:solidFill>
                            <a:srgbClr val="FF0000"/>
                          </a:solidFill>
                          <a:latin typeface="+mn-lt"/>
                          <a:ea typeface="+mn-ea"/>
                          <a:cs typeface="+mn-cs"/>
                        </a:rPr>
                        <a:t>6</a:t>
                      </a:r>
                    </a:p>
                  </a:txBody>
                  <a:tcPr anchor="ctr"/>
                </a:tc>
                <a:tc>
                  <a:txBody>
                    <a:bodyPr/>
                    <a:lstStyle/>
                    <a:p>
                      <a:pPr algn="ctr"/>
                      <a:r>
                        <a:rPr lang="en-US" sz="1600" b="0" kern="1200" dirty="0">
                          <a:solidFill>
                            <a:srgbClr val="FF0000"/>
                          </a:solidFill>
                          <a:latin typeface="+mn-lt"/>
                          <a:ea typeface="+mn-ea"/>
                          <a:cs typeface="+mn-cs"/>
                        </a:rPr>
                        <a:t>48</a:t>
                      </a:r>
                    </a:p>
                  </a:txBody>
                  <a:tcPr anchor="ctr"/>
                </a:tc>
                <a:tc>
                  <a:txBody>
                    <a:bodyPr/>
                    <a:lstStyle/>
                    <a:p>
                      <a:pPr algn="ctr"/>
                      <a:r>
                        <a:rPr lang="en-US" sz="1600" dirty="0">
                          <a:solidFill>
                            <a:srgbClr val="FF0000"/>
                          </a:solidFill>
                        </a:rPr>
                        <a:t>M</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FF0000"/>
                          </a:solidFill>
                        </a:rPr>
                        <a:t>Hypertrophic </a:t>
                      </a:r>
                      <a:r>
                        <a:rPr lang="en-US" sz="1600" b="0" dirty="0" err="1">
                          <a:solidFill>
                            <a:srgbClr val="FF0000"/>
                          </a:solidFill>
                        </a:rPr>
                        <a:t>Cardiomyopathy</a:t>
                      </a:r>
                      <a:r>
                        <a:rPr lang="en-US" sz="1600" b="0" baseline="0" dirty="0">
                          <a:solidFill>
                            <a:srgbClr val="FF0000"/>
                          </a:solidFill>
                        </a:rPr>
                        <a:t> &amp;</a:t>
                      </a:r>
                      <a:r>
                        <a:rPr lang="en-US" sz="1600" b="0" dirty="0">
                          <a:solidFill>
                            <a:srgbClr val="FF0000"/>
                          </a:solidFill>
                        </a:rPr>
                        <a:t> </a:t>
                      </a:r>
                    </a:p>
                    <a:p>
                      <a:pPr algn="ctr"/>
                      <a:r>
                        <a:rPr lang="en-US" sz="1600" kern="1200" dirty="0" err="1">
                          <a:solidFill>
                            <a:srgbClr val="FF0000"/>
                          </a:solidFill>
                          <a:latin typeface="+mn-lt"/>
                          <a:ea typeface="+mn-ea"/>
                          <a:cs typeface="+mn-cs"/>
                        </a:rPr>
                        <a:t>Keratosis</a:t>
                      </a:r>
                      <a:r>
                        <a:rPr lang="en-US" sz="1600" kern="1200" dirty="0">
                          <a:solidFill>
                            <a:srgbClr val="FF0000"/>
                          </a:solidFill>
                          <a:latin typeface="+mn-lt"/>
                          <a:ea typeface="+mn-ea"/>
                          <a:cs typeface="+mn-cs"/>
                        </a:rPr>
                        <a:t> </a:t>
                      </a:r>
                      <a:r>
                        <a:rPr lang="en-US" sz="1600" kern="1200" dirty="0" err="1">
                          <a:solidFill>
                            <a:srgbClr val="FF0000"/>
                          </a:solidFill>
                          <a:latin typeface="+mn-lt"/>
                          <a:ea typeface="+mn-ea"/>
                          <a:cs typeface="+mn-cs"/>
                        </a:rPr>
                        <a:t>palmoplantaris</a:t>
                      </a:r>
                      <a:endParaRPr lang="en-US" sz="1600" dirty="0">
                        <a:solidFill>
                          <a:srgbClr val="FF0000"/>
                        </a:solidFill>
                      </a:endParaRPr>
                    </a:p>
                  </a:txBody>
                  <a:tcPr anchor="ctr"/>
                </a:tc>
                <a:tc>
                  <a:txBody>
                    <a:bodyPr/>
                    <a:lstStyle/>
                    <a:p>
                      <a:pPr algn="ctr"/>
                      <a:r>
                        <a:rPr lang="en-US" sz="1600" i="1" kern="1200" dirty="0">
                          <a:solidFill>
                            <a:srgbClr val="FF0000"/>
                          </a:solidFill>
                          <a:latin typeface="+mn-lt"/>
                          <a:ea typeface="+mn-ea"/>
                          <a:cs typeface="+mn-cs"/>
                        </a:rPr>
                        <a:t>MYH7</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i="1" dirty="0">
                          <a:solidFill>
                            <a:srgbClr val="FF0000"/>
                          </a:solidFill>
                        </a:rPr>
                        <a:t>DSG1</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FF0000"/>
                          </a:solidFill>
                        </a:rPr>
                        <a:t>Cardiomyopathy, hyper</a:t>
                      </a:r>
                      <a:r>
                        <a:rPr lang="el-GR" sz="1600" b="0" dirty="0">
                          <a:solidFill>
                            <a:srgbClr val="FF0000"/>
                          </a:solidFill>
                        </a:rPr>
                        <a:t>-</a:t>
                      </a:r>
                      <a:r>
                        <a:rPr lang="en-US" sz="1600" b="0" dirty="0">
                          <a:solidFill>
                            <a:srgbClr val="FF0000"/>
                          </a:solidFill>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err="1">
                          <a:solidFill>
                            <a:srgbClr val="FF0000"/>
                          </a:solidFill>
                          <a:latin typeface="+mn-lt"/>
                          <a:ea typeface="+mn-ea"/>
                          <a:cs typeface="+mn-cs"/>
                        </a:rPr>
                        <a:t>Keratosis</a:t>
                      </a:r>
                      <a:r>
                        <a:rPr lang="en-US" sz="1600" b="0" kern="1200" dirty="0">
                          <a:solidFill>
                            <a:srgbClr val="FF0000"/>
                          </a:solidFill>
                          <a:latin typeface="+mn-lt"/>
                          <a:ea typeface="+mn-ea"/>
                          <a:cs typeface="+mn-cs"/>
                        </a:rPr>
                        <a:t> </a:t>
                      </a:r>
                      <a:r>
                        <a:rPr lang="en-US" sz="1600" b="0" kern="1200" dirty="0" err="1">
                          <a:solidFill>
                            <a:srgbClr val="FF0000"/>
                          </a:solidFill>
                          <a:latin typeface="+mn-lt"/>
                          <a:ea typeface="+mn-ea"/>
                          <a:cs typeface="+mn-cs"/>
                        </a:rPr>
                        <a:t>palmoplantaris</a:t>
                      </a:r>
                      <a:r>
                        <a:rPr lang="en-US" sz="1600" b="0" kern="1200" dirty="0">
                          <a:solidFill>
                            <a:srgbClr val="FF0000"/>
                          </a:solidFill>
                          <a:latin typeface="+mn-lt"/>
                          <a:ea typeface="+mn-ea"/>
                          <a:cs typeface="+mn-cs"/>
                        </a:rPr>
                        <a:t> </a:t>
                      </a:r>
                      <a:r>
                        <a:rPr lang="en-US" sz="1600" kern="1200" dirty="0" err="1">
                          <a:solidFill>
                            <a:srgbClr val="FF0000"/>
                          </a:solidFill>
                          <a:latin typeface="+mn-lt"/>
                          <a:ea typeface="+mn-ea"/>
                          <a:cs typeface="+mn-cs"/>
                        </a:rPr>
                        <a:t>striata</a:t>
                      </a:r>
                      <a:r>
                        <a:rPr lang="en-US" sz="1600" kern="1200" dirty="0">
                          <a:solidFill>
                            <a:srgbClr val="FF0000"/>
                          </a:solidFill>
                          <a:latin typeface="+mn-lt"/>
                          <a:ea typeface="+mn-ea"/>
                          <a:cs typeface="+mn-cs"/>
                        </a:rPr>
                        <a:t> I </a:t>
                      </a:r>
                      <a:endParaRPr lang="en-US" sz="1600" b="1" dirty="0">
                        <a:solidFill>
                          <a:srgbClr val="FF0000"/>
                        </a:solidFill>
                      </a:endParaRPr>
                    </a:p>
                  </a:txBody>
                  <a:tcPr anchor="ctr"/>
                </a:tc>
                <a:extLst>
                  <a:ext uri="{0D108BD9-81ED-4DB2-BD59-A6C34878D82A}">
                    <a16:rowId xmlns:a16="http://schemas.microsoft.com/office/drawing/2014/main" val="10006"/>
                  </a:ext>
                </a:extLst>
              </a:tr>
              <a:tr h="446210">
                <a:tc>
                  <a:txBody>
                    <a:bodyPr/>
                    <a:lstStyle/>
                    <a:p>
                      <a:pPr marL="0" algn="ctr" defTabSz="914400" rtl="0" eaLnBrk="1" latinLnBrk="0" hangingPunct="1"/>
                      <a:r>
                        <a:rPr lang="en-US" sz="1600" b="0" kern="1200" dirty="0">
                          <a:solidFill>
                            <a:schemeClr val="tx1"/>
                          </a:solidFill>
                          <a:latin typeface="+mn-lt"/>
                          <a:ea typeface="+mn-ea"/>
                          <a:cs typeface="+mn-cs"/>
                        </a:rPr>
                        <a:t>7</a:t>
                      </a:r>
                      <a:r>
                        <a:rPr lang="el-GR" sz="1600" b="0" kern="1200" dirty="0" err="1">
                          <a:solidFill>
                            <a:schemeClr val="tx1"/>
                          </a:solidFill>
                          <a:latin typeface="+mn-lt"/>
                          <a:ea typeface="+mn-ea"/>
                          <a:cs typeface="+mn-cs"/>
                        </a:rPr>
                        <a:t>Ιωα</a:t>
                      </a:r>
                      <a:endParaRPr lang="en-US" sz="1600" b="0" kern="1200" dirty="0">
                        <a:solidFill>
                          <a:schemeClr val="tx1"/>
                        </a:solidFill>
                        <a:latin typeface="+mn-lt"/>
                        <a:ea typeface="+mn-ea"/>
                        <a:cs typeface="+mn-cs"/>
                      </a:endParaRPr>
                    </a:p>
                  </a:txBody>
                  <a:tcPr anchor="ctr"/>
                </a:tc>
                <a:tc>
                  <a:txBody>
                    <a:bodyPr/>
                    <a:lstStyle/>
                    <a:p>
                      <a:pPr algn="ctr"/>
                      <a:r>
                        <a:rPr lang="en-US" sz="1600" b="0" kern="1200" dirty="0">
                          <a:solidFill>
                            <a:schemeClr val="tx1"/>
                          </a:solidFill>
                          <a:latin typeface="+mn-lt"/>
                          <a:ea typeface="+mn-ea"/>
                          <a:cs typeface="+mn-cs"/>
                        </a:rPr>
                        <a:t>33</a:t>
                      </a:r>
                    </a:p>
                  </a:txBody>
                  <a:tcPr anchor="ctr"/>
                </a:tc>
                <a:tc>
                  <a:txBody>
                    <a:bodyPr/>
                    <a:lstStyle/>
                    <a:p>
                      <a:pPr algn="ctr"/>
                      <a:r>
                        <a:rPr lang="en-US" sz="1600" dirty="0">
                          <a:solidFill>
                            <a:schemeClr val="tx1"/>
                          </a:solidFill>
                        </a:rPr>
                        <a:t>F</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rgbClr val="000000"/>
                          </a:solidFill>
                          <a:latin typeface="Times New Roman"/>
                        </a:rPr>
                        <a:t>retinitis </a:t>
                      </a:r>
                      <a:r>
                        <a:rPr lang="en-US" sz="1600" b="0" i="0" dirty="0" err="1">
                          <a:solidFill>
                            <a:srgbClr val="000000"/>
                          </a:solidFill>
                          <a:latin typeface="Times New Roman"/>
                        </a:rPr>
                        <a:t>pigmentosa</a:t>
                      </a:r>
                      <a:r>
                        <a:rPr lang="en-US" sz="1600" b="0" i="0" dirty="0">
                          <a:solidFill>
                            <a:srgbClr val="000000"/>
                          </a:solidFill>
                          <a:latin typeface="Times New Roman"/>
                        </a:rPr>
                        <a:t> proteinuria</a:t>
                      </a:r>
                      <a:endParaRPr lang="en-US" sz="1600" dirty="0">
                        <a:solidFill>
                          <a:srgbClr val="FF0000"/>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ADCK</a:t>
                      </a:r>
                      <a:r>
                        <a:rPr lang="el-GR" sz="1800" kern="1200" dirty="0">
                          <a:solidFill>
                            <a:schemeClr val="dk1"/>
                          </a:solidFill>
                          <a:latin typeface="+mn-lt"/>
                          <a:ea typeface="+mn-ea"/>
                          <a:cs typeface="+mn-cs"/>
                        </a:rPr>
                        <a:t>4</a:t>
                      </a:r>
                      <a:endParaRPr lang="en-US" sz="1600" i="1" dirty="0">
                        <a:solidFill>
                          <a:srgbClr val="FF0000"/>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t>Nephrotic syndrome </a:t>
                      </a:r>
                      <a:r>
                        <a:rPr lang="en-US" sz="1600" b="1" baseline="0" dirty="0"/>
                        <a:t>9</a:t>
                      </a:r>
                      <a:endParaRPr lang="en-US" sz="1600" b="1" dirty="0"/>
                    </a:p>
                  </a:txBody>
                  <a:tcPr anchor="ctr"/>
                </a:tc>
                <a:extLst>
                  <a:ext uri="{0D108BD9-81ED-4DB2-BD59-A6C34878D82A}">
                    <a16:rowId xmlns:a16="http://schemas.microsoft.com/office/drawing/2014/main" val="10007"/>
                  </a:ext>
                </a:extLst>
              </a:tr>
              <a:tr h="635714">
                <a:tc>
                  <a:txBody>
                    <a:bodyPr/>
                    <a:lstStyle/>
                    <a:p>
                      <a:pPr marL="0" algn="ctr" defTabSz="914400" rtl="0" eaLnBrk="1" latinLnBrk="0" hangingPunct="1"/>
                      <a:r>
                        <a:rPr lang="en-US" sz="1600" b="0" kern="1200" dirty="0">
                          <a:solidFill>
                            <a:schemeClr val="tx1"/>
                          </a:solidFill>
                          <a:latin typeface="+mn-lt"/>
                          <a:ea typeface="+mn-ea"/>
                          <a:cs typeface="+mn-cs"/>
                        </a:rPr>
                        <a:t>8</a:t>
                      </a:r>
                    </a:p>
                  </a:txBody>
                  <a:tcPr anchor="ctr"/>
                </a:tc>
                <a:tc>
                  <a:txBody>
                    <a:bodyPr/>
                    <a:lstStyle/>
                    <a:p>
                      <a:pPr algn="ctr"/>
                      <a:r>
                        <a:rPr lang="en-US" sz="1600" b="0" kern="1200" dirty="0">
                          <a:solidFill>
                            <a:schemeClr val="tx1"/>
                          </a:solidFill>
                          <a:latin typeface="+mn-lt"/>
                          <a:ea typeface="+mn-ea"/>
                          <a:cs typeface="+mn-cs"/>
                        </a:rPr>
                        <a:t>50</a:t>
                      </a:r>
                    </a:p>
                  </a:txBody>
                  <a:tcPr anchor="ctr"/>
                </a:tc>
                <a:tc>
                  <a:txBody>
                    <a:bodyPr/>
                    <a:lstStyle/>
                    <a:p>
                      <a:pPr algn="ctr"/>
                      <a:r>
                        <a:rPr lang="en-US" sz="1600" dirty="0">
                          <a:solidFill>
                            <a:schemeClr val="tx1"/>
                          </a:solidFill>
                        </a:rPr>
                        <a:t>F</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Cystic kidney disease, proteinuria ESRD</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1" dirty="0">
                          <a:solidFill>
                            <a:schemeClr val="tx1"/>
                          </a:solidFill>
                        </a:rPr>
                        <a:t>COL4A5</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err="1">
                          <a:solidFill>
                            <a:schemeClr val="tx1"/>
                          </a:solidFill>
                        </a:rPr>
                        <a:t>Alport</a:t>
                      </a:r>
                      <a:r>
                        <a:rPr lang="en-US" sz="1600" b="1" dirty="0">
                          <a:solidFill>
                            <a:schemeClr val="tx1"/>
                          </a:solidFill>
                        </a:rPr>
                        <a:t> Syndrome</a:t>
                      </a:r>
                    </a:p>
                  </a:txBody>
                  <a:tcPr anchor="ctr"/>
                </a:tc>
                <a:extLst>
                  <a:ext uri="{0D108BD9-81ED-4DB2-BD59-A6C34878D82A}">
                    <a16:rowId xmlns:a16="http://schemas.microsoft.com/office/drawing/2014/main" val="10008"/>
                  </a:ext>
                </a:extLst>
              </a:tr>
              <a:tr h="635714">
                <a:tc>
                  <a:txBody>
                    <a:bodyPr/>
                    <a:lstStyle/>
                    <a:p>
                      <a:pPr marL="0" algn="ctr" defTabSz="914400" rtl="0" eaLnBrk="1" latinLnBrk="0" hangingPunct="1"/>
                      <a:r>
                        <a:rPr lang="en-US" sz="1600" b="0" kern="1200" dirty="0">
                          <a:solidFill>
                            <a:schemeClr val="tx1"/>
                          </a:solidFill>
                          <a:latin typeface="+mn-lt"/>
                          <a:ea typeface="+mn-ea"/>
                          <a:cs typeface="+mn-cs"/>
                        </a:rPr>
                        <a:t>9</a:t>
                      </a:r>
                      <a:r>
                        <a:rPr lang="el-GR" sz="1600" b="0" kern="1200" dirty="0" err="1">
                          <a:solidFill>
                            <a:schemeClr val="tx1"/>
                          </a:solidFill>
                          <a:latin typeface="+mn-lt"/>
                          <a:ea typeface="+mn-ea"/>
                          <a:cs typeface="+mn-cs"/>
                        </a:rPr>
                        <a:t>Νιω</a:t>
                      </a:r>
                      <a:endParaRPr lang="en-US" sz="1600" b="0" kern="1200" dirty="0">
                        <a:solidFill>
                          <a:schemeClr val="tx1"/>
                        </a:solidFill>
                        <a:latin typeface="+mn-lt"/>
                        <a:ea typeface="+mn-ea"/>
                        <a:cs typeface="+mn-cs"/>
                      </a:endParaRPr>
                    </a:p>
                  </a:txBody>
                  <a:tcPr anchor="ctr"/>
                </a:tc>
                <a:tc>
                  <a:txBody>
                    <a:bodyPr/>
                    <a:lstStyle/>
                    <a:p>
                      <a:pPr algn="ctr"/>
                      <a:r>
                        <a:rPr lang="en-US" sz="1600" b="0" kern="1200" dirty="0">
                          <a:solidFill>
                            <a:schemeClr val="tx1"/>
                          </a:solidFill>
                          <a:latin typeface="+mn-lt"/>
                          <a:ea typeface="+mn-ea"/>
                          <a:cs typeface="+mn-cs"/>
                        </a:rPr>
                        <a:t>30</a:t>
                      </a:r>
                    </a:p>
                  </a:txBody>
                  <a:tcPr anchor="ctr"/>
                </a:tc>
                <a:tc>
                  <a:txBody>
                    <a:bodyPr/>
                    <a:lstStyle/>
                    <a:p>
                      <a:pPr algn="ctr"/>
                      <a:r>
                        <a:rPr lang="en-US" sz="1600" dirty="0">
                          <a:solidFill>
                            <a:schemeClr val="tx1"/>
                          </a:solidFill>
                        </a:rPr>
                        <a:t>M</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C3GN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1" dirty="0">
                          <a:solidFill>
                            <a:schemeClr val="tx1"/>
                          </a:solidFill>
                        </a:rPr>
                        <a:t>CFH</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C3 </a:t>
                      </a:r>
                      <a:r>
                        <a:rPr lang="en-US" sz="1600" b="1" dirty="0" err="1">
                          <a:solidFill>
                            <a:schemeClr val="tx1"/>
                          </a:solidFill>
                        </a:rPr>
                        <a:t>glomerulopathy</a:t>
                      </a:r>
                      <a:endParaRPr lang="en-US" sz="1600" b="1" dirty="0">
                        <a:solidFill>
                          <a:schemeClr val="tx1"/>
                        </a:solidFill>
                      </a:endParaRPr>
                    </a:p>
                  </a:txBody>
                  <a:tcPr anchor="ctr"/>
                </a:tc>
                <a:extLst>
                  <a:ext uri="{0D108BD9-81ED-4DB2-BD59-A6C34878D82A}">
                    <a16:rowId xmlns:a16="http://schemas.microsoft.com/office/drawing/2014/main" val="10009"/>
                  </a:ext>
                </a:extLst>
              </a:tr>
              <a:tr h="635714">
                <a:tc>
                  <a:txBody>
                    <a:bodyPr/>
                    <a:lstStyle/>
                    <a:p>
                      <a:pPr marL="0" algn="ctr" defTabSz="914400" rtl="0" eaLnBrk="1" latinLnBrk="0" hangingPunct="1"/>
                      <a:r>
                        <a:rPr lang="en-US" sz="1600" b="0" kern="1200" dirty="0">
                          <a:solidFill>
                            <a:schemeClr val="tx1"/>
                          </a:solidFill>
                          <a:latin typeface="+mn-lt"/>
                          <a:ea typeface="+mn-ea"/>
                          <a:cs typeface="+mn-cs"/>
                        </a:rPr>
                        <a:t>10</a:t>
                      </a:r>
                      <a:r>
                        <a:rPr lang="el-GR" sz="1600" b="0" kern="1200" dirty="0">
                          <a:solidFill>
                            <a:schemeClr val="tx1"/>
                          </a:solidFill>
                          <a:latin typeface="+mn-lt"/>
                          <a:ea typeface="+mn-ea"/>
                          <a:cs typeface="+mn-cs"/>
                        </a:rPr>
                        <a:t>Τσι</a:t>
                      </a:r>
                      <a:endParaRPr lang="en-US" sz="1600" b="0" kern="1200" dirty="0">
                        <a:solidFill>
                          <a:schemeClr val="tx1"/>
                        </a:solidFill>
                        <a:latin typeface="+mn-lt"/>
                        <a:ea typeface="+mn-ea"/>
                        <a:cs typeface="+mn-cs"/>
                      </a:endParaRPr>
                    </a:p>
                  </a:txBody>
                  <a:tcPr anchor="ctr"/>
                </a:tc>
                <a:tc>
                  <a:txBody>
                    <a:bodyPr/>
                    <a:lstStyle/>
                    <a:p>
                      <a:pPr algn="ctr"/>
                      <a:r>
                        <a:rPr lang="en-US" sz="1600" b="0" kern="1200" dirty="0">
                          <a:solidFill>
                            <a:schemeClr val="tx1"/>
                          </a:solidFill>
                          <a:latin typeface="+mn-lt"/>
                          <a:ea typeface="+mn-ea"/>
                          <a:cs typeface="+mn-cs"/>
                        </a:rPr>
                        <a:t>32</a:t>
                      </a:r>
                    </a:p>
                  </a:txBody>
                  <a:tcPr anchor="ctr"/>
                </a:tc>
                <a:tc>
                  <a:txBody>
                    <a:bodyPr/>
                    <a:lstStyle/>
                    <a:p>
                      <a:pPr algn="ctr"/>
                      <a:r>
                        <a:rPr lang="en-US" sz="1600" dirty="0">
                          <a:solidFill>
                            <a:schemeClr val="tx1"/>
                          </a:solidFill>
                        </a:rPr>
                        <a:t>F</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Severe Hypomagnesemia, Headaches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1" dirty="0">
                          <a:solidFill>
                            <a:schemeClr val="tx1"/>
                          </a:solidFill>
                        </a:rPr>
                        <a:t>Cyclin M2 CNNM2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Renal Hypomagnesemia 6</a:t>
                      </a:r>
                    </a:p>
                  </a:txBody>
                  <a:tcPr anchor="ctr"/>
                </a:tc>
                <a:extLst>
                  <a:ext uri="{0D108BD9-81ED-4DB2-BD59-A6C34878D82A}">
                    <a16:rowId xmlns:a16="http://schemas.microsoft.com/office/drawing/2014/main" val="1146664950"/>
                  </a:ext>
                </a:extLst>
              </a:tr>
            </a:tbl>
          </a:graphicData>
        </a:graphic>
      </p:graphicFrame>
    </p:spTree>
    <p:extLst>
      <p:ext uri="{BB962C8B-B14F-4D97-AF65-F5344CB8AC3E}">
        <p14:creationId xmlns:p14="http://schemas.microsoft.com/office/powerpoint/2010/main" val="2594253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
            <a:extLst>
              <a:ext uri="{FF2B5EF4-FFF2-40B4-BE49-F238E27FC236}">
                <a16:creationId xmlns:a16="http://schemas.microsoft.com/office/drawing/2014/main" id="{4BD4C81D-5AEB-FA33-0B53-03F15DA7F450}"/>
              </a:ext>
            </a:extLst>
          </p:cNvPr>
          <p:cNvSpPr/>
          <p:nvPr/>
        </p:nvSpPr>
        <p:spPr>
          <a:xfrm>
            <a:off x="1261697" y="338505"/>
            <a:ext cx="6685085" cy="1251438"/>
          </a:xfrm>
          <a:prstGeom prst="rect">
            <a:avLst/>
          </a:prstGeom>
          <a:solidFill>
            <a:srgbClr val="FFFFFF"/>
          </a:solidFill>
          <a:ln w="28575" cap="flat">
            <a:solidFill>
              <a:srgbClr val="C00000"/>
            </a:solidFill>
            <a:prstDash val="solid"/>
            <a:miter/>
          </a:ln>
        </p:spPr>
        <p:txBody>
          <a:bodyPr/>
          <a:lstStyle/>
          <a:p>
            <a:pPr algn="ctr">
              <a:defRPr sz="1800" b="0" i="0" u="none" strike="noStrike" kern="0" cap="none" spc="0" baseline="0">
                <a:solidFill>
                  <a:srgbClr val="000000"/>
                </a:solidFill>
                <a:uFillTx/>
              </a:defRPr>
            </a:pPr>
            <a:r>
              <a:rPr lang="en-US" sz="1108" b="1" kern="0" cap="all" dirty="0">
                <a:solidFill>
                  <a:srgbClr val="000000"/>
                </a:solidFill>
                <a:latin typeface="Calibri" pitchFamily="34"/>
                <a:ea typeface="Calibri" pitchFamily="34"/>
                <a:cs typeface="Times New Roman" pitchFamily="18"/>
              </a:rPr>
              <a:t> The first case DNAJB11 associated nephropathy in Greece (Autosomal Dominant Polycystic Kidney Disease-6/ ADPKD-6). </a:t>
            </a:r>
            <a:r>
              <a:rPr lang="en-US" sz="1108" b="1" kern="0" dirty="0">
                <a:solidFill>
                  <a:srgbClr val="000000"/>
                </a:solidFill>
                <a:latin typeface="Calibri"/>
              </a:rPr>
              <a:t> WCN23-0585</a:t>
            </a:r>
          </a:p>
          <a:p>
            <a:pPr algn="ctr">
              <a:defRPr sz="1800" b="0" i="0" u="none" strike="noStrike" kern="0" cap="none" spc="0" baseline="0">
                <a:solidFill>
                  <a:srgbClr val="000000"/>
                </a:solidFill>
                <a:uFillTx/>
              </a:defRPr>
            </a:pPr>
            <a:r>
              <a:rPr lang="en-US" sz="1108" kern="0" dirty="0">
                <a:solidFill>
                  <a:srgbClr val="000000"/>
                </a:solidFill>
                <a:latin typeface="Calibri"/>
              </a:rPr>
              <a:t>K. Dermitzaki, </a:t>
            </a:r>
            <a:r>
              <a:rPr lang="en-US" sz="1108" kern="0" dirty="0" err="1">
                <a:solidFill>
                  <a:srgbClr val="000000"/>
                </a:solidFill>
                <a:latin typeface="Calibri"/>
              </a:rPr>
              <a:t>I.Petrakis</a:t>
            </a:r>
            <a:r>
              <a:rPr lang="en-US" sz="1108" kern="0" dirty="0">
                <a:solidFill>
                  <a:srgbClr val="000000"/>
                </a:solidFill>
                <a:latin typeface="Calibri"/>
              </a:rPr>
              <a:t>, E. Drosataki, M. </a:t>
            </a:r>
            <a:r>
              <a:rPr lang="en-US" sz="1108" kern="0" dirty="0" err="1">
                <a:solidFill>
                  <a:srgbClr val="000000"/>
                </a:solidFill>
                <a:latin typeface="Calibri"/>
              </a:rPr>
              <a:t>Papapanagiotou</a:t>
            </a:r>
            <a:r>
              <a:rPr lang="en-US" sz="1108" kern="0" dirty="0">
                <a:solidFill>
                  <a:srgbClr val="000000"/>
                </a:solidFill>
                <a:latin typeface="Calibri"/>
              </a:rPr>
              <a:t>, C. Pleros, D. Lygerou, I. </a:t>
            </a:r>
            <a:r>
              <a:rPr lang="en-US" sz="1108" kern="0" dirty="0" err="1">
                <a:solidFill>
                  <a:srgbClr val="000000"/>
                </a:solidFill>
                <a:latin typeface="Calibri"/>
              </a:rPr>
              <a:t>Stavrakaki</a:t>
            </a:r>
            <a:r>
              <a:rPr lang="en-US" sz="1108" kern="0" dirty="0">
                <a:solidFill>
                  <a:srgbClr val="000000"/>
                </a:solidFill>
                <a:latin typeface="Calibri"/>
              </a:rPr>
              <a:t>, M. </a:t>
            </a:r>
            <a:r>
              <a:rPr lang="en-US" sz="1108" kern="0" dirty="0" err="1">
                <a:solidFill>
                  <a:srgbClr val="000000"/>
                </a:solidFill>
                <a:latin typeface="Calibri"/>
              </a:rPr>
              <a:t>Konidaki</a:t>
            </a:r>
            <a:r>
              <a:rPr lang="en-US" sz="1108" kern="0" dirty="0">
                <a:solidFill>
                  <a:srgbClr val="000000"/>
                </a:solidFill>
                <a:latin typeface="Calibri"/>
              </a:rPr>
              <a:t>, M. </a:t>
            </a:r>
            <a:r>
              <a:rPr lang="en-US" sz="1108" kern="0" dirty="0" err="1">
                <a:solidFill>
                  <a:srgbClr val="000000"/>
                </a:solidFill>
                <a:latin typeface="Calibri"/>
              </a:rPr>
              <a:t>Mitrakos</a:t>
            </a:r>
            <a:r>
              <a:rPr lang="en-US" sz="1108" kern="0" dirty="0">
                <a:solidFill>
                  <a:srgbClr val="000000"/>
                </a:solidFill>
                <a:latin typeface="Calibri"/>
              </a:rPr>
              <a:t>, N. Papadakis, S. Maragou, A. </a:t>
            </a:r>
            <a:r>
              <a:rPr lang="en-US" sz="1108" kern="0" dirty="0" err="1">
                <a:solidFill>
                  <a:srgbClr val="000000"/>
                </a:solidFill>
                <a:latin typeface="Calibri"/>
              </a:rPr>
              <a:t>Androvitsanea</a:t>
            </a:r>
            <a:r>
              <a:rPr lang="en-US" sz="1108" kern="0" dirty="0">
                <a:solidFill>
                  <a:srgbClr val="000000"/>
                </a:solidFill>
                <a:latin typeface="Calibri"/>
              </a:rPr>
              <a:t>, N. Kroustalakis, </a:t>
            </a:r>
            <a:r>
              <a:rPr lang="en-US" sz="1108" u="sng" kern="0" dirty="0">
                <a:solidFill>
                  <a:srgbClr val="000000"/>
                </a:solidFill>
                <a:latin typeface="Calibri"/>
              </a:rPr>
              <a:t>K. Stylianou</a:t>
            </a:r>
            <a:r>
              <a:rPr lang="en-US" sz="1108" kern="0" dirty="0">
                <a:solidFill>
                  <a:srgbClr val="000000"/>
                </a:solidFill>
                <a:latin typeface="Calibri"/>
              </a:rPr>
              <a:t>.</a:t>
            </a:r>
          </a:p>
          <a:p>
            <a:pPr algn="ctr">
              <a:defRPr sz="1800" b="0" i="0" u="none" strike="noStrike" kern="0" cap="none" spc="0" baseline="0">
                <a:solidFill>
                  <a:srgbClr val="000000"/>
                </a:solidFill>
                <a:uFillTx/>
              </a:defRPr>
            </a:pPr>
            <a:endParaRPr lang="en-US" sz="1108" b="1" kern="0" dirty="0">
              <a:solidFill>
                <a:srgbClr val="000000"/>
              </a:solidFill>
              <a:latin typeface="Calibri"/>
            </a:endParaRPr>
          </a:p>
          <a:p>
            <a:pPr algn="ctr">
              <a:buSzPct val="100000"/>
              <a:defRPr sz="1800" b="0" i="0" u="none" strike="noStrike" kern="0" cap="none" spc="0" baseline="0">
                <a:solidFill>
                  <a:srgbClr val="000000"/>
                </a:solidFill>
                <a:uFillTx/>
              </a:defRPr>
            </a:pPr>
            <a:r>
              <a:rPr lang="en-US" sz="1108" b="1" kern="0" dirty="0">
                <a:solidFill>
                  <a:srgbClr val="000000"/>
                </a:solidFill>
                <a:latin typeface="Calibri"/>
              </a:rPr>
              <a:t>Department of Nephrology, Heraklion University Hospital, Medical School, University of Crete, Greece</a:t>
            </a:r>
          </a:p>
          <a:p>
            <a:pPr algn="ctr">
              <a:defRPr sz="1800" b="0" i="0" u="none" strike="noStrike" kern="0" cap="none" spc="0" baseline="0">
                <a:solidFill>
                  <a:srgbClr val="000000"/>
                </a:solidFill>
                <a:uFillTx/>
              </a:defRPr>
            </a:pPr>
            <a:endParaRPr lang="en-US" sz="1108" b="1" kern="0" dirty="0">
              <a:solidFill>
                <a:srgbClr val="000000"/>
              </a:solidFill>
              <a:latin typeface="Calibri"/>
            </a:endParaRPr>
          </a:p>
        </p:txBody>
      </p:sp>
      <p:pic>
        <p:nvPicPr>
          <p:cNvPr id="2051" name="Grafik 4">
            <a:extLst>
              <a:ext uri="{FF2B5EF4-FFF2-40B4-BE49-F238E27FC236}">
                <a16:creationId xmlns:a16="http://schemas.microsoft.com/office/drawing/2014/main" id="{828B07BE-C4CA-2BF6-D397-C4D4EABBC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4624" y="429358"/>
            <a:ext cx="1104900" cy="97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hteck 6">
            <a:extLst>
              <a:ext uri="{FF2B5EF4-FFF2-40B4-BE49-F238E27FC236}">
                <a16:creationId xmlns:a16="http://schemas.microsoft.com/office/drawing/2014/main" id="{81A5CDE1-349D-FDB4-299E-0CD83E73047C}"/>
              </a:ext>
            </a:extLst>
          </p:cNvPr>
          <p:cNvSpPr>
            <a:spLocks noChangeArrowheads="1"/>
          </p:cNvSpPr>
          <p:nvPr/>
        </p:nvSpPr>
        <p:spPr bwMode="auto">
          <a:xfrm>
            <a:off x="48358" y="1695450"/>
            <a:ext cx="4519246" cy="2343150"/>
          </a:xfrm>
          <a:prstGeom prst="rect">
            <a:avLst/>
          </a:prstGeom>
          <a:solidFill>
            <a:srgbClr val="FFFFFF"/>
          </a:solidFill>
          <a:ln w="28575">
            <a:solidFill>
              <a:srgbClr val="C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el-GR" sz="1108" b="1">
                <a:solidFill>
                  <a:srgbClr val="000000"/>
                </a:solidFill>
              </a:rPr>
              <a:t>Introduction: </a:t>
            </a:r>
            <a:r>
              <a:rPr lang="en-US" altLang="el-GR" sz="1108">
                <a:solidFill>
                  <a:srgbClr val="000000"/>
                </a:solidFill>
                <a:ea typeface="Calibri" panose="020F0502020204030204" pitchFamily="34" charset="0"/>
                <a:cs typeface="Times New Roman" panose="02020603050405020304" pitchFamily="18" charset="0"/>
              </a:rPr>
              <a:t>Many patients with a family history of chronic kidney disease (CKD) present multiple cystic kidney lesions without suffering from classical adult polycystic kidney disease (ADPKD). DNAJB11 associated nephropathy was first described in 2018 in 7 kindreds with monoallelic mutations in DNAJB11 gene (1). DNJAB11 shortage disrupts PKD1 maturation and transport in cellular membrane and causes an aberrant hold of uromodulin and MUC1 in the thick ascending limb of loop of Henle. These changes result in mixed polycystic and tubulointerstitial kidney disease phenotype with a late onset (60-90 years). DNAJB11 mutations are associated with the clinical phenotype in patients with ADPKD-6 (OMIM: 618061). The disease is transmitted with an autosomal dominant mode, renal cysts are usually small (0, 3-3 cm) and the kidneys are not enlarged. Some patients present with interstitial fibrosis and about half of them present liver cysts.</a:t>
            </a:r>
            <a:endParaRPr lang="el-GR" altLang="el-GR" sz="1108">
              <a:solidFill>
                <a:srgbClr val="000000"/>
              </a:solidFill>
              <a:ea typeface="Calibri" panose="020F0502020204030204" pitchFamily="34" charset="0"/>
              <a:cs typeface="Times New Roman" panose="02020603050405020304" pitchFamily="18" charset="0"/>
            </a:endParaRPr>
          </a:p>
          <a:p>
            <a:pPr eaLnBrk="1" hangingPunct="1">
              <a:lnSpc>
                <a:spcPct val="100000"/>
              </a:lnSpc>
              <a:spcBef>
                <a:spcPct val="0"/>
              </a:spcBef>
              <a:buFontTx/>
              <a:buNone/>
            </a:pPr>
            <a:endParaRPr lang="el-GR" altLang="el-GR" sz="1108" b="1">
              <a:solidFill>
                <a:srgbClr val="000000"/>
              </a:solidFill>
            </a:endParaRPr>
          </a:p>
        </p:txBody>
      </p:sp>
      <p:sp>
        <p:nvSpPr>
          <p:cNvPr id="2053" name="Rechteck 7">
            <a:extLst>
              <a:ext uri="{FF2B5EF4-FFF2-40B4-BE49-F238E27FC236}">
                <a16:creationId xmlns:a16="http://schemas.microsoft.com/office/drawing/2014/main" id="{9F286DE7-E19A-8A81-4862-5A13547DFB19}"/>
              </a:ext>
            </a:extLst>
          </p:cNvPr>
          <p:cNvSpPr>
            <a:spLocks noChangeArrowheads="1"/>
          </p:cNvSpPr>
          <p:nvPr/>
        </p:nvSpPr>
        <p:spPr bwMode="auto">
          <a:xfrm>
            <a:off x="48358" y="4079631"/>
            <a:ext cx="4506057" cy="1711569"/>
          </a:xfrm>
          <a:prstGeom prst="rect">
            <a:avLst/>
          </a:prstGeom>
          <a:solidFill>
            <a:srgbClr val="FFFFFF"/>
          </a:solidFill>
          <a:ln w="28575">
            <a:solidFill>
              <a:srgbClr val="C00000"/>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l-GR" sz="1108" b="1">
                <a:solidFill>
                  <a:srgbClr val="000000"/>
                </a:solidFill>
              </a:rPr>
              <a:t>Results: </a:t>
            </a:r>
            <a:r>
              <a:rPr lang="en-US" altLang="el-GR" sz="1108">
                <a:solidFill>
                  <a:srgbClr val="000000"/>
                </a:solidFill>
                <a:ea typeface="Calibri" panose="020F0502020204030204" pitchFamily="34" charset="0"/>
                <a:cs typeface="Times New Roman" panose="02020603050405020304" pitchFamily="18" charset="0"/>
              </a:rPr>
              <a:t>Index patient is a 59-year-old Caucasian female with CKD stage IIIa, bearing multiple cortical cysts in both kidneys (maximum diameter 2 cm), without kidney size enlargement and a positive family history for CKD: Her father and her grandfather developed CKD-III and IV respectively in advanced age. Clinically, the patient showed a large amount of angiokeratomas in her periumbilical region. Routine blood biochemistry other than renal function was normal. After obtaining informed consent we performed WES which showed a c.532delA (p.T178fs*10) in DNAJB11 gene (Figure 1). Fabry disease was excluded.</a:t>
            </a:r>
            <a:endParaRPr lang="el-GR" altLang="el-GR" sz="1108">
              <a:solidFill>
                <a:srgbClr val="000000"/>
              </a:solidFill>
              <a:ea typeface="Calibri" panose="020F0502020204030204" pitchFamily="34" charset="0"/>
              <a:cs typeface="Times New Roman" panose="02020603050405020304" pitchFamily="18" charset="0"/>
            </a:endParaRPr>
          </a:p>
          <a:p>
            <a:pPr eaLnBrk="1" hangingPunct="1">
              <a:lnSpc>
                <a:spcPct val="100000"/>
              </a:lnSpc>
              <a:spcBef>
                <a:spcPct val="0"/>
              </a:spcBef>
              <a:buFontTx/>
              <a:buNone/>
            </a:pPr>
            <a:endParaRPr lang="en-US" altLang="el-GR" sz="1108">
              <a:solidFill>
                <a:srgbClr val="000000"/>
              </a:solidFill>
            </a:endParaRPr>
          </a:p>
        </p:txBody>
      </p:sp>
      <p:sp>
        <p:nvSpPr>
          <p:cNvPr id="2054" name="Rechteck 8">
            <a:extLst>
              <a:ext uri="{FF2B5EF4-FFF2-40B4-BE49-F238E27FC236}">
                <a16:creationId xmlns:a16="http://schemas.microsoft.com/office/drawing/2014/main" id="{4083779B-2CF6-7D53-8D6D-82070EE43EC8}"/>
              </a:ext>
            </a:extLst>
          </p:cNvPr>
          <p:cNvSpPr>
            <a:spLocks noChangeArrowheads="1"/>
          </p:cNvSpPr>
          <p:nvPr/>
        </p:nvSpPr>
        <p:spPr bwMode="auto">
          <a:xfrm>
            <a:off x="4651131" y="1695451"/>
            <a:ext cx="4437185" cy="977411"/>
          </a:xfrm>
          <a:prstGeom prst="rect">
            <a:avLst/>
          </a:prstGeom>
          <a:solidFill>
            <a:srgbClr val="FFFFFF"/>
          </a:solidFill>
          <a:ln w="28575">
            <a:solidFill>
              <a:srgbClr val="C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el-GR" sz="1108" b="1">
                <a:solidFill>
                  <a:srgbClr val="000000"/>
                </a:solidFill>
              </a:rPr>
              <a:t>Methods: </a:t>
            </a:r>
            <a:r>
              <a:rPr lang="en-US" altLang="el-GR" sz="1108">
                <a:solidFill>
                  <a:srgbClr val="000000"/>
                </a:solidFill>
                <a:ea typeface="Calibri" panose="020F0502020204030204" pitchFamily="34" charset="0"/>
                <a:cs typeface="Times New Roman" panose="02020603050405020304" pitchFamily="18" charset="0"/>
              </a:rPr>
              <a:t>Whole exome sequencing (WES) was performed within 3 generations of a kindred with microcystic kidney disease and CKD progression in advanced age (over 50 years). Bioinformatics analysis was performed with Ingenuity Clinical Insights software (Qiagen Inc.) utilizing Human Gene Mutation Database (HGMD). </a:t>
            </a:r>
            <a:endParaRPr lang="el-GR" altLang="el-GR" sz="1108" b="1">
              <a:solidFill>
                <a:srgbClr val="000000"/>
              </a:solidFill>
            </a:endParaRPr>
          </a:p>
        </p:txBody>
      </p:sp>
      <p:sp>
        <p:nvSpPr>
          <p:cNvPr id="2055" name="Rechteck 9">
            <a:extLst>
              <a:ext uri="{FF2B5EF4-FFF2-40B4-BE49-F238E27FC236}">
                <a16:creationId xmlns:a16="http://schemas.microsoft.com/office/drawing/2014/main" id="{928C6837-9B87-1EAB-6103-B925C2EB731B}"/>
              </a:ext>
            </a:extLst>
          </p:cNvPr>
          <p:cNvSpPr>
            <a:spLocks noChangeArrowheads="1"/>
          </p:cNvSpPr>
          <p:nvPr/>
        </p:nvSpPr>
        <p:spPr bwMode="auto">
          <a:xfrm>
            <a:off x="4651131" y="2778370"/>
            <a:ext cx="4450374" cy="1106366"/>
          </a:xfrm>
          <a:prstGeom prst="rect">
            <a:avLst/>
          </a:prstGeom>
          <a:solidFill>
            <a:srgbClr val="FFFFFF"/>
          </a:solidFill>
          <a:ln w="28575">
            <a:solidFill>
              <a:srgbClr val="C00000"/>
            </a:solidFill>
            <a:miter lim="800000"/>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l-GR" sz="1108" b="1" dirty="0">
                <a:solidFill>
                  <a:srgbClr val="000000"/>
                </a:solidFill>
              </a:rPr>
              <a:t>Conclusions: </a:t>
            </a:r>
            <a:r>
              <a:rPr lang="en-US" altLang="el-GR" sz="1108" dirty="0">
                <a:solidFill>
                  <a:srgbClr val="000000"/>
                </a:solidFill>
                <a:ea typeface="Calibri" panose="020F0502020204030204" pitchFamily="34" charset="0"/>
                <a:cs typeface="Times New Roman" panose="02020603050405020304" pitchFamily="18" charset="0"/>
              </a:rPr>
              <a:t>We are describing the first patient with ADPKD6 in Greece. The monoallelic mutation p.T178fd*10 in DNAJB11 causes polycystic kidney disease type 6 with late onset CKD and a full penetrance in each generation (2). Ongoing genetic analysis will show the exact prevalence in the island of Crete and will allow a better description of the clinical phenotype. </a:t>
            </a:r>
            <a:endParaRPr lang="el-GR" altLang="el-GR" sz="1108" b="1" dirty="0">
              <a:solidFill>
                <a:srgbClr val="000000"/>
              </a:solidFill>
            </a:endParaRPr>
          </a:p>
        </p:txBody>
      </p:sp>
      <p:sp>
        <p:nvSpPr>
          <p:cNvPr id="2056" name="Rechteck 10">
            <a:extLst>
              <a:ext uri="{FF2B5EF4-FFF2-40B4-BE49-F238E27FC236}">
                <a16:creationId xmlns:a16="http://schemas.microsoft.com/office/drawing/2014/main" id="{DCAE01A7-C5D3-9359-C3EE-A8D9A54ACB43}"/>
              </a:ext>
            </a:extLst>
          </p:cNvPr>
          <p:cNvSpPr>
            <a:spLocks noChangeArrowheads="1"/>
          </p:cNvSpPr>
          <p:nvPr/>
        </p:nvSpPr>
        <p:spPr bwMode="auto">
          <a:xfrm>
            <a:off x="55685" y="5830766"/>
            <a:ext cx="4498731" cy="685800"/>
          </a:xfrm>
          <a:prstGeom prst="rect">
            <a:avLst/>
          </a:prstGeom>
          <a:solidFill>
            <a:srgbClr val="FFFFFF"/>
          </a:solidFill>
          <a:ln w="28575">
            <a:solidFill>
              <a:srgbClr val="C00000"/>
            </a:solidFill>
            <a:miter lim="800000"/>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l-GR" sz="1108" b="1">
                <a:solidFill>
                  <a:srgbClr val="000000"/>
                </a:solidFill>
              </a:rPr>
              <a:t>Figure 1: </a:t>
            </a:r>
            <a:r>
              <a:rPr lang="en-US" altLang="el-GR" sz="1108">
                <a:solidFill>
                  <a:srgbClr val="000000"/>
                </a:solidFill>
                <a:ea typeface="Calibri" panose="020F0502020204030204" pitchFamily="34" charset="0"/>
                <a:cs typeface="Times New Roman" panose="02020603050405020304" pitchFamily="18" charset="0"/>
              </a:rPr>
              <a:t>Abundant renal cysts of variable dimensions within the renal parenchyma in our index patient (MRI) baring the mutation c.532delA (black box) resulting in an altered protein product (p.T178fs). </a:t>
            </a:r>
            <a:endParaRPr lang="el-GR" altLang="el-GR" sz="1108">
              <a:solidFill>
                <a:srgbClr val="000000"/>
              </a:solidFill>
              <a:ea typeface="Calibri" panose="020F0502020204030204" pitchFamily="34" charset="0"/>
              <a:cs typeface="Times New Roman" panose="02020603050405020304" pitchFamily="18" charset="0"/>
            </a:endParaRPr>
          </a:p>
          <a:p>
            <a:pPr eaLnBrk="1" hangingPunct="1">
              <a:lnSpc>
                <a:spcPct val="100000"/>
              </a:lnSpc>
              <a:spcBef>
                <a:spcPct val="0"/>
              </a:spcBef>
              <a:buFontTx/>
              <a:buNone/>
            </a:pPr>
            <a:endParaRPr lang="el-GR" altLang="el-GR" sz="1108">
              <a:solidFill>
                <a:srgbClr val="000000"/>
              </a:solidFill>
            </a:endParaRPr>
          </a:p>
        </p:txBody>
      </p:sp>
      <p:pic>
        <p:nvPicPr>
          <p:cNvPr id="2057" name="Εικόνα 2">
            <a:extLst>
              <a:ext uri="{FF2B5EF4-FFF2-40B4-BE49-F238E27FC236}">
                <a16:creationId xmlns:a16="http://schemas.microsoft.com/office/drawing/2014/main" id="{E28557E6-1C71-3649-C582-390A414317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95" t="11185" r="9451" b="12370"/>
          <a:stretch>
            <a:fillRect/>
          </a:stretch>
        </p:blipFill>
        <p:spPr bwMode="auto">
          <a:xfrm>
            <a:off x="55684" y="411774"/>
            <a:ext cx="1109297" cy="109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Grafik 12">
            <a:extLst>
              <a:ext uri="{FF2B5EF4-FFF2-40B4-BE49-F238E27FC236}">
                <a16:creationId xmlns:a16="http://schemas.microsoft.com/office/drawing/2014/main" id="{5C7285AC-CBF8-5EAA-8EE9-9078C7AD8E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6538" r="7886"/>
          <a:stretch>
            <a:fillRect/>
          </a:stretch>
        </p:blipFill>
        <p:spPr bwMode="auto">
          <a:xfrm>
            <a:off x="4589585" y="3990243"/>
            <a:ext cx="4498731" cy="252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Εικόνα 3">
            <a:extLst>
              <a:ext uri="{FF2B5EF4-FFF2-40B4-BE49-F238E27FC236}">
                <a16:creationId xmlns:a16="http://schemas.microsoft.com/office/drawing/2014/main" id="{03C93620-75E6-71B3-5E77-6E53BFD3F9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1131" y="6112120"/>
            <a:ext cx="1477108" cy="40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418B85-0076-4DC3-9C52-44DB0869CB3C}"/>
              </a:ext>
            </a:extLst>
          </p:cNvPr>
          <p:cNvSpPr>
            <a:spLocks noGrp="1"/>
          </p:cNvSpPr>
          <p:nvPr>
            <p:ph type="title"/>
          </p:nvPr>
        </p:nvSpPr>
        <p:spPr>
          <a:xfrm>
            <a:off x="505870" y="34273"/>
            <a:ext cx="8229600" cy="1143000"/>
          </a:xfrm>
        </p:spPr>
        <p:txBody>
          <a:bodyPr/>
          <a:lstStyle/>
          <a:p>
            <a:r>
              <a:rPr lang="en-GB" dirty="0">
                <a:solidFill>
                  <a:srgbClr val="FF0000"/>
                </a:solidFill>
              </a:rPr>
              <a:t>ADTKD</a:t>
            </a:r>
            <a:endParaRPr lang="el-GR" dirty="0">
              <a:solidFill>
                <a:srgbClr val="FF0000"/>
              </a:solidFill>
            </a:endParaRPr>
          </a:p>
        </p:txBody>
      </p:sp>
      <p:pic>
        <p:nvPicPr>
          <p:cNvPr id="9" name="Θέση περιεχομένου 8">
            <a:extLst>
              <a:ext uri="{FF2B5EF4-FFF2-40B4-BE49-F238E27FC236}">
                <a16:creationId xmlns:a16="http://schemas.microsoft.com/office/drawing/2014/main" id="{64EDD824-B521-4436-96C3-03B820E50DEC}"/>
              </a:ext>
            </a:extLst>
          </p:cNvPr>
          <p:cNvPicPr>
            <a:picLocks noGrp="1" noChangeAspect="1"/>
          </p:cNvPicPr>
          <p:nvPr>
            <p:ph idx="1"/>
          </p:nvPr>
        </p:nvPicPr>
        <p:blipFill>
          <a:blip r:embed="rId2"/>
          <a:stretch>
            <a:fillRect/>
          </a:stretch>
        </p:blipFill>
        <p:spPr>
          <a:xfrm>
            <a:off x="734416" y="980728"/>
            <a:ext cx="8001054" cy="3175176"/>
          </a:xfrm>
        </p:spPr>
      </p:pic>
      <p:sp>
        <p:nvSpPr>
          <p:cNvPr id="15" name="TextBox 14">
            <a:extLst>
              <a:ext uri="{FF2B5EF4-FFF2-40B4-BE49-F238E27FC236}">
                <a16:creationId xmlns:a16="http://schemas.microsoft.com/office/drawing/2014/main" id="{99C91B3A-A4FB-47C6-9394-8BF7355CEC4D}"/>
              </a:ext>
            </a:extLst>
          </p:cNvPr>
          <p:cNvSpPr txBox="1"/>
          <p:nvPr/>
        </p:nvSpPr>
        <p:spPr>
          <a:xfrm>
            <a:off x="763742" y="3917191"/>
            <a:ext cx="7920880" cy="25545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l">
              <a:buFont typeface="Arial" panose="020B0604020202020204" pitchFamily="34" charset="0"/>
              <a:buChar char="•"/>
            </a:pPr>
            <a:r>
              <a:rPr lang="en-US" sz="1600" b="1" dirty="0">
                <a:solidFill>
                  <a:srgbClr val="FF0000"/>
                </a:solidFill>
              </a:rPr>
              <a:t>R</a:t>
            </a:r>
            <a:r>
              <a:rPr lang="en-US" sz="1600" b="1" i="0" u="none" strike="noStrike" baseline="0" dirty="0">
                <a:solidFill>
                  <a:srgbClr val="FF0000"/>
                </a:solidFill>
              </a:rPr>
              <a:t>enal biopsy will not provide a precise diagnosis </a:t>
            </a:r>
            <a:r>
              <a:rPr lang="en-US" sz="1600" b="0" i="0" u="none" strike="noStrike" baseline="0" dirty="0"/>
              <a:t>in ADTKD,</a:t>
            </a:r>
          </a:p>
          <a:p>
            <a:pPr marL="285750" indent="-285750" algn="l">
              <a:buFont typeface="Arial" panose="020B0604020202020204" pitchFamily="34" charset="0"/>
              <a:buChar char="•"/>
            </a:pPr>
            <a:r>
              <a:rPr lang="en-US" sz="1600" b="1" dirty="0"/>
              <a:t>A</a:t>
            </a:r>
            <a:r>
              <a:rPr lang="en-US" sz="1600" b="1" i="0" u="none" strike="noStrike" baseline="0" dirty="0"/>
              <a:t>utosomal dominant pattern </a:t>
            </a:r>
            <a:r>
              <a:rPr lang="en-US" sz="1600" b="0" i="0" u="none" strike="noStrike" baseline="0" dirty="0"/>
              <a:t>means that </a:t>
            </a:r>
            <a:r>
              <a:rPr lang="en-US" sz="1600" b="0" i="0" u="sng" strike="noStrike" baseline="0" dirty="0"/>
              <a:t>multiple</a:t>
            </a:r>
            <a:r>
              <a:rPr lang="en-US" sz="1600" b="0" i="0" u="none" strike="noStrike" baseline="0" dirty="0"/>
              <a:t> family members may be affected, and the </a:t>
            </a:r>
            <a:r>
              <a:rPr lang="en-US" sz="1600" b="1" i="0" u="none" strike="noStrike" baseline="0" dirty="0">
                <a:solidFill>
                  <a:srgbClr val="FF0000"/>
                </a:solidFill>
              </a:rPr>
              <a:t>variable age of onset </a:t>
            </a:r>
            <a:r>
              <a:rPr lang="en-US" sz="1600" b="0" i="0" u="none" strike="noStrike" baseline="0" dirty="0"/>
              <a:t>and </a:t>
            </a:r>
            <a:r>
              <a:rPr lang="en-US" sz="1600" b="1" i="0" u="none" strike="noStrike" baseline="0" dirty="0">
                <a:solidFill>
                  <a:srgbClr val="FF0000"/>
                </a:solidFill>
              </a:rPr>
              <a:t>bland radiological and urinary sediment </a:t>
            </a:r>
            <a:r>
              <a:rPr lang="en-US" sz="1600" b="0" i="0" u="none" strike="noStrike" baseline="0" dirty="0"/>
              <a:t>findings mean it may be </a:t>
            </a:r>
            <a:r>
              <a:rPr lang="en-US" sz="1600" b="0" i="0" u="sng" strike="noStrike" baseline="0" dirty="0"/>
              <a:t>difficult to distinguish the affected from the unaffected </a:t>
            </a:r>
            <a:r>
              <a:rPr lang="en-GB" sz="1600" b="0" i="0" u="sng" strike="noStrike" baseline="0" dirty="0"/>
              <a:t>through clinical screening alone</a:t>
            </a:r>
            <a:r>
              <a:rPr lang="en-GB" sz="1600" b="0" i="0" u="none" strike="noStrike" baseline="0" dirty="0"/>
              <a:t>. </a:t>
            </a:r>
            <a:r>
              <a:rPr lang="en-US" sz="1600" b="1" dirty="0">
                <a:solidFill>
                  <a:srgbClr val="FF0000"/>
                </a:solidFill>
              </a:rPr>
              <a:t>Thus, g</a:t>
            </a:r>
            <a:r>
              <a:rPr lang="en-US" sz="1600" b="1" i="0" strike="noStrike" baseline="0" dirty="0">
                <a:solidFill>
                  <a:srgbClr val="FF0000"/>
                </a:solidFill>
              </a:rPr>
              <a:t>enetic testing is imperative</a:t>
            </a:r>
            <a:r>
              <a:rPr lang="en-US" sz="1600" b="0" i="0" u="none" strike="noStrike" baseline="0" dirty="0"/>
              <a:t>.</a:t>
            </a:r>
          </a:p>
          <a:p>
            <a:pPr marL="285750" indent="-285750" algn="l">
              <a:buFont typeface="Arial" panose="020B0604020202020204" pitchFamily="34" charset="0"/>
              <a:buChar char="•"/>
            </a:pPr>
            <a:r>
              <a:rPr lang="en-GB" sz="1600" b="0" i="0" u="none" strike="noStrike" baseline="0" dirty="0"/>
              <a:t>Urinary </a:t>
            </a:r>
            <a:r>
              <a:rPr lang="en-US" sz="1600" b="0" i="0" u="none" strike="noStrike" baseline="0" dirty="0"/>
              <a:t>staining may become a useful non-invasive test for </a:t>
            </a:r>
            <a:r>
              <a:rPr lang="en-GB" sz="1600" b="0" i="0" u="none" strike="noStrike" baseline="0" dirty="0"/>
              <a:t>ADTKD-MUC1 (</a:t>
            </a:r>
            <a:r>
              <a:rPr lang="en-US" sz="1600" b="0" i="0" u="none" strike="noStrike" baseline="0" dirty="0"/>
              <a:t>MUC1-fs)</a:t>
            </a:r>
            <a:r>
              <a:rPr lang="en-GB" sz="1600" b="0" i="0" u="none" strike="noStrike" baseline="0" dirty="0"/>
              <a:t>.</a:t>
            </a:r>
          </a:p>
          <a:p>
            <a:pPr marL="285750" indent="-285750" algn="l">
              <a:buFont typeface="Arial" panose="020B0604020202020204" pitchFamily="34" charset="0"/>
              <a:buChar char="•"/>
            </a:pPr>
            <a:r>
              <a:rPr lang="en-GB" sz="1600" b="0" i="0" u="none" strike="noStrike" baseline="0" dirty="0"/>
              <a:t>A small molecule </a:t>
            </a:r>
            <a:r>
              <a:rPr lang="en-US" sz="1600" b="1" i="0" u="none" strike="noStrike" baseline="0" dirty="0">
                <a:solidFill>
                  <a:srgbClr val="FF0000"/>
                </a:solidFill>
              </a:rPr>
              <a:t>P24 trafficking protein 9</a:t>
            </a:r>
            <a:r>
              <a:rPr lang="en-US" sz="1600" b="0" i="0" u="none" strike="noStrike" baseline="0" dirty="0"/>
              <a:t>, has been shown to promote lysosomal degradation of the toxic MUC1-fs from cells and reverse </a:t>
            </a:r>
            <a:r>
              <a:rPr lang="en-US" sz="1600" b="0" i="0" u="none" strike="noStrike" baseline="0" dirty="0" err="1"/>
              <a:t>proteinopathy</a:t>
            </a:r>
            <a:r>
              <a:rPr lang="en-US" sz="1600" b="0" i="0" u="none" strike="noStrike" baseline="0" dirty="0"/>
              <a:t>. </a:t>
            </a:r>
          </a:p>
          <a:p>
            <a:pPr marL="285750" indent="-285750" algn="l">
              <a:buFont typeface="Arial" panose="020B0604020202020204" pitchFamily="34" charset="0"/>
              <a:buChar char="•"/>
            </a:pPr>
            <a:r>
              <a:rPr lang="en-US" sz="1600" b="0" i="0" u="none" strike="noStrike" baseline="0" dirty="0"/>
              <a:t>The same therapy may have potential treatment implications for ADTKD-UMOD and other </a:t>
            </a:r>
            <a:r>
              <a:rPr lang="en-GB" sz="1600" b="0" i="0" u="none" strike="noStrike" baseline="0" dirty="0" err="1"/>
              <a:t>proteinopathies</a:t>
            </a:r>
            <a:r>
              <a:rPr lang="en-GB" sz="1600" b="0" i="0" u="none" strike="noStrike" baseline="0" dirty="0"/>
              <a:t>.</a:t>
            </a:r>
            <a:endParaRPr lang="el-GR" sz="1600" dirty="0"/>
          </a:p>
        </p:txBody>
      </p:sp>
    </p:spTree>
    <p:extLst>
      <p:ext uri="{BB962C8B-B14F-4D97-AF65-F5344CB8AC3E}">
        <p14:creationId xmlns:p14="http://schemas.microsoft.com/office/powerpoint/2010/main" val="41738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6C823C-FD61-7485-D6CA-5C7F22D99351}"/>
              </a:ext>
            </a:extLst>
          </p:cNvPr>
          <p:cNvSpPr>
            <a:spLocks noGrp="1"/>
          </p:cNvSpPr>
          <p:nvPr>
            <p:ph type="title"/>
          </p:nvPr>
        </p:nvSpPr>
        <p:spPr/>
        <p:txBody>
          <a:bodyPr/>
          <a:lstStyle/>
          <a:p>
            <a:r>
              <a:rPr lang="en-US" dirty="0">
                <a:solidFill>
                  <a:srgbClr val="FF0000"/>
                </a:solidFill>
              </a:rPr>
              <a:t>ADTKD example.</a:t>
            </a:r>
            <a:r>
              <a:rPr lang="el-GR" dirty="0"/>
              <a:t> </a:t>
            </a:r>
            <a:r>
              <a:rPr lang="en-US" dirty="0"/>
              <a:t>WES or MLPA ?</a:t>
            </a:r>
            <a:endParaRPr lang="el-GR" dirty="0"/>
          </a:p>
        </p:txBody>
      </p:sp>
      <p:sp>
        <p:nvSpPr>
          <p:cNvPr id="3" name="Θέση περιεχομένου 2">
            <a:extLst>
              <a:ext uri="{FF2B5EF4-FFF2-40B4-BE49-F238E27FC236}">
                <a16:creationId xmlns:a16="http://schemas.microsoft.com/office/drawing/2014/main" id="{73A4BE58-34D2-3B85-1C0C-B002FB603259}"/>
              </a:ext>
            </a:extLst>
          </p:cNvPr>
          <p:cNvSpPr>
            <a:spLocks noGrp="1"/>
          </p:cNvSpPr>
          <p:nvPr>
            <p:ph idx="1"/>
          </p:nvPr>
        </p:nvSpPr>
        <p:spPr/>
        <p:txBody>
          <a:bodyPr>
            <a:normAutofit fontScale="85000" lnSpcReduction="10000"/>
          </a:bodyPr>
          <a:lstStyle/>
          <a:p>
            <a:r>
              <a:rPr lang="en-US" dirty="0"/>
              <a:t>Male</a:t>
            </a:r>
            <a:r>
              <a:rPr lang="el-GR" dirty="0"/>
              <a:t> 24 </a:t>
            </a:r>
            <a:r>
              <a:rPr lang="en-US" dirty="0" err="1"/>
              <a:t>yo</a:t>
            </a:r>
            <a:r>
              <a:rPr lang="en-US" dirty="0"/>
              <a:t>, progressive decline of eGFR</a:t>
            </a:r>
          </a:p>
          <a:p>
            <a:r>
              <a:rPr lang="en-US" dirty="0"/>
              <a:t>Left kidney agenesis, pancreatic body and tail agenesis</a:t>
            </a:r>
            <a:r>
              <a:rPr lang="el-GR" dirty="0"/>
              <a:t> </a:t>
            </a:r>
            <a:endParaRPr lang="en-US" dirty="0"/>
          </a:p>
          <a:p>
            <a:r>
              <a:rPr lang="en-US" dirty="0"/>
              <a:t>NID-DM since age 22, currently on </a:t>
            </a:r>
            <a:r>
              <a:rPr lang="el-GR" dirty="0"/>
              <a:t>GLP1</a:t>
            </a:r>
            <a:r>
              <a:rPr lang="en-US" dirty="0"/>
              <a:t> agonist</a:t>
            </a:r>
          </a:p>
          <a:p>
            <a:r>
              <a:rPr lang="en-US" dirty="0"/>
              <a:t>Normal liver function</a:t>
            </a:r>
            <a:r>
              <a:rPr lang="el-GR" dirty="0"/>
              <a:t>, </a:t>
            </a:r>
            <a:endParaRPr lang="en-US" dirty="0"/>
          </a:p>
          <a:p>
            <a:r>
              <a:rPr lang="en-US" dirty="0" err="1"/>
              <a:t>Magnesiuria</a:t>
            </a:r>
            <a:r>
              <a:rPr lang="en-US" dirty="0"/>
              <a:t>, Hypomagnesemia, Hyperparathyroidism</a:t>
            </a:r>
            <a:r>
              <a:rPr lang="el-GR" dirty="0"/>
              <a:t> </a:t>
            </a:r>
            <a:endParaRPr lang="en-US" dirty="0"/>
          </a:p>
          <a:p>
            <a:r>
              <a:rPr lang="en-US" dirty="0"/>
              <a:t>Hypospadias repair surgery some years ago</a:t>
            </a:r>
            <a:r>
              <a:rPr lang="el-GR" dirty="0"/>
              <a:t>.</a:t>
            </a:r>
          </a:p>
          <a:p>
            <a:r>
              <a:rPr lang="en-US" dirty="0"/>
              <a:t>Brother with similar phenotype plus liver dysfunction</a:t>
            </a:r>
            <a:endParaRPr lang="el-GR" dirty="0"/>
          </a:p>
          <a:p>
            <a:r>
              <a:rPr lang="en-US" dirty="0"/>
              <a:t>Grandmother and mother with DM</a:t>
            </a:r>
            <a:endParaRPr lang="el-GR" dirty="0"/>
          </a:p>
        </p:txBody>
      </p:sp>
    </p:spTree>
    <p:extLst>
      <p:ext uri="{BB962C8B-B14F-4D97-AF65-F5344CB8AC3E}">
        <p14:creationId xmlns:p14="http://schemas.microsoft.com/office/powerpoint/2010/main" val="1996835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3C087D-02EC-8813-7CD8-B054F4D3A196}"/>
              </a:ext>
            </a:extLst>
          </p:cNvPr>
          <p:cNvSpPr>
            <a:spLocks noGrp="1"/>
          </p:cNvSpPr>
          <p:nvPr>
            <p:ph type="title"/>
          </p:nvPr>
        </p:nvSpPr>
        <p:spPr/>
        <p:txBody>
          <a:bodyPr/>
          <a:lstStyle/>
          <a:p>
            <a:r>
              <a:rPr lang="en-US" dirty="0">
                <a:solidFill>
                  <a:srgbClr val="FF0000"/>
                </a:solidFill>
              </a:rPr>
              <a:t>WES or MLPA ?</a:t>
            </a:r>
            <a:endParaRPr lang="el-GR" dirty="0">
              <a:solidFill>
                <a:srgbClr val="FF0000"/>
              </a:solidFill>
            </a:endParaRPr>
          </a:p>
        </p:txBody>
      </p:sp>
      <p:sp>
        <p:nvSpPr>
          <p:cNvPr id="3" name="Θέση περιεχομένου 2">
            <a:extLst>
              <a:ext uri="{FF2B5EF4-FFF2-40B4-BE49-F238E27FC236}">
                <a16:creationId xmlns:a16="http://schemas.microsoft.com/office/drawing/2014/main" id="{970FAA01-0DBD-2EF3-2F7B-A846E3333936}"/>
              </a:ext>
            </a:extLst>
          </p:cNvPr>
          <p:cNvSpPr>
            <a:spLocks noGrp="1"/>
          </p:cNvSpPr>
          <p:nvPr>
            <p:ph idx="1"/>
          </p:nvPr>
        </p:nvSpPr>
        <p:spPr/>
        <p:txBody>
          <a:bodyPr>
            <a:normAutofit fontScale="92500" lnSpcReduction="10000"/>
          </a:bodyPr>
          <a:lstStyle/>
          <a:p>
            <a:r>
              <a:rPr lang="en-US" dirty="0">
                <a:solidFill>
                  <a:schemeClr val="tx2">
                    <a:lumMod val="60000"/>
                    <a:lumOff val="40000"/>
                  </a:schemeClr>
                </a:solidFill>
              </a:rPr>
              <a:t>WES</a:t>
            </a:r>
          </a:p>
          <a:p>
            <a:pPr lvl="1"/>
            <a:r>
              <a:rPr lang="en-US" dirty="0"/>
              <a:t>SLC12A3  c.791C&gt;G   HOMO, </a:t>
            </a:r>
            <a:r>
              <a:rPr lang="en-US" dirty="0">
                <a:solidFill>
                  <a:schemeClr val="tx2">
                    <a:lumMod val="60000"/>
                    <a:lumOff val="40000"/>
                  </a:schemeClr>
                </a:solidFill>
              </a:rPr>
              <a:t>common variant</a:t>
            </a:r>
          </a:p>
          <a:p>
            <a:pPr lvl="1"/>
            <a:r>
              <a:rPr lang="en-US" dirty="0"/>
              <a:t>COL4A3 C1721C&gt;T (p.Pro574Leu)  HOMO, </a:t>
            </a:r>
            <a:r>
              <a:rPr lang="en-US" dirty="0">
                <a:solidFill>
                  <a:schemeClr val="tx2">
                    <a:lumMod val="60000"/>
                    <a:lumOff val="40000"/>
                  </a:schemeClr>
                </a:solidFill>
              </a:rPr>
              <a:t>benign</a:t>
            </a:r>
            <a:r>
              <a:rPr lang="en-US" dirty="0"/>
              <a:t> </a:t>
            </a:r>
          </a:p>
          <a:p>
            <a:pPr lvl="1"/>
            <a:r>
              <a:rPr lang="en-US" b="1" dirty="0">
                <a:solidFill>
                  <a:schemeClr val="tx2">
                    <a:lumMod val="60000"/>
                    <a:lumOff val="40000"/>
                  </a:schemeClr>
                </a:solidFill>
              </a:rPr>
              <a:t>HNF1A</a:t>
            </a:r>
            <a:r>
              <a:rPr lang="en-US" dirty="0"/>
              <a:t> c.1460 G&gt;A ,HOMO, DOM, CADD 18, </a:t>
            </a:r>
            <a:r>
              <a:rPr lang="en-US" dirty="0">
                <a:solidFill>
                  <a:schemeClr val="tx2">
                    <a:lumMod val="60000"/>
                    <a:lumOff val="40000"/>
                  </a:schemeClr>
                </a:solidFill>
              </a:rPr>
              <a:t>benign</a:t>
            </a:r>
          </a:p>
          <a:p>
            <a:pPr lvl="1"/>
            <a:r>
              <a:rPr lang="en-US" b="1" dirty="0">
                <a:solidFill>
                  <a:schemeClr val="tx2">
                    <a:lumMod val="60000"/>
                    <a:lumOff val="40000"/>
                  </a:schemeClr>
                </a:solidFill>
              </a:rPr>
              <a:t>HNF1A </a:t>
            </a:r>
            <a:r>
              <a:rPr lang="en-US" dirty="0"/>
              <a:t>c.79A&gt;C, HOMO DOM, CADD=22, </a:t>
            </a:r>
            <a:r>
              <a:rPr lang="en-US" dirty="0">
                <a:solidFill>
                  <a:schemeClr val="tx2">
                    <a:lumMod val="60000"/>
                    <a:lumOff val="40000"/>
                  </a:schemeClr>
                </a:solidFill>
              </a:rPr>
              <a:t>benign</a:t>
            </a:r>
          </a:p>
          <a:p>
            <a:pPr lvl="1"/>
            <a:r>
              <a:rPr lang="en-US" dirty="0"/>
              <a:t>PKD2 c.-82 G&gt;C, </a:t>
            </a:r>
            <a:r>
              <a:rPr lang="en-US" dirty="0">
                <a:solidFill>
                  <a:schemeClr val="tx2">
                    <a:lumMod val="60000"/>
                    <a:lumOff val="40000"/>
                  </a:schemeClr>
                </a:solidFill>
              </a:rPr>
              <a:t>benign</a:t>
            </a:r>
          </a:p>
          <a:p>
            <a:pPr lvl="1"/>
            <a:r>
              <a:rPr lang="en-US" dirty="0"/>
              <a:t>PHEX c1482+31_1482+32delTT </a:t>
            </a:r>
            <a:r>
              <a:rPr lang="en-US" dirty="0" err="1"/>
              <a:t>GnomAD</a:t>
            </a:r>
            <a:r>
              <a:rPr lang="en-US" dirty="0"/>
              <a:t>=0%, </a:t>
            </a:r>
            <a:r>
              <a:rPr lang="en-US" dirty="0">
                <a:solidFill>
                  <a:schemeClr val="tx2">
                    <a:lumMod val="60000"/>
                    <a:lumOff val="40000"/>
                  </a:schemeClr>
                </a:solidFill>
              </a:rPr>
              <a:t>VUS</a:t>
            </a:r>
          </a:p>
          <a:p>
            <a:r>
              <a:rPr lang="en-US" b="1" dirty="0">
                <a:solidFill>
                  <a:srgbClr val="FF0000"/>
                </a:solidFill>
              </a:rPr>
              <a:t>MLPA: </a:t>
            </a:r>
          </a:p>
          <a:p>
            <a:pPr lvl="1"/>
            <a:r>
              <a:rPr lang="en-US" b="1" dirty="0">
                <a:solidFill>
                  <a:srgbClr val="FF0000"/>
                </a:solidFill>
              </a:rPr>
              <a:t>HETEROZYGOUS, DELETION of HNF1B gene</a:t>
            </a:r>
            <a:r>
              <a:rPr lang="el-GR" b="1" dirty="0">
                <a:solidFill>
                  <a:srgbClr val="FF0000"/>
                </a:solidFill>
              </a:rPr>
              <a:t>, </a:t>
            </a:r>
            <a:r>
              <a:rPr lang="en-US" b="1" dirty="0">
                <a:solidFill>
                  <a:srgbClr val="FF0000"/>
                </a:solidFill>
              </a:rPr>
              <a:t>AUTOSOMAL DOMINANT DISEASE (MODY5)</a:t>
            </a:r>
          </a:p>
          <a:p>
            <a:endParaRPr lang="el-GR" dirty="0"/>
          </a:p>
        </p:txBody>
      </p:sp>
    </p:spTree>
    <p:extLst>
      <p:ext uri="{BB962C8B-B14F-4D97-AF65-F5344CB8AC3E}">
        <p14:creationId xmlns:p14="http://schemas.microsoft.com/office/powerpoint/2010/main" val="122989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457200" y="452294"/>
            <a:ext cx="8229599" cy="856175"/>
          </a:xfrm>
        </p:spPr>
        <p:txBody>
          <a:bodyPr>
            <a:normAutofit/>
          </a:bodyPr>
          <a:lstStyle/>
          <a:p>
            <a:r>
              <a:rPr lang="en-US" sz="2689" dirty="0">
                <a:solidFill>
                  <a:srgbClr val="FF0000"/>
                </a:solidFill>
              </a:rPr>
              <a:t>Study of complement proteins in </a:t>
            </a:r>
            <a:r>
              <a:rPr lang="en-US" sz="2689" dirty="0" err="1">
                <a:solidFill>
                  <a:srgbClr val="FF0000"/>
                </a:solidFill>
              </a:rPr>
              <a:t>aHUS</a:t>
            </a:r>
            <a:r>
              <a:rPr lang="en-US" sz="2689" dirty="0">
                <a:solidFill>
                  <a:srgbClr val="FF0000"/>
                </a:solidFill>
              </a:rPr>
              <a:t> &amp; C3G (KDIGO)</a:t>
            </a:r>
            <a:endParaRPr lang="el-GR" sz="2689" dirty="0">
              <a:solidFill>
                <a:srgbClr val="FF0000"/>
              </a:solidFill>
            </a:endParaRPr>
          </a:p>
        </p:txBody>
      </p:sp>
      <p:pic>
        <p:nvPicPr>
          <p:cNvPr id="1027" name="Picture 3"/>
          <p:cNvPicPr>
            <a:picLocks noGrp="1" noChangeAspect="1" noChangeArrowheads="1"/>
          </p:cNvPicPr>
          <p:nvPr>
            <p:ph idx="1"/>
          </p:nvPr>
        </p:nvPicPr>
        <p:blipFill>
          <a:blip r:embed="rId2"/>
          <a:srcRect/>
          <a:stretch>
            <a:fillRect/>
          </a:stretch>
        </p:blipFill>
        <p:spPr bwMode="auto">
          <a:xfrm>
            <a:off x="827583" y="1206877"/>
            <a:ext cx="8144925" cy="5102443"/>
          </a:xfrm>
          <a:prstGeom prst="rect">
            <a:avLst/>
          </a:prstGeom>
          <a:noFill/>
          <a:ln w="9525">
            <a:noFill/>
            <a:miter lim="800000"/>
            <a:headEnd/>
            <a:tailEnd/>
          </a:ln>
          <a:effectLst/>
        </p:spPr>
      </p:pic>
      <p:sp>
        <p:nvSpPr>
          <p:cNvPr id="8" name="7 - Ορθογώνιο"/>
          <p:cNvSpPr/>
          <p:nvPr/>
        </p:nvSpPr>
        <p:spPr>
          <a:xfrm>
            <a:off x="1027068" y="6405706"/>
            <a:ext cx="7745953" cy="2769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200" dirty="0" err="1"/>
              <a:t>Goodship</a:t>
            </a:r>
            <a:r>
              <a:rPr lang="en-US" sz="1200" dirty="0"/>
              <a:t>: </a:t>
            </a:r>
            <a:r>
              <a:rPr lang="en-US" sz="1200" dirty="0" err="1"/>
              <a:t>aHUS</a:t>
            </a:r>
            <a:r>
              <a:rPr lang="en-US" sz="1200" dirty="0"/>
              <a:t> and C3 glomerulopathy: a KDIGO conference report  Kidney International (2017) 91, 539–551</a:t>
            </a:r>
            <a:endParaRPr lang="el-GR" sz="1200" dirty="0"/>
          </a:p>
        </p:txBody>
      </p:sp>
      <p:sp>
        <p:nvSpPr>
          <p:cNvPr id="2" name="Ορθογώνιο: Στρογγύλεμα γωνιών 1">
            <a:extLst>
              <a:ext uri="{FF2B5EF4-FFF2-40B4-BE49-F238E27FC236}">
                <a16:creationId xmlns:a16="http://schemas.microsoft.com/office/drawing/2014/main" id="{5B785BD3-2668-D7BE-BE53-E1B647C3FC68}"/>
              </a:ext>
            </a:extLst>
          </p:cNvPr>
          <p:cNvSpPr/>
          <p:nvPr/>
        </p:nvSpPr>
        <p:spPr>
          <a:xfrm>
            <a:off x="827584" y="3068960"/>
            <a:ext cx="7745953" cy="1800200"/>
          </a:xfrm>
          <a:prstGeom prst="roundRect">
            <a:avLst/>
          </a:prstGeom>
          <a:solidFill>
            <a:schemeClr val="accent1">
              <a:alpha val="1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1C91CD-B3D9-A015-3DC0-6E6657C81C39}"/>
              </a:ext>
            </a:extLst>
          </p:cNvPr>
          <p:cNvSpPr>
            <a:spLocks noGrp="1"/>
          </p:cNvSpPr>
          <p:nvPr>
            <p:ph type="title"/>
          </p:nvPr>
        </p:nvSpPr>
        <p:spPr/>
        <p:txBody>
          <a:bodyPr>
            <a:noAutofit/>
          </a:bodyPr>
          <a:lstStyle/>
          <a:p>
            <a:r>
              <a:rPr lang="en-US" sz="3600" b="1" dirty="0">
                <a:solidFill>
                  <a:srgbClr val="FF0000"/>
                </a:solidFill>
              </a:rPr>
              <a:t>Diagnostic yield of genetic testing in </a:t>
            </a:r>
            <a:r>
              <a:rPr lang="en-US" sz="3600" b="1" dirty="0" err="1">
                <a:solidFill>
                  <a:srgbClr val="FF0000"/>
                </a:solidFill>
              </a:rPr>
              <a:t>aHUS</a:t>
            </a:r>
            <a:endParaRPr lang="el-GR" sz="3600" b="1" dirty="0">
              <a:solidFill>
                <a:srgbClr val="FF0000"/>
              </a:solidFill>
            </a:endParaRPr>
          </a:p>
        </p:txBody>
      </p:sp>
      <p:pic>
        <p:nvPicPr>
          <p:cNvPr id="5" name="Θέση περιεχομένου 4">
            <a:extLst>
              <a:ext uri="{FF2B5EF4-FFF2-40B4-BE49-F238E27FC236}">
                <a16:creationId xmlns:a16="http://schemas.microsoft.com/office/drawing/2014/main" id="{EF26444D-AE92-8F4B-6CDA-B288970962B0}"/>
              </a:ext>
            </a:extLst>
          </p:cNvPr>
          <p:cNvPicPr>
            <a:picLocks noGrp="1" noChangeAspect="1"/>
          </p:cNvPicPr>
          <p:nvPr>
            <p:ph idx="1"/>
          </p:nvPr>
        </p:nvPicPr>
        <p:blipFill>
          <a:blip r:embed="rId2"/>
          <a:stretch>
            <a:fillRect/>
          </a:stretch>
        </p:blipFill>
        <p:spPr>
          <a:xfrm>
            <a:off x="1447424" y="1556792"/>
            <a:ext cx="6249152" cy="4810546"/>
          </a:xfrm>
        </p:spPr>
      </p:pic>
      <p:sp>
        <p:nvSpPr>
          <p:cNvPr id="7" name="TextBox 6">
            <a:extLst>
              <a:ext uri="{FF2B5EF4-FFF2-40B4-BE49-F238E27FC236}">
                <a16:creationId xmlns:a16="http://schemas.microsoft.com/office/drawing/2014/main" id="{CE67A999-A89B-7DFA-08D9-2EA915DD4C4B}"/>
              </a:ext>
            </a:extLst>
          </p:cNvPr>
          <p:cNvSpPr txBox="1"/>
          <p:nvPr/>
        </p:nvSpPr>
        <p:spPr>
          <a:xfrm rot="16200000">
            <a:off x="6400800" y="3688904"/>
            <a:ext cx="4572000" cy="307777"/>
          </a:xfrm>
          <a:prstGeom prst="rect">
            <a:avLst/>
          </a:prstGeom>
          <a:noFill/>
        </p:spPr>
        <p:txBody>
          <a:bodyPr wrap="square">
            <a:spAutoFit/>
          </a:bodyPr>
          <a:lstStyle/>
          <a:p>
            <a:pPr algn="l"/>
            <a:r>
              <a:rPr lang="en-US" sz="1400" b="0" i="0" u="none" strike="noStrike" baseline="0" dirty="0">
                <a:solidFill>
                  <a:srgbClr val="3B6A9E"/>
                </a:solidFill>
                <a:latin typeface="ITCSymbolStd-Book"/>
              </a:rPr>
              <a:t>https://doi.org/10.1038/s41581-021-00424-4</a:t>
            </a:r>
            <a:endParaRPr lang="el-GR" sz="1400" dirty="0"/>
          </a:p>
        </p:txBody>
      </p:sp>
      <p:cxnSp>
        <p:nvCxnSpPr>
          <p:cNvPr id="9" name="Ευθεία γραμμή σύνδεσης 8">
            <a:extLst>
              <a:ext uri="{FF2B5EF4-FFF2-40B4-BE49-F238E27FC236}">
                <a16:creationId xmlns:a16="http://schemas.microsoft.com/office/drawing/2014/main" id="{5BBDDF3B-7427-12A2-F3B8-559B98202EDB}"/>
              </a:ext>
            </a:extLst>
          </p:cNvPr>
          <p:cNvCxnSpPr>
            <a:cxnSpLocks/>
          </p:cNvCxnSpPr>
          <p:nvPr/>
        </p:nvCxnSpPr>
        <p:spPr>
          <a:xfrm>
            <a:off x="6300192" y="1844824"/>
            <a:ext cx="0" cy="295232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224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73C369-F360-5C3F-1AFA-1912DA33B2F4}"/>
              </a:ext>
            </a:extLst>
          </p:cNvPr>
          <p:cNvSpPr>
            <a:spLocks noGrp="1"/>
          </p:cNvSpPr>
          <p:nvPr>
            <p:ph type="title"/>
          </p:nvPr>
        </p:nvSpPr>
        <p:spPr/>
        <p:txBody>
          <a:bodyPr/>
          <a:lstStyle/>
          <a:p>
            <a:r>
              <a:rPr lang="en-GB" dirty="0">
                <a:solidFill>
                  <a:srgbClr val="C00000"/>
                </a:solidFill>
              </a:rPr>
              <a:t>Mutations</a:t>
            </a:r>
            <a:endParaRPr lang="el-GR" dirty="0">
              <a:solidFill>
                <a:srgbClr val="C00000"/>
              </a:solidFill>
            </a:endParaRPr>
          </a:p>
        </p:txBody>
      </p:sp>
      <p:pic>
        <p:nvPicPr>
          <p:cNvPr id="4" name="Θέση περιεχομένου 3">
            <a:extLst>
              <a:ext uri="{FF2B5EF4-FFF2-40B4-BE49-F238E27FC236}">
                <a16:creationId xmlns:a16="http://schemas.microsoft.com/office/drawing/2014/main" id="{6E466B96-73F9-D1BE-7AD3-1B44DD164DB0}"/>
              </a:ext>
            </a:extLst>
          </p:cNvPr>
          <p:cNvPicPr>
            <a:picLocks noGrp="1" noChangeAspect="1"/>
          </p:cNvPicPr>
          <p:nvPr>
            <p:ph idx="1"/>
          </p:nvPr>
        </p:nvPicPr>
        <p:blipFill>
          <a:blip r:embed="rId2"/>
          <a:stretch>
            <a:fillRect/>
          </a:stretch>
        </p:blipFill>
        <p:spPr>
          <a:xfrm>
            <a:off x="724639" y="1556792"/>
            <a:ext cx="7375753" cy="4152703"/>
          </a:xfrm>
          <a:prstGeom prst="rect">
            <a:avLst/>
          </a:prstGeom>
        </p:spPr>
      </p:pic>
      <p:sp>
        <p:nvSpPr>
          <p:cNvPr id="3" name="TextBox 2">
            <a:extLst>
              <a:ext uri="{FF2B5EF4-FFF2-40B4-BE49-F238E27FC236}">
                <a16:creationId xmlns:a16="http://schemas.microsoft.com/office/drawing/2014/main" id="{A4851B93-07A7-4A20-1805-4B91492E6E1D}"/>
              </a:ext>
            </a:extLst>
          </p:cNvPr>
          <p:cNvSpPr txBox="1"/>
          <p:nvPr/>
        </p:nvSpPr>
        <p:spPr>
          <a:xfrm>
            <a:off x="1259632" y="1844824"/>
            <a:ext cx="1872208" cy="646331"/>
          </a:xfrm>
          <a:prstGeom prst="rect">
            <a:avLst/>
          </a:prstGeom>
          <a:noFill/>
        </p:spPr>
        <p:txBody>
          <a:bodyPr wrap="square" rtlCol="0">
            <a:spAutoFit/>
          </a:bodyPr>
          <a:lstStyle/>
          <a:p>
            <a:r>
              <a:rPr lang="en-US" dirty="0"/>
              <a:t>Single nucleotide variations</a:t>
            </a:r>
            <a:endParaRPr lang="el-GR" dirty="0"/>
          </a:p>
        </p:txBody>
      </p:sp>
      <p:sp>
        <p:nvSpPr>
          <p:cNvPr id="5" name="TextBox 4">
            <a:extLst>
              <a:ext uri="{FF2B5EF4-FFF2-40B4-BE49-F238E27FC236}">
                <a16:creationId xmlns:a16="http://schemas.microsoft.com/office/drawing/2014/main" id="{55F8AA2D-410A-0EBE-23C9-FC19BCA4FF80}"/>
              </a:ext>
            </a:extLst>
          </p:cNvPr>
          <p:cNvSpPr txBox="1"/>
          <p:nvPr/>
        </p:nvSpPr>
        <p:spPr>
          <a:xfrm>
            <a:off x="6156176" y="2924944"/>
            <a:ext cx="2987824" cy="646331"/>
          </a:xfrm>
          <a:prstGeom prst="rect">
            <a:avLst/>
          </a:prstGeom>
          <a:noFill/>
        </p:spPr>
        <p:txBody>
          <a:bodyPr wrap="square" rtlCol="0">
            <a:spAutoFit/>
          </a:bodyPr>
          <a:lstStyle/>
          <a:p>
            <a:r>
              <a:rPr lang="en-US" dirty="0"/>
              <a:t>Large structural variants (large DNA segments defects)</a:t>
            </a:r>
            <a:endParaRPr lang="el-GR" dirty="0"/>
          </a:p>
        </p:txBody>
      </p:sp>
    </p:spTree>
    <p:extLst>
      <p:ext uri="{BB962C8B-B14F-4D97-AF65-F5344CB8AC3E}">
        <p14:creationId xmlns:p14="http://schemas.microsoft.com/office/powerpoint/2010/main" val="29609435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7075DE-12B8-E412-E5FB-9D15942DCBE4}"/>
              </a:ext>
            </a:extLst>
          </p:cNvPr>
          <p:cNvSpPr>
            <a:spLocks noGrp="1"/>
          </p:cNvSpPr>
          <p:nvPr>
            <p:ph type="title"/>
          </p:nvPr>
        </p:nvSpPr>
        <p:spPr>
          <a:xfrm>
            <a:off x="457200" y="274638"/>
            <a:ext cx="8229600" cy="706090"/>
          </a:xfrm>
        </p:spPr>
        <p:txBody>
          <a:bodyPr>
            <a:normAutofit fontScale="90000"/>
          </a:bodyPr>
          <a:lstStyle/>
          <a:p>
            <a:r>
              <a:rPr lang="en-US" dirty="0">
                <a:solidFill>
                  <a:srgbClr val="FF0000"/>
                </a:solidFill>
              </a:rPr>
              <a:t>Complement genetics in </a:t>
            </a:r>
            <a:r>
              <a:rPr lang="en-US" dirty="0" err="1">
                <a:solidFill>
                  <a:srgbClr val="FF0000"/>
                </a:solidFill>
              </a:rPr>
              <a:t>aHUS</a:t>
            </a:r>
            <a:r>
              <a:rPr lang="en-US" dirty="0">
                <a:solidFill>
                  <a:srgbClr val="FF0000"/>
                </a:solidFill>
              </a:rPr>
              <a:t> is a valuable tool</a:t>
            </a:r>
            <a:endParaRPr lang="el-GR" dirty="0">
              <a:solidFill>
                <a:srgbClr val="FF0000"/>
              </a:solidFill>
            </a:endParaRPr>
          </a:p>
        </p:txBody>
      </p:sp>
      <p:sp>
        <p:nvSpPr>
          <p:cNvPr id="3" name="Θέση περιεχομένου 2">
            <a:extLst>
              <a:ext uri="{FF2B5EF4-FFF2-40B4-BE49-F238E27FC236}">
                <a16:creationId xmlns:a16="http://schemas.microsoft.com/office/drawing/2014/main" id="{6B35C78B-7860-A587-258C-2958A30CA133}"/>
              </a:ext>
            </a:extLst>
          </p:cNvPr>
          <p:cNvSpPr>
            <a:spLocks noGrp="1"/>
          </p:cNvSpPr>
          <p:nvPr>
            <p:ph idx="1"/>
          </p:nvPr>
        </p:nvSpPr>
        <p:spPr>
          <a:xfrm>
            <a:off x="431264" y="1556792"/>
            <a:ext cx="8229600" cy="4608512"/>
          </a:xfrm>
        </p:spPr>
        <p:txBody>
          <a:bodyPr>
            <a:normAutofit/>
          </a:bodyPr>
          <a:lstStyle/>
          <a:p>
            <a:pPr lvl="1">
              <a:buFont typeface="Wingdings" panose="05000000000000000000" pitchFamily="2" charset="2"/>
              <a:buChar char="§"/>
            </a:pPr>
            <a:r>
              <a:rPr lang="en-US" dirty="0"/>
              <a:t>To provide proof of a </a:t>
            </a:r>
            <a:r>
              <a:rPr lang="en-US" dirty="0">
                <a:solidFill>
                  <a:srgbClr val="FF0000"/>
                </a:solidFill>
              </a:rPr>
              <a:t>link</a:t>
            </a:r>
            <a:r>
              <a:rPr lang="en-US" dirty="0"/>
              <a:t> between complement dysregulation</a:t>
            </a:r>
            <a:r>
              <a:rPr lang="el-GR" dirty="0"/>
              <a:t> </a:t>
            </a:r>
            <a:r>
              <a:rPr lang="en-US" dirty="0"/>
              <a:t>and the disease, </a:t>
            </a:r>
          </a:p>
          <a:p>
            <a:pPr lvl="1">
              <a:buFont typeface="Wingdings" panose="05000000000000000000" pitchFamily="2" charset="2"/>
              <a:buChar char="§"/>
            </a:pPr>
            <a:r>
              <a:rPr lang="en-US" dirty="0"/>
              <a:t>to assess disease </a:t>
            </a:r>
            <a:r>
              <a:rPr lang="en-US" u="sng" dirty="0">
                <a:solidFill>
                  <a:srgbClr val="FF0000"/>
                </a:solidFill>
              </a:rPr>
              <a:t>severity</a:t>
            </a:r>
            <a:endParaRPr lang="en-US" dirty="0"/>
          </a:p>
          <a:p>
            <a:pPr lvl="1">
              <a:buFont typeface="Wingdings" panose="05000000000000000000" pitchFamily="2" charset="2"/>
              <a:buChar char="§"/>
            </a:pPr>
            <a:r>
              <a:rPr lang="en-US" dirty="0"/>
              <a:t>to predict the risk of </a:t>
            </a:r>
            <a:r>
              <a:rPr lang="en-US" u="sng" dirty="0">
                <a:solidFill>
                  <a:srgbClr val="FF0000"/>
                </a:solidFill>
              </a:rPr>
              <a:t>recurrence</a:t>
            </a:r>
            <a:r>
              <a:rPr lang="en-US" dirty="0"/>
              <a:t> after</a:t>
            </a:r>
            <a:r>
              <a:rPr lang="el-GR" dirty="0"/>
              <a:t> </a:t>
            </a:r>
            <a:r>
              <a:rPr lang="en-US" dirty="0"/>
              <a:t>kidney transplantation and enable </a:t>
            </a:r>
            <a:r>
              <a:rPr lang="en-US" u="sng" dirty="0">
                <a:solidFill>
                  <a:srgbClr val="FF0000"/>
                </a:solidFill>
              </a:rPr>
              <a:t>prophylactic complement</a:t>
            </a:r>
            <a:r>
              <a:rPr lang="el-GR" u="sng" dirty="0">
                <a:solidFill>
                  <a:srgbClr val="FF0000"/>
                </a:solidFill>
              </a:rPr>
              <a:t> </a:t>
            </a:r>
            <a:r>
              <a:rPr lang="en-US" u="sng" dirty="0">
                <a:solidFill>
                  <a:srgbClr val="FF0000"/>
                </a:solidFill>
              </a:rPr>
              <a:t>blockade </a:t>
            </a:r>
            <a:endParaRPr lang="en-US" dirty="0"/>
          </a:p>
          <a:p>
            <a:pPr lvl="1">
              <a:buFont typeface="Wingdings" panose="05000000000000000000" pitchFamily="2" charset="2"/>
              <a:buChar char="§"/>
            </a:pPr>
            <a:r>
              <a:rPr lang="en-US" dirty="0"/>
              <a:t>To predict the risk of disease </a:t>
            </a:r>
            <a:r>
              <a:rPr lang="en-US" u="sng" dirty="0">
                <a:solidFill>
                  <a:srgbClr val="FF0000"/>
                </a:solidFill>
              </a:rPr>
              <a:t>relapse</a:t>
            </a:r>
            <a:r>
              <a:rPr lang="en-US" dirty="0"/>
              <a:t> after</a:t>
            </a:r>
            <a:r>
              <a:rPr lang="el-GR" dirty="0"/>
              <a:t> </a:t>
            </a:r>
            <a:r>
              <a:rPr lang="en-US" dirty="0"/>
              <a:t>discontinuation of eculizumab treatment (60% vs 5%)</a:t>
            </a:r>
            <a:r>
              <a:rPr lang="el-GR" dirty="0"/>
              <a:t>. </a:t>
            </a:r>
            <a:endParaRPr lang="en-US" dirty="0"/>
          </a:p>
        </p:txBody>
      </p:sp>
    </p:spTree>
    <p:extLst>
      <p:ext uri="{BB962C8B-B14F-4D97-AF65-F5344CB8AC3E}">
        <p14:creationId xmlns:p14="http://schemas.microsoft.com/office/powerpoint/2010/main" val="2831614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b="1" dirty="0">
                <a:solidFill>
                  <a:srgbClr val="FF0000"/>
                </a:solidFill>
              </a:rPr>
              <a:t>Conclusions: genetic testing can help</a:t>
            </a:r>
            <a:endParaRPr lang="el-GR" b="1" dirty="0">
              <a:solidFill>
                <a:srgbClr val="FF0000"/>
              </a:solidFill>
            </a:endParaRPr>
          </a:p>
        </p:txBody>
      </p:sp>
      <p:sp>
        <p:nvSpPr>
          <p:cNvPr id="3" name="2 - Θέση περιεχομένου"/>
          <p:cNvSpPr>
            <a:spLocks noGrp="1"/>
          </p:cNvSpPr>
          <p:nvPr>
            <p:ph idx="1"/>
          </p:nvPr>
        </p:nvSpPr>
        <p:spPr/>
        <p:txBody>
          <a:bodyPr anchor="ctr">
            <a:normAutofit fontScale="77500" lnSpcReduction="20000"/>
          </a:bodyPr>
          <a:lstStyle/>
          <a:p>
            <a:pPr>
              <a:lnSpc>
                <a:spcPct val="170000"/>
              </a:lnSpc>
            </a:pPr>
            <a:r>
              <a:rPr lang="en-US" sz="2800" dirty="0"/>
              <a:t>Set the correct diagnosis</a:t>
            </a:r>
          </a:p>
          <a:p>
            <a:pPr>
              <a:lnSpc>
                <a:spcPct val="170000"/>
              </a:lnSpc>
            </a:pPr>
            <a:r>
              <a:rPr lang="en-US" sz="2800" dirty="0"/>
              <a:t>Estimate the risk of nephropathy progression, </a:t>
            </a:r>
          </a:p>
          <a:p>
            <a:pPr>
              <a:lnSpc>
                <a:spcPct val="170000"/>
              </a:lnSpc>
            </a:pPr>
            <a:r>
              <a:rPr lang="en-US" sz="2800" dirty="0"/>
              <a:t>Identify other affected organs and to initiate </a:t>
            </a:r>
            <a:r>
              <a:rPr lang="en-US" sz="2800" dirty="0">
                <a:solidFill>
                  <a:srgbClr val="FF0000"/>
                </a:solidFill>
              </a:rPr>
              <a:t>multidisciplinary care</a:t>
            </a:r>
            <a:endParaRPr lang="en-US" sz="2800" dirty="0"/>
          </a:p>
          <a:p>
            <a:pPr>
              <a:lnSpc>
                <a:spcPct val="170000"/>
              </a:lnSpc>
            </a:pPr>
            <a:r>
              <a:rPr lang="en-US" sz="2800" dirty="0"/>
              <a:t>Guide family counseling </a:t>
            </a:r>
          </a:p>
          <a:p>
            <a:pPr>
              <a:lnSpc>
                <a:spcPct val="170000"/>
              </a:lnSpc>
            </a:pPr>
            <a:r>
              <a:rPr lang="en-US" sz="2800" dirty="0"/>
              <a:t>Allow donor selection for transplantation </a:t>
            </a:r>
          </a:p>
          <a:p>
            <a:pPr>
              <a:lnSpc>
                <a:spcPct val="170000"/>
              </a:lnSpc>
            </a:pPr>
            <a:r>
              <a:rPr lang="en-US" sz="2800" dirty="0"/>
              <a:t>Offer correct treatment, avoidance of unnecessary  or dangerous treatments.</a:t>
            </a:r>
          </a:p>
          <a:p>
            <a:pPr>
              <a:lnSpc>
                <a:spcPct val="170000"/>
              </a:lnSpc>
            </a:pPr>
            <a:r>
              <a:rPr lang="en-US" sz="2800" dirty="0"/>
              <a:t>Discovery of new treatments</a:t>
            </a:r>
          </a:p>
        </p:txBody>
      </p:sp>
    </p:spTree>
    <p:extLst>
      <p:ext uri="{BB962C8B-B14F-4D97-AF65-F5344CB8AC3E}">
        <p14:creationId xmlns:p14="http://schemas.microsoft.com/office/powerpoint/2010/main" val="2905749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433" y="0"/>
            <a:ext cx="67825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06127" y="6471860"/>
            <a:ext cx="2799164" cy="369332"/>
          </a:xfrm>
          <a:prstGeom prst="rect">
            <a:avLst/>
          </a:prstGeom>
          <a:noFill/>
        </p:spPr>
        <p:txBody>
          <a:bodyPr wrap="none" rtlCol="0">
            <a:spAutoFit/>
          </a:bodyPr>
          <a:lstStyle/>
          <a:p>
            <a:pPr>
              <a:defRPr/>
            </a:pPr>
            <a:r>
              <a:rPr lang="en-US" b="1" kern="0" dirty="0">
                <a:solidFill>
                  <a:sysClr val="windowText" lastClr="000000"/>
                </a:solidFill>
              </a:rPr>
              <a:t>Lu et al, N </a:t>
            </a:r>
            <a:r>
              <a:rPr lang="en-US" b="1" kern="0" dirty="0" err="1">
                <a:solidFill>
                  <a:sysClr val="windowText" lastClr="000000"/>
                </a:solidFill>
              </a:rPr>
              <a:t>Engl</a:t>
            </a:r>
            <a:r>
              <a:rPr lang="en-US" b="1" kern="0" dirty="0">
                <a:solidFill>
                  <a:sysClr val="windowText" lastClr="000000"/>
                </a:solidFill>
              </a:rPr>
              <a:t> J Med, 2014</a:t>
            </a:r>
            <a:endParaRPr lang="el-GR" b="1" kern="0" dirty="0">
              <a:solidFill>
                <a:sysClr val="windowText" lastClr="000000"/>
              </a:solidFill>
            </a:endParaRPr>
          </a:p>
        </p:txBody>
      </p:sp>
    </p:spTree>
    <p:extLst>
      <p:ext uri="{BB962C8B-B14F-4D97-AF65-F5344CB8AC3E}">
        <p14:creationId xmlns:p14="http://schemas.microsoft.com/office/powerpoint/2010/main" val="2839896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22BAD3-ECB0-60CF-D54E-9414B02C0AF9}"/>
              </a:ext>
            </a:extLst>
          </p:cNvPr>
          <p:cNvSpPr>
            <a:spLocks noGrp="1"/>
          </p:cNvSpPr>
          <p:nvPr>
            <p:ph type="title"/>
          </p:nvPr>
        </p:nvSpPr>
        <p:spPr/>
        <p:txBody>
          <a:bodyPr>
            <a:noAutofit/>
          </a:bodyPr>
          <a:lstStyle/>
          <a:p>
            <a:r>
              <a:rPr lang="en-US" sz="2400" dirty="0"/>
              <a:t>Types of Genomic Structural Changes Affecting Segments of DNA, Leading to Deletions, Duplications, Inversions, and CNV Changes (Biallelic, Multiallelic, and Complex)</a:t>
            </a:r>
            <a:endParaRPr lang="el-GR" sz="2400" dirty="0"/>
          </a:p>
        </p:txBody>
      </p:sp>
      <p:pic>
        <p:nvPicPr>
          <p:cNvPr id="4" name="Θέση περιεχομένου 3">
            <a:extLst>
              <a:ext uri="{FF2B5EF4-FFF2-40B4-BE49-F238E27FC236}">
                <a16:creationId xmlns:a16="http://schemas.microsoft.com/office/drawing/2014/main" id="{6C2F98EC-197B-19E3-9A88-ADA9C384E8E4}"/>
              </a:ext>
            </a:extLst>
          </p:cNvPr>
          <p:cNvPicPr>
            <a:picLocks noGrp="1" noChangeAspect="1"/>
          </p:cNvPicPr>
          <p:nvPr>
            <p:ph idx="1"/>
          </p:nvPr>
        </p:nvPicPr>
        <p:blipFill>
          <a:blip r:embed="rId2"/>
          <a:stretch>
            <a:fillRect/>
          </a:stretch>
        </p:blipFill>
        <p:spPr>
          <a:xfrm>
            <a:off x="1978325" y="1600200"/>
            <a:ext cx="5187350" cy="4525963"/>
          </a:xfrm>
          <a:prstGeom prst="rect">
            <a:avLst/>
          </a:prstGeom>
        </p:spPr>
      </p:pic>
    </p:spTree>
    <p:extLst>
      <p:ext uri="{BB962C8B-B14F-4D97-AF65-F5344CB8AC3E}">
        <p14:creationId xmlns:p14="http://schemas.microsoft.com/office/powerpoint/2010/main" val="2441643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899DD3-4DC7-90C4-7086-32550B3AA6D1}"/>
              </a:ext>
            </a:extLst>
          </p:cNvPr>
          <p:cNvSpPr>
            <a:spLocks noGrp="1"/>
          </p:cNvSpPr>
          <p:nvPr>
            <p:ph type="title"/>
          </p:nvPr>
        </p:nvSpPr>
        <p:spPr>
          <a:xfrm>
            <a:off x="457200" y="274638"/>
            <a:ext cx="8229600" cy="850106"/>
          </a:xfrm>
        </p:spPr>
        <p:txBody>
          <a:bodyPr>
            <a:normAutofit/>
          </a:bodyPr>
          <a:lstStyle/>
          <a:p>
            <a:r>
              <a:rPr lang="en-US" sz="3200" dirty="0">
                <a:solidFill>
                  <a:srgbClr val="FF0000"/>
                </a:solidFill>
              </a:rPr>
              <a:t>Methods of genetic testing</a:t>
            </a:r>
            <a:endParaRPr lang="el-GR" sz="3200" dirty="0">
              <a:solidFill>
                <a:srgbClr val="FF0000"/>
              </a:solidFill>
            </a:endParaRPr>
          </a:p>
        </p:txBody>
      </p:sp>
      <p:pic>
        <p:nvPicPr>
          <p:cNvPr id="5" name="Θέση περιεχομένου 4">
            <a:extLst>
              <a:ext uri="{FF2B5EF4-FFF2-40B4-BE49-F238E27FC236}">
                <a16:creationId xmlns:a16="http://schemas.microsoft.com/office/drawing/2014/main" id="{8F65257F-8508-0EB8-80AB-785C1023B2E8}"/>
              </a:ext>
            </a:extLst>
          </p:cNvPr>
          <p:cNvPicPr>
            <a:picLocks noGrp="1" noChangeAspect="1"/>
          </p:cNvPicPr>
          <p:nvPr>
            <p:ph idx="1"/>
          </p:nvPr>
        </p:nvPicPr>
        <p:blipFill>
          <a:blip r:embed="rId2"/>
          <a:stretch>
            <a:fillRect/>
          </a:stretch>
        </p:blipFill>
        <p:spPr>
          <a:xfrm>
            <a:off x="2566328" y="1124744"/>
            <a:ext cx="4176464" cy="5586800"/>
          </a:xfrm>
        </p:spPr>
      </p:pic>
      <p:sp>
        <p:nvSpPr>
          <p:cNvPr id="4" name="TextBox 3">
            <a:extLst>
              <a:ext uri="{FF2B5EF4-FFF2-40B4-BE49-F238E27FC236}">
                <a16:creationId xmlns:a16="http://schemas.microsoft.com/office/drawing/2014/main" id="{38B516E9-8EF2-6CF2-1B6B-91771DABD725}"/>
              </a:ext>
            </a:extLst>
          </p:cNvPr>
          <p:cNvSpPr txBox="1"/>
          <p:nvPr/>
        </p:nvSpPr>
        <p:spPr>
          <a:xfrm>
            <a:off x="179512" y="1772816"/>
            <a:ext cx="2376264" cy="369332"/>
          </a:xfrm>
          <a:prstGeom prst="rect">
            <a:avLst/>
          </a:prstGeom>
          <a:noFill/>
        </p:spPr>
        <p:txBody>
          <a:bodyPr wrap="square">
            <a:spAutoFit/>
          </a:bodyPr>
          <a:lstStyle/>
          <a:p>
            <a:r>
              <a:rPr lang="en-US" dirty="0"/>
              <a:t>large DNA defects</a:t>
            </a:r>
            <a:endParaRPr lang="el-GR" dirty="0"/>
          </a:p>
        </p:txBody>
      </p:sp>
      <p:sp>
        <p:nvSpPr>
          <p:cNvPr id="6" name="TextBox 5">
            <a:extLst>
              <a:ext uri="{FF2B5EF4-FFF2-40B4-BE49-F238E27FC236}">
                <a16:creationId xmlns:a16="http://schemas.microsoft.com/office/drawing/2014/main" id="{B5DD0306-9A93-A6B5-95C5-11117798799D}"/>
              </a:ext>
            </a:extLst>
          </p:cNvPr>
          <p:cNvSpPr txBox="1"/>
          <p:nvPr/>
        </p:nvSpPr>
        <p:spPr>
          <a:xfrm>
            <a:off x="179512" y="4115688"/>
            <a:ext cx="2376264" cy="369332"/>
          </a:xfrm>
          <a:prstGeom prst="rect">
            <a:avLst/>
          </a:prstGeom>
          <a:noFill/>
        </p:spPr>
        <p:txBody>
          <a:bodyPr wrap="square">
            <a:spAutoFit/>
          </a:bodyPr>
          <a:lstStyle/>
          <a:p>
            <a:r>
              <a:rPr lang="en-US" dirty="0"/>
              <a:t>small DNA defects</a:t>
            </a:r>
            <a:endParaRPr lang="el-GR" dirty="0"/>
          </a:p>
        </p:txBody>
      </p:sp>
    </p:spTree>
    <p:extLst>
      <p:ext uri="{BB962C8B-B14F-4D97-AF65-F5344CB8AC3E}">
        <p14:creationId xmlns:p14="http://schemas.microsoft.com/office/powerpoint/2010/main" val="601698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9CF5C4-4E32-9C6C-575D-69F1BE3B0D76}"/>
              </a:ext>
            </a:extLst>
          </p:cNvPr>
          <p:cNvSpPr>
            <a:spLocks noGrp="1"/>
          </p:cNvSpPr>
          <p:nvPr>
            <p:ph type="title"/>
          </p:nvPr>
        </p:nvSpPr>
        <p:spPr/>
        <p:txBody>
          <a:bodyPr>
            <a:noAutofit/>
          </a:bodyPr>
          <a:lstStyle/>
          <a:p>
            <a:r>
              <a:rPr lang="en-US" sz="2800" b="1" dirty="0">
                <a:solidFill>
                  <a:srgbClr val="C00000"/>
                </a:solidFill>
              </a:rPr>
              <a:t>Myriad methods have been employed to identify structural variants in the human genome. </a:t>
            </a:r>
            <a:endParaRPr lang="el-GR" sz="2800" b="1" dirty="0">
              <a:solidFill>
                <a:srgbClr val="C00000"/>
              </a:solidFill>
            </a:endParaRPr>
          </a:p>
        </p:txBody>
      </p:sp>
      <p:pic>
        <p:nvPicPr>
          <p:cNvPr id="4" name="Θέση περιεχομένου 3">
            <a:extLst>
              <a:ext uri="{FF2B5EF4-FFF2-40B4-BE49-F238E27FC236}">
                <a16:creationId xmlns:a16="http://schemas.microsoft.com/office/drawing/2014/main" id="{4FDB1120-71EF-7EA8-4A31-A85FD0EE5103}"/>
              </a:ext>
            </a:extLst>
          </p:cNvPr>
          <p:cNvPicPr>
            <a:picLocks noGrp="1" noChangeAspect="1"/>
          </p:cNvPicPr>
          <p:nvPr>
            <p:ph idx="1"/>
          </p:nvPr>
        </p:nvPicPr>
        <p:blipFill>
          <a:blip r:embed="rId2"/>
          <a:stretch>
            <a:fillRect/>
          </a:stretch>
        </p:blipFill>
        <p:spPr>
          <a:xfrm>
            <a:off x="1485243" y="1772816"/>
            <a:ext cx="6173514" cy="4525963"/>
          </a:xfrm>
          <a:prstGeom prst="rect">
            <a:avLst/>
          </a:prstGeom>
        </p:spPr>
      </p:pic>
      <p:sp>
        <p:nvSpPr>
          <p:cNvPr id="6" name="TextBox 5">
            <a:extLst>
              <a:ext uri="{FF2B5EF4-FFF2-40B4-BE49-F238E27FC236}">
                <a16:creationId xmlns:a16="http://schemas.microsoft.com/office/drawing/2014/main" id="{7888C71D-7BD1-F020-3C3B-8FAEEF4D7363}"/>
              </a:ext>
            </a:extLst>
          </p:cNvPr>
          <p:cNvSpPr txBox="1"/>
          <p:nvPr/>
        </p:nvSpPr>
        <p:spPr>
          <a:xfrm>
            <a:off x="4355976" y="2204864"/>
            <a:ext cx="4572000" cy="1477328"/>
          </a:xfrm>
          <a:prstGeom prst="rect">
            <a:avLst/>
          </a:prstGeom>
          <a:noFill/>
        </p:spPr>
        <p:txBody>
          <a:bodyPr wrap="square">
            <a:spAutoFit/>
          </a:bodyPr>
          <a:lstStyle/>
          <a:p>
            <a:r>
              <a:rPr lang="en-US" dirty="0" err="1"/>
              <a:t>Estivill</a:t>
            </a:r>
            <a:r>
              <a:rPr lang="en-US" dirty="0"/>
              <a:t> X, </a:t>
            </a:r>
            <a:r>
              <a:rPr lang="en-US" dirty="0" err="1"/>
              <a:t>Armengol</a:t>
            </a:r>
            <a:r>
              <a:rPr lang="en-US" dirty="0"/>
              <a:t> L (2007) Copy Number Variants and Common Disorders: Filling the Gaps and Exploring Complexity in Genome-Wide Association Studies. </a:t>
            </a:r>
            <a:r>
              <a:rPr lang="en-US" dirty="0" err="1"/>
              <a:t>PLoS</a:t>
            </a:r>
            <a:r>
              <a:rPr lang="en-US" dirty="0"/>
              <a:t> Genet 3(10): e190. </a:t>
            </a:r>
            <a:endParaRPr lang="el-GR" dirty="0"/>
          </a:p>
        </p:txBody>
      </p:sp>
    </p:spTree>
    <p:extLst>
      <p:ext uri="{BB962C8B-B14F-4D97-AF65-F5344CB8AC3E}">
        <p14:creationId xmlns:p14="http://schemas.microsoft.com/office/powerpoint/2010/main" val="1756983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sz="3287" dirty="0">
                <a:solidFill>
                  <a:srgbClr val="FF0000"/>
                </a:solidFill>
              </a:rPr>
              <a:t>Genetic testing techniques</a:t>
            </a:r>
            <a:endParaRPr lang="el-GR" dirty="0"/>
          </a:p>
        </p:txBody>
      </p:sp>
      <p:sp>
        <p:nvSpPr>
          <p:cNvPr id="3" name="2 - Θέση περιεχομένου"/>
          <p:cNvSpPr>
            <a:spLocks noGrp="1"/>
          </p:cNvSpPr>
          <p:nvPr>
            <p:ph idx="1"/>
          </p:nvPr>
        </p:nvSpPr>
        <p:spPr>
          <a:xfrm>
            <a:off x="485081" y="1484784"/>
            <a:ext cx="8229600" cy="4277072"/>
          </a:xfrm>
        </p:spPr>
        <p:txBody>
          <a:bodyPr>
            <a:normAutofit fontScale="70000" lnSpcReduction="20000"/>
          </a:bodyPr>
          <a:lstStyle/>
          <a:p>
            <a:pPr>
              <a:lnSpc>
                <a:spcPct val="170000"/>
              </a:lnSpc>
            </a:pPr>
            <a:r>
              <a:rPr lang="en-US" dirty="0"/>
              <a:t>We use Sanger analysis when the phenotype is highly specific for a particular genetic disease and to verify results from other tests</a:t>
            </a:r>
          </a:p>
          <a:p>
            <a:pPr>
              <a:lnSpc>
                <a:spcPct val="170000"/>
              </a:lnSpc>
            </a:pPr>
            <a:r>
              <a:rPr lang="en-US" dirty="0"/>
              <a:t>Sanger</a:t>
            </a:r>
            <a:r>
              <a:rPr lang="el-GR" dirty="0"/>
              <a:t> </a:t>
            </a:r>
            <a:r>
              <a:rPr lang="en-US" dirty="0"/>
              <a:t>sequencing is expensive and time consuming. </a:t>
            </a:r>
          </a:p>
          <a:p>
            <a:pPr lvl="1">
              <a:lnSpc>
                <a:spcPct val="170000"/>
              </a:lnSpc>
            </a:pPr>
            <a:r>
              <a:rPr lang="en-US" dirty="0"/>
              <a:t>Large genes</a:t>
            </a:r>
            <a:r>
              <a:rPr lang="el-GR" dirty="0"/>
              <a:t> (</a:t>
            </a:r>
            <a:r>
              <a:rPr lang="en-US" dirty="0"/>
              <a:t>COL4A5,</a:t>
            </a:r>
            <a:r>
              <a:rPr lang="el-GR" dirty="0"/>
              <a:t> </a:t>
            </a:r>
            <a:r>
              <a:rPr lang="en-US" dirty="0"/>
              <a:t>PKD1)</a:t>
            </a:r>
          </a:p>
          <a:p>
            <a:pPr lvl="1">
              <a:lnSpc>
                <a:spcPct val="170000"/>
              </a:lnSpc>
            </a:pPr>
            <a:r>
              <a:rPr lang="en-US" dirty="0"/>
              <a:t>Many Genes - Genetic heterogeneity </a:t>
            </a:r>
            <a:r>
              <a:rPr lang="en-GB" dirty="0"/>
              <a:t>(</a:t>
            </a:r>
            <a:r>
              <a:rPr lang="en-US" dirty="0"/>
              <a:t>FSGS,</a:t>
            </a:r>
            <a:r>
              <a:rPr lang="el-GR" dirty="0"/>
              <a:t> </a:t>
            </a:r>
            <a:r>
              <a:rPr lang="en-US" dirty="0"/>
              <a:t>nephrocalcinosis</a:t>
            </a:r>
            <a:r>
              <a:rPr lang="en-GB" dirty="0"/>
              <a:t>)</a:t>
            </a:r>
            <a:endParaRPr lang="en-US" dirty="0"/>
          </a:p>
          <a:p>
            <a:pPr>
              <a:lnSpc>
                <a:spcPct val="170000"/>
              </a:lnSpc>
            </a:pPr>
            <a:r>
              <a:rPr lang="en-US" dirty="0"/>
              <a:t>In these instances massively parallel sequencing (MPS) is the preferred option: a) Targeted gene panels </a:t>
            </a:r>
            <a:r>
              <a:rPr lang="el-GR" dirty="0"/>
              <a:t>(NGS </a:t>
            </a:r>
            <a:r>
              <a:rPr lang="en-US" dirty="0"/>
              <a:t>panel</a:t>
            </a:r>
            <a:r>
              <a:rPr lang="el-GR" dirty="0"/>
              <a:t>)</a:t>
            </a:r>
            <a:r>
              <a:rPr lang="en-US" dirty="0"/>
              <a:t>, </a:t>
            </a:r>
            <a:r>
              <a:rPr lang="el-GR" dirty="0"/>
              <a:t> </a:t>
            </a:r>
            <a:r>
              <a:rPr lang="en-US" dirty="0"/>
              <a:t>b) whole exome sequencing </a:t>
            </a:r>
            <a:r>
              <a:rPr lang="el-GR" dirty="0"/>
              <a:t>(</a:t>
            </a:r>
            <a:r>
              <a:rPr lang="en-US" dirty="0"/>
              <a:t>WES</a:t>
            </a:r>
            <a:r>
              <a:rPr lang="el-GR" dirty="0"/>
              <a:t>)</a:t>
            </a:r>
            <a:r>
              <a:rPr lang="en-US" dirty="0"/>
              <a:t>, and c) whole genome sequencing </a:t>
            </a:r>
            <a:r>
              <a:rPr lang="el-GR" dirty="0"/>
              <a:t>(</a:t>
            </a:r>
            <a:r>
              <a:rPr lang="en-US" dirty="0"/>
              <a:t>WGS</a:t>
            </a:r>
            <a:r>
              <a:rPr lang="el-GR" dirty="0"/>
              <a:t>)</a:t>
            </a:r>
            <a:r>
              <a:rPr lang="en-US" dirty="0"/>
              <a:t>.</a:t>
            </a:r>
            <a:endParaRPr lang="el-GR" dirty="0"/>
          </a:p>
        </p:txBody>
      </p:sp>
      <p:pic>
        <p:nvPicPr>
          <p:cNvPr id="52226" name="Picture 2" descr="Αποτέλεσμα εικόνας για dna sequencing illumina method"/>
          <p:cNvPicPr>
            <a:picLocks noChangeAspect="1" noChangeArrowheads="1"/>
          </p:cNvPicPr>
          <p:nvPr/>
        </p:nvPicPr>
        <p:blipFill>
          <a:blip r:embed="rId2"/>
          <a:srcRect/>
          <a:stretch>
            <a:fillRect/>
          </a:stretch>
        </p:blipFill>
        <p:spPr bwMode="auto">
          <a:xfrm>
            <a:off x="6698715" y="5695709"/>
            <a:ext cx="1985094" cy="860907"/>
          </a:xfrm>
          <a:prstGeom prst="rect">
            <a:avLst/>
          </a:prstGeom>
          <a:noFill/>
        </p:spPr>
      </p:pic>
    </p:spTree>
    <p:extLst>
      <p:ext uri="{BB962C8B-B14F-4D97-AF65-F5344CB8AC3E}">
        <p14:creationId xmlns:p14="http://schemas.microsoft.com/office/powerpoint/2010/main" val="27962387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2.1|28"/>
</p:tagLst>
</file>

<file path=ppt/tags/tag2.xml><?xml version="1.0" encoding="utf-8"?>
<p:tagLst xmlns:a="http://schemas.openxmlformats.org/drawingml/2006/main" xmlns:r="http://schemas.openxmlformats.org/officeDocument/2006/relationships" xmlns:p="http://schemas.openxmlformats.org/presentationml/2006/main">
  <p:tag name="TIMING" val="|13.1|30.5"/>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9886</TotalTime>
  <Words>3143</Words>
  <Application>Microsoft Office PowerPoint</Application>
  <PresentationFormat>Προβολή στην οθόνη (4:3)</PresentationFormat>
  <Paragraphs>317</Paragraphs>
  <Slides>52</Slides>
  <Notes>4</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52</vt:i4>
      </vt:variant>
    </vt:vector>
  </HeadingPairs>
  <TitlesOfParts>
    <vt:vector size="61" baseType="lpstr">
      <vt:lpstr>AdvOT1ef757c0</vt:lpstr>
      <vt:lpstr>Arial</vt:lpstr>
      <vt:lpstr>Calibri</vt:lpstr>
      <vt:lpstr>ff-scala-sans-pro</vt:lpstr>
      <vt:lpstr>interfaceregular</vt:lpstr>
      <vt:lpstr>ITCSymbolStd-Book</vt:lpstr>
      <vt:lpstr>Times New Roman</vt:lpstr>
      <vt:lpstr>Wingdings</vt:lpstr>
      <vt:lpstr>Θέμα του Office</vt:lpstr>
      <vt:lpstr>  </vt:lpstr>
      <vt:lpstr>Kidney Genes</vt:lpstr>
      <vt:lpstr>Genetic or Familial CKD</vt:lpstr>
      <vt:lpstr>Inherited kidney disease </vt:lpstr>
      <vt:lpstr>Mutations</vt:lpstr>
      <vt:lpstr>Types of Genomic Structural Changes Affecting Segments of DNA, Leading to Deletions, Duplications, Inversions, and CNV Changes (Biallelic, Multiallelic, and Complex)</vt:lpstr>
      <vt:lpstr>Methods of genetic testing</vt:lpstr>
      <vt:lpstr>Myriad methods have been employed to identify structural variants in the human genome. </vt:lpstr>
      <vt:lpstr>Genetic testing techniques</vt:lpstr>
      <vt:lpstr>WHOLE ΕΧΟΜΕ &amp; WHOLE GENOME SEQUENCING  (WES, WGS)</vt:lpstr>
      <vt:lpstr>WHOLE ΕΧΟΜΕ SEQUENCING (WES)</vt:lpstr>
      <vt:lpstr>WHOLE GENOME SEQUENCING (WGS)</vt:lpstr>
      <vt:lpstr>Genetic testing in Nephrology</vt:lpstr>
      <vt:lpstr>Παρουσίαση του PowerPoint</vt:lpstr>
      <vt:lpstr>The diagnostic yield depends on the presence of family history, age of presentation, and underlying pathology</vt:lpstr>
      <vt:lpstr>Inverse correlation between frequency of a variant with the severity of phenotype (careful interpretation of the genetic results)</vt:lpstr>
      <vt:lpstr>Hereditary podocytopathies  (first studied, early age)</vt:lpstr>
      <vt:lpstr>Podocyte proteins</vt:lpstr>
      <vt:lpstr>FSGS</vt:lpstr>
      <vt:lpstr>FSGS</vt:lpstr>
      <vt:lpstr>Παρουσίαση του PowerPoint</vt:lpstr>
      <vt:lpstr>Identification of the cause of FSGS may have a significant impact on treatment. </vt:lpstr>
      <vt:lpstr>Identification of the cause of FSGS may have a significant impact on treatment</vt:lpstr>
      <vt:lpstr>Παρουσίαση του PowerPoint</vt:lpstr>
      <vt:lpstr>Παρουσίαση του PowerPoint</vt:lpstr>
      <vt:lpstr>79 families with childhood-onset chronically increased echogenicity or ≥2 cysts on renal ultrasound.</vt:lpstr>
      <vt:lpstr>Identifying the specific mutation can help determine the prognosis regarding age of onset, kidney prognosis and dysfunction of other organs </vt:lpstr>
      <vt:lpstr>Παρουσίαση του PowerPoint</vt:lpstr>
      <vt:lpstr>Παρουσίαση του PowerPoint</vt:lpstr>
      <vt:lpstr>Results</vt:lpstr>
      <vt:lpstr>Results</vt:lpstr>
      <vt:lpstr>Results</vt:lpstr>
      <vt:lpstr>Παρουσίαση του PowerPoint</vt:lpstr>
      <vt:lpstr>Results on Alport: in 62% we had no idea of the correct diagnosis</vt:lpstr>
      <vt:lpstr>In the majority of these patients (89%), the genetic diagnosis gave a new clinical insight</vt:lpstr>
      <vt:lpstr>Diagnostic implications</vt:lpstr>
      <vt:lpstr>Diagnostic implications</vt:lpstr>
      <vt:lpstr>Genetic diagnosis can help the physician to diagnose extrarenal pathologies</vt:lpstr>
      <vt:lpstr>Therapeutic implications (CKD cohort) </vt:lpstr>
      <vt:lpstr>It always starts with a patient… </vt:lpstr>
      <vt:lpstr>And then came a second one…</vt:lpstr>
      <vt:lpstr>And ends up with hundreds of pts</vt:lpstr>
      <vt:lpstr>Renal diseases: 71% (10/14) diagnostic rate with WES</vt:lpstr>
      <vt:lpstr>Παρουσίαση του PowerPoint</vt:lpstr>
      <vt:lpstr>ADTKD</vt:lpstr>
      <vt:lpstr>ADTKD example. WES or MLPA ?</vt:lpstr>
      <vt:lpstr>WES or MLPA ?</vt:lpstr>
      <vt:lpstr>Study of complement proteins in aHUS &amp; C3G (KDIGO)</vt:lpstr>
      <vt:lpstr>Diagnostic yield of genetic testing in aHUS</vt:lpstr>
      <vt:lpstr>Complement genetics in aHUS is a valuable tool</vt:lpstr>
      <vt:lpstr>Conclusions: genetic testing can help</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ΚΛΗΡΟΝΟΜΙΚΕΣ ΣΠΕΙΡΑΜΑΤΟΠΑΘΕΙΕΣ</dc:title>
  <dc:creator>user</dc:creator>
  <cp:lastModifiedBy>Kostas Stylianou</cp:lastModifiedBy>
  <cp:revision>232</cp:revision>
  <dcterms:created xsi:type="dcterms:W3CDTF">2019-02-20T19:32:23Z</dcterms:created>
  <dcterms:modified xsi:type="dcterms:W3CDTF">2023-10-21T05:44:14Z</dcterms:modified>
</cp:coreProperties>
</file>