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6" r:id="rId4"/>
    <p:sldId id="277" r:id="rId5"/>
    <p:sldId id="278" r:id="rId6"/>
    <p:sldId id="279" r:id="rId7"/>
    <p:sldId id="263" r:id="rId8"/>
    <p:sldId id="260" r:id="rId9"/>
    <p:sldId id="261" r:id="rId10"/>
    <p:sldId id="257" r:id="rId11"/>
    <p:sldId id="258" r:id="rId12"/>
    <p:sldId id="259" r:id="rId13"/>
    <p:sldId id="262" r:id="rId14"/>
    <p:sldId id="281" r:id="rId15"/>
    <p:sldId id="280" r:id="rId16"/>
    <p:sldId id="282" r:id="rId17"/>
    <p:sldId id="283" r:id="rId18"/>
    <p:sldId id="267" r:id="rId19"/>
    <p:sldId id="269" r:id="rId20"/>
    <p:sldId id="268" r:id="rId21"/>
    <p:sldId id="284" r:id="rId22"/>
    <p:sldId id="285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C1B6-5378-447C-B274-1A452DA72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031240"/>
            <a:ext cx="8915399" cy="2262781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1D2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Proteomic analysis in monitoring the kidney allograft function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F0C1D-C46A-481D-A382-557D7F9C6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2956561"/>
            <a:ext cx="7753667" cy="294710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Irena Rambabova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Bushljetik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Clinic of Nephrology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Cyril and Methodius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Skopje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Macedonia</a:t>
            </a:r>
          </a:p>
        </p:txBody>
      </p:sp>
    </p:spTree>
    <p:extLst>
      <p:ext uri="{BB962C8B-B14F-4D97-AF65-F5344CB8AC3E}">
        <p14:creationId xmlns:p14="http://schemas.microsoft.com/office/powerpoint/2010/main" val="2632338552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1129-7957-4084-BF51-4311E6AC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84B6A8-89BB-4999-BE1B-894EA6DDC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737" y="1712652"/>
            <a:ext cx="8176334" cy="477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8A237-88E2-43DD-863C-770DD75E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54" y="288524"/>
            <a:ext cx="5905500" cy="12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60805-A793-4890-99EA-33EA6D2EC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346" y="6325615"/>
            <a:ext cx="3249450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8454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D4B1-81A2-46FA-89F2-99DB7735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7A2B32-20A7-4451-8757-ACC0ABD0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585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3FCB4-689E-4491-854E-E554E58C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24" y="2834588"/>
            <a:ext cx="7108552" cy="118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44136-73C3-48FA-A3EA-93DAE10C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8CF4EA-1C1A-4170-B96A-DA1B0526C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5333" y="1904999"/>
            <a:ext cx="8911686" cy="46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F0E94-0ECE-438B-AD94-1EAF154222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1724" y="261891"/>
            <a:ext cx="7106630" cy="11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0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66AFB6-8B3C-470F-ABB0-25AEF59A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143" y="-113011"/>
            <a:ext cx="11366679" cy="7123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85C1A-B928-4E06-9903-713F1010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40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4D4B2-2622-41D9-AF89-8669E838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552" y="143103"/>
            <a:ext cx="7468247" cy="176189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DFEA6-EDE4-4969-A490-40732B4C3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8101" y="2148397"/>
            <a:ext cx="7633865" cy="43589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651C0ED-EEF7-4DFF-B47F-402C3BC65833}"/>
              </a:ext>
            </a:extLst>
          </p:cNvPr>
          <p:cNvCxnSpPr/>
          <p:nvPr/>
        </p:nvCxnSpPr>
        <p:spPr>
          <a:xfrm>
            <a:off x="7800375" y="2658511"/>
            <a:ext cx="177553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834C4C-3592-4CBE-A5B8-874B4BD35134}"/>
              </a:ext>
            </a:extLst>
          </p:cNvPr>
          <p:cNvCxnSpPr/>
          <p:nvPr/>
        </p:nvCxnSpPr>
        <p:spPr>
          <a:xfrm>
            <a:off x="2650480" y="2898208"/>
            <a:ext cx="37286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3696EA-1727-499A-A148-E21F829B34AA}"/>
              </a:ext>
            </a:extLst>
          </p:cNvPr>
          <p:cNvCxnSpPr/>
          <p:nvPr/>
        </p:nvCxnSpPr>
        <p:spPr>
          <a:xfrm>
            <a:off x="4346115" y="3664083"/>
            <a:ext cx="5273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44653F-4ED6-4D26-9613-08DBB9BF7258}"/>
              </a:ext>
            </a:extLst>
          </p:cNvPr>
          <p:cNvCxnSpPr/>
          <p:nvPr/>
        </p:nvCxnSpPr>
        <p:spPr>
          <a:xfrm>
            <a:off x="2530552" y="3902231"/>
            <a:ext cx="24498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FC9760-9D34-4BBE-8340-A284336E769C}"/>
              </a:ext>
            </a:extLst>
          </p:cNvPr>
          <p:cNvCxnSpPr/>
          <p:nvPr/>
        </p:nvCxnSpPr>
        <p:spPr>
          <a:xfrm>
            <a:off x="5105507" y="3901385"/>
            <a:ext cx="445659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BD5447-75F9-443A-BAE7-AA830F3FE981}"/>
              </a:ext>
            </a:extLst>
          </p:cNvPr>
          <p:cNvCxnSpPr/>
          <p:nvPr/>
        </p:nvCxnSpPr>
        <p:spPr>
          <a:xfrm>
            <a:off x="2530552" y="4163627"/>
            <a:ext cx="13756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ECBC5D-DA9A-47FA-82A2-CB5721CB3677}"/>
              </a:ext>
            </a:extLst>
          </p:cNvPr>
          <p:cNvCxnSpPr/>
          <p:nvPr/>
        </p:nvCxnSpPr>
        <p:spPr>
          <a:xfrm>
            <a:off x="4225915" y="4668106"/>
            <a:ext cx="53354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831056-0619-4AB4-BD76-6276F0CD0D04}"/>
              </a:ext>
            </a:extLst>
          </p:cNvPr>
          <p:cNvCxnSpPr/>
          <p:nvPr/>
        </p:nvCxnSpPr>
        <p:spPr>
          <a:xfrm>
            <a:off x="2545066" y="4909459"/>
            <a:ext cx="5677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21E221-8FC1-47AA-BE56-AF20A956D2D4}"/>
              </a:ext>
            </a:extLst>
          </p:cNvPr>
          <p:cNvCxnSpPr/>
          <p:nvPr/>
        </p:nvCxnSpPr>
        <p:spPr>
          <a:xfrm>
            <a:off x="3680992" y="4909351"/>
            <a:ext cx="58503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06E599-5489-48CB-9DDF-BF69B9830D4F}"/>
              </a:ext>
            </a:extLst>
          </p:cNvPr>
          <p:cNvCxnSpPr/>
          <p:nvPr/>
        </p:nvCxnSpPr>
        <p:spPr>
          <a:xfrm>
            <a:off x="2545066" y="5175682"/>
            <a:ext cx="58233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6687DA-5E85-4F42-97CA-7D62295D3DB9}"/>
              </a:ext>
            </a:extLst>
          </p:cNvPr>
          <p:cNvCxnSpPr/>
          <p:nvPr/>
        </p:nvCxnSpPr>
        <p:spPr>
          <a:xfrm>
            <a:off x="2530552" y="5421861"/>
            <a:ext cx="707508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B26719-9883-4DB5-93EE-A02DB49DEDC2}"/>
              </a:ext>
            </a:extLst>
          </p:cNvPr>
          <p:cNvCxnSpPr/>
          <p:nvPr/>
        </p:nvCxnSpPr>
        <p:spPr>
          <a:xfrm>
            <a:off x="2559580" y="5682555"/>
            <a:ext cx="58233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45003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2CE1-CDBC-423C-B8EA-2AC3DDD9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5DD513-6A03-4CF3-A10F-9CFCE1E73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708" y="-88511"/>
            <a:ext cx="7778321" cy="7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3002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7A6BA-C117-4770-9A08-6FE5B806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07" y="-25687"/>
            <a:ext cx="7705329" cy="186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ACA9-9422-4311-B6B1-55043507D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028" y="294519"/>
            <a:ext cx="2064000" cy="45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EBA3A-0E0A-4DC1-A6CD-2A011F914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630" y="1944913"/>
            <a:ext cx="9056913" cy="51525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0977A5-3A8B-4F9C-9F8D-FC84497F0CCF}"/>
              </a:ext>
            </a:extLst>
          </p:cNvPr>
          <p:cNvCxnSpPr/>
          <p:nvPr/>
        </p:nvCxnSpPr>
        <p:spPr>
          <a:xfrm>
            <a:off x="9852301" y="2264147"/>
            <a:ext cx="975356" cy="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BCCE8-4936-4FB9-BB6D-9F278E56CE1A}"/>
              </a:ext>
            </a:extLst>
          </p:cNvPr>
          <p:cNvCxnSpPr/>
          <p:nvPr/>
        </p:nvCxnSpPr>
        <p:spPr>
          <a:xfrm>
            <a:off x="2462850" y="2590513"/>
            <a:ext cx="846287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1247C3-A2FC-41D0-9822-9372E506D0A6}"/>
              </a:ext>
            </a:extLst>
          </p:cNvPr>
          <p:cNvCxnSpPr/>
          <p:nvPr/>
        </p:nvCxnSpPr>
        <p:spPr>
          <a:xfrm>
            <a:off x="2519727" y="2841992"/>
            <a:ext cx="12777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EE493-036A-469A-80C8-4EA907B92E18}"/>
              </a:ext>
            </a:extLst>
          </p:cNvPr>
          <p:cNvCxnSpPr/>
          <p:nvPr/>
        </p:nvCxnSpPr>
        <p:spPr>
          <a:xfrm>
            <a:off x="5836751" y="3169694"/>
            <a:ext cx="51005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4A11F1-A427-4E0E-8444-9516D2F6221F}"/>
              </a:ext>
            </a:extLst>
          </p:cNvPr>
          <p:cNvCxnSpPr/>
          <p:nvPr/>
        </p:nvCxnSpPr>
        <p:spPr>
          <a:xfrm>
            <a:off x="2404794" y="3512767"/>
            <a:ext cx="861870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F69502-1285-41FF-9B59-71009E4C41E3}"/>
              </a:ext>
            </a:extLst>
          </p:cNvPr>
          <p:cNvCxnSpPr/>
          <p:nvPr/>
        </p:nvCxnSpPr>
        <p:spPr>
          <a:xfrm>
            <a:off x="2476185" y="3795591"/>
            <a:ext cx="678346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54F07-23B8-45F1-BAD9-64E0FB4FD978}"/>
              </a:ext>
            </a:extLst>
          </p:cNvPr>
          <p:cNvCxnSpPr/>
          <p:nvPr/>
        </p:nvCxnSpPr>
        <p:spPr>
          <a:xfrm>
            <a:off x="4117512" y="4100490"/>
            <a:ext cx="672113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D8FF5B-EB9B-4F5B-B27B-CE3F8F9EABE4}"/>
              </a:ext>
            </a:extLst>
          </p:cNvPr>
          <p:cNvCxnSpPr/>
          <p:nvPr/>
        </p:nvCxnSpPr>
        <p:spPr>
          <a:xfrm>
            <a:off x="3216654" y="4400146"/>
            <a:ext cx="2721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DE09D1-2930-47F6-9225-77CEB733416A}"/>
              </a:ext>
            </a:extLst>
          </p:cNvPr>
          <p:cNvCxnSpPr/>
          <p:nvPr/>
        </p:nvCxnSpPr>
        <p:spPr>
          <a:xfrm>
            <a:off x="8883536" y="4393192"/>
            <a:ext cx="20828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4F52E3-6115-4125-AD23-4120BE714301}"/>
              </a:ext>
            </a:extLst>
          </p:cNvPr>
          <p:cNvCxnSpPr/>
          <p:nvPr/>
        </p:nvCxnSpPr>
        <p:spPr>
          <a:xfrm>
            <a:off x="5715151" y="4693454"/>
            <a:ext cx="314760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76DD6F-977B-4F1F-8665-269B1CEC15E6}"/>
              </a:ext>
            </a:extLst>
          </p:cNvPr>
          <p:cNvCxnSpPr/>
          <p:nvPr/>
        </p:nvCxnSpPr>
        <p:spPr>
          <a:xfrm>
            <a:off x="3593832" y="5002987"/>
            <a:ext cx="43526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5220EE-5BA0-48F4-A3DC-91E1433644D2}"/>
              </a:ext>
            </a:extLst>
          </p:cNvPr>
          <p:cNvCxnSpPr/>
          <p:nvPr/>
        </p:nvCxnSpPr>
        <p:spPr>
          <a:xfrm>
            <a:off x="4896476" y="5317764"/>
            <a:ext cx="60147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FF7258-97AD-48D1-B74F-A434E4CAAD50}"/>
              </a:ext>
            </a:extLst>
          </p:cNvPr>
          <p:cNvCxnSpPr/>
          <p:nvPr/>
        </p:nvCxnSpPr>
        <p:spPr>
          <a:xfrm>
            <a:off x="2448336" y="5617421"/>
            <a:ext cx="53568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7EB6CE-7481-4025-93DF-4E0498AF400A}"/>
              </a:ext>
            </a:extLst>
          </p:cNvPr>
          <p:cNvCxnSpPr/>
          <p:nvPr/>
        </p:nvCxnSpPr>
        <p:spPr>
          <a:xfrm>
            <a:off x="8457769" y="5627298"/>
            <a:ext cx="24360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309AF9-7F91-43A4-8D8F-82A7A095CD3D}"/>
              </a:ext>
            </a:extLst>
          </p:cNvPr>
          <p:cNvCxnSpPr/>
          <p:nvPr/>
        </p:nvCxnSpPr>
        <p:spPr>
          <a:xfrm>
            <a:off x="2419308" y="5932196"/>
            <a:ext cx="85615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1D011F1-AAA0-426A-B105-811DADD022EB}"/>
              </a:ext>
            </a:extLst>
          </p:cNvPr>
          <p:cNvCxnSpPr/>
          <p:nvPr/>
        </p:nvCxnSpPr>
        <p:spPr>
          <a:xfrm>
            <a:off x="2490699" y="6234776"/>
            <a:ext cx="23477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5912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3A1F-D6A0-45C8-A1DA-8DF6C0F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7C3098-64AF-4766-AC8D-50AAC6B76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768" y="-100425"/>
            <a:ext cx="8885603" cy="70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9304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EEA6-F428-431D-89FB-F87752FC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4D296-8E79-4261-AD44-5F85A0CA3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480" y="0"/>
            <a:ext cx="10116009" cy="6402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10C3A4-093A-40D5-9F38-5554A1F6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800" y="6513398"/>
            <a:ext cx="2296200" cy="44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3E6FC-9F6E-4067-A1C3-11695BFF7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955" y="6578564"/>
            <a:ext cx="2064000" cy="2392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369924-5FFB-4E6A-AB0F-9A607D3A824D}"/>
              </a:ext>
            </a:extLst>
          </p:cNvPr>
          <p:cNvCxnSpPr/>
          <p:nvPr/>
        </p:nvCxnSpPr>
        <p:spPr>
          <a:xfrm>
            <a:off x="7781197" y="6040903"/>
            <a:ext cx="3249660" cy="115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7F48EA-C617-4445-A101-3B8AD535DF5F}"/>
              </a:ext>
            </a:extLst>
          </p:cNvPr>
          <p:cNvCxnSpPr/>
          <p:nvPr/>
        </p:nvCxnSpPr>
        <p:spPr>
          <a:xfrm flipV="1">
            <a:off x="2526895" y="6241143"/>
            <a:ext cx="5470476" cy="208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205D85-C208-4D26-8389-DB88CD8F0B6F}"/>
              </a:ext>
            </a:extLst>
          </p:cNvPr>
          <p:cNvCxnSpPr/>
          <p:nvPr/>
        </p:nvCxnSpPr>
        <p:spPr>
          <a:xfrm flipV="1">
            <a:off x="2513371" y="4572000"/>
            <a:ext cx="6746743" cy="239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205D85-C208-4D26-8389-DB88CD8F0B6F}"/>
              </a:ext>
            </a:extLst>
          </p:cNvPr>
          <p:cNvCxnSpPr/>
          <p:nvPr/>
        </p:nvCxnSpPr>
        <p:spPr>
          <a:xfrm flipV="1">
            <a:off x="6139543" y="4201897"/>
            <a:ext cx="3795475" cy="72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205D85-C208-4D26-8389-DB88CD8F0B6F}"/>
              </a:ext>
            </a:extLst>
          </p:cNvPr>
          <p:cNvCxnSpPr/>
          <p:nvPr/>
        </p:nvCxnSpPr>
        <p:spPr>
          <a:xfrm>
            <a:off x="6560457" y="4368800"/>
            <a:ext cx="2960913" cy="290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0584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714B9-83F5-44CA-9D3D-53860D31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99" y="333829"/>
            <a:ext cx="7203075" cy="1619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DD57EC-07F1-4680-A022-C10E5DA2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214" y="3003332"/>
            <a:ext cx="8353643" cy="3107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D5B9E-05ED-420A-932E-C22B3B969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117" y="1088571"/>
            <a:ext cx="4463109" cy="6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9375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CE230-75AA-48C7-8DBB-5FF9FB8E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67"/>
            <a:ext cx="6859588" cy="208984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67FA37-2BDD-4CE7-9EF6-0F1A5AE91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9096" y="2028092"/>
            <a:ext cx="8011375" cy="4829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654B2-3350-49A5-9449-39C6FFD61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308" y="844062"/>
            <a:ext cx="4515350" cy="57698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6EE16E-E5D2-4601-98FA-CE3C1273C4A8}"/>
              </a:ext>
            </a:extLst>
          </p:cNvPr>
          <p:cNvCxnSpPr/>
          <p:nvPr/>
        </p:nvCxnSpPr>
        <p:spPr>
          <a:xfrm>
            <a:off x="5150515" y="3000882"/>
            <a:ext cx="4063823" cy="119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DA33CA-6344-4242-87D5-F1653EFB1D27}"/>
              </a:ext>
            </a:extLst>
          </p:cNvPr>
          <p:cNvCxnSpPr/>
          <p:nvPr/>
        </p:nvCxnSpPr>
        <p:spPr>
          <a:xfrm flipV="1">
            <a:off x="5450889" y="3200400"/>
            <a:ext cx="3939296" cy="75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0660E9-C743-4610-B447-2D65328533F6}"/>
              </a:ext>
            </a:extLst>
          </p:cNvPr>
          <p:cNvCxnSpPr/>
          <p:nvPr/>
        </p:nvCxnSpPr>
        <p:spPr>
          <a:xfrm>
            <a:off x="3376813" y="3420978"/>
            <a:ext cx="66138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8C1B5E-F69C-4B47-AE59-C338EBE6BE29}"/>
              </a:ext>
            </a:extLst>
          </p:cNvPr>
          <p:cNvCxnSpPr/>
          <p:nvPr/>
        </p:nvCxnSpPr>
        <p:spPr>
          <a:xfrm flipV="1">
            <a:off x="3142925" y="4056185"/>
            <a:ext cx="6856860" cy="29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004DDE-8706-46CA-8F8F-67BA1B4AFF56}"/>
              </a:ext>
            </a:extLst>
          </p:cNvPr>
          <p:cNvCxnSpPr/>
          <p:nvPr/>
        </p:nvCxnSpPr>
        <p:spPr>
          <a:xfrm flipV="1">
            <a:off x="2684584" y="4267200"/>
            <a:ext cx="732692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48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B774E8-2C69-47AC-B05D-E7501752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4" y="-75367"/>
            <a:ext cx="7649030" cy="217993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009C7C-18A7-44C5-87A4-C0C062C5C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3543" y="2148396"/>
            <a:ext cx="8126054" cy="47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926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C6F56-33EF-41AE-8E8B-106455DD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18" y="-75367"/>
            <a:ext cx="7099620" cy="2173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B6815-5142-47B9-A689-F409C717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0" y="1054103"/>
            <a:ext cx="5254416" cy="5803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45516-C698-4127-A77A-8BF007A04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481" y="2196006"/>
            <a:ext cx="4936897" cy="34876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051F1C-0634-481C-B70D-AEC6785120FB}"/>
              </a:ext>
            </a:extLst>
          </p:cNvPr>
          <p:cNvSpPr/>
          <p:nvPr/>
        </p:nvSpPr>
        <p:spPr>
          <a:xfrm>
            <a:off x="5477436" y="5693513"/>
            <a:ext cx="66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graft loss or death. Kaplan–Meier estimates for the composite endpoint graft loss and patient death in the CKD273 pattern positive (CKD273 classification value &gt;0.48) and negative (CKD273 classification value &lt;0.48).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83F6D-157A-4F80-9B52-02E2F2CD7177}"/>
              </a:ext>
            </a:extLst>
          </p:cNvPr>
          <p:cNvSpPr/>
          <p:nvPr/>
        </p:nvSpPr>
        <p:spPr>
          <a:xfrm>
            <a:off x="152400" y="-35862"/>
            <a:ext cx="5091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 analysis for the differentiation of patients with graft loss/death (5:1) from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(A) CKD273 at 24 months after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(B) %eGFR slope/year.</a:t>
            </a:r>
          </a:p>
        </p:txBody>
      </p:sp>
    </p:spTree>
    <p:extLst>
      <p:ext uri="{BB962C8B-B14F-4D97-AF65-F5344CB8AC3E}">
        <p14:creationId xmlns:p14="http://schemas.microsoft.com/office/powerpoint/2010/main" val="356859967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077B11-90FE-41E9-B7BE-FEB5E8D13761}"/>
              </a:ext>
            </a:extLst>
          </p:cNvPr>
          <p:cNvSpPr/>
          <p:nvPr/>
        </p:nvSpPr>
        <p:spPr>
          <a:xfrm>
            <a:off x="2519081" y="335846"/>
            <a:ext cx="8875059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Kidney transplantation is the best treatment option for ESKD but is still associated with a long-term graft failure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Identifying grafts with high failure risk before initial decline of eGFR with irreversible graft changes is a challenge for transplant professionals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Transplantation medicine is facing an emerging need for novel disease endpoint-specific biomarkers, with practical application in preventive screening, early diagnostic, and improved prognostic and therapeutic utility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application of urinary proteome analysis via the CKD classifier CKD273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 valuable tool for risk stratification and prediction of long-term graft loss in KTRs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CKD273 may allow for close non-invasive monitoring of graft dysfunction even at the stage without clinical symptoms and may contribute to longer graft survival by timely initiation of preventive therapy or reduced waiting for a second transplant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implementation into the clinical practice is missing</a:t>
            </a:r>
          </a:p>
        </p:txBody>
      </p:sp>
    </p:spTree>
    <p:extLst>
      <p:ext uri="{BB962C8B-B14F-4D97-AF65-F5344CB8AC3E}">
        <p14:creationId xmlns:p14="http://schemas.microsoft.com/office/powerpoint/2010/main" val="1513374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CEE0870-2A9E-4318-A8C9-9FF26FDEB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6033AB-638D-4100-9CAE-4EBFAACCF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6883" y="549929"/>
            <a:ext cx="3458235" cy="295968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B6D527-26A5-44FD-A0CC-97AC7EEB3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2" r="19379" b="2"/>
          <a:stretch/>
        </p:blipFill>
        <p:spPr>
          <a:xfrm>
            <a:off x="3535687" y="622848"/>
            <a:ext cx="5358091" cy="4433968"/>
          </a:xfrm>
          <a:custGeom>
            <a:avLst/>
            <a:gdLst/>
            <a:ahLst/>
            <a:cxnLst/>
            <a:rect l="l" t="t" r="r" b="b"/>
            <a:pathLst>
              <a:path w="3236576" h="2678356">
                <a:moveTo>
                  <a:pt x="1852211" y="0"/>
                </a:moveTo>
                <a:cubicBezTo>
                  <a:pt x="2065020" y="0"/>
                  <a:pt x="2260881" y="36024"/>
                  <a:pt x="2434448" y="106974"/>
                </a:cubicBezTo>
                <a:cubicBezTo>
                  <a:pt x="2597110" y="173517"/>
                  <a:pt x="2739977" y="270643"/>
                  <a:pt x="2859090" y="395597"/>
                </a:cubicBezTo>
                <a:cubicBezTo>
                  <a:pt x="3102529" y="651072"/>
                  <a:pt x="3236576" y="1014131"/>
                  <a:pt x="3236576" y="1417925"/>
                </a:cubicBezTo>
                <a:cubicBezTo>
                  <a:pt x="3236576" y="1579026"/>
                  <a:pt x="3184694" y="1708324"/>
                  <a:pt x="3068427" y="1837191"/>
                </a:cubicBezTo>
                <a:cubicBezTo>
                  <a:pt x="2946813" y="1971994"/>
                  <a:pt x="2764077" y="2096154"/>
                  <a:pt x="2570578" y="2227590"/>
                </a:cubicBezTo>
                <a:cubicBezTo>
                  <a:pt x="2534878" y="2251811"/>
                  <a:pt x="2497998" y="2276888"/>
                  <a:pt x="2461118" y="2302270"/>
                </a:cubicBezTo>
                <a:cubicBezTo>
                  <a:pt x="2131001" y="2529427"/>
                  <a:pt x="1890063" y="2678356"/>
                  <a:pt x="1561683" y="2678356"/>
                </a:cubicBezTo>
                <a:cubicBezTo>
                  <a:pt x="1061333" y="2678356"/>
                  <a:pt x="706977" y="2495543"/>
                  <a:pt x="376860" y="2067039"/>
                </a:cubicBezTo>
                <a:cubicBezTo>
                  <a:pt x="333659" y="2010953"/>
                  <a:pt x="291432" y="1959945"/>
                  <a:pt x="250592" y="1910648"/>
                </a:cubicBezTo>
                <a:cubicBezTo>
                  <a:pt x="81332" y="1706243"/>
                  <a:pt x="0" y="1599944"/>
                  <a:pt x="0" y="1417925"/>
                </a:cubicBezTo>
                <a:cubicBezTo>
                  <a:pt x="0" y="1237191"/>
                  <a:pt x="50979" y="1058657"/>
                  <a:pt x="151411" y="887282"/>
                </a:cubicBezTo>
                <a:cubicBezTo>
                  <a:pt x="249689" y="719635"/>
                  <a:pt x="390195" y="566180"/>
                  <a:pt x="568972" y="431316"/>
                </a:cubicBezTo>
                <a:cubicBezTo>
                  <a:pt x="744691" y="298716"/>
                  <a:pt x="953401" y="189359"/>
                  <a:pt x="1172669" y="115107"/>
                </a:cubicBezTo>
                <a:cubicBezTo>
                  <a:pt x="1397840" y="38716"/>
                  <a:pt x="1626554" y="0"/>
                  <a:pt x="1852211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E34313D-7C1D-4370-9775-A6D836773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712" y="665806"/>
            <a:ext cx="3236576" cy="2678356"/>
          </a:xfrm>
          <a:custGeom>
            <a:avLst/>
            <a:gdLst>
              <a:gd name="connsiteX0" fmla="*/ 1827004 w 3236576"/>
              <a:gd name="connsiteY0" fmla="*/ 92602 h 2678356"/>
              <a:gd name="connsiteX1" fmla="*/ 1197590 w 3236576"/>
              <a:gd name="connsiteY1" fmla="*/ 199218 h 2678356"/>
              <a:gd name="connsiteX2" fmla="*/ 638426 w 3236576"/>
              <a:gd name="connsiteY2" fmla="*/ 492101 h 2678356"/>
              <a:gd name="connsiteX3" fmla="*/ 251668 w 3236576"/>
              <a:gd name="connsiteY3" fmla="*/ 914431 h 2678356"/>
              <a:gd name="connsiteX4" fmla="*/ 111426 w 3236576"/>
              <a:gd name="connsiteY4" fmla="*/ 1405930 h 2678356"/>
              <a:gd name="connsiteX5" fmla="*/ 343532 w 3236576"/>
              <a:gd name="connsiteY5" fmla="*/ 1862306 h 2678356"/>
              <a:gd name="connsiteX6" fmla="*/ 460486 w 3236576"/>
              <a:gd name="connsiteY6" fmla="*/ 2007161 h 2678356"/>
              <a:gd name="connsiteX7" fmla="*/ 1557908 w 3236576"/>
              <a:gd name="connsiteY7" fmla="*/ 2573382 h 2678356"/>
              <a:gd name="connsiteX8" fmla="*/ 2390993 w 3236576"/>
              <a:gd name="connsiteY8" fmla="*/ 2225039 h 2678356"/>
              <a:gd name="connsiteX9" fmla="*/ 2492379 w 3236576"/>
              <a:gd name="connsiteY9" fmla="*/ 2155868 h 2678356"/>
              <a:gd name="connsiteX10" fmla="*/ 2953503 w 3236576"/>
              <a:gd name="connsiteY10" fmla="*/ 1794268 h 2678356"/>
              <a:gd name="connsiteX11" fmla="*/ 3109248 w 3236576"/>
              <a:gd name="connsiteY11" fmla="*/ 1405930 h 2678356"/>
              <a:gd name="connsiteX12" fmla="*/ 2759609 w 3236576"/>
              <a:gd name="connsiteY12" fmla="*/ 459017 h 2678356"/>
              <a:gd name="connsiteX13" fmla="*/ 2366291 w 3236576"/>
              <a:gd name="connsiteY13" fmla="*/ 191684 h 2678356"/>
              <a:gd name="connsiteX14" fmla="*/ 1827004 w 3236576"/>
              <a:gd name="connsiteY14" fmla="*/ 92602 h 2678356"/>
              <a:gd name="connsiteX15" fmla="*/ 1852211 w 3236576"/>
              <a:gd name="connsiteY15" fmla="*/ 0 h 2678356"/>
              <a:gd name="connsiteX16" fmla="*/ 2434448 w 3236576"/>
              <a:gd name="connsiteY16" fmla="*/ 106974 h 2678356"/>
              <a:gd name="connsiteX17" fmla="*/ 2859090 w 3236576"/>
              <a:gd name="connsiteY17" fmla="*/ 395597 h 2678356"/>
              <a:gd name="connsiteX18" fmla="*/ 3236576 w 3236576"/>
              <a:gd name="connsiteY18" fmla="*/ 1417925 h 2678356"/>
              <a:gd name="connsiteX19" fmla="*/ 3068427 w 3236576"/>
              <a:gd name="connsiteY19" fmla="*/ 1837191 h 2678356"/>
              <a:gd name="connsiteX20" fmla="*/ 2570578 w 3236576"/>
              <a:gd name="connsiteY20" fmla="*/ 2227590 h 2678356"/>
              <a:gd name="connsiteX21" fmla="*/ 2461118 w 3236576"/>
              <a:gd name="connsiteY21" fmla="*/ 2302270 h 2678356"/>
              <a:gd name="connsiteX22" fmla="*/ 1561683 w 3236576"/>
              <a:gd name="connsiteY22" fmla="*/ 2678356 h 2678356"/>
              <a:gd name="connsiteX23" fmla="*/ 376860 w 3236576"/>
              <a:gd name="connsiteY23" fmla="*/ 2067039 h 2678356"/>
              <a:gd name="connsiteX24" fmla="*/ 250592 w 3236576"/>
              <a:gd name="connsiteY24" fmla="*/ 1910648 h 2678356"/>
              <a:gd name="connsiteX25" fmla="*/ 0 w 3236576"/>
              <a:gd name="connsiteY25" fmla="*/ 1417925 h 2678356"/>
              <a:gd name="connsiteX26" fmla="*/ 151411 w 3236576"/>
              <a:gd name="connsiteY26" fmla="*/ 887282 h 2678356"/>
              <a:gd name="connsiteX27" fmla="*/ 568972 w 3236576"/>
              <a:gd name="connsiteY27" fmla="*/ 431316 h 2678356"/>
              <a:gd name="connsiteX28" fmla="*/ 1172669 w 3236576"/>
              <a:gd name="connsiteY28" fmla="*/ 115107 h 2678356"/>
              <a:gd name="connsiteX29" fmla="*/ 1852211 w 3236576"/>
              <a:gd name="connsiteY29" fmla="*/ 0 h 267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36576" h="2678356">
                <a:moveTo>
                  <a:pt x="1827004" y="92602"/>
                </a:moveTo>
                <a:cubicBezTo>
                  <a:pt x="1617993" y="92602"/>
                  <a:pt x="1406151" y="128462"/>
                  <a:pt x="1197590" y="199218"/>
                </a:cubicBezTo>
                <a:cubicBezTo>
                  <a:pt x="994497" y="267993"/>
                  <a:pt x="801183" y="369283"/>
                  <a:pt x="638426" y="492101"/>
                </a:cubicBezTo>
                <a:cubicBezTo>
                  <a:pt x="472837" y="617016"/>
                  <a:pt x="342696" y="759151"/>
                  <a:pt x="251668" y="914431"/>
                </a:cubicBezTo>
                <a:cubicBezTo>
                  <a:pt x="158645" y="1073165"/>
                  <a:pt x="111426" y="1238528"/>
                  <a:pt x="111426" y="1405930"/>
                </a:cubicBezTo>
                <a:cubicBezTo>
                  <a:pt x="111426" y="1574522"/>
                  <a:pt x="186758" y="1672980"/>
                  <a:pt x="343532" y="1862306"/>
                </a:cubicBezTo>
                <a:cubicBezTo>
                  <a:pt x="381359" y="1907967"/>
                  <a:pt x="420472" y="1955212"/>
                  <a:pt x="460486" y="2007161"/>
                </a:cubicBezTo>
                <a:cubicBezTo>
                  <a:pt x="766251" y="2404054"/>
                  <a:pt x="1094467" y="2573382"/>
                  <a:pt x="1557908" y="2573382"/>
                </a:cubicBezTo>
                <a:cubicBezTo>
                  <a:pt x="1862063" y="2573382"/>
                  <a:pt x="2085228" y="2435439"/>
                  <a:pt x="2390993" y="2225039"/>
                </a:cubicBezTo>
                <a:cubicBezTo>
                  <a:pt x="2425153" y="2201529"/>
                  <a:pt x="2459313" y="2178302"/>
                  <a:pt x="2492379" y="2155868"/>
                </a:cubicBezTo>
                <a:cubicBezTo>
                  <a:pt x="2671604" y="2034127"/>
                  <a:pt x="2840860" y="1919127"/>
                  <a:pt x="2953503" y="1794268"/>
                </a:cubicBezTo>
                <a:cubicBezTo>
                  <a:pt x="3061193" y="1674907"/>
                  <a:pt x="3109248" y="1555147"/>
                  <a:pt x="3109248" y="1405930"/>
                </a:cubicBezTo>
                <a:cubicBezTo>
                  <a:pt x="3109248" y="1031923"/>
                  <a:pt x="2985089" y="695646"/>
                  <a:pt x="2759609" y="459017"/>
                </a:cubicBezTo>
                <a:cubicBezTo>
                  <a:pt x="2649282" y="343280"/>
                  <a:pt x="2516954" y="253319"/>
                  <a:pt x="2366291" y="191684"/>
                </a:cubicBezTo>
                <a:cubicBezTo>
                  <a:pt x="2205527" y="125969"/>
                  <a:pt x="2024114" y="92602"/>
                  <a:pt x="1827004" y="92602"/>
                </a:cubicBezTo>
                <a:close/>
                <a:moveTo>
                  <a:pt x="1852211" y="0"/>
                </a:moveTo>
                <a:cubicBezTo>
                  <a:pt x="2065020" y="0"/>
                  <a:pt x="2260881" y="36024"/>
                  <a:pt x="2434448" y="106974"/>
                </a:cubicBezTo>
                <a:cubicBezTo>
                  <a:pt x="2597110" y="173517"/>
                  <a:pt x="2739977" y="270643"/>
                  <a:pt x="2859090" y="395597"/>
                </a:cubicBezTo>
                <a:cubicBezTo>
                  <a:pt x="3102529" y="651072"/>
                  <a:pt x="3236576" y="1014131"/>
                  <a:pt x="3236576" y="1417925"/>
                </a:cubicBezTo>
                <a:cubicBezTo>
                  <a:pt x="3236576" y="1579026"/>
                  <a:pt x="3184694" y="1708324"/>
                  <a:pt x="3068427" y="1837191"/>
                </a:cubicBezTo>
                <a:cubicBezTo>
                  <a:pt x="2946813" y="1971994"/>
                  <a:pt x="2764077" y="2096154"/>
                  <a:pt x="2570578" y="2227590"/>
                </a:cubicBezTo>
                <a:cubicBezTo>
                  <a:pt x="2534878" y="2251811"/>
                  <a:pt x="2497998" y="2276888"/>
                  <a:pt x="2461118" y="2302270"/>
                </a:cubicBezTo>
                <a:cubicBezTo>
                  <a:pt x="2131001" y="2529427"/>
                  <a:pt x="1890063" y="2678356"/>
                  <a:pt x="1561683" y="2678356"/>
                </a:cubicBezTo>
                <a:cubicBezTo>
                  <a:pt x="1061333" y="2678356"/>
                  <a:pt x="706977" y="2495543"/>
                  <a:pt x="376860" y="2067039"/>
                </a:cubicBezTo>
                <a:cubicBezTo>
                  <a:pt x="333659" y="2010953"/>
                  <a:pt x="291432" y="1959945"/>
                  <a:pt x="250592" y="1910648"/>
                </a:cubicBezTo>
                <a:cubicBezTo>
                  <a:pt x="81332" y="1706243"/>
                  <a:pt x="0" y="1599944"/>
                  <a:pt x="0" y="1417925"/>
                </a:cubicBezTo>
                <a:cubicBezTo>
                  <a:pt x="0" y="1237191"/>
                  <a:pt x="50979" y="1058657"/>
                  <a:pt x="151411" y="887282"/>
                </a:cubicBezTo>
                <a:cubicBezTo>
                  <a:pt x="249689" y="719635"/>
                  <a:pt x="390195" y="566180"/>
                  <a:pt x="568972" y="431316"/>
                </a:cubicBezTo>
                <a:cubicBezTo>
                  <a:pt x="744691" y="298716"/>
                  <a:pt x="953401" y="189359"/>
                  <a:pt x="1172669" y="115107"/>
                </a:cubicBezTo>
                <a:cubicBezTo>
                  <a:pt x="1397840" y="38716"/>
                  <a:pt x="1626554" y="0"/>
                  <a:pt x="1852211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BAE35-F13B-4056-9ABC-F1B9A43D4B02}"/>
              </a:ext>
            </a:extLst>
          </p:cNvPr>
          <p:cNvSpPr txBox="1"/>
          <p:nvPr/>
        </p:nvSpPr>
        <p:spPr>
          <a:xfrm>
            <a:off x="1741329" y="5240005"/>
            <a:ext cx="9124213" cy="105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44996093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7439-CFEF-46C2-BD32-8E953541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C1AF5D-A226-4934-B44A-854B4BB0D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980" y="-44802"/>
            <a:ext cx="9703110" cy="77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33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B1DB7-4C7B-48EB-A2E8-0D9E8A86B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3021" y="1180730"/>
            <a:ext cx="4447995" cy="496068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11083" y="0"/>
            <a:ext cx="6052460" cy="6858000"/>
            <a:chOff x="1674920" y="624110"/>
            <a:chExt cx="4421080" cy="49966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06A368-E1BF-4110-9357-FF7CFD2A9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920" y="624110"/>
              <a:ext cx="4421080" cy="499669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44BAF2-1EB5-462C-B4B7-7C825D6DAF1F}"/>
                </a:ext>
              </a:extLst>
            </p:cNvPr>
            <p:cNvCxnSpPr/>
            <p:nvPr/>
          </p:nvCxnSpPr>
          <p:spPr>
            <a:xfrm>
              <a:off x="3799643" y="1065320"/>
              <a:ext cx="229635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F751A4-A311-468B-A5E3-F0C0887C185D}"/>
                </a:ext>
              </a:extLst>
            </p:cNvPr>
            <p:cNvCxnSpPr/>
            <p:nvPr/>
          </p:nvCxnSpPr>
          <p:spPr>
            <a:xfrm>
              <a:off x="2095130" y="1231601"/>
              <a:ext cx="391505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4B2EC0-0C78-4DC5-9257-F6BFC0E695CE}"/>
                </a:ext>
              </a:extLst>
            </p:cNvPr>
            <p:cNvCxnSpPr/>
            <p:nvPr/>
          </p:nvCxnSpPr>
          <p:spPr>
            <a:xfrm>
              <a:off x="2167844" y="1397036"/>
              <a:ext cx="384107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AF55766-E196-4B2B-A877-BC7582EED791}"/>
                </a:ext>
              </a:extLst>
            </p:cNvPr>
            <p:cNvCxnSpPr/>
            <p:nvPr/>
          </p:nvCxnSpPr>
          <p:spPr>
            <a:xfrm>
              <a:off x="2095130" y="1553592"/>
              <a:ext cx="391505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6DA6FB-16FF-4ACB-91D7-78F2E91E3F0C}"/>
                </a:ext>
              </a:extLst>
            </p:cNvPr>
            <p:cNvCxnSpPr/>
            <p:nvPr/>
          </p:nvCxnSpPr>
          <p:spPr>
            <a:xfrm>
              <a:off x="2521258" y="1719873"/>
              <a:ext cx="357474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CC7A61-4B51-40EC-A0E4-03C646C6C4E4}"/>
                </a:ext>
              </a:extLst>
            </p:cNvPr>
            <p:cNvCxnSpPr/>
            <p:nvPr/>
          </p:nvCxnSpPr>
          <p:spPr>
            <a:xfrm>
              <a:off x="2592925" y="1875972"/>
              <a:ext cx="34172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5ABA31-4DD6-4C11-AEC0-A63A0207D6B1}"/>
                </a:ext>
              </a:extLst>
            </p:cNvPr>
            <p:cNvCxnSpPr/>
            <p:nvPr/>
          </p:nvCxnSpPr>
          <p:spPr>
            <a:xfrm>
              <a:off x="3799643" y="3954651"/>
              <a:ext cx="221054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E987AC-9398-4C6D-8964-274815EDD59F}"/>
                </a:ext>
              </a:extLst>
            </p:cNvPr>
            <p:cNvCxnSpPr/>
            <p:nvPr/>
          </p:nvCxnSpPr>
          <p:spPr>
            <a:xfrm>
              <a:off x="2124158" y="4116844"/>
              <a:ext cx="391505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2B2BEF6-9EA7-40B7-93E5-AAA91FB2A939}"/>
                </a:ext>
              </a:extLst>
            </p:cNvPr>
            <p:cNvCxnSpPr/>
            <p:nvPr/>
          </p:nvCxnSpPr>
          <p:spPr>
            <a:xfrm>
              <a:off x="2095130" y="4267764"/>
              <a:ext cx="400087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CA19A9-89DB-461D-A090-95FC78B6D096}"/>
                </a:ext>
              </a:extLst>
            </p:cNvPr>
            <p:cNvCxnSpPr/>
            <p:nvPr/>
          </p:nvCxnSpPr>
          <p:spPr>
            <a:xfrm>
              <a:off x="2095130" y="4439681"/>
              <a:ext cx="391505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D23EEC-AE43-4291-9545-1B222DBD9E2B}"/>
                </a:ext>
              </a:extLst>
            </p:cNvPr>
            <p:cNvCxnSpPr/>
            <p:nvPr/>
          </p:nvCxnSpPr>
          <p:spPr>
            <a:xfrm>
              <a:off x="2095130" y="4604269"/>
              <a:ext cx="310718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22E24D-D907-48B9-8CED-A56440A435E8}"/>
              </a:ext>
            </a:extLst>
          </p:cNvPr>
          <p:cNvCxnSpPr/>
          <p:nvPr/>
        </p:nvCxnSpPr>
        <p:spPr>
          <a:xfrm>
            <a:off x="7802049" y="1349406"/>
            <a:ext cx="42233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C9FC9-0B0B-4B55-8E84-FF7FEF02A9C4}"/>
              </a:ext>
            </a:extLst>
          </p:cNvPr>
          <p:cNvCxnSpPr/>
          <p:nvPr/>
        </p:nvCxnSpPr>
        <p:spPr>
          <a:xfrm>
            <a:off x="7787535" y="1655190"/>
            <a:ext cx="42121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649825-7270-4C55-AEA9-1DBE8F155F9B}"/>
              </a:ext>
            </a:extLst>
          </p:cNvPr>
          <p:cNvCxnSpPr/>
          <p:nvPr/>
        </p:nvCxnSpPr>
        <p:spPr>
          <a:xfrm>
            <a:off x="7773021" y="1908555"/>
            <a:ext cx="42233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077819-1F2F-419B-8EC1-934001854A1F}"/>
              </a:ext>
            </a:extLst>
          </p:cNvPr>
          <p:cNvCxnSpPr/>
          <p:nvPr/>
        </p:nvCxnSpPr>
        <p:spPr>
          <a:xfrm>
            <a:off x="7787535" y="2462914"/>
            <a:ext cx="42233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D9441C-9B60-489D-A88A-DDD0D84D6385}"/>
              </a:ext>
            </a:extLst>
          </p:cNvPr>
          <p:cNvCxnSpPr>
            <a:cxnSpLocks/>
          </p:cNvCxnSpPr>
          <p:nvPr/>
        </p:nvCxnSpPr>
        <p:spPr>
          <a:xfrm flipV="1">
            <a:off x="7787535" y="2746154"/>
            <a:ext cx="4223349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AB7415E-9115-437C-8A9D-F26809C7B3FE}"/>
              </a:ext>
            </a:extLst>
          </p:cNvPr>
          <p:cNvCxnSpPr/>
          <p:nvPr/>
        </p:nvCxnSpPr>
        <p:spPr>
          <a:xfrm>
            <a:off x="7816563" y="3022910"/>
            <a:ext cx="9547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649825-7270-4C55-AEA9-1DBE8F155F9B}"/>
              </a:ext>
            </a:extLst>
          </p:cNvPr>
          <p:cNvCxnSpPr/>
          <p:nvPr/>
        </p:nvCxnSpPr>
        <p:spPr>
          <a:xfrm>
            <a:off x="7809309" y="2177067"/>
            <a:ext cx="42233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872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71C8-7493-44C7-B1F0-83197BAD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24943-B00A-4856-A9DF-FCB4D3BBA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229" y="-191470"/>
            <a:ext cx="9231085" cy="8165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F4EA1-EB15-4CA0-B7EC-512CBC46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08" y="3860800"/>
            <a:ext cx="3057014" cy="7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768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9B70-5E6F-4932-B653-0FD8D080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AFE6-C188-4D90-BBC6-B3A65CF9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urgent need for new biomarker for early detection of graft dysfunction!</a:t>
            </a:r>
          </a:p>
        </p:txBody>
      </p:sp>
    </p:spTree>
    <p:extLst>
      <p:ext uri="{BB962C8B-B14F-4D97-AF65-F5344CB8AC3E}">
        <p14:creationId xmlns:p14="http://schemas.microsoft.com/office/powerpoint/2010/main" val="32235287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233EDE-105C-477D-BE74-228E83515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94" y="1146629"/>
            <a:ext cx="12155263" cy="589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2D4F3-AEC8-499A-A770-72CFF35C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486" y="417250"/>
            <a:ext cx="1923845" cy="431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E161D-C66A-4A70-BBBD-D73F099AE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832" y="-14514"/>
            <a:ext cx="6220705" cy="13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7327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F1B4-AEA1-413D-9963-0CA9A6BE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proteomes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EE36-8230-4662-80DD-5E9CFAB89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mbria" panose="02040503050406030204" pitchFamily="18" charset="0"/>
              </a:rPr>
              <a:t>Urinary proteome is a distinct entity from the conventional nosology of proteinuria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proteome constitutes the entire genomic protein content that is excreted in urine in health and disease states.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Proteomic urine analysis could predict the diagnosis of renal transplant pathologies early, which could impact the graft function and survival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11981734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56D34-0819-464E-8C95-A0388E42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76" y="176266"/>
            <a:ext cx="8539801" cy="32527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E8B44-5DD2-4A70-B66F-D02C696F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876" y="2293398"/>
            <a:ext cx="8915400" cy="377762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urinary proteins are generated by the kidney, hence the urinary proteome holds substantial information on the kidney, and assessment of the urinary proteome could be considered a ‘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biopsy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67066326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2676</TotalTime>
  <Words>309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Meiryo</vt:lpstr>
      <vt:lpstr>Arial</vt:lpstr>
      <vt:lpstr>Cambria</vt:lpstr>
      <vt:lpstr>Century Gothic</vt:lpstr>
      <vt:lpstr>Times New Roman</vt:lpstr>
      <vt:lpstr>Wingdings 3</vt:lpstr>
      <vt:lpstr>Wisp</vt:lpstr>
      <vt:lpstr>Proteomic analysis in monitoring the kidney allograft function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Urinary proteomes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proteomics in kidney transplantation</dc:title>
  <dc:creator>Irena</dc:creator>
  <cp:lastModifiedBy>Goce Spasovski</cp:lastModifiedBy>
  <cp:revision>84</cp:revision>
  <dcterms:created xsi:type="dcterms:W3CDTF">2022-09-29T18:14:23Z</dcterms:created>
  <dcterms:modified xsi:type="dcterms:W3CDTF">2023-10-19T20:46:56Z</dcterms:modified>
</cp:coreProperties>
</file>