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268C2-F738-48E6-BAD8-86DA36E2FA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64CBDD-AB1D-4120-A709-568DCD56B7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B7CF56-D5C3-4100-9FB2-97532845302C}"/>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5" name="Footer Placeholder 4">
            <a:extLst>
              <a:ext uri="{FF2B5EF4-FFF2-40B4-BE49-F238E27FC236}">
                <a16:creationId xmlns:a16="http://schemas.microsoft.com/office/drawing/2014/main" id="{E131219C-7DAB-432C-860F-5A10FE406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CB54F4-4AE4-4B3B-81FB-51AAF652FFA8}"/>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413268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3027C-3B92-4552-8E5C-F71838C3C8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74D812-874F-4BEA-BC6F-8C85B1B1FF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EF741-69FD-49BD-A546-65F6B2059EAF}"/>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5" name="Footer Placeholder 4">
            <a:extLst>
              <a:ext uri="{FF2B5EF4-FFF2-40B4-BE49-F238E27FC236}">
                <a16:creationId xmlns:a16="http://schemas.microsoft.com/office/drawing/2014/main" id="{998BAD2D-9202-4A77-B4A5-7727FD84E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33E290-047D-4A11-A8A9-A798966D18FF}"/>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234674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AA0CD7-B3B8-44AB-8574-6457ED52FB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B9732E-801C-4727-960F-8C5BBA674D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36B37B-6463-47DC-92A6-2565AE7DAF5E}"/>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5" name="Footer Placeholder 4">
            <a:extLst>
              <a:ext uri="{FF2B5EF4-FFF2-40B4-BE49-F238E27FC236}">
                <a16:creationId xmlns:a16="http://schemas.microsoft.com/office/drawing/2014/main" id="{D1754018-1299-46B2-A724-4F66A39FC3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B99F7-65D8-4BBB-8FD8-1AD3DC488307}"/>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215517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4437-17DF-4B0A-92AF-34E9ECF5D1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C8BAE9-FD64-4A5D-9C04-6C20E836A5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BE6948-A728-4FC7-9FB1-3E1146206FF2}"/>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5" name="Footer Placeholder 4">
            <a:extLst>
              <a:ext uri="{FF2B5EF4-FFF2-40B4-BE49-F238E27FC236}">
                <a16:creationId xmlns:a16="http://schemas.microsoft.com/office/drawing/2014/main" id="{0DD4B056-58B1-479C-9746-29327D6E61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9327FD-0EFE-4FDA-93D2-15CFE34B1499}"/>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2059723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023F-4C9D-464B-8294-5D758DA633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010BC5-55FB-4672-B974-FB74DC777C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1E9E10-ECEC-43B9-A27B-DAA2E59CB684}"/>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5" name="Footer Placeholder 4">
            <a:extLst>
              <a:ext uri="{FF2B5EF4-FFF2-40B4-BE49-F238E27FC236}">
                <a16:creationId xmlns:a16="http://schemas.microsoft.com/office/drawing/2014/main" id="{6751B07E-B74C-4CC6-AACC-EFA4078248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A4BA0-8336-407A-A42F-213A0D7BA578}"/>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1729655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BB1C-B46B-441E-8B85-2CE0FD6E8D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F10616-AD52-4F61-BE0E-5029A25B41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9AACEC-92B1-475E-BB71-C9A569A5F1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665FE2-0544-431B-9B46-AF4386CDDF31}"/>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6" name="Footer Placeholder 5">
            <a:extLst>
              <a:ext uri="{FF2B5EF4-FFF2-40B4-BE49-F238E27FC236}">
                <a16:creationId xmlns:a16="http://schemas.microsoft.com/office/drawing/2014/main" id="{7D8BBB00-61F7-4141-82D3-8909F1CB83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05D0E3-1543-4808-B8B6-2B6422E64ACE}"/>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3904498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E2569-4E37-422B-A268-EBFD05DBA4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C55F93-5FAF-4E82-A1E3-073890D208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E3CC4C-8957-4CFC-8438-5C3D580B1C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B0F0CC-E017-436D-BAFC-62941C2488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9A3A3C-F2C2-4781-AAFC-76B8F3674F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665588-4D72-453E-A2EF-55F925CADB1D}"/>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8" name="Footer Placeholder 7">
            <a:extLst>
              <a:ext uri="{FF2B5EF4-FFF2-40B4-BE49-F238E27FC236}">
                <a16:creationId xmlns:a16="http://schemas.microsoft.com/office/drawing/2014/main" id="{31F1ED77-5115-4BB0-91B4-A75462B7E1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D93BE5-B2A4-4BD2-A4F7-4C453A723385}"/>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3388056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B4A0A-8531-4CEE-9C25-4AB00990BE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3A4A0B-1149-41AA-94F2-E14F972A52EC}"/>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4" name="Footer Placeholder 3">
            <a:extLst>
              <a:ext uri="{FF2B5EF4-FFF2-40B4-BE49-F238E27FC236}">
                <a16:creationId xmlns:a16="http://schemas.microsoft.com/office/drawing/2014/main" id="{F7726D21-116B-4E5D-A2B5-E8F61D9B92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540350-5BD8-4E91-94C0-31D0A3B4E3CB}"/>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986820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98B815-46E2-44BC-BE67-D33BA871DB34}"/>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3" name="Footer Placeholder 2">
            <a:extLst>
              <a:ext uri="{FF2B5EF4-FFF2-40B4-BE49-F238E27FC236}">
                <a16:creationId xmlns:a16="http://schemas.microsoft.com/office/drawing/2014/main" id="{6A985DCD-1DEB-4378-851C-50F789290C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A5B7BD-7880-4209-A887-B5158F385637}"/>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200131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C34A9-A099-4F61-8CAA-4E6D3924D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57CFAA-4474-4FF4-8281-4BACDEE1B4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2B3724-810B-43C8-A3C4-5674306179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C60C27-0277-42A1-8624-A4A17C3B9F8B}"/>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6" name="Footer Placeholder 5">
            <a:extLst>
              <a:ext uri="{FF2B5EF4-FFF2-40B4-BE49-F238E27FC236}">
                <a16:creationId xmlns:a16="http://schemas.microsoft.com/office/drawing/2014/main" id="{D85BEC81-9DF7-40B7-8A7D-ABFA299657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31532C-2A38-45E6-A49B-FC5C496B152C}"/>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35347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764E0-EEDF-49BA-99D5-21E686CB3F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5AC3FA-00AF-47CC-B8FB-09E59E36F5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782634-97B3-4C14-9D15-776AF3F478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7C2814-1B5C-4ED3-9DDA-2314CBA41104}"/>
              </a:ext>
            </a:extLst>
          </p:cNvPr>
          <p:cNvSpPr>
            <a:spLocks noGrp="1"/>
          </p:cNvSpPr>
          <p:nvPr>
            <p:ph type="dt" sz="half" idx="10"/>
          </p:nvPr>
        </p:nvSpPr>
        <p:spPr/>
        <p:txBody>
          <a:bodyPr/>
          <a:lstStyle/>
          <a:p>
            <a:fld id="{B3689B0B-97D7-4050-9F93-435F7BE932F5}" type="datetimeFigureOut">
              <a:rPr lang="en-US" smtClean="0"/>
              <a:t>10/21/2023</a:t>
            </a:fld>
            <a:endParaRPr lang="en-US"/>
          </a:p>
        </p:txBody>
      </p:sp>
      <p:sp>
        <p:nvSpPr>
          <p:cNvPr id="6" name="Footer Placeholder 5">
            <a:extLst>
              <a:ext uri="{FF2B5EF4-FFF2-40B4-BE49-F238E27FC236}">
                <a16:creationId xmlns:a16="http://schemas.microsoft.com/office/drawing/2014/main" id="{2D9B0155-125D-46E5-AE00-B999492170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E8D632-7058-4F94-9A26-E2AFBCAAC002}"/>
              </a:ext>
            </a:extLst>
          </p:cNvPr>
          <p:cNvSpPr>
            <a:spLocks noGrp="1"/>
          </p:cNvSpPr>
          <p:nvPr>
            <p:ph type="sldNum" sz="quarter" idx="12"/>
          </p:nvPr>
        </p:nvSpPr>
        <p:spPr/>
        <p:txBody>
          <a:bodyPr/>
          <a:lstStyle/>
          <a:p>
            <a:fld id="{A972CF29-C52A-46DF-A9D4-F02DDA652559}" type="slidenum">
              <a:rPr lang="en-US" smtClean="0"/>
              <a:t>‹#›</a:t>
            </a:fld>
            <a:endParaRPr lang="en-US"/>
          </a:p>
        </p:txBody>
      </p:sp>
    </p:spTree>
    <p:extLst>
      <p:ext uri="{BB962C8B-B14F-4D97-AF65-F5344CB8AC3E}">
        <p14:creationId xmlns:p14="http://schemas.microsoft.com/office/powerpoint/2010/main" val="1870794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A9DD7A-AFC7-4E1A-BCAF-C5469FBF2E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3EBD95-C95C-4021-BB00-37032B6A84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AA7DDA-9C05-4D11-B5DE-129AEAE532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89B0B-97D7-4050-9F93-435F7BE932F5}" type="datetimeFigureOut">
              <a:rPr lang="en-US" smtClean="0"/>
              <a:t>10/21/2023</a:t>
            </a:fld>
            <a:endParaRPr lang="en-US"/>
          </a:p>
        </p:txBody>
      </p:sp>
      <p:sp>
        <p:nvSpPr>
          <p:cNvPr id="5" name="Footer Placeholder 4">
            <a:extLst>
              <a:ext uri="{FF2B5EF4-FFF2-40B4-BE49-F238E27FC236}">
                <a16:creationId xmlns:a16="http://schemas.microsoft.com/office/drawing/2014/main" id="{EF5E5EB5-28E1-4639-BAFF-F398481E4C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B63385-6D9C-4222-98C3-6AD286FF3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2CF29-C52A-46DF-A9D4-F02DDA652559}" type="slidenum">
              <a:rPr lang="en-US" smtClean="0"/>
              <a:t>‹#›</a:t>
            </a:fld>
            <a:endParaRPr lang="en-US"/>
          </a:p>
        </p:txBody>
      </p:sp>
    </p:spTree>
    <p:extLst>
      <p:ext uri="{BB962C8B-B14F-4D97-AF65-F5344CB8AC3E}">
        <p14:creationId xmlns:p14="http://schemas.microsoft.com/office/powerpoint/2010/main" val="831081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9">
            <a:extLst>
              <a:ext uri="{FF2B5EF4-FFF2-40B4-BE49-F238E27FC236}">
                <a16:creationId xmlns:a16="http://schemas.microsoft.com/office/drawing/2014/main" id="{609D9EB1-1C81-43D1-A75B-01F9D77C2F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77401" y="115888"/>
            <a:ext cx="936625" cy="11684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Text Box 20">
            <a:extLst>
              <a:ext uri="{FF2B5EF4-FFF2-40B4-BE49-F238E27FC236}">
                <a16:creationId xmlns:a16="http://schemas.microsoft.com/office/drawing/2014/main" id="{5228B202-50B7-4CFA-8C86-94607F8E5369}"/>
              </a:ext>
            </a:extLst>
          </p:cNvPr>
          <p:cNvSpPr txBox="1">
            <a:spLocks noChangeArrowheads="1"/>
          </p:cNvSpPr>
          <p:nvPr/>
        </p:nvSpPr>
        <p:spPr bwMode="auto">
          <a:xfrm>
            <a:off x="6330959" y="6305560"/>
            <a:ext cx="6234113" cy="366713"/>
          </a:xfrm>
          <a:prstGeom prst="rect">
            <a:avLst/>
          </a:prstGeom>
          <a:noFill/>
          <a:ln w="9525" algn="ctr">
            <a:noFill/>
            <a:miter lim="800000"/>
            <a:headEnd/>
            <a:tailEnd/>
          </a:ln>
          <a:effectLst/>
        </p:spPr>
        <p:txBody>
          <a:bodyPr>
            <a:spAutoFit/>
          </a:bodyPr>
          <a:lstStyle/>
          <a:p>
            <a:pPr defTabSz="457200">
              <a:spcBef>
                <a:spcPct val="50000"/>
              </a:spcBef>
              <a:defRPr/>
            </a:pPr>
            <a:r>
              <a:rPr lang="en-US" dirty="0">
                <a:effectLst>
                  <a:outerShdw blurRad="38100" dist="38100" dir="2700000" algn="tl">
                    <a:srgbClr val="C0C0C0"/>
                  </a:outerShdw>
                </a:effectLst>
                <a:latin typeface="Arial" charset="0"/>
                <a:ea typeface="ＭＳ Ｐゴシック" pitchFamily="34" charset="-128"/>
              </a:rPr>
              <a:t>BANTAO, </a:t>
            </a:r>
            <a:r>
              <a:rPr lang="en-US" i="1" dirty="0">
                <a:effectLst>
                  <a:outerShdw blurRad="38100" dist="38100" dir="2700000" algn="tl">
                    <a:srgbClr val="C0C0C0"/>
                  </a:outerShdw>
                </a:effectLst>
                <a:latin typeface="Arial" charset="0"/>
                <a:ea typeface="ＭＳ Ｐゴシック" pitchFamily="34" charset="-128"/>
              </a:rPr>
              <a:t>September 26, 2013, Timisoara, Romania</a:t>
            </a:r>
          </a:p>
        </p:txBody>
      </p:sp>
      <p:pic>
        <p:nvPicPr>
          <p:cNvPr id="6" name="Picture 10" descr="image001">
            <a:extLst>
              <a:ext uri="{FF2B5EF4-FFF2-40B4-BE49-F238E27FC236}">
                <a16:creationId xmlns:a16="http://schemas.microsoft.com/office/drawing/2014/main" id="{C9189924-4D32-4510-A5E0-B20CDB267E1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231" y="261936"/>
            <a:ext cx="1412876" cy="1381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20">
            <a:extLst>
              <a:ext uri="{FF2B5EF4-FFF2-40B4-BE49-F238E27FC236}">
                <a16:creationId xmlns:a16="http://schemas.microsoft.com/office/drawing/2014/main" id="{BB029091-1538-49D6-B798-595794F08B47}"/>
              </a:ext>
            </a:extLst>
          </p:cNvPr>
          <p:cNvSpPr txBox="1">
            <a:spLocks noChangeArrowheads="1"/>
          </p:cNvSpPr>
          <p:nvPr/>
        </p:nvSpPr>
        <p:spPr bwMode="auto">
          <a:xfrm>
            <a:off x="2928938" y="123813"/>
            <a:ext cx="6491288" cy="2246769"/>
          </a:xfrm>
          <a:prstGeom prst="rect">
            <a:avLst/>
          </a:prstGeom>
          <a:noFill/>
          <a:ln w="9525" algn="ctr">
            <a:noFill/>
            <a:miter lim="800000"/>
            <a:headEnd/>
            <a:tailEnd/>
          </a:ln>
          <a:effectLst/>
        </p:spPr>
        <p:txBody>
          <a:bodyPr wrap="square">
            <a:spAutoFit/>
          </a:bodyPr>
          <a:lstStyle>
            <a:lvl1pPr defTabSz="457200" eaLnBrk="0" hangingPunct="0">
              <a:defRPr>
                <a:solidFill>
                  <a:schemeClr val="tx1"/>
                </a:solidFill>
                <a:latin typeface="Arial" charset="0"/>
                <a:cs typeface="Arial" charset="0"/>
              </a:defRPr>
            </a:lvl1pPr>
            <a:lvl2pPr marL="742950" indent="-285750" defTabSz="457200" eaLnBrk="0" hangingPunct="0">
              <a:defRPr>
                <a:solidFill>
                  <a:schemeClr val="tx1"/>
                </a:solidFill>
                <a:latin typeface="Arial" charset="0"/>
                <a:cs typeface="Arial" charset="0"/>
              </a:defRPr>
            </a:lvl2pPr>
            <a:lvl3pPr marL="1143000" indent="-228600" defTabSz="457200" eaLnBrk="0" hangingPunct="0">
              <a:defRPr>
                <a:solidFill>
                  <a:schemeClr val="tx1"/>
                </a:solidFill>
                <a:latin typeface="Arial" charset="0"/>
                <a:cs typeface="Arial" charset="0"/>
              </a:defRPr>
            </a:lvl3pPr>
            <a:lvl4pPr marL="1600200" indent="-228600" defTabSz="457200" eaLnBrk="0" hangingPunct="0">
              <a:defRPr>
                <a:solidFill>
                  <a:schemeClr val="tx1"/>
                </a:solidFill>
                <a:latin typeface="Arial" charset="0"/>
                <a:cs typeface="Arial" charset="0"/>
              </a:defRPr>
            </a:lvl4pPr>
            <a:lvl5pPr marL="2057400" indent="-228600" defTabSz="457200" eaLnBrk="0" hangingPunct="0">
              <a:defRPr>
                <a:solidFill>
                  <a:schemeClr val="tx1"/>
                </a:solidFill>
                <a:latin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en-US" altLang="ru-RU" sz="2800" dirty="0">
                <a:solidFill>
                  <a:srgbClr val="002060"/>
                </a:solidFill>
                <a:effectLst>
                  <a:outerShdw blurRad="38100" dist="38100" dir="2700000" algn="tl">
                    <a:srgbClr val="C0C0C0"/>
                  </a:outerShdw>
                </a:effectLst>
                <a:latin typeface="+mn-lt"/>
                <a:ea typeface="ＭＳ Ｐゴシック" pitchFamily="34" charset="-128"/>
              </a:rPr>
              <a:t>Acad. </a:t>
            </a:r>
            <a:r>
              <a:rPr lang="en-US" altLang="ru-RU" sz="2800" dirty="0" err="1">
                <a:solidFill>
                  <a:srgbClr val="002060"/>
                </a:solidFill>
                <a:effectLst>
                  <a:outerShdw blurRad="38100" dist="38100" dir="2700000" algn="tl">
                    <a:srgbClr val="C0C0C0"/>
                  </a:outerShdw>
                </a:effectLst>
                <a:latin typeface="+mn-lt"/>
                <a:ea typeface="ＭＳ Ｐゴシック" pitchFamily="34" charset="-128"/>
              </a:rPr>
              <a:t>Momir</a:t>
            </a:r>
            <a:r>
              <a:rPr lang="en-US" altLang="ru-RU" sz="2800" dirty="0">
                <a:solidFill>
                  <a:srgbClr val="002060"/>
                </a:solidFill>
                <a:effectLst>
                  <a:outerShdw blurRad="38100" dist="38100" dir="2700000" algn="tl">
                    <a:srgbClr val="C0C0C0"/>
                  </a:outerShdw>
                </a:effectLst>
                <a:latin typeface="+mn-lt"/>
                <a:ea typeface="ＭＳ Ｐゴシック" pitchFamily="34" charset="-128"/>
              </a:rPr>
              <a:t> </a:t>
            </a:r>
            <a:r>
              <a:rPr lang="en-US" altLang="ru-RU" sz="2800" dirty="0" err="1">
                <a:solidFill>
                  <a:srgbClr val="002060"/>
                </a:solidFill>
                <a:effectLst>
                  <a:outerShdw blurRad="38100" dist="38100" dir="2700000" algn="tl">
                    <a:srgbClr val="C0C0C0"/>
                  </a:outerShdw>
                </a:effectLst>
                <a:latin typeface="+mn-lt"/>
                <a:ea typeface="ＭＳ Ｐゴシック" pitchFamily="34" charset="-128"/>
              </a:rPr>
              <a:t>Polenakovic</a:t>
            </a:r>
            <a:endParaRPr lang="en-US" altLang="ru-RU" sz="2800" dirty="0">
              <a:solidFill>
                <a:srgbClr val="002060"/>
              </a:solidFill>
              <a:effectLst>
                <a:outerShdw blurRad="38100" dist="38100" dir="2700000" algn="tl">
                  <a:srgbClr val="C0C0C0"/>
                </a:outerShdw>
              </a:effectLst>
              <a:latin typeface="+mn-lt"/>
              <a:ea typeface="ＭＳ Ｐゴシック" pitchFamily="34" charset="-128"/>
            </a:endParaRPr>
          </a:p>
          <a:p>
            <a:r>
              <a:rPr lang="en-US" altLang="ru-RU" sz="2800" b="1" i="1" dirty="0">
                <a:solidFill>
                  <a:srgbClr val="C00000"/>
                </a:solidFill>
                <a:effectLst>
                  <a:outerShdw blurRad="38100" dist="38100" dir="2700000" algn="tl">
                    <a:srgbClr val="C0C0C0"/>
                  </a:outerShdw>
                </a:effectLst>
                <a:latin typeface="+mn-lt"/>
                <a:ea typeface="ＭＳ Ｐゴシック" pitchFamily="34" charset="-128"/>
              </a:rPr>
              <a:t>                     ISN Pioneering award </a:t>
            </a:r>
          </a:p>
          <a:p>
            <a:r>
              <a:rPr lang="en-US" b="1" dirty="0">
                <a:solidFill>
                  <a:srgbClr val="002060"/>
                </a:solidFill>
                <a:latin typeface="+mn-lt"/>
              </a:rPr>
              <a:t> </a:t>
            </a:r>
          </a:p>
          <a:p>
            <a:r>
              <a:rPr lang="en-US" b="1" dirty="0">
                <a:solidFill>
                  <a:srgbClr val="002060"/>
                </a:solidFill>
                <a:latin typeface="+mn-lt"/>
              </a:rPr>
              <a:t>          for his contribution to the development of nephrology in  </a:t>
            </a:r>
          </a:p>
          <a:p>
            <a:r>
              <a:rPr lang="en-US" b="1" dirty="0">
                <a:solidFill>
                  <a:srgbClr val="002060"/>
                </a:solidFill>
                <a:latin typeface="+mn-lt"/>
              </a:rPr>
              <a:t>                                 Eastern and Central Europe,</a:t>
            </a:r>
            <a:endParaRPr lang="en-US" altLang="ru-RU" sz="2800" b="1" i="1" dirty="0">
              <a:solidFill>
                <a:srgbClr val="002060"/>
              </a:solidFill>
              <a:effectLst>
                <a:outerShdw blurRad="38100" dist="38100" dir="2700000" algn="tl">
                  <a:srgbClr val="C0C0C0"/>
                </a:outerShdw>
              </a:effectLst>
              <a:latin typeface="+mn-lt"/>
              <a:ea typeface="ＭＳ Ｐゴシック" pitchFamily="34" charset="-128"/>
            </a:endParaRPr>
          </a:p>
          <a:p>
            <a:pPr algn="ctr" eaLnBrk="1" hangingPunct="1">
              <a:spcBef>
                <a:spcPct val="50000"/>
              </a:spcBef>
              <a:defRPr/>
            </a:pPr>
            <a:r>
              <a:rPr lang="en-US" altLang="ru-RU" sz="2000" dirty="0"/>
              <a:t> </a:t>
            </a:r>
            <a:endParaRPr lang="en-US" altLang="ru-RU" sz="2000" dirty="0">
              <a:effectLst>
                <a:outerShdw blurRad="38100" dist="38100" dir="2700000" algn="tl">
                  <a:srgbClr val="C0C0C0"/>
                </a:outerShdw>
              </a:effectLst>
            </a:endParaRPr>
          </a:p>
        </p:txBody>
      </p:sp>
      <p:pic>
        <p:nvPicPr>
          <p:cNvPr id="8" name="Picture 13" descr="Pioneering award">
            <a:extLst>
              <a:ext uri="{FF2B5EF4-FFF2-40B4-BE49-F238E27FC236}">
                <a16:creationId xmlns:a16="http://schemas.microsoft.com/office/drawing/2014/main" id="{F41DBE47-A455-4320-A178-06CDE688540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9163" y="1956401"/>
            <a:ext cx="5681663" cy="426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3616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7CAC826-0C89-4AEB-AE0F-D2E91B62B545}"/>
              </a:ext>
            </a:extLst>
          </p:cNvPr>
          <p:cNvPicPr>
            <a:picLocks noChangeAspect="1"/>
          </p:cNvPicPr>
          <p:nvPr/>
        </p:nvPicPr>
        <p:blipFill>
          <a:blip r:embed="rId2" cstate="print"/>
          <a:stretch>
            <a:fillRect/>
          </a:stretch>
        </p:blipFill>
        <p:spPr>
          <a:xfrm>
            <a:off x="3454398" y="-304800"/>
            <a:ext cx="5376141" cy="7402286"/>
          </a:xfrm>
          <a:prstGeom prst="rect">
            <a:avLst/>
          </a:prstGeom>
        </p:spPr>
      </p:pic>
      <p:sp>
        <p:nvSpPr>
          <p:cNvPr id="5" name="Rectangle 4">
            <a:extLst>
              <a:ext uri="{FF2B5EF4-FFF2-40B4-BE49-F238E27FC236}">
                <a16:creationId xmlns:a16="http://schemas.microsoft.com/office/drawing/2014/main" id="{7FBCF945-25B1-40AD-8778-C56E07D5165E}"/>
              </a:ext>
            </a:extLst>
          </p:cNvPr>
          <p:cNvSpPr/>
          <p:nvPr/>
        </p:nvSpPr>
        <p:spPr>
          <a:xfrm>
            <a:off x="8519886" y="1780534"/>
            <a:ext cx="3759198" cy="3447098"/>
          </a:xfrm>
          <a:prstGeom prst="rect">
            <a:avLst/>
          </a:prstGeom>
        </p:spPr>
        <p:txBody>
          <a:bodyPr wrap="square">
            <a:spAutoFit/>
          </a:bodyPr>
          <a:lstStyle/>
          <a:p>
            <a:endParaRPr lang="en-US" sz="2800" dirty="0">
              <a:solidFill>
                <a:srgbClr val="000000"/>
              </a:solidFill>
              <a:latin typeface="Times New Roman" panose="02020603050405020304" pitchFamily="18" charset="0"/>
            </a:endParaRPr>
          </a:p>
          <a:p>
            <a:r>
              <a:rPr lang="en-US" sz="2800" dirty="0">
                <a:solidFill>
                  <a:srgbClr val="000000"/>
                </a:solidFill>
                <a:latin typeface="Times New Roman" panose="02020603050405020304" pitchFamily="18" charset="0"/>
              </a:rPr>
              <a:t> </a:t>
            </a:r>
            <a:r>
              <a:rPr lang="en-US" b="1" i="1" dirty="0">
                <a:solidFill>
                  <a:srgbClr val="002060"/>
                </a:solidFill>
                <a:latin typeface="Times New Roman" panose="02020603050405020304" pitchFamily="18" charset="0"/>
              </a:rPr>
              <a:t>BANTAO journal grew </a:t>
            </a:r>
            <a:r>
              <a:rPr lang="en-US" b="1" i="1">
                <a:solidFill>
                  <a:srgbClr val="002060"/>
                </a:solidFill>
                <a:latin typeface="Times New Roman" panose="02020603050405020304" pitchFamily="18" charset="0"/>
              </a:rPr>
              <a:t>up  serving as  </a:t>
            </a:r>
            <a:r>
              <a:rPr lang="en-US" b="1" i="1" dirty="0">
                <a:solidFill>
                  <a:srgbClr val="002060"/>
                </a:solidFill>
                <a:latin typeface="Times New Roman" panose="02020603050405020304" pitchFamily="18" charset="0"/>
              </a:rPr>
              <a:t>the main connection between or a glue sticking together all members of the BANTAO Association. At present, it is, is incorporated into the public and internet-available databases of DOAJ, SCIMAGO, EBSCO, Google Scholar, De Gruyter Open and we currently consider application into the Medline (Pub Med) database </a:t>
            </a:r>
            <a:endParaRPr lang="en-US" b="1" i="1" dirty="0">
              <a:solidFill>
                <a:srgbClr val="002060"/>
              </a:solidFill>
            </a:endParaRPr>
          </a:p>
        </p:txBody>
      </p:sp>
      <p:pic>
        <p:nvPicPr>
          <p:cNvPr id="6" name="Picture 5">
            <a:extLst>
              <a:ext uri="{FF2B5EF4-FFF2-40B4-BE49-F238E27FC236}">
                <a16:creationId xmlns:a16="http://schemas.microsoft.com/office/drawing/2014/main" id="{20B864E5-B729-4A31-B49D-2C4BFEBFF3E8}"/>
              </a:ext>
            </a:extLst>
          </p:cNvPr>
          <p:cNvPicPr>
            <a:picLocks noChangeAspect="1"/>
          </p:cNvPicPr>
          <p:nvPr/>
        </p:nvPicPr>
        <p:blipFill>
          <a:blip r:embed="rId3" cstate="print"/>
          <a:stretch>
            <a:fillRect/>
          </a:stretch>
        </p:blipFill>
        <p:spPr>
          <a:xfrm>
            <a:off x="0" y="1524845"/>
            <a:ext cx="3953022" cy="5339239"/>
          </a:xfrm>
          <a:prstGeom prst="rect">
            <a:avLst/>
          </a:prstGeom>
        </p:spPr>
      </p:pic>
      <p:sp>
        <p:nvSpPr>
          <p:cNvPr id="7" name="Rectangle 6">
            <a:extLst>
              <a:ext uri="{FF2B5EF4-FFF2-40B4-BE49-F238E27FC236}">
                <a16:creationId xmlns:a16="http://schemas.microsoft.com/office/drawing/2014/main" id="{8B11520F-C85B-4C7E-98E8-0F268FFBBBAD}"/>
              </a:ext>
            </a:extLst>
          </p:cNvPr>
          <p:cNvSpPr/>
          <p:nvPr/>
        </p:nvSpPr>
        <p:spPr>
          <a:xfrm>
            <a:off x="4034278" y="5203645"/>
            <a:ext cx="4193968" cy="890819"/>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47CE97C-2E8E-46ED-A64A-F0E74E2FD6BF}"/>
              </a:ext>
            </a:extLst>
          </p:cNvPr>
          <p:cNvPicPr>
            <a:picLocks noChangeAspect="1"/>
          </p:cNvPicPr>
          <p:nvPr/>
        </p:nvPicPr>
        <p:blipFill>
          <a:blip r:embed="rId4" cstate="print"/>
          <a:stretch>
            <a:fillRect/>
          </a:stretch>
        </p:blipFill>
        <p:spPr>
          <a:xfrm>
            <a:off x="1185081" y="151786"/>
            <a:ext cx="1523069" cy="1500469"/>
          </a:xfrm>
          <a:prstGeom prst="rect">
            <a:avLst/>
          </a:prstGeom>
        </p:spPr>
      </p:pic>
    </p:spTree>
    <p:extLst>
      <p:ext uri="{BB962C8B-B14F-4D97-AF65-F5344CB8AC3E}">
        <p14:creationId xmlns:p14="http://schemas.microsoft.com/office/powerpoint/2010/main" val="411434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5787D44-2A36-4509-B050-C15FC30A01CE}"/>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3496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FC73F27-17CC-4E3C-8A56-6D2B6C77B4ED}"/>
              </a:ext>
            </a:extLst>
          </p:cNvPr>
          <p:cNvSpPr>
            <a:spLocks noGrp="1"/>
          </p:cNvSpPr>
          <p:nvPr>
            <p:ph type="title"/>
          </p:nvPr>
        </p:nvSpPr>
        <p:spPr>
          <a:xfrm>
            <a:off x="3272130" y="119412"/>
            <a:ext cx="8847275" cy="1325563"/>
          </a:xfrm>
        </p:spPr>
        <p:txBody>
          <a:bodyPr>
            <a:normAutofit/>
          </a:bodyPr>
          <a:lstStyle/>
          <a:p>
            <a:r>
              <a:rPr lang="en-US" sz="3600" i="1" dirty="0">
                <a:solidFill>
                  <a:srgbClr val="002060"/>
                </a:solidFill>
                <a:latin typeface="+mn-lt"/>
              </a:rPr>
              <a:t>           In summary</a:t>
            </a:r>
          </a:p>
        </p:txBody>
      </p:sp>
      <p:sp>
        <p:nvSpPr>
          <p:cNvPr id="5" name="Content Placeholder 2">
            <a:extLst>
              <a:ext uri="{FF2B5EF4-FFF2-40B4-BE49-F238E27FC236}">
                <a16:creationId xmlns:a16="http://schemas.microsoft.com/office/drawing/2014/main" id="{91C7D988-59E3-45BC-9C14-9C5DCD255FA3}"/>
              </a:ext>
            </a:extLst>
          </p:cNvPr>
          <p:cNvSpPr>
            <a:spLocks noGrp="1"/>
          </p:cNvSpPr>
          <p:nvPr>
            <p:ph idx="1"/>
          </p:nvPr>
        </p:nvSpPr>
        <p:spPr>
          <a:xfrm>
            <a:off x="838200" y="1935062"/>
            <a:ext cx="10515600" cy="4351338"/>
          </a:xfrm>
        </p:spPr>
        <p:txBody>
          <a:bodyPr>
            <a:normAutofit/>
          </a:bodyPr>
          <a:lstStyle/>
          <a:p>
            <a:pPr algn="just"/>
            <a:r>
              <a:rPr lang="en-US" sz="2400" i="1" dirty="0">
                <a:solidFill>
                  <a:srgbClr val="002060"/>
                </a:solidFill>
              </a:rPr>
              <a:t>The BANTAO Society, BANTAO congresses and the BANTAO journal have succeeded in elevating nephrology knowledge  and thus increased the standards of nephrology patient care throughout the Balkans. Standing above the divisive forces of politics, language and war, BANTAO gives a living example that collaboration and humility are feasible in times of maddening destruction, and are transformative.</a:t>
            </a:r>
          </a:p>
          <a:p>
            <a:r>
              <a:rPr lang="en-US" sz="2400" i="1" dirty="0">
                <a:solidFill>
                  <a:srgbClr val="002060"/>
                </a:solidFill>
              </a:rPr>
              <a:t>Hence, we can achieve our goals only by joining together in our common beliefs and by collaborating and acting toward these objectives. </a:t>
            </a:r>
          </a:p>
          <a:p>
            <a:r>
              <a:rPr lang="en-US" sz="2400" i="1" dirty="0">
                <a:solidFill>
                  <a:srgbClr val="002060"/>
                </a:solidFill>
              </a:rPr>
              <a:t>In this way, we can live in a ‘world without boundaries.</a:t>
            </a:r>
          </a:p>
        </p:txBody>
      </p:sp>
      <p:pic>
        <p:nvPicPr>
          <p:cNvPr id="6" name="Picture 5">
            <a:extLst>
              <a:ext uri="{FF2B5EF4-FFF2-40B4-BE49-F238E27FC236}">
                <a16:creationId xmlns:a16="http://schemas.microsoft.com/office/drawing/2014/main" id="{043BDCE1-6542-414F-AEBC-BD5C5A460DAD}"/>
              </a:ext>
            </a:extLst>
          </p:cNvPr>
          <p:cNvPicPr>
            <a:picLocks noChangeAspect="1"/>
          </p:cNvPicPr>
          <p:nvPr/>
        </p:nvPicPr>
        <p:blipFill>
          <a:blip r:embed="rId2" cstate="print"/>
          <a:stretch>
            <a:fillRect/>
          </a:stretch>
        </p:blipFill>
        <p:spPr>
          <a:xfrm>
            <a:off x="1055456" y="299142"/>
            <a:ext cx="1690393" cy="1325564"/>
          </a:xfrm>
          <a:prstGeom prst="rect">
            <a:avLst/>
          </a:prstGeom>
        </p:spPr>
      </p:pic>
      <p:sp>
        <p:nvSpPr>
          <p:cNvPr id="7" name="Rectangle 6">
            <a:extLst>
              <a:ext uri="{FF2B5EF4-FFF2-40B4-BE49-F238E27FC236}">
                <a16:creationId xmlns:a16="http://schemas.microsoft.com/office/drawing/2014/main" id="{38F435FB-79DC-4511-923C-AACFA9B73793}"/>
              </a:ext>
            </a:extLst>
          </p:cNvPr>
          <p:cNvSpPr/>
          <p:nvPr/>
        </p:nvSpPr>
        <p:spPr>
          <a:xfrm>
            <a:off x="4840303" y="5637881"/>
            <a:ext cx="2831482" cy="707886"/>
          </a:xfrm>
          <a:prstGeom prst="rect">
            <a:avLst/>
          </a:prstGeom>
        </p:spPr>
        <p:txBody>
          <a:bodyPr wrap="square">
            <a:spAutoFit/>
          </a:bodyPr>
          <a:lstStyle/>
          <a:p>
            <a:r>
              <a:rPr lang="en-US" sz="4000" b="1" dirty="0">
                <a:solidFill>
                  <a:srgbClr val="CCCCFF"/>
                </a:solidFill>
                <a:effectLst>
                  <a:outerShdw blurRad="38100" dist="38100" dir="2700000" algn="tl">
                    <a:srgbClr val="000000">
                      <a:alpha val="43137"/>
                    </a:srgbClr>
                  </a:outerShdw>
                </a:effectLst>
              </a:rPr>
              <a:t>Thank you!</a:t>
            </a:r>
            <a:endParaRPr lang="de-DE" sz="4000" dirty="0">
              <a:solidFill>
                <a:srgbClr val="CCCC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208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205</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           In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Goce Spasovski</dc:creator>
  <cp:lastModifiedBy>Goce Spasovski</cp:lastModifiedBy>
  <cp:revision>4</cp:revision>
  <dcterms:created xsi:type="dcterms:W3CDTF">2023-10-21T06:01:40Z</dcterms:created>
  <dcterms:modified xsi:type="dcterms:W3CDTF">2023-10-21T06:08:54Z</dcterms:modified>
</cp:coreProperties>
</file>