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5"/>
  </p:notesMasterIdLst>
  <p:handoutMasterIdLst>
    <p:handoutMasterId r:id="rId56"/>
  </p:handoutMasterIdLst>
  <p:sldIdLst>
    <p:sldId id="369" r:id="rId2"/>
    <p:sldId id="1071" r:id="rId3"/>
    <p:sldId id="721" r:id="rId4"/>
    <p:sldId id="1061" r:id="rId5"/>
    <p:sldId id="724" r:id="rId6"/>
    <p:sldId id="1118" r:id="rId7"/>
    <p:sldId id="1086" r:id="rId8"/>
    <p:sldId id="1111" r:id="rId9"/>
    <p:sldId id="1072" r:id="rId10"/>
    <p:sldId id="1063" r:id="rId11"/>
    <p:sldId id="1088" r:id="rId12"/>
    <p:sldId id="965" r:id="rId13"/>
    <p:sldId id="830" r:id="rId14"/>
    <p:sldId id="1080" r:id="rId15"/>
    <p:sldId id="1091" r:id="rId16"/>
    <p:sldId id="1093" r:id="rId17"/>
    <p:sldId id="780" r:id="rId18"/>
    <p:sldId id="846" r:id="rId19"/>
    <p:sldId id="1102" r:id="rId20"/>
    <p:sldId id="869" r:id="rId21"/>
    <p:sldId id="1113" r:id="rId22"/>
    <p:sldId id="1078" r:id="rId23"/>
    <p:sldId id="1079" r:id="rId24"/>
    <p:sldId id="1117" r:id="rId25"/>
    <p:sldId id="1081" r:id="rId26"/>
    <p:sldId id="1112" r:id="rId27"/>
    <p:sldId id="1082" r:id="rId28"/>
    <p:sldId id="1083" r:id="rId29"/>
    <p:sldId id="1084" r:id="rId30"/>
    <p:sldId id="1114" r:id="rId31"/>
    <p:sldId id="729" r:id="rId32"/>
    <p:sldId id="626" r:id="rId33"/>
    <p:sldId id="1097" r:id="rId34"/>
    <p:sldId id="804" r:id="rId35"/>
    <p:sldId id="1108" r:id="rId36"/>
    <p:sldId id="1110" r:id="rId37"/>
    <p:sldId id="1120" r:id="rId38"/>
    <p:sldId id="1121" r:id="rId39"/>
    <p:sldId id="1099" r:id="rId40"/>
    <p:sldId id="922" r:id="rId41"/>
    <p:sldId id="696" r:id="rId42"/>
    <p:sldId id="694" r:id="rId43"/>
    <p:sldId id="857" r:id="rId44"/>
    <p:sldId id="920" r:id="rId45"/>
    <p:sldId id="903" r:id="rId46"/>
    <p:sldId id="1106" r:id="rId47"/>
    <p:sldId id="1115" r:id="rId48"/>
    <p:sldId id="638" r:id="rId49"/>
    <p:sldId id="639" r:id="rId50"/>
    <p:sldId id="1104" r:id="rId51"/>
    <p:sldId id="1105" r:id="rId52"/>
    <p:sldId id="881" r:id="rId53"/>
    <p:sldId id="786" r:id="rId54"/>
  </p:sldIdLst>
  <p:sldSz cx="10287000" cy="6858000" type="35mm"/>
  <p:notesSz cx="6858000" cy="9737725"/>
  <p:defaultTextStyle>
    <a:defPPr>
      <a:defRPr lang="el-GR"/>
    </a:defPPr>
    <a:lvl1pPr algn="l" rtl="0" eaLnBrk="0" fontAlgn="base" hangingPunct="0">
      <a:spcBef>
        <a:spcPct val="0"/>
      </a:spcBef>
      <a:spcAft>
        <a:spcPct val="0"/>
      </a:spcAft>
      <a:defRPr sz="3200" b="1" kern="1200">
        <a:solidFill>
          <a:schemeClr val="tx1"/>
        </a:solidFill>
        <a:latin typeface="Calibri" panose="020F0502020204030204" pitchFamily="34" charset="0"/>
        <a:ea typeface="Arial Unicode MS" panose="020B0604020202020204" pitchFamily="34" charset="-128"/>
        <a:cs typeface="+mn-cs"/>
      </a:defRPr>
    </a:lvl1pPr>
    <a:lvl2pPr marL="457200" algn="l" rtl="0" eaLnBrk="0" fontAlgn="base" hangingPunct="0">
      <a:spcBef>
        <a:spcPct val="0"/>
      </a:spcBef>
      <a:spcAft>
        <a:spcPct val="0"/>
      </a:spcAft>
      <a:defRPr sz="3200" b="1" kern="1200">
        <a:solidFill>
          <a:schemeClr val="tx1"/>
        </a:solidFill>
        <a:latin typeface="Calibri" panose="020F0502020204030204" pitchFamily="34" charset="0"/>
        <a:ea typeface="Arial Unicode MS" panose="020B0604020202020204" pitchFamily="34" charset="-128"/>
        <a:cs typeface="+mn-cs"/>
      </a:defRPr>
    </a:lvl2pPr>
    <a:lvl3pPr marL="914400" algn="l" rtl="0" eaLnBrk="0" fontAlgn="base" hangingPunct="0">
      <a:spcBef>
        <a:spcPct val="0"/>
      </a:spcBef>
      <a:spcAft>
        <a:spcPct val="0"/>
      </a:spcAft>
      <a:defRPr sz="3200" b="1" kern="1200">
        <a:solidFill>
          <a:schemeClr val="tx1"/>
        </a:solidFill>
        <a:latin typeface="Calibri" panose="020F0502020204030204" pitchFamily="34" charset="0"/>
        <a:ea typeface="Arial Unicode MS" panose="020B0604020202020204" pitchFamily="34" charset="-128"/>
        <a:cs typeface="+mn-cs"/>
      </a:defRPr>
    </a:lvl3pPr>
    <a:lvl4pPr marL="1371600" algn="l" rtl="0" eaLnBrk="0" fontAlgn="base" hangingPunct="0">
      <a:spcBef>
        <a:spcPct val="0"/>
      </a:spcBef>
      <a:spcAft>
        <a:spcPct val="0"/>
      </a:spcAft>
      <a:defRPr sz="3200" b="1" kern="1200">
        <a:solidFill>
          <a:schemeClr val="tx1"/>
        </a:solidFill>
        <a:latin typeface="Calibri" panose="020F0502020204030204" pitchFamily="34" charset="0"/>
        <a:ea typeface="Arial Unicode MS" panose="020B0604020202020204" pitchFamily="34" charset="-128"/>
        <a:cs typeface="+mn-cs"/>
      </a:defRPr>
    </a:lvl4pPr>
    <a:lvl5pPr marL="1828800" algn="l" rtl="0" eaLnBrk="0" fontAlgn="base" hangingPunct="0">
      <a:spcBef>
        <a:spcPct val="0"/>
      </a:spcBef>
      <a:spcAft>
        <a:spcPct val="0"/>
      </a:spcAft>
      <a:defRPr sz="3200" b="1" kern="1200">
        <a:solidFill>
          <a:schemeClr val="tx1"/>
        </a:solidFill>
        <a:latin typeface="Calibri" panose="020F0502020204030204" pitchFamily="34" charset="0"/>
        <a:ea typeface="Arial Unicode MS" panose="020B0604020202020204" pitchFamily="34" charset="-128"/>
        <a:cs typeface="+mn-cs"/>
      </a:defRPr>
    </a:lvl5pPr>
    <a:lvl6pPr marL="2286000" algn="l" defTabSz="914400" rtl="0" eaLnBrk="1" latinLnBrk="0" hangingPunct="1">
      <a:defRPr sz="3200" b="1" kern="1200">
        <a:solidFill>
          <a:schemeClr val="tx1"/>
        </a:solidFill>
        <a:latin typeface="Calibri" panose="020F0502020204030204" pitchFamily="34" charset="0"/>
        <a:ea typeface="Arial Unicode MS" panose="020B0604020202020204" pitchFamily="34" charset="-128"/>
        <a:cs typeface="+mn-cs"/>
      </a:defRPr>
    </a:lvl6pPr>
    <a:lvl7pPr marL="2743200" algn="l" defTabSz="914400" rtl="0" eaLnBrk="1" latinLnBrk="0" hangingPunct="1">
      <a:defRPr sz="3200" b="1" kern="1200">
        <a:solidFill>
          <a:schemeClr val="tx1"/>
        </a:solidFill>
        <a:latin typeface="Calibri" panose="020F0502020204030204" pitchFamily="34" charset="0"/>
        <a:ea typeface="Arial Unicode MS" panose="020B0604020202020204" pitchFamily="34" charset="-128"/>
        <a:cs typeface="+mn-cs"/>
      </a:defRPr>
    </a:lvl7pPr>
    <a:lvl8pPr marL="3200400" algn="l" defTabSz="914400" rtl="0" eaLnBrk="1" latinLnBrk="0" hangingPunct="1">
      <a:defRPr sz="3200" b="1" kern="1200">
        <a:solidFill>
          <a:schemeClr val="tx1"/>
        </a:solidFill>
        <a:latin typeface="Calibri" panose="020F0502020204030204" pitchFamily="34" charset="0"/>
        <a:ea typeface="Arial Unicode MS" panose="020B0604020202020204" pitchFamily="34" charset="-128"/>
        <a:cs typeface="+mn-cs"/>
      </a:defRPr>
    </a:lvl8pPr>
    <a:lvl9pPr marL="3657600" algn="l" defTabSz="914400" rtl="0" eaLnBrk="1" latinLnBrk="0" hangingPunct="1">
      <a:defRPr sz="3200" b="1" kern="1200">
        <a:solidFill>
          <a:schemeClr val="tx1"/>
        </a:solidFill>
        <a:latin typeface="Calibri" panose="020F0502020204030204" pitchFamily="34" charset="0"/>
        <a:ea typeface="Arial Unicode MS" panose="020B0604020202020204" pitchFamily="34" charset="-128"/>
        <a:cs typeface="+mn-cs"/>
      </a:defRPr>
    </a:lvl9pPr>
  </p:defaultTextStyle>
  <p:extLst>
    <p:ext uri="{521415D9-36F7-43E2-AB2F-B90AF26B5E84}">
      <p14:sectionLst xmlns:p14="http://schemas.microsoft.com/office/powerpoint/2010/main">
        <p14:section name="Default Section" id="{5B933694-D85C-438E-9550-9F278A8DCFD0}">
          <p14:sldIdLst>
            <p14:sldId id="369"/>
            <p14:sldId id="1071"/>
            <p14:sldId id="721"/>
            <p14:sldId id="1061"/>
            <p14:sldId id="724"/>
            <p14:sldId id="1118"/>
            <p14:sldId id="1086"/>
            <p14:sldId id="1111"/>
            <p14:sldId id="1072"/>
            <p14:sldId id="1063"/>
            <p14:sldId id="1088"/>
            <p14:sldId id="965"/>
            <p14:sldId id="830"/>
            <p14:sldId id="1080"/>
            <p14:sldId id="1091"/>
            <p14:sldId id="1093"/>
            <p14:sldId id="780"/>
            <p14:sldId id="846"/>
            <p14:sldId id="1102"/>
            <p14:sldId id="869"/>
            <p14:sldId id="1113"/>
            <p14:sldId id="1078"/>
            <p14:sldId id="1079"/>
            <p14:sldId id="1117"/>
            <p14:sldId id="1081"/>
            <p14:sldId id="1112"/>
            <p14:sldId id="1082"/>
            <p14:sldId id="1083"/>
            <p14:sldId id="1084"/>
            <p14:sldId id="1114"/>
            <p14:sldId id="729"/>
            <p14:sldId id="626"/>
            <p14:sldId id="1097"/>
            <p14:sldId id="804"/>
            <p14:sldId id="1108"/>
            <p14:sldId id="1110"/>
            <p14:sldId id="1120"/>
            <p14:sldId id="1121"/>
            <p14:sldId id="1099"/>
            <p14:sldId id="922"/>
            <p14:sldId id="696"/>
            <p14:sldId id="694"/>
            <p14:sldId id="857"/>
            <p14:sldId id="920"/>
            <p14:sldId id="903"/>
            <p14:sldId id="1106"/>
            <p14:sldId id="1115"/>
            <p14:sldId id="638"/>
            <p14:sldId id="639"/>
            <p14:sldId id="1104"/>
            <p14:sldId id="1105"/>
            <p14:sldId id="881"/>
            <p14:sldId id="786"/>
          </p14:sldIdLst>
        </p14:section>
      </p14:sectionLst>
    </p:ext>
    <p:ext uri="{EFAFB233-063F-42B5-8137-9DF3F51BA10A}">
      <p15:sldGuideLst xmlns:p15="http://schemas.microsoft.com/office/powerpoint/2012/main">
        <p15:guide id="1" orient="horz" pos="2160" userDrawn="1">
          <p15:clr>
            <a:srgbClr val="A4A3A4"/>
          </p15:clr>
        </p15:guide>
        <p15:guide id="2" pos="32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C80"/>
    <a:srgbClr val="00FFFF"/>
    <a:srgbClr val="99FF33"/>
    <a:srgbClr val="FFFF00"/>
    <a:srgbClr val="990000"/>
    <a:srgbClr val="66FF66"/>
    <a:srgbClr val="CC0000"/>
    <a:srgbClr val="FFFF99"/>
    <a:srgbClr val="143448"/>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362" autoAdjust="0"/>
    <p:restoredTop sz="82437" autoAdjust="0"/>
  </p:normalViewPr>
  <p:slideViewPr>
    <p:cSldViewPr>
      <p:cViewPr varScale="1">
        <p:scale>
          <a:sx n="108" d="100"/>
          <a:sy n="108" d="100"/>
        </p:scale>
        <p:origin x="852" y="102"/>
      </p:cViewPr>
      <p:guideLst>
        <p:guide orient="horz" pos="2160"/>
        <p:guide pos="32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505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7669F766-8CF2-37AF-2C50-3EDDF49F24A4}"/>
              </a:ext>
            </a:extLst>
          </p:cNvPr>
          <p:cNvSpPr>
            <a:spLocks noGrp="1" noChangeArrowheads="1"/>
          </p:cNvSpPr>
          <p:nvPr>
            <p:ph type="hdr" sz="quarter"/>
          </p:nvPr>
        </p:nvSpPr>
        <p:spPr bwMode="auto">
          <a:xfrm>
            <a:off x="0" y="0"/>
            <a:ext cx="2971800" cy="4873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0">
                <a:latin typeface="Arial" charset="0"/>
                <a:ea typeface="ＭＳ Ｐゴシック" pitchFamily="16" charset="-128"/>
                <a:cs typeface="+mn-cs"/>
              </a:defRPr>
            </a:lvl1pPr>
          </a:lstStyle>
          <a:p>
            <a:pPr>
              <a:defRPr/>
            </a:pPr>
            <a:endParaRPr lang="en-US"/>
          </a:p>
        </p:txBody>
      </p:sp>
      <p:sp>
        <p:nvSpPr>
          <p:cNvPr id="24579" name="Rectangle 3">
            <a:extLst>
              <a:ext uri="{FF2B5EF4-FFF2-40B4-BE49-F238E27FC236}">
                <a16:creationId xmlns:a16="http://schemas.microsoft.com/office/drawing/2014/main" id="{27539DF0-6E52-D6AC-56D5-2E5AE24F03B8}"/>
              </a:ext>
            </a:extLst>
          </p:cNvPr>
          <p:cNvSpPr>
            <a:spLocks noGrp="1" noChangeArrowheads="1"/>
          </p:cNvSpPr>
          <p:nvPr>
            <p:ph type="dt" sz="quarter" idx="1"/>
          </p:nvPr>
        </p:nvSpPr>
        <p:spPr bwMode="auto">
          <a:xfrm>
            <a:off x="3884613" y="0"/>
            <a:ext cx="2971800" cy="4873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0">
                <a:latin typeface="Arial" charset="0"/>
                <a:ea typeface="ＭＳ Ｐゴシック" pitchFamily="16" charset="-128"/>
                <a:cs typeface="+mn-cs"/>
              </a:defRPr>
            </a:lvl1pPr>
          </a:lstStyle>
          <a:p>
            <a:pPr>
              <a:defRPr/>
            </a:pPr>
            <a:endParaRPr lang="en-US"/>
          </a:p>
        </p:txBody>
      </p:sp>
      <p:sp>
        <p:nvSpPr>
          <p:cNvPr id="24580" name="Rectangle 4">
            <a:extLst>
              <a:ext uri="{FF2B5EF4-FFF2-40B4-BE49-F238E27FC236}">
                <a16:creationId xmlns:a16="http://schemas.microsoft.com/office/drawing/2014/main" id="{BFDB6039-F965-7E13-8CCD-DE6A4A96A6F8}"/>
              </a:ext>
            </a:extLst>
          </p:cNvPr>
          <p:cNvSpPr>
            <a:spLocks noGrp="1" noChangeArrowheads="1"/>
          </p:cNvSpPr>
          <p:nvPr>
            <p:ph type="ftr" sz="quarter" idx="2"/>
          </p:nvPr>
        </p:nvSpPr>
        <p:spPr bwMode="auto">
          <a:xfrm>
            <a:off x="0" y="9248775"/>
            <a:ext cx="2971800" cy="4873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0">
                <a:latin typeface="Arial" charset="0"/>
                <a:ea typeface="ＭＳ Ｐゴシック" pitchFamily="16" charset="-128"/>
                <a:cs typeface="+mn-cs"/>
              </a:defRPr>
            </a:lvl1pPr>
          </a:lstStyle>
          <a:p>
            <a:pPr>
              <a:defRPr/>
            </a:pPr>
            <a:endParaRPr lang="en-US"/>
          </a:p>
        </p:txBody>
      </p:sp>
      <p:sp>
        <p:nvSpPr>
          <p:cNvPr id="24581" name="Rectangle 5">
            <a:extLst>
              <a:ext uri="{FF2B5EF4-FFF2-40B4-BE49-F238E27FC236}">
                <a16:creationId xmlns:a16="http://schemas.microsoft.com/office/drawing/2014/main" id="{241A9014-D700-3047-E991-88A6F45C3EAF}"/>
              </a:ext>
            </a:extLst>
          </p:cNvPr>
          <p:cNvSpPr>
            <a:spLocks noGrp="1" noChangeArrowheads="1"/>
          </p:cNvSpPr>
          <p:nvPr>
            <p:ph type="sldNum" sz="quarter" idx="3"/>
          </p:nvPr>
        </p:nvSpPr>
        <p:spPr bwMode="auto">
          <a:xfrm>
            <a:off x="3884613" y="9248775"/>
            <a:ext cx="2971800" cy="4873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a:latin typeface="Arial" panose="020B0604020202020204" pitchFamily="34" charset="0"/>
                <a:ea typeface="ＭＳ Ｐゴシック" panose="020B0600070205080204" pitchFamily="34" charset="-128"/>
                <a:cs typeface="Arial Unicode MS" panose="020B0604020202020204" pitchFamily="34" charset="-128"/>
              </a:defRPr>
            </a:lvl1pPr>
          </a:lstStyle>
          <a:p>
            <a:pPr>
              <a:defRPr/>
            </a:pPr>
            <a:fld id="{4A93833A-AE39-4D71-AAA4-39D26BD9CE3E}" type="slidenum">
              <a:rPr lang="el-GR" altLang="el-GR"/>
              <a:pPr>
                <a:defRPr/>
              </a:pPr>
              <a:t>‹#›</a:t>
            </a:fld>
            <a:endParaRPr lang="el-GR" altLang="el-G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02D00D51-F708-C730-85D1-A277DFF9C4DF}"/>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0">
                <a:latin typeface="Arial" charset="0"/>
                <a:ea typeface="ＭＳ Ｐゴシック" pitchFamily="16" charset="-128"/>
                <a:cs typeface="+mn-cs"/>
              </a:defRPr>
            </a:lvl1pPr>
          </a:lstStyle>
          <a:p>
            <a:pPr>
              <a:defRPr/>
            </a:pPr>
            <a:endParaRPr lang="en-US"/>
          </a:p>
        </p:txBody>
      </p:sp>
      <p:sp>
        <p:nvSpPr>
          <p:cNvPr id="81923" name="Rectangle 3">
            <a:extLst>
              <a:ext uri="{FF2B5EF4-FFF2-40B4-BE49-F238E27FC236}">
                <a16:creationId xmlns:a16="http://schemas.microsoft.com/office/drawing/2014/main" id="{E6E1AD80-BE36-D40E-FD92-9592EF9B602D}"/>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0">
                <a:latin typeface="Arial" charset="0"/>
                <a:ea typeface="ＭＳ Ｐゴシック" pitchFamily="16" charset="-128"/>
                <a:cs typeface="+mn-cs"/>
              </a:defRPr>
            </a:lvl1pPr>
          </a:lstStyle>
          <a:p>
            <a:pPr>
              <a:defRPr/>
            </a:pPr>
            <a:fld id="{8816187C-52C5-44E0-9AF2-84463BF30AC8}" type="datetime1">
              <a:rPr lang="en-US"/>
              <a:pPr>
                <a:defRPr/>
              </a:pPr>
              <a:t>10/19/2023</a:t>
            </a:fld>
            <a:endParaRPr lang="en-US"/>
          </a:p>
        </p:txBody>
      </p:sp>
      <p:sp>
        <p:nvSpPr>
          <p:cNvPr id="2052" name="Rectangle 4">
            <a:extLst>
              <a:ext uri="{FF2B5EF4-FFF2-40B4-BE49-F238E27FC236}">
                <a16:creationId xmlns:a16="http://schemas.microsoft.com/office/drawing/2014/main" id="{453D709E-C750-26E7-703B-60B67A3D91BE}"/>
              </a:ext>
            </a:extLst>
          </p:cNvPr>
          <p:cNvSpPr>
            <a:spLocks noGrp="1" noRot="1" noChangeAspect="1" noChangeArrowheads="1" noTextEdit="1"/>
          </p:cNvSpPr>
          <p:nvPr>
            <p:ph type="sldImg" idx="2"/>
          </p:nvPr>
        </p:nvSpPr>
        <p:spPr bwMode="auto">
          <a:xfrm>
            <a:off x="685800" y="762000"/>
            <a:ext cx="5486400" cy="3657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5" name="Rectangle 5">
            <a:extLst>
              <a:ext uri="{FF2B5EF4-FFF2-40B4-BE49-F238E27FC236}">
                <a16:creationId xmlns:a16="http://schemas.microsoft.com/office/drawing/2014/main" id="{F2873683-7422-3EA8-3774-F0A9DA6A957F}"/>
              </a:ext>
            </a:extLst>
          </p:cNvPr>
          <p:cNvSpPr>
            <a:spLocks noGrp="1" noChangeArrowheads="1"/>
          </p:cNvSpPr>
          <p:nvPr>
            <p:ph type="body" sz="quarter" idx="3"/>
          </p:nvPr>
        </p:nvSpPr>
        <p:spPr bwMode="auto">
          <a:xfrm>
            <a:off x="914400" y="4648200"/>
            <a:ext cx="5029200" cy="434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1926" name="Rectangle 6">
            <a:extLst>
              <a:ext uri="{FF2B5EF4-FFF2-40B4-BE49-F238E27FC236}">
                <a16:creationId xmlns:a16="http://schemas.microsoft.com/office/drawing/2014/main" id="{C803BD59-BBB2-C2C1-2E2A-004533B67516}"/>
              </a:ext>
            </a:extLst>
          </p:cNvPr>
          <p:cNvSpPr>
            <a:spLocks noGrp="1" noChangeArrowheads="1"/>
          </p:cNvSpPr>
          <p:nvPr>
            <p:ph type="ftr" sz="quarter" idx="4"/>
          </p:nvPr>
        </p:nvSpPr>
        <p:spPr bwMode="auto">
          <a:xfrm>
            <a:off x="0" y="9220200"/>
            <a:ext cx="2971800" cy="5334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0">
                <a:latin typeface="Arial" charset="0"/>
                <a:ea typeface="ＭＳ Ｐゴシック" pitchFamily="16" charset="-128"/>
                <a:cs typeface="+mn-cs"/>
              </a:defRPr>
            </a:lvl1pPr>
          </a:lstStyle>
          <a:p>
            <a:pPr>
              <a:defRPr/>
            </a:pPr>
            <a:endParaRPr lang="en-US"/>
          </a:p>
        </p:txBody>
      </p:sp>
      <p:sp>
        <p:nvSpPr>
          <p:cNvPr id="81927" name="Rectangle 7">
            <a:extLst>
              <a:ext uri="{FF2B5EF4-FFF2-40B4-BE49-F238E27FC236}">
                <a16:creationId xmlns:a16="http://schemas.microsoft.com/office/drawing/2014/main" id="{1469AB4F-BD46-203D-C2E3-2D259F1B855B}"/>
              </a:ext>
            </a:extLst>
          </p:cNvPr>
          <p:cNvSpPr>
            <a:spLocks noGrp="1" noChangeArrowheads="1"/>
          </p:cNvSpPr>
          <p:nvPr>
            <p:ph type="sldNum" sz="quarter" idx="5"/>
          </p:nvPr>
        </p:nvSpPr>
        <p:spPr bwMode="auto">
          <a:xfrm>
            <a:off x="3886200" y="9220200"/>
            <a:ext cx="2971800" cy="5334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a:latin typeface="Arial" panose="020B0604020202020204" pitchFamily="34" charset="0"/>
                <a:ea typeface="ＭＳ Ｐゴシック" panose="020B0600070205080204" pitchFamily="34" charset="-128"/>
                <a:cs typeface="Arial Unicode MS" panose="020B0604020202020204" pitchFamily="34" charset="-128"/>
              </a:defRPr>
            </a:lvl1pPr>
          </a:lstStyle>
          <a:p>
            <a:pPr>
              <a:defRPr/>
            </a:pPr>
            <a:fld id="{42495B84-3DD8-48CE-9A1E-A1ABC60220CD}" type="slidenum">
              <a:rPr lang="en-US" altLang="el-GR"/>
              <a:pPr>
                <a:defRPr/>
              </a:pPr>
              <a:t>‹#›</a:t>
            </a:fld>
            <a:endParaRPr lang="en-US" altLang="el-GR"/>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Calibri" charset="0"/>
        <a:ea typeface="Arial Unicode MS" pitchFamily="34" charset="-128"/>
        <a:cs typeface="Arial Unicode MS" pitchFamily="34"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Arial Unicode MS" pitchFamily="34" charset="-128"/>
        <a:cs typeface="Arial Unicode MS" pitchFamily="34" charset="-128"/>
      </a:defRPr>
    </a:lvl2pPr>
    <a:lvl3pPr marL="914400" algn="l" defTabSz="457200" rtl="0" eaLnBrk="0" fontAlgn="base" hangingPunct="0">
      <a:spcBef>
        <a:spcPct val="30000"/>
      </a:spcBef>
      <a:spcAft>
        <a:spcPct val="0"/>
      </a:spcAft>
      <a:defRPr sz="1200" kern="1200">
        <a:solidFill>
          <a:schemeClr val="tx1"/>
        </a:solidFill>
        <a:latin typeface="Calibri" charset="0"/>
        <a:ea typeface="Arial Unicode MS" pitchFamily="34" charset="-128"/>
        <a:cs typeface="Arial Unicode MS" pitchFamily="34" charset="-128"/>
      </a:defRPr>
    </a:lvl3pPr>
    <a:lvl4pPr marL="1371600" algn="l" defTabSz="457200" rtl="0" eaLnBrk="0" fontAlgn="base" hangingPunct="0">
      <a:spcBef>
        <a:spcPct val="30000"/>
      </a:spcBef>
      <a:spcAft>
        <a:spcPct val="0"/>
      </a:spcAft>
      <a:defRPr sz="1200" kern="1200">
        <a:solidFill>
          <a:schemeClr val="tx1"/>
        </a:solidFill>
        <a:latin typeface="Calibri" charset="0"/>
        <a:ea typeface="Arial Unicode MS" pitchFamily="34" charset="-128"/>
        <a:cs typeface="Arial Unicode MS" pitchFamily="34" charset="-128"/>
      </a:defRPr>
    </a:lvl4pPr>
    <a:lvl5pPr marL="1828800" algn="l" defTabSz="457200" rtl="0" eaLnBrk="0" fontAlgn="base" hangingPunct="0">
      <a:spcBef>
        <a:spcPct val="30000"/>
      </a:spcBef>
      <a:spcAft>
        <a:spcPct val="0"/>
      </a:spcAft>
      <a:defRPr sz="1200" kern="1200">
        <a:solidFill>
          <a:schemeClr val="tx1"/>
        </a:solidFill>
        <a:latin typeface="Calibri" charset="0"/>
        <a:ea typeface="Arial Unicode MS" pitchFamily="34" charset="-128"/>
        <a:cs typeface="Arial Unicode MS" pitchFamily="34"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A49F55AF-1D4E-A7B2-32CC-5C0B1C2D9194}"/>
              </a:ext>
            </a:extLst>
          </p:cNvPr>
          <p:cNvSpPr>
            <a:spLocks noGrp="1" noRot="1" noChangeAspect="1" noChangeArrowheads="1" noTextEdit="1"/>
          </p:cNvSpPr>
          <p:nvPr>
            <p:ph type="sldImg"/>
          </p:nvPr>
        </p:nvSpPr>
        <p:spPr>
          <a:xfrm>
            <a:off x="685800" y="762000"/>
            <a:ext cx="5486400" cy="3657600"/>
          </a:xfrm>
          <a:ln/>
        </p:spPr>
      </p:sp>
      <p:sp>
        <p:nvSpPr>
          <p:cNvPr id="5123" name="Rectangle 3">
            <a:extLst>
              <a:ext uri="{FF2B5EF4-FFF2-40B4-BE49-F238E27FC236}">
                <a16:creationId xmlns:a16="http://schemas.microsoft.com/office/drawing/2014/main" id="{8BE46087-F9B3-6CC9-48D8-8A5CBE2E962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a:extLst>
              <a:ext uri="{FF2B5EF4-FFF2-40B4-BE49-F238E27FC236}">
                <a16:creationId xmlns:a16="http://schemas.microsoft.com/office/drawing/2014/main" id="{92D500F7-D7AC-B370-F608-86591932DDEA}"/>
              </a:ext>
            </a:extLst>
          </p:cNvPr>
          <p:cNvSpPr>
            <a:spLocks noGrp="1" noRot="1" noChangeAspect="1" noChangeArrowheads="1" noTextEdit="1"/>
          </p:cNvSpPr>
          <p:nvPr>
            <p:ph type="sldImg"/>
          </p:nvPr>
        </p:nvSpPr>
        <p:spPr>
          <a:xfrm>
            <a:off x="685800" y="762000"/>
            <a:ext cx="5486400" cy="3657600"/>
          </a:xfrm>
          <a:solidFill>
            <a:srgbClr val="FFFFFF"/>
          </a:solidFill>
          <a:ln/>
        </p:spPr>
      </p:sp>
      <p:sp>
        <p:nvSpPr>
          <p:cNvPr id="138243" name="Rectangle 3">
            <a:extLst>
              <a:ext uri="{FF2B5EF4-FFF2-40B4-BE49-F238E27FC236}">
                <a16:creationId xmlns:a16="http://schemas.microsoft.com/office/drawing/2014/main" id="{6499D623-9DF1-C703-D498-8DBB1B423724}"/>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l-GR" altLang="en-US">
                <a:solidFill>
                  <a:srgbClr val="00FFFF"/>
                </a:solidFill>
                <a:latin typeface="Calibri" panose="020F0502020204030204" pitchFamily="34" charset="0"/>
              </a:rPr>
              <a:t>20% των γυναικ</a:t>
            </a:r>
            <a:r>
              <a:rPr lang="el-GR" altLang="ja-JP">
                <a:solidFill>
                  <a:srgbClr val="00FFFF"/>
                </a:solidFill>
                <a:latin typeface="Calibri" panose="020F0502020204030204" pitchFamily="34" charset="0"/>
              </a:rPr>
              <a:t>ών  έχουν μικρολευκωματινουρία μετά από 1 χρόνο. Στο </a:t>
            </a:r>
            <a:r>
              <a:rPr lang="en-US" altLang="ja-JP">
                <a:solidFill>
                  <a:srgbClr val="00FFFF"/>
                </a:solidFill>
                <a:latin typeface="Calibri" panose="020F0502020204030204" pitchFamily="34" charset="0"/>
              </a:rPr>
              <a:t>slide (AJKD1026, 2010) </a:t>
            </a:r>
            <a:r>
              <a:rPr lang="el-GR" altLang="ja-JP">
                <a:solidFill>
                  <a:srgbClr val="00FFFF"/>
                </a:solidFill>
                <a:latin typeface="Calibri" panose="020F0502020204030204" pitchFamily="34" charset="0"/>
              </a:rPr>
              <a:t>παρόμοια επίπτωση με ΣΔ τύπου Ι. 8π</a:t>
            </a:r>
            <a:endParaRPr lang="en-US" altLang="ja-JP">
              <a:solidFill>
                <a:srgbClr val="00FFFF"/>
              </a:solidFill>
              <a:latin typeface="Calibri" panose="020F0502020204030204" pitchFamily="34" charset="0"/>
            </a:endParaRPr>
          </a:p>
          <a:p>
            <a:pPr eaLnBrk="1" hangingPunct="1"/>
            <a:r>
              <a:rPr lang="el-GR" altLang="ja-JP">
                <a:solidFill>
                  <a:srgbClr val="00FFFF"/>
                </a:solidFill>
                <a:latin typeface="Calibri" panose="020F0502020204030204" pitchFamily="34" charset="0"/>
              </a:rPr>
              <a:t>λάσια συχνότητα εάν βαριά προεκλαμψία.</a:t>
            </a:r>
            <a:r>
              <a:rPr lang="en-US" altLang="ja-JP">
                <a:solidFill>
                  <a:srgbClr val="00FFFF"/>
                </a:solidFill>
                <a:latin typeface="Calibri" panose="020F0502020204030204" pitchFamily="34" charset="0"/>
              </a:rPr>
              <a:t> A</a:t>
            </a:r>
            <a:r>
              <a:rPr lang="el-GR" altLang="ja-JP">
                <a:solidFill>
                  <a:srgbClr val="00FFFF"/>
                </a:solidFill>
                <a:latin typeface="Calibri" panose="020F0502020204030204" pitchFamily="34" charset="0"/>
              </a:rPr>
              <a:t>νάπτυξη </a:t>
            </a:r>
            <a:r>
              <a:rPr lang="en-US" altLang="ja-JP">
                <a:solidFill>
                  <a:srgbClr val="00FFFF"/>
                </a:solidFill>
                <a:latin typeface="Calibri" panose="020F0502020204030204" pitchFamily="34" charset="0"/>
              </a:rPr>
              <a:t>ESRD</a:t>
            </a:r>
            <a:r>
              <a:rPr lang="el-GR" altLang="ja-JP">
                <a:solidFill>
                  <a:srgbClr val="00FFFF"/>
                </a:solidFill>
                <a:latin typeface="Calibri" panose="020F0502020204030204" pitchFamily="34" charset="0"/>
              </a:rPr>
              <a:t>? Μάλλον όχι εκτός βαριά ΡΕ</a:t>
            </a:r>
            <a:r>
              <a:rPr lang="en-US" altLang="ja-JP">
                <a:solidFill>
                  <a:srgbClr val="00FFFF"/>
                </a:solidFill>
                <a:latin typeface="Calibri" panose="020F0502020204030204" pitchFamily="34" charset="0"/>
              </a:rPr>
              <a:t>.</a:t>
            </a:r>
          </a:p>
          <a:p>
            <a:r>
              <a:rPr lang="en-US" altLang="en-US">
                <a:latin typeface="Calibri" panose="020F0502020204030204" pitchFamily="34" charset="0"/>
              </a:rPr>
              <a:t>Although several studies have found persistent microalbuminuria in formerly preeclamptic women several years after pregnancy, no differences were found in serum renal function parameters in formerly preeclamptic women. None of these studies have shown a significant difference in serum creatinine values or creatinine clearance between formerly preeclamptic women and healthy parous controls. However, ERPF lower and RVR higher.</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DDFAABB1-B7C6-D6C3-F242-C35BE71A4F94}"/>
              </a:ext>
            </a:extLst>
          </p:cNvPr>
          <p:cNvSpPr>
            <a:spLocks noGrp="1" noRot="1" noChangeAspect="1" noChangeArrowheads="1" noTextEdit="1"/>
          </p:cNvSpPr>
          <p:nvPr>
            <p:ph type="sldImg"/>
          </p:nvPr>
        </p:nvSpPr>
        <p:spPr>
          <a:xfrm>
            <a:off x="685800" y="762000"/>
            <a:ext cx="5486400" cy="3657600"/>
          </a:xfrm>
          <a:ln/>
        </p:spPr>
      </p:sp>
      <p:sp>
        <p:nvSpPr>
          <p:cNvPr id="9219" name="Rectangle 3">
            <a:extLst>
              <a:ext uri="{FF2B5EF4-FFF2-40B4-BE49-F238E27FC236}">
                <a16:creationId xmlns:a16="http://schemas.microsoft.com/office/drawing/2014/main" id="{DD17FC50-3393-B8C5-25D2-7997BA8E21F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l-GR">
                <a:latin typeface="Calibri" panose="020F0502020204030204" pitchFamily="34" charset="0"/>
              </a:rPr>
              <a:t>There have been recent advances in our understanding of the pathophysiology of preeclampsia, many reported this very decade, but as yet there is no specific cure, delivery of the placenta remaining the only definitive treatment. Thus, as of 2010 preeclampsia is still a leading cause of maternal mortality, preterm birth, and consequent neonatal morbidity and mortality. In developing countries, where access to safe, emergent delivery is less readily available, preeclampsia claims the lives of more than 60,000 mothers every year.</a:t>
            </a:r>
          </a:p>
          <a:p>
            <a:r>
              <a:rPr lang="en-US" altLang="el-GR">
                <a:latin typeface="Calibri" panose="020F0502020204030204" pitchFamily="34" charset="0"/>
              </a:rPr>
              <a:t>Early PE presentation &lt;34 wks, preterm 37 wks, term PE at ≥37 wks of gestation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CB282930-3EC8-8C20-C5D2-EF003FC7B417}"/>
              </a:ext>
            </a:extLst>
          </p:cNvPr>
          <p:cNvSpPr>
            <a:spLocks noGrp="1" noRot="1" noChangeAspect="1" noChangeArrowheads="1" noTextEdit="1"/>
          </p:cNvSpPr>
          <p:nvPr>
            <p:ph type="sldImg"/>
          </p:nvPr>
        </p:nvSpPr>
        <p:spPr>
          <a:xfrm>
            <a:off x="685800" y="762000"/>
            <a:ext cx="5486400" cy="3657600"/>
          </a:xfrm>
          <a:ln/>
        </p:spPr>
      </p:sp>
      <p:sp>
        <p:nvSpPr>
          <p:cNvPr id="13315" name="Rectangle 3">
            <a:extLst>
              <a:ext uri="{FF2B5EF4-FFF2-40B4-BE49-F238E27FC236}">
                <a16:creationId xmlns:a16="http://schemas.microsoft.com/office/drawing/2014/main" id="{5522CFEE-A6D0-806E-406F-5218D1BFBBD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l-GR">
                <a:latin typeface="Calibri" panose="020F0502020204030204" pitchFamily="34" charset="0"/>
              </a:rPr>
              <a:t>There have been recent advances in our understanding of the pathophysiology of preeclampsia, many reported this very decade, but as yet there is no specific cure, delivery of the placenta remaining the only definitive treatment. Thus, as of 2010 preeclampsia is still a leading cause of maternal mortality, preterm birth, and consequent neonatal morbidity and mortality. In developing countries, where access to safe, emergent delivery is less readily available, preeclampsia claims the lives of more than 60,000 mothers every year.</a:t>
            </a:r>
          </a:p>
          <a:p>
            <a:r>
              <a:rPr lang="en-US" altLang="el-GR">
                <a:latin typeface="Calibri" panose="020F0502020204030204" pitchFamily="34" charset="0"/>
              </a:rPr>
              <a:t>Early PE presentation &lt;34 wks, preterm 37 wks, term PE at ≥37 wks of gestation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092BF1D0-9E08-EDCA-8A06-D2248937BDEC}"/>
              </a:ext>
            </a:extLst>
          </p:cNvPr>
          <p:cNvSpPr>
            <a:spLocks noGrp="1" noRot="1" noChangeAspect="1" noChangeArrowheads="1" noTextEdit="1"/>
          </p:cNvSpPr>
          <p:nvPr>
            <p:ph type="sldImg"/>
          </p:nvPr>
        </p:nvSpPr>
        <p:spPr>
          <a:xfrm>
            <a:off x="685800" y="762000"/>
            <a:ext cx="5486400" cy="3657600"/>
          </a:xfrm>
          <a:ln/>
        </p:spPr>
      </p:sp>
      <p:sp>
        <p:nvSpPr>
          <p:cNvPr id="37891" name="Rectangle 3">
            <a:extLst>
              <a:ext uri="{FF2B5EF4-FFF2-40B4-BE49-F238E27FC236}">
                <a16:creationId xmlns:a16="http://schemas.microsoft.com/office/drawing/2014/main" id="{63B72090-6EFD-8071-85DC-1F808B3D04A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rPr>
              <a:t>50 years ago. The decrease in peripheral vascular resistance and arterial blood pressure that occur during normal pregnancy are usually absent or reversed in preeclampsia. Systemic vascular resistance is high and cardiac output is low during overt disease, owing to widespread vasoconstriction. There is exaggerated sensitivity to vasopressors such as angiotensin II and norepinephrine. Some women destined to develop preeclampsia have been shown to manifest impaired endothelium-dependent vasorelaxation and subtle increases in blood pressure and pulse pressure before onset of definitive hypertension and proteinuria, suggesting that changes in endothelial function are present early in the course of the disease.  More attention has been recently addressed to the RAAS, to</a:t>
            </a:r>
          </a:p>
          <a:p>
            <a:r>
              <a:rPr lang="en-US" altLang="en-US">
                <a:latin typeface="Calibri" panose="020F0502020204030204" pitchFamily="34" charset="0"/>
              </a:rPr>
              <a:t>provide understanding on the hypertension of preeclampsia.</a:t>
            </a:r>
          </a:p>
          <a:p>
            <a:r>
              <a:rPr lang="en-US" altLang="en-US">
                <a:latin typeface="Calibri" panose="020F0502020204030204" pitchFamily="34" charset="0"/>
              </a:rPr>
              <a:t>In normal pregnancy, there are marked changes in the RAAS including considerably elevated ang II levels. There are several possible explanations for this enhanced sensitivity of ang II infusion. First, it may be mediated through increased placental ang II type 1 receptor expression, which has been specifically observed to be upregulated on the decidual or maternal side of the placenta. Second, angiotensin 1–7, a counterregulator of ang II, is decreased during preeclampsia compared with normal pregnancy. A third explanation is that circulating AT1-R autoantibody’ (AT1-AA) levels are elevated, which may explain the hypersensitivity to the effects of ang II</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036BA1CB-9A8C-2047-3BF0-2EB1DDE195E9}"/>
              </a:ext>
            </a:extLst>
          </p:cNvPr>
          <p:cNvSpPr>
            <a:spLocks noGrp="1" noRot="1" noChangeAspect="1" noChangeArrowheads="1" noTextEdit="1"/>
          </p:cNvSpPr>
          <p:nvPr>
            <p:ph type="sldImg"/>
          </p:nvPr>
        </p:nvSpPr>
        <p:spPr>
          <a:xfrm>
            <a:off x="685800" y="762000"/>
            <a:ext cx="5486400" cy="3657600"/>
          </a:xfrm>
          <a:ln/>
        </p:spPr>
      </p:sp>
      <p:sp>
        <p:nvSpPr>
          <p:cNvPr id="62467" name="Rectangle 3">
            <a:extLst>
              <a:ext uri="{FF2B5EF4-FFF2-40B4-BE49-F238E27FC236}">
                <a16:creationId xmlns:a16="http://schemas.microsoft.com/office/drawing/2014/main" id="{5063B01E-B473-462F-BF33-16405057A00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l-GR">
                <a:latin typeface="Calibri" panose="020F0502020204030204" pitchFamily="34" charset="0"/>
              </a:rPr>
              <a:t>Observational evidence suggests the placenta has a central role in preeclampsia. Preeclampsia only occurs in the presence of a placenta—although not necessarily a fetus, as in the case of hydatidiform mole—and almost always remits quickly after delivery of the</a:t>
            </a:r>
          </a:p>
          <a:p>
            <a:r>
              <a:rPr lang="en-US" altLang="el-GR">
                <a:latin typeface="Calibri" panose="020F0502020204030204" pitchFamily="34" charset="0"/>
              </a:rPr>
              <a:t>placenta. In this respect there have been cases of postpartum eclampsia associated with retained placental fragments, with rapid improvement only after uterine curettage. In severe preeclampsia, there is pathologic evidence of placental hypoperfusion and ischemia, including acute atherosis, intimal thickening, necrosis, atherosclerosis, and endothelial damage, and placental infarction. Although these findings are not universal, they appear to correlate with severity of clinical disease. Overt placental ischemia</a:t>
            </a:r>
          </a:p>
          <a:p>
            <a:r>
              <a:rPr lang="en-US" altLang="el-GR">
                <a:latin typeface="Calibri" panose="020F0502020204030204" pitchFamily="34" charset="0"/>
              </a:rPr>
              <a:t>may be neither universal nor specific for preeclampsia, but instead may be an important secondary event observed in severe cases. </a:t>
            </a:r>
          </a:p>
          <a:p>
            <a:r>
              <a:rPr lang="en-US" altLang="el-GR">
                <a:latin typeface="Calibri" panose="020F0502020204030204" pitchFamily="34" charset="0"/>
              </a:rPr>
              <a:t>The tissue affected most is the maternal endothelium. The clinical manifestations of preeclampsia reflect widespread endothelial dysfunction, with vasoconstriction and end-organ ischemia. Exposure of endothelial cells to serum from women with preeclampsia results in endothelial dysfunction; hence, it has been hypothesized that circulating factors, probably originating in the placenta, are responsible for the manifestations of the disease. Dozens of serum markers of endothelial activation and endothelial dysfunction are deranged in women with preeclampsia, including von Willebrand antigen, cellular fibronectin, soluble tissue factor, soluble E-selectin, platelet-derived growth factor, and endothelin.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E293A6F2-B975-F9BF-6313-136057C2C48E}"/>
              </a:ext>
            </a:extLst>
          </p:cNvPr>
          <p:cNvSpPr>
            <a:spLocks noGrp="1" noRot="1" noChangeAspect="1" noChangeArrowheads="1" noTextEdit="1"/>
          </p:cNvSpPr>
          <p:nvPr>
            <p:ph type="sldImg"/>
          </p:nvPr>
        </p:nvSpPr>
        <p:spPr>
          <a:xfrm>
            <a:off x="685800" y="762000"/>
            <a:ext cx="5486400" cy="3657600"/>
          </a:xfrm>
          <a:ln/>
        </p:spPr>
      </p:sp>
      <p:sp>
        <p:nvSpPr>
          <p:cNvPr id="65539" name="Rectangle 3">
            <a:extLst>
              <a:ext uri="{FF2B5EF4-FFF2-40B4-BE49-F238E27FC236}">
                <a16:creationId xmlns:a16="http://schemas.microsoft.com/office/drawing/2014/main" id="{876B20CD-C443-1A9B-785E-A612C5180F4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rPr>
              <a:t>sFlt1 and sEng cause endothelial dysfunction by antagonizing VEGF and TGF- signaling. There is mounting evidence that VEGF and TGF-1 are required to maintain endothelial health in several tissues, including the kidney and perhaps the placenta. During normal pregnancy, vascular homeostasis is maintained by physiological levels of VEGF and TGF-1 signaling in the vasculature. In preeclampsia, excess placental secretion of sFlt1 and sEng (two endogenous circulating antiangiogenic proteins) inhibits VEGF and TGF-1 signaling,</a:t>
            </a:r>
          </a:p>
          <a:p>
            <a:r>
              <a:rPr lang="en-US" altLang="en-US">
                <a:latin typeface="Calibri" panose="020F0502020204030204" pitchFamily="34" charset="0"/>
              </a:rPr>
              <a:t>respectively, in the vasculature. This results in endothelial cell dysfunction, including decreased prostacyclin, nitric oxide production, and release of procoagulant proteins.</a:t>
            </a:r>
          </a:p>
          <a:p>
            <a:r>
              <a:rPr lang="en-US" altLang="en-US">
                <a:latin typeface="Calibri" panose="020F0502020204030204" pitchFamily="34" charset="0"/>
              </a:rPr>
              <a:t>sEng is another anti-angiogenic biomarker that is up-regulated in preeclampsia in a pattern similar to sFlt1. sEng is a truncated form of endoglin (CD105), a cell surface receptor for TGF-β, which binds and antagonizes TGF-β. sEng amplifies the vascular damage mediated by sFlt1. Placenta-derived soluble TGF-B co-receptor endoglin (sEng)</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7CBC87B7-17E1-574F-4D5D-C18D1BAC07A0}"/>
              </a:ext>
            </a:extLst>
          </p:cNvPr>
          <p:cNvSpPr>
            <a:spLocks noGrp="1" noRot="1" noChangeAspect="1" noChangeArrowheads="1" noTextEdit="1"/>
          </p:cNvSpPr>
          <p:nvPr>
            <p:ph type="sldImg"/>
          </p:nvPr>
        </p:nvSpPr>
        <p:spPr>
          <a:xfrm>
            <a:off x="685800" y="762000"/>
            <a:ext cx="5486400" cy="3657600"/>
          </a:xfrm>
          <a:ln/>
        </p:spPr>
      </p:sp>
      <p:sp>
        <p:nvSpPr>
          <p:cNvPr id="31747" name="Rectangle 3">
            <a:extLst>
              <a:ext uri="{FF2B5EF4-FFF2-40B4-BE49-F238E27FC236}">
                <a16:creationId xmlns:a16="http://schemas.microsoft.com/office/drawing/2014/main" id="{9A97C97E-612F-7842-C3A3-2F3E3F5E62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rPr>
              <a:t>sFlt1 results from alternative splicing of Flt1, an endothelial receptor for VEGF and PlGF. sFlt1 consists of the extracellular ligand-binding domain of Flt1, but lacks the transmembrane and intracellular signaling domain. Hence, it is secreted into the circulation where it binds and antagonizes VEGF and PlGF.</a:t>
            </a:r>
          </a:p>
          <a:p>
            <a:r>
              <a:rPr lang="en-US" altLang="en-US">
                <a:latin typeface="Calibri" panose="020F0502020204030204" pitchFamily="34" charset="0"/>
              </a:rPr>
              <a:t>More recent studies haveidentified a second sFlt1 splice form expressed in cytotrophoblasts, which differs in its cterminus and also appears to be up-regulated in preeclampsia.29–32 The biologic significance of the different sFlt1 variants with regard to anti-angiogenic activity and their role in the pathogenesis of preeclampsia is a subject of ongoing study.</a:t>
            </a:r>
          </a:p>
          <a:p>
            <a:r>
              <a:rPr lang="en-US" altLang="en-US">
                <a:latin typeface="Calibri" panose="020F0502020204030204" pitchFamily="34" charset="0"/>
              </a:rPr>
              <a:t>There is additional experimental evidence that supports the hypothesis that interference with VEGF/PlGF signaling could mediate endothelial dysfunction in preeclampsia. VEGF is important in the stabilization of endothelial cells in mature blood vessels. VEGF is</a:t>
            </a:r>
          </a:p>
          <a:p>
            <a:r>
              <a:rPr lang="en-US" altLang="en-US">
                <a:latin typeface="Calibri" panose="020F0502020204030204" pitchFamily="34" charset="0"/>
              </a:rPr>
              <a:t>particularly important in the health of the fenestrated and sinusoidal endothelium found in the renal glomerulus, brain, and liver—organs severely affected in preeclampsia. VEGF is highly expressed by glomerular podocytes, and VEGF receptors are present on glomerular endothelial cells. Anti-VEGF therapies given to adult animals cause glomerular endothelial damage with proteinuria. The most striking experimental illustration of the effect of VEGF antagonism in human beings comes from anti-angiogenesis cancer trials, in which anti-VEGF antibodies produce proteinuria, hypertension, and loss of glomerular endothelial fenestrae. This suggests that VEGF deficiency, induced by excess sFlt1, can produce the characteristic renal manifestations of preeclampsia. The physiologic role of PlGF is less well understood than that of VEGF, but PlGF appears to stimulate angiogenesis under conditions of ischemia, inflammation, and wound healing, and may contribute to atherosclerosis. Blockade of both VEGF and PlGF is required to produce preeclampsia-like changes in pregnant rats, signifying that PlGF blockade may be important in the pathogenesis of sFlt1-induced endothelial dysfunction.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4A4FC9CB-77A6-5943-6B2F-B7DF5FF26C5B}"/>
              </a:ext>
            </a:extLst>
          </p:cNvPr>
          <p:cNvSpPr>
            <a:spLocks noGrp="1" noRot="1" noChangeAspect="1" noChangeArrowheads="1" noTextEdit="1"/>
          </p:cNvSpPr>
          <p:nvPr>
            <p:ph type="sldImg"/>
          </p:nvPr>
        </p:nvSpPr>
        <p:spPr>
          <a:xfrm>
            <a:off x="685800" y="762000"/>
            <a:ext cx="5486400" cy="3657600"/>
          </a:xfrm>
          <a:ln/>
        </p:spPr>
      </p:sp>
      <p:sp>
        <p:nvSpPr>
          <p:cNvPr id="71683" name="Rectangle 3">
            <a:extLst>
              <a:ext uri="{FF2B5EF4-FFF2-40B4-BE49-F238E27FC236}">
                <a16:creationId xmlns:a16="http://schemas.microsoft.com/office/drawing/2014/main" id="{D41E1240-4DBD-4292-18F2-A8D6A3FE574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C81CFADE-F902-8A96-03BE-6C489F7CF5AF}"/>
              </a:ext>
            </a:extLst>
          </p:cNvPr>
          <p:cNvSpPr>
            <a:spLocks noGrp="1" noRot="1" noChangeAspect="1" noChangeArrowheads="1" noTextEdit="1"/>
          </p:cNvSpPr>
          <p:nvPr>
            <p:ph type="sldImg"/>
          </p:nvPr>
        </p:nvSpPr>
        <p:spPr>
          <a:xfrm>
            <a:off x="685800" y="762000"/>
            <a:ext cx="5486400" cy="3657600"/>
          </a:xfrm>
          <a:ln/>
        </p:spPr>
      </p:sp>
      <p:sp>
        <p:nvSpPr>
          <p:cNvPr id="41987" name="Rectangle 3">
            <a:extLst>
              <a:ext uri="{FF2B5EF4-FFF2-40B4-BE49-F238E27FC236}">
                <a16:creationId xmlns:a16="http://schemas.microsoft.com/office/drawing/2014/main" id="{343D6216-8A12-9566-F2E5-D009CF7A044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l-GR">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7"/>
            <a:ext cx="8743950" cy="1470025"/>
          </a:xfrm>
        </p:spPr>
        <p:txBody>
          <a:bodyPr/>
          <a:lstStyle/>
          <a:p>
            <a:r>
              <a:rPr lang="el-GR"/>
              <a:t>Click to edit Master title style</a:t>
            </a:r>
            <a:endParaRPr lang="en-US"/>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32" indent="0" algn="ctr">
              <a:buNone/>
              <a:defRPr/>
            </a:lvl2pPr>
            <a:lvl3pPr marL="914466" indent="0" algn="ctr">
              <a:buNone/>
              <a:defRPr/>
            </a:lvl3pPr>
            <a:lvl4pPr marL="1371698" indent="0" algn="ctr">
              <a:buNone/>
              <a:defRPr/>
            </a:lvl4pPr>
            <a:lvl5pPr marL="1828931" indent="0" algn="ctr">
              <a:buNone/>
              <a:defRPr/>
            </a:lvl5pPr>
            <a:lvl6pPr marL="2286164" indent="0" algn="ctr">
              <a:buNone/>
              <a:defRPr/>
            </a:lvl6pPr>
            <a:lvl7pPr marL="2743397" indent="0" algn="ctr">
              <a:buNone/>
              <a:defRPr/>
            </a:lvl7pPr>
            <a:lvl8pPr marL="3200630" indent="0" algn="ctr">
              <a:buNone/>
              <a:defRPr/>
            </a:lvl8pPr>
            <a:lvl9pPr marL="3657863" indent="0" algn="ctr">
              <a:buNone/>
              <a:defRPr/>
            </a:lvl9pPr>
          </a:lstStyle>
          <a:p>
            <a:r>
              <a:rPr lang="el-GR"/>
              <a:t>Click to edit Master subtitle style</a:t>
            </a:r>
            <a:endParaRPr lang="en-US"/>
          </a:p>
        </p:txBody>
      </p:sp>
      <p:sp>
        <p:nvSpPr>
          <p:cNvPr id="4" name="Rectangle 4">
            <a:extLst>
              <a:ext uri="{FF2B5EF4-FFF2-40B4-BE49-F238E27FC236}">
                <a16:creationId xmlns:a16="http://schemas.microsoft.com/office/drawing/2014/main" id="{1E610D3F-5E93-D87A-88BB-68BAABCC25A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DD64C9E-DA24-29F8-77FB-F50E74D54B7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A265A8C-6143-EF48-A03C-C2166E9E6F59}"/>
              </a:ext>
            </a:extLst>
          </p:cNvPr>
          <p:cNvSpPr>
            <a:spLocks noGrp="1" noChangeArrowheads="1"/>
          </p:cNvSpPr>
          <p:nvPr>
            <p:ph type="sldNum" sz="quarter" idx="12"/>
          </p:nvPr>
        </p:nvSpPr>
        <p:spPr>
          <a:ln/>
        </p:spPr>
        <p:txBody>
          <a:bodyPr/>
          <a:lstStyle>
            <a:lvl1pPr>
              <a:defRPr/>
            </a:lvl1pPr>
          </a:lstStyle>
          <a:p>
            <a:pPr>
              <a:defRPr/>
            </a:pPr>
            <a:fld id="{100F4892-2795-47FC-8CD2-95D24FB01892}" type="slidenum">
              <a:rPr lang="el-GR" altLang="el-GR"/>
              <a:pPr>
                <a:defRPr/>
              </a:pPr>
              <a:t>‹#›</a:t>
            </a:fld>
            <a:endParaRPr lang="el-GR" altLang="el-GR"/>
          </a:p>
        </p:txBody>
      </p:sp>
    </p:spTree>
    <p:extLst>
      <p:ext uri="{BB962C8B-B14F-4D97-AF65-F5344CB8AC3E}">
        <p14:creationId xmlns:p14="http://schemas.microsoft.com/office/powerpoint/2010/main" val="35827384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4" name="Rectangle 4">
            <a:extLst>
              <a:ext uri="{FF2B5EF4-FFF2-40B4-BE49-F238E27FC236}">
                <a16:creationId xmlns:a16="http://schemas.microsoft.com/office/drawing/2014/main" id="{95AE7977-AA5C-790D-0A29-2CB6A59A405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96D1437-BA15-A52B-D651-72CE102D86A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A970A9F-4DE8-6CFD-A94B-BD5516B7C9F5}"/>
              </a:ext>
            </a:extLst>
          </p:cNvPr>
          <p:cNvSpPr>
            <a:spLocks noGrp="1" noChangeArrowheads="1"/>
          </p:cNvSpPr>
          <p:nvPr>
            <p:ph type="sldNum" sz="quarter" idx="12"/>
          </p:nvPr>
        </p:nvSpPr>
        <p:spPr>
          <a:ln/>
        </p:spPr>
        <p:txBody>
          <a:bodyPr/>
          <a:lstStyle>
            <a:lvl1pPr>
              <a:defRPr/>
            </a:lvl1pPr>
          </a:lstStyle>
          <a:p>
            <a:pPr>
              <a:defRPr/>
            </a:pPr>
            <a:fld id="{133C7868-A800-4959-8924-08A23C3366B2}" type="slidenum">
              <a:rPr lang="el-GR" altLang="el-GR"/>
              <a:pPr>
                <a:defRPr/>
              </a:pPr>
              <a:t>‹#›</a:t>
            </a:fld>
            <a:endParaRPr lang="el-GR" altLang="el-GR"/>
          </a:p>
        </p:txBody>
      </p:sp>
    </p:spTree>
    <p:extLst>
      <p:ext uri="{BB962C8B-B14F-4D97-AF65-F5344CB8AC3E}">
        <p14:creationId xmlns:p14="http://schemas.microsoft.com/office/powerpoint/2010/main" val="12601845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6" y="274640"/>
            <a:ext cx="2314575" cy="5851525"/>
          </a:xfrm>
        </p:spPr>
        <p:txBody>
          <a:bodyPr vert="eaVert"/>
          <a:lstStyle/>
          <a:p>
            <a:r>
              <a:rPr lang="el-GR"/>
              <a:t>Click to edit Master title style</a:t>
            </a:r>
            <a:endParaRPr lang="en-US"/>
          </a:p>
        </p:txBody>
      </p:sp>
      <p:sp>
        <p:nvSpPr>
          <p:cNvPr id="3" name="Vertical Text Placeholder 2"/>
          <p:cNvSpPr>
            <a:spLocks noGrp="1"/>
          </p:cNvSpPr>
          <p:nvPr>
            <p:ph type="body" orient="vert" idx="1"/>
          </p:nvPr>
        </p:nvSpPr>
        <p:spPr>
          <a:xfrm>
            <a:off x="514350" y="274640"/>
            <a:ext cx="6791325" cy="5851525"/>
          </a:xfrm>
        </p:spPr>
        <p:txBody>
          <a:bodyPr vert="eaVert"/>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4" name="Rectangle 4">
            <a:extLst>
              <a:ext uri="{FF2B5EF4-FFF2-40B4-BE49-F238E27FC236}">
                <a16:creationId xmlns:a16="http://schemas.microsoft.com/office/drawing/2014/main" id="{9C98BEEB-6A72-AC04-920C-BA0AE3E9DFB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DBDD274-BC0E-0A9F-521D-59830829C93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45967BF-8642-2242-C68D-B22D951CFEDC}"/>
              </a:ext>
            </a:extLst>
          </p:cNvPr>
          <p:cNvSpPr>
            <a:spLocks noGrp="1" noChangeArrowheads="1"/>
          </p:cNvSpPr>
          <p:nvPr>
            <p:ph type="sldNum" sz="quarter" idx="12"/>
          </p:nvPr>
        </p:nvSpPr>
        <p:spPr>
          <a:ln/>
        </p:spPr>
        <p:txBody>
          <a:bodyPr/>
          <a:lstStyle>
            <a:lvl1pPr>
              <a:defRPr/>
            </a:lvl1pPr>
          </a:lstStyle>
          <a:p>
            <a:pPr>
              <a:defRPr/>
            </a:pPr>
            <a:fld id="{2725AD63-757D-46E8-8483-627BFBD02B63}" type="slidenum">
              <a:rPr lang="el-GR" altLang="el-GR"/>
              <a:pPr>
                <a:defRPr/>
              </a:pPr>
              <a:t>‹#›</a:t>
            </a:fld>
            <a:endParaRPr lang="el-GR" altLang="el-GR"/>
          </a:p>
        </p:txBody>
      </p:sp>
    </p:spTree>
    <p:extLst>
      <p:ext uri="{BB962C8B-B14F-4D97-AF65-F5344CB8AC3E}">
        <p14:creationId xmlns:p14="http://schemas.microsoft.com/office/powerpoint/2010/main" val="23952801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14350" y="274640"/>
            <a:ext cx="9258300" cy="5851525"/>
          </a:xfrm>
        </p:spPr>
        <p:txBody>
          <a:body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3" name="Rectangle 4">
            <a:extLst>
              <a:ext uri="{FF2B5EF4-FFF2-40B4-BE49-F238E27FC236}">
                <a16:creationId xmlns:a16="http://schemas.microsoft.com/office/drawing/2014/main" id="{440AB051-900D-2C00-8CA0-F587C918B69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11CFC76-A018-4B47-C04D-4CF66E2ED38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31395D4D-9C31-11EF-278B-C764CCCA29E7}"/>
              </a:ext>
            </a:extLst>
          </p:cNvPr>
          <p:cNvSpPr>
            <a:spLocks noGrp="1" noChangeArrowheads="1"/>
          </p:cNvSpPr>
          <p:nvPr>
            <p:ph type="sldNum" sz="quarter" idx="12"/>
          </p:nvPr>
        </p:nvSpPr>
        <p:spPr>
          <a:ln/>
        </p:spPr>
        <p:txBody>
          <a:bodyPr/>
          <a:lstStyle>
            <a:lvl1pPr>
              <a:defRPr/>
            </a:lvl1pPr>
          </a:lstStyle>
          <a:p>
            <a:pPr>
              <a:defRPr/>
            </a:pPr>
            <a:fld id="{E81B0703-AE73-4717-A654-94499BA67F62}" type="slidenum">
              <a:rPr lang="el-GR" altLang="el-GR"/>
              <a:pPr>
                <a:defRPr/>
              </a:pPr>
              <a:t>‹#›</a:t>
            </a:fld>
            <a:endParaRPr lang="el-GR" altLang="el-GR"/>
          </a:p>
        </p:txBody>
      </p:sp>
    </p:spTree>
    <p:extLst>
      <p:ext uri="{BB962C8B-B14F-4D97-AF65-F5344CB8AC3E}">
        <p14:creationId xmlns:p14="http://schemas.microsoft.com/office/powerpoint/2010/main" val="24026677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p>
            <a:r>
              <a:rPr lang="el-GR"/>
              <a:t>Click to edit Master title style</a:t>
            </a:r>
            <a:endParaRPr lang="en-US"/>
          </a:p>
        </p:txBody>
      </p:sp>
      <p:sp>
        <p:nvSpPr>
          <p:cNvPr id="3" name="Text Placeholder 2"/>
          <p:cNvSpPr>
            <a:spLocks noGrp="1"/>
          </p:cNvSpPr>
          <p:nvPr>
            <p:ph type="body" sz="half" idx="1"/>
          </p:nvPr>
        </p:nvSpPr>
        <p:spPr>
          <a:xfrm>
            <a:off x="514350" y="1600202"/>
            <a:ext cx="4552950" cy="4525963"/>
          </a:xfrm>
        </p:spPr>
        <p:txBody>
          <a:body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4" name="Content Placeholder 3"/>
          <p:cNvSpPr>
            <a:spLocks noGrp="1"/>
          </p:cNvSpPr>
          <p:nvPr>
            <p:ph sz="half" idx="2"/>
          </p:nvPr>
        </p:nvSpPr>
        <p:spPr>
          <a:xfrm>
            <a:off x="5219700" y="1600202"/>
            <a:ext cx="4552950" cy="4525963"/>
          </a:xfrm>
        </p:spPr>
        <p:txBody>
          <a:body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5" name="Rectangle 4">
            <a:extLst>
              <a:ext uri="{FF2B5EF4-FFF2-40B4-BE49-F238E27FC236}">
                <a16:creationId xmlns:a16="http://schemas.microsoft.com/office/drawing/2014/main" id="{A6EEF20C-C2A3-4E8A-6D6E-C8EA1A68C45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2FADDC5-B509-3239-1691-749A891A8FE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F6E48AE-7331-EAF2-E190-F961E9D74E90}"/>
              </a:ext>
            </a:extLst>
          </p:cNvPr>
          <p:cNvSpPr>
            <a:spLocks noGrp="1" noChangeArrowheads="1"/>
          </p:cNvSpPr>
          <p:nvPr>
            <p:ph type="sldNum" sz="quarter" idx="12"/>
          </p:nvPr>
        </p:nvSpPr>
        <p:spPr>
          <a:ln/>
        </p:spPr>
        <p:txBody>
          <a:bodyPr/>
          <a:lstStyle>
            <a:lvl1pPr>
              <a:defRPr/>
            </a:lvl1pPr>
          </a:lstStyle>
          <a:p>
            <a:pPr>
              <a:defRPr/>
            </a:pPr>
            <a:fld id="{4D543296-C590-46C0-8B44-E47E698224AC}" type="slidenum">
              <a:rPr lang="el-GR" altLang="el-GR"/>
              <a:pPr>
                <a:defRPr/>
              </a:pPr>
              <a:t>‹#›</a:t>
            </a:fld>
            <a:endParaRPr lang="el-GR" altLang="el-GR"/>
          </a:p>
        </p:txBody>
      </p:sp>
    </p:spTree>
    <p:extLst>
      <p:ext uri="{BB962C8B-B14F-4D97-AF65-F5344CB8AC3E}">
        <p14:creationId xmlns:p14="http://schemas.microsoft.com/office/powerpoint/2010/main" val="278194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p>
            <a:r>
              <a:rPr lang="el-GR"/>
              <a:t>Click to edit Master title style</a:t>
            </a:r>
            <a:endParaRPr lang="en-US"/>
          </a:p>
        </p:txBody>
      </p:sp>
      <p:sp>
        <p:nvSpPr>
          <p:cNvPr id="3" name="Content Placeholder 2"/>
          <p:cNvSpPr>
            <a:spLocks noGrp="1"/>
          </p:cNvSpPr>
          <p:nvPr>
            <p:ph sz="half" idx="1"/>
          </p:nvPr>
        </p:nvSpPr>
        <p:spPr>
          <a:xfrm>
            <a:off x="514350" y="1600202"/>
            <a:ext cx="4552950" cy="4525963"/>
          </a:xfrm>
        </p:spPr>
        <p:txBody>
          <a:body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4" name="Content Placeholder 3"/>
          <p:cNvSpPr>
            <a:spLocks noGrp="1"/>
          </p:cNvSpPr>
          <p:nvPr>
            <p:ph sz="quarter" idx="2"/>
          </p:nvPr>
        </p:nvSpPr>
        <p:spPr>
          <a:xfrm>
            <a:off x="5219700" y="1600200"/>
            <a:ext cx="4552950" cy="2185988"/>
          </a:xfrm>
        </p:spPr>
        <p:txBody>
          <a:body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5" name="Content Placeholder 4"/>
          <p:cNvSpPr>
            <a:spLocks noGrp="1"/>
          </p:cNvSpPr>
          <p:nvPr>
            <p:ph sz="quarter" idx="3"/>
          </p:nvPr>
        </p:nvSpPr>
        <p:spPr>
          <a:xfrm>
            <a:off x="5219700" y="3938590"/>
            <a:ext cx="4552950" cy="2187575"/>
          </a:xfrm>
        </p:spPr>
        <p:txBody>
          <a:body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6" name="Rectangle 4">
            <a:extLst>
              <a:ext uri="{FF2B5EF4-FFF2-40B4-BE49-F238E27FC236}">
                <a16:creationId xmlns:a16="http://schemas.microsoft.com/office/drawing/2014/main" id="{6BCE04A3-52F3-B3D0-D0C1-7750A8C27115}"/>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5FA393AB-82DA-63E2-7F38-CD3B0DA52FF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BB762523-E623-DF11-B24B-70A3582A361E}"/>
              </a:ext>
            </a:extLst>
          </p:cNvPr>
          <p:cNvSpPr>
            <a:spLocks noGrp="1" noChangeArrowheads="1"/>
          </p:cNvSpPr>
          <p:nvPr>
            <p:ph type="sldNum" sz="quarter" idx="12"/>
          </p:nvPr>
        </p:nvSpPr>
        <p:spPr>
          <a:ln/>
        </p:spPr>
        <p:txBody>
          <a:bodyPr/>
          <a:lstStyle>
            <a:lvl1pPr>
              <a:defRPr/>
            </a:lvl1pPr>
          </a:lstStyle>
          <a:p>
            <a:pPr>
              <a:defRPr/>
            </a:pPr>
            <a:fld id="{D98BC01A-6A84-4241-BD1F-CB2552DF1407}" type="slidenum">
              <a:rPr lang="el-GR" altLang="el-GR"/>
              <a:pPr>
                <a:defRPr/>
              </a:pPr>
              <a:t>‹#›</a:t>
            </a:fld>
            <a:endParaRPr lang="el-GR" altLang="el-GR"/>
          </a:p>
        </p:txBody>
      </p:sp>
    </p:spTree>
    <p:extLst>
      <p:ext uri="{BB962C8B-B14F-4D97-AF65-F5344CB8AC3E}">
        <p14:creationId xmlns:p14="http://schemas.microsoft.com/office/powerpoint/2010/main" val="3704004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Click to edit Master title style</a:t>
            </a:r>
            <a:endParaRPr lang="en-US"/>
          </a:p>
        </p:txBody>
      </p:sp>
      <p:sp>
        <p:nvSpPr>
          <p:cNvPr id="3" name="Content Placeholder 2"/>
          <p:cNvSpPr>
            <a:spLocks noGrp="1"/>
          </p:cNvSpPr>
          <p:nvPr>
            <p:ph idx="1"/>
          </p:nvPr>
        </p:nvSpPr>
        <p:spPr/>
        <p:txBody>
          <a:body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4" name="Rectangle 4">
            <a:extLst>
              <a:ext uri="{FF2B5EF4-FFF2-40B4-BE49-F238E27FC236}">
                <a16:creationId xmlns:a16="http://schemas.microsoft.com/office/drawing/2014/main" id="{E87536ED-AC58-59EC-341B-538BF268039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E27001A-97F3-0749-A114-33801F4D6AF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C90B0D7-F3BB-5F3D-0077-1EDBCA7EB1FB}"/>
              </a:ext>
            </a:extLst>
          </p:cNvPr>
          <p:cNvSpPr>
            <a:spLocks noGrp="1" noChangeArrowheads="1"/>
          </p:cNvSpPr>
          <p:nvPr>
            <p:ph type="sldNum" sz="quarter" idx="12"/>
          </p:nvPr>
        </p:nvSpPr>
        <p:spPr>
          <a:ln/>
        </p:spPr>
        <p:txBody>
          <a:bodyPr/>
          <a:lstStyle>
            <a:lvl1pPr>
              <a:defRPr/>
            </a:lvl1pPr>
          </a:lstStyle>
          <a:p>
            <a:pPr>
              <a:defRPr/>
            </a:pPr>
            <a:fld id="{7CF43040-737E-4AF5-A6C0-F2F508B375BC}" type="slidenum">
              <a:rPr lang="el-GR" altLang="el-GR"/>
              <a:pPr>
                <a:defRPr/>
              </a:pPr>
              <a:t>‹#›</a:t>
            </a:fld>
            <a:endParaRPr lang="el-GR" altLang="el-GR"/>
          </a:p>
        </p:txBody>
      </p:sp>
    </p:spTree>
    <p:extLst>
      <p:ext uri="{BB962C8B-B14F-4D97-AF65-F5344CB8AC3E}">
        <p14:creationId xmlns:p14="http://schemas.microsoft.com/office/powerpoint/2010/main" val="1075250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2"/>
            <a:ext cx="8743950" cy="1362075"/>
          </a:xfrm>
        </p:spPr>
        <p:txBody>
          <a:bodyPr anchor="t"/>
          <a:lstStyle>
            <a:lvl1pPr algn="l">
              <a:defRPr sz="4000" b="1" cap="all"/>
            </a:lvl1pPr>
          </a:lstStyle>
          <a:p>
            <a:r>
              <a:rPr lang="el-GR"/>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32" indent="0">
              <a:buNone/>
              <a:defRPr sz="1800"/>
            </a:lvl2pPr>
            <a:lvl3pPr marL="914466" indent="0">
              <a:buNone/>
              <a:defRPr sz="1600"/>
            </a:lvl3pPr>
            <a:lvl4pPr marL="1371698" indent="0">
              <a:buNone/>
              <a:defRPr sz="1400"/>
            </a:lvl4pPr>
            <a:lvl5pPr marL="1828931" indent="0">
              <a:buNone/>
              <a:defRPr sz="1400"/>
            </a:lvl5pPr>
            <a:lvl6pPr marL="2286164" indent="0">
              <a:buNone/>
              <a:defRPr sz="1400"/>
            </a:lvl6pPr>
            <a:lvl7pPr marL="2743397" indent="0">
              <a:buNone/>
              <a:defRPr sz="1400"/>
            </a:lvl7pPr>
            <a:lvl8pPr marL="3200630" indent="0">
              <a:buNone/>
              <a:defRPr sz="1400"/>
            </a:lvl8pPr>
            <a:lvl9pPr marL="3657863" indent="0">
              <a:buNone/>
              <a:defRPr sz="1400"/>
            </a:lvl9pPr>
          </a:lstStyle>
          <a:p>
            <a:pPr lvl="0"/>
            <a:r>
              <a:rPr lang="el-GR"/>
              <a:t>Click to edit Master text styles</a:t>
            </a:r>
          </a:p>
        </p:txBody>
      </p:sp>
      <p:sp>
        <p:nvSpPr>
          <p:cNvPr id="4" name="Rectangle 4">
            <a:extLst>
              <a:ext uri="{FF2B5EF4-FFF2-40B4-BE49-F238E27FC236}">
                <a16:creationId xmlns:a16="http://schemas.microsoft.com/office/drawing/2014/main" id="{5A87F895-9647-8FF1-D727-70303BF9754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7D391D8-C4F6-0194-C7CF-DB545FF6609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3DB3FA8-2890-6198-99D9-DDECD374B465}"/>
              </a:ext>
            </a:extLst>
          </p:cNvPr>
          <p:cNvSpPr>
            <a:spLocks noGrp="1" noChangeArrowheads="1"/>
          </p:cNvSpPr>
          <p:nvPr>
            <p:ph type="sldNum" sz="quarter" idx="12"/>
          </p:nvPr>
        </p:nvSpPr>
        <p:spPr>
          <a:ln/>
        </p:spPr>
        <p:txBody>
          <a:bodyPr/>
          <a:lstStyle>
            <a:lvl1pPr>
              <a:defRPr/>
            </a:lvl1pPr>
          </a:lstStyle>
          <a:p>
            <a:pPr>
              <a:defRPr/>
            </a:pPr>
            <a:fld id="{C2D33374-D492-45C1-B966-693A1BAB4ECE}" type="slidenum">
              <a:rPr lang="el-GR" altLang="el-GR"/>
              <a:pPr>
                <a:defRPr/>
              </a:pPr>
              <a:t>‹#›</a:t>
            </a:fld>
            <a:endParaRPr lang="el-GR" altLang="el-GR"/>
          </a:p>
        </p:txBody>
      </p:sp>
    </p:spTree>
    <p:extLst>
      <p:ext uri="{BB962C8B-B14F-4D97-AF65-F5344CB8AC3E}">
        <p14:creationId xmlns:p14="http://schemas.microsoft.com/office/powerpoint/2010/main" val="3789127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Click to edit Master title style</a:t>
            </a:r>
            <a:endParaRPr lang="en-US"/>
          </a:p>
        </p:txBody>
      </p:sp>
      <p:sp>
        <p:nvSpPr>
          <p:cNvPr id="3" name="Content Placeholder 2"/>
          <p:cNvSpPr>
            <a:spLocks noGrp="1"/>
          </p:cNvSpPr>
          <p:nvPr>
            <p:ph sz="half" idx="1"/>
          </p:nvPr>
        </p:nvSpPr>
        <p:spPr>
          <a:xfrm>
            <a:off x="514350" y="1600202"/>
            <a:ext cx="4552950" cy="4525963"/>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4" name="Content Placeholder 3"/>
          <p:cNvSpPr>
            <a:spLocks noGrp="1"/>
          </p:cNvSpPr>
          <p:nvPr>
            <p:ph sz="half" idx="2"/>
          </p:nvPr>
        </p:nvSpPr>
        <p:spPr>
          <a:xfrm>
            <a:off x="5219700" y="1600202"/>
            <a:ext cx="4552950" cy="4525963"/>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5" name="Rectangle 4">
            <a:extLst>
              <a:ext uri="{FF2B5EF4-FFF2-40B4-BE49-F238E27FC236}">
                <a16:creationId xmlns:a16="http://schemas.microsoft.com/office/drawing/2014/main" id="{0CA9929E-1995-2BAB-7C60-622CF31D1E6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546A965-D758-3BBF-AE0B-01D45534B51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575F946-CC46-D7B1-66F3-7A478D4745AA}"/>
              </a:ext>
            </a:extLst>
          </p:cNvPr>
          <p:cNvSpPr>
            <a:spLocks noGrp="1" noChangeArrowheads="1"/>
          </p:cNvSpPr>
          <p:nvPr>
            <p:ph type="sldNum" sz="quarter" idx="12"/>
          </p:nvPr>
        </p:nvSpPr>
        <p:spPr>
          <a:ln/>
        </p:spPr>
        <p:txBody>
          <a:bodyPr/>
          <a:lstStyle>
            <a:lvl1pPr>
              <a:defRPr/>
            </a:lvl1pPr>
          </a:lstStyle>
          <a:p>
            <a:pPr>
              <a:defRPr/>
            </a:pPr>
            <a:fld id="{F2F922E8-E340-4058-AD24-315A783A3E4C}" type="slidenum">
              <a:rPr lang="el-GR" altLang="el-GR"/>
              <a:pPr>
                <a:defRPr/>
              </a:pPr>
              <a:t>‹#›</a:t>
            </a:fld>
            <a:endParaRPr lang="el-GR" altLang="el-GR"/>
          </a:p>
        </p:txBody>
      </p:sp>
    </p:spTree>
    <p:extLst>
      <p:ext uri="{BB962C8B-B14F-4D97-AF65-F5344CB8AC3E}">
        <p14:creationId xmlns:p14="http://schemas.microsoft.com/office/powerpoint/2010/main" val="2151896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a:t>Click to edit Master title style</a:t>
            </a:r>
            <a:endParaRPr lang="en-US"/>
          </a:p>
        </p:txBody>
      </p:sp>
      <p:sp>
        <p:nvSpPr>
          <p:cNvPr id="3" name="Text Placeholder 2"/>
          <p:cNvSpPr>
            <a:spLocks noGrp="1"/>
          </p:cNvSpPr>
          <p:nvPr>
            <p:ph type="body" idx="1"/>
          </p:nvPr>
        </p:nvSpPr>
        <p:spPr>
          <a:xfrm>
            <a:off x="514351" y="1535113"/>
            <a:ext cx="4545013" cy="639762"/>
          </a:xfrm>
        </p:spPr>
        <p:txBody>
          <a:bodyPr anchor="b"/>
          <a:lstStyle>
            <a:lvl1pPr marL="0" indent="0">
              <a:buNone/>
              <a:defRPr sz="2400" b="1"/>
            </a:lvl1pPr>
            <a:lvl2pPr marL="457232" indent="0">
              <a:buNone/>
              <a:defRPr sz="2000" b="1"/>
            </a:lvl2pPr>
            <a:lvl3pPr marL="914466" indent="0">
              <a:buNone/>
              <a:defRPr sz="1800" b="1"/>
            </a:lvl3pPr>
            <a:lvl4pPr marL="1371698" indent="0">
              <a:buNone/>
              <a:defRPr sz="1600" b="1"/>
            </a:lvl4pPr>
            <a:lvl5pPr marL="1828931" indent="0">
              <a:buNone/>
              <a:defRPr sz="1600" b="1"/>
            </a:lvl5pPr>
            <a:lvl6pPr marL="2286164" indent="0">
              <a:buNone/>
              <a:defRPr sz="1600" b="1"/>
            </a:lvl6pPr>
            <a:lvl7pPr marL="2743397" indent="0">
              <a:buNone/>
              <a:defRPr sz="1600" b="1"/>
            </a:lvl7pPr>
            <a:lvl8pPr marL="3200630" indent="0">
              <a:buNone/>
              <a:defRPr sz="1600" b="1"/>
            </a:lvl8pPr>
            <a:lvl9pPr marL="3657863" indent="0">
              <a:buNone/>
              <a:defRPr sz="1600" b="1"/>
            </a:lvl9pPr>
          </a:lstStyle>
          <a:p>
            <a:pPr lvl="0"/>
            <a:r>
              <a:rPr lang="el-GR"/>
              <a:t>Click to edit Master text styles</a:t>
            </a:r>
          </a:p>
        </p:txBody>
      </p:sp>
      <p:sp>
        <p:nvSpPr>
          <p:cNvPr id="4" name="Content Placeholder 3"/>
          <p:cNvSpPr>
            <a:spLocks noGrp="1"/>
          </p:cNvSpPr>
          <p:nvPr>
            <p:ph sz="half" idx="2"/>
          </p:nvPr>
        </p:nvSpPr>
        <p:spPr>
          <a:xfrm>
            <a:off x="514351"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32" indent="0">
              <a:buNone/>
              <a:defRPr sz="2000" b="1"/>
            </a:lvl2pPr>
            <a:lvl3pPr marL="914466" indent="0">
              <a:buNone/>
              <a:defRPr sz="1800" b="1"/>
            </a:lvl3pPr>
            <a:lvl4pPr marL="1371698" indent="0">
              <a:buNone/>
              <a:defRPr sz="1600" b="1"/>
            </a:lvl4pPr>
            <a:lvl5pPr marL="1828931" indent="0">
              <a:buNone/>
              <a:defRPr sz="1600" b="1"/>
            </a:lvl5pPr>
            <a:lvl6pPr marL="2286164" indent="0">
              <a:buNone/>
              <a:defRPr sz="1600" b="1"/>
            </a:lvl6pPr>
            <a:lvl7pPr marL="2743397" indent="0">
              <a:buNone/>
              <a:defRPr sz="1600" b="1"/>
            </a:lvl7pPr>
            <a:lvl8pPr marL="3200630" indent="0">
              <a:buNone/>
              <a:defRPr sz="1600" b="1"/>
            </a:lvl8pPr>
            <a:lvl9pPr marL="3657863" indent="0">
              <a:buNone/>
              <a:defRPr sz="1600" b="1"/>
            </a:lvl9pPr>
          </a:lstStyle>
          <a:p>
            <a:pPr lvl="0"/>
            <a:r>
              <a:rPr lang="el-GR"/>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7" name="Rectangle 4">
            <a:extLst>
              <a:ext uri="{FF2B5EF4-FFF2-40B4-BE49-F238E27FC236}">
                <a16:creationId xmlns:a16="http://schemas.microsoft.com/office/drawing/2014/main" id="{9B927283-4011-B417-701A-064485430F1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5AE0B37-6E05-3940-B268-97BB9669329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E4074169-9D5B-170E-BCA9-75585E445283}"/>
              </a:ext>
            </a:extLst>
          </p:cNvPr>
          <p:cNvSpPr>
            <a:spLocks noGrp="1" noChangeArrowheads="1"/>
          </p:cNvSpPr>
          <p:nvPr>
            <p:ph type="sldNum" sz="quarter" idx="12"/>
          </p:nvPr>
        </p:nvSpPr>
        <p:spPr>
          <a:ln/>
        </p:spPr>
        <p:txBody>
          <a:bodyPr/>
          <a:lstStyle>
            <a:lvl1pPr>
              <a:defRPr/>
            </a:lvl1pPr>
          </a:lstStyle>
          <a:p>
            <a:pPr>
              <a:defRPr/>
            </a:pPr>
            <a:fld id="{8BFD2950-E4A4-4CEC-910F-84CA459B1F81}" type="slidenum">
              <a:rPr lang="el-GR" altLang="el-GR"/>
              <a:pPr>
                <a:defRPr/>
              </a:pPr>
              <a:t>‹#›</a:t>
            </a:fld>
            <a:endParaRPr lang="el-GR" altLang="el-GR"/>
          </a:p>
        </p:txBody>
      </p:sp>
    </p:spTree>
    <p:extLst>
      <p:ext uri="{BB962C8B-B14F-4D97-AF65-F5344CB8AC3E}">
        <p14:creationId xmlns:p14="http://schemas.microsoft.com/office/powerpoint/2010/main" val="1086374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Click to edit Master title style</a:t>
            </a:r>
            <a:endParaRPr lang="en-US"/>
          </a:p>
        </p:txBody>
      </p:sp>
      <p:sp>
        <p:nvSpPr>
          <p:cNvPr id="3" name="Rectangle 4">
            <a:extLst>
              <a:ext uri="{FF2B5EF4-FFF2-40B4-BE49-F238E27FC236}">
                <a16:creationId xmlns:a16="http://schemas.microsoft.com/office/drawing/2014/main" id="{531BC8B7-5C6F-87DC-2650-93004F3CFAC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77160727-640F-F56F-8712-505683BD9CD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41BAB68-2301-4C9A-99DB-48AD90CC6860}"/>
              </a:ext>
            </a:extLst>
          </p:cNvPr>
          <p:cNvSpPr>
            <a:spLocks noGrp="1" noChangeArrowheads="1"/>
          </p:cNvSpPr>
          <p:nvPr>
            <p:ph type="sldNum" sz="quarter" idx="12"/>
          </p:nvPr>
        </p:nvSpPr>
        <p:spPr>
          <a:ln/>
        </p:spPr>
        <p:txBody>
          <a:bodyPr/>
          <a:lstStyle>
            <a:lvl1pPr>
              <a:defRPr/>
            </a:lvl1pPr>
          </a:lstStyle>
          <a:p>
            <a:pPr>
              <a:defRPr/>
            </a:pPr>
            <a:fld id="{C10B270B-DE18-4841-AF17-1C7C873AA55C}" type="slidenum">
              <a:rPr lang="el-GR" altLang="el-GR"/>
              <a:pPr>
                <a:defRPr/>
              </a:pPr>
              <a:t>‹#›</a:t>
            </a:fld>
            <a:endParaRPr lang="el-GR" altLang="el-GR"/>
          </a:p>
        </p:txBody>
      </p:sp>
    </p:spTree>
    <p:extLst>
      <p:ext uri="{BB962C8B-B14F-4D97-AF65-F5344CB8AC3E}">
        <p14:creationId xmlns:p14="http://schemas.microsoft.com/office/powerpoint/2010/main" val="41397053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768BFEF-9755-E35D-8A88-27609F9BAF3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4F05BE83-1ACC-1BE5-2455-13FE0C1F0F1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09F5C8F4-3DAD-33CA-2D35-3F35A455FCB9}"/>
              </a:ext>
            </a:extLst>
          </p:cNvPr>
          <p:cNvSpPr>
            <a:spLocks noGrp="1" noChangeArrowheads="1"/>
          </p:cNvSpPr>
          <p:nvPr>
            <p:ph type="sldNum" sz="quarter" idx="12"/>
          </p:nvPr>
        </p:nvSpPr>
        <p:spPr>
          <a:ln/>
        </p:spPr>
        <p:txBody>
          <a:bodyPr/>
          <a:lstStyle>
            <a:lvl1pPr>
              <a:defRPr/>
            </a:lvl1pPr>
          </a:lstStyle>
          <a:p>
            <a:pPr>
              <a:defRPr/>
            </a:pPr>
            <a:fld id="{1BBC9F36-18A7-4D03-AAEB-634449B0F05B}" type="slidenum">
              <a:rPr lang="el-GR" altLang="el-GR"/>
              <a:pPr>
                <a:defRPr/>
              </a:pPr>
              <a:t>‹#›</a:t>
            </a:fld>
            <a:endParaRPr lang="el-GR" altLang="el-GR"/>
          </a:p>
        </p:txBody>
      </p:sp>
    </p:spTree>
    <p:extLst>
      <p:ext uri="{BB962C8B-B14F-4D97-AF65-F5344CB8AC3E}">
        <p14:creationId xmlns:p14="http://schemas.microsoft.com/office/powerpoint/2010/main" val="1613048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273050"/>
            <a:ext cx="3384550" cy="1162050"/>
          </a:xfrm>
        </p:spPr>
        <p:txBody>
          <a:bodyPr anchor="b"/>
          <a:lstStyle>
            <a:lvl1pPr algn="l">
              <a:defRPr sz="2000" b="1"/>
            </a:lvl1pPr>
          </a:lstStyle>
          <a:p>
            <a:r>
              <a:rPr lang="el-GR"/>
              <a:t>Click to edit Master title style</a:t>
            </a:r>
            <a:endParaRPr lang="en-US"/>
          </a:p>
        </p:txBody>
      </p:sp>
      <p:sp>
        <p:nvSpPr>
          <p:cNvPr id="3" name="Content Placeholder 2"/>
          <p:cNvSpPr>
            <a:spLocks noGrp="1"/>
          </p:cNvSpPr>
          <p:nvPr>
            <p:ph idx="1"/>
          </p:nvPr>
        </p:nvSpPr>
        <p:spPr>
          <a:xfrm>
            <a:off x="4022726" y="273052"/>
            <a:ext cx="5749925" cy="5853113"/>
          </a:xfrm>
        </p:spPr>
        <p:txBody>
          <a:bodyPr/>
          <a:lstStyle>
            <a:lvl1pPr>
              <a:defRPr sz="3201"/>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4" name="Text Placeholder 3"/>
          <p:cNvSpPr>
            <a:spLocks noGrp="1"/>
          </p:cNvSpPr>
          <p:nvPr>
            <p:ph type="body" sz="half" idx="2"/>
          </p:nvPr>
        </p:nvSpPr>
        <p:spPr>
          <a:xfrm>
            <a:off x="514351" y="1435102"/>
            <a:ext cx="3384550" cy="4691063"/>
          </a:xfrm>
        </p:spPr>
        <p:txBody>
          <a:bodyPr/>
          <a:lstStyle>
            <a:lvl1pPr marL="0" indent="0">
              <a:buNone/>
              <a:defRPr sz="1400"/>
            </a:lvl1pPr>
            <a:lvl2pPr marL="457232" indent="0">
              <a:buNone/>
              <a:defRPr sz="1200"/>
            </a:lvl2pPr>
            <a:lvl3pPr marL="914466" indent="0">
              <a:buNone/>
              <a:defRPr sz="1000"/>
            </a:lvl3pPr>
            <a:lvl4pPr marL="1371698" indent="0">
              <a:buNone/>
              <a:defRPr sz="900"/>
            </a:lvl4pPr>
            <a:lvl5pPr marL="1828931" indent="0">
              <a:buNone/>
              <a:defRPr sz="900"/>
            </a:lvl5pPr>
            <a:lvl6pPr marL="2286164" indent="0">
              <a:buNone/>
              <a:defRPr sz="900"/>
            </a:lvl6pPr>
            <a:lvl7pPr marL="2743397" indent="0">
              <a:buNone/>
              <a:defRPr sz="900"/>
            </a:lvl7pPr>
            <a:lvl8pPr marL="3200630" indent="0">
              <a:buNone/>
              <a:defRPr sz="900"/>
            </a:lvl8pPr>
            <a:lvl9pPr marL="3657863" indent="0">
              <a:buNone/>
              <a:defRPr sz="900"/>
            </a:lvl9pPr>
          </a:lstStyle>
          <a:p>
            <a:pPr lvl="0"/>
            <a:r>
              <a:rPr lang="el-GR"/>
              <a:t>Click to edit Master text styles</a:t>
            </a:r>
          </a:p>
        </p:txBody>
      </p:sp>
      <p:sp>
        <p:nvSpPr>
          <p:cNvPr id="5" name="Rectangle 4">
            <a:extLst>
              <a:ext uri="{FF2B5EF4-FFF2-40B4-BE49-F238E27FC236}">
                <a16:creationId xmlns:a16="http://schemas.microsoft.com/office/drawing/2014/main" id="{05DC3A85-ED81-41B0-C9C9-351512D1525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EEDFE76-6E8E-29E6-9C45-2BDA0384E1F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E5E55F9-47B9-0757-9364-530963AF5E7A}"/>
              </a:ext>
            </a:extLst>
          </p:cNvPr>
          <p:cNvSpPr>
            <a:spLocks noGrp="1" noChangeArrowheads="1"/>
          </p:cNvSpPr>
          <p:nvPr>
            <p:ph type="sldNum" sz="quarter" idx="12"/>
          </p:nvPr>
        </p:nvSpPr>
        <p:spPr>
          <a:ln/>
        </p:spPr>
        <p:txBody>
          <a:bodyPr/>
          <a:lstStyle>
            <a:lvl1pPr>
              <a:defRPr/>
            </a:lvl1pPr>
          </a:lstStyle>
          <a:p>
            <a:pPr>
              <a:defRPr/>
            </a:pPr>
            <a:fld id="{A6141562-FC97-4ECB-96E3-0CD1C3A55DD9}" type="slidenum">
              <a:rPr lang="el-GR" altLang="el-GR"/>
              <a:pPr>
                <a:defRPr/>
              </a:pPr>
              <a:t>‹#›</a:t>
            </a:fld>
            <a:endParaRPr lang="el-GR" altLang="el-GR"/>
          </a:p>
        </p:txBody>
      </p:sp>
    </p:spTree>
    <p:extLst>
      <p:ext uri="{BB962C8B-B14F-4D97-AF65-F5344CB8AC3E}">
        <p14:creationId xmlns:p14="http://schemas.microsoft.com/office/powerpoint/2010/main" val="1072366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l-GR"/>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1"/>
            </a:lvl1pPr>
            <a:lvl2pPr marL="457232" indent="0">
              <a:buNone/>
              <a:defRPr sz="2801"/>
            </a:lvl2pPr>
            <a:lvl3pPr marL="914466" indent="0">
              <a:buNone/>
              <a:defRPr sz="2400"/>
            </a:lvl3pPr>
            <a:lvl4pPr marL="1371698" indent="0">
              <a:buNone/>
              <a:defRPr sz="2000"/>
            </a:lvl4pPr>
            <a:lvl5pPr marL="1828931" indent="0">
              <a:buNone/>
              <a:defRPr sz="2000"/>
            </a:lvl5pPr>
            <a:lvl6pPr marL="2286164" indent="0">
              <a:buNone/>
              <a:defRPr sz="2000"/>
            </a:lvl6pPr>
            <a:lvl7pPr marL="2743397" indent="0">
              <a:buNone/>
              <a:defRPr sz="2000"/>
            </a:lvl7pPr>
            <a:lvl8pPr marL="3200630" indent="0">
              <a:buNone/>
              <a:defRPr sz="2000"/>
            </a:lvl8pPr>
            <a:lvl9pPr marL="3657863" indent="0">
              <a:buNone/>
              <a:defRPr sz="2000"/>
            </a:lvl9pPr>
          </a:lstStyle>
          <a:p>
            <a:pPr lvl="0"/>
            <a:endParaRPr lang="en-US" noProof="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32" indent="0">
              <a:buNone/>
              <a:defRPr sz="1200"/>
            </a:lvl2pPr>
            <a:lvl3pPr marL="914466" indent="0">
              <a:buNone/>
              <a:defRPr sz="1000"/>
            </a:lvl3pPr>
            <a:lvl4pPr marL="1371698" indent="0">
              <a:buNone/>
              <a:defRPr sz="900"/>
            </a:lvl4pPr>
            <a:lvl5pPr marL="1828931" indent="0">
              <a:buNone/>
              <a:defRPr sz="900"/>
            </a:lvl5pPr>
            <a:lvl6pPr marL="2286164" indent="0">
              <a:buNone/>
              <a:defRPr sz="900"/>
            </a:lvl6pPr>
            <a:lvl7pPr marL="2743397" indent="0">
              <a:buNone/>
              <a:defRPr sz="900"/>
            </a:lvl7pPr>
            <a:lvl8pPr marL="3200630" indent="0">
              <a:buNone/>
              <a:defRPr sz="900"/>
            </a:lvl8pPr>
            <a:lvl9pPr marL="3657863" indent="0">
              <a:buNone/>
              <a:defRPr sz="900"/>
            </a:lvl9pPr>
          </a:lstStyle>
          <a:p>
            <a:pPr lvl="0"/>
            <a:r>
              <a:rPr lang="el-GR"/>
              <a:t>Click to edit Master text styles</a:t>
            </a:r>
          </a:p>
        </p:txBody>
      </p:sp>
      <p:sp>
        <p:nvSpPr>
          <p:cNvPr id="5" name="Rectangle 4">
            <a:extLst>
              <a:ext uri="{FF2B5EF4-FFF2-40B4-BE49-F238E27FC236}">
                <a16:creationId xmlns:a16="http://schemas.microsoft.com/office/drawing/2014/main" id="{04B205A0-CF7B-B618-931D-F6308D2AF2D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334C52D-C835-4EF1-1C7F-CBAEF97FCC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739B3B7-3C3C-865A-9BDF-B7F145485C51}"/>
              </a:ext>
            </a:extLst>
          </p:cNvPr>
          <p:cNvSpPr>
            <a:spLocks noGrp="1" noChangeArrowheads="1"/>
          </p:cNvSpPr>
          <p:nvPr>
            <p:ph type="sldNum" sz="quarter" idx="12"/>
          </p:nvPr>
        </p:nvSpPr>
        <p:spPr>
          <a:ln/>
        </p:spPr>
        <p:txBody>
          <a:bodyPr/>
          <a:lstStyle>
            <a:lvl1pPr>
              <a:defRPr/>
            </a:lvl1pPr>
          </a:lstStyle>
          <a:p>
            <a:pPr>
              <a:defRPr/>
            </a:pPr>
            <a:fld id="{1AEDDA87-1457-4C11-A68F-87A83320579B}" type="slidenum">
              <a:rPr lang="el-GR" altLang="el-GR"/>
              <a:pPr>
                <a:defRPr/>
              </a:pPr>
              <a:t>‹#›</a:t>
            </a:fld>
            <a:endParaRPr lang="el-GR" altLang="el-GR"/>
          </a:p>
        </p:txBody>
      </p:sp>
    </p:spTree>
    <p:extLst>
      <p:ext uri="{BB962C8B-B14F-4D97-AF65-F5344CB8AC3E}">
        <p14:creationId xmlns:p14="http://schemas.microsoft.com/office/powerpoint/2010/main" val="3767125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47"/>
            </a:gs>
            <a:gs pos="50000">
              <a:srgbClr val="000099"/>
            </a:gs>
            <a:gs pos="100000">
              <a:srgbClr val="000047"/>
            </a:gs>
          </a:gsLst>
          <a:lin ang="5400000" scaled="1"/>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71B1753-3E40-951A-212F-EFB3976BEF16}"/>
              </a:ext>
            </a:extLst>
          </p:cNvPr>
          <p:cNvSpPr>
            <a:spLocks noGrp="1" noChangeArrowheads="1"/>
          </p:cNvSpPr>
          <p:nvPr>
            <p:ph type="title"/>
          </p:nvPr>
        </p:nvSpPr>
        <p:spPr bwMode="auto">
          <a:xfrm>
            <a:off x="514350" y="274638"/>
            <a:ext cx="92583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l-GR"/>
              <a:t>Click to edit Master title style</a:t>
            </a:r>
          </a:p>
        </p:txBody>
      </p:sp>
      <p:sp>
        <p:nvSpPr>
          <p:cNvPr id="1027" name="Rectangle 3">
            <a:extLst>
              <a:ext uri="{FF2B5EF4-FFF2-40B4-BE49-F238E27FC236}">
                <a16:creationId xmlns:a16="http://schemas.microsoft.com/office/drawing/2014/main" id="{CFFF55D7-DB34-BCC6-B622-69ACE1EEB19E}"/>
              </a:ext>
            </a:extLst>
          </p:cNvPr>
          <p:cNvSpPr>
            <a:spLocks noGrp="1" noChangeArrowheads="1"/>
          </p:cNvSpPr>
          <p:nvPr>
            <p:ph type="body" idx="1"/>
          </p:nvPr>
        </p:nvSpPr>
        <p:spPr bwMode="auto">
          <a:xfrm>
            <a:off x="514350" y="1600202"/>
            <a:ext cx="92583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p>
        </p:txBody>
      </p:sp>
      <p:sp>
        <p:nvSpPr>
          <p:cNvPr id="1028" name="Rectangle 4">
            <a:extLst>
              <a:ext uri="{FF2B5EF4-FFF2-40B4-BE49-F238E27FC236}">
                <a16:creationId xmlns:a16="http://schemas.microsoft.com/office/drawing/2014/main" id="{1E1A9111-498F-1A85-12EE-F97B50D007A6}"/>
              </a:ext>
            </a:extLst>
          </p:cNvPr>
          <p:cNvSpPr>
            <a:spLocks noGrp="1" noChangeArrowheads="1"/>
          </p:cNvSpPr>
          <p:nvPr>
            <p:ph type="dt" sz="half" idx="2"/>
          </p:nvPr>
        </p:nvSpPr>
        <p:spPr bwMode="auto">
          <a:xfrm>
            <a:off x="514350"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latin typeface="Tahoma" pitchFamily="16" charset="0"/>
                <a:ea typeface="ＭＳ Ｐゴシック" pitchFamily="16" charset="-128"/>
                <a:cs typeface="+mn-cs"/>
              </a:defRPr>
            </a:lvl1pPr>
          </a:lstStyle>
          <a:p>
            <a:pPr>
              <a:defRPr/>
            </a:pPr>
            <a:endParaRPr lang="en-US"/>
          </a:p>
        </p:txBody>
      </p:sp>
      <p:sp>
        <p:nvSpPr>
          <p:cNvPr id="1029" name="Rectangle 5">
            <a:extLst>
              <a:ext uri="{FF2B5EF4-FFF2-40B4-BE49-F238E27FC236}">
                <a16:creationId xmlns:a16="http://schemas.microsoft.com/office/drawing/2014/main" id="{E7C03275-41AC-D803-97AA-F4B1757E20D8}"/>
              </a:ext>
            </a:extLst>
          </p:cNvPr>
          <p:cNvSpPr>
            <a:spLocks noGrp="1" noChangeArrowheads="1"/>
          </p:cNvSpPr>
          <p:nvPr>
            <p:ph type="ftr" sz="quarter" idx="3"/>
          </p:nvPr>
        </p:nvSpPr>
        <p:spPr bwMode="auto">
          <a:xfrm>
            <a:off x="3514725" y="6245225"/>
            <a:ext cx="325755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latin typeface="Tahoma" pitchFamily="16" charset="0"/>
                <a:ea typeface="ＭＳ Ｐゴシック" pitchFamily="16" charset="-128"/>
                <a:cs typeface="+mn-cs"/>
              </a:defRPr>
            </a:lvl1pPr>
          </a:lstStyle>
          <a:p>
            <a:pPr>
              <a:defRPr/>
            </a:pPr>
            <a:endParaRPr lang="en-US"/>
          </a:p>
        </p:txBody>
      </p:sp>
      <p:sp>
        <p:nvSpPr>
          <p:cNvPr id="1030" name="Rectangle 6">
            <a:extLst>
              <a:ext uri="{FF2B5EF4-FFF2-40B4-BE49-F238E27FC236}">
                <a16:creationId xmlns:a16="http://schemas.microsoft.com/office/drawing/2014/main" id="{26912041-CAE0-035E-FF30-90D357F356F4}"/>
              </a:ext>
            </a:extLst>
          </p:cNvPr>
          <p:cNvSpPr>
            <a:spLocks noGrp="1" noChangeArrowheads="1"/>
          </p:cNvSpPr>
          <p:nvPr>
            <p:ph type="sldNum" sz="quarter" idx="4"/>
          </p:nvPr>
        </p:nvSpPr>
        <p:spPr bwMode="auto">
          <a:xfrm>
            <a:off x="7372350"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latin typeface="Tahoma" panose="020B0604030504040204" pitchFamily="34" charset="0"/>
                <a:ea typeface="ＭＳ Ｐゴシック" panose="020B0600070205080204" pitchFamily="34" charset="-128"/>
                <a:cs typeface="Arial Unicode MS" panose="020B0604020202020204" pitchFamily="34" charset="-128"/>
              </a:defRPr>
            </a:lvl1pPr>
          </a:lstStyle>
          <a:p>
            <a:pPr>
              <a:defRPr/>
            </a:pPr>
            <a:fld id="{1AA52EF6-615D-4FFF-B83E-E47749CD18DE}" type="slidenum">
              <a:rPr lang="el-GR" altLang="el-GR"/>
              <a:pPr>
                <a:defRPr/>
              </a:pPr>
              <a:t>‹#›</a:t>
            </a:fld>
            <a:endParaRPr lang="el-GR" alt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rtl="0" eaLnBrk="0" fontAlgn="base" hangingPunct="0">
        <a:spcBef>
          <a:spcPct val="0"/>
        </a:spcBef>
        <a:spcAft>
          <a:spcPct val="0"/>
        </a:spcAft>
        <a:defRPr sz="4300" b="1">
          <a:solidFill>
            <a:srgbClr val="FFFF66"/>
          </a:solidFill>
          <a:effectLst>
            <a:outerShdw blurRad="38100" dist="38100" dir="2700000" algn="tl">
              <a:srgbClr val="000000"/>
            </a:outerShdw>
          </a:effectLst>
          <a:latin typeface="+mj-lt"/>
          <a:ea typeface="Arial Unicode MS" pitchFamily="34" charset="-128"/>
          <a:cs typeface="Arial Unicode MS" pitchFamily="34" charset="-128"/>
        </a:defRPr>
      </a:lvl1pPr>
      <a:lvl2pPr algn="ctr" rtl="0" eaLnBrk="0" fontAlgn="base" hangingPunct="0">
        <a:spcBef>
          <a:spcPct val="0"/>
        </a:spcBef>
        <a:spcAft>
          <a:spcPct val="0"/>
        </a:spcAft>
        <a:defRPr sz="4300" b="1">
          <a:solidFill>
            <a:srgbClr val="FFFF66"/>
          </a:solidFill>
          <a:effectLst>
            <a:outerShdw blurRad="38100" dist="38100" dir="2700000" algn="tl">
              <a:srgbClr val="000000"/>
            </a:outerShdw>
          </a:effectLst>
          <a:latin typeface="Tahoma" charset="0"/>
          <a:ea typeface="Arial Unicode MS" pitchFamily="34" charset="-128"/>
          <a:cs typeface="Arial Unicode MS" pitchFamily="34" charset="-128"/>
        </a:defRPr>
      </a:lvl2pPr>
      <a:lvl3pPr algn="ctr" rtl="0" eaLnBrk="0" fontAlgn="base" hangingPunct="0">
        <a:spcBef>
          <a:spcPct val="0"/>
        </a:spcBef>
        <a:spcAft>
          <a:spcPct val="0"/>
        </a:spcAft>
        <a:defRPr sz="4300" b="1">
          <a:solidFill>
            <a:srgbClr val="FFFF66"/>
          </a:solidFill>
          <a:effectLst>
            <a:outerShdw blurRad="38100" dist="38100" dir="2700000" algn="tl">
              <a:srgbClr val="000000"/>
            </a:outerShdw>
          </a:effectLst>
          <a:latin typeface="Tahoma" charset="0"/>
          <a:ea typeface="Arial Unicode MS" pitchFamily="34" charset="-128"/>
          <a:cs typeface="Arial Unicode MS" pitchFamily="34" charset="-128"/>
        </a:defRPr>
      </a:lvl3pPr>
      <a:lvl4pPr algn="ctr" rtl="0" eaLnBrk="0" fontAlgn="base" hangingPunct="0">
        <a:spcBef>
          <a:spcPct val="0"/>
        </a:spcBef>
        <a:spcAft>
          <a:spcPct val="0"/>
        </a:spcAft>
        <a:defRPr sz="4300" b="1">
          <a:solidFill>
            <a:srgbClr val="FFFF66"/>
          </a:solidFill>
          <a:effectLst>
            <a:outerShdw blurRad="38100" dist="38100" dir="2700000" algn="tl">
              <a:srgbClr val="000000"/>
            </a:outerShdw>
          </a:effectLst>
          <a:latin typeface="Tahoma" charset="0"/>
          <a:ea typeface="Arial Unicode MS" pitchFamily="34" charset="-128"/>
          <a:cs typeface="Arial Unicode MS" pitchFamily="34" charset="-128"/>
        </a:defRPr>
      </a:lvl4pPr>
      <a:lvl5pPr algn="ctr" rtl="0" eaLnBrk="0" fontAlgn="base" hangingPunct="0">
        <a:spcBef>
          <a:spcPct val="0"/>
        </a:spcBef>
        <a:spcAft>
          <a:spcPct val="0"/>
        </a:spcAft>
        <a:defRPr sz="4300" b="1">
          <a:solidFill>
            <a:srgbClr val="FFFF66"/>
          </a:solidFill>
          <a:effectLst>
            <a:outerShdw blurRad="38100" dist="38100" dir="2700000" algn="tl">
              <a:srgbClr val="000000"/>
            </a:outerShdw>
          </a:effectLst>
          <a:latin typeface="Tahoma" charset="0"/>
          <a:ea typeface="Arial Unicode MS" pitchFamily="34" charset="-128"/>
          <a:cs typeface="Arial Unicode MS" pitchFamily="34" charset="-128"/>
        </a:defRPr>
      </a:lvl5pPr>
      <a:lvl6pPr marL="457232" algn="ctr" rtl="0" fontAlgn="base">
        <a:spcBef>
          <a:spcPct val="0"/>
        </a:spcBef>
        <a:spcAft>
          <a:spcPct val="0"/>
        </a:spcAft>
        <a:defRPr sz="4300" b="1">
          <a:solidFill>
            <a:srgbClr val="FFFF66"/>
          </a:solidFill>
          <a:effectLst>
            <a:outerShdw blurRad="38100" dist="38100" dir="2700000" algn="tl">
              <a:srgbClr val="000000"/>
            </a:outerShdw>
          </a:effectLst>
          <a:latin typeface="Tahoma" charset="0"/>
        </a:defRPr>
      </a:lvl6pPr>
      <a:lvl7pPr marL="914466" algn="ctr" rtl="0" fontAlgn="base">
        <a:spcBef>
          <a:spcPct val="0"/>
        </a:spcBef>
        <a:spcAft>
          <a:spcPct val="0"/>
        </a:spcAft>
        <a:defRPr sz="4300" b="1">
          <a:solidFill>
            <a:srgbClr val="FFFF66"/>
          </a:solidFill>
          <a:effectLst>
            <a:outerShdw blurRad="38100" dist="38100" dir="2700000" algn="tl">
              <a:srgbClr val="000000"/>
            </a:outerShdw>
          </a:effectLst>
          <a:latin typeface="Tahoma" charset="0"/>
        </a:defRPr>
      </a:lvl7pPr>
      <a:lvl8pPr marL="1371698" algn="ctr" rtl="0" fontAlgn="base">
        <a:spcBef>
          <a:spcPct val="0"/>
        </a:spcBef>
        <a:spcAft>
          <a:spcPct val="0"/>
        </a:spcAft>
        <a:defRPr sz="4300" b="1">
          <a:solidFill>
            <a:srgbClr val="FFFF66"/>
          </a:solidFill>
          <a:effectLst>
            <a:outerShdw blurRad="38100" dist="38100" dir="2700000" algn="tl">
              <a:srgbClr val="000000"/>
            </a:outerShdw>
          </a:effectLst>
          <a:latin typeface="Tahoma" charset="0"/>
        </a:defRPr>
      </a:lvl8pPr>
      <a:lvl9pPr marL="1828931" algn="ctr" rtl="0" fontAlgn="base">
        <a:spcBef>
          <a:spcPct val="0"/>
        </a:spcBef>
        <a:spcAft>
          <a:spcPct val="0"/>
        </a:spcAft>
        <a:defRPr sz="4300" b="1">
          <a:solidFill>
            <a:srgbClr val="FFFF66"/>
          </a:solidFill>
          <a:effectLst>
            <a:outerShdw blurRad="38100" dist="38100" dir="2700000" algn="tl">
              <a:srgbClr val="000000"/>
            </a:outerShdw>
          </a:effectLst>
          <a:latin typeface="Tahoma" charset="0"/>
        </a:defRPr>
      </a:lvl9pPr>
    </p:titleStyle>
    <p:bodyStyle>
      <a:lvl1pPr marL="342925" indent="-342925" algn="l" rtl="0" eaLnBrk="0" fontAlgn="base" hangingPunct="0">
        <a:spcBef>
          <a:spcPct val="20000"/>
        </a:spcBef>
        <a:spcAft>
          <a:spcPct val="0"/>
        </a:spcAft>
        <a:buClr>
          <a:srgbClr val="FF9900"/>
        </a:buClr>
        <a:buSzPct val="115000"/>
        <a:buChar char="•"/>
        <a:defRPr sz="3201" b="1">
          <a:solidFill>
            <a:schemeClr val="bg1"/>
          </a:solidFill>
          <a:effectLst>
            <a:outerShdw blurRad="38100" dist="38100" dir="2700000" algn="tl">
              <a:srgbClr val="000000"/>
            </a:outerShdw>
          </a:effectLst>
          <a:latin typeface="+mn-lt"/>
          <a:ea typeface="Arial Unicode MS" pitchFamily="34" charset="-128"/>
          <a:cs typeface="Arial Unicode MS" pitchFamily="34" charset="-128"/>
        </a:defRPr>
      </a:lvl1pPr>
      <a:lvl2pPr marL="743003" indent="-285771" algn="l" rtl="0" eaLnBrk="0" fontAlgn="base" hangingPunct="0">
        <a:spcBef>
          <a:spcPct val="20000"/>
        </a:spcBef>
        <a:spcAft>
          <a:spcPct val="0"/>
        </a:spcAft>
        <a:buChar char="–"/>
        <a:defRPr sz="2801" b="1">
          <a:solidFill>
            <a:schemeClr val="bg1"/>
          </a:solidFill>
          <a:effectLst>
            <a:outerShdw blurRad="38100" dist="38100" dir="2700000" algn="tl">
              <a:srgbClr val="000000"/>
            </a:outerShdw>
          </a:effectLst>
          <a:latin typeface="+mn-lt"/>
          <a:ea typeface="Arial Unicode MS" pitchFamily="34" charset="-128"/>
          <a:cs typeface="Arial Unicode MS" pitchFamily="34" charset="-128"/>
        </a:defRPr>
      </a:lvl2pPr>
      <a:lvl3pPr marL="1143082" indent="-228617" algn="l" rtl="0" eaLnBrk="0" fontAlgn="base" hangingPunct="0">
        <a:spcBef>
          <a:spcPct val="20000"/>
        </a:spcBef>
        <a:spcAft>
          <a:spcPct val="0"/>
        </a:spcAft>
        <a:buChar char="•"/>
        <a:defRPr sz="2400" b="1">
          <a:solidFill>
            <a:schemeClr val="bg1"/>
          </a:solidFill>
          <a:effectLst>
            <a:outerShdw blurRad="38100" dist="38100" dir="2700000" algn="tl">
              <a:srgbClr val="000000"/>
            </a:outerShdw>
          </a:effectLst>
          <a:latin typeface="+mn-lt"/>
          <a:ea typeface="Arial Unicode MS" pitchFamily="34" charset="-128"/>
          <a:cs typeface="Arial Unicode MS" pitchFamily="34" charset="-128"/>
        </a:defRPr>
      </a:lvl3pPr>
      <a:lvl4pPr marL="1600315" indent="-228617" algn="l" rtl="0" eaLnBrk="0" fontAlgn="base" hangingPunct="0">
        <a:spcBef>
          <a:spcPct val="20000"/>
        </a:spcBef>
        <a:spcAft>
          <a:spcPct val="0"/>
        </a:spcAft>
        <a:buChar char="–"/>
        <a:defRPr sz="2000" b="1">
          <a:solidFill>
            <a:schemeClr val="bg1"/>
          </a:solidFill>
          <a:effectLst>
            <a:outerShdw blurRad="38100" dist="38100" dir="2700000" algn="tl">
              <a:srgbClr val="000000"/>
            </a:outerShdw>
          </a:effectLst>
          <a:latin typeface="+mn-lt"/>
          <a:ea typeface="Arial Unicode MS" pitchFamily="34" charset="-128"/>
          <a:cs typeface="Arial Unicode MS" pitchFamily="34" charset="-128"/>
        </a:defRPr>
      </a:lvl4pPr>
      <a:lvl5pPr marL="2057547" indent="-228617" algn="l" rtl="0" eaLnBrk="0" fontAlgn="base" hangingPunct="0">
        <a:spcBef>
          <a:spcPct val="20000"/>
        </a:spcBef>
        <a:spcAft>
          <a:spcPct val="0"/>
        </a:spcAft>
        <a:buChar char="»"/>
        <a:defRPr sz="2000" b="1">
          <a:solidFill>
            <a:schemeClr val="bg1"/>
          </a:solidFill>
          <a:effectLst>
            <a:outerShdw blurRad="38100" dist="38100" dir="2700000" algn="tl">
              <a:srgbClr val="000000"/>
            </a:outerShdw>
          </a:effectLst>
          <a:latin typeface="+mn-lt"/>
          <a:ea typeface="Arial Unicode MS" pitchFamily="34" charset="-128"/>
          <a:cs typeface="Arial Unicode MS" pitchFamily="34" charset="-128"/>
        </a:defRPr>
      </a:lvl5pPr>
      <a:lvl6pPr marL="2514781" indent="-228617" algn="l" rtl="0" fontAlgn="base">
        <a:spcBef>
          <a:spcPct val="20000"/>
        </a:spcBef>
        <a:spcAft>
          <a:spcPct val="0"/>
        </a:spcAft>
        <a:buChar char="»"/>
        <a:defRPr sz="2000" b="1">
          <a:solidFill>
            <a:schemeClr val="bg1"/>
          </a:solidFill>
          <a:effectLst>
            <a:outerShdw blurRad="38100" dist="38100" dir="2700000" algn="tl">
              <a:srgbClr val="000000"/>
            </a:outerShdw>
          </a:effectLst>
          <a:latin typeface="+mn-lt"/>
          <a:ea typeface="ＭＳ Ｐゴシック" charset="-128"/>
        </a:defRPr>
      </a:lvl6pPr>
      <a:lvl7pPr marL="2972013" indent="-228617" algn="l" rtl="0" fontAlgn="base">
        <a:spcBef>
          <a:spcPct val="20000"/>
        </a:spcBef>
        <a:spcAft>
          <a:spcPct val="0"/>
        </a:spcAft>
        <a:buChar char="»"/>
        <a:defRPr sz="2000" b="1">
          <a:solidFill>
            <a:schemeClr val="bg1"/>
          </a:solidFill>
          <a:effectLst>
            <a:outerShdw blurRad="38100" dist="38100" dir="2700000" algn="tl">
              <a:srgbClr val="000000"/>
            </a:outerShdw>
          </a:effectLst>
          <a:latin typeface="+mn-lt"/>
          <a:ea typeface="ＭＳ Ｐゴシック" charset="-128"/>
        </a:defRPr>
      </a:lvl7pPr>
      <a:lvl8pPr marL="3429246" indent="-228617" algn="l" rtl="0" fontAlgn="base">
        <a:spcBef>
          <a:spcPct val="20000"/>
        </a:spcBef>
        <a:spcAft>
          <a:spcPct val="0"/>
        </a:spcAft>
        <a:buChar char="»"/>
        <a:defRPr sz="2000" b="1">
          <a:solidFill>
            <a:schemeClr val="bg1"/>
          </a:solidFill>
          <a:effectLst>
            <a:outerShdw blurRad="38100" dist="38100" dir="2700000" algn="tl">
              <a:srgbClr val="000000"/>
            </a:outerShdw>
          </a:effectLst>
          <a:latin typeface="+mn-lt"/>
          <a:ea typeface="ＭＳ Ｐゴシック" charset="-128"/>
        </a:defRPr>
      </a:lvl8pPr>
      <a:lvl9pPr marL="3886479" indent="-228617" algn="l" rtl="0" fontAlgn="base">
        <a:spcBef>
          <a:spcPct val="20000"/>
        </a:spcBef>
        <a:spcAft>
          <a:spcPct val="0"/>
        </a:spcAft>
        <a:buChar char="»"/>
        <a:defRPr sz="2000" b="1">
          <a:solidFill>
            <a:schemeClr val="bg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32" rtl="0" eaLnBrk="1" latinLnBrk="0" hangingPunct="1">
        <a:defRPr sz="1800" kern="1200">
          <a:solidFill>
            <a:schemeClr val="tx1"/>
          </a:solidFill>
          <a:latin typeface="+mn-lt"/>
          <a:ea typeface="+mn-ea"/>
          <a:cs typeface="+mn-cs"/>
        </a:defRPr>
      </a:lvl1pPr>
      <a:lvl2pPr marL="457232" algn="l" defTabSz="457232" rtl="0" eaLnBrk="1" latinLnBrk="0" hangingPunct="1">
        <a:defRPr sz="1800" kern="1200">
          <a:solidFill>
            <a:schemeClr val="tx1"/>
          </a:solidFill>
          <a:latin typeface="+mn-lt"/>
          <a:ea typeface="+mn-ea"/>
          <a:cs typeface="+mn-cs"/>
        </a:defRPr>
      </a:lvl2pPr>
      <a:lvl3pPr marL="914466" algn="l" defTabSz="457232" rtl="0" eaLnBrk="1" latinLnBrk="0" hangingPunct="1">
        <a:defRPr sz="1800" kern="1200">
          <a:solidFill>
            <a:schemeClr val="tx1"/>
          </a:solidFill>
          <a:latin typeface="+mn-lt"/>
          <a:ea typeface="+mn-ea"/>
          <a:cs typeface="+mn-cs"/>
        </a:defRPr>
      </a:lvl3pPr>
      <a:lvl4pPr marL="1371698" algn="l" defTabSz="457232" rtl="0" eaLnBrk="1" latinLnBrk="0" hangingPunct="1">
        <a:defRPr sz="1800" kern="1200">
          <a:solidFill>
            <a:schemeClr val="tx1"/>
          </a:solidFill>
          <a:latin typeface="+mn-lt"/>
          <a:ea typeface="+mn-ea"/>
          <a:cs typeface="+mn-cs"/>
        </a:defRPr>
      </a:lvl4pPr>
      <a:lvl5pPr marL="1828931" algn="l" defTabSz="457232" rtl="0" eaLnBrk="1" latinLnBrk="0" hangingPunct="1">
        <a:defRPr sz="1800" kern="1200">
          <a:solidFill>
            <a:schemeClr val="tx1"/>
          </a:solidFill>
          <a:latin typeface="+mn-lt"/>
          <a:ea typeface="+mn-ea"/>
          <a:cs typeface="+mn-cs"/>
        </a:defRPr>
      </a:lvl5pPr>
      <a:lvl6pPr marL="2286164" algn="l" defTabSz="457232" rtl="0" eaLnBrk="1" latinLnBrk="0" hangingPunct="1">
        <a:defRPr sz="1800" kern="1200">
          <a:solidFill>
            <a:schemeClr val="tx1"/>
          </a:solidFill>
          <a:latin typeface="+mn-lt"/>
          <a:ea typeface="+mn-ea"/>
          <a:cs typeface="+mn-cs"/>
        </a:defRPr>
      </a:lvl6pPr>
      <a:lvl7pPr marL="2743397" algn="l" defTabSz="457232" rtl="0" eaLnBrk="1" latinLnBrk="0" hangingPunct="1">
        <a:defRPr sz="1800" kern="1200">
          <a:solidFill>
            <a:schemeClr val="tx1"/>
          </a:solidFill>
          <a:latin typeface="+mn-lt"/>
          <a:ea typeface="+mn-ea"/>
          <a:cs typeface="+mn-cs"/>
        </a:defRPr>
      </a:lvl7pPr>
      <a:lvl8pPr marL="3200630" algn="l" defTabSz="457232" rtl="0" eaLnBrk="1" latinLnBrk="0" hangingPunct="1">
        <a:defRPr sz="1800" kern="1200">
          <a:solidFill>
            <a:schemeClr val="tx1"/>
          </a:solidFill>
          <a:latin typeface="+mn-lt"/>
          <a:ea typeface="+mn-ea"/>
          <a:cs typeface="+mn-cs"/>
        </a:defRPr>
      </a:lvl8pPr>
      <a:lvl9pPr marL="3657863" algn="l" defTabSz="45723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2.emf"/><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8.wmf"/><Relationship Id="rId1" Type="http://schemas.openxmlformats.org/officeDocument/2006/relationships/slideLayout" Target="../slideLayouts/slideLayout2.xml"/><Relationship Id="rId4" Type="http://schemas.openxmlformats.org/officeDocument/2006/relationships/image" Target="../media/image30.w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47.emf"/><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7.xml"/><Relationship Id="rId4" Type="http://schemas.openxmlformats.org/officeDocument/2006/relationships/image" Target="../media/image53.emf"/></Relationships>
</file>

<file path=ppt/slides/_rels/slide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5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a:extLst>
              <a:ext uri="{FF2B5EF4-FFF2-40B4-BE49-F238E27FC236}">
                <a16:creationId xmlns:a16="http://schemas.microsoft.com/office/drawing/2014/main" id="{9E814E61-A773-0951-BEEE-865F920E1316}"/>
              </a:ext>
            </a:extLst>
          </p:cNvPr>
          <p:cNvSpPr>
            <a:spLocks noGrp="1" noChangeArrowheads="1"/>
          </p:cNvSpPr>
          <p:nvPr>
            <p:ph type="title"/>
          </p:nvPr>
        </p:nvSpPr>
        <p:spPr>
          <a:xfrm>
            <a:off x="786606" y="1196752"/>
            <a:ext cx="8713787" cy="1800225"/>
          </a:xfrm>
        </p:spPr>
        <p:txBody>
          <a:bodyPr/>
          <a:lstStyle/>
          <a:p>
            <a:pPr eaLnBrk="1" hangingPunct="1">
              <a:lnSpc>
                <a:spcPct val="150000"/>
              </a:lnSpc>
              <a:defRPr/>
            </a:pPr>
            <a:r>
              <a:rPr lang="en-US" sz="2801" b="0" dirty="0">
                <a:latin typeface="Calibri" panose="020F0502020204030204" pitchFamily="34" charset="0"/>
                <a:cs typeface="Calibri" panose="020F0502020204030204" pitchFamily="34" charset="0"/>
              </a:rPr>
              <a:t>Hypertensive disorders of pregnancy and CKD</a:t>
            </a:r>
            <a:endParaRPr lang="el-GR" sz="2801" b="0" dirty="0">
              <a:latin typeface="Calibri" panose="020F0502020204030204" pitchFamily="34" charset="0"/>
              <a:cs typeface="Calibri" panose="020F0502020204030204" pitchFamily="34" charset="0"/>
            </a:endParaRPr>
          </a:p>
        </p:txBody>
      </p:sp>
      <p:sp>
        <p:nvSpPr>
          <p:cNvPr id="131075" name="Rectangle 3">
            <a:extLst>
              <a:ext uri="{FF2B5EF4-FFF2-40B4-BE49-F238E27FC236}">
                <a16:creationId xmlns:a16="http://schemas.microsoft.com/office/drawing/2014/main" id="{DCFD39FB-18D2-8FE4-A28C-C505F27F26D1}"/>
              </a:ext>
            </a:extLst>
          </p:cNvPr>
          <p:cNvSpPr>
            <a:spLocks noGrp="1" noChangeArrowheads="1"/>
          </p:cNvSpPr>
          <p:nvPr>
            <p:ph type="body" idx="1"/>
          </p:nvPr>
        </p:nvSpPr>
        <p:spPr>
          <a:xfrm>
            <a:off x="642938" y="3861048"/>
            <a:ext cx="9001125" cy="2152650"/>
          </a:xfrm>
        </p:spPr>
        <p:txBody>
          <a:bodyPr/>
          <a:lstStyle/>
          <a:p>
            <a:pPr marL="0" indent="0" algn="ctr" eaLnBrk="1" hangingPunct="1">
              <a:buNone/>
              <a:defRPr/>
            </a:pPr>
            <a:r>
              <a:rPr lang="en-US" sz="1800" b="0" i="1" dirty="0">
                <a:solidFill>
                  <a:srgbClr val="FFFF66"/>
                </a:solidFill>
                <a:latin typeface="Calibri" pitchFamily="34" charset="0"/>
                <a:cs typeface="Tahoma" pitchFamily="34" charset="0"/>
              </a:rPr>
              <a:t> </a:t>
            </a:r>
            <a:r>
              <a:rPr lang="en-US" sz="1800" b="0" i="1" dirty="0" err="1">
                <a:solidFill>
                  <a:srgbClr val="FFFF66"/>
                </a:solidFill>
                <a:latin typeface="Calibri" pitchFamily="34" charset="0"/>
                <a:cs typeface="Tahoma" pitchFamily="34" charset="0"/>
              </a:rPr>
              <a:t>Chrysostomos</a:t>
            </a:r>
            <a:r>
              <a:rPr lang="en-US" sz="1800" b="0" i="1" dirty="0">
                <a:solidFill>
                  <a:srgbClr val="FFFF66"/>
                </a:solidFill>
                <a:latin typeface="Calibri" pitchFamily="34" charset="0"/>
                <a:cs typeface="Tahoma" pitchFamily="34" charset="0"/>
              </a:rPr>
              <a:t> </a:t>
            </a:r>
            <a:r>
              <a:rPr lang="en-US" sz="1800" b="0" i="1" dirty="0" err="1">
                <a:solidFill>
                  <a:srgbClr val="FFFF66"/>
                </a:solidFill>
                <a:latin typeface="Calibri" pitchFamily="34" charset="0"/>
                <a:cs typeface="Tahoma" pitchFamily="34" charset="0"/>
              </a:rPr>
              <a:t>Dimitriadis</a:t>
            </a:r>
            <a:r>
              <a:rPr lang="en-US" sz="1800" b="0" i="1" dirty="0">
                <a:solidFill>
                  <a:srgbClr val="FFFF66"/>
                </a:solidFill>
                <a:latin typeface="Calibri" pitchFamily="34" charset="0"/>
                <a:cs typeface="Tahoma" pitchFamily="34" charset="0"/>
              </a:rPr>
              <a:t>, MD, PhD</a:t>
            </a:r>
          </a:p>
          <a:p>
            <a:pPr marL="0" indent="0" algn="ctr" eaLnBrk="1" hangingPunct="1">
              <a:buNone/>
              <a:defRPr/>
            </a:pPr>
            <a:r>
              <a:rPr lang="en-US" sz="1600" b="0" dirty="0" err="1">
                <a:solidFill>
                  <a:srgbClr val="FFFF66"/>
                </a:solidFill>
                <a:latin typeface="Calibri" pitchFamily="34" charset="0"/>
                <a:cs typeface="Tahoma" pitchFamily="34" charset="0"/>
              </a:rPr>
              <a:t>Nephrologist</a:t>
            </a:r>
            <a:r>
              <a:rPr lang="en-US" sz="1600" b="0" dirty="0">
                <a:solidFill>
                  <a:srgbClr val="FFFF66"/>
                </a:solidFill>
                <a:latin typeface="Calibri" pitchFamily="34" charset="0"/>
                <a:cs typeface="Tahoma" pitchFamily="34" charset="0"/>
              </a:rPr>
              <a:t>,</a:t>
            </a:r>
            <a:r>
              <a:rPr lang="el-GR" sz="1600" b="0" dirty="0">
                <a:solidFill>
                  <a:srgbClr val="FFFF66"/>
                </a:solidFill>
                <a:latin typeface="Calibri" pitchFamily="34" charset="0"/>
                <a:cs typeface="Tahoma" pitchFamily="34" charset="0"/>
              </a:rPr>
              <a:t> </a:t>
            </a:r>
            <a:endParaRPr lang="en-US" sz="1600" b="0" dirty="0">
              <a:solidFill>
                <a:srgbClr val="FFFF66"/>
              </a:solidFill>
              <a:latin typeface="Calibri" pitchFamily="34" charset="0"/>
              <a:cs typeface="Tahoma" pitchFamily="34" charset="0"/>
            </a:endParaRPr>
          </a:p>
          <a:p>
            <a:pPr marL="0" indent="0" algn="ctr" eaLnBrk="1" hangingPunct="1">
              <a:buNone/>
              <a:defRPr/>
            </a:pPr>
            <a:r>
              <a:rPr lang="en-US" sz="1600" b="0" dirty="0">
                <a:solidFill>
                  <a:srgbClr val="FFFF66"/>
                </a:solidFill>
                <a:latin typeface="Calibri" pitchFamily="34" charset="0"/>
                <a:cs typeface="Tahoma" pitchFamily="34" charset="0"/>
              </a:rPr>
              <a:t>1</a:t>
            </a:r>
            <a:r>
              <a:rPr lang="en-US" sz="1600" b="0" baseline="30000" dirty="0">
                <a:solidFill>
                  <a:srgbClr val="FFFF66"/>
                </a:solidFill>
                <a:latin typeface="Calibri" pitchFamily="34" charset="0"/>
                <a:cs typeface="Tahoma" pitchFamily="34" charset="0"/>
              </a:rPr>
              <a:t>st</a:t>
            </a:r>
            <a:r>
              <a:rPr lang="el-GR" sz="1600" b="0" dirty="0">
                <a:solidFill>
                  <a:srgbClr val="FFFF66"/>
                </a:solidFill>
                <a:latin typeface="Calibri" pitchFamily="34" charset="0"/>
                <a:cs typeface="Tahoma" pitchFamily="34" charset="0"/>
              </a:rPr>
              <a:t> </a:t>
            </a:r>
            <a:r>
              <a:rPr lang="en-US" sz="1600" b="0" dirty="0">
                <a:solidFill>
                  <a:srgbClr val="FFFF66"/>
                </a:solidFill>
                <a:latin typeface="Calibri" pitchFamily="34" charset="0"/>
                <a:cs typeface="Tahoma" pitchFamily="34" charset="0"/>
              </a:rPr>
              <a:t>Department of Nephrology, </a:t>
            </a:r>
            <a:r>
              <a:rPr lang="el-GR" sz="1600" b="0" dirty="0">
                <a:solidFill>
                  <a:srgbClr val="FFFF66"/>
                </a:solidFill>
                <a:latin typeface="Calibri" pitchFamily="34" charset="0"/>
                <a:cs typeface="Tahoma" pitchFamily="34" charset="0"/>
              </a:rPr>
              <a:t> </a:t>
            </a:r>
            <a:endParaRPr lang="en-US" sz="1600" b="0" dirty="0">
              <a:solidFill>
                <a:srgbClr val="FFFF66"/>
              </a:solidFill>
              <a:latin typeface="Calibri" pitchFamily="34" charset="0"/>
              <a:cs typeface="Tahoma" pitchFamily="34" charset="0"/>
            </a:endParaRPr>
          </a:p>
          <a:p>
            <a:pPr marL="0" indent="0" algn="ctr" eaLnBrk="1" hangingPunct="1">
              <a:buNone/>
              <a:defRPr/>
            </a:pPr>
            <a:r>
              <a:rPr lang="en-US" sz="1600" b="0" dirty="0" err="1">
                <a:solidFill>
                  <a:srgbClr val="FFFF66"/>
                </a:solidFill>
                <a:latin typeface="Calibri" pitchFamily="34" charset="0"/>
                <a:cs typeface="Tahoma" pitchFamily="34" charset="0"/>
              </a:rPr>
              <a:t>Aristotles</a:t>
            </a:r>
            <a:r>
              <a:rPr lang="en-US" sz="1600" b="0" dirty="0">
                <a:solidFill>
                  <a:srgbClr val="FFFF66"/>
                </a:solidFill>
                <a:latin typeface="Calibri" pitchFamily="34" charset="0"/>
                <a:cs typeface="Tahoma" pitchFamily="34" charset="0"/>
              </a:rPr>
              <a:t> University of Thessaloniki </a:t>
            </a:r>
            <a:endParaRPr lang="el-GR" sz="1600" b="0" dirty="0">
              <a:solidFill>
                <a:srgbClr val="FFFF66"/>
              </a:solidFill>
              <a:latin typeface="Calibri" pitchFamily="34" charset="0"/>
              <a:cs typeface="Tahoma" pitchFamily="34" charset="0"/>
            </a:endParaRPr>
          </a:p>
          <a:p>
            <a:pPr marL="0" indent="0" algn="ctr" eaLnBrk="1" hangingPunct="1">
              <a:buNone/>
              <a:defRPr/>
            </a:pPr>
            <a:r>
              <a:rPr lang="en-US" sz="1600" b="0" dirty="0" err="1">
                <a:solidFill>
                  <a:srgbClr val="FFFF66"/>
                </a:solidFill>
                <a:latin typeface="Calibri" pitchFamily="34" charset="0"/>
                <a:cs typeface="Tahoma" pitchFamily="34" charset="0"/>
              </a:rPr>
              <a:t>Hippokration</a:t>
            </a:r>
            <a:r>
              <a:rPr lang="en-US" sz="1600" b="0" dirty="0">
                <a:solidFill>
                  <a:srgbClr val="FFFF66"/>
                </a:solidFill>
                <a:latin typeface="Calibri" pitchFamily="34" charset="0"/>
                <a:cs typeface="Tahoma" pitchFamily="34" charset="0"/>
              </a:rPr>
              <a:t> General Hospital</a:t>
            </a:r>
          </a:p>
          <a:p>
            <a:pPr marL="0" indent="0" algn="ctr" eaLnBrk="1" hangingPunct="1">
              <a:buNone/>
              <a:defRPr/>
            </a:pPr>
            <a:r>
              <a:rPr lang="en-US" sz="1600" b="0" dirty="0">
                <a:solidFill>
                  <a:srgbClr val="FFFF66"/>
                </a:solidFill>
                <a:latin typeface="Calibri" pitchFamily="34" charset="0"/>
                <a:cs typeface="Tahoma" pitchFamily="34" charset="0"/>
              </a:rPr>
              <a:t>Thessaloniki, Greece</a:t>
            </a:r>
          </a:p>
          <a:p>
            <a:pPr marL="0" indent="0" algn="ctr" eaLnBrk="1" hangingPunct="1">
              <a:buNone/>
              <a:defRPr/>
            </a:pPr>
            <a:endParaRPr lang="en-US" sz="1600" b="0" dirty="0">
              <a:solidFill>
                <a:srgbClr val="FFFF66"/>
              </a:solidFill>
              <a:latin typeface="Calibri" pitchFamily="34" charset="0"/>
              <a:cs typeface="Tahoma" pitchFamily="34" charset="0"/>
            </a:endParaRPr>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8" name="Text Box 4">
            <a:extLst>
              <a:ext uri="{FF2B5EF4-FFF2-40B4-BE49-F238E27FC236}">
                <a16:creationId xmlns:a16="http://schemas.microsoft.com/office/drawing/2014/main" id="{64129ED9-6F77-92B5-0869-21AE3CA7537B}"/>
              </a:ext>
            </a:extLst>
          </p:cNvPr>
          <p:cNvSpPr txBox="1">
            <a:spLocks noChangeArrowheads="1"/>
          </p:cNvSpPr>
          <p:nvPr/>
        </p:nvSpPr>
        <p:spPr bwMode="auto">
          <a:xfrm>
            <a:off x="175325" y="6402814"/>
            <a:ext cx="10224759" cy="307777"/>
          </a:xfrm>
          <a:prstGeom prst="rect">
            <a:avLst/>
          </a:prstGeom>
          <a:noFill/>
          <a:ln w="9525">
            <a:noFill/>
            <a:miter lim="800000"/>
            <a:headEnd/>
            <a:tailEnd/>
          </a:ln>
          <a:effectLst/>
        </p:spPr>
        <p:txBody>
          <a:bodyPr wrap="square">
            <a:spAutoFit/>
          </a:bodyPr>
          <a:lstStyle/>
          <a:p>
            <a:pPr eaLnBrk="1" hangingPunct="1">
              <a:spcBef>
                <a:spcPct val="50000"/>
              </a:spcBef>
              <a:defRPr/>
            </a:pPr>
            <a:r>
              <a:rPr lang="en-US" sz="1400" dirty="0">
                <a:solidFill>
                  <a:srgbClr val="FFFF00"/>
                </a:solidFill>
                <a:ea typeface="ＭＳ Ｐゴシック" pitchFamily="16" charset="-128"/>
              </a:rPr>
              <a:t>Gant NF et al							          J Clin Invest 52: 2682, 1973</a:t>
            </a:r>
            <a:endParaRPr lang="el-GR" sz="1400" dirty="0">
              <a:solidFill>
                <a:srgbClr val="FFFF00"/>
              </a:solidFill>
              <a:ea typeface="ＭＳ Ｐゴシック" pitchFamily="16" charset="-128"/>
            </a:endParaRPr>
          </a:p>
        </p:txBody>
      </p:sp>
      <p:sp>
        <p:nvSpPr>
          <p:cNvPr id="13" name="TextBox 12">
            <a:extLst>
              <a:ext uri="{FF2B5EF4-FFF2-40B4-BE49-F238E27FC236}">
                <a16:creationId xmlns:a16="http://schemas.microsoft.com/office/drawing/2014/main" id="{AD7FFD3A-8B54-C07D-C451-D3578942554E}"/>
              </a:ext>
            </a:extLst>
          </p:cNvPr>
          <p:cNvSpPr txBox="1"/>
          <p:nvPr/>
        </p:nvSpPr>
        <p:spPr>
          <a:xfrm>
            <a:off x="990397" y="291705"/>
            <a:ext cx="8306206" cy="769441"/>
          </a:xfrm>
          <a:prstGeom prst="rect">
            <a:avLst/>
          </a:prstGeom>
          <a:noFill/>
        </p:spPr>
        <p:txBody>
          <a:bodyPr wrap="square">
            <a:spAutoFit/>
          </a:bodyPr>
          <a:lstStyle/>
          <a:p>
            <a:pPr algn="ctr">
              <a:defRPr/>
            </a:pPr>
            <a:r>
              <a:rPr lang="en-US" sz="2200" dirty="0">
                <a:solidFill>
                  <a:srgbClr val="FFFF00"/>
                </a:solidFill>
                <a:effectLst>
                  <a:outerShdw blurRad="38100" dist="38100" dir="2700000" algn="tl">
                    <a:srgbClr val="000000"/>
                  </a:outerShdw>
                </a:effectLst>
                <a:cs typeface="Calibri" pitchFamily="34" charset="0"/>
              </a:rPr>
              <a:t>The </a:t>
            </a:r>
            <a:r>
              <a:rPr lang="en-US" sz="2200" i="1" u="sng" dirty="0">
                <a:solidFill>
                  <a:srgbClr val="66FF66"/>
                </a:solidFill>
                <a:effectLst>
                  <a:outerShdw blurRad="38100" dist="38100" dir="2700000" algn="tl">
                    <a:srgbClr val="000000"/>
                  </a:outerShdw>
                </a:effectLst>
                <a:cs typeface="Calibri" pitchFamily="34" charset="0"/>
              </a:rPr>
              <a:t>normal</a:t>
            </a:r>
            <a:r>
              <a:rPr lang="en-US" sz="2200" i="1" u="sng" dirty="0">
                <a:solidFill>
                  <a:srgbClr val="FFFF00"/>
                </a:solidFill>
                <a:effectLst>
                  <a:outerShdw blurRad="38100" dist="38100" dir="2700000" algn="tl">
                    <a:srgbClr val="000000"/>
                  </a:outerShdw>
                </a:effectLst>
                <a:cs typeface="Calibri" pitchFamily="34" charset="0"/>
              </a:rPr>
              <a:t> </a:t>
            </a:r>
            <a:r>
              <a:rPr lang="en-US" sz="2200" i="1" u="sng" dirty="0">
                <a:solidFill>
                  <a:srgbClr val="66FF66"/>
                </a:solidFill>
                <a:effectLst>
                  <a:outerShdw blurRad="38100" dist="38100" dir="2700000" algn="tl">
                    <a:srgbClr val="000000"/>
                  </a:outerShdw>
                </a:effectLst>
                <a:cs typeface="Calibri" pitchFamily="34" charset="0"/>
              </a:rPr>
              <a:t>decrease of BP</a:t>
            </a:r>
            <a:r>
              <a:rPr lang="en-US" sz="2200" i="1" u="sng" dirty="0">
                <a:solidFill>
                  <a:srgbClr val="FFFF00"/>
                </a:solidFill>
                <a:effectLst>
                  <a:outerShdw blurRad="38100" dist="38100" dir="2700000" algn="tl">
                    <a:srgbClr val="000000"/>
                  </a:outerShdw>
                </a:effectLst>
                <a:cs typeface="Calibri" pitchFamily="34" charset="0"/>
              </a:rPr>
              <a:t> </a:t>
            </a:r>
            <a:r>
              <a:rPr lang="en-US" sz="2200" dirty="0">
                <a:solidFill>
                  <a:srgbClr val="FFFF00"/>
                </a:solidFill>
                <a:effectLst>
                  <a:outerShdw blurRad="38100" dist="38100" dir="2700000" algn="tl">
                    <a:srgbClr val="000000"/>
                  </a:outerShdw>
                </a:effectLst>
                <a:cs typeface="Calibri" pitchFamily="34" charset="0"/>
              </a:rPr>
              <a:t>in </a:t>
            </a:r>
            <a:r>
              <a:rPr lang="en-US" sz="2200" dirty="0" err="1">
                <a:solidFill>
                  <a:srgbClr val="FFFF00"/>
                </a:solidFill>
                <a:effectLst>
                  <a:outerShdw blurRad="38100" dist="38100" dir="2700000" algn="tl">
                    <a:srgbClr val="000000"/>
                  </a:outerShdw>
                </a:effectLst>
                <a:cs typeface="Calibri" pitchFamily="34" charset="0"/>
              </a:rPr>
              <a:t>pregnany</a:t>
            </a:r>
            <a:r>
              <a:rPr lang="en-US" sz="2200" dirty="0">
                <a:solidFill>
                  <a:srgbClr val="FFFF00"/>
                </a:solidFill>
                <a:effectLst>
                  <a:outerShdw blurRad="38100" dist="38100" dir="2700000" algn="tl">
                    <a:srgbClr val="000000"/>
                  </a:outerShdw>
                </a:effectLst>
                <a:cs typeface="Calibri" pitchFamily="34" charset="0"/>
              </a:rPr>
              <a:t> is associated with a </a:t>
            </a:r>
            <a:r>
              <a:rPr lang="en-US" sz="2200" i="1" u="sng" dirty="0">
                <a:solidFill>
                  <a:srgbClr val="66FF66"/>
                </a:solidFill>
                <a:effectLst>
                  <a:outerShdw blurRad="38100" dist="38100" dir="2700000" algn="tl">
                    <a:srgbClr val="000000"/>
                  </a:outerShdw>
                </a:effectLst>
                <a:cs typeface="Calibri" pitchFamily="34" charset="0"/>
              </a:rPr>
              <a:t>diminished responsiveness to angiotensin II</a:t>
            </a:r>
            <a:endParaRPr lang="el-GR" sz="2200" i="1" u="sng" dirty="0">
              <a:solidFill>
                <a:srgbClr val="66FF66"/>
              </a:solidFill>
              <a:cs typeface="Arial Unicode MS" panose="020B0604020202020204" pitchFamily="34" charset="-128"/>
            </a:endParaRPr>
          </a:p>
        </p:txBody>
      </p:sp>
      <p:pic>
        <p:nvPicPr>
          <p:cNvPr id="36869" name="Picture 2">
            <a:extLst>
              <a:ext uri="{FF2B5EF4-FFF2-40B4-BE49-F238E27FC236}">
                <a16:creationId xmlns:a16="http://schemas.microsoft.com/office/drawing/2014/main" id="{3448438B-2B68-CCF8-430C-8D4E8EFD32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6179" y="1532731"/>
            <a:ext cx="6769100"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a:extLst>
              <a:ext uri="{FF2B5EF4-FFF2-40B4-BE49-F238E27FC236}">
                <a16:creationId xmlns:a16="http://schemas.microsoft.com/office/drawing/2014/main" id="{8AC14D67-E29B-4A97-C5D8-F89935AF4558}"/>
              </a:ext>
            </a:extLst>
          </p:cNvPr>
          <p:cNvCxnSpPr>
            <a:cxnSpLocks/>
          </p:cNvCxnSpPr>
          <p:nvPr/>
        </p:nvCxnSpPr>
        <p:spPr>
          <a:xfrm>
            <a:off x="2497993" y="4464040"/>
            <a:ext cx="5328592" cy="0"/>
          </a:xfrm>
          <a:prstGeom prst="line">
            <a:avLst/>
          </a:prstGeom>
          <a:ln w="38100">
            <a:solidFill>
              <a:srgbClr val="FFFF00"/>
            </a:solidFill>
            <a:prstDash val="sysDash"/>
          </a:ln>
          <a:effectLst>
            <a:glow rad="101600">
              <a:srgbClr val="FFFF00">
                <a:alpha val="40000"/>
              </a:srgb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12" name="Freeform: Shape 11">
            <a:extLst>
              <a:ext uri="{FF2B5EF4-FFF2-40B4-BE49-F238E27FC236}">
                <a16:creationId xmlns:a16="http://schemas.microsoft.com/office/drawing/2014/main" id="{C090879E-0D1B-C9AE-14D1-65782FE5ECE8}"/>
              </a:ext>
            </a:extLst>
          </p:cNvPr>
          <p:cNvSpPr/>
          <p:nvPr/>
        </p:nvSpPr>
        <p:spPr>
          <a:xfrm>
            <a:off x="3112496" y="2553382"/>
            <a:ext cx="4422913" cy="1521003"/>
          </a:xfrm>
          <a:custGeom>
            <a:avLst/>
            <a:gdLst>
              <a:gd name="connsiteX0" fmla="*/ 0 w 4422913"/>
              <a:gd name="connsiteY0" fmla="*/ 1521003 h 1521003"/>
              <a:gd name="connsiteX1" fmla="*/ 596348 w 4422913"/>
              <a:gd name="connsiteY1" fmla="*/ 527090 h 1521003"/>
              <a:gd name="connsiteX2" fmla="*/ 1222513 w 4422913"/>
              <a:gd name="connsiteY2" fmla="*/ 378003 h 1521003"/>
              <a:gd name="connsiteX3" fmla="*/ 1769166 w 4422913"/>
              <a:gd name="connsiteY3" fmla="*/ 308429 h 1521003"/>
              <a:gd name="connsiteX4" fmla="*/ 2405270 w 4422913"/>
              <a:gd name="connsiteY4" fmla="*/ 218977 h 1521003"/>
              <a:gd name="connsiteX5" fmla="*/ 2763079 w 4422913"/>
              <a:gd name="connsiteY5" fmla="*/ 30134 h 1521003"/>
              <a:gd name="connsiteX6" fmla="*/ 2991679 w 4422913"/>
              <a:gd name="connsiteY6" fmla="*/ 30134 h 1521003"/>
              <a:gd name="connsiteX7" fmla="*/ 3269974 w 4422913"/>
              <a:gd name="connsiteY7" fmla="*/ 318369 h 1521003"/>
              <a:gd name="connsiteX8" fmla="*/ 3518453 w 4422913"/>
              <a:gd name="connsiteY8" fmla="*/ 785508 h 1521003"/>
              <a:gd name="connsiteX9" fmla="*/ 3796748 w 4422913"/>
              <a:gd name="connsiteY9" fmla="*/ 745751 h 1521003"/>
              <a:gd name="connsiteX10" fmla="*/ 4134679 w 4422913"/>
              <a:gd name="connsiteY10" fmla="*/ 964412 h 1521003"/>
              <a:gd name="connsiteX11" fmla="*/ 4422913 w 4422913"/>
              <a:gd name="connsiteY11" fmla="*/ 874960 h 1521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2913" h="1521003">
                <a:moveTo>
                  <a:pt x="0" y="1521003"/>
                </a:moveTo>
                <a:cubicBezTo>
                  <a:pt x="196298" y="1119296"/>
                  <a:pt x="392596" y="717590"/>
                  <a:pt x="596348" y="527090"/>
                </a:cubicBezTo>
                <a:cubicBezTo>
                  <a:pt x="800100" y="336590"/>
                  <a:pt x="1027043" y="414446"/>
                  <a:pt x="1222513" y="378003"/>
                </a:cubicBezTo>
                <a:cubicBezTo>
                  <a:pt x="1417983" y="341560"/>
                  <a:pt x="1769166" y="308429"/>
                  <a:pt x="1769166" y="308429"/>
                </a:cubicBezTo>
                <a:cubicBezTo>
                  <a:pt x="1966292" y="281925"/>
                  <a:pt x="2239618" y="265359"/>
                  <a:pt x="2405270" y="218977"/>
                </a:cubicBezTo>
                <a:cubicBezTo>
                  <a:pt x="2570922" y="172595"/>
                  <a:pt x="2665344" y="61608"/>
                  <a:pt x="2763079" y="30134"/>
                </a:cubicBezTo>
                <a:cubicBezTo>
                  <a:pt x="2860814" y="-1340"/>
                  <a:pt x="2907197" y="-17905"/>
                  <a:pt x="2991679" y="30134"/>
                </a:cubicBezTo>
                <a:cubicBezTo>
                  <a:pt x="3076161" y="78173"/>
                  <a:pt x="3182178" y="192473"/>
                  <a:pt x="3269974" y="318369"/>
                </a:cubicBezTo>
                <a:cubicBezTo>
                  <a:pt x="3357770" y="444265"/>
                  <a:pt x="3430657" y="714278"/>
                  <a:pt x="3518453" y="785508"/>
                </a:cubicBezTo>
                <a:cubicBezTo>
                  <a:pt x="3606249" y="856738"/>
                  <a:pt x="3694044" y="715934"/>
                  <a:pt x="3796748" y="745751"/>
                </a:cubicBezTo>
                <a:cubicBezTo>
                  <a:pt x="3899452" y="775568"/>
                  <a:pt x="4030318" y="942877"/>
                  <a:pt x="4134679" y="964412"/>
                </a:cubicBezTo>
                <a:cubicBezTo>
                  <a:pt x="4239040" y="985947"/>
                  <a:pt x="4330976" y="930453"/>
                  <a:pt x="4422913" y="874960"/>
                </a:cubicBezTo>
              </a:path>
            </a:pathLst>
          </a:custGeom>
          <a:noFill/>
          <a:ln w="38100">
            <a:solidFill>
              <a:srgbClr val="66FF33"/>
            </a:solidFill>
          </a:ln>
          <a:effectLst>
            <a:glow rad="139700">
              <a:srgbClr val="66FF33">
                <a:alpha val="40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l-GR" sz="3201"/>
          </a:p>
        </p:txBody>
      </p:sp>
      <p:sp>
        <p:nvSpPr>
          <p:cNvPr id="16" name="Freeform: Shape 15">
            <a:extLst>
              <a:ext uri="{FF2B5EF4-FFF2-40B4-BE49-F238E27FC236}">
                <a16:creationId xmlns:a16="http://schemas.microsoft.com/office/drawing/2014/main" id="{7498EC85-E2B2-7216-55FA-13D38CD80387}"/>
              </a:ext>
            </a:extLst>
          </p:cNvPr>
          <p:cNvSpPr/>
          <p:nvPr/>
        </p:nvSpPr>
        <p:spPr>
          <a:xfrm>
            <a:off x="3102557" y="3070218"/>
            <a:ext cx="4422913" cy="1779421"/>
          </a:xfrm>
          <a:custGeom>
            <a:avLst/>
            <a:gdLst>
              <a:gd name="connsiteX0" fmla="*/ 0 w 4422913"/>
              <a:gd name="connsiteY0" fmla="*/ 477394 h 1779421"/>
              <a:gd name="connsiteX1" fmla="*/ 576470 w 4422913"/>
              <a:gd name="connsiteY1" fmla="*/ 805386 h 1779421"/>
              <a:gd name="connsiteX2" fmla="*/ 1202635 w 4422913"/>
              <a:gd name="connsiteY2" fmla="*/ 10255 h 1779421"/>
              <a:gd name="connsiteX3" fmla="*/ 1789044 w 4422913"/>
              <a:gd name="connsiteY3" fmla="*/ 368064 h 1779421"/>
              <a:gd name="connsiteX4" fmla="*/ 2335696 w 4422913"/>
              <a:gd name="connsiteY4" fmla="*/ 576786 h 1779421"/>
              <a:gd name="connsiteX5" fmla="*/ 2653748 w 4422913"/>
              <a:gd name="connsiteY5" fmla="*/ 914716 h 1779421"/>
              <a:gd name="connsiteX6" fmla="*/ 2902226 w 4422913"/>
              <a:gd name="connsiteY6" fmla="*/ 1143316 h 1779421"/>
              <a:gd name="connsiteX7" fmla="*/ 3230218 w 4422913"/>
              <a:gd name="connsiteY7" fmla="*/ 1312281 h 1779421"/>
              <a:gd name="connsiteX8" fmla="*/ 3518452 w 4422913"/>
              <a:gd name="connsiteY8" fmla="*/ 1421612 h 1779421"/>
              <a:gd name="connsiteX9" fmla="*/ 3846444 w 4422913"/>
              <a:gd name="connsiteY9" fmla="*/ 1530942 h 1779421"/>
              <a:gd name="connsiteX10" fmla="*/ 4134679 w 4422913"/>
              <a:gd name="connsiteY10" fmla="*/ 1680029 h 1779421"/>
              <a:gd name="connsiteX11" fmla="*/ 4422913 w 4422913"/>
              <a:gd name="connsiteY11" fmla="*/ 1779421 h 1779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2913" h="1779421">
                <a:moveTo>
                  <a:pt x="0" y="477394"/>
                </a:moveTo>
                <a:cubicBezTo>
                  <a:pt x="188015" y="680318"/>
                  <a:pt x="376031" y="883242"/>
                  <a:pt x="576470" y="805386"/>
                </a:cubicBezTo>
                <a:cubicBezTo>
                  <a:pt x="776909" y="727530"/>
                  <a:pt x="1000539" y="83142"/>
                  <a:pt x="1202635" y="10255"/>
                </a:cubicBezTo>
                <a:cubicBezTo>
                  <a:pt x="1404731" y="-62632"/>
                  <a:pt x="1600201" y="273642"/>
                  <a:pt x="1789044" y="368064"/>
                </a:cubicBezTo>
                <a:cubicBezTo>
                  <a:pt x="1977888" y="462486"/>
                  <a:pt x="2191579" y="485677"/>
                  <a:pt x="2335696" y="576786"/>
                </a:cubicBezTo>
                <a:cubicBezTo>
                  <a:pt x="2479813" y="667895"/>
                  <a:pt x="2559326" y="820294"/>
                  <a:pt x="2653748" y="914716"/>
                </a:cubicBezTo>
                <a:cubicBezTo>
                  <a:pt x="2748170" y="1009138"/>
                  <a:pt x="2806148" y="1077055"/>
                  <a:pt x="2902226" y="1143316"/>
                </a:cubicBezTo>
                <a:cubicBezTo>
                  <a:pt x="2998304" y="1209577"/>
                  <a:pt x="3127514" y="1265898"/>
                  <a:pt x="3230218" y="1312281"/>
                </a:cubicBezTo>
                <a:cubicBezTo>
                  <a:pt x="3332922" y="1358664"/>
                  <a:pt x="3415748" y="1385168"/>
                  <a:pt x="3518452" y="1421612"/>
                </a:cubicBezTo>
                <a:cubicBezTo>
                  <a:pt x="3621156" y="1458056"/>
                  <a:pt x="3743740" y="1487873"/>
                  <a:pt x="3846444" y="1530942"/>
                </a:cubicBezTo>
                <a:cubicBezTo>
                  <a:pt x="3949149" y="1574012"/>
                  <a:pt x="4038601" y="1638616"/>
                  <a:pt x="4134679" y="1680029"/>
                </a:cubicBezTo>
                <a:cubicBezTo>
                  <a:pt x="4230757" y="1721442"/>
                  <a:pt x="4326835" y="1750431"/>
                  <a:pt x="4422913" y="1779421"/>
                </a:cubicBezTo>
              </a:path>
            </a:pathLst>
          </a:custGeom>
          <a:noFill/>
          <a:ln w="38100">
            <a:solidFill>
              <a:srgbClr val="FF0000"/>
            </a:solidFill>
          </a:ln>
          <a:effectLst>
            <a:glow rad="139700">
              <a:srgbClr val="FFC000">
                <a:alpha val="40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l-GR" sz="3201"/>
          </a:p>
        </p:txBody>
      </p:sp>
      <p:sp>
        <p:nvSpPr>
          <p:cNvPr id="2" name="TextBox 1">
            <a:extLst>
              <a:ext uri="{FF2B5EF4-FFF2-40B4-BE49-F238E27FC236}">
                <a16:creationId xmlns:a16="http://schemas.microsoft.com/office/drawing/2014/main" id="{4B144581-B4A5-DA43-2C64-A5C894A03B8E}"/>
              </a:ext>
            </a:extLst>
          </p:cNvPr>
          <p:cNvSpPr txBox="1"/>
          <p:nvPr/>
        </p:nvSpPr>
        <p:spPr>
          <a:xfrm rot="16200000">
            <a:off x="-125646" y="3487291"/>
            <a:ext cx="4032437" cy="369332"/>
          </a:xfrm>
          <a:prstGeom prst="rect">
            <a:avLst/>
          </a:prstGeom>
          <a:solidFill>
            <a:schemeClr val="bg1"/>
          </a:solidFill>
        </p:spPr>
        <p:txBody>
          <a:bodyPr wrap="square" rtlCol="0">
            <a:spAutoFit/>
          </a:bodyPr>
          <a:lstStyle/>
          <a:p>
            <a:r>
              <a:rPr lang="en-US" sz="1800" dirty="0"/>
              <a:t>     AII levels for vascular contraction     </a:t>
            </a:r>
            <a:endParaRPr lang="el-GR" sz="1800" dirty="0"/>
          </a:p>
        </p:txBody>
      </p:sp>
      <p:sp>
        <p:nvSpPr>
          <p:cNvPr id="3" name="TextBox 2">
            <a:extLst>
              <a:ext uri="{FF2B5EF4-FFF2-40B4-BE49-F238E27FC236}">
                <a16:creationId xmlns:a16="http://schemas.microsoft.com/office/drawing/2014/main" id="{C680572E-FC8F-8B02-36C2-C240E02F8FB1}"/>
              </a:ext>
            </a:extLst>
          </p:cNvPr>
          <p:cNvSpPr txBox="1"/>
          <p:nvPr/>
        </p:nvSpPr>
        <p:spPr>
          <a:xfrm>
            <a:off x="5810361" y="3652207"/>
            <a:ext cx="1440160" cy="307777"/>
          </a:xfrm>
          <a:prstGeom prst="rect">
            <a:avLst/>
          </a:prstGeom>
          <a:solidFill>
            <a:schemeClr val="bg1"/>
          </a:solidFill>
        </p:spPr>
        <p:txBody>
          <a:bodyPr wrap="square" rtlCol="0">
            <a:spAutoFit/>
          </a:bodyPr>
          <a:lstStyle/>
          <a:p>
            <a:r>
              <a:rPr lang="en-US" sz="1400" b="0" i="1" dirty="0">
                <a:solidFill>
                  <a:srgbClr val="C00000"/>
                </a:solidFill>
                <a:effectLst>
                  <a:glow rad="63500">
                    <a:srgbClr val="FFFF00">
                      <a:alpha val="40000"/>
                    </a:srgbClr>
                  </a:glow>
                </a:effectLst>
                <a:cs typeface="Arial Unicode MS" pitchFamily="34" charset="-128"/>
              </a:rPr>
              <a:t>preeclampsia</a:t>
            </a:r>
            <a:endParaRPr lang="el-GR" sz="1400" b="0" i="1" dirty="0">
              <a:solidFill>
                <a:srgbClr val="C00000"/>
              </a:solidFill>
              <a:effectLst>
                <a:glow rad="63500">
                  <a:srgbClr val="FFFF00">
                    <a:alpha val="40000"/>
                  </a:srgbClr>
                </a:glow>
              </a:effectLst>
              <a:cs typeface="Arial Unicode MS" pitchFamily="34" charset="-128"/>
            </a:endParaRPr>
          </a:p>
        </p:txBody>
      </p:sp>
      <p:sp>
        <p:nvSpPr>
          <p:cNvPr id="5" name="TextBox 4">
            <a:extLst>
              <a:ext uri="{FF2B5EF4-FFF2-40B4-BE49-F238E27FC236}">
                <a16:creationId xmlns:a16="http://schemas.microsoft.com/office/drawing/2014/main" id="{DF4146E1-3897-D210-EFF2-F127453FD012}"/>
              </a:ext>
            </a:extLst>
          </p:cNvPr>
          <p:cNvSpPr txBox="1"/>
          <p:nvPr/>
        </p:nvSpPr>
        <p:spPr>
          <a:xfrm>
            <a:off x="7447756" y="2494840"/>
            <a:ext cx="2615740" cy="461665"/>
          </a:xfrm>
          <a:prstGeom prst="rect">
            <a:avLst/>
          </a:prstGeom>
          <a:solidFill>
            <a:srgbClr val="99FF33"/>
          </a:solidFill>
          <a:ln>
            <a:solidFill>
              <a:srgbClr val="FF0000"/>
            </a:solidFill>
          </a:ln>
        </p:spPr>
        <p:txBody>
          <a:bodyPr wrap="square" rtlCol="0">
            <a:spAutoFit/>
          </a:bodyPr>
          <a:lstStyle>
            <a:defPPr>
              <a:defRPr lang="el-GR"/>
            </a:defPPr>
            <a:lvl1pPr algn="ctr">
              <a:defRPr sz="2400" i="1">
                <a:solidFill>
                  <a:srgbClr val="C00000"/>
                </a:solidFill>
                <a:effectLst>
                  <a:outerShdw blurRad="38100" dist="38100" dir="2700000" algn="tl">
                    <a:srgbClr val="000000">
                      <a:alpha val="43137"/>
                    </a:srgbClr>
                  </a:outerShdw>
                </a:effectLst>
              </a:defRPr>
            </a:lvl1pPr>
          </a:lstStyle>
          <a:p>
            <a:r>
              <a:rPr lang="en-US" dirty="0">
                <a:solidFill>
                  <a:schemeClr val="tx1"/>
                </a:solidFill>
              </a:rPr>
              <a:t>↓ SBP ~ 17 mmHg</a:t>
            </a:r>
            <a:endParaRPr lang="el-GR"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1000"/>
                                        <p:tgtEl>
                                          <p:spTgt spid="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362">
                                          <p:stCondLst>
                                            <p:cond delay="0"/>
                                          </p:stCondLst>
                                        </p:cTn>
                                        <p:tgtEl>
                                          <p:spTgt spid="5"/>
                                        </p:tgtEl>
                                      </p:cBhvr>
                                    </p:animEffect>
                                    <p:anim calcmode="lin" valueType="num">
                                      <p:cBhvr>
                                        <p:cTn id="18" dur="1139"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9" dur="415"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0" dur="415" tmFilter="0, 0; 0.125,0.2665; 0.25,0.4; 0.375,0.465; 0.5,0.5;  0.625,0.535; 0.75,0.6; 0.875,0.7335; 1,1">
                                          <p:stCondLst>
                                            <p:cond delay="415"/>
                                          </p:stCondLst>
                                        </p:cTn>
                                        <p:tgtEl>
                                          <p:spTgt spid="5"/>
                                        </p:tgtEl>
                                        <p:attrNameLst>
                                          <p:attrName>ppt_y</p:attrName>
                                        </p:attrNameLst>
                                      </p:cBhvr>
                                      <p:tavLst>
                                        <p:tav tm="0" fmla="#ppt_y-sin(pi*$)/9">
                                          <p:val>
                                            <p:fltVal val="0"/>
                                          </p:val>
                                        </p:tav>
                                        <p:tav tm="100000">
                                          <p:val>
                                            <p:fltVal val="1"/>
                                          </p:val>
                                        </p:tav>
                                      </p:tavLst>
                                    </p:anim>
                                    <p:anim calcmode="lin" valueType="num">
                                      <p:cBhvr>
                                        <p:cTn id="21" dur="207" tmFilter="0, 0; 0.125,0.2665; 0.25,0.4; 0.375,0.465; 0.5,0.5;  0.625,0.535; 0.75,0.6; 0.875,0.7335; 1,1">
                                          <p:stCondLst>
                                            <p:cond delay="828"/>
                                          </p:stCondLst>
                                        </p:cTn>
                                        <p:tgtEl>
                                          <p:spTgt spid="5"/>
                                        </p:tgtEl>
                                        <p:attrNameLst>
                                          <p:attrName>ppt_y</p:attrName>
                                        </p:attrNameLst>
                                      </p:cBhvr>
                                      <p:tavLst>
                                        <p:tav tm="0" fmla="#ppt_y-sin(pi*$)/27">
                                          <p:val>
                                            <p:fltVal val="0"/>
                                          </p:val>
                                        </p:tav>
                                        <p:tav tm="100000">
                                          <p:val>
                                            <p:fltVal val="1"/>
                                          </p:val>
                                        </p:tav>
                                      </p:tavLst>
                                    </p:anim>
                                    <p:anim calcmode="lin" valueType="num">
                                      <p:cBhvr>
                                        <p:cTn id="22" dur="103" tmFilter="0, 0; 0.125,0.2665; 0.25,0.4; 0.375,0.465; 0.5,0.5;  0.625,0.535; 0.75,0.6; 0.875,0.7335; 1,1">
                                          <p:stCondLst>
                                            <p:cond delay="1035"/>
                                          </p:stCondLst>
                                        </p:cTn>
                                        <p:tgtEl>
                                          <p:spTgt spid="5"/>
                                        </p:tgtEl>
                                        <p:attrNameLst>
                                          <p:attrName>ppt_y</p:attrName>
                                        </p:attrNameLst>
                                      </p:cBhvr>
                                      <p:tavLst>
                                        <p:tav tm="0" fmla="#ppt_y-sin(pi*$)/81">
                                          <p:val>
                                            <p:fltVal val="0"/>
                                          </p:val>
                                        </p:tav>
                                        <p:tav tm="100000">
                                          <p:val>
                                            <p:fltVal val="1"/>
                                          </p:val>
                                        </p:tav>
                                      </p:tavLst>
                                    </p:anim>
                                    <p:animScale>
                                      <p:cBhvr>
                                        <p:cTn id="23" dur="16">
                                          <p:stCondLst>
                                            <p:cond delay="406"/>
                                          </p:stCondLst>
                                        </p:cTn>
                                        <p:tgtEl>
                                          <p:spTgt spid="5"/>
                                        </p:tgtEl>
                                      </p:cBhvr>
                                      <p:to x="100000" y="60000"/>
                                    </p:animScale>
                                    <p:animScale>
                                      <p:cBhvr>
                                        <p:cTn id="24" dur="104" decel="50000">
                                          <p:stCondLst>
                                            <p:cond delay="423"/>
                                          </p:stCondLst>
                                        </p:cTn>
                                        <p:tgtEl>
                                          <p:spTgt spid="5"/>
                                        </p:tgtEl>
                                      </p:cBhvr>
                                      <p:to x="100000" y="100000"/>
                                    </p:animScale>
                                    <p:animScale>
                                      <p:cBhvr>
                                        <p:cTn id="25" dur="16">
                                          <p:stCondLst>
                                            <p:cond delay="820"/>
                                          </p:stCondLst>
                                        </p:cTn>
                                        <p:tgtEl>
                                          <p:spTgt spid="5"/>
                                        </p:tgtEl>
                                      </p:cBhvr>
                                      <p:to x="100000" y="80000"/>
                                    </p:animScale>
                                    <p:animScale>
                                      <p:cBhvr>
                                        <p:cTn id="26" dur="104" decel="50000">
                                          <p:stCondLst>
                                            <p:cond delay="836"/>
                                          </p:stCondLst>
                                        </p:cTn>
                                        <p:tgtEl>
                                          <p:spTgt spid="5"/>
                                        </p:tgtEl>
                                      </p:cBhvr>
                                      <p:to x="100000" y="100000"/>
                                    </p:animScale>
                                    <p:animScale>
                                      <p:cBhvr>
                                        <p:cTn id="27" dur="16">
                                          <p:stCondLst>
                                            <p:cond delay="1026"/>
                                          </p:stCondLst>
                                        </p:cTn>
                                        <p:tgtEl>
                                          <p:spTgt spid="5"/>
                                        </p:tgtEl>
                                      </p:cBhvr>
                                      <p:to x="100000" y="90000"/>
                                    </p:animScale>
                                    <p:animScale>
                                      <p:cBhvr>
                                        <p:cTn id="28" dur="104" decel="50000">
                                          <p:stCondLst>
                                            <p:cond delay="1042"/>
                                          </p:stCondLst>
                                        </p:cTn>
                                        <p:tgtEl>
                                          <p:spTgt spid="5"/>
                                        </p:tgtEl>
                                      </p:cBhvr>
                                      <p:to x="100000" y="100000"/>
                                    </p:animScale>
                                    <p:animScale>
                                      <p:cBhvr>
                                        <p:cTn id="29" dur="16">
                                          <p:stCondLst>
                                            <p:cond delay="1130"/>
                                          </p:stCondLst>
                                        </p:cTn>
                                        <p:tgtEl>
                                          <p:spTgt spid="5"/>
                                        </p:tgtEl>
                                      </p:cBhvr>
                                      <p:to x="100000" y="95000"/>
                                    </p:animScale>
                                    <p:animScale>
                                      <p:cBhvr>
                                        <p:cTn id="30" dur="104" decel="50000">
                                          <p:stCondLst>
                                            <p:cond delay="1146"/>
                                          </p:stCondLst>
                                        </p:cTn>
                                        <p:tgtEl>
                                          <p:spTgt spid="5"/>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left)">
                                      <p:cBhvr>
                                        <p:cTn id="35"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2" name="Group 10">
            <a:extLst>
              <a:ext uri="{FF2B5EF4-FFF2-40B4-BE49-F238E27FC236}">
                <a16:creationId xmlns:a16="http://schemas.microsoft.com/office/drawing/2014/main" id="{99CB6093-F0A0-F059-9828-24BA41731012}"/>
              </a:ext>
            </a:extLst>
          </p:cNvPr>
          <p:cNvGrpSpPr>
            <a:grpSpLocks/>
          </p:cNvGrpSpPr>
          <p:nvPr/>
        </p:nvGrpSpPr>
        <p:grpSpPr bwMode="auto">
          <a:xfrm>
            <a:off x="41275" y="2133601"/>
            <a:ext cx="10210800" cy="1338263"/>
            <a:chOff x="41866" y="2373285"/>
            <a:chExt cx="10209725" cy="1337695"/>
          </a:xfrm>
        </p:grpSpPr>
        <p:pic>
          <p:nvPicPr>
            <p:cNvPr id="35850" name="Picture 2">
              <a:extLst>
                <a:ext uri="{FF2B5EF4-FFF2-40B4-BE49-F238E27FC236}">
                  <a16:creationId xmlns:a16="http://schemas.microsoft.com/office/drawing/2014/main" id="{7D45AEAB-3D99-105A-FB9E-A053B7A1EC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031" b="29594"/>
            <a:stretch>
              <a:fillRect/>
            </a:stretch>
          </p:blipFill>
          <p:spPr bwMode="auto">
            <a:xfrm>
              <a:off x="41866" y="2373287"/>
              <a:ext cx="6120680" cy="133769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5851" name="Picture 16">
              <a:extLst>
                <a:ext uri="{FF2B5EF4-FFF2-40B4-BE49-F238E27FC236}">
                  <a16:creationId xmlns:a16="http://schemas.microsoft.com/office/drawing/2014/main" id="{91E42776-1577-C1DF-7EFC-155313E47E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579" b="28848"/>
            <a:stretch>
              <a:fillRect/>
            </a:stretch>
          </p:blipFill>
          <p:spPr bwMode="auto">
            <a:xfrm>
              <a:off x="6162546" y="2373285"/>
              <a:ext cx="4089045" cy="13376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35843" name="Rectangle 4">
            <a:extLst>
              <a:ext uri="{FF2B5EF4-FFF2-40B4-BE49-F238E27FC236}">
                <a16:creationId xmlns:a16="http://schemas.microsoft.com/office/drawing/2014/main" id="{D3BC5C69-BCB0-16B4-6E40-0964C8BD9C91}"/>
              </a:ext>
            </a:extLst>
          </p:cNvPr>
          <p:cNvSpPr>
            <a:spLocks noChangeArrowheads="1"/>
          </p:cNvSpPr>
          <p:nvPr/>
        </p:nvSpPr>
        <p:spPr bwMode="auto">
          <a:xfrm>
            <a:off x="174948" y="6381328"/>
            <a:ext cx="10287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9900"/>
              </a:buClr>
              <a:buSzPct val="115000"/>
              <a:buChar char="•"/>
              <a:defRPr sz="3200" b="1">
                <a:solidFill>
                  <a:schemeClr val="bg1"/>
                </a:solidFill>
                <a:latin typeface="Tahoma" panose="020B0604030504040204" pitchFamily="34" charset="0"/>
                <a:ea typeface="Arial Unicode MS" pitchFamily="34" charset="-128"/>
              </a:defRPr>
            </a:lvl1pPr>
            <a:lvl2pPr marL="742950" indent="-285750">
              <a:spcBef>
                <a:spcPct val="20000"/>
              </a:spcBef>
              <a:buChar char="–"/>
              <a:defRPr sz="2800" b="1">
                <a:solidFill>
                  <a:schemeClr val="bg1"/>
                </a:solidFill>
                <a:latin typeface="Tahoma" panose="020B0604030504040204" pitchFamily="34" charset="0"/>
                <a:ea typeface="Arial Unicode MS" pitchFamily="34" charset="-128"/>
              </a:defRPr>
            </a:lvl2pPr>
            <a:lvl3pPr marL="1143000" indent="-228600">
              <a:spcBef>
                <a:spcPct val="20000"/>
              </a:spcBef>
              <a:buChar char="•"/>
              <a:defRPr sz="2400" b="1">
                <a:solidFill>
                  <a:schemeClr val="bg1"/>
                </a:solidFill>
                <a:latin typeface="Tahoma" panose="020B0604030504040204" pitchFamily="34" charset="0"/>
                <a:ea typeface="Arial Unicode MS" pitchFamily="34" charset="-128"/>
              </a:defRPr>
            </a:lvl3pPr>
            <a:lvl4pPr marL="1600200" indent="-228600">
              <a:spcBef>
                <a:spcPct val="20000"/>
              </a:spcBef>
              <a:buChar char="–"/>
              <a:defRPr sz="2000" b="1">
                <a:solidFill>
                  <a:schemeClr val="bg1"/>
                </a:solidFill>
                <a:latin typeface="Tahoma" panose="020B0604030504040204" pitchFamily="34" charset="0"/>
                <a:ea typeface="Arial Unicode MS" pitchFamily="34" charset="-128"/>
              </a:defRPr>
            </a:lvl4pPr>
            <a:lvl5pPr marL="2057400" indent="-228600">
              <a:spcBef>
                <a:spcPct val="20000"/>
              </a:spcBef>
              <a:buChar char="»"/>
              <a:defRPr sz="2000" b="1">
                <a:solidFill>
                  <a:schemeClr val="bg1"/>
                </a:solidFill>
                <a:latin typeface="Tahoma" panose="020B0604030504040204" pitchFamily="34" charset="0"/>
                <a:ea typeface="Arial Unicode MS" pitchFamily="34" charset="-128"/>
              </a:defRPr>
            </a:lvl5pPr>
            <a:lvl6pPr marL="25146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6pPr>
            <a:lvl7pPr marL="29718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7pPr>
            <a:lvl8pPr marL="34290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8pPr>
            <a:lvl9pPr marL="38862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9pPr>
          </a:lstStyle>
          <a:p>
            <a:pPr eaLnBrk="1" hangingPunct="1">
              <a:spcBef>
                <a:spcPct val="0"/>
              </a:spcBef>
              <a:buClrTx/>
              <a:buSzTx/>
              <a:buFontTx/>
              <a:buNone/>
            </a:pPr>
            <a:r>
              <a:rPr lang="en-US" altLang="el-GR" sz="1400" dirty="0">
                <a:solidFill>
                  <a:srgbClr val="FFFF00"/>
                </a:solidFill>
                <a:latin typeface="Calibri" panose="020F0502020204030204" pitchFamily="34" charset="0"/>
                <a:cs typeface="Calibri" panose="020F0502020204030204" pitchFamily="34" charset="0"/>
              </a:rPr>
              <a:t>Moran P </a:t>
            </a:r>
            <a:r>
              <a:rPr lang="el-GR" altLang="el-GR" sz="1400" dirty="0">
                <a:solidFill>
                  <a:srgbClr val="FFFF00"/>
                </a:solidFill>
                <a:latin typeface="Calibri" panose="020F0502020204030204" pitchFamily="34" charset="0"/>
                <a:cs typeface="Calibri" panose="020F0502020204030204" pitchFamily="34" charset="0"/>
              </a:rPr>
              <a:t> </a:t>
            </a:r>
            <a:r>
              <a:rPr lang="en-US" altLang="el-GR" sz="1400" dirty="0">
                <a:solidFill>
                  <a:srgbClr val="FFFF00"/>
                </a:solidFill>
                <a:latin typeface="Calibri" panose="020F0502020204030204" pitchFamily="34" charset="0"/>
                <a:cs typeface="Calibri" panose="020F0502020204030204" pitchFamily="34" charset="0"/>
              </a:rPr>
              <a:t>et al 			</a:t>
            </a:r>
            <a:r>
              <a:rPr lang="el-GR" altLang="el-GR" sz="1400" dirty="0">
                <a:solidFill>
                  <a:srgbClr val="FFFF00"/>
                </a:solidFill>
                <a:latin typeface="Calibri" panose="020F0502020204030204" pitchFamily="34" charset="0"/>
                <a:cs typeface="Calibri" panose="020F0502020204030204" pitchFamily="34" charset="0"/>
              </a:rPr>
              <a:t>                	         		        </a:t>
            </a:r>
            <a:r>
              <a:rPr lang="en-US" altLang="el-GR" sz="1400" dirty="0">
                <a:solidFill>
                  <a:srgbClr val="FFFF00"/>
                </a:solidFill>
                <a:latin typeface="Calibri" panose="020F0502020204030204" pitchFamily="34" charset="0"/>
                <a:cs typeface="Calibri" panose="020F0502020204030204" pitchFamily="34" charset="0"/>
              </a:rPr>
              <a:t>          J Am Soc Nephrol 14: 648–652, 2003</a:t>
            </a:r>
          </a:p>
        </p:txBody>
      </p:sp>
      <p:sp>
        <p:nvSpPr>
          <p:cNvPr id="6" name="TextBox 15">
            <a:extLst>
              <a:ext uri="{FF2B5EF4-FFF2-40B4-BE49-F238E27FC236}">
                <a16:creationId xmlns:a16="http://schemas.microsoft.com/office/drawing/2014/main" id="{49D798E7-9819-B400-779D-AC798E536AA2}"/>
              </a:ext>
            </a:extLst>
          </p:cNvPr>
          <p:cNvSpPr txBox="1">
            <a:spLocks noChangeArrowheads="1"/>
          </p:cNvSpPr>
          <p:nvPr/>
        </p:nvSpPr>
        <p:spPr bwMode="auto">
          <a:xfrm>
            <a:off x="103189" y="405825"/>
            <a:ext cx="10080871" cy="461665"/>
          </a:xfrm>
          <a:prstGeom prst="rect">
            <a:avLst/>
          </a:prstGeom>
          <a:noFill/>
          <a:ln>
            <a:noFill/>
          </a:ln>
        </p:spPr>
        <p:txBody>
          <a:bodyPr wrap="square">
            <a:spAutoFit/>
          </a:bodyPr>
          <a:lstStyle>
            <a:lvl1pPr eaLnBrk="0" hangingPunct="0">
              <a:defRPr sz="3200" b="1">
                <a:solidFill>
                  <a:schemeClr val="tx1"/>
                </a:solidFill>
                <a:latin typeface="Calibri" pitchFamily="34" charset="0"/>
                <a:ea typeface="Arial Unicode MS" pitchFamily="34" charset="-128"/>
                <a:cs typeface="Arial Unicode MS" pitchFamily="34" charset="-128"/>
              </a:defRPr>
            </a:lvl1pPr>
            <a:lvl2pPr marL="742950" indent="-285750" eaLnBrk="0" hangingPunct="0">
              <a:defRPr sz="3200" b="1">
                <a:solidFill>
                  <a:schemeClr val="tx1"/>
                </a:solidFill>
                <a:latin typeface="Calibri" pitchFamily="34" charset="0"/>
                <a:ea typeface="Arial Unicode MS" pitchFamily="34" charset="-128"/>
                <a:cs typeface="Arial Unicode MS" pitchFamily="34" charset="-128"/>
              </a:defRPr>
            </a:lvl2pPr>
            <a:lvl3pPr marL="1143000" indent="-228600" eaLnBrk="0" hangingPunct="0">
              <a:defRPr sz="3200" b="1">
                <a:solidFill>
                  <a:schemeClr val="tx1"/>
                </a:solidFill>
                <a:latin typeface="Calibri" pitchFamily="34" charset="0"/>
                <a:ea typeface="Arial Unicode MS" pitchFamily="34" charset="-128"/>
                <a:cs typeface="Arial Unicode MS" pitchFamily="34" charset="-128"/>
              </a:defRPr>
            </a:lvl3pPr>
            <a:lvl4pPr marL="1600200" indent="-228600" eaLnBrk="0" hangingPunct="0">
              <a:defRPr sz="3200" b="1">
                <a:solidFill>
                  <a:schemeClr val="tx1"/>
                </a:solidFill>
                <a:latin typeface="Calibri" pitchFamily="34" charset="0"/>
                <a:ea typeface="Arial Unicode MS" pitchFamily="34" charset="-128"/>
                <a:cs typeface="Arial Unicode MS" pitchFamily="34" charset="-128"/>
              </a:defRPr>
            </a:lvl4pPr>
            <a:lvl5pPr marL="2057400" indent="-228600" eaLnBrk="0" hangingPunct="0">
              <a:defRPr sz="3200" b="1">
                <a:solidFill>
                  <a:schemeClr val="tx1"/>
                </a:solidFill>
                <a:latin typeface="Calibri"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3200" b="1">
                <a:solidFill>
                  <a:schemeClr val="tx1"/>
                </a:solidFill>
                <a:latin typeface="Calibri"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3200" b="1">
                <a:solidFill>
                  <a:schemeClr val="tx1"/>
                </a:solidFill>
                <a:latin typeface="Calibri"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3200" b="1">
                <a:solidFill>
                  <a:schemeClr val="tx1"/>
                </a:solidFill>
                <a:latin typeface="Calibri"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3200" b="1">
                <a:solidFill>
                  <a:schemeClr val="tx1"/>
                </a:solidFill>
                <a:latin typeface="Calibri" pitchFamily="34" charset="0"/>
                <a:ea typeface="Arial Unicode MS" pitchFamily="34" charset="-128"/>
                <a:cs typeface="Arial Unicode MS"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Calibri" panose="020F0502020204030204" pitchFamily="34" charset="0"/>
                <a:ea typeface="Arial Unicode MS" panose="020B0604020202020204" pitchFamily="34" charset="-128"/>
                <a:cs typeface="Arial Unicode MS" panose="020B0604020202020204" pitchFamily="34" charset="-128"/>
              </a:rPr>
              <a:t>Pre-eclampsia and </a:t>
            </a:r>
            <a:r>
              <a:rPr lang="en-US" altLang="en-US" sz="2400" dirty="0">
                <a:solidFill>
                  <a:srgbClr val="FFFF00"/>
                </a:solidFill>
              </a:rPr>
              <a:t>glomerular filtration </a:t>
            </a:r>
            <a:r>
              <a:rPr lang="en-US" altLang="en-US" sz="2400" i="1" dirty="0">
                <a:solidFill>
                  <a:srgbClr val="FFFF00"/>
                </a:solidFill>
              </a:rPr>
              <a:t>compared to normal pregnancy</a:t>
            </a:r>
            <a:endParaRPr lang="en-US" altLang="en-US" sz="2400" i="1" dirty="0">
              <a:solidFill>
                <a:srgbClr val="FFC000"/>
              </a:solidFill>
              <a:effectLst>
                <a:outerShdw blurRad="38100" dist="38100" dir="2700000" algn="tl">
                  <a:srgbClr val="000000"/>
                </a:outerShdw>
              </a:effectLst>
              <a:cs typeface="Calibri" panose="020F0502020204030204" pitchFamily="34" charset="0"/>
            </a:endParaRPr>
          </a:p>
        </p:txBody>
      </p:sp>
      <p:sp>
        <p:nvSpPr>
          <p:cNvPr id="16" name="TextBox 13">
            <a:extLst>
              <a:ext uri="{FF2B5EF4-FFF2-40B4-BE49-F238E27FC236}">
                <a16:creationId xmlns:a16="http://schemas.microsoft.com/office/drawing/2014/main" id="{3784A74D-9DF8-9D09-3253-FA5DABBD4C61}"/>
              </a:ext>
            </a:extLst>
          </p:cNvPr>
          <p:cNvSpPr txBox="1">
            <a:spLocks noChangeArrowheads="1"/>
          </p:cNvSpPr>
          <p:nvPr/>
        </p:nvSpPr>
        <p:spPr bwMode="auto">
          <a:xfrm>
            <a:off x="1831132" y="4437113"/>
            <a:ext cx="7128792" cy="1055545"/>
          </a:xfrm>
          <a:prstGeom prst="rect">
            <a:avLst/>
          </a:prstGeom>
          <a:noFill/>
          <a:ln w="9525">
            <a:noFill/>
            <a:miter lim="800000"/>
            <a:headEnd/>
            <a:tailEnd/>
          </a:ln>
        </p:spPr>
        <p:txBody>
          <a:bodyPr>
            <a:spAutoFit/>
          </a:bodyPr>
          <a:lstStyle/>
          <a:p>
            <a:pPr>
              <a:lnSpc>
                <a:spcPct val="150000"/>
              </a:lnSpc>
              <a:defRPr/>
            </a:pPr>
            <a:r>
              <a:rPr lang="en-US" sz="2200" u="sng" dirty="0">
                <a:solidFill>
                  <a:srgbClr val="00FFFF"/>
                </a:solidFill>
                <a:effectLst>
                  <a:glow rad="63500">
                    <a:schemeClr val="accent1">
                      <a:satMod val="175000"/>
                      <a:alpha val="40000"/>
                    </a:schemeClr>
                  </a:glow>
                </a:effectLst>
                <a:cs typeface="Arial Unicode MS" panose="020B0604020202020204" pitchFamily="34" charset="-128"/>
              </a:rPr>
              <a:t>Ultrafiltration</a:t>
            </a:r>
            <a:r>
              <a:rPr lang="el-GR" sz="2200" u="sng" dirty="0">
                <a:solidFill>
                  <a:srgbClr val="00FFFF"/>
                </a:solidFill>
                <a:effectLst>
                  <a:glow rad="63500">
                    <a:schemeClr val="accent1">
                      <a:satMod val="175000"/>
                      <a:alpha val="40000"/>
                    </a:schemeClr>
                  </a:glow>
                </a:effectLst>
                <a:cs typeface="Arial Unicode MS" panose="020B0604020202020204" pitchFamily="34" charset="-128"/>
              </a:rPr>
              <a:t> </a:t>
            </a:r>
            <a:r>
              <a:rPr lang="en-US" sz="2200" u="sng" dirty="0">
                <a:solidFill>
                  <a:srgbClr val="00FFFF"/>
                </a:solidFill>
                <a:effectLst>
                  <a:glow rad="63500">
                    <a:schemeClr val="accent1">
                      <a:satMod val="175000"/>
                      <a:alpha val="40000"/>
                    </a:schemeClr>
                  </a:glow>
                </a:effectLst>
                <a:cs typeface="Arial Unicode MS" panose="020B0604020202020204" pitchFamily="34" charset="-128"/>
              </a:rPr>
              <a:t>and</a:t>
            </a:r>
            <a:r>
              <a:rPr lang="el-GR" sz="2200" u="sng" dirty="0">
                <a:solidFill>
                  <a:srgbClr val="00FFFF"/>
                </a:solidFill>
                <a:effectLst>
                  <a:glow rad="63500">
                    <a:schemeClr val="accent1">
                      <a:satMod val="175000"/>
                      <a:alpha val="40000"/>
                    </a:schemeClr>
                  </a:glow>
                </a:effectLst>
                <a:cs typeface="Arial Unicode MS" panose="020B0604020202020204" pitchFamily="34" charset="-128"/>
              </a:rPr>
              <a:t> </a:t>
            </a:r>
            <a:r>
              <a:rPr lang="en-US" sz="2200" u="sng" dirty="0">
                <a:solidFill>
                  <a:srgbClr val="00FFFF"/>
                </a:solidFill>
                <a:effectLst>
                  <a:glow rad="63500">
                    <a:schemeClr val="accent1">
                      <a:satMod val="175000"/>
                      <a:alpha val="40000"/>
                    </a:schemeClr>
                  </a:glow>
                </a:effectLst>
                <a:cs typeface="Arial Unicode MS" panose="020B0604020202020204" pitchFamily="34" charset="-128"/>
              </a:rPr>
              <a:t>decrease</a:t>
            </a:r>
            <a:r>
              <a:rPr lang="el-GR" sz="2200" u="sng" dirty="0">
                <a:solidFill>
                  <a:srgbClr val="00FFFF"/>
                </a:solidFill>
                <a:effectLst>
                  <a:glow rad="63500">
                    <a:schemeClr val="accent1">
                      <a:satMod val="175000"/>
                      <a:alpha val="40000"/>
                    </a:schemeClr>
                  </a:glow>
                </a:effectLst>
                <a:cs typeface="Arial Unicode MS" panose="020B0604020202020204" pitchFamily="34" charset="-128"/>
              </a:rPr>
              <a:t> </a:t>
            </a:r>
            <a:r>
              <a:rPr lang="en-US" sz="2200" u="sng" dirty="0">
                <a:solidFill>
                  <a:srgbClr val="00FFFF"/>
                </a:solidFill>
                <a:effectLst>
                  <a:glow rad="63500">
                    <a:schemeClr val="accent1">
                      <a:satMod val="175000"/>
                      <a:alpha val="40000"/>
                    </a:schemeClr>
                  </a:glow>
                </a:effectLst>
                <a:cs typeface="Arial Unicode MS" panose="020B0604020202020204" pitchFamily="34" charset="-128"/>
              </a:rPr>
              <a:t>of</a:t>
            </a:r>
            <a:r>
              <a:rPr lang="el-GR" sz="2200" u="sng" dirty="0">
                <a:solidFill>
                  <a:srgbClr val="00FFFF"/>
                </a:solidFill>
                <a:effectLst>
                  <a:glow rad="63500">
                    <a:schemeClr val="accent1">
                      <a:satMod val="175000"/>
                      <a:alpha val="40000"/>
                    </a:schemeClr>
                  </a:glow>
                </a:effectLst>
                <a:cs typeface="Arial Unicode MS" panose="020B0604020202020204" pitchFamily="34" charset="-128"/>
              </a:rPr>
              <a:t> </a:t>
            </a:r>
            <a:r>
              <a:rPr lang="en-US" sz="2200" u="sng" dirty="0">
                <a:solidFill>
                  <a:srgbClr val="00FFFF"/>
                </a:solidFill>
                <a:effectLst>
                  <a:glow rad="63500">
                    <a:schemeClr val="accent1">
                      <a:satMod val="175000"/>
                      <a:alpha val="40000"/>
                    </a:schemeClr>
                  </a:glow>
                </a:effectLst>
                <a:cs typeface="Arial Unicode MS" panose="020B0604020202020204" pitchFamily="34" charset="-128"/>
              </a:rPr>
              <a:t>BP </a:t>
            </a:r>
            <a:r>
              <a:rPr lang="en-US" sz="2200" dirty="0">
                <a:solidFill>
                  <a:srgbClr val="00FFFF"/>
                </a:solidFill>
                <a:effectLst>
                  <a:glow rad="63500">
                    <a:schemeClr val="accent1">
                      <a:satMod val="175000"/>
                      <a:alpha val="40000"/>
                    </a:schemeClr>
                  </a:glow>
                </a:effectLst>
                <a:cs typeface="Arial Unicode MS" panose="020B0604020202020204" pitchFamily="34" charset="-128"/>
              </a:rPr>
              <a:t>in normal pregnancy </a:t>
            </a:r>
            <a:r>
              <a:rPr lang="el-GR" sz="2200" dirty="0">
                <a:solidFill>
                  <a:srgbClr val="00FFFF"/>
                </a:solidFill>
                <a:effectLst>
                  <a:glow rad="63500">
                    <a:schemeClr val="accent1">
                      <a:satMod val="175000"/>
                      <a:alpha val="40000"/>
                    </a:schemeClr>
                  </a:glow>
                </a:effectLst>
                <a:cs typeface="Arial Unicode MS" panose="020B0604020202020204" pitchFamily="34" charset="-128"/>
              </a:rPr>
              <a:t>!!</a:t>
            </a:r>
          </a:p>
          <a:p>
            <a:pPr>
              <a:lnSpc>
                <a:spcPct val="150000"/>
              </a:lnSpc>
              <a:defRPr/>
            </a:pPr>
            <a:r>
              <a:rPr lang="en-US" sz="2200" u="sng" dirty="0">
                <a:solidFill>
                  <a:srgbClr val="FFFF00"/>
                </a:solidFill>
                <a:effectLst>
                  <a:glow rad="139700">
                    <a:srgbClr val="FF0000">
                      <a:alpha val="40000"/>
                    </a:srgbClr>
                  </a:glow>
                  <a:outerShdw blurRad="38100" dist="38100" dir="2700000" algn="tl">
                    <a:srgbClr val="000000">
                      <a:alpha val="43137"/>
                    </a:srgbClr>
                  </a:outerShdw>
                </a:effectLst>
                <a:cs typeface="Arial Unicode MS" panose="020B0604020202020204" pitchFamily="34" charset="-128"/>
              </a:rPr>
              <a:t>Hypertension</a:t>
            </a:r>
            <a:r>
              <a:rPr lang="en-US" sz="2200" dirty="0">
                <a:solidFill>
                  <a:srgbClr val="FFFF00"/>
                </a:solidFill>
                <a:effectLst>
                  <a:glow rad="139700">
                    <a:srgbClr val="FF0000">
                      <a:alpha val="40000"/>
                    </a:srgbClr>
                  </a:glow>
                </a:effectLst>
                <a:cs typeface="Arial Unicode MS" panose="020B0604020202020204" pitchFamily="34" charset="-128"/>
              </a:rPr>
              <a:t> and</a:t>
            </a:r>
            <a:r>
              <a:rPr lang="el-GR" sz="2200" dirty="0">
                <a:solidFill>
                  <a:srgbClr val="FFFF00"/>
                </a:solidFill>
                <a:effectLst>
                  <a:glow rad="139700">
                    <a:srgbClr val="FF0000">
                      <a:alpha val="40000"/>
                    </a:srgbClr>
                  </a:glow>
                </a:effectLst>
                <a:cs typeface="Arial Unicode MS" panose="020B0604020202020204" pitchFamily="34" charset="-128"/>
              </a:rPr>
              <a:t> </a:t>
            </a:r>
            <a:r>
              <a:rPr lang="en-US" sz="2200" u="sng" dirty="0">
                <a:solidFill>
                  <a:srgbClr val="FFFF00"/>
                </a:solidFill>
                <a:effectLst>
                  <a:glow rad="139700">
                    <a:srgbClr val="FF0000">
                      <a:alpha val="40000"/>
                    </a:srgbClr>
                  </a:glow>
                  <a:outerShdw blurRad="38100" dist="38100" dir="2700000" algn="tl">
                    <a:srgbClr val="000000">
                      <a:alpha val="43137"/>
                    </a:srgbClr>
                  </a:outerShdw>
                </a:effectLst>
                <a:cs typeface="Arial Unicode MS" panose="020B0604020202020204" pitchFamily="34" charset="-128"/>
              </a:rPr>
              <a:t>proteinuria</a:t>
            </a:r>
            <a:r>
              <a:rPr lang="el-GR" sz="2200" dirty="0">
                <a:solidFill>
                  <a:srgbClr val="FFFF00"/>
                </a:solidFill>
                <a:effectLst>
                  <a:glow rad="139700">
                    <a:srgbClr val="FF0000">
                      <a:alpha val="40000"/>
                    </a:srgbClr>
                  </a:glow>
                </a:effectLst>
                <a:cs typeface="Arial Unicode MS" panose="020B0604020202020204" pitchFamily="34" charset="-128"/>
              </a:rPr>
              <a:t> </a:t>
            </a:r>
            <a:r>
              <a:rPr lang="en-US" sz="2200" dirty="0">
                <a:solidFill>
                  <a:srgbClr val="FFFF00"/>
                </a:solidFill>
                <a:effectLst>
                  <a:glow rad="139700">
                    <a:srgbClr val="FF0000">
                      <a:alpha val="40000"/>
                    </a:srgbClr>
                  </a:glow>
                </a:effectLst>
                <a:cs typeface="Arial Unicode MS" panose="020B0604020202020204" pitchFamily="34" charset="-128"/>
              </a:rPr>
              <a:t>in</a:t>
            </a:r>
            <a:r>
              <a:rPr lang="el-GR" sz="2200" dirty="0">
                <a:solidFill>
                  <a:srgbClr val="FFFF00"/>
                </a:solidFill>
                <a:effectLst>
                  <a:glow rad="139700">
                    <a:srgbClr val="FF0000">
                      <a:alpha val="40000"/>
                    </a:srgbClr>
                  </a:glow>
                </a:effectLst>
                <a:cs typeface="Arial Unicode MS" panose="020B0604020202020204" pitchFamily="34" charset="-128"/>
              </a:rPr>
              <a:t> </a:t>
            </a:r>
            <a:r>
              <a:rPr lang="en-US" sz="2200" dirty="0">
                <a:solidFill>
                  <a:srgbClr val="FFFF00"/>
                </a:solidFill>
                <a:effectLst>
                  <a:glow rad="139700">
                    <a:srgbClr val="FF0000">
                      <a:alpha val="40000"/>
                    </a:srgbClr>
                  </a:glow>
                </a:effectLst>
                <a:cs typeface="Arial Unicode MS" panose="020B0604020202020204" pitchFamily="34" charset="-128"/>
              </a:rPr>
              <a:t>Pre eclampsia</a:t>
            </a:r>
            <a:r>
              <a:rPr lang="el-GR" sz="2200" dirty="0">
                <a:solidFill>
                  <a:srgbClr val="FFFF00"/>
                </a:solidFill>
                <a:effectLst>
                  <a:glow rad="139700">
                    <a:srgbClr val="FF0000">
                      <a:alpha val="40000"/>
                    </a:srgbClr>
                  </a:glow>
                </a:effectLst>
                <a:cs typeface="Arial Unicode MS" panose="020B0604020202020204" pitchFamily="34" charset="-128"/>
              </a:rPr>
              <a:t> !!</a:t>
            </a:r>
            <a:endParaRPr lang="en-US" sz="2200" dirty="0">
              <a:solidFill>
                <a:srgbClr val="FFFF00"/>
              </a:solidFill>
              <a:effectLst>
                <a:glow rad="139700">
                  <a:srgbClr val="FF0000">
                    <a:alpha val="40000"/>
                  </a:srgbClr>
                </a:glow>
              </a:effectLst>
              <a:cs typeface="Arial Unicode MS" panose="020B0604020202020204" pitchFamily="34" charset="-128"/>
            </a:endParaRPr>
          </a:p>
        </p:txBody>
      </p:sp>
      <p:sp>
        <p:nvSpPr>
          <p:cNvPr id="2" name="Arrow: Right 1">
            <a:extLst>
              <a:ext uri="{FF2B5EF4-FFF2-40B4-BE49-F238E27FC236}">
                <a16:creationId xmlns:a16="http://schemas.microsoft.com/office/drawing/2014/main" id="{3C11410E-4319-2AED-D262-41665F1F976C}"/>
              </a:ext>
            </a:extLst>
          </p:cNvPr>
          <p:cNvSpPr/>
          <p:nvPr/>
        </p:nvSpPr>
        <p:spPr>
          <a:xfrm rot="2409708">
            <a:off x="930276" y="2401889"/>
            <a:ext cx="1008063" cy="477837"/>
          </a:xfrm>
          <a:prstGeom prst="rightArrow">
            <a:avLst/>
          </a:prstGeom>
          <a:solidFill>
            <a:srgbClr val="00FFFF"/>
          </a:solidFill>
          <a:ln w="28575">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l-GR" sz="3201"/>
          </a:p>
        </p:txBody>
      </p:sp>
      <p:sp>
        <p:nvSpPr>
          <p:cNvPr id="10" name="Arrow: Right 9">
            <a:extLst>
              <a:ext uri="{FF2B5EF4-FFF2-40B4-BE49-F238E27FC236}">
                <a16:creationId xmlns:a16="http://schemas.microsoft.com/office/drawing/2014/main" id="{1F87D68D-4184-094A-035C-FC6FFEE6BEC8}"/>
              </a:ext>
            </a:extLst>
          </p:cNvPr>
          <p:cNvSpPr/>
          <p:nvPr/>
        </p:nvSpPr>
        <p:spPr>
          <a:xfrm rot="13518454">
            <a:off x="5451476" y="3606801"/>
            <a:ext cx="1008062" cy="477837"/>
          </a:xfrm>
          <a:prstGeom prst="rightArrow">
            <a:avLst/>
          </a:prstGeom>
          <a:solidFill>
            <a:srgbClr val="FFFF00"/>
          </a:solidFill>
          <a:ln w="28575">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l-GR" sz="3201"/>
          </a:p>
        </p:txBody>
      </p:sp>
      <p:sp>
        <p:nvSpPr>
          <p:cNvPr id="11" name="Arrow: Right 10">
            <a:extLst>
              <a:ext uri="{FF2B5EF4-FFF2-40B4-BE49-F238E27FC236}">
                <a16:creationId xmlns:a16="http://schemas.microsoft.com/office/drawing/2014/main" id="{A0CC79C9-B145-9C02-B7E5-AAACFE51B730}"/>
              </a:ext>
            </a:extLst>
          </p:cNvPr>
          <p:cNvSpPr/>
          <p:nvPr/>
        </p:nvSpPr>
        <p:spPr>
          <a:xfrm rot="13518454">
            <a:off x="8227219" y="3571082"/>
            <a:ext cx="1008063" cy="476250"/>
          </a:xfrm>
          <a:prstGeom prst="rightArrow">
            <a:avLst/>
          </a:prstGeom>
          <a:solidFill>
            <a:srgbClr val="FFFF00"/>
          </a:solidFill>
          <a:ln w="28575">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l-GR" sz="3201"/>
          </a:p>
        </p:txBody>
      </p:sp>
      <p:sp>
        <p:nvSpPr>
          <p:cNvPr id="3" name="Arrow: Right 2">
            <a:extLst>
              <a:ext uri="{FF2B5EF4-FFF2-40B4-BE49-F238E27FC236}">
                <a16:creationId xmlns:a16="http://schemas.microsoft.com/office/drawing/2014/main" id="{D03B8F9D-201D-D894-9662-5C3D2FA22C36}"/>
              </a:ext>
            </a:extLst>
          </p:cNvPr>
          <p:cNvSpPr/>
          <p:nvPr/>
        </p:nvSpPr>
        <p:spPr>
          <a:xfrm rot="3618084">
            <a:off x="4638676" y="2314576"/>
            <a:ext cx="1008062" cy="477837"/>
          </a:xfrm>
          <a:prstGeom prst="rightArrow">
            <a:avLst/>
          </a:prstGeom>
          <a:solidFill>
            <a:srgbClr val="00FFFF"/>
          </a:solidFill>
          <a:ln w="28575">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l-GR" sz="320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animEffect transition="in" filter="wipe(up)">
                                      <p:cBhvr>
                                        <p:cTn id="17" dur="500"/>
                                        <p:tgtEl>
                                          <p:spTgt spid="16">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1"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5">
            <a:extLst>
              <a:ext uri="{FF2B5EF4-FFF2-40B4-BE49-F238E27FC236}">
                <a16:creationId xmlns:a16="http://schemas.microsoft.com/office/drawing/2014/main" id="{48918033-443E-9D56-E928-38931B4A43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3060" y="1701127"/>
            <a:ext cx="7842633" cy="3443993"/>
          </a:xfrm>
          <a:prstGeom prst="rect">
            <a:avLst/>
          </a:prstGeom>
          <a:solidFill>
            <a:srgbClr val="FFFF00"/>
          </a:solidFill>
          <a:ln w="57150">
            <a:solidFill>
              <a:schemeClr val="hlink"/>
            </a:solidFill>
            <a:miter lim="800000"/>
            <a:headEnd/>
            <a:tailEnd/>
          </a:ln>
        </p:spPr>
      </p:pic>
      <p:sp>
        <p:nvSpPr>
          <p:cNvPr id="221194" name="Text Box 10">
            <a:extLst>
              <a:ext uri="{FF2B5EF4-FFF2-40B4-BE49-F238E27FC236}">
                <a16:creationId xmlns:a16="http://schemas.microsoft.com/office/drawing/2014/main" id="{1725EDBF-0C18-4CFD-1FDD-79FB5CECAAFD}"/>
              </a:ext>
            </a:extLst>
          </p:cNvPr>
          <p:cNvSpPr txBox="1">
            <a:spLocks noChangeArrowheads="1"/>
          </p:cNvSpPr>
          <p:nvPr/>
        </p:nvSpPr>
        <p:spPr bwMode="auto">
          <a:xfrm>
            <a:off x="5215285" y="1701127"/>
            <a:ext cx="3810408" cy="461665"/>
          </a:xfrm>
          <a:prstGeom prst="rect">
            <a:avLst/>
          </a:prstGeom>
          <a:solidFill>
            <a:srgbClr val="FFFF00"/>
          </a:solidFill>
          <a:ln w="9525">
            <a:solidFill>
              <a:srgbClr val="990000"/>
            </a:solidFill>
            <a:miter lim="800000"/>
            <a:headEnd/>
            <a:tailEnd/>
          </a:ln>
          <a:effectLst/>
        </p:spPr>
        <p:txBody>
          <a:bodyPr wrap="square">
            <a:spAutoFit/>
          </a:bodyPr>
          <a:lstStyle/>
          <a:p>
            <a:pPr algn="ctr" eaLnBrk="1" hangingPunct="1">
              <a:spcBef>
                <a:spcPct val="50000"/>
              </a:spcBef>
              <a:defRPr/>
            </a:pPr>
            <a:r>
              <a:rPr lang="en-US" altLang="en-US" sz="2000" dirty="0">
                <a:solidFill>
                  <a:srgbClr val="990000"/>
                </a:solidFill>
                <a:cs typeface="Arial Unicode MS" panose="020B0604020202020204" pitchFamily="34" charset="-128"/>
              </a:rPr>
              <a:t>Pre eclampsia</a:t>
            </a:r>
            <a:r>
              <a:rPr lang="en-US" altLang="en-US" sz="1800" dirty="0">
                <a:solidFill>
                  <a:srgbClr val="990000"/>
                </a:solidFill>
                <a:cs typeface="Arial Unicode MS" panose="020B0604020202020204" pitchFamily="34" charset="-128"/>
              </a:rPr>
              <a:t>:  </a:t>
            </a:r>
            <a:r>
              <a:rPr lang="en-US" altLang="en-US" sz="2400" dirty="0">
                <a:solidFill>
                  <a:srgbClr val="990000"/>
                </a:solidFill>
                <a:effectLst>
                  <a:outerShdw blurRad="38100" dist="38100" dir="2700000" algn="tl">
                    <a:srgbClr val="000000"/>
                  </a:outerShdw>
                </a:effectLst>
                <a:cs typeface="Arial Unicode MS" panose="020B0604020202020204" pitchFamily="34" charset="-128"/>
              </a:rPr>
              <a:t>Proteinuria</a:t>
            </a:r>
            <a:endParaRPr lang="el-GR" sz="2000" dirty="0">
              <a:solidFill>
                <a:srgbClr val="990000"/>
              </a:solidFill>
              <a:effectLst>
                <a:outerShdw blurRad="38100" dist="38100" dir="2700000" algn="tl">
                  <a:srgbClr val="000000"/>
                </a:outerShdw>
              </a:effectLst>
              <a:cs typeface="Arial Unicode MS" panose="020B0604020202020204" pitchFamily="34" charset="-128"/>
            </a:endParaRPr>
          </a:p>
        </p:txBody>
      </p:sp>
      <p:sp>
        <p:nvSpPr>
          <p:cNvPr id="37893" name="TextBox 2">
            <a:extLst>
              <a:ext uri="{FF2B5EF4-FFF2-40B4-BE49-F238E27FC236}">
                <a16:creationId xmlns:a16="http://schemas.microsoft.com/office/drawing/2014/main" id="{0A558C41-8AF5-094B-AE84-91300EF7CBBE}"/>
              </a:ext>
            </a:extLst>
          </p:cNvPr>
          <p:cNvSpPr txBox="1">
            <a:spLocks noChangeArrowheads="1"/>
          </p:cNvSpPr>
          <p:nvPr/>
        </p:nvSpPr>
        <p:spPr bwMode="auto">
          <a:xfrm>
            <a:off x="1183060" y="1701128"/>
            <a:ext cx="3528392" cy="646331"/>
          </a:xfrm>
          <a:prstGeom prst="rect">
            <a:avLst/>
          </a:prstGeom>
          <a:solidFill>
            <a:srgbClr val="FFFF00"/>
          </a:solidFill>
          <a:ln w="9525">
            <a:solidFill>
              <a:srgbClr val="CC0000"/>
            </a:solidFill>
            <a:miter lim="800000"/>
            <a:headEnd/>
            <a:tailEnd/>
          </a:ln>
        </p:spPr>
        <p:txBody>
          <a:bodyPr wrap="square">
            <a:spAutoFit/>
          </a:bodyPr>
          <a:lstStyle>
            <a:lvl1pPr>
              <a:spcBef>
                <a:spcPct val="20000"/>
              </a:spcBef>
              <a:buClr>
                <a:srgbClr val="FF9900"/>
              </a:buClr>
              <a:buSzPct val="115000"/>
              <a:buChar char="•"/>
              <a:defRPr sz="3200" b="1">
                <a:solidFill>
                  <a:schemeClr val="bg1"/>
                </a:solidFill>
                <a:latin typeface="Tahoma" panose="020B0604030504040204" pitchFamily="34" charset="0"/>
                <a:ea typeface="Arial Unicode MS" panose="020B0604020202020204" pitchFamily="34" charset="-128"/>
                <a:cs typeface="Arial Unicode MS" panose="020B0604020202020204" pitchFamily="34" charset="-128"/>
              </a:defRPr>
            </a:lvl1pPr>
            <a:lvl2pPr marL="742950" indent="-285750">
              <a:spcBef>
                <a:spcPct val="20000"/>
              </a:spcBef>
              <a:buChar char="–"/>
              <a:defRPr sz="2800" b="1">
                <a:solidFill>
                  <a:schemeClr val="bg1"/>
                </a:solidFill>
                <a:latin typeface="Tahoma" panose="020B0604030504040204" pitchFamily="34" charset="0"/>
                <a:ea typeface="Arial Unicode MS" panose="020B0604020202020204" pitchFamily="34" charset="-128"/>
                <a:cs typeface="Arial Unicode MS" panose="020B0604020202020204" pitchFamily="34" charset="-128"/>
              </a:defRPr>
            </a:lvl2pPr>
            <a:lvl3pPr marL="1143000" indent="-228600">
              <a:spcBef>
                <a:spcPct val="20000"/>
              </a:spcBef>
              <a:buChar char="•"/>
              <a:defRPr sz="2400" b="1">
                <a:solidFill>
                  <a:schemeClr val="bg1"/>
                </a:solidFill>
                <a:latin typeface="Tahoma" panose="020B0604030504040204" pitchFamily="34" charset="0"/>
                <a:ea typeface="Arial Unicode MS" panose="020B0604020202020204" pitchFamily="34" charset="-128"/>
                <a:cs typeface="Arial Unicode MS" panose="020B0604020202020204" pitchFamily="34" charset="-128"/>
              </a:defRPr>
            </a:lvl3pPr>
            <a:lvl4pPr marL="1600200" indent="-228600">
              <a:spcBef>
                <a:spcPct val="20000"/>
              </a:spcBef>
              <a:buChar char="–"/>
              <a:defRPr sz="2000" b="1">
                <a:solidFill>
                  <a:schemeClr val="bg1"/>
                </a:solidFill>
                <a:latin typeface="Tahoma" panose="020B0604030504040204" pitchFamily="34" charset="0"/>
                <a:ea typeface="Arial Unicode MS" panose="020B0604020202020204" pitchFamily="34" charset="-128"/>
                <a:cs typeface="Arial Unicode MS" panose="020B0604020202020204" pitchFamily="34" charset="-128"/>
              </a:defRPr>
            </a:lvl4pPr>
            <a:lvl5pPr marL="2057400" indent="-228600">
              <a:spcBef>
                <a:spcPct val="20000"/>
              </a:spcBef>
              <a:buChar char="»"/>
              <a:defRPr sz="2000" b="1">
                <a:solidFill>
                  <a:schemeClr val="bg1"/>
                </a:solidFill>
                <a:latin typeface="Tahoma" panose="020B060403050404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cs typeface="Arial Unicode MS" panose="020B0604020202020204" pitchFamily="34" charset="-128"/>
              </a:defRPr>
            </a:lvl9pPr>
          </a:lstStyle>
          <a:p>
            <a:pPr algn="ctr" eaLnBrk="1" hangingPunct="1">
              <a:spcBef>
                <a:spcPct val="0"/>
              </a:spcBef>
              <a:buClrTx/>
              <a:buSzTx/>
              <a:buFontTx/>
              <a:buNone/>
              <a:defRPr/>
            </a:pPr>
            <a:r>
              <a:rPr lang="en-US" sz="1800" dirty="0">
                <a:solidFill>
                  <a:srgbClr val="990000"/>
                </a:solidFill>
                <a:effectLst>
                  <a:outerShdw blurRad="38100" dist="38100" dir="2700000" algn="tl">
                    <a:srgbClr val="000000"/>
                  </a:outerShdw>
                </a:effectLst>
              </a:rPr>
              <a:t>GFR  </a:t>
            </a:r>
            <a:endParaRPr lang="el-GR" sz="1800" dirty="0">
              <a:solidFill>
                <a:srgbClr val="990000"/>
              </a:solidFill>
              <a:effectLst>
                <a:outerShdw blurRad="38100" dist="38100" dir="2700000" algn="tl">
                  <a:srgbClr val="000000"/>
                </a:outerShdw>
              </a:effectLst>
            </a:endParaRPr>
          </a:p>
          <a:p>
            <a:pPr algn="ctr" eaLnBrk="1" hangingPunct="1">
              <a:spcBef>
                <a:spcPct val="0"/>
              </a:spcBef>
              <a:buClrTx/>
              <a:buSzTx/>
              <a:buFontTx/>
              <a:buNone/>
              <a:defRPr/>
            </a:pPr>
            <a:r>
              <a:rPr lang="en-US" altLang="en-US" sz="1800" dirty="0">
                <a:solidFill>
                  <a:srgbClr val="990000"/>
                </a:solidFill>
                <a:latin typeface="Calibri" panose="020F0502020204030204" pitchFamily="34" charset="0"/>
              </a:rPr>
              <a:t>Normal Pregnancy </a:t>
            </a:r>
            <a:r>
              <a:rPr lang="el-GR" altLang="en-US" sz="1800" dirty="0">
                <a:solidFill>
                  <a:srgbClr val="990000"/>
                </a:solidFill>
                <a:latin typeface="Calibri" panose="020F0502020204030204" pitchFamily="34" charset="0"/>
              </a:rPr>
              <a:t>&gt; </a:t>
            </a:r>
            <a:r>
              <a:rPr lang="en-US" altLang="en-US" sz="1800" dirty="0">
                <a:solidFill>
                  <a:srgbClr val="990000"/>
                </a:solidFill>
                <a:latin typeface="Calibri" panose="020F0502020204030204" pitchFamily="34" charset="0"/>
              </a:rPr>
              <a:t>Pre eclampsia</a:t>
            </a:r>
          </a:p>
        </p:txBody>
      </p:sp>
      <p:sp>
        <p:nvSpPr>
          <p:cNvPr id="38917" name="Rectangle 5">
            <a:extLst>
              <a:ext uri="{FF2B5EF4-FFF2-40B4-BE49-F238E27FC236}">
                <a16:creationId xmlns:a16="http://schemas.microsoft.com/office/drawing/2014/main" id="{BF8680B3-9F48-7ECE-81BA-F0E90754E93E}"/>
              </a:ext>
            </a:extLst>
          </p:cNvPr>
          <p:cNvSpPr>
            <a:spLocks noChangeArrowheads="1"/>
          </p:cNvSpPr>
          <p:nvPr/>
        </p:nvSpPr>
        <p:spPr bwMode="auto">
          <a:xfrm>
            <a:off x="247203" y="6390062"/>
            <a:ext cx="99361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9900"/>
              </a:buClr>
              <a:buSzPct val="115000"/>
              <a:buChar char="•"/>
              <a:defRPr sz="3200" b="1">
                <a:solidFill>
                  <a:schemeClr val="bg1"/>
                </a:solidFill>
                <a:latin typeface="Tahoma" panose="020B0604030504040204" pitchFamily="34" charset="0"/>
                <a:ea typeface="Arial Unicode MS" pitchFamily="34" charset="-128"/>
              </a:defRPr>
            </a:lvl1pPr>
            <a:lvl2pPr marL="742950" indent="-285750">
              <a:spcBef>
                <a:spcPct val="20000"/>
              </a:spcBef>
              <a:buChar char="–"/>
              <a:defRPr sz="2800" b="1">
                <a:solidFill>
                  <a:schemeClr val="bg1"/>
                </a:solidFill>
                <a:latin typeface="Tahoma" panose="020B0604030504040204" pitchFamily="34" charset="0"/>
                <a:ea typeface="Arial Unicode MS" pitchFamily="34" charset="-128"/>
              </a:defRPr>
            </a:lvl2pPr>
            <a:lvl3pPr marL="1143000" indent="-228600">
              <a:spcBef>
                <a:spcPct val="20000"/>
              </a:spcBef>
              <a:buChar char="•"/>
              <a:defRPr sz="2400" b="1">
                <a:solidFill>
                  <a:schemeClr val="bg1"/>
                </a:solidFill>
                <a:latin typeface="Tahoma" panose="020B0604030504040204" pitchFamily="34" charset="0"/>
                <a:ea typeface="Arial Unicode MS" pitchFamily="34" charset="-128"/>
              </a:defRPr>
            </a:lvl3pPr>
            <a:lvl4pPr marL="1600200" indent="-228600">
              <a:spcBef>
                <a:spcPct val="20000"/>
              </a:spcBef>
              <a:buChar char="–"/>
              <a:defRPr sz="2000" b="1">
                <a:solidFill>
                  <a:schemeClr val="bg1"/>
                </a:solidFill>
                <a:latin typeface="Tahoma" panose="020B0604030504040204" pitchFamily="34" charset="0"/>
                <a:ea typeface="Arial Unicode MS" pitchFamily="34" charset="-128"/>
              </a:defRPr>
            </a:lvl4pPr>
            <a:lvl5pPr marL="2057400" indent="-228600">
              <a:spcBef>
                <a:spcPct val="20000"/>
              </a:spcBef>
              <a:buChar char="»"/>
              <a:defRPr sz="2000" b="1">
                <a:solidFill>
                  <a:schemeClr val="bg1"/>
                </a:solidFill>
                <a:latin typeface="Tahoma" panose="020B0604030504040204" pitchFamily="34" charset="0"/>
                <a:ea typeface="Arial Unicode MS" pitchFamily="34" charset="-128"/>
              </a:defRPr>
            </a:lvl5pPr>
            <a:lvl6pPr marL="25146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6pPr>
            <a:lvl7pPr marL="29718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7pPr>
            <a:lvl8pPr marL="34290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8pPr>
            <a:lvl9pPr marL="38862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9pPr>
          </a:lstStyle>
          <a:p>
            <a:pPr eaLnBrk="1" hangingPunct="1">
              <a:spcBef>
                <a:spcPct val="0"/>
              </a:spcBef>
              <a:buClrTx/>
              <a:buSzTx/>
              <a:buFontTx/>
              <a:buNone/>
            </a:pPr>
            <a:r>
              <a:rPr lang="el-GR" altLang="en-US" sz="1400" dirty="0" err="1">
                <a:solidFill>
                  <a:srgbClr val="FFFF00"/>
                </a:solidFill>
                <a:latin typeface="Calibri" panose="020F0502020204030204" pitchFamily="34" charset="0"/>
              </a:rPr>
              <a:t>Lindheimer</a:t>
            </a:r>
            <a:r>
              <a:rPr lang="el-GR" altLang="en-US" sz="1400" dirty="0">
                <a:solidFill>
                  <a:srgbClr val="FFFF00"/>
                </a:solidFill>
                <a:latin typeface="Calibri" panose="020F0502020204030204" pitchFamily="34" charset="0"/>
              </a:rPr>
              <a:t> MD </a:t>
            </a:r>
            <a:r>
              <a:rPr lang="en-US" altLang="en-US" sz="1400" dirty="0">
                <a:solidFill>
                  <a:srgbClr val="FFFF00"/>
                </a:solidFill>
                <a:latin typeface="Calibri" panose="020F0502020204030204" pitchFamily="34" charset="0"/>
              </a:rPr>
              <a:t>and Kanter D 			                </a:t>
            </a:r>
            <a:r>
              <a:rPr lang="el-GR" altLang="en-US" sz="1400" dirty="0">
                <a:solidFill>
                  <a:srgbClr val="FFFF00"/>
                </a:solidFill>
                <a:latin typeface="Calibri" panose="020F0502020204030204" pitchFamily="34" charset="0"/>
              </a:rPr>
              <a:t>		               </a:t>
            </a:r>
            <a:r>
              <a:rPr lang="el-GR" altLang="en-US" sz="1400" dirty="0" err="1">
                <a:solidFill>
                  <a:srgbClr val="FFFF00"/>
                </a:solidFill>
                <a:latin typeface="Calibri" panose="020F0502020204030204" pitchFamily="34" charset="0"/>
              </a:rPr>
              <a:t>Obstet</a:t>
            </a:r>
            <a:r>
              <a:rPr lang="el-GR" altLang="en-US" sz="1400" dirty="0">
                <a:solidFill>
                  <a:srgbClr val="FFFF00"/>
                </a:solidFill>
                <a:latin typeface="Calibri" panose="020F0502020204030204" pitchFamily="34" charset="0"/>
              </a:rPr>
              <a:t> </a:t>
            </a:r>
            <a:r>
              <a:rPr lang="el-GR" altLang="en-US" sz="1400" dirty="0" err="1">
                <a:solidFill>
                  <a:srgbClr val="FFFF00"/>
                </a:solidFill>
                <a:latin typeface="Calibri" panose="020F0502020204030204" pitchFamily="34" charset="0"/>
              </a:rPr>
              <a:t>Gynecol</a:t>
            </a:r>
            <a:r>
              <a:rPr lang="el-GR" altLang="en-US" sz="1400" dirty="0">
                <a:solidFill>
                  <a:srgbClr val="FFFF00"/>
                </a:solidFill>
                <a:latin typeface="Calibri" panose="020F0502020204030204" pitchFamily="34" charset="0"/>
              </a:rPr>
              <a:t> 2010;115:365–75</a:t>
            </a:r>
          </a:p>
        </p:txBody>
      </p:sp>
      <p:sp>
        <p:nvSpPr>
          <p:cNvPr id="10" name="Title 1">
            <a:extLst>
              <a:ext uri="{FF2B5EF4-FFF2-40B4-BE49-F238E27FC236}">
                <a16:creationId xmlns:a16="http://schemas.microsoft.com/office/drawing/2014/main" id="{82FC5A8E-BDC6-7A6E-F319-326CBA1B5663}"/>
              </a:ext>
            </a:extLst>
          </p:cNvPr>
          <p:cNvSpPr>
            <a:spLocks noGrp="1"/>
          </p:cNvSpPr>
          <p:nvPr>
            <p:ph type="title" idx="4294967295"/>
          </p:nvPr>
        </p:nvSpPr>
        <p:spPr>
          <a:xfrm>
            <a:off x="1686619" y="369831"/>
            <a:ext cx="7057330" cy="576262"/>
          </a:xfrm>
          <a:noFill/>
        </p:spPr>
        <p:txBody>
          <a:bodyPr/>
          <a:lstStyle/>
          <a:p>
            <a:pPr>
              <a:defRPr/>
            </a:pPr>
            <a:r>
              <a:rPr lang="en-US" sz="2400" dirty="0">
                <a:solidFill>
                  <a:srgbClr val="FFFF00"/>
                </a:solidFill>
                <a:latin typeface="Calibri" pitchFamily="34" charset="0"/>
                <a:cs typeface="Calibri" pitchFamily="34" charset="0"/>
              </a:rPr>
              <a:t>Pre-eclampsia</a:t>
            </a:r>
            <a:r>
              <a:rPr lang="el-GR" sz="2400" dirty="0">
                <a:solidFill>
                  <a:srgbClr val="FFFF00"/>
                </a:solidFill>
                <a:latin typeface="Calibri" pitchFamily="34" charset="0"/>
                <a:cs typeface="Calibri" pitchFamily="34" charset="0"/>
              </a:rPr>
              <a:t> </a:t>
            </a:r>
            <a:r>
              <a:rPr lang="en-US" sz="2400" dirty="0">
                <a:solidFill>
                  <a:srgbClr val="FFFF00"/>
                </a:solidFill>
                <a:latin typeface="Calibri" pitchFamily="34" charset="0"/>
                <a:cs typeface="Calibri" pitchFamily="34" charset="0"/>
              </a:rPr>
              <a:t>and</a:t>
            </a:r>
            <a:r>
              <a:rPr lang="el-GR" sz="2400" dirty="0">
                <a:solidFill>
                  <a:srgbClr val="FFFF00"/>
                </a:solidFill>
                <a:latin typeface="Calibri" pitchFamily="34" charset="0"/>
                <a:cs typeface="Calibri" pitchFamily="34" charset="0"/>
              </a:rPr>
              <a:t> </a:t>
            </a:r>
            <a:r>
              <a:rPr lang="en-US" sz="2400" u="sng" dirty="0">
                <a:solidFill>
                  <a:srgbClr val="FFFF00"/>
                </a:solidFill>
                <a:latin typeface="Calibri" pitchFamily="34" charset="0"/>
                <a:cs typeface="Calibri" pitchFamily="34" charset="0"/>
              </a:rPr>
              <a:t>Proteinuria</a:t>
            </a:r>
            <a:endParaRPr lang="el-GR" sz="2400" dirty="0">
              <a:solidFill>
                <a:srgbClr val="FFFF00"/>
              </a:solidFill>
              <a:latin typeface="Calibri" pitchFamily="34" charset="0"/>
              <a:cs typeface="Calibri" pitchFamily="34" charset="0"/>
            </a:endParaRPr>
          </a:p>
        </p:txBody>
      </p:sp>
      <p:sp>
        <p:nvSpPr>
          <p:cNvPr id="2" name="Oval 10">
            <a:extLst>
              <a:ext uri="{FF2B5EF4-FFF2-40B4-BE49-F238E27FC236}">
                <a16:creationId xmlns:a16="http://schemas.microsoft.com/office/drawing/2014/main" id="{86A73A1E-E7A7-A79E-B740-723443A0AFD6}"/>
              </a:ext>
            </a:extLst>
          </p:cNvPr>
          <p:cNvSpPr/>
          <p:nvPr/>
        </p:nvSpPr>
        <p:spPr>
          <a:xfrm rot="19806538">
            <a:off x="6359070" y="2184271"/>
            <a:ext cx="2066095" cy="2961561"/>
          </a:xfrm>
          <a:prstGeom prst="ellipse">
            <a:avLst/>
          </a:prstGeom>
          <a:noFill/>
          <a:ln w="57150">
            <a:solidFill>
              <a:srgbClr val="C00000"/>
            </a:solidFill>
          </a:ln>
          <a:effectLst>
            <a:glow rad="228600">
              <a:srgbClr val="99FF33">
                <a:alpha val="40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l-GR" sz="3201"/>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Box 6">
            <a:extLst>
              <a:ext uri="{FF2B5EF4-FFF2-40B4-BE49-F238E27FC236}">
                <a16:creationId xmlns:a16="http://schemas.microsoft.com/office/drawing/2014/main" id="{790D904C-F6E3-D705-0C34-D4F59235439B}"/>
              </a:ext>
            </a:extLst>
          </p:cNvPr>
          <p:cNvSpPr txBox="1">
            <a:spLocks noChangeArrowheads="1"/>
          </p:cNvSpPr>
          <p:nvPr/>
        </p:nvSpPr>
        <p:spPr bwMode="auto">
          <a:xfrm>
            <a:off x="408657" y="404664"/>
            <a:ext cx="946968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F9900"/>
              </a:buClr>
              <a:buSzPct val="115000"/>
              <a:buChar char="•"/>
              <a:defRPr sz="3200" b="1">
                <a:solidFill>
                  <a:schemeClr val="bg1"/>
                </a:solidFill>
                <a:latin typeface="Tahoma" panose="020B0604030504040204" pitchFamily="34" charset="0"/>
                <a:ea typeface="Arial Unicode MS" pitchFamily="34" charset="-128"/>
              </a:defRPr>
            </a:lvl1pPr>
            <a:lvl2pPr marL="742950" indent="-285750">
              <a:spcBef>
                <a:spcPct val="20000"/>
              </a:spcBef>
              <a:buChar char="–"/>
              <a:defRPr sz="2800" b="1">
                <a:solidFill>
                  <a:schemeClr val="bg1"/>
                </a:solidFill>
                <a:latin typeface="Tahoma" panose="020B0604030504040204" pitchFamily="34" charset="0"/>
                <a:ea typeface="Arial Unicode MS" pitchFamily="34" charset="-128"/>
              </a:defRPr>
            </a:lvl2pPr>
            <a:lvl3pPr marL="1143000" indent="-228600">
              <a:spcBef>
                <a:spcPct val="20000"/>
              </a:spcBef>
              <a:buChar char="•"/>
              <a:defRPr sz="2400" b="1">
                <a:solidFill>
                  <a:schemeClr val="bg1"/>
                </a:solidFill>
                <a:latin typeface="Tahoma" panose="020B0604030504040204" pitchFamily="34" charset="0"/>
                <a:ea typeface="Arial Unicode MS" pitchFamily="34" charset="-128"/>
              </a:defRPr>
            </a:lvl3pPr>
            <a:lvl4pPr marL="1600200" indent="-228600">
              <a:spcBef>
                <a:spcPct val="20000"/>
              </a:spcBef>
              <a:buChar char="–"/>
              <a:defRPr sz="2000" b="1">
                <a:solidFill>
                  <a:schemeClr val="bg1"/>
                </a:solidFill>
                <a:latin typeface="Tahoma" panose="020B0604030504040204" pitchFamily="34" charset="0"/>
                <a:ea typeface="Arial Unicode MS" pitchFamily="34" charset="-128"/>
              </a:defRPr>
            </a:lvl4pPr>
            <a:lvl5pPr marL="2057400" indent="-228600">
              <a:spcBef>
                <a:spcPct val="20000"/>
              </a:spcBef>
              <a:buChar char="»"/>
              <a:defRPr sz="2000" b="1">
                <a:solidFill>
                  <a:schemeClr val="bg1"/>
                </a:solidFill>
                <a:latin typeface="Tahoma" panose="020B0604030504040204" pitchFamily="34" charset="0"/>
                <a:ea typeface="Arial Unicode MS" pitchFamily="34" charset="-128"/>
              </a:defRPr>
            </a:lvl5pPr>
            <a:lvl6pPr marL="25146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6pPr>
            <a:lvl7pPr marL="29718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7pPr>
            <a:lvl8pPr marL="34290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8pPr>
            <a:lvl9pPr marL="38862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9pPr>
          </a:lstStyle>
          <a:p>
            <a:pPr algn="ctr" eaLnBrk="1" hangingPunct="1">
              <a:spcBef>
                <a:spcPct val="0"/>
              </a:spcBef>
              <a:buClrTx/>
              <a:buSzTx/>
              <a:buFontTx/>
              <a:buNone/>
            </a:pPr>
            <a:r>
              <a:rPr lang="en-US" altLang="en-US" sz="2200" dirty="0">
                <a:solidFill>
                  <a:srgbClr val="FFFF00"/>
                </a:solidFill>
                <a:effectLst>
                  <a:outerShdw blurRad="38100" dist="38100" dir="2700000" algn="tl">
                    <a:srgbClr val="000000">
                      <a:alpha val="43137"/>
                    </a:srgbClr>
                  </a:outerShdw>
                </a:effectLst>
                <a:latin typeface="Calibri" panose="020F0502020204030204" pitchFamily="34" charset="0"/>
              </a:rPr>
              <a:t>Specific</a:t>
            </a:r>
            <a:r>
              <a:rPr lang="el-GR" altLang="en-US" sz="2200" dirty="0">
                <a:solidFill>
                  <a:srgbClr val="FFFF00"/>
                </a:solidFill>
                <a:effectLst>
                  <a:outerShdw blurRad="38100" dist="38100" dir="2700000" algn="tl">
                    <a:srgbClr val="000000">
                      <a:alpha val="43137"/>
                    </a:srgbClr>
                  </a:outerShdw>
                </a:effectLst>
                <a:latin typeface="Calibri" panose="020F0502020204030204" pitchFamily="34" charset="0"/>
              </a:rPr>
              <a:t> </a:t>
            </a:r>
            <a:r>
              <a:rPr lang="en-US" altLang="en-US" sz="2200" dirty="0">
                <a:solidFill>
                  <a:srgbClr val="FFFF00"/>
                </a:solidFill>
                <a:effectLst>
                  <a:outerShdw blurRad="38100" dist="38100" dir="2700000" algn="tl">
                    <a:srgbClr val="000000">
                      <a:alpha val="43137"/>
                    </a:srgbClr>
                  </a:outerShdw>
                </a:effectLst>
                <a:latin typeface="Calibri" panose="020F0502020204030204" pitchFamily="34" charset="0"/>
              </a:rPr>
              <a:t>? pathogenetic mechanisms of kidney injury in pre eclamptic syndromes</a:t>
            </a:r>
            <a:endParaRPr lang="el-GR" altLang="en-US" sz="2200" dirty="0">
              <a:solidFill>
                <a:srgbClr val="FFFF00"/>
              </a:solidFill>
              <a:effectLst>
                <a:outerShdw blurRad="38100" dist="38100" dir="2700000" algn="tl">
                  <a:srgbClr val="000000">
                    <a:alpha val="43137"/>
                  </a:srgbClr>
                </a:outerShdw>
              </a:effectLst>
              <a:latin typeface="Calibri" panose="020F0502020204030204" pitchFamily="34" charset="0"/>
            </a:endParaRPr>
          </a:p>
        </p:txBody>
      </p:sp>
      <p:pic>
        <p:nvPicPr>
          <p:cNvPr id="52227" name="Picture 92" descr="ANd9GcQ4Er9PtSTHk-7oOCFltQk4olZs7d_b_pPrwNEljpuGqUUjYFNg3Q">
            <a:extLst>
              <a:ext uri="{FF2B5EF4-FFF2-40B4-BE49-F238E27FC236}">
                <a16:creationId xmlns:a16="http://schemas.microsoft.com/office/drawing/2014/main" id="{F80939BA-7F26-258F-B326-EF27EE62F4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2788" y="2132857"/>
            <a:ext cx="1030141"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2" descr="sl 15 allagmeno">
            <a:extLst>
              <a:ext uri="{FF2B5EF4-FFF2-40B4-BE49-F238E27FC236}">
                <a16:creationId xmlns:a16="http://schemas.microsoft.com/office/drawing/2014/main" id="{7541308A-2E92-EFA4-CAFE-152A9F2FDC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576" r="56908" b="74573"/>
          <a:stretch>
            <a:fillRect/>
          </a:stretch>
        </p:blipFill>
        <p:spPr bwMode="auto">
          <a:xfrm>
            <a:off x="3257069" y="2225429"/>
            <a:ext cx="1064746" cy="1203572"/>
          </a:xfrm>
          <a:prstGeom prst="rect">
            <a:avLst/>
          </a:prstGeom>
          <a:noFill/>
          <a:ln w="38100">
            <a:solidFill>
              <a:srgbClr val="C00000"/>
            </a:solidFill>
            <a:miter lim="800000"/>
            <a:headEnd/>
            <a:tailEnd/>
          </a:ln>
          <a:extLst>
            <a:ext uri="{909E8E84-426E-40DD-AFC4-6F175D3DCCD1}">
              <a14:hiddenFill xmlns:a14="http://schemas.microsoft.com/office/drawing/2010/main">
                <a:solidFill>
                  <a:srgbClr val="FFFFFF"/>
                </a:solidFill>
              </a14:hiddenFill>
            </a:ext>
          </a:extLst>
        </p:spPr>
      </p:pic>
      <p:sp>
        <p:nvSpPr>
          <p:cNvPr id="6" name="Βέλος: Δεξιό 5">
            <a:extLst>
              <a:ext uri="{FF2B5EF4-FFF2-40B4-BE49-F238E27FC236}">
                <a16:creationId xmlns:a16="http://schemas.microsoft.com/office/drawing/2014/main" id="{9BA45981-C21A-443B-EBE4-0F6AB23FD758}"/>
              </a:ext>
            </a:extLst>
          </p:cNvPr>
          <p:cNvSpPr/>
          <p:nvPr/>
        </p:nvSpPr>
        <p:spPr>
          <a:xfrm>
            <a:off x="4748200" y="2636912"/>
            <a:ext cx="1001508" cy="503873"/>
          </a:xfrm>
          <a:prstGeom prst="rightArrow">
            <a:avLst/>
          </a:prstGeom>
          <a:solidFill>
            <a:srgbClr val="FF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endParaRPr lang="el-GR" sz="3600"/>
          </a:p>
        </p:txBody>
      </p:sp>
      <p:sp>
        <p:nvSpPr>
          <p:cNvPr id="2" name="TextBox 1">
            <a:extLst>
              <a:ext uri="{FF2B5EF4-FFF2-40B4-BE49-F238E27FC236}">
                <a16:creationId xmlns:a16="http://schemas.microsoft.com/office/drawing/2014/main" id="{9AB453DA-A17E-1FB3-89DD-CA630B05E09E}"/>
              </a:ext>
            </a:extLst>
          </p:cNvPr>
          <p:cNvSpPr txBox="1"/>
          <p:nvPr/>
        </p:nvSpPr>
        <p:spPr>
          <a:xfrm>
            <a:off x="3559324" y="4065746"/>
            <a:ext cx="2845060" cy="1964512"/>
          </a:xfrm>
          <a:prstGeom prst="rect">
            <a:avLst/>
          </a:prstGeom>
          <a:noFill/>
        </p:spPr>
        <p:txBody>
          <a:bodyPr wrap="square" rtlCol="0">
            <a:spAutoFit/>
          </a:bodyPr>
          <a:lstStyle/>
          <a:p>
            <a:pPr marL="514350" indent="-514350">
              <a:lnSpc>
                <a:spcPct val="150000"/>
              </a:lnSpc>
              <a:buAutoNum type="arabicPeriod"/>
            </a:pPr>
            <a:r>
              <a:rPr lang="en-US" sz="2800" i="1" dirty="0">
                <a:solidFill>
                  <a:srgbClr val="FFFF00"/>
                </a:solidFill>
                <a:effectLst>
                  <a:outerShdw blurRad="38100" dist="38100" dir="2700000" algn="tl">
                    <a:srgbClr val="000000">
                      <a:alpha val="43137"/>
                    </a:srgbClr>
                  </a:outerShdw>
                </a:effectLst>
              </a:rPr>
              <a:t>Endothelium</a:t>
            </a:r>
          </a:p>
          <a:p>
            <a:pPr marL="514350" indent="-514350">
              <a:lnSpc>
                <a:spcPct val="150000"/>
              </a:lnSpc>
              <a:buAutoNum type="arabicPeriod"/>
            </a:pPr>
            <a:r>
              <a:rPr lang="en-US" sz="2800" i="1" dirty="0">
                <a:solidFill>
                  <a:srgbClr val="FFFF00"/>
                </a:solidFill>
                <a:effectLst>
                  <a:outerShdw blurRad="38100" dist="38100" dir="2700000" algn="tl">
                    <a:srgbClr val="000000">
                      <a:alpha val="43137"/>
                    </a:srgbClr>
                  </a:outerShdw>
                </a:effectLst>
              </a:rPr>
              <a:t>Podocytes</a:t>
            </a:r>
          </a:p>
          <a:p>
            <a:pPr marL="514350" indent="-514350">
              <a:lnSpc>
                <a:spcPct val="150000"/>
              </a:lnSpc>
              <a:buAutoNum type="arabicPeriod"/>
            </a:pPr>
            <a:endParaRPr lang="el-GR" sz="2800" i="1" dirty="0">
              <a:solidFill>
                <a:srgbClr val="FFFF00"/>
              </a:solidFill>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1B73853B-E60D-758F-CA06-817FD16AB259}"/>
              </a:ext>
            </a:extLst>
          </p:cNvPr>
          <p:cNvSpPr txBox="1"/>
          <p:nvPr/>
        </p:nvSpPr>
        <p:spPr>
          <a:xfrm>
            <a:off x="6113398" y="3821813"/>
            <a:ext cx="581971" cy="1015663"/>
          </a:xfrm>
          <a:prstGeom prst="rect">
            <a:avLst/>
          </a:prstGeom>
          <a:noFill/>
        </p:spPr>
        <p:txBody>
          <a:bodyPr>
            <a:spAutoFit/>
          </a:bodyPr>
          <a:lstStyle>
            <a:defPPr>
              <a:defRPr lang="el-GR"/>
            </a:defPPr>
            <a:lvl1pPr marL="457200" indent="-457200">
              <a:buFont typeface="Wingdings" panose="05000000000000000000" pitchFamily="2" charset="2"/>
              <a:buChar char="ü"/>
              <a:defRPr sz="8000">
                <a:solidFill>
                  <a:srgbClr val="FF0000"/>
                </a:solidFill>
                <a:effectLst>
                  <a:glow rad="139700">
                    <a:srgbClr val="FFFF00">
                      <a:alpha val="40000"/>
                    </a:srgbClr>
                  </a:glow>
                </a:effectLst>
              </a:defRPr>
            </a:lvl1pPr>
          </a:lstStyle>
          <a:p>
            <a:pPr marL="0" indent="0">
              <a:buNone/>
              <a:defRPr/>
            </a:pPr>
            <a:r>
              <a:rPr lang="el-GR" sz="6000" dirty="0">
                <a:solidFill>
                  <a:srgbClr val="FFFF00"/>
                </a:solidFill>
                <a:cs typeface="Arial Unicode MS" panose="020B0604020202020204" pitchFamily="34" charset="-128"/>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a:extLst>
              <a:ext uri="{FF2B5EF4-FFF2-40B4-BE49-F238E27FC236}">
                <a16:creationId xmlns:a16="http://schemas.microsoft.com/office/drawing/2014/main" id="{46A9AD40-D5AD-9601-0BFA-AEB8735519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3180" y="1772816"/>
            <a:ext cx="2914487" cy="2160240"/>
          </a:xfrm>
          <a:prstGeom prst="rect">
            <a:avLst/>
          </a:prstGeom>
          <a:noFill/>
          <a:ln w="57150">
            <a:solidFill>
              <a:srgbClr val="99FF33"/>
            </a:solidFill>
            <a:miter lim="800000"/>
            <a:headEnd/>
            <a:tailEnd/>
          </a:ln>
          <a:extLst>
            <a:ext uri="{909E8E84-426E-40DD-AFC4-6F175D3DCCD1}">
              <a14:hiddenFill xmlns:a14="http://schemas.microsoft.com/office/drawing/2010/main">
                <a:solidFill>
                  <a:srgbClr val="FFFFFF"/>
                </a:solidFill>
              </a14:hiddenFill>
            </a:ext>
          </a:extLst>
        </p:spPr>
      </p:pic>
      <p:pic>
        <p:nvPicPr>
          <p:cNvPr id="41987" name="Picture 3">
            <a:extLst>
              <a:ext uri="{FF2B5EF4-FFF2-40B4-BE49-F238E27FC236}">
                <a16:creationId xmlns:a16="http://schemas.microsoft.com/office/drawing/2014/main" id="{AB5671DE-1571-D76E-A689-6B9B03066E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3577" y="1772816"/>
            <a:ext cx="2829392" cy="2160240"/>
          </a:xfrm>
          <a:prstGeom prst="rect">
            <a:avLst/>
          </a:prstGeom>
          <a:noFill/>
          <a:ln w="57150">
            <a:solidFill>
              <a:srgbClr val="99FF33"/>
            </a:solidFill>
            <a:miter lim="800000"/>
            <a:headEnd/>
            <a:tailEnd/>
          </a:ln>
          <a:extLst>
            <a:ext uri="{909E8E84-426E-40DD-AFC4-6F175D3DCCD1}">
              <a14:hiddenFill xmlns:a14="http://schemas.microsoft.com/office/drawing/2010/main">
                <a:solidFill>
                  <a:srgbClr val="FFFFFF"/>
                </a:solidFill>
              </a14:hiddenFill>
            </a:ext>
          </a:extLst>
        </p:spPr>
      </p:pic>
      <p:sp>
        <p:nvSpPr>
          <p:cNvPr id="41988" name="Rectangle 3">
            <a:extLst>
              <a:ext uri="{FF2B5EF4-FFF2-40B4-BE49-F238E27FC236}">
                <a16:creationId xmlns:a16="http://schemas.microsoft.com/office/drawing/2014/main" id="{7F7AB463-500F-AB87-EAA8-017F803D76D4}"/>
              </a:ext>
            </a:extLst>
          </p:cNvPr>
          <p:cNvSpPr>
            <a:spLocks noChangeArrowheads="1"/>
          </p:cNvSpPr>
          <p:nvPr/>
        </p:nvSpPr>
        <p:spPr bwMode="auto">
          <a:xfrm>
            <a:off x="174625" y="6290156"/>
            <a:ext cx="99377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9900"/>
              </a:buClr>
              <a:buSzPct val="115000"/>
              <a:buChar char="•"/>
              <a:defRPr sz="3200" b="1">
                <a:solidFill>
                  <a:schemeClr val="bg1"/>
                </a:solidFill>
                <a:latin typeface="Tahoma" panose="020B0604030504040204" pitchFamily="34" charset="0"/>
                <a:ea typeface="Arial Unicode MS" pitchFamily="34" charset="-128"/>
              </a:defRPr>
            </a:lvl1pPr>
            <a:lvl2pPr marL="742950" indent="-285750">
              <a:spcBef>
                <a:spcPct val="20000"/>
              </a:spcBef>
              <a:buChar char="–"/>
              <a:defRPr sz="2800" b="1">
                <a:solidFill>
                  <a:schemeClr val="bg1"/>
                </a:solidFill>
                <a:latin typeface="Tahoma" panose="020B0604030504040204" pitchFamily="34" charset="0"/>
                <a:ea typeface="Arial Unicode MS" pitchFamily="34" charset="-128"/>
              </a:defRPr>
            </a:lvl2pPr>
            <a:lvl3pPr marL="1143000" indent="-228600">
              <a:spcBef>
                <a:spcPct val="20000"/>
              </a:spcBef>
              <a:buChar char="•"/>
              <a:defRPr sz="2400" b="1">
                <a:solidFill>
                  <a:schemeClr val="bg1"/>
                </a:solidFill>
                <a:latin typeface="Tahoma" panose="020B0604030504040204" pitchFamily="34" charset="0"/>
                <a:ea typeface="Arial Unicode MS" pitchFamily="34" charset="-128"/>
              </a:defRPr>
            </a:lvl3pPr>
            <a:lvl4pPr marL="1600200" indent="-228600">
              <a:spcBef>
                <a:spcPct val="20000"/>
              </a:spcBef>
              <a:buChar char="–"/>
              <a:defRPr sz="2000" b="1">
                <a:solidFill>
                  <a:schemeClr val="bg1"/>
                </a:solidFill>
                <a:latin typeface="Tahoma" panose="020B0604030504040204" pitchFamily="34" charset="0"/>
                <a:ea typeface="Arial Unicode MS" pitchFamily="34" charset="-128"/>
              </a:defRPr>
            </a:lvl4pPr>
            <a:lvl5pPr marL="2057400" indent="-228600">
              <a:spcBef>
                <a:spcPct val="20000"/>
              </a:spcBef>
              <a:buChar char="»"/>
              <a:defRPr sz="2000" b="1">
                <a:solidFill>
                  <a:schemeClr val="bg1"/>
                </a:solidFill>
                <a:latin typeface="Tahoma" panose="020B0604030504040204" pitchFamily="34" charset="0"/>
                <a:ea typeface="Arial Unicode MS" pitchFamily="34" charset="-128"/>
              </a:defRPr>
            </a:lvl5pPr>
            <a:lvl6pPr marL="25146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6pPr>
            <a:lvl7pPr marL="29718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7pPr>
            <a:lvl8pPr marL="34290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8pPr>
            <a:lvl9pPr marL="38862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9pPr>
          </a:lstStyle>
          <a:p>
            <a:pPr eaLnBrk="1" hangingPunct="1">
              <a:spcBef>
                <a:spcPct val="0"/>
              </a:spcBef>
              <a:buClrTx/>
              <a:buSzTx/>
              <a:buFontTx/>
              <a:buNone/>
            </a:pPr>
            <a:r>
              <a:rPr lang="en-US" altLang="en-US" sz="1400" dirty="0">
                <a:solidFill>
                  <a:srgbClr val="FFFF00"/>
                </a:solidFill>
                <a:latin typeface="Calibri" panose="020F0502020204030204" pitchFamily="34" charset="0"/>
              </a:rPr>
              <a:t>Lafayette R				                  		 </a:t>
            </a:r>
            <a:r>
              <a:rPr lang="el-GR" altLang="en-US" sz="1400" dirty="0">
                <a:solidFill>
                  <a:srgbClr val="FFFF00"/>
                </a:solidFill>
                <a:latin typeface="Calibri" panose="020F0502020204030204" pitchFamily="34" charset="0"/>
              </a:rPr>
              <a:t>	                </a:t>
            </a:r>
            <a:r>
              <a:rPr lang="en-US" altLang="en-US" sz="1400" dirty="0">
                <a:solidFill>
                  <a:srgbClr val="FFFF00"/>
                </a:solidFill>
                <a:latin typeface="Calibri" panose="020F0502020204030204" pitchFamily="34" charset="0"/>
              </a:rPr>
              <a:t>Kidney Int, 67 (2005), pp. 1194–1203</a:t>
            </a:r>
            <a:endParaRPr lang="el-GR" altLang="en-US" sz="1400" dirty="0">
              <a:solidFill>
                <a:srgbClr val="FFFF00"/>
              </a:solidFill>
              <a:latin typeface="Calibri" panose="020F0502020204030204" pitchFamily="34" charset="0"/>
            </a:endParaRPr>
          </a:p>
          <a:p>
            <a:pPr eaLnBrk="1" hangingPunct="1">
              <a:spcBef>
                <a:spcPct val="0"/>
              </a:spcBef>
              <a:buClrTx/>
              <a:buSzTx/>
              <a:buFontTx/>
              <a:buNone/>
            </a:pPr>
            <a:r>
              <a:rPr lang="en-US" altLang="en-US" sz="1400" dirty="0">
                <a:solidFill>
                  <a:srgbClr val="FFFF00"/>
                </a:solidFill>
                <a:latin typeface="Calibri" panose="020F0502020204030204" pitchFamily="34" charset="0"/>
              </a:rPr>
              <a:t>Stillman IE and </a:t>
            </a:r>
            <a:r>
              <a:rPr lang="en-US" altLang="en-US" sz="1400" dirty="0" err="1">
                <a:solidFill>
                  <a:srgbClr val="FFFF00"/>
                </a:solidFill>
                <a:latin typeface="Calibri" panose="020F0502020204030204" pitchFamily="34" charset="0"/>
              </a:rPr>
              <a:t>Karumanchi</a:t>
            </a:r>
            <a:r>
              <a:rPr lang="en-US" altLang="en-US" sz="1400" dirty="0">
                <a:solidFill>
                  <a:srgbClr val="FFFF00"/>
                </a:solidFill>
                <a:latin typeface="Calibri" panose="020F0502020204030204" pitchFamily="34" charset="0"/>
              </a:rPr>
              <a:t>  A    			   </a:t>
            </a:r>
            <a:r>
              <a:rPr lang="el-GR" altLang="en-US" sz="1400" dirty="0">
                <a:solidFill>
                  <a:srgbClr val="FFFF00"/>
                </a:solidFill>
                <a:latin typeface="Calibri" panose="020F0502020204030204" pitchFamily="34" charset="0"/>
              </a:rPr>
              <a:t>		           </a:t>
            </a:r>
            <a:r>
              <a:rPr lang="en-US" altLang="en-US" sz="1400" dirty="0">
                <a:solidFill>
                  <a:srgbClr val="FFFF00"/>
                </a:solidFill>
                <a:latin typeface="Calibri" panose="020F0502020204030204" pitchFamily="34" charset="0"/>
              </a:rPr>
              <a:t>J Am Soc Nephrol 18: 2281–2284, 2007</a:t>
            </a:r>
            <a:endParaRPr lang="el-GR" altLang="en-US" sz="1400" dirty="0">
              <a:solidFill>
                <a:srgbClr val="FFFF00"/>
              </a:solidFill>
              <a:latin typeface="Calibri" panose="020F0502020204030204" pitchFamily="34" charset="0"/>
            </a:endParaRPr>
          </a:p>
        </p:txBody>
      </p:sp>
      <p:sp>
        <p:nvSpPr>
          <p:cNvPr id="41990" name="Text Box 7">
            <a:extLst>
              <a:ext uri="{FF2B5EF4-FFF2-40B4-BE49-F238E27FC236}">
                <a16:creationId xmlns:a16="http://schemas.microsoft.com/office/drawing/2014/main" id="{A681E3EC-C064-6459-1A5F-189A88E86366}"/>
              </a:ext>
            </a:extLst>
          </p:cNvPr>
          <p:cNvSpPr txBox="1">
            <a:spLocks noChangeArrowheads="1"/>
          </p:cNvSpPr>
          <p:nvPr/>
        </p:nvSpPr>
        <p:spPr bwMode="auto">
          <a:xfrm>
            <a:off x="975574" y="333817"/>
            <a:ext cx="8296163" cy="4308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a:defRPr sz="2200">
                <a:solidFill>
                  <a:srgbClr val="FFFF66"/>
                </a:solidFill>
                <a:effectLst>
                  <a:outerShdw blurRad="38100" dist="38100" dir="2700000" algn="tl">
                    <a:srgbClr val="000000"/>
                  </a:outerShdw>
                </a:effectLst>
                <a:cs typeface="Calibri" pitchFamily="34" charset="0"/>
              </a:defRPr>
            </a:lvl1pPr>
            <a:lvl2pPr algn="ctr">
              <a:defRPr sz="4300">
                <a:solidFill>
                  <a:srgbClr val="FFFF66"/>
                </a:solidFill>
                <a:effectLst>
                  <a:outerShdw blurRad="38100" dist="38100" dir="2700000" algn="tl">
                    <a:srgbClr val="000000"/>
                  </a:outerShdw>
                </a:effectLst>
                <a:latin typeface="Tahoma" charset="0"/>
                <a:cs typeface="Arial Unicode MS" pitchFamily="34" charset="-128"/>
              </a:defRPr>
            </a:lvl2pPr>
            <a:lvl3pPr algn="ctr">
              <a:defRPr sz="4300">
                <a:solidFill>
                  <a:srgbClr val="FFFF66"/>
                </a:solidFill>
                <a:effectLst>
                  <a:outerShdw blurRad="38100" dist="38100" dir="2700000" algn="tl">
                    <a:srgbClr val="000000"/>
                  </a:outerShdw>
                </a:effectLst>
                <a:latin typeface="Tahoma" charset="0"/>
                <a:cs typeface="Arial Unicode MS" pitchFamily="34" charset="-128"/>
              </a:defRPr>
            </a:lvl3pPr>
            <a:lvl4pPr algn="ctr">
              <a:defRPr sz="4300">
                <a:solidFill>
                  <a:srgbClr val="FFFF66"/>
                </a:solidFill>
                <a:effectLst>
                  <a:outerShdw blurRad="38100" dist="38100" dir="2700000" algn="tl">
                    <a:srgbClr val="000000"/>
                  </a:outerShdw>
                </a:effectLst>
                <a:latin typeface="Tahoma" charset="0"/>
                <a:cs typeface="Arial Unicode MS" pitchFamily="34" charset="-128"/>
              </a:defRPr>
            </a:lvl4pPr>
            <a:lvl5pPr algn="ctr">
              <a:defRPr sz="4300">
                <a:solidFill>
                  <a:srgbClr val="FFFF66"/>
                </a:solidFill>
                <a:effectLst>
                  <a:outerShdw blurRad="38100" dist="38100" dir="2700000" algn="tl">
                    <a:srgbClr val="000000"/>
                  </a:outerShdw>
                </a:effectLst>
                <a:latin typeface="Tahoma" charset="0"/>
                <a:cs typeface="Arial Unicode MS" pitchFamily="34" charset="-128"/>
              </a:defRPr>
            </a:lvl5pPr>
            <a:lvl6pPr marL="457200" algn="ctr" fontAlgn="base">
              <a:spcBef>
                <a:spcPct val="0"/>
              </a:spcBef>
              <a:spcAft>
                <a:spcPct val="0"/>
              </a:spcAft>
              <a:defRPr sz="4300">
                <a:solidFill>
                  <a:srgbClr val="FFFF66"/>
                </a:solidFill>
                <a:effectLst>
                  <a:outerShdw blurRad="38100" dist="38100" dir="2700000" algn="tl">
                    <a:srgbClr val="000000"/>
                  </a:outerShdw>
                </a:effectLst>
                <a:latin typeface="Tahoma" charset="0"/>
              </a:defRPr>
            </a:lvl6pPr>
            <a:lvl7pPr marL="914400" algn="ctr" fontAlgn="base">
              <a:spcBef>
                <a:spcPct val="0"/>
              </a:spcBef>
              <a:spcAft>
                <a:spcPct val="0"/>
              </a:spcAft>
              <a:defRPr sz="4300">
                <a:solidFill>
                  <a:srgbClr val="FFFF66"/>
                </a:solidFill>
                <a:effectLst>
                  <a:outerShdw blurRad="38100" dist="38100" dir="2700000" algn="tl">
                    <a:srgbClr val="000000"/>
                  </a:outerShdw>
                </a:effectLst>
                <a:latin typeface="Tahoma" charset="0"/>
              </a:defRPr>
            </a:lvl7pPr>
            <a:lvl8pPr marL="1371600" algn="ctr" fontAlgn="base">
              <a:spcBef>
                <a:spcPct val="0"/>
              </a:spcBef>
              <a:spcAft>
                <a:spcPct val="0"/>
              </a:spcAft>
              <a:defRPr sz="4300">
                <a:solidFill>
                  <a:srgbClr val="FFFF66"/>
                </a:solidFill>
                <a:effectLst>
                  <a:outerShdw blurRad="38100" dist="38100" dir="2700000" algn="tl">
                    <a:srgbClr val="000000"/>
                  </a:outerShdw>
                </a:effectLst>
                <a:latin typeface="Tahoma" charset="0"/>
              </a:defRPr>
            </a:lvl8pPr>
            <a:lvl9pPr marL="1828800" algn="ctr" fontAlgn="base">
              <a:spcBef>
                <a:spcPct val="0"/>
              </a:spcBef>
              <a:spcAft>
                <a:spcPct val="0"/>
              </a:spcAft>
              <a:defRPr sz="4300">
                <a:solidFill>
                  <a:srgbClr val="FFFF66"/>
                </a:solidFill>
                <a:effectLst>
                  <a:outerShdw blurRad="38100" dist="38100" dir="2700000" algn="tl">
                    <a:srgbClr val="000000"/>
                  </a:outerShdw>
                </a:effectLst>
                <a:latin typeface="Tahoma" charset="0"/>
              </a:defRPr>
            </a:lvl9pPr>
          </a:lstStyle>
          <a:p>
            <a:r>
              <a:rPr lang="en-US" altLang="en-US" sz="2400" dirty="0">
                <a:solidFill>
                  <a:srgbClr val="FFFF00"/>
                </a:solidFill>
              </a:rPr>
              <a:t>Specific</a:t>
            </a:r>
            <a:r>
              <a:rPr lang="el-GR" altLang="en-US" sz="2400" dirty="0">
                <a:solidFill>
                  <a:srgbClr val="FFFF00"/>
                </a:solidFill>
              </a:rPr>
              <a:t> </a:t>
            </a:r>
            <a:r>
              <a:rPr lang="en-US" altLang="en-US" sz="2400" dirty="0">
                <a:solidFill>
                  <a:srgbClr val="FFFF00"/>
                </a:solidFill>
              </a:rPr>
              <a:t>histologic kidney lesion in pre eclampsia</a:t>
            </a:r>
            <a:r>
              <a:rPr lang="el-GR" altLang="en-US" sz="2400" dirty="0">
                <a:solidFill>
                  <a:srgbClr val="FFFF00"/>
                </a:solidFill>
              </a:rPr>
              <a:t> ?</a:t>
            </a:r>
          </a:p>
        </p:txBody>
      </p:sp>
      <p:sp>
        <p:nvSpPr>
          <p:cNvPr id="2" name="Rectangle 1">
            <a:extLst>
              <a:ext uri="{FF2B5EF4-FFF2-40B4-BE49-F238E27FC236}">
                <a16:creationId xmlns:a16="http://schemas.microsoft.com/office/drawing/2014/main" id="{7C25EF30-194E-64D3-A08B-E508A7C70B12}"/>
              </a:ext>
            </a:extLst>
          </p:cNvPr>
          <p:cNvSpPr/>
          <p:nvPr/>
        </p:nvSpPr>
        <p:spPr>
          <a:xfrm>
            <a:off x="2849562" y="1070407"/>
            <a:ext cx="4587875" cy="589072"/>
          </a:xfrm>
          <a:prstGeom prst="rect">
            <a:avLst/>
          </a:prstGeom>
        </p:spPr>
        <p:txBody>
          <a:bodyPr>
            <a:spAutoFit/>
          </a:bodyPr>
          <a:lstStyle/>
          <a:p>
            <a:pPr algn="ctr" eaLnBrk="1" hangingPunct="1">
              <a:lnSpc>
                <a:spcPct val="150000"/>
              </a:lnSpc>
              <a:defRPr/>
            </a:pPr>
            <a:r>
              <a:rPr lang="en-US" sz="2400" i="1" dirty="0">
                <a:solidFill>
                  <a:srgbClr val="FF7C80"/>
                </a:solidFill>
                <a:effectLst>
                  <a:glow rad="63500">
                    <a:schemeClr val="accent1">
                      <a:satMod val="175000"/>
                      <a:alpha val="40000"/>
                    </a:schemeClr>
                  </a:glow>
                  <a:outerShdw blurRad="38100" dist="38100" dir="2700000" algn="tl">
                    <a:srgbClr val="000000">
                      <a:alpha val="43137"/>
                    </a:srgbClr>
                  </a:outerShdw>
                </a:effectLst>
                <a:cs typeface="Calibri" panose="020F0502020204030204" pitchFamily="34" charset="0"/>
              </a:rPr>
              <a:t>‘Glomerular</a:t>
            </a:r>
            <a:r>
              <a:rPr lang="el-GR" sz="2400" i="1" dirty="0">
                <a:solidFill>
                  <a:srgbClr val="FF7C80"/>
                </a:solidFill>
                <a:effectLst>
                  <a:glow rad="63500">
                    <a:schemeClr val="accent1">
                      <a:satMod val="175000"/>
                      <a:alpha val="40000"/>
                    </a:schemeClr>
                  </a:glow>
                  <a:outerShdw blurRad="38100" dist="38100" dir="2700000" algn="tl">
                    <a:srgbClr val="000000">
                      <a:alpha val="43137"/>
                    </a:srgbClr>
                  </a:outerShdw>
                </a:effectLst>
                <a:cs typeface="Calibri" panose="020F0502020204030204" pitchFamily="34" charset="0"/>
              </a:rPr>
              <a:t> </a:t>
            </a:r>
            <a:r>
              <a:rPr lang="en-US" sz="2400" i="1" dirty="0">
                <a:solidFill>
                  <a:srgbClr val="FF7C80"/>
                </a:solidFill>
                <a:effectLst>
                  <a:glow rad="63500">
                    <a:schemeClr val="accent1">
                      <a:satMod val="175000"/>
                      <a:alpha val="40000"/>
                    </a:schemeClr>
                  </a:glow>
                  <a:outerShdw blurRad="38100" dist="38100" dir="2700000" algn="tl">
                    <a:srgbClr val="000000">
                      <a:alpha val="43137"/>
                    </a:srgbClr>
                  </a:outerShdw>
                </a:effectLst>
                <a:cs typeface="Calibri" panose="020F0502020204030204" pitchFamily="34" charset="0"/>
              </a:rPr>
              <a:t>Endotheliosis’</a:t>
            </a:r>
            <a:endParaRPr lang="el-GR" sz="2400" i="1" dirty="0">
              <a:solidFill>
                <a:srgbClr val="FF7C80"/>
              </a:solidFill>
              <a:effectLst>
                <a:glow rad="63500">
                  <a:schemeClr val="accent1">
                    <a:satMod val="175000"/>
                    <a:alpha val="40000"/>
                  </a:schemeClr>
                </a:glow>
                <a:outerShdw blurRad="38100" dist="38100" dir="2700000" algn="tl">
                  <a:srgbClr val="000000">
                    <a:alpha val="43137"/>
                  </a:srgbClr>
                </a:outerShdw>
              </a:effectLst>
              <a:cs typeface="Calibri" panose="020F0502020204030204" pitchFamily="34" charset="0"/>
            </a:endParaRPr>
          </a:p>
        </p:txBody>
      </p:sp>
      <p:pic>
        <p:nvPicPr>
          <p:cNvPr id="41992" name="Picture 3">
            <a:extLst>
              <a:ext uri="{FF2B5EF4-FFF2-40B4-BE49-F238E27FC236}">
                <a16:creationId xmlns:a16="http://schemas.microsoft.com/office/drawing/2014/main" id="{5872BED1-BA22-C436-60E0-0DB2F18126D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0678"/>
          <a:stretch/>
        </p:blipFill>
        <p:spPr bwMode="auto">
          <a:xfrm>
            <a:off x="2498759" y="4116742"/>
            <a:ext cx="5280943" cy="1255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1C873E0D-D587-1FCC-D4A2-C2B87FCA3533}"/>
              </a:ext>
            </a:extLst>
          </p:cNvPr>
          <p:cNvSpPr/>
          <p:nvPr/>
        </p:nvSpPr>
        <p:spPr>
          <a:xfrm>
            <a:off x="5253500" y="4117512"/>
            <a:ext cx="2554296" cy="1255704"/>
          </a:xfrm>
          <a:prstGeom prst="rect">
            <a:avLst/>
          </a:prstGeom>
          <a:noFill/>
          <a:ln w="57150">
            <a:solidFill>
              <a:srgbClr val="FF0000"/>
            </a:solidFill>
          </a:ln>
          <a:effectLst>
            <a:glow rad="101600">
              <a:schemeClr val="accent1">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l-GR" sz="3201"/>
          </a:p>
        </p:txBody>
      </p:sp>
      <p:sp>
        <p:nvSpPr>
          <p:cNvPr id="41996" name="TextBox 5">
            <a:extLst>
              <a:ext uri="{FF2B5EF4-FFF2-40B4-BE49-F238E27FC236}">
                <a16:creationId xmlns:a16="http://schemas.microsoft.com/office/drawing/2014/main" id="{10FCB50B-6815-6631-5A47-CA6CC32756E4}"/>
              </a:ext>
            </a:extLst>
          </p:cNvPr>
          <p:cNvSpPr txBox="1">
            <a:spLocks noChangeArrowheads="1"/>
          </p:cNvSpPr>
          <p:nvPr/>
        </p:nvSpPr>
        <p:spPr bwMode="auto">
          <a:xfrm>
            <a:off x="2551212" y="5373216"/>
            <a:ext cx="51847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9900"/>
              </a:buClr>
              <a:buSzPct val="115000"/>
              <a:buChar char="•"/>
              <a:defRPr sz="3200" b="1">
                <a:solidFill>
                  <a:schemeClr val="bg1"/>
                </a:solidFill>
                <a:latin typeface="Tahoma" panose="020B0604030504040204" pitchFamily="34" charset="0"/>
                <a:ea typeface="Arial Unicode MS" pitchFamily="34" charset="-128"/>
              </a:defRPr>
            </a:lvl1pPr>
            <a:lvl2pPr marL="742950" indent="-285750">
              <a:spcBef>
                <a:spcPct val="20000"/>
              </a:spcBef>
              <a:buChar char="–"/>
              <a:defRPr sz="2800" b="1">
                <a:solidFill>
                  <a:schemeClr val="bg1"/>
                </a:solidFill>
                <a:latin typeface="Tahoma" panose="020B0604030504040204" pitchFamily="34" charset="0"/>
                <a:ea typeface="Arial Unicode MS" pitchFamily="34" charset="-128"/>
              </a:defRPr>
            </a:lvl2pPr>
            <a:lvl3pPr marL="1143000" indent="-228600">
              <a:spcBef>
                <a:spcPct val="20000"/>
              </a:spcBef>
              <a:buChar char="•"/>
              <a:defRPr sz="2400" b="1">
                <a:solidFill>
                  <a:schemeClr val="bg1"/>
                </a:solidFill>
                <a:latin typeface="Tahoma" panose="020B0604030504040204" pitchFamily="34" charset="0"/>
                <a:ea typeface="Arial Unicode MS" pitchFamily="34" charset="-128"/>
              </a:defRPr>
            </a:lvl3pPr>
            <a:lvl4pPr marL="1600200" indent="-228600">
              <a:spcBef>
                <a:spcPct val="20000"/>
              </a:spcBef>
              <a:buChar char="–"/>
              <a:defRPr sz="2000" b="1">
                <a:solidFill>
                  <a:schemeClr val="bg1"/>
                </a:solidFill>
                <a:latin typeface="Tahoma" panose="020B0604030504040204" pitchFamily="34" charset="0"/>
                <a:ea typeface="Arial Unicode MS" pitchFamily="34" charset="-128"/>
              </a:defRPr>
            </a:lvl4pPr>
            <a:lvl5pPr marL="2057400" indent="-228600">
              <a:spcBef>
                <a:spcPct val="20000"/>
              </a:spcBef>
              <a:buChar char="»"/>
              <a:defRPr sz="2000" b="1">
                <a:solidFill>
                  <a:schemeClr val="bg1"/>
                </a:solidFill>
                <a:latin typeface="Tahoma" panose="020B0604030504040204" pitchFamily="34" charset="0"/>
                <a:ea typeface="Arial Unicode MS" pitchFamily="34" charset="-128"/>
              </a:defRPr>
            </a:lvl5pPr>
            <a:lvl6pPr marL="25146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6pPr>
            <a:lvl7pPr marL="29718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7pPr>
            <a:lvl8pPr marL="34290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8pPr>
            <a:lvl9pPr marL="38862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9pPr>
          </a:lstStyle>
          <a:p>
            <a:pPr algn="ctr">
              <a:spcBef>
                <a:spcPct val="0"/>
              </a:spcBef>
              <a:buClrTx/>
              <a:buSzTx/>
              <a:buFontTx/>
              <a:buNone/>
            </a:pPr>
            <a:r>
              <a:rPr lang="en-US" altLang="el-GR" sz="2000" i="1" dirty="0">
                <a:solidFill>
                  <a:srgbClr val="00FFFF"/>
                </a:solidFill>
                <a:effectLst>
                  <a:outerShdw blurRad="38100" dist="38100" dir="2700000" algn="tl">
                    <a:srgbClr val="000000">
                      <a:alpha val="43137"/>
                    </a:srgbClr>
                  </a:outerShdw>
                </a:effectLst>
                <a:latin typeface="Calibri" panose="020F0502020204030204" pitchFamily="34" charset="0"/>
              </a:rPr>
              <a:t>Loss of endothelial fenestrations</a:t>
            </a:r>
            <a:r>
              <a:rPr lang="el-GR" altLang="el-GR" sz="2000" i="1" dirty="0">
                <a:solidFill>
                  <a:srgbClr val="00FFFF"/>
                </a:solidFill>
                <a:effectLst>
                  <a:outerShdw blurRad="38100" dist="38100" dir="2700000" algn="tl">
                    <a:srgbClr val="000000">
                      <a:alpha val="43137"/>
                    </a:srgbClr>
                  </a:outerShdw>
                </a:effectLst>
                <a:latin typeface="Calibri" panose="020F0502020204030204" pitchFamily="34" charset="0"/>
              </a:rPr>
              <a:t> (ΕΜ)</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1992"/>
                                        </p:tgtEl>
                                        <p:attrNameLst>
                                          <p:attrName>style.visibility</p:attrName>
                                        </p:attrNameLst>
                                      </p:cBhvr>
                                      <p:to>
                                        <p:strVal val="visible"/>
                                      </p:to>
                                    </p:set>
                                    <p:animEffect transition="in" filter="wipe(up)">
                                      <p:cBhvr>
                                        <p:cTn id="7" dur="500"/>
                                        <p:tgtEl>
                                          <p:spTgt spid="4199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41996"/>
                                        </p:tgtEl>
                                        <p:attrNameLst>
                                          <p:attrName>style.visibility</p:attrName>
                                        </p:attrNameLst>
                                      </p:cBhvr>
                                      <p:to>
                                        <p:strVal val="visible"/>
                                      </p:to>
                                    </p:set>
                                    <p:animEffect transition="in" filter="wipe(up)">
                                      <p:cBhvr>
                                        <p:cTn id="13" dur="500"/>
                                        <p:tgtEl>
                                          <p:spTgt spid="419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199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1" name="Text Box 3">
            <a:extLst>
              <a:ext uri="{FF2B5EF4-FFF2-40B4-BE49-F238E27FC236}">
                <a16:creationId xmlns:a16="http://schemas.microsoft.com/office/drawing/2014/main" id="{9BEE260D-AE70-7D4B-DE0B-C9BE2F813177}"/>
              </a:ext>
            </a:extLst>
          </p:cNvPr>
          <p:cNvSpPr txBox="1">
            <a:spLocks noChangeArrowheads="1"/>
          </p:cNvSpPr>
          <p:nvPr/>
        </p:nvSpPr>
        <p:spPr bwMode="auto">
          <a:xfrm>
            <a:off x="138386" y="6412903"/>
            <a:ext cx="10112375" cy="307777"/>
          </a:xfrm>
          <a:prstGeom prst="rect">
            <a:avLst/>
          </a:prstGeom>
          <a:noFill/>
          <a:ln w="9525">
            <a:noFill/>
            <a:miter lim="800000"/>
            <a:headEnd/>
            <a:tailEnd/>
          </a:ln>
          <a:effectLst/>
        </p:spPr>
        <p:txBody>
          <a:bodyPr>
            <a:spAutoFit/>
          </a:bodyPr>
          <a:lstStyle/>
          <a:p>
            <a:pPr eaLnBrk="1" hangingPunct="1">
              <a:spcBef>
                <a:spcPct val="50000"/>
              </a:spcBef>
              <a:defRPr/>
            </a:pPr>
            <a:r>
              <a:rPr lang="en-US" sz="1400" dirty="0" err="1">
                <a:solidFill>
                  <a:srgbClr val="FFFF00"/>
                </a:solidFill>
                <a:effectLst>
                  <a:outerShdw blurRad="38100" dist="38100" dir="2700000" algn="tl">
                    <a:srgbClr val="000000"/>
                  </a:outerShdw>
                </a:effectLst>
                <a:ea typeface="ＭＳ Ｐゴシック" pitchFamily="16" charset="-128"/>
                <a:cs typeface="Calibri" panose="020F0502020204030204" pitchFamily="34" charset="0"/>
              </a:rPr>
              <a:t>Karumanchi</a:t>
            </a:r>
            <a:r>
              <a:rPr lang="en-US" sz="1400" dirty="0">
                <a:solidFill>
                  <a:srgbClr val="FFFF00"/>
                </a:solidFill>
                <a:effectLst>
                  <a:outerShdw blurRad="38100" dist="38100" dir="2700000" algn="tl">
                    <a:srgbClr val="000000"/>
                  </a:outerShdw>
                </a:effectLst>
                <a:ea typeface="ＭＳ Ｐゴシック" pitchFamily="16" charset="-128"/>
                <a:cs typeface="Calibri" panose="020F0502020204030204" pitchFamily="34" charset="0"/>
              </a:rPr>
              <a:t> SA et al. </a:t>
            </a:r>
            <a:r>
              <a:rPr lang="el-GR" sz="1400" dirty="0">
                <a:solidFill>
                  <a:srgbClr val="FFFF00"/>
                </a:solidFill>
                <a:effectLst>
                  <a:outerShdw blurRad="38100" dist="38100" dir="2700000" algn="tl">
                    <a:srgbClr val="000000"/>
                  </a:outerShdw>
                </a:effectLst>
                <a:ea typeface="ＭＳ Ｐゴシック" pitchFamily="16" charset="-128"/>
                <a:cs typeface="Calibri" panose="020F0502020204030204" pitchFamily="34" charset="0"/>
              </a:rPr>
              <a:t>                                                                 </a:t>
            </a:r>
            <a:r>
              <a:rPr lang="en-US" sz="1400" dirty="0">
                <a:solidFill>
                  <a:srgbClr val="FFFF00"/>
                </a:solidFill>
                <a:effectLst>
                  <a:outerShdw blurRad="38100" dist="38100" dir="2700000" algn="tl">
                    <a:srgbClr val="000000"/>
                  </a:outerShdw>
                </a:effectLst>
                <a:ea typeface="ＭＳ Ｐゴシック" pitchFamily="16" charset="-128"/>
                <a:cs typeface="Calibri" panose="020F0502020204030204" pitchFamily="34" charset="0"/>
              </a:rPr>
              <a:t>            </a:t>
            </a:r>
            <a:r>
              <a:rPr lang="el-GR" sz="1400" dirty="0">
                <a:solidFill>
                  <a:srgbClr val="FFFF00"/>
                </a:solidFill>
                <a:effectLst>
                  <a:outerShdw blurRad="38100" dist="38100" dir="2700000" algn="tl">
                    <a:srgbClr val="000000"/>
                  </a:outerShdw>
                </a:effectLst>
                <a:ea typeface="ＭＳ Ｐゴシック" pitchFamily="16" charset="-128"/>
                <a:cs typeface="Calibri" panose="020F0502020204030204" pitchFamily="34" charset="0"/>
              </a:rPr>
              <a:t>		</a:t>
            </a:r>
            <a:r>
              <a:rPr lang="en-US" sz="1400" dirty="0">
                <a:solidFill>
                  <a:srgbClr val="FFFF00"/>
                </a:solidFill>
                <a:effectLst>
                  <a:outerShdw blurRad="38100" dist="38100" dir="2700000" algn="tl">
                    <a:srgbClr val="000000"/>
                  </a:outerShdw>
                </a:effectLst>
                <a:ea typeface="ＭＳ Ｐゴシック" pitchFamily="16" charset="-128"/>
                <a:cs typeface="Calibri" panose="020F0502020204030204" pitchFamily="34" charset="0"/>
              </a:rPr>
              <a:t>	</a:t>
            </a:r>
            <a:r>
              <a:rPr lang="el-GR" sz="1400" dirty="0">
                <a:solidFill>
                  <a:srgbClr val="FFFF00"/>
                </a:solidFill>
                <a:effectLst>
                  <a:outerShdw blurRad="38100" dist="38100" dir="2700000" algn="tl">
                    <a:srgbClr val="000000"/>
                  </a:outerShdw>
                </a:effectLst>
                <a:ea typeface="ＭＳ Ｐゴシック" pitchFamily="16" charset="-128"/>
                <a:cs typeface="Calibri" panose="020F0502020204030204" pitchFamily="34" charset="0"/>
              </a:rPr>
              <a:t>            </a:t>
            </a:r>
            <a:r>
              <a:rPr lang="en-US" sz="1400" dirty="0">
                <a:solidFill>
                  <a:srgbClr val="FFFF00"/>
                </a:solidFill>
                <a:effectLst>
                  <a:outerShdw blurRad="38100" dist="38100" dir="2700000" algn="tl">
                    <a:srgbClr val="000000"/>
                  </a:outerShdw>
                </a:effectLst>
                <a:ea typeface="ＭＳ Ｐゴシック" pitchFamily="16" charset="-128"/>
                <a:cs typeface="Calibri" panose="020F0502020204030204" pitchFamily="34" charset="0"/>
              </a:rPr>
              <a:t>Kidney Int 67: 2101, 2005</a:t>
            </a:r>
            <a:endParaRPr lang="el-GR" sz="1400" dirty="0">
              <a:solidFill>
                <a:srgbClr val="FFFF00"/>
              </a:solidFill>
              <a:effectLst>
                <a:outerShdw blurRad="38100" dist="38100" dir="2700000" algn="tl">
                  <a:srgbClr val="000000"/>
                </a:outerShdw>
              </a:effectLst>
              <a:ea typeface="ＭＳ Ｐゴシック" pitchFamily="16" charset="-128"/>
              <a:cs typeface="Calibri" panose="020F0502020204030204" pitchFamily="34" charset="0"/>
            </a:endParaRPr>
          </a:p>
        </p:txBody>
      </p:sp>
      <p:grpSp>
        <p:nvGrpSpPr>
          <p:cNvPr id="61443" name="Group 13">
            <a:extLst>
              <a:ext uri="{FF2B5EF4-FFF2-40B4-BE49-F238E27FC236}">
                <a16:creationId xmlns:a16="http://schemas.microsoft.com/office/drawing/2014/main" id="{0B21CA2C-8B53-7108-DB04-CD30E81455E5}"/>
              </a:ext>
            </a:extLst>
          </p:cNvPr>
          <p:cNvGrpSpPr>
            <a:grpSpLocks/>
          </p:cNvGrpSpPr>
          <p:nvPr/>
        </p:nvGrpSpPr>
        <p:grpSpPr bwMode="auto">
          <a:xfrm>
            <a:off x="2301876" y="1420813"/>
            <a:ext cx="5832475" cy="4240212"/>
            <a:chOff x="967036" y="549275"/>
            <a:chExt cx="7848871" cy="5761038"/>
          </a:xfrm>
        </p:grpSpPr>
        <p:pic>
          <p:nvPicPr>
            <p:cNvPr id="61448" name="Picture 2" descr="sl 15 allagmeno">
              <a:extLst>
                <a:ext uri="{FF2B5EF4-FFF2-40B4-BE49-F238E27FC236}">
                  <a16:creationId xmlns:a16="http://schemas.microsoft.com/office/drawing/2014/main" id="{4A935CE7-73FE-BE0B-EBBF-7F8C1BB094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052" y="549275"/>
              <a:ext cx="7848871" cy="5761038"/>
            </a:xfrm>
            <a:prstGeom prst="rect">
              <a:avLst/>
            </a:prstGeom>
            <a:noFill/>
            <a:ln w="38100">
              <a:solidFill>
                <a:srgbClr val="C00000"/>
              </a:solidFill>
              <a:miter lim="800000"/>
              <a:headEnd/>
              <a:tailEnd/>
            </a:ln>
            <a:extLst>
              <a:ext uri="{909E8E84-426E-40DD-AFC4-6F175D3DCCD1}">
                <a14:hiddenFill xmlns:a14="http://schemas.microsoft.com/office/drawing/2010/main">
                  <a:solidFill>
                    <a:srgbClr val="FFFFFF"/>
                  </a:solidFill>
                </a14:hiddenFill>
              </a:ext>
            </a:extLst>
          </p:spPr>
        </p:pic>
        <p:sp>
          <p:nvSpPr>
            <p:cNvPr id="61449" name="Line 7">
              <a:extLst>
                <a:ext uri="{FF2B5EF4-FFF2-40B4-BE49-F238E27FC236}">
                  <a16:creationId xmlns:a16="http://schemas.microsoft.com/office/drawing/2014/main" id="{1F529BDD-5EE0-8A4F-43B5-77584FDAEB7A}"/>
                </a:ext>
              </a:extLst>
            </p:cNvPr>
            <p:cNvSpPr>
              <a:spLocks noChangeShapeType="1"/>
            </p:cNvSpPr>
            <p:nvPr/>
          </p:nvSpPr>
          <p:spPr bwMode="auto">
            <a:xfrm>
              <a:off x="3631332" y="3789040"/>
              <a:ext cx="0" cy="719137"/>
            </a:xfrm>
            <a:prstGeom prst="line">
              <a:avLst/>
            </a:prstGeom>
            <a:noFill/>
            <a:ln w="57150">
              <a:solidFill>
                <a:srgbClr val="0053CC"/>
              </a:solidFill>
              <a:round/>
              <a:headEnd/>
              <a:tailEnd type="triangle" w="med" len="med"/>
            </a:ln>
            <a:extLst>
              <a:ext uri="{909E8E84-426E-40DD-AFC4-6F175D3DCCD1}">
                <a14:hiddenFill xmlns:a14="http://schemas.microsoft.com/office/drawing/2010/main">
                  <a:noFill/>
                </a14:hiddenFill>
              </a:ext>
            </a:extLst>
          </p:spPr>
          <p:txBody>
            <a:bodyPr/>
            <a:lstStyle/>
            <a:p>
              <a:endParaRPr lang="el-GR" sz="3201"/>
            </a:p>
          </p:txBody>
        </p:sp>
        <p:sp>
          <p:nvSpPr>
            <p:cNvPr id="9" name="Down Arrow 8">
              <a:extLst>
                <a:ext uri="{FF2B5EF4-FFF2-40B4-BE49-F238E27FC236}">
                  <a16:creationId xmlns:a16="http://schemas.microsoft.com/office/drawing/2014/main" id="{FE47D3C9-67AE-6F03-6D04-381249638E33}"/>
                </a:ext>
              </a:extLst>
            </p:cNvPr>
            <p:cNvSpPr/>
            <p:nvPr/>
          </p:nvSpPr>
          <p:spPr>
            <a:xfrm rot="2677430">
              <a:off x="2058701" y="3668130"/>
              <a:ext cx="361039" cy="974912"/>
            </a:xfrm>
            <a:prstGeom prst="downArrow">
              <a:avLst/>
            </a:prstGeom>
            <a:solidFill>
              <a:schemeClr val="accent2">
                <a:lumMod val="40000"/>
                <a:lumOff val="60000"/>
              </a:schemeClr>
            </a:solidFill>
            <a:ln>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l-GR" sz="3600"/>
            </a:p>
          </p:txBody>
        </p:sp>
        <p:sp>
          <p:nvSpPr>
            <p:cNvPr id="10" name="Down Arrow 9">
              <a:extLst>
                <a:ext uri="{FF2B5EF4-FFF2-40B4-BE49-F238E27FC236}">
                  <a16:creationId xmlns:a16="http://schemas.microsoft.com/office/drawing/2014/main" id="{774B80BF-C7F5-C5B0-4D0C-C1D9625815CA}"/>
                </a:ext>
              </a:extLst>
            </p:cNvPr>
            <p:cNvSpPr/>
            <p:nvPr/>
          </p:nvSpPr>
          <p:spPr>
            <a:xfrm>
              <a:off x="3415268" y="3715582"/>
              <a:ext cx="361040" cy="793734"/>
            </a:xfrm>
            <a:prstGeom prst="downArrow">
              <a:avLst/>
            </a:prstGeom>
            <a:solidFill>
              <a:schemeClr val="accent2">
                <a:lumMod val="40000"/>
                <a:lumOff val="60000"/>
              </a:schemeClr>
            </a:solidFill>
            <a:ln>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l-GR" sz="3600"/>
            </a:p>
          </p:txBody>
        </p:sp>
        <p:sp>
          <p:nvSpPr>
            <p:cNvPr id="11" name="Down Arrow 10">
              <a:extLst>
                <a:ext uri="{FF2B5EF4-FFF2-40B4-BE49-F238E27FC236}">
                  <a16:creationId xmlns:a16="http://schemas.microsoft.com/office/drawing/2014/main" id="{6EABD8C0-CC59-505E-8742-2019A7505CB3}"/>
                </a:ext>
              </a:extLst>
            </p:cNvPr>
            <p:cNvSpPr/>
            <p:nvPr/>
          </p:nvSpPr>
          <p:spPr>
            <a:xfrm rot="19549007">
              <a:off x="4908563" y="3681071"/>
              <a:ext cx="358903" cy="949029"/>
            </a:xfrm>
            <a:prstGeom prst="downArrow">
              <a:avLst/>
            </a:prstGeom>
            <a:solidFill>
              <a:schemeClr val="accent2">
                <a:lumMod val="40000"/>
                <a:lumOff val="60000"/>
              </a:schemeClr>
            </a:solidFill>
            <a:ln>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l-GR" sz="3600"/>
            </a:p>
          </p:txBody>
        </p:sp>
        <p:sp>
          <p:nvSpPr>
            <p:cNvPr id="12" name="Down Arrow 11">
              <a:extLst>
                <a:ext uri="{FF2B5EF4-FFF2-40B4-BE49-F238E27FC236}">
                  <a16:creationId xmlns:a16="http://schemas.microsoft.com/office/drawing/2014/main" id="{79ECC6C0-6797-7DA9-9A89-B7D5E31B4E0C}"/>
                </a:ext>
              </a:extLst>
            </p:cNvPr>
            <p:cNvSpPr>
              <a:spLocks noChangeArrowheads="1"/>
            </p:cNvSpPr>
            <p:nvPr/>
          </p:nvSpPr>
          <p:spPr bwMode="auto">
            <a:xfrm rot="-2867374">
              <a:off x="6371298" y="3580432"/>
              <a:ext cx="360200" cy="1273252"/>
            </a:xfrm>
            <a:prstGeom prst="downArrow">
              <a:avLst>
                <a:gd name="adj1" fmla="val 50000"/>
                <a:gd name="adj2" fmla="val 50001"/>
              </a:avLst>
            </a:prstGeom>
            <a:solidFill>
              <a:srgbClr val="A3A3E0"/>
            </a:solidFill>
            <a:ln w="9525" algn="ctr">
              <a:solidFill>
                <a:srgbClr val="C00000"/>
              </a:solidFill>
              <a:miter lim="800000"/>
              <a:headEnd/>
              <a:tailEnd/>
            </a:ln>
            <a:effectLst>
              <a:outerShdw dist="23000" dir="5400000" rotWithShape="0">
                <a:srgbClr val="000000">
                  <a:alpha val="34999"/>
                </a:srgbClr>
              </a:outerShdw>
            </a:effectLst>
          </p:spPr>
          <p:txBody>
            <a:bodyPr vert="eaVert" anchor="ctr"/>
            <a:lstStyle/>
            <a:p>
              <a:pPr algn="ctr" eaLnBrk="1" hangingPunct="1">
                <a:defRPr/>
              </a:pPr>
              <a:endParaRPr lang="el-GR" sz="3600">
                <a:solidFill>
                  <a:schemeClr val="lt1"/>
                </a:solidFill>
                <a:latin typeface="+mn-lt"/>
                <a:ea typeface="+mn-ea"/>
              </a:endParaRPr>
            </a:p>
          </p:txBody>
        </p:sp>
        <p:sp>
          <p:nvSpPr>
            <p:cNvPr id="13" name="Down Arrow 12">
              <a:extLst>
                <a:ext uri="{FF2B5EF4-FFF2-40B4-BE49-F238E27FC236}">
                  <a16:creationId xmlns:a16="http://schemas.microsoft.com/office/drawing/2014/main" id="{BD2553C2-879B-97DC-4F97-8E6F86A1B843}"/>
                </a:ext>
              </a:extLst>
            </p:cNvPr>
            <p:cNvSpPr/>
            <p:nvPr/>
          </p:nvSpPr>
          <p:spPr>
            <a:xfrm rot="21416845">
              <a:off x="4026258" y="1869288"/>
              <a:ext cx="369586" cy="1125894"/>
            </a:xfrm>
            <a:prstGeom prst="downArrow">
              <a:avLst/>
            </a:prstGeom>
            <a:solidFill>
              <a:schemeClr val="accent2">
                <a:lumMod val="40000"/>
                <a:lumOff val="60000"/>
              </a:schemeClr>
            </a:solidFill>
            <a:ln>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l-GR" sz="3600"/>
            </a:p>
          </p:txBody>
        </p:sp>
      </p:grpSp>
      <p:sp>
        <p:nvSpPr>
          <p:cNvPr id="12300" name="Oval 12">
            <a:extLst>
              <a:ext uri="{FF2B5EF4-FFF2-40B4-BE49-F238E27FC236}">
                <a16:creationId xmlns:a16="http://schemas.microsoft.com/office/drawing/2014/main" id="{579E965D-3337-180B-F545-2A226DBA1021}"/>
              </a:ext>
            </a:extLst>
          </p:cNvPr>
          <p:cNvSpPr>
            <a:spLocks noChangeArrowheads="1"/>
          </p:cNvSpPr>
          <p:nvPr/>
        </p:nvSpPr>
        <p:spPr bwMode="auto">
          <a:xfrm>
            <a:off x="2695576" y="2747964"/>
            <a:ext cx="3959225" cy="1296987"/>
          </a:xfrm>
          <a:prstGeom prst="ellipse">
            <a:avLst/>
          </a:prstGeom>
          <a:noFill/>
          <a:ln w="76200">
            <a:solidFill>
              <a:srgbClr val="99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FF9900"/>
              </a:buClr>
              <a:buSzPct val="115000"/>
              <a:buChar char="•"/>
              <a:defRPr sz="3200" b="1">
                <a:solidFill>
                  <a:schemeClr val="bg1"/>
                </a:solidFill>
                <a:latin typeface="Tahoma" panose="020B0604030504040204" pitchFamily="34" charset="0"/>
                <a:ea typeface="Arial Unicode MS" pitchFamily="34" charset="-128"/>
              </a:defRPr>
            </a:lvl1pPr>
            <a:lvl2pPr marL="742950" indent="-285750">
              <a:spcBef>
                <a:spcPct val="20000"/>
              </a:spcBef>
              <a:buChar char="–"/>
              <a:defRPr sz="2800" b="1">
                <a:solidFill>
                  <a:schemeClr val="bg1"/>
                </a:solidFill>
                <a:latin typeface="Tahoma" panose="020B0604030504040204" pitchFamily="34" charset="0"/>
                <a:ea typeface="Arial Unicode MS" pitchFamily="34" charset="-128"/>
              </a:defRPr>
            </a:lvl2pPr>
            <a:lvl3pPr marL="1143000" indent="-228600">
              <a:spcBef>
                <a:spcPct val="20000"/>
              </a:spcBef>
              <a:buChar char="•"/>
              <a:defRPr sz="2400" b="1">
                <a:solidFill>
                  <a:schemeClr val="bg1"/>
                </a:solidFill>
                <a:latin typeface="Tahoma" panose="020B0604030504040204" pitchFamily="34" charset="0"/>
                <a:ea typeface="Arial Unicode MS" pitchFamily="34" charset="-128"/>
              </a:defRPr>
            </a:lvl3pPr>
            <a:lvl4pPr marL="1600200" indent="-228600">
              <a:spcBef>
                <a:spcPct val="20000"/>
              </a:spcBef>
              <a:buChar char="–"/>
              <a:defRPr sz="2000" b="1">
                <a:solidFill>
                  <a:schemeClr val="bg1"/>
                </a:solidFill>
                <a:latin typeface="Tahoma" panose="020B0604030504040204" pitchFamily="34" charset="0"/>
                <a:ea typeface="Arial Unicode MS" pitchFamily="34" charset="-128"/>
              </a:defRPr>
            </a:lvl4pPr>
            <a:lvl5pPr marL="2057400" indent="-228600">
              <a:spcBef>
                <a:spcPct val="20000"/>
              </a:spcBef>
              <a:buChar char="»"/>
              <a:defRPr sz="2000" b="1">
                <a:solidFill>
                  <a:schemeClr val="bg1"/>
                </a:solidFill>
                <a:latin typeface="Tahoma" panose="020B0604030504040204" pitchFamily="34" charset="0"/>
                <a:ea typeface="Arial Unicode MS" pitchFamily="34" charset="-128"/>
              </a:defRPr>
            </a:lvl5pPr>
            <a:lvl6pPr marL="25146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6pPr>
            <a:lvl7pPr marL="29718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7pPr>
            <a:lvl8pPr marL="34290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8pPr>
            <a:lvl9pPr marL="38862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9pPr>
          </a:lstStyle>
          <a:p>
            <a:pPr eaLnBrk="1" hangingPunct="1">
              <a:spcBef>
                <a:spcPct val="0"/>
              </a:spcBef>
              <a:buClrTx/>
              <a:buSzTx/>
              <a:buFontTx/>
              <a:buNone/>
            </a:pPr>
            <a:endParaRPr lang="en-US" altLang="el-GR" sz="3201">
              <a:solidFill>
                <a:schemeClr val="tx1"/>
              </a:solidFill>
              <a:latin typeface="Calibri" panose="020F0502020204030204" pitchFamily="34" charset="0"/>
            </a:endParaRPr>
          </a:p>
        </p:txBody>
      </p:sp>
      <p:sp>
        <p:nvSpPr>
          <p:cNvPr id="12301" name="AutoShape 13">
            <a:extLst>
              <a:ext uri="{FF2B5EF4-FFF2-40B4-BE49-F238E27FC236}">
                <a16:creationId xmlns:a16="http://schemas.microsoft.com/office/drawing/2014/main" id="{10F13D6D-5FFA-81E6-D2B8-71868E77E94C}"/>
              </a:ext>
            </a:extLst>
          </p:cNvPr>
          <p:cNvSpPr>
            <a:spLocks noChangeArrowheads="1"/>
          </p:cNvSpPr>
          <p:nvPr/>
        </p:nvSpPr>
        <p:spPr bwMode="auto">
          <a:xfrm>
            <a:off x="496889" y="3325814"/>
            <a:ext cx="2198687" cy="350837"/>
          </a:xfrm>
          <a:prstGeom prst="rightArrow">
            <a:avLst>
              <a:gd name="adj1" fmla="val 50000"/>
              <a:gd name="adj2" fmla="val 70358"/>
            </a:avLst>
          </a:prstGeom>
          <a:solidFill>
            <a:srgbClr val="990000"/>
          </a:solidFill>
          <a:ln w="9525">
            <a:solidFill>
              <a:schemeClr val="tx1"/>
            </a:solidFill>
            <a:miter lim="800000"/>
            <a:headEnd/>
            <a:tailEnd/>
          </a:ln>
        </p:spPr>
        <p:txBody>
          <a:bodyPr wrap="none" anchor="ctr"/>
          <a:lstStyle>
            <a:lvl1pPr>
              <a:spcBef>
                <a:spcPct val="20000"/>
              </a:spcBef>
              <a:buClr>
                <a:srgbClr val="FF9900"/>
              </a:buClr>
              <a:buSzPct val="115000"/>
              <a:buChar char="•"/>
              <a:defRPr sz="3200" b="1">
                <a:solidFill>
                  <a:schemeClr val="bg1"/>
                </a:solidFill>
                <a:latin typeface="Tahoma" panose="020B0604030504040204" pitchFamily="34" charset="0"/>
                <a:ea typeface="Arial Unicode MS" pitchFamily="34" charset="-128"/>
              </a:defRPr>
            </a:lvl1pPr>
            <a:lvl2pPr marL="742950" indent="-285750">
              <a:spcBef>
                <a:spcPct val="20000"/>
              </a:spcBef>
              <a:buChar char="–"/>
              <a:defRPr sz="2800" b="1">
                <a:solidFill>
                  <a:schemeClr val="bg1"/>
                </a:solidFill>
                <a:latin typeface="Tahoma" panose="020B0604030504040204" pitchFamily="34" charset="0"/>
                <a:ea typeface="Arial Unicode MS" pitchFamily="34" charset="-128"/>
              </a:defRPr>
            </a:lvl2pPr>
            <a:lvl3pPr marL="1143000" indent="-228600">
              <a:spcBef>
                <a:spcPct val="20000"/>
              </a:spcBef>
              <a:buChar char="•"/>
              <a:defRPr sz="2400" b="1">
                <a:solidFill>
                  <a:schemeClr val="bg1"/>
                </a:solidFill>
                <a:latin typeface="Tahoma" panose="020B0604030504040204" pitchFamily="34" charset="0"/>
                <a:ea typeface="Arial Unicode MS" pitchFamily="34" charset="-128"/>
              </a:defRPr>
            </a:lvl3pPr>
            <a:lvl4pPr marL="1600200" indent="-228600">
              <a:spcBef>
                <a:spcPct val="20000"/>
              </a:spcBef>
              <a:buChar char="–"/>
              <a:defRPr sz="2000" b="1">
                <a:solidFill>
                  <a:schemeClr val="bg1"/>
                </a:solidFill>
                <a:latin typeface="Tahoma" panose="020B0604030504040204" pitchFamily="34" charset="0"/>
                <a:ea typeface="Arial Unicode MS" pitchFamily="34" charset="-128"/>
              </a:defRPr>
            </a:lvl4pPr>
            <a:lvl5pPr marL="2057400" indent="-228600">
              <a:spcBef>
                <a:spcPct val="20000"/>
              </a:spcBef>
              <a:buChar char="»"/>
              <a:defRPr sz="2000" b="1">
                <a:solidFill>
                  <a:schemeClr val="bg1"/>
                </a:solidFill>
                <a:latin typeface="Tahoma" panose="020B0604030504040204" pitchFamily="34" charset="0"/>
                <a:ea typeface="Arial Unicode MS" pitchFamily="34" charset="-128"/>
              </a:defRPr>
            </a:lvl5pPr>
            <a:lvl6pPr marL="25146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6pPr>
            <a:lvl7pPr marL="29718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7pPr>
            <a:lvl8pPr marL="34290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8pPr>
            <a:lvl9pPr marL="38862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9pPr>
          </a:lstStyle>
          <a:p>
            <a:pPr eaLnBrk="1" hangingPunct="1">
              <a:spcBef>
                <a:spcPct val="0"/>
              </a:spcBef>
              <a:buClrTx/>
              <a:buSzTx/>
              <a:buFontTx/>
              <a:buNone/>
            </a:pPr>
            <a:endParaRPr lang="en-US" altLang="el-GR" sz="3201">
              <a:solidFill>
                <a:schemeClr val="tx1"/>
              </a:solidFill>
              <a:latin typeface="Calibri" panose="020F0502020204030204" pitchFamily="34" charset="0"/>
            </a:endParaRPr>
          </a:p>
        </p:txBody>
      </p:sp>
      <p:sp>
        <p:nvSpPr>
          <p:cNvPr id="12302" name="AutoShape 14">
            <a:extLst>
              <a:ext uri="{FF2B5EF4-FFF2-40B4-BE49-F238E27FC236}">
                <a16:creationId xmlns:a16="http://schemas.microsoft.com/office/drawing/2014/main" id="{738A636F-5166-8588-4DC4-79BAFCDF53AD}"/>
              </a:ext>
            </a:extLst>
          </p:cNvPr>
          <p:cNvSpPr>
            <a:spLocks noChangeArrowheads="1"/>
          </p:cNvSpPr>
          <p:nvPr/>
        </p:nvSpPr>
        <p:spPr bwMode="auto">
          <a:xfrm rot="10800000">
            <a:off x="6472238" y="3252789"/>
            <a:ext cx="2559050" cy="288925"/>
          </a:xfrm>
          <a:prstGeom prst="rightArrow">
            <a:avLst>
              <a:gd name="adj1" fmla="val 50000"/>
              <a:gd name="adj2" fmla="val 70242"/>
            </a:avLst>
          </a:prstGeom>
          <a:solidFill>
            <a:srgbClr val="990000"/>
          </a:solidFill>
          <a:ln w="9525">
            <a:solidFill>
              <a:schemeClr val="tx1"/>
            </a:solidFill>
            <a:miter lim="800000"/>
            <a:headEnd/>
            <a:tailEnd/>
          </a:ln>
        </p:spPr>
        <p:txBody>
          <a:bodyPr wrap="none" anchor="ctr"/>
          <a:lstStyle>
            <a:lvl1pPr>
              <a:spcBef>
                <a:spcPct val="20000"/>
              </a:spcBef>
              <a:buClr>
                <a:srgbClr val="FF9900"/>
              </a:buClr>
              <a:buSzPct val="115000"/>
              <a:buChar char="•"/>
              <a:defRPr sz="3200" b="1">
                <a:solidFill>
                  <a:schemeClr val="bg1"/>
                </a:solidFill>
                <a:latin typeface="Tahoma" panose="020B0604030504040204" pitchFamily="34" charset="0"/>
                <a:ea typeface="Arial Unicode MS" pitchFamily="34" charset="-128"/>
              </a:defRPr>
            </a:lvl1pPr>
            <a:lvl2pPr marL="742950" indent="-285750">
              <a:spcBef>
                <a:spcPct val="20000"/>
              </a:spcBef>
              <a:buChar char="–"/>
              <a:defRPr sz="2800" b="1">
                <a:solidFill>
                  <a:schemeClr val="bg1"/>
                </a:solidFill>
                <a:latin typeface="Tahoma" panose="020B0604030504040204" pitchFamily="34" charset="0"/>
                <a:ea typeface="Arial Unicode MS" pitchFamily="34" charset="-128"/>
              </a:defRPr>
            </a:lvl2pPr>
            <a:lvl3pPr marL="1143000" indent="-228600">
              <a:spcBef>
                <a:spcPct val="20000"/>
              </a:spcBef>
              <a:buChar char="•"/>
              <a:defRPr sz="2400" b="1">
                <a:solidFill>
                  <a:schemeClr val="bg1"/>
                </a:solidFill>
                <a:latin typeface="Tahoma" panose="020B0604030504040204" pitchFamily="34" charset="0"/>
                <a:ea typeface="Arial Unicode MS" pitchFamily="34" charset="-128"/>
              </a:defRPr>
            </a:lvl3pPr>
            <a:lvl4pPr marL="1600200" indent="-228600">
              <a:spcBef>
                <a:spcPct val="20000"/>
              </a:spcBef>
              <a:buChar char="–"/>
              <a:defRPr sz="2000" b="1">
                <a:solidFill>
                  <a:schemeClr val="bg1"/>
                </a:solidFill>
                <a:latin typeface="Tahoma" panose="020B0604030504040204" pitchFamily="34" charset="0"/>
                <a:ea typeface="Arial Unicode MS" pitchFamily="34" charset="-128"/>
              </a:defRPr>
            </a:lvl4pPr>
            <a:lvl5pPr marL="2057400" indent="-228600">
              <a:spcBef>
                <a:spcPct val="20000"/>
              </a:spcBef>
              <a:buChar char="»"/>
              <a:defRPr sz="2000" b="1">
                <a:solidFill>
                  <a:schemeClr val="bg1"/>
                </a:solidFill>
                <a:latin typeface="Tahoma" panose="020B0604030504040204" pitchFamily="34" charset="0"/>
                <a:ea typeface="Arial Unicode MS" pitchFamily="34" charset="-128"/>
              </a:defRPr>
            </a:lvl5pPr>
            <a:lvl6pPr marL="25146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6pPr>
            <a:lvl7pPr marL="29718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7pPr>
            <a:lvl8pPr marL="34290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8pPr>
            <a:lvl9pPr marL="38862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9pPr>
          </a:lstStyle>
          <a:p>
            <a:pPr eaLnBrk="1" hangingPunct="1">
              <a:spcBef>
                <a:spcPct val="0"/>
              </a:spcBef>
              <a:buClrTx/>
              <a:buSzTx/>
              <a:buFontTx/>
              <a:buNone/>
            </a:pPr>
            <a:endParaRPr lang="en-US" altLang="el-GR" sz="3201">
              <a:solidFill>
                <a:schemeClr val="tx1"/>
              </a:solidFill>
              <a:latin typeface="Calibri" panose="020F0502020204030204" pitchFamily="34" charset="0"/>
            </a:endParaRPr>
          </a:p>
        </p:txBody>
      </p:sp>
      <p:sp>
        <p:nvSpPr>
          <p:cNvPr id="14" name="Text Box 7">
            <a:extLst>
              <a:ext uri="{FF2B5EF4-FFF2-40B4-BE49-F238E27FC236}">
                <a16:creationId xmlns:a16="http://schemas.microsoft.com/office/drawing/2014/main" id="{EAF2BC34-25A2-0E3A-5F90-23B54A1DC46D}"/>
              </a:ext>
            </a:extLst>
          </p:cNvPr>
          <p:cNvSpPr txBox="1">
            <a:spLocks noChangeArrowheads="1"/>
          </p:cNvSpPr>
          <p:nvPr/>
        </p:nvSpPr>
        <p:spPr bwMode="auto">
          <a:xfrm>
            <a:off x="1363204" y="180602"/>
            <a:ext cx="7560592" cy="840102"/>
          </a:xfrm>
          <a:prstGeom prst="rect">
            <a:avLst/>
          </a:prstGeom>
          <a:noFill/>
          <a:ln w="9525">
            <a:noFill/>
            <a:miter lim="800000"/>
            <a:headEnd/>
            <a:tailEnd/>
          </a:ln>
          <a:effectLst/>
        </p:spPr>
        <p:txBody>
          <a:bodyPr wrap="square">
            <a:spAutoFit/>
          </a:bodyPr>
          <a:lstStyle/>
          <a:p>
            <a:pPr algn="ctr" eaLnBrk="1" hangingPunct="1">
              <a:lnSpc>
                <a:spcPts val="3000"/>
              </a:lnSpc>
              <a:defRPr/>
            </a:pPr>
            <a:r>
              <a:rPr lang="en-US" sz="2200" dirty="0">
                <a:solidFill>
                  <a:srgbClr val="FFFF00"/>
                </a:solidFill>
                <a:effectLst>
                  <a:outerShdw blurRad="38100" dist="38100" dir="2700000" algn="tl">
                    <a:srgbClr val="000000"/>
                  </a:outerShdw>
                </a:effectLst>
                <a:cs typeface="Arial Unicode MS" panose="020B0604020202020204" pitchFamily="34" charset="-128"/>
              </a:rPr>
              <a:t>Anti angiogenetic factors from the ischemic placenta</a:t>
            </a:r>
            <a:r>
              <a:rPr lang="el-GR" sz="2200" dirty="0">
                <a:solidFill>
                  <a:srgbClr val="FFFF00"/>
                </a:solidFill>
                <a:effectLst>
                  <a:outerShdw blurRad="38100" dist="38100" dir="2700000" algn="tl">
                    <a:srgbClr val="000000"/>
                  </a:outerShdw>
                </a:effectLst>
                <a:cs typeface="Arial Unicode MS" panose="020B0604020202020204" pitchFamily="34" charset="-128"/>
              </a:rPr>
              <a:t>:</a:t>
            </a:r>
          </a:p>
          <a:p>
            <a:pPr algn="ctr" eaLnBrk="1" hangingPunct="1">
              <a:lnSpc>
                <a:spcPts val="3000"/>
              </a:lnSpc>
              <a:defRPr/>
            </a:pPr>
            <a:r>
              <a:rPr lang="en-US" sz="2200" i="1" dirty="0">
                <a:solidFill>
                  <a:srgbClr val="FF7C80"/>
                </a:solidFill>
                <a:effectLst>
                  <a:outerShdw blurRad="38100" dist="38100" dir="2700000" algn="tl">
                    <a:srgbClr val="000000">
                      <a:alpha val="43137"/>
                    </a:srgbClr>
                  </a:outerShdw>
                </a:effectLst>
                <a:cs typeface="Calibri" panose="020F0502020204030204" pitchFamily="34" charset="0"/>
              </a:rPr>
              <a:t>maternal</a:t>
            </a:r>
            <a:r>
              <a:rPr lang="en-US" sz="2200" dirty="0">
                <a:solidFill>
                  <a:srgbClr val="FFFF66"/>
                </a:solidFill>
                <a:effectLst>
                  <a:outerShdw blurRad="38100" dist="38100" dir="2700000" algn="tl">
                    <a:srgbClr val="000000"/>
                  </a:outerShdw>
                </a:effectLst>
                <a:cs typeface="Arial Unicode MS" panose="020B0604020202020204" pitchFamily="34" charset="-128"/>
              </a:rPr>
              <a:t> </a:t>
            </a:r>
            <a:r>
              <a:rPr lang="en-US" sz="2200" i="1" dirty="0">
                <a:solidFill>
                  <a:srgbClr val="FF7C80"/>
                </a:solidFill>
                <a:effectLst>
                  <a:outerShdw blurRad="38100" dist="38100" dir="2700000" algn="tl">
                    <a:srgbClr val="000000">
                      <a:alpha val="43137"/>
                    </a:srgbClr>
                  </a:outerShdw>
                </a:effectLst>
                <a:cs typeface="Calibri" panose="020F0502020204030204" pitchFamily="34" charset="0"/>
              </a:rPr>
              <a:t>endothelial dysfunction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2301"/>
                                        </p:tgtEl>
                                        <p:attrNameLst>
                                          <p:attrName>style.visibility</p:attrName>
                                        </p:attrNameLst>
                                      </p:cBhvr>
                                      <p:to>
                                        <p:strVal val="visible"/>
                                      </p:to>
                                    </p:set>
                                    <p:anim calcmode="lin" valueType="num">
                                      <p:cBhvr additive="base">
                                        <p:cTn id="7" dur="500" fill="hold"/>
                                        <p:tgtEl>
                                          <p:spTgt spid="12301"/>
                                        </p:tgtEl>
                                        <p:attrNameLst>
                                          <p:attrName>ppt_x</p:attrName>
                                        </p:attrNameLst>
                                      </p:cBhvr>
                                      <p:tavLst>
                                        <p:tav tm="0">
                                          <p:val>
                                            <p:strVal val="0-#ppt_w/2"/>
                                          </p:val>
                                        </p:tav>
                                        <p:tav tm="100000">
                                          <p:val>
                                            <p:strVal val="#ppt_x"/>
                                          </p:val>
                                        </p:tav>
                                      </p:tavLst>
                                    </p:anim>
                                    <p:anim calcmode="lin" valueType="num">
                                      <p:cBhvr additive="base">
                                        <p:cTn id="8" dur="500" fill="hold"/>
                                        <p:tgtEl>
                                          <p:spTgt spid="12301"/>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2302"/>
                                        </p:tgtEl>
                                        <p:attrNameLst>
                                          <p:attrName>style.visibility</p:attrName>
                                        </p:attrNameLst>
                                      </p:cBhvr>
                                      <p:to>
                                        <p:strVal val="visible"/>
                                      </p:to>
                                    </p:set>
                                    <p:anim calcmode="lin" valueType="num">
                                      <p:cBhvr additive="base">
                                        <p:cTn id="11" dur="500" fill="hold"/>
                                        <p:tgtEl>
                                          <p:spTgt spid="12302"/>
                                        </p:tgtEl>
                                        <p:attrNameLst>
                                          <p:attrName>ppt_x</p:attrName>
                                        </p:attrNameLst>
                                      </p:cBhvr>
                                      <p:tavLst>
                                        <p:tav tm="0">
                                          <p:val>
                                            <p:strVal val="1+#ppt_w/2"/>
                                          </p:val>
                                        </p:tav>
                                        <p:tav tm="100000">
                                          <p:val>
                                            <p:strVal val="#ppt_x"/>
                                          </p:val>
                                        </p:tav>
                                      </p:tavLst>
                                    </p:anim>
                                    <p:anim calcmode="lin" valueType="num">
                                      <p:cBhvr additive="base">
                                        <p:cTn id="12" dur="500" fill="hold"/>
                                        <p:tgtEl>
                                          <p:spTgt spid="12302"/>
                                        </p:tgtEl>
                                        <p:attrNameLst>
                                          <p:attrName>ppt_y</p:attrName>
                                        </p:attrNameLst>
                                      </p:cBhvr>
                                      <p:tavLst>
                                        <p:tav tm="0">
                                          <p:val>
                                            <p:strVal val="#ppt_y"/>
                                          </p:val>
                                        </p:tav>
                                        <p:tav tm="100000">
                                          <p:val>
                                            <p:strVal val="#ppt_y"/>
                                          </p:val>
                                        </p:tav>
                                      </p:tavLst>
                                    </p:anim>
                                  </p:childTnLst>
                                </p:cTn>
                              </p:par>
                              <p:par>
                                <p:cTn id="13" presetID="4" presetClass="entr" presetSubtype="16" fill="hold" nodeType="withEffect">
                                  <p:stCondLst>
                                    <p:cond delay="0"/>
                                  </p:stCondLst>
                                  <p:childTnLst>
                                    <p:set>
                                      <p:cBhvr>
                                        <p:cTn id="14" dur="1" fill="hold">
                                          <p:stCondLst>
                                            <p:cond delay="0"/>
                                          </p:stCondLst>
                                        </p:cTn>
                                        <p:tgtEl>
                                          <p:spTgt spid="12300"/>
                                        </p:tgtEl>
                                        <p:attrNameLst>
                                          <p:attrName>style.visibility</p:attrName>
                                        </p:attrNameLst>
                                      </p:cBhvr>
                                      <p:to>
                                        <p:strVal val="visible"/>
                                      </p:to>
                                    </p:set>
                                    <p:animEffect transition="in" filter="box(in)">
                                      <p:cBhvr>
                                        <p:cTn id="15" dur="500"/>
                                        <p:tgtEl>
                                          <p:spTgt spid="12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00" grpId="0" animBg="1"/>
      <p:bldP spid="12301" grpId="0" animBg="1"/>
      <p:bldP spid="1230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a:extLst>
              <a:ext uri="{FF2B5EF4-FFF2-40B4-BE49-F238E27FC236}">
                <a16:creationId xmlns:a16="http://schemas.microsoft.com/office/drawing/2014/main" id="{35ED79CE-75B5-B73E-822B-28E0FBC51F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7076" y="1275013"/>
            <a:ext cx="3433454" cy="2918436"/>
          </a:xfrm>
          <a:prstGeom prst="rect">
            <a:avLst/>
          </a:prstGeom>
          <a:noFill/>
          <a:ln w="5715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20483" name="Picture 5">
            <a:extLst>
              <a:ext uri="{FF2B5EF4-FFF2-40B4-BE49-F238E27FC236}">
                <a16:creationId xmlns:a16="http://schemas.microsoft.com/office/drawing/2014/main" id="{B1AD1B76-BA4E-3355-F999-A9184CFF32C3}"/>
              </a:ext>
            </a:extLst>
          </p:cNvPr>
          <p:cNvPicPr>
            <a:picLocks noGrp="1" noChangeAspect="1" noChangeArrowheads="1"/>
          </p:cNvPicPr>
          <p:nvPr>
            <p:ph type="ctrTitle"/>
          </p:nvPr>
        </p:nvPicPr>
        <p:blipFill>
          <a:blip r:embed="rId4">
            <a:extLst>
              <a:ext uri="{28A0092B-C50C-407E-A947-70E740481C1C}">
                <a14:useLocalDpi xmlns:a14="http://schemas.microsoft.com/office/drawing/2010/main" val="0"/>
              </a:ext>
            </a:extLst>
          </a:blip>
          <a:srcRect/>
          <a:stretch>
            <a:fillRect/>
          </a:stretch>
        </p:blipFill>
        <p:spPr>
          <a:xfrm>
            <a:off x="5554128" y="1268760"/>
            <a:ext cx="3261780" cy="2918436"/>
          </a:xfrm>
          <a:noFill/>
          <a:ln w="57150">
            <a:solidFill>
              <a:srgbClr val="FF9900"/>
            </a:solidFill>
          </a:ln>
          <a:extLst>
            <a:ext uri="{909E8E84-426E-40DD-AFC4-6F175D3DCCD1}">
              <a14:hiddenFill xmlns:a14="http://schemas.microsoft.com/office/drawing/2010/main">
                <a:solidFill>
                  <a:srgbClr val="FFFFFF"/>
                </a:solidFill>
              </a14:hiddenFill>
            </a:ext>
          </a:extLst>
        </p:spPr>
      </p:pic>
      <p:sp>
        <p:nvSpPr>
          <p:cNvPr id="64516" name="Text Box 6">
            <a:extLst>
              <a:ext uri="{FF2B5EF4-FFF2-40B4-BE49-F238E27FC236}">
                <a16:creationId xmlns:a16="http://schemas.microsoft.com/office/drawing/2014/main" id="{BD1956D0-D6BD-7622-973B-D3653F2497E3}"/>
              </a:ext>
            </a:extLst>
          </p:cNvPr>
          <p:cNvSpPr txBox="1">
            <a:spLocks noChangeArrowheads="1"/>
          </p:cNvSpPr>
          <p:nvPr/>
        </p:nvSpPr>
        <p:spPr bwMode="auto">
          <a:xfrm>
            <a:off x="135730" y="6406732"/>
            <a:ext cx="100155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F9900"/>
              </a:buClr>
              <a:buSzPct val="115000"/>
              <a:buChar char="•"/>
              <a:defRPr sz="3200" b="1">
                <a:solidFill>
                  <a:schemeClr val="bg1"/>
                </a:solidFill>
                <a:latin typeface="Tahoma" panose="020B0604030504040204" pitchFamily="34" charset="0"/>
                <a:ea typeface="Arial Unicode MS" pitchFamily="34" charset="-128"/>
              </a:defRPr>
            </a:lvl1pPr>
            <a:lvl2pPr marL="742950" indent="-285750">
              <a:spcBef>
                <a:spcPct val="20000"/>
              </a:spcBef>
              <a:buChar char="–"/>
              <a:defRPr sz="2800" b="1">
                <a:solidFill>
                  <a:schemeClr val="bg1"/>
                </a:solidFill>
                <a:latin typeface="Tahoma" panose="020B0604030504040204" pitchFamily="34" charset="0"/>
                <a:ea typeface="Arial Unicode MS" pitchFamily="34" charset="-128"/>
              </a:defRPr>
            </a:lvl2pPr>
            <a:lvl3pPr marL="1143000" indent="-228600">
              <a:spcBef>
                <a:spcPct val="20000"/>
              </a:spcBef>
              <a:buChar char="•"/>
              <a:defRPr sz="2400" b="1">
                <a:solidFill>
                  <a:schemeClr val="bg1"/>
                </a:solidFill>
                <a:latin typeface="Tahoma" panose="020B0604030504040204" pitchFamily="34" charset="0"/>
                <a:ea typeface="Arial Unicode MS" pitchFamily="34" charset="-128"/>
              </a:defRPr>
            </a:lvl3pPr>
            <a:lvl4pPr marL="1600200" indent="-228600">
              <a:spcBef>
                <a:spcPct val="20000"/>
              </a:spcBef>
              <a:buChar char="–"/>
              <a:defRPr sz="2000" b="1">
                <a:solidFill>
                  <a:schemeClr val="bg1"/>
                </a:solidFill>
                <a:latin typeface="Tahoma" panose="020B0604030504040204" pitchFamily="34" charset="0"/>
                <a:ea typeface="Arial Unicode MS" pitchFamily="34" charset="-128"/>
              </a:defRPr>
            </a:lvl4pPr>
            <a:lvl5pPr marL="2057400" indent="-228600">
              <a:spcBef>
                <a:spcPct val="20000"/>
              </a:spcBef>
              <a:buChar char="»"/>
              <a:defRPr sz="2000" b="1">
                <a:solidFill>
                  <a:schemeClr val="bg1"/>
                </a:solidFill>
                <a:latin typeface="Tahoma" panose="020B0604030504040204" pitchFamily="34" charset="0"/>
                <a:ea typeface="Arial Unicode MS" pitchFamily="34" charset="-128"/>
              </a:defRPr>
            </a:lvl5pPr>
            <a:lvl6pPr marL="25146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6pPr>
            <a:lvl7pPr marL="29718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7pPr>
            <a:lvl8pPr marL="34290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8pPr>
            <a:lvl9pPr marL="38862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9pPr>
          </a:lstStyle>
          <a:p>
            <a:pPr eaLnBrk="1" hangingPunct="1">
              <a:spcBef>
                <a:spcPct val="0"/>
              </a:spcBef>
              <a:buClrTx/>
              <a:buSzTx/>
              <a:buFontTx/>
              <a:buNone/>
            </a:pPr>
            <a:r>
              <a:rPr lang="en-US" altLang="en-US" sz="1400" dirty="0">
                <a:solidFill>
                  <a:srgbClr val="FFFF00"/>
                </a:solidFill>
                <a:latin typeface="Calibri" panose="020F0502020204030204" pitchFamily="34" charset="0"/>
                <a:cs typeface="Calibri" panose="020F0502020204030204" pitchFamily="34" charset="0"/>
              </a:rPr>
              <a:t>Wang A et al.</a:t>
            </a:r>
            <a:r>
              <a:rPr lang="el-GR" altLang="en-US" sz="1400" dirty="0">
                <a:solidFill>
                  <a:srgbClr val="FFFF00"/>
                </a:solidFill>
                <a:latin typeface="Calibri" panose="020F0502020204030204" pitchFamily="34" charset="0"/>
                <a:cs typeface="Calibri" panose="020F0502020204030204" pitchFamily="34" charset="0"/>
              </a:rPr>
              <a:t>							             </a:t>
            </a:r>
            <a:r>
              <a:rPr lang="en-US" altLang="en-US" sz="1400" dirty="0">
                <a:solidFill>
                  <a:srgbClr val="FFFF00"/>
                </a:solidFill>
                <a:latin typeface="Calibri" panose="020F0502020204030204" pitchFamily="34" charset="0"/>
                <a:cs typeface="Calibri" panose="020F0502020204030204" pitchFamily="34" charset="0"/>
              </a:rPr>
              <a:t> Physiology 24: 147, 2009</a:t>
            </a:r>
            <a:endParaRPr lang="el-GR" altLang="en-US" sz="1400" dirty="0">
              <a:solidFill>
                <a:srgbClr val="FFFF00"/>
              </a:solidFill>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E7DE9A25-5FFC-E24F-C1BB-8ECF6972DDF8}"/>
              </a:ext>
            </a:extLst>
          </p:cNvPr>
          <p:cNvSpPr txBox="1"/>
          <p:nvPr/>
        </p:nvSpPr>
        <p:spPr>
          <a:xfrm>
            <a:off x="188639" y="4437112"/>
            <a:ext cx="9972847" cy="1429622"/>
          </a:xfrm>
          <a:prstGeom prst="rect">
            <a:avLst/>
          </a:prstGeom>
          <a:noFill/>
        </p:spPr>
        <p:txBody>
          <a:bodyPr wrap="square" rtlCol="0">
            <a:spAutoFit/>
          </a:bodyPr>
          <a:lstStyle/>
          <a:p>
            <a:pPr algn="ctr">
              <a:lnSpc>
                <a:spcPct val="150000"/>
              </a:lnSpc>
            </a:pPr>
            <a:r>
              <a:rPr lang="en-US" sz="2000" i="1" u="sng" dirty="0">
                <a:solidFill>
                  <a:srgbClr val="FFFF00"/>
                </a:solidFill>
              </a:rPr>
              <a:t>The soluble forms </a:t>
            </a:r>
            <a:r>
              <a:rPr lang="el-GR" sz="2000" i="1" u="sng" dirty="0">
                <a:solidFill>
                  <a:srgbClr val="FFFF00"/>
                </a:solidFill>
              </a:rPr>
              <a:t>(</a:t>
            </a:r>
            <a:r>
              <a:rPr lang="en-US" sz="2000" i="1" u="sng" dirty="0" err="1">
                <a:solidFill>
                  <a:srgbClr val="FFFF00"/>
                </a:solidFill>
              </a:rPr>
              <a:t>sFLT</a:t>
            </a:r>
            <a:r>
              <a:rPr lang="en-US" sz="2000" i="1" u="sng" dirty="0">
                <a:solidFill>
                  <a:srgbClr val="FFFF00"/>
                </a:solidFill>
              </a:rPr>
              <a:t>, </a:t>
            </a:r>
            <a:r>
              <a:rPr lang="en-US" sz="2000" i="1" u="sng" dirty="0" err="1">
                <a:solidFill>
                  <a:srgbClr val="FFFF00"/>
                </a:solidFill>
              </a:rPr>
              <a:t>sENG</a:t>
            </a:r>
            <a:r>
              <a:rPr lang="en-US" sz="2000" i="1" u="sng" dirty="0">
                <a:solidFill>
                  <a:srgbClr val="FFFF00"/>
                </a:solidFill>
              </a:rPr>
              <a:t>)</a:t>
            </a:r>
            <a:r>
              <a:rPr lang="en-US" sz="2000" i="1" dirty="0">
                <a:solidFill>
                  <a:srgbClr val="FFFF00"/>
                </a:solidFill>
              </a:rPr>
              <a:t> </a:t>
            </a:r>
            <a:r>
              <a:rPr lang="en-US" sz="2000" dirty="0">
                <a:solidFill>
                  <a:srgbClr val="FFFF00"/>
                </a:solidFill>
              </a:rPr>
              <a:t>of the receptors </a:t>
            </a:r>
            <a:r>
              <a:rPr lang="en-US" sz="2000" i="1" dirty="0">
                <a:solidFill>
                  <a:srgbClr val="00FFFF"/>
                </a:solidFill>
                <a:effectLst>
                  <a:outerShdw blurRad="38100" dist="38100" dir="2700000" algn="tl">
                    <a:srgbClr val="000000">
                      <a:alpha val="43137"/>
                    </a:srgbClr>
                  </a:outerShdw>
                </a:effectLst>
              </a:rPr>
              <a:t>that are released from the ischemic placenta,</a:t>
            </a:r>
            <a:r>
              <a:rPr lang="el-GR" sz="2000" dirty="0">
                <a:solidFill>
                  <a:srgbClr val="00FFFF"/>
                </a:solidFill>
              </a:rPr>
              <a:t> </a:t>
            </a:r>
            <a:r>
              <a:rPr lang="en-US" sz="2000" dirty="0">
                <a:solidFill>
                  <a:srgbClr val="FFFF00"/>
                </a:solidFill>
              </a:rPr>
              <a:t>act as antagonists </a:t>
            </a:r>
          </a:p>
          <a:p>
            <a:pPr algn="ctr">
              <a:lnSpc>
                <a:spcPct val="150000"/>
              </a:lnSpc>
            </a:pPr>
            <a:r>
              <a:rPr lang="en-US" sz="2000" i="1" dirty="0">
                <a:solidFill>
                  <a:srgbClr val="FF7C80"/>
                </a:solidFill>
                <a:effectLst>
                  <a:outerShdw blurRad="38100" dist="38100" dir="2700000" algn="tl">
                    <a:srgbClr val="000000">
                      <a:alpha val="43137"/>
                    </a:srgbClr>
                  </a:outerShdw>
                </a:effectLst>
              </a:rPr>
              <a:t>preventing the adherence of </a:t>
            </a:r>
            <a:r>
              <a:rPr lang="en-US" sz="2000" dirty="0">
                <a:solidFill>
                  <a:srgbClr val="FF7C80"/>
                </a:solidFill>
                <a:effectLst>
                  <a:outerShdw blurRad="38100" dist="38100" dir="2700000" algn="tl">
                    <a:srgbClr val="000000">
                      <a:alpha val="43137"/>
                    </a:srgbClr>
                  </a:outerShdw>
                </a:effectLst>
              </a:rPr>
              <a:t>VEGF, TGF</a:t>
            </a:r>
            <a:r>
              <a:rPr lang="el-GR" sz="2000" dirty="0">
                <a:solidFill>
                  <a:srgbClr val="FF7C80"/>
                </a:solidFill>
                <a:effectLst>
                  <a:outerShdw blurRad="38100" dist="38100" dir="2700000" algn="tl">
                    <a:srgbClr val="000000">
                      <a:alpha val="43137"/>
                    </a:srgbClr>
                  </a:outerShdw>
                </a:effectLst>
              </a:rPr>
              <a:t>β1</a:t>
            </a:r>
            <a:r>
              <a:rPr lang="en-US" sz="2000" dirty="0">
                <a:solidFill>
                  <a:srgbClr val="FF7C80"/>
                </a:solidFill>
                <a:effectLst>
                  <a:outerShdw blurRad="38100" dist="38100" dir="2700000" algn="tl">
                    <a:srgbClr val="000000">
                      <a:alpha val="43137"/>
                    </a:srgbClr>
                  </a:outerShdw>
                </a:effectLst>
              </a:rPr>
              <a:t> and </a:t>
            </a:r>
            <a:r>
              <a:rPr lang="en-US" sz="2000" dirty="0" err="1">
                <a:solidFill>
                  <a:srgbClr val="FF7C80"/>
                </a:solidFill>
                <a:effectLst>
                  <a:outerShdw blurRad="38100" dist="38100" dir="2700000" algn="tl">
                    <a:srgbClr val="000000">
                      <a:alpha val="43137"/>
                    </a:srgbClr>
                  </a:outerShdw>
                </a:effectLst>
              </a:rPr>
              <a:t>PlGF</a:t>
            </a:r>
            <a:r>
              <a:rPr lang="en-US" sz="2000" dirty="0">
                <a:solidFill>
                  <a:srgbClr val="FF7C80"/>
                </a:solidFill>
                <a:effectLst>
                  <a:outerShdw blurRad="38100" dist="38100" dir="2700000" algn="tl">
                    <a:srgbClr val="000000">
                      <a:alpha val="43137"/>
                    </a:srgbClr>
                  </a:outerShdw>
                </a:effectLst>
              </a:rPr>
              <a:t> </a:t>
            </a:r>
            <a:r>
              <a:rPr lang="en-US" sz="2000" i="1" dirty="0">
                <a:solidFill>
                  <a:srgbClr val="FF7C80"/>
                </a:solidFill>
                <a:effectLst>
                  <a:outerShdw blurRad="38100" dist="38100" dir="2700000" algn="tl">
                    <a:srgbClr val="000000">
                      <a:alpha val="43137"/>
                    </a:srgbClr>
                  </a:outerShdw>
                </a:effectLst>
              </a:rPr>
              <a:t>to the endothelial</a:t>
            </a:r>
            <a:r>
              <a:rPr lang="en-US" sz="2000" dirty="0">
                <a:solidFill>
                  <a:srgbClr val="FF7C80"/>
                </a:solidFill>
                <a:effectLst>
                  <a:outerShdw blurRad="38100" dist="38100" dir="2700000" algn="tl">
                    <a:srgbClr val="000000">
                      <a:alpha val="43137"/>
                    </a:srgbClr>
                  </a:outerShdw>
                </a:effectLst>
              </a:rPr>
              <a:t> receptors</a:t>
            </a:r>
            <a:endParaRPr lang="el-GR" sz="2000" dirty="0">
              <a:solidFill>
                <a:srgbClr val="FF7C80"/>
              </a:solidFill>
              <a:effectLst>
                <a:outerShdw blurRad="38100" dist="38100" dir="2700000" algn="tl">
                  <a:srgbClr val="000000">
                    <a:alpha val="43137"/>
                  </a:srgbClr>
                </a:outerShdw>
              </a:effectLst>
            </a:endParaRPr>
          </a:p>
        </p:txBody>
      </p:sp>
      <p:sp>
        <p:nvSpPr>
          <p:cNvPr id="5" name="Text Box 7">
            <a:extLst>
              <a:ext uri="{FF2B5EF4-FFF2-40B4-BE49-F238E27FC236}">
                <a16:creationId xmlns:a16="http://schemas.microsoft.com/office/drawing/2014/main" id="{3BD9EBC9-B150-B7CB-B009-76AA727F1D9F}"/>
              </a:ext>
            </a:extLst>
          </p:cNvPr>
          <p:cNvSpPr txBox="1">
            <a:spLocks noChangeArrowheads="1"/>
          </p:cNvSpPr>
          <p:nvPr/>
        </p:nvSpPr>
        <p:spPr bwMode="auto">
          <a:xfrm>
            <a:off x="283220" y="297379"/>
            <a:ext cx="9720559" cy="446276"/>
          </a:xfrm>
          <a:prstGeom prst="rect">
            <a:avLst/>
          </a:prstGeom>
          <a:noFill/>
          <a:ln w="9525">
            <a:noFill/>
            <a:miter lim="800000"/>
            <a:headEnd/>
            <a:tailEnd/>
          </a:ln>
          <a:effectLst/>
        </p:spPr>
        <p:txBody>
          <a:bodyPr wrap="square">
            <a:spAutoFit/>
          </a:bodyPr>
          <a:lstStyle/>
          <a:p>
            <a:pPr algn="ctr" eaLnBrk="1" hangingPunct="1">
              <a:defRPr/>
            </a:pPr>
            <a:r>
              <a:rPr lang="en-US" sz="2300" dirty="0">
                <a:solidFill>
                  <a:srgbClr val="FFFF00"/>
                </a:solidFill>
                <a:effectLst>
                  <a:outerShdw blurRad="38100" dist="38100" dir="2700000" algn="tl">
                    <a:srgbClr val="000000"/>
                  </a:outerShdw>
                </a:effectLst>
                <a:cs typeface="Arial Unicode MS" panose="020B0604020202020204" pitchFamily="34" charset="-128"/>
              </a:rPr>
              <a:t>Anti angiogenetic factors (soluble receptors) and</a:t>
            </a:r>
            <a:r>
              <a:rPr lang="el-GR" sz="2300" dirty="0">
                <a:solidFill>
                  <a:srgbClr val="FFFF00"/>
                </a:solidFill>
                <a:effectLst>
                  <a:outerShdw blurRad="38100" dist="38100" dir="2700000" algn="tl">
                    <a:srgbClr val="000000"/>
                  </a:outerShdw>
                </a:effectLst>
                <a:cs typeface="Arial Unicode MS" panose="020B0604020202020204" pitchFamily="34" charset="-128"/>
              </a:rPr>
              <a:t> </a:t>
            </a:r>
            <a:r>
              <a:rPr lang="en-US" sz="2300" dirty="0">
                <a:solidFill>
                  <a:srgbClr val="FFFF00"/>
                </a:solidFill>
                <a:effectLst>
                  <a:outerShdw blurRad="38100" dist="38100" dir="2700000" algn="tl">
                    <a:srgbClr val="000000"/>
                  </a:outerShdw>
                </a:effectLst>
                <a:cs typeface="Arial Unicode MS" panose="020B0604020202020204" pitchFamily="34" charset="-128"/>
              </a:rPr>
              <a:t>endothelium </a:t>
            </a:r>
            <a:r>
              <a:rPr lang="en-US" sz="2300" i="1" dirty="0">
                <a:solidFill>
                  <a:srgbClr val="FFFF00"/>
                </a:solidFill>
                <a:effectLst>
                  <a:outerShdw blurRad="38100" dist="38100" dir="2700000" algn="tl">
                    <a:srgbClr val="000000"/>
                  </a:outerShdw>
                </a:effectLst>
                <a:cs typeface="Arial Unicode MS" panose="020B0604020202020204" pitchFamily="34" charset="-128"/>
              </a:rPr>
              <a:t>( </a:t>
            </a:r>
            <a:r>
              <a:rPr lang="en-US" sz="2300" i="1" dirty="0" err="1">
                <a:solidFill>
                  <a:srgbClr val="FFFF00"/>
                </a:solidFill>
                <a:effectLst>
                  <a:outerShdw blurRad="38100" dist="38100" dir="2700000" algn="tl">
                    <a:srgbClr val="000000"/>
                  </a:outerShdw>
                </a:effectLst>
                <a:cs typeface="Arial Unicode MS" panose="020B0604020202020204" pitchFamily="34" charset="-128"/>
              </a:rPr>
              <a:t>sFLTs</a:t>
            </a:r>
            <a:r>
              <a:rPr lang="en-US" sz="2300" i="1" dirty="0">
                <a:solidFill>
                  <a:srgbClr val="FFFF00"/>
                </a:solidFill>
                <a:effectLst>
                  <a:outerShdw blurRad="38100" dist="38100" dir="2700000" algn="tl">
                    <a:srgbClr val="000000"/>
                  </a:outerShdw>
                </a:effectLst>
                <a:cs typeface="Arial Unicode MS" panose="020B0604020202020204" pitchFamily="34" charset="-128"/>
              </a:rPr>
              <a:t> , </a:t>
            </a:r>
            <a:r>
              <a:rPr lang="en-US" sz="2300" i="1" dirty="0" err="1">
                <a:solidFill>
                  <a:srgbClr val="FFFF00"/>
                </a:solidFill>
                <a:effectLst>
                  <a:outerShdw blurRad="38100" dist="38100" dir="2700000" algn="tl">
                    <a:srgbClr val="000000"/>
                  </a:outerShdw>
                </a:effectLst>
                <a:cs typeface="Arial Unicode MS" panose="020B0604020202020204" pitchFamily="34" charset="-128"/>
              </a:rPr>
              <a:t>sENG</a:t>
            </a:r>
            <a:r>
              <a:rPr lang="en-US" sz="2300" i="1" dirty="0">
                <a:solidFill>
                  <a:srgbClr val="FFFF00"/>
                </a:solidFill>
                <a:effectLst>
                  <a:outerShdw blurRad="38100" dist="38100" dir="2700000" algn="tl">
                    <a:srgbClr val="000000"/>
                  </a:outerShdw>
                </a:effectLst>
                <a:cs typeface="Arial Unicode MS" panose="020B0604020202020204" pitchFamily="34" charset="-128"/>
              </a:rPr>
              <a:t>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7" name="Text Box 7">
            <a:extLst>
              <a:ext uri="{FF2B5EF4-FFF2-40B4-BE49-F238E27FC236}">
                <a16:creationId xmlns:a16="http://schemas.microsoft.com/office/drawing/2014/main" id="{8F915C46-E6AE-D681-A061-7B0D33A996AC}"/>
              </a:ext>
            </a:extLst>
          </p:cNvPr>
          <p:cNvSpPr txBox="1">
            <a:spLocks noChangeArrowheads="1"/>
          </p:cNvSpPr>
          <p:nvPr/>
        </p:nvSpPr>
        <p:spPr bwMode="auto">
          <a:xfrm>
            <a:off x="8415214" y="5916391"/>
            <a:ext cx="1871786" cy="738664"/>
          </a:xfrm>
          <a:prstGeom prst="rect">
            <a:avLst/>
          </a:prstGeom>
          <a:noFill/>
          <a:ln w="9525">
            <a:noFill/>
            <a:miter lim="800000"/>
            <a:headEnd/>
            <a:tailEnd/>
          </a:ln>
          <a:effectLst/>
        </p:spPr>
        <p:txBody>
          <a:bodyPr wrap="square">
            <a:spAutoFit/>
          </a:bodyPr>
          <a:lstStyle/>
          <a:p>
            <a:pPr eaLnBrk="1" hangingPunct="1">
              <a:defRPr/>
            </a:pPr>
            <a:r>
              <a:rPr lang="en-US" sz="1400" i="1" dirty="0">
                <a:solidFill>
                  <a:srgbClr val="FFFF00"/>
                </a:solidFill>
                <a:effectLst>
                  <a:outerShdw blurRad="38100" dist="38100" dir="2700000" algn="tl">
                    <a:srgbClr val="000000"/>
                  </a:outerShdw>
                </a:effectLst>
                <a:ea typeface="ＭＳ Ｐゴシック" charset="-128"/>
                <a:cs typeface="Calibri" panose="020F0502020204030204" pitchFamily="34" charset="0"/>
              </a:rPr>
              <a:t>Davison JM et al.</a:t>
            </a:r>
            <a:endParaRPr lang="el-GR" sz="1400" i="1" dirty="0">
              <a:solidFill>
                <a:srgbClr val="FFFF00"/>
              </a:solidFill>
              <a:effectLst>
                <a:outerShdw blurRad="38100" dist="38100" dir="2700000" algn="tl">
                  <a:srgbClr val="000000"/>
                </a:outerShdw>
              </a:effectLst>
              <a:ea typeface="ＭＳ Ｐゴシック" charset="-128"/>
              <a:cs typeface="Calibri" panose="020F0502020204030204" pitchFamily="34" charset="0"/>
            </a:endParaRPr>
          </a:p>
          <a:p>
            <a:pPr eaLnBrk="1" hangingPunct="1">
              <a:defRPr/>
            </a:pPr>
            <a:r>
              <a:rPr lang="en-US" sz="1400" i="1" dirty="0">
                <a:solidFill>
                  <a:srgbClr val="FFFF00"/>
                </a:solidFill>
                <a:effectLst>
                  <a:outerShdw blurRad="38100" dist="38100" dir="2700000" algn="tl">
                    <a:srgbClr val="000000"/>
                  </a:outerShdw>
                </a:effectLst>
                <a:ea typeface="ＭＳ Ｐゴシック" charset="-128"/>
                <a:cs typeface="Calibri" panose="020F0502020204030204" pitchFamily="34" charset="0"/>
              </a:rPr>
              <a:t>J Am Soc </a:t>
            </a:r>
            <a:r>
              <a:rPr lang="en-US" sz="1400" i="1" dirty="0" err="1">
                <a:solidFill>
                  <a:srgbClr val="FFFF00"/>
                </a:solidFill>
                <a:effectLst>
                  <a:outerShdw blurRad="38100" dist="38100" dir="2700000" algn="tl">
                    <a:srgbClr val="000000"/>
                  </a:outerShdw>
                </a:effectLst>
                <a:ea typeface="ＭＳ Ｐゴシック" charset="-128"/>
                <a:cs typeface="Calibri" panose="020F0502020204030204" pitchFamily="34" charset="0"/>
              </a:rPr>
              <a:t>Nephrol</a:t>
            </a:r>
            <a:endParaRPr lang="en-US" sz="1400" i="1" dirty="0">
              <a:solidFill>
                <a:srgbClr val="FFFF00"/>
              </a:solidFill>
              <a:effectLst>
                <a:outerShdw blurRad="38100" dist="38100" dir="2700000" algn="tl">
                  <a:srgbClr val="000000"/>
                </a:outerShdw>
              </a:effectLst>
              <a:ea typeface="ＭＳ Ｐゴシック" charset="-128"/>
              <a:cs typeface="Calibri" panose="020F0502020204030204" pitchFamily="34" charset="0"/>
            </a:endParaRPr>
          </a:p>
          <a:p>
            <a:pPr eaLnBrk="1" hangingPunct="1">
              <a:defRPr/>
            </a:pPr>
            <a:r>
              <a:rPr lang="en-US" sz="1400" i="1" dirty="0">
                <a:solidFill>
                  <a:srgbClr val="FFFF00"/>
                </a:solidFill>
                <a:effectLst>
                  <a:outerShdw blurRad="38100" dist="38100" dir="2700000" algn="tl">
                    <a:srgbClr val="000000"/>
                  </a:outerShdw>
                </a:effectLst>
                <a:ea typeface="ＭＳ Ｐゴシック" charset="-128"/>
                <a:cs typeface="Calibri" panose="020F0502020204030204" pitchFamily="34" charset="0"/>
              </a:rPr>
              <a:t>15: 2440</a:t>
            </a:r>
            <a:r>
              <a:rPr lang="el-GR" sz="1400" i="1" dirty="0">
                <a:solidFill>
                  <a:srgbClr val="FFFF00"/>
                </a:solidFill>
                <a:effectLst>
                  <a:outerShdw blurRad="38100" dist="38100" dir="2700000" algn="tl">
                    <a:srgbClr val="000000"/>
                  </a:outerShdw>
                </a:effectLst>
                <a:ea typeface="ＭＳ Ｐゴシック" charset="-128"/>
                <a:cs typeface="Calibri" panose="020F0502020204030204" pitchFamily="34" charset="0"/>
              </a:rPr>
              <a:t>,</a:t>
            </a:r>
            <a:r>
              <a:rPr lang="en-US" sz="1400" i="1" dirty="0">
                <a:solidFill>
                  <a:srgbClr val="FFFF00"/>
                </a:solidFill>
                <a:effectLst>
                  <a:outerShdw blurRad="38100" dist="38100" dir="2700000" algn="tl">
                    <a:srgbClr val="000000"/>
                  </a:outerShdw>
                </a:effectLst>
                <a:ea typeface="ＭＳ Ｐゴシック" charset="-128"/>
                <a:cs typeface="Calibri" panose="020F0502020204030204" pitchFamily="34" charset="0"/>
              </a:rPr>
              <a:t> 2004</a:t>
            </a:r>
            <a:endParaRPr lang="el-GR" sz="1400" i="1" dirty="0">
              <a:solidFill>
                <a:srgbClr val="FFFF00"/>
              </a:solidFill>
              <a:effectLst>
                <a:outerShdw blurRad="38100" dist="38100" dir="2700000" algn="tl">
                  <a:srgbClr val="000000"/>
                </a:outerShdw>
              </a:effectLst>
              <a:ea typeface="ＭＳ Ｐゴシック" charset="-128"/>
              <a:cs typeface="Calibri" panose="020F0502020204030204" pitchFamily="34" charset="0"/>
            </a:endParaRPr>
          </a:p>
        </p:txBody>
      </p:sp>
      <p:grpSp>
        <p:nvGrpSpPr>
          <p:cNvPr id="30724" name="Group 11">
            <a:extLst>
              <a:ext uri="{FF2B5EF4-FFF2-40B4-BE49-F238E27FC236}">
                <a16:creationId xmlns:a16="http://schemas.microsoft.com/office/drawing/2014/main" id="{648143F3-438C-9E12-0578-07863A20A51B}"/>
              </a:ext>
            </a:extLst>
          </p:cNvPr>
          <p:cNvGrpSpPr>
            <a:grpSpLocks/>
          </p:cNvGrpSpPr>
          <p:nvPr/>
        </p:nvGrpSpPr>
        <p:grpSpPr bwMode="auto">
          <a:xfrm>
            <a:off x="895350" y="765176"/>
            <a:ext cx="7127876" cy="5889625"/>
            <a:chOff x="895028" y="764704"/>
            <a:chExt cx="7128792" cy="5890497"/>
          </a:xfrm>
        </p:grpSpPr>
        <p:pic>
          <p:nvPicPr>
            <p:cNvPr id="30738" name="Picture 2">
              <a:extLst>
                <a:ext uri="{FF2B5EF4-FFF2-40B4-BE49-F238E27FC236}">
                  <a16:creationId xmlns:a16="http://schemas.microsoft.com/office/drawing/2014/main" id="{CF13BB10-414B-8320-A1BF-D0F0B91222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028" y="764704"/>
              <a:ext cx="7128792" cy="5890497"/>
            </a:xfrm>
            <a:prstGeom prst="rect">
              <a:avLst/>
            </a:prstGeom>
            <a:noFill/>
            <a:ln w="5715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30739" name="TextBox 7">
              <a:extLst>
                <a:ext uri="{FF2B5EF4-FFF2-40B4-BE49-F238E27FC236}">
                  <a16:creationId xmlns:a16="http://schemas.microsoft.com/office/drawing/2014/main" id="{412E85A9-91E2-EE82-B80D-C34495F7AB11}"/>
                </a:ext>
              </a:extLst>
            </p:cNvPr>
            <p:cNvSpPr txBox="1">
              <a:spLocks noChangeArrowheads="1"/>
            </p:cNvSpPr>
            <p:nvPr/>
          </p:nvSpPr>
          <p:spPr bwMode="auto">
            <a:xfrm>
              <a:off x="2407196" y="908720"/>
              <a:ext cx="2952579" cy="3693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F9900"/>
                </a:buClr>
                <a:buSzPct val="115000"/>
                <a:buChar char="•"/>
                <a:defRPr sz="3200" b="1">
                  <a:solidFill>
                    <a:schemeClr val="bg1"/>
                  </a:solidFill>
                  <a:latin typeface="Tahoma" panose="020B0604030504040204" pitchFamily="34" charset="0"/>
                  <a:ea typeface="Arial Unicode MS" panose="020B0604020202020204" pitchFamily="34" charset="-128"/>
                </a:defRPr>
              </a:lvl1pPr>
              <a:lvl2pPr marL="742950" indent="-285750">
                <a:spcBef>
                  <a:spcPct val="20000"/>
                </a:spcBef>
                <a:buChar char="–"/>
                <a:defRPr sz="2800" b="1">
                  <a:solidFill>
                    <a:schemeClr val="bg1"/>
                  </a:solidFill>
                  <a:latin typeface="Tahoma" panose="020B0604030504040204" pitchFamily="34" charset="0"/>
                  <a:ea typeface="Arial Unicode MS" panose="020B0604020202020204" pitchFamily="34" charset="-128"/>
                </a:defRPr>
              </a:lvl2pPr>
              <a:lvl3pPr marL="1143000" indent="-228600">
                <a:spcBef>
                  <a:spcPct val="20000"/>
                </a:spcBef>
                <a:buChar char="•"/>
                <a:defRPr sz="2400" b="1">
                  <a:solidFill>
                    <a:schemeClr val="bg1"/>
                  </a:solidFill>
                  <a:latin typeface="Tahoma" panose="020B0604030504040204" pitchFamily="34" charset="0"/>
                  <a:ea typeface="Arial Unicode MS" panose="020B0604020202020204" pitchFamily="34" charset="-128"/>
                </a:defRPr>
              </a:lvl3pPr>
              <a:lvl4pPr marL="1600200" indent="-228600">
                <a:spcBef>
                  <a:spcPct val="20000"/>
                </a:spcBef>
                <a:buChar char="–"/>
                <a:defRPr sz="2000" b="1">
                  <a:solidFill>
                    <a:schemeClr val="bg1"/>
                  </a:solidFill>
                  <a:latin typeface="Tahoma" panose="020B0604030504040204" pitchFamily="34" charset="0"/>
                  <a:ea typeface="Arial Unicode MS" panose="020B0604020202020204" pitchFamily="34" charset="-128"/>
                </a:defRPr>
              </a:lvl4pPr>
              <a:lvl5pPr marL="2057400" indent="-228600">
                <a:spcBef>
                  <a:spcPct val="20000"/>
                </a:spcBef>
                <a:buChar char="»"/>
                <a:defRPr sz="2000" b="1">
                  <a:solidFill>
                    <a:schemeClr val="bg1"/>
                  </a:solidFill>
                  <a:latin typeface="Tahoma" panose="020B0604030504040204" pitchFamily="34" charset="0"/>
                  <a:ea typeface="Arial Unicode MS" panose="020B0604020202020204" pitchFamily="34" charset="-128"/>
                </a:defRPr>
              </a:lvl5pPr>
              <a:lvl6pPr marL="25146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6pPr>
              <a:lvl7pPr marL="29718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7pPr>
              <a:lvl8pPr marL="34290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8pPr>
              <a:lvl9pPr marL="38862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9pPr>
            </a:lstStyle>
            <a:p>
              <a:pPr eaLnBrk="1" hangingPunct="1">
                <a:spcBef>
                  <a:spcPct val="0"/>
                </a:spcBef>
                <a:buClrTx/>
                <a:buSzTx/>
                <a:buFontTx/>
                <a:buNone/>
              </a:pPr>
              <a:r>
                <a:rPr lang="en-US" altLang="en-US" sz="1800" dirty="0">
                  <a:solidFill>
                    <a:schemeClr val="tx1"/>
                  </a:solidFill>
                  <a:latin typeface="Arial" panose="020B0604020202020204" pitchFamily="34" charset="0"/>
                </a:rPr>
                <a:t>NORMAL PREGNANCY</a:t>
              </a:r>
              <a:endParaRPr lang="el-GR" altLang="en-US" sz="1800" dirty="0">
                <a:solidFill>
                  <a:schemeClr val="tx1"/>
                </a:solidFill>
                <a:latin typeface="Arial" panose="020B0604020202020204" pitchFamily="34" charset="0"/>
              </a:endParaRPr>
            </a:p>
          </p:txBody>
        </p:sp>
        <p:sp>
          <p:nvSpPr>
            <p:cNvPr id="30740" name="TextBox 8">
              <a:extLst>
                <a:ext uri="{FF2B5EF4-FFF2-40B4-BE49-F238E27FC236}">
                  <a16:creationId xmlns:a16="http://schemas.microsoft.com/office/drawing/2014/main" id="{7133A74C-ADC8-53FD-3501-94636682786C}"/>
                </a:ext>
              </a:extLst>
            </p:cNvPr>
            <p:cNvSpPr txBox="1">
              <a:spLocks noChangeArrowheads="1"/>
            </p:cNvSpPr>
            <p:nvPr/>
          </p:nvSpPr>
          <p:spPr bwMode="auto">
            <a:xfrm>
              <a:off x="2558942" y="3563881"/>
              <a:ext cx="2224696" cy="3693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F9900"/>
                </a:buClr>
                <a:buSzPct val="115000"/>
                <a:buChar char="•"/>
                <a:defRPr sz="3200" b="1">
                  <a:solidFill>
                    <a:schemeClr val="bg1"/>
                  </a:solidFill>
                  <a:latin typeface="Tahoma" panose="020B0604030504040204" pitchFamily="34" charset="0"/>
                  <a:ea typeface="Arial Unicode MS" panose="020B0604020202020204" pitchFamily="34" charset="-128"/>
                </a:defRPr>
              </a:lvl1pPr>
              <a:lvl2pPr marL="742950" indent="-285750">
                <a:spcBef>
                  <a:spcPct val="20000"/>
                </a:spcBef>
                <a:buChar char="–"/>
                <a:defRPr sz="2800" b="1">
                  <a:solidFill>
                    <a:schemeClr val="bg1"/>
                  </a:solidFill>
                  <a:latin typeface="Tahoma" panose="020B0604030504040204" pitchFamily="34" charset="0"/>
                  <a:ea typeface="Arial Unicode MS" panose="020B0604020202020204" pitchFamily="34" charset="-128"/>
                </a:defRPr>
              </a:lvl2pPr>
              <a:lvl3pPr marL="1143000" indent="-228600">
                <a:spcBef>
                  <a:spcPct val="20000"/>
                </a:spcBef>
                <a:buChar char="•"/>
                <a:defRPr sz="2400" b="1">
                  <a:solidFill>
                    <a:schemeClr val="bg1"/>
                  </a:solidFill>
                  <a:latin typeface="Tahoma" panose="020B0604030504040204" pitchFamily="34" charset="0"/>
                  <a:ea typeface="Arial Unicode MS" panose="020B0604020202020204" pitchFamily="34" charset="-128"/>
                </a:defRPr>
              </a:lvl3pPr>
              <a:lvl4pPr marL="1600200" indent="-228600">
                <a:spcBef>
                  <a:spcPct val="20000"/>
                </a:spcBef>
                <a:buChar char="–"/>
                <a:defRPr sz="2000" b="1">
                  <a:solidFill>
                    <a:schemeClr val="bg1"/>
                  </a:solidFill>
                  <a:latin typeface="Tahoma" panose="020B0604030504040204" pitchFamily="34" charset="0"/>
                  <a:ea typeface="Arial Unicode MS" panose="020B0604020202020204" pitchFamily="34" charset="-128"/>
                </a:defRPr>
              </a:lvl4pPr>
              <a:lvl5pPr marL="2057400" indent="-228600">
                <a:spcBef>
                  <a:spcPct val="20000"/>
                </a:spcBef>
                <a:buChar char="»"/>
                <a:defRPr sz="2000" b="1">
                  <a:solidFill>
                    <a:schemeClr val="bg1"/>
                  </a:solidFill>
                  <a:latin typeface="Tahoma" panose="020B0604030504040204" pitchFamily="34" charset="0"/>
                  <a:ea typeface="Arial Unicode MS" panose="020B0604020202020204" pitchFamily="34" charset="-128"/>
                </a:defRPr>
              </a:lvl5pPr>
              <a:lvl6pPr marL="25146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6pPr>
              <a:lvl7pPr marL="29718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7pPr>
              <a:lvl8pPr marL="34290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8pPr>
              <a:lvl9pPr marL="38862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9pPr>
            </a:lstStyle>
            <a:p>
              <a:pPr eaLnBrk="1" hangingPunct="1">
                <a:spcBef>
                  <a:spcPct val="0"/>
                </a:spcBef>
                <a:buClrTx/>
                <a:buSzTx/>
                <a:buFontTx/>
                <a:buNone/>
              </a:pPr>
              <a:r>
                <a:rPr lang="en-US" altLang="en-US" sz="1800" dirty="0">
                  <a:solidFill>
                    <a:schemeClr val="tx1"/>
                  </a:solidFill>
                  <a:latin typeface="Arial" panose="020B0604020202020204" pitchFamily="34" charset="0"/>
                </a:rPr>
                <a:t>PRE ECLAMPSIA</a:t>
              </a:r>
              <a:endParaRPr lang="el-GR" altLang="en-US" sz="1800" dirty="0">
                <a:solidFill>
                  <a:schemeClr val="tx1"/>
                </a:solidFill>
                <a:latin typeface="Arial" panose="020B0604020202020204" pitchFamily="34" charset="0"/>
              </a:endParaRPr>
            </a:p>
          </p:txBody>
        </p:sp>
        <p:sp>
          <p:nvSpPr>
            <p:cNvPr id="30741" name="TextBox 9">
              <a:extLst>
                <a:ext uri="{FF2B5EF4-FFF2-40B4-BE49-F238E27FC236}">
                  <a16:creationId xmlns:a16="http://schemas.microsoft.com/office/drawing/2014/main" id="{924D7521-7157-F959-1823-58B3F2AB30C0}"/>
                </a:ext>
              </a:extLst>
            </p:cNvPr>
            <p:cNvSpPr txBox="1">
              <a:spLocks noChangeArrowheads="1"/>
            </p:cNvSpPr>
            <p:nvPr/>
          </p:nvSpPr>
          <p:spPr bwMode="auto">
            <a:xfrm>
              <a:off x="6366928" y="1917399"/>
              <a:ext cx="1441434" cy="5848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F9900"/>
                </a:buClr>
                <a:buSzPct val="115000"/>
                <a:buChar char="•"/>
                <a:defRPr sz="3200" b="1">
                  <a:solidFill>
                    <a:schemeClr val="bg1"/>
                  </a:solidFill>
                  <a:latin typeface="Tahoma" panose="020B0604030504040204" pitchFamily="34" charset="0"/>
                  <a:ea typeface="Arial Unicode MS" panose="020B0604020202020204" pitchFamily="34" charset="-128"/>
                </a:defRPr>
              </a:lvl1pPr>
              <a:lvl2pPr marL="742950" indent="-285750">
                <a:spcBef>
                  <a:spcPct val="20000"/>
                </a:spcBef>
                <a:buChar char="–"/>
                <a:defRPr sz="2800" b="1">
                  <a:solidFill>
                    <a:schemeClr val="bg1"/>
                  </a:solidFill>
                  <a:latin typeface="Tahoma" panose="020B0604030504040204" pitchFamily="34" charset="0"/>
                  <a:ea typeface="Arial Unicode MS" panose="020B0604020202020204" pitchFamily="34" charset="-128"/>
                </a:defRPr>
              </a:lvl2pPr>
              <a:lvl3pPr marL="1143000" indent="-228600">
                <a:spcBef>
                  <a:spcPct val="20000"/>
                </a:spcBef>
                <a:buChar char="•"/>
                <a:defRPr sz="2400" b="1">
                  <a:solidFill>
                    <a:schemeClr val="bg1"/>
                  </a:solidFill>
                  <a:latin typeface="Tahoma" panose="020B0604030504040204" pitchFamily="34" charset="0"/>
                  <a:ea typeface="Arial Unicode MS" panose="020B0604020202020204" pitchFamily="34" charset="-128"/>
                </a:defRPr>
              </a:lvl3pPr>
              <a:lvl4pPr marL="1600200" indent="-228600">
                <a:spcBef>
                  <a:spcPct val="20000"/>
                </a:spcBef>
                <a:buChar char="–"/>
                <a:defRPr sz="2000" b="1">
                  <a:solidFill>
                    <a:schemeClr val="bg1"/>
                  </a:solidFill>
                  <a:latin typeface="Tahoma" panose="020B0604030504040204" pitchFamily="34" charset="0"/>
                  <a:ea typeface="Arial Unicode MS" panose="020B0604020202020204" pitchFamily="34" charset="-128"/>
                </a:defRPr>
              </a:lvl4pPr>
              <a:lvl5pPr marL="2057400" indent="-228600">
                <a:spcBef>
                  <a:spcPct val="20000"/>
                </a:spcBef>
                <a:buChar char="»"/>
                <a:defRPr sz="2000" b="1">
                  <a:solidFill>
                    <a:schemeClr val="bg1"/>
                  </a:solidFill>
                  <a:latin typeface="Tahoma" panose="020B0604030504040204" pitchFamily="34" charset="0"/>
                  <a:ea typeface="Arial Unicode MS" panose="020B0604020202020204" pitchFamily="34" charset="-128"/>
                </a:defRPr>
              </a:lvl5pPr>
              <a:lvl6pPr marL="25146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6pPr>
              <a:lvl7pPr marL="29718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7pPr>
              <a:lvl8pPr marL="34290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8pPr>
              <a:lvl9pPr marL="38862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9pPr>
            </a:lstStyle>
            <a:p>
              <a:pPr eaLnBrk="1" hangingPunct="1">
                <a:spcBef>
                  <a:spcPct val="0"/>
                </a:spcBef>
                <a:buClrTx/>
                <a:buSzTx/>
                <a:buFontTx/>
                <a:buNone/>
              </a:pPr>
              <a:r>
                <a:rPr lang="en-US" altLang="en-US" sz="1600" dirty="0">
                  <a:solidFill>
                    <a:schemeClr val="tx1"/>
                  </a:solidFill>
                  <a:latin typeface="Calibri" panose="020F0502020204030204" pitchFamily="34" charset="0"/>
                  <a:cs typeface="Calibri" panose="020F0502020204030204" pitchFamily="34" charset="0"/>
                </a:rPr>
                <a:t>normal </a:t>
              </a:r>
            </a:p>
            <a:p>
              <a:pPr eaLnBrk="1" hangingPunct="1">
                <a:spcBef>
                  <a:spcPct val="0"/>
                </a:spcBef>
                <a:buClrTx/>
                <a:buSzTx/>
                <a:buFontTx/>
                <a:buNone/>
              </a:pPr>
              <a:r>
                <a:rPr lang="en-US" altLang="en-US" sz="1600" dirty="0">
                  <a:solidFill>
                    <a:schemeClr val="tx1"/>
                  </a:solidFill>
                  <a:latin typeface="Calibri" panose="020F0502020204030204" pitchFamily="34" charset="0"/>
                  <a:cs typeface="Calibri" panose="020F0502020204030204" pitchFamily="34" charset="0"/>
                </a:rPr>
                <a:t>vasodilation</a:t>
              </a:r>
              <a:endParaRPr lang="el-GR" altLang="en-US" sz="1600" dirty="0">
                <a:solidFill>
                  <a:schemeClr val="tx1"/>
                </a:solidFill>
                <a:latin typeface="Calibri" panose="020F0502020204030204" pitchFamily="34" charset="0"/>
                <a:cs typeface="Calibri" panose="020F0502020204030204" pitchFamily="34" charset="0"/>
              </a:endParaRPr>
            </a:p>
          </p:txBody>
        </p:sp>
        <p:sp>
          <p:nvSpPr>
            <p:cNvPr id="30742" name="TextBox 10">
              <a:extLst>
                <a:ext uri="{FF2B5EF4-FFF2-40B4-BE49-F238E27FC236}">
                  <a16:creationId xmlns:a16="http://schemas.microsoft.com/office/drawing/2014/main" id="{AA31B689-2EBA-B1E2-8D08-05418D9F9E24}"/>
                </a:ext>
              </a:extLst>
            </p:cNvPr>
            <p:cNvSpPr txBox="1">
              <a:spLocks noChangeArrowheads="1"/>
            </p:cNvSpPr>
            <p:nvPr/>
          </p:nvSpPr>
          <p:spPr bwMode="auto">
            <a:xfrm>
              <a:off x="6223488" y="4530401"/>
              <a:ext cx="1656892" cy="8311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F9900"/>
                </a:buClr>
                <a:buSzPct val="115000"/>
                <a:buChar char="•"/>
                <a:defRPr sz="3200" b="1">
                  <a:solidFill>
                    <a:schemeClr val="bg1"/>
                  </a:solidFill>
                  <a:latin typeface="Tahoma" panose="020B0604030504040204" pitchFamily="34" charset="0"/>
                  <a:ea typeface="Arial Unicode MS" panose="020B0604020202020204" pitchFamily="34" charset="-128"/>
                </a:defRPr>
              </a:lvl1pPr>
              <a:lvl2pPr marL="742950" indent="-285750">
                <a:spcBef>
                  <a:spcPct val="20000"/>
                </a:spcBef>
                <a:buChar char="–"/>
                <a:defRPr sz="2800" b="1">
                  <a:solidFill>
                    <a:schemeClr val="bg1"/>
                  </a:solidFill>
                  <a:latin typeface="Tahoma" panose="020B0604030504040204" pitchFamily="34" charset="0"/>
                  <a:ea typeface="Arial Unicode MS" panose="020B0604020202020204" pitchFamily="34" charset="-128"/>
                </a:defRPr>
              </a:lvl2pPr>
              <a:lvl3pPr marL="1143000" indent="-228600">
                <a:spcBef>
                  <a:spcPct val="20000"/>
                </a:spcBef>
                <a:buChar char="•"/>
                <a:defRPr sz="2400" b="1">
                  <a:solidFill>
                    <a:schemeClr val="bg1"/>
                  </a:solidFill>
                  <a:latin typeface="Tahoma" panose="020B0604030504040204" pitchFamily="34" charset="0"/>
                  <a:ea typeface="Arial Unicode MS" panose="020B0604020202020204" pitchFamily="34" charset="-128"/>
                </a:defRPr>
              </a:lvl3pPr>
              <a:lvl4pPr marL="1600200" indent="-228600">
                <a:spcBef>
                  <a:spcPct val="20000"/>
                </a:spcBef>
                <a:buChar char="–"/>
                <a:defRPr sz="2000" b="1">
                  <a:solidFill>
                    <a:schemeClr val="bg1"/>
                  </a:solidFill>
                  <a:latin typeface="Tahoma" panose="020B0604030504040204" pitchFamily="34" charset="0"/>
                  <a:ea typeface="Arial Unicode MS" panose="020B0604020202020204" pitchFamily="34" charset="-128"/>
                </a:defRPr>
              </a:lvl4pPr>
              <a:lvl5pPr marL="2057400" indent="-228600">
                <a:spcBef>
                  <a:spcPct val="20000"/>
                </a:spcBef>
                <a:buChar char="»"/>
                <a:defRPr sz="2000" b="1">
                  <a:solidFill>
                    <a:schemeClr val="bg1"/>
                  </a:solidFill>
                  <a:latin typeface="Tahoma" panose="020B0604030504040204" pitchFamily="34" charset="0"/>
                  <a:ea typeface="Arial Unicode MS" panose="020B0604020202020204" pitchFamily="34" charset="-128"/>
                </a:defRPr>
              </a:lvl5pPr>
              <a:lvl6pPr marL="25146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6pPr>
              <a:lvl7pPr marL="29718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7pPr>
              <a:lvl8pPr marL="34290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8pPr>
              <a:lvl9pPr marL="38862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9pPr>
            </a:lstStyle>
            <a:p>
              <a:pPr eaLnBrk="1" hangingPunct="1">
                <a:spcBef>
                  <a:spcPct val="0"/>
                </a:spcBef>
                <a:buClrTx/>
                <a:buSzTx/>
                <a:buFontTx/>
                <a:buNone/>
              </a:pPr>
              <a:r>
                <a:rPr lang="en-US" altLang="en-US" sz="1600" dirty="0">
                  <a:solidFill>
                    <a:srgbClr val="C00000"/>
                  </a:solidFill>
                  <a:effectLst>
                    <a:glow rad="101600">
                      <a:srgbClr val="FFFF00">
                        <a:alpha val="60000"/>
                      </a:srgbClr>
                    </a:glow>
                    <a:outerShdw blurRad="38100" dist="38100" dir="2700000" algn="tl">
                      <a:srgbClr val="000000">
                        <a:alpha val="43137"/>
                      </a:srgbClr>
                    </a:outerShdw>
                  </a:effectLst>
                  <a:latin typeface="Calibri" panose="020F0502020204030204" pitchFamily="34" charset="0"/>
                  <a:cs typeface="Calibri" panose="020F0502020204030204" pitchFamily="34" charset="0"/>
                </a:rPr>
                <a:t>endothelial dysfunction/ </a:t>
              </a:r>
            </a:p>
            <a:p>
              <a:pPr eaLnBrk="1" hangingPunct="1">
                <a:spcBef>
                  <a:spcPct val="0"/>
                </a:spcBef>
                <a:buClrTx/>
                <a:buSzTx/>
                <a:buFontTx/>
                <a:buNone/>
              </a:pPr>
              <a:r>
                <a:rPr lang="en-US" altLang="en-US" sz="1600" dirty="0">
                  <a:solidFill>
                    <a:srgbClr val="C00000"/>
                  </a:solidFill>
                  <a:effectLst>
                    <a:glow rad="101600">
                      <a:srgbClr val="FFFF00">
                        <a:alpha val="60000"/>
                      </a:srgbClr>
                    </a:glow>
                    <a:outerShdw blurRad="38100" dist="38100" dir="2700000" algn="tl">
                      <a:srgbClr val="000000">
                        <a:alpha val="43137"/>
                      </a:srgbClr>
                    </a:outerShdw>
                  </a:effectLst>
                  <a:latin typeface="Calibri" panose="020F0502020204030204" pitchFamily="34" charset="0"/>
                  <a:cs typeface="Calibri" panose="020F0502020204030204" pitchFamily="34" charset="0"/>
                </a:rPr>
                <a:t>vasoconstriction</a:t>
              </a:r>
              <a:endParaRPr lang="el-GR" altLang="en-US" sz="1600" dirty="0">
                <a:solidFill>
                  <a:srgbClr val="C00000"/>
                </a:solidFill>
                <a:effectLst>
                  <a:glow rad="101600">
                    <a:srgbClr val="FFFF00">
                      <a:alpha val="60000"/>
                    </a:srgbClr>
                  </a:glow>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sp>
        <p:nvSpPr>
          <p:cNvPr id="2" name="Oval 1">
            <a:extLst>
              <a:ext uri="{FF2B5EF4-FFF2-40B4-BE49-F238E27FC236}">
                <a16:creationId xmlns:a16="http://schemas.microsoft.com/office/drawing/2014/main" id="{C54EC933-10D7-CC29-A97D-B1B130C4404E}"/>
              </a:ext>
            </a:extLst>
          </p:cNvPr>
          <p:cNvSpPr/>
          <p:nvPr/>
        </p:nvSpPr>
        <p:spPr>
          <a:xfrm>
            <a:off x="1471613" y="1773239"/>
            <a:ext cx="215900" cy="21590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3201"/>
          </a:p>
        </p:txBody>
      </p:sp>
      <p:sp>
        <p:nvSpPr>
          <p:cNvPr id="11" name="Oval 10">
            <a:extLst>
              <a:ext uri="{FF2B5EF4-FFF2-40B4-BE49-F238E27FC236}">
                <a16:creationId xmlns:a16="http://schemas.microsoft.com/office/drawing/2014/main" id="{4F55A51B-1660-2445-8003-F6B8209FAB87}"/>
              </a:ext>
            </a:extLst>
          </p:cNvPr>
          <p:cNvSpPr/>
          <p:nvPr/>
        </p:nvSpPr>
        <p:spPr>
          <a:xfrm>
            <a:off x="2982914" y="5013326"/>
            <a:ext cx="215900" cy="21590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3201"/>
          </a:p>
        </p:txBody>
      </p:sp>
      <p:sp>
        <p:nvSpPr>
          <p:cNvPr id="12" name="Oval 11">
            <a:extLst>
              <a:ext uri="{FF2B5EF4-FFF2-40B4-BE49-F238E27FC236}">
                <a16:creationId xmlns:a16="http://schemas.microsoft.com/office/drawing/2014/main" id="{9ABCA493-7252-7F99-5359-9012AAFD5AF3}"/>
              </a:ext>
            </a:extLst>
          </p:cNvPr>
          <p:cNvSpPr/>
          <p:nvPr/>
        </p:nvSpPr>
        <p:spPr>
          <a:xfrm>
            <a:off x="2263776" y="4508500"/>
            <a:ext cx="215900" cy="217488"/>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3201"/>
          </a:p>
        </p:txBody>
      </p:sp>
      <p:sp>
        <p:nvSpPr>
          <p:cNvPr id="13" name="Oval 12">
            <a:extLst>
              <a:ext uri="{FF2B5EF4-FFF2-40B4-BE49-F238E27FC236}">
                <a16:creationId xmlns:a16="http://schemas.microsoft.com/office/drawing/2014/main" id="{30FE0341-428E-CB17-C0B8-44BB25F75886}"/>
              </a:ext>
            </a:extLst>
          </p:cNvPr>
          <p:cNvSpPr/>
          <p:nvPr/>
        </p:nvSpPr>
        <p:spPr>
          <a:xfrm>
            <a:off x="1543050" y="5013326"/>
            <a:ext cx="215900" cy="21590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3201"/>
          </a:p>
        </p:txBody>
      </p:sp>
      <p:sp>
        <p:nvSpPr>
          <p:cNvPr id="14" name="Oval 13">
            <a:extLst>
              <a:ext uri="{FF2B5EF4-FFF2-40B4-BE49-F238E27FC236}">
                <a16:creationId xmlns:a16="http://schemas.microsoft.com/office/drawing/2014/main" id="{2FFFFFFF-59B6-9905-5B97-4F248278D5C1}"/>
              </a:ext>
            </a:extLst>
          </p:cNvPr>
          <p:cNvSpPr/>
          <p:nvPr/>
        </p:nvSpPr>
        <p:spPr>
          <a:xfrm>
            <a:off x="1543050" y="4508501"/>
            <a:ext cx="215900" cy="21590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3201"/>
          </a:p>
        </p:txBody>
      </p:sp>
      <p:sp>
        <p:nvSpPr>
          <p:cNvPr id="15" name="Oval 14">
            <a:extLst>
              <a:ext uri="{FF2B5EF4-FFF2-40B4-BE49-F238E27FC236}">
                <a16:creationId xmlns:a16="http://schemas.microsoft.com/office/drawing/2014/main" id="{2619EE10-7CA0-E60F-5BF7-3A9F39E1A288}"/>
              </a:ext>
            </a:extLst>
          </p:cNvPr>
          <p:cNvSpPr/>
          <p:nvPr/>
        </p:nvSpPr>
        <p:spPr>
          <a:xfrm>
            <a:off x="4999038" y="2492375"/>
            <a:ext cx="215900" cy="217488"/>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3201"/>
          </a:p>
        </p:txBody>
      </p:sp>
      <p:sp>
        <p:nvSpPr>
          <p:cNvPr id="16" name="Oval 15">
            <a:extLst>
              <a:ext uri="{FF2B5EF4-FFF2-40B4-BE49-F238E27FC236}">
                <a16:creationId xmlns:a16="http://schemas.microsoft.com/office/drawing/2014/main" id="{7F0E3CB5-2E47-FDF3-912B-8DEEC1FC95A4}"/>
              </a:ext>
            </a:extLst>
          </p:cNvPr>
          <p:cNvSpPr/>
          <p:nvPr/>
        </p:nvSpPr>
        <p:spPr>
          <a:xfrm>
            <a:off x="4351339" y="4437064"/>
            <a:ext cx="215900" cy="21590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3201"/>
          </a:p>
        </p:txBody>
      </p:sp>
      <p:sp>
        <p:nvSpPr>
          <p:cNvPr id="17" name="Oval 16">
            <a:extLst>
              <a:ext uri="{FF2B5EF4-FFF2-40B4-BE49-F238E27FC236}">
                <a16:creationId xmlns:a16="http://schemas.microsoft.com/office/drawing/2014/main" id="{7678BD6E-88E3-E7C0-0B6A-816C7BD6A106}"/>
              </a:ext>
            </a:extLst>
          </p:cNvPr>
          <p:cNvSpPr/>
          <p:nvPr/>
        </p:nvSpPr>
        <p:spPr>
          <a:xfrm>
            <a:off x="3630613" y="4508501"/>
            <a:ext cx="288925" cy="21590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3201"/>
          </a:p>
        </p:txBody>
      </p:sp>
      <p:sp>
        <p:nvSpPr>
          <p:cNvPr id="18" name="Oval 17">
            <a:extLst>
              <a:ext uri="{FF2B5EF4-FFF2-40B4-BE49-F238E27FC236}">
                <a16:creationId xmlns:a16="http://schemas.microsoft.com/office/drawing/2014/main" id="{4B2FEA10-0416-3167-D4A7-51C454E20350}"/>
              </a:ext>
            </a:extLst>
          </p:cNvPr>
          <p:cNvSpPr/>
          <p:nvPr/>
        </p:nvSpPr>
        <p:spPr>
          <a:xfrm>
            <a:off x="4351339" y="4940300"/>
            <a:ext cx="215900" cy="217488"/>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3201"/>
          </a:p>
        </p:txBody>
      </p:sp>
      <p:sp>
        <p:nvSpPr>
          <p:cNvPr id="19" name="Oval 18">
            <a:extLst>
              <a:ext uri="{FF2B5EF4-FFF2-40B4-BE49-F238E27FC236}">
                <a16:creationId xmlns:a16="http://schemas.microsoft.com/office/drawing/2014/main" id="{574C6E01-7BDB-4038-EE02-D4932BD6D443}"/>
              </a:ext>
            </a:extLst>
          </p:cNvPr>
          <p:cNvSpPr/>
          <p:nvPr/>
        </p:nvSpPr>
        <p:spPr>
          <a:xfrm>
            <a:off x="3630614" y="4940301"/>
            <a:ext cx="217487" cy="21590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3201"/>
          </a:p>
        </p:txBody>
      </p:sp>
      <p:sp>
        <p:nvSpPr>
          <p:cNvPr id="20" name="Oval 19">
            <a:extLst>
              <a:ext uri="{FF2B5EF4-FFF2-40B4-BE49-F238E27FC236}">
                <a16:creationId xmlns:a16="http://schemas.microsoft.com/office/drawing/2014/main" id="{5280F208-76E8-BC36-1DD0-AEDC7C55415D}"/>
              </a:ext>
            </a:extLst>
          </p:cNvPr>
          <p:cNvSpPr/>
          <p:nvPr/>
        </p:nvSpPr>
        <p:spPr>
          <a:xfrm>
            <a:off x="5719764" y="4940300"/>
            <a:ext cx="287337" cy="217488"/>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3201"/>
          </a:p>
        </p:txBody>
      </p:sp>
      <p:sp>
        <p:nvSpPr>
          <p:cNvPr id="21" name="Oval 20">
            <a:extLst>
              <a:ext uri="{FF2B5EF4-FFF2-40B4-BE49-F238E27FC236}">
                <a16:creationId xmlns:a16="http://schemas.microsoft.com/office/drawing/2014/main" id="{55225EDE-A257-184A-B56E-07F29511170C}"/>
              </a:ext>
            </a:extLst>
          </p:cNvPr>
          <p:cNvSpPr/>
          <p:nvPr/>
        </p:nvSpPr>
        <p:spPr>
          <a:xfrm>
            <a:off x="5072063" y="4940301"/>
            <a:ext cx="215900" cy="21590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3201"/>
          </a:p>
        </p:txBody>
      </p:sp>
      <p:sp>
        <p:nvSpPr>
          <p:cNvPr id="23" name="Oval 22">
            <a:extLst>
              <a:ext uri="{FF2B5EF4-FFF2-40B4-BE49-F238E27FC236}">
                <a16:creationId xmlns:a16="http://schemas.microsoft.com/office/drawing/2014/main" id="{4A586E59-6FD2-6681-6961-676E8CF86BC3}"/>
              </a:ext>
            </a:extLst>
          </p:cNvPr>
          <p:cNvSpPr/>
          <p:nvPr/>
        </p:nvSpPr>
        <p:spPr>
          <a:xfrm>
            <a:off x="4999038" y="4437064"/>
            <a:ext cx="288925" cy="21590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3201"/>
          </a:p>
        </p:txBody>
      </p:sp>
      <p:sp>
        <p:nvSpPr>
          <p:cNvPr id="5" name="Text Box 7">
            <a:extLst>
              <a:ext uri="{FF2B5EF4-FFF2-40B4-BE49-F238E27FC236}">
                <a16:creationId xmlns:a16="http://schemas.microsoft.com/office/drawing/2014/main" id="{964A22FB-5299-3830-106D-56D18F8BDC7E}"/>
              </a:ext>
            </a:extLst>
          </p:cNvPr>
          <p:cNvSpPr txBox="1">
            <a:spLocks noChangeArrowheads="1"/>
          </p:cNvSpPr>
          <p:nvPr/>
        </p:nvSpPr>
        <p:spPr bwMode="auto">
          <a:xfrm>
            <a:off x="210998" y="187229"/>
            <a:ext cx="9720559" cy="446276"/>
          </a:xfrm>
          <a:prstGeom prst="rect">
            <a:avLst/>
          </a:prstGeom>
          <a:noFill/>
          <a:ln w="9525">
            <a:noFill/>
            <a:miter lim="800000"/>
            <a:headEnd/>
            <a:tailEnd/>
          </a:ln>
          <a:effectLst/>
        </p:spPr>
        <p:txBody>
          <a:bodyPr wrap="square">
            <a:spAutoFit/>
          </a:bodyPr>
          <a:lstStyle/>
          <a:p>
            <a:pPr algn="ctr" eaLnBrk="1" hangingPunct="1">
              <a:defRPr/>
            </a:pPr>
            <a:r>
              <a:rPr lang="en-US" sz="2200" dirty="0">
                <a:solidFill>
                  <a:srgbClr val="FFFF00"/>
                </a:solidFill>
                <a:effectLst>
                  <a:outerShdw blurRad="38100" dist="38100" dir="2700000" algn="tl">
                    <a:srgbClr val="000000"/>
                  </a:outerShdw>
                </a:effectLst>
                <a:cs typeface="Arial Unicode MS" panose="020B0604020202020204" pitchFamily="34" charset="-128"/>
              </a:rPr>
              <a:t>Anti angiogenetic factors (soluble receptors) and</a:t>
            </a:r>
            <a:r>
              <a:rPr lang="el-GR" sz="2200" dirty="0">
                <a:solidFill>
                  <a:srgbClr val="FFFF00"/>
                </a:solidFill>
                <a:effectLst>
                  <a:outerShdw blurRad="38100" dist="38100" dir="2700000" algn="tl">
                    <a:srgbClr val="000000"/>
                  </a:outerShdw>
                </a:effectLst>
                <a:cs typeface="Arial Unicode MS" panose="020B0604020202020204" pitchFamily="34" charset="-128"/>
              </a:rPr>
              <a:t> </a:t>
            </a:r>
            <a:r>
              <a:rPr lang="en-US" sz="2200" dirty="0">
                <a:solidFill>
                  <a:srgbClr val="FFFF00"/>
                </a:solidFill>
                <a:effectLst>
                  <a:outerShdw blurRad="38100" dist="38100" dir="2700000" algn="tl">
                    <a:srgbClr val="000000"/>
                  </a:outerShdw>
                </a:effectLst>
                <a:cs typeface="Arial Unicode MS" panose="020B0604020202020204" pitchFamily="34" charset="-128"/>
              </a:rPr>
              <a:t>endothelium </a:t>
            </a:r>
            <a:r>
              <a:rPr lang="en-US" sz="2200" i="1" dirty="0">
                <a:solidFill>
                  <a:srgbClr val="FFFF00"/>
                </a:solidFill>
                <a:effectLst>
                  <a:outerShdw blurRad="38100" dist="38100" dir="2700000" algn="tl">
                    <a:srgbClr val="000000"/>
                  </a:outerShdw>
                </a:effectLst>
                <a:cs typeface="Arial Unicode MS" panose="020B0604020202020204" pitchFamily="34" charset="-128"/>
              </a:rPr>
              <a:t>( </a:t>
            </a:r>
            <a:r>
              <a:rPr lang="en-US" sz="2200" i="1" dirty="0" err="1">
                <a:solidFill>
                  <a:srgbClr val="FFFF00"/>
                </a:solidFill>
                <a:effectLst>
                  <a:outerShdw blurRad="38100" dist="38100" dir="2700000" algn="tl">
                    <a:srgbClr val="000000"/>
                  </a:outerShdw>
                </a:effectLst>
                <a:cs typeface="Arial Unicode MS" panose="020B0604020202020204" pitchFamily="34" charset="-128"/>
              </a:rPr>
              <a:t>sFLTs</a:t>
            </a:r>
            <a:r>
              <a:rPr lang="en-US" sz="2200" i="1" dirty="0">
                <a:solidFill>
                  <a:srgbClr val="FFFF00"/>
                </a:solidFill>
                <a:effectLst>
                  <a:outerShdw blurRad="38100" dist="38100" dir="2700000" algn="tl">
                    <a:srgbClr val="000000"/>
                  </a:outerShdw>
                </a:effectLst>
                <a:cs typeface="Arial Unicode MS" panose="020B0604020202020204" pitchFamily="34" charset="-128"/>
              </a:rPr>
              <a:t> , </a:t>
            </a:r>
            <a:r>
              <a:rPr lang="en-US" sz="2200" i="1" dirty="0" err="1">
                <a:solidFill>
                  <a:srgbClr val="FFFF00"/>
                </a:solidFill>
                <a:effectLst>
                  <a:outerShdw blurRad="38100" dist="38100" dir="2700000" algn="tl">
                    <a:srgbClr val="000000"/>
                  </a:outerShdw>
                </a:effectLst>
                <a:cs typeface="Arial Unicode MS" panose="020B0604020202020204" pitchFamily="34" charset="-128"/>
              </a:rPr>
              <a:t>sENG</a:t>
            </a:r>
            <a:r>
              <a:rPr lang="en-US" sz="2200" i="1" dirty="0">
                <a:solidFill>
                  <a:srgbClr val="FFFF00"/>
                </a:solidFill>
                <a:effectLst>
                  <a:outerShdw blurRad="38100" dist="38100" dir="2700000" algn="tl">
                    <a:srgbClr val="000000"/>
                  </a:outerShdw>
                </a:effectLst>
                <a:cs typeface="Arial Unicode MS" panose="020B0604020202020204" pitchFamily="34" charset="-128"/>
              </a:rPr>
              <a:t> )</a:t>
            </a:r>
          </a:p>
        </p:txBody>
      </p:sp>
      <p:sp>
        <p:nvSpPr>
          <p:cNvPr id="3" name="Ορθογώνιο 2">
            <a:extLst>
              <a:ext uri="{FF2B5EF4-FFF2-40B4-BE49-F238E27FC236}">
                <a16:creationId xmlns:a16="http://schemas.microsoft.com/office/drawing/2014/main" id="{5DA3798A-DD7F-5B13-20E2-05144D79E775}"/>
              </a:ext>
            </a:extLst>
          </p:cNvPr>
          <p:cNvSpPr/>
          <p:nvPr/>
        </p:nvSpPr>
        <p:spPr>
          <a:xfrm>
            <a:off x="6223620" y="4458308"/>
            <a:ext cx="1511499" cy="91490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3"/>
                                        </p:tgtEl>
                                      </p:cBhvr>
                                    </p:animEffect>
                                    <p:set>
                                      <p:cBhvr>
                                        <p:cTn id="31"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6" grpId="0" animBg="1"/>
      <p:bldP spid="17" grpId="0" animBg="1"/>
      <p:bldP spid="18" grpId="0" animBg="1"/>
      <p:bldP spid="19" grpId="0" animBg="1"/>
      <p:bldP spid="20" grpId="0" animBg="1"/>
      <p:bldP spid="21" grpId="0" animBg="1"/>
      <p:bldP spid="23"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a:extLst>
              <a:ext uri="{FF2B5EF4-FFF2-40B4-BE49-F238E27FC236}">
                <a16:creationId xmlns:a16="http://schemas.microsoft.com/office/drawing/2014/main" id="{902FBA5F-5B9D-EAB5-0327-B51F36699E67}"/>
              </a:ext>
            </a:extLst>
          </p:cNvPr>
          <p:cNvSpPr>
            <a:spLocks noGrp="1" noChangeArrowheads="1"/>
          </p:cNvSpPr>
          <p:nvPr>
            <p:ph type="title"/>
          </p:nvPr>
        </p:nvSpPr>
        <p:spPr>
          <a:xfrm>
            <a:off x="652462" y="1091610"/>
            <a:ext cx="8982075" cy="685701"/>
          </a:xfrm>
        </p:spPr>
        <p:txBody>
          <a:bodyPr/>
          <a:lstStyle/>
          <a:p>
            <a:pPr eaLnBrk="1" hangingPunct="1">
              <a:defRPr/>
            </a:pPr>
            <a:r>
              <a:rPr lang="en-US" sz="2000" i="1" dirty="0">
                <a:solidFill>
                  <a:srgbClr val="00FFFF"/>
                </a:solidFill>
                <a:latin typeface="Calibri" pitchFamily="34" charset="0"/>
              </a:rPr>
              <a:t>Levels</a:t>
            </a:r>
            <a:r>
              <a:rPr lang="en-US" sz="2000" dirty="0">
                <a:latin typeface="Calibri" pitchFamily="34" charset="0"/>
              </a:rPr>
              <a:t> </a:t>
            </a:r>
            <a:r>
              <a:rPr lang="en-US" sz="2000" i="1" dirty="0">
                <a:solidFill>
                  <a:srgbClr val="00FFFF"/>
                </a:solidFill>
                <a:latin typeface="Calibri" pitchFamily="34" charset="0"/>
              </a:rPr>
              <a:t>rise </a:t>
            </a:r>
            <a:r>
              <a:rPr lang="en-US" sz="2000" i="1" u="sng" dirty="0">
                <a:solidFill>
                  <a:srgbClr val="00FFFF"/>
                </a:solidFill>
                <a:latin typeface="Calibri" pitchFamily="34" charset="0"/>
              </a:rPr>
              <a:t>proportionally</a:t>
            </a:r>
            <a:r>
              <a:rPr lang="en-US" sz="2000" i="1" dirty="0">
                <a:solidFill>
                  <a:srgbClr val="00FFFF"/>
                </a:solidFill>
                <a:latin typeface="Calibri" pitchFamily="34" charset="0"/>
              </a:rPr>
              <a:t> to the severity of the preeclamptic disorder</a:t>
            </a:r>
            <a:endParaRPr lang="el-GR" sz="2000" i="1" dirty="0">
              <a:solidFill>
                <a:srgbClr val="00FFFF"/>
              </a:solidFill>
              <a:latin typeface="Calibri" pitchFamily="34" charset="0"/>
            </a:endParaRPr>
          </a:p>
        </p:txBody>
      </p:sp>
      <p:sp>
        <p:nvSpPr>
          <p:cNvPr id="70659" name="Text Box 7">
            <a:extLst>
              <a:ext uri="{FF2B5EF4-FFF2-40B4-BE49-F238E27FC236}">
                <a16:creationId xmlns:a16="http://schemas.microsoft.com/office/drawing/2014/main" id="{A8452C93-7074-AFAF-C5BC-A99BCFCE62B6}"/>
              </a:ext>
            </a:extLst>
          </p:cNvPr>
          <p:cNvSpPr txBox="1">
            <a:spLocks noChangeArrowheads="1"/>
          </p:cNvSpPr>
          <p:nvPr/>
        </p:nvSpPr>
        <p:spPr bwMode="auto">
          <a:xfrm>
            <a:off x="247650" y="6433591"/>
            <a:ext cx="100393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9900"/>
              </a:buClr>
              <a:buSzPct val="115000"/>
              <a:buChar char="•"/>
              <a:defRPr sz="3200" b="1">
                <a:solidFill>
                  <a:schemeClr val="bg1"/>
                </a:solidFill>
                <a:latin typeface="Tahoma" panose="020B0604030504040204" pitchFamily="34" charset="0"/>
                <a:ea typeface="Arial Unicode MS" panose="020B0604020202020204" pitchFamily="34" charset="-128"/>
              </a:defRPr>
            </a:lvl1pPr>
            <a:lvl2pPr marL="742950" indent="-285750">
              <a:spcBef>
                <a:spcPct val="20000"/>
              </a:spcBef>
              <a:buChar char="–"/>
              <a:defRPr sz="2800" b="1">
                <a:solidFill>
                  <a:schemeClr val="bg1"/>
                </a:solidFill>
                <a:latin typeface="Tahoma" panose="020B0604030504040204" pitchFamily="34" charset="0"/>
                <a:ea typeface="Arial Unicode MS" panose="020B0604020202020204" pitchFamily="34" charset="-128"/>
              </a:defRPr>
            </a:lvl2pPr>
            <a:lvl3pPr marL="1143000" indent="-228600">
              <a:spcBef>
                <a:spcPct val="20000"/>
              </a:spcBef>
              <a:buChar char="•"/>
              <a:defRPr sz="2400" b="1">
                <a:solidFill>
                  <a:schemeClr val="bg1"/>
                </a:solidFill>
                <a:latin typeface="Tahoma" panose="020B0604030504040204" pitchFamily="34" charset="0"/>
                <a:ea typeface="Arial Unicode MS" panose="020B0604020202020204" pitchFamily="34" charset="-128"/>
              </a:defRPr>
            </a:lvl3pPr>
            <a:lvl4pPr marL="1600200" indent="-228600">
              <a:spcBef>
                <a:spcPct val="20000"/>
              </a:spcBef>
              <a:buChar char="–"/>
              <a:defRPr sz="2000" b="1">
                <a:solidFill>
                  <a:schemeClr val="bg1"/>
                </a:solidFill>
                <a:latin typeface="Tahoma" panose="020B0604030504040204" pitchFamily="34" charset="0"/>
                <a:ea typeface="Arial Unicode MS" panose="020B0604020202020204" pitchFamily="34" charset="-128"/>
              </a:defRPr>
            </a:lvl4pPr>
            <a:lvl5pPr marL="2057400" indent="-228600">
              <a:spcBef>
                <a:spcPct val="20000"/>
              </a:spcBef>
              <a:buChar char="»"/>
              <a:defRPr sz="2000" b="1">
                <a:solidFill>
                  <a:schemeClr val="bg1"/>
                </a:solidFill>
                <a:latin typeface="Tahoma" panose="020B0604030504040204" pitchFamily="34" charset="0"/>
                <a:ea typeface="Arial Unicode MS" panose="020B0604020202020204" pitchFamily="34" charset="-128"/>
              </a:defRPr>
            </a:lvl5pPr>
            <a:lvl6pPr marL="25146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6pPr>
            <a:lvl7pPr marL="29718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7pPr>
            <a:lvl8pPr marL="34290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8pPr>
            <a:lvl9pPr marL="38862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9pPr>
          </a:lstStyle>
          <a:p>
            <a:pPr eaLnBrk="1" hangingPunct="1">
              <a:spcBef>
                <a:spcPct val="0"/>
              </a:spcBef>
              <a:buClrTx/>
              <a:buSzTx/>
              <a:buFontTx/>
              <a:buNone/>
            </a:pPr>
            <a:r>
              <a:rPr lang="en-US" altLang="en-US" sz="1400" dirty="0" err="1">
                <a:solidFill>
                  <a:srgbClr val="FFFF00"/>
                </a:solidFill>
                <a:latin typeface="Calibri" panose="020F0502020204030204" pitchFamily="34" charset="0"/>
                <a:cs typeface="Calibri" panose="020F0502020204030204" pitchFamily="34" charset="0"/>
              </a:rPr>
              <a:t>Venkatesha</a:t>
            </a:r>
            <a:r>
              <a:rPr lang="en-US" altLang="en-US" sz="1400" dirty="0">
                <a:solidFill>
                  <a:srgbClr val="FFFF00"/>
                </a:solidFill>
                <a:latin typeface="Calibri" panose="020F0502020204030204" pitchFamily="34" charset="0"/>
                <a:cs typeface="Calibri" panose="020F0502020204030204" pitchFamily="34" charset="0"/>
              </a:rPr>
              <a:t> S et al. </a:t>
            </a:r>
            <a:r>
              <a:rPr lang="el-GR" altLang="en-US" sz="1400" dirty="0">
                <a:solidFill>
                  <a:srgbClr val="FFFF00"/>
                </a:solidFill>
                <a:latin typeface="Calibri" panose="020F0502020204030204" pitchFamily="34" charset="0"/>
                <a:cs typeface="Calibri" panose="020F0502020204030204" pitchFamily="34" charset="0"/>
              </a:rPr>
              <a:t>					     		 </a:t>
            </a:r>
            <a:r>
              <a:rPr lang="en-US" altLang="en-US" sz="1400" dirty="0">
                <a:solidFill>
                  <a:srgbClr val="FFFF00"/>
                </a:solidFill>
                <a:latin typeface="Calibri" panose="020F0502020204030204" pitchFamily="34" charset="0"/>
                <a:cs typeface="Calibri" panose="020F0502020204030204" pitchFamily="34" charset="0"/>
              </a:rPr>
              <a:t>Nature Medicine 12: 642, 2006 </a:t>
            </a:r>
            <a:endParaRPr lang="el-GR" altLang="en-US" sz="1400" dirty="0">
              <a:solidFill>
                <a:srgbClr val="FFFF00"/>
              </a:solidFill>
              <a:latin typeface="Calibri" panose="020F0502020204030204" pitchFamily="34" charset="0"/>
              <a:cs typeface="Calibri" panose="020F0502020204030204" pitchFamily="34" charset="0"/>
            </a:endParaRPr>
          </a:p>
        </p:txBody>
      </p:sp>
      <p:grpSp>
        <p:nvGrpSpPr>
          <p:cNvPr id="70660" name="Group 10">
            <a:extLst>
              <a:ext uri="{FF2B5EF4-FFF2-40B4-BE49-F238E27FC236}">
                <a16:creationId xmlns:a16="http://schemas.microsoft.com/office/drawing/2014/main" id="{F50F72B0-9FD5-E68B-F80E-C09AD81F8AFA}"/>
              </a:ext>
            </a:extLst>
          </p:cNvPr>
          <p:cNvGrpSpPr>
            <a:grpSpLocks/>
          </p:cNvGrpSpPr>
          <p:nvPr/>
        </p:nvGrpSpPr>
        <p:grpSpPr bwMode="auto">
          <a:xfrm>
            <a:off x="2459039" y="1773238"/>
            <a:ext cx="5616575" cy="4175125"/>
            <a:chOff x="1759124" y="1124744"/>
            <a:chExt cx="6768752" cy="5174984"/>
          </a:xfrm>
        </p:grpSpPr>
        <p:pic>
          <p:nvPicPr>
            <p:cNvPr id="70662" name="Picture 2">
              <a:extLst>
                <a:ext uri="{FF2B5EF4-FFF2-40B4-BE49-F238E27FC236}">
                  <a16:creationId xmlns:a16="http://schemas.microsoft.com/office/drawing/2014/main" id="{4D0E2E6B-39D9-AE02-6D7D-B59DBCCD70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9124" y="1124744"/>
              <a:ext cx="6768752" cy="5174984"/>
            </a:xfrm>
            <a:prstGeom prst="rect">
              <a:avLst/>
            </a:prstGeom>
            <a:noFill/>
            <a:ln w="38100">
              <a:solidFill>
                <a:srgbClr val="990000"/>
              </a:solidFill>
              <a:miter lim="800000"/>
              <a:headEnd/>
              <a:tailEnd/>
            </a:ln>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082F7A5A-BE76-D7D1-7DFE-78F28E5E68BF}"/>
                </a:ext>
              </a:extLst>
            </p:cNvPr>
            <p:cNvSpPr/>
            <p:nvPr/>
          </p:nvSpPr>
          <p:spPr>
            <a:xfrm>
              <a:off x="1829910" y="1270352"/>
              <a:ext cx="288887" cy="574561"/>
            </a:xfrm>
            <a:prstGeom prst="rect">
              <a:avLst/>
            </a:prstGeom>
            <a:solidFill>
              <a:schemeClr val="bg1"/>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l-GR" sz="3600"/>
            </a:p>
          </p:txBody>
        </p:sp>
      </p:grpSp>
      <p:sp>
        <p:nvSpPr>
          <p:cNvPr id="2" name="Text Box 7">
            <a:extLst>
              <a:ext uri="{FF2B5EF4-FFF2-40B4-BE49-F238E27FC236}">
                <a16:creationId xmlns:a16="http://schemas.microsoft.com/office/drawing/2014/main" id="{1A7C4215-32B4-90C0-4AF9-39E6CCF2927F}"/>
              </a:ext>
            </a:extLst>
          </p:cNvPr>
          <p:cNvSpPr txBox="1">
            <a:spLocks noChangeArrowheads="1"/>
          </p:cNvSpPr>
          <p:nvPr/>
        </p:nvSpPr>
        <p:spPr bwMode="auto">
          <a:xfrm>
            <a:off x="210999" y="332656"/>
            <a:ext cx="9718192" cy="430887"/>
          </a:xfrm>
          <a:prstGeom prst="rect">
            <a:avLst/>
          </a:prstGeom>
          <a:noFill/>
          <a:ln w="9525">
            <a:noFill/>
            <a:miter lim="800000"/>
            <a:headEnd/>
            <a:tailEnd/>
          </a:ln>
          <a:effectLst/>
        </p:spPr>
        <p:txBody>
          <a:bodyPr wrap="square">
            <a:spAutoFit/>
          </a:bodyPr>
          <a:lstStyle/>
          <a:p>
            <a:pPr algn="ctr" eaLnBrk="1" hangingPunct="1">
              <a:defRPr/>
            </a:pPr>
            <a:r>
              <a:rPr lang="en-US" sz="2200" dirty="0">
                <a:solidFill>
                  <a:srgbClr val="FFFF00"/>
                </a:solidFill>
                <a:effectLst>
                  <a:outerShdw blurRad="38100" dist="38100" dir="2700000" algn="tl">
                    <a:srgbClr val="000000"/>
                  </a:outerShdw>
                </a:effectLst>
                <a:cs typeface="Arial Unicode MS" panose="020B0604020202020204" pitchFamily="34" charset="-128"/>
              </a:rPr>
              <a:t>Anti-angiogenetic factors </a:t>
            </a:r>
            <a:r>
              <a:rPr lang="en-US" sz="2200" i="1" dirty="0">
                <a:solidFill>
                  <a:srgbClr val="FFC000"/>
                </a:solidFill>
                <a:effectLst>
                  <a:outerShdw blurRad="38100" dist="38100" dir="2700000" algn="tl">
                    <a:srgbClr val="000000"/>
                  </a:outerShdw>
                </a:effectLst>
                <a:cs typeface="Arial Unicode MS" panose="020B0604020202020204" pitchFamily="34" charset="-128"/>
              </a:rPr>
              <a:t>( </a:t>
            </a:r>
            <a:r>
              <a:rPr lang="en-US" sz="2200" i="1" dirty="0" err="1">
                <a:solidFill>
                  <a:srgbClr val="FFC000"/>
                </a:solidFill>
                <a:effectLst>
                  <a:outerShdw blurRad="38100" dist="38100" dir="2700000" algn="tl">
                    <a:srgbClr val="000000"/>
                  </a:outerShdw>
                </a:effectLst>
                <a:cs typeface="Arial Unicode MS" panose="020B0604020202020204" pitchFamily="34" charset="-128"/>
              </a:rPr>
              <a:t>sFLTs</a:t>
            </a:r>
            <a:r>
              <a:rPr lang="en-US" sz="2200" i="1" dirty="0">
                <a:solidFill>
                  <a:srgbClr val="FFC000"/>
                </a:solidFill>
                <a:effectLst>
                  <a:outerShdw blurRad="38100" dist="38100" dir="2700000" algn="tl">
                    <a:srgbClr val="000000"/>
                  </a:outerShdw>
                </a:effectLst>
                <a:cs typeface="Arial Unicode MS" panose="020B0604020202020204" pitchFamily="34" charset="-128"/>
              </a:rPr>
              <a:t> , </a:t>
            </a:r>
            <a:r>
              <a:rPr lang="en-US" sz="2200" i="1" dirty="0" err="1">
                <a:solidFill>
                  <a:srgbClr val="FFC000"/>
                </a:solidFill>
                <a:effectLst>
                  <a:outerShdw blurRad="38100" dist="38100" dir="2700000" algn="tl">
                    <a:srgbClr val="000000"/>
                  </a:outerShdw>
                </a:effectLst>
                <a:cs typeface="Arial Unicode MS" panose="020B0604020202020204" pitchFamily="34" charset="-128"/>
              </a:rPr>
              <a:t>sENG</a:t>
            </a:r>
            <a:r>
              <a:rPr lang="en-US" sz="2200" i="1" dirty="0">
                <a:solidFill>
                  <a:srgbClr val="FFC000"/>
                </a:solidFill>
                <a:effectLst>
                  <a:outerShdw blurRad="38100" dist="38100" dir="2700000" algn="tl">
                    <a:srgbClr val="000000"/>
                  </a:outerShdw>
                </a:effectLst>
                <a:cs typeface="Arial Unicode MS" panose="020B0604020202020204" pitchFamily="34" charset="-128"/>
              </a:rPr>
              <a:t> ) </a:t>
            </a:r>
            <a:r>
              <a:rPr lang="en-US" sz="2200" dirty="0">
                <a:solidFill>
                  <a:srgbClr val="FFFF00"/>
                </a:solidFill>
                <a:effectLst>
                  <a:outerShdw blurRad="38100" dist="38100" dir="2700000" algn="tl">
                    <a:srgbClr val="000000"/>
                  </a:outerShdw>
                </a:effectLst>
              </a:rPr>
              <a:t>and Preeclamptic syndromes</a:t>
            </a:r>
          </a:p>
        </p:txBody>
      </p:sp>
      <p:pic>
        <p:nvPicPr>
          <p:cNvPr id="3" name="Graphic 2" descr="Pregnant lady">
            <a:extLst>
              <a:ext uri="{FF2B5EF4-FFF2-40B4-BE49-F238E27FC236}">
                <a16:creationId xmlns:a16="http://schemas.microsoft.com/office/drawing/2014/main" id="{BBD06247-4742-5D15-581F-CDC227363E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5718" y="1773238"/>
            <a:ext cx="799896" cy="799895"/>
          </a:xfrm>
          <a:prstGeom prst="rect">
            <a:avLst/>
          </a:prstGeom>
          <a:solidFill>
            <a:srgbClr val="99FF33"/>
          </a:solid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82BDA691-289C-D8BD-DC71-E6942B703B89}"/>
              </a:ext>
            </a:extLst>
          </p:cNvPr>
          <p:cNvSpPr txBox="1">
            <a:spLocks noChangeArrowheads="1"/>
          </p:cNvSpPr>
          <p:nvPr/>
        </p:nvSpPr>
        <p:spPr>
          <a:xfrm>
            <a:off x="1255068" y="1628801"/>
            <a:ext cx="3290150" cy="756857"/>
          </a:xfrm>
          <a:prstGeom prst="rect">
            <a:avLst/>
          </a:prstGeom>
          <a:solidFill>
            <a:srgbClr val="FFC000"/>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ctr">
              <a:defRPr sz="2200">
                <a:solidFill>
                  <a:srgbClr val="FFFF66"/>
                </a:solidFill>
                <a:effectLst/>
                <a:cs typeface="Calibri" pitchFamily="34" charset="0"/>
              </a:defRPr>
            </a:lvl1pPr>
            <a:lvl2pPr algn="ctr">
              <a:defRPr sz="4300">
                <a:solidFill>
                  <a:srgbClr val="FFFF66"/>
                </a:solidFill>
                <a:effectLst>
                  <a:outerShdw blurRad="38100" dist="38100" dir="2700000" algn="tl">
                    <a:srgbClr val="000000"/>
                  </a:outerShdw>
                </a:effectLst>
                <a:latin typeface="Tahoma" charset="0"/>
                <a:cs typeface="Arial Unicode MS" pitchFamily="34" charset="-128"/>
              </a:defRPr>
            </a:lvl2pPr>
            <a:lvl3pPr algn="ctr">
              <a:defRPr sz="4300">
                <a:solidFill>
                  <a:srgbClr val="FFFF66"/>
                </a:solidFill>
                <a:effectLst>
                  <a:outerShdw blurRad="38100" dist="38100" dir="2700000" algn="tl">
                    <a:srgbClr val="000000"/>
                  </a:outerShdw>
                </a:effectLst>
                <a:latin typeface="Tahoma" charset="0"/>
                <a:cs typeface="Arial Unicode MS" pitchFamily="34" charset="-128"/>
              </a:defRPr>
            </a:lvl3pPr>
            <a:lvl4pPr algn="ctr">
              <a:defRPr sz="4300">
                <a:solidFill>
                  <a:srgbClr val="FFFF66"/>
                </a:solidFill>
                <a:effectLst>
                  <a:outerShdw blurRad="38100" dist="38100" dir="2700000" algn="tl">
                    <a:srgbClr val="000000"/>
                  </a:outerShdw>
                </a:effectLst>
                <a:latin typeface="Tahoma" charset="0"/>
                <a:cs typeface="Arial Unicode MS" pitchFamily="34" charset="-128"/>
              </a:defRPr>
            </a:lvl4pPr>
            <a:lvl5pPr algn="ctr">
              <a:defRPr sz="4300">
                <a:solidFill>
                  <a:srgbClr val="FFFF66"/>
                </a:solidFill>
                <a:effectLst>
                  <a:outerShdw blurRad="38100" dist="38100" dir="2700000" algn="tl">
                    <a:srgbClr val="000000"/>
                  </a:outerShdw>
                </a:effectLst>
                <a:latin typeface="Tahoma" charset="0"/>
                <a:cs typeface="Arial Unicode MS" pitchFamily="34" charset="-128"/>
              </a:defRPr>
            </a:lvl5pPr>
            <a:lvl6pPr marL="457200" algn="ctr" fontAlgn="base">
              <a:spcBef>
                <a:spcPct val="0"/>
              </a:spcBef>
              <a:spcAft>
                <a:spcPct val="0"/>
              </a:spcAft>
              <a:defRPr sz="4300">
                <a:solidFill>
                  <a:srgbClr val="FFFF66"/>
                </a:solidFill>
                <a:effectLst>
                  <a:outerShdw blurRad="38100" dist="38100" dir="2700000" algn="tl">
                    <a:srgbClr val="000000"/>
                  </a:outerShdw>
                </a:effectLst>
                <a:latin typeface="Tahoma" charset="0"/>
              </a:defRPr>
            </a:lvl6pPr>
            <a:lvl7pPr marL="914400" algn="ctr" fontAlgn="base">
              <a:spcBef>
                <a:spcPct val="0"/>
              </a:spcBef>
              <a:spcAft>
                <a:spcPct val="0"/>
              </a:spcAft>
              <a:defRPr sz="4300">
                <a:solidFill>
                  <a:srgbClr val="FFFF66"/>
                </a:solidFill>
                <a:effectLst>
                  <a:outerShdw blurRad="38100" dist="38100" dir="2700000" algn="tl">
                    <a:srgbClr val="000000"/>
                  </a:outerShdw>
                </a:effectLst>
                <a:latin typeface="Tahoma" charset="0"/>
              </a:defRPr>
            </a:lvl7pPr>
            <a:lvl8pPr marL="1371600" algn="ctr" fontAlgn="base">
              <a:spcBef>
                <a:spcPct val="0"/>
              </a:spcBef>
              <a:spcAft>
                <a:spcPct val="0"/>
              </a:spcAft>
              <a:defRPr sz="4300">
                <a:solidFill>
                  <a:srgbClr val="FFFF66"/>
                </a:solidFill>
                <a:effectLst>
                  <a:outerShdw blurRad="38100" dist="38100" dir="2700000" algn="tl">
                    <a:srgbClr val="000000"/>
                  </a:outerShdw>
                </a:effectLst>
                <a:latin typeface="Tahoma" charset="0"/>
              </a:defRPr>
            </a:lvl8pPr>
            <a:lvl9pPr marL="1828800" algn="ctr" fontAlgn="base">
              <a:spcBef>
                <a:spcPct val="0"/>
              </a:spcBef>
              <a:spcAft>
                <a:spcPct val="0"/>
              </a:spcAft>
              <a:defRPr sz="4300">
                <a:solidFill>
                  <a:srgbClr val="FFFF66"/>
                </a:solidFill>
                <a:effectLst>
                  <a:outerShdw blurRad="38100" dist="38100" dir="2700000" algn="tl">
                    <a:srgbClr val="000000"/>
                  </a:outerShdw>
                </a:effectLst>
                <a:latin typeface="Tahoma" charset="0"/>
              </a:defRPr>
            </a:lvl9pPr>
          </a:lstStyle>
          <a:p>
            <a:r>
              <a:rPr lang="en-US" sz="1800" dirty="0">
                <a:solidFill>
                  <a:srgbClr val="C00000"/>
                </a:solidFill>
              </a:rPr>
              <a:t>sFlt-1 and</a:t>
            </a:r>
            <a:r>
              <a:rPr lang="el-GR" sz="1800" dirty="0">
                <a:solidFill>
                  <a:srgbClr val="C00000"/>
                </a:solidFill>
              </a:rPr>
              <a:t> </a:t>
            </a:r>
            <a:r>
              <a:rPr lang="en-US" sz="1800" dirty="0" err="1">
                <a:solidFill>
                  <a:srgbClr val="C00000"/>
                </a:solidFill>
              </a:rPr>
              <a:t>sEng</a:t>
            </a:r>
            <a:r>
              <a:rPr lang="el-GR" sz="1800" dirty="0">
                <a:solidFill>
                  <a:srgbClr val="C00000"/>
                </a:solidFill>
              </a:rPr>
              <a:t> : </a:t>
            </a:r>
            <a:r>
              <a:rPr lang="en-US" sz="1800" dirty="0">
                <a:solidFill>
                  <a:srgbClr val="C00000"/>
                </a:solidFill>
              </a:rPr>
              <a:t>experimental</a:t>
            </a:r>
            <a:r>
              <a:rPr lang="el-GR" sz="1800" dirty="0">
                <a:solidFill>
                  <a:srgbClr val="C00000"/>
                </a:solidFill>
              </a:rPr>
              <a:t> </a:t>
            </a:r>
            <a:r>
              <a:rPr lang="en-US" sz="1800" dirty="0">
                <a:solidFill>
                  <a:srgbClr val="C00000"/>
                </a:solidFill>
              </a:rPr>
              <a:t>Glomerular</a:t>
            </a:r>
            <a:r>
              <a:rPr lang="el-GR" sz="1800" dirty="0">
                <a:solidFill>
                  <a:srgbClr val="C00000"/>
                </a:solidFill>
              </a:rPr>
              <a:t> </a:t>
            </a:r>
            <a:r>
              <a:rPr lang="en-US" sz="1800" dirty="0">
                <a:solidFill>
                  <a:srgbClr val="C00000"/>
                </a:solidFill>
              </a:rPr>
              <a:t>Endotheliosis</a:t>
            </a:r>
            <a:endParaRPr lang="el-GR" sz="1800" dirty="0">
              <a:solidFill>
                <a:srgbClr val="C00000"/>
              </a:solidFill>
            </a:endParaRPr>
          </a:p>
        </p:txBody>
      </p:sp>
      <p:pic>
        <p:nvPicPr>
          <p:cNvPr id="6" name="Picture 2">
            <a:extLst>
              <a:ext uri="{FF2B5EF4-FFF2-40B4-BE49-F238E27FC236}">
                <a16:creationId xmlns:a16="http://schemas.microsoft.com/office/drawing/2014/main" id="{829DD950-F19D-82BE-2629-C8D09C2425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9932" y="2518866"/>
            <a:ext cx="2698710" cy="2000306"/>
          </a:xfrm>
          <a:prstGeom prst="rect">
            <a:avLst/>
          </a:prstGeom>
          <a:noFill/>
          <a:ln w="57150">
            <a:solidFill>
              <a:srgbClr val="99FF33"/>
            </a:solidFill>
            <a:miter lim="800000"/>
            <a:headEnd/>
            <a:tailEnd/>
          </a:ln>
          <a:extLst>
            <a:ext uri="{909E8E84-426E-40DD-AFC4-6F175D3DCCD1}">
              <a14:hiddenFill xmlns:a14="http://schemas.microsoft.com/office/drawing/2010/main">
                <a:solidFill>
                  <a:srgbClr val="FFFFFF"/>
                </a:solidFill>
              </a14:hiddenFill>
            </a:ext>
          </a:extLst>
        </p:spPr>
      </p:pic>
      <p:pic>
        <p:nvPicPr>
          <p:cNvPr id="10" name="Εικόνα 9">
            <a:extLst>
              <a:ext uri="{FF2B5EF4-FFF2-40B4-BE49-F238E27FC236}">
                <a16:creationId xmlns:a16="http://schemas.microsoft.com/office/drawing/2014/main" id="{E81DF77E-0C24-2075-DC15-F602AAF85E3B}"/>
              </a:ext>
            </a:extLst>
          </p:cNvPr>
          <p:cNvPicPr>
            <a:picLocks noChangeAspect="1"/>
          </p:cNvPicPr>
          <p:nvPr/>
        </p:nvPicPr>
        <p:blipFill rotWithShape="1">
          <a:blip r:embed="rId3"/>
          <a:srcRect l="29840" t="19760" r="13040" b="16401"/>
          <a:stretch/>
        </p:blipFill>
        <p:spPr>
          <a:xfrm>
            <a:off x="4446931" y="1629043"/>
            <a:ext cx="768577" cy="858997"/>
          </a:xfrm>
          <a:prstGeom prst="rect">
            <a:avLst/>
          </a:prstGeom>
        </p:spPr>
      </p:pic>
      <p:pic>
        <p:nvPicPr>
          <p:cNvPr id="11" name="Graphic 2" descr="Pregnant lady">
            <a:extLst>
              <a:ext uri="{FF2B5EF4-FFF2-40B4-BE49-F238E27FC236}">
                <a16:creationId xmlns:a16="http://schemas.microsoft.com/office/drawing/2014/main" id="{320E27CD-63E3-0E14-3BA9-2334202ED4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4367" y="2488040"/>
            <a:ext cx="799896" cy="799895"/>
          </a:xfrm>
          <a:prstGeom prst="rect">
            <a:avLst/>
          </a:prstGeom>
          <a:solidFill>
            <a:srgbClr val="99FF33"/>
          </a:solidFill>
          <a:ln>
            <a:noFill/>
          </a:ln>
        </p:spPr>
      </p:pic>
      <p:pic>
        <p:nvPicPr>
          <p:cNvPr id="4" name="Picture 7" descr="C:\Users\Makis\Desktop\Picture1.png">
            <a:extLst>
              <a:ext uri="{FF2B5EF4-FFF2-40B4-BE49-F238E27FC236}">
                <a16:creationId xmlns:a16="http://schemas.microsoft.com/office/drawing/2014/main" id="{61C88FB2-82AA-247A-3E83-279AD79E75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108" t="1550" r="1964" b="4143"/>
          <a:stretch>
            <a:fillRect/>
          </a:stretch>
        </p:blipFill>
        <p:spPr bwMode="auto">
          <a:xfrm>
            <a:off x="1294172" y="2343858"/>
            <a:ext cx="3907697" cy="3389398"/>
          </a:xfrm>
          <a:prstGeom prst="rect">
            <a:avLst/>
          </a:prstGeom>
          <a:noFill/>
          <a:ln w="38100">
            <a:solidFill>
              <a:srgbClr val="FFC000"/>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A86192D-C23C-29F6-0A55-CB84F0F389B3}"/>
              </a:ext>
            </a:extLst>
          </p:cNvPr>
          <p:cNvSpPr txBox="1">
            <a:spLocks noChangeArrowheads="1"/>
          </p:cNvSpPr>
          <p:nvPr/>
        </p:nvSpPr>
        <p:spPr>
          <a:xfrm>
            <a:off x="724470" y="1155118"/>
            <a:ext cx="8982075" cy="473683"/>
          </a:xfrm>
          <a:prstGeom prst="rect">
            <a:avLst/>
          </a:prstGeom>
        </p:spPr>
        <p:txBody>
          <a:bodyPr/>
          <a:lstStyle>
            <a:lvl1pPr algn="ctr" rtl="0" eaLnBrk="0" fontAlgn="base" hangingPunct="0">
              <a:spcBef>
                <a:spcPct val="0"/>
              </a:spcBef>
              <a:spcAft>
                <a:spcPct val="0"/>
              </a:spcAft>
              <a:defRPr sz="4300" b="1">
                <a:solidFill>
                  <a:srgbClr val="FFFF66"/>
                </a:solidFill>
                <a:effectLst>
                  <a:outerShdw blurRad="38100" dist="38100" dir="2700000" algn="tl">
                    <a:srgbClr val="000000"/>
                  </a:outerShdw>
                </a:effectLst>
                <a:latin typeface="+mj-lt"/>
                <a:ea typeface="Arial Unicode MS" pitchFamily="34" charset="-128"/>
                <a:cs typeface="Arial Unicode MS" pitchFamily="34" charset="-128"/>
              </a:defRPr>
            </a:lvl1pPr>
            <a:lvl2pPr algn="ctr" rtl="0" eaLnBrk="0" fontAlgn="base" hangingPunct="0">
              <a:spcBef>
                <a:spcPct val="0"/>
              </a:spcBef>
              <a:spcAft>
                <a:spcPct val="0"/>
              </a:spcAft>
              <a:defRPr sz="4300" b="1">
                <a:solidFill>
                  <a:srgbClr val="FFFF66"/>
                </a:solidFill>
                <a:effectLst>
                  <a:outerShdw blurRad="38100" dist="38100" dir="2700000" algn="tl">
                    <a:srgbClr val="000000"/>
                  </a:outerShdw>
                </a:effectLst>
                <a:latin typeface="Tahoma" charset="0"/>
                <a:ea typeface="Arial Unicode MS" pitchFamily="34" charset="-128"/>
                <a:cs typeface="Arial Unicode MS" pitchFamily="34" charset="-128"/>
              </a:defRPr>
            </a:lvl2pPr>
            <a:lvl3pPr algn="ctr" rtl="0" eaLnBrk="0" fontAlgn="base" hangingPunct="0">
              <a:spcBef>
                <a:spcPct val="0"/>
              </a:spcBef>
              <a:spcAft>
                <a:spcPct val="0"/>
              </a:spcAft>
              <a:defRPr sz="4300" b="1">
                <a:solidFill>
                  <a:srgbClr val="FFFF66"/>
                </a:solidFill>
                <a:effectLst>
                  <a:outerShdw blurRad="38100" dist="38100" dir="2700000" algn="tl">
                    <a:srgbClr val="000000"/>
                  </a:outerShdw>
                </a:effectLst>
                <a:latin typeface="Tahoma" charset="0"/>
                <a:ea typeface="Arial Unicode MS" pitchFamily="34" charset="-128"/>
                <a:cs typeface="Arial Unicode MS" pitchFamily="34" charset="-128"/>
              </a:defRPr>
            </a:lvl3pPr>
            <a:lvl4pPr algn="ctr" rtl="0" eaLnBrk="0" fontAlgn="base" hangingPunct="0">
              <a:spcBef>
                <a:spcPct val="0"/>
              </a:spcBef>
              <a:spcAft>
                <a:spcPct val="0"/>
              </a:spcAft>
              <a:defRPr sz="4300" b="1">
                <a:solidFill>
                  <a:srgbClr val="FFFF66"/>
                </a:solidFill>
                <a:effectLst>
                  <a:outerShdw blurRad="38100" dist="38100" dir="2700000" algn="tl">
                    <a:srgbClr val="000000"/>
                  </a:outerShdw>
                </a:effectLst>
                <a:latin typeface="Tahoma" charset="0"/>
                <a:ea typeface="Arial Unicode MS" pitchFamily="34" charset="-128"/>
                <a:cs typeface="Arial Unicode MS" pitchFamily="34" charset="-128"/>
              </a:defRPr>
            </a:lvl4pPr>
            <a:lvl5pPr algn="ctr" rtl="0" eaLnBrk="0" fontAlgn="base" hangingPunct="0">
              <a:spcBef>
                <a:spcPct val="0"/>
              </a:spcBef>
              <a:spcAft>
                <a:spcPct val="0"/>
              </a:spcAft>
              <a:defRPr sz="4300" b="1">
                <a:solidFill>
                  <a:srgbClr val="FFFF66"/>
                </a:solidFill>
                <a:effectLst>
                  <a:outerShdw blurRad="38100" dist="38100" dir="2700000" algn="tl">
                    <a:srgbClr val="000000"/>
                  </a:outerShdw>
                </a:effectLst>
                <a:latin typeface="Tahoma" charset="0"/>
                <a:ea typeface="Arial Unicode MS" pitchFamily="34" charset="-128"/>
                <a:cs typeface="Arial Unicode MS" pitchFamily="34" charset="-128"/>
              </a:defRPr>
            </a:lvl5pPr>
            <a:lvl6pPr marL="457232" algn="ctr" rtl="0" fontAlgn="base">
              <a:spcBef>
                <a:spcPct val="0"/>
              </a:spcBef>
              <a:spcAft>
                <a:spcPct val="0"/>
              </a:spcAft>
              <a:defRPr sz="4300" b="1">
                <a:solidFill>
                  <a:srgbClr val="FFFF66"/>
                </a:solidFill>
                <a:effectLst>
                  <a:outerShdw blurRad="38100" dist="38100" dir="2700000" algn="tl">
                    <a:srgbClr val="000000"/>
                  </a:outerShdw>
                </a:effectLst>
                <a:latin typeface="Tahoma" charset="0"/>
              </a:defRPr>
            </a:lvl6pPr>
            <a:lvl7pPr marL="914466" algn="ctr" rtl="0" fontAlgn="base">
              <a:spcBef>
                <a:spcPct val="0"/>
              </a:spcBef>
              <a:spcAft>
                <a:spcPct val="0"/>
              </a:spcAft>
              <a:defRPr sz="4300" b="1">
                <a:solidFill>
                  <a:srgbClr val="FFFF66"/>
                </a:solidFill>
                <a:effectLst>
                  <a:outerShdw blurRad="38100" dist="38100" dir="2700000" algn="tl">
                    <a:srgbClr val="000000"/>
                  </a:outerShdw>
                </a:effectLst>
                <a:latin typeface="Tahoma" charset="0"/>
              </a:defRPr>
            </a:lvl7pPr>
            <a:lvl8pPr marL="1371698" algn="ctr" rtl="0" fontAlgn="base">
              <a:spcBef>
                <a:spcPct val="0"/>
              </a:spcBef>
              <a:spcAft>
                <a:spcPct val="0"/>
              </a:spcAft>
              <a:defRPr sz="4300" b="1">
                <a:solidFill>
                  <a:srgbClr val="FFFF66"/>
                </a:solidFill>
                <a:effectLst>
                  <a:outerShdw blurRad="38100" dist="38100" dir="2700000" algn="tl">
                    <a:srgbClr val="000000"/>
                  </a:outerShdw>
                </a:effectLst>
                <a:latin typeface="Tahoma" charset="0"/>
              </a:defRPr>
            </a:lvl8pPr>
            <a:lvl9pPr marL="1828931" algn="ctr" rtl="0" fontAlgn="base">
              <a:spcBef>
                <a:spcPct val="0"/>
              </a:spcBef>
              <a:spcAft>
                <a:spcPct val="0"/>
              </a:spcAft>
              <a:defRPr sz="4300" b="1">
                <a:solidFill>
                  <a:srgbClr val="FFFF66"/>
                </a:solidFill>
                <a:effectLst>
                  <a:outerShdw blurRad="38100" dist="38100" dir="2700000" algn="tl">
                    <a:srgbClr val="000000"/>
                  </a:outerShdw>
                </a:effectLst>
                <a:latin typeface="Tahoma" charset="0"/>
              </a:defRPr>
            </a:lvl9pPr>
          </a:lstStyle>
          <a:p>
            <a:pPr eaLnBrk="1" hangingPunct="1">
              <a:defRPr/>
            </a:pPr>
            <a:r>
              <a:rPr lang="en-US" sz="2000" i="1" kern="0" dirty="0">
                <a:solidFill>
                  <a:srgbClr val="00FFFF"/>
                </a:solidFill>
                <a:latin typeface="Calibri" pitchFamily="34" charset="0"/>
              </a:rPr>
              <a:t>confirmatory Experimental models !</a:t>
            </a:r>
            <a:endParaRPr lang="el-GR" sz="2000" i="1" kern="0" dirty="0">
              <a:solidFill>
                <a:srgbClr val="00FFFF"/>
              </a:solidFill>
              <a:latin typeface="Calibri" pitchFamily="34" charset="0"/>
            </a:endParaRPr>
          </a:p>
        </p:txBody>
      </p:sp>
      <p:sp>
        <p:nvSpPr>
          <p:cNvPr id="8" name="Text Box 7">
            <a:extLst>
              <a:ext uri="{FF2B5EF4-FFF2-40B4-BE49-F238E27FC236}">
                <a16:creationId xmlns:a16="http://schemas.microsoft.com/office/drawing/2014/main" id="{1FC33287-48CA-5D67-F6F1-9D7E4D488351}"/>
              </a:ext>
            </a:extLst>
          </p:cNvPr>
          <p:cNvSpPr txBox="1">
            <a:spLocks noChangeArrowheads="1"/>
          </p:cNvSpPr>
          <p:nvPr/>
        </p:nvSpPr>
        <p:spPr bwMode="auto">
          <a:xfrm>
            <a:off x="284404" y="298438"/>
            <a:ext cx="9718192" cy="430887"/>
          </a:xfrm>
          <a:prstGeom prst="rect">
            <a:avLst/>
          </a:prstGeom>
          <a:noFill/>
          <a:ln w="9525">
            <a:noFill/>
            <a:miter lim="800000"/>
            <a:headEnd/>
            <a:tailEnd/>
          </a:ln>
          <a:effectLst/>
        </p:spPr>
        <p:txBody>
          <a:bodyPr wrap="square">
            <a:spAutoFit/>
          </a:bodyPr>
          <a:lstStyle/>
          <a:p>
            <a:pPr algn="ctr" eaLnBrk="1" hangingPunct="1">
              <a:defRPr/>
            </a:pPr>
            <a:r>
              <a:rPr lang="en-US" sz="2200" dirty="0">
                <a:solidFill>
                  <a:srgbClr val="FFFF00"/>
                </a:solidFill>
                <a:effectLst>
                  <a:outerShdw blurRad="38100" dist="38100" dir="2700000" algn="tl">
                    <a:srgbClr val="000000"/>
                  </a:outerShdw>
                </a:effectLst>
                <a:cs typeface="Arial Unicode MS" panose="020B0604020202020204" pitchFamily="34" charset="-128"/>
              </a:rPr>
              <a:t>Anti-angiogenetic factors </a:t>
            </a:r>
            <a:r>
              <a:rPr lang="en-US" sz="2200" i="1" dirty="0">
                <a:solidFill>
                  <a:srgbClr val="FFC000"/>
                </a:solidFill>
                <a:effectLst>
                  <a:outerShdw blurRad="38100" dist="38100" dir="2700000" algn="tl">
                    <a:srgbClr val="000000"/>
                  </a:outerShdw>
                </a:effectLst>
                <a:cs typeface="Arial Unicode MS" panose="020B0604020202020204" pitchFamily="34" charset="-128"/>
              </a:rPr>
              <a:t>( </a:t>
            </a:r>
            <a:r>
              <a:rPr lang="en-US" sz="2200" i="1" dirty="0" err="1">
                <a:solidFill>
                  <a:srgbClr val="FFC000"/>
                </a:solidFill>
                <a:effectLst>
                  <a:outerShdw blurRad="38100" dist="38100" dir="2700000" algn="tl">
                    <a:srgbClr val="000000"/>
                  </a:outerShdw>
                </a:effectLst>
                <a:cs typeface="Arial Unicode MS" panose="020B0604020202020204" pitchFamily="34" charset="-128"/>
              </a:rPr>
              <a:t>sFLTs</a:t>
            </a:r>
            <a:r>
              <a:rPr lang="en-US" sz="2200" i="1" dirty="0">
                <a:solidFill>
                  <a:srgbClr val="FFC000"/>
                </a:solidFill>
                <a:effectLst>
                  <a:outerShdw blurRad="38100" dist="38100" dir="2700000" algn="tl">
                    <a:srgbClr val="000000"/>
                  </a:outerShdw>
                </a:effectLst>
                <a:cs typeface="Arial Unicode MS" panose="020B0604020202020204" pitchFamily="34" charset="-128"/>
              </a:rPr>
              <a:t> , </a:t>
            </a:r>
            <a:r>
              <a:rPr lang="en-US" sz="2200" i="1" dirty="0" err="1">
                <a:solidFill>
                  <a:srgbClr val="FFC000"/>
                </a:solidFill>
                <a:effectLst>
                  <a:outerShdw blurRad="38100" dist="38100" dir="2700000" algn="tl">
                    <a:srgbClr val="000000"/>
                  </a:outerShdw>
                </a:effectLst>
                <a:cs typeface="Arial Unicode MS" panose="020B0604020202020204" pitchFamily="34" charset="-128"/>
              </a:rPr>
              <a:t>sENG</a:t>
            </a:r>
            <a:r>
              <a:rPr lang="en-US" sz="2200" i="1" dirty="0">
                <a:solidFill>
                  <a:srgbClr val="FFC000"/>
                </a:solidFill>
                <a:effectLst>
                  <a:outerShdw blurRad="38100" dist="38100" dir="2700000" algn="tl">
                    <a:srgbClr val="000000"/>
                  </a:outerShdw>
                </a:effectLst>
                <a:cs typeface="Arial Unicode MS" panose="020B0604020202020204" pitchFamily="34" charset="-128"/>
              </a:rPr>
              <a:t> ) </a:t>
            </a:r>
            <a:r>
              <a:rPr lang="en-US" sz="2200" dirty="0">
                <a:solidFill>
                  <a:srgbClr val="FFFF00"/>
                </a:solidFill>
                <a:effectLst>
                  <a:outerShdw blurRad="38100" dist="38100" dir="2700000" algn="tl">
                    <a:srgbClr val="000000"/>
                  </a:outerShdw>
                </a:effectLst>
              </a:rPr>
              <a:t>and Preeclamptic syndromes</a:t>
            </a:r>
          </a:p>
        </p:txBody>
      </p:sp>
      <p:sp>
        <p:nvSpPr>
          <p:cNvPr id="2" name="Text Box 7">
            <a:extLst>
              <a:ext uri="{FF2B5EF4-FFF2-40B4-BE49-F238E27FC236}">
                <a16:creationId xmlns:a16="http://schemas.microsoft.com/office/drawing/2014/main" id="{138B50CF-08DD-1626-FE49-C32F0BFB97BE}"/>
              </a:ext>
            </a:extLst>
          </p:cNvPr>
          <p:cNvSpPr txBox="1">
            <a:spLocks noChangeArrowheads="1"/>
          </p:cNvSpPr>
          <p:nvPr/>
        </p:nvSpPr>
        <p:spPr bwMode="auto">
          <a:xfrm>
            <a:off x="247650" y="6433591"/>
            <a:ext cx="100393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9900"/>
              </a:buClr>
              <a:buSzPct val="115000"/>
              <a:buChar char="•"/>
              <a:defRPr sz="3200" b="1">
                <a:solidFill>
                  <a:schemeClr val="bg1"/>
                </a:solidFill>
                <a:latin typeface="Tahoma" panose="020B0604030504040204" pitchFamily="34" charset="0"/>
                <a:ea typeface="Arial Unicode MS" panose="020B0604020202020204" pitchFamily="34" charset="-128"/>
              </a:defRPr>
            </a:lvl1pPr>
            <a:lvl2pPr marL="742950" indent="-285750">
              <a:spcBef>
                <a:spcPct val="20000"/>
              </a:spcBef>
              <a:buChar char="–"/>
              <a:defRPr sz="2800" b="1">
                <a:solidFill>
                  <a:schemeClr val="bg1"/>
                </a:solidFill>
                <a:latin typeface="Tahoma" panose="020B0604030504040204" pitchFamily="34" charset="0"/>
                <a:ea typeface="Arial Unicode MS" panose="020B0604020202020204" pitchFamily="34" charset="-128"/>
              </a:defRPr>
            </a:lvl2pPr>
            <a:lvl3pPr marL="1143000" indent="-228600">
              <a:spcBef>
                <a:spcPct val="20000"/>
              </a:spcBef>
              <a:buChar char="•"/>
              <a:defRPr sz="2400" b="1">
                <a:solidFill>
                  <a:schemeClr val="bg1"/>
                </a:solidFill>
                <a:latin typeface="Tahoma" panose="020B0604030504040204" pitchFamily="34" charset="0"/>
                <a:ea typeface="Arial Unicode MS" panose="020B0604020202020204" pitchFamily="34" charset="-128"/>
              </a:defRPr>
            </a:lvl3pPr>
            <a:lvl4pPr marL="1600200" indent="-228600">
              <a:spcBef>
                <a:spcPct val="20000"/>
              </a:spcBef>
              <a:buChar char="–"/>
              <a:defRPr sz="2000" b="1">
                <a:solidFill>
                  <a:schemeClr val="bg1"/>
                </a:solidFill>
                <a:latin typeface="Tahoma" panose="020B0604030504040204" pitchFamily="34" charset="0"/>
                <a:ea typeface="Arial Unicode MS" panose="020B0604020202020204" pitchFamily="34" charset="-128"/>
              </a:defRPr>
            </a:lvl4pPr>
            <a:lvl5pPr marL="2057400" indent="-228600">
              <a:spcBef>
                <a:spcPct val="20000"/>
              </a:spcBef>
              <a:buChar char="»"/>
              <a:defRPr sz="2000" b="1">
                <a:solidFill>
                  <a:schemeClr val="bg1"/>
                </a:solidFill>
                <a:latin typeface="Tahoma" panose="020B0604030504040204" pitchFamily="34" charset="0"/>
                <a:ea typeface="Arial Unicode MS" panose="020B0604020202020204" pitchFamily="34" charset="-128"/>
              </a:defRPr>
            </a:lvl5pPr>
            <a:lvl6pPr marL="25146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6pPr>
            <a:lvl7pPr marL="29718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7pPr>
            <a:lvl8pPr marL="34290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8pPr>
            <a:lvl9pPr marL="38862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9pPr>
          </a:lstStyle>
          <a:p>
            <a:pPr eaLnBrk="1" hangingPunct="1">
              <a:spcBef>
                <a:spcPct val="0"/>
              </a:spcBef>
              <a:buClrTx/>
              <a:buSzTx/>
              <a:buFontTx/>
              <a:buNone/>
            </a:pPr>
            <a:r>
              <a:rPr lang="en-US" altLang="en-US" sz="1400" dirty="0" err="1">
                <a:solidFill>
                  <a:srgbClr val="FFFF00"/>
                </a:solidFill>
                <a:latin typeface="Calibri" panose="020F0502020204030204" pitchFamily="34" charset="0"/>
                <a:cs typeface="Calibri" panose="020F0502020204030204" pitchFamily="34" charset="0"/>
              </a:rPr>
              <a:t>Venkatesha</a:t>
            </a:r>
            <a:r>
              <a:rPr lang="en-US" altLang="en-US" sz="1400" dirty="0">
                <a:solidFill>
                  <a:srgbClr val="FFFF00"/>
                </a:solidFill>
                <a:latin typeface="Calibri" panose="020F0502020204030204" pitchFamily="34" charset="0"/>
                <a:cs typeface="Calibri" panose="020F0502020204030204" pitchFamily="34" charset="0"/>
              </a:rPr>
              <a:t> S et al. </a:t>
            </a:r>
            <a:r>
              <a:rPr lang="el-GR" altLang="en-US" sz="1400" dirty="0">
                <a:solidFill>
                  <a:srgbClr val="FFFF00"/>
                </a:solidFill>
                <a:latin typeface="Calibri" panose="020F0502020204030204" pitchFamily="34" charset="0"/>
                <a:cs typeface="Calibri" panose="020F0502020204030204" pitchFamily="34" charset="0"/>
              </a:rPr>
              <a:t>					     		 </a:t>
            </a:r>
            <a:r>
              <a:rPr lang="en-US" altLang="en-US" sz="1400" dirty="0">
                <a:solidFill>
                  <a:srgbClr val="FFFF00"/>
                </a:solidFill>
                <a:latin typeface="Calibri" panose="020F0502020204030204" pitchFamily="34" charset="0"/>
                <a:cs typeface="Calibri" panose="020F0502020204030204" pitchFamily="34" charset="0"/>
              </a:rPr>
              <a:t>Nature Medicine 12: 642, 2006 </a:t>
            </a:r>
            <a:endParaRPr lang="el-GR" altLang="en-US" sz="1400" dirty="0">
              <a:solidFill>
                <a:srgbClr val="FFFF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292698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70394-F1EC-05EE-801E-24B504B1AB9E}"/>
              </a:ext>
            </a:extLst>
          </p:cNvPr>
          <p:cNvSpPr>
            <a:spLocks noGrp="1"/>
          </p:cNvSpPr>
          <p:nvPr>
            <p:ph type="title"/>
          </p:nvPr>
        </p:nvSpPr>
        <p:spPr>
          <a:xfrm>
            <a:off x="2818606" y="476672"/>
            <a:ext cx="4649788" cy="720080"/>
          </a:xfrm>
        </p:spPr>
        <p:txBody>
          <a:bodyPr/>
          <a:lstStyle/>
          <a:p>
            <a:pPr>
              <a:defRPr/>
            </a:pPr>
            <a:r>
              <a:rPr lang="en-US" sz="2400" dirty="0">
                <a:latin typeface="Calibri" panose="020F0502020204030204" pitchFamily="34" charset="0"/>
                <a:cs typeface="Calibri" panose="020F0502020204030204" pitchFamily="34" charset="0"/>
              </a:rPr>
              <a:t>OUTLINE</a:t>
            </a:r>
            <a:endParaRPr lang="el-GR" sz="2400"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DBFA8CC9-BCAE-4F66-F764-07A056613E7E}"/>
              </a:ext>
            </a:extLst>
          </p:cNvPr>
          <p:cNvSpPr>
            <a:spLocks noGrp="1"/>
          </p:cNvSpPr>
          <p:nvPr>
            <p:ph idx="1"/>
          </p:nvPr>
        </p:nvSpPr>
        <p:spPr>
          <a:xfrm>
            <a:off x="1687116" y="1628800"/>
            <a:ext cx="7488832" cy="3744416"/>
          </a:xfrm>
        </p:spPr>
        <p:txBody>
          <a:bodyPr/>
          <a:lstStyle/>
          <a:p>
            <a:pPr>
              <a:lnSpc>
                <a:spcPct val="200000"/>
              </a:lnSpc>
              <a:defRPr/>
            </a:pPr>
            <a:r>
              <a:rPr lang="en-US" sz="2200" b="0" dirty="0">
                <a:latin typeface="Calibri" panose="020F0502020204030204" pitchFamily="34" charset="0"/>
                <a:cs typeface="Calibri" panose="020F0502020204030204" pitchFamily="34" charset="0"/>
              </a:rPr>
              <a:t>Definition of hypertensive disorders of pregnancy</a:t>
            </a:r>
            <a:endParaRPr lang="el-GR" sz="2200" b="0" dirty="0">
              <a:latin typeface="Calibri" panose="020F0502020204030204" pitchFamily="34" charset="0"/>
              <a:cs typeface="Calibri" panose="020F0502020204030204" pitchFamily="34" charset="0"/>
            </a:endParaRPr>
          </a:p>
          <a:p>
            <a:pPr>
              <a:lnSpc>
                <a:spcPct val="200000"/>
              </a:lnSpc>
              <a:defRPr/>
            </a:pPr>
            <a:r>
              <a:rPr lang="en-US" sz="2200" b="0" dirty="0">
                <a:latin typeface="Calibri" panose="020F0502020204030204" pitchFamily="34" charset="0"/>
                <a:cs typeface="Calibri" panose="020F0502020204030204" pitchFamily="34" charset="0"/>
              </a:rPr>
              <a:t>Pre-eclampsia and kidney injury</a:t>
            </a:r>
            <a:r>
              <a:rPr lang="el-GR" sz="2200" b="0" dirty="0">
                <a:latin typeface="Calibri" panose="020F0502020204030204" pitchFamily="34" charset="0"/>
                <a:cs typeface="Calibri" panose="020F0502020204030204" pitchFamily="34" charset="0"/>
              </a:rPr>
              <a:t>: </a:t>
            </a:r>
            <a:r>
              <a:rPr lang="en-US" sz="2200" b="0" dirty="0">
                <a:latin typeface="Calibri" panose="020F0502020204030204" pitchFamily="34" charset="0"/>
                <a:cs typeface="Calibri" panose="020F0502020204030204" pitchFamily="34" charset="0"/>
              </a:rPr>
              <a:t>villain or bystander ?</a:t>
            </a:r>
            <a:endParaRPr lang="el-GR" sz="2200" b="0" dirty="0">
              <a:latin typeface="Calibri" panose="020F0502020204030204" pitchFamily="34" charset="0"/>
              <a:cs typeface="Calibri" panose="020F0502020204030204" pitchFamily="34" charset="0"/>
            </a:endParaRPr>
          </a:p>
          <a:p>
            <a:pPr>
              <a:lnSpc>
                <a:spcPct val="200000"/>
              </a:lnSpc>
              <a:defRPr/>
            </a:pPr>
            <a:r>
              <a:rPr lang="en-US" sz="2200" b="0" dirty="0">
                <a:latin typeface="Calibri" panose="020F0502020204030204" pitchFamily="34" charset="0"/>
                <a:cs typeface="Calibri" panose="020F0502020204030204" pitchFamily="34" charset="0"/>
              </a:rPr>
              <a:t>Risk factors and co-morbidities</a:t>
            </a:r>
            <a:endParaRPr lang="el-GR" sz="2200" b="0" dirty="0">
              <a:latin typeface="Calibri" panose="020F0502020204030204" pitchFamily="34" charset="0"/>
              <a:cs typeface="Calibri" panose="020F0502020204030204" pitchFamily="34" charset="0"/>
            </a:endParaRPr>
          </a:p>
          <a:p>
            <a:pPr>
              <a:lnSpc>
                <a:spcPct val="200000"/>
              </a:lnSpc>
              <a:defRPr/>
            </a:pPr>
            <a:r>
              <a:rPr lang="en-US" sz="2200" i="1" dirty="0">
                <a:latin typeface="Calibri" panose="020F0502020204030204" pitchFamily="34" charset="0"/>
                <a:cs typeface="Calibri" panose="020F0502020204030204" pitchFamily="34" charset="0"/>
              </a:rPr>
              <a:t>CKD</a:t>
            </a:r>
            <a:r>
              <a:rPr lang="en-US" sz="2200" b="0" dirty="0">
                <a:latin typeface="Calibri" panose="020F0502020204030204" pitchFamily="34" charset="0"/>
                <a:cs typeface="Calibri" panose="020F0502020204030204" pitchFamily="34" charset="0"/>
              </a:rPr>
              <a:t>  as a risk factor for   hypertensive disorders of pregnancy</a:t>
            </a:r>
            <a:endParaRPr lang="el-GR" sz="2200" b="0" dirty="0">
              <a:latin typeface="Calibri" panose="020F0502020204030204" pitchFamily="34" charset="0"/>
              <a:cs typeface="Calibri" panose="020F0502020204030204" pitchFamily="34" charset="0"/>
            </a:endParaRPr>
          </a:p>
          <a:p>
            <a:pPr>
              <a:lnSpc>
                <a:spcPct val="200000"/>
              </a:lnSpc>
              <a:defRPr/>
            </a:pPr>
            <a:r>
              <a:rPr lang="en-US" sz="2200" i="1" dirty="0">
                <a:latin typeface="Calibri" panose="020F0502020204030204" pitchFamily="34" charset="0"/>
                <a:cs typeface="Calibri" panose="020F0502020204030204" pitchFamily="34" charset="0"/>
              </a:rPr>
              <a:t>Pre-eclamptic syndromes  </a:t>
            </a:r>
            <a:r>
              <a:rPr lang="en-US" sz="2200" b="0" dirty="0">
                <a:latin typeface="Calibri" panose="020F0502020204030204" pitchFamily="34" charset="0"/>
                <a:cs typeface="Calibri" panose="020F0502020204030204" pitchFamily="34" charset="0"/>
              </a:rPr>
              <a:t>as a risk factor for  CKD</a:t>
            </a:r>
            <a:endParaRPr lang="el-GR" sz="2200" b="0" dirty="0">
              <a:latin typeface="Calibri" panose="020F0502020204030204" pitchFamily="34" charset="0"/>
              <a:cs typeface="Calibri" panose="020F050202020403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Box 4">
            <a:extLst>
              <a:ext uri="{FF2B5EF4-FFF2-40B4-BE49-F238E27FC236}">
                <a16:creationId xmlns:a16="http://schemas.microsoft.com/office/drawing/2014/main" id="{41AC5F2A-1C83-C9D0-5766-16C2E077DAD3}"/>
              </a:ext>
            </a:extLst>
          </p:cNvPr>
          <p:cNvSpPr txBox="1">
            <a:spLocks noChangeArrowheads="1"/>
          </p:cNvSpPr>
          <p:nvPr/>
        </p:nvSpPr>
        <p:spPr bwMode="auto">
          <a:xfrm>
            <a:off x="198663" y="6433591"/>
            <a:ext cx="101123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9900"/>
              </a:buClr>
              <a:buSzPct val="115000"/>
              <a:buChar char="•"/>
              <a:defRPr sz="3200" b="1">
                <a:solidFill>
                  <a:schemeClr val="bg1"/>
                </a:solidFill>
                <a:latin typeface="Tahoma" panose="020B0604030504040204" pitchFamily="34" charset="0"/>
                <a:ea typeface="Arial Unicode MS" panose="020B0604020202020204" pitchFamily="34" charset="-128"/>
              </a:defRPr>
            </a:lvl1pPr>
            <a:lvl2pPr marL="742950" indent="-285750">
              <a:spcBef>
                <a:spcPct val="20000"/>
              </a:spcBef>
              <a:buChar char="–"/>
              <a:defRPr sz="2800" b="1">
                <a:solidFill>
                  <a:schemeClr val="bg1"/>
                </a:solidFill>
                <a:latin typeface="Tahoma" panose="020B0604030504040204" pitchFamily="34" charset="0"/>
                <a:ea typeface="Arial Unicode MS" panose="020B0604020202020204" pitchFamily="34" charset="-128"/>
              </a:defRPr>
            </a:lvl2pPr>
            <a:lvl3pPr marL="1143000" indent="-228600">
              <a:spcBef>
                <a:spcPct val="20000"/>
              </a:spcBef>
              <a:buChar char="•"/>
              <a:defRPr sz="2400" b="1">
                <a:solidFill>
                  <a:schemeClr val="bg1"/>
                </a:solidFill>
                <a:latin typeface="Tahoma" panose="020B0604030504040204" pitchFamily="34" charset="0"/>
                <a:ea typeface="Arial Unicode MS" panose="020B0604020202020204" pitchFamily="34" charset="-128"/>
              </a:defRPr>
            </a:lvl3pPr>
            <a:lvl4pPr marL="1600200" indent="-228600">
              <a:spcBef>
                <a:spcPct val="20000"/>
              </a:spcBef>
              <a:buChar char="–"/>
              <a:defRPr sz="2000" b="1">
                <a:solidFill>
                  <a:schemeClr val="bg1"/>
                </a:solidFill>
                <a:latin typeface="Tahoma" panose="020B0604030504040204" pitchFamily="34" charset="0"/>
                <a:ea typeface="Arial Unicode MS" panose="020B0604020202020204" pitchFamily="34" charset="-128"/>
              </a:defRPr>
            </a:lvl4pPr>
            <a:lvl5pPr marL="2057400" indent="-228600">
              <a:spcBef>
                <a:spcPct val="20000"/>
              </a:spcBef>
              <a:buChar char="»"/>
              <a:defRPr sz="2000" b="1">
                <a:solidFill>
                  <a:schemeClr val="bg1"/>
                </a:solidFill>
                <a:latin typeface="Tahoma" panose="020B0604030504040204" pitchFamily="34" charset="0"/>
                <a:ea typeface="Arial Unicode MS" panose="020B0604020202020204" pitchFamily="34" charset="-128"/>
              </a:defRPr>
            </a:lvl5pPr>
            <a:lvl6pPr marL="25146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6pPr>
            <a:lvl7pPr marL="29718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7pPr>
            <a:lvl8pPr marL="34290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8pPr>
            <a:lvl9pPr marL="38862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9pPr>
          </a:lstStyle>
          <a:p>
            <a:pPr>
              <a:spcBef>
                <a:spcPct val="0"/>
              </a:spcBef>
              <a:buClrTx/>
              <a:buSzTx/>
              <a:buFontTx/>
              <a:buNone/>
            </a:pPr>
            <a:r>
              <a:rPr lang="en-US" altLang="el-GR" sz="1400" dirty="0">
                <a:solidFill>
                  <a:srgbClr val="FFFF00"/>
                </a:solidFill>
                <a:latin typeface="Calibri" panose="020F0502020204030204" pitchFamily="34" charset="0"/>
              </a:rPr>
              <a:t>Germain et al 						       </a:t>
            </a:r>
            <a:r>
              <a:rPr lang="el-GR" altLang="el-GR" sz="1400" dirty="0">
                <a:solidFill>
                  <a:srgbClr val="FFFF00"/>
                </a:solidFill>
                <a:latin typeface="Calibri" panose="020F0502020204030204" pitchFamily="34" charset="0"/>
              </a:rPr>
              <a:t>	</a:t>
            </a:r>
            <a:r>
              <a:rPr lang="en-US" altLang="el-GR" sz="1400" dirty="0">
                <a:solidFill>
                  <a:srgbClr val="FFFF00"/>
                </a:solidFill>
                <a:latin typeface="Calibri" panose="020F0502020204030204" pitchFamily="34" charset="0"/>
              </a:rPr>
              <a:t> Hypertension. 2007;49:90-95</a:t>
            </a:r>
            <a:endParaRPr lang="el-GR" altLang="el-GR" sz="1400" dirty="0">
              <a:solidFill>
                <a:srgbClr val="FFFF00"/>
              </a:solidFill>
              <a:latin typeface="Calibri" panose="020F0502020204030204" pitchFamily="34" charset="0"/>
            </a:endParaRPr>
          </a:p>
        </p:txBody>
      </p:sp>
      <p:pic>
        <p:nvPicPr>
          <p:cNvPr id="33795" name="Picture 6">
            <a:extLst>
              <a:ext uri="{FF2B5EF4-FFF2-40B4-BE49-F238E27FC236}">
                <a16:creationId xmlns:a16="http://schemas.microsoft.com/office/drawing/2014/main" id="{3680AC75-3863-7C37-FD56-C6C0093D0F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63" y="1684338"/>
            <a:ext cx="5400675"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8">
            <a:extLst>
              <a:ext uri="{FF2B5EF4-FFF2-40B4-BE49-F238E27FC236}">
                <a16:creationId xmlns:a16="http://schemas.microsoft.com/office/drawing/2014/main" id="{09BD82D5-E4D3-AB06-001A-3273DA0BA9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5840" b="42180"/>
          <a:stretch>
            <a:fillRect/>
          </a:stretch>
        </p:blipFill>
        <p:spPr bwMode="auto">
          <a:xfrm>
            <a:off x="0" y="3141663"/>
            <a:ext cx="5626100"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12">
            <a:extLst>
              <a:ext uri="{FF2B5EF4-FFF2-40B4-BE49-F238E27FC236}">
                <a16:creationId xmlns:a16="http://schemas.microsoft.com/office/drawing/2014/main" id="{A278C92F-88C7-D97A-CCCF-A406DDF4FB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1" y="1989139"/>
            <a:ext cx="3863975"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2">
            <a:extLst>
              <a:ext uri="{FF2B5EF4-FFF2-40B4-BE49-F238E27FC236}">
                <a16:creationId xmlns:a16="http://schemas.microsoft.com/office/drawing/2014/main" id="{0CAB881E-E63F-015F-B44F-3A61DD22155D}"/>
              </a:ext>
            </a:extLst>
          </p:cNvPr>
          <p:cNvSpPr txBox="1">
            <a:spLocks noChangeArrowheads="1"/>
          </p:cNvSpPr>
          <p:nvPr/>
        </p:nvSpPr>
        <p:spPr>
          <a:xfrm>
            <a:off x="247650" y="269827"/>
            <a:ext cx="9791700" cy="711200"/>
          </a:xfrm>
          <a:prstGeom prst="rect">
            <a:avLst/>
          </a:prstGeom>
        </p:spPr>
        <p:txBody>
          <a:bodyPr/>
          <a:lstStyle/>
          <a:p>
            <a:pPr algn="ctr" eaLnBrk="1" hangingPunct="1">
              <a:defRPr/>
            </a:pPr>
            <a:r>
              <a:rPr lang="en-US" sz="2400" u="sng" kern="0" dirty="0">
                <a:solidFill>
                  <a:srgbClr val="00FFFF"/>
                </a:solidFill>
                <a:effectLst>
                  <a:outerShdw blurRad="38100" dist="38100" dir="2700000" algn="tl">
                    <a:srgbClr val="000000"/>
                  </a:outerShdw>
                </a:effectLst>
                <a:cs typeface="Arial Unicode MS" panose="020B0604020202020204" pitchFamily="34" charset="-128"/>
              </a:rPr>
              <a:t>Late</a:t>
            </a:r>
            <a:r>
              <a:rPr lang="el-GR" sz="2400" u="sng" kern="0" dirty="0">
                <a:solidFill>
                  <a:srgbClr val="00FFFF"/>
                </a:solidFill>
                <a:effectLst>
                  <a:outerShdw blurRad="38100" dist="38100" dir="2700000" algn="tl">
                    <a:srgbClr val="000000"/>
                  </a:outerShdw>
                </a:effectLst>
                <a:cs typeface="Arial Unicode MS" panose="020B0604020202020204" pitchFamily="34" charset="-128"/>
              </a:rPr>
              <a:t> </a:t>
            </a:r>
            <a:r>
              <a:rPr lang="en-US" sz="2400" u="sng" kern="0" dirty="0">
                <a:solidFill>
                  <a:srgbClr val="00FFFF"/>
                </a:solidFill>
                <a:effectLst>
                  <a:outerShdw blurRad="38100" dist="38100" dir="2700000" algn="tl">
                    <a:srgbClr val="000000"/>
                  </a:outerShdw>
                </a:effectLst>
                <a:cs typeface="Arial Unicode MS" panose="020B0604020202020204" pitchFamily="34" charset="-128"/>
              </a:rPr>
              <a:t>endothelial dysfunction</a:t>
            </a:r>
            <a:r>
              <a:rPr lang="en-US" sz="2400" kern="0" dirty="0">
                <a:solidFill>
                  <a:srgbClr val="00FFFF"/>
                </a:solidFill>
                <a:effectLst>
                  <a:outerShdw blurRad="38100" dist="38100" dir="2700000" algn="tl">
                    <a:srgbClr val="000000"/>
                  </a:outerShdw>
                </a:effectLst>
                <a:cs typeface="Arial Unicode MS" panose="020B0604020202020204" pitchFamily="34" charset="-128"/>
              </a:rPr>
              <a:t> </a:t>
            </a:r>
            <a:r>
              <a:rPr lang="en-US" sz="2400" kern="0" dirty="0">
                <a:solidFill>
                  <a:srgbClr val="FFFF00"/>
                </a:solidFill>
                <a:effectLst>
                  <a:outerShdw blurRad="38100" dist="38100" dir="2700000" algn="tl">
                    <a:srgbClr val="000000"/>
                  </a:outerShdw>
                </a:effectLst>
                <a:cs typeface="Arial Unicode MS" panose="020B0604020202020204" pitchFamily="34" charset="-128"/>
              </a:rPr>
              <a:t>post</a:t>
            </a:r>
            <a:r>
              <a:rPr lang="el-GR" sz="2400" kern="0" dirty="0">
                <a:solidFill>
                  <a:srgbClr val="FFFF00"/>
                </a:solidFill>
                <a:effectLst>
                  <a:outerShdw blurRad="38100" dist="38100" dir="2700000" algn="tl">
                    <a:srgbClr val="000000"/>
                  </a:outerShdw>
                </a:effectLst>
                <a:cs typeface="Arial Unicode MS" panose="020B0604020202020204" pitchFamily="34" charset="-128"/>
              </a:rPr>
              <a:t> </a:t>
            </a:r>
            <a:r>
              <a:rPr lang="en-US" sz="2400" kern="0" dirty="0">
                <a:solidFill>
                  <a:srgbClr val="FFFF00"/>
                </a:solidFill>
                <a:effectLst>
                  <a:outerShdw blurRad="38100" dist="38100" dir="2700000" algn="tl">
                    <a:srgbClr val="000000"/>
                  </a:outerShdw>
                </a:effectLst>
                <a:cs typeface="Arial Unicode MS" panose="020B0604020202020204" pitchFamily="34" charset="-128"/>
              </a:rPr>
              <a:t>Pre-eclampsia</a:t>
            </a:r>
            <a:endParaRPr lang="el-GR" sz="2400" kern="0" dirty="0">
              <a:solidFill>
                <a:srgbClr val="FFFF00"/>
              </a:solidFill>
              <a:effectLst>
                <a:outerShdw blurRad="38100" dist="38100" dir="2700000" algn="tl">
                  <a:srgbClr val="000000"/>
                </a:outerShdw>
              </a:effectLst>
              <a:cs typeface="Arial Unicode MS" panose="020B0604020202020204" pitchFamily="34" charset="-128"/>
            </a:endParaRPr>
          </a:p>
          <a:p>
            <a:pPr algn="ctr" eaLnBrk="1" hangingPunct="1">
              <a:lnSpc>
                <a:spcPct val="150000"/>
              </a:lnSpc>
              <a:defRPr/>
            </a:pPr>
            <a:r>
              <a:rPr lang="el-GR" sz="2200" i="1" u="sng" kern="0" dirty="0">
                <a:solidFill>
                  <a:srgbClr val="FFC000"/>
                </a:solidFill>
                <a:effectLst>
                  <a:outerShdw blurRad="38100" dist="38100" dir="2700000" algn="tl">
                    <a:srgbClr val="000000"/>
                  </a:outerShdw>
                </a:effectLst>
                <a:cs typeface="Arial Unicode MS" panose="020B0604020202020204" pitchFamily="34" charset="-128"/>
              </a:rPr>
              <a:t>...</a:t>
            </a:r>
            <a:r>
              <a:rPr lang="en-US" sz="2200" i="1" u="sng" kern="0" dirty="0">
                <a:solidFill>
                  <a:srgbClr val="FFC000"/>
                </a:solidFill>
                <a:effectLst>
                  <a:outerShdw blurRad="38100" dist="38100" dir="2700000" algn="tl">
                    <a:srgbClr val="000000"/>
                  </a:outerShdw>
                </a:effectLst>
                <a:cs typeface="Arial Unicode MS" panose="020B0604020202020204" pitchFamily="34" charset="-128"/>
              </a:rPr>
              <a:t> even after 1</a:t>
            </a:r>
            <a:r>
              <a:rPr lang="el-GR" sz="2200" i="1" u="sng" kern="0" dirty="0">
                <a:solidFill>
                  <a:srgbClr val="FFC000"/>
                </a:solidFill>
                <a:effectLst>
                  <a:outerShdw blurRad="38100" dist="38100" dir="2700000" algn="tl">
                    <a:srgbClr val="000000"/>
                  </a:outerShdw>
                </a:effectLst>
                <a:cs typeface="Arial Unicode MS" panose="020B0604020202020204" pitchFamily="34" charset="-128"/>
              </a:rPr>
              <a:t> </a:t>
            </a:r>
            <a:r>
              <a:rPr lang="en-US" sz="2200" i="1" u="sng" kern="0" dirty="0">
                <a:solidFill>
                  <a:srgbClr val="FFC000"/>
                </a:solidFill>
                <a:effectLst>
                  <a:outerShdw blurRad="38100" dist="38100" dir="2700000" algn="tl">
                    <a:srgbClr val="000000"/>
                  </a:outerShdw>
                </a:effectLst>
                <a:cs typeface="Arial Unicode MS" panose="020B0604020202020204" pitchFamily="34" charset="-128"/>
              </a:rPr>
              <a:t>year !</a:t>
            </a:r>
            <a:endParaRPr lang="el-GR" sz="2200" i="1" u="sng" kern="0" dirty="0">
              <a:solidFill>
                <a:srgbClr val="FFC000"/>
              </a:solidFill>
              <a:effectLst>
                <a:outerShdw blurRad="38100" dist="38100" dir="2700000" algn="tl">
                  <a:srgbClr val="000000"/>
                </a:outerShdw>
              </a:effectLst>
              <a:cs typeface="Arial Unicode MS" panose="020B0604020202020204" pitchFamily="34" charset="-128"/>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7" name="Picture 92" descr="ANd9GcQ4Er9PtSTHk-7oOCFltQk4olZs7d_b_pPrwNEljpuGqUUjYFNg3Q">
            <a:extLst>
              <a:ext uri="{FF2B5EF4-FFF2-40B4-BE49-F238E27FC236}">
                <a16:creationId xmlns:a16="http://schemas.microsoft.com/office/drawing/2014/main" id="{F80939BA-7F26-258F-B326-EF27EE62F4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2788" y="2132857"/>
            <a:ext cx="1030141"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2" descr="sl 15 allagmeno">
            <a:extLst>
              <a:ext uri="{FF2B5EF4-FFF2-40B4-BE49-F238E27FC236}">
                <a16:creationId xmlns:a16="http://schemas.microsoft.com/office/drawing/2014/main" id="{7541308A-2E92-EFA4-CAFE-152A9F2FDC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576" r="56908" b="74573"/>
          <a:stretch>
            <a:fillRect/>
          </a:stretch>
        </p:blipFill>
        <p:spPr bwMode="auto">
          <a:xfrm>
            <a:off x="3257069" y="2225429"/>
            <a:ext cx="1064746" cy="1203572"/>
          </a:xfrm>
          <a:prstGeom prst="rect">
            <a:avLst/>
          </a:prstGeom>
          <a:noFill/>
          <a:ln w="38100">
            <a:solidFill>
              <a:srgbClr val="C00000"/>
            </a:solidFill>
            <a:miter lim="800000"/>
            <a:headEnd/>
            <a:tailEnd/>
          </a:ln>
          <a:extLst>
            <a:ext uri="{909E8E84-426E-40DD-AFC4-6F175D3DCCD1}">
              <a14:hiddenFill xmlns:a14="http://schemas.microsoft.com/office/drawing/2010/main">
                <a:solidFill>
                  <a:srgbClr val="FFFFFF"/>
                </a:solidFill>
              </a14:hiddenFill>
            </a:ext>
          </a:extLst>
        </p:spPr>
      </p:pic>
      <p:sp>
        <p:nvSpPr>
          <p:cNvPr id="6" name="Βέλος: Δεξιό 5">
            <a:extLst>
              <a:ext uri="{FF2B5EF4-FFF2-40B4-BE49-F238E27FC236}">
                <a16:creationId xmlns:a16="http://schemas.microsoft.com/office/drawing/2014/main" id="{9BA45981-C21A-443B-EBE4-0F6AB23FD758}"/>
              </a:ext>
            </a:extLst>
          </p:cNvPr>
          <p:cNvSpPr/>
          <p:nvPr/>
        </p:nvSpPr>
        <p:spPr>
          <a:xfrm>
            <a:off x="4748200" y="2636912"/>
            <a:ext cx="1001508" cy="503873"/>
          </a:xfrm>
          <a:prstGeom prst="rightArrow">
            <a:avLst/>
          </a:prstGeom>
          <a:solidFill>
            <a:srgbClr val="FF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endParaRPr lang="el-GR" sz="3600"/>
          </a:p>
        </p:txBody>
      </p:sp>
      <p:sp>
        <p:nvSpPr>
          <p:cNvPr id="2" name="TextBox 1">
            <a:extLst>
              <a:ext uri="{FF2B5EF4-FFF2-40B4-BE49-F238E27FC236}">
                <a16:creationId xmlns:a16="http://schemas.microsoft.com/office/drawing/2014/main" id="{9AB453DA-A17E-1FB3-89DD-CA630B05E09E}"/>
              </a:ext>
            </a:extLst>
          </p:cNvPr>
          <p:cNvSpPr txBox="1"/>
          <p:nvPr/>
        </p:nvSpPr>
        <p:spPr>
          <a:xfrm>
            <a:off x="3559324" y="4065746"/>
            <a:ext cx="2845060" cy="1964512"/>
          </a:xfrm>
          <a:prstGeom prst="rect">
            <a:avLst/>
          </a:prstGeom>
          <a:noFill/>
        </p:spPr>
        <p:txBody>
          <a:bodyPr wrap="square" rtlCol="0">
            <a:spAutoFit/>
          </a:bodyPr>
          <a:lstStyle/>
          <a:p>
            <a:pPr marL="514350" indent="-514350">
              <a:lnSpc>
                <a:spcPct val="150000"/>
              </a:lnSpc>
              <a:buAutoNum type="arabicPeriod"/>
            </a:pPr>
            <a:r>
              <a:rPr lang="en-US" sz="2800" i="1" dirty="0">
                <a:solidFill>
                  <a:srgbClr val="FFFF00"/>
                </a:solidFill>
                <a:effectLst>
                  <a:outerShdw blurRad="38100" dist="38100" dir="2700000" algn="tl">
                    <a:srgbClr val="000000">
                      <a:alpha val="43137"/>
                    </a:srgbClr>
                  </a:outerShdw>
                </a:effectLst>
              </a:rPr>
              <a:t>Endothelium</a:t>
            </a:r>
          </a:p>
          <a:p>
            <a:pPr marL="514350" indent="-514350">
              <a:lnSpc>
                <a:spcPct val="150000"/>
              </a:lnSpc>
              <a:buAutoNum type="arabicPeriod"/>
            </a:pPr>
            <a:r>
              <a:rPr lang="en-US" sz="2800" i="1" dirty="0" err="1">
                <a:solidFill>
                  <a:srgbClr val="FFFF00"/>
                </a:solidFill>
                <a:effectLst>
                  <a:outerShdw blurRad="38100" dist="38100" dir="2700000" algn="tl">
                    <a:srgbClr val="000000">
                      <a:alpha val="43137"/>
                    </a:srgbClr>
                  </a:outerShdw>
                </a:effectLst>
              </a:rPr>
              <a:t>Podocutes</a:t>
            </a:r>
            <a:r>
              <a:rPr lang="en-US" sz="2800" i="1" dirty="0">
                <a:solidFill>
                  <a:srgbClr val="FFFF00"/>
                </a:solidFill>
                <a:effectLst>
                  <a:outerShdw blurRad="38100" dist="38100" dir="2700000" algn="tl">
                    <a:srgbClr val="000000">
                      <a:alpha val="43137"/>
                    </a:srgbClr>
                  </a:outerShdw>
                </a:effectLst>
              </a:rPr>
              <a:t> </a:t>
            </a:r>
          </a:p>
          <a:p>
            <a:pPr marL="514350" indent="-514350">
              <a:lnSpc>
                <a:spcPct val="150000"/>
              </a:lnSpc>
              <a:buAutoNum type="arabicPeriod"/>
            </a:pPr>
            <a:endParaRPr lang="el-GR" sz="2800" i="1" dirty="0">
              <a:solidFill>
                <a:srgbClr val="FFFF00"/>
              </a:solidFill>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4409A2D4-7314-9E1A-206F-19ADAABC8C18}"/>
              </a:ext>
            </a:extLst>
          </p:cNvPr>
          <p:cNvSpPr txBox="1"/>
          <p:nvPr/>
        </p:nvSpPr>
        <p:spPr>
          <a:xfrm>
            <a:off x="6079604" y="3724435"/>
            <a:ext cx="1296144" cy="1200329"/>
          </a:xfrm>
          <a:prstGeom prst="rect">
            <a:avLst/>
          </a:prstGeom>
          <a:noFill/>
        </p:spPr>
        <p:txBody>
          <a:bodyPr>
            <a:spAutoFit/>
          </a:bodyPr>
          <a:lstStyle>
            <a:defPPr>
              <a:defRPr lang="el-GR"/>
            </a:defPPr>
            <a:lvl1pPr marL="457200" indent="-457200">
              <a:buFont typeface="Wingdings" panose="05000000000000000000" pitchFamily="2" charset="2"/>
              <a:buChar char="ü"/>
              <a:defRPr sz="8000">
                <a:solidFill>
                  <a:srgbClr val="FF0000"/>
                </a:solidFill>
                <a:effectLst>
                  <a:glow rad="139700">
                    <a:srgbClr val="FFFF00">
                      <a:alpha val="40000"/>
                    </a:srgbClr>
                  </a:glow>
                </a:effectLst>
              </a:defRPr>
            </a:lvl1pPr>
          </a:lstStyle>
          <a:p>
            <a:pPr>
              <a:defRPr/>
            </a:pPr>
            <a:r>
              <a:rPr lang="el-GR" sz="7200" dirty="0">
                <a:solidFill>
                  <a:srgbClr val="66FF33"/>
                </a:solidFill>
                <a:cs typeface="Arial Unicode MS" panose="020B0604020202020204" pitchFamily="34" charset="-128"/>
              </a:rPr>
              <a:t> </a:t>
            </a:r>
          </a:p>
        </p:txBody>
      </p:sp>
      <p:sp>
        <p:nvSpPr>
          <p:cNvPr id="4" name="TextBox 3">
            <a:extLst>
              <a:ext uri="{FF2B5EF4-FFF2-40B4-BE49-F238E27FC236}">
                <a16:creationId xmlns:a16="http://schemas.microsoft.com/office/drawing/2014/main" id="{C2DDA738-626A-273D-DCEC-2C4B8D6767B4}"/>
              </a:ext>
            </a:extLst>
          </p:cNvPr>
          <p:cNvSpPr txBox="1"/>
          <p:nvPr/>
        </p:nvSpPr>
        <p:spPr>
          <a:xfrm rot="882741">
            <a:off x="5935588" y="4729243"/>
            <a:ext cx="581971" cy="830997"/>
          </a:xfrm>
          <a:prstGeom prst="rect">
            <a:avLst/>
          </a:prstGeom>
          <a:noFill/>
        </p:spPr>
        <p:txBody>
          <a:bodyPr>
            <a:spAutoFit/>
          </a:bodyPr>
          <a:lstStyle>
            <a:defPPr>
              <a:defRPr lang="el-GR"/>
            </a:defPPr>
            <a:lvl1pPr marL="457200" indent="-457200">
              <a:buFont typeface="Wingdings" panose="05000000000000000000" pitchFamily="2" charset="2"/>
              <a:buChar char="ü"/>
              <a:defRPr sz="8000">
                <a:solidFill>
                  <a:srgbClr val="FF0000"/>
                </a:solidFill>
                <a:effectLst>
                  <a:glow rad="139700">
                    <a:srgbClr val="FFFF00">
                      <a:alpha val="40000"/>
                    </a:srgbClr>
                  </a:glow>
                </a:effectLst>
              </a:defRPr>
            </a:lvl1pPr>
          </a:lstStyle>
          <a:p>
            <a:pPr marL="0" indent="0">
              <a:buNone/>
              <a:defRPr/>
            </a:pPr>
            <a:r>
              <a:rPr lang="el-GR" sz="4800" dirty="0">
                <a:solidFill>
                  <a:srgbClr val="FFFF00"/>
                </a:solidFill>
                <a:cs typeface="Arial Unicode MS" panose="020B0604020202020204" pitchFamily="34" charset="-128"/>
              </a:rPr>
              <a:t>?</a:t>
            </a:r>
          </a:p>
        </p:txBody>
      </p:sp>
      <p:sp>
        <p:nvSpPr>
          <p:cNvPr id="5" name="TextBox 6">
            <a:extLst>
              <a:ext uri="{FF2B5EF4-FFF2-40B4-BE49-F238E27FC236}">
                <a16:creationId xmlns:a16="http://schemas.microsoft.com/office/drawing/2014/main" id="{00BD074E-4AF0-352B-6C08-3F5AB8F65943}"/>
              </a:ext>
            </a:extLst>
          </p:cNvPr>
          <p:cNvSpPr txBox="1">
            <a:spLocks noChangeArrowheads="1"/>
          </p:cNvSpPr>
          <p:nvPr/>
        </p:nvSpPr>
        <p:spPr bwMode="auto">
          <a:xfrm>
            <a:off x="408657" y="404664"/>
            <a:ext cx="946968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F9900"/>
              </a:buClr>
              <a:buSzPct val="115000"/>
              <a:buChar char="•"/>
              <a:defRPr sz="3200" b="1">
                <a:solidFill>
                  <a:schemeClr val="bg1"/>
                </a:solidFill>
                <a:latin typeface="Tahoma" panose="020B0604030504040204" pitchFamily="34" charset="0"/>
                <a:ea typeface="Arial Unicode MS" pitchFamily="34" charset="-128"/>
              </a:defRPr>
            </a:lvl1pPr>
            <a:lvl2pPr marL="742950" indent="-285750">
              <a:spcBef>
                <a:spcPct val="20000"/>
              </a:spcBef>
              <a:buChar char="–"/>
              <a:defRPr sz="2800" b="1">
                <a:solidFill>
                  <a:schemeClr val="bg1"/>
                </a:solidFill>
                <a:latin typeface="Tahoma" panose="020B0604030504040204" pitchFamily="34" charset="0"/>
                <a:ea typeface="Arial Unicode MS" pitchFamily="34" charset="-128"/>
              </a:defRPr>
            </a:lvl2pPr>
            <a:lvl3pPr marL="1143000" indent="-228600">
              <a:spcBef>
                <a:spcPct val="20000"/>
              </a:spcBef>
              <a:buChar char="•"/>
              <a:defRPr sz="2400" b="1">
                <a:solidFill>
                  <a:schemeClr val="bg1"/>
                </a:solidFill>
                <a:latin typeface="Tahoma" panose="020B0604030504040204" pitchFamily="34" charset="0"/>
                <a:ea typeface="Arial Unicode MS" pitchFamily="34" charset="-128"/>
              </a:defRPr>
            </a:lvl3pPr>
            <a:lvl4pPr marL="1600200" indent="-228600">
              <a:spcBef>
                <a:spcPct val="20000"/>
              </a:spcBef>
              <a:buChar char="–"/>
              <a:defRPr sz="2000" b="1">
                <a:solidFill>
                  <a:schemeClr val="bg1"/>
                </a:solidFill>
                <a:latin typeface="Tahoma" panose="020B0604030504040204" pitchFamily="34" charset="0"/>
                <a:ea typeface="Arial Unicode MS" pitchFamily="34" charset="-128"/>
              </a:defRPr>
            </a:lvl4pPr>
            <a:lvl5pPr marL="2057400" indent="-228600">
              <a:spcBef>
                <a:spcPct val="20000"/>
              </a:spcBef>
              <a:buChar char="»"/>
              <a:defRPr sz="2000" b="1">
                <a:solidFill>
                  <a:schemeClr val="bg1"/>
                </a:solidFill>
                <a:latin typeface="Tahoma" panose="020B0604030504040204" pitchFamily="34" charset="0"/>
                <a:ea typeface="Arial Unicode MS" pitchFamily="34" charset="-128"/>
              </a:defRPr>
            </a:lvl5pPr>
            <a:lvl6pPr marL="25146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6pPr>
            <a:lvl7pPr marL="29718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7pPr>
            <a:lvl8pPr marL="34290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8pPr>
            <a:lvl9pPr marL="38862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9pPr>
          </a:lstStyle>
          <a:p>
            <a:pPr algn="ctr" eaLnBrk="1" hangingPunct="1">
              <a:spcBef>
                <a:spcPct val="0"/>
              </a:spcBef>
              <a:buClrTx/>
              <a:buSzTx/>
              <a:buFontTx/>
              <a:buNone/>
            </a:pPr>
            <a:r>
              <a:rPr lang="en-US" altLang="en-US" sz="2200" dirty="0">
                <a:solidFill>
                  <a:srgbClr val="FFFF00"/>
                </a:solidFill>
                <a:effectLst>
                  <a:outerShdw blurRad="38100" dist="38100" dir="2700000" algn="tl">
                    <a:srgbClr val="000000">
                      <a:alpha val="43137"/>
                    </a:srgbClr>
                  </a:outerShdw>
                </a:effectLst>
                <a:latin typeface="Calibri" panose="020F0502020204030204" pitchFamily="34" charset="0"/>
              </a:rPr>
              <a:t>Specific</a:t>
            </a:r>
            <a:r>
              <a:rPr lang="el-GR" altLang="en-US" sz="2200" dirty="0">
                <a:solidFill>
                  <a:srgbClr val="FFFF00"/>
                </a:solidFill>
                <a:effectLst>
                  <a:outerShdw blurRad="38100" dist="38100" dir="2700000" algn="tl">
                    <a:srgbClr val="000000">
                      <a:alpha val="43137"/>
                    </a:srgbClr>
                  </a:outerShdw>
                </a:effectLst>
                <a:latin typeface="Calibri" panose="020F0502020204030204" pitchFamily="34" charset="0"/>
              </a:rPr>
              <a:t> </a:t>
            </a:r>
            <a:r>
              <a:rPr lang="en-US" altLang="en-US" sz="2200" dirty="0">
                <a:solidFill>
                  <a:srgbClr val="FFFF00"/>
                </a:solidFill>
                <a:effectLst>
                  <a:outerShdw blurRad="38100" dist="38100" dir="2700000" algn="tl">
                    <a:srgbClr val="000000">
                      <a:alpha val="43137"/>
                    </a:srgbClr>
                  </a:outerShdw>
                </a:effectLst>
                <a:latin typeface="Calibri" panose="020F0502020204030204" pitchFamily="34" charset="0"/>
              </a:rPr>
              <a:t>? pathogenetic mechanisms of kidney injury in pre eclamptic syndromes</a:t>
            </a:r>
            <a:endParaRPr lang="el-GR" altLang="en-US" sz="2200" dirty="0">
              <a:solidFill>
                <a:srgbClr val="FFFF00"/>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260089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94" name="TextBox 15">
            <a:extLst>
              <a:ext uri="{FF2B5EF4-FFF2-40B4-BE49-F238E27FC236}">
                <a16:creationId xmlns:a16="http://schemas.microsoft.com/office/drawing/2014/main" id="{2F2DA5FD-4300-3C80-F7F5-1A2FBC3B67E8}"/>
              </a:ext>
            </a:extLst>
          </p:cNvPr>
          <p:cNvSpPr txBox="1">
            <a:spLocks noChangeArrowheads="1"/>
          </p:cNvSpPr>
          <p:nvPr/>
        </p:nvSpPr>
        <p:spPr bwMode="auto">
          <a:xfrm>
            <a:off x="4495428" y="1603245"/>
            <a:ext cx="983926"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F9900"/>
              </a:buClr>
              <a:buSzPct val="115000"/>
              <a:buChar char="•"/>
              <a:defRPr sz="3200" b="1">
                <a:solidFill>
                  <a:schemeClr val="bg1"/>
                </a:solidFill>
                <a:latin typeface="Tahoma" panose="020B0604030504040204" pitchFamily="34" charset="0"/>
                <a:ea typeface="Arial Unicode MS" pitchFamily="34" charset="-128"/>
              </a:defRPr>
            </a:lvl1pPr>
            <a:lvl2pPr marL="742950" indent="-285750">
              <a:spcBef>
                <a:spcPct val="20000"/>
              </a:spcBef>
              <a:buChar char="–"/>
              <a:defRPr sz="2800" b="1">
                <a:solidFill>
                  <a:schemeClr val="bg1"/>
                </a:solidFill>
                <a:latin typeface="Tahoma" panose="020B0604030504040204" pitchFamily="34" charset="0"/>
                <a:ea typeface="Arial Unicode MS" pitchFamily="34" charset="-128"/>
              </a:defRPr>
            </a:lvl2pPr>
            <a:lvl3pPr marL="1143000" indent="-228600">
              <a:spcBef>
                <a:spcPct val="20000"/>
              </a:spcBef>
              <a:buChar char="•"/>
              <a:defRPr sz="2400" b="1">
                <a:solidFill>
                  <a:schemeClr val="bg1"/>
                </a:solidFill>
                <a:latin typeface="Tahoma" panose="020B0604030504040204" pitchFamily="34" charset="0"/>
                <a:ea typeface="Arial Unicode MS" pitchFamily="34" charset="-128"/>
              </a:defRPr>
            </a:lvl3pPr>
            <a:lvl4pPr marL="1600200" indent="-228600">
              <a:spcBef>
                <a:spcPct val="20000"/>
              </a:spcBef>
              <a:buChar char="–"/>
              <a:defRPr sz="2000" b="1">
                <a:solidFill>
                  <a:schemeClr val="bg1"/>
                </a:solidFill>
                <a:latin typeface="Tahoma" panose="020B0604030504040204" pitchFamily="34" charset="0"/>
                <a:ea typeface="Arial Unicode MS" pitchFamily="34" charset="-128"/>
              </a:defRPr>
            </a:lvl4pPr>
            <a:lvl5pPr marL="2057400" indent="-228600">
              <a:spcBef>
                <a:spcPct val="20000"/>
              </a:spcBef>
              <a:buChar char="»"/>
              <a:defRPr sz="2000" b="1">
                <a:solidFill>
                  <a:schemeClr val="bg1"/>
                </a:solidFill>
                <a:latin typeface="Tahoma" panose="020B0604030504040204" pitchFamily="34" charset="0"/>
                <a:ea typeface="Arial Unicode MS" pitchFamily="34" charset="-128"/>
              </a:defRPr>
            </a:lvl5pPr>
            <a:lvl6pPr marL="25146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6pPr>
            <a:lvl7pPr marL="29718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7pPr>
            <a:lvl8pPr marL="34290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8pPr>
            <a:lvl9pPr marL="38862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9pPr>
          </a:lstStyle>
          <a:p>
            <a:pPr>
              <a:spcBef>
                <a:spcPct val="0"/>
              </a:spcBef>
              <a:buClrTx/>
              <a:buSzTx/>
              <a:buFontTx/>
              <a:buNone/>
            </a:pPr>
            <a:r>
              <a:rPr lang="en-US" altLang="el-GR" sz="1600" dirty="0">
                <a:solidFill>
                  <a:schemeClr val="tx1"/>
                </a:solidFill>
                <a:latin typeface="Calibri" panose="020F0502020204030204" pitchFamily="34" charset="0"/>
              </a:rPr>
              <a:t>pregnant</a:t>
            </a:r>
            <a:endParaRPr lang="el-GR" altLang="el-GR" sz="1600" dirty="0">
              <a:solidFill>
                <a:schemeClr val="tx1"/>
              </a:solidFill>
              <a:latin typeface="Calibri" panose="020F0502020204030204" pitchFamily="34" charset="0"/>
            </a:endParaRPr>
          </a:p>
        </p:txBody>
      </p:sp>
      <p:sp>
        <p:nvSpPr>
          <p:cNvPr id="46082" name="TextBox 1">
            <a:extLst>
              <a:ext uri="{FF2B5EF4-FFF2-40B4-BE49-F238E27FC236}">
                <a16:creationId xmlns:a16="http://schemas.microsoft.com/office/drawing/2014/main" id="{A5FBE862-D30A-E9C0-9A6F-B870B116B395}"/>
              </a:ext>
            </a:extLst>
          </p:cNvPr>
          <p:cNvSpPr txBox="1">
            <a:spLocks noChangeArrowheads="1"/>
          </p:cNvSpPr>
          <p:nvPr/>
        </p:nvSpPr>
        <p:spPr bwMode="auto">
          <a:xfrm>
            <a:off x="6727677" y="1617663"/>
            <a:ext cx="1368151"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F9900"/>
              </a:buClr>
              <a:buSzPct val="115000"/>
              <a:buChar char="•"/>
              <a:defRPr sz="3200" b="1">
                <a:solidFill>
                  <a:schemeClr val="bg1"/>
                </a:solidFill>
                <a:latin typeface="Tahoma" panose="020B0604030504040204" pitchFamily="34" charset="0"/>
                <a:ea typeface="Arial Unicode MS" pitchFamily="34" charset="-128"/>
              </a:defRPr>
            </a:lvl1pPr>
            <a:lvl2pPr marL="742950" indent="-285750">
              <a:spcBef>
                <a:spcPct val="20000"/>
              </a:spcBef>
              <a:buChar char="–"/>
              <a:defRPr sz="2800" b="1">
                <a:solidFill>
                  <a:schemeClr val="bg1"/>
                </a:solidFill>
                <a:latin typeface="Tahoma" panose="020B0604030504040204" pitchFamily="34" charset="0"/>
                <a:ea typeface="Arial Unicode MS" pitchFamily="34" charset="-128"/>
              </a:defRPr>
            </a:lvl2pPr>
            <a:lvl3pPr marL="1143000" indent="-228600">
              <a:spcBef>
                <a:spcPct val="20000"/>
              </a:spcBef>
              <a:buChar char="•"/>
              <a:defRPr sz="2400" b="1">
                <a:solidFill>
                  <a:schemeClr val="bg1"/>
                </a:solidFill>
                <a:latin typeface="Tahoma" panose="020B0604030504040204" pitchFamily="34" charset="0"/>
                <a:ea typeface="Arial Unicode MS" pitchFamily="34" charset="-128"/>
              </a:defRPr>
            </a:lvl3pPr>
            <a:lvl4pPr marL="1600200" indent="-228600">
              <a:spcBef>
                <a:spcPct val="20000"/>
              </a:spcBef>
              <a:buChar char="–"/>
              <a:defRPr sz="2000" b="1">
                <a:solidFill>
                  <a:schemeClr val="bg1"/>
                </a:solidFill>
                <a:latin typeface="Tahoma" panose="020B0604030504040204" pitchFamily="34" charset="0"/>
                <a:ea typeface="Arial Unicode MS" pitchFamily="34" charset="-128"/>
              </a:defRPr>
            </a:lvl4pPr>
            <a:lvl5pPr marL="2057400" indent="-228600">
              <a:spcBef>
                <a:spcPct val="20000"/>
              </a:spcBef>
              <a:buChar char="»"/>
              <a:defRPr sz="2000" b="1">
                <a:solidFill>
                  <a:schemeClr val="bg1"/>
                </a:solidFill>
                <a:latin typeface="Tahoma" panose="020B0604030504040204" pitchFamily="34" charset="0"/>
                <a:ea typeface="Arial Unicode MS" pitchFamily="34" charset="-128"/>
              </a:defRPr>
            </a:lvl5pPr>
            <a:lvl6pPr marL="25146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6pPr>
            <a:lvl7pPr marL="29718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7pPr>
            <a:lvl8pPr marL="34290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8pPr>
            <a:lvl9pPr marL="38862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9pPr>
          </a:lstStyle>
          <a:p>
            <a:pPr>
              <a:spcBef>
                <a:spcPct val="0"/>
              </a:spcBef>
              <a:buClrTx/>
              <a:buSzTx/>
              <a:buFontTx/>
              <a:buNone/>
            </a:pPr>
            <a:r>
              <a:rPr lang="en-US" altLang="el-GR" sz="1600" dirty="0">
                <a:solidFill>
                  <a:schemeClr val="tx1"/>
                </a:solidFill>
                <a:latin typeface="Calibri" panose="020F0502020204030204" pitchFamily="34" charset="0"/>
              </a:rPr>
              <a:t>Non pregnant</a:t>
            </a:r>
            <a:endParaRPr lang="el-GR" altLang="el-GR" sz="1600" dirty="0">
              <a:solidFill>
                <a:schemeClr val="tx1"/>
              </a:solidFill>
              <a:latin typeface="Calibri" panose="020F0502020204030204" pitchFamily="34" charset="0"/>
            </a:endParaRPr>
          </a:p>
        </p:txBody>
      </p:sp>
      <p:grpSp>
        <p:nvGrpSpPr>
          <p:cNvPr id="46084" name="Group 13">
            <a:extLst>
              <a:ext uri="{FF2B5EF4-FFF2-40B4-BE49-F238E27FC236}">
                <a16:creationId xmlns:a16="http://schemas.microsoft.com/office/drawing/2014/main" id="{572A0856-10C2-2158-C3F0-EFA350014A4F}"/>
              </a:ext>
            </a:extLst>
          </p:cNvPr>
          <p:cNvGrpSpPr>
            <a:grpSpLocks/>
          </p:cNvGrpSpPr>
          <p:nvPr/>
        </p:nvGrpSpPr>
        <p:grpSpPr bwMode="auto">
          <a:xfrm>
            <a:off x="1208089" y="1290638"/>
            <a:ext cx="8067675" cy="4232275"/>
            <a:chOff x="1183060" y="1588470"/>
            <a:chExt cx="8068147" cy="4231771"/>
          </a:xfrm>
        </p:grpSpPr>
        <p:pic>
          <p:nvPicPr>
            <p:cNvPr id="46095" name="Picture 7">
              <a:extLst>
                <a:ext uri="{FF2B5EF4-FFF2-40B4-BE49-F238E27FC236}">
                  <a16:creationId xmlns:a16="http://schemas.microsoft.com/office/drawing/2014/main" id="{D3EEAE94-3883-7B2F-1E61-AB88DA0D38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8739"/>
            <a:stretch>
              <a:fillRect/>
            </a:stretch>
          </p:blipFill>
          <p:spPr bwMode="auto">
            <a:xfrm>
              <a:off x="1183060" y="2243129"/>
              <a:ext cx="8068147" cy="357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6" name="Graphic 2" descr="Pregnant lady">
              <a:extLst>
                <a:ext uri="{FF2B5EF4-FFF2-40B4-BE49-F238E27FC236}">
                  <a16:creationId xmlns:a16="http://schemas.microsoft.com/office/drawing/2014/main" id="{3D1F5FD9-B5E7-2BC5-A728-E8888AEF4E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1511" y="1588470"/>
              <a:ext cx="684253" cy="684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7" name="Graphic 9" descr="Pregnant lady">
              <a:extLst>
                <a:ext uri="{FF2B5EF4-FFF2-40B4-BE49-F238E27FC236}">
                  <a16:creationId xmlns:a16="http://schemas.microsoft.com/office/drawing/2014/main" id="{1CF7DFDD-F178-8D48-F43C-4E9E1363D5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9031" y="1588470"/>
              <a:ext cx="685840" cy="684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8" name="Graphic 7" descr="Woman">
              <a:extLst>
                <a:ext uri="{FF2B5EF4-FFF2-40B4-BE49-F238E27FC236}">
                  <a16:creationId xmlns:a16="http://schemas.microsoft.com/office/drawing/2014/main" id="{4BCD9083-AC38-A5EC-1940-EA13BBEA7F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6766" y="1588470"/>
              <a:ext cx="684253" cy="684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9" name="Graphic 12" descr="Woman">
              <a:extLst>
                <a:ext uri="{FF2B5EF4-FFF2-40B4-BE49-F238E27FC236}">
                  <a16:creationId xmlns:a16="http://schemas.microsoft.com/office/drawing/2014/main" id="{E5FC634E-E5F0-48B2-98CE-71C4A029EE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47011" y="1591645"/>
              <a:ext cx="684252" cy="685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Rectangle: Rounded Corners 8">
            <a:extLst>
              <a:ext uri="{FF2B5EF4-FFF2-40B4-BE49-F238E27FC236}">
                <a16:creationId xmlns:a16="http://schemas.microsoft.com/office/drawing/2014/main" id="{74AEBEF7-5E07-05EB-A673-21E0A8516455}"/>
              </a:ext>
            </a:extLst>
          </p:cNvPr>
          <p:cNvSpPr/>
          <p:nvPr/>
        </p:nvSpPr>
        <p:spPr>
          <a:xfrm>
            <a:off x="1057254" y="2608321"/>
            <a:ext cx="8356179" cy="738825"/>
          </a:xfrm>
          <a:prstGeom prst="roundRect">
            <a:avLst/>
          </a:prstGeom>
          <a:noFill/>
          <a:ln w="38100">
            <a:solidFill>
              <a:srgbClr val="FF0000"/>
            </a:solidFill>
          </a:ln>
          <a:effectLst>
            <a:glow rad="101600">
              <a:schemeClr val="accent1">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l-GR" sz="3201"/>
          </a:p>
        </p:txBody>
      </p:sp>
      <p:sp>
        <p:nvSpPr>
          <p:cNvPr id="15" name="Rectangle: Rounded Corners 14">
            <a:extLst>
              <a:ext uri="{FF2B5EF4-FFF2-40B4-BE49-F238E27FC236}">
                <a16:creationId xmlns:a16="http://schemas.microsoft.com/office/drawing/2014/main" id="{5F332936-262B-44C1-4207-968ED65D3A0C}"/>
              </a:ext>
            </a:extLst>
          </p:cNvPr>
          <p:cNvSpPr/>
          <p:nvPr/>
        </p:nvSpPr>
        <p:spPr>
          <a:xfrm>
            <a:off x="1060505" y="4959923"/>
            <a:ext cx="8356179" cy="547464"/>
          </a:xfrm>
          <a:prstGeom prst="roundRect">
            <a:avLst/>
          </a:prstGeom>
          <a:noFill/>
          <a:ln w="38100">
            <a:solidFill>
              <a:srgbClr val="FF0000"/>
            </a:solidFill>
          </a:ln>
          <a:effectLst>
            <a:glow rad="101600">
              <a:schemeClr val="accent6">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l-GR" sz="3201"/>
          </a:p>
        </p:txBody>
      </p:sp>
      <p:sp>
        <p:nvSpPr>
          <p:cNvPr id="11" name="Arrow: U-Turn 10">
            <a:extLst>
              <a:ext uri="{FF2B5EF4-FFF2-40B4-BE49-F238E27FC236}">
                <a16:creationId xmlns:a16="http://schemas.microsoft.com/office/drawing/2014/main" id="{EDB40E65-5087-BBD0-63BC-B8412B8A6F5A}"/>
              </a:ext>
            </a:extLst>
          </p:cNvPr>
          <p:cNvSpPr/>
          <p:nvPr/>
        </p:nvSpPr>
        <p:spPr>
          <a:xfrm rot="16200000">
            <a:off x="521494" y="5252244"/>
            <a:ext cx="679450" cy="509588"/>
          </a:xfrm>
          <a:prstGeom prst="uturnArrow">
            <a:avLst/>
          </a:prstGeom>
          <a:solidFill>
            <a:srgbClr val="FF0000"/>
          </a:solidFill>
          <a:ln w="28575">
            <a:solidFill>
              <a:srgbClr val="FFFF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l-GR" sz="3201">
              <a:solidFill>
                <a:schemeClr val="tx1"/>
              </a:solidFill>
            </a:endParaRPr>
          </a:p>
        </p:txBody>
      </p:sp>
      <p:sp>
        <p:nvSpPr>
          <p:cNvPr id="12" name="TextBox 11">
            <a:extLst>
              <a:ext uri="{FF2B5EF4-FFF2-40B4-BE49-F238E27FC236}">
                <a16:creationId xmlns:a16="http://schemas.microsoft.com/office/drawing/2014/main" id="{D3EC11D1-655A-6E83-788A-01D164F620D9}"/>
              </a:ext>
            </a:extLst>
          </p:cNvPr>
          <p:cNvSpPr txBox="1"/>
          <p:nvPr/>
        </p:nvSpPr>
        <p:spPr>
          <a:xfrm>
            <a:off x="1131887" y="5580064"/>
            <a:ext cx="8281545" cy="400110"/>
          </a:xfrm>
          <a:prstGeom prst="rect">
            <a:avLst/>
          </a:prstGeom>
          <a:solidFill>
            <a:srgbClr val="C00000"/>
          </a:solidFill>
        </p:spPr>
        <p:txBody>
          <a:bodyPr wrap="square">
            <a:spAutoFit/>
          </a:bodyPr>
          <a:lstStyle/>
          <a:p>
            <a:pPr>
              <a:defRPr/>
            </a:pPr>
            <a:r>
              <a:rPr lang="en-US" sz="2000" dirty="0">
                <a:solidFill>
                  <a:srgbClr val="FFFF00"/>
                </a:solidFill>
                <a:effectLst>
                  <a:outerShdw blurRad="38100" dist="38100" dir="2700000" algn="tl">
                    <a:srgbClr val="000000">
                      <a:alpha val="43137"/>
                    </a:srgbClr>
                  </a:outerShdw>
                </a:effectLst>
                <a:cs typeface="Arial Unicode MS" panose="020B0604020202020204" pitchFamily="34" charset="-128"/>
              </a:rPr>
              <a:t>Podocyte changes and Tram tracking are more specific than endotheliosis</a:t>
            </a:r>
            <a:r>
              <a:rPr lang="el-GR" sz="2000" dirty="0">
                <a:solidFill>
                  <a:srgbClr val="FFFF00"/>
                </a:solidFill>
                <a:effectLst>
                  <a:outerShdw blurRad="38100" dist="38100" dir="2700000" algn="tl">
                    <a:srgbClr val="000000">
                      <a:alpha val="43137"/>
                    </a:srgbClr>
                  </a:outerShdw>
                </a:effectLst>
                <a:cs typeface="Arial Unicode MS" panose="020B0604020202020204" pitchFamily="34" charset="-128"/>
              </a:rPr>
              <a:t> !</a:t>
            </a:r>
          </a:p>
        </p:txBody>
      </p:sp>
      <p:sp>
        <p:nvSpPr>
          <p:cNvPr id="2" name="TextBox 4">
            <a:extLst>
              <a:ext uri="{FF2B5EF4-FFF2-40B4-BE49-F238E27FC236}">
                <a16:creationId xmlns:a16="http://schemas.microsoft.com/office/drawing/2014/main" id="{DCE81578-AB67-91E8-A4D8-F58AD9ABCDC2}"/>
              </a:ext>
            </a:extLst>
          </p:cNvPr>
          <p:cNvSpPr txBox="1">
            <a:spLocks noChangeArrowheads="1"/>
          </p:cNvSpPr>
          <p:nvPr/>
        </p:nvSpPr>
        <p:spPr bwMode="auto">
          <a:xfrm>
            <a:off x="103188" y="6453188"/>
            <a:ext cx="1018381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9900"/>
              </a:buClr>
              <a:buSzPct val="115000"/>
              <a:buChar char="•"/>
              <a:defRPr sz="3200" b="1">
                <a:solidFill>
                  <a:schemeClr val="bg1"/>
                </a:solidFill>
                <a:latin typeface="Tahoma" panose="020B0604030504040204" pitchFamily="34" charset="0"/>
                <a:ea typeface="Arial Unicode MS" pitchFamily="34" charset="-128"/>
              </a:defRPr>
            </a:lvl1pPr>
            <a:lvl2pPr marL="742950" indent="-285750">
              <a:spcBef>
                <a:spcPct val="20000"/>
              </a:spcBef>
              <a:buChar char="–"/>
              <a:defRPr sz="2800" b="1">
                <a:solidFill>
                  <a:schemeClr val="bg1"/>
                </a:solidFill>
                <a:latin typeface="Tahoma" panose="020B0604030504040204" pitchFamily="34" charset="0"/>
                <a:ea typeface="Arial Unicode MS" pitchFamily="34" charset="-128"/>
              </a:defRPr>
            </a:lvl2pPr>
            <a:lvl3pPr marL="1143000" indent="-228600">
              <a:spcBef>
                <a:spcPct val="20000"/>
              </a:spcBef>
              <a:buChar char="•"/>
              <a:defRPr sz="2400" b="1">
                <a:solidFill>
                  <a:schemeClr val="bg1"/>
                </a:solidFill>
                <a:latin typeface="Tahoma" panose="020B0604030504040204" pitchFamily="34" charset="0"/>
                <a:ea typeface="Arial Unicode MS" pitchFamily="34" charset="-128"/>
              </a:defRPr>
            </a:lvl3pPr>
            <a:lvl4pPr marL="1600200" indent="-228600">
              <a:spcBef>
                <a:spcPct val="20000"/>
              </a:spcBef>
              <a:buChar char="–"/>
              <a:defRPr sz="2000" b="1">
                <a:solidFill>
                  <a:schemeClr val="bg1"/>
                </a:solidFill>
                <a:latin typeface="Tahoma" panose="020B0604030504040204" pitchFamily="34" charset="0"/>
                <a:ea typeface="Arial Unicode MS" pitchFamily="34" charset="-128"/>
              </a:defRPr>
            </a:lvl4pPr>
            <a:lvl5pPr marL="2057400" indent="-228600">
              <a:spcBef>
                <a:spcPct val="20000"/>
              </a:spcBef>
              <a:buChar char="»"/>
              <a:defRPr sz="2000" b="1">
                <a:solidFill>
                  <a:schemeClr val="bg1"/>
                </a:solidFill>
                <a:latin typeface="Tahoma" panose="020B0604030504040204" pitchFamily="34" charset="0"/>
                <a:ea typeface="Arial Unicode MS" pitchFamily="34" charset="-128"/>
              </a:defRPr>
            </a:lvl5pPr>
            <a:lvl6pPr marL="25146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6pPr>
            <a:lvl7pPr marL="29718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7pPr>
            <a:lvl8pPr marL="34290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8pPr>
            <a:lvl9pPr marL="38862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9pPr>
          </a:lstStyle>
          <a:p>
            <a:pPr>
              <a:spcBef>
                <a:spcPct val="0"/>
              </a:spcBef>
              <a:buClrTx/>
              <a:buSzTx/>
              <a:buFontTx/>
              <a:buNone/>
            </a:pPr>
            <a:r>
              <a:rPr lang="en-US" altLang="el-GR" sz="1400" dirty="0">
                <a:solidFill>
                  <a:srgbClr val="FFFF00"/>
                </a:solidFill>
                <a:latin typeface="Calibri" panose="020F0502020204030204" pitchFamily="34" charset="0"/>
                <a:cs typeface="Calibri" panose="020F0502020204030204" pitchFamily="34" charset="0"/>
              </a:rPr>
              <a:t>Penning ME et al 					        </a:t>
            </a:r>
            <a:r>
              <a:rPr lang="el-GR" altLang="el-GR" sz="1400" dirty="0">
                <a:solidFill>
                  <a:srgbClr val="FFFF00"/>
                </a:solidFill>
                <a:latin typeface="Calibri" panose="020F0502020204030204" pitchFamily="34" charset="0"/>
                <a:cs typeface="Calibri" panose="020F0502020204030204" pitchFamily="34" charset="0"/>
              </a:rPr>
              <a:t>	    </a:t>
            </a:r>
            <a:r>
              <a:rPr lang="en-US" altLang="el-GR" sz="1400" dirty="0">
                <a:solidFill>
                  <a:srgbClr val="FFFF00"/>
                </a:solidFill>
                <a:latin typeface="Calibri" panose="020F0502020204030204" pitchFamily="34" charset="0"/>
                <a:cs typeface="Calibri" panose="020F0502020204030204" pitchFamily="34" charset="0"/>
              </a:rPr>
              <a:t>Clin J Am Soc Nephrol 9: 1377–1385, 2014</a:t>
            </a:r>
            <a:endParaRPr lang="el-GR" altLang="el-GR" sz="1400" dirty="0">
              <a:solidFill>
                <a:srgbClr val="FFFF00"/>
              </a:solidFill>
              <a:latin typeface="Calibri" panose="020F0502020204030204" pitchFamily="34" charset="0"/>
              <a:cs typeface="Calibri" panose="020F0502020204030204" pitchFamily="34" charset="0"/>
            </a:endParaRPr>
          </a:p>
        </p:txBody>
      </p:sp>
      <p:sp>
        <p:nvSpPr>
          <p:cNvPr id="4" name="TextBox 6">
            <a:extLst>
              <a:ext uri="{FF2B5EF4-FFF2-40B4-BE49-F238E27FC236}">
                <a16:creationId xmlns:a16="http://schemas.microsoft.com/office/drawing/2014/main" id="{AF4B56E7-CA4E-0A4C-395F-B2F4F9684AF0}"/>
              </a:ext>
            </a:extLst>
          </p:cNvPr>
          <p:cNvSpPr txBox="1">
            <a:spLocks noChangeArrowheads="1"/>
          </p:cNvSpPr>
          <p:nvPr/>
        </p:nvSpPr>
        <p:spPr bwMode="auto">
          <a:xfrm>
            <a:off x="1156034" y="260648"/>
            <a:ext cx="79749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F9900"/>
              </a:buClr>
              <a:buSzPct val="115000"/>
              <a:buChar char="•"/>
              <a:defRPr sz="3200" b="1">
                <a:solidFill>
                  <a:schemeClr val="bg1"/>
                </a:solidFill>
                <a:latin typeface="Tahoma" panose="020B0604030504040204" pitchFamily="34" charset="0"/>
                <a:ea typeface="Arial Unicode MS" pitchFamily="34" charset="-128"/>
              </a:defRPr>
            </a:lvl1pPr>
            <a:lvl2pPr marL="742950" indent="-285750">
              <a:spcBef>
                <a:spcPct val="20000"/>
              </a:spcBef>
              <a:buChar char="–"/>
              <a:defRPr sz="2800" b="1">
                <a:solidFill>
                  <a:schemeClr val="bg1"/>
                </a:solidFill>
                <a:latin typeface="Tahoma" panose="020B0604030504040204" pitchFamily="34" charset="0"/>
                <a:ea typeface="Arial Unicode MS" pitchFamily="34" charset="-128"/>
              </a:defRPr>
            </a:lvl2pPr>
            <a:lvl3pPr marL="1143000" indent="-228600">
              <a:spcBef>
                <a:spcPct val="20000"/>
              </a:spcBef>
              <a:buChar char="•"/>
              <a:defRPr sz="2400" b="1">
                <a:solidFill>
                  <a:schemeClr val="bg1"/>
                </a:solidFill>
                <a:latin typeface="Tahoma" panose="020B0604030504040204" pitchFamily="34" charset="0"/>
                <a:ea typeface="Arial Unicode MS" pitchFamily="34" charset="-128"/>
              </a:defRPr>
            </a:lvl3pPr>
            <a:lvl4pPr marL="1600200" indent="-228600">
              <a:spcBef>
                <a:spcPct val="20000"/>
              </a:spcBef>
              <a:buChar char="–"/>
              <a:defRPr sz="2000" b="1">
                <a:solidFill>
                  <a:schemeClr val="bg1"/>
                </a:solidFill>
                <a:latin typeface="Tahoma" panose="020B0604030504040204" pitchFamily="34" charset="0"/>
                <a:ea typeface="Arial Unicode MS" pitchFamily="34" charset="-128"/>
              </a:defRPr>
            </a:lvl4pPr>
            <a:lvl5pPr marL="2057400" indent="-228600">
              <a:spcBef>
                <a:spcPct val="20000"/>
              </a:spcBef>
              <a:buChar char="»"/>
              <a:defRPr sz="2000" b="1">
                <a:solidFill>
                  <a:schemeClr val="bg1"/>
                </a:solidFill>
                <a:latin typeface="Tahoma" panose="020B0604030504040204" pitchFamily="34" charset="0"/>
                <a:ea typeface="Arial Unicode MS" pitchFamily="34" charset="-128"/>
              </a:defRPr>
            </a:lvl5pPr>
            <a:lvl6pPr marL="25146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6pPr>
            <a:lvl7pPr marL="29718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7pPr>
            <a:lvl8pPr marL="34290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8pPr>
            <a:lvl9pPr marL="38862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9pPr>
          </a:lstStyle>
          <a:p>
            <a:pPr algn="ctr" eaLnBrk="1" hangingPunct="1">
              <a:spcBef>
                <a:spcPct val="0"/>
              </a:spcBef>
              <a:buClrTx/>
              <a:buSzTx/>
              <a:buFontTx/>
              <a:buNone/>
            </a:pPr>
            <a:r>
              <a:rPr lang="en-US" altLang="en-US" sz="2400" dirty="0">
                <a:solidFill>
                  <a:srgbClr val="FFFF00"/>
                </a:solidFill>
                <a:latin typeface="Calibri" panose="020F0502020204030204" pitchFamily="34" charset="0"/>
              </a:rPr>
              <a:t>Specific</a:t>
            </a:r>
            <a:r>
              <a:rPr lang="el-GR" altLang="en-US" sz="2400" dirty="0">
                <a:solidFill>
                  <a:srgbClr val="FFFF00"/>
                </a:solidFill>
                <a:latin typeface="Calibri" panose="020F0502020204030204" pitchFamily="34" charset="0"/>
              </a:rPr>
              <a:t> </a:t>
            </a:r>
            <a:r>
              <a:rPr lang="en-US" altLang="en-US" sz="2400" dirty="0">
                <a:solidFill>
                  <a:srgbClr val="FFFF00"/>
                </a:solidFill>
                <a:latin typeface="Calibri" panose="020F0502020204030204" pitchFamily="34" charset="0"/>
              </a:rPr>
              <a:t>histologic kidney injury in pre-eclampsia:  </a:t>
            </a:r>
            <a:r>
              <a:rPr lang="en-US" altLang="en-US" sz="2400" i="1" dirty="0">
                <a:solidFill>
                  <a:srgbClr val="FFC000"/>
                </a:solidFill>
                <a:latin typeface="Calibri" panose="020F0502020204030204" pitchFamily="34" charset="0"/>
              </a:rPr>
              <a:t>Autopsy</a:t>
            </a:r>
            <a:endParaRPr lang="el-GR" altLang="en-US" sz="2400" i="1" dirty="0">
              <a:solidFill>
                <a:srgbClr val="FFC000"/>
              </a:solidFill>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22" presetClass="entr" presetSubtype="4"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9F35BDF-43BE-648B-8C22-47DAFBA3B5A9}"/>
              </a:ext>
            </a:extLst>
          </p:cNvPr>
          <p:cNvSpPr txBox="1"/>
          <p:nvPr/>
        </p:nvSpPr>
        <p:spPr>
          <a:xfrm>
            <a:off x="55090" y="4717593"/>
            <a:ext cx="4584354" cy="1015663"/>
          </a:xfrm>
          <a:prstGeom prst="rect">
            <a:avLst/>
          </a:prstGeom>
          <a:solidFill>
            <a:srgbClr val="C00000"/>
          </a:solidFill>
        </p:spPr>
        <p:txBody>
          <a:bodyPr wrap="square">
            <a:spAutoFit/>
          </a:bodyPr>
          <a:lstStyle/>
          <a:p>
            <a:pPr>
              <a:defRPr/>
            </a:pPr>
            <a:r>
              <a:rPr lang="en-US" sz="2000" i="1" dirty="0">
                <a:solidFill>
                  <a:srgbClr val="FFFF00"/>
                </a:solidFill>
                <a:effectLst>
                  <a:outerShdw blurRad="38100" dist="38100" dir="2700000" algn="tl">
                    <a:srgbClr val="000000">
                      <a:alpha val="43137"/>
                    </a:srgbClr>
                  </a:outerShdw>
                </a:effectLst>
                <a:cs typeface="Arial Unicode MS" panose="020B0604020202020204" pitchFamily="34" charset="-128"/>
              </a:rPr>
              <a:t>Higher % of glomeruli with CD44 positive cells</a:t>
            </a:r>
            <a:r>
              <a:rPr lang="el-GR" sz="2000" i="1" dirty="0">
                <a:solidFill>
                  <a:srgbClr val="FFFF00"/>
                </a:solidFill>
                <a:effectLst>
                  <a:outerShdw blurRad="38100" dist="38100" dir="2700000" algn="tl">
                    <a:srgbClr val="000000">
                      <a:alpha val="43137"/>
                    </a:srgbClr>
                  </a:outerShdw>
                </a:effectLst>
                <a:cs typeface="Arial Unicode MS" panose="020B0604020202020204" pitchFamily="34" charset="-128"/>
              </a:rPr>
              <a:t> </a:t>
            </a:r>
            <a:r>
              <a:rPr lang="en-US" sz="2000" i="1" dirty="0">
                <a:solidFill>
                  <a:srgbClr val="FFFF00"/>
                </a:solidFill>
                <a:effectLst>
                  <a:outerShdw blurRad="38100" dist="38100" dir="2700000" algn="tl">
                    <a:srgbClr val="000000">
                      <a:alpha val="43137"/>
                    </a:srgbClr>
                  </a:outerShdw>
                </a:effectLst>
                <a:cs typeface="Arial Unicode MS" panose="020B0604020202020204" pitchFamily="34" charset="-128"/>
              </a:rPr>
              <a:t>on vascular endothelial cell location in Pre eclampsia</a:t>
            </a:r>
            <a:endParaRPr lang="el-GR" sz="2000" i="1" dirty="0">
              <a:solidFill>
                <a:srgbClr val="FFFF00"/>
              </a:solidFill>
              <a:effectLst>
                <a:outerShdw blurRad="38100" dist="38100" dir="2700000" algn="tl">
                  <a:srgbClr val="000000">
                    <a:alpha val="43137"/>
                  </a:srgbClr>
                </a:outerShdw>
              </a:effectLst>
              <a:cs typeface="Arial Unicode MS" panose="020B0604020202020204" pitchFamily="34" charset="-128"/>
            </a:endParaRPr>
          </a:p>
        </p:txBody>
      </p:sp>
      <p:sp>
        <p:nvSpPr>
          <p:cNvPr id="47106" name="TextBox 4">
            <a:extLst>
              <a:ext uri="{FF2B5EF4-FFF2-40B4-BE49-F238E27FC236}">
                <a16:creationId xmlns:a16="http://schemas.microsoft.com/office/drawing/2014/main" id="{97C5DCC9-5C7A-4196-18C9-ABD1C39B1F24}"/>
              </a:ext>
            </a:extLst>
          </p:cNvPr>
          <p:cNvSpPr txBox="1">
            <a:spLocks noChangeArrowheads="1"/>
          </p:cNvSpPr>
          <p:nvPr/>
        </p:nvSpPr>
        <p:spPr bwMode="auto">
          <a:xfrm>
            <a:off x="103188" y="6453188"/>
            <a:ext cx="1018381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9900"/>
              </a:buClr>
              <a:buSzPct val="115000"/>
              <a:buChar char="•"/>
              <a:defRPr sz="3200" b="1">
                <a:solidFill>
                  <a:schemeClr val="bg1"/>
                </a:solidFill>
                <a:latin typeface="Tahoma" panose="020B0604030504040204" pitchFamily="34" charset="0"/>
                <a:ea typeface="Arial Unicode MS" pitchFamily="34" charset="-128"/>
              </a:defRPr>
            </a:lvl1pPr>
            <a:lvl2pPr marL="742950" indent="-285750">
              <a:spcBef>
                <a:spcPct val="20000"/>
              </a:spcBef>
              <a:buChar char="–"/>
              <a:defRPr sz="2800" b="1">
                <a:solidFill>
                  <a:schemeClr val="bg1"/>
                </a:solidFill>
                <a:latin typeface="Tahoma" panose="020B0604030504040204" pitchFamily="34" charset="0"/>
                <a:ea typeface="Arial Unicode MS" pitchFamily="34" charset="-128"/>
              </a:defRPr>
            </a:lvl2pPr>
            <a:lvl3pPr marL="1143000" indent="-228600">
              <a:spcBef>
                <a:spcPct val="20000"/>
              </a:spcBef>
              <a:buChar char="•"/>
              <a:defRPr sz="2400" b="1">
                <a:solidFill>
                  <a:schemeClr val="bg1"/>
                </a:solidFill>
                <a:latin typeface="Tahoma" panose="020B0604030504040204" pitchFamily="34" charset="0"/>
                <a:ea typeface="Arial Unicode MS" pitchFamily="34" charset="-128"/>
              </a:defRPr>
            </a:lvl3pPr>
            <a:lvl4pPr marL="1600200" indent="-228600">
              <a:spcBef>
                <a:spcPct val="20000"/>
              </a:spcBef>
              <a:buChar char="–"/>
              <a:defRPr sz="2000" b="1">
                <a:solidFill>
                  <a:schemeClr val="bg1"/>
                </a:solidFill>
                <a:latin typeface="Tahoma" panose="020B0604030504040204" pitchFamily="34" charset="0"/>
                <a:ea typeface="Arial Unicode MS" pitchFamily="34" charset="-128"/>
              </a:defRPr>
            </a:lvl4pPr>
            <a:lvl5pPr marL="2057400" indent="-228600">
              <a:spcBef>
                <a:spcPct val="20000"/>
              </a:spcBef>
              <a:buChar char="»"/>
              <a:defRPr sz="2000" b="1">
                <a:solidFill>
                  <a:schemeClr val="bg1"/>
                </a:solidFill>
                <a:latin typeface="Tahoma" panose="020B0604030504040204" pitchFamily="34" charset="0"/>
                <a:ea typeface="Arial Unicode MS" pitchFamily="34" charset="-128"/>
              </a:defRPr>
            </a:lvl5pPr>
            <a:lvl6pPr marL="25146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6pPr>
            <a:lvl7pPr marL="29718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7pPr>
            <a:lvl8pPr marL="34290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8pPr>
            <a:lvl9pPr marL="38862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9pPr>
          </a:lstStyle>
          <a:p>
            <a:pPr>
              <a:spcBef>
                <a:spcPct val="0"/>
              </a:spcBef>
              <a:buClrTx/>
              <a:buSzTx/>
              <a:buFontTx/>
              <a:buNone/>
            </a:pPr>
            <a:r>
              <a:rPr lang="en-US" altLang="el-GR" sz="1400" dirty="0">
                <a:solidFill>
                  <a:srgbClr val="FFFF00"/>
                </a:solidFill>
                <a:latin typeface="Calibri" panose="020F0502020204030204" pitchFamily="34" charset="0"/>
                <a:cs typeface="Calibri" panose="020F0502020204030204" pitchFamily="34" charset="0"/>
              </a:rPr>
              <a:t>Penning ME et al 					        </a:t>
            </a:r>
            <a:r>
              <a:rPr lang="el-GR" altLang="el-GR" sz="1400" dirty="0">
                <a:solidFill>
                  <a:srgbClr val="FFFF00"/>
                </a:solidFill>
                <a:latin typeface="Calibri" panose="020F0502020204030204" pitchFamily="34" charset="0"/>
                <a:cs typeface="Calibri" panose="020F0502020204030204" pitchFamily="34" charset="0"/>
              </a:rPr>
              <a:t>	    </a:t>
            </a:r>
            <a:r>
              <a:rPr lang="en-US" altLang="el-GR" sz="1400" dirty="0">
                <a:solidFill>
                  <a:srgbClr val="FFFF00"/>
                </a:solidFill>
                <a:latin typeface="Calibri" panose="020F0502020204030204" pitchFamily="34" charset="0"/>
                <a:cs typeface="Calibri" panose="020F0502020204030204" pitchFamily="34" charset="0"/>
              </a:rPr>
              <a:t>Clin J Am Soc Nephrol 9: 1377–1385, 2014</a:t>
            </a:r>
            <a:endParaRPr lang="el-GR" altLang="el-GR" sz="1400" dirty="0">
              <a:solidFill>
                <a:srgbClr val="FFFF00"/>
              </a:solidFill>
              <a:latin typeface="Calibri" panose="020F0502020204030204" pitchFamily="34" charset="0"/>
              <a:cs typeface="Calibri" panose="020F0502020204030204" pitchFamily="34" charset="0"/>
            </a:endParaRPr>
          </a:p>
        </p:txBody>
      </p:sp>
      <p:pic>
        <p:nvPicPr>
          <p:cNvPr id="47107" name="Picture 15">
            <a:extLst>
              <a:ext uri="{FF2B5EF4-FFF2-40B4-BE49-F238E27FC236}">
                <a16:creationId xmlns:a16="http://schemas.microsoft.com/office/drawing/2014/main" id="{CF4E35CF-366C-6BA2-FE05-E5357928602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524" r="4647"/>
          <a:stretch/>
        </p:blipFill>
        <p:spPr bwMode="auto">
          <a:xfrm>
            <a:off x="4711700" y="1412776"/>
            <a:ext cx="5328344" cy="4897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14">
            <a:extLst>
              <a:ext uri="{FF2B5EF4-FFF2-40B4-BE49-F238E27FC236}">
                <a16:creationId xmlns:a16="http://schemas.microsoft.com/office/drawing/2014/main" id="{2B349DC6-890A-5B41-6CD8-6389C292D4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1767"/>
          <a:stretch>
            <a:fillRect/>
          </a:stretch>
        </p:blipFill>
        <p:spPr bwMode="auto">
          <a:xfrm>
            <a:off x="534880" y="1816536"/>
            <a:ext cx="3745128" cy="2906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Oval 23">
            <a:extLst>
              <a:ext uri="{FF2B5EF4-FFF2-40B4-BE49-F238E27FC236}">
                <a16:creationId xmlns:a16="http://schemas.microsoft.com/office/drawing/2014/main" id="{BA4DF9BC-C080-7A69-4FF1-ABA805E916CA}"/>
              </a:ext>
            </a:extLst>
          </p:cNvPr>
          <p:cNvSpPr/>
          <p:nvPr/>
        </p:nvSpPr>
        <p:spPr>
          <a:xfrm rot="1296809">
            <a:off x="6670664" y="4251783"/>
            <a:ext cx="1077915" cy="528189"/>
          </a:xfrm>
          <a:prstGeom prst="ellipse">
            <a:avLst/>
          </a:prstGeom>
          <a:ln>
            <a:solidFill>
              <a:srgbClr val="FF0000"/>
            </a:solidFill>
          </a:ln>
          <a:effectLst>
            <a:glow rad="101600">
              <a:srgbClr val="FFFF00">
                <a:alpha val="40000"/>
              </a:srgb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l-GR" sz="3201"/>
          </a:p>
        </p:txBody>
      </p:sp>
      <p:sp>
        <p:nvSpPr>
          <p:cNvPr id="10" name="Rectangle: Rounded Corners 9">
            <a:extLst>
              <a:ext uri="{FF2B5EF4-FFF2-40B4-BE49-F238E27FC236}">
                <a16:creationId xmlns:a16="http://schemas.microsoft.com/office/drawing/2014/main" id="{D3656B04-68C2-E98C-455C-C150510642C8}"/>
              </a:ext>
            </a:extLst>
          </p:cNvPr>
          <p:cNvSpPr/>
          <p:nvPr/>
        </p:nvSpPr>
        <p:spPr>
          <a:xfrm>
            <a:off x="7807962" y="5661248"/>
            <a:ext cx="1359739" cy="720080"/>
          </a:xfrm>
          <a:prstGeom prst="roundRect">
            <a:avLst/>
          </a:prstGeom>
          <a:noFill/>
          <a:ln w="76200">
            <a:solidFill>
              <a:srgbClr val="FF0000"/>
            </a:solidFill>
          </a:ln>
          <a:effectLst>
            <a:glow rad="228600">
              <a:schemeClr val="accent2">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l-GR" sz="2400"/>
          </a:p>
        </p:txBody>
      </p:sp>
      <p:sp>
        <p:nvSpPr>
          <p:cNvPr id="24590" name="TextBox 11">
            <a:extLst>
              <a:ext uri="{FF2B5EF4-FFF2-40B4-BE49-F238E27FC236}">
                <a16:creationId xmlns:a16="http://schemas.microsoft.com/office/drawing/2014/main" id="{9ED34081-7A7A-DA86-B2B5-49BF96E45E3D}"/>
              </a:ext>
            </a:extLst>
          </p:cNvPr>
          <p:cNvSpPr txBox="1">
            <a:spLocks noChangeArrowheads="1"/>
          </p:cNvSpPr>
          <p:nvPr/>
        </p:nvSpPr>
        <p:spPr bwMode="auto">
          <a:xfrm>
            <a:off x="8959851" y="4687889"/>
            <a:ext cx="1196975" cy="46166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9900"/>
              </a:buClr>
              <a:buSzPct val="115000"/>
              <a:buChar char="•"/>
              <a:defRPr sz="3200" b="1">
                <a:solidFill>
                  <a:schemeClr val="bg1"/>
                </a:solidFill>
                <a:latin typeface="Tahoma" panose="020B0604030504040204" pitchFamily="34" charset="0"/>
                <a:ea typeface="Arial Unicode MS" pitchFamily="34" charset="-128"/>
              </a:defRPr>
            </a:lvl1pPr>
            <a:lvl2pPr marL="742950" indent="-285750">
              <a:spcBef>
                <a:spcPct val="20000"/>
              </a:spcBef>
              <a:buChar char="–"/>
              <a:defRPr sz="2800" b="1">
                <a:solidFill>
                  <a:schemeClr val="bg1"/>
                </a:solidFill>
                <a:latin typeface="Tahoma" panose="020B0604030504040204" pitchFamily="34" charset="0"/>
                <a:ea typeface="Arial Unicode MS" pitchFamily="34" charset="-128"/>
              </a:defRPr>
            </a:lvl2pPr>
            <a:lvl3pPr marL="1143000" indent="-228600">
              <a:spcBef>
                <a:spcPct val="20000"/>
              </a:spcBef>
              <a:buChar char="•"/>
              <a:defRPr sz="2400" b="1">
                <a:solidFill>
                  <a:schemeClr val="bg1"/>
                </a:solidFill>
                <a:latin typeface="Tahoma" panose="020B0604030504040204" pitchFamily="34" charset="0"/>
                <a:ea typeface="Arial Unicode MS" pitchFamily="34" charset="-128"/>
              </a:defRPr>
            </a:lvl3pPr>
            <a:lvl4pPr marL="1600200" indent="-228600">
              <a:spcBef>
                <a:spcPct val="20000"/>
              </a:spcBef>
              <a:buChar char="–"/>
              <a:defRPr sz="2000" b="1">
                <a:solidFill>
                  <a:schemeClr val="bg1"/>
                </a:solidFill>
                <a:latin typeface="Tahoma" panose="020B0604030504040204" pitchFamily="34" charset="0"/>
                <a:ea typeface="Arial Unicode MS" pitchFamily="34" charset="-128"/>
              </a:defRPr>
            </a:lvl4pPr>
            <a:lvl5pPr marL="2057400" indent="-228600">
              <a:spcBef>
                <a:spcPct val="20000"/>
              </a:spcBef>
              <a:buChar char="»"/>
              <a:defRPr sz="2000" b="1">
                <a:solidFill>
                  <a:schemeClr val="bg1"/>
                </a:solidFill>
                <a:latin typeface="Tahoma" panose="020B0604030504040204" pitchFamily="34" charset="0"/>
                <a:ea typeface="Arial Unicode MS" pitchFamily="34" charset="-128"/>
              </a:defRPr>
            </a:lvl5pPr>
            <a:lvl6pPr marL="25146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6pPr>
            <a:lvl7pPr marL="29718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7pPr>
            <a:lvl8pPr marL="34290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8pPr>
            <a:lvl9pPr marL="38862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9pPr>
          </a:lstStyle>
          <a:p>
            <a:pPr>
              <a:spcBef>
                <a:spcPct val="0"/>
              </a:spcBef>
              <a:buClrTx/>
              <a:buSzTx/>
              <a:buFontTx/>
              <a:buNone/>
            </a:pPr>
            <a:r>
              <a:rPr lang="en-US" altLang="el-GR" sz="2400">
                <a:solidFill>
                  <a:schemeClr val="tx1"/>
                </a:solidFill>
                <a:latin typeface="Calibri" panose="020F0502020204030204" pitchFamily="34" charset="0"/>
              </a:rPr>
              <a:t>FSGS.. ?</a:t>
            </a:r>
            <a:endParaRPr lang="el-GR" altLang="el-GR" sz="2400">
              <a:solidFill>
                <a:schemeClr val="tx1"/>
              </a:solidFill>
              <a:latin typeface="Calibri" panose="020F0502020204030204" pitchFamily="34" charset="0"/>
            </a:endParaRPr>
          </a:p>
        </p:txBody>
      </p:sp>
      <p:sp>
        <p:nvSpPr>
          <p:cNvPr id="11" name="Arrow: Striped Right 10">
            <a:extLst>
              <a:ext uri="{FF2B5EF4-FFF2-40B4-BE49-F238E27FC236}">
                <a16:creationId xmlns:a16="http://schemas.microsoft.com/office/drawing/2014/main" id="{AF9A82DF-9A9B-E185-7504-C911FE1FA0B4}"/>
              </a:ext>
            </a:extLst>
          </p:cNvPr>
          <p:cNvSpPr/>
          <p:nvPr/>
        </p:nvSpPr>
        <p:spPr>
          <a:xfrm rot="17904190">
            <a:off x="8902701" y="5105400"/>
            <a:ext cx="760413" cy="576263"/>
          </a:xfrm>
          <a:prstGeom prst="striped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l-GR" sz="2400"/>
          </a:p>
        </p:txBody>
      </p:sp>
      <p:sp>
        <p:nvSpPr>
          <p:cNvPr id="2" name="TextBox 1">
            <a:extLst>
              <a:ext uri="{FF2B5EF4-FFF2-40B4-BE49-F238E27FC236}">
                <a16:creationId xmlns:a16="http://schemas.microsoft.com/office/drawing/2014/main" id="{FAFE4C57-AA16-0F0C-0BB3-8BE6E1AB228B}"/>
              </a:ext>
            </a:extLst>
          </p:cNvPr>
          <p:cNvSpPr txBox="1"/>
          <p:nvPr/>
        </p:nvSpPr>
        <p:spPr>
          <a:xfrm>
            <a:off x="102940" y="1198493"/>
            <a:ext cx="4752528" cy="646331"/>
          </a:xfrm>
          <a:prstGeom prst="rect">
            <a:avLst/>
          </a:prstGeom>
          <a:solidFill>
            <a:schemeClr val="accent6">
              <a:lumMod val="60000"/>
              <a:lumOff val="40000"/>
            </a:schemeClr>
          </a:solidFill>
        </p:spPr>
        <p:txBody>
          <a:bodyPr wrap="square">
            <a:spAutoFit/>
          </a:bodyPr>
          <a:lstStyle/>
          <a:p>
            <a:pPr>
              <a:defRPr/>
            </a:pPr>
            <a:r>
              <a:rPr lang="en-US" sz="1800" b="0" i="1" dirty="0">
                <a:solidFill>
                  <a:srgbClr val="FFFF00"/>
                </a:solidFill>
                <a:effectLst>
                  <a:outerShdw blurRad="38100" dist="38100" dir="2700000" algn="tl">
                    <a:srgbClr val="000000">
                      <a:alpha val="43137"/>
                    </a:srgbClr>
                  </a:outerShdw>
                </a:effectLst>
                <a:cs typeface="Arial Unicode MS" panose="020B0604020202020204" pitchFamily="34" charset="-128"/>
              </a:rPr>
              <a:t>↑ Replacement of lost original podocytes from migrating / differentiating parietal epithelial cells</a:t>
            </a:r>
            <a:endParaRPr lang="el-GR" sz="1800" b="0" i="1" dirty="0">
              <a:solidFill>
                <a:srgbClr val="FFFF00"/>
              </a:solidFill>
              <a:effectLst>
                <a:outerShdw blurRad="38100" dist="38100" dir="2700000" algn="tl">
                  <a:srgbClr val="000000">
                    <a:alpha val="43137"/>
                  </a:srgbClr>
                </a:outerShdw>
              </a:effectLst>
              <a:cs typeface="Arial Unicode MS" panose="020B0604020202020204" pitchFamily="34" charset="-128"/>
            </a:endParaRPr>
          </a:p>
        </p:txBody>
      </p:sp>
      <p:cxnSp>
        <p:nvCxnSpPr>
          <p:cNvPr id="19" name="Straight Connector 18">
            <a:extLst>
              <a:ext uri="{FF2B5EF4-FFF2-40B4-BE49-F238E27FC236}">
                <a16:creationId xmlns:a16="http://schemas.microsoft.com/office/drawing/2014/main" id="{2A5F2F96-0A95-B21D-5A0E-C8487EBEE9E6}"/>
              </a:ext>
            </a:extLst>
          </p:cNvPr>
          <p:cNvCxnSpPr>
            <a:cxnSpLocks/>
          </p:cNvCxnSpPr>
          <p:nvPr/>
        </p:nvCxnSpPr>
        <p:spPr>
          <a:xfrm>
            <a:off x="3415076" y="1745620"/>
            <a:ext cx="3600632" cy="2770257"/>
          </a:xfrm>
          <a:prstGeom prst="line">
            <a:avLst/>
          </a:prstGeom>
          <a:ln>
            <a:solidFill>
              <a:srgbClr val="FFFF00"/>
            </a:solidFill>
          </a:ln>
          <a:effectLst>
            <a:glow rad="101600">
              <a:schemeClr val="accent1">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47121" name="Text Box 7">
            <a:extLst>
              <a:ext uri="{FF2B5EF4-FFF2-40B4-BE49-F238E27FC236}">
                <a16:creationId xmlns:a16="http://schemas.microsoft.com/office/drawing/2014/main" id="{65A24633-A8F7-BC75-3B48-B2697757482D}"/>
              </a:ext>
            </a:extLst>
          </p:cNvPr>
          <p:cNvSpPr txBox="1">
            <a:spLocks noChangeArrowheads="1"/>
          </p:cNvSpPr>
          <p:nvPr/>
        </p:nvSpPr>
        <p:spPr bwMode="auto">
          <a:xfrm>
            <a:off x="429419" y="332656"/>
            <a:ext cx="9428162" cy="369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F9900"/>
              </a:buClr>
              <a:buSzPct val="115000"/>
              <a:buChar char="•"/>
              <a:defRPr sz="3200" b="1">
                <a:solidFill>
                  <a:schemeClr val="bg1"/>
                </a:solidFill>
                <a:latin typeface="Tahoma" panose="020B0604030504040204" pitchFamily="34" charset="0"/>
                <a:ea typeface="Arial Unicode MS" pitchFamily="34" charset="-128"/>
              </a:defRPr>
            </a:lvl1pPr>
            <a:lvl2pPr marL="742950" indent="-285750">
              <a:spcBef>
                <a:spcPct val="20000"/>
              </a:spcBef>
              <a:buChar char="–"/>
              <a:defRPr sz="2800" b="1">
                <a:solidFill>
                  <a:schemeClr val="bg1"/>
                </a:solidFill>
                <a:latin typeface="Tahoma" panose="020B0604030504040204" pitchFamily="34" charset="0"/>
                <a:ea typeface="Arial Unicode MS" pitchFamily="34" charset="-128"/>
              </a:defRPr>
            </a:lvl2pPr>
            <a:lvl3pPr marL="1143000" indent="-228600">
              <a:spcBef>
                <a:spcPct val="20000"/>
              </a:spcBef>
              <a:buChar char="•"/>
              <a:defRPr sz="2400" b="1">
                <a:solidFill>
                  <a:schemeClr val="bg1"/>
                </a:solidFill>
                <a:latin typeface="Tahoma" panose="020B0604030504040204" pitchFamily="34" charset="0"/>
                <a:ea typeface="Arial Unicode MS" pitchFamily="34" charset="-128"/>
              </a:defRPr>
            </a:lvl3pPr>
            <a:lvl4pPr marL="1600200" indent="-228600">
              <a:spcBef>
                <a:spcPct val="20000"/>
              </a:spcBef>
              <a:buChar char="–"/>
              <a:defRPr sz="2000" b="1">
                <a:solidFill>
                  <a:schemeClr val="bg1"/>
                </a:solidFill>
                <a:latin typeface="Tahoma" panose="020B0604030504040204" pitchFamily="34" charset="0"/>
                <a:ea typeface="Arial Unicode MS" pitchFamily="34" charset="-128"/>
              </a:defRPr>
            </a:lvl4pPr>
            <a:lvl5pPr marL="2057400" indent="-228600">
              <a:spcBef>
                <a:spcPct val="20000"/>
              </a:spcBef>
              <a:buChar char="»"/>
              <a:defRPr sz="2000" b="1">
                <a:solidFill>
                  <a:schemeClr val="bg1"/>
                </a:solidFill>
                <a:latin typeface="Tahoma" panose="020B0604030504040204" pitchFamily="34" charset="0"/>
                <a:ea typeface="Arial Unicode MS" pitchFamily="34" charset="-128"/>
              </a:defRPr>
            </a:lvl5pPr>
            <a:lvl6pPr marL="25146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6pPr>
            <a:lvl7pPr marL="29718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7pPr>
            <a:lvl8pPr marL="34290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8pPr>
            <a:lvl9pPr marL="38862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9pPr>
          </a:lstStyle>
          <a:p>
            <a:pPr algn="ctr" eaLnBrk="1" hangingPunct="1">
              <a:lnSpc>
                <a:spcPct val="80000"/>
              </a:lnSpc>
              <a:spcBef>
                <a:spcPct val="50000"/>
              </a:spcBef>
              <a:buClrTx/>
              <a:buSzTx/>
              <a:buFontTx/>
              <a:buNone/>
            </a:pPr>
            <a:r>
              <a:rPr lang="en-US" altLang="el-GR" sz="2200" dirty="0">
                <a:solidFill>
                  <a:srgbClr val="FFFF00"/>
                </a:solidFill>
                <a:latin typeface="Calibri" panose="020F0502020204030204" pitchFamily="34" charset="0"/>
                <a:cs typeface="Calibri" panose="020F0502020204030204" pitchFamily="34" charset="0"/>
              </a:rPr>
              <a:t>Histologic findings of </a:t>
            </a:r>
            <a:r>
              <a:rPr lang="en-US" altLang="el-GR" sz="2200" i="1" u="sng" dirty="0">
                <a:solidFill>
                  <a:srgbClr val="FFFF00"/>
                </a:solidFill>
                <a:latin typeface="Calibri" panose="020F0502020204030204" pitchFamily="34" charset="0"/>
                <a:cs typeface="Calibri" panose="020F0502020204030204" pitchFamily="34" charset="0"/>
              </a:rPr>
              <a:t>Podocyte injury and loss</a:t>
            </a:r>
            <a:r>
              <a:rPr lang="en-US" altLang="el-GR" sz="2200" dirty="0">
                <a:solidFill>
                  <a:srgbClr val="FFFF00"/>
                </a:solidFill>
                <a:latin typeface="Calibri" panose="020F0502020204030204" pitchFamily="34" charset="0"/>
                <a:cs typeface="Calibri" panose="020F0502020204030204" pitchFamily="34" charset="0"/>
              </a:rPr>
              <a:t> in Pre-eclampsia</a:t>
            </a:r>
            <a:r>
              <a:rPr lang="en-US" altLang="el-GR" sz="2200" i="1" dirty="0">
                <a:solidFill>
                  <a:srgbClr val="FFFF00"/>
                </a:solidFill>
                <a:latin typeface="Calibri" panose="020F0502020204030204" pitchFamily="34" charset="0"/>
                <a:cs typeface="Calibri" panose="020F0502020204030204" pitchFamily="34" charset="0"/>
              </a:rPr>
              <a:t>:</a:t>
            </a:r>
            <a:r>
              <a:rPr lang="en-US" altLang="el-GR" sz="2200" i="1" dirty="0">
                <a:solidFill>
                  <a:srgbClr val="FFC000"/>
                </a:solidFill>
                <a:latin typeface="Calibri" panose="020F0502020204030204" pitchFamily="34" charset="0"/>
                <a:cs typeface="Calibri" panose="020F0502020204030204" pitchFamily="34" charset="0"/>
              </a:rPr>
              <a:t> </a:t>
            </a:r>
            <a:r>
              <a:rPr lang="en-US" altLang="en-US" sz="2200" i="1" dirty="0">
                <a:solidFill>
                  <a:srgbClr val="FFC000"/>
                </a:solidFill>
                <a:latin typeface="Calibri" panose="020F0502020204030204" pitchFamily="34" charset="0"/>
              </a:rPr>
              <a:t>Autopsy</a:t>
            </a:r>
            <a:endParaRPr lang="el-GR" altLang="el-GR" sz="2200" i="1" dirty="0">
              <a:solidFill>
                <a:srgbClr val="FFC000"/>
              </a:solidFill>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par>
                                <p:cTn id="8" presetID="22" presetClass="entr" presetSubtype="1"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up)">
                                      <p:cBhvr>
                                        <p:cTn id="10" dur="500"/>
                                        <p:tgtEl>
                                          <p:spTgt spid="2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4590"/>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459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7" name="Picture 92" descr="ANd9GcQ4Er9PtSTHk-7oOCFltQk4olZs7d_b_pPrwNEljpuGqUUjYFNg3Q">
            <a:extLst>
              <a:ext uri="{FF2B5EF4-FFF2-40B4-BE49-F238E27FC236}">
                <a16:creationId xmlns:a16="http://schemas.microsoft.com/office/drawing/2014/main" id="{F80939BA-7F26-258F-B326-EF27EE62F4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2788" y="2132857"/>
            <a:ext cx="1030141"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2" descr="sl 15 allagmeno">
            <a:extLst>
              <a:ext uri="{FF2B5EF4-FFF2-40B4-BE49-F238E27FC236}">
                <a16:creationId xmlns:a16="http://schemas.microsoft.com/office/drawing/2014/main" id="{7541308A-2E92-EFA4-CAFE-152A9F2FDC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576" r="56908" b="74573"/>
          <a:stretch>
            <a:fillRect/>
          </a:stretch>
        </p:blipFill>
        <p:spPr bwMode="auto">
          <a:xfrm>
            <a:off x="3257069" y="2225429"/>
            <a:ext cx="1064746" cy="1203572"/>
          </a:xfrm>
          <a:prstGeom prst="rect">
            <a:avLst/>
          </a:prstGeom>
          <a:noFill/>
          <a:ln w="38100">
            <a:solidFill>
              <a:srgbClr val="C00000"/>
            </a:solidFill>
            <a:miter lim="800000"/>
            <a:headEnd/>
            <a:tailEnd/>
          </a:ln>
          <a:extLst>
            <a:ext uri="{909E8E84-426E-40DD-AFC4-6F175D3DCCD1}">
              <a14:hiddenFill xmlns:a14="http://schemas.microsoft.com/office/drawing/2010/main">
                <a:solidFill>
                  <a:srgbClr val="FFFFFF"/>
                </a:solidFill>
              </a14:hiddenFill>
            </a:ext>
          </a:extLst>
        </p:spPr>
      </p:pic>
      <p:sp>
        <p:nvSpPr>
          <p:cNvPr id="6" name="Βέλος: Δεξιό 5">
            <a:extLst>
              <a:ext uri="{FF2B5EF4-FFF2-40B4-BE49-F238E27FC236}">
                <a16:creationId xmlns:a16="http://schemas.microsoft.com/office/drawing/2014/main" id="{9BA45981-C21A-443B-EBE4-0F6AB23FD758}"/>
              </a:ext>
            </a:extLst>
          </p:cNvPr>
          <p:cNvSpPr/>
          <p:nvPr/>
        </p:nvSpPr>
        <p:spPr>
          <a:xfrm>
            <a:off x="4748200" y="2636912"/>
            <a:ext cx="1001508" cy="503873"/>
          </a:xfrm>
          <a:prstGeom prst="rightArrow">
            <a:avLst/>
          </a:prstGeom>
          <a:solidFill>
            <a:srgbClr val="FF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endParaRPr lang="el-GR" sz="3600"/>
          </a:p>
        </p:txBody>
      </p:sp>
      <p:sp>
        <p:nvSpPr>
          <p:cNvPr id="2" name="TextBox 1">
            <a:extLst>
              <a:ext uri="{FF2B5EF4-FFF2-40B4-BE49-F238E27FC236}">
                <a16:creationId xmlns:a16="http://schemas.microsoft.com/office/drawing/2014/main" id="{9AB453DA-A17E-1FB3-89DD-CA630B05E09E}"/>
              </a:ext>
            </a:extLst>
          </p:cNvPr>
          <p:cNvSpPr txBox="1"/>
          <p:nvPr/>
        </p:nvSpPr>
        <p:spPr>
          <a:xfrm>
            <a:off x="3559324" y="4065746"/>
            <a:ext cx="2845060" cy="1964512"/>
          </a:xfrm>
          <a:prstGeom prst="rect">
            <a:avLst/>
          </a:prstGeom>
          <a:noFill/>
        </p:spPr>
        <p:txBody>
          <a:bodyPr wrap="square" rtlCol="0">
            <a:spAutoFit/>
          </a:bodyPr>
          <a:lstStyle/>
          <a:p>
            <a:pPr marL="514350" indent="-514350">
              <a:lnSpc>
                <a:spcPct val="150000"/>
              </a:lnSpc>
              <a:buAutoNum type="arabicPeriod"/>
            </a:pPr>
            <a:r>
              <a:rPr lang="en-US" sz="2800" i="1" dirty="0">
                <a:solidFill>
                  <a:srgbClr val="FFFF00"/>
                </a:solidFill>
                <a:effectLst>
                  <a:outerShdw blurRad="38100" dist="38100" dir="2700000" algn="tl">
                    <a:srgbClr val="000000">
                      <a:alpha val="43137"/>
                    </a:srgbClr>
                  </a:outerShdw>
                </a:effectLst>
              </a:rPr>
              <a:t>Endothelium</a:t>
            </a:r>
          </a:p>
          <a:p>
            <a:pPr marL="514350" indent="-514350">
              <a:lnSpc>
                <a:spcPct val="150000"/>
              </a:lnSpc>
              <a:buAutoNum type="arabicPeriod"/>
            </a:pPr>
            <a:r>
              <a:rPr lang="en-US" sz="2800" i="1" dirty="0" err="1">
                <a:solidFill>
                  <a:srgbClr val="FFFF00"/>
                </a:solidFill>
                <a:effectLst>
                  <a:outerShdw blurRad="38100" dist="38100" dir="2700000" algn="tl">
                    <a:srgbClr val="000000">
                      <a:alpha val="43137"/>
                    </a:srgbClr>
                  </a:outerShdw>
                </a:effectLst>
              </a:rPr>
              <a:t>Podocutes</a:t>
            </a:r>
            <a:r>
              <a:rPr lang="en-US" sz="2800" i="1" dirty="0">
                <a:solidFill>
                  <a:srgbClr val="FFFF00"/>
                </a:solidFill>
                <a:effectLst>
                  <a:outerShdw blurRad="38100" dist="38100" dir="2700000" algn="tl">
                    <a:srgbClr val="000000">
                      <a:alpha val="43137"/>
                    </a:srgbClr>
                  </a:outerShdw>
                </a:effectLst>
              </a:rPr>
              <a:t> </a:t>
            </a:r>
          </a:p>
          <a:p>
            <a:pPr marL="514350" indent="-514350">
              <a:lnSpc>
                <a:spcPct val="150000"/>
              </a:lnSpc>
              <a:buAutoNum type="arabicPeriod"/>
            </a:pPr>
            <a:endParaRPr lang="el-GR" sz="2800" i="1" dirty="0">
              <a:solidFill>
                <a:srgbClr val="FFFF00"/>
              </a:solidFill>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4409A2D4-7314-9E1A-206F-19ADAABC8C18}"/>
              </a:ext>
            </a:extLst>
          </p:cNvPr>
          <p:cNvSpPr txBox="1"/>
          <p:nvPr/>
        </p:nvSpPr>
        <p:spPr>
          <a:xfrm>
            <a:off x="6117115" y="3875420"/>
            <a:ext cx="1296144" cy="1107996"/>
          </a:xfrm>
          <a:prstGeom prst="rect">
            <a:avLst/>
          </a:prstGeom>
          <a:noFill/>
        </p:spPr>
        <p:txBody>
          <a:bodyPr>
            <a:spAutoFit/>
          </a:bodyPr>
          <a:lstStyle>
            <a:defPPr>
              <a:defRPr lang="el-GR"/>
            </a:defPPr>
            <a:lvl1pPr marL="457200" indent="-457200">
              <a:buFont typeface="Wingdings" panose="05000000000000000000" pitchFamily="2" charset="2"/>
              <a:buChar char="ü"/>
              <a:defRPr sz="8000">
                <a:solidFill>
                  <a:srgbClr val="FF0000"/>
                </a:solidFill>
                <a:effectLst>
                  <a:glow rad="139700">
                    <a:srgbClr val="FFFF00">
                      <a:alpha val="40000"/>
                    </a:srgbClr>
                  </a:glow>
                </a:effectLst>
              </a:defRPr>
            </a:lvl1pPr>
          </a:lstStyle>
          <a:p>
            <a:pPr>
              <a:defRPr/>
            </a:pPr>
            <a:r>
              <a:rPr lang="el-GR" sz="6600" dirty="0">
                <a:solidFill>
                  <a:srgbClr val="66FF33"/>
                </a:solidFill>
                <a:cs typeface="Arial Unicode MS" panose="020B0604020202020204" pitchFamily="34" charset="-128"/>
              </a:rPr>
              <a:t> </a:t>
            </a:r>
          </a:p>
        </p:txBody>
      </p:sp>
      <p:sp>
        <p:nvSpPr>
          <p:cNvPr id="5" name="TextBox 4">
            <a:extLst>
              <a:ext uri="{FF2B5EF4-FFF2-40B4-BE49-F238E27FC236}">
                <a16:creationId xmlns:a16="http://schemas.microsoft.com/office/drawing/2014/main" id="{83D602F8-F8DA-09A9-427E-1392C99A3B82}"/>
              </a:ext>
            </a:extLst>
          </p:cNvPr>
          <p:cNvSpPr txBox="1"/>
          <p:nvPr/>
        </p:nvSpPr>
        <p:spPr>
          <a:xfrm>
            <a:off x="6102315" y="4580403"/>
            <a:ext cx="1296144" cy="1107996"/>
          </a:xfrm>
          <a:prstGeom prst="rect">
            <a:avLst/>
          </a:prstGeom>
          <a:noFill/>
        </p:spPr>
        <p:txBody>
          <a:bodyPr>
            <a:spAutoFit/>
          </a:bodyPr>
          <a:lstStyle>
            <a:defPPr>
              <a:defRPr lang="el-GR"/>
            </a:defPPr>
            <a:lvl1pPr marL="457200" indent="-457200">
              <a:buFont typeface="Wingdings" panose="05000000000000000000" pitchFamily="2" charset="2"/>
              <a:buChar char="ü"/>
              <a:defRPr sz="8000">
                <a:solidFill>
                  <a:srgbClr val="FF0000"/>
                </a:solidFill>
                <a:effectLst>
                  <a:glow rad="139700">
                    <a:srgbClr val="FFFF00">
                      <a:alpha val="40000"/>
                    </a:srgbClr>
                  </a:glow>
                </a:effectLst>
              </a:defRPr>
            </a:lvl1pPr>
          </a:lstStyle>
          <a:p>
            <a:pPr>
              <a:defRPr/>
            </a:pPr>
            <a:r>
              <a:rPr lang="el-GR" sz="6600" dirty="0">
                <a:solidFill>
                  <a:srgbClr val="66FF33"/>
                </a:solidFill>
                <a:cs typeface="Arial Unicode MS" panose="020B0604020202020204" pitchFamily="34" charset="-128"/>
              </a:rPr>
              <a:t> </a:t>
            </a:r>
          </a:p>
        </p:txBody>
      </p:sp>
      <p:sp>
        <p:nvSpPr>
          <p:cNvPr id="4" name="TextBox 6">
            <a:extLst>
              <a:ext uri="{FF2B5EF4-FFF2-40B4-BE49-F238E27FC236}">
                <a16:creationId xmlns:a16="http://schemas.microsoft.com/office/drawing/2014/main" id="{2DF0794D-A7EA-4588-8C33-CA92941362BE}"/>
              </a:ext>
            </a:extLst>
          </p:cNvPr>
          <p:cNvSpPr txBox="1">
            <a:spLocks noChangeArrowheads="1"/>
          </p:cNvSpPr>
          <p:nvPr/>
        </p:nvSpPr>
        <p:spPr bwMode="auto">
          <a:xfrm>
            <a:off x="408657" y="404664"/>
            <a:ext cx="946968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F9900"/>
              </a:buClr>
              <a:buSzPct val="115000"/>
              <a:buChar char="•"/>
              <a:defRPr sz="3200" b="1">
                <a:solidFill>
                  <a:schemeClr val="bg1"/>
                </a:solidFill>
                <a:latin typeface="Tahoma" panose="020B0604030504040204" pitchFamily="34" charset="0"/>
                <a:ea typeface="Arial Unicode MS" pitchFamily="34" charset="-128"/>
              </a:defRPr>
            </a:lvl1pPr>
            <a:lvl2pPr marL="742950" indent="-285750">
              <a:spcBef>
                <a:spcPct val="20000"/>
              </a:spcBef>
              <a:buChar char="–"/>
              <a:defRPr sz="2800" b="1">
                <a:solidFill>
                  <a:schemeClr val="bg1"/>
                </a:solidFill>
                <a:latin typeface="Tahoma" panose="020B0604030504040204" pitchFamily="34" charset="0"/>
                <a:ea typeface="Arial Unicode MS" pitchFamily="34" charset="-128"/>
              </a:defRPr>
            </a:lvl2pPr>
            <a:lvl3pPr marL="1143000" indent="-228600">
              <a:spcBef>
                <a:spcPct val="20000"/>
              </a:spcBef>
              <a:buChar char="•"/>
              <a:defRPr sz="2400" b="1">
                <a:solidFill>
                  <a:schemeClr val="bg1"/>
                </a:solidFill>
                <a:latin typeface="Tahoma" panose="020B0604030504040204" pitchFamily="34" charset="0"/>
                <a:ea typeface="Arial Unicode MS" pitchFamily="34" charset="-128"/>
              </a:defRPr>
            </a:lvl3pPr>
            <a:lvl4pPr marL="1600200" indent="-228600">
              <a:spcBef>
                <a:spcPct val="20000"/>
              </a:spcBef>
              <a:buChar char="–"/>
              <a:defRPr sz="2000" b="1">
                <a:solidFill>
                  <a:schemeClr val="bg1"/>
                </a:solidFill>
                <a:latin typeface="Tahoma" panose="020B0604030504040204" pitchFamily="34" charset="0"/>
                <a:ea typeface="Arial Unicode MS" pitchFamily="34" charset="-128"/>
              </a:defRPr>
            </a:lvl4pPr>
            <a:lvl5pPr marL="2057400" indent="-228600">
              <a:spcBef>
                <a:spcPct val="20000"/>
              </a:spcBef>
              <a:buChar char="»"/>
              <a:defRPr sz="2000" b="1">
                <a:solidFill>
                  <a:schemeClr val="bg1"/>
                </a:solidFill>
                <a:latin typeface="Tahoma" panose="020B0604030504040204" pitchFamily="34" charset="0"/>
                <a:ea typeface="Arial Unicode MS" pitchFamily="34" charset="-128"/>
              </a:defRPr>
            </a:lvl5pPr>
            <a:lvl6pPr marL="25146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6pPr>
            <a:lvl7pPr marL="29718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7pPr>
            <a:lvl8pPr marL="34290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8pPr>
            <a:lvl9pPr marL="38862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9pPr>
          </a:lstStyle>
          <a:p>
            <a:pPr algn="ctr" eaLnBrk="1" hangingPunct="1">
              <a:spcBef>
                <a:spcPct val="0"/>
              </a:spcBef>
              <a:buClrTx/>
              <a:buSzTx/>
              <a:buFontTx/>
              <a:buNone/>
            </a:pPr>
            <a:r>
              <a:rPr lang="en-US" altLang="en-US" sz="2200" dirty="0">
                <a:solidFill>
                  <a:srgbClr val="FFFF00"/>
                </a:solidFill>
                <a:effectLst>
                  <a:outerShdw blurRad="38100" dist="38100" dir="2700000" algn="tl">
                    <a:srgbClr val="000000">
                      <a:alpha val="43137"/>
                    </a:srgbClr>
                  </a:outerShdw>
                </a:effectLst>
                <a:latin typeface="Calibri" panose="020F0502020204030204" pitchFamily="34" charset="0"/>
              </a:rPr>
              <a:t>Specific</a:t>
            </a:r>
            <a:r>
              <a:rPr lang="el-GR" altLang="en-US" sz="2200" dirty="0">
                <a:solidFill>
                  <a:srgbClr val="FFFF00"/>
                </a:solidFill>
                <a:effectLst>
                  <a:outerShdw blurRad="38100" dist="38100" dir="2700000" algn="tl">
                    <a:srgbClr val="000000">
                      <a:alpha val="43137"/>
                    </a:srgbClr>
                  </a:outerShdw>
                </a:effectLst>
                <a:latin typeface="Calibri" panose="020F0502020204030204" pitchFamily="34" charset="0"/>
              </a:rPr>
              <a:t> </a:t>
            </a:r>
            <a:r>
              <a:rPr lang="en-US" altLang="en-US" sz="2200" dirty="0">
                <a:solidFill>
                  <a:srgbClr val="FFFF00"/>
                </a:solidFill>
                <a:effectLst>
                  <a:outerShdw blurRad="38100" dist="38100" dir="2700000" algn="tl">
                    <a:srgbClr val="000000">
                      <a:alpha val="43137"/>
                    </a:srgbClr>
                  </a:outerShdw>
                </a:effectLst>
                <a:latin typeface="Calibri" panose="020F0502020204030204" pitchFamily="34" charset="0"/>
              </a:rPr>
              <a:t>? pathogenetic mechanisms of kidney injury in pre eclamptic syndromes</a:t>
            </a:r>
            <a:endParaRPr lang="el-GR" altLang="en-US" sz="2200" dirty="0">
              <a:solidFill>
                <a:srgbClr val="FFFF00"/>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30190784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a:extLst>
              <a:ext uri="{FF2B5EF4-FFF2-40B4-BE49-F238E27FC236}">
                <a16:creationId xmlns:a16="http://schemas.microsoft.com/office/drawing/2014/main" id="{CB37121C-1D20-AA23-6FF7-1D903D9A97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188" y="1440600"/>
            <a:ext cx="3816176" cy="889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Picture 5">
            <a:extLst>
              <a:ext uri="{FF2B5EF4-FFF2-40B4-BE49-F238E27FC236}">
                <a16:creationId xmlns:a16="http://schemas.microsoft.com/office/drawing/2014/main" id="{1DF95F4B-46AC-DD9A-FC88-D8CC6F5B69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188" y="2469927"/>
            <a:ext cx="6196012" cy="370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58CDF914-8F16-50E3-697A-11011252D5CC}"/>
              </a:ext>
            </a:extLst>
          </p:cNvPr>
          <p:cNvSpPr/>
          <p:nvPr/>
        </p:nvSpPr>
        <p:spPr>
          <a:xfrm>
            <a:off x="6299200" y="1891854"/>
            <a:ext cx="3967164" cy="4001095"/>
          </a:xfrm>
          <a:prstGeom prst="rect">
            <a:avLst/>
          </a:prstGeom>
          <a:solidFill>
            <a:schemeClr val="accent6">
              <a:lumMod val="75000"/>
            </a:schemeClr>
          </a:solidFill>
          <a:ln>
            <a:solidFill>
              <a:srgbClr val="FFFF00"/>
            </a:solidFill>
          </a:ln>
        </p:spPr>
        <p:txBody>
          <a:bodyPr wrap="square">
            <a:spAutoFit/>
          </a:bodyPr>
          <a:lstStyle/>
          <a:p>
            <a:pPr algn="ctr" eaLnBrk="1" hangingPunct="1">
              <a:spcBef>
                <a:spcPts val="1200"/>
              </a:spcBef>
              <a:spcAft>
                <a:spcPts val="1200"/>
              </a:spcAft>
              <a:defRPr/>
            </a:pPr>
            <a:r>
              <a:rPr lang="en-US" sz="2000" u="sng" dirty="0">
                <a:solidFill>
                  <a:srgbClr val="00FFFF"/>
                </a:solidFill>
                <a:cs typeface="Arial Unicode MS" panose="020B0604020202020204" pitchFamily="34" charset="-128"/>
              </a:rPr>
              <a:t>Clinical </a:t>
            </a:r>
            <a:r>
              <a:rPr lang="el-GR" sz="2000" u="sng" dirty="0">
                <a:solidFill>
                  <a:srgbClr val="00FFFF"/>
                </a:solidFill>
                <a:cs typeface="Arial Unicode MS" panose="020B0604020202020204" pitchFamily="34" charset="-128"/>
              </a:rPr>
              <a:t> </a:t>
            </a:r>
            <a:r>
              <a:rPr lang="en-US" sz="2000" u="sng" dirty="0">
                <a:solidFill>
                  <a:srgbClr val="00FFFF"/>
                </a:solidFill>
                <a:cs typeface="Arial Unicode MS" panose="020B0604020202020204" pitchFamily="34" charset="-128"/>
              </a:rPr>
              <a:t>Diagnosis </a:t>
            </a:r>
            <a:r>
              <a:rPr lang="en-US" sz="2000" dirty="0">
                <a:solidFill>
                  <a:srgbClr val="00FFFF"/>
                </a:solidFill>
                <a:cs typeface="Arial Unicode MS" panose="020B0604020202020204" pitchFamily="34" charset="-128"/>
              </a:rPr>
              <a:t>of</a:t>
            </a:r>
            <a:r>
              <a:rPr lang="el-GR" sz="2000" dirty="0">
                <a:solidFill>
                  <a:srgbClr val="00FFFF"/>
                </a:solidFill>
                <a:cs typeface="Arial Unicode MS" panose="020B0604020202020204" pitchFamily="34" charset="-128"/>
              </a:rPr>
              <a:t> </a:t>
            </a:r>
            <a:r>
              <a:rPr lang="en-US" sz="2000" dirty="0">
                <a:solidFill>
                  <a:srgbClr val="00FFFF"/>
                </a:solidFill>
                <a:cs typeface="Arial Unicode MS" panose="020B0604020202020204" pitchFamily="34" charset="-128"/>
              </a:rPr>
              <a:t>preeclampsia</a:t>
            </a:r>
            <a:r>
              <a:rPr lang="el-GR" sz="1800" dirty="0">
                <a:solidFill>
                  <a:srgbClr val="FFFF00"/>
                </a:solidFill>
                <a:cs typeface="Arial Unicode MS" panose="020B0604020202020204" pitchFamily="34" charset="-128"/>
              </a:rPr>
              <a:t>  </a:t>
            </a:r>
          </a:p>
          <a:p>
            <a:pPr algn="ctr" eaLnBrk="1" hangingPunct="1">
              <a:spcBef>
                <a:spcPts val="1200"/>
              </a:spcBef>
              <a:spcAft>
                <a:spcPts val="1200"/>
              </a:spcAft>
              <a:defRPr/>
            </a:pPr>
            <a:r>
              <a:rPr lang="en-US" sz="2000" dirty="0">
                <a:solidFill>
                  <a:srgbClr val="FFFF00"/>
                </a:solidFill>
                <a:cs typeface="Arial Unicode MS" panose="020B0604020202020204" pitchFamily="34" charset="-128"/>
              </a:rPr>
              <a:t>Typical/ specific histology glomerular endotheliosis</a:t>
            </a:r>
            <a:endParaRPr lang="el-GR" sz="2000" dirty="0">
              <a:solidFill>
                <a:srgbClr val="FFFF00"/>
              </a:solidFill>
              <a:cs typeface="Arial Unicode MS" panose="020B0604020202020204" pitchFamily="34" charset="-128"/>
            </a:endParaRPr>
          </a:p>
          <a:p>
            <a:pPr eaLnBrk="1" hangingPunct="1">
              <a:spcBef>
                <a:spcPts val="1200"/>
              </a:spcBef>
              <a:spcAft>
                <a:spcPts val="1200"/>
              </a:spcAft>
              <a:defRPr/>
            </a:pPr>
            <a:endParaRPr lang="el-GR" sz="1800" dirty="0">
              <a:solidFill>
                <a:srgbClr val="FFFF00"/>
              </a:solidFill>
              <a:cs typeface="Arial Unicode MS" panose="020B0604020202020204" pitchFamily="34" charset="-128"/>
            </a:endParaRPr>
          </a:p>
          <a:p>
            <a:pPr eaLnBrk="1" hangingPunct="1">
              <a:spcBef>
                <a:spcPts val="1200"/>
              </a:spcBef>
              <a:spcAft>
                <a:spcPts val="1200"/>
              </a:spcAft>
              <a:defRPr/>
            </a:pPr>
            <a:endParaRPr lang="el-GR" sz="2000" dirty="0">
              <a:solidFill>
                <a:srgbClr val="FFFF00"/>
              </a:solidFill>
              <a:cs typeface="Arial Unicode MS" panose="020B0604020202020204" pitchFamily="34" charset="-128"/>
            </a:endParaRPr>
          </a:p>
          <a:p>
            <a:pPr eaLnBrk="1" hangingPunct="1">
              <a:spcBef>
                <a:spcPts val="1200"/>
              </a:spcBef>
              <a:spcAft>
                <a:spcPts val="1200"/>
              </a:spcAft>
              <a:defRPr/>
            </a:pPr>
            <a:r>
              <a:rPr lang="en-US" sz="2400" u="sng" dirty="0" err="1">
                <a:solidFill>
                  <a:srgbClr val="FF7C80"/>
                </a:solidFill>
              </a:rPr>
              <a:t>Primigravidas</a:t>
            </a:r>
            <a:r>
              <a:rPr lang="en-US" sz="2400" u="sng" dirty="0">
                <a:solidFill>
                  <a:srgbClr val="FF7C80"/>
                </a:solidFill>
              </a:rPr>
              <a:t> </a:t>
            </a:r>
            <a:r>
              <a:rPr lang="el-GR" sz="2400" u="sng" dirty="0">
                <a:solidFill>
                  <a:srgbClr val="FF7C80"/>
                </a:solidFill>
              </a:rPr>
              <a:t>  :           ~ </a:t>
            </a:r>
            <a:r>
              <a:rPr lang="en-US" sz="2400" u="sng" dirty="0">
                <a:solidFill>
                  <a:srgbClr val="FF7C80"/>
                </a:solidFill>
              </a:rPr>
              <a:t>84</a:t>
            </a:r>
            <a:r>
              <a:rPr lang="el-GR" sz="2400" u="sng" dirty="0">
                <a:solidFill>
                  <a:srgbClr val="FF7C80"/>
                </a:solidFill>
              </a:rPr>
              <a:t>%</a:t>
            </a:r>
          </a:p>
          <a:p>
            <a:pPr eaLnBrk="1" hangingPunct="1">
              <a:spcBef>
                <a:spcPts val="1200"/>
              </a:spcBef>
              <a:spcAft>
                <a:spcPts val="1200"/>
              </a:spcAft>
              <a:defRPr/>
            </a:pPr>
            <a:r>
              <a:rPr lang="en-US" sz="2400" u="sng" dirty="0">
                <a:solidFill>
                  <a:srgbClr val="FFC000"/>
                </a:solidFill>
                <a:effectLst>
                  <a:glow rad="101600">
                    <a:schemeClr val="accent4">
                      <a:satMod val="175000"/>
                      <a:alpha val="40000"/>
                    </a:schemeClr>
                  </a:glow>
                </a:effectLst>
                <a:cs typeface="Arial Unicode MS" panose="020B0604020202020204" pitchFamily="34" charset="-128"/>
              </a:rPr>
              <a:t>MULTIPARAS</a:t>
            </a:r>
            <a:r>
              <a:rPr lang="el-GR" sz="2400" dirty="0">
                <a:solidFill>
                  <a:srgbClr val="FFC000"/>
                </a:solidFill>
                <a:effectLst>
                  <a:glow rad="101600">
                    <a:schemeClr val="accent4">
                      <a:satMod val="175000"/>
                      <a:alpha val="40000"/>
                    </a:schemeClr>
                  </a:glow>
                </a:effectLst>
                <a:cs typeface="Arial Unicode MS" panose="020B0604020202020204" pitchFamily="34" charset="-128"/>
              </a:rPr>
              <a:t>  :    </a:t>
            </a:r>
            <a:r>
              <a:rPr lang="en-US" sz="2400" dirty="0">
                <a:solidFill>
                  <a:srgbClr val="FFC000"/>
                </a:solidFill>
                <a:effectLst>
                  <a:glow rad="101600">
                    <a:schemeClr val="accent4">
                      <a:satMod val="175000"/>
                      <a:alpha val="40000"/>
                    </a:schemeClr>
                  </a:glow>
                </a:effectLst>
                <a:cs typeface="Arial Unicode MS" panose="020B0604020202020204" pitchFamily="34" charset="-128"/>
              </a:rPr>
              <a:t>only</a:t>
            </a:r>
            <a:r>
              <a:rPr lang="el-GR" dirty="0">
                <a:solidFill>
                  <a:srgbClr val="FFC000"/>
                </a:solidFill>
                <a:effectLst>
                  <a:glow rad="101600">
                    <a:schemeClr val="accent4">
                      <a:satMod val="175000"/>
                      <a:alpha val="40000"/>
                    </a:schemeClr>
                  </a:glow>
                </a:effectLst>
                <a:cs typeface="Arial Unicode MS" panose="020B0604020202020204" pitchFamily="34" charset="-128"/>
              </a:rPr>
              <a:t> </a:t>
            </a:r>
            <a:r>
              <a:rPr lang="en-US" dirty="0">
                <a:solidFill>
                  <a:srgbClr val="FFC000"/>
                </a:solidFill>
                <a:effectLst>
                  <a:glow rad="101600">
                    <a:schemeClr val="accent4">
                      <a:satMod val="175000"/>
                      <a:alpha val="40000"/>
                    </a:schemeClr>
                  </a:glow>
                </a:effectLst>
                <a:cs typeface="Arial Unicode MS" panose="020B0604020202020204" pitchFamily="34" charset="-128"/>
              </a:rPr>
              <a:t>3</a:t>
            </a:r>
            <a:r>
              <a:rPr lang="el-GR" dirty="0">
                <a:solidFill>
                  <a:srgbClr val="FFC000"/>
                </a:solidFill>
                <a:effectLst>
                  <a:glow rad="101600">
                    <a:schemeClr val="accent4">
                      <a:satMod val="175000"/>
                      <a:alpha val="40000"/>
                    </a:schemeClr>
                  </a:glow>
                </a:effectLst>
                <a:cs typeface="Arial Unicode MS" panose="020B0604020202020204" pitchFamily="34" charset="-128"/>
              </a:rPr>
              <a:t>8%!! </a:t>
            </a:r>
            <a:endParaRPr lang="el-GR" sz="1100" dirty="0">
              <a:solidFill>
                <a:srgbClr val="FFC000"/>
              </a:solidFill>
              <a:effectLst>
                <a:glow rad="101600">
                  <a:schemeClr val="accent4">
                    <a:satMod val="175000"/>
                    <a:alpha val="40000"/>
                  </a:schemeClr>
                </a:glow>
              </a:effectLst>
              <a:cs typeface="Arial Unicode MS" panose="020B0604020202020204" pitchFamily="34" charset="-128"/>
            </a:endParaRPr>
          </a:p>
        </p:txBody>
      </p:sp>
      <p:sp>
        <p:nvSpPr>
          <p:cNvPr id="3" name="Rounded Rectangle 2">
            <a:extLst>
              <a:ext uri="{FF2B5EF4-FFF2-40B4-BE49-F238E27FC236}">
                <a16:creationId xmlns:a16="http://schemas.microsoft.com/office/drawing/2014/main" id="{3DEA92A7-7170-A4E7-D087-CACDCEF6C4A7}"/>
              </a:ext>
            </a:extLst>
          </p:cNvPr>
          <p:cNvSpPr/>
          <p:nvPr/>
        </p:nvSpPr>
        <p:spPr>
          <a:xfrm>
            <a:off x="3703639" y="2862040"/>
            <a:ext cx="1419225" cy="1584325"/>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3201"/>
          </a:p>
        </p:txBody>
      </p:sp>
      <p:sp>
        <p:nvSpPr>
          <p:cNvPr id="8" name="Rounded Rectangle 7">
            <a:extLst>
              <a:ext uri="{FF2B5EF4-FFF2-40B4-BE49-F238E27FC236}">
                <a16:creationId xmlns:a16="http://schemas.microsoft.com/office/drawing/2014/main" id="{3CBC6A9D-8E23-E5E7-F842-48FC218E750B}"/>
              </a:ext>
            </a:extLst>
          </p:cNvPr>
          <p:cNvSpPr/>
          <p:nvPr/>
        </p:nvSpPr>
        <p:spPr>
          <a:xfrm>
            <a:off x="3703639" y="5382989"/>
            <a:ext cx="1419225" cy="431800"/>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3201"/>
          </a:p>
        </p:txBody>
      </p:sp>
      <p:sp>
        <p:nvSpPr>
          <p:cNvPr id="9" name="Rounded Rectangle 8">
            <a:extLst>
              <a:ext uri="{FF2B5EF4-FFF2-40B4-BE49-F238E27FC236}">
                <a16:creationId xmlns:a16="http://schemas.microsoft.com/office/drawing/2014/main" id="{BAC17D88-06D8-4372-13EA-AA5681BBEB11}"/>
              </a:ext>
            </a:extLst>
          </p:cNvPr>
          <p:cNvSpPr/>
          <p:nvPr/>
        </p:nvSpPr>
        <p:spPr>
          <a:xfrm>
            <a:off x="5143500" y="2862040"/>
            <a:ext cx="1079500" cy="1584325"/>
          </a:xfrm>
          <a:prstGeom prst="roundRect">
            <a:avLst/>
          </a:prstGeom>
          <a:noFill/>
          <a:ln w="38100">
            <a:solidFill>
              <a:srgbClr val="FFC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3201"/>
          </a:p>
        </p:txBody>
      </p:sp>
      <p:sp>
        <p:nvSpPr>
          <p:cNvPr id="10" name="Rounded Rectangle 9">
            <a:extLst>
              <a:ext uri="{FF2B5EF4-FFF2-40B4-BE49-F238E27FC236}">
                <a16:creationId xmlns:a16="http://schemas.microsoft.com/office/drawing/2014/main" id="{0ACEDEF2-9387-FAEF-0169-3A2CECBB5B5F}"/>
              </a:ext>
            </a:extLst>
          </p:cNvPr>
          <p:cNvSpPr/>
          <p:nvPr/>
        </p:nvSpPr>
        <p:spPr>
          <a:xfrm>
            <a:off x="5143500" y="5382989"/>
            <a:ext cx="1079500" cy="431800"/>
          </a:xfrm>
          <a:prstGeom prst="roundRect">
            <a:avLst/>
          </a:prstGeom>
          <a:noFill/>
          <a:ln w="38100">
            <a:solidFill>
              <a:srgbClr val="FFC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3201"/>
          </a:p>
        </p:txBody>
      </p:sp>
      <p:pic>
        <p:nvPicPr>
          <p:cNvPr id="43018" name="Picture 6">
            <a:extLst>
              <a:ext uri="{FF2B5EF4-FFF2-40B4-BE49-F238E27FC236}">
                <a16:creationId xmlns:a16="http://schemas.microsoft.com/office/drawing/2014/main" id="{8EF83D12-D892-187B-59E2-230DAFF197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1534" y="3210306"/>
            <a:ext cx="1522406" cy="1298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9" name="Rectangle 3">
            <a:extLst>
              <a:ext uri="{FF2B5EF4-FFF2-40B4-BE49-F238E27FC236}">
                <a16:creationId xmlns:a16="http://schemas.microsoft.com/office/drawing/2014/main" id="{D64FA95E-EBF1-47DE-B14A-F48FA8C250DF}"/>
              </a:ext>
            </a:extLst>
          </p:cNvPr>
          <p:cNvSpPr>
            <a:spLocks noChangeArrowheads="1"/>
          </p:cNvSpPr>
          <p:nvPr/>
        </p:nvSpPr>
        <p:spPr bwMode="auto">
          <a:xfrm>
            <a:off x="103188" y="6505599"/>
            <a:ext cx="100393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F9900"/>
              </a:buClr>
              <a:buSzPct val="115000"/>
              <a:buChar char="•"/>
              <a:defRPr sz="3200" b="1">
                <a:solidFill>
                  <a:schemeClr val="bg1"/>
                </a:solidFill>
                <a:latin typeface="Tahoma" panose="020B0604030504040204" pitchFamily="34" charset="0"/>
                <a:ea typeface="Arial Unicode MS" pitchFamily="34" charset="-128"/>
              </a:defRPr>
            </a:lvl1pPr>
            <a:lvl2pPr marL="742950" indent="-285750">
              <a:spcBef>
                <a:spcPct val="20000"/>
              </a:spcBef>
              <a:buChar char="–"/>
              <a:defRPr sz="2800" b="1">
                <a:solidFill>
                  <a:schemeClr val="bg1"/>
                </a:solidFill>
                <a:latin typeface="Tahoma" panose="020B0604030504040204" pitchFamily="34" charset="0"/>
                <a:ea typeface="Arial Unicode MS" pitchFamily="34" charset="-128"/>
              </a:defRPr>
            </a:lvl2pPr>
            <a:lvl3pPr marL="1143000" indent="-228600">
              <a:spcBef>
                <a:spcPct val="20000"/>
              </a:spcBef>
              <a:buChar char="•"/>
              <a:defRPr sz="2400" b="1">
                <a:solidFill>
                  <a:schemeClr val="bg1"/>
                </a:solidFill>
                <a:latin typeface="Tahoma" panose="020B0604030504040204" pitchFamily="34" charset="0"/>
                <a:ea typeface="Arial Unicode MS" pitchFamily="34" charset="-128"/>
              </a:defRPr>
            </a:lvl3pPr>
            <a:lvl4pPr marL="1600200" indent="-228600">
              <a:spcBef>
                <a:spcPct val="20000"/>
              </a:spcBef>
              <a:buChar char="–"/>
              <a:defRPr sz="2000" b="1">
                <a:solidFill>
                  <a:schemeClr val="bg1"/>
                </a:solidFill>
                <a:latin typeface="Tahoma" panose="020B0604030504040204" pitchFamily="34" charset="0"/>
                <a:ea typeface="Arial Unicode MS" pitchFamily="34" charset="-128"/>
              </a:defRPr>
            </a:lvl4pPr>
            <a:lvl5pPr marL="2057400" indent="-228600">
              <a:spcBef>
                <a:spcPct val="20000"/>
              </a:spcBef>
              <a:buChar char="»"/>
              <a:defRPr sz="2000" b="1">
                <a:solidFill>
                  <a:schemeClr val="bg1"/>
                </a:solidFill>
                <a:latin typeface="Tahoma" panose="020B0604030504040204" pitchFamily="34" charset="0"/>
                <a:ea typeface="Arial Unicode MS" pitchFamily="34" charset="-128"/>
              </a:defRPr>
            </a:lvl5pPr>
            <a:lvl6pPr marL="25146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6pPr>
            <a:lvl7pPr marL="29718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7pPr>
            <a:lvl8pPr marL="34290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8pPr>
            <a:lvl9pPr marL="38862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9pPr>
          </a:lstStyle>
          <a:p>
            <a:pPr eaLnBrk="1" hangingPunct="1">
              <a:spcBef>
                <a:spcPct val="0"/>
              </a:spcBef>
              <a:buClrTx/>
              <a:buSzTx/>
              <a:buFontTx/>
              <a:buNone/>
            </a:pPr>
            <a:r>
              <a:rPr lang="en-US" altLang="en-US" sz="1400" dirty="0">
                <a:solidFill>
                  <a:srgbClr val="FFFF00"/>
                </a:solidFill>
                <a:latin typeface="Calibri" panose="020F0502020204030204" pitchFamily="34" charset="0"/>
              </a:rPr>
              <a:t>Fisher KA </a:t>
            </a:r>
            <a:r>
              <a:rPr lang="el-GR" altLang="en-US" sz="1400" dirty="0">
                <a:solidFill>
                  <a:srgbClr val="FFFF00"/>
                </a:solidFill>
                <a:latin typeface="Calibri" panose="020F0502020204030204" pitchFamily="34" charset="0"/>
              </a:rPr>
              <a:t>				  </a:t>
            </a:r>
            <a:r>
              <a:rPr lang="en-US" altLang="en-US" sz="1400" dirty="0">
                <a:solidFill>
                  <a:srgbClr val="FFFF00"/>
                </a:solidFill>
                <a:latin typeface="Calibri" panose="020F0502020204030204" pitchFamily="34" charset="0"/>
              </a:rPr>
              <a:t>                        </a:t>
            </a:r>
            <a:r>
              <a:rPr lang="el-GR" altLang="en-US" sz="1400" dirty="0">
                <a:solidFill>
                  <a:srgbClr val="FFFF00"/>
                </a:solidFill>
                <a:latin typeface="Calibri" panose="020F0502020204030204" pitchFamily="34" charset="0"/>
              </a:rPr>
              <a:t>			     </a:t>
            </a:r>
            <a:r>
              <a:rPr lang="en-US" altLang="en-US" sz="1400" dirty="0">
                <a:solidFill>
                  <a:srgbClr val="FFFF00"/>
                </a:solidFill>
                <a:latin typeface="Calibri" panose="020F0502020204030204" pitchFamily="34" charset="0"/>
              </a:rPr>
              <a:t>MEDICINE 1981;60(4):267-276</a:t>
            </a:r>
            <a:endParaRPr lang="el-GR" altLang="en-US" sz="1400" dirty="0">
              <a:solidFill>
                <a:srgbClr val="FFFF00"/>
              </a:solidFill>
              <a:latin typeface="Calibri" panose="020F0502020204030204" pitchFamily="34" charset="0"/>
            </a:endParaRPr>
          </a:p>
        </p:txBody>
      </p:sp>
      <p:sp>
        <p:nvSpPr>
          <p:cNvPr id="4" name="Text Box 7">
            <a:extLst>
              <a:ext uri="{FF2B5EF4-FFF2-40B4-BE49-F238E27FC236}">
                <a16:creationId xmlns:a16="http://schemas.microsoft.com/office/drawing/2014/main" id="{2245C1E4-0610-2DC5-943C-86EB853E9420}"/>
              </a:ext>
            </a:extLst>
          </p:cNvPr>
          <p:cNvSpPr txBox="1">
            <a:spLocks noChangeArrowheads="1"/>
          </p:cNvSpPr>
          <p:nvPr/>
        </p:nvSpPr>
        <p:spPr bwMode="auto">
          <a:xfrm>
            <a:off x="975574" y="240234"/>
            <a:ext cx="8296163" cy="9565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a:defRPr sz="2200">
                <a:solidFill>
                  <a:srgbClr val="FFFF66"/>
                </a:solidFill>
                <a:effectLst>
                  <a:outerShdw blurRad="38100" dist="38100" dir="2700000" algn="tl">
                    <a:srgbClr val="000000"/>
                  </a:outerShdw>
                </a:effectLst>
                <a:cs typeface="Calibri" pitchFamily="34" charset="0"/>
              </a:defRPr>
            </a:lvl1pPr>
            <a:lvl2pPr algn="ctr">
              <a:defRPr sz="4300">
                <a:solidFill>
                  <a:srgbClr val="FFFF66"/>
                </a:solidFill>
                <a:effectLst>
                  <a:outerShdw blurRad="38100" dist="38100" dir="2700000" algn="tl">
                    <a:srgbClr val="000000"/>
                  </a:outerShdw>
                </a:effectLst>
                <a:latin typeface="Tahoma" charset="0"/>
                <a:cs typeface="Arial Unicode MS" pitchFamily="34" charset="-128"/>
              </a:defRPr>
            </a:lvl2pPr>
            <a:lvl3pPr algn="ctr">
              <a:defRPr sz="4300">
                <a:solidFill>
                  <a:srgbClr val="FFFF66"/>
                </a:solidFill>
                <a:effectLst>
                  <a:outerShdw blurRad="38100" dist="38100" dir="2700000" algn="tl">
                    <a:srgbClr val="000000"/>
                  </a:outerShdw>
                </a:effectLst>
                <a:latin typeface="Tahoma" charset="0"/>
                <a:cs typeface="Arial Unicode MS" pitchFamily="34" charset="-128"/>
              </a:defRPr>
            </a:lvl3pPr>
            <a:lvl4pPr algn="ctr">
              <a:defRPr sz="4300">
                <a:solidFill>
                  <a:srgbClr val="FFFF66"/>
                </a:solidFill>
                <a:effectLst>
                  <a:outerShdw blurRad="38100" dist="38100" dir="2700000" algn="tl">
                    <a:srgbClr val="000000"/>
                  </a:outerShdw>
                </a:effectLst>
                <a:latin typeface="Tahoma" charset="0"/>
                <a:cs typeface="Arial Unicode MS" pitchFamily="34" charset="-128"/>
              </a:defRPr>
            </a:lvl4pPr>
            <a:lvl5pPr algn="ctr">
              <a:defRPr sz="4300">
                <a:solidFill>
                  <a:srgbClr val="FFFF66"/>
                </a:solidFill>
                <a:effectLst>
                  <a:outerShdw blurRad="38100" dist="38100" dir="2700000" algn="tl">
                    <a:srgbClr val="000000"/>
                  </a:outerShdw>
                </a:effectLst>
                <a:latin typeface="Tahoma" charset="0"/>
                <a:cs typeface="Arial Unicode MS" pitchFamily="34" charset="-128"/>
              </a:defRPr>
            </a:lvl5pPr>
            <a:lvl6pPr marL="457200" algn="ctr" fontAlgn="base">
              <a:spcBef>
                <a:spcPct val="0"/>
              </a:spcBef>
              <a:spcAft>
                <a:spcPct val="0"/>
              </a:spcAft>
              <a:defRPr sz="4300">
                <a:solidFill>
                  <a:srgbClr val="FFFF66"/>
                </a:solidFill>
                <a:effectLst>
                  <a:outerShdw blurRad="38100" dist="38100" dir="2700000" algn="tl">
                    <a:srgbClr val="000000"/>
                  </a:outerShdw>
                </a:effectLst>
                <a:latin typeface="Tahoma" charset="0"/>
              </a:defRPr>
            </a:lvl6pPr>
            <a:lvl7pPr marL="914400" algn="ctr" fontAlgn="base">
              <a:spcBef>
                <a:spcPct val="0"/>
              </a:spcBef>
              <a:spcAft>
                <a:spcPct val="0"/>
              </a:spcAft>
              <a:defRPr sz="4300">
                <a:solidFill>
                  <a:srgbClr val="FFFF66"/>
                </a:solidFill>
                <a:effectLst>
                  <a:outerShdw blurRad="38100" dist="38100" dir="2700000" algn="tl">
                    <a:srgbClr val="000000"/>
                  </a:outerShdw>
                </a:effectLst>
                <a:latin typeface="Tahoma" charset="0"/>
              </a:defRPr>
            </a:lvl7pPr>
            <a:lvl8pPr marL="1371600" algn="ctr" fontAlgn="base">
              <a:spcBef>
                <a:spcPct val="0"/>
              </a:spcBef>
              <a:spcAft>
                <a:spcPct val="0"/>
              </a:spcAft>
              <a:defRPr sz="4300">
                <a:solidFill>
                  <a:srgbClr val="FFFF66"/>
                </a:solidFill>
                <a:effectLst>
                  <a:outerShdw blurRad="38100" dist="38100" dir="2700000" algn="tl">
                    <a:srgbClr val="000000"/>
                  </a:outerShdw>
                </a:effectLst>
                <a:latin typeface="Tahoma" charset="0"/>
              </a:defRPr>
            </a:lvl8pPr>
            <a:lvl9pPr marL="1828800" algn="ctr" fontAlgn="base">
              <a:spcBef>
                <a:spcPct val="0"/>
              </a:spcBef>
              <a:spcAft>
                <a:spcPct val="0"/>
              </a:spcAft>
              <a:defRPr sz="4300">
                <a:solidFill>
                  <a:srgbClr val="FFFF66"/>
                </a:solidFill>
                <a:effectLst>
                  <a:outerShdw blurRad="38100" dist="38100" dir="2700000" algn="tl">
                    <a:srgbClr val="000000"/>
                  </a:outerShdw>
                </a:effectLst>
                <a:latin typeface="Tahoma" charset="0"/>
              </a:defRPr>
            </a:lvl9pPr>
          </a:lstStyle>
          <a:p>
            <a:r>
              <a:rPr lang="en-US" altLang="en-US" sz="2400" dirty="0">
                <a:solidFill>
                  <a:srgbClr val="FFFF00"/>
                </a:solidFill>
              </a:rPr>
              <a:t>Specific</a:t>
            </a:r>
            <a:r>
              <a:rPr lang="el-GR" altLang="en-US" sz="2400" dirty="0">
                <a:solidFill>
                  <a:srgbClr val="FFFF00"/>
                </a:solidFill>
              </a:rPr>
              <a:t> </a:t>
            </a:r>
            <a:r>
              <a:rPr lang="en-US" altLang="en-US" sz="2400" dirty="0">
                <a:solidFill>
                  <a:srgbClr val="FFFF00"/>
                </a:solidFill>
              </a:rPr>
              <a:t>histologic kidney lesion in pre eclampsia</a:t>
            </a:r>
            <a:r>
              <a:rPr lang="el-GR" altLang="en-US" sz="2400" dirty="0">
                <a:solidFill>
                  <a:srgbClr val="FFFF00"/>
                </a:solidFill>
              </a:rPr>
              <a:t> ?</a:t>
            </a:r>
            <a:endParaRPr lang="en-US" altLang="en-US" sz="2400" dirty="0">
              <a:solidFill>
                <a:srgbClr val="FFFF00"/>
              </a:solidFill>
            </a:endParaRPr>
          </a:p>
          <a:p>
            <a:pPr>
              <a:lnSpc>
                <a:spcPct val="150000"/>
              </a:lnSpc>
            </a:pPr>
            <a:r>
              <a:rPr lang="en-US" altLang="en-US" sz="2400" i="1" u="sng" dirty="0">
                <a:solidFill>
                  <a:srgbClr val="FFC000"/>
                </a:solidFill>
                <a:highlight>
                  <a:srgbClr val="800000"/>
                </a:highlight>
              </a:rPr>
              <a:t> BIOPSIES  ?? </a:t>
            </a:r>
            <a:endParaRPr lang="el-GR" altLang="en-US" sz="2400" i="1" u="sng" dirty="0">
              <a:solidFill>
                <a:srgbClr val="FFC000"/>
              </a:solidFill>
              <a:highlight>
                <a:srgbClr val="800000"/>
              </a:highlight>
            </a:endParaRPr>
          </a:p>
        </p:txBody>
      </p:sp>
      <p:sp>
        <p:nvSpPr>
          <p:cNvPr id="5" name="Οβάλ 4">
            <a:extLst>
              <a:ext uri="{FF2B5EF4-FFF2-40B4-BE49-F238E27FC236}">
                <a16:creationId xmlns:a16="http://schemas.microsoft.com/office/drawing/2014/main" id="{A22C62EB-7831-4957-E382-DE0E2BD6B89F}"/>
              </a:ext>
            </a:extLst>
          </p:cNvPr>
          <p:cNvSpPr/>
          <p:nvPr/>
        </p:nvSpPr>
        <p:spPr>
          <a:xfrm>
            <a:off x="5863580" y="5157192"/>
            <a:ext cx="4402784" cy="864096"/>
          </a:xfrm>
          <a:prstGeom prst="ellipse">
            <a:avLst/>
          </a:prstGeom>
          <a:ln w="57150">
            <a:solidFill>
              <a:srgbClr val="FFFF00"/>
            </a:solidFill>
            <a:prstDash val="sysDash"/>
            <a:tailEnd type="triangle"/>
          </a:ln>
          <a:effectLst>
            <a:glow rad="228600">
              <a:srgbClr val="FF0000">
                <a:alpha val="40000"/>
              </a:srgb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l-GR" sz="3201">
              <a:solidFill>
                <a:schemeClr val="tx1"/>
              </a:solidFill>
            </a:endParaRPr>
          </a:p>
        </p:txBody>
      </p:sp>
    </p:spTree>
    <p:extLst>
      <p:ext uri="{BB962C8B-B14F-4D97-AF65-F5344CB8AC3E}">
        <p14:creationId xmlns:p14="http://schemas.microsoft.com/office/powerpoint/2010/main" val="2872650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wipe(left)">
                                      <p:cBhvr>
                                        <p:cTn id="7" dur="500"/>
                                        <p:tgtEl>
                                          <p:spTgt spid="2">
                                            <p:txEl>
                                              <p:pRg st="4" end="4"/>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 calcmode="lin" valueType="num">
                                      <p:cBhvr>
                                        <p:cTn id="20" dur="500" fill="hold"/>
                                        <p:tgtEl>
                                          <p:spTgt spid="9"/>
                                        </p:tgtEl>
                                        <p:attrNameLst>
                                          <p:attrName>style.rotation</p:attrName>
                                        </p:attrNameLst>
                                      </p:cBhvr>
                                      <p:tavLst>
                                        <p:tav tm="0">
                                          <p:val>
                                            <p:fltVal val="90"/>
                                          </p:val>
                                        </p:tav>
                                        <p:tav tm="100000">
                                          <p:val>
                                            <p:fltVal val="0"/>
                                          </p:val>
                                        </p:tav>
                                      </p:tavLst>
                                    </p:anim>
                                    <p:animEffect transition="in" filter="fade">
                                      <p:cBhvr>
                                        <p:cTn id="21" dur="500"/>
                                        <p:tgtEl>
                                          <p:spTgt spid="9"/>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 calcmode="lin" valueType="num">
                                      <p:cBhvr>
                                        <p:cTn id="26" dur="500" fill="hold"/>
                                        <p:tgtEl>
                                          <p:spTgt spid="10"/>
                                        </p:tgtEl>
                                        <p:attrNameLst>
                                          <p:attrName>style.rotation</p:attrName>
                                        </p:attrNameLst>
                                      </p:cBhvr>
                                      <p:tavLst>
                                        <p:tav tm="0">
                                          <p:val>
                                            <p:fltVal val="90"/>
                                          </p:val>
                                        </p:tav>
                                        <p:tav tm="100000">
                                          <p:val>
                                            <p:fltVal val="0"/>
                                          </p:val>
                                        </p:tav>
                                      </p:tavLst>
                                    </p:anim>
                                    <p:animEffect transition="in" filter="fade">
                                      <p:cBhvr>
                                        <p:cTn id="27" dur="500"/>
                                        <p:tgtEl>
                                          <p:spTgt spid="10"/>
                                        </p:tgtEl>
                                      </p:cBhvr>
                                    </p:animEffect>
                                  </p:childTnLst>
                                </p:cTn>
                              </p:par>
                              <p:par>
                                <p:cTn id="28" presetID="22" presetClass="entr" presetSubtype="8" fill="hold" nodeType="withEffect">
                                  <p:stCondLst>
                                    <p:cond delay="0"/>
                                  </p:stCondLst>
                                  <p:childTnLst>
                                    <p:set>
                                      <p:cBhvr>
                                        <p:cTn id="29" dur="1" fill="hold">
                                          <p:stCondLst>
                                            <p:cond delay="0"/>
                                          </p:stCondLst>
                                        </p:cTn>
                                        <p:tgtEl>
                                          <p:spTgt spid="2">
                                            <p:txEl>
                                              <p:pRg st="5" end="5"/>
                                            </p:txEl>
                                          </p:spTgt>
                                        </p:tgtEl>
                                        <p:attrNameLst>
                                          <p:attrName>style.visibility</p:attrName>
                                        </p:attrNameLst>
                                      </p:cBhvr>
                                      <p:to>
                                        <p:strVal val="visible"/>
                                      </p:to>
                                    </p:set>
                                    <p:animEffect transition="in" filter="wipe(left)">
                                      <p:cBhvr>
                                        <p:cTn id="30" dur="500"/>
                                        <p:tgtEl>
                                          <p:spTgt spid="2">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0" grpId="0" animBg="1"/>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CD2AD8A-74FE-FF51-5BBF-7C4D12995430}"/>
              </a:ext>
            </a:extLst>
          </p:cNvPr>
          <p:cNvSpPr txBox="1"/>
          <p:nvPr/>
        </p:nvSpPr>
        <p:spPr>
          <a:xfrm>
            <a:off x="895028" y="469440"/>
            <a:ext cx="8659879" cy="5047792"/>
          </a:xfrm>
          <a:prstGeom prst="rect">
            <a:avLst/>
          </a:prstGeom>
          <a:noFill/>
        </p:spPr>
        <p:txBody>
          <a:bodyPr wrap="square">
            <a:spAutoFit/>
          </a:bodyPr>
          <a:lstStyle/>
          <a:p>
            <a:pPr algn="ctr">
              <a:defRPr/>
            </a:pPr>
            <a:r>
              <a:rPr lang="en-US" sz="2400" dirty="0">
                <a:solidFill>
                  <a:srgbClr val="FFFF00"/>
                </a:solidFill>
                <a:cs typeface="Arial Unicode MS" panose="020B0604020202020204" pitchFamily="34" charset="-128"/>
              </a:rPr>
              <a:t>Pre eclamptic syndromes and kidney injury mechanisms</a:t>
            </a:r>
            <a:endParaRPr lang="el-GR" sz="2400" u="sng" dirty="0">
              <a:solidFill>
                <a:srgbClr val="FFC000"/>
              </a:solidFill>
              <a:cs typeface="Arial Unicode MS" panose="020B0604020202020204" pitchFamily="34" charset="-128"/>
            </a:endParaRPr>
          </a:p>
          <a:p>
            <a:pPr algn="ctr">
              <a:defRPr/>
            </a:pPr>
            <a:endParaRPr lang="el-GR" sz="2801" dirty="0">
              <a:solidFill>
                <a:srgbClr val="FFFF00"/>
              </a:solidFill>
              <a:cs typeface="Arial Unicode MS" panose="020B0604020202020204" pitchFamily="34" charset="-128"/>
            </a:endParaRPr>
          </a:p>
          <a:p>
            <a:pPr algn="ctr">
              <a:defRPr/>
            </a:pPr>
            <a:endParaRPr lang="el-GR" sz="2801" dirty="0">
              <a:solidFill>
                <a:srgbClr val="FFFF00"/>
              </a:solidFill>
              <a:cs typeface="Arial Unicode MS" panose="020B0604020202020204" pitchFamily="34" charset="-128"/>
            </a:endParaRPr>
          </a:p>
          <a:p>
            <a:pPr marL="457232" indent="-457232">
              <a:buFont typeface="+mj-lt"/>
              <a:buAutoNum type="arabicPeriod"/>
              <a:defRPr/>
            </a:pPr>
            <a:r>
              <a:rPr lang="en-US" sz="2200" i="1" u="sng" dirty="0">
                <a:solidFill>
                  <a:srgbClr val="FFFF00"/>
                </a:solidFill>
                <a:effectLst>
                  <a:outerShdw blurRad="38100" dist="38100" dir="2700000" algn="tl">
                    <a:srgbClr val="000000">
                      <a:alpha val="43137"/>
                    </a:srgbClr>
                  </a:outerShdw>
                </a:effectLst>
                <a:cs typeface="Arial Unicode MS" panose="020B0604020202020204" pitchFamily="34" charset="-128"/>
              </a:rPr>
              <a:t>Specific</a:t>
            </a:r>
            <a:r>
              <a:rPr lang="en-US" sz="2200" b="0" i="1" dirty="0">
                <a:solidFill>
                  <a:schemeClr val="bg1"/>
                </a:solidFill>
                <a:effectLst>
                  <a:outerShdw blurRad="38100" dist="38100" dir="2700000" algn="tl">
                    <a:srgbClr val="000000">
                      <a:alpha val="43137"/>
                    </a:srgbClr>
                  </a:outerShdw>
                </a:effectLst>
                <a:cs typeface="Arial Unicode MS" panose="020B0604020202020204" pitchFamily="34" charset="-128"/>
              </a:rPr>
              <a:t> Injury : the </a:t>
            </a:r>
            <a:r>
              <a:rPr lang="en-US" sz="2200" i="1" u="sng" dirty="0">
                <a:solidFill>
                  <a:srgbClr val="FFFF00"/>
                </a:solidFill>
                <a:effectLst>
                  <a:outerShdw blurRad="38100" dist="38100" dir="2700000" algn="tl">
                    <a:srgbClr val="000000">
                      <a:alpha val="43137"/>
                    </a:srgbClr>
                  </a:outerShdw>
                </a:effectLst>
                <a:cs typeface="Arial Unicode MS" panose="020B0604020202020204" pitchFamily="34" charset="-128"/>
              </a:rPr>
              <a:t>pathophysiology of pre eclampsia </a:t>
            </a:r>
            <a:r>
              <a:rPr lang="el-GR" sz="2200" i="1" u="sng" dirty="0">
                <a:solidFill>
                  <a:srgbClr val="FFFF00"/>
                </a:solidFill>
                <a:effectLst>
                  <a:outerShdw blurRad="38100" dist="38100" dir="2700000" algn="tl">
                    <a:srgbClr val="000000">
                      <a:alpha val="43137"/>
                    </a:srgbClr>
                  </a:outerShdw>
                </a:effectLst>
                <a:cs typeface="Arial Unicode MS" panose="020B0604020202020204" pitchFamily="34" charset="-128"/>
              </a:rPr>
              <a:t> </a:t>
            </a:r>
            <a:r>
              <a:rPr lang="en-US" sz="2200" i="1" u="sng" dirty="0">
                <a:solidFill>
                  <a:srgbClr val="FFFF00"/>
                </a:solidFill>
                <a:effectLst>
                  <a:outerShdw blurRad="38100" dist="38100" dir="2700000" algn="tl">
                    <a:srgbClr val="000000">
                      <a:alpha val="43137"/>
                    </a:srgbClr>
                  </a:outerShdw>
                </a:effectLst>
                <a:cs typeface="Arial Unicode MS" panose="020B0604020202020204" pitchFamily="34" charset="-128"/>
              </a:rPr>
              <a:t>per se</a:t>
            </a:r>
            <a:r>
              <a:rPr lang="en-US" sz="2200" i="1" dirty="0">
                <a:solidFill>
                  <a:srgbClr val="FFFF00"/>
                </a:solidFill>
                <a:effectLst>
                  <a:outerShdw blurRad="38100" dist="38100" dir="2700000" algn="tl">
                    <a:srgbClr val="000000">
                      <a:alpha val="43137"/>
                    </a:srgbClr>
                  </a:outerShdw>
                </a:effectLst>
                <a:cs typeface="Arial Unicode MS" panose="020B0604020202020204" pitchFamily="34" charset="-128"/>
              </a:rPr>
              <a:t> </a:t>
            </a:r>
            <a:endParaRPr lang="el-GR" sz="2200" i="1" dirty="0">
              <a:solidFill>
                <a:srgbClr val="FFFF00"/>
              </a:solidFill>
              <a:effectLst>
                <a:outerShdw blurRad="38100" dist="38100" dir="2700000" algn="tl">
                  <a:srgbClr val="000000">
                    <a:alpha val="43137"/>
                  </a:srgbClr>
                </a:outerShdw>
              </a:effectLst>
              <a:cs typeface="Arial Unicode MS" panose="020B0604020202020204" pitchFamily="34" charset="-128"/>
            </a:endParaRPr>
          </a:p>
          <a:p>
            <a:pPr marL="457232" indent="-457232">
              <a:buFont typeface="+mj-lt"/>
              <a:buAutoNum type="arabicPeriod"/>
              <a:defRPr/>
            </a:pPr>
            <a:endParaRPr lang="el-GR" sz="2200" i="1" dirty="0">
              <a:solidFill>
                <a:srgbClr val="00FFFF"/>
              </a:solidFill>
              <a:effectLst>
                <a:outerShdw blurRad="38100" dist="38100" dir="2700000" algn="tl">
                  <a:srgbClr val="000000">
                    <a:alpha val="43137"/>
                  </a:srgbClr>
                </a:outerShdw>
              </a:effectLst>
              <a:cs typeface="Arial Unicode MS" panose="020B0604020202020204" pitchFamily="34" charset="-128"/>
            </a:endParaRPr>
          </a:p>
          <a:p>
            <a:pPr>
              <a:defRPr/>
            </a:pPr>
            <a:r>
              <a:rPr lang="en-US" sz="2200" i="1" dirty="0">
                <a:solidFill>
                  <a:srgbClr val="FFFF00"/>
                </a:solidFill>
                <a:effectLst>
                  <a:outerShdw blurRad="38100" dist="38100" dir="2700000" algn="tl">
                    <a:srgbClr val="000000">
                      <a:alpha val="43137"/>
                    </a:srgbClr>
                  </a:outerShdw>
                </a:effectLst>
                <a:cs typeface="Arial Unicode MS" panose="020B0604020202020204" pitchFamily="34" charset="-128"/>
              </a:rPr>
              <a:t>				 </a:t>
            </a:r>
            <a:endParaRPr lang="el-GR" sz="2200" i="1" dirty="0">
              <a:solidFill>
                <a:srgbClr val="00FFFF"/>
              </a:solidFill>
              <a:effectLst>
                <a:outerShdw blurRad="38100" dist="38100" dir="2700000" algn="tl">
                  <a:srgbClr val="000000">
                    <a:alpha val="43137"/>
                  </a:srgbClr>
                </a:outerShdw>
              </a:effectLst>
              <a:cs typeface="Arial Unicode MS" panose="020B0604020202020204" pitchFamily="34" charset="-128"/>
            </a:endParaRPr>
          </a:p>
          <a:p>
            <a:pPr>
              <a:defRPr/>
            </a:pPr>
            <a:r>
              <a:rPr lang="el-GR" sz="2200" dirty="0">
                <a:solidFill>
                  <a:srgbClr val="FFFF00"/>
                </a:solidFill>
                <a:cs typeface="Arial Unicode MS" panose="020B0604020202020204" pitchFamily="34" charset="-128"/>
              </a:rPr>
              <a:t>				</a:t>
            </a:r>
            <a:endParaRPr lang="el-GR" sz="2200" i="1" dirty="0">
              <a:solidFill>
                <a:srgbClr val="FFFF00"/>
              </a:solidFill>
              <a:effectLst>
                <a:outerShdw blurRad="38100" dist="38100" dir="2700000" algn="tl">
                  <a:srgbClr val="000000">
                    <a:alpha val="43137"/>
                  </a:srgbClr>
                </a:outerShdw>
              </a:effectLst>
              <a:cs typeface="Arial Unicode MS" panose="020B0604020202020204" pitchFamily="34" charset="-128"/>
            </a:endParaRPr>
          </a:p>
          <a:p>
            <a:pPr marL="457232" indent="-457232">
              <a:buFont typeface="+mj-lt"/>
              <a:buAutoNum type="arabicPeriod" startAt="2"/>
              <a:defRPr/>
            </a:pPr>
            <a:r>
              <a:rPr lang="en-US" sz="2200" i="1" u="sng" dirty="0">
                <a:solidFill>
                  <a:srgbClr val="FFFF00"/>
                </a:solidFill>
                <a:effectLst>
                  <a:outerShdw blurRad="38100" dist="38100" dir="2700000" algn="tl">
                    <a:srgbClr val="000000">
                      <a:alpha val="43137"/>
                    </a:srgbClr>
                  </a:outerShdw>
                </a:effectLst>
              </a:rPr>
              <a:t>Underlying</a:t>
            </a:r>
            <a:r>
              <a:rPr lang="el-GR" sz="2200" i="1" u="sng" dirty="0">
                <a:solidFill>
                  <a:srgbClr val="FFFF00"/>
                </a:solidFill>
                <a:effectLst>
                  <a:outerShdw blurRad="38100" dist="38100" dir="2700000" algn="tl">
                    <a:srgbClr val="000000">
                      <a:alpha val="43137"/>
                    </a:srgbClr>
                  </a:outerShdw>
                </a:effectLst>
              </a:rPr>
              <a:t> </a:t>
            </a:r>
            <a:r>
              <a:rPr lang="en-US" sz="2200" i="1" u="sng" dirty="0">
                <a:solidFill>
                  <a:srgbClr val="FFFF00"/>
                </a:solidFill>
                <a:effectLst>
                  <a:outerShdw blurRad="38100" dist="38100" dir="2700000" algn="tl">
                    <a:srgbClr val="000000">
                      <a:alpha val="43137"/>
                    </a:srgbClr>
                  </a:outerShdw>
                </a:effectLst>
              </a:rPr>
              <a:t>disease</a:t>
            </a:r>
            <a:r>
              <a:rPr lang="el-GR" sz="2200" i="1" u="sng" dirty="0">
                <a:solidFill>
                  <a:srgbClr val="FFFF00"/>
                </a:solidFill>
                <a:effectLst>
                  <a:outerShdw blurRad="38100" dist="38100" dir="2700000" algn="tl">
                    <a:srgbClr val="000000">
                      <a:alpha val="43137"/>
                    </a:srgbClr>
                  </a:outerShdw>
                </a:effectLst>
              </a:rPr>
              <a:t> </a:t>
            </a:r>
            <a:r>
              <a:rPr lang="el-GR" sz="2200" i="1" dirty="0">
                <a:solidFill>
                  <a:srgbClr val="FFFF00"/>
                </a:solidFill>
                <a:effectLst>
                  <a:outerShdw blurRad="38100" dist="38100" dir="2700000" algn="tl">
                    <a:srgbClr val="000000">
                      <a:alpha val="43137"/>
                    </a:srgbClr>
                  </a:outerShdw>
                </a:effectLst>
              </a:rPr>
              <a:t>?</a:t>
            </a:r>
            <a:r>
              <a:rPr lang="el-GR" sz="2200" i="1" dirty="0">
                <a:solidFill>
                  <a:srgbClr val="FFFF00"/>
                </a:solidFill>
                <a:effectLst>
                  <a:outerShdw blurRad="38100" dist="38100" dir="2700000" algn="tl">
                    <a:srgbClr val="000000">
                      <a:alpha val="43137"/>
                    </a:srgbClr>
                  </a:outerShdw>
                </a:effectLst>
                <a:cs typeface="Arial Unicode MS" panose="020B0604020202020204" pitchFamily="34" charset="-128"/>
              </a:rPr>
              <a:t>:</a:t>
            </a:r>
          </a:p>
          <a:p>
            <a:pPr marL="457232" indent="-457232">
              <a:buFont typeface="+mj-lt"/>
              <a:buAutoNum type="arabicPeriod" startAt="2"/>
              <a:defRPr/>
            </a:pPr>
            <a:endParaRPr lang="el-GR" sz="2200" dirty="0">
              <a:solidFill>
                <a:srgbClr val="FFFF00"/>
              </a:solidFill>
              <a:cs typeface="Arial Unicode MS" panose="020B0604020202020204" pitchFamily="34" charset="-128"/>
            </a:endParaRPr>
          </a:p>
          <a:p>
            <a:pPr marL="1428853" lvl="2" indent="-514387">
              <a:buFont typeface="+mj-lt"/>
              <a:buAutoNum type="romanLcPeriod"/>
              <a:defRPr/>
            </a:pPr>
            <a:r>
              <a:rPr lang="en-US" sz="2200" i="1" u="sng" dirty="0">
                <a:solidFill>
                  <a:srgbClr val="FFFF00"/>
                </a:solidFill>
                <a:effectLst>
                  <a:outerShdw blurRad="38100" dist="38100" dir="2700000" algn="tl">
                    <a:srgbClr val="000000">
                      <a:alpha val="43137"/>
                    </a:srgbClr>
                  </a:outerShdw>
                </a:effectLst>
              </a:rPr>
              <a:t>other</a:t>
            </a:r>
            <a:r>
              <a:rPr lang="el-GR" sz="2200" b="0" i="1" dirty="0">
                <a:solidFill>
                  <a:srgbClr val="FFFF00"/>
                </a:solidFill>
              </a:rPr>
              <a:t>,</a:t>
            </a:r>
            <a:r>
              <a:rPr lang="el-GR" sz="2200" b="0" i="1" dirty="0">
                <a:solidFill>
                  <a:srgbClr val="00FFFF"/>
                </a:solidFill>
              </a:rPr>
              <a:t> </a:t>
            </a:r>
            <a:r>
              <a:rPr lang="en-US" sz="2200" b="0" i="1" dirty="0">
                <a:solidFill>
                  <a:schemeClr val="bg1"/>
                </a:solidFill>
              </a:rPr>
              <a:t>subclinical</a:t>
            </a:r>
            <a:r>
              <a:rPr lang="el-GR" sz="2200" i="1" dirty="0">
                <a:solidFill>
                  <a:schemeClr val="bg1"/>
                </a:solidFill>
                <a:effectLst>
                  <a:outerShdw blurRad="38100" dist="38100" dir="2700000" algn="tl">
                    <a:srgbClr val="000000">
                      <a:alpha val="43137"/>
                    </a:srgbClr>
                  </a:outerShdw>
                </a:effectLst>
                <a:cs typeface="Arial Unicode MS" panose="020B0604020202020204" pitchFamily="34" charset="-128"/>
              </a:rPr>
              <a:t>, </a:t>
            </a:r>
            <a:r>
              <a:rPr lang="en-US" sz="2200" b="0" i="1" dirty="0">
                <a:solidFill>
                  <a:schemeClr val="bg1"/>
                </a:solidFill>
                <a:cs typeface="Arial Unicode MS" panose="020B0604020202020204" pitchFamily="34" charset="-128"/>
              </a:rPr>
              <a:t>chronic</a:t>
            </a:r>
            <a:r>
              <a:rPr lang="el-GR" sz="2200" i="1" dirty="0">
                <a:solidFill>
                  <a:schemeClr val="bg1"/>
                </a:solidFill>
                <a:effectLst>
                  <a:outerShdw blurRad="38100" dist="38100" dir="2700000" algn="tl">
                    <a:srgbClr val="000000">
                      <a:alpha val="43137"/>
                    </a:srgbClr>
                  </a:outerShdw>
                </a:effectLst>
                <a:cs typeface="Arial Unicode MS" panose="020B0604020202020204" pitchFamily="34" charset="-128"/>
              </a:rPr>
              <a:t> </a:t>
            </a:r>
            <a:r>
              <a:rPr lang="en-US" sz="2200" i="1" u="sng" dirty="0">
                <a:solidFill>
                  <a:srgbClr val="FFFF00"/>
                </a:solidFill>
                <a:effectLst>
                  <a:outerShdw blurRad="38100" dist="38100" dir="2700000" algn="tl">
                    <a:srgbClr val="000000">
                      <a:alpha val="43137"/>
                    </a:srgbClr>
                  </a:outerShdw>
                </a:effectLst>
              </a:rPr>
              <a:t>renal disease</a:t>
            </a:r>
            <a:r>
              <a:rPr lang="en-US" sz="2200" i="1" dirty="0">
                <a:solidFill>
                  <a:srgbClr val="FFFF00"/>
                </a:solidFill>
                <a:effectLst>
                  <a:outerShdw blurRad="38100" dist="38100" dir="2700000" algn="tl">
                    <a:srgbClr val="000000">
                      <a:alpha val="43137"/>
                    </a:srgbClr>
                  </a:outerShdw>
                </a:effectLst>
              </a:rPr>
              <a:t> </a:t>
            </a:r>
            <a:r>
              <a:rPr lang="en-US" sz="2200" b="0" i="1" dirty="0">
                <a:solidFill>
                  <a:schemeClr val="bg1"/>
                </a:solidFill>
              </a:rPr>
              <a:t>that flares and accelerates</a:t>
            </a:r>
            <a:r>
              <a:rPr lang="el-GR" sz="2200" b="0" i="1" dirty="0">
                <a:solidFill>
                  <a:schemeClr val="bg1"/>
                </a:solidFill>
              </a:rPr>
              <a:t> </a:t>
            </a:r>
            <a:r>
              <a:rPr lang="en-US" sz="2200" b="0" i="1" dirty="0">
                <a:solidFill>
                  <a:schemeClr val="bg1"/>
                </a:solidFill>
              </a:rPr>
              <a:t>during pregnancy (</a:t>
            </a:r>
            <a:r>
              <a:rPr lang="en-US" sz="2200" b="0" i="1" dirty="0" err="1">
                <a:solidFill>
                  <a:schemeClr val="bg1"/>
                </a:solidFill>
              </a:rPr>
              <a:t>eg</a:t>
            </a:r>
            <a:r>
              <a:rPr lang="en-US" sz="2200" b="0" i="1" dirty="0">
                <a:solidFill>
                  <a:schemeClr val="bg1"/>
                </a:solidFill>
              </a:rPr>
              <a:t> glomerulonephritis) </a:t>
            </a:r>
            <a:r>
              <a:rPr lang="el-GR" sz="2200" b="0" i="1" dirty="0">
                <a:solidFill>
                  <a:schemeClr val="bg1"/>
                </a:solidFill>
              </a:rPr>
              <a:t>?</a:t>
            </a:r>
            <a:endParaRPr lang="en-US" sz="2200" b="0" i="1" dirty="0">
              <a:solidFill>
                <a:schemeClr val="bg1"/>
              </a:solidFill>
            </a:endParaRPr>
          </a:p>
          <a:p>
            <a:pPr marL="1428853" lvl="2" indent="-514387">
              <a:buFont typeface="+mj-lt"/>
              <a:buAutoNum type="romanLcPeriod"/>
              <a:defRPr/>
            </a:pPr>
            <a:endParaRPr lang="en-US" sz="2200" i="1" dirty="0">
              <a:solidFill>
                <a:srgbClr val="FFFF00"/>
              </a:solidFill>
              <a:effectLst>
                <a:outerShdw blurRad="38100" dist="38100" dir="2700000" algn="tl">
                  <a:srgbClr val="000000">
                    <a:alpha val="43137"/>
                  </a:srgbClr>
                </a:outerShdw>
              </a:effectLst>
              <a:cs typeface="Arial Unicode MS" panose="020B0604020202020204" pitchFamily="34" charset="-128"/>
            </a:endParaRPr>
          </a:p>
          <a:p>
            <a:pPr lvl="2">
              <a:defRPr/>
            </a:pPr>
            <a:endParaRPr lang="el-GR" sz="2200" i="1" dirty="0">
              <a:solidFill>
                <a:srgbClr val="FFFF00"/>
              </a:solidFill>
              <a:effectLst>
                <a:outerShdw blurRad="38100" dist="38100" dir="2700000" algn="tl">
                  <a:srgbClr val="000000">
                    <a:alpha val="43137"/>
                  </a:srgbClr>
                </a:outerShdw>
              </a:effectLst>
              <a:cs typeface="Arial Unicode MS" panose="020B0604020202020204" pitchFamily="34" charset="-128"/>
            </a:endParaRPr>
          </a:p>
          <a:p>
            <a:pPr lvl="2">
              <a:defRPr/>
            </a:pPr>
            <a:r>
              <a:rPr lang="el-GR" sz="2200" i="1" dirty="0">
                <a:solidFill>
                  <a:srgbClr val="FFFF00"/>
                </a:solidFill>
                <a:cs typeface="Arial Unicode MS" panose="020B0604020202020204" pitchFamily="34" charset="-128"/>
              </a:rPr>
              <a:t>			</a:t>
            </a:r>
            <a:endParaRPr lang="el-GR" sz="2200" dirty="0">
              <a:solidFill>
                <a:schemeClr val="bg1">
                  <a:lumMod val="95000"/>
                </a:schemeClr>
              </a:solidFill>
              <a:cs typeface="Arial Unicode MS" panose="020B0604020202020204" pitchFamily="34" charset="-128"/>
            </a:endParaRPr>
          </a:p>
        </p:txBody>
      </p:sp>
      <p:sp>
        <p:nvSpPr>
          <p:cNvPr id="3" name="TextBox 2">
            <a:extLst>
              <a:ext uri="{FF2B5EF4-FFF2-40B4-BE49-F238E27FC236}">
                <a16:creationId xmlns:a16="http://schemas.microsoft.com/office/drawing/2014/main" id="{8C23A84F-E227-0C1E-230B-B294A5DC7459}"/>
              </a:ext>
            </a:extLst>
          </p:cNvPr>
          <p:cNvSpPr txBox="1">
            <a:spLocks noChangeArrowheads="1"/>
          </p:cNvSpPr>
          <p:nvPr/>
        </p:nvSpPr>
        <p:spPr bwMode="auto">
          <a:xfrm>
            <a:off x="6871692" y="2715533"/>
            <a:ext cx="2000089" cy="461665"/>
          </a:xfrm>
          <a:prstGeom prst="rect">
            <a:avLst/>
          </a:prstGeom>
          <a:noFill/>
          <a:ln>
            <a:noFill/>
          </a:ln>
        </p:spPr>
        <p:txBody>
          <a:bodyPr wrap="square">
            <a:spAutoFit/>
          </a:bodyPr>
          <a:lstStyle>
            <a:lvl1pPr>
              <a:spcBef>
                <a:spcPct val="20000"/>
              </a:spcBef>
              <a:buClr>
                <a:srgbClr val="FF9900"/>
              </a:buClr>
              <a:buSzPct val="115000"/>
              <a:buChar char="•"/>
              <a:defRPr sz="3200" b="1">
                <a:solidFill>
                  <a:schemeClr val="bg1"/>
                </a:solidFill>
                <a:latin typeface="Tahoma" panose="020B0604030504040204" pitchFamily="34" charset="0"/>
                <a:ea typeface="Arial Unicode MS" panose="020B0604020202020204" pitchFamily="34" charset="-128"/>
                <a:cs typeface="Arial Unicode MS" panose="020B0604020202020204" pitchFamily="34" charset="-128"/>
              </a:defRPr>
            </a:lvl1pPr>
            <a:lvl2pPr marL="742950" indent="-285750">
              <a:spcBef>
                <a:spcPct val="20000"/>
              </a:spcBef>
              <a:buChar char="–"/>
              <a:defRPr sz="2800" b="1">
                <a:solidFill>
                  <a:schemeClr val="bg1"/>
                </a:solidFill>
                <a:latin typeface="Tahoma" panose="020B0604030504040204" pitchFamily="34" charset="0"/>
                <a:ea typeface="Arial Unicode MS" panose="020B0604020202020204" pitchFamily="34" charset="-128"/>
                <a:cs typeface="Arial Unicode MS" panose="020B0604020202020204" pitchFamily="34" charset="-128"/>
              </a:defRPr>
            </a:lvl2pPr>
            <a:lvl3pPr marL="1143000" indent="-228600">
              <a:spcBef>
                <a:spcPct val="20000"/>
              </a:spcBef>
              <a:buChar char="•"/>
              <a:defRPr sz="2400" b="1">
                <a:solidFill>
                  <a:schemeClr val="bg1"/>
                </a:solidFill>
                <a:latin typeface="Tahoma" panose="020B0604030504040204" pitchFamily="34" charset="0"/>
                <a:ea typeface="Arial Unicode MS" panose="020B0604020202020204" pitchFamily="34" charset="-128"/>
                <a:cs typeface="Arial Unicode MS" panose="020B0604020202020204" pitchFamily="34" charset="-128"/>
              </a:defRPr>
            </a:lvl3pPr>
            <a:lvl4pPr marL="1600200" indent="-228600">
              <a:spcBef>
                <a:spcPct val="20000"/>
              </a:spcBef>
              <a:buChar char="–"/>
              <a:defRPr sz="2000" b="1">
                <a:solidFill>
                  <a:schemeClr val="bg1"/>
                </a:solidFill>
                <a:latin typeface="Tahoma" panose="020B0604030504040204" pitchFamily="34" charset="0"/>
                <a:ea typeface="Arial Unicode MS" panose="020B0604020202020204" pitchFamily="34" charset="-128"/>
                <a:cs typeface="Arial Unicode MS" panose="020B0604020202020204" pitchFamily="34" charset="-128"/>
              </a:defRPr>
            </a:lvl4pPr>
            <a:lvl5pPr marL="2057400" indent="-228600">
              <a:spcBef>
                <a:spcPct val="20000"/>
              </a:spcBef>
              <a:buChar char="»"/>
              <a:defRPr sz="2000" b="1">
                <a:solidFill>
                  <a:schemeClr val="bg1"/>
                </a:solidFill>
                <a:latin typeface="Tahoma" panose="020B060403050404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cs typeface="Arial Unicode MS" panose="020B0604020202020204" pitchFamily="34" charset="-128"/>
              </a:defRPr>
            </a:lvl9pPr>
          </a:lstStyle>
          <a:p>
            <a:pPr>
              <a:spcBef>
                <a:spcPct val="0"/>
              </a:spcBef>
              <a:buClrTx/>
              <a:buSzTx/>
              <a:buFontTx/>
              <a:buNone/>
              <a:defRPr/>
            </a:pPr>
            <a:r>
              <a:rPr lang="el-GR" altLang="el-GR" sz="2400" i="1" dirty="0">
                <a:solidFill>
                  <a:srgbClr val="FFC000"/>
                </a:solidFill>
                <a:latin typeface="Calibri" panose="020F0502020204030204" pitchFamily="34" charset="0"/>
              </a:rPr>
              <a:t> </a:t>
            </a:r>
            <a:r>
              <a:rPr lang="en-US" altLang="el-GR" sz="2200" i="1" dirty="0">
                <a:solidFill>
                  <a:srgbClr val="FFFF00"/>
                </a:solidFill>
                <a:highlight>
                  <a:srgbClr val="800000"/>
                </a:highlight>
                <a:latin typeface="Calibri" panose="020F0502020204030204" pitchFamily="34" charset="0"/>
              </a:rPr>
              <a:t>kidney injury</a:t>
            </a:r>
            <a:endParaRPr lang="el-GR" altLang="el-GR" sz="2200" i="1" dirty="0">
              <a:solidFill>
                <a:srgbClr val="FFFF00"/>
              </a:solidFill>
              <a:highlight>
                <a:srgbClr val="800000"/>
              </a:highlight>
              <a:latin typeface="Calibri" panose="020F0502020204030204" pitchFamily="34" charset="0"/>
            </a:endParaRPr>
          </a:p>
        </p:txBody>
      </p:sp>
      <p:cxnSp>
        <p:nvCxnSpPr>
          <p:cNvPr id="9" name="Straight Arrow Connector 8">
            <a:extLst>
              <a:ext uri="{FF2B5EF4-FFF2-40B4-BE49-F238E27FC236}">
                <a16:creationId xmlns:a16="http://schemas.microsoft.com/office/drawing/2014/main" id="{04D0E28C-0945-98F2-FB0C-AE9C166A3228}"/>
              </a:ext>
            </a:extLst>
          </p:cNvPr>
          <p:cNvCxnSpPr>
            <a:cxnSpLocks/>
          </p:cNvCxnSpPr>
          <p:nvPr/>
        </p:nvCxnSpPr>
        <p:spPr>
          <a:xfrm flipV="1">
            <a:off x="4135388" y="3051131"/>
            <a:ext cx="2808312" cy="280760"/>
          </a:xfrm>
          <a:prstGeom prst="straightConnector1">
            <a:avLst/>
          </a:prstGeom>
          <a:ln w="57150">
            <a:solidFill>
              <a:srgbClr val="FF0000"/>
            </a:solidFill>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DED055E8-AE80-2412-BCAF-8ED0FD58B629}"/>
              </a:ext>
            </a:extLst>
          </p:cNvPr>
          <p:cNvSpPr txBox="1"/>
          <p:nvPr/>
        </p:nvSpPr>
        <p:spPr>
          <a:xfrm>
            <a:off x="8670715" y="2946366"/>
            <a:ext cx="581971" cy="1015663"/>
          </a:xfrm>
          <a:prstGeom prst="rect">
            <a:avLst/>
          </a:prstGeom>
          <a:noFill/>
        </p:spPr>
        <p:txBody>
          <a:bodyPr>
            <a:spAutoFit/>
          </a:bodyPr>
          <a:lstStyle>
            <a:defPPr>
              <a:defRPr lang="el-GR"/>
            </a:defPPr>
            <a:lvl1pPr marL="457200" indent="-457200">
              <a:buFont typeface="Wingdings" panose="05000000000000000000" pitchFamily="2" charset="2"/>
              <a:buChar char="ü"/>
              <a:defRPr sz="8000">
                <a:solidFill>
                  <a:srgbClr val="FF0000"/>
                </a:solidFill>
                <a:effectLst>
                  <a:glow rad="139700">
                    <a:srgbClr val="FFFF00">
                      <a:alpha val="40000"/>
                    </a:srgbClr>
                  </a:glow>
                </a:effectLst>
              </a:defRPr>
            </a:lvl1pPr>
          </a:lstStyle>
          <a:p>
            <a:pPr marL="0" indent="0">
              <a:buNone/>
              <a:defRPr/>
            </a:pPr>
            <a:r>
              <a:rPr lang="el-GR" sz="6000" dirty="0">
                <a:solidFill>
                  <a:srgbClr val="FFFF00"/>
                </a:solidFill>
                <a:cs typeface="Arial Unicode MS" panose="020B0604020202020204" pitchFamily="34" charset="-128"/>
              </a:rPr>
              <a:t>?</a:t>
            </a:r>
          </a:p>
        </p:txBody>
      </p:sp>
      <p:cxnSp>
        <p:nvCxnSpPr>
          <p:cNvPr id="7" name="Straight Arrow Connector 6">
            <a:extLst>
              <a:ext uri="{FF2B5EF4-FFF2-40B4-BE49-F238E27FC236}">
                <a16:creationId xmlns:a16="http://schemas.microsoft.com/office/drawing/2014/main" id="{997E6B35-8EB5-7DF9-2116-A63640D66AFD}"/>
              </a:ext>
            </a:extLst>
          </p:cNvPr>
          <p:cNvCxnSpPr>
            <a:cxnSpLocks/>
          </p:cNvCxnSpPr>
          <p:nvPr/>
        </p:nvCxnSpPr>
        <p:spPr>
          <a:xfrm>
            <a:off x="7303740" y="2187035"/>
            <a:ext cx="432048" cy="473863"/>
          </a:xfrm>
          <a:prstGeom prst="straightConnector1">
            <a:avLst/>
          </a:prstGeom>
          <a:ln w="57150">
            <a:solidFill>
              <a:srgbClr val="FF0000"/>
            </a:solidFill>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1156C371-5D7B-8967-E460-DAF4DDF9728F}"/>
              </a:ext>
            </a:extLst>
          </p:cNvPr>
          <p:cNvSpPr txBox="1"/>
          <p:nvPr/>
        </p:nvSpPr>
        <p:spPr>
          <a:xfrm>
            <a:off x="8353962" y="1830263"/>
            <a:ext cx="1040999" cy="830997"/>
          </a:xfrm>
          <a:prstGeom prst="rect">
            <a:avLst/>
          </a:prstGeom>
          <a:noFill/>
        </p:spPr>
        <p:txBody>
          <a:bodyPr wrap="square">
            <a:spAutoFit/>
          </a:bodyPr>
          <a:lstStyle>
            <a:defPPr>
              <a:defRPr lang="el-GR"/>
            </a:defPPr>
            <a:lvl1pPr marL="457200" indent="-457200">
              <a:buFont typeface="Wingdings" panose="05000000000000000000" pitchFamily="2" charset="2"/>
              <a:buChar char="ü"/>
              <a:defRPr sz="8000">
                <a:solidFill>
                  <a:srgbClr val="FF0000"/>
                </a:solidFill>
                <a:effectLst>
                  <a:glow rad="139700">
                    <a:srgbClr val="FFFF00">
                      <a:alpha val="40000"/>
                    </a:srgbClr>
                  </a:glow>
                </a:effectLst>
              </a:defRPr>
            </a:lvl1pPr>
          </a:lstStyle>
          <a:p>
            <a:pPr>
              <a:defRPr/>
            </a:pPr>
            <a:r>
              <a:rPr lang="el-GR" sz="4800" dirty="0">
                <a:solidFill>
                  <a:srgbClr val="66FF33"/>
                </a:solidFill>
                <a:effectLst/>
                <a:cs typeface="Arial Unicode MS" panose="020B0604020202020204" pitchFamily="34" charset="-128"/>
              </a:rPr>
              <a:t> </a:t>
            </a:r>
          </a:p>
        </p:txBody>
      </p:sp>
    </p:spTree>
    <p:extLst>
      <p:ext uri="{BB962C8B-B14F-4D97-AF65-F5344CB8AC3E}">
        <p14:creationId xmlns:p14="http://schemas.microsoft.com/office/powerpoint/2010/main" val="2066841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xEl>
                                              <p:pRg st="7" end="7"/>
                                            </p:txEl>
                                          </p:spTgt>
                                        </p:tgtEl>
                                        <p:attrNameLst>
                                          <p:attrName>style.visibility</p:attrName>
                                        </p:attrNameLst>
                                      </p:cBhvr>
                                      <p:to>
                                        <p:strVal val="visible"/>
                                      </p:to>
                                    </p:set>
                                    <p:animEffect transition="in" filter="wipe(up)">
                                      <p:cBhvr>
                                        <p:cTn id="7" dur="500"/>
                                        <p:tgtEl>
                                          <p:spTgt spid="6">
                                            <p:txEl>
                                              <p:pRg st="7" end="7"/>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par>
                                <p:cTn id="11" presetID="22" presetClass="entr" presetSubtype="8" fill="hold" nodeType="withEffect">
                                  <p:stCondLst>
                                    <p:cond delay="0"/>
                                  </p:stCondLst>
                                  <p:childTnLst>
                                    <p:set>
                                      <p:cBhvr>
                                        <p:cTn id="12" dur="1" fill="hold">
                                          <p:stCondLst>
                                            <p:cond delay="0"/>
                                          </p:stCondLst>
                                        </p:cTn>
                                        <p:tgtEl>
                                          <p:spTgt spid="6">
                                            <p:txEl>
                                              <p:pRg st="9" end="9"/>
                                            </p:txEl>
                                          </p:spTgt>
                                        </p:tgtEl>
                                        <p:attrNameLst>
                                          <p:attrName>style.visibility</p:attrName>
                                        </p:attrNameLst>
                                      </p:cBhvr>
                                      <p:to>
                                        <p:strVal val="visible"/>
                                      </p:to>
                                    </p:set>
                                    <p:animEffect transition="in" filter="wipe(left)">
                                      <p:cBhvr>
                                        <p:cTn id="13" dur="500"/>
                                        <p:tgtEl>
                                          <p:spTgt spid="6">
                                            <p:txEl>
                                              <p:pRg st="9" end="9"/>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2">
            <a:extLst>
              <a:ext uri="{FF2B5EF4-FFF2-40B4-BE49-F238E27FC236}">
                <a16:creationId xmlns:a16="http://schemas.microsoft.com/office/drawing/2014/main" id="{D4765A0D-100B-A41B-CB1D-1F4E3081AD6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6250"/>
          <a:stretch/>
        </p:blipFill>
        <p:spPr bwMode="auto">
          <a:xfrm>
            <a:off x="72008" y="1916832"/>
            <a:ext cx="4999484" cy="89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4">
            <a:extLst>
              <a:ext uri="{FF2B5EF4-FFF2-40B4-BE49-F238E27FC236}">
                <a16:creationId xmlns:a16="http://schemas.microsoft.com/office/drawing/2014/main" id="{702F676E-CB39-F5A2-6218-67A76684D3C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698" t="7822" r="4250" b="25070"/>
          <a:stretch/>
        </p:blipFill>
        <p:spPr bwMode="auto">
          <a:xfrm>
            <a:off x="606996" y="3292534"/>
            <a:ext cx="9064084" cy="1777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Rounded Corners 1">
            <a:extLst>
              <a:ext uri="{FF2B5EF4-FFF2-40B4-BE49-F238E27FC236}">
                <a16:creationId xmlns:a16="http://schemas.microsoft.com/office/drawing/2014/main" id="{AB8A897F-EB96-9B21-2546-BD4E0C0A9B1A}"/>
              </a:ext>
            </a:extLst>
          </p:cNvPr>
          <p:cNvSpPr/>
          <p:nvPr/>
        </p:nvSpPr>
        <p:spPr>
          <a:xfrm>
            <a:off x="606996" y="3332579"/>
            <a:ext cx="3481480" cy="799171"/>
          </a:xfrm>
          <a:prstGeom prst="roundRect">
            <a:avLst/>
          </a:prstGeom>
          <a:noFill/>
          <a:ln w="57150">
            <a:solidFill>
              <a:srgbClr val="FF0000"/>
            </a:solidFill>
          </a:ln>
          <a:effectLst>
            <a:glow rad="139700">
              <a:srgbClr val="FFFF00">
                <a:alpha val="40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l-GR" sz="3201"/>
          </a:p>
        </p:txBody>
      </p:sp>
      <p:sp>
        <p:nvSpPr>
          <p:cNvPr id="3" name="Rectangle 3">
            <a:extLst>
              <a:ext uri="{FF2B5EF4-FFF2-40B4-BE49-F238E27FC236}">
                <a16:creationId xmlns:a16="http://schemas.microsoft.com/office/drawing/2014/main" id="{75E636BD-469A-960C-E373-30302C42D84F}"/>
              </a:ext>
            </a:extLst>
          </p:cNvPr>
          <p:cNvSpPr>
            <a:spLocks noChangeArrowheads="1"/>
          </p:cNvSpPr>
          <p:nvPr/>
        </p:nvSpPr>
        <p:spPr bwMode="auto">
          <a:xfrm>
            <a:off x="211975" y="6443463"/>
            <a:ext cx="99377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9900"/>
              </a:buClr>
              <a:buSzPct val="115000"/>
              <a:buChar char="•"/>
              <a:defRPr sz="3200" b="1">
                <a:solidFill>
                  <a:schemeClr val="bg1"/>
                </a:solidFill>
                <a:latin typeface="Tahoma" panose="020B0604030504040204" pitchFamily="34" charset="0"/>
                <a:ea typeface="Arial Unicode MS" pitchFamily="34" charset="-128"/>
              </a:defRPr>
            </a:lvl1pPr>
            <a:lvl2pPr marL="742950" indent="-285750">
              <a:spcBef>
                <a:spcPct val="20000"/>
              </a:spcBef>
              <a:buChar char="–"/>
              <a:defRPr sz="2800" b="1">
                <a:solidFill>
                  <a:schemeClr val="bg1"/>
                </a:solidFill>
                <a:latin typeface="Tahoma" panose="020B0604030504040204" pitchFamily="34" charset="0"/>
                <a:ea typeface="Arial Unicode MS" pitchFamily="34" charset="-128"/>
              </a:defRPr>
            </a:lvl2pPr>
            <a:lvl3pPr marL="1143000" indent="-228600">
              <a:spcBef>
                <a:spcPct val="20000"/>
              </a:spcBef>
              <a:buChar char="•"/>
              <a:defRPr sz="2400" b="1">
                <a:solidFill>
                  <a:schemeClr val="bg1"/>
                </a:solidFill>
                <a:latin typeface="Tahoma" panose="020B0604030504040204" pitchFamily="34" charset="0"/>
                <a:ea typeface="Arial Unicode MS" pitchFamily="34" charset="-128"/>
              </a:defRPr>
            </a:lvl3pPr>
            <a:lvl4pPr marL="1600200" indent="-228600">
              <a:spcBef>
                <a:spcPct val="20000"/>
              </a:spcBef>
              <a:buChar char="–"/>
              <a:defRPr sz="2000" b="1">
                <a:solidFill>
                  <a:schemeClr val="bg1"/>
                </a:solidFill>
                <a:latin typeface="Tahoma" panose="020B0604030504040204" pitchFamily="34" charset="0"/>
                <a:ea typeface="Arial Unicode MS" pitchFamily="34" charset="-128"/>
              </a:defRPr>
            </a:lvl4pPr>
            <a:lvl5pPr marL="2057400" indent="-228600">
              <a:spcBef>
                <a:spcPct val="20000"/>
              </a:spcBef>
              <a:buChar char="»"/>
              <a:defRPr sz="2000" b="1">
                <a:solidFill>
                  <a:schemeClr val="bg1"/>
                </a:solidFill>
                <a:latin typeface="Tahoma" panose="020B0604030504040204" pitchFamily="34" charset="0"/>
                <a:ea typeface="Arial Unicode MS" pitchFamily="34" charset="-128"/>
              </a:defRPr>
            </a:lvl5pPr>
            <a:lvl6pPr marL="25146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6pPr>
            <a:lvl7pPr marL="29718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7pPr>
            <a:lvl8pPr marL="34290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8pPr>
            <a:lvl9pPr marL="38862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9pPr>
          </a:lstStyle>
          <a:p>
            <a:pPr eaLnBrk="1" hangingPunct="1">
              <a:spcBef>
                <a:spcPct val="0"/>
              </a:spcBef>
              <a:buClrTx/>
              <a:buSzTx/>
              <a:buFontTx/>
              <a:buNone/>
            </a:pPr>
            <a:r>
              <a:rPr lang="en-US" altLang="en-US" sz="1400" dirty="0">
                <a:solidFill>
                  <a:srgbClr val="FFFF00"/>
                </a:solidFill>
                <a:latin typeface="Calibri" panose="020F0502020204030204" pitchFamily="34" charset="0"/>
              </a:rPr>
              <a:t>Webster et al   </a:t>
            </a:r>
            <a:r>
              <a:rPr lang="el-GR" altLang="en-US" sz="1400" dirty="0">
                <a:solidFill>
                  <a:srgbClr val="FFFF00"/>
                </a:solidFill>
                <a:latin typeface="Calibri" panose="020F0502020204030204" pitchFamily="34" charset="0"/>
              </a:rPr>
              <a:t>					</a:t>
            </a:r>
            <a:r>
              <a:rPr lang="en-US" altLang="en-US" sz="1400" dirty="0">
                <a:solidFill>
                  <a:srgbClr val="FFFF00"/>
                </a:solidFill>
                <a:latin typeface="Calibri" panose="020F0502020204030204" pitchFamily="34" charset="0"/>
              </a:rPr>
              <a:t> </a:t>
            </a:r>
            <a:r>
              <a:rPr lang="el-GR" altLang="en-US" sz="1400" dirty="0">
                <a:solidFill>
                  <a:srgbClr val="FFFF00"/>
                </a:solidFill>
                <a:latin typeface="Calibri" panose="020F0502020204030204" pitchFamily="34" charset="0"/>
              </a:rPr>
              <a:t>       	        </a:t>
            </a:r>
            <a:r>
              <a:rPr lang="en-US" altLang="en-US" sz="1400" dirty="0">
                <a:solidFill>
                  <a:srgbClr val="FFFF00"/>
                </a:solidFill>
                <a:latin typeface="Calibri" panose="020F0502020204030204" pitchFamily="34" charset="0"/>
              </a:rPr>
              <a:t>CJASN 2016 </a:t>
            </a:r>
            <a:r>
              <a:rPr lang="el-GR" altLang="en-US" sz="1400" dirty="0">
                <a:solidFill>
                  <a:srgbClr val="FFFF00"/>
                </a:solidFill>
                <a:latin typeface="Calibri" panose="020F0502020204030204" pitchFamily="34" charset="0"/>
              </a:rPr>
              <a:t> </a:t>
            </a:r>
            <a:r>
              <a:rPr lang="en-US" altLang="en-US" sz="1400" dirty="0">
                <a:solidFill>
                  <a:srgbClr val="FFFF00"/>
                </a:solidFill>
                <a:latin typeface="Calibri" panose="020F0502020204030204" pitchFamily="34" charset="0"/>
              </a:rPr>
              <a:t>doi:10.2215/CJN.05610516</a:t>
            </a:r>
            <a:endParaRPr lang="el-GR" altLang="en-US" sz="1400" dirty="0">
              <a:solidFill>
                <a:srgbClr val="FFFF00"/>
              </a:solidFill>
              <a:latin typeface="Calibri" panose="020F0502020204030204" pitchFamily="34" charset="0"/>
            </a:endParaRPr>
          </a:p>
        </p:txBody>
      </p:sp>
      <p:sp>
        <p:nvSpPr>
          <p:cNvPr id="5" name="Rectangle 4">
            <a:extLst>
              <a:ext uri="{FF2B5EF4-FFF2-40B4-BE49-F238E27FC236}">
                <a16:creationId xmlns:a16="http://schemas.microsoft.com/office/drawing/2014/main" id="{D2BB17D5-99BF-6E5A-517B-2BC2FD5B6787}"/>
              </a:ext>
            </a:extLst>
          </p:cNvPr>
          <p:cNvSpPr/>
          <p:nvPr/>
        </p:nvSpPr>
        <p:spPr>
          <a:xfrm>
            <a:off x="4410265" y="3292534"/>
            <a:ext cx="1091095" cy="177782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D2CFD5E2-6B63-6AD7-A3F9-9463B9B8D845}"/>
              </a:ext>
            </a:extLst>
          </p:cNvPr>
          <p:cNvSpPr txBox="1"/>
          <p:nvPr/>
        </p:nvSpPr>
        <p:spPr>
          <a:xfrm>
            <a:off x="4310687" y="3140968"/>
            <a:ext cx="968462" cy="1107996"/>
          </a:xfrm>
          <a:prstGeom prst="rect">
            <a:avLst/>
          </a:prstGeom>
          <a:noFill/>
        </p:spPr>
        <p:txBody>
          <a:bodyPr wrap="square">
            <a:spAutoFit/>
          </a:bodyPr>
          <a:lstStyle/>
          <a:p>
            <a:pPr>
              <a:defRPr/>
            </a:pPr>
            <a:r>
              <a:rPr lang="en-US" sz="6600" i="1" dirty="0">
                <a:solidFill>
                  <a:srgbClr val="FF0000"/>
                </a:solidFill>
                <a:effectLst>
                  <a:glow rad="228600">
                    <a:schemeClr val="accent2">
                      <a:satMod val="175000"/>
                      <a:alpha val="40000"/>
                    </a:schemeClr>
                  </a:glow>
                  <a:outerShdw blurRad="50800" dist="38100" dir="16200000" rotWithShape="0">
                    <a:prstClr val="black">
                      <a:alpha val="40000"/>
                    </a:prstClr>
                  </a:outerShdw>
                </a:effectLst>
                <a:cs typeface="Arial Unicode MS" panose="020B0604020202020204" pitchFamily="34" charset="-128"/>
              </a:rPr>
              <a:t>vs</a:t>
            </a:r>
            <a:endParaRPr lang="el-GR" sz="6600" i="1" dirty="0">
              <a:solidFill>
                <a:srgbClr val="FF0000"/>
              </a:solidFill>
              <a:effectLst>
                <a:glow rad="228600">
                  <a:schemeClr val="accent2">
                    <a:satMod val="175000"/>
                    <a:alpha val="40000"/>
                  </a:schemeClr>
                </a:glow>
                <a:outerShdw blurRad="50800" dist="38100" dir="16200000" rotWithShape="0">
                  <a:prstClr val="black">
                    <a:alpha val="40000"/>
                  </a:prstClr>
                </a:outerShdw>
              </a:effectLst>
              <a:cs typeface="Arial Unicode MS" panose="020B0604020202020204" pitchFamily="34" charset="-128"/>
            </a:endParaRPr>
          </a:p>
        </p:txBody>
      </p:sp>
      <p:sp>
        <p:nvSpPr>
          <p:cNvPr id="4" name="Rectangle: Rounded Corners 3">
            <a:extLst>
              <a:ext uri="{FF2B5EF4-FFF2-40B4-BE49-F238E27FC236}">
                <a16:creationId xmlns:a16="http://schemas.microsoft.com/office/drawing/2014/main" id="{A539B3EB-87A3-B92C-CA1C-7782FC3F827B}"/>
              </a:ext>
            </a:extLst>
          </p:cNvPr>
          <p:cNvSpPr/>
          <p:nvPr/>
        </p:nvSpPr>
        <p:spPr>
          <a:xfrm>
            <a:off x="5378727" y="3292534"/>
            <a:ext cx="4292353" cy="1324020"/>
          </a:xfrm>
          <a:prstGeom prst="roundRect">
            <a:avLst/>
          </a:prstGeom>
          <a:noFill/>
          <a:ln w="38100">
            <a:solidFill>
              <a:srgbClr val="66FF66"/>
            </a:solidFill>
          </a:ln>
          <a:effectLst>
            <a:glow rad="63500">
              <a:srgbClr val="99FF33">
                <a:alpha val="40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l-GR" sz="3201"/>
          </a:p>
        </p:txBody>
      </p:sp>
      <p:sp>
        <p:nvSpPr>
          <p:cNvPr id="7" name="Text Box 7">
            <a:extLst>
              <a:ext uri="{FF2B5EF4-FFF2-40B4-BE49-F238E27FC236}">
                <a16:creationId xmlns:a16="http://schemas.microsoft.com/office/drawing/2014/main" id="{8E87415D-5C3A-A4E5-C710-FAB06DE9A6C6}"/>
              </a:ext>
            </a:extLst>
          </p:cNvPr>
          <p:cNvSpPr txBox="1">
            <a:spLocks noChangeArrowheads="1"/>
          </p:cNvSpPr>
          <p:nvPr/>
        </p:nvSpPr>
        <p:spPr bwMode="auto">
          <a:xfrm>
            <a:off x="131571" y="258033"/>
            <a:ext cx="10039350" cy="938719"/>
          </a:xfrm>
          <a:prstGeom prst="rect">
            <a:avLst/>
          </a:prstGeom>
          <a:noFill/>
          <a:ln w="9525">
            <a:noFill/>
            <a:miter lim="800000"/>
            <a:headEnd/>
            <a:tailEnd/>
          </a:ln>
          <a:effectLst/>
        </p:spPr>
        <p:txBody>
          <a:bodyPr>
            <a:spAutoFit/>
          </a:bodyPr>
          <a:lstStyle/>
          <a:p>
            <a:pPr algn="ctr" eaLnBrk="1" hangingPunct="1">
              <a:spcBef>
                <a:spcPct val="50000"/>
              </a:spcBef>
              <a:defRPr/>
            </a:pPr>
            <a:r>
              <a:rPr lang="en-US" sz="2200" dirty="0">
                <a:solidFill>
                  <a:srgbClr val="FFFF00"/>
                </a:solidFill>
                <a:cs typeface="Calibri" panose="020F0502020204030204" pitchFamily="34" charset="0"/>
              </a:rPr>
              <a:t>Histological Differential diagnosis of kidney diseases timely related to pregnancy </a:t>
            </a:r>
          </a:p>
          <a:p>
            <a:pPr marL="0" marR="0" lvl="0" indent="0" algn="ctr" defTabSz="914400" rtl="0" eaLnBrk="1" fontAlgn="base" latinLnBrk="0" hangingPunct="1">
              <a:spcBef>
                <a:spcPct val="50000"/>
              </a:spcBef>
              <a:spcAft>
                <a:spcPct val="0"/>
              </a:spcAft>
              <a:buClrTx/>
              <a:buSzTx/>
              <a:buFontTx/>
              <a:buNone/>
              <a:tabLst/>
              <a:defRPr/>
            </a:pPr>
            <a:r>
              <a:rPr lang="el-GR" sz="2200" dirty="0">
                <a:solidFill>
                  <a:srgbClr val="FFFF00"/>
                </a:solidFill>
                <a:cs typeface="Calibri" panose="020F0502020204030204" pitchFamily="34" charset="0"/>
              </a:rPr>
              <a:t> </a:t>
            </a:r>
            <a:r>
              <a:rPr kumimoji="0" lang="en-US" sz="2000" b="1" i="0" strike="noStrike" kern="1200" cap="none" spc="0" normalizeH="0" baseline="0" noProof="0" dirty="0">
                <a:ln>
                  <a:noFill/>
                </a:ln>
                <a:solidFill>
                  <a:srgbClr val="FFC000"/>
                </a:solidFill>
                <a:uLnTx/>
                <a:uFillTx/>
                <a:latin typeface="Calibri" panose="020F0502020204030204" pitchFamily="34" charset="0"/>
                <a:ea typeface="Arial Unicode MS" panose="020B0604020202020204" pitchFamily="34" charset="-128"/>
                <a:cs typeface="Calibri" panose="020F0502020204030204" pitchFamily="34" charset="0"/>
              </a:rPr>
              <a:t>RENAL BIOPSIES</a:t>
            </a:r>
            <a:r>
              <a:rPr lang="en-US" sz="2000" dirty="0">
                <a:solidFill>
                  <a:srgbClr val="FFC000"/>
                </a:solidFill>
                <a:cs typeface="Calibri" panose="020F0502020204030204" pitchFamily="34" charset="0"/>
              </a:rPr>
              <a:t>  </a:t>
            </a:r>
            <a:r>
              <a:rPr lang="en-US" sz="2200" i="1" u="sng" dirty="0">
                <a:solidFill>
                  <a:srgbClr val="FFC000"/>
                </a:solidFill>
                <a:effectLst>
                  <a:outerShdw blurRad="38100" dist="38100" dir="2700000" algn="tl">
                    <a:srgbClr val="000000">
                      <a:alpha val="43137"/>
                    </a:srgbClr>
                  </a:outerShdw>
                </a:effectLst>
                <a:cs typeface="Calibri" panose="020F0502020204030204" pitchFamily="34" charset="0"/>
              </a:rPr>
              <a:t>during pregnancy or within 1 year postpartum</a:t>
            </a:r>
            <a:r>
              <a:rPr lang="el-GR" sz="2200" dirty="0">
                <a:solidFill>
                  <a:srgbClr val="FFC000"/>
                </a:solidFill>
                <a:cs typeface="Calibri" panose="020F050202020403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a:extLst>
              <a:ext uri="{FF2B5EF4-FFF2-40B4-BE49-F238E27FC236}">
                <a16:creationId xmlns:a16="http://schemas.microsoft.com/office/drawing/2014/main" id="{C624153D-EA46-2AF3-7D0E-F6A15B332B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1292" r="27887"/>
          <a:stretch>
            <a:fillRect/>
          </a:stretch>
        </p:blipFill>
        <p:spPr bwMode="auto">
          <a:xfrm>
            <a:off x="1535114" y="2195165"/>
            <a:ext cx="7216775"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29">
            <a:extLst>
              <a:ext uri="{FF2B5EF4-FFF2-40B4-BE49-F238E27FC236}">
                <a16:creationId xmlns:a16="http://schemas.microsoft.com/office/drawing/2014/main" id="{AF44F62E-34FF-6AAA-324F-CCFF547463A7}"/>
              </a:ext>
            </a:extLst>
          </p:cNvPr>
          <p:cNvSpPr txBox="1">
            <a:spLocks noChangeArrowheads="1"/>
          </p:cNvSpPr>
          <p:nvPr/>
        </p:nvSpPr>
        <p:spPr bwMode="auto">
          <a:xfrm>
            <a:off x="7303741" y="3817140"/>
            <a:ext cx="2520280" cy="707886"/>
          </a:xfrm>
          <a:prstGeom prst="rect">
            <a:avLst/>
          </a:prstGeom>
          <a:solidFill>
            <a:schemeClr val="bg1"/>
          </a:solidFill>
          <a:ln w="38100">
            <a:solidFill>
              <a:srgbClr val="990000"/>
            </a:solidFill>
            <a:miter lim="800000"/>
            <a:headEnd/>
            <a:tailEnd/>
          </a:ln>
          <a:effectLst>
            <a:glow rad="139700">
              <a:srgbClr val="FFFF00">
                <a:alpha val="40000"/>
              </a:srgbClr>
            </a:glow>
          </a:effectLst>
        </p:spPr>
        <p:txBody>
          <a:bodyPr wrap="square">
            <a:spAutoFit/>
          </a:bodyPr>
          <a:lstStyle>
            <a:lvl1pPr>
              <a:spcBef>
                <a:spcPct val="20000"/>
              </a:spcBef>
              <a:buClr>
                <a:srgbClr val="FF9900"/>
              </a:buClr>
              <a:buSzPct val="115000"/>
              <a:buChar char="•"/>
              <a:defRPr sz="3200" b="1">
                <a:solidFill>
                  <a:schemeClr val="bg1"/>
                </a:solidFill>
                <a:latin typeface="Tahoma" panose="020B0604030504040204" pitchFamily="34" charset="0"/>
                <a:ea typeface="Arial Unicode MS" panose="020B0604020202020204" pitchFamily="34" charset="-128"/>
                <a:cs typeface="Arial Unicode MS" panose="020B0604020202020204" pitchFamily="34" charset="-128"/>
              </a:defRPr>
            </a:lvl1pPr>
            <a:lvl2pPr marL="742950" indent="-285750">
              <a:spcBef>
                <a:spcPct val="20000"/>
              </a:spcBef>
              <a:buChar char="–"/>
              <a:defRPr sz="2800" b="1">
                <a:solidFill>
                  <a:schemeClr val="bg1"/>
                </a:solidFill>
                <a:latin typeface="Tahoma" panose="020B0604030504040204" pitchFamily="34" charset="0"/>
                <a:ea typeface="Arial Unicode MS" panose="020B0604020202020204" pitchFamily="34" charset="-128"/>
                <a:cs typeface="Arial Unicode MS" panose="020B0604020202020204" pitchFamily="34" charset="-128"/>
              </a:defRPr>
            </a:lvl2pPr>
            <a:lvl3pPr marL="1143000" indent="-228600">
              <a:spcBef>
                <a:spcPct val="20000"/>
              </a:spcBef>
              <a:buChar char="•"/>
              <a:defRPr sz="2400" b="1">
                <a:solidFill>
                  <a:schemeClr val="bg1"/>
                </a:solidFill>
                <a:latin typeface="Tahoma" panose="020B0604030504040204" pitchFamily="34" charset="0"/>
                <a:ea typeface="Arial Unicode MS" panose="020B0604020202020204" pitchFamily="34" charset="-128"/>
                <a:cs typeface="Arial Unicode MS" panose="020B0604020202020204" pitchFamily="34" charset="-128"/>
              </a:defRPr>
            </a:lvl3pPr>
            <a:lvl4pPr marL="1600200" indent="-228600">
              <a:spcBef>
                <a:spcPct val="20000"/>
              </a:spcBef>
              <a:buChar char="–"/>
              <a:defRPr sz="2000" b="1">
                <a:solidFill>
                  <a:schemeClr val="bg1"/>
                </a:solidFill>
                <a:latin typeface="Tahoma" panose="020B0604030504040204" pitchFamily="34" charset="0"/>
                <a:ea typeface="Arial Unicode MS" panose="020B0604020202020204" pitchFamily="34" charset="-128"/>
                <a:cs typeface="Arial Unicode MS" panose="020B0604020202020204" pitchFamily="34" charset="-128"/>
              </a:defRPr>
            </a:lvl4pPr>
            <a:lvl5pPr marL="2057400" indent="-228600">
              <a:spcBef>
                <a:spcPct val="20000"/>
              </a:spcBef>
              <a:buChar char="»"/>
              <a:defRPr sz="2000" b="1">
                <a:solidFill>
                  <a:schemeClr val="bg1"/>
                </a:solidFill>
                <a:latin typeface="Tahoma" panose="020B060403050404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cs typeface="Arial Unicode MS" panose="020B0604020202020204" pitchFamily="34" charset="-128"/>
              </a:defRPr>
            </a:lvl9pPr>
          </a:lstStyle>
          <a:p>
            <a:pPr eaLnBrk="1" hangingPunct="1">
              <a:spcBef>
                <a:spcPct val="0"/>
              </a:spcBef>
              <a:buClrTx/>
              <a:buSzTx/>
              <a:buFontTx/>
              <a:buNone/>
              <a:defRPr/>
            </a:pPr>
            <a:r>
              <a:rPr lang="el-GR" altLang="el-GR" sz="2000" dirty="0">
                <a:solidFill>
                  <a:schemeClr val="tx1"/>
                </a:solidFill>
                <a:latin typeface="Calibri" panose="020F0502020204030204" pitchFamily="34" charset="0"/>
              </a:rPr>
              <a:t>80% </a:t>
            </a:r>
            <a:r>
              <a:rPr lang="en-US" altLang="el-GR" sz="2000" dirty="0">
                <a:solidFill>
                  <a:schemeClr val="tx1"/>
                </a:solidFill>
                <a:latin typeface="Calibri" panose="020F0502020204030204" pitchFamily="34" charset="0"/>
              </a:rPr>
              <a:t>other</a:t>
            </a:r>
            <a:r>
              <a:rPr lang="el-GR" altLang="el-GR" sz="2000" dirty="0">
                <a:solidFill>
                  <a:schemeClr val="tx1"/>
                </a:solidFill>
                <a:latin typeface="Calibri" panose="020F0502020204030204" pitchFamily="34" charset="0"/>
              </a:rPr>
              <a:t>, </a:t>
            </a:r>
            <a:r>
              <a:rPr lang="en-US" altLang="el-GR" sz="2000" dirty="0">
                <a:solidFill>
                  <a:schemeClr val="tx1"/>
                </a:solidFill>
                <a:latin typeface="Calibri" panose="020F0502020204030204" pitchFamily="34" charset="0"/>
              </a:rPr>
              <a:t>underlying</a:t>
            </a:r>
            <a:r>
              <a:rPr lang="el-GR" altLang="el-GR" sz="2000" dirty="0">
                <a:solidFill>
                  <a:schemeClr val="tx1"/>
                </a:solidFill>
                <a:latin typeface="Calibri" panose="020F0502020204030204" pitchFamily="34" charset="0"/>
              </a:rPr>
              <a:t> </a:t>
            </a:r>
          </a:p>
          <a:p>
            <a:pPr eaLnBrk="1" hangingPunct="1">
              <a:spcBef>
                <a:spcPct val="0"/>
              </a:spcBef>
              <a:buClrTx/>
              <a:buSzTx/>
              <a:buFontTx/>
              <a:buNone/>
              <a:defRPr/>
            </a:pPr>
            <a:r>
              <a:rPr lang="en-US" altLang="el-GR" sz="2000" dirty="0">
                <a:solidFill>
                  <a:schemeClr val="tx1"/>
                </a:solidFill>
                <a:latin typeface="Calibri" panose="020F0502020204030204" pitchFamily="34" charset="0"/>
              </a:rPr>
              <a:t>glomerular</a:t>
            </a:r>
            <a:r>
              <a:rPr lang="el-GR" altLang="el-GR" sz="2000" dirty="0">
                <a:solidFill>
                  <a:schemeClr val="tx1"/>
                </a:solidFill>
                <a:latin typeface="Calibri" panose="020F0502020204030204" pitchFamily="34" charset="0"/>
              </a:rPr>
              <a:t> </a:t>
            </a:r>
            <a:r>
              <a:rPr lang="en-US" altLang="el-GR" sz="2000" dirty="0">
                <a:solidFill>
                  <a:schemeClr val="tx1"/>
                </a:solidFill>
                <a:latin typeface="Calibri" panose="020F0502020204030204" pitchFamily="34" charset="0"/>
              </a:rPr>
              <a:t>diseases</a:t>
            </a:r>
          </a:p>
        </p:txBody>
      </p:sp>
      <p:sp>
        <p:nvSpPr>
          <p:cNvPr id="11" name="Right Brace 10">
            <a:extLst>
              <a:ext uri="{FF2B5EF4-FFF2-40B4-BE49-F238E27FC236}">
                <a16:creationId xmlns:a16="http://schemas.microsoft.com/office/drawing/2014/main" id="{43366B09-B3BC-F0FD-D16A-90BB9FCBF00C}"/>
              </a:ext>
            </a:extLst>
          </p:cNvPr>
          <p:cNvSpPr/>
          <p:nvPr/>
        </p:nvSpPr>
        <p:spPr>
          <a:xfrm>
            <a:off x="6701608" y="3178082"/>
            <a:ext cx="530225" cy="2089150"/>
          </a:xfrm>
          <a:prstGeom prst="rightBrace">
            <a:avLst/>
          </a:prstGeom>
          <a:ln w="38100">
            <a:solidFill>
              <a:srgbClr val="990000"/>
            </a:solidFill>
          </a:ln>
          <a:effectLst>
            <a:glow rad="139700">
              <a:srgbClr val="FFFF00">
                <a:alpha val="40000"/>
              </a:srgb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nchor="ctr"/>
          <a:lstStyle/>
          <a:p>
            <a:pPr algn="ctr" eaLnBrk="1" hangingPunct="1">
              <a:defRPr/>
            </a:pPr>
            <a:endParaRPr lang="en-US" sz="3201"/>
          </a:p>
        </p:txBody>
      </p:sp>
      <p:sp>
        <p:nvSpPr>
          <p:cNvPr id="15" name="Rounded Rectangle 8">
            <a:extLst>
              <a:ext uri="{FF2B5EF4-FFF2-40B4-BE49-F238E27FC236}">
                <a16:creationId xmlns:a16="http://schemas.microsoft.com/office/drawing/2014/main" id="{C569F555-E9E1-1F44-1C10-60E2C5A38960}"/>
              </a:ext>
            </a:extLst>
          </p:cNvPr>
          <p:cNvSpPr/>
          <p:nvPr/>
        </p:nvSpPr>
        <p:spPr>
          <a:xfrm>
            <a:off x="6285240" y="3163216"/>
            <a:ext cx="576065" cy="288031"/>
          </a:xfrm>
          <a:prstGeom prst="roundRect">
            <a:avLst/>
          </a:prstGeom>
          <a:noFill/>
          <a:ln w="57150">
            <a:solidFill>
              <a:srgbClr val="C00000"/>
            </a:solidFill>
          </a:ln>
          <a:effectLst>
            <a:glow rad="101600">
              <a:schemeClr val="accent1">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3201"/>
          </a:p>
        </p:txBody>
      </p:sp>
      <p:sp>
        <p:nvSpPr>
          <p:cNvPr id="16" name="Rounded Rectangle 9">
            <a:extLst>
              <a:ext uri="{FF2B5EF4-FFF2-40B4-BE49-F238E27FC236}">
                <a16:creationId xmlns:a16="http://schemas.microsoft.com/office/drawing/2014/main" id="{8132E9FB-5172-5814-DCF1-B742C1935894}"/>
              </a:ext>
            </a:extLst>
          </p:cNvPr>
          <p:cNvSpPr/>
          <p:nvPr/>
        </p:nvSpPr>
        <p:spPr>
          <a:xfrm>
            <a:off x="1615109" y="3163217"/>
            <a:ext cx="1224135" cy="288032"/>
          </a:xfrm>
          <a:prstGeom prst="roundRect">
            <a:avLst/>
          </a:prstGeom>
          <a:noFill/>
          <a:ln w="57150">
            <a:solidFill>
              <a:srgbClr val="C00000"/>
            </a:solidFill>
          </a:ln>
          <a:effectLst>
            <a:glow rad="101600">
              <a:schemeClr val="accent1">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3201"/>
          </a:p>
        </p:txBody>
      </p:sp>
      <p:sp>
        <p:nvSpPr>
          <p:cNvPr id="18" name="TextBox 17">
            <a:extLst>
              <a:ext uri="{FF2B5EF4-FFF2-40B4-BE49-F238E27FC236}">
                <a16:creationId xmlns:a16="http://schemas.microsoft.com/office/drawing/2014/main" id="{5C1FEBB0-B43A-925E-0D3A-63E0EA57A2C4}"/>
              </a:ext>
            </a:extLst>
          </p:cNvPr>
          <p:cNvSpPr txBox="1"/>
          <p:nvPr/>
        </p:nvSpPr>
        <p:spPr>
          <a:xfrm>
            <a:off x="5575548" y="2708920"/>
            <a:ext cx="973138" cy="584904"/>
          </a:xfrm>
          <a:prstGeom prst="rect">
            <a:avLst/>
          </a:prstGeom>
          <a:noFill/>
        </p:spPr>
        <p:txBody>
          <a:bodyPr>
            <a:spAutoFit/>
          </a:bodyPr>
          <a:lstStyle/>
          <a:p>
            <a:pPr eaLnBrk="1" hangingPunct="1">
              <a:defRPr/>
            </a:pPr>
            <a:r>
              <a:rPr lang="en-US" sz="3201" dirty="0">
                <a:solidFill>
                  <a:srgbClr val="FF7C80"/>
                </a:solidFill>
                <a:effectLst>
                  <a:outerShdw blurRad="38100" dist="38100" dir="2700000" algn="tl">
                    <a:srgbClr val="000000">
                      <a:alpha val="43137"/>
                    </a:srgbClr>
                  </a:outerShdw>
                </a:effectLst>
                <a:cs typeface="Arial Unicode MS" panose="020B0604020202020204" pitchFamily="34" charset="-128"/>
              </a:rPr>
              <a:t>PE</a:t>
            </a:r>
            <a:r>
              <a:rPr lang="el-GR" sz="3201" dirty="0">
                <a:solidFill>
                  <a:srgbClr val="FF7C80"/>
                </a:solidFill>
                <a:effectLst>
                  <a:outerShdw blurRad="38100" dist="38100" dir="2700000" algn="tl">
                    <a:srgbClr val="000000">
                      <a:alpha val="43137"/>
                    </a:srgbClr>
                  </a:outerShdw>
                </a:effectLst>
                <a:cs typeface="Arial Unicode MS" panose="020B0604020202020204" pitchFamily="34" charset="-128"/>
              </a:rPr>
              <a:t>?</a:t>
            </a:r>
            <a:endParaRPr lang="en-US" sz="3201" dirty="0">
              <a:solidFill>
                <a:srgbClr val="FF7C80"/>
              </a:solidFill>
              <a:effectLst>
                <a:outerShdw blurRad="38100" dist="38100" dir="2700000" algn="tl">
                  <a:srgbClr val="000000">
                    <a:alpha val="43137"/>
                  </a:srgbClr>
                </a:outerShdw>
              </a:effectLst>
              <a:cs typeface="Arial Unicode MS" panose="020B0604020202020204" pitchFamily="34" charset="-128"/>
            </a:endParaRPr>
          </a:p>
        </p:txBody>
      </p:sp>
      <p:sp>
        <p:nvSpPr>
          <p:cNvPr id="3" name="Rectangle 3">
            <a:extLst>
              <a:ext uri="{FF2B5EF4-FFF2-40B4-BE49-F238E27FC236}">
                <a16:creationId xmlns:a16="http://schemas.microsoft.com/office/drawing/2014/main" id="{BCCBC86B-1719-54EF-8C40-4811DD200882}"/>
              </a:ext>
            </a:extLst>
          </p:cNvPr>
          <p:cNvSpPr>
            <a:spLocks noChangeArrowheads="1"/>
          </p:cNvSpPr>
          <p:nvPr/>
        </p:nvSpPr>
        <p:spPr bwMode="auto">
          <a:xfrm>
            <a:off x="211975" y="6443463"/>
            <a:ext cx="99377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9900"/>
              </a:buClr>
              <a:buSzPct val="115000"/>
              <a:buChar char="•"/>
              <a:defRPr sz="3200" b="1">
                <a:solidFill>
                  <a:schemeClr val="bg1"/>
                </a:solidFill>
                <a:latin typeface="Tahoma" panose="020B0604030504040204" pitchFamily="34" charset="0"/>
                <a:ea typeface="Arial Unicode MS" pitchFamily="34" charset="-128"/>
              </a:defRPr>
            </a:lvl1pPr>
            <a:lvl2pPr marL="742950" indent="-285750">
              <a:spcBef>
                <a:spcPct val="20000"/>
              </a:spcBef>
              <a:buChar char="–"/>
              <a:defRPr sz="2800" b="1">
                <a:solidFill>
                  <a:schemeClr val="bg1"/>
                </a:solidFill>
                <a:latin typeface="Tahoma" panose="020B0604030504040204" pitchFamily="34" charset="0"/>
                <a:ea typeface="Arial Unicode MS" pitchFamily="34" charset="-128"/>
              </a:defRPr>
            </a:lvl2pPr>
            <a:lvl3pPr marL="1143000" indent="-228600">
              <a:spcBef>
                <a:spcPct val="20000"/>
              </a:spcBef>
              <a:buChar char="•"/>
              <a:defRPr sz="2400" b="1">
                <a:solidFill>
                  <a:schemeClr val="bg1"/>
                </a:solidFill>
                <a:latin typeface="Tahoma" panose="020B0604030504040204" pitchFamily="34" charset="0"/>
                <a:ea typeface="Arial Unicode MS" pitchFamily="34" charset="-128"/>
              </a:defRPr>
            </a:lvl3pPr>
            <a:lvl4pPr marL="1600200" indent="-228600">
              <a:spcBef>
                <a:spcPct val="20000"/>
              </a:spcBef>
              <a:buChar char="–"/>
              <a:defRPr sz="2000" b="1">
                <a:solidFill>
                  <a:schemeClr val="bg1"/>
                </a:solidFill>
                <a:latin typeface="Tahoma" panose="020B0604030504040204" pitchFamily="34" charset="0"/>
                <a:ea typeface="Arial Unicode MS" pitchFamily="34" charset="-128"/>
              </a:defRPr>
            </a:lvl4pPr>
            <a:lvl5pPr marL="2057400" indent="-228600">
              <a:spcBef>
                <a:spcPct val="20000"/>
              </a:spcBef>
              <a:buChar char="»"/>
              <a:defRPr sz="2000" b="1">
                <a:solidFill>
                  <a:schemeClr val="bg1"/>
                </a:solidFill>
                <a:latin typeface="Tahoma" panose="020B0604030504040204" pitchFamily="34" charset="0"/>
                <a:ea typeface="Arial Unicode MS" pitchFamily="34" charset="-128"/>
              </a:defRPr>
            </a:lvl5pPr>
            <a:lvl6pPr marL="25146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6pPr>
            <a:lvl7pPr marL="29718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7pPr>
            <a:lvl8pPr marL="34290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8pPr>
            <a:lvl9pPr marL="38862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9pPr>
          </a:lstStyle>
          <a:p>
            <a:pPr eaLnBrk="1" hangingPunct="1">
              <a:spcBef>
                <a:spcPct val="0"/>
              </a:spcBef>
              <a:buClrTx/>
              <a:buSzTx/>
              <a:buFontTx/>
              <a:buNone/>
            </a:pPr>
            <a:r>
              <a:rPr lang="en-US" altLang="en-US" sz="1400" dirty="0">
                <a:solidFill>
                  <a:srgbClr val="FFFF00"/>
                </a:solidFill>
                <a:latin typeface="Calibri" panose="020F0502020204030204" pitchFamily="34" charset="0"/>
              </a:rPr>
              <a:t>Webster et al   </a:t>
            </a:r>
            <a:r>
              <a:rPr lang="el-GR" altLang="en-US" sz="1400" dirty="0">
                <a:solidFill>
                  <a:srgbClr val="FFFF00"/>
                </a:solidFill>
                <a:latin typeface="Calibri" panose="020F0502020204030204" pitchFamily="34" charset="0"/>
              </a:rPr>
              <a:t>					</a:t>
            </a:r>
            <a:r>
              <a:rPr lang="en-US" altLang="en-US" sz="1400" dirty="0">
                <a:solidFill>
                  <a:srgbClr val="FFFF00"/>
                </a:solidFill>
                <a:latin typeface="Calibri" panose="020F0502020204030204" pitchFamily="34" charset="0"/>
              </a:rPr>
              <a:t> </a:t>
            </a:r>
            <a:r>
              <a:rPr lang="el-GR" altLang="en-US" sz="1400" dirty="0">
                <a:solidFill>
                  <a:srgbClr val="FFFF00"/>
                </a:solidFill>
                <a:latin typeface="Calibri" panose="020F0502020204030204" pitchFamily="34" charset="0"/>
              </a:rPr>
              <a:t>       	        </a:t>
            </a:r>
            <a:r>
              <a:rPr lang="en-US" altLang="en-US" sz="1400" dirty="0">
                <a:solidFill>
                  <a:srgbClr val="FFFF00"/>
                </a:solidFill>
                <a:latin typeface="Calibri" panose="020F0502020204030204" pitchFamily="34" charset="0"/>
              </a:rPr>
              <a:t>CJASN 2016 </a:t>
            </a:r>
            <a:r>
              <a:rPr lang="el-GR" altLang="en-US" sz="1400" dirty="0">
                <a:solidFill>
                  <a:srgbClr val="FFFF00"/>
                </a:solidFill>
                <a:latin typeface="Calibri" panose="020F0502020204030204" pitchFamily="34" charset="0"/>
              </a:rPr>
              <a:t> </a:t>
            </a:r>
            <a:r>
              <a:rPr lang="en-US" altLang="en-US" sz="1400" dirty="0">
                <a:solidFill>
                  <a:srgbClr val="FFFF00"/>
                </a:solidFill>
                <a:latin typeface="Calibri" panose="020F0502020204030204" pitchFamily="34" charset="0"/>
              </a:rPr>
              <a:t>doi:10.2215/CJN.05610516</a:t>
            </a:r>
            <a:endParaRPr lang="el-GR" altLang="en-US" sz="1400" dirty="0">
              <a:solidFill>
                <a:srgbClr val="FFFF00"/>
              </a:solidFill>
              <a:latin typeface="Calibri" panose="020F0502020204030204" pitchFamily="34" charset="0"/>
            </a:endParaRPr>
          </a:p>
        </p:txBody>
      </p:sp>
      <p:sp>
        <p:nvSpPr>
          <p:cNvPr id="5" name="TextBox 4">
            <a:extLst>
              <a:ext uri="{FF2B5EF4-FFF2-40B4-BE49-F238E27FC236}">
                <a16:creationId xmlns:a16="http://schemas.microsoft.com/office/drawing/2014/main" id="{8A834788-53EB-9F65-928F-DEA72C48AE3E}"/>
              </a:ext>
            </a:extLst>
          </p:cNvPr>
          <p:cNvSpPr txBox="1"/>
          <p:nvPr/>
        </p:nvSpPr>
        <p:spPr>
          <a:xfrm>
            <a:off x="1343081" y="1700808"/>
            <a:ext cx="7600837" cy="430887"/>
          </a:xfrm>
          <a:prstGeom prst="rect">
            <a:avLst/>
          </a:prstGeom>
          <a:solidFill>
            <a:schemeClr val="accent2">
              <a:lumMod val="60000"/>
              <a:lumOff val="40000"/>
            </a:schemeClr>
          </a:solidFill>
          <a:ln>
            <a:solidFill>
              <a:srgbClr val="990000"/>
            </a:solidFill>
          </a:ln>
        </p:spPr>
        <p:txBody>
          <a:bodyPr wrap="square">
            <a:spAutoFit/>
          </a:bodyPr>
          <a:lstStyle>
            <a:defPPr>
              <a:defRPr lang="el-GR"/>
            </a:defPPr>
            <a:lvl1pPr algn="ctr" eaLnBrk="1" hangingPunct="1">
              <a:spcBef>
                <a:spcPct val="50000"/>
              </a:spcBef>
              <a:defRPr sz="2200" b="0">
                <a:solidFill>
                  <a:srgbClr val="FFFF00"/>
                </a:solidFill>
                <a:effectLst>
                  <a:glow rad="101600">
                    <a:srgbClr val="FF0000">
                      <a:alpha val="60000"/>
                    </a:srgbClr>
                  </a:glow>
                </a:effectLst>
                <a:cs typeface="Calibri" panose="020F0502020204030204" pitchFamily="34" charset="0"/>
              </a:defRPr>
            </a:lvl1pPr>
            <a:lvl2pPr marL="742950" indent="-285750">
              <a:defRPr>
                <a:cs typeface="Arial Unicode MS" panose="020B0604020202020204" pitchFamily="34" charset="-128"/>
              </a:defRPr>
            </a:lvl2pPr>
            <a:lvl3pPr marL="1143000" indent="-228600">
              <a:defRPr>
                <a:cs typeface="Arial Unicode MS" panose="020B0604020202020204" pitchFamily="34" charset="-128"/>
              </a:defRPr>
            </a:lvl3pPr>
            <a:lvl4pPr marL="1600200" indent="-228600">
              <a:defRPr>
                <a:cs typeface="Arial Unicode MS" panose="020B0604020202020204" pitchFamily="34" charset="-128"/>
              </a:defRPr>
            </a:lvl4pPr>
            <a:lvl5pPr marL="2057400" indent="-228600">
              <a:defRPr>
                <a:cs typeface="Arial Unicode MS" panose="020B0604020202020204" pitchFamily="34" charset="-128"/>
              </a:defRPr>
            </a:lvl5pPr>
            <a:lvl6pPr marL="2514600" indent="-228600" eaLnBrk="0" fontAlgn="base" hangingPunct="0">
              <a:spcBef>
                <a:spcPct val="0"/>
              </a:spcBef>
              <a:spcAft>
                <a:spcPct val="0"/>
              </a:spcAft>
              <a:defRPr>
                <a:cs typeface="Arial Unicode MS" panose="020B0604020202020204" pitchFamily="34" charset="-128"/>
              </a:defRPr>
            </a:lvl6pPr>
            <a:lvl7pPr marL="2971800" indent="-228600" eaLnBrk="0" fontAlgn="base" hangingPunct="0">
              <a:spcBef>
                <a:spcPct val="0"/>
              </a:spcBef>
              <a:spcAft>
                <a:spcPct val="0"/>
              </a:spcAft>
              <a:defRPr>
                <a:cs typeface="Arial Unicode MS" panose="020B0604020202020204" pitchFamily="34" charset="-128"/>
              </a:defRPr>
            </a:lvl7pPr>
            <a:lvl8pPr marL="3429000" indent="-228600" eaLnBrk="0" fontAlgn="base" hangingPunct="0">
              <a:spcBef>
                <a:spcPct val="0"/>
              </a:spcBef>
              <a:spcAft>
                <a:spcPct val="0"/>
              </a:spcAft>
              <a:defRPr>
                <a:cs typeface="Arial Unicode MS" panose="020B0604020202020204" pitchFamily="34" charset="-128"/>
              </a:defRPr>
            </a:lvl8pPr>
            <a:lvl9pPr marL="3886200" indent="-228600" eaLnBrk="0" fontAlgn="base" hangingPunct="0">
              <a:spcBef>
                <a:spcPct val="0"/>
              </a:spcBef>
              <a:spcAft>
                <a:spcPct val="0"/>
              </a:spcAft>
              <a:defRPr>
                <a:cs typeface="Arial Unicode MS" panose="020B0604020202020204" pitchFamily="34" charset="-128"/>
              </a:defRPr>
            </a:lvl9pPr>
          </a:lstStyle>
          <a:p>
            <a:r>
              <a:rPr lang="en-US" dirty="0"/>
              <a:t>High percentage</a:t>
            </a:r>
            <a:r>
              <a:rPr lang="el-GR" dirty="0"/>
              <a:t> </a:t>
            </a:r>
            <a:r>
              <a:rPr lang="en-US" dirty="0"/>
              <a:t>of </a:t>
            </a:r>
            <a:r>
              <a:rPr lang="en-US" i="1" u="sng" dirty="0"/>
              <a:t>underlying</a:t>
            </a:r>
            <a:r>
              <a:rPr lang="el-GR" dirty="0"/>
              <a:t> </a:t>
            </a:r>
            <a:r>
              <a:rPr lang="en-US" dirty="0"/>
              <a:t>kidney diseases</a:t>
            </a:r>
            <a:r>
              <a:rPr lang="el-GR" dirty="0"/>
              <a:t> </a:t>
            </a:r>
            <a:r>
              <a:rPr lang="en-US" i="1" dirty="0"/>
              <a:t>…and</a:t>
            </a:r>
            <a:r>
              <a:rPr lang="el-GR" i="1" dirty="0"/>
              <a:t> … </a:t>
            </a:r>
            <a:r>
              <a:rPr lang="en-US" i="1" dirty="0"/>
              <a:t> FSGS</a:t>
            </a:r>
            <a:r>
              <a:rPr lang="el-GR" i="1" dirty="0"/>
              <a:t> </a:t>
            </a:r>
          </a:p>
        </p:txBody>
      </p:sp>
      <p:sp>
        <p:nvSpPr>
          <p:cNvPr id="4" name="Text Box 7">
            <a:extLst>
              <a:ext uri="{FF2B5EF4-FFF2-40B4-BE49-F238E27FC236}">
                <a16:creationId xmlns:a16="http://schemas.microsoft.com/office/drawing/2014/main" id="{AE45E882-704C-2604-3FEC-6B434030D66F}"/>
              </a:ext>
            </a:extLst>
          </p:cNvPr>
          <p:cNvSpPr txBox="1">
            <a:spLocks noChangeArrowheads="1"/>
          </p:cNvSpPr>
          <p:nvPr/>
        </p:nvSpPr>
        <p:spPr bwMode="auto">
          <a:xfrm>
            <a:off x="131571" y="258033"/>
            <a:ext cx="10039350" cy="938719"/>
          </a:xfrm>
          <a:prstGeom prst="rect">
            <a:avLst/>
          </a:prstGeom>
          <a:noFill/>
          <a:ln w="9525">
            <a:noFill/>
            <a:miter lim="800000"/>
            <a:headEnd/>
            <a:tailEnd/>
          </a:ln>
          <a:effectLst/>
        </p:spPr>
        <p:txBody>
          <a:bodyPr>
            <a:spAutoFit/>
          </a:bodyPr>
          <a:lstStyle/>
          <a:p>
            <a:pPr algn="ctr" eaLnBrk="1" hangingPunct="1">
              <a:spcBef>
                <a:spcPct val="50000"/>
              </a:spcBef>
              <a:defRPr/>
            </a:pPr>
            <a:r>
              <a:rPr lang="en-US" sz="2200" dirty="0">
                <a:solidFill>
                  <a:srgbClr val="FFFF00"/>
                </a:solidFill>
                <a:cs typeface="Calibri" panose="020F0502020204030204" pitchFamily="34" charset="0"/>
              </a:rPr>
              <a:t>Histological Differential diagnosis of kidney diseases timely related to pregnancy </a:t>
            </a:r>
          </a:p>
          <a:p>
            <a:pPr marL="0" marR="0" lvl="0" indent="0" algn="ctr" defTabSz="914400" rtl="0" eaLnBrk="1" fontAlgn="base" latinLnBrk="0" hangingPunct="1">
              <a:spcBef>
                <a:spcPct val="50000"/>
              </a:spcBef>
              <a:spcAft>
                <a:spcPct val="0"/>
              </a:spcAft>
              <a:buClrTx/>
              <a:buSzTx/>
              <a:buFontTx/>
              <a:buNone/>
              <a:tabLst/>
              <a:defRPr/>
            </a:pPr>
            <a:r>
              <a:rPr lang="el-GR" sz="2200" dirty="0">
                <a:solidFill>
                  <a:srgbClr val="FFFF00"/>
                </a:solidFill>
                <a:cs typeface="Calibri" panose="020F0502020204030204" pitchFamily="34" charset="0"/>
              </a:rPr>
              <a:t> </a:t>
            </a:r>
            <a:r>
              <a:rPr kumimoji="0" lang="en-US" sz="2000" b="1" i="0" strike="noStrike" kern="1200" cap="none" spc="0" normalizeH="0" baseline="0" noProof="0" dirty="0">
                <a:ln>
                  <a:noFill/>
                </a:ln>
                <a:solidFill>
                  <a:srgbClr val="FFC000"/>
                </a:solidFill>
                <a:uLnTx/>
                <a:uFillTx/>
                <a:latin typeface="Calibri" panose="020F0502020204030204" pitchFamily="34" charset="0"/>
                <a:ea typeface="Arial Unicode MS" panose="020B0604020202020204" pitchFamily="34" charset="-128"/>
                <a:cs typeface="Calibri" panose="020F0502020204030204" pitchFamily="34" charset="0"/>
              </a:rPr>
              <a:t>RENAL BIOPSIES</a:t>
            </a:r>
            <a:r>
              <a:rPr lang="en-US" sz="2000" dirty="0">
                <a:solidFill>
                  <a:srgbClr val="FFC000"/>
                </a:solidFill>
                <a:cs typeface="Calibri" panose="020F0502020204030204" pitchFamily="34" charset="0"/>
              </a:rPr>
              <a:t>  </a:t>
            </a:r>
            <a:r>
              <a:rPr lang="en-US" sz="2200" i="1" u="sng" dirty="0">
                <a:solidFill>
                  <a:srgbClr val="FFC000"/>
                </a:solidFill>
                <a:effectLst>
                  <a:outerShdw blurRad="38100" dist="38100" dir="2700000" algn="tl">
                    <a:srgbClr val="000000">
                      <a:alpha val="43137"/>
                    </a:srgbClr>
                  </a:outerShdw>
                </a:effectLst>
                <a:cs typeface="Calibri" panose="020F0502020204030204" pitchFamily="34" charset="0"/>
              </a:rPr>
              <a:t>during pregnancy or within 1 year postpartum</a:t>
            </a:r>
            <a:r>
              <a:rPr lang="el-GR" sz="2200" dirty="0">
                <a:solidFill>
                  <a:srgbClr val="FFC000"/>
                </a:solidFill>
                <a:cs typeface="Calibri" panose="020F0502020204030204" pitchFamily="34" charset="0"/>
              </a:rPr>
              <a:t> </a:t>
            </a:r>
          </a:p>
        </p:txBody>
      </p:sp>
      <p:sp>
        <p:nvSpPr>
          <p:cNvPr id="6" name="Arrow: Left-Right 5">
            <a:extLst>
              <a:ext uri="{FF2B5EF4-FFF2-40B4-BE49-F238E27FC236}">
                <a16:creationId xmlns:a16="http://schemas.microsoft.com/office/drawing/2014/main" id="{A304E048-07A4-7076-B1FF-E6692D2EC1FF}"/>
              </a:ext>
            </a:extLst>
          </p:cNvPr>
          <p:cNvSpPr/>
          <p:nvPr/>
        </p:nvSpPr>
        <p:spPr>
          <a:xfrm>
            <a:off x="4927202" y="3212976"/>
            <a:ext cx="1152128" cy="261109"/>
          </a:xfrm>
          <a:prstGeom prst="leftRightArrow">
            <a:avLst/>
          </a:prstGeom>
          <a:solidFill>
            <a:srgbClr val="FF0000"/>
          </a:solidFill>
          <a:effectLst>
            <a:glow rad="63500">
              <a:schemeClr val="accent2">
                <a:satMod val="175000"/>
                <a:alpha val="40000"/>
              </a:schemeClr>
            </a:glow>
            <a:outerShdw blurRad="50800" dist="38100" dir="16200000"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l-GR" sz="320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childTnLst>
                                </p:cTn>
                              </p:par>
                              <p:par>
                                <p:cTn id="22" presetID="22" presetClass="entr" presetSubtype="8"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3">
            <a:extLst>
              <a:ext uri="{FF2B5EF4-FFF2-40B4-BE49-F238E27FC236}">
                <a16:creationId xmlns:a16="http://schemas.microsoft.com/office/drawing/2014/main" id="{BD7A7336-3D8F-AB7E-2160-F41B0FC28AB5}"/>
              </a:ext>
            </a:extLst>
          </p:cNvPr>
          <p:cNvSpPr>
            <a:spLocks noChangeArrowheads="1"/>
          </p:cNvSpPr>
          <p:nvPr/>
        </p:nvSpPr>
        <p:spPr bwMode="auto">
          <a:xfrm>
            <a:off x="211975" y="6443463"/>
            <a:ext cx="99377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9900"/>
              </a:buClr>
              <a:buSzPct val="115000"/>
              <a:buChar char="•"/>
              <a:defRPr sz="3200" b="1">
                <a:solidFill>
                  <a:schemeClr val="bg1"/>
                </a:solidFill>
                <a:latin typeface="Tahoma" panose="020B0604030504040204" pitchFamily="34" charset="0"/>
                <a:ea typeface="Arial Unicode MS" pitchFamily="34" charset="-128"/>
              </a:defRPr>
            </a:lvl1pPr>
            <a:lvl2pPr marL="742950" indent="-285750">
              <a:spcBef>
                <a:spcPct val="20000"/>
              </a:spcBef>
              <a:buChar char="–"/>
              <a:defRPr sz="2800" b="1">
                <a:solidFill>
                  <a:schemeClr val="bg1"/>
                </a:solidFill>
                <a:latin typeface="Tahoma" panose="020B0604030504040204" pitchFamily="34" charset="0"/>
                <a:ea typeface="Arial Unicode MS" pitchFamily="34" charset="-128"/>
              </a:defRPr>
            </a:lvl2pPr>
            <a:lvl3pPr marL="1143000" indent="-228600">
              <a:spcBef>
                <a:spcPct val="20000"/>
              </a:spcBef>
              <a:buChar char="•"/>
              <a:defRPr sz="2400" b="1">
                <a:solidFill>
                  <a:schemeClr val="bg1"/>
                </a:solidFill>
                <a:latin typeface="Tahoma" panose="020B0604030504040204" pitchFamily="34" charset="0"/>
                <a:ea typeface="Arial Unicode MS" pitchFamily="34" charset="-128"/>
              </a:defRPr>
            </a:lvl3pPr>
            <a:lvl4pPr marL="1600200" indent="-228600">
              <a:spcBef>
                <a:spcPct val="20000"/>
              </a:spcBef>
              <a:buChar char="–"/>
              <a:defRPr sz="2000" b="1">
                <a:solidFill>
                  <a:schemeClr val="bg1"/>
                </a:solidFill>
                <a:latin typeface="Tahoma" panose="020B0604030504040204" pitchFamily="34" charset="0"/>
                <a:ea typeface="Arial Unicode MS" pitchFamily="34" charset="-128"/>
              </a:defRPr>
            </a:lvl4pPr>
            <a:lvl5pPr marL="2057400" indent="-228600">
              <a:spcBef>
                <a:spcPct val="20000"/>
              </a:spcBef>
              <a:buChar char="»"/>
              <a:defRPr sz="2000" b="1">
                <a:solidFill>
                  <a:schemeClr val="bg1"/>
                </a:solidFill>
                <a:latin typeface="Tahoma" panose="020B0604030504040204" pitchFamily="34" charset="0"/>
                <a:ea typeface="Arial Unicode MS" pitchFamily="34" charset="-128"/>
              </a:defRPr>
            </a:lvl5pPr>
            <a:lvl6pPr marL="25146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6pPr>
            <a:lvl7pPr marL="29718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7pPr>
            <a:lvl8pPr marL="34290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8pPr>
            <a:lvl9pPr marL="38862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9pPr>
          </a:lstStyle>
          <a:p>
            <a:pPr eaLnBrk="1" hangingPunct="1">
              <a:spcBef>
                <a:spcPct val="0"/>
              </a:spcBef>
              <a:buClrTx/>
              <a:buSzTx/>
              <a:buFontTx/>
              <a:buNone/>
            </a:pPr>
            <a:r>
              <a:rPr lang="en-US" altLang="en-US" sz="1400" dirty="0">
                <a:solidFill>
                  <a:srgbClr val="FFFF00"/>
                </a:solidFill>
                <a:latin typeface="Calibri" panose="020F0502020204030204" pitchFamily="34" charset="0"/>
              </a:rPr>
              <a:t>Webster et al   </a:t>
            </a:r>
            <a:r>
              <a:rPr lang="el-GR" altLang="en-US" sz="1400" dirty="0">
                <a:solidFill>
                  <a:srgbClr val="FFFF00"/>
                </a:solidFill>
                <a:latin typeface="Calibri" panose="020F0502020204030204" pitchFamily="34" charset="0"/>
              </a:rPr>
              <a:t>					</a:t>
            </a:r>
            <a:r>
              <a:rPr lang="en-US" altLang="en-US" sz="1400" dirty="0">
                <a:solidFill>
                  <a:srgbClr val="FFFF00"/>
                </a:solidFill>
                <a:latin typeface="Calibri" panose="020F0502020204030204" pitchFamily="34" charset="0"/>
              </a:rPr>
              <a:t> </a:t>
            </a:r>
            <a:r>
              <a:rPr lang="el-GR" altLang="en-US" sz="1400" dirty="0">
                <a:solidFill>
                  <a:srgbClr val="FFFF00"/>
                </a:solidFill>
                <a:latin typeface="Calibri" panose="020F0502020204030204" pitchFamily="34" charset="0"/>
              </a:rPr>
              <a:t>       	        </a:t>
            </a:r>
            <a:r>
              <a:rPr lang="en-US" altLang="en-US" sz="1400" dirty="0">
                <a:solidFill>
                  <a:srgbClr val="FFFF00"/>
                </a:solidFill>
                <a:latin typeface="Calibri" panose="020F0502020204030204" pitchFamily="34" charset="0"/>
              </a:rPr>
              <a:t>CJASN 2016 </a:t>
            </a:r>
            <a:r>
              <a:rPr lang="el-GR" altLang="en-US" sz="1400" dirty="0">
                <a:solidFill>
                  <a:srgbClr val="FFFF00"/>
                </a:solidFill>
                <a:latin typeface="Calibri" panose="020F0502020204030204" pitchFamily="34" charset="0"/>
              </a:rPr>
              <a:t> </a:t>
            </a:r>
            <a:r>
              <a:rPr lang="en-US" altLang="en-US" sz="1400" dirty="0">
                <a:solidFill>
                  <a:srgbClr val="FFFF00"/>
                </a:solidFill>
                <a:latin typeface="Calibri" panose="020F0502020204030204" pitchFamily="34" charset="0"/>
              </a:rPr>
              <a:t>doi:10.2215/CJN.05610516</a:t>
            </a:r>
            <a:endParaRPr lang="el-GR" altLang="en-US" sz="1400" dirty="0">
              <a:solidFill>
                <a:srgbClr val="FFFF00"/>
              </a:solidFill>
              <a:latin typeface="Calibri" panose="020F0502020204030204" pitchFamily="34" charset="0"/>
            </a:endParaRPr>
          </a:p>
        </p:txBody>
      </p:sp>
      <p:sp>
        <p:nvSpPr>
          <p:cNvPr id="25604" name="Text Box 7">
            <a:extLst>
              <a:ext uri="{FF2B5EF4-FFF2-40B4-BE49-F238E27FC236}">
                <a16:creationId xmlns:a16="http://schemas.microsoft.com/office/drawing/2014/main" id="{A6242E4D-C9C7-62EC-96BD-03C3CDC4CC99}"/>
              </a:ext>
            </a:extLst>
          </p:cNvPr>
          <p:cNvSpPr txBox="1">
            <a:spLocks noChangeArrowheads="1"/>
          </p:cNvSpPr>
          <p:nvPr/>
        </p:nvSpPr>
        <p:spPr bwMode="auto">
          <a:xfrm>
            <a:off x="775974" y="1595095"/>
            <a:ext cx="8809752" cy="938719"/>
          </a:xfrm>
          <a:prstGeom prst="rect">
            <a:avLst/>
          </a:prstGeom>
          <a:solidFill>
            <a:schemeClr val="accent2">
              <a:lumMod val="60000"/>
              <a:lumOff val="40000"/>
            </a:schemeClr>
          </a:solidFill>
          <a:ln>
            <a:noFill/>
          </a:ln>
        </p:spPr>
        <p:txBody>
          <a:bodyPr wrap="square">
            <a:spAutoFit/>
          </a:bodyPr>
          <a:lstStyle>
            <a:lvl1pPr>
              <a:defRPr sz="3200" b="1">
                <a:solidFill>
                  <a:schemeClr val="tx1"/>
                </a:solidFill>
                <a:latin typeface="Calibri" panose="020F0502020204030204" pitchFamily="34" charset="0"/>
                <a:ea typeface="Arial Unicode MS" panose="020B0604020202020204" pitchFamily="34" charset="-128"/>
                <a:cs typeface="Arial Unicode MS" panose="020B0604020202020204" pitchFamily="34" charset="-128"/>
              </a:defRPr>
            </a:lvl1pPr>
            <a:lvl2pPr marL="742950" indent="-285750">
              <a:defRPr sz="3200" b="1">
                <a:solidFill>
                  <a:schemeClr val="tx1"/>
                </a:solidFill>
                <a:latin typeface="Calibri" panose="020F0502020204030204" pitchFamily="34" charset="0"/>
                <a:ea typeface="Arial Unicode MS" panose="020B0604020202020204" pitchFamily="34" charset="-128"/>
                <a:cs typeface="Arial Unicode MS" panose="020B0604020202020204" pitchFamily="34" charset="-128"/>
              </a:defRPr>
            </a:lvl2pPr>
            <a:lvl3pPr marL="1143000" indent="-228600">
              <a:defRPr sz="3200" b="1">
                <a:solidFill>
                  <a:schemeClr val="tx1"/>
                </a:solidFill>
                <a:latin typeface="Calibri" panose="020F0502020204030204" pitchFamily="34" charset="0"/>
                <a:ea typeface="Arial Unicode MS" panose="020B0604020202020204" pitchFamily="34" charset="-128"/>
                <a:cs typeface="Arial Unicode MS" panose="020B0604020202020204" pitchFamily="34" charset="-128"/>
              </a:defRPr>
            </a:lvl3pPr>
            <a:lvl4pPr marL="1600200" indent="-228600">
              <a:defRPr sz="3200" b="1">
                <a:solidFill>
                  <a:schemeClr val="tx1"/>
                </a:solidFill>
                <a:latin typeface="Calibri" panose="020F0502020204030204" pitchFamily="34" charset="0"/>
                <a:ea typeface="Arial Unicode MS" panose="020B0604020202020204" pitchFamily="34" charset="-128"/>
                <a:cs typeface="Arial Unicode MS" panose="020B0604020202020204" pitchFamily="34" charset="-128"/>
              </a:defRPr>
            </a:lvl4pPr>
            <a:lvl5pPr marL="2057400" indent="-228600">
              <a:defRPr sz="3200" b="1">
                <a:solidFill>
                  <a:schemeClr val="tx1"/>
                </a:solidFill>
                <a:latin typeface="Calibri" panose="020F050202020403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3200" b="1">
                <a:solidFill>
                  <a:schemeClr val="tx1"/>
                </a:solidFill>
                <a:latin typeface="Calibri" panose="020F050202020403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3200" b="1">
                <a:solidFill>
                  <a:schemeClr val="tx1"/>
                </a:solidFill>
                <a:latin typeface="Calibri" panose="020F050202020403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3200" b="1">
                <a:solidFill>
                  <a:schemeClr val="tx1"/>
                </a:solidFill>
                <a:latin typeface="Calibri" panose="020F050202020403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3200" b="1">
                <a:solidFill>
                  <a:schemeClr val="tx1"/>
                </a:solidFill>
                <a:latin typeface="Calibri" panose="020F0502020204030204" pitchFamily="34" charset="0"/>
                <a:ea typeface="Arial Unicode MS" panose="020B0604020202020204" pitchFamily="34" charset="-128"/>
                <a:cs typeface="Arial Unicode MS" panose="020B0604020202020204" pitchFamily="34" charset="-128"/>
              </a:defRPr>
            </a:lvl9pPr>
          </a:lstStyle>
          <a:p>
            <a:pPr algn="ctr" eaLnBrk="1" hangingPunct="1">
              <a:spcBef>
                <a:spcPct val="50000"/>
              </a:spcBef>
              <a:defRPr/>
            </a:pPr>
            <a:r>
              <a:rPr lang="en-US" altLang="el-GR" sz="2200" b="0" dirty="0">
                <a:solidFill>
                  <a:srgbClr val="FFFF00"/>
                </a:solidFill>
                <a:effectLst>
                  <a:glow rad="101600">
                    <a:srgbClr val="FF0000">
                      <a:alpha val="60000"/>
                    </a:srgbClr>
                  </a:glow>
                </a:effectLst>
                <a:cs typeface="Calibri" panose="020F0502020204030204" pitchFamily="34" charset="0"/>
              </a:rPr>
              <a:t>faster GFR loss</a:t>
            </a:r>
            <a:r>
              <a:rPr lang="el-GR" altLang="el-GR" sz="2200" b="0" dirty="0">
                <a:solidFill>
                  <a:srgbClr val="FFFF00"/>
                </a:solidFill>
                <a:effectLst>
                  <a:glow rad="101600">
                    <a:srgbClr val="FF0000">
                      <a:alpha val="60000"/>
                    </a:srgbClr>
                  </a:glow>
                </a:effectLst>
                <a:cs typeface="Calibri" panose="020F0502020204030204" pitchFamily="34" charset="0"/>
              </a:rPr>
              <a:t>/ </a:t>
            </a:r>
            <a:r>
              <a:rPr lang="en-US" altLang="el-GR" sz="2200" b="0" dirty="0">
                <a:solidFill>
                  <a:srgbClr val="FFFF00"/>
                </a:solidFill>
                <a:effectLst>
                  <a:glow rad="101600">
                    <a:srgbClr val="FF0000">
                      <a:alpha val="60000"/>
                    </a:srgbClr>
                  </a:glow>
                </a:effectLst>
                <a:cs typeface="Calibri" panose="020F0502020204030204" pitchFamily="34" charset="0"/>
              </a:rPr>
              <a:t>acceleration of underlying kidney disease during pregnancy</a:t>
            </a:r>
            <a:endParaRPr lang="el-GR" altLang="el-GR" sz="2200" b="0" dirty="0">
              <a:solidFill>
                <a:srgbClr val="FFFF00"/>
              </a:solidFill>
              <a:cs typeface="Calibri" panose="020F0502020204030204" pitchFamily="34" charset="0"/>
            </a:endParaRPr>
          </a:p>
          <a:p>
            <a:pPr algn="ctr" eaLnBrk="1" hangingPunct="1">
              <a:spcBef>
                <a:spcPct val="50000"/>
              </a:spcBef>
              <a:defRPr/>
            </a:pPr>
            <a:r>
              <a:rPr lang="en-US" altLang="el-GR" sz="2200" b="0" i="1" dirty="0">
                <a:solidFill>
                  <a:srgbClr val="FFFF00"/>
                </a:solidFill>
                <a:effectLst>
                  <a:glow rad="101600">
                    <a:srgbClr val="FF0000">
                      <a:alpha val="60000"/>
                    </a:srgbClr>
                  </a:glow>
                  <a:outerShdw blurRad="38100" dist="38100" dir="2700000" algn="tl">
                    <a:srgbClr val="000000">
                      <a:alpha val="43137"/>
                    </a:srgbClr>
                  </a:outerShdw>
                </a:effectLst>
                <a:cs typeface="Calibri" panose="020F0502020204030204" pitchFamily="34" charset="0"/>
              </a:rPr>
              <a:t>clinically presented/diagnosed as preeclampsia </a:t>
            </a:r>
            <a:r>
              <a:rPr lang="el-GR" altLang="el-GR" sz="2200" b="0" i="1" dirty="0">
                <a:solidFill>
                  <a:srgbClr val="FFFF00"/>
                </a:solidFill>
                <a:effectLst>
                  <a:glow rad="101600">
                    <a:srgbClr val="FF0000">
                      <a:alpha val="60000"/>
                    </a:srgbClr>
                  </a:glow>
                  <a:outerShdw blurRad="38100" dist="38100" dir="2700000" algn="tl">
                    <a:srgbClr val="000000">
                      <a:alpha val="43137"/>
                    </a:srgbClr>
                  </a:outerShdw>
                </a:effectLst>
                <a:cs typeface="Calibri" panose="020F0502020204030204" pitchFamily="34" charset="0"/>
              </a:rPr>
              <a:t>!?</a:t>
            </a:r>
          </a:p>
        </p:txBody>
      </p:sp>
      <p:pic>
        <p:nvPicPr>
          <p:cNvPr id="50181" name="Picture 3">
            <a:extLst>
              <a:ext uri="{FF2B5EF4-FFF2-40B4-BE49-F238E27FC236}">
                <a16:creationId xmlns:a16="http://schemas.microsoft.com/office/drawing/2014/main" id="{5391B862-F47A-78FB-3EB6-130AB11B27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63" y="2900363"/>
            <a:ext cx="10287001" cy="211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rrow: Left-Right 6">
            <a:extLst>
              <a:ext uri="{FF2B5EF4-FFF2-40B4-BE49-F238E27FC236}">
                <a16:creationId xmlns:a16="http://schemas.microsoft.com/office/drawing/2014/main" id="{CC71B1E8-0AF7-86FD-2BFE-27569F16B676}"/>
              </a:ext>
            </a:extLst>
          </p:cNvPr>
          <p:cNvSpPr/>
          <p:nvPr/>
        </p:nvSpPr>
        <p:spPr>
          <a:xfrm>
            <a:off x="3559324" y="4252764"/>
            <a:ext cx="504056" cy="288032"/>
          </a:xfrm>
          <a:prstGeom prst="leftRightArrow">
            <a:avLst/>
          </a:prstGeom>
          <a:solidFill>
            <a:srgbClr val="FF0000"/>
          </a:solidFill>
          <a:effectLst>
            <a:glow rad="63500">
              <a:schemeClr val="accent2">
                <a:satMod val="175000"/>
                <a:alpha val="40000"/>
              </a:schemeClr>
            </a:glow>
            <a:outerShdw blurRad="50800" dist="38100" dir="16200000"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l-GR" sz="3201"/>
          </a:p>
        </p:txBody>
      </p:sp>
      <p:sp>
        <p:nvSpPr>
          <p:cNvPr id="13" name="Arrow: Left-Right 12">
            <a:extLst>
              <a:ext uri="{FF2B5EF4-FFF2-40B4-BE49-F238E27FC236}">
                <a16:creationId xmlns:a16="http://schemas.microsoft.com/office/drawing/2014/main" id="{39E9347E-A5C4-5184-1D3F-267DA0C1377B}"/>
              </a:ext>
            </a:extLst>
          </p:cNvPr>
          <p:cNvSpPr/>
          <p:nvPr/>
        </p:nvSpPr>
        <p:spPr>
          <a:xfrm>
            <a:off x="7605990" y="4252764"/>
            <a:ext cx="1152128" cy="288032"/>
          </a:xfrm>
          <a:prstGeom prst="leftRightArrow">
            <a:avLst/>
          </a:prstGeom>
          <a:solidFill>
            <a:srgbClr val="FF0000"/>
          </a:solidFill>
          <a:effectLst>
            <a:glow rad="63500">
              <a:schemeClr val="accent2">
                <a:satMod val="175000"/>
                <a:alpha val="40000"/>
              </a:schemeClr>
            </a:glow>
            <a:outerShdw blurRad="50800" dist="38100" dir="16200000"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l-GR" sz="3201"/>
          </a:p>
        </p:txBody>
      </p:sp>
      <p:sp>
        <p:nvSpPr>
          <p:cNvPr id="2" name="Rectangle 1">
            <a:extLst>
              <a:ext uri="{FF2B5EF4-FFF2-40B4-BE49-F238E27FC236}">
                <a16:creationId xmlns:a16="http://schemas.microsoft.com/office/drawing/2014/main" id="{8C39B0A5-CB2E-3D6A-C1D7-CCD759C17C1C}"/>
              </a:ext>
            </a:extLst>
          </p:cNvPr>
          <p:cNvSpPr/>
          <p:nvPr/>
        </p:nvSpPr>
        <p:spPr>
          <a:xfrm>
            <a:off x="2119314" y="3238500"/>
            <a:ext cx="4103687" cy="1582738"/>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l-GR" sz="3201"/>
          </a:p>
        </p:txBody>
      </p:sp>
      <p:sp>
        <p:nvSpPr>
          <p:cNvPr id="12" name="Rectangle 11">
            <a:extLst>
              <a:ext uri="{FF2B5EF4-FFF2-40B4-BE49-F238E27FC236}">
                <a16:creationId xmlns:a16="http://schemas.microsoft.com/office/drawing/2014/main" id="{4B8D6B52-B347-E59B-67C1-0A0271038024}"/>
              </a:ext>
            </a:extLst>
          </p:cNvPr>
          <p:cNvSpPr/>
          <p:nvPr/>
        </p:nvSpPr>
        <p:spPr>
          <a:xfrm>
            <a:off x="6705601" y="3238500"/>
            <a:ext cx="3457575" cy="1582738"/>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l-GR" sz="3201"/>
          </a:p>
        </p:txBody>
      </p:sp>
      <p:sp>
        <p:nvSpPr>
          <p:cNvPr id="4" name="Text Box 7">
            <a:extLst>
              <a:ext uri="{FF2B5EF4-FFF2-40B4-BE49-F238E27FC236}">
                <a16:creationId xmlns:a16="http://schemas.microsoft.com/office/drawing/2014/main" id="{3C364925-604A-4B7F-11F1-547B4074912E}"/>
              </a:ext>
            </a:extLst>
          </p:cNvPr>
          <p:cNvSpPr txBox="1">
            <a:spLocks noChangeArrowheads="1"/>
          </p:cNvSpPr>
          <p:nvPr/>
        </p:nvSpPr>
        <p:spPr bwMode="auto">
          <a:xfrm>
            <a:off x="1871948" y="5064035"/>
            <a:ext cx="4382864" cy="646331"/>
          </a:xfrm>
          <a:prstGeom prst="rect">
            <a:avLst/>
          </a:prstGeom>
          <a:noFill/>
          <a:ln>
            <a:noFill/>
          </a:ln>
        </p:spPr>
        <p:txBody>
          <a:bodyPr wrap="square">
            <a:spAutoFit/>
          </a:bodyPr>
          <a:lstStyle>
            <a:lvl1pPr>
              <a:defRPr sz="3200" b="1">
                <a:solidFill>
                  <a:schemeClr val="tx1"/>
                </a:solidFill>
                <a:latin typeface="Calibri" panose="020F0502020204030204" pitchFamily="34" charset="0"/>
                <a:ea typeface="Arial Unicode MS" panose="020B0604020202020204" pitchFamily="34" charset="-128"/>
                <a:cs typeface="Arial Unicode MS" panose="020B0604020202020204" pitchFamily="34" charset="-128"/>
              </a:defRPr>
            </a:lvl1pPr>
            <a:lvl2pPr marL="742950" indent="-285750">
              <a:defRPr sz="3200" b="1">
                <a:solidFill>
                  <a:schemeClr val="tx1"/>
                </a:solidFill>
                <a:latin typeface="Calibri" panose="020F0502020204030204" pitchFamily="34" charset="0"/>
                <a:ea typeface="Arial Unicode MS" panose="020B0604020202020204" pitchFamily="34" charset="-128"/>
                <a:cs typeface="Arial Unicode MS" panose="020B0604020202020204" pitchFamily="34" charset="-128"/>
              </a:defRPr>
            </a:lvl2pPr>
            <a:lvl3pPr marL="1143000" indent="-228600">
              <a:defRPr sz="3200" b="1">
                <a:solidFill>
                  <a:schemeClr val="tx1"/>
                </a:solidFill>
                <a:latin typeface="Calibri" panose="020F0502020204030204" pitchFamily="34" charset="0"/>
                <a:ea typeface="Arial Unicode MS" panose="020B0604020202020204" pitchFamily="34" charset="-128"/>
                <a:cs typeface="Arial Unicode MS" panose="020B0604020202020204" pitchFamily="34" charset="-128"/>
              </a:defRPr>
            </a:lvl3pPr>
            <a:lvl4pPr marL="1600200" indent="-228600">
              <a:defRPr sz="3200" b="1">
                <a:solidFill>
                  <a:schemeClr val="tx1"/>
                </a:solidFill>
                <a:latin typeface="Calibri" panose="020F0502020204030204" pitchFamily="34" charset="0"/>
                <a:ea typeface="Arial Unicode MS" panose="020B0604020202020204" pitchFamily="34" charset="-128"/>
                <a:cs typeface="Arial Unicode MS" panose="020B0604020202020204" pitchFamily="34" charset="-128"/>
              </a:defRPr>
            </a:lvl4pPr>
            <a:lvl5pPr marL="2057400" indent="-228600">
              <a:defRPr sz="3200" b="1">
                <a:solidFill>
                  <a:schemeClr val="tx1"/>
                </a:solidFill>
                <a:latin typeface="Calibri" panose="020F050202020403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3200" b="1">
                <a:solidFill>
                  <a:schemeClr val="tx1"/>
                </a:solidFill>
                <a:latin typeface="Calibri" panose="020F050202020403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3200" b="1">
                <a:solidFill>
                  <a:schemeClr val="tx1"/>
                </a:solidFill>
                <a:latin typeface="Calibri" panose="020F050202020403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3200" b="1">
                <a:solidFill>
                  <a:schemeClr val="tx1"/>
                </a:solidFill>
                <a:latin typeface="Calibri" panose="020F050202020403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3200" b="1">
                <a:solidFill>
                  <a:schemeClr val="tx1"/>
                </a:solidFill>
                <a:latin typeface="Calibri" panose="020F0502020204030204" pitchFamily="34" charset="0"/>
                <a:ea typeface="Arial Unicode MS" panose="020B0604020202020204" pitchFamily="34" charset="-128"/>
                <a:cs typeface="Arial Unicode MS" panose="020B0604020202020204" pitchFamily="34" charset="-128"/>
              </a:defRPr>
            </a:lvl9pPr>
          </a:lstStyle>
          <a:p>
            <a:pPr algn="ctr" eaLnBrk="1" hangingPunct="1">
              <a:spcBef>
                <a:spcPct val="50000"/>
              </a:spcBef>
              <a:defRPr/>
            </a:pPr>
            <a:r>
              <a:rPr lang="en-US" altLang="el-GR" sz="1800" b="0" dirty="0">
                <a:solidFill>
                  <a:srgbClr val="FFFF00"/>
                </a:solidFill>
                <a:cs typeface="Calibri" panose="020F0502020204030204" pitchFamily="34" charset="0"/>
              </a:rPr>
              <a:t>compared to</a:t>
            </a:r>
            <a:r>
              <a:rPr lang="el-GR" altLang="el-GR" sz="1800" b="0" dirty="0">
                <a:solidFill>
                  <a:srgbClr val="FFFF00"/>
                </a:solidFill>
                <a:cs typeface="Calibri" panose="020F0502020204030204" pitchFamily="34" charset="0"/>
              </a:rPr>
              <a:t> </a:t>
            </a:r>
            <a:r>
              <a:rPr lang="en-US" altLang="el-GR" sz="1800" b="0" dirty="0">
                <a:solidFill>
                  <a:srgbClr val="FFFF00"/>
                </a:solidFill>
                <a:effectLst>
                  <a:glow rad="101600">
                    <a:srgbClr val="FF0000">
                      <a:alpha val="60000"/>
                    </a:srgbClr>
                  </a:glow>
                </a:effectLst>
                <a:cs typeface="Calibri" panose="020F0502020204030204" pitchFamily="34" charset="0"/>
              </a:rPr>
              <a:t>controls </a:t>
            </a:r>
            <a:r>
              <a:rPr lang="en-US" altLang="el-GR" sz="1800" b="0" dirty="0">
                <a:solidFill>
                  <a:srgbClr val="FFFF00"/>
                </a:solidFill>
                <a:cs typeface="Calibri" panose="020F0502020204030204" pitchFamily="34" charset="0"/>
              </a:rPr>
              <a:t>with</a:t>
            </a:r>
            <a:r>
              <a:rPr lang="el-GR" altLang="el-GR" sz="1800" b="0" dirty="0">
                <a:solidFill>
                  <a:srgbClr val="FFFF00"/>
                </a:solidFill>
                <a:effectLst>
                  <a:glow rad="101600">
                    <a:srgbClr val="FF0000">
                      <a:alpha val="60000"/>
                    </a:srgbClr>
                  </a:glow>
                </a:effectLst>
                <a:cs typeface="Calibri" panose="020F0502020204030204" pitchFamily="34" charset="0"/>
              </a:rPr>
              <a:t> </a:t>
            </a:r>
            <a:r>
              <a:rPr lang="en-US" altLang="el-GR" sz="1800" b="0" dirty="0">
                <a:solidFill>
                  <a:srgbClr val="FFFF00"/>
                </a:solidFill>
                <a:effectLst>
                  <a:glow rad="101600">
                    <a:srgbClr val="FF0000">
                      <a:alpha val="60000"/>
                    </a:srgbClr>
                  </a:glow>
                </a:effectLst>
                <a:cs typeface="Calibri" panose="020F0502020204030204" pitchFamily="34" charset="0"/>
              </a:rPr>
              <a:t>the same</a:t>
            </a:r>
            <a:r>
              <a:rPr lang="el-GR" altLang="el-GR" sz="1800" b="0" dirty="0">
                <a:solidFill>
                  <a:srgbClr val="FFFF00"/>
                </a:solidFill>
                <a:effectLst>
                  <a:glow rad="101600">
                    <a:srgbClr val="FF0000">
                      <a:alpha val="60000"/>
                    </a:srgbClr>
                  </a:glow>
                </a:effectLst>
                <a:cs typeface="Calibri" panose="020F0502020204030204" pitchFamily="34" charset="0"/>
              </a:rPr>
              <a:t> </a:t>
            </a:r>
            <a:r>
              <a:rPr lang="en-US" altLang="el-GR" sz="1800" b="0" dirty="0">
                <a:solidFill>
                  <a:srgbClr val="FFFF00"/>
                </a:solidFill>
                <a:effectLst>
                  <a:glow rad="101600">
                    <a:srgbClr val="FF0000">
                      <a:alpha val="60000"/>
                    </a:srgbClr>
                  </a:glow>
                </a:effectLst>
                <a:cs typeface="Calibri" panose="020F0502020204030204" pitchFamily="34" charset="0"/>
              </a:rPr>
              <a:t>glomerular</a:t>
            </a:r>
            <a:r>
              <a:rPr lang="el-GR" altLang="el-GR" sz="1800" b="0" dirty="0">
                <a:solidFill>
                  <a:srgbClr val="FFFF00"/>
                </a:solidFill>
                <a:effectLst>
                  <a:glow rad="101600">
                    <a:srgbClr val="FF0000">
                      <a:alpha val="60000"/>
                    </a:srgbClr>
                  </a:glow>
                </a:effectLst>
                <a:cs typeface="Calibri" panose="020F0502020204030204" pitchFamily="34" charset="0"/>
              </a:rPr>
              <a:t> </a:t>
            </a:r>
            <a:r>
              <a:rPr lang="en-US" altLang="el-GR" sz="1800" b="0" dirty="0">
                <a:solidFill>
                  <a:srgbClr val="FFFF00"/>
                </a:solidFill>
                <a:effectLst>
                  <a:glow rad="101600">
                    <a:srgbClr val="FF0000">
                      <a:alpha val="60000"/>
                    </a:srgbClr>
                  </a:glow>
                </a:effectLst>
                <a:cs typeface="Calibri" panose="020F0502020204030204" pitchFamily="34" charset="0"/>
              </a:rPr>
              <a:t>disease</a:t>
            </a:r>
            <a:r>
              <a:rPr lang="el-GR" altLang="el-GR" sz="1800" b="0" dirty="0">
                <a:solidFill>
                  <a:srgbClr val="FFFF00"/>
                </a:solidFill>
                <a:effectLst>
                  <a:glow rad="101600">
                    <a:srgbClr val="FF0000">
                      <a:alpha val="60000"/>
                    </a:srgbClr>
                  </a:glow>
                </a:effectLst>
                <a:cs typeface="Calibri" panose="020F0502020204030204" pitchFamily="34" charset="0"/>
              </a:rPr>
              <a:t> </a:t>
            </a:r>
            <a:r>
              <a:rPr lang="en-US" altLang="el-GR" sz="1800" b="0" dirty="0">
                <a:solidFill>
                  <a:srgbClr val="FFFF00"/>
                </a:solidFill>
                <a:effectLst>
                  <a:glow rad="101600">
                    <a:srgbClr val="FF0000">
                      <a:alpha val="60000"/>
                    </a:srgbClr>
                  </a:glow>
                </a:effectLst>
                <a:cs typeface="Calibri" panose="020F0502020204030204" pitchFamily="34" charset="0"/>
              </a:rPr>
              <a:t>unrelated to pregnancy</a:t>
            </a:r>
            <a:endParaRPr lang="el-GR" altLang="el-GR" sz="1800" b="0" dirty="0">
              <a:solidFill>
                <a:srgbClr val="FFFF00"/>
              </a:solidFill>
              <a:effectLst>
                <a:glow rad="101600">
                  <a:srgbClr val="FF0000">
                    <a:alpha val="60000"/>
                  </a:srgbClr>
                </a:glow>
              </a:effectLst>
              <a:cs typeface="Calibri" panose="020F0502020204030204" pitchFamily="34" charset="0"/>
            </a:endParaRPr>
          </a:p>
        </p:txBody>
      </p:sp>
      <p:sp>
        <p:nvSpPr>
          <p:cNvPr id="5" name="Text Box 7">
            <a:extLst>
              <a:ext uri="{FF2B5EF4-FFF2-40B4-BE49-F238E27FC236}">
                <a16:creationId xmlns:a16="http://schemas.microsoft.com/office/drawing/2014/main" id="{F86283D8-E628-6361-3B97-4FF8E4399B87}"/>
              </a:ext>
            </a:extLst>
          </p:cNvPr>
          <p:cNvSpPr txBox="1">
            <a:spLocks noChangeArrowheads="1"/>
          </p:cNvSpPr>
          <p:nvPr/>
        </p:nvSpPr>
        <p:spPr bwMode="auto">
          <a:xfrm>
            <a:off x="6871693" y="5064036"/>
            <a:ext cx="3240359" cy="646331"/>
          </a:xfrm>
          <a:prstGeom prst="rect">
            <a:avLst/>
          </a:prstGeom>
          <a:noFill/>
          <a:ln>
            <a:noFill/>
          </a:ln>
        </p:spPr>
        <p:txBody>
          <a:bodyPr wrap="square">
            <a:spAutoFit/>
          </a:bodyPr>
          <a:lstStyle>
            <a:lvl1pPr>
              <a:defRPr sz="3200" b="1">
                <a:solidFill>
                  <a:schemeClr val="tx1"/>
                </a:solidFill>
                <a:latin typeface="Calibri" panose="020F0502020204030204" pitchFamily="34" charset="0"/>
                <a:ea typeface="Arial Unicode MS" panose="020B0604020202020204" pitchFamily="34" charset="-128"/>
                <a:cs typeface="Arial Unicode MS" panose="020B0604020202020204" pitchFamily="34" charset="-128"/>
              </a:defRPr>
            </a:lvl1pPr>
            <a:lvl2pPr marL="742950" indent="-285750">
              <a:defRPr sz="3200" b="1">
                <a:solidFill>
                  <a:schemeClr val="tx1"/>
                </a:solidFill>
                <a:latin typeface="Calibri" panose="020F0502020204030204" pitchFamily="34" charset="0"/>
                <a:ea typeface="Arial Unicode MS" panose="020B0604020202020204" pitchFamily="34" charset="-128"/>
                <a:cs typeface="Arial Unicode MS" panose="020B0604020202020204" pitchFamily="34" charset="-128"/>
              </a:defRPr>
            </a:lvl2pPr>
            <a:lvl3pPr marL="1143000" indent="-228600">
              <a:defRPr sz="3200" b="1">
                <a:solidFill>
                  <a:schemeClr val="tx1"/>
                </a:solidFill>
                <a:latin typeface="Calibri" panose="020F0502020204030204" pitchFamily="34" charset="0"/>
                <a:ea typeface="Arial Unicode MS" panose="020B0604020202020204" pitchFamily="34" charset="-128"/>
                <a:cs typeface="Arial Unicode MS" panose="020B0604020202020204" pitchFamily="34" charset="-128"/>
              </a:defRPr>
            </a:lvl3pPr>
            <a:lvl4pPr marL="1600200" indent="-228600">
              <a:defRPr sz="3200" b="1">
                <a:solidFill>
                  <a:schemeClr val="tx1"/>
                </a:solidFill>
                <a:latin typeface="Calibri" panose="020F0502020204030204" pitchFamily="34" charset="0"/>
                <a:ea typeface="Arial Unicode MS" panose="020B0604020202020204" pitchFamily="34" charset="-128"/>
                <a:cs typeface="Arial Unicode MS" panose="020B0604020202020204" pitchFamily="34" charset="-128"/>
              </a:defRPr>
            </a:lvl4pPr>
            <a:lvl5pPr marL="2057400" indent="-228600">
              <a:defRPr sz="3200" b="1">
                <a:solidFill>
                  <a:schemeClr val="tx1"/>
                </a:solidFill>
                <a:latin typeface="Calibri" panose="020F050202020403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3200" b="1">
                <a:solidFill>
                  <a:schemeClr val="tx1"/>
                </a:solidFill>
                <a:latin typeface="Calibri" panose="020F050202020403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3200" b="1">
                <a:solidFill>
                  <a:schemeClr val="tx1"/>
                </a:solidFill>
                <a:latin typeface="Calibri" panose="020F050202020403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3200" b="1">
                <a:solidFill>
                  <a:schemeClr val="tx1"/>
                </a:solidFill>
                <a:latin typeface="Calibri" panose="020F050202020403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3200" b="1">
                <a:solidFill>
                  <a:schemeClr val="tx1"/>
                </a:solidFill>
                <a:latin typeface="Calibri" panose="020F0502020204030204" pitchFamily="34" charset="0"/>
                <a:ea typeface="Arial Unicode MS" panose="020B0604020202020204" pitchFamily="34" charset="-128"/>
                <a:cs typeface="Arial Unicode MS" panose="020B0604020202020204" pitchFamily="34" charset="-128"/>
              </a:defRPr>
            </a:lvl9pPr>
          </a:lstStyle>
          <a:p>
            <a:pPr algn="ctr" eaLnBrk="1" hangingPunct="1">
              <a:spcBef>
                <a:spcPct val="50000"/>
              </a:spcBef>
              <a:defRPr/>
            </a:pPr>
            <a:r>
              <a:rPr lang="en-US" altLang="el-GR" sz="1800" b="0" dirty="0">
                <a:solidFill>
                  <a:srgbClr val="FFFF00"/>
                </a:solidFill>
                <a:effectLst>
                  <a:glow rad="101600">
                    <a:srgbClr val="FF0000">
                      <a:alpha val="60000"/>
                    </a:srgbClr>
                  </a:glow>
                </a:effectLst>
                <a:cs typeface="Calibri" panose="020F0502020204030204" pitchFamily="34" charset="0"/>
              </a:rPr>
              <a:t>During</a:t>
            </a:r>
            <a:r>
              <a:rPr lang="el-GR" altLang="el-GR" sz="1800" b="0" dirty="0">
                <a:solidFill>
                  <a:srgbClr val="FFFF00"/>
                </a:solidFill>
                <a:effectLst>
                  <a:glow rad="101600">
                    <a:srgbClr val="FF0000">
                      <a:alpha val="60000"/>
                    </a:srgbClr>
                  </a:glow>
                </a:effectLst>
                <a:cs typeface="Calibri" panose="020F0502020204030204" pitchFamily="34" charset="0"/>
              </a:rPr>
              <a:t> </a:t>
            </a:r>
            <a:r>
              <a:rPr lang="en-US" altLang="el-GR" sz="1800" b="0" dirty="0">
                <a:solidFill>
                  <a:srgbClr val="FFFF00"/>
                </a:solidFill>
                <a:effectLst>
                  <a:glow rad="101600">
                    <a:srgbClr val="FF0000">
                      <a:alpha val="60000"/>
                    </a:srgbClr>
                  </a:glow>
                </a:effectLst>
                <a:cs typeface="Calibri" panose="020F0502020204030204" pitchFamily="34" charset="0"/>
              </a:rPr>
              <a:t>pregnancy </a:t>
            </a:r>
            <a:r>
              <a:rPr lang="en-US" altLang="el-GR" sz="1800" b="0" dirty="0">
                <a:solidFill>
                  <a:srgbClr val="FFFF00"/>
                </a:solidFill>
                <a:cs typeface="Calibri" panose="020F0502020204030204" pitchFamily="34" charset="0"/>
              </a:rPr>
              <a:t>compared to </a:t>
            </a:r>
            <a:r>
              <a:rPr lang="el-GR" altLang="el-GR" sz="1800" b="0" dirty="0">
                <a:solidFill>
                  <a:srgbClr val="FFFF00"/>
                </a:solidFill>
                <a:cs typeface="Calibri" panose="020F0502020204030204" pitchFamily="34" charset="0"/>
              </a:rPr>
              <a:t> </a:t>
            </a:r>
            <a:r>
              <a:rPr lang="en-US" altLang="el-GR" sz="1800" b="0" dirty="0">
                <a:solidFill>
                  <a:srgbClr val="FFFF00"/>
                </a:solidFill>
                <a:cs typeface="Calibri" panose="020F0502020204030204" pitchFamily="34" charset="0"/>
              </a:rPr>
              <a:t>those biopsied </a:t>
            </a:r>
            <a:r>
              <a:rPr lang="en-US" altLang="el-GR" sz="1800" b="0" dirty="0">
                <a:solidFill>
                  <a:srgbClr val="FFFF00"/>
                </a:solidFill>
                <a:effectLst>
                  <a:glow rad="101600">
                    <a:srgbClr val="FF0000">
                      <a:alpha val="60000"/>
                    </a:srgbClr>
                  </a:glow>
                </a:effectLst>
                <a:cs typeface="Calibri" panose="020F0502020204030204" pitchFamily="34" charset="0"/>
              </a:rPr>
              <a:t>after</a:t>
            </a:r>
            <a:r>
              <a:rPr lang="el-GR" altLang="el-GR" sz="1800" b="0" dirty="0">
                <a:solidFill>
                  <a:srgbClr val="FFFF00"/>
                </a:solidFill>
                <a:effectLst>
                  <a:glow rad="101600">
                    <a:srgbClr val="FF0000">
                      <a:alpha val="60000"/>
                    </a:srgbClr>
                  </a:glow>
                </a:effectLst>
                <a:cs typeface="Calibri" panose="020F0502020204030204" pitchFamily="34" charset="0"/>
              </a:rPr>
              <a:t> </a:t>
            </a:r>
            <a:r>
              <a:rPr lang="en-US" altLang="el-GR" sz="1800" b="0" dirty="0">
                <a:solidFill>
                  <a:srgbClr val="FFFF00"/>
                </a:solidFill>
                <a:effectLst>
                  <a:glow rad="101600">
                    <a:srgbClr val="FF0000">
                      <a:alpha val="60000"/>
                    </a:srgbClr>
                  </a:glow>
                </a:effectLst>
                <a:cs typeface="Calibri" panose="020F0502020204030204" pitchFamily="34" charset="0"/>
              </a:rPr>
              <a:t>pregnancy</a:t>
            </a:r>
            <a:endParaRPr lang="el-GR" altLang="el-GR" sz="1800" b="0" dirty="0">
              <a:solidFill>
                <a:srgbClr val="FFFF00"/>
              </a:solidFill>
              <a:effectLst>
                <a:glow rad="101600">
                  <a:srgbClr val="FF0000">
                    <a:alpha val="60000"/>
                  </a:srgbClr>
                </a:glow>
              </a:effectLst>
              <a:cs typeface="Calibri" panose="020F0502020204030204" pitchFamily="34" charset="0"/>
            </a:endParaRPr>
          </a:p>
        </p:txBody>
      </p:sp>
      <p:sp>
        <p:nvSpPr>
          <p:cNvPr id="6" name="Text Box 7">
            <a:extLst>
              <a:ext uri="{FF2B5EF4-FFF2-40B4-BE49-F238E27FC236}">
                <a16:creationId xmlns:a16="http://schemas.microsoft.com/office/drawing/2014/main" id="{CF397E29-FA06-FE5B-45B1-03CB026C5CB1}"/>
              </a:ext>
            </a:extLst>
          </p:cNvPr>
          <p:cNvSpPr txBox="1">
            <a:spLocks noChangeArrowheads="1"/>
          </p:cNvSpPr>
          <p:nvPr/>
        </p:nvSpPr>
        <p:spPr bwMode="auto">
          <a:xfrm>
            <a:off x="131571" y="188640"/>
            <a:ext cx="10039350" cy="938719"/>
          </a:xfrm>
          <a:prstGeom prst="rect">
            <a:avLst/>
          </a:prstGeom>
          <a:noFill/>
          <a:ln w="9525">
            <a:noFill/>
            <a:miter lim="800000"/>
            <a:headEnd/>
            <a:tailEnd/>
          </a:ln>
          <a:effectLst/>
        </p:spPr>
        <p:txBody>
          <a:bodyPr>
            <a:spAutoFit/>
          </a:bodyPr>
          <a:lstStyle/>
          <a:p>
            <a:pPr algn="ctr" eaLnBrk="1" hangingPunct="1">
              <a:spcBef>
                <a:spcPct val="50000"/>
              </a:spcBef>
              <a:defRPr/>
            </a:pPr>
            <a:r>
              <a:rPr lang="en-US" sz="2200" dirty="0">
                <a:solidFill>
                  <a:srgbClr val="FFFF00"/>
                </a:solidFill>
                <a:cs typeface="Calibri" panose="020F0502020204030204" pitchFamily="34" charset="0"/>
              </a:rPr>
              <a:t>Histological Differential diagnosis of kidney diseases timely related to pregnancy </a:t>
            </a:r>
          </a:p>
          <a:p>
            <a:pPr marL="0" marR="0" lvl="0" indent="0" algn="ctr" defTabSz="914400" rtl="0" eaLnBrk="1" fontAlgn="base" latinLnBrk="0" hangingPunct="1">
              <a:spcBef>
                <a:spcPct val="50000"/>
              </a:spcBef>
              <a:spcAft>
                <a:spcPct val="0"/>
              </a:spcAft>
              <a:buClrTx/>
              <a:buSzTx/>
              <a:buFontTx/>
              <a:buNone/>
              <a:tabLst/>
              <a:defRPr/>
            </a:pPr>
            <a:r>
              <a:rPr lang="el-GR" sz="2200" dirty="0">
                <a:solidFill>
                  <a:srgbClr val="FFFF00"/>
                </a:solidFill>
                <a:cs typeface="Calibri" panose="020F0502020204030204" pitchFamily="34" charset="0"/>
              </a:rPr>
              <a:t> </a:t>
            </a:r>
            <a:r>
              <a:rPr kumimoji="0" lang="en-US" sz="2000" b="1" i="0" strike="noStrike" kern="1200" cap="none" spc="0" normalizeH="0" baseline="0" noProof="0" dirty="0">
                <a:ln>
                  <a:noFill/>
                </a:ln>
                <a:solidFill>
                  <a:srgbClr val="FFC000"/>
                </a:solidFill>
                <a:uLnTx/>
                <a:uFillTx/>
                <a:latin typeface="Calibri" panose="020F0502020204030204" pitchFamily="34" charset="0"/>
                <a:ea typeface="Arial Unicode MS" panose="020B0604020202020204" pitchFamily="34" charset="-128"/>
                <a:cs typeface="Calibri" panose="020F0502020204030204" pitchFamily="34" charset="0"/>
              </a:rPr>
              <a:t>RENAL BIOPSIES</a:t>
            </a:r>
            <a:r>
              <a:rPr lang="en-US" sz="2000" dirty="0">
                <a:solidFill>
                  <a:srgbClr val="FFC000"/>
                </a:solidFill>
                <a:cs typeface="Calibri" panose="020F0502020204030204" pitchFamily="34" charset="0"/>
              </a:rPr>
              <a:t>  </a:t>
            </a:r>
            <a:r>
              <a:rPr lang="en-US" sz="2200" i="1" u="sng" dirty="0">
                <a:solidFill>
                  <a:srgbClr val="FFC000"/>
                </a:solidFill>
                <a:effectLst>
                  <a:outerShdw blurRad="38100" dist="38100" dir="2700000" algn="tl">
                    <a:srgbClr val="000000">
                      <a:alpha val="43137"/>
                    </a:srgbClr>
                  </a:outerShdw>
                </a:effectLst>
                <a:cs typeface="Calibri" panose="020F0502020204030204" pitchFamily="34" charset="0"/>
              </a:rPr>
              <a:t>during pregnancy or within 1 year postpartum</a:t>
            </a:r>
            <a:r>
              <a:rPr lang="el-GR" sz="2200" dirty="0">
                <a:solidFill>
                  <a:srgbClr val="FFC000"/>
                </a:solidFill>
                <a:cs typeface="Calibri" panose="020F050202020403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par>
                                <p:cTn id="12" presetID="6" presetClass="emph" presetSubtype="0" fill="hold" nodeType="withEffect">
                                  <p:stCondLst>
                                    <p:cond delay="0"/>
                                  </p:stCondLst>
                                  <p:childTnLst>
                                    <p:animScale>
                                      <p:cBhvr>
                                        <p:cTn id="13" dur="500" fill="hold"/>
                                        <p:tgtEl>
                                          <p:spTgt spid="7"/>
                                        </p:tgtEl>
                                      </p:cBhvr>
                                      <p:by x="150000" y="150000"/>
                                    </p:animScale>
                                  </p:childTnLst>
                                </p:cTn>
                              </p:par>
                              <p:par>
                                <p:cTn id="14" presetID="16" presetClass="entr" presetSubtype="37"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out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par>
                                <p:cTn id="22" presetID="1"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37"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outVertic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5604"/>
                                        </p:tgtEl>
                                        <p:attrNameLst>
                                          <p:attrName>style.visibility</p:attrName>
                                        </p:attrNameLst>
                                      </p:cBhvr>
                                      <p:to>
                                        <p:strVal val="visible"/>
                                      </p:to>
                                    </p:set>
                                    <p:animEffect transition="in" filter="fade">
                                      <p:cBhvr>
                                        <p:cTn id="33" dur="1000"/>
                                        <p:tgtEl>
                                          <p:spTgt spid="25604"/>
                                        </p:tgtEl>
                                      </p:cBhvr>
                                    </p:animEffect>
                                    <p:anim calcmode="lin" valueType="num">
                                      <p:cBhvr>
                                        <p:cTn id="34" dur="1000" fill="hold"/>
                                        <p:tgtEl>
                                          <p:spTgt spid="25604"/>
                                        </p:tgtEl>
                                        <p:attrNameLst>
                                          <p:attrName>ppt_x</p:attrName>
                                        </p:attrNameLst>
                                      </p:cBhvr>
                                      <p:tavLst>
                                        <p:tav tm="0">
                                          <p:val>
                                            <p:strVal val="#ppt_x"/>
                                          </p:val>
                                        </p:tav>
                                        <p:tav tm="100000">
                                          <p:val>
                                            <p:strVal val="#ppt_x"/>
                                          </p:val>
                                        </p:tav>
                                      </p:tavLst>
                                    </p:anim>
                                    <p:anim calcmode="lin" valueType="num">
                                      <p:cBhvr>
                                        <p:cTn id="35" dur="1000" fill="hold"/>
                                        <p:tgtEl>
                                          <p:spTgt spid="2560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animBg="1"/>
      <p:bldP spid="7" grpId="0" animBg="1"/>
      <p:bldP spid="2" grpId="0" animBg="1"/>
      <p:bldP spid="12" grpId="0" animBg="1"/>
      <p:bldP spid="4"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9" name="Rectangle 3">
            <a:extLst>
              <a:ext uri="{FF2B5EF4-FFF2-40B4-BE49-F238E27FC236}">
                <a16:creationId xmlns:a16="http://schemas.microsoft.com/office/drawing/2014/main" id="{0FF5184C-25F5-52AC-8CEC-A5CF0D042417}"/>
              </a:ext>
            </a:extLst>
          </p:cNvPr>
          <p:cNvSpPr>
            <a:spLocks noGrp="1" noChangeArrowheads="1"/>
          </p:cNvSpPr>
          <p:nvPr>
            <p:ph type="body" idx="1"/>
          </p:nvPr>
        </p:nvSpPr>
        <p:spPr>
          <a:xfrm>
            <a:off x="730822" y="1235076"/>
            <a:ext cx="8929687" cy="5102225"/>
          </a:xfrm>
        </p:spPr>
        <p:txBody>
          <a:bodyPr/>
          <a:lstStyle/>
          <a:p>
            <a:pPr lvl="2" eaLnBrk="1" hangingPunct="1">
              <a:lnSpc>
                <a:spcPct val="130000"/>
              </a:lnSpc>
              <a:defRPr/>
            </a:pPr>
            <a:r>
              <a:rPr lang="en-US" sz="2000" i="1" kern="1200" dirty="0">
                <a:solidFill>
                  <a:srgbClr val="FFFF00"/>
                </a:solidFill>
                <a:highlight>
                  <a:srgbClr val="FF0000"/>
                </a:highlight>
                <a:latin typeface="Calibri" panose="020F0502020204030204" pitchFamily="34" charset="0"/>
              </a:rPr>
              <a:t>&gt;</a:t>
            </a:r>
            <a:r>
              <a:rPr lang="el-GR" sz="2000" i="1" kern="1200" dirty="0">
                <a:solidFill>
                  <a:srgbClr val="FFFF00"/>
                </a:solidFill>
                <a:highlight>
                  <a:srgbClr val="FF0000"/>
                </a:highlight>
                <a:latin typeface="Calibri" panose="020F0502020204030204" pitchFamily="34" charset="0"/>
              </a:rPr>
              <a:t> 20</a:t>
            </a:r>
            <a:r>
              <a:rPr lang="en-US" sz="2000" i="1" kern="1200" baseline="30000" dirty="0" err="1">
                <a:solidFill>
                  <a:srgbClr val="FFFF00"/>
                </a:solidFill>
                <a:highlight>
                  <a:srgbClr val="FF0000"/>
                </a:highlight>
                <a:latin typeface="Calibri" panose="020F0502020204030204" pitchFamily="34" charset="0"/>
              </a:rPr>
              <a:t>th</a:t>
            </a:r>
            <a:r>
              <a:rPr lang="en-US" sz="2000" i="1" kern="1200" dirty="0">
                <a:solidFill>
                  <a:srgbClr val="FFFF00"/>
                </a:solidFill>
                <a:highlight>
                  <a:srgbClr val="FF0000"/>
                </a:highlight>
                <a:latin typeface="Calibri" panose="020F0502020204030204" pitchFamily="34" charset="0"/>
              </a:rPr>
              <a:t>  </a:t>
            </a:r>
            <a:r>
              <a:rPr lang="el-GR" sz="2000" i="1" kern="1200" dirty="0">
                <a:solidFill>
                  <a:srgbClr val="FFFF00"/>
                </a:solidFill>
                <a:highlight>
                  <a:srgbClr val="FF0000"/>
                </a:highlight>
                <a:latin typeface="Calibri" panose="020F0502020204030204" pitchFamily="34" charset="0"/>
              </a:rPr>
              <a:t> </a:t>
            </a:r>
            <a:r>
              <a:rPr lang="en-US" sz="2000" i="1" kern="1200" dirty="0">
                <a:solidFill>
                  <a:srgbClr val="FFFF00"/>
                </a:solidFill>
                <a:highlight>
                  <a:srgbClr val="FF0000"/>
                </a:highlight>
                <a:latin typeface="Calibri" panose="020F0502020204030204" pitchFamily="34" charset="0"/>
              </a:rPr>
              <a:t>week</a:t>
            </a:r>
            <a:r>
              <a:rPr lang="en-US" sz="2000" i="1" kern="1200" dirty="0">
                <a:solidFill>
                  <a:srgbClr val="FFFF00"/>
                </a:solidFill>
                <a:latin typeface="Calibri" panose="020F0502020204030204" pitchFamily="34" charset="0"/>
              </a:rPr>
              <a:t> of gestation</a:t>
            </a:r>
            <a:endParaRPr lang="en-US" sz="1800" dirty="0">
              <a:solidFill>
                <a:srgbClr val="FFFF00"/>
              </a:solidFill>
              <a:cs typeface="Tahoma" pitchFamily="34" charset="0"/>
            </a:endParaRPr>
          </a:p>
          <a:p>
            <a:pPr lvl="2" algn="just" eaLnBrk="1" hangingPunct="1">
              <a:lnSpc>
                <a:spcPct val="130000"/>
              </a:lnSpc>
              <a:buSzPct val="125000"/>
              <a:defRPr/>
            </a:pPr>
            <a:r>
              <a:rPr lang="en-US" sz="2000" i="1" dirty="0">
                <a:solidFill>
                  <a:srgbClr val="FFFF00"/>
                </a:solidFill>
                <a:highlight>
                  <a:srgbClr val="FF0000"/>
                </a:highlight>
                <a:latin typeface="Calibri" panose="020F0502020204030204" pitchFamily="34" charset="0"/>
                <a:cs typeface="Calibri" panose="020F0502020204030204" pitchFamily="34" charset="0"/>
              </a:rPr>
              <a:t>new onset </a:t>
            </a:r>
            <a:r>
              <a:rPr lang="en-US" sz="2000" i="1" u="sng" dirty="0">
                <a:solidFill>
                  <a:srgbClr val="FFFF00"/>
                </a:solidFill>
                <a:highlight>
                  <a:srgbClr val="FF0000"/>
                </a:highlight>
                <a:latin typeface="Calibri" panose="020F0502020204030204" pitchFamily="34" charset="0"/>
                <a:cs typeface="Calibri" panose="020F0502020204030204" pitchFamily="34" charset="0"/>
              </a:rPr>
              <a:t>Hypertension</a:t>
            </a:r>
          </a:p>
          <a:p>
            <a:pPr lvl="2" algn="just" eaLnBrk="1" hangingPunct="1">
              <a:lnSpc>
                <a:spcPct val="130000"/>
              </a:lnSpc>
              <a:buSzPct val="125000"/>
              <a:defRPr/>
            </a:pPr>
            <a:endParaRPr lang="el-GR" sz="2000" i="1" u="sng" dirty="0">
              <a:solidFill>
                <a:srgbClr val="FFC000"/>
              </a:solidFill>
              <a:cs typeface="Tahoma" pitchFamily="34" charset="0"/>
            </a:endParaRPr>
          </a:p>
          <a:p>
            <a:pPr marL="914466" lvl="2" indent="0" algn="just" eaLnBrk="1" hangingPunct="1">
              <a:lnSpc>
                <a:spcPct val="130000"/>
              </a:lnSpc>
              <a:buSzPct val="125000"/>
              <a:buNone/>
              <a:defRPr/>
            </a:pPr>
            <a:endParaRPr lang="el-GR" sz="2000" i="1" u="sng" dirty="0">
              <a:solidFill>
                <a:srgbClr val="FFC000"/>
              </a:solidFill>
              <a:cs typeface="Tahoma" pitchFamily="34" charset="0"/>
            </a:endParaRPr>
          </a:p>
          <a:p>
            <a:pPr marL="914466" lvl="2" indent="0" algn="just" eaLnBrk="1" hangingPunct="1">
              <a:lnSpc>
                <a:spcPct val="130000"/>
              </a:lnSpc>
              <a:buSzPct val="125000"/>
              <a:buNone/>
              <a:defRPr/>
            </a:pPr>
            <a:r>
              <a:rPr lang="el-GR" sz="3600" dirty="0">
                <a:solidFill>
                  <a:srgbClr val="FF0000"/>
                </a:solidFill>
                <a:latin typeface="+mj-lt"/>
              </a:rPr>
              <a:t>		</a:t>
            </a:r>
            <a:endParaRPr lang="el-GR" sz="4400" i="1" u="sng" dirty="0">
              <a:solidFill>
                <a:srgbClr val="FFC000"/>
              </a:solidFill>
              <a:effectLst/>
              <a:highlight>
                <a:srgbClr val="FFFF00"/>
              </a:highlight>
              <a:latin typeface="Calibri" panose="020F0502020204030204" pitchFamily="34" charset="0"/>
              <a:cs typeface="Calibri" panose="020F0502020204030204" pitchFamily="34" charset="0"/>
            </a:endParaRPr>
          </a:p>
          <a:p>
            <a:pPr marL="914466" lvl="2" indent="0" algn="just" eaLnBrk="1" hangingPunct="1">
              <a:lnSpc>
                <a:spcPct val="130000"/>
              </a:lnSpc>
              <a:buSzPct val="125000"/>
              <a:buNone/>
              <a:defRPr/>
            </a:pPr>
            <a:r>
              <a:rPr lang="el-GR" sz="2801" i="1" dirty="0">
                <a:solidFill>
                  <a:srgbClr val="00FFFF"/>
                </a:solidFill>
                <a:cs typeface="Tahoma" pitchFamily="34" charset="0"/>
              </a:rPr>
              <a:t>				</a:t>
            </a:r>
            <a:endParaRPr lang="en-US" sz="2000" i="1" dirty="0">
              <a:solidFill>
                <a:srgbClr val="00FFFF"/>
              </a:solidFill>
              <a:cs typeface="Tahoma" pitchFamily="34" charset="0"/>
            </a:endParaRPr>
          </a:p>
        </p:txBody>
      </p:sp>
      <p:sp>
        <p:nvSpPr>
          <p:cNvPr id="4" name="Rectangle 3">
            <a:extLst>
              <a:ext uri="{FF2B5EF4-FFF2-40B4-BE49-F238E27FC236}">
                <a16:creationId xmlns:a16="http://schemas.microsoft.com/office/drawing/2014/main" id="{5F108384-BEF7-88F3-61F4-E50CB7330D2D}"/>
              </a:ext>
            </a:extLst>
          </p:cNvPr>
          <p:cNvSpPr>
            <a:spLocks noChangeArrowheads="1"/>
          </p:cNvSpPr>
          <p:nvPr/>
        </p:nvSpPr>
        <p:spPr bwMode="auto">
          <a:xfrm>
            <a:off x="2132013" y="2781301"/>
            <a:ext cx="4464050" cy="1079500"/>
          </a:xfrm>
          <a:prstGeom prst="rect">
            <a:avLst/>
          </a:prstGeom>
          <a:solidFill>
            <a:srgbClr val="800080"/>
          </a:solidFill>
          <a:ln w="28575">
            <a:solidFill>
              <a:srgbClr val="FFC000"/>
            </a:solidFill>
            <a:miter lim="800000"/>
            <a:headEnd/>
            <a:tailEnd/>
          </a:ln>
        </p:spPr>
        <p:txBody>
          <a:bodyPr/>
          <a:lstStyle/>
          <a:p>
            <a:pPr>
              <a:lnSpc>
                <a:spcPct val="120000"/>
              </a:lnSpc>
              <a:spcBef>
                <a:spcPct val="20000"/>
              </a:spcBef>
              <a:spcAft>
                <a:spcPts val="100"/>
              </a:spcAft>
              <a:buClr>
                <a:srgbClr val="FF9900"/>
              </a:buClr>
              <a:buSzPct val="135000"/>
              <a:defRPr/>
            </a:pPr>
            <a:r>
              <a:rPr lang="el-GR" sz="1600" dirty="0">
                <a:solidFill>
                  <a:schemeClr val="bg1"/>
                </a:solidFill>
                <a:effectLst>
                  <a:outerShdw blurRad="38100" dist="38100" dir="2700000" algn="tl">
                    <a:srgbClr val="000000"/>
                  </a:outerShdw>
                </a:effectLst>
                <a:cs typeface="Arial Unicode MS" panose="020B0604020202020204" pitchFamily="34" charset="-128"/>
              </a:rPr>
              <a:t>  </a:t>
            </a:r>
            <a:r>
              <a:rPr lang="en-US" sz="1600" dirty="0">
                <a:solidFill>
                  <a:schemeClr val="bg1"/>
                </a:solidFill>
                <a:effectLst>
                  <a:outerShdw blurRad="38100" dist="38100" dir="2700000" algn="tl">
                    <a:srgbClr val="000000"/>
                  </a:outerShdw>
                </a:effectLst>
                <a:cs typeface="Arial Unicode MS" panose="020B0604020202020204" pitchFamily="34" charset="-128"/>
              </a:rPr>
              <a:t>Systolic BP </a:t>
            </a:r>
            <a:r>
              <a:rPr lang="el-GR" sz="1600" dirty="0">
                <a:solidFill>
                  <a:schemeClr val="bg1"/>
                </a:solidFill>
                <a:effectLst>
                  <a:outerShdw blurRad="38100" dist="38100" dir="2700000" algn="tl">
                    <a:srgbClr val="000000"/>
                  </a:outerShdw>
                </a:effectLst>
                <a:latin typeface="Tahoma" pitchFamily="34" charset="0"/>
                <a:cs typeface="Arial Unicode MS" panose="020B0604020202020204" pitchFamily="34" charset="-128"/>
              </a:rPr>
              <a:t>≥ 140</a:t>
            </a:r>
            <a:r>
              <a:rPr lang="en-US" sz="1600" dirty="0">
                <a:solidFill>
                  <a:schemeClr val="bg1"/>
                </a:solidFill>
                <a:effectLst>
                  <a:outerShdw blurRad="38100" dist="38100" dir="2700000" algn="tl">
                    <a:srgbClr val="000000"/>
                  </a:outerShdw>
                </a:effectLst>
                <a:latin typeface="Tahoma" pitchFamily="34" charset="0"/>
                <a:cs typeface="Arial Unicode MS" panose="020B0604020202020204" pitchFamily="34" charset="-128"/>
              </a:rPr>
              <a:t> </a:t>
            </a:r>
            <a:r>
              <a:rPr lang="en-US" sz="1200" dirty="0">
                <a:solidFill>
                  <a:schemeClr val="bg1"/>
                </a:solidFill>
                <a:effectLst>
                  <a:outerShdw blurRad="38100" dist="38100" dir="2700000" algn="tl">
                    <a:srgbClr val="000000"/>
                  </a:outerShdw>
                </a:effectLst>
                <a:latin typeface="Tahoma" pitchFamily="34" charset="0"/>
                <a:cs typeface="Arial Unicode MS" panose="020B0604020202020204" pitchFamily="34" charset="-128"/>
              </a:rPr>
              <a:t>mmHg</a:t>
            </a:r>
            <a:r>
              <a:rPr lang="en-US" sz="1600" dirty="0">
                <a:solidFill>
                  <a:schemeClr val="bg1"/>
                </a:solidFill>
                <a:effectLst>
                  <a:outerShdw blurRad="38100" dist="38100" dir="2700000" algn="tl">
                    <a:srgbClr val="000000"/>
                  </a:outerShdw>
                </a:effectLst>
                <a:latin typeface="Tahoma" pitchFamily="34" charset="0"/>
                <a:cs typeface="Arial Unicode MS" panose="020B0604020202020204" pitchFamily="34" charset="-128"/>
              </a:rPr>
              <a:t> </a:t>
            </a:r>
            <a:endParaRPr lang="el-GR" sz="1600" dirty="0">
              <a:solidFill>
                <a:schemeClr val="bg1"/>
              </a:solidFill>
              <a:effectLst>
                <a:outerShdw blurRad="38100" dist="38100" dir="2700000" algn="tl">
                  <a:srgbClr val="000000"/>
                </a:outerShdw>
              </a:effectLst>
              <a:latin typeface="Tahoma" pitchFamily="34" charset="0"/>
              <a:cs typeface="Arial Unicode MS" panose="020B0604020202020204" pitchFamily="34" charset="-128"/>
            </a:endParaRPr>
          </a:p>
          <a:p>
            <a:pPr marL="342925" indent="-342925">
              <a:lnSpc>
                <a:spcPct val="90000"/>
              </a:lnSpc>
              <a:spcBef>
                <a:spcPct val="20000"/>
              </a:spcBef>
              <a:spcAft>
                <a:spcPts val="100"/>
              </a:spcAft>
              <a:buClr>
                <a:srgbClr val="FF9900"/>
              </a:buClr>
              <a:buSzPct val="135000"/>
              <a:defRPr/>
            </a:pPr>
            <a:r>
              <a:rPr lang="el-GR" sz="1600" dirty="0">
                <a:solidFill>
                  <a:schemeClr val="bg1"/>
                </a:solidFill>
                <a:effectLst>
                  <a:outerShdw blurRad="38100" dist="38100" dir="2700000" algn="tl">
                    <a:srgbClr val="000000"/>
                  </a:outerShdw>
                </a:effectLst>
                <a:latin typeface="Tahoma" pitchFamily="34" charset="0"/>
                <a:cs typeface="Arial Unicode MS" panose="020B0604020202020204" pitchFamily="34" charset="-128"/>
              </a:rPr>
              <a:t>			</a:t>
            </a:r>
            <a:r>
              <a:rPr lang="en-US" sz="1600" dirty="0">
                <a:solidFill>
                  <a:srgbClr val="FFFF00"/>
                </a:solidFill>
                <a:effectLst>
                  <a:outerShdw blurRad="38100" dist="38100" dir="2700000" algn="tl">
                    <a:srgbClr val="000000"/>
                  </a:outerShdw>
                </a:effectLst>
                <a:latin typeface="Tahoma" pitchFamily="34" charset="0"/>
                <a:cs typeface="Arial Unicode MS" panose="020B0604020202020204" pitchFamily="34" charset="-128"/>
              </a:rPr>
              <a:t>and</a:t>
            </a:r>
            <a:r>
              <a:rPr lang="el-GR" sz="1600" dirty="0">
                <a:solidFill>
                  <a:srgbClr val="FFFF00"/>
                </a:solidFill>
                <a:effectLst>
                  <a:outerShdw blurRad="38100" dist="38100" dir="2700000" algn="tl">
                    <a:srgbClr val="000000"/>
                  </a:outerShdw>
                </a:effectLst>
                <a:latin typeface="Tahoma" pitchFamily="34" charset="0"/>
                <a:cs typeface="Arial Unicode MS" panose="020B0604020202020204" pitchFamily="34" charset="-128"/>
              </a:rPr>
              <a:t>/</a:t>
            </a:r>
            <a:r>
              <a:rPr lang="en-US" sz="1600" dirty="0">
                <a:solidFill>
                  <a:srgbClr val="FFFF00"/>
                </a:solidFill>
                <a:effectLst>
                  <a:outerShdw blurRad="38100" dist="38100" dir="2700000" algn="tl">
                    <a:srgbClr val="000000"/>
                  </a:outerShdw>
                </a:effectLst>
                <a:latin typeface="Tahoma" pitchFamily="34" charset="0"/>
                <a:cs typeface="Arial Unicode MS" panose="020B0604020202020204" pitchFamily="34" charset="-128"/>
              </a:rPr>
              <a:t>or</a:t>
            </a:r>
            <a:r>
              <a:rPr lang="el-GR" sz="1600" dirty="0">
                <a:solidFill>
                  <a:srgbClr val="FFFF00"/>
                </a:solidFill>
                <a:effectLst>
                  <a:outerShdw blurRad="38100" dist="38100" dir="2700000" algn="tl">
                    <a:srgbClr val="000000"/>
                  </a:outerShdw>
                </a:effectLst>
                <a:latin typeface="Tahoma" pitchFamily="34" charset="0"/>
                <a:cs typeface="Arial Unicode MS" panose="020B0604020202020204" pitchFamily="34" charset="-128"/>
              </a:rPr>
              <a:t> </a:t>
            </a:r>
            <a:r>
              <a:rPr lang="en-US" sz="1600" dirty="0">
                <a:solidFill>
                  <a:schemeClr val="bg1"/>
                </a:solidFill>
                <a:effectLst>
                  <a:outerShdw blurRad="38100" dist="38100" dir="2700000" algn="tl">
                    <a:srgbClr val="000000"/>
                  </a:outerShdw>
                </a:effectLst>
                <a:latin typeface="Tahoma" pitchFamily="34" charset="0"/>
                <a:cs typeface="Arial Unicode MS" panose="020B0604020202020204" pitchFamily="34" charset="-128"/>
              </a:rPr>
              <a:t>	</a:t>
            </a:r>
            <a:r>
              <a:rPr lang="el-GR" sz="1600" dirty="0">
                <a:solidFill>
                  <a:schemeClr val="bg1"/>
                </a:solidFill>
                <a:effectLst>
                  <a:outerShdw blurRad="38100" dist="38100" dir="2700000" algn="tl">
                    <a:srgbClr val="000000"/>
                  </a:outerShdw>
                </a:effectLst>
                <a:latin typeface="Tahoma" pitchFamily="34" charset="0"/>
                <a:cs typeface="Arial Unicode MS" panose="020B0604020202020204" pitchFamily="34" charset="-128"/>
              </a:rPr>
              <a:t>      </a:t>
            </a:r>
            <a:r>
              <a:rPr lang="en-US" sz="1600" i="1" dirty="0">
                <a:solidFill>
                  <a:srgbClr val="FFFF00"/>
                </a:solidFill>
                <a:effectLst>
                  <a:outerShdw blurRad="38100" dist="38100" dir="2700000" algn="tl">
                    <a:srgbClr val="000000"/>
                  </a:outerShdw>
                </a:effectLst>
                <a:latin typeface="Tahoma" pitchFamily="34" charset="0"/>
                <a:cs typeface="Arial Unicode MS" panose="020B0604020202020204" pitchFamily="34" charset="-128"/>
              </a:rPr>
              <a:t>x2 (&gt;4h)</a:t>
            </a:r>
            <a:endParaRPr lang="el-GR" sz="1600" i="1" dirty="0">
              <a:solidFill>
                <a:srgbClr val="FFFF00"/>
              </a:solidFill>
              <a:effectLst>
                <a:outerShdw blurRad="38100" dist="38100" dir="2700000" algn="tl">
                  <a:srgbClr val="000000"/>
                </a:outerShdw>
              </a:effectLst>
              <a:latin typeface="Tahoma" pitchFamily="34" charset="0"/>
              <a:cs typeface="Arial Unicode MS" panose="020B0604020202020204" pitchFamily="34" charset="-128"/>
            </a:endParaRPr>
          </a:p>
          <a:p>
            <a:pPr marL="342925" indent="-342925">
              <a:lnSpc>
                <a:spcPct val="90000"/>
              </a:lnSpc>
              <a:spcBef>
                <a:spcPct val="20000"/>
              </a:spcBef>
              <a:spcAft>
                <a:spcPts val="100"/>
              </a:spcAft>
              <a:buClr>
                <a:srgbClr val="FF9900"/>
              </a:buClr>
              <a:buSzPct val="135000"/>
              <a:defRPr/>
            </a:pPr>
            <a:r>
              <a:rPr lang="el-GR" sz="1600" dirty="0">
                <a:solidFill>
                  <a:schemeClr val="bg1"/>
                </a:solidFill>
                <a:effectLst>
                  <a:outerShdw blurRad="38100" dist="38100" dir="2700000" algn="tl">
                    <a:srgbClr val="000000"/>
                  </a:outerShdw>
                </a:effectLst>
                <a:cs typeface="Arial Unicode MS" panose="020B0604020202020204" pitchFamily="34" charset="-128"/>
              </a:rPr>
              <a:t>  </a:t>
            </a:r>
            <a:r>
              <a:rPr lang="en-US" sz="1600" dirty="0">
                <a:solidFill>
                  <a:schemeClr val="bg1"/>
                </a:solidFill>
                <a:effectLst>
                  <a:outerShdw blurRad="38100" dist="38100" dir="2700000" algn="tl">
                    <a:srgbClr val="000000"/>
                  </a:outerShdw>
                </a:effectLst>
                <a:cs typeface="Arial Unicode MS" panose="020B0604020202020204" pitchFamily="34" charset="-128"/>
              </a:rPr>
              <a:t>Diastolic BP </a:t>
            </a:r>
            <a:r>
              <a:rPr lang="el-GR" sz="1600" dirty="0">
                <a:solidFill>
                  <a:schemeClr val="bg1"/>
                </a:solidFill>
                <a:effectLst>
                  <a:outerShdw blurRad="38100" dist="38100" dir="2700000" algn="tl">
                    <a:srgbClr val="000000"/>
                  </a:outerShdw>
                </a:effectLst>
                <a:latin typeface="Tahoma" pitchFamily="34" charset="0"/>
                <a:cs typeface="Arial Unicode MS" panose="020B0604020202020204" pitchFamily="34" charset="-128"/>
              </a:rPr>
              <a:t>≥ 90</a:t>
            </a:r>
            <a:r>
              <a:rPr lang="en-US" sz="1600" dirty="0">
                <a:solidFill>
                  <a:schemeClr val="bg1"/>
                </a:solidFill>
                <a:effectLst>
                  <a:outerShdw blurRad="38100" dist="38100" dir="2700000" algn="tl">
                    <a:srgbClr val="000000"/>
                  </a:outerShdw>
                </a:effectLst>
                <a:latin typeface="Tahoma" pitchFamily="34" charset="0"/>
                <a:cs typeface="Arial Unicode MS" panose="020B0604020202020204" pitchFamily="34" charset="-128"/>
              </a:rPr>
              <a:t> </a:t>
            </a:r>
            <a:r>
              <a:rPr lang="en-US" sz="1200" dirty="0">
                <a:solidFill>
                  <a:schemeClr val="bg1"/>
                </a:solidFill>
                <a:effectLst>
                  <a:outerShdw blurRad="38100" dist="38100" dir="2700000" algn="tl">
                    <a:srgbClr val="000000"/>
                  </a:outerShdw>
                </a:effectLst>
                <a:latin typeface="Tahoma" pitchFamily="34" charset="0"/>
                <a:cs typeface="Arial Unicode MS" panose="020B0604020202020204" pitchFamily="34" charset="-128"/>
              </a:rPr>
              <a:t>mmHg</a:t>
            </a:r>
            <a:r>
              <a:rPr lang="en-US" sz="1600" dirty="0">
                <a:solidFill>
                  <a:schemeClr val="bg1"/>
                </a:solidFill>
                <a:effectLst>
                  <a:outerShdw blurRad="38100" dist="38100" dir="2700000" algn="tl">
                    <a:srgbClr val="000000"/>
                  </a:outerShdw>
                </a:effectLst>
                <a:latin typeface="Tahoma" pitchFamily="34" charset="0"/>
                <a:cs typeface="Arial Unicode MS" panose="020B0604020202020204" pitchFamily="34" charset="-128"/>
              </a:rPr>
              <a:t> </a:t>
            </a:r>
          </a:p>
        </p:txBody>
      </p:sp>
      <p:pic>
        <p:nvPicPr>
          <p:cNvPr id="8198" name="Graphic 13" descr="Pregnant lady">
            <a:extLst>
              <a:ext uri="{FF2B5EF4-FFF2-40B4-BE49-F238E27FC236}">
                <a16:creationId xmlns:a16="http://schemas.microsoft.com/office/drawing/2014/main" id="{13593C36-1EA3-FE4A-DA3F-156DDF69B6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1158" y="1315879"/>
            <a:ext cx="989013"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Rounded Corners 5">
            <a:extLst>
              <a:ext uri="{FF2B5EF4-FFF2-40B4-BE49-F238E27FC236}">
                <a16:creationId xmlns:a16="http://schemas.microsoft.com/office/drawing/2014/main" id="{15C64FE9-F02C-D50C-BB25-D311A8E38CB4}"/>
              </a:ext>
            </a:extLst>
          </p:cNvPr>
          <p:cNvSpPr/>
          <p:nvPr/>
        </p:nvSpPr>
        <p:spPr>
          <a:xfrm>
            <a:off x="1482725" y="1268413"/>
            <a:ext cx="8177213" cy="2736850"/>
          </a:xfrm>
          <a:prstGeom prst="roundRect">
            <a:avLst/>
          </a:prstGeom>
          <a:noFill/>
          <a:ln w="38100">
            <a:solidFill>
              <a:srgbClr val="99FF33"/>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l-GR" sz="2801"/>
          </a:p>
        </p:txBody>
      </p:sp>
      <p:sp>
        <p:nvSpPr>
          <p:cNvPr id="11" name="TextBox 10">
            <a:extLst>
              <a:ext uri="{FF2B5EF4-FFF2-40B4-BE49-F238E27FC236}">
                <a16:creationId xmlns:a16="http://schemas.microsoft.com/office/drawing/2014/main" id="{18971287-D363-8D3A-54C3-CA9E9A4532CF}"/>
              </a:ext>
            </a:extLst>
          </p:cNvPr>
          <p:cNvSpPr txBox="1">
            <a:spLocks noChangeArrowheads="1"/>
          </p:cNvSpPr>
          <p:nvPr/>
        </p:nvSpPr>
        <p:spPr bwMode="auto">
          <a:xfrm>
            <a:off x="7951812" y="2420888"/>
            <a:ext cx="1728192" cy="707886"/>
          </a:xfrm>
          <a:prstGeom prst="rect">
            <a:avLst/>
          </a:prstGeom>
          <a:solidFill>
            <a:srgbClr val="66FF66"/>
          </a:solidFill>
          <a:ln>
            <a:noFill/>
          </a:ln>
        </p:spPr>
        <p:txBody>
          <a:bodyPr wrap="square">
            <a:spAutoFit/>
          </a:bodyPr>
          <a:lstStyle>
            <a:lvl1pPr>
              <a:spcBef>
                <a:spcPct val="20000"/>
              </a:spcBef>
              <a:buClr>
                <a:srgbClr val="FF9900"/>
              </a:buClr>
              <a:buSzPct val="115000"/>
              <a:buChar char="•"/>
              <a:defRPr sz="3200" b="1">
                <a:solidFill>
                  <a:schemeClr val="bg1"/>
                </a:solidFill>
                <a:latin typeface="Tahoma" panose="020B0604030504040204" pitchFamily="34" charset="0"/>
                <a:ea typeface="Arial Unicode MS" panose="020B0604020202020204" pitchFamily="34" charset="-128"/>
                <a:cs typeface="Arial Unicode MS" panose="020B0604020202020204" pitchFamily="34" charset="-128"/>
              </a:defRPr>
            </a:lvl1pPr>
            <a:lvl2pPr marL="742950" indent="-285750">
              <a:spcBef>
                <a:spcPct val="20000"/>
              </a:spcBef>
              <a:buChar char="–"/>
              <a:defRPr sz="2800" b="1">
                <a:solidFill>
                  <a:schemeClr val="bg1"/>
                </a:solidFill>
                <a:latin typeface="Tahoma" panose="020B0604030504040204" pitchFamily="34" charset="0"/>
                <a:ea typeface="Arial Unicode MS" panose="020B0604020202020204" pitchFamily="34" charset="-128"/>
                <a:cs typeface="Arial Unicode MS" panose="020B0604020202020204" pitchFamily="34" charset="-128"/>
              </a:defRPr>
            </a:lvl2pPr>
            <a:lvl3pPr marL="1143000" indent="-228600">
              <a:spcBef>
                <a:spcPct val="20000"/>
              </a:spcBef>
              <a:buChar char="•"/>
              <a:defRPr sz="2400" b="1">
                <a:solidFill>
                  <a:schemeClr val="bg1"/>
                </a:solidFill>
                <a:latin typeface="Tahoma" panose="020B0604030504040204" pitchFamily="34" charset="0"/>
                <a:ea typeface="Arial Unicode MS" panose="020B0604020202020204" pitchFamily="34" charset="-128"/>
                <a:cs typeface="Arial Unicode MS" panose="020B0604020202020204" pitchFamily="34" charset="-128"/>
              </a:defRPr>
            </a:lvl3pPr>
            <a:lvl4pPr marL="1600200" indent="-228600">
              <a:spcBef>
                <a:spcPct val="20000"/>
              </a:spcBef>
              <a:buChar char="–"/>
              <a:defRPr sz="2000" b="1">
                <a:solidFill>
                  <a:schemeClr val="bg1"/>
                </a:solidFill>
                <a:latin typeface="Tahoma" panose="020B0604030504040204" pitchFamily="34" charset="0"/>
                <a:ea typeface="Arial Unicode MS" panose="020B0604020202020204" pitchFamily="34" charset="-128"/>
                <a:cs typeface="Arial Unicode MS" panose="020B0604020202020204" pitchFamily="34" charset="-128"/>
              </a:defRPr>
            </a:lvl4pPr>
            <a:lvl5pPr marL="2057400" indent="-228600">
              <a:spcBef>
                <a:spcPct val="20000"/>
              </a:spcBef>
              <a:buChar char="»"/>
              <a:defRPr sz="2000" b="1">
                <a:solidFill>
                  <a:schemeClr val="bg1"/>
                </a:solidFill>
                <a:latin typeface="Tahoma" panose="020B060403050404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cs typeface="Arial Unicode MS" panose="020B0604020202020204" pitchFamily="34" charset="-128"/>
              </a:defRPr>
            </a:lvl9pPr>
          </a:lstStyle>
          <a:p>
            <a:pPr>
              <a:spcBef>
                <a:spcPct val="0"/>
              </a:spcBef>
              <a:buClrTx/>
              <a:buSzTx/>
              <a:buFontTx/>
              <a:buNone/>
              <a:defRPr/>
            </a:pPr>
            <a:r>
              <a:rPr lang="en-US" altLang="el-GR" sz="2000" dirty="0">
                <a:solidFill>
                  <a:srgbClr val="990000"/>
                </a:solidFill>
                <a:highlight>
                  <a:srgbClr val="00FF00"/>
                </a:highlight>
                <a:latin typeface="Calibri" panose="020F0502020204030204" pitchFamily="34" charset="0"/>
              </a:rPr>
              <a:t>Gestational Hypertension</a:t>
            </a:r>
            <a:endParaRPr lang="el-GR" altLang="el-GR" sz="2000" dirty="0">
              <a:solidFill>
                <a:srgbClr val="990000"/>
              </a:solidFill>
              <a:highlight>
                <a:srgbClr val="00FF00"/>
              </a:highlight>
              <a:latin typeface="Calibri" panose="020F0502020204030204" pitchFamily="34" charset="0"/>
            </a:endParaRPr>
          </a:p>
        </p:txBody>
      </p:sp>
      <p:sp>
        <p:nvSpPr>
          <p:cNvPr id="2" name="Rectangle 1">
            <a:extLst>
              <a:ext uri="{FF2B5EF4-FFF2-40B4-BE49-F238E27FC236}">
                <a16:creationId xmlns:a16="http://schemas.microsoft.com/office/drawing/2014/main" id="{3A550E60-08B6-04E9-2FD3-526F9D82CD88}"/>
              </a:ext>
            </a:extLst>
          </p:cNvPr>
          <p:cNvSpPr>
            <a:spLocks noChangeArrowheads="1"/>
          </p:cNvSpPr>
          <p:nvPr/>
        </p:nvSpPr>
        <p:spPr bwMode="auto">
          <a:xfrm>
            <a:off x="299020" y="6453336"/>
            <a:ext cx="97932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a:spcBef>
                <a:spcPct val="20000"/>
              </a:spcBef>
              <a:buClr>
                <a:srgbClr val="FF9900"/>
              </a:buClr>
              <a:buSzPct val="115000"/>
              <a:buChar char="•"/>
              <a:defRPr sz="3200" b="1">
                <a:solidFill>
                  <a:schemeClr val="bg1"/>
                </a:solidFill>
                <a:latin typeface="Tahoma" panose="020B0604030504040204" pitchFamily="34" charset="0"/>
                <a:ea typeface="Arial Unicode MS" pitchFamily="34" charset="-128"/>
              </a:defRPr>
            </a:lvl1pPr>
            <a:lvl2pPr>
              <a:spcBef>
                <a:spcPct val="20000"/>
              </a:spcBef>
              <a:buChar char="–"/>
              <a:defRPr sz="2800" b="1">
                <a:solidFill>
                  <a:schemeClr val="bg1"/>
                </a:solidFill>
                <a:latin typeface="Tahoma" panose="020B0604030504040204" pitchFamily="34" charset="0"/>
                <a:ea typeface="Arial Unicode MS" pitchFamily="34" charset="-128"/>
              </a:defRPr>
            </a:lvl2pPr>
            <a:lvl3pPr marL="1143000" indent="-228600">
              <a:spcBef>
                <a:spcPct val="20000"/>
              </a:spcBef>
              <a:buChar char="•"/>
              <a:defRPr sz="2400" b="1">
                <a:solidFill>
                  <a:schemeClr val="bg1"/>
                </a:solidFill>
                <a:latin typeface="Tahoma" panose="020B0604030504040204" pitchFamily="34" charset="0"/>
                <a:ea typeface="Arial Unicode MS" pitchFamily="34" charset="-128"/>
              </a:defRPr>
            </a:lvl3pPr>
            <a:lvl4pPr marL="1600200" indent="-228600">
              <a:spcBef>
                <a:spcPct val="20000"/>
              </a:spcBef>
              <a:buChar char="–"/>
              <a:defRPr sz="2000" b="1">
                <a:solidFill>
                  <a:schemeClr val="bg1"/>
                </a:solidFill>
                <a:latin typeface="Tahoma" panose="020B0604030504040204" pitchFamily="34" charset="0"/>
                <a:ea typeface="Arial Unicode MS" pitchFamily="34" charset="-128"/>
              </a:defRPr>
            </a:lvl4pPr>
            <a:lvl5pPr marL="2057400" indent="-228600">
              <a:spcBef>
                <a:spcPct val="20000"/>
              </a:spcBef>
              <a:buChar char="»"/>
              <a:defRPr sz="2000" b="1">
                <a:solidFill>
                  <a:schemeClr val="bg1"/>
                </a:solidFill>
                <a:latin typeface="Tahoma" panose="020B0604030504040204" pitchFamily="34" charset="0"/>
                <a:ea typeface="Arial Unicode MS" pitchFamily="34" charset="-128"/>
              </a:defRPr>
            </a:lvl5pPr>
            <a:lvl6pPr marL="25146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6pPr>
            <a:lvl7pPr marL="29718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7pPr>
            <a:lvl8pPr marL="34290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8pPr>
            <a:lvl9pPr marL="38862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9pPr>
          </a:lstStyle>
          <a:p>
            <a:pPr marL="0" lvl="1">
              <a:spcBef>
                <a:spcPct val="0"/>
              </a:spcBef>
              <a:buNone/>
            </a:pPr>
            <a:r>
              <a:rPr lang="en-US" altLang="el-GR" sz="1600" b="0" dirty="0">
                <a:latin typeface="Calibri" panose="020F0502020204030204" pitchFamily="34" charset="0"/>
              </a:rPr>
              <a:t>ACOG Practice Bulletin No. 2</a:t>
            </a:r>
            <a:r>
              <a:rPr lang="el-GR" altLang="el-GR" sz="1600" b="0" dirty="0">
                <a:latin typeface="Calibri" panose="020F0502020204030204" pitchFamily="34" charset="0"/>
              </a:rPr>
              <a:t>2</a:t>
            </a:r>
            <a:r>
              <a:rPr lang="en-US" altLang="el-GR" sz="1600" b="0" dirty="0">
                <a:latin typeface="Calibri" panose="020F0502020204030204" pitchFamily="34" charset="0"/>
              </a:rPr>
              <a:t>2			</a:t>
            </a:r>
            <a:r>
              <a:rPr lang="el-GR" altLang="el-GR" sz="1600" b="0" dirty="0">
                <a:latin typeface="Calibri" panose="020F0502020204030204" pitchFamily="34" charset="0"/>
              </a:rPr>
              <a:t>              		   </a:t>
            </a:r>
            <a:r>
              <a:rPr lang="el-GR" altLang="el-GR" sz="1600" b="0" dirty="0" err="1">
                <a:latin typeface="Calibri" panose="020F0502020204030204" pitchFamily="34" charset="0"/>
              </a:rPr>
              <a:t>Obstet</a:t>
            </a:r>
            <a:r>
              <a:rPr lang="el-GR" altLang="el-GR" sz="1600" b="0" dirty="0">
                <a:latin typeface="Calibri" panose="020F0502020204030204" pitchFamily="34" charset="0"/>
              </a:rPr>
              <a:t> </a:t>
            </a:r>
            <a:r>
              <a:rPr lang="el-GR" altLang="el-GR" sz="1600" b="0" dirty="0" err="1">
                <a:latin typeface="Calibri" panose="020F0502020204030204" pitchFamily="34" charset="0"/>
              </a:rPr>
              <a:t>Gynecol</a:t>
            </a:r>
            <a:r>
              <a:rPr lang="el-GR" altLang="el-GR" sz="1600" b="0" dirty="0">
                <a:latin typeface="Calibri" panose="020F0502020204030204" pitchFamily="34" charset="0"/>
              </a:rPr>
              <a:t>. 2020;135(1):e237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CD2AD8A-74FE-FF51-5BBF-7C4D12995430}"/>
              </a:ext>
            </a:extLst>
          </p:cNvPr>
          <p:cNvSpPr txBox="1"/>
          <p:nvPr/>
        </p:nvSpPr>
        <p:spPr>
          <a:xfrm>
            <a:off x="895028" y="404664"/>
            <a:ext cx="8659879" cy="5724901"/>
          </a:xfrm>
          <a:prstGeom prst="rect">
            <a:avLst/>
          </a:prstGeom>
          <a:noFill/>
        </p:spPr>
        <p:txBody>
          <a:bodyPr wrap="square">
            <a:spAutoFit/>
          </a:bodyPr>
          <a:lstStyle/>
          <a:p>
            <a:pPr algn="ctr">
              <a:defRPr/>
            </a:pPr>
            <a:r>
              <a:rPr lang="en-US" sz="2400" dirty="0">
                <a:solidFill>
                  <a:srgbClr val="FFFF00"/>
                </a:solidFill>
                <a:cs typeface="Arial Unicode MS" panose="020B0604020202020204" pitchFamily="34" charset="-128"/>
              </a:rPr>
              <a:t>Pre eclamptic syndromes and kidney injury mechanisms</a:t>
            </a:r>
            <a:endParaRPr lang="el-GR" sz="2400" u="sng" dirty="0">
              <a:solidFill>
                <a:srgbClr val="FFC000"/>
              </a:solidFill>
              <a:cs typeface="Arial Unicode MS" panose="020B0604020202020204" pitchFamily="34" charset="-128"/>
            </a:endParaRPr>
          </a:p>
          <a:p>
            <a:pPr algn="ctr">
              <a:defRPr/>
            </a:pPr>
            <a:endParaRPr lang="el-GR" sz="2801" dirty="0">
              <a:solidFill>
                <a:srgbClr val="FFFF00"/>
              </a:solidFill>
              <a:cs typeface="Arial Unicode MS" panose="020B0604020202020204" pitchFamily="34" charset="-128"/>
            </a:endParaRPr>
          </a:p>
          <a:p>
            <a:pPr algn="ctr">
              <a:defRPr/>
            </a:pPr>
            <a:endParaRPr lang="el-GR" sz="2801" dirty="0">
              <a:solidFill>
                <a:srgbClr val="FFFF00"/>
              </a:solidFill>
              <a:cs typeface="Arial Unicode MS" panose="020B0604020202020204" pitchFamily="34" charset="-128"/>
            </a:endParaRPr>
          </a:p>
          <a:p>
            <a:pPr marL="457232" indent="-457232">
              <a:buFont typeface="+mj-lt"/>
              <a:buAutoNum type="arabicPeriod"/>
              <a:defRPr/>
            </a:pPr>
            <a:r>
              <a:rPr lang="en-US" sz="2200" i="1" u="sng" dirty="0">
                <a:solidFill>
                  <a:srgbClr val="FFFF00"/>
                </a:solidFill>
                <a:effectLst>
                  <a:outerShdw blurRad="38100" dist="38100" dir="2700000" algn="tl">
                    <a:srgbClr val="000000">
                      <a:alpha val="43137"/>
                    </a:srgbClr>
                  </a:outerShdw>
                </a:effectLst>
                <a:cs typeface="Arial Unicode MS" panose="020B0604020202020204" pitchFamily="34" charset="-128"/>
              </a:rPr>
              <a:t>Specific</a:t>
            </a:r>
            <a:r>
              <a:rPr lang="en-US" sz="2200" b="0" i="1" dirty="0">
                <a:solidFill>
                  <a:schemeClr val="bg1"/>
                </a:solidFill>
                <a:effectLst>
                  <a:outerShdw blurRad="38100" dist="38100" dir="2700000" algn="tl">
                    <a:srgbClr val="000000">
                      <a:alpha val="43137"/>
                    </a:srgbClr>
                  </a:outerShdw>
                </a:effectLst>
                <a:cs typeface="Arial Unicode MS" panose="020B0604020202020204" pitchFamily="34" charset="-128"/>
              </a:rPr>
              <a:t> Injury : the </a:t>
            </a:r>
            <a:r>
              <a:rPr lang="en-US" sz="2200" i="1" u="sng" dirty="0">
                <a:solidFill>
                  <a:srgbClr val="FFFF00"/>
                </a:solidFill>
                <a:effectLst>
                  <a:outerShdw blurRad="38100" dist="38100" dir="2700000" algn="tl">
                    <a:srgbClr val="000000">
                      <a:alpha val="43137"/>
                    </a:srgbClr>
                  </a:outerShdw>
                </a:effectLst>
                <a:cs typeface="Arial Unicode MS" panose="020B0604020202020204" pitchFamily="34" charset="-128"/>
              </a:rPr>
              <a:t>pathophysiology of pre eclampsia </a:t>
            </a:r>
            <a:r>
              <a:rPr lang="el-GR" sz="2200" i="1" u="sng" dirty="0">
                <a:solidFill>
                  <a:srgbClr val="FFFF00"/>
                </a:solidFill>
                <a:effectLst>
                  <a:outerShdw blurRad="38100" dist="38100" dir="2700000" algn="tl">
                    <a:srgbClr val="000000">
                      <a:alpha val="43137"/>
                    </a:srgbClr>
                  </a:outerShdw>
                </a:effectLst>
                <a:cs typeface="Arial Unicode MS" panose="020B0604020202020204" pitchFamily="34" charset="-128"/>
              </a:rPr>
              <a:t> </a:t>
            </a:r>
            <a:r>
              <a:rPr lang="en-US" sz="2200" i="1" u="sng" dirty="0">
                <a:solidFill>
                  <a:srgbClr val="FFFF00"/>
                </a:solidFill>
                <a:effectLst>
                  <a:outerShdw blurRad="38100" dist="38100" dir="2700000" algn="tl">
                    <a:srgbClr val="000000">
                      <a:alpha val="43137"/>
                    </a:srgbClr>
                  </a:outerShdw>
                </a:effectLst>
                <a:cs typeface="Arial Unicode MS" panose="020B0604020202020204" pitchFamily="34" charset="-128"/>
              </a:rPr>
              <a:t>per se </a:t>
            </a:r>
            <a:endParaRPr lang="el-GR" sz="2200" i="1" u="sng" dirty="0">
              <a:solidFill>
                <a:srgbClr val="FFFF00"/>
              </a:solidFill>
              <a:effectLst>
                <a:outerShdw blurRad="38100" dist="38100" dir="2700000" algn="tl">
                  <a:srgbClr val="000000">
                    <a:alpha val="43137"/>
                  </a:srgbClr>
                </a:outerShdw>
              </a:effectLst>
              <a:cs typeface="Arial Unicode MS" panose="020B0604020202020204" pitchFamily="34" charset="-128"/>
            </a:endParaRPr>
          </a:p>
          <a:p>
            <a:pPr marL="457232" indent="-457232">
              <a:buFont typeface="+mj-lt"/>
              <a:buAutoNum type="arabicPeriod"/>
              <a:defRPr/>
            </a:pPr>
            <a:endParaRPr lang="el-GR" sz="2200" i="1" dirty="0">
              <a:solidFill>
                <a:srgbClr val="00FFFF"/>
              </a:solidFill>
              <a:effectLst>
                <a:outerShdw blurRad="38100" dist="38100" dir="2700000" algn="tl">
                  <a:srgbClr val="000000">
                    <a:alpha val="43137"/>
                  </a:srgbClr>
                </a:outerShdw>
              </a:effectLst>
              <a:cs typeface="Arial Unicode MS" panose="020B0604020202020204" pitchFamily="34" charset="-128"/>
            </a:endParaRPr>
          </a:p>
          <a:p>
            <a:pPr>
              <a:defRPr/>
            </a:pPr>
            <a:r>
              <a:rPr lang="en-US" sz="2200" i="1" dirty="0">
                <a:solidFill>
                  <a:srgbClr val="FFFF00"/>
                </a:solidFill>
                <a:effectLst>
                  <a:outerShdw blurRad="38100" dist="38100" dir="2700000" algn="tl">
                    <a:srgbClr val="000000">
                      <a:alpha val="43137"/>
                    </a:srgbClr>
                  </a:outerShdw>
                </a:effectLst>
                <a:cs typeface="Arial Unicode MS" panose="020B0604020202020204" pitchFamily="34" charset="-128"/>
              </a:rPr>
              <a:t>				or</a:t>
            </a:r>
            <a:endParaRPr lang="el-GR" sz="2200" i="1" dirty="0">
              <a:solidFill>
                <a:srgbClr val="00FFFF"/>
              </a:solidFill>
              <a:effectLst>
                <a:outerShdw blurRad="38100" dist="38100" dir="2700000" algn="tl">
                  <a:srgbClr val="000000">
                    <a:alpha val="43137"/>
                  </a:srgbClr>
                </a:outerShdw>
              </a:effectLst>
              <a:cs typeface="Arial Unicode MS" panose="020B0604020202020204" pitchFamily="34" charset="-128"/>
            </a:endParaRPr>
          </a:p>
          <a:p>
            <a:pPr>
              <a:defRPr/>
            </a:pPr>
            <a:r>
              <a:rPr lang="el-GR" sz="2200" dirty="0">
                <a:solidFill>
                  <a:srgbClr val="FFFF00"/>
                </a:solidFill>
                <a:cs typeface="Arial Unicode MS" panose="020B0604020202020204" pitchFamily="34" charset="-128"/>
              </a:rPr>
              <a:t>				</a:t>
            </a:r>
            <a:endParaRPr lang="el-GR" sz="2200" i="1" dirty="0">
              <a:solidFill>
                <a:srgbClr val="FFFF00"/>
              </a:solidFill>
              <a:effectLst>
                <a:outerShdw blurRad="38100" dist="38100" dir="2700000" algn="tl">
                  <a:srgbClr val="000000">
                    <a:alpha val="43137"/>
                  </a:srgbClr>
                </a:outerShdw>
              </a:effectLst>
              <a:cs typeface="Arial Unicode MS" panose="020B0604020202020204" pitchFamily="34" charset="-128"/>
            </a:endParaRPr>
          </a:p>
          <a:p>
            <a:pPr marL="457232" indent="-457232">
              <a:buFont typeface="+mj-lt"/>
              <a:buAutoNum type="arabicPeriod" startAt="2"/>
              <a:defRPr/>
            </a:pPr>
            <a:r>
              <a:rPr lang="en-US" sz="2200" i="1" u="sng" dirty="0">
                <a:solidFill>
                  <a:srgbClr val="FFFF00"/>
                </a:solidFill>
                <a:effectLst>
                  <a:outerShdw blurRad="38100" dist="38100" dir="2700000" algn="tl">
                    <a:srgbClr val="000000">
                      <a:alpha val="43137"/>
                    </a:srgbClr>
                  </a:outerShdw>
                </a:effectLst>
              </a:rPr>
              <a:t>Underlying</a:t>
            </a:r>
            <a:r>
              <a:rPr lang="el-GR" sz="2200" i="1" u="sng" dirty="0">
                <a:solidFill>
                  <a:srgbClr val="FFFF00"/>
                </a:solidFill>
                <a:effectLst>
                  <a:outerShdw blurRad="38100" dist="38100" dir="2700000" algn="tl">
                    <a:srgbClr val="000000">
                      <a:alpha val="43137"/>
                    </a:srgbClr>
                  </a:outerShdw>
                </a:effectLst>
              </a:rPr>
              <a:t> </a:t>
            </a:r>
            <a:r>
              <a:rPr lang="en-US" sz="2200" i="1" u="sng" dirty="0">
                <a:solidFill>
                  <a:srgbClr val="FFFF00"/>
                </a:solidFill>
                <a:effectLst>
                  <a:outerShdw blurRad="38100" dist="38100" dir="2700000" algn="tl">
                    <a:srgbClr val="000000">
                      <a:alpha val="43137"/>
                    </a:srgbClr>
                  </a:outerShdw>
                </a:effectLst>
              </a:rPr>
              <a:t>disease</a:t>
            </a:r>
            <a:r>
              <a:rPr lang="el-GR" sz="2200" i="1" u="sng" dirty="0">
                <a:solidFill>
                  <a:srgbClr val="FFFF00"/>
                </a:solidFill>
                <a:effectLst>
                  <a:outerShdw blurRad="38100" dist="38100" dir="2700000" algn="tl">
                    <a:srgbClr val="000000">
                      <a:alpha val="43137"/>
                    </a:srgbClr>
                  </a:outerShdw>
                </a:effectLst>
              </a:rPr>
              <a:t> </a:t>
            </a:r>
            <a:r>
              <a:rPr lang="el-GR" sz="2200" i="1" dirty="0">
                <a:solidFill>
                  <a:srgbClr val="FFFF00"/>
                </a:solidFill>
                <a:effectLst>
                  <a:outerShdw blurRad="38100" dist="38100" dir="2700000" algn="tl">
                    <a:srgbClr val="000000">
                      <a:alpha val="43137"/>
                    </a:srgbClr>
                  </a:outerShdw>
                </a:effectLst>
              </a:rPr>
              <a:t>?</a:t>
            </a:r>
            <a:r>
              <a:rPr lang="el-GR" sz="2200" i="1" dirty="0">
                <a:solidFill>
                  <a:srgbClr val="FFFF00"/>
                </a:solidFill>
                <a:effectLst>
                  <a:outerShdw blurRad="38100" dist="38100" dir="2700000" algn="tl">
                    <a:srgbClr val="000000">
                      <a:alpha val="43137"/>
                    </a:srgbClr>
                  </a:outerShdw>
                </a:effectLst>
                <a:cs typeface="Arial Unicode MS" panose="020B0604020202020204" pitchFamily="34" charset="-128"/>
              </a:rPr>
              <a:t>:</a:t>
            </a:r>
          </a:p>
          <a:p>
            <a:pPr marL="457232" indent="-457232">
              <a:buFont typeface="+mj-lt"/>
              <a:buAutoNum type="arabicPeriod" startAt="2"/>
              <a:defRPr/>
            </a:pPr>
            <a:endParaRPr lang="el-GR" sz="2200" dirty="0">
              <a:solidFill>
                <a:srgbClr val="FFFF00"/>
              </a:solidFill>
              <a:cs typeface="Arial Unicode MS" panose="020B0604020202020204" pitchFamily="34" charset="-128"/>
            </a:endParaRPr>
          </a:p>
          <a:p>
            <a:pPr marL="1428853" lvl="2" indent="-514387">
              <a:buFont typeface="+mj-lt"/>
              <a:buAutoNum type="romanLcPeriod"/>
              <a:defRPr/>
            </a:pPr>
            <a:r>
              <a:rPr lang="en-US" sz="2200" i="1" u="sng" dirty="0">
                <a:solidFill>
                  <a:srgbClr val="FFFF00"/>
                </a:solidFill>
                <a:effectLst>
                  <a:outerShdw blurRad="38100" dist="38100" dir="2700000" algn="tl">
                    <a:srgbClr val="000000">
                      <a:alpha val="43137"/>
                    </a:srgbClr>
                  </a:outerShdw>
                </a:effectLst>
                <a:cs typeface="Arial Unicode MS" panose="020B0604020202020204" pitchFamily="34" charset="-128"/>
              </a:rPr>
              <a:t>other</a:t>
            </a:r>
            <a:r>
              <a:rPr lang="el-GR" sz="2200" b="0" i="1" dirty="0">
                <a:solidFill>
                  <a:srgbClr val="FFFF00"/>
                </a:solidFill>
              </a:rPr>
              <a:t>,</a:t>
            </a:r>
            <a:r>
              <a:rPr lang="el-GR" sz="2200" b="0" i="1" dirty="0">
                <a:solidFill>
                  <a:srgbClr val="00FFFF"/>
                </a:solidFill>
              </a:rPr>
              <a:t> </a:t>
            </a:r>
            <a:r>
              <a:rPr lang="en-US" sz="2200" b="0" i="1" dirty="0">
                <a:solidFill>
                  <a:schemeClr val="bg1"/>
                </a:solidFill>
              </a:rPr>
              <a:t>subclinical</a:t>
            </a:r>
            <a:r>
              <a:rPr lang="el-GR" sz="2200" i="1" dirty="0">
                <a:solidFill>
                  <a:schemeClr val="bg1"/>
                </a:solidFill>
                <a:effectLst>
                  <a:outerShdw blurRad="38100" dist="38100" dir="2700000" algn="tl">
                    <a:srgbClr val="000000">
                      <a:alpha val="43137"/>
                    </a:srgbClr>
                  </a:outerShdw>
                </a:effectLst>
                <a:cs typeface="Arial Unicode MS" panose="020B0604020202020204" pitchFamily="34" charset="-128"/>
              </a:rPr>
              <a:t>, </a:t>
            </a:r>
            <a:r>
              <a:rPr lang="en-US" sz="2200" i="1" u="sng" dirty="0">
                <a:solidFill>
                  <a:srgbClr val="FFFF00"/>
                </a:solidFill>
                <a:effectLst>
                  <a:outerShdw blurRad="38100" dist="38100" dir="2700000" algn="tl">
                    <a:srgbClr val="000000">
                      <a:alpha val="43137"/>
                    </a:srgbClr>
                  </a:outerShdw>
                </a:effectLst>
                <a:cs typeface="Arial Unicode MS" panose="020B0604020202020204" pitchFamily="34" charset="-128"/>
              </a:rPr>
              <a:t>chronic</a:t>
            </a:r>
            <a:r>
              <a:rPr lang="el-GR" sz="2200" i="1" u="sng" dirty="0">
                <a:solidFill>
                  <a:srgbClr val="FFFF00"/>
                </a:solidFill>
                <a:effectLst>
                  <a:outerShdw blurRad="38100" dist="38100" dir="2700000" algn="tl">
                    <a:srgbClr val="000000">
                      <a:alpha val="43137"/>
                    </a:srgbClr>
                  </a:outerShdw>
                </a:effectLst>
                <a:cs typeface="Arial Unicode MS" panose="020B0604020202020204" pitchFamily="34" charset="-128"/>
              </a:rPr>
              <a:t> </a:t>
            </a:r>
            <a:r>
              <a:rPr lang="en-US" sz="2200" i="1" u="sng" dirty="0">
                <a:solidFill>
                  <a:srgbClr val="FFFF00"/>
                </a:solidFill>
                <a:effectLst>
                  <a:outerShdw blurRad="38100" dist="38100" dir="2700000" algn="tl">
                    <a:srgbClr val="000000">
                      <a:alpha val="43137"/>
                    </a:srgbClr>
                  </a:outerShdw>
                </a:effectLst>
                <a:cs typeface="Arial Unicode MS" panose="020B0604020202020204" pitchFamily="34" charset="-128"/>
              </a:rPr>
              <a:t>renal disease </a:t>
            </a:r>
            <a:r>
              <a:rPr lang="en-US" sz="2200" b="0" i="1" dirty="0">
                <a:solidFill>
                  <a:schemeClr val="bg1"/>
                </a:solidFill>
              </a:rPr>
              <a:t>that flares and accelerates</a:t>
            </a:r>
            <a:r>
              <a:rPr lang="el-GR" sz="2200" b="0" i="1" dirty="0">
                <a:solidFill>
                  <a:schemeClr val="bg1"/>
                </a:solidFill>
              </a:rPr>
              <a:t> </a:t>
            </a:r>
            <a:r>
              <a:rPr lang="en-US" sz="2200" b="0" i="1" dirty="0">
                <a:solidFill>
                  <a:schemeClr val="bg1"/>
                </a:solidFill>
              </a:rPr>
              <a:t>during pregnancy (</a:t>
            </a:r>
            <a:r>
              <a:rPr lang="en-US" sz="2200" b="0" i="1" dirty="0" err="1">
                <a:solidFill>
                  <a:schemeClr val="bg1"/>
                </a:solidFill>
              </a:rPr>
              <a:t>eg</a:t>
            </a:r>
            <a:r>
              <a:rPr lang="en-US" sz="2200" b="0" i="1" dirty="0">
                <a:solidFill>
                  <a:schemeClr val="bg1"/>
                </a:solidFill>
              </a:rPr>
              <a:t> glomerulonephritis) </a:t>
            </a:r>
            <a:r>
              <a:rPr lang="el-GR" sz="2200" b="0" i="1" dirty="0">
                <a:solidFill>
                  <a:schemeClr val="bg1"/>
                </a:solidFill>
              </a:rPr>
              <a:t>?</a:t>
            </a:r>
            <a:endParaRPr lang="en-US" sz="2200" b="0" i="1" dirty="0">
              <a:solidFill>
                <a:schemeClr val="bg1"/>
              </a:solidFill>
            </a:endParaRPr>
          </a:p>
          <a:p>
            <a:pPr marL="1428853" lvl="2" indent="-514387">
              <a:buFont typeface="+mj-lt"/>
              <a:buAutoNum type="romanLcPeriod"/>
              <a:defRPr/>
            </a:pPr>
            <a:endParaRPr lang="en-US" sz="2200" i="1" dirty="0">
              <a:solidFill>
                <a:srgbClr val="FFFF00"/>
              </a:solidFill>
              <a:effectLst>
                <a:outerShdw blurRad="38100" dist="38100" dir="2700000" algn="tl">
                  <a:srgbClr val="000000">
                    <a:alpha val="43137"/>
                  </a:srgbClr>
                </a:outerShdw>
              </a:effectLst>
              <a:cs typeface="Arial Unicode MS" panose="020B0604020202020204" pitchFamily="34" charset="-128"/>
            </a:endParaRPr>
          </a:p>
          <a:p>
            <a:pPr marL="1428853" lvl="2" indent="-514387">
              <a:buFont typeface="+mj-lt"/>
              <a:buAutoNum type="romanLcPeriod"/>
              <a:defRPr/>
            </a:pPr>
            <a:r>
              <a:rPr lang="en-US" sz="2200" i="1" u="sng" dirty="0">
                <a:solidFill>
                  <a:srgbClr val="FFFF00"/>
                </a:solidFill>
                <a:effectLst>
                  <a:outerShdw blurRad="38100" dist="38100" dir="2700000" algn="tl">
                    <a:srgbClr val="000000">
                      <a:alpha val="43137"/>
                    </a:srgbClr>
                  </a:outerShdw>
                </a:effectLst>
              </a:rPr>
              <a:t>Common risk factors</a:t>
            </a:r>
            <a:r>
              <a:rPr lang="en-US" sz="2200" dirty="0">
                <a:solidFill>
                  <a:srgbClr val="FFFF00"/>
                </a:solidFill>
                <a:cs typeface="Arial Unicode MS" panose="020B0604020202020204" pitchFamily="34" charset="-128"/>
              </a:rPr>
              <a:t>  </a:t>
            </a:r>
            <a:r>
              <a:rPr lang="en-US" sz="2200" b="0" i="1" dirty="0">
                <a:solidFill>
                  <a:schemeClr val="bg1">
                    <a:lumMod val="95000"/>
                  </a:schemeClr>
                </a:solidFill>
                <a:cs typeface="Arial Unicode MS" panose="020B0604020202020204" pitchFamily="34" charset="-128"/>
              </a:rPr>
              <a:t>with</a:t>
            </a:r>
            <a:r>
              <a:rPr lang="el-GR" sz="2200" dirty="0">
                <a:solidFill>
                  <a:schemeClr val="bg1">
                    <a:lumMod val="95000"/>
                  </a:schemeClr>
                </a:solidFill>
                <a:cs typeface="Arial Unicode MS" panose="020B0604020202020204" pitchFamily="34" charset="-128"/>
              </a:rPr>
              <a:t> </a:t>
            </a:r>
            <a:r>
              <a:rPr lang="en-US" sz="2200" i="1" u="sng" dirty="0">
                <a:solidFill>
                  <a:srgbClr val="FFFF00"/>
                </a:solidFill>
                <a:effectLst>
                  <a:outerShdw blurRad="38100" dist="38100" dir="2700000" algn="tl">
                    <a:srgbClr val="000000">
                      <a:alpha val="43137"/>
                    </a:srgbClr>
                  </a:outerShdw>
                </a:effectLst>
              </a:rPr>
              <a:t>other</a:t>
            </a:r>
            <a:r>
              <a:rPr lang="el-GR" sz="2200" i="1" u="sng" dirty="0">
                <a:solidFill>
                  <a:srgbClr val="FFFF00"/>
                </a:solidFill>
                <a:effectLst>
                  <a:outerShdw blurRad="38100" dist="38100" dir="2700000" algn="tl">
                    <a:srgbClr val="000000">
                      <a:alpha val="43137"/>
                    </a:srgbClr>
                  </a:outerShdw>
                </a:effectLst>
              </a:rPr>
              <a:t> </a:t>
            </a:r>
            <a:r>
              <a:rPr lang="en-US" sz="2200" i="1" u="sng" dirty="0">
                <a:solidFill>
                  <a:srgbClr val="FFFF00"/>
                </a:solidFill>
                <a:effectLst>
                  <a:outerShdw blurRad="38100" dist="38100" dir="2700000" algn="tl">
                    <a:srgbClr val="000000">
                      <a:alpha val="43137"/>
                    </a:srgbClr>
                  </a:outerShdw>
                </a:effectLst>
              </a:rPr>
              <a:t>chronic</a:t>
            </a:r>
            <a:r>
              <a:rPr lang="el-GR" sz="2200" i="1" u="sng" dirty="0">
                <a:solidFill>
                  <a:srgbClr val="FFFF00"/>
                </a:solidFill>
                <a:effectLst>
                  <a:outerShdw blurRad="38100" dist="38100" dir="2700000" algn="tl">
                    <a:srgbClr val="000000">
                      <a:alpha val="43137"/>
                    </a:srgbClr>
                  </a:outerShdw>
                </a:effectLst>
              </a:rPr>
              <a:t> </a:t>
            </a:r>
            <a:r>
              <a:rPr lang="en-US" sz="2200" i="1" u="sng" dirty="0">
                <a:solidFill>
                  <a:srgbClr val="FFFF00"/>
                </a:solidFill>
                <a:effectLst>
                  <a:outerShdw blurRad="38100" dist="38100" dir="2700000" algn="tl">
                    <a:srgbClr val="000000">
                      <a:alpha val="43137"/>
                    </a:srgbClr>
                  </a:outerShdw>
                </a:effectLst>
              </a:rPr>
              <a:t>diseases</a:t>
            </a:r>
            <a:r>
              <a:rPr lang="el-GR" sz="2200" i="1" dirty="0">
                <a:solidFill>
                  <a:srgbClr val="FFFF00"/>
                </a:solidFill>
                <a:effectLst>
                  <a:outerShdw blurRad="38100" dist="38100" dir="2700000" algn="tl">
                    <a:srgbClr val="000000">
                      <a:alpha val="43137"/>
                    </a:srgbClr>
                  </a:outerShdw>
                </a:effectLst>
              </a:rPr>
              <a:t> </a:t>
            </a:r>
            <a:r>
              <a:rPr lang="en-US" sz="2200" b="0" i="1" dirty="0">
                <a:solidFill>
                  <a:schemeClr val="bg1">
                    <a:lumMod val="95000"/>
                  </a:schemeClr>
                </a:solidFill>
                <a:cs typeface="Arial Unicode MS" panose="020B0604020202020204" pitchFamily="34" charset="-128"/>
              </a:rPr>
              <a:t>that are </a:t>
            </a:r>
            <a:r>
              <a:rPr lang="en-US" sz="2200" i="1" u="sng" dirty="0">
                <a:solidFill>
                  <a:srgbClr val="FFFF00"/>
                </a:solidFill>
                <a:effectLst>
                  <a:outerShdw blurRad="38100" dist="38100" dir="2700000" algn="tl">
                    <a:srgbClr val="000000">
                      <a:alpha val="43137"/>
                    </a:srgbClr>
                  </a:outerShdw>
                </a:effectLst>
              </a:rPr>
              <a:t>associated with renal injury </a:t>
            </a:r>
            <a:r>
              <a:rPr lang="en-US" sz="2200" b="0" i="1" dirty="0">
                <a:solidFill>
                  <a:schemeClr val="bg1">
                    <a:lumMod val="95000"/>
                  </a:schemeClr>
                </a:solidFill>
                <a:cs typeface="Arial Unicode MS" panose="020B0604020202020204" pitchFamily="34" charset="-128"/>
              </a:rPr>
              <a:t>?</a:t>
            </a:r>
            <a:r>
              <a:rPr lang="el-GR" sz="2200" b="0" i="1" dirty="0">
                <a:solidFill>
                  <a:schemeClr val="bg1">
                    <a:lumMod val="95000"/>
                  </a:schemeClr>
                </a:solidFill>
                <a:cs typeface="Arial Unicode MS" panose="020B0604020202020204" pitchFamily="34" charset="-128"/>
              </a:rPr>
              <a:t> </a:t>
            </a:r>
          </a:p>
          <a:p>
            <a:pPr lvl="2">
              <a:defRPr/>
            </a:pPr>
            <a:endParaRPr lang="el-GR" sz="2200" i="1" dirty="0">
              <a:solidFill>
                <a:srgbClr val="FFFF00"/>
              </a:solidFill>
              <a:effectLst>
                <a:outerShdw blurRad="38100" dist="38100" dir="2700000" algn="tl">
                  <a:srgbClr val="000000">
                    <a:alpha val="43137"/>
                  </a:srgbClr>
                </a:outerShdw>
              </a:effectLst>
              <a:cs typeface="Arial Unicode MS" panose="020B0604020202020204" pitchFamily="34" charset="-128"/>
            </a:endParaRPr>
          </a:p>
          <a:p>
            <a:pPr lvl="2">
              <a:defRPr/>
            </a:pPr>
            <a:r>
              <a:rPr lang="el-GR" sz="2200" i="1" dirty="0">
                <a:solidFill>
                  <a:srgbClr val="FFFF00"/>
                </a:solidFill>
                <a:cs typeface="Arial Unicode MS" panose="020B0604020202020204" pitchFamily="34" charset="-128"/>
              </a:rPr>
              <a:t>			</a:t>
            </a:r>
            <a:endParaRPr lang="el-GR" sz="2200" dirty="0">
              <a:solidFill>
                <a:schemeClr val="bg1">
                  <a:lumMod val="95000"/>
                </a:schemeClr>
              </a:solidFill>
              <a:cs typeface="Arial Unicode MS" panose="020B0604020202020204" pitchFamily="34" charset="-128"/>
            </a:endParaRPr>
          </a:p>
        </p:txBody>
      </p:sp>
      <p:sp>
        <p:nvSpPr>
          <p:cNvPr id="3" name="TextBox 2">
            <a:extLst>
              <a:ext uri="{FF2B5EF4-FFF2-40B4-BE49-F238E27FC236}">
                <a16:creationId xmlns:a16="http://schemas.microsoft.com/office/drawing/2014/main" id="{8C23A84F-E227-0C1E-230B-B294A5DC7459}"/>
              </a:ext>
            </a:extLst>
          </p:cNvPr>
          <p:cNvSpPr txBox="1">
            <a:spLocks noChangeArrowheads="1"/>
          </p:cNvSpPr>
          <p:nvPr/>
        </p:nvSpPr>
        <p:spPr bwMode="auto">
          <a:xfrm>
            <a:off x="6871692" y="2611507"/>
            <a:ext cx="2000089" cy="461665"/>
          </a:xfrm>
          <a:prstGeom prst="rect">
            <a:avLst/>
          </a:prstGeom>
          <a:noFill/>
          <a:ln>
            <a:noFill/>
          </a:ln>
        </p:spPr>
        <p:txBody>
          <a:bodyPr wrap="square">
            <a:spAutoFit/>
          </a:bodyPr>
          <a:lstStyle>
            <a:lvl1pPr>
              <a:spcBef>
                <a:spcPct val="20000"/>
              </a:spcBef>
              <a:buClr>
                <a:srgbClr val="FF9900"/>
              </a:buClr>
              <a:buSzPct val="115000"/>
              <a:buChar char="•"/>
              <a:defRPr sz="3200" b="1">
                <a:solidFill>
                  <a:schemeClr val="bg1"/>
                </a:solidFill>
                <a:latin typeface="Tahoma" panose="020B0604030504040204" pitchFamily="34" charset="0"/>
                <a:ea typeface="Arial Unicode MS" panose="020B0604020202020204" pitchFamily="34" charset="-128"/>
                <a:cs typeface="Arial Unicode MS" panose="020B0604020202020204" pitchFamily="34" charset="-128"/>
              </a:defRPr>
            </a:lvl1pPr>
            <a:lvl2pPr marL="742950" indent="-285750">
              <a:spcBef>
                <a:spcPct val="20000"/>
              </a:spcBef>
              <a:buChar char="–"/>
              <a:defRPr sz="2800" b="1">
                <a:solidFill>
                  <a:schemeClr val="bg1"/>
                </a:solidFill>
                <a:latin typeface="Tahoma" panose="020B0604030504040204" pitchFamily="34" charset="0"/>
                <a:ea typeface="Arial Unicode MS" panose="020B0604020202020204" pitchFamily="34" charset="-128"/>
                <a:cs typeface="Arial Unicode MS" panose="020B0604020202020204" pitchFamily="34" charset="-128"/>
              </a:defRPr>
            </a:lvl2pPr>
            <a:lvl3pPr marL="1143000" indent="-228600">
              <a:spcBef>
                <a:spcPct val="20000"/>
              </a:spcBef>
              <a:buChar char="•"/>
              <a:defRPr sz="2400" b="1">
                <a:solidFill>
                  <a:schemeClr val="bg1"/>
                </a:solidFill>
                <a:latin typeface="Tahoma" panose="020B0604030504040204" pitchFamily="34" charset="0"/>
                <a:ea typeface="Arial Unicode MS" panose="020B0604020202020204" pitchFamily="34" charset="-128"/>
                <a:cs typeface="Arial Unicode MS" panose="020B0604020202020204" pitchFamily="34" charset="-128"/>
              </a:defRPr>
            </a:lvl3pPr>
            <a:lvl4pPr marL="1600200" indent="-228600">
              <a:spcBef>
                <a:spcPct val="20000"/>
              </a:spcBef>
              <a:buChar char="–"/>
              <a:defRPr sz="2000" b="1">
                <a:solidFill>
                  <a:schemeClr val="bg1"/>
                </a:solidFill>
                <a:latin typeface="Tahoma" panose="020B0604030504040204" pitchFamily="34" charset="0"/>
                <a:ea typeface="Arial Unicode MS" panose="020B0604020202020204" pitchFamily="34" charset="-128"/>
                <a:cs typeface="Arial Unicode MS" panose="020B0604020202020204" pitchFamily="34" charset="-128"/>
              </a:defRPr>
            </a:lvl4pPr>
            <a:lvl5pPr marL="2057400" indent="-228600">
              <a:spcBef>
                <a:spcPct val="20000"/>
              </a:spcBef>
              <a:buChar char="»"/>
              <a:defRPr sz="2000" b="1">
                <a:solidFill>
                  <a:schemeClr val="bg1"/>
                </a:solidFill>
                <a:latin typeface="Tahoma" panose="020B060403050404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cs typeface="Arial Unicode MS" panose="020B0604020202020204" pitchFamily="34" charset="-128"/>
              </a:defRPr>
            </a:lvl9pPr>
          </a:lstStyle>
          <a:p>
            <a:pPr>
              <a:spcBef>
                <a:spcPct val="0"/>
              </a:spcBef>
              <a:buClrTx/>
              <a:buSzTx/>
              <a:buFontTx/>
              <a:buNone/>
              <a:defRPr/>
            </a:pPr>
            <a:r>
              <a:rPr lang="el-GR" altLang="el-GR" sz="2400" i="1" dirty="0">
                <a:solidFill>
                  <a:srgbClr val="FFC000"/>
                </a:solidFill>
                <a:latin typeface="Calibri" panose="020F0502020204030204" pitchFamily="34" charset="0"/>
              </a:rPr>
              <a:t> </a:t>
            </a:r>
            <a:r>
              <a:rPr lang="en-US" altLang="el-GR" sz="2200" i="1" dirty="0">
                <a:solidFill>
                  <a:srgbClr val="FFFF00"/>
                </a:solidFill>
                <a:highlight>
                  <a:srgbClr val="800000"/>
                </a:highlight>
                <a:latin typeface="Calibri" panose="020F0502020204030204" pitchFamily="34" charset="0"/>
              </a:rPr>
              <a:t>kidney injury</a:t>
            </a:r>
            <a:endParaRPr lang="el-GR" altLang="el-GR" sz="2200" i="1" dirty="0">
              <a:solidFill>
                <a:srgbClr val="FFFF00"/>
              </a:solidFill>
              <a:highlight>
                <a:srgbClr val="800000"/>
              </a:highlight>
              <a:latin typeface="Calibri" panose="020F0502020204030204" pitchFamily="34" charset="0"/>
            </a:endParaRPr>
          </a:p>
        </p:txBody>
      </p:sp>
      <p:cxnSp>
        <p:nvCxnSpPr>
          <p:cNvPr id="5" name="Straight Arrow Connector 4">
            <a:extLst>
              <a:ext uri="{FF2B5EF4-FFF2-40B4-BE49-F238E27FC236}">
                <a16:creationId xmlns:a16="http://schemas.microsoft.com/office/drawing/2014/main" id="{0819DDAD-24EF-FBFB-DDE5-8803D9FE8DB2}"/>
              </a:ext>
            </a:extLst>
          </p:cNvPr>
          <p:cNvCxnSpPr>
            <a:cxnSpLocks/>
          </p:cNvCxnSpPr>
          <p:nvPr/>
        </p:nvCxnSpPr>
        <p:spPr>
          <a:xfrm>
            <a:off x="6871692" y="2122259"/>
            <a:ext cx="432048" cy="439584"/>
          </a:xfrm>
          <a:prstGeom prst="straightConnector1">
            <a:avLst/>
          </a:prstGeom>
          <a:ln w="57150">
            <a:solidFill>
              <a:srgbClr val="FF0000"/>
            </a:solidFill>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04D0E28C-0945-98F2-FB0C-AE9C166A3228}"/>
              </a:ext>
            </a:extLst>
          </p:cNvPr>
          <p:cNvCxnSpPr>
            <a:cxnSpLocks/>
          </p:cNvCxnSpPr>
          <p:nvPr/>
        </p:nvCxnSpPr>
        <p:spPr>
          <a:xfrm flipV="1">
            <a:off x="4135388" y="2986355"/>
            <a:ext cx="2808312" cy="280760"/>
          </a:xfrm>
          <a:prstGeom prst="straightConnector1">
            <a:avLst/>
          </a:prstGeom>
          <a:ln w="57150">
            <a:solidFill>
              <a:srgbClr val="FF0000"/>
            </a:solidFill>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13BF5F0F-5086-697A-1710-83EDB03A8155}"/>
              </a:ext>
            </a:extLst>
          </p:cNvPr>
          <p:cNvSpPr txBox="1"/>
          <p:nvPr/>
        </p:nvSpPr>
        <p:spPr>
          <a:xfrm rot="606848">
            <a:off x="9204246" y="4724706"/>
            <a:ext cx="581971" cy="1015663"/>
          </a:xfrm>
          <a:prstGeom prst="rect">
            <a:avLst/>
          </a:prstGeom>
          <a:noFill/>
        </p:spPr>
        <p:txBody>
          <a:bodyPr>
            <a:spAutoFit/>
          </a:bodyPr>
          <a:lstStyle>
            <a:defPPr>
              <a:defRPr lang="el-GR"/>
            </a:defPPr>
            <a:lvl1pPr marL="457200" indent="-457200">
              <a:buFont typeface="Wingdings" panose="05000000000000000000" pitchFamily="2" charset="2"/>
              <a:buChar char="ü"/>
              <a:defRPr sz="8000">
                <a:solidFill>
                  <a:srgbClr val="FF0000"/>
                </a:solidFill>
                <a:effectLst>
                  <a:glow rad="139700">
                    <a:srgbClr val="FFFF00">
                      <a:alpha val="40000"/>
                    </a:srgbClr>
                  </a:glow>
                </a:effectLst>
              </a:defRPr>
            </a:lvl1pPr>
          </a:lstStyle>
          <a:p>
            <a:pPr marL="0" indent="0">
              <a:buNone/>
              <a:defRPr/>
            </a:pPr>
            <a:r>
              <a:rPr lang="el-GR" sz="6000" dirty="0">
                <a:solidFill>
                  <a:srgbClr val="FFFF00"/>
                </a:solidFill>
                <a:cs typeface="Arial Unicode MS" panose="020B0604020202020204" pitchFamily="34" charset="-128"/>
              </a:rPr>
              <a:t>?</a:t>
            </a:r>
          </a:p>
        </p:txBody>
      </p:sp>
      <p:sp>
        <p:nvSpPr>
          <p:cNvPr id="10" name="Ορθογώνιο 9">
            <a:extLst>
              <a:ext uri="{FF2B5EF4-FFF2-40B4-BE49-F238E27FC236}">
                <a16:creationId xmlns:a16="http://schemas.microsoft.com/office/drawing/2014/main" id="{9119BDEA-C6EB-0683-1009-B298D82D9C0E}"/>
              </a:ext>
            </a:extLst>
          </p:cNvPr>
          <p:cNvSpPr/>
          <p:nvPr/>
        </p:nvSpPr>
        <p:spPr>
          <a:xfrm>
            <a:off x="1255067" y="4498523"/>
            <a:ext cx="8457823" cy="1156340"/>
          </a:xfrm>
          <a:prstGeom prst="rect">
            <a:avLst/>
          </a:prstGeom>
          <a:ln w="57150">
            <a:solidFill>
              <a:srgbClr val="FF0000"/>
            </a:solidFill>
            <a:prstDash val="dash"/>
            <a:tailEnd type="triangle"/>
          </a:ln>
          <a:effectLst>
            <a:glow rad="101600">
              <a:schemeClr val="accent1">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l-GR" sz="3201"/>
          </a:p>
        </p:txBody>
      </p:sp>
      <p:sp>
        <p:nvSpPr>
          <p:cNvPr id="2" name="TextBox 1">
            <a:extLst>
              <a:ext uri="{FF2B5EF4-FFF2-40B4-BE49-F238E27FC236}">
                <a16:creationId xmlns:a16="http://schemas.microsoft.com/office/drawing/2014/main" id="{C8F69AE2-FFB6-02B2-4522-E4AC66BA0FED}"/>
              </a:ext>
            </a:extLst>
          </p:cNvPr>
          <p:cNvSpPr txBox="1"/>
          <p:nvPr/>
        </p:nvSpPr>
        <p:spPr>
          <a:xfrm>
            <a:off x="8592899" y="1559832"/>
            <a:ext cx="1040999" cy="830997"/>
          </a:xfrm>
          <a:prstGeom prst="rect">
            <a:avLst/>
          </a:prstGeom>
          <a:noFill/>
        </p:spPr>
        <p:txBody>
          <a:bodyPr wrap="square">
            <a:spAutoFit/>
          </a:bodyPr>
          <a:lstStyle>
            <a:defPPr>
              <a:defRPr lang="el-GR"/>
            </a:defPPr>
            <a:lvl1pPr marL="457200" indent="-457200">
              <a:buFont typeface="Wingdings" panose="05000000000000000000" pitchFamily="2" charset="2"/>
              <a:buChar char="ü"/>
              <a:defRPr sz="8000">
                <a:solidFill>
                  <a:srgbClr val="FF0000"/>
                </a:solidFill>
                <a:effectLst>
                  <a:glow rad="139700">
                    <a:srgbClr val="FFFF00">
                      <a:alpha val="40000"/>
                    </a:srgbClr>
                  </a:glow>
                </a:effectLst>
              </a:defRPr>
            </a:lvl1pPr>
          </a:lstStyle>
          <a:p>
            <a:pPr>
              <a:defRPr/>
            </a:pPr>
            <a:r>
              <a:rPr lang="el-GR" sz="4800" dirty="0">
                <a:solidFill>
                  <a:srgbClr val="66FF33"/>
                </a:solidFill>
                <a:effectLst/>
                <a:cs typeface="Arial Unicode MS" panose="020B0604020202020204" pitchFamily="34" charset="-128"/>
              </a:rPr>
              <a:t> </a:t>
            </a:r>
          </a:p>
        </p:txBody>
      </p:sp>
      <p:sp>
        <p:nvSpPr>
          <p:cNvPr id="4" name="TextBox 3">
            <a:extLst>
              <a:ext uri="{FF2B5EF4-FFF2-40B4-BE49-F238E27FC236}">
                <a16:creationId xmlns:a16="http://schemas.microsoft.com/office/drawing/2014/main" id="{900EC7FC-6E97-ACA4-A62A-DB141ABFF86C}"/>
              </a:ext>
            </a:extLst>
          </p:cNvPr>
          <p:cNvSpPr txBox="1"/>
          <p:nvPr/>
        </p:nvSpPr>
        <p:spPr>
          <a:xfrm>
            <a:off x="8589023" y="3174347"/>
            <a:ext cx="1040999" cy="830997"/>
          </a:xfrm>
          <a:prstGeom prst="rect">
            <a:avLst/>
          </a:prstGeom>
          <a:noFill/>
        </p:spPr>
        <p:txBody>
          <a:bodyPr wrap="square">
            <a:spAutoFit/>
          </a:bodyPr>
          <a:lstStyle>
            <a:defPPr>
              <a:defRPr lang="el-GR"/>
            </a:defPPr>
            <a:lvl1pPr marL="457200" indent="-457200">
              <a:buFont typeface="Wingdings" panose="05000000000000000000" pitchFamily="2" charset="2"/>
              <a:buChar char="ü"/>
              <a:defRPr sz="8000">
                <a:solidFill>
                  <a:srgbClr val="FF0000"/>
                </a:solidFill>
                <a:effectLst>
                  <a:glow rad="139700">
                    <a:srgbClr val="FFFF00">
                      <a:alpha val="40000"/>
                    </a:srgbClr>
                  </a:glow>
                </a:effectLst>
              </a:defRPr>
            </a:lvl1pPr>
          </a:lstStyle>
          <a:p>
            <a:pPr>
              <a:defRPr/>
            </a:pPr>
            <a:r>
              <a:rPr lang="el-GR" sz="4800" dirty="0">
                <a:solidFill>
                  <a:srgbClr val="66FF33"/>
                </a:solidFill>
                <a:effectLst/>
                <a:cs typeface="Arial Unicode MS" panose="020B0604020202020204" pitchFamily="34" charset="-128"/>
              </a:rPr>
              <a:t> </a:t>
            </a:r>
          </a:p>
        </p:txBody>
      </p:sp>
    </p:spTree>
    <p:extLst>
      <p:ext uri="{BB962C8B-B14F-4D97-AF65-F5344CB8AC3E}">
        <p14:creationId xmlns:p14="http://schemas.microsoft.com/office/powerpoint/2010/main" val="469765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mph" presetSubtype="0" fill="hold" nodeType="clickEffect">
                                  <p:stCondLst>
                                    <p:cond delay="0"/>
                                  </p:stCondLst>
                                  <p:childTnLst>
                                    <p:animClr clrSpc="hsl" dir="cw">
                                      <p:cBhvr override="childStyle">
                                        <p:cTn id="6" dur="500" fill="hold"/>
                                        <p:tgtEl>
                                          <p:spTgt spid="6">
                                            <p:txEl>
                                              <p:pRg st="3" end="3"/>
                                            </p:txEl>
                                          </p:spTgt>
                                        </p:tgtEl>
                                        <p:attrNameLst>
                                          <p:attrName>style.color</p:attrName>
                                        </p:attrNameLst>
                                      </p:cBhvr>
                                      <p:by>
                                        <p:hsl h="0" s="-70588" l="0"/>
                                      </p:by>
                                    </p:animClr>
                                    <p:animClr clrSpc="hsl" dir="cw">
                                      <p:cBhvr>
                                        <p:cTn id="7" dur="500" fill="hold"/>
                                        <p:tgtEl>
                                          <p:spTgt spid="6">
                                            <p:txEl>
                                              <p:pRg st="3" end="3"/>
                                            </p:txEl>
                                          </p:spTgt>
                                        </p:tgtEl>
                                        <p:attrNameLst>
                                          <p:attrName>fillcolor</p:attrName>
                                        </p:attrNameLst>
                                      </p:cBhvr>
                                      <p:by>
                                        <p:hsl h="0" s="-70588" l="0"/>
                                      </p:by>
                                    </p:animClr>
                                    <p:animClr clrSpc="hsl" dir="cw">
                                      <p:cBhvr>
                                        <p:cTn id="8" dur="500" fill="hold"/>
                                        <p:tgtEl>
                                          <p:spTgt spid="6">
                                            <p:txEl>
                                              <p:pRg st="3" end="3"/>
                                            </p:txEl>
                                          </p:spTgt>
                                        </p:tgtEl>
                                        <p:attrNameLst>
                                          <p:attrName>stroke.color</p:attrName>
                                        </p:attrNameLst>
                                      </p:cBhvr>
                                      <p:by>
                                        <p:hsl h="0" s="-70588" l="0"/>
                                      </p:by>
                                    </p:animClr>
                                    <p:set>
                                      <p:cBhvr>
                                        <p:cTn id="9" dur="500" fill="hold"/>
                                        <p:tgtEl>
                                          <p:spTgt spid="6">
                                            <p:txEl>
                                              <p:pRg st="3" end="3"/>
                                            </p:txEl>
                                          </p:spTgt>
                                        </p:tgtEl>
                                        <p:attrNameLst>
                                          <p:attrName>fill.type</p:attrName>
                                        </p:attrNameLst>
                                      </p:cBhvr>
                                      <p:to>
                                        <p:strVal val="solid"/>
                                      </p:to>
                                    </p:set>
                                  </p:childTnLst>
                                </p:cTn>
                              </p:par>
                              <p:par>
                                <p:cTn id="10" presetID="25" presetClass="emph" presetSubtype="0" fill="hold" nodeType="withEffect">
                                  <p:stCondLst>
                                    <p:cond delay="0"/>
                                  </p:stCondLst>
                                  <p:childTnLst>
                                    <p:animClr clrSpc="hsl" dir="cw">
                                      <p:cBhvr override="childStyle">
                                        <p:cTn id="11" dur="500" fill="hold"/>
                                        <p:tgtEl>
                                          <p:spTgt spid="6">
                                            <p:txEl>
                                              <p:pRg st="5" end="5"/>
                                            </p:txEl>
                                          </p:spTgt>
                                        </p:tgtEl>
                                        <p:attrNameLst>
                                          <p:attrName>style.color</p:attrName>
                                        </p:attrNameLst>
                                      </p:cBhvr>
                                      <p:by>
                                        <p:hsl h="0" s="-70588" l="0"/>
                                      </p:by>
                                    </p:animClr>
                                    <p:animClr clrSpc="hsl" dir="cw">
                                      <p:cBhvr>
                                        <p:cTn id="12" dur="500" fill="hold"/>
                                        <p:tgtEl>
                                          <p:spTgt spid="6">
                                            <p:txEl>
                                              <p:pRg st="5" end="5"/>
                                            </p:txEl>
                                          </p:spTgt>
                                        </p:tgtEl>
                                        <p:attrNameLst>
                                          <p:attrName>fillcolor</p:attrName>
                                        </p:attrNameLst>
                                      </p:cBhvr>
                                      <p:by>
                                        <p:hsl h="0" s="-70588" l="0"/>
                                      </p:by>
                                    </p:animClr>
                                    <p:animClr clrSpc="hsl" dir="cw">
                                      <p:cBhvr>
                                        <p:cTn id="13" dur="500" fill="hold"/>
                                        <p:tgtEl>
                                          <p:spTgt spid="6">
                                            <p:txEl>
                                              <p:pRg st="5" end="5"/>
                                            </p:txEl>
                                          </p:spTgt>
                                        </p:tgtEl>
                                        <p:attrNameLst>
                                          <p:attrName>stroke.color</p:attrName>
                                        </p:attrNameLst>
                                      </p:cBhvr>
                                      <p:by>
                                        <p:hsl h="0" s="-70588" l="0"/>
                                      </p:by>
                                    </p:animClr>
                                    <p:set>
                                      <p:cBhvr>
                                        <p:cTn id="14" dur="500" fill="hold"/>
                                        <p:tgtEl>
                                          <p:spTgt spid="6">
                                            <p:txEl>
                                              <p:pRg st="5" end="5"/>
                                            </p:txEl>
                                          </p:spTgt>
                                        </p:tgtEl>
                                        <p:attrNameLst>
                                          <p:attrName>fill.type</p:attrName>
                                        </p:attrNameLst>
                                      </p:cBhvr>
                                      <p:to>
                                        <p:strVal val="solid"/>
                                      </p:to>
                                    </p:set>
                                  </p:childTnLst>
                                </p:cTn>
                              </p:par>
                              <p:par>
                                <p:cTn id="15" presetID="25" presetClass="emph" presetSubtype="0" fill="hold" nodeType="withEffect">
                                  <p:stCondLst>
                                    <p:cond delay="0"/>
                                  </p:stCondLst>
                                  <p:childTnLst>
                                    <p:animClr clrSpc="hsl" dir="cw">
                                      <p:cBhvr override="childStyle">
                                        <p:cTn id="16" dur="500" fill="hold"/>
                                        <p:tgtEl>
                                          <p:spTgt spid="6">
                                            <p:txEl>
                                              <p:pRg st="7" end="7"/>
                                            </p:txEl>
                                          </p:spTgt>
                                        </p:tgtEl>
                                        <p:attrNameLst>
                                          <p:attrName>style.color</p:attrName>
                                        </p:attrNameLst>
                                      </p:cBhvr>
                                      <p:by>
                                        <p:hsl h="0" s="-70588" l="0"/>
                                      </p:by>
                                    </p:animClr>
                                    <p:animClr clrSpc="hsl" dir="cw">
                                      <p:cBhvr>
                                        <p:cTn id="17" dur="500" fill="hold"/>
                                        <p:tgtEl>
                                          <p:spTgt spid="6">
                                            <p:txEl>
                                              <p:pRg st="7" end="7"/>
                                            </p:txEl>
                                          </p:spTgt>
                                        </p:tgtEl>
                                        <p:attrNameLst>
                                          <p:attrName>fillcolor</p:attrName>
                                        </p:attrNameLst>
                                      </p:cBhvr>
                                      <p:by>
                                        <p:hsl h="0" s="-70588" l="0"/>
                                      </p:by>
                                    </p:animClr>
                                    <p:animClr clrSpc="hsl" dir="cw">
                                      <p:cBhvr>
                                        <p:cTn id="18" dur="500" fill="hold"/>
                                        <p:tgtEl>
                                          <p:spTgt spid="6">
                                            <p:txEl>
                                              <p:pRg st="7" end="7"/>
                                            </p:txEl>
                                          </p:spTgt>
                                        </p:tgtEl>
                                        <p:attrNameLst>
                                          <p:attrName>stroke.color</p:attrName>
                                        </p:attrNameLst>
                                      </p:cBhvr>
                                      <p:by>
                                        <p:hsl h="0" s="-70588" l="0"/>
                                      </p:by>
                                    </p:animClr>
                                    <p:set>
                                      <p:cBhvr>
                                        <p:cTn id="19" dur="500" fill="hold"/>
                                        <p:tgtEl>
                                          <p:spTgt spid="6">
                                            <p:txEl>
                                              <p:pRg st="7" end="7"/>
                                            </p:txEl>
                                          </p:spTgt>
                                        </p:tgtEl>
                                        <p:attrNameLst>
                                          <p:attrName>fill.type</p:attrName>
                                        </p:attrNameLst>
                                      </p:cBhvr>
                                      <p:to>
                                        <p:strVal val="solid"/>
                                      </p:to>
                                    </p:set>
                                  </p:childTnLst>
                                </p:cTn>
                              </p:par>
                              <p:par>
                                <p:cTn id="20" presetID="25" presetClass="emph" presetSubtype="0" fill="hold" nodeType="withEffect">
                                  <p:stCondLst>
                                    <p:cond delay="0"/>
                                  </p:stCondLst>
                                  <p:childTnLst>
                                    <p:animClr clrSpc="hsl" dir="cw">
                                      <p:cBhvr override="childStyle">
                                        <p:cTn id="21" dur="500" fill="hold"/>
                                        <p:tgtEl>
                                          <p:spTgt spid="5"/>
                                        </p:tgtEl>
                                        <p:attrNameLst>
                                          <p:attrName>style.color</p:attrName>
                                        </p:attrNameLst>
                                      </p:cBhvr>
                                      <p:by>
                                        <p:hsl h="0" s="-70588" l="0"/>
                                      </p:by>
                                    </p:animClr>
                                    <p:animClr clrSpc="hsl" dir="cw">
                                      <p:cBhvr>
                                        <p:cTn id="22" dur="500" fill="hold"/>
                                        <p:tgtEl>
                                          <p:spTgt spid="5"/>
                                        </p:tgtEl>
                                        <p:attrNameLst>
                                          <p:attrName>fillcolor</p:attrName>
                                        </p:attrNameLst>
                                      </p:cBhvr>
                                      <p:by>
                                        <p:hsl h="0" s="-70588" l="0"/>
                                      </p:by>
                                    </p:animClr>
                                    <p:animClr clrSpc="hsl" dir="cw">
                                      <p:cBhvr>
                                        <p:cTn id="23" dur="500" fill="hold"/>
                                        <p:tgtEl>
                                          <p:spTgt spid="5"/>
                                        </p:tgtEl>
                                        <p:attrNameLst>
                                          <p:attrName>stroke.color</p:attrName>
                                        </p:attrNameLst>
                                      </p:cBhvr>
                                      <p:by>
                                        <p:hsl h="0" s="-70588" l="0"/>
                                      </p:by>
                                    </p:animClr>
                                    <p:set>
                                      <p:cBhvr>
                                        <p:cTn id="24" dur="500" fill="hold"/>
                                        <p:tgtEl>
                                          <p:spTgt spid="5"/>
                                        </p:tgtEl>
                                        <p:attrNameLst>
                                          <p:attrName>fill.type</p:attrName>
                                        </p:attrNameLst>
                                      </p:cBhvr>
                                      <p:to>
                                        <p:strVal val="solid"/>
                                      </p:to>
                                    </p:set>
                                  </p:childTnLst>
                                </p:cTn>
                              </p:par>
                              <p:par>
                                <p:cTn id="25" presetID="25" presetClass="emph" presetSubtype="0" fill="hold" nodeType="withEffect">
                                  <p:stCondLst>
                                    <p:cond delay="0"/>
                                  </p:stCondLst>
                                  <p:childTnLst>
                                    <p:animClr clrSpc="hsl" dir="cw">
                                      <p:cBhvr override="childStyle">
                                        <p:cTn id="26" dur="500" fill="hold"/>
                                        <p:tgtEl>
                                          <p:spTgt spid="9"/>
                                        </p:tgtEl>
                                        <p:attrNameLst>
                                          <p:attrName>style.color</p:attrName>
                                        </p:attrNameLst>
                                      </p:cBhvr>
                                      <p:by>
                                        <p:hsl h="0" s="-70588" l="0"/>
                                      </p:by>
                                    </p:animClr>
                                    <p:animClr clrSpc="hsl" dir="cw">
                                      <p:cBhvr>
                                        <p:cTn id="27" dur="500" fill="hold"/>
                                        <p:tgtEl>
                                          <p:spTgt spid="9"/>
                                        </p:tgtEl>
                                        <p:attrNameLst>
                                          <p:attrName>fillcolor</p:attrName>
                                        </p:attrNameLst>
                                      </p:cBhvr>
                                      <p:by>
                                        <p:hsl h="0" s="-70588" l="0"/>
                                      </p:by>
                                    </p:animClr>
                                    <p:animClr clrSpc="hsl" dir="cw">
                                      <p:cBhvr>
                                        <p:cTn id="28" dur="500" fill="hold"/>
                                        <p:tgtEl>
                                          <p:spTgt spid="9"/>
                                        </p:tgtEl>
                                        <p:attrNameLst>
                                          <p:attrName>stroke.color</p:attrName>
                                        </p:attrNameLst>
                                      </p:cBhvr>
                                      <p:by>
                                        <p:hsl h="0" s="-70588" l="0"/>
                                      </p:by>
                                    </p:animClr>
                                    <p:set>
                                      <p:cBhvr>
                                        <p:cTn id="29" dur="500" fill="hold"/>
                                        <p:tgtEl>
                                          <p:spTgt spid="9"/>
                                        </p:tgtEl>
                                        <p:attrNameLst>
                                          <p:attrName>fill.type</p:attrName>
                                        </p:attrNameLst>
                                      </p:cBhvr>
                                      <p:to>
                                        <p:strVal val="solid"/>
                                      </p:to>
                                    </p:set>
                                  </p:childTnLst>
                                </p:cTn>
                              </p:par>
                              <p:par>
                                <p:cTn id="30" presetID="25" presetClass="emph" presetSubtype="0" fill="hold" nodeType="withEffect">
                                  <p:stCondLst>
                                    <p:cond delay="0"/>
                                  </p:stCondLst>
                                  <p:childTnLst>
                                    <p:animClr clrSpc="hsl" dir="cw">
                                      <p:cBhvr override="childStyle">
                                        <p:cTn id="31" dur="500" fill="hold"/>
                                        <p:tgtEl>
                                          <p:spTgt spid="6">
                                            <p:txEl>
                                              <p:pRg st="9" end="9"/>
                                            </p:txEl>
                                          </p:spTgt>
                                        </p:tgtEl>
                                        <p:attrNameLst>
                                          <p:attrName>style.color</p:attrName>
                                        </p:attrNameLst>
                                      </p:cBhvr>
                                      <p:by>
                                        <p:hsl h="0" s="-70588" l="0"/>
                                      </p:by>
                                    </p:animClr>
                                    <p:animClr clrSpc="hsl" dir="cw">
                                      <p:cBhvr>
                                        <p:cTn id="32" dur="500" fill="hold"/>
                                        <p:tgtEl>
                                          <p:spTgt spid="6">
                                            <p:txEl>
                                              <p:pRg st="9" end="9"/>
                                            </p:txEl>
                                          </p:spTgt>
                                        </p:tgtEl>
                                        <p:attrNameLst>
                                          <p:attrName>fillcolor</p:attrName>
                                        </p:attrNameLst>
                                      </p:cBhvr>
                                      <p:by>
                                        <p:hsl h="0" s="-70588" l="0"/>
                                      </p:by>
                                    </p:animClr>
                                    <p:animClr clrSpc="hsl" dir="cw">
                                      <p:cBhvr>
                                        <p:cTn id="33" dur="500" fill="hold"/>
                                        <p:tgtEl>
                                          <p:spTgt spid="6">
                                            <p:txEl>
                                              <p:pRg st="9" end="9"/>
                                            </p:txEl>
                                          </p:spTgt>
                                        </p:tgtEl>
                                        <p:attrNameLst>
                                          <p:attrName>stroke.color</p:attrName>
                                        </p:attrNameLst>
                                      </p:cBhvr>
                                      <p:by>
                                        <p:hsl h="0" s="-70588" l="0"/>
                                      </p:by>
                                    </p:animClr>
                                    <p:set>
                                      <p:cBhvr>
                                        <p:cTn id="34" dur="500" fill="hold"/>
                                        <p:tgtEl>
                                          <p:spTgt spid="6">
                                            <p:txEl>
                                              <p:pRg st="9" end="9"/>
                                            </p:txEl>
                                          </p:spTgt>
                                        </p:tgtEl>
                                        <p:attrNameLst>
                                          <p:attrName>fill.type</p:attrName>
                                        </p:attrNameLst>
                                      </p:cBhvr>
                                      <p:to>
                                        <p:strVal val="solid"/>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6">
                                            <p:txEl>
                                              <p:pRg st="11" end="11"/>
                                            </p:txEl>
                                          </p:spTgt>
                                        </p:tgtEl>
                                        <p:attrNameLst>
                                          <p:attrName>style.visibility</p:attrName>
                                        </p:attrNameLst>
                                      </p:cBhvr>
                                      <p:to>
                                        <p:strVal val="visible"/>
                                      </p:to>
                                    </p:set>
                                    <p:animEffect transition="in" filter="wipe(left)">
                                      <p:cBhvr>
                                        <p:cTn id="39" dur="500"/>
                                        <p:tgtEl>
                                          <p:spTgt spid="6">
                                            <p:txEl>
                                              <p:pRg st="11" end="1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heel(1)">
                                      <p:cBhvr>
                                        <p:cTn id="44" dur="1000"/>
                                        <p:tgtEl>
                                          <p:spTgt spid="10"/>
                                        </p:tgtEl>
                                      </p:cBhvr>
                                    </p:animEffect>
                                  </p:childTnLst>
                                </p:cTn>
                              </p:par>
                              <p:par>
                                <p:cTn id="45" presetID="1" presetClass="entr" presetSubtype="0"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9">
            <a:extLst>
              <a:ext uri="{FF2B5EF4-FFF2-40B4-BE49-F238E27FC236}">
                <a16:creationId xmlns:a16="http://schemas.microsoft.com/office/drawing/2014/main" id="{86F29381-7BEB-4950-81C1-B5FAD44F0A8B}"/>
              </a:ext>
            </a:extLst>
          </p:cNvPr>
          <p:cNvSpPr txBox="1">
            <a:spLocks noChangeArrowheads="1"/>
          </p:cNvSpPr>
          <p:nvPr/>
        </p:nvSpPr>
        <p:spPr bwMode="auto">
          <a:xfrm rot="19519563">
            <a:off x="293545" y="4253292"/>
            <a:ext cx="1487488" cy="738664"/>
          </a:xfrm>
          <a:prstGeom prst="rect">
            <a:avLst/>
          </a:prstGeom>
          <a:solidFill>
            <a:schemeClr val="bg1"/>
          </a:solidFill>
          <a:ln w="76200">
            <a:solidFill>
              <a:srgbClr val="FF0000"/>
            </a:solidFill>
            <a:miter lim="800000"/>
            <a:headEnd/>
            <a:tailEnd/>
          </a:ln>
          <a:effectLst>
            <a:glow rad="228600">
              <a:schemeClr val="accent1">
                <a:satMod val="175000"/>
                <a:alpha val="40000"/>
              </a:schemeClr>
            </a:glow>
          </a:effectLst>
        </p:spPr>
        <p:txBody>
          <a:bodyPr>
            <a:spAutoFit/>
          </a:bodyPr>
          <a:lstStyle/>
          <a:p>
            <a:pPr eaLnBrk="1" hangingPunct="1">
              <a:defRPr/>
            </a:pPr>
            <a:r>
              <a:rPr lang="en-US" sz="1400" dirty="0">
                <a:latin typeface="Arial" pitchFamily="34" charset="0"/>
                <a:cs typeface="Arial Unicode MS" panose="020B0604020202020204" pitchFamily="34" charset="-128"/>
              </a:rPr>
              <a:t>Autoimmunity</a:t>
            </a:r>
          </a:p>
          <a:p>
            <a:pPr eaLnBrk="1" hangingPunct="1">
              <a:defRPr/>
            </a:pPr>
            <a:r>
              <a:rPr lang="en-US" sz="1400" dirty="0">
                <a:latin typeface="Arial" pitchFamily="34" charset="0"/>
                <a:cs typeface="Arial Unicode MS" panose="020B0604020202020204" pitchFamily="34" charset="-128"/>
              </a:rPr>
              <a:t>Coagulation disorders</a:t>
            </a:r>
            <a:endParaRPr lang="el-GR" sz="1400" dirty="0">
              <a:latin typeface="Arial" pitchFamily="34" charset="0"/>
              <a:cs typeface="Arial Unicode MS" panose="020B0604020202020204" pitchFamily="34" charset="-128"/>
            </a:endParaRPr>
          </a:p>
        </p:txBody>
      </p:sp>
      <p:sp>
        <p:nvSpPr>
          <p:cNvPr id="18435" name="TextBox 10">
            <a:extLst>
              <a:ext uri="{FF2B5EF4-FFF2-40B4-BE49-F238E27FC236}">
                <a16:creationId xmlns:a16="http://schemas.microsoft.com/office/drawing/2014/main" id="{CB439177-91B2-97E0-5448-4511FE4E0C4E}"/>
              </a:ext>
            </a:extLst>
          </p:cNvPr>
          <p:cNvSpPr txBox="1">
            <a:spLocks noChangeArrowheads="1"/>
          </p:cNvSpPr>
          <p:nvPr/>
        </p:nvSpPr>
        <p:spPr bwMode="auto">
          <a:xfrm rot="19519563">
            <a:off x="186390" y="2510945"/>
            <a:ext cx="1701800" cy="523220"/>
          </a:xfrm>
          <a:prstGeom prst="rect">
            <a:avLst/>
          </a:prstGeom>
          <a:solidFill>
            <a:schemeClr val="bg1"/>
          </a:solidFill>
          <a:ln w="76200">
            <a:solidFill>
              <a:srgbClr val="FF0000"/>
            </a:solidFill>
            <a:miter lim="800000"/>
            <a:headEnd/>
            <a:tailEnd/>
          </a:ln>
          <a:effectLst>
            <a:glow rad="228600">
              <a:schemeClr val="accent1">
                <a:satMod val="175000"/>
                <a:alpha val="40000"/>
              </a:schemeClr>
            </a:glow>
          </a:effectLst>
        </p:spPr>
        <p:txBody>
          <a:bodyPr>
            <a:spAutoFit/>
          </a:bodyPr>
          <a:lstStyle/>
          <a:p>
            <a:pPr algn="ctr" eaLnBrk="1" hangingPunct="1">
              <a:defRPr/>
            </a:pPr>
            <a:r>
              <a:rPr lang="en-US" sz="1400" dirty="0">
                <a:latin typeface="Arial" pitchFamily="34" charset="0"/>
                <a:cs typeface="Arial Unicode MS" panose="020B0604020202020204" pitchFamily="34" charset="-128"/>
              </a:rPr>
              <a:t>Cardiovascular risk factors</a:t>
            </a:r>
            <a:endParaRPr lang="el-GR" sz="1400" dirty="0">
              <a:latin typeface="Arial" pitchFamily="34" charset="0"/>
              <a:cs typeface="Arial Unicode MS" panose="020B0604020202020204" pitchFamily="34" charset="-128"/>
            </a:endParaRPr>
          </a:p>
        </p:txBody>
      </p:sp>
      <p:sp>
        <p:nvSpPr>
          <p:cNvPr id="268291" name="Rectangle 3">
            <a:extLst>
              <a:ext uri="{FF2B5EF4-FFF2-40B4-BE49-F238E27FC236}">
                <a16:creationId xmlns:a16="http://schemas.microsoft.com/office/drawing/2014/main" id="{48783134-0D5C-58CE-DB5F-66800EC75991}"/>
              </a:ext>
            </a:extLst>
          </p:cNvPr>
          <p:cNvSpPr>
            <a:spLocks noGrp="1" noChangeArrowheads="1"/>
          </p:cNvSpPr>
          <p:nvPr>
            <p:ph type="body" idx="1"/>
          </p:nvPr>
        </p:nvSpPr>
        <p:spPr>
          <a:xfrm>
            <a:off x="2119314" y="1844676"/>
            <a:ext cx="7272337" cy="3432175"/>
          </a:xfrm>
        </p:spPr>
        <p:txBody>
          <a:bodyPr/>
          <a:lstStyle/>
          <a:p>
            <a:pPr eaLnBrk="1" hangingPunct="1">
              <a:lnSpc>
                <a:spcPct val="150000"/>
              </a:lnSpc>
              <a:buSzPct val="135000"/>
              <a:defRPr/>
            </a:pPr>
            <a:r>
              <a:rPr lang="en-US" sz="2200" u="sng" dirty="0">
                <a:solidFill>
                  <a:srgbClr val="FF0000"/>
                </a:solidFill>
                <a:latin typeface="Calibri" pitchFamily="34" charset="0"/>
              </a:rPr>
              <a:t>BMI </a:t>
            </a:r>
            <a:r>
              <a:rPr lang="el-GR" sz="2200" u="sng" dirty="0">
                <a:solidFill>
                  <a:srgbClr val="FF0000"/>
                </a:solidFill>
                <a:latin typeface="Calibri" pitchFamily="34" charset="0"/>
              </a:rPr>
              <a:t>&gt; 35 </a:t>
            </a:r>
            <a:r>
              <a:rPr lang="en-US" sz="2200" u="sng" dirty="0">
                <a:solidFill>
                  <a:srgbClr val="FF0000"/>
                </a:solidFill>
                <a:latin typeface="Calibri" pitchFamily="34" charset="0"/>
              </a:rPr>
              <a:t>kg/m</a:t>
            </a:r>
            <a:r>
              <a:rPr lang="en-US" sz="2200" baseline="30000" dirty="0">
                <a:solidFill>
                  <a:srgbClr val="FF0000"/>
                </a:solidFill>
                <a:latin typeface="Calibri" pitchFamily="34" charset="0"/>
              </a:rPr>
              <a:t>2</a:t>
            </a:r>
            <a:endParaRPr lang="el-GR" sz="2200" baseline="30000" dirty="0">
              <a:solidFill>
                <a:srgbClr val="FF0000"/>
              </a:solidFill>
              <a:latin typeface="Calibri" pitchFamily="34" charset="0"/>
            </a:endParaRPr>
          </a:p>
          <a:p>
            <a:pPr eaLnBrk="1" hangingPunct="1">
              <a:lnSpc>
                <a:spcPct val="150000"/>
              </a:lnSpc>
              <a:buSzPct val="135000"/>
              <a:defRPr/>
            </a:pPr>
            <a:r>
              <a:rPr lang="en-US" sz="2200" u="sng" dirty="0">
                <a:solidFill>
                  <a:srgbClr val="FF0000"/>
                </a:solidFill>
                <a:latin typeface="Calibri" pitchFamily="34" charset="0"/>
              </a:rPr>
              <a:t>Diabetes Mellitus</a:t>
            </a:r>
            <a:r>
              <a:rPr lang="en-US" sz="2200" dirty="0">
                <a:solidFill>
                  <a:srgbClr val="FF0000"/>
                </a:solidFill>
                <a:latin typeface="Calibri" pitchFamily="34" charset="0"/>
              </a:rPr>
              <a:t>  </a:t>
            </a:r>
            <a:r>
              <a:rPr lang="el-GR" sz="2000" b="0" dirty="0">
                <a:solidFill>
                  <a:srgbClr val="FFFF00"/>
                </a:solidFill>
                <a:latin typeface="Calibri" pitchFamily="34" charset="0"/>
              </a:rPr>
              <a:t>(</a:t>
            </a:r>
            <a:r>
              <a:rPr lang="en-US" sz="2000" b="0" dirty="0">
                <a:solidFill>
                  <a:srgbClr val="FFFF00"/>
                </a:solidFill>
                <a:latin typeface="Calibri" pitchFamily="34" charset="0"/>
              </a:rPr>
              <a:t>preceding</a:t>
            </a:r>
            <a:r>
              <a:rPr lang="el-GR" sz="2000" b="0" dirty="0">
                <a:solidFill>
                  <a:srgbClr val="FFFF00"/>
                </a:solidFill>
                <a:latin typeface="Calibri" pitchFamily="34" charset="0"/>
              </a:rPr>
              <a:t> </a:t>
            </a:r>
            <a:r>
              <a:rPr lang="en-US" sz="2000" b="0" dirty="0">
                <a:solidFill>
                  <a:srgbClr val="FFFF00"/>
                </a:solidFill>
                <a:latin typeface="Calibri" pitchFamily="34" charset="0"/>
              </a:rPr>
              <a:t>and/or</a:t>
            </a:r>
            <a:r>
              <a:rPr lang="el-GR" sz="2000" b="0" dirty="0">
                <a:solidFill>
                  <a:srgbClr val="FFFF00"/>
                </a:solidFill>
                <a:latin typeface="Calibri" pitchFamily="34" charset="0"/>
              </a:rPr>
              <a:t> </a:t>
            </a:r>
            <a:r>
              <a:rPr lang="en-US" sz="2000" b="0" dirty="0">
                <a:solidFill>
                  <a:srgbClr val="FFFF00"/>
                </a:solidFill>
                <a:latin typeface="Calibri" pitchFamily="34" charset="0"/>
              </a:rPr>
              <a:t>during</a:t>
            </a:r>
            <a:r>
              <a:rPr lang="el-GR" altLang="ja-JP" sz="2000" b="0" dirty="0">
                <a:solidFill>
                  <a:srgbClr val="FFFF00"/>
                </a:solidFill>
                <a:latin typeface="Calibri" pitchFamily="34" charset="0"/>
              </a:rPr>
              <a:t> </a:t>
            </a:r>
            <a:r>
              <a:rPr lang="en-US" altLang="ja-JP" sz="2000" b="0" dirty="0">
                <a:solidFill>
                  <a:srgbClr val="FFFF00"/>
                </a:solidFill>
                <a:latin typeface="Calibri" pitchFamily="34" charset="0"/>
              </a:rPr>
              <a:t>gestation</a:t>
            </a:r>
            <a:r>
              <a:rPr lang="el-GR" altLang="ja-JP" sz="2000" b="0" dirty="0">
                <a:solidFill>
                  <a:srgbClr val="FFFF00"/>
                </a:solidFill>
                <a:latin typeface="Calibri" pitchFamily="34" charset="0"/>
              </a:rPr>
              <a:t>)</a:t>
            </a:r>
          </a:p>
          <a:p>
            <a:pPr eaLnBrk="1" hangingPunct="1">
              <a:lnSpc>
                <a:spcPct val="150000"/>
              </a:lnSpc>
              <a:buSzPct val="135000"/>
              <a:defRPr/>
            </a:pPr>
            <a:r>
              <a:rPr lang="en-US" sz="2200" u="sng" dirty="0">
                <a:solidFill>
                  <a:srgbClr val="FF0000"/>
                </a:solidFill>
                <a:latin typeface="Calibri" pitchFamily="34" charset="0"/>
              </a:rPr>
              <a:t>Chronic Hypertension</a:t>
            </a:r>
            <a:r>
              <a:rPr lang="el-GR" sz="2200" u="sng" dirty="0">
                <a:solidFill>
                  <a:srgbClr val="FF0000"/>
                </a:solidFill>
                <a:latin typeface="Calibri" pitchFamily="34" charset="0"/>
              </a:rPr>
              <a:t> </a:t>
            </a:r>
            <a:endParaRPr lang="en-US" sz="2200" u="sng" dirty="0">
              <a:solidFill>
                <a:srgbClr val="FF0000"/>
              </a:solidFill>
              <a:latin typeface="Calibri" pitchFamily="34" charset="0"/>
            </a:endParaRPr>
          </a:p>
          <a:p>
            <a:pPr eaLnBrk="1" hangingPunct="1">
              <a:lnSpc>
                <a:spcPct val="150000"/>
              </a:lnSpc>
              <a:buSzPct val="135000"/>
              <a:defRPr/>
            </a:pPr>
            <a:r>
              <a:rPr lang="en-US" sz="2200" u="sng" dirty="0">
                <a:solidFill>
                  <a:srgbClr val="FF0000"/>
                </a:solidFill>
                <a:latin typeface="Calibri" pitchFamily="34" charset="0"/>
              </a:rPr>
              <a:t>CKD</a:t>
            </a:r>
            <a:r>
              <a:rPr lang="el-GR" sz="2200" u="sng" dirty="0">
                <a:solidFill>
                  <a:srgbClr val="FF0000"/>
                </a:solidFill>
                <a:latin typeface="Calibri" pitchFamily="34" charset="0"/>
              </a:rPr>
              <a:t>/ </a:t>
            </a:r>
            <a:r>
              <a:rPr lang="en-US" sz="2200" u="sng" dirty="0">
                <a:solidFill>
                  <a:srgbClr val="FF0000"/>
                </a:solidFill>
                <a:latin typeface="Calibri" pitchFamily="34" charset="0"/>
              </a:rPr>
              <a:t>Lower</a:t>
            </a:r>
            <a:r>
              <a:rPr lang="el-GR" sz="2200" u="sng" dirty="0">
                <a:solidFill>
                  <a:srgbClr val="FF0000"/>
                </a:solidFill>
                <a:latin typeface="Calibri" pitchFamily="34" charset="0"/>
              </a:rPr>
              <a:t> </a:t>
            </a:r>
            <a:r>
              <a:rPr lang="en-US" sz="2200" u="sng" dirty="0">
                <a:solidFill>
                  <a:srgbClr val="FF0000"/>
                </a:solidFill>
                <a:latin typeface="Calibri" pitchFamily="34" charset="0"/>
              </a:rPr>
              <a:t>GFR </a:t>
            </a:r>
          </a:p>
          <a:p>
            <a:pPr eaLnBrk="1" hangingPunct="1">
              <a:lnSpc>
                <a:spcPct val="150000"/>
              </a:lnSpc>
              <a:buSzPct val="135000"/>
              <a:defRPr/>
            </a:pPr>
            <a:r>
              <a:rPr lang="en-US" sz="2200" b="0" dirty="0">
                <a:solidFill>
                  <a:srgbClr val="FFFF00"/>
                </a:solidFill>
                <a:latin typeface="Calibri" pitchFamily="34" charset="0"/>
              </a:rPr>
              <a:t>Antiphospholipid syndrome</a:t>
            </a:r>
            <a:r>
              <a:rPr lang="el-GR" sz="2200" b="0" dirty="0">
                <a:solidFill>
                  <a:srgbClr val="FFFF00"/>
                </a:solidFill>
                <a:latin typeface="Calibri" pitchFamily="34" charset="0"/>
              </a:rPr>
              <a:t> </a:t>
            </a:r>
            <a:r>
              <a:rPr lang="en-US" sz="2200" b="0" dirty="0">
                <a:solidFill>
                  <a:srgbClr val="FFFF00"/>
                </a:solidFill>
                <a:latin typeface="Calibri" pitchFamily="34" charset="0"/>
              </a:rPr>
              <a:t>/</a:t>
            </a:r>
            <a:r>
              <a:rPr lang="el-GR" sz="2200" b="0" dirty="0">
                <a:solidFill>
                  <a:srgbClr val="FFFF00"/>
                </a:solidFill>
                <a:latin typeface="Calibri" pitchFamily="34" charset="0"/>
              </a:rPr>
              <a:t> </a:t>
            </a:r>
            <a:r>
              <a:rPr lang="en-US" sz="2200" b="0" dirty="0">
                <a:solidFill>
                  <a:srgbClr val="FFFF00"/>
                </a:solidFill>
                <a:latin typeface="Calibri" pitchFamily="34" charset="0"/>
              </a:rPr>
              <a:t>other coagulation disorders</a:t>
            </a:r>
            <a:endParaRPr lang="el-GR" sz="2200" dirty="0">
              <a:solidFill>
                <a:srgbClr val="FFFF00"/>
              </a:solidFill>
              <a:latin typeface="Calibri" pitchFamily="34" charset="0"/>
            </a:endParaRPr>
          </a:p>
          <a:p>
            <a:pPr eaLnBrk="1" hangingPunct="1">
              <a:lnSpc>
                <a:spcPct val="150000"/>
              </a:lnSpc>
              <a:buSzPct val="135000"/>
              <a:defRPr/>
            </a:pPr>
            <a:r>
              <a:rPr lang="en-US" sz="2200" b="0" dirty="0">
                <a:solidFill>
                  <a:srgbClr val="FFFF00"/>
                </a:solidFill>
                <a:latin typeface="Calibri" pitchFamily="34" charset="0"/>
              </a:rPr>
              <a:t>Chronic</a:t>
            </a:r>
            <a:r>
              <a:rPr lang="el-GR" sz="2200" b="0" dirty="0">
                <a:solidFill>
                  <a:srgbClr val="FFFF00"/>
                </a:solidFill>
                <a:latin typeface="Calibri" pitchFamily="34" charset="0"/>
              </a:rPr>
              <a:t> </a:t>
            </a:r>
            <a:r>
              <a:rPr lang="en-US" sz="2200" b="0" dirty="0">
                <a:solidFill>
                  <a:srgbClr val="FFFF00"/>
                </a:solidFill>
                <a:latin typeface="Calibri" pitchFamily="34" charset="0"/>
              </a:rPr>
              <a:t>Autoimmune disease</a:t>
            </a:r>
            <a:endParaRPr lang="el-GR" sz="2200" b="0" dirty="0">
              <a:solidFill>
                <a:srgbClr val="FFFF00"/>
              </a:solidFill>
              <a:latin typeface="Calibri" pitchFamily="34" charset="0"/>
            </a:endParaRPr>
          </a:p>
        </p:txBody>
      </p:sp>
      <p:sp>
        <p:nvSpPr>
          <p:cNvPr id="11" name="Rectangle 2">
            <a:extLst>
              <a:ext uri="{FF2B5EF4-FFF2-40B4-BE49-F238E27FC236}">
                <a16:creationId xmlns:a16="http://schemas.microsoft.com/office/drawing/2014/main" id="{DC396F99-E929-C1B0-C1A5-AB256855523A}"/>
              </a:ext>
            </a:extLst>
          </p:cNvPr>
          <p:cNvSpPr>
            <a:spLocks noGrp="1" noChangeArrowheads="1"/>
          </p:cNvSpPr>
          <p:nvPr>
            <p:ph type="title"/>
          </p:nvPr>
        </p:nvSpPr>
        <p:spPr>
          <a:xfrm>
            <a:off x="1563638" y="277698"/>
            <a:ext cx="7159724" cy="1143000"/>
          </a:xfrm>
        </p:spPr>
        <p:txBody>
          <a:bodyPr/>
          <a:lstStyle/>
          <a:p>
            <a:pPr eaLnBrk="1" hangingPunct="1">
              <a:lnSpc>
                <a:spcPct val="150000"/>
              </a:lnSpc>
              <a:defRPr/>
            </a:pPr>
            <a:r>
              <a:rPr lang="en-US" sz="2200" dirty="0">
                <a:solidFill>
                  <a:srgbClr val="FFFF00"/>
                </a:solidFill>
                <a:latin typeface="Calibri" panose="020F0502020204030204" pitchFamily="34" charset="0"/>
                <a:cs typeface="Calibri" panose="020F0502020204030204" pitchFamily="34" charset="0"/>
              </a:rPr>
              <a:t>Risk factors for development of pre-eclampsia include </a:t>
            </a:r>
            <a:r>
              <a:rPr lang="el-GR" sz="2200" dirty="0">
                <a:solidFill>
                  <a:srgbClr val="FFFF00"/>
                </a:solidFill>
                <a:latin typeface="Calibri" panose="020F0502020204030204" pitchFamily="34" charset="0"/>
                <a:cs typeface="Calibri" panose="020F0502020204030204" pitchFamily="34" charset="0"/>
              </a:rPr>
              <a:t>…</a:t>
            </a:r>
            <a:br>
              <a:rPr lang="el-GR" sz="2200" dirty="0">
                <a:solidFill>
                  <a:srgbClr val="FFFF00"/>
                </a:solidFill>
              </a:rPr>
            </a:br>
            <a:r>
              <a:rPr lang="en-US" sz="2200" i="1" u="sng" dirty="0">
                <a:solidFill>
                  <a:srgbClr val="00FFFF"/>
                </a:solidFill>
                <a:latin typeface="Calibri" panose="020F0502020204030204" pitchFamily="34" charset="0"/>
                <a:cs typeface="Calibri" panose="020F0502020204030204" pitchFamily="34" charset="0"/>
              </a:rPr>
              <a:t>maternal cardiovascular co-morbidities </a:t>
            </a:r>
            <a:r>
              <a:rPr lang="el-GR" sz="2200" i="1" u="sng" dirty="0">
                <a:solidFill>
                  <a:srgbClr val="00FFFF"/>
                </a:solidFill>
                <a:latin typeface="Calibri" panose="020F0502020204030204" pitchFamily="34" charset="0"/>
                <a:cs typeface="Calibri" panose="020F0502020204030204" pitchFamily="34" charset="0"/>
              </a:rPr>
              <a:t>!!</a:t>
            </a:r>
            <a:endParaRPr lang="el-GR" sz="2200" b="0" i="1" u="sng" dirty="0">
              <a:solidFill>
                <a:srgbClr val="00FFFF"/>
              </a:solidFill>
              <a:latin typeface="Calibri" panose="020F0502020204030204" pitchFamily="34" charset="0"/>
              <a:cs typeface="Calibri" panose="020F050202020403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66289-DF01-4E3A-50AC-BD24708266AE}"/>
              </a:ext>
            </a:extLst>
          </p:cNvPr>
          <p:cNvSpPr>
            <a:spLocks noGrp="1"/>
          </p:cNvSpPr>
          <p:nvPr>
            <p:ph type="title"/>
          </p:nvPr>
        </p:nvSpPr>
        <p:spPr>
          <a:xfrm>
            <a:off x="1579450" y="332656"/>
            <a:ext cx="7128098" cy="720080"/>
          </a:xfrm>
        </p:spPr>
        <p:txBody>
          <a:bodyPr/>
          <a:lstStyle/>
          <a:p>
            <a:pPr>
              <a:defRPr/>
            </a:pPr>
            <a:r>
              <a:rPr lang="en-US" sz="2400" dirty="0">
                <a:solidFill>
                  <a:srgbClr val="FFFF00"/>
                </a:solidFill>
                <a:latin typeface="Calibri" pitchFamily="34" charset="0"/>
                <a:cs typeface="Calibri" pitchFamily="34" charset="0"/>
              </a:rPr>
              <a:t>Cardiovascular risk factors and</a:t>
            </a:r>
            <a:r>
              <a:rPr lang="el-GR" sz="2400" dirty="0">
                <a:solidFill>
                  <a:srgbClr val="FFFF00"/>
                </a:solidFill>
                <a:latin typeface="Calibri" pitchFamily="34" charset="0"/>
                <a:cs typeface="Calibri" pitchFamily="34" charset="0"/>
              </a:rPr>
              <a:t> </a:t>
            </a:r>
            <a:r>
              <a:rPr lang="en-US" sz="2400" dirty="0">
                <a:solidFill>
                  <a:srgbClr val="FFFF00"/>
                </a:solidFill>
                <a:latin typeface="Calibri" pitchFamily="34" charset="0"/>
                <a:cs typeface="Calibri" pitchFamily="34" charset="0"/>
              </a:rPr>
              <a:t>Pre eclampsia</a:t>
            </a:r>
            <a:endParaRPr lang="el-GR" sz="2400" dirty="0">
              <a:solidFill>
                <a:srgbClr val="FFFF00"/>
              </a:solidFill>
              <a:latin typeface="Calibri" pitchFamily="34" charset="0"/>
              <a:cs typeface="Calibri" pitchFamily="34" charset="0"/>
            </a:endParaRPr>
          </a:p>
        </p:txBody>
      </p:sp>
      <p:sp>
        <p:nvSpPr>
          <p:cNvPr id="3" name="Content Placeholder 2">
            <a:extLst>
              <a:ext uri="{FF2B5EF4-FFF2-40B4-BE49-F238E27FC236}">
                <a16:creationId xmlns:a16="http://schemas.microsoft.com/office/drawing/2014/main" id="{97E4A9E3-7928-50E1-38F6-9D8B589BD791}"/>
              </a:ext>
            </a:extLst>
          </p:cNvPr>
          <p:cNvSpPr>
            <a:spLocks noGrp="1"/>
          </p:cNvSpPr>
          <p:nvPr>
            <p:ph idx="1"/>
          </p:nvPr>
        </p:nvSpPr>
        <p:spPr>
          <a:xfrm>
            <a:off x="643000" y="1052736"/>
            <a:ext cx="9000999" cy="3700463"/>
          </a:xfrm>
        </p:spPr>
        <p:txBody>
          <a:bodyPr/>
          <a:lstStyle/>
          <a:p>
            <a:pPr>
              <a:buFontTx/>
              <a:buNone/>
              <a:defRPr/>
            </a:pPr>
            <a:endParaRPr lang="el-GR" sz="2200" b="0" dirty="0">
              <a:latin typeface="Calibri" pitchFamily="34" charset="0"/>
              <a:cs typeface="Calibri" pitchFamily="34" charset="0"/>
            </a:endParaRPr>
          </a:p>
          <a:p>
            <a:pPr marL="342900" indent="12700">
              <a:lnSpc>
                <a:spcPct val="150000"/>
              </a:lnSpc>
              <a:buNone/>
              <a:defRPr/>
            </a:pPr>
            <a:r>
              <a:rPr lang="en-US" sz="2200" b="0" i="1" dirty="0">
                <a:latin typeface="Calibri" pitchFamily="34" charset="0"/>
                <a:cs typeface="Calibri" pitchFamily="34" charset="0"/>
              </a:rPr>
              <a:t>The incidence of preeclamptic disorders is </a:t>
            </a:r>
            <a:r>
              <a:rPr lang="en-US" sz="2200" i="1" u="sng" dirty="0">
                <a:solidFill>
                  <a:srgbClr val="FFFF00"/>
                </a:solidFill>
                <a:latin typeface="Calibri" pitchFamily="34" charset="0"/>
                <a:cs typeface="Calibri" pitchFamily="34" charset="0"/>
              </a:rPr>
              <a:t>3-5 times higher</a:t>
            </a:r>
            <a:r>
              <a:rPr lang="en-US" sz="2200" b="0" i="1" dirty="0">
                <a:solidFill>
                  <a:srgbClr val="FFFF00"/>
                </a:solidFill>
                <a:latin typeface="Calibri" pitchFamily="34" charset="0"/>
                <a:cs typeface="Calibri" pitchFamily="34" charset="0"/>
              </a:rPr>
              <a:t> </a:t>
            </a:r>
            <a:r>
              <a:rPr lang="en-US" sz="2200" b="0" i="1" dirty="0">
                <a:latin typeface="Calibri" pitchFamily="34" charset="0"/>
                <a:cs typeface="Calibri" pitchFamily="34" charset="0"/>
              </a:rPr>
              <a:t>in women with </a:t>
            </a:r>
            <a:r>
              <a:rPr lang="en-US" sz="2200" b="0" i="1" dirty="0">
                <a:solidFill>
                  <a:srgbClr val="FFFF00"/>
                </a:solidFill>
                <a:latin typeface="Calibri" pitchFamily="34" charset="0"/>
                <a:cs typeface="Calibri" pitchFamily="34" charset="0"/>
              </a:rPr>
              <a:t>Hypertension , Diabetes or Renal Disease</a:t>
            </a:r>
          </a:p>
          <a:p>
            <a:pPr marL="342900" indent="12700">
              <a:lnSpc>
                <a:spcPct val="150000"/>
              </a:lnSpc>
              <a:buNone/>
              <a:defRPr/>
            </a:pPr>
            <a:endParaRPr lang="en-US" sz="2200" i="1" dirty="0">
              <a:solidFill>
                <a:srgbClr val="FF7C80"/>
              </a:solidFill>
              <a:latin typeface="Calibri" pitchFamily="34" charset="0"/>
              <a:cs typeface="Calibri" pitchFamily="34" charset="0"/>
            </a:endParaRPr>
          </a:p>
          <a:p>
            <a:pPr marL="342900" indent="12700">
              <a:lnSpc>
                <a:spcPct val="150000"/>
              </a:lnSpc>
              <a:buFontTx/>
              <a:buNone/>
              <a:defRPr/>
            </a:pPr>
            <a:r>
              <a:rPr lang="en-US" sz="2200" b="0" dirty="0">
                <a:latin typeface="Calibri" pitchFamily="34" charset="0"/>
                <a:cs typeface="Calibri" pitchFamily="34" charset="0"/>
              </a:rPr>
              <a:t>The list of </a:t>
            </a:r>
            <a:r>
              <a:rPr lang="en-US" sz="2200" b="0" i="1" dirty="0">
                <a:solidFill>
                  <a:srgbClr val="FFFF00"/>
                </a:solidFill>
                <a:latin typeface="Calibri" pitchFamily="34" charset="0"/>
                <a:cs typeface="Calibri" pitchFamily="34" charset="0"/>
              </a:rPr>
              <a:t>risk factors that are associated with hypertensive disorders of pregnancy</a:t>
            </a:r>
            <a:r>
              <a:rPr lang="en-US" sz="2200" b="0" dirty="0">
                <a:solidFill>
                  <a:srgbClr val="FFFF00"/>
                </a:solidFill>
                <a:latin typeface="Calibri" pitchFamily="34" charset="0"/>
                <a:cs typeface="Calibri" pitchFamily="34" charset="0"/>
              </a:rPr>
              <a:t> …</a:t>
            </a:r>
            <a:r>
              <a:rPr lang="en-US" sz="2200" b="0" dirty="0">
                <a:latin typeface="Calibri" pitchFamily="34" charset="0"/>
                <a:cs typeface="Calibri" pitchFamily="34" charset="0"/>
              </a:rPr>
              <a:t>	is almost identical to the list of </a:t>
            </a:r>
            <a:r>
              <a:rPr lang="en-US" sz="2200" i="1" dirty="0">
                <a:solidFill>
                  <a:srgbClr val="FFFF00"/>
                </a:solidFill>
                <a:latin typeface="Calibri" pitchFamily="34" charset="0"/>
                <a:cs typeface="Calibri" pitchFamily="34" charset="0"/>
              </a:rPr>
              <a:t>risk factors for cardiovascular disease and CKD …</a:t>
            </a:r>
          </a:p>
          <a:p>
            <a:pPr marL="342900" indent="12700">
              <a:lnSpc>
                <a:spcPct val="250000"/>
              </a:lnSpc>
              <a:buFontTx/>
              <a:buNone/>
              <a:defRPr/>
            </a:pPr>
            <a:r>
              <a:rPr lang="en-US" sz="2200" b="0" i="1" kern="1200" dirty="0">
                <a:solidFill>
                  <a:srgbClr val="FFFF00"/>
                </a:solidFill>
                <a:effectLst>
                  <a:glow rad="101600">
                    <a:srgbClr val="FF0000">
                      <a:alpha val="60000"/>
                    </a:srgbClr>
                  </a:glow>
                </a:effectLst>
                <a:latin typeface="Calibri" panose="020F0502020204030204" pitchFamily="34" charset="0"/>
                <a:cs typeface="Calibri" panose="020F0502020204030204" pitchFamily="34" charset="0"/>
              </a:rPr>
              <a:t>Bystander ?  association of hypertensive disorders of pregnancy and CKD ? </a:t>
            </a:r>
            <a:r>
              <a:rPr lang="en-US" sz="2200" i="1" kern="1200" dirty="0">
                <a:solidFill>
                  <a:srgbClr val="FFFF00"/>
                </a:solidFill>
                <a:effectLst>
                  <a:glow rad="101600">
                    <a:srgbClr val="FF0000">
                      <a:alpha val="60000"/>
                    </a:srgbClr>
                  </a:glow>
                </a:effectLst>
                <a:latin typeface="Calibri" panose="020F0502020204030204" pitchFamily="34" charset="0"/>
                <a:cs typeface="Calibri" panose="020F0502020204030204" pitchFamily="34" charset="0"/>
              </a:rPr>
              <a:t>	</a:t>
            </a:r>
            <a:endParaRPr lang="en-US" sz="2200" b="0" i="1" kern="1200" dirty="0">
              <a:solidFill>
                <a:srgbClr val="FFFF00"/>
              </a:solidFill>
              <a:effectLst>
                <a:glow rad="101600">
                  <a:srgbClr val="FF0000">
                    <a:alpha val="60000"/>
                  </a:srgbClr>
                </a:glo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92745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wipe(left)">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 calcmode="lin" valueType="num">
                                      <p:cBhvr>
                                        <p:cTn id="12"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1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7" name="Picture 92" descr="ANd9GcQ4Er9PtSTHk-7oOCFltQk4olZs7d_b_pPrwNEljpuGqUUjYFNg3Q">
            <a:extLst>
              <a:ext uri="{FF2B5EF4-FFF2-40B4-BE49-F238E27FC236}">
                <a16:creationId xmlns:a16="http://schemas.microsoft.com/office/drawing/2014/main" id="{F80939BA-7F26-258F-B326-EF27EE62F4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2551" y="3068638"/>
            <a:ext cx="1135063"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2" descr="sl 15 allagmeno">
            <a:extLst>
              <a:ext uri="{FF2B5EF4-FFF2-40B4-BE49-F238E27FC236}">
                <a16:creationId xmlns:a16="http://schemas.microsoft.com/office/drawing/2014/main" id="{7541308A-2E92-EFA4-CAFE-152A9F2FDC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576" r="56908" b="74573"/>
          <a:stretch>
            <a:fillRect/>
          </a:stretch>
        </p:blipFill>
        <p:spPr bwMode="auto">
          <a:xfrm>
            <a:off x="6192839" y="3079751"/>
            <a:ext cx="1327150" cy="1500188"/>
          </a:xfrm>
          <a:prstGeom prst="rect">
            <a:avLst/>
          </a:prstGeom>
          <a:noFill/>
          <a:ln w="38100">
            <a:solidFill>
              <a:srgbClr val="C00000"/>
            </a:solidFill>
            <a:miter lim="800000"/>
            <a:headEnd/>
            <a:tailEnd/>
          </a:ln>
          <a:extLst>
            <a:ext uri="{909E8E84-426E-40DD-AFC4-6F175D3DCCD1}">
              <a14:hiddenFill xmlns:a14="http://schemas.microsoft.com/office/drawing/2010/main">
                <a:solidFill>
                  <a:srgbClr val="FFFFFF"/>
                </a:solidFill>
              </a14:hiddenFill>
            </a:ext>
          </a:extLst>
        </p:spPr>
      </p:pic>
      <p:sp>
        <p:nvSpPr>
          <p:cNvPr id="4" name="Βέλος: Δεξιό 3">
            <a:extLst>
              <a:ext uri="{FF2B5EF4-FFF2-40B4-BE49-F238E27FC236}">
                <a16:creationId xmlns:a16="http://schemas.microsoft.com/office/drawing/2014/main" id="{C74649A0-0188-6FED-A03B-D38B9DD32C7A}"/>
              </a:ext>
            </a:extLst>
          </p:cNvPr>
          <p:cNvSpPr/>
          <p:nvPr/>
        </p:nvSpPr>
        <p:spPr>
          <a:xfrm>
            <a:off x="4017514" y="3536256"/>
            <a:ext cx="1860922" cy="576064"/>
          </a:xfrm>
          <a:prstGeom prst="rightArrow">
            <a:avLst/>
          </a:prstGeom>
          <a:solidFill>
            <a:srgbClr val="FF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endParaRPr lang="el-GR" sz="3600"/>
          </a:p>
        </p:txBody>
      </p:sp>
      <p:sp>
        <p:nvSpPr>
          <p:cNvPr id="2" name="TextBox 1">
            <a:extLst>
              <a:ext uri="{FF2B5EF4-FFF2-40B4-BE49-F238E27FC236}">
                <a16:creationId xmlns:a16="http://schemas.microsoft.com/office/drawing/2014/main" id="{39F1EFEF-463D-6B9D-6CC0-867C9FD91F82}"/>
              </a:ext>
            </a:extLst>
          </p:cNvPr>
          <p:cNvSpPr txBox="1"/>
          <p:nvPr/>
        </p:nvSpPr>
        <p:spPr>
          <a:xfrm>
            <a:off x="1175851" y="692696"/>
            <a:ext cx="7935298" cy="461665"/>
          </a:xfrm>
          <a:prstGeom prst="rect">
            <a:avLst/>
          </a:prstGeom>
          <a:noFill/>
        </p:spPr>
        <p:txBody>
          <a:bodyPr wrap="square">
            <a:spAutoFit/>
          </a:bodyPr>
          <a:lstStyle/>
          <a:p>
            <a:pPr algn="ctr" eaLnBrk="1" hangingPunct="1">
              <a:spcBef>
                <a:spcPct val="0"/>
              </a:spcBef>
              <a:buClrTx/>
              <a:buSzTx/>
              <a:buFontTx/>
              <a:buNone/>
            </a:pPr>
            <a:r>
              <a:rPr lang="en-US" altLang="en-US" sz="2400" dirty="0">
                <a:solidFill>
                  <a:srgbClr val="FFFF00"/>
                </a:solidFill>
                <a:latin typeface="Calibri" panose="020F0502020204030204" pitchFamily="34" charset="0"/>
              </a:rPr>
              <a:t>CKD as a risk factor for hypertensive disorders of pregnancy</a:t>
            </a:r>
            <a:endParaRPr lang="el-GR" altLang="en-US" sz="2400" dirty="0">
              <a:solidFill>
                <a:srgbClr val="FFFF00"/>
              </a:solidFill>
              <a:latin typeface="Calibri" panose="020F0502020204030204" pitchFamily="34" charset="0"/>
            </a:endParaRPr>
          </a:p>
        </p:txBody>
      </p:sp>
    </p:spTree>
    <p:extLst>
      <p:ext uri="{BB962C8B-B14F-4D97-AF65-F5344CB8AC3E}">
        <p14:creationId xmlns:p14="http://schemas.microsoft.com/office/powerpoint/2010/main" val="12732212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8CF94B6A-BFA0-161A-D039-417294425614}"/>
              </a:ext>
            </a:extLst>
          </p:cNvPr>
          <p:cNvSpPr>
            <a:spLocks noChangeArrowheads="1"/>
          </p:cNvSpPr>
          <p:nvPr/>
        </p:nvSpPr>
        <p:spPr bwMode="auto">
          <a:xfrm>
            <a:off x="247650" y="6433591"/>
            <a:ext cx="97917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9900"/>
              </a:buClr>
              <a:buSzPct val="115000"/>
              <a:buChar char="•"/>
              <a:defRPr sz="3200" b="1">
                <a:solidFill>
                  <a:schemeClr val="bg1"/>
                </a:solidFill>
                <a:latin typeface="Tahoma" panose="020B0604030504040204" pitchFamily="34" charset="0"/>
                <a:ea typeface="Arial Unicode MS" panose="020B0604020202020204" pitchFamily="34" charset="-128"/>
              </a:defRPr>
            </a:lvl1pPr>
            <a:lvl2pPr marL="742950" indent="-285750">
              <a:spcBef>
                <a:spcPct val="20000"/>
              </a:spcBef>
              <a:buChar char="–"/>
              <a:defRPr sz="2800" b="1">
                <a:solidFill>
                  <a:schemeClr val="bg1"/>
                </a:solidFill>
                <a:latin typeface="Tahoma" panose="020B0604030504040204" pitchFamily="34" charset="0"/>
                <a:ea typeface="Arial Unicode MS" panose="020B0604020202020204" pitchFamily="34" charset="-128"/>
              </a:defRPr>
            </a:lvl2pPr>
            <a:lvl3pPr marL="1143000" indent="-228600">
              <a:spcBef>
                <a:spcPct val="20000"/>
              </a:spcBef>
              <a:buChar char="•"/>
              <a:defRPr sz="2400" b="1">
                <a:solidFill>
                  <a:schemeClr val="bg1"/>
                </a:solidFill>
                <a:latin typeface="Tahoma" panose="020B0604030504040204" pitchFamily="34" charset="0"/>
                <a:ea typeface="Arial Unicode MS" panose="020B0604020202020204" pitchFamily="34" charset="-128"/>
              </a:defRPr>
            </a:lvl3pPr>
            <a:lvl4pPr marL="1600200" indent="-228600">
              <a:spcBef>
                <a:spcPct val="20000"/>
              </a:spcBef>
              <a:buChar char="–"/>
              <a:defRPr sz="2000" b="1">
                <a:solidFill>
                  <a:schemeClr val="bg1"/>
                </a:solidFill>
                <a:latin typeface="Tahoma" panose="020B0604030504040204" pitchFamily="34" charset="0"/>
                <a:ea typeface="Arial Unicode MS" panose="020B0604020202020204" pitchFamily="34" charset="-128"/>
              </a:defRPr>
            </a:lvl4pPr>
            <a:lvl5pPr marL="2057400" indent="-228600">
              <a:spcBef>
                <a:spcPct val="20000"/>
              </a:spcBef>
              <a:buChar char="»"/>
              <a:defRPr sz="2000" b="1">
                <a:solidFill>
                  <a:schemeClr val="bg1"/>
                </a:solidFill>
                <a:latin typeface="Tahoma" panose="020B0604030504040204" pitchFamily="34" charset="0"/>
                <a:ea typeface="Arial Unicode MS" panose="020B0604020202020204" pitchFamily="34" charset="-128"/>
              </a:defRPr>
            </a:lvl5pPr>
            <a:lvl6pPr marL="25146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6pPr>
            <a:lvl7pPr marL="29718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7pPr>
            <a:lvl8pPr marL="34290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8pPr>
            <a:lvl9pPr marL="38862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9pPr>
          </a:lstStyle>
          <a:p>
            <a:pPr eaLnBrk="1" hangingPunct="1">
              <a:spcBef>
                <a:spcPct val="0"/>
              </a:spcBef>
              <a:buClrTx/>
              <a:buSzTx/>
              <a:buFontTx/>
              <a:buNone/>
            </a:pPr>
            <a:r>
              <a:rPr lang="en-US" altLang="en-US" sz="1400" dirty="0">
                <a:solidFill>
                  <a:srgbClr val="FFFF00"/>
                </a:solidFill>
                <a:latin typeface="Calibri" panose="020F0502020204030204" pitchFamily="34" charset="0"/>
              </a:rPr>
              <a:t>Zhang J </a:t>
            </a:r>
            <a:r>
              <a:rPr lang="en-US" altLang="en-US" sz="1400" dirty="0" err="1">
                <a:solidFill>
                  <a:srgbClr val="FFFF00"/>
                </a:solidFill>
                <a:latin typeface="Calibri" panose="020F0502020204030204" pitchFamily="34" charset="0"/>
              </a:rPr>
              <a:t>J</a:t>
            </a:r>
            <a:r>
              <a:rPr lang="en-US" altLang="en-US" sz="1400" dirty="0">
                <a:solidFill>
                  <a:srgbClr val="FFFF00"/>
                </a:solidFill>
                <a:latin typeface="Calibri" panose="020F0502020204030204" pitchFamily="34" charset="0"/>
              </a:rPr>
              <a:t>  et al		    			</a:t>
            </a:r>
            <a:r>
              <a:rPr lang="el-GR" altLang="en-US" sz="1400" dirty="0">
                <a:solidFill>
                  <a:srgbClr val="FFFF00"/>
                </a:solidFill>
                <a:latin typeface="Calibri" panose="020F0502020204030204" pitchFamily="34" charset="0"/>
              </a:rPr>
              <a:t>	</a:t>
            </a:r>
            <a:r>
              <a:rPr lang="en-US" altLang="en-US" sz="1400" dirty="0">
                <a:solidFill>
                  <a:srgbClr val="FFFF00"/>
                </a:solidFill>
                <a:latin typeface="Calibri" panose="020F0502020204030204" pitchFamily="34" charset="0"/>
              </a:rPr>
              <a:t>Clin J Am Soc Nephrol 10: 1964–1978, 2015</a:t>
            </a:r>
            <a:endParaRPr lang="el-GR" altLang="en-US" sz="1400" dirty="0">
              <a:solidFill>
                <a:srgbClr val="FFFF00"/>
              </a:solidFill>
              <a:latin typeface="Calibri" panose="020F0502020204030204" pitchFamily="34" charset="0"/>
            </a:endParaRPr>
          </a:p>
        </p:txBody>
      </p:sp>
      <p:grpSp>
        <p:nvGrpSpPr>
          <p:cNvPr id="2" name="Ομάδα 1">
            <a:extLst>
              <a:ext uri="{FF2B5EF4-FFF2-40B4-BE49-F238E27FC236}">
                <a16:creationId xmlns:a16="http://schemas.microsoft.com/office/drawing/2014/main" id="{49D07B73-EDB9-D54B-3873-09941A993BB4}"/>
              </a:ext>
            </a:extLst>
          </p:cNvPr>
          <p:cNvGrpSpPr/>
          <p:nvPr/>
        </p:nvGrpSpPr>
        <p:grpSpPr>
          <a:xfrm>
            <a:off x="1111053" y="1268414"/>
            <a:ext cx="7921625" cy="4619891"/>
            <a:chOff x="966788" y="1268413"/>
            <a:chExt cx="7921625" cy="4619892"/>
          </a:xfrm>
        </p:grpSpPr>
        <p:pic>
          <p:nvPicPr>
            <p:cNvPr id="48134" name="Picture 2">
              <a:extLst>
                <a:ext uri="{FF2B5EF4-FFF2-40B4-BE49-F238E27FC236}">
                  <a16:creationId xmlns:a16="http://schemas.microsoft.com/office/drawing/2014/main" id="{320AE04F-6E02-F298-E23B-FF9050D17D5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0118"/>
            <a:stretch/>
          </p:blipFill>
          <p:spPr bwMode="auto">
            <a:xfrm>
              <a:off x="966788" y="1268413"/>
              <a:ext cx="7921625" cy="4430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BFA2E86A-B86C-5D13-A84F-09EA80F4389E}"/>
                </a:ext>
              </a:extLst>
            </p:cNvPr>
            <p:cNvSpPr/>
            <p:nvPr/>
          </p:nvSpPr>
          <p:spPr bwMode="auto">
            <a:xfrm>
              <a:off x="966788" y="5518973"/>
              <a:ext cx="7921625" cy="369332"/>
            </a:xfrm>
            <a:prstGeom prst="rect">
              <a:avLst/>
            </a:prstGeom>
            <a:solidFill>
              <a:srgbClr val="FFFF99"/>
            </a:solidFill>
            <a:ln w="38100">
              <a:solidFill>
                <a:srgbClr val="7030A0"/>
              </a:solidFill>
            </a:ln>
          </p:spPr>
          <p:txBody>
            <a:bodyPr>
              <a:spAutoFit/>
            </a:bodyPr>
            <a:lstStyle/>
            <a:p>
              <a:pPr algn="ctr" eaLnBrk="1" hangingPunct="1">
                <a:defRPr/>
              </a:pPr>
              <a:r>
                <a:rPr lang="en-US" sz="1800" dirty="0">
                  <a:solidFill>
                    <a:srgbClr val="C00000"/>
                  </a:solidFill>
                  <a:cs typeface="Arial Unicode MS" panose="020B0604020202020204" pitchFamily="34" charset="-128"/>
                </a:rPr>
                <a:t>Women with CKD have ~ 10 times higher odds ratio for pre-eclampsia</a:t>
              </a:r>
              <a:endParaRPr lang="el-GR" sz="1800" dirty="0">
                <a:solidFill>
                  <a:srgbClr val="C00000"/>
                </a:solidFill>
                <a:cs typeface="Arial Unicode MS" panose="020B0604020202020204" pitchFamily="34" charset="-128"/>
              </a:endParaRPr>
            </a:p>
          </p:txBody>
        </p:sp>
      </p:grpSp>
      <p:pic>
        <p:nvPicPr>
          <p:cNvPr id="48132" name="Picture 2">
            <a:extLst>
              <a:ext uri="{FF2B5EF4-FFF2-40B4-BE49-F238E27FC236}">
                <a16:creationId xmlns:a16="http://schemas.microsoft.com/office/drawing/2014/main" id="{515F1CD6-5A09-D5E9-CF65-C79DB115B6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7601" y="908050"/>
            <a:ext cx="5359400" cy="569913"/>
          </a:xfrm>
          <a:prstGeom prst="rect">
            <a:avLst/>
          </a:prstGeom>
          <a:noFill/>
          <a:ln w="38100">
            <a:solidFill>
              <a:srgbClr val="7030A0"/>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AC53C07-6056-0323-85FF-B9C65846EF56}"/>
              </a:ext>
            </a:extLst>
          </p:cNvPr>
          <p:cNvSpPr txBox="1"/>
          <p:nvPr/>
        </p:nvSpPr>
        <p:spPr>
          <a:xfrm>
            <a:off x="1903140" y="215544"/>
            <a:ext cx="6927186" cy="461665"/>
          </a:xfrm>
          <a:prstGeom prst="rect">
            <a:avLst/>
          </a:prstGeom>
          <a:noFill/>
        </p:spPr>
        <p:txBody>
          <a:bodyPr wrap="square">
            <a:spAutoFit/>
          </a:bodyPr>
          <a:lstStyle/>
          <a:p>
            <a:pPr algn="ctr" eaLnBrk="1" hangingPunct="1">
              <a:spcBef>
                <a:spcPct val="0"/>
              </a:spcBef>
              <a:buClrTx/>
              <a:buSzTx/>
              <a:buFontTx/>
              <a:buNone/>
            </a:pPr>
            <a:r>
              <a:rPr lang="en-US" altLang="en-US" sz="2400" dirty="0">
                <a:solidFill>
                  <a:srgbClr val="FFFF00"/>
                </a:solidFill>
                <a:latin typeface="Calibri" panose="020F0502020204030204" pitchFamily="34" charset="0"/>
              </a:rPr>
              <a:t>CKD as a risk factor for Pre eclampsia</a:t>
            </a:r>
            <a:endParaRPr lang="el-GR" altLang="en-US" sz="2400" dirty="0">
              <a:solidFill>
                <a:srgbClr val="FFFF00"/>
              </a:solidFill>
              <a:latin typeface="Calibri" panose="020F050202020403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179226-E101-9CB7-2294-B666C74A5AE9}"/>
              </a:ext>
            </a:extLst>
          </p:cNvPr>
          <p:cNvPicPr>
            <a:picLocks noChangeAspect="1"/>
          </p:cNvPicPr>
          <p:nvPr/>
        </p:nvPicPr>
        <p:blipFill rotWithShape="1">
          <a:blip r:embed="rId2"/>
          <a:srcRect t="16469"/>
          <a:stretch/>
        </p:blipFill>
        <p:spPr>
          <a:xfrm>
            <a:off x="174948" y="1446201"/>
            <a:ext cx="5616624" cy="703399"/>
          </a:xfrm>
          <a:prstGeom prst="rect">
            <a:avLst/>
          </a:prstGeom>
        </p:spPr>
      </p:pic>
      <p:pic>
        <p:nvPicPr>
          <p:cNvPr id="17" name="Picture 16">
            <a:extLst>
              <a:ext uri="{FF2B5EF4-FFF2-40B4-BE49-F238E27FC236}">
                <a16:creationId xmlns:a16="http://schemas.microsoft.com/office/drawing/2014/main" id="{FDAD892B-DEBF-CC31-1F79-81EF4EA9D57C}"/>
              </a:ext>
            </a:extLst>
          </p:cNvPr>
          <p:cNvPicPr>
            <a:picLocks noChangeAspect="1"/>
          </p:cNvPicPr>
          <p:nvPr/>
        </p:nvPicPr>
        <p:blipFill rotWithShape="1">
          <a:blip r:embed="rId3"/>
          <a:srcRect b="44968"/>
          <a:stretch/>
        </p:blipFill>
        <p:spPr>
          <a:xfrm>
            <a:off x="21661" y="3000268"/>
            <a:ext cx="10243679" cy="932788"/>
          </a:xfrm>
          <a:prstGeom prst="rect">
            <a:avLst/>
          </a:prstGeom>
        </p:spPr>
      </p:pic>
      <p:sp>
        <p:nvSpPr>
          <p:cNvPr id="2" name="Rectangle 3">
            <a:extLst>
              <a:ext uri="{FF2B5EF4-FFF2-40B4-BE49-F238E27FC236}">
                <a16:creationId xmlns:a16="http://schemas.microsoft.com/office/drawing/2014/main" id="{8B167918-56EE-E586-B5F5-1D43F6FEF2BB}"/>
              </a:ext>
            </a:extLst>
          </p:cNvPr>
          <p:cNvSpPr/>
          <p:nvPr/>
        </p:nvSpPr>
        <p:spPr bwMode="auto">
          <a:xfrm>
            <a:off x="2335187" y="4365104"/>
            <a:ext cx="5616623" cy="400110"/>
          </a:xfrm>
          <a:prstGeom prst="rect">
            <a:avLst/>
          </a:prstGeom>
          <a:solidFill>
            <a:srgbClr val="FFFF99"/>
          </a:solidFill>
          <a:ln w="38100">
            <a:solidFill>
              <a:srgbClr val="CC0000"/>
            </a:solidFill>
          </a:ln>
          <a:effectLst>
            <a:glow rad="101600">
              <a:schemeClr val="accent1">
                <a:satMod val="175000"/>
                <a:alpha val="40000"/>
              </a:schemeClr>
            </a:glow>
          </a:effectLst>
        </p:spPr>
        <p:txBody>
          <a:bodyPr wrap="square">
            <a:spAutoFit/>
          </a:bodyPr>
          <a:lstStyle/>
          <a:p>
            <a:pPr algn="ctr" eaLnBrk="1" hangingPunct="1"/>
            <a:r>
              <a:rPr lang="en-US" sz="2000" dirty="0">
                <a:solidFill>
                  <a:srgbClr val="C00000"/>
                </a:solidFill>
                <a:cs typeface="Arial Unicode MS" panose="020B0604020202020204" pitchFamily="34" charset="-128"/>
              </a:rPr>
              <a:t>The risk is higher as the GFR gets lower!!</a:t>
            </a:r>
            <a:endParaRPr lang="el-GR" sz="2000" dirty="0">
              <a:solidFill>
                <a:srgbClr val="C00000"/>
              </a:solidFill>
              <a:cs typeface="Arial Unicode MS" panose="020B0604020202020204" pitchFamily="34" charset="-128"/>
            </a:endParaRPr>
          </a:p>
        </p:txBody>
      </p:sp>
      <p:sp>
        <p:nvSpPr>
          <p:cNvPr id="5" name="TextBox 4">
            <a:extLst>
              <a:ext uri="{FF2B5EF4-FFF2-40B4-BE49-F238E27FC236}">
                <a16:creationId xmlns:a16="http://schemas.microsoft.com/office/drawing/2014/main" id="{BA0173CD-6519-BB49-BBD1-2BF2BA4656BF}"/>
              </a:ext>
            </a:extLst>
          </p:cNvPr>
          <p:cNvSpPr txBox="1"/>
          <p:nvPr/>
        </p:nvSpPr>
        <p:spPr>
          <a:xfrm>
            <a:off x="1175850" y="260648"/>
            <a:ext cx="7935298" cy="461665"/>
          </a:xfrm>
          <a:prstGeom prst="rect">
            <a:avLst/>
          </a:prstGeom>
          <a:noFill/>
        </p:spPr>
        <p:txBody>
          <a:bodyPr wrap="square">
            <a:spAutoFit/>
          </a:bodyPr>
          <a:lstStyle/>
          <a:p>
            <a:pPr algn="ctr" eaLnBrk="1" hangingPunct="1">
              <a:spcBef>
                <a:spcPct val="0"/>
              </a:spcBef>
              <a:buClrTx/>
              <a:buSzTx/>
              <a:buFontTx/>
              <a:buNone/>
            </a:pPr>
            <a:r>
              <a:rPr lang="en-US" altLang="en-US" sz="2400" dirty="0">
                <a:solidFill>
                  <a:srgbClr val="FFFF00"/>
                </a:solidFill>
                <a:latin typeface="Calibri" panose="020F0502020204030204" pitchFamily="34" charset="0"/>
              </a:rPr>
              <a:t>CKD as a risk factor for hypertensive disorders of pregnancy</a:t>
            </a:r>
            <a:endParaRPr lang="el-GR" altLang="en-US" sz="2400" dirty="0">
              <a:solidFill>
                <a:srgbClr val="FFFF00"/>
              </a:solidFill>
              <a:latin typeface="Calibri" panose="020F0502020204030204" pitchFamily="34" charset="0"/>
            </a:endParaRPr>
          </a:p>
        </p:txBody>
      </p:sp>
      <p:sp>
        <p:nvSpPr>
          <p:cNvPr id="6" name="TextBox 5">
            <a:extLst>
              <a:ext uri="{FF2B5EF4-FFF2-40B4-BE49-F238E27FC236}">
                <a16:creationId xmlns:a16="http://schemas.microsoft.com/office/drawing/2014/main" id="{EBDEF139-2B51-2725-17A0-50BFCBDFE85B}"/>
              </a:ext>
            </a:extLst>
          </p:cNvPr>
          <p:cNvSpPr txBox="1"/>
          <p:nvPr/>
        </p:nvSpPr>
        <p:spPr>
          <a:xfrm>
            <a:off x="318964" y="6402814"/>
            <a:ext cx="9793088" cy="307777"/>
          </a:xfrm>
          <a:prstGeom prst="rect">
            <a:avLst/>
          </a:prstGeom>
          <a:noFill/>
        </p:spPr>
        <p:txBody>
          <a:bodyPr wrap="square">
            <a:spAutoFit/>
          </a:bodyPr>
          <a:lstStyle/>
          <a:p>
            <a:r>
              <a:rPr lang="en-US" sz="1400" dirty="0" err="1">
                <a:solidFill>
                  <a:srgbClr val="FFFF00"/>
                </a:solidFill>
              </a:rPr>
              <a:t>Tangren</a:t>
            </a:r>
            <a:r>
              <a:rPr lang="en-US" sz="1400" dirty="0">
                <a:solidFill>
                  <a:srgbClr val="FFFF00"/>
                </a:solidFill>
              </a:rPr>
              <a:t> J et al 					                   J Am Soc Nephrol. 2023 Apr 1;34(4):656-667</a:t>
            </a:r>
            <a:endParaRPr lang="el-GR" sz="1400" dirty="0">
              <a:solidFill>
                <a:srgbClr val="FFFF00"/>
              </a:solidFill>
            </a:endParaRPr>
          </a:p>
        </p:txBody>
      </p:sp>
    </p:spTree>
    <p:extLst>
      <p:ext uri="{BB962C8B-B14F-4D97-AF65-F5344CB8AC3E}">
        <p14:creationId xmlns:p14="http://schemas.microsoft.com/office/powerpoint/2010/main" val="11912878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5C8C3A8C-75DD-EEEC-2466-D5EDA69672A2}"/>
              </a:ext>
            </a:extLst>
          </p:cNvPr>
          <p:cNvSpPr/>
          <p:nvPr/>
        </p:nvSpPr>
        <p:spPr bwMode="auto">
          <a:xfrm>
            <a:off x="1182687" y="1102207"/>
            <a:ext cx="7921625" cy="400110"/>
          </a:xfrm>
          <a:prstGeom prst="rect">
            <a:avLst/>
          </a:prstGeom>
          <a:solidFill>
            <a:srgbClr val="FFFF99"/>
          </a:solidFill>
          <a:ln w="38100">
            <a:solidFill>
              <a:srgbClr val="CC0000"/>
            </a:solidFill>
          </a:ln>
          <a:effectLst>
            <a:glow rad="101600">
              <a:schemeClr val="accent1">
                <a:satMod val="175000"/>
                <a:alpha val="40000"/>
              </a:schemeClr>
            </a:glow>
          </a:effectLst>
        </p:spPr>
        <p:txBody>
          <a:bodyPr>
            <a:spAutoFit/>
          </a:bodyPr>
          <a:lstStyle/>
          <a:p>
            <a:pPr algn="ctr" eaLnBrk="1" hangingPunct="1">
              <a:defRPr/>
            </a:pPr>
            <a:r>
              <a:rPr lang="en-US" sz="2000" dirty="0">
                <a:solidFill>
                  <a:srgbClr val="C00000"/>
                </a:solidFill>
                <a:cs typeface="Arial Unicode MS" panose="020B0604020202020204" pitchFamily="34" charset="-128"/>
              </a:rPr>
              <a:t>The risk rises additively and proportionally to the level of proteinuria</a:t>
            </a:r>
            <a:endParaRPr lang="el-GR" sz="2000" dirty="0">
              <a:solidFill>
                <a:srgbClr val="C00000"/>
              </a:solidFill>
              <a:cs typeface="Arial Unicode MS" panose="020B0604020202020204" pitchFamily="34" charset="-128"/>
            </a:endParaRPr>
          </a:p>
        </p:txBody>
      </p:sp>
      <p:pic>
        <p:nvPicPr>
          <p:cNvPr id="13" name="Picture 12">
            <a:extLst>
              <a:ext uri="{FF2B5EF4-FFF2-40B4-BE49-F238E27FC236}">
                <a16:creationId xmlns:a16="http://schemas.microsoft.com/office/drawing/2014/main" id="{17DFA808-B1DF-A7F7-804F-7F0A344E3076}"/>
              </a:ext>
            </a:extLst>
          </p:cNvPr>
          <p:cNvPicPr>
            <a:picLocks noChangeAspect="1"/>
          </p:cNvPicPr>
          <p:nvPr/>
        </p:nvPicPr>
        <p:blipFill rotWithShape="1">
          <a:blip r:embed="rId2"/>
          <a:srcRect t="21045"/>
          <a:stretch/>
        </p:blipFill>
        <p:spPr>
          <a:xfrm>
            <a:off x="1399084" y="1855278"/>
            <a:ext cx="7504605" cy="2809349"/>
          </a:xfrm>
          <a:prstGeom prst="rect">
            <a:avLst/>
          </a:prstGeom>
        </p:spPr>
      </p:pic>
      <p:sp>
        <p:nvSpPr>
          <p:cNvPr id="14" name="Rectangle 3">
            <a:extLst>
              <a:ext uri="{FF2B5EF4-FFF2-40B4-BE49-F238E27FC236}">
                <a16:creationId xmlns:a16="http://schemas.microsoft.com/office/drawing/2014/main" id="{211F7961-055B-A960-81B1-7914C8DE57D1}"/>
              </a:ext>
            </a:extLst>
          </p:cNvPr>
          <p:cNvSpPr/>
          <p:nvPr/>
        </p:nvSpPr>
        <p:spPr bwMode="auto">
          <a:xfrm>
            <a:off x="2638621" y="5017588"/>
            <a:ext cx="5040560" cy="400110"/>
          </a:xfrm>
          <a:prstGeom prst="rect">
            <a:avLst/>
          </a:prstGeom>
          <a:solidFill>
            <a:srgbClr val="FFFF99"/>
          </a:solidFill>
          <a:ln w="38100">
            <a:solidFill>
              <a:srgbClr val="CC0000"/>
            </a:solidFill>
          </a:ln>
          <a:effectLst>
            <a:glow rad="101600">
              <a:schemeClr val="accent1">
                <a:satMod val="175000"/>
                <a:alpha val="40000"/>
              </a:schemeClr>
            </a:glow>
          </a:effectLst>
        </p:spPr>
        <p:txBody>
          <a:bodyPr wrap="square">
            <a:spAutoFit/>
          </a:bodyPr>
          <a:lstStyle/>
          <a:p>
            <a:pPr algn="ctr" eaLnBrk="1" hangingPunct="1"/>
            <a:r>
              <a:rPr lang="el-GR" sz="2000" dirty="0">
                <a:solidFill>
                  <a:srgbClr val="C00000"/>
                </a:solidFill>
                <a:cs typeface="Arial Unicode MS" panose="020B0604020202020204" pitchFamily="34" charset="-128"/>
              </a:rPr>
              <a:t>...  </a:t>
            </a:r>
            <a:r>
              <a:rPr lang="en-US" sz="2000" dirty="0">
                <a:solidFill>
                  <a:srgbClr val="C00000"/>
                </a:solidFill>
                <a:cs typeface="Arial Unicode MS" panose="020B0604020202020204" pitchFamily="34" charset="-128"/>
              </a:rPr>
              <a:t>And even more so, when GFR </a:t>
            </a:r>
            <a:r>
              <a:rPr lang="el-GR" sz="2000" dirty="0">
                <a:solidFill>
                  <a:srgbClr val="C00000"/>
                </a:solidFill>
                <a:cs typeface="Arial Unicode MS" panose="020B0604020202020204" pitchFamily="34" charset="-128"/>
              </a:rPr>
              <a:t>&lt;45 </a:t>
            </a:r>
            <a:r>
              <a:rPr lang="en-US" sz="2000" dirty="0">
                <a:solidFill>
                  <a:srgbClr val="C00000"/>
                </a:solidFill>
                <a:cs typeface="Arial Unicode MS" panose="020B0604020202020204" pitchFamily="34" charset="-128"/>
              </a:rPr>
              <a:t>ml/min</a:t>
            </a:r>
            <a:endParaRPr lang="el-GR" sz="2000" dirty="0">
              <a:solidFill>
                <a:srgbClr val="C00000"/>
              </a:solidFill>
              <a:cs typeface="Arial Unicode MS" panose="020B0604020202020204" pitchFamily="34" charset="-128"/>
            </a:endParaRPr>
          </a:p>
        </p:txBody>
      </p:sp>
      <p:sp>
        <p:nvSpPr>
          <p:cNvPr id="3" name="TextBox 2">
            <a:extLst>
              <a:ext uri="{FF2B5EF4-FFF2-40B4-BE49-F238E27FC236}">
                <a16:creationId xmlns:a16="http://schemas.microsoft.com/office/drawing/2014/main" id="{B169918B-A217-F47A-9C5B-CD4A57B0F2E1}"/>
              </a:ext>
            </a:extLst>
          </p:cNvPr>
          <p:cNvSpPr txBox="1"/>
          <p:nvPr/>
        </p:nvSpPr>
        <p:spPr>
          <a:xfrm>
            <a:off x="318964" y="6402814"/>
            <a:ext cx="9793088" cy="307777"/>
          </a:xfrm>
          <a:prstGeom prst="rect">
            <a:avLst/>
          </a:prstGeom>
          <a:noFill/>
        </p:spPr>
        <p:txBody>
          <a:bodyPr wrap="square">
            <a:spAutoFit/>
          </a:bodyPr>
          <a:lstStyle/>
          <a:p>
            <a:r>
              <a:rPr lang="en-US" sz="1400" dirty="0" err="1">
                <a:solidFill>
                  <a:srgbClr val="FFFF00"/>
                </a:solidFill>
              </a:rPr>
              <a:t>Tangren</a:t>
            </a:r>
            <a:r>
              <a:rPr lang="en-US" sz="1400" dirty="0">
                <a:solidFill>
                  <a:srgbClr val="FFFF00"/>
                </a:solidFill>
              </a:rPr>
              <a:t> J et al 					                   J Am Soc Nephrol. 2023 Apr 1;34(4):656-667</a:t>
            </a:r>
            <a:endParaRPr lang="el-GR" sz="1400" dirty="0">
              <a:solidFill>
                <a:srgbClr val="FFFF00"/>
              </a:solidFill>
            </a:endParaRPr>
          </a:p>
        </p:txBody>
      </p:sp>
      <p:sp>
        <p:nvSpPr>
          <p:cNvPr id="4" name="Ορθογώνιο 3">
            <a:extLst>
              <a:ext uri="{FF2B5EF4-FFF2-40B4-BE49-F238E27FC236}">
                <a16:creationId xmlns:a16="http://schemas.microsoft.com/office/drawing/2014/main" id="{F0F32B88-FAA8-BBFF-1248-DBE6A72C1F25}"/>
              </a:ext>
            </a:extLst>
          </p:cNvPr>
          <p:cNvSpPr/>
          <p:nvPr/>
        </p:nvSpPr>
        <p:spPr>
          <a:xfrm>
            <a:off x="1471091" y="2963037"/>
            <a:ext cx="7344816" cy="28803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6" name="Ορθογώνιο 5">
            <a:extLst>
              <a:ext uri="{FF2B5EF4-FFF2-40B4-BE49-F238E27FC236}">
                <a16:creationId xmlns:a16="http://schemas.microsoft.com/office/drawing/2014/main" id="{2D17A1B6-408C-68CC-1928-538B323DA59C}"/>
              </a:ext>
            </a:extLst>
          </p:cNvPr>
          <p:cNvSpPr/>
          <p:nvPr/>
        </p:nvSpPr>
        <p:spPr>
          <a:xfrm>
            <a:off x="1486493" y="3754200"/>
            <a:ext cx="7344816" cy="32287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9" name="Ορθογώνιο 8">
            <a:extLst>
              <a:ext uri="{FF2B5EF4-FFF2-40B4-BE49-F238E27FC236}">
                <a16:creationId xmlns:a16="http://schemas.microsoft.com/office/drawing/2014/main" id="{B8483570-11C9-3B3C-8E93-CF242440C48A}"/>
              </a:ext>
            </a:extLst>
          </p:cNvPr>
          <p:cNvSpPr/>
          <p:nvPr/>
        </p:nvSpPr>
        <p:spPr>
          <a:xfrm>
            <a:off x="1471092" y="3539101"/>
            <a:ext cx="7344816" cy="28803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10" name="Ορθογώνιο 9">
            <a:extLst>
              <a:ext uri="{FF2B5EF4-FFF2-40B4-BE49-F238E27FC236}">
                <a16:creationId xmlns:a16="http://schemas.microsoft.com/office/drawing/2014/main" id="{EFB9862F-00DD-F37D-5D38-CD338856186B}"/>
              </a:ext>
            </a:extLst>
          </p:cNvPr>
          <p:cNvSpPr/>
          <p:nvPr/>
        </p:nvSpPr>
        <p:spPr>
          <a:xfrm>
            <a:off x="1486494" y="4330264"/>
            <a:ext cx="7344816" cy="32287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8" name="TextBox 7">
            <a:extLst>
              <a:ext uri="{FF2B5EF4-FFF2-40B4-BE49-F238E27FC236}">
                <a16:creationId xmlns:a16="http://schemas.microsoft.com/office/drawing/2014/main" id="{6264665F-4A34-CDFE-DFCD-60F43AEF43BB}"/>
              </a:ext>
            </a:extLst>
          </p:cNvPr>
          <p:cNvSpPr txBox="1"/>
          <p:nvPr/>
        </p:nvSpPr>
        <p:spPr>
          <a:xfrm>
            <a:off x="1175850" y="260648"/>
            <a:ext cx="7935298" cy="461665"/>
          </a:xfrm>
          <a:prstGeom prst="rect">
            <a:avLst/>
          </a:prstGeom>
          <a:noFill/>
        </p:spPr>
        <p:txBody>
          <a:bodyPr wrap="square">
            <a:spAutoFit/>
          </a:bodyPr>
          <a:lstStyle/>
          <a:p>
            <a:pPr algn="ctr" eaLnBrk="1" hangingPunct="1">
              <a:spcBef>
                <a:spcPct val="0"/>
              </a:spcBef>
              <a:buClrTx/>
              <a:buSzTx/>
              <a:buFontTx/>
              <a:buNone/>
            </a:pPr>
            <a:r>
              <a:rPr lang="en-US" altLang="en-US" sz="2400" dirty="0">
                <a:solidFill>
                  <a:srgbClr val="FFFF00"/>
                </a:solidFill>
                <a:latin typeface="Calibri" panose="020F0502020204030204" pitchFamily="34" charset="0"/>
              </a:rPr>
              <a:t>CKD as a risk factor for hypertensive disorders of pregnancy</a:t>
            </a:r>
            <a:endParaRPr lang="el-GR" altLang="en-US" sz="2400" dirty="0">
              <a:solidFill>
                <a:srgbClr val="FFFF00"/>
              </a:solidFill>
              <a:latin typeface="Calibri" panose="020F0502020204030204" pitchFamily="34" charset="0"/>
            </a:endParaRPr>
          </a:p>
        </p:txBody>
      </p:sp>
    </p:spTree>
    <p:extLst>
      <p:ext uri="{BB962C8B-B14F-4D97-AF65-F5344CB8AC3E}">
        <p14:creationId xmlns:p14="http://schemas.microsoft.com/office/powerpoint/2010/main" val="2596746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0" presetClass="exit" presetSubtype="0" fill="hold" grpId="0" nodeType="withEffect">
                                  <p:stCondLst>
                                    <p:cond delay="0"/>
                                  </p:stCondLst>
                                  <p:childTnLst>
                                    <p:animEffect transition="out" filter="fade">
                                      <p:cBhvr>
                                        <p:cTn id="17" dur="500"/>
                                        <p:tgtEl>
                                          <p:spTgt spid="9"/>
                                        </p:tgtEl>
                                      </p:cBhvr>
                                    </p:animEffect>
                                    <p:set>
                                      <p:cBhvr>
                                        <p:cTn id="18" dur="1" fill="hold">
                                          <p:stCondLst>
                                            <p:cond delay="499"/>
                                          </p:stCondLst>
                                        </p:cTn>
                                        <p:tgtEl>
                                          <p:spTgt spid="9"/>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500"/>
                                        <p:tgtEl>
                                          <p:spTgt spid="10"/>
                                        </p:tgtEl>
                                      </p:cBhvr>
                                    </p:animEffect>
                                    <p:set>
                                      <p:cBhvr>
                                        <p:cTn id="21"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 grpId="0" animBg="1"/>
      <p:bldP spid="6" grpId="0" animBg="1"/>
      <p:bldP spid="9" grpId="0" animBg="1"/>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CD2AD8A-74FE-FF51-5BBF-7C4D12995430}"/>
              </a:ext>
            </a:extLst>
          </p:cNvPr>
          <p:cNvSpPr txBox="1"/>
          <p:nvPr/>
        </p:nvSpPr>
        <p:spPr>
          <a:xfrm>
            <a:off x="895028" y="631285"/>
            <a:ext cx="8659879" cy="5724901"/>
          </a:xfrm>
          <a:prstGeom prst="rect">
            <a:avLst/>
          </a:prstGeom>
          <a:noFill/>
        </p:spPr>
        <p:txBody>
          <a:bodyPr wrap="square">
            <a:spAutoFit/>
          </a:bodyPr>
          <a:lstStyle/>
          <a:p>
            <a:pPr algn="ctr">
              <a:defRPr/>
            </a:pPr>
            <a:r>
              <a:rPr lang="en-US" sz="2400" dirty="0">
                <a:solidFill>
                  <a:srgbClr val="FFFF00"/>
                </a:solidFill>
                <a:cs typeface="Arial Unicode MS" panose="020B0604020202020204" pitchFamily="34" charset="-128"/>
              </a:rPr>
              <a:t>Pre eclamptic syndromes and kidney injury mechanisms</a:t>
            </a:r>
            <a:endParaRPr lang="el-GR" sz="2400" u="sng" dirty="0">
              <a:solidFill>
                <a:srgbClr val="FFC000"/>
              </a:solidFill>
              <a:cs typeface="Arial Unicode MS" panose="020B0604020202020204" pitchFamily="34" charset="-128"/>
            </a:endParaRPr>
          </a:p>
          <a:p>
            <a:pPr algn="ctr">
              <a:defRPr/>
            </a:pPr>
            <a:endParaRPr lang="el-GR" sz="2801" dirty="0">
              <a:solidFill>
                <a:srgbClr val="FFFF00"/>
              </a:solidFill>
              <a:cs typeface="Arial Unicode MS" panose="020B0604020202020204" pitchFamily="34" charset="-128"/>
            </a:endParaRPr>
          </a:p>
          <a:p>
            <a:pPr algn="ctr">
              <a:defRPr/>
            </a:pPr>
            <a:endParaRPr lang="el-GR" sz="2801" dirty="0">
              <a:solidFill>
                <a:srgbClr val="FFFF00"/>
              </a:solidFill>
              <a:cs typeface="Arial Unicode MS" panose="020B0604020202020204" pitchFamily="34" charset="-128"/>
            </a:endParaRPr>
          </a:p>
          <a:p>
            <a:pPr marL="457232" indent="-457232">
              <a:buFont typeface="+mj-lt"/>
              <a:buAutoNum type="arabicPeriod"/>
              <a:defRPr/>
            </a:pPr>
            <a:r>
              <a:rPr lang="en-US" sz="2200" i="1" u="sng" dirty="0">
                <a:solidFill>
                  <a:srgbClr val="FFFF00"/>
                </a:solidFill>
                <a:effectLst>
                  <a:outerShdw blurRad="38100" dist="38100" dir="2700000" algn="tl">
                    <a:srgbClr val="000000">
                      <a:alpha val="43137"/>
                    </a:srgbClr>
                  </a:outerShdw>
                </a:effectLst>
                <a:cs typeface="Arial Unicode MS" panose="020B0604020202020204" pitchFamily="34" charset="-128"/>
              </a:rPr>
              <a:t>Specific</a:t>
            </a:r>
            <a:r>
              <a:rPr lang="en-US" sz="2200" b="0" i="1" dirty="0">
                <a:solidFill>
                  <a:schemeClr val="bg1"/>
                </a:solidFill>
                <a:effectLst>
                  <a:outerShdw blurRad="38100" dist="38100" dir="2700000" algn="tl">
                    <a:srgbClr val="000000">
                      <a:alpha val="43137"/>
                    </a:srgbClr>
                  </a:outerShdw>
                </a:effectLst>
                <a:cs typeface="Arial Unicode MS" panose="020B0604020202020204" pitchFamily="34" charset="-128"/>
              </a:rPr>
              <a:t> Injury : the </a:t>
            </a:r>
            <a:r>
              <a:rPr lang="en-US" sz="2200" i="1" u="sng" dirty="0">
                <a:solidFill>
                  <a:srgbClr val="FFFF00"/>
                </a:solidFill>
                <a:effectLst>
                  <a:outerShdw blurRad="38100" dist="38100" dir="2700000" algn="tl">
                    <a:srgbClr val="000000">
                      <a:alpha val="43137"/>
                    </a:srgbClr>
                  </a:outerShdw>
                </a:effectLst>
                <a:cs typeface="Arial Unicode MS" panose="020B0604020202020204" pitchFamily="34" charset="-128"/>
              </a:rPr>
              <a:t>pathophysiology of pre eclampsia </a:t>
            </a:r>
            <a:r>
              <a:rPr lang="el-GR" sz="2200" i="1" u="sng" dirty="0">
                <a:solidFill>
                  <a:srgbClr val="FFFF00"/>
                </a:solidFill>
                <a:effectLst>
                  <a:outerShdw blurRad="38100" dist="38100" dir="2700000" algn="tl">
                    <a:srgbClr val="000000">
                      <a:alpha val="43137"/>
                    </a:srgbClr>
                  </a:outerShdw>
                </a:effectLst>
                <a:cs typeface="Arial Unicode MS" panose="020B0604020202020204" pitchFamily="34" charset="-128"/>
              </a:rPr>
              <a:t> </a:t>
            </a:r>
            <a:r>
              <a:rPr lang="en-US" sz="2200" i="1" u="sng" dirty="0">
                <a:solidFill>
                  <a:srgbClr val="FFFF00"/>
                </a:solidFill>
                <a:effectLst>
                  <a:outerShdw blurRad="38100" dist="38100" dir="2700000" algn="tl">
                    <a:srgbClr val="000000">
                      <a:alpha val="43137"/>
                    </a:srgbClr>
                  </a:outerShdw>
                </a:effectLst>
                <a:cs typeface="Arial Unicode MS" panose="020B0604020202020204" pitchFamily="34" charset="-128"/>
              </a:rPr>
              <a:t>per se </a:t>
            </a:r>
            <a:endParaRPr lang="el-GR" sz="2200" i="1" u="sng" dirty="0">
              <a:solidFill>
                <a:srgbClr val="FFFF00"/>
              </a:solidFill>
              <a:effectLst>
                <a:outerShdw blurRad="38100" dist="38100" dir="2700000" algn="tl">
                  <a:srgbClr val="000000">
                    <a:alpha val="43137"/>
                  </a:srgbClr>
                </a:outerShdw>
              </a:effectLst>
              <a:cs typeface="Arial Unicode MS" panose="020B0604020202020204" pitchFamily="34" charset="-128"/>
            </a:endParaRPr>
          </a:p>
          <a:p>
            <a:pPr marL="457232" indent="-457232">
              <a:buFont typeface="+mj-lt"/>
              <a:buAutoNum type="arabicPeriod"/>
              <a:defRPr/>
            </a:pPr>
            <a:endParaRPr lang="el-GR" sz="2200" i="1" dirty="0">
              <a:solidFill>
                <a:srgbClr val="00FFFF"/>
              </a:solidFill>
              <a:effectLst>
                <a:outerShdw blurRad="38100" dist="38100" dir="2700000" algn="tl">
                  <a:srgbClr val="000000">
                    <a:alpha val="43137"/>
                  </a:srgbClr>
                </a:outerShdw>
              </a:effectLst>
              <a:cs typeface="Arial Unicode MS" panose="020B0604020202020204" pitchFamily="34" charset="-128"/>
            </a:endParaRPr>
          </a:p>
          <a:p>
            <a:pPr>
              <a:defRPr/>
            </a:pPr>
            <a:r>
              <a:rPr lang="en-US" sz="2200" i="1" dirty="0">
                <a:solidFill>
                  <a:srgbClr val="FFFF00"/>
                </a:solidFill>
                <a:effectLst>
                  <a:outerShdw blurRad="38100" dist="38100" dir="2700000" algn="tl">
                    <a:srgbClr val="000000">
                      <a:alpha val="43137"/>
                    </a:srgbClr>
                  </a:outerShdw>
                </a:effectLst>
                <a:cs typeface="Arial Unicode MS" panose="020B0604020202020204" pitchFamily="34" charset="-128"/>
              </a:rPr>
              <a:t>				or</a:t>
            </a:r>
            <a:endParaRPr lang="el-GR" sz="2200" i="1" dirty="0">
              <a:solidFill>
                <a:srgbClr val="00FFFF"/>
              </a:solidFill>
              <a:effectLst>
                <a:outerShdw blurRad="38100" dist="38100" dir="2700000" algn="tl">
                  <a:srgbClr val="000000">
                    <a:alpha val="43137"/>
                  </a:srgbClr>
                </a:outerShdw>
              </a:effectLst>
              <a:cs typeface="Arial Unicode MS" panose="020B0604020202020204" pitchFamily="34" charset="-128"/>
            </a:endParaRPr>
          </a:p>
          <a:p>
            <a:pPr>
              <a:defRPr/>
            </a:pPr>
            <a:r>
              <a:rPr lang="el-GR" sz="2200" dirty="0">
                <a:solidFill>
                  <a:srgbClr val="FFFF00"/>
                </a:solidFill>
                <a:cs typeface="Arial Unicode MS" panose="020B0604020202020204" pitchFamily="34" charset="-128"/>
              </a:rPr>
              <a:t>				</a:t>
            </a:r>
            <a:endParaRPr lang="el-GR" sz="2200" i="1" dirty="0">
              <a:solidFill>
                <a:srgbClr val="FFFF00"/>
              </a:solidFill>
              <a:effectLst>
                <a:outerShdw blurRad="38100" dist="38100" dir="2700000" algn="tl">
                  <a:srgbClr val="000000">
                    <a:alpha val="43137"/>
                  </a:srgbClr>
                </a:outerShdw>
              </a:effectLst>
              <a:cs typeface="Arial Unicode MS" panose="020B0604020202020204" pitchFamily="34" charset="-128"/>
            </a:endParaRPr>
          </a:p>
          <a:p>
            <a:pPr marL="457232" indent="-457232">
              <a:buFont typeface="+mj-lt"/>
              <a:buAutoNum type="arabicPeriod" startAt="2"/>
              <a:defRPr/>
            </a:pPr>
            <a:r>
              <a:rPr lang="en-US" sz="2200" i="1" u="sng" dirty="0">
                <a:solidFill>
                  <a:srgbClr val="FFFF00"/>
                </a:solidFill>
                <a:effectLst>
                  <a:outerShdw blurRad="38100" dist="38100" dir="2700000" algn="tl">
                    <a:srgbClr val="000000">
                      <a:alpha val="43137"/>
                    </a:srgbClr>
                  </a:outerShdw>
                </a:effectLst>
              </a:rPr>
              <a:t>Underlying</a:t>
            </a:r>
            <a:r>
              <a:rPr lang="el-GR" sz="2200" i="1" u="sng" dirty="0">
                <a:solidFill>
                  <a:srgbClr val="FFFF00"/>
                </a:solidFill>
                <a:effectLst>
                  <a:outerShdw blurRad="38100" dist="38100" dir="2700000" algn="tl">
                    <a:srgbClr val="000000">
                      <a:alpha val="43137"/>
                    </a:srgbClr>
                  </a:outerShdw>
                </a:effectLst>
              </a:rPr>
              <a:t> </a:t>
            </a:r>
            <a:r>
              <a:rPr lang="en-US" sz="2200" i="1" u="sng" dirty="0">
                <a:solidFill>
                  <a:srgbClr val="FFFF00"/>
                </a:solidFill>
                <a:effectLst>
                  <a:outerShdw blurRad="38100" dist="38100" dir="2700000" algn="tl">
                    <a:srgbClr val="000000">
                      <a:alpha val="43137"/>
                    </a:srgbClr>
                  </a:outerShdw>
                </a:effectLst>
              </a:rPr>
              <a:t>disease</a:t>
            </a:r>
            <a:r>
              <a:rPr lang="el-GR" sz="2200" i="1" u="sng" dirty="0">
                <a:solidFill>
                  <a:srgbClr val="FFFF00"/>
                </a:solidFill>
                <a:effectLst>
                  <a:outerShdw blurRad="38100" dist="38100" dir="2700000" algn="tl">
                    <a:srgbClr val="000000">
                      <a:alpha val="43137"/>
                    </a:srgbClr>
                  </a:outerShdw>
                </a:effectLst>
              </a:rPr>
              <a:t> </a:t>
            </a:r>
            <a:r>
              <a:rPr lang="el-GR" sz="2200" i="1" dirty="0">
                <a:solidFill>
                  <a:srgbClr val="FFFF00"/>
                </a:solidFill>
                <a:effectLst>
                  <a:outerShdw blurRad="38100" dist="38100" dir="2700000" algn="tl">
                    <a:srgbClr val="000000">
                      <a:alpha val="43137"/>
                    </a:srgbClr>
                  </a:outerShdw>
                </a:effectLst>
              </a:rPr>
              <a:t>?</a:t>
            </a:r>
            <a:r>
              <a:rPr lang="el-GR" sz="2200" i="1" dirty="0">
                <a:solidFill>
                  <a:srgbClr val="FFFF00"/>
                </a:solidFill>
                <a:effectLst>
                  <a:outerShdw blurRad="38100" dist="38100" dir="2700000" algn="tl">
                    <a:srgbClr val="000000">
                      <a:alpha val="43137"/>
                    </a:srgbClr>
                  </a:outerShdw>
                </a:effectLst>
                <a:cs typeface="Arial Unicode MS" panose="020B0604020202020204" pitchFamily="34" charset="-128"/>
              </a:rPr>
              <a:t>:</a:t>
            </a:r>
          </a:p>
          <a:p>
            <a:pPr marL="457232" indent="-457232">
              <a:buFont typeface="+mj-lt"/>
              <a:buAutoNum type="arabicPeriod" startAt="2"/>
              <a:defRPr/>
            </a:pPr>
            <a:endParaRPr lang="el-GR" sz="2200" dirty="0">
              <a:solidFill>
                <a:srgbClr val="FFFF00"/>
              </a:solidFill>
              <a:cs typeface="Arial Unicode MS" panose="020B0604020202020204" pitchFamily="34" charset="-128"/>
            </a:endParaRPr>
          </a:p>
          <a:p>
            <a:pPr marL="1428853" lvl="2" indent="-514387">
              <a:buFont typeface="+mj-lt"/>
              <a:buAutoNum type="romanLcPeriod"/>
              <a:defRPr/>
            </a:pPr>
            <a:r>
              <a:rPr lang="en-US" sz="2200" i="1" u="sng" dirty="0">
                <a:solidFill>
                  <a:srgbClr val="FFFF00"/>
                </a:solidFill>
                <a:effectLst>
                  <a:outerShdw blurRad="38100" dist="38100" dir="2700000" algn="tl">
                    <a:srgbClr val="000000">
                      <a:alpha val="43137"/>
                    </a:srgbClr>
                  </a:outerShdw>
                </a:effectLst>
                <a:cs typeface="Arial Unicode MS" panose="020B0604020202020204" pitchFamily="34" charset="-128"/>
              </a:rPr>
              <a:t>other</a:t>
            </a:r>
            <a:r>
              <a:rPr lang="el-GR" sz="2200" b="0" i="1" dirty="0">
                <a:solidFill>
                  <a:srgbClr val="FFFF00"/>
                </a:solidFill>
              </a:rPr>
              <a:t>,</a:t>
            </a:r>
            <a:r>
              <a:rPr lang="el-GR" sz="2200" b="0" i="1" dirty="0">
                <a:solidFill>
                  <a:srgbClr val="00FFFF"/>
                </a:solidFill>
              </a:rPr>
              <a:t> </a:t>
            </a:r>
            <a:r>
              <a:rPr lang="en-US" sz="2200" b="0" i="1" dirty="0">
                <a:solidFill>
                  <a:schemeClr val="bg1"/>
                </a:solidFill>
              </a:rPr>
              <a:t>subclinical</a:t>
            </a:r>
            <a:r>
              <a:rPr lang="el-GR" sz="2200" i="1" dirty="0">
                <a:solidFill>
                  <a:schemeClr val="bg1"/>
                </a:solidFill>
                <a:effectLst>
                  <a:outerShdw blurRad="38100" dist="38100" dir="2700000" algn="tl">
                    <a:srgbClr val="000000">
                      <a:alpha val="43137"/>
                    </a:srgbClr>
                  </a:outerShdw>
                </a:effectLst>
                <a:cs typeface="Arial Unicode MS" panose="020B0604020202020204" pitchFamily="34" charset="-128"/>
              </a:rPr>
              <a:t>, </a:t>
            </a:r>
            <a:r>
              <a:rPr lang="en-US" sz="2200" i="1" u="sng" dirty="0">
                <a:solidFill>
                  <a:srgbClr val="FFFF00"/>
                </a:solidFill>
                <a:effectLst>
                  <a:outerShdw blurRad="38100" dist="38100" dir="2700000" algn="tl">
                    <a:srgbClr val="000000">
                      <a:alpha val="43137"/>
                    </a:srgbClr>
                  </a:outerShdw>
                </a:effectLst>
                <a:cs typeface="Arial Unicode MS" panose="020B0604020202020204" pitchFamily="34" charset="-128"/>
              </a:rPr>
              <a:t>chronic</a:t>
            </a:r>
            <a:r>
              <a:rPr lang="el-GR" sz="2200" i="1" u="sng" dirty="0">
                <a:solidFill>
                  <a:srgbClr val="FFFF00"/>
                </a:solidFill>
                <a:effectLst>
                  <a:outerShdw blurRad="38100" dist="38100" dir="2700000" algn="tl">
                    <a:srgbClr val="000000">
                      <a:alpha val="43137"/>
                    </a:srgbClr>
                  </a:outerShdw>
                </a:effectLst>
                <a:cs typeface="Arial Unicode MS" panose="020B0604020202020204" pitchFamily="34" charset="-128"/>
              </a:rPr>
              <a:t> </a:t>
            </a:r>
            <a:r>
              <a:rPr lang="en-US" sz="2200" i="1" u="sng" dirty="0">
                <a:solidFill>
                  <a:srgbClr val="FFFF00"/>
                </a:solidFill>
                <a:effectLst>
                  <a:outerShdw blurRad="38100" dist="38100" dir="2700000" algn="tl">
                    <a:srgbClr val="000000">
                      <a:alpha val="43137"/>
                    </a:srgbClr>
                  </a:outerShdw>
                </a:effectLst>
                <a:cs typeface="Arial Unicode MS" panose="020B0604020202020204" pitchFamily="34" charset="-128"/>
              </a:rPr>
              <a:t>renal disease </a:t>
            </a:r>
            <a:r>
              <a:rPr lang="en-US" sz="2200" b="0" i="1" dirty="0">
                <a:solidFill>
                  <a:schemeClr val="bg1"/>
                </a:solidFill>
              </a:rPr>
              <a:t>that flares and accelerates</a:t>
            </a:r>
            <a:r>
              <a:rPr lang="el-GR" sz="2200" b="0" i="1" dirty="0">
                <a:solidFill>
                  <a:schemeClr val="bg1"/>
                </a:solidFill>
              </a:rPr>
              <a:t> </a:t>
            </a:r>
            <a:r>
              <a:rPr lang="en-US" sz="2200" b="0" i="1" dirty="0">
                <a:solidFill>
                  <a:schemeClr val="bg1"/>
                </a:solidFill>
              </a:rPr>
              <a:t>during pregnancy (</a:t>
            </a:r>
            <a:r>
              <a:rPr lang="en-US" sz="2200" b="0" i="1" dirty="0" err="1">
                <a:solidFill>
                  <a:schemeClr val="bg1"/>
                </a:solidFill>
              </a:rPr>
              <a:t>eg</a:t>
            </a:r>
            <a:r>
              <a:rPr lang="en-US" sz="2200" b="0" i="1" dirty="0">
                <a:solidFill>
                  <a:schemeClr val="bg1"/>
                </a:solidFill>
              </a:rPr>
              <a:t> glomerulonephritis) </a:t>
            </a:r>
            <a:r>
              <a:rPr lang="el-GR" sz="2200" b="0" i="1" dirty="0">
                <a:solidFill>
                  <a:schemeClr val="bg1"/>
                </a:solidFill>
              </a:rPr>
              <a:t>?</a:t>
            </a:r>
            <a:endParaRPr lang="en-US" sz="2200" b="0" i="1" dirty="0">
              <a:solidFill>
                <a:schemeClr val="bg1"/>
              </a:solidFill>
            </a:endParaRPr>
          </a:p>
          <a:p>
            <a:pPr marL="1428853" lvl="2" indent="-514387">
              <a:buFont typeface="+mj-lt"/>
              <a:buAutoNum type="romanLcPeriod"/>
              <a:defRPr/>
            </a:pPr>
            <a:endParaRPr lang="en-US" sz="2200" i="1" dirty="0">
              <a:solidFill>
                <a:srgbClr val="FFFF00"/>
              </a:solidFill>
              <a:effectLst>
                <a:outerShdw blurRad="38100" dist="38100" dir="2700000" algn="tl">
                  <a:srgbClr val="000000">
                    <a:alpha val="43137"/>
                  </a:srgbClr>
                </a:outerShdw>
              </a:effectLst>
              <a:cs typeface="Arial Unicode MS" panose="020B0604020202020204" pitchFamily="34" charset="-128"/>
            </a:endParaRPr>
          </a:p>
          <a:p>
            <a:pPr marL="1428853" lvl="2" indent="-514387">
              <a:buFont typeface="+mj-lt"/>
              <a:buAutoNum type="romanLcPeriod"/>
              <a:defRPr/>
            </a:pPr>
            <a:r>
              <a:rPr lang="en-US" sz="2200" i="1" u="sng" dirty="0">
                <a:solidFill>
                  <a:srgbClr val="FFFF00"/>
                </a:solidFill>
                <a:effectLst>
                  <a:outerShdw blurRad="38100" dist="38100" dir="2700000" algn="tl">
                    <a:srgbClr val="000000">
                      <a:alpha val="43137"/>
                    </a:srgbClr>
                  </a:outerShdw>
                </a:effectLst>
              </a:rPr>
              <a:t>Common risk factors</a:t>
            </a:r>
            <a:r>
              <a:rPr lang="en-US" sz="2200" dirty="0">
                <a:solidFill>
                  <a:srgbClr val="FFFF00"/>
                </a:solidFill>
                <a:cs typeface="Arial Unicode MS" panose="020B0604020202020204" pitchFamily="34" charset="-128"/>
              </a:rPr>
              <a:t>  </a:t>
            </a:r>
            <a:r>
              <a:rPr lang="en-US" sz="2200" b="0" i="1" dirty="0">
                <a:solidFill>
                  <a:schemeClr val="bg1">
                    <a:lumMod val="95000"/>
                  </a:schemeClr>
                </a:solidFill>
                <a:cs typeface="Arial Unicode MS" panose="020B0604020202020204" pitchFamily="34" charset="-128"/>
              </a:rPr>
              <a:t>with</a:t>
            </a:r>
            <a:r>
              <a:rPr lang="el-GR" sz="2200" dirty="0">
                <a:solidFill>
                  <a:schemeClr val="bg1">
                    <a:lumMod val="95000"/>
                  </a:schemeClr>
                </a:solidFill>
                <a:cs typeface="Arial Unicode MS" panose="020B0604020202020204" pitchFamily="34" charset="-128"/>
              </a:rPr>
              <a:t> </a:t>
            </a:r>
            <a:r>
              <a:rPr lang="en-US" sz="2200" i="1" u="sng" dirty="0">
                <a:solidFill>
                  <a:srgbClr val="FFFF00"/>
                </a:solidFill>
                <a:effectLst>
                  <a:outerShdw blurRad="38100" dist="38100" dir="2700000" algn="tl">
                    <a:srgbClr val="000000">
                      <a:alpha val="43137"/>
                    </a:srgbClr>
                  </a:outerShdw>
                </a:effectLst>
              </a:rPr>
              <a:t>other</a:t>
            </a:r>
            <a:r>
              <a:rPr lang="el-GR" sz="2200" i="1" u="sng" dirty="0">
                <a:solidFill>
                  <a:srgbClr val="FFFF00"/>
                </a:solidFill>
                <a:effectLst>
                  <a:outerShdw blurRad="38100" dist="38100" dir="2700000" algn="tl">
                    <a:srgbClr val="000000">
                      <a:alpha val="43137"/>
                    </a:srgbClr>
                  </a:outerShdw>
                </a:effectLst>
              </a:rPr>
              <a:t> </a:t>
            </a:r>
            <a:r>
              <a:rPr lang="en-US" sz="2200" i="1" u="sng" dirty="0">
                <a:solidFill>
                  <a:srgbClr val="FFFF00"/>
                </a:solidFill>
                <a:effectLst>
                  <a:outerShdw blurRad="38100" dist="38100" dir="2700000" algn="tl">
                    <a:srgbClr val="000000">
                      <a:alpha val="43137"/>
                    </a:srgbClr>
                  </a:outerShdw>
                </a:effectLst>
              </a:rPr>
              <a:t>chronic</a:t>
            </a:r>
            <a:r>
              <a:rPr lang="el-GR" sz="2200" i="1" u="sng" dirty="0">
                <a:solidFill>
                  <a:srgbClr val="FFFF00"/>
                </a:solidFill>
                <a:effectLst>
                  <a:outerShdw blurRad="38100" dist="38100" dir="2700000" algn="tl">
                    <a:srgbClr val="000000">
                      <a:alpha val="43137"/>
                    </a:srgbClr>
                  </a:outerShdw>
                </a:effectLst>
              </a:rPr>
              <a:t> </a:t>
            </a:r>
            <a:r>
              <a:rPr lang="en-US" sz="2200" i="1" u="sng" dirty="0">
                <a:solidFill>
                  <a:srgbClr val="FFFF00"/>
                </a:solidFill>
                <a:effectLst>
                  <a:outerShdw blurRad="38100" dist="38100" dir="2700000" algn="tl">
                    <a:srgbClr val="000000">
                      <a:alpha val="43137"/>
                    </a:srgbClr>
                  </a:outerShdw>
                </a:effectLst>
              </a:rPr>
              <a:t>diseases</a:t>
            </a:r>
            <a:r>
              <a:rPr lang="el-GR" sz="2200" i="1" dirty="0">
                <a:solidFill>
                  <a:srgbClr val="FFFF00"/>
                </a:solidFill>
                <a:effectLst>
                  <a:outerShdw blurRad="38100" dist="38100" dir="2700000" algn="tl">
                    <a:srgbClr val="000000">
                      <a:alpha val="43137"/>
                    </a:srgbClr>
                  </a:outerShdw>
                </a:effectLst>
              </a:rPr>
              <a:t> </a:t>
            </a:r>
            <a:r>
              <a:rPr lang="en-US" sz="2200" b="0" i="1" dirty="0">
                <a:solidFill>
                  <a:schemeClr val="bg1">
                    <a:lumMod val="95000"/>
                  </a:schemeClr>
                </a:solidFill>
                <a:cs typeface="Arial Unicode MS" panose="020B0604020202020204" pitchFamily="34" charset="-128"/>
              </a:rPr>
              <a:t>that are </a:t>
            </a:r>
            <a:r>
              <a:rPr lang="en-US" sz="2200" i="1" u="sng" dirty="0">
                <a:solidFill>
                  <a:srgbClr val="FFFF00"/>
                </a:solidFill>
                <a:effectLst>
                  <a:outerShdw blurRad="38100" dist="38100" dir="2700000" algn="tl">
                    <a:srgbClr val="000000">
                      <a:alpha val="43137"/>
                    </a:srgbClr>
                  </a:outerShdw>
                </a:effectLst>
              </a:rPr>
              <a:t>associated with renal injury </a:t>
            </a:r>
            <a:r>
              <a:rPr lang="en-US" sz="2200" b="0" i="1" dirty="0">
                <a:solidFill>
                  <a:schemeClr val="bg1">
                    <a:lumMod val="95000"/>
                  </a:schemeClr>
                </a:solidFill>
                <a:cs typeface="Arial Unicode MS" panose="020B0604020202020204" pitchFamily="34" charset="-128"/>
              </a:rPr>
              <a:t>?</a:t>
            </a:r>
            <a:r>
              <a:rPr lang="el-GR" sz="2200" b="0" i="1" dirty="0">
                <a:solidFill>
                  <a:schemeClr val="bg1">
                    <a:lumMod val="95000"/>
                  </a:schemeClr>
                </a:solidFill>
                <a:cs typeface="Arial Unicode MS" panose="020B0604020202020204" pitchFamily="34" charset="-128"/>
              </a:rPr>
              <a:t> </a:t>
            </a:r>
          </a:p>
          <a:p>
            <a:pPr lvl="2">
              <a:defRPr/>
            </a:pPr>
            <a:endParaRPr lang="el-GR" sz="2200" i="1" dirty="0">
              <a:solidFill>
                <a:srgbClr val="FFFF00"/>
              </a:solidFill>
              <a:effectLst>
                <a:outerShdw blurRad="38100" dist="38100" dir="2700000" algn="tl">
                  <a:srgbClr val="000000">
                    <a:alpha val="43137"/>
                  </a:srgbClr>
                </a:outerShdw>
              </a:effectLst>
              <a:cs typeface="Arial Unicode MS" panose="020B0604020202020204" pitchFamily="34" charset="-128"/>
            </a:endParaRPr>
          </a:p>
          <a:p>
            <a:pPr lvl="2">
              <a:defRPr/>
            </a:pPr>
            <a:r>
              <a:rPr lang="el-GR" sz="2200" i="1" dirty="0">
                <a:solidFill>
                  <a:srgbClr val="FFFF00"/>
                </a:solidFill>
                <a:cs typeface="Arial Unicode MS" panose="020B0604020202020204" pitchFamily="34" charset="-128"/>
              </a:rPr>
              <a:t>			</a:t>
            </a:r>
            <a:endParaRPr lang="el-GR" sz="2200" dirty="0">
              <a:solidFill>
                <a:schemeClr val="bg1">
                  <a:lumMod val="95000"/>
                </a:schemeClr>
              </a:solidFill>
              <a:cs typeface="Arial Unicode MS" panose="020B0604020202020204" pitchFamily="34" charset="-128"/>
            </a:endParaRPr>
          </a:p>
        </p:txBody>
      </p:sp>
      <p:sp>
        <p:nvSpPr>
          <p:cNvPr id="3" name="TextBox 2">
            <a:extLst>
              <a:ext uri="{FF2B5EF4-FFF2-40B4-BE49-F238E27FC236}">
                <a16:creationId xmlns:a16="http://schemas.microsoft.com/office/drawing/2014/main" id="{8C23A84F-E227-0C1E-230B-B294A5DC7459}"/>
              </a:ext>
            </a:extLst>
          </p:cNvPr>
          <p:cNvSpPr txBox="1">
            <a:spLocks noChangeArrowheads="1"/>
          </p:cNvSpPr>
          <p:nvPr/>
        </p:nvSpPr>
        <p:spPr bwMode="auto">
          <a:xfrm>
            <a:off x="6871692" y="2838128"/>
            <a:ext cx="2000089" cy="461665"/>
          </a:xfrm>
          <a:prstGeom prst="rect">
            <a:avLst/>
          </a:prstGeom>
          <a:noFill/>
          <a:ln>
            <a:noFill/>
          </a:ln>
        </p:spPr>
        <p:txBody>
          <a:bodyPr wrap="square">
            <a:spAutoFit/>
          </a:bodyPr>
          <a:lstStyle>
            <a:lvl1pPr>
              <a:spcBef>
                <a:spcPct val="20000"/>
              </a:spcBef>
              <a:buClr>
                <a:srgbClr val="FF9900"/>
              </a:buClr>
              <a:buSzPct val="115000"/>
              <a:buChar char="•"/>
              <a:defRPr sz="3200" b="1">
                <a:solidFill>
                  <a:schemeClr val="bg1"/>
                </a:solidFill>
                <a:latin typeface="Tahoma" panose="020B0604030504040204" pitchFamily="34" charset="0"/>
                <a:ea typeface="Arial Unicode MS" panose="020B0604020202020204" pitchFamily="34" charset="-128"/>
                <a:cs typeface="Arial Unicode MS" panose="020B0604020202020204" pitchFamily="34" charset="-128"/>
              </a:defRPr>
            </a:lvl1pPr>
            <a:lvl2pPr marL="742950" indent="-285750">
              <a:spcBef>
                <a:spcPct val="20000"/>
              </a:spcBef>
              <a:buChar char="–"/>
              <a:defRPr sz="2800" b="1">
                <a:solidFill>
                  <a:schemeClr val="bg1"/>
                </a:solidFill>
                <a:latin typeface="Tahoma" panose="020B0604030504040204" pitchFamily="34" charset="0"/>
                <a:ea typeface="Arial Unicode MS" panose="020B0604020202020204" pitchFamily="34" charset="-128"/>
                <a:cs typeface="Arial Unicode MS" panose="020B0604020202020204" pitchFamily="34" charset="-128"/>
              </a:defRPr>
            </a:lvl2pPr>
            <a:lvl3pPr marL="1143000" indent="-228600">
              <a:spcBef>
                <a:spcPct val="20000"/>
              </a:spcBef>
              <a:buChar char="•"/>
              <a:defRPr sz="2400" b="1">
                <a:solidFill>
                  <a:schemeClr val="bg1"/>
                </a:solidFill>
                <a:latin typeface="Tahoma" panose="020B0604030504040204" pitchFamily="34" charset="0"/>
                <a:ea typeface="Arial Unicode MS" panose="020B0604020202020204" pitchFamily="34" charset="-128"/>
                <a:cs typeface="Arial Unicode MS" panose="020B0604020202020204" pitchFamily="34" charset="-128"/>
              </a:defRPr>
            </a:lvl3pPr>
            <a:lvl4pPr marL="1600200" indent="-228600">
              <a:spcBef>
                <a:spcPct val="20000"/>
              </a:spcBef>
              <a:buChar char="–"/>
              <a:defRPr sz="2000" b="1">
                <a:solidFill>
                  <a:schemeClr val="bg1"/>
                </a:solidFill>
                <a:latin typeface="Tahoma" panose="020B0604030504040204" pitchFamily="34" charset="0"/>
                <a:ea typeface="Arial Unicode MS" panose="020B0604020202020204" pitchFamily="34" charset="-128"/>
                <a:cs typeface="Arial Unicode MS" panose="020B0604020202020204" pitchFamily="34" charset="-128"/>
              </a:defRPr>
            </a:lvl4pPr>
            <a:lvl5pPr marL="2057400" indent="-228600">
              <a:spcBef>
                <a:spcPct val="20000"/>
              </a:spcBef>
              <a:buChar char="»"/>
              <a:defRPr sz="2000" b="1">
                <a:solidFill>
                  <a:schemeClr val="bg1"/>
                </a:solidFill>
                <a:latin typeface="Tahoma" panose="020B060403050404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cs typeface="Arial Unicode MS" panose="020B0604020202020204" pitchFamily="34" charset="-128"/>
              </a:defRPr>
            </a:lvl9pPr>
          </a:lstStyle>
          <a:p>
            <a:pPr>
              <a:spcBef>
                <a:spcPct val="0"/>
              </a:spcBef>
              <a:buClrTx/>
              <a:buSzTx/>
              <a:buFontTx/>
              <a:buNone/>
              <a:defRPr/>
            </a:pPr>
            <a:r>
              <a:rPr lang="el-GR" altLang="el-GR" sz="2400" i="1" dirty="0">
                <a:solidFill>
                  <a:srgbClr val="FFC000"/>
                </a:solidFill>
                <a:latin typeface="Calibri" panose="020F0502020204030204" pitchFamily="34" charset="0"/>
              </a:rPr>
              <a:t> </a:t>
            </a:r>
            <a:r>
              <a:rPr lang="en-US" altLang="el-GR" sz="2200" i="1" dirty="0">
                <a:solidFill>
                  <a:srgbClr val="FFFF00"/>
                </a:solidFill>
                <a:highlight>
                  <a:srgbClr val="800000"/>
                </a:highlight>
                <a:latin typeface="Calibri" panose="020F0502020204030204" pitchFamily="34" charset="0"/>
              </a:rPr>
              <a:t>kidney injury</a:t>
            </a:r>
            <a:endParaRPr lang="el-GR" altLang="el-GR" sz="2200" i="1" dirty="0">
              <a:solidFill>
                <a:srgbClr val="FFFF00"/>
              </a:solidFill>
              <a:highlight>
                <a:srgbClr val="800000"/>
              </a:highlight>
              <a:latin typeface="Calibri" panose="020F0502020204030204" pitchFamily="34" charset="0"/>
            </a:endParaRPr>
          </a:p>
        </p:txBody>
      </p:sp>
      <p:cxnSp>
        <p:nvCxnSpPr>
          <p:cNvPr id="5" name="Straight Arrow Connector 4">
            <a:extLst>
              <a:ext uri="{FF2B5EF4-FFF2-40B4-BE49-F238E27FC236}">
                <a16:creationId xmlns:a16="http://schemas.microsoft.com/office/drawing/2014/main" id="{0819DDAD-24EF-FBFB-DDE5-8803D9FE8DB2}"/>
              </a:ext>
            </a:extLst>
          </p:cNvPr>
          <p:cNvCxnSpPr>
            <a:cxnSpLocks/>
          </p:cNvCxnSpPr>
          <p:nvPr/>
        </p:nvCxnSpPr>
        <p:spPr>
          <a:xfrm>
            <a:off x="6871692" y="2348880"/>
            <a:ext cx="432048" cy="439584"/>
          </a:xfrm>
          <a:prstGeom prst="straightConnector1">
            <a:avLst/>
          </a:prstGeom>
          <a:ln w="57150">
            <a:solidFill>
              <a:srgbClr val="FF0000"/>
            </a:solidFill>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04D0E28C-0945-98F2-FB0C-AE9C166A3228}"/>
              </a:ext>
            </a:extLst>
          </p:cNvPr>
          <p:cNvCxnSpPr>
            <a:cxnSpLocks/>
          </p:cNvCxnSpPr>
          <p:nvPr/>
        </p:nvCxnSpPr>
        <p:spPr>
          <a:xfrm flipV="1">
            <a:off x="4135388" y="3212976"/>
            <a:ext cx="2808312" cy="280760"/>
          </a:xfrm>
          <a:prstGeom prst="straightConnector1">
            <a:avLst/>
          </a:prstGeom>
          <a:ln w="57150">
            <a:solidFill>
              <a:srgbClr val="FF0000"/>
            </a:solidFill>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3F86CCB8-D986-2887-8DDF-521391E741EB}"/>
              </a:ext>
            </a:extLst>
          </p:cNvPr>
          <p:cNvSpPr txBox="1"/>
          <p:nvPr/>
        </p:nvSpPr>
        <p:spPr>
          <a:xfrm>
            <a:off x="8671891" y="1772815"/>
            <a:ext cx="1040999" cy="830997"/>
          </a:xfrm>
          <a:prstGeom prst="rect">
            <a:avLst/>
          </a:prstGeom>
          <a:noFill/>
        </p:spPr>
        <p:txBody>
          <a:bodyPr wrap="square">
            <a:spAutoFit/>
          </a:bodyPr>
          <a:lstStyle>
            <a:defPPr>
              <a:defRPr lang="el-GR"/>
            </a:defPPr>
            <a:lvl1pPr marL="457200" indent="-457200">
              <a:buFont typeface="Wingdings" panose="05000000000000000000" pitchFamily="2" charset="2"/>
              <a:buChar char="ü"/>
              <a:defRPr sz="8000">
                <a:solidFill>
                  <a:srgbClr val="FF0000"/>
                </a:solidFill>
                <a:effectLst>
                  <a:glow rad="139700">
                    <a:srgbClr val="FFFF00">
                      <a:alpha val="40000"/>
                    </a:srgbClr>
                  </a:glow>
                </a:effectLst>
              </a:defRPr>
            </a:lvl1pPr>
          </a:lstStyle>
          <a:p>
            <a:pPr>
              <a:defRPr/>
            </a:pPr>
            <a:r>
              <a:rPr lang="el-GR" sz="4800" dirty="0">
                <a:solidFill>
                  <a:srgbClr val="66FF33"/>
                </a:solidFill>
                <a:effectLst/>
                <a:cs typeface="Arial Unicode MS" panose="020B0604020202020204" pitchFamily="34" charset="-128"/>
              </a:rPr>
              <a:t> </a:t>
            </a:r>
          </a:p>
        </p:txBody>
      </p:sp>
      <p:sp>
        <p:nvSpPr>
          <p:cNvPr id="4" name="TextBox 3">
            <a:extLst>
              <a:ext uri="{FF2B5EF4-FFF2-40B4-BE49-F238E27FC236}">
                <a16:creationId xmlns:a16="http://schemas.microsoft.com/office/drawing/2014/main" id="{3F353D69-284B-24C0-7D13-D64D2C35FBBD}"/>
              </a:ext>
            </a:extLst>
          </p:cNvPr>
          <p:cNvSpPr txBox="1"/>
          <p:nvPr/>
        </p:nvSpPr>
        <p:spPr>
          <a:xfrm rot="372863">
            <a:off x="8917238" y="4359268"/>
            <a:ext cx="1040999" cy="1107996"/>
          </a:xfrm>
          <a:prstGeom prst="rect">
            <a:avLst/>
          </a:prstGeom>
          <a:noFill/>
        </p:spPr>
        <p:txBody>
          <a:bodyPr wrap="square">
            <a:spAutoFit/>
          </a:bodyPr>
          <a:lstStyle>
            <a:defPPr>
              <a:defRPr lang="el-GR"/>
            </a:defPPr>
            <a:lvl1pPr marL="457200" indent="-457200">
              <a:buFont typeface="Wingdings" panose="05000000000000000000" pitchFamily="2" charset="2"/>
              <a:buChar char="ü"/>
              <a:defRPr sz="8000">
                <a:solidFill>
                  <a:srgbClr val="FF0000"/>
                </a:solidFill>
                <a:effectLst>
                  <a:glow rad="139700">
                    <a:srgbClr val="FFFF00">
                      <a:alpha val="40000"/>
                    </a:srgbClr>
                  </a:glow>
                </a:effectLst>
              </a:defRPr>
            </a:lvl1pPr>
          </a:lstStyle>
          <a:p>
            <a:pPr>
              <a:defRPr/>
            </a:pPr>
            <a:r>
              <a:rPr lang="el-GR" sz="6600" dirty="0">
                <a:solidFill>
                  <a:srgbClr val="66FF33"/>
                </a:solidFill>
                <a:cs typeface="Arial Unicode MS" panose="020B0604020202020204" pitchFamily="34" charset="-128"/>
              </a:rPr>
              <a:t> </a:t>
            </a:r>
          </a:p>
        </p:txBody>
      </p:sp>
      <p:sp>
        <p:nvSpPr>
          <p:cNvPr id="12" name="TextBox 11">
            <a:extLst>
              <a:ext uri="{FF2B5EF4-FFF2-40B4-BE49-F238E27FC236}">
                <a16:creationId xmlns:a16="http://schemas.microsoft.com/office/drawing/2014/main" id="{7A931A56-DBFB-E949-0F32-A1FF019E4305}"/>
              </a:ext>
            </a:extLst>
          </p:cNvPr>
          <p:cNvSpPr txBox="1"/>
          <p:nvPr/>
        </p:nvSpPr>
        <p:spPr>
          <a:xfrm>
            <a:off x="8592899" y="3409029"/>
            <a:ext cx="1040999" cy="830997"/>
          </a:xfrm>
          <a:prstGeom prst="rect">
            <a:avLst/>
          </a:prstGeom>
          <a:noFill/>
        </p:spPr>
        <p:txBody>
          <a:bodyPr wrap="square">
            <a:spAutoFit/>
          </a:bodyPr>
          <a:lstStyle>
            <a:defPPr>
              <a:defRPr lang="el-GR"/>
            </a:defPPr>
            <a:lvl1pPr marL="457200" indent="-457200">
              <a:buFont typeface="Wingdings" panose="05000000000000000000" pitchFamily="2" charset="2"/>
              <a:buChar char="ü"/>
              <a:defRPr sz="8000">
                <a:solidFill>
                  <a:srgbClr val="FF0000"/>
                </a:solidFill>
                <a:effectLst>
                  <a:glow rad="139700">
                    <a:srgbClr val="FFFF00">
                      <a:alpha val="40000"/>
                    </a:srgbClr>
                  </a:glow>
                </a:effectLst>
              </a:defRPr>
            </a:lvl1pPr>
          </a:lstStyle>
          <a:p>
            <a:pPr>
              <a:defRPr/>
            </a:pPr>
            <a:r>
              <a:rPr lang="el-GR" sz="4800" dirty="0">
                <a:solidFill>
                  <a:srgbClr val="66FF33"/>
                </a:solidFill>
                <a:effectLst/>
                <a:cs typeface="Arial Unicode MS" panose="020B0604020202020204" pitchFamily="34" charset="-128"/>
              </a:rPr>
              <a:t> </a:t>
            </a:r>
          </a:p>
        </p:txBody>
      </p:sp>
    </p:spTree>
    <p:extLst>
      <p:ext uri="{BB962C8B-B14F-4D97-AF65-F5344CB8AC3E}">
        <p14:creationId xmlns:p14="http://schemas.microsoft.com/office/powerpoint/2010/main" val="2350398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mph" presetSubtype="0" fill="hold" nodeType="withEffect">
                                  <p:stCondLst>
                                    <p:cond delay="0"/>
                                  </p:stCondLst>
                                  <p:childTnLst>
                                    <p:animClr clrSpc="hsl" dir="cw">
                                      <p:cBhvr override="childStyle">
                                        <p:cTn id="6" dur="500" fill="hold"/>
                                        <p:tgtEl>
                                          <p:spTgt spid="6">
                                            <p:txEl>
                                              <p:pRg st="3" end="3"/>
                                            </p:txEl>
                                          </p:spTgt>
                                        </p:tgtEl>
                                        <p:attrNameLst>
                                          <p:attrName>style.color</p:attrName>
                                        </p:attrNameLst>
                                      </p:cBhvr>
                                      <p:by>
                                        <p:hsl h="0" s="-70588" l="0"/>
                                      </p:by>
                                    </p:animClr>
                                    <p:animClr clrSpc="hsl" dir="cw">
                                      <p:cBhvr>
                                        <p:cTn id="7" dur="500" fill="hold"/>
                                        <p:tgtEl>
                                          <p:spTgt spid="6">
                                            <p:txEl>
                                              <p:pRg st="3" end="3"/>
                                            </p:txEl>
                                          </p:spTgt>
                                        </p:tgtEl>
                                        <p:attrNameLst>
                                          <p:attrName>fillcolor</p:attrName>
                                        </p:attrNameLst>
                                      </p:cBhvr>
                                      <p:by>
                                        <p:hsl h="0" s="-70588" l="0"/>
                                      </p:by>
                                    </p:animClr>
                                    <p:animClr clrSpc="hsl" dir="cw">
                                      <p:cBhvr>
                                        <p:cTn id="8" dur="500" fill="hold"/>
                                        <p:tgtEl>
                                          <p:spTgt spid="6">
                                            <p:txEl>
                                              <p:pRg st="3" end="3"/>
                                            </p:txEl>
                                          </p:spTgt>
                                        </p:tgtEl>
                                        <p:attrNameLst>
                                          <p:attrName>stroke.color</p:attrName>
                                        </p:attrNameLst>
                                      </p:cBhvr>
                                      <p:by>
                                        <p:hsl h="0" s="-70588" l="0"/>
                                      </p:by>
                                    </p:animClr>
                                    <p:set>
                                      <p:cBhvr>
                                        <p:cTn id="9" dur="500" fill="hold"/>
                                        <p:tgtEl>
                                          <p:spTgt spid="6">
                                            <p:txEl>
                                              <p:pRg st="3" end="3"/>
                                            </p:txEl>
                                          </p:spTgt>
                                        </p:tgtEl>
                                        <p:attrNameLst>
                                          <p:attrName>fill.type</p:attrName>
                                        </p:attrNameLst>
                                      </p:cBhvr>
                                      <p:to>
                                        <p:strVal val="solid"/>
                                      </p:to>
                                    </p:set>
                                  </p:childTnLst>
                                </p:cTn>
                              </p:par>
                              <p:par>
                                <p:cTn id="10" presetID="25" presetClass="emph" presetSubtype="0" fill="hold" nodeType="withEffect">
                                  <p:stCondLst>
                                    <p:cond delay="0"/>
                                  </p:stCondLst>
                                  <p:childTnLst>
                                    <p:animClr clrSpc="hsl" dir="cw">
                                      <p:cBhvr override="childStyle">
                                        <p:cTn id="11" dur="500" fill="hold"/>
                                        <p:tgtEl>
                                          <p:spTgt spid="6">
                                            <p:txEl>
                                              <p:pRg st="5" end="5"/>
                                            </p:txEl>
                                          </p:spTgt>
                                        </p:tgtEl>
                                        <p:attrNameLst>
                                          <p:attrName>style.color</p:attrName>
                                        </p:attrNameLst>
                                      </p:cBhvr>
                                      <p:by>
                                        <p:hsl h="0" s="-70588" l="0"/>
                                      </p:by>
                                    </p:animClr>
                                    <p:animClr clrSpc="hsl" dir="cw">
                                      <p:cBhvr>
                                        <p:cTn id="12" dur="500" fill="hold"/>
                                        <p:tgtEl>
                                          <p:spTgt spid="6">
                                            <p:txEl>
                                              <p:pRg st="5" end="5"/>
                                            </p:txEl>
                                          </p:spTgt>
                                        </p:tgtEl>
                                        <p:attrNameLst>
                                          <p:attrName>fillcolor</p:attrName>
                                        </p:attrNameLst>
                                      </p:cBhvr>
                                      <p:by>
                                        <p:hsl h="0" s="-70588" l="0"/>
                                      </p:by>
                                    </p:animClr>
                                    <p:animClr clrSpc="hsl" dir="cw">
                                      <p:cBhvr>
                                        <p:cTn id="13" dur="500" fill="hold"/>
                                        <p:tgtEl>
                                          <p:spTgt spid="6">
                                            <p:txEl>
                                              <p:pRg st="5" end="5"/>
                                            </p:txEl>
                                          </p:spTgt>
                                        </p:tgtEl>
                                        <p:attrNameLst>
                                          <p:attrName>stroke.color</p:attrName>
                                        </p:attrNameLst>
                                      </p:cBhvr>
                                      <p:by>
                                        <p:hsl h="0" s="-70588" l="0"/>
                                      </p:by>
                                    </p:animClr>
                                    <p:set>
                                      <p:cBhvr>
                                        <p:cTn id="14" dur="500" fill="hold"/>
                                        <p:tgtEl>
                                          <p:spTgt spid="6">
                                            <p:txEl>
                                              <p:pRg st="5" end="5"/>
                                            </p:txEl>
                                          </p:spTgt>
                                        </p:tgtEl>
                                        <p:attrNameLst>
                                          <p:attrName>fill.type</p:attrName>
                                        </p:attrNameLst>
                                      </p:cBhvr>
                                      <p:to>
                                        <p:strVal val="solid"/>
                                      </p:to>
                                    </p:set>
                                  </p:childTnLst>
                                </p:cTn>
                              </p:par>
                              <p:par>
                                <p:cTn id="15" presetID="25" presetClass="emph" presetSubtype="0" fill="hold" nodeType="withEffect">
                                  <p:stCondLst>
                                    <p:cond delay="0"/>
                                  </p:stCondLst>
                                  <p:childTnLst>
                                    <p:animClr clrSpc="hsl" dir="cw">
                                      <p:cBhvr override="childStyle">
                                        <p:cTn id="16" dur="500" fill="hold"/>
                                        <p:tgtEl>
                                          <p:spTgt spid="6">
                                            <p:txEl>
                                              <p:pRg st="7" end="7"/>
                                            </p:txEl>
                                          </p:spTgt>
                                        </p:tgtEl>
                                        <p:attrNameLst>
                                          <p:attrName>style.color</p:attrName>
                                        </p:attrNameLst>
                                      </p:cBhvr>
                                      <p:by>
                                        <p:hsl h="0" s="-70588" l="0"/>
                                      </p:by>
                                    </p:animClr>
                                    <p:animClr clrSpc="hsl" dir="cw">
                                      <p:cBhvr>
                                        <p:cTn id="17" dur="500" fill="hold"/>
                                        <p:tgtEl>
                                          <p:spTgt spid="6">
                                            <p:txEl>
                                              <p:pRg st="7" end="7"/>
                                            </p:txEl>
                                          </p:spTgt>
                                        </p:tgtEl>
                                        <p:attrNameLst>
                                          <p:attrName>fillcolor</p:attrName>
                                        </p:attrNameLst>
                                      </p:cBhvr>
                                      <p:by>
                                        <p:hsl h="0" s="-70588" l="0"/>
                                      </p:by>
                                    </p:animClr>
                                    <p:animClr clrSpc="hsl" dir="cw">
                                      <p:cBhvr>
                                        <p:cTn id="18" dur="500" fill="hold"/>
                                        <p:tgtEl>
                                          <p:spTgt spid="6">
                                            <p:txEl>
                                              <p:pRg st="7" end="7"/>
                                            </p:txEl>
                                          </p:spTgt>
                                        </p:tgtEl>
                                        <p:attrNameLst>
                                          <p:attrName>stroke.color</p:attrName>
                                        </p:attrNameLst>
                                      </p:cBhvr>
                                      <p:by>
                                        <p:hsl h="0" s="-70588" l="0"/>
                                      </p:by>
                                    </p:animClr>
                                    <p:set>
                                      <p:cBhvr>
                                        <p:cTn id="19" dur="500" fill="hold"/>
                                        <p:tgtEl>
                                          <p:spTgt spid="6">
                                            <p:txEl>
                                              <p:pRg st="7" end="7"/>
                                            </p:txEl>
                                          </p:spTgt>
                                        </p:tgtEl>
                                        <p:attrNameLst>
                                          <p:attrName>fill.type</p:attrName>
                                        </p:attrNameLst>
                                      </p:cBhvr>
                                      <p:to>
                                        <p:strVal val="solid"/>
                                      </p:to>
                                    </p:set>
                                  </p:childTnLst>
                                </p:cTn>
                              </p:par>
                              <p:par>
                                <p:cTn id="20" presetID="25" presetClass="emph" presetSubtype="0" fill="hold" nodeType="withEffect">
                                  <p:stCondLst>
                                    <p:cond delay="0"/>
                                  </p:stCondLst>
                                  <p:childTnLst>
                                    <p:animClr clrSpc="hsl" dir="cw">
                                      <p:cBhvr override="childStyle">
                                        <p:cTn id="21" dur="500" fill="hold"/>
                                        <p:tgtEl>
                                          <p:spTgt spid="5"/>
                                        </p:tgtEl>
                                        <p:attrNameLst>
                                          <p:attrName>style.color</p:attrName>
                                        </p:attrNameLst>
                                      </p:cBhvr>
                                      <p:by>
                                        <p:hsl h="0" s="-70588" l="0"/>
                                      </p:by>
                                    </p:animClr>
                                    <p:animClr clrSpc="hsl" dir="cw">
                                      <p:cBhvr>
                                        <p:cTn id="22" dur="500" fill="hold"/>
                                        <p:tgtEl>
                                          <p:spTgt spid="5"/>
                                        </p:tgtEl>
                                        <p:attrNameLst>
                                          <p:attrName>fillcolor</p:attrName>
                                        </p:attrNameLst>
                                      </p:cBhvr>
                                      <p:by>
                                        <p:hsl h="0" s="-70588" l="0"/>
                                      </p:by>
                                    </p:animClr>
                                    <p:animClr clrSpc="hsl" dir="cw">
                                      <p:cBhvr>
                                        <p:cTn id="23" dur="500" fill="hold"/>
                                        <p:tgtEl>
                                          <p:spTgt spid="5"/>
                                        </p:tgtEl>
                                        <p:attrNameLst>
                                          <p:attrName>stroke.color</p:attrName>
                                        </p:attrNameLst>
                                      </p:cBhvr>
                                      <p:by>
                                        <p:hsl h="0" s="-70588" l="0"/>
                                      </p:by>
                                    </p:animClr>
                                    <p:set>
                                      <p:cBhvr>
                                        <p:cTn id="24" dur="500" fill="hold"/>
                                        <p:tgtEl>
                                          <p:spTgt spid="5"/>
                                        </p:tgtEl>
                                        <p:attrNameLst>
                                          <p:attrName>fill.type</p:attrName>
                                        </p:attrNameLst>
                                      </p:cBhvr>
                                      <p:to>
                                        <p:strVal val="solid"/>
                                      </p:to>
                                    </p:set>
                                  </p:childTnLst>
                                </p:cTn>
                              </p:par>
                              <p:par>
                                <p:cTn id="25" presetID="25" presetClass="emph" presetSubtype="0" fill="hold" nodeType="withEffect">
                                  <p:stCondLst>
                                    <p:cond delay="0"/>
                                  </p:stCondLst>
                                  <p:childTnLst>
                                    <p:animClr clrSpc="hsl" dir="cw">
                                      <p:cBhvr override="childStyle">
                                        <p:cTn id="26" dur="500" fill="hold"/>
                                        <p:tgtEl>
                                          <p:spTgt spid="9"/>
                                        </p:tgtEl>
                                        <p:attrNameLst>
                                          <p:attrName>style.color</p:attrName>
                                        </p:attrNameLst>
                                      </p:cBhvr>
                                      <p:by>
                                        <p:hsl h="0" s="-70588" l="0"/>
                                      </p:by>
                                    </p:animClr>
                                    <p:animClr clrSpc="hsl" dir="cw">
                                      <p:cBhvr>
                                        <p:cTn id="27" dur="500" fill="hold"/>
                                        <p:tgtEl>
                                          <p:spTgt spid="9"/>
                                        </p:tgtEl>
                                        <p:attrNameLst>
                                          <p:attrName>fillcolor</p:attrName>
                                        </p:attrNameLst>
                                      </p:cBhvr>
                                      <p:by>
                                        <p:hsl h="0" s="-70588" l="0"/>
                                      </p:by>
                                    </p:animClr>
                                    <p:animClr clrSpc="hsl" dir="cw">
                                      <p:cBhvr>
                                        <p:cTn id="28" dur="500" fill="hold"/>
                                        <p:tgtEl>
                                          <p:spTgt spid="9"/>
                                        </p:tgtEl>
                                        <p:attrNameLst>
                                          <p:attrName>stroke.color</p:attrName>
                                        </p:attrNameLst>
                                      </p:cBhvr>
                                      <p:by>
                                        <p:hsl h="0" s="-70588" l="0"/>
                                      </p:by>
                                    </p:animClr>
                                    <p:set>
                                      <p:cBhvr>
                                        <p:cTn id="29" dur="500" fill="hold"/>
                                        <p:tgtEl>
                                          <p:spTgt spid="9"/>
                                        </p:tgtEl>
                                        <p:attrNameLst>
                                          <p:attrName>fill.type</p:attrName>
                                        </p:attrNameLst>
                                      </p:cBhvr>
                                      <p:to>
                                        <p:strVal val="solid"/>
                                      </p:to>
                                    </p:set>
                                  </p:childTnLst>
                                </p:cTn>
                              </p:par>
                              <p:par>
                                <p:cTn id="30" presetID="25" presetClass="emph" presetSubtype="0" fill="hold" nodeType="withEffect">
                                  <p:stCondLst>
                                    <p:cond delay="0"/>
                                  </p:stCondLst>
                                  <p:childTnLst>
                                    <p:animClr clrSpc="hsl" dir="cw">
                                      <p:cBhvr override="childStyle">
                                        <p:cTn id="31" dur="500" fill="hold"/>
                                        <p:tgtEl>
                                          <p:spTgt spid="6">
                                            <p:txEl>
                                              <p:pRg st="9" end="9"/>
                                            </p:txEl>
                                          </p:spTgt>
                                        </p:tgtEl>
                                        <p:attrNameLst>
                                          <p:attrName>style.color</p:attrName>
                                        </p:attrNameLst>
                                      </p:cBhvr>
                                      <p:by>
                                        <p:hsl h="0" s="-70588" l="0"/>
                                      </p:by>
                                    </p:animClr>
                                    <p:animClr clrSpc="hsl" dir="cw">
                                      <p:cBhvr>
                                        <p:cTn id="32" dur="500" fill="hold"/>
                                        <p:tgtEl>
                                          <p:spTgt spid="6">
                                            <p:txEl>
                                              <p:pRg st="9" end="9"/>
                                            </p:txEl>
                                          </p:spTgt>
                                        </p:tgtEl>
                                        <p:attrNameLst>
                                          <p:attrName>fillcolor</p:attrName>
                                        </p:attrNameLst>
                                      </p:cBhvr>
                                      <p:by>
                                        <p:hsl h="0" s="-70588" l="0"/>
                                      </p:by>
                                    </p:animClr>
                                    <p:animClr clrSpc="hsl" dir="cw">
                                      <p:cBhvr>
                                        <p:cTn id="33" dur="500" fill="hold"/>
                                        <p:tgtEl>
                                          <p:spTgt spid="6">
                                            <p:txEl>
                                              <p:pRg st="9" end="9"/>
                                            </p:txEl>
                                          </p:spTgt>
                                        </p:tgtEl>
                                        <p:attrNameLst>
                                          <p:attrName>stroke.color</p:attrName>
                                        </p:attrNameLst>
                                      </p:cBhvr>
                                      <p:by>
                                        <p:hsl h="0" s="-70588" l="0"/>
                                      </p:by>
                                    </p:animClr>
                                    <p:set>
                                      <p:cBhvr>
                                        <p:cTn id="34" dur="500" fill="hold"/>
                                        <p:tgtEl>
                                          <p:spTgt spid="6">
                                            <p:txEl>
                                              <p:pRg st="9" end="9"/>
                                            </p:txEl>
                                          </p:spTgt>
                                        </p:tgtEl>
                                        <p:attrNameLst>
                                          <p:attrName>fill.type</p:attrName>
                                        </p:attrNameLst>
                                      </p:cBhvr>
                                      <p:to>
                                        <p:strVal val="solid"/>
                                      </p:to>
                                    </p:set>
                                  </p:childTnLst>
                                </p:cTn>
                              </p:par>
                              <p:par>
                                <p:cTn id="35" presetID="22" presetClass="entr" presetSubtype="8" fill="hold" nodeType="withEffect">
                                  <p:stCondLst>
                                    <p:cond delay="0"/>
                                  </p:stCondLst>
                                  <p:childTnLst>
                                    <p:set>
                                      <p:cBhvr>
                                        <p:cTn id="36" dur="1" fill="hold">
                                          <p:stCondLst>
                                            <p:cond delay="0"/>
                                          </p:stCondLst>
                                        </p:cTn>
                                        <p:tgtEl>
                                          <p:spTgt spid="6">
                                            <p:txEl>
                                              <p:pRg st="11" end="11"/>
                                            </p:txEl>
                                          </p:spTgt>
                                        </p:tgtEl>
                                        <p:attrNameLst>
                                          <p:attrName>style.visibility</p:attrName>
                                        </p:attrNameLst>
                                      </p:cBhvr>
                                      <p:to>
                                        <p:strVal val="visible"/>
                                      </p:to>
                                    </p:set>
                                    <p:animEffect transition="in" filter="wipe(left)">
                                      <p:cBhvr>
                                        <p:cTn id="37" dur="500"/>
                                        <p:tgtEl>
                                          <p:spTgt spid="6">
                                            <p:txEl>
                                              <p:pRg st="11" end="1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p:cTn id="42" dur="500" fill="hold"/>
                                        <p:tgtEl>
                                          <p:spTgt spid="4"/>
                                        </p:tgtEl>
                                        <p:attrNameLst>
                                          <p:attrName>ppt_w</p:attrName>
                                        </p:attrNameLst>
                                      </p:cBhvr>
                                      <p:tavLst>
                                        <p:tav tm="0">
                                          <p:val>
                                            <p:fltVal val="0"/>
                                          </p:val>
                                        </p:tav>
                                        <p:tav tm="100000">
                                          <p:val>
                                            <p:strVal val="#ppt_w"/>
                                          </p:val>
                                        </p:tav>
                                      </p:tavLst>
                                    </p:anim>
                                    <p:anim calcmode="lin" valueType="num">
                                      <p:cBhvr>
                                        <p:cTn id="43" dur="500" fill="hold"/>
                                        <p:tgtEl>
                                          <p:spTgt spid="4"/>
                                        </p:tgtEl>
                                        <p:attrNameLst>
                                          <p:attrName>ppt_h</p:attrName>
                                        </p:attrNameLst>
                                      </p:cBhvr>
                                      <p:tavLst>
                                        <p:tav tm="0">
                                          <p:val>
                                            <p:fltVal val="0"/>
                                          </p:val>
                                        </p:tav>
                                        <p:tav tm="100000">
                                          <p:val>
                                            <p:strVal val="#ppt_h"/>
                                          </p:val>
                                        </p:tav>
                                      </p:tavLst>
                                    </p:anim>
                                    <p:animEffect transition="in" filter="fade">
                                      <p:cBhvr>
                                        <p:cTn id="4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92" descr="ANd9GcQ4Er9PtSTHk-7oOCFltQk4olZs7d_b_pPrwNEljpuGqUUjYFNg3Q">
            <a:extLst>
              <a:ext uri="{FF2B5EF4-FFF2-40B4-BE49-F238E27FC236}">
                <a16:creationId xmlns:a16="http://schemas.microsoft.com/office/drawing/2014/main" id="{185818F6-6459-D650-A44C-415827FB74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6763" y="2781300"/>
            <a:ext cx="1133475"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67" name="Picture 2" descr="sl 15 allagmeno">
            <a:extLst>
              <a:ext uri="{FF2B5EF4-FFF2-40B4-BE49-F238E27FC236}">
                <a16:creationId xmlns:a16="http://schemas.microsoft.com/office/drawing/2014/main" id="{49750CD8-2053-9A77-83D5-909CEB4CFE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576" r="56187" b="74573"/>
          <a:stretch>
            <a:fillRect/>
          </a:stretch>
        </p:blipFill>
        <p:spPr bwMode="auto">
          <a:xfrm>
            <a:off x="1301750" y="2927350"/>
            <a:ext cx="1133475" cy="1227138"/>
          </a:xfrm>
          <a:prstGeom prst="rect">
            <a:avLst/>
          </a:prstGeom>
          <a:noFill/>
          <a:ln w="38100">
            <a:solidFill>
              <a:srgbClr val="C00000"/>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48D4B87-B547-B85D-A9D8-028B7AB1D77A}"/>
              </a:ext>
            </a:extLst>
          </p:cNvPr>
          <p:cNvSpPr txBox="1"/>
          <p:nvPr/>
        </p:nvSpPr>
        <p:spPr>
          <a:xfrm>
            <a:off x="6075363" y="2728913"/>
            <a:ext cx="3600450" cy="1661993"/>
          </a:xfrm>
          <a:prstGeom prst="rect">
            <a:avLst/>
          </a:prstGeom>
          <a:noFill/>
        </p:spPr>
        <p:txBody>
          <a:bodyPr>
            <a:spAutoFit/>
          </a:bodyPr>
          <a:lstStyle/>
          <a:p>
            <a:pPr marL="457232" indent="-457232">
              <a:lnSpc>
                <a:spcPct val="150000"/>
              </a:lnSpc>
              <a:buFont typeface="Arial" panose="020B0604020202020204" pitchFamily="34" charset="0"/>
              <a:buChar char="•"/>
              <a:defRPr/>
            </a:pPr>
            <a:r>
              <a:rPr lang="en-US" sz="2200" i="1" dirty="0">
                <a:solidFill>
                  <a:srgbClr val="00FFFF"/>
                </a:solidFill>
                <a:effectLst>
                  <a:outerShdw blurRad="38100" dist="38100" dir="2700000" algn="tl">
                    <a:srgbClr val="000000">
                      <a:alpha val="43137"/>
                    </a:srgbClr>
                  </a:outerShdw>
                </a:effectLst>
                <a:cs typeface="Arial Unicode MS" panose="020B0604020202020204" pitchFamily="34" charset="-128"/>
              </a:rPr>
              <a:t>Proteinuria</a:t>
            </a:r>
            <a:endParaRPr lang="el-GR" sz="2200" i="1" dirty="0">
              <a:solidFill>
                <a:srgbClr val="00FFFF"/>
              </a:solidFill>
              <a:effectLst>
                <a:outerShdw blurRad="38100" dist="38100" dir="2700000" algn="tl">
                  <a:srgbClr val="000000">
                    <a:alpha val="43137"/>
                  </a:srgbClr>
                </a:outerShdw>
              </a:effectLst>
              <a:cs typeface="Arial Unicode MS" panose="020B0604020202020204" pitchFamily="34" charset="-128"/>
            </a:endParaRPr>
          </a:p>
          <a:p>
            <a:pPr marL="457232" indent="-457232">
              <a:lnSpc>
                <a:spcPct val="150000"/>
              </a:lnSpc>
              <a:buFont typeface="Arial" panose="020B0604020202020204" pitchFamily="34" charset="0"/>
              <a:buChar char="•"/>
              <a:defRPr/>
            </a:pPr>
            <a:r>
              <a:rPr lang="en-US" sz="2200" i="1" dirty="0">
                <a:solidFill>
                  <a:srgbClr val="00FFFF"/>
                </a:solidFill>
                <a:effectLst>
                  <a:outerShdw blurRad="38100" dist="38100" dir="2700000" algn="tl">
                    <a:srgbClr val="000000">
                      <a:alpha val="43137"/>
                    </a:srgbClr>
                  </a:outerShdw>
                </a:effectLst>
                <a:cs typeface="Arial Unicode MS" panose="020B0604020202020204" pitchFamily="34" charset="-128"/>
              </a:rPr>
              <a:t>GFR</a:t>
            </a:r>
          </a:p>
          <a:p>
            <a:pPr marL="457232" indent="-457232">
              <a:lnSpc>
                <a:spcPct val="150000"/>
              </a:lnSpc>
              <a:buFont typeface="Arial" panose="020B0604020202020204" pitchFamily="34" charset="0"/>
              <a:buChar char="•"/>
              <a:defRPr/>
            </a:pPr>
            <a:r>
              <a:rPr lang="en-US" sz="2400" i="1" dirty="0">
                <a:solidFill>
                  <a:srgbClr val="FFFF00"/>
                </a:solidFill>
                <a:effectLst>
                  <a:outerShdw blurRad="38100" dist="38100" dir="2700000" algn="tl">
                    <a:srgbClr val="000000">
                      <a:alpha val="43137"/>
                    </a:srgbClr>
                  </a:outerShdw>
                </a:effectLst>
                <a:cs typeface="Arial Unicode MS" panose="020B0604020202020204" pitchFamily="34" charset="-128"/>
              </a:rPr>
              <a:t>ESRD/Dialysis</a:t>
            </a:r>
            <a:endParaRPr lang="el-GR" sz="2400" i="1" dirty="0">
              <a:solidFill>
                <a:srgbClr val="FFFF00"/>
              </a:solidFill>
              <a:effectLst>
                <a:outerShdw blurRad="38100" dist="38100" dir="2700000" algn="tl">
                  <a:srgbClr val="000000">
                    <a:alpha val="43137"/>
                  </a:srgbClr>
                </a:outerShdw>
              </a:effectLst>
              <a:cs typeface="Arial Unicode MS" panose="020B0604020202020204" pitchFamily="34" charset="-128"/>
            </a:endParaRPr>
          </a:p>
        </p:txBody>
      </p:sp>
      <p:sp>
        <p:nvSpPr>
          <p:cNvPr id="5" name="TextBox 6">
            <a:extLst>
              <a:ext uri="{FF2B5EF4-FFF2-40B4-BE49-F238E27FC236}">
                <a16:creationId xmlns:a16="http://schemas.microsoft.com/office/drawing/2014/main" id="{4E45A09B-839B-FC98-C159-F612E5BEACCE}"/>
              </a:ext>
            </a:extLst>
          </p:cNvPr>
          <p:cNvSpPr txBox="1">
            <a:spLocks noChangeArrowheads="1"/>
          </p:cNvSpPr>
          <p:nvPr/>
        </p:nvSpPr>
        <p:spPr bwMode="auto">
          <a:xfrm>
            <a:off x="967036" y="476672"/>
            <a:ext cx="8352928" cy="461665"/>
          </a:xfrm>
          <a:prstGeom prst="rect">
            <a:avLst/>
          </a:prstGeom>
          <a:noFill/>
          <a:ln>
            <a:noFill/>
          </a:ln>
        </p:spPr>
        <p:txBody>
          <a:bodyPr wrap="square">
            <a:spAutoFit/>
          </a:bodyPr>
          <a:lstStyle>
            <a:lvl1pPr>
              <a:defRPr sz="3200" b="1">
                <a:solidFill>
                  <a:schemeClr val="tx1"/>
                </a:solidFill>
                <a:latin typeface="Calibri" panose="020F0502020204030204" pitchFamily="34" charset="0"/>
                <a:ea typeface="Arial Unicode MS" panose="020B0604020202020204" pitchFamily="34" charset="-128"/>
                <a:cs typeface="Arial Unicode MS" panose="020B0604020202020204" pitchFamily="34" charset="-128"/>
              </a:defRPr>
            </a:lvl1pPr>
            <a:lvl2pPr marL="742950" indent="-285750">
              <a:defRPr sz="3200" b="1">
                <a:solidFill>
                  <a:schemeClr val="tx1"/>
                </a:solidFill>
                <a:latin typeface="Calibri" panose="020F0502020204030204" pitchFamily="34" charset="0"/>
                <a:ea typeface="Arial Unicode MS" panose="020B0604020202020204" pitchFamily="34" charset="-128"/>
                <a:cs typeface="Arial Unicode MS" panose="020B0604020202020204" pitchFamily="34" charset="-128"/>
              </a:defRPr>
            </a:lvl2pPr>
            <a:lvl3pPr marL="1143000" indent="-228600">
              <a:defRPr sz="3200" b="1">
                <a:solidFill>
                  <a:schemeClr val="tx1"/>
                </a:solidFill>
                <a:latin typeface="Calibri" panose="020F0502020204030204" pitchFamily="34" charset="0"/>
                <a:ea typeface="Arial Unicode MS" panose="020B0604020202020204" pitchFamily="34" charset="-128"/>
                <a:cs typeface="Arial Unicode MS" panose="020B0604020202020204" pitchFamily="34" charset="-128"/>
              </a:defRPr>
            </a:lvl3pPr>
            <a:lvl4pPr marL="1600200" indent="-228600">
              <a:defRPr sz="3200" b="1">
                <a:solidFill>
                  <a:schemeClr val="tx1"/>
                </a:solidFill>
                <a:latin typeface="Calibri" panose="020F0502020204030204" pitchFamily="34" charset="0"/>
                <a:ea typeface="Arial Unicode MS" panose="020B0604020202020204" pitchFamily="34" charset="-128"/>
                <a:cs typeface="Arial Unicode MS" panose="020B0604020202020204" pitchFamily="34" charset="-128"/>
              </a:defRPr>
            </a:lvl4pPr>
            <a:lvl5pPr marL="2057400" indent="-228600">
              <a:defRPr sz="3200" b="1">
                <a:solidFill>
                  <a:schemeClr val="tx1"/>
                </a:solidFill>
                <a:latin typeface="Calibri" panose="020F050202020403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3200" b="1">
                <a:solidFill>
                  <a:schemeClr val="tx1"/>
                </a:solidFill>
                <a:latin typeface="Calibri" panose="020F050202020403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3200" b="1">
                <a:solidFill>
                  <a:schemeClr val="tx1"/>
                </a:solidFill>
                <a:latin typeface="Calibri" panose="020F050202020403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3200" b="1">
                <a:solidFill>
                  <a:schemeClr val="tx1"/>
                </a:solidFill>
                <a:latin typeface="Calibri" panose="020F050202020403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3200" b="1">
                <a:solidFill>
                  <a:schemeClr val="tx1"/>
                </a:solidFill>
                <a:latin typeface="Calibri" panose="020F0502020204030204" pitchFamily="34" charset="0"/>
                <a:ea typeface="Arial Unicode MS" panose="020B0604020202020204" pitchFamily="34" charset="-128"/>
                <a:cs typeface="Arial Unicode MS" panose="020B0604020202020204" pitchFamily="34" charset="-128"/>
              </a:defRPr>
            </a:lvl9pPr>
          </a:lstStyle>
          <a:p>
            <a:pPr algn="ctr" eaLnBrk="1" hangingPunct="1"/>
            <a:r>
              <a:rPr lang="en-US" altLang="en-US" sz="2400" dirty="0">
                <a:solidFill>
                  <a:srgbClr val="FFFF00"/>
                </a:solidFill>
                <a:latin typeface="Calibri" panose="020F0502020204030204" pitchFamily="34" charset="0"/>
              </a:rPr>
              <a:t>Hypertensive disorders of pregnancy  </a:t>
            </a:r>
            <a:r>
              <a:rPr lang="en-US" altLang="en-US" sz="2400" dirty="0">
                <a:solidFill>
                  <a:srgbClr val="FFFF00"/>
                </a:solidFill>
                <a:effectLst>
                  <a:outerShdw blurRad="38100" dist="38100" dir="2700000" algn="tl">
                    <a:srgbClr val="000000">
                      <a:alpha val="43137"/>
                    </a:srgbClr>
                  </a:outerShdw>
                </a:effectLst>
              </a:rPr>
              <a:t>as a risk factor for CKD </a:t>
            </a:r>
            <a:endParaRPr lang="el-GR" altLang="en-US" sz="2400" dirty="0">
              <a:solidFill>
                <a:srgbClr val="FFFF00"/>
              </a:solidFill>
              <a:effectLst>
                <a:outerShdw blurRad="38100" dist="38100" dir="2700000" algn="tl">
                  <a:srgbClr val="000000">
                    <a:alpha val="43137"/>
                  </a:srgbClr>
                </a:outerShdw>
              </a:effectLst>
            </a:endParaRPr>
          </a:p>
        </p:txBody>
      </p:sp>
      <p:sp>
        <p:nvSpPr>
          <p:cNvPr id="11" name="Down Arrow 10">
            <a:extLst>
              <a:ext uri="{FF2B5EF4-FFF2-40B4-BE49-F238E27FC236}">
                <a16:creationId xmlns:a16="http://schemas.microsoft.com/office/drawing/2014/main" id="{E766DD24-B66B-CF76-F33E-96E0C60D89C6}"/>
              </a:ext>
            </a:extLst>
          </p:cNvPr>
          <p:cNvSpPr/>
          <p:nvPr/>
        </p:nvSpPr>
        <p:spPr bwMode="auto">
          <a:xfrm rot="16200000">
            <a:off x="3236191" y="2860885"/>
            <a:ext cx="650504" cy="1493838"/>
          </a:xfrm>
          <a:prstGeom prst="downArrow">
            <a:avLst/>
          </a:prstGeom>
          <a:solidFill>
            <a:srgbClr val="FF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l-GR" sz="3600"/>
          </a:p>
        </p:txBody>
      </p:sp>
      <p:sp>
        <p:nvSpPr>
          <p:cNvPr id="4" name="Rectangle: Rounded Corners 2">
            <a:extLst>
              <a:ext uri="{FF2B5EF4-FFF2-40B4-BE49-F238E27FC236}">
                <a16:creationId xmlns:a16="http://schemas.microsoft.com/office/drawing/2014/main" id="{50EFBC2B-34B2-DB02-3082-CED25BB30183}"/>
              </a:ext>
            </a:extLst>
          </p:cNvPr>
          <p:cNvSpPr/>
          <p:nvPr/>
        </p:nvSpPr>
        <p:spPr>
          <a:xfrm>
            <a:off x="5978639" y="2794375"/>
            <a:ext cx="2389496" cy="1055544"/>
          </a:xfrm>
          <a:prstGeom prst="roundRect">
            <a:avLst/>
          </a:prstGeom>
          <a:noFill/>
          <a:ln w="57150">
            <a:solidFill>
              <a:srgbClr val="FF0000"/>
            </a:solidFill>
          </a:ln>
          <a:effectLst>
            <a:glow rad="228600">
              <a:schemeClr val="accent1">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l-GR" sz="3201"/>
          </a:p>
        </p:txBody>
      </p:sp>
    </p:spTree>
    <p:extLst>
      <p:ext uri="{BB962C8B-B14F-4D97-AF65-F5344CB8AC3E}">
        <p14:creationId xmlns:p14="http://schemas.microsoft.com/office/powerpoint/2010/main" val="3256457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D8A04-BAAD-08AD-1F36-6F8697452989}"/>
              </a:ext>
            </a:extLst>
          </p:cNvPr>
          <p:cNvSpPr>
            <a:spLocks noGrp="1"/>
          </p:cNvSpPr>
          <p:nvPr>
            <p:ph type="title" idx="4294967295"/>
          </p:nvPr>
        </p:nvSpPr>
        <p:spPr>
          <a:xfrm>
            <a:off x="1327076" y="260648"/>
            <a:ext cx="7818140" cy="648072"/>
          </a:xfrm>
        </p:spPr>
        <p:txBody>
          <a:bodyPr/>
          <a:lstStyle/>
          <a:p>
            <a:pPr>
              <a:defRPr/>
            </a:pPr>
            <a:r>
              <a:rPr lang="en-US" sz="2400" dirty="0">
                <a:solidFill>
                  <a:srgbClr val="FFFF00"/>
                </a:solidFill>
                <a:latin typeface="Calibri" pitchFamily="34" charset="0"/>
              </a:rPr>
              <a:t>Residual morbidity after pre </a:t>
            </a:r>
            <a:r>
              <a:rPr lang="en-US" sz="2400" dirty="0" err="1">
                <a:solidFill>
                  <a:srgbClr val="FFFF00"/>
                </a:solidFill>
                <a:latin typeface="Calibri" pitchFamily="34" charset="0"/>
              </a:rPr>
              <a:t>eclampsia</a:t>
            </a:r>
            <a:r>
              <a:rPr lang="en-US" sz="2400" dirty="0">
                <a:solidFill>
                  <a:srgbClr val="FFFF00"/>
                </a:solidFill>
                <a:latin typeface="Calibri" pitchFamily="34" charset="0"/>
              </a:rPr>
              <a:t> </a:t>
            </a:r>
            <a:r>
              <a:rPr lang="el-GR" sz="2400" dirty="0">
                <a:solidFill>
                  <a:srgbClr val="FFFF00"/>
                </a:solidFill>
                <a:latin typeface="Calibri" pitchFamily="34" charset="0"/>
              </a:rPr>
              <a:t>?</a:t>
            </a:r>
            <a:endParaRPr lang="en-US" sz="2400" dirty="0">
              <a:solidFill>
                <a:srgbClr val="FFFF00"/>
              </a:solidFill>
              <a:latin typeface="Calibri" pitchFamily="34" charset="0"/>
            </a:endParaRPr>
          </a:p>
        </p:txBody>
      </p:sp>
      <p:sp>
        <p:nvSpPr>
          <p:cNvPr id="3" name="Content Placeholder 2">
            <a:extLst>
              <a:ext uri="{FF2B5EF4-FFF2-40B4-BE49-F238E27FC236}">
                <a16:creationId xmlns:a16="http://schemas.microsoft.com/office/drawing/2014/main" id="{298D7E6D-7410-27C5-87B0-A24D56AA285D}"/>
              </a:ext>
            </a:extLst>
          </p:cNvPr>
          <p:cNvSpPr>
            <a:spLocks noGrp="1"/>
          </p:cNvSpPr>
          <p:nvPr>
            <p:ph idx="4294967295"/>
          </p:nvPr>
        </p:nvSpPr>
        <p:spPr>
          <a:xfrm>
            <a:off x="679004" y="1557339"/>
            <a:ext cx="9145016" cy="4192587"/>
          </a:xfrm>
        </p:spPr>
        <p:txBody>
          <a:bodyPr/>
          <a:lstStyle/>
          <a:p>
            <a:pPr marL="0" indent="0">
              <a:spcBef>
                <a:spcPts val="1200"/>
              </a:spcBef>
              <a:spcAft>
                <a:spcPts val="1800"/>
              </a:spcAft>
              <a:buNone/>
              <a:defRPr/>
            </a:pPr>
            <a:r>
              <a:rPr lang="en-US" sz="2200" u="sng" kern="1200" dirty="0">
                <a:solidFill>
                  <a:srgbClr val="00FFFF"/>
                </a:solidFill>
                <a:effectLst>
                  <a:glow rad="101600">
                    <a:srgbClr val="FF0000">
                      <a:alpha val="60000"/>
                    </a:srgbClr>
                  </a:glow>
                </a:effectLst>
                <a:latin typeface="Calibri" pitchFamily="34" charset="0"/>
              </a:rPr>
              <a:t>Usually quick Remission </a:t>
            </a:r>
            <a:r>
              <a:rPr lang="el-GR" sz="2200" u="sng" kern="1200" dirty="0">
                <a:solidFill>
                  <a:srgbClr val="00FFFF"/>
                </a:solidFill>
                <a:effectLst>
                  <a:glow rad="101600">
                    <a:srgbClr val="FF0000">
                      <a:alpha val="60000"/>
                    </a:srgbClr>
                  </a:glow>
                </a:effectLst>
                <a:latin typeface="Calibri" pitchFamily="34" charset="0"/>
              </a:rPr>
              <a:t>…</a:t>
            </a:r>
            <a:endParaRPr lang="en-US" sz="2000" i="1" dirty="0">
              <a:effectLst>
                <a:outerShdw blurRad="38100" dist="38100" dir="2700000" algn="tl">
                  <a:srgbClr val="000000">
                    <a:alpha val="43137"/>
                  </a:srgbClr>
                </a:outerShdw>
              </a:effectLst>
              <a:latin typeface="Calibri" pitchFamily="34" charset="0"/>
            </a:endParaRPr>
          </a:p>
          <a:p>
            <a:pPr marL="1339850" indent="-342900">
              <a:spcBef>
                <a:spcPts val="1200"/>
              </a:spcBef>
              <a:spcAft>
                <a:spcPts val="1800"/>
              </a:spcAft>
              <a:defRPr/>
            </a:pPr>
            <a:r>
              <a:rPr lang="en-US" sz="2000" u="sng" dirty="0">
                <a:solidFill>
                  <a:srgbClr val="FFC000"/>
                </a:solidFill>
                <a:latin typeface="Calibri" pitchFamily="34" charset="0"/>
              </a:rPr>
              <a:t>vasoconstriction and endothelial dysfunction</a:t>
            </a:r>
            <a:r>
              <a:rPr lang="en-US" sz="2000" dirty="0">
                <a:solidFill>
                  <a:srgbClr val="FFC000"/>
                </a:solidFill>
                <a:latin typeface="Calibri" pitchFamily="34" charset="0"/>
              </a:rPr>
              <a:t>    </a:t>
            </a:r>
            <a:r>
              <a:rPr lang="en-US" sz="2000" b="0" dirty="0">
                <a:latin typeface="Calibri" pitchFamily="34" charset="0"/>
              </a:rPr>
              <a:t>within</a:t>
            </a:r>
            <a:r>
              <a:rPr lang="en-US" sz="2000" dirty="0">
                <a:latin typeface="Calibri" pitchFamily="34" charset="0"/>
              </a:rPr>
              <a:t> 	</a:t>
            </a:r>
            <a:r>
              <a:rPr lang="en-US" sz="2000" dirty="0">
                <a:solidFill>
                  <a:srgbClr val="FFFF00"/>
                </a:solidFill>
                <a:latin typeface="Calibri" pitchFamily="34" charset="0"/>
              </a:rPr>
              <a:t>a few days</a:t>
            </a:r>
          </a:p>
          <a:p>
            <a:pPr marL="1339850" indent="-342900">
              <a:spcBef>
                <a:spcPts val="1200"/>
              </a:spcBef>
              <a:spcAft>
                <a:spcPts val="1800"/>
              </a:spcAft>
              <a:defRPr/>
            </a:pPr>
            <a:r>
              <a:rPr lang="en-US" sz="2000" u="sng" dirty="0">
                <a:solidFill>
                  <a:srgbClr val="FFC000"/>
                </a:solidFill>
                <a:latin typeface="Calibri" pitchFamily="34" charset="0"/>
              </a:rPr>
              <a:t>hypertension and proteinuria</a:t>
            </a:r>
            <a:r>
              <a:rPr lang="en-US" sz="2000" b="0" dirty="0">
                <a:latin typeface="Calibri" pitchFamily="34" charset="0"/>
              </a:rPr>
              <a:t> 		               within	</a:t>
            </a:r>
            <a:r>
              <a:rPr lang="el-GR" sz="2000" dirty="0">
                <a:solidFill>
                  <a:srgbClr val="FFFF00"/>
                </a:solidFill>
                <a:latin typeface="Calibri" pitchFamily="34" charset="0"/>
              </a:rPr>
              <a:t>2 </a:t>
            </a:r>
            <a:r>
              <a:rPr lang="en-US" altLang="ja-JP" sz="2000" dirty="0">
                <a:solidFill>
                  <a:srgbClr val="FFFF00"/>
                </a:solidFill>
                <a:latin typeface="Calibri" pitchFamily="34" charset="0"/>
              </a:rPr>
              <a:t>to </a:t>
            </a:r>
            <a:r>
              <a:rPr lang="el-GR" altLang="ja-JP" sz="2000" dirty="0">
                <a:solidFill>
                  <a:srgbClr val="FFFF00"/>
                </a:solidFill>
                <a:latin typeface="Calibri" pitchFamily="34" charset="0"/>
              </a:rPr>
              <a:t>6 </a:t>
            </a:r>
            <a:r>
              <a:rPr lang="en-US" altLang="ja-JP" sz="2000" dirty="0">
                <a:solidFill>
                  <a:srgbClr val="FFFF00"/>
                </a:solidFill>
                <a:latin typeface="Calibri" pitchFamily="34" charset="0"/>
              </a:rPr>
              <a:t>weeks</a:t>
            </a:r>
            <a:endParaRPr lang="el-GR" sz="2000" u="sng" dirty="0">
              <a:latin typeface="Calibri" pitchFamily="34" charset="0"/>
            </a:endParaRPr>
          </a:p>
          <a:p>
            <a:pPr marL="1339850" indent="-342900">
              <a:lnSpc>
                <a:spcPct val="80000"/>
              </a:lnSpc>
              <a:spcBef>
                <a:spcPts val="1200"/>
              </a:spcBef>
              <a:spcAft>
                <a:spcPts val="1800"/>
              </a:spcAft>
              <a:defRPr/>
            </a:pPr>
            <a:r>
              <a:rPr lang="en-US" sz="2000" u="sng" dirty="0">
                <a:solidFill>
                  <a:srgbClr val="FFC000"/>
                </a:solidFill>
                <a:latin typeface="Calibri" pitchFamily="34" charset="0"/>
              </a:rPr>
              <a:t>glomerular endotheliosis</a:t>
            </a:r>
            <a:r>
              <a:rPr lang="en-US" sz="2000" dirty="0">
                <a:solidFill>
                  <a:srgbClr val="FFC000"/>
                </a:solidFill>
                <a:latin typeface="Calibri" pitchFamily="34" charset="0"/>
              </a:rPr>
              <a:t> 		               </a:t>
            </a:r>
            <a:r>
              <a:rPr lang="en-US" altLang="ja-JP" sz="2000" b="0" dirty="0">
                <a:latin typeface="Calibri" pitchFamily="34" charset="0"/>
              </a:rPr>
              <a:t>within</a:t>
            </a:r>
            <a:r>
              <a:rPr lang="en-US" altLang="ja-JP" sz="2000" dirty="0">
                <a:latin typeface="Calibri" pitchFamily="34" charset="0"/>
              </a:rPr>
              <a:t> 	</a:t>
            </a:r>
            <a:r>
              <a:rPr lang="el-GR" altLang="ja-JP" sz="2000" dirty="0">
                <a:solidFill>
                  <a:srgbClr val="FFFF00"/>
                </a:solidFill>
                <a:latin typeface="Calibri" pitchFamily="34" charset="0"/>
              </a:rPr>
              <a:t>8 </a:t>
            </a:r>
            <a:r>
              <a:rPr lang="en-US" altLang="ja-JP" sz="2000" dirty="0">
                <a:solidFill>
                  <a:srgbClr val="FFFF00"/>
                </a:solidFill>
                <a:latin typeface="Calibri" pitchFamily="34" charset="0"/>
              </a:rPr>
              <a:t>weeks</a:t>
            </a:r>
            <a:endParaRPr lang="el-GR" altLang="ja-JP" sz="2000" dirty="0">
              <a:solidFill>
                <a:srgbClr val="FFFF00"/>
              </a:solidFill>
              <a:latin typeface="Calibri" pitchFamily="34" charset="0"/>
            </a:endParaRPr>
          </a:p>
          <a:p>
            <a:pPr>
              <a:lnSpc>
                <a:spcPct val="200000"/>
              </a:lnSpc>
              <a:spcBef>
                <a:spcPts val="1200"/>
              </a:spcBef>
              <a:spcAft>
                <a:spcPts val="1800"/>
              </a:spcAft>
              <a:buNone/>
              <a:defRPr/>
            </a:pPr>
            <a:r>
              <a:rPr lang="el-GR" sz="2801" dirty="0">
                <a:solidFill>
                  <a:srgbClr val="00FFFF"/>
                </a:solidFill>
                <a:latin typeface="Calibri" pitchFamily="34" charset="0"/>
              </a:rPr>
              <a:t>			</a:t>
            </a:r>
            <a:r>
              <a:rPr lang="en-US" sz="2801" dirty="0">
                <a:solidFill>
                  <a:srgbClr val="00FFFF"/>
                </a:solidFill>
                <a:latin typeface="Calibri" pitchFamily="34" charset="0"/>
              </a:rPr>
              <a:t>     </a:t>
            </a:r>
            <a:r>
              <a:rPr lang="en-US" sz="2400" i="1" kern="1200" dirty="0">
                <a:solidFill>
                  <a:srgbClr val="FFFF00"/>
                </a:solidFill>
                <a:effectLst>
                  <a:glow rad="101600">
                    <a:srgbClr val="FF0000">
                      <a:alpha val="60000"/>
                    </a:srgbClr>
                  </a:glow>
                </a:effectLst>
                <a:latin typeface="Calibri" pitchFamily="34" charset="0"/>
              </a:rPr>
              <a:t>However </a:t>
            </a:r>
            <a:r>
              <a:rPr lang="el-GR" sz="2400" i="1" kern="1200" dirty="0">
                <a:solidFill>
                  <a:srgbClr val="FFFF00"/>
                </a:solidFill>
                <a:effectLst>
                  <a:glow rad="101600">
                    <a:srgbClr val="FF0000">
                      <a:alpha val="60000"/>
                    </a:srgbClr>
                  </a:glow>
                </a:effectLst>
                <a:latin typeface="Calibri" pitchFamily="34" charset="0"/>
              </a:rPr>
              <a:t>…   </a:t>
            </a:r>
            <a:r>
              <a:rPr lang="en-US" sz="2400" i="1" u="sng" kern="1200" dirty="0">
                <a:solidFill>
                  <a:srgbClr val="FFFF00"/>
                </a:solidFill>
                <a:effectLst>
                  <a:glow rad="101600">
                    <a:srgbClr val="FF0000">
                      <a:alpha val="60000"/>
                    </a:srgbClr>
                  </a:glow>
                </a:effectLst>
                <a:latin typeface="Calibri" pitchFamily="34" charset="0"/>
              </a:rPr>
              <a:t>LATE</a:t>
            </a:r>
            <a:r>
              <a:rPr lang="en-US" sz="2400" i="1" kern="1200" dirty="0">
                <a:solidFill>
                  <a:srgbClr val="FFFF00"/>
                </a:solidFill>
                <a:effectLst>
                  <a:glow rad="101600">
                    <a:srgbClr val="FF0000">
                      <a:alpha val="60000"/>
                    </a:srgbClr>
                  </a:glow>
                </a:effectLst>
                <a:latin typeface="Calibri" pitchFamily="34" charset="0"/>
              </a:rPr>
              <a:t>  residual  morbidity</a:t>
            </a:r>
            <a:r>
              <a:rPr lang="el-GR" sz="2400" i="1" kern="1200" dirty="0">
                <a:solidFill>
                  <a:srgbClr val="FFFF00"/>
                </a:solidFill>
                <a:effectLst>
                  <a:glow rad="101600">
                    <a:srgbClr val="FF0000">
                      <a:alpha val="60000"/>
                    </a:srgbClr>
                  </a:glow>
                </a:effectLst>
                <a:latin typeface="Calibri" pitchFamily="34" charset="0"/>
              </a:rPr>
              <a:t>!!</a:t>
            </a:r>
            <a:endParaRPr lang="el-GR" sz="2200" i="1" kern="1200" dirty="0">
              <a:solidFill>
                <a:srgbClr val="FFFF00"/>
              </a:solidFill>
              <a:effectLst>
                <a:glow rad="101600">
                  <a:srgbClr val="FF0000">
                    <a:alpha val="60000"/>
                  </a:srgbClr>
                </a:glo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left)">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calcmode="lin" valueType="num">
                                      <p:cBhvr>
                                        <p:cTn id="22"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3"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24"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25"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F4C7F72F-9C19-0376-D31D-4217E41FDD47}"/>
              </a:ext>
            </a:extLst>
          </p:cNvPr>
          <p:cNvSpPr>
            <a:spLocks noChangeArrowheads="1"/>
          </p:cNvSpPr>
          <p:nvPr/>
        </p:nvSpPr>
        <p:spPr bwMode="auto">
          <a:xfrm>
            <a:off x="4064000" y="4652963"/>
            <a:ext cx="3311525" cy="1065212"/>
          </a:xfrm>
          <a:prstGeom prst="rect">
            <a:avLst/>
          </a:prstGeom>
          <a:solidFill>
            <a:srgbClr val="800080"/>
          </a:solidFill>
          <a:ln w="38100">
            <a:solidFill>
              <a:srgbClr val="00FFFF"/>
            </a:solidFill>
            <a:miter lim="800000"/>
            <a:headEnd/>
            <a:tailEnd/>
          </a:ln>
        </p:spPr>
        <p:txBody>
          <a:bodyPr/>
          <a:lstStyle/>
          <a:p>
            <a:pPr marL="342925" indent="-342925">
              <a:spcBef>
                <a:spcPct val="20000"/>
              </a:spcBef>
              <a:spcAft>
                <a:spcPts val="400"/>
              </a:spcAft>
              <a:buClr>
                <a:srgbClr val="FF9900"/>
              </a:buClr>
              <a:buSzPct val="135000"/>
              <a:buFontTx/>
              <a:buChar char="•"/>
              <a:defRPr/>
            </a:pPr>
            <a:r>
              <a:rPr lang="el-GR" sz="1600" dirty="0">
                <a:solidFill>
                  <a:schemeClr val="bg1"/>
                </a:solidFill>
                <a:effectLst>
                  <a:outerShdw blurRad="38100" dist="38100" dir="2700000" algn="tl">
                    <a:srgbClr val="000000"/>
                  </a:outerShdw>
                </a:effectLst>
                <a:cs typeface="Arial Unicode MS" panose="020B0604020202020204" pitchFamily="34" charset="-128"/>
              </a:rPr>
              <a:t>≥ 0,3</a:t>
            </a:r>
            <a:r>
              <a:rPr lang="en-US" sz="1600" dirty="0">
                <a:solidFill>
                  <a:schemeClr val="bg1"/>
                </a:solidFill>
                <a:effectLst>
                  <a:outerShdw blurRad="38100" dist="38100" dir="2700000" algn="tl">
                    <a:srgbClr val="000000"/>
                  </a:outerShdw>
                </a:effectLst>
                <a:cs typeface="Arial Unicode MS" panose="020B0604020202020204" pitchFamily="34" charset="-128"/>
              </a:rPr>
              <a:t> g</a:t>
            </a:r>
            <a:r>
              <a:rPr lang="el-GR" sz="1600" dirty="0">
                <a:solidFill>
                  <a:schemeClr val="bg1"/>
                </a:solidFill>
                <a:effectLst>
                  <a:outerShdw blurRad="38100" dist="38100" dir="2700000" algn="tl">
                    <a:srgbClr val="000000"/>
                  </a:outerShdw>
                </a:effectLst>
                <a:cs typeface="Arial Unicode MS" panose="020B0604020202020204" pitchFamily="34" charset="-128"/>
              </a:rPr>
              <a:t> </a:t>
            </a:r>
            <a:r>
              <a:rPr lang="en-US" sz="1600" dirty="0">
                <a:solidFill>
                  <a:schemeClr val="bg1"/>
                </a:solidFill>
                <a:effectLst>
                  <a:outerShdw blurRad="38100" dist="38100" dir="2700000" algn="tl">
                    <a:srgbClr val="000000"/>
                  </a:outerShdw>
                </a:effectLst>
                <a:cs typeface="Arial Unicode MS" panose="020B0604020202020204" pitchFamily="34" charset="-128"/>
              </a:rPr>
              <a:t>/24</a:t>
            </a:r>
            <a:r>
              <a:rPr lang="el-GR" sz="1600" dirty="0">
                <a:solidFill>
                  <a:schemeClr val="bg1"/>
                </a:solidFill>
                <a:effectLst>
                  <a:outerShdw blurRad="38100" dist="38100" dir="2700000" algn="tl">
                    <a:srgbClr val="000000"/>
                  </a:outerShdw>
                </a:effectLst>
                <a:cs typeface="Arial Unicode MS" panose="020B0604020202020204" pitchFamily="34" charset="-128"/>
              </a:rPr>
              <a:t>h  </a:t>
            </a:r>
          </a:p>
          <a:p>
            <a:pPr marL="342925" indent="-342925">
              <a:lnSpc>
                <a:spcPct val="65000"/>
              </a:lnSpc>
              <a:spcBef>
                <a:spcPct val="20000"/>
              </a:spcBef>
              <a:spcAft>
                <a:spcPts val="400"/>
              </a:spcAft>
              <a:buClr>
                <a:srgbClr val="FF9900"/>
              </a:buClr>
              <a:buSzPct val="135000"/>
              <a:defRPr/>
            </a:pPr>
            <a:r>
              <a:rPr lang="el-GR" altLang="ja-JP" sz="1600" dirty="0">
                <a:solidFill>
                  <a:schemeClr val="bg1"/>
                </a:solidFill>
                <a:effectLst>
                  <a:outerShdw blurRad="38100" dist="38100" dir="2700000" algn="tl">
                    <a:srgbClr val="000000"/>
                  </a:outerShdw>
                </a:effectLst>
                <a:cs typeface="Arial Unicode MS" panose="020B0604020202020204" pitchFamily="34" charset="-128"/>
              </a:rPr>
              <a:t>		</a:t>
            </a:r>
            <a:r>
              <a:rPr lang="en-US" altLang="ja-JP" sz="1600" dirty="0">
                <a:solidFill>
                  <a:schemeClr val="bg1"/>
                </a:solidFill>
                <a:effectLst>
                  <a:outerShdw blurRad="38100" dist="38100" dir="2700000" algn="tl">
                    <a:srgbClr val="000000"/>
                  </a:outerShdw>
                </a:effectLst>
                <a:cs typeface="Arial Unicode MS" panose="020B0604020202020204" pitchFamily="34" charset="-128"/>
              </a:rPr>
              <a:t>or</a:t>
            </a:r>
            <a:r>
              <a:rPr lang="el-GR" altLang="ja-JP" sz="1600" dirty="0">
                <a:solidFill>
                  <a:schemeClr val="bg1"/>
                </a:solidFill>
                <a:effectLst>
                  <a:outerShdw blurRad="38100" dist="38100" dir="2700000" algn="tl">
                    <a:srgbClr val="000000"/>
                  </a:outerShdw>
                </a:effectLst>
                <a:cs typeface="Arial Unicode MS" panose="020B0604020202020204" pitchFamily="34" charset="-128"/>
              </a:rPr>
              <a:t>   	    </a:t>
            </a:r>
            <a:r>
              <a:rPr lang="en-US" sz="1600" i="1" dirty="0">
                <a:solidFill>
                  <a:srgbClr val="FFFF00"/>
                </a:solidFill>
                <a:effectLst>
                  <a:outerShdw blurRad="38100" dist="38100" dir="2700000" algn="tl">
                    <a:srgbClr val="000000"/>
                  </a:outerShdw>
                </a:effectLst>
                <a:latin typeface="Tahoma" pitchFamily="34" charset="0"/>
                <a:cs typeface="Arial Unicode MS" panose="020B0604020202020204" pitchFamily="34" charset="-128"/>
              </a:rPr>
              <a:t>x2 (&gt;4h)</a:t>
            </a:r>
            <a:endParaRPr lang="el-GR" sz="1600" i="1" dirty="0">
              <a:solidFill>
                <a:srgbClr val="FFFF00"/>
              </a:solidFill>
              <a:effectLst>
                <a:outerShdw blurRad="38100" dist="38100" dir="2700000" algn="tl">
                  <a:srgbClr val="000000"/>
                </a:outerShdw>
              </a:effectLst>
              <a:latin typeface="Tahoma" pitchFamily="34" charset="0"/>
              <a:cs typeface="Arial Unicode MS" panose="020B0604020202020204" pitchFamily="34" charset="-128"/>
            </a:endParaRPr>
          </a:p>
          <a:p>
            <a:pPr marL="342925" indent="-342925">
              <a:lnSpc>
                <a:spcPct val="65000"/>
              </a:lnSpc>
              <a:spcBef>
                <a:spcPct val="20000"/>
              </a:spcBef>
              <a:spcAft>
                <a:spcPts val="400"/>
              </a:spcAft>
              <a:buClr>
                <a:srgbClr val="FF9900"/>
              </a:buClr>
              <a:buSzPct val="135000"/>
              <a:buFontTx/>
              <a:buChar char="•"/>
              <a:defRPr/>
            </a:pPr>
            <a:r>
              <a:rPr lang="el-GR" sz="1600" dirty="0">
                <a:solidFill>
                  <a:schemeClr val="bg1"/>
                </a:solidFill>
                <a:effectLst>
                  <a:outerShdw blurRad="38100" dist="38100" dir="2700000" algn="tl">
                    <a:srgbClr val="000000"/>
                  </a:outerShdw>
                </a:effectLst>
                <a:cs typeface="Arial Unicode MS" panose="020B0604020202020204" pitchFamily="34" charset="-128"/>
              </a:rPr>
              <a:t>P/Cr ≥ 0,30 mg/mg</a:t>
            </a:r>
          </a:p>
        </p:txBody>
      </p:sp>
      <p:sp>
        <p:nvSpPr>
          <p:cNvPr id="8" name="Text Box 6">
            <a:extLst>
              <a:ext uri="{FF2B5EF4-FFF2-40B4-BE49-F238E27FC236}">
                <a16:creationId xmlns:a16="http://schemas.microsoft.com/office/drawing/2014/main" id="{E92C2306-D46A-98F6-326C-95B68B2555A9}"/>
              </a:ext>
            </a:extLst>
          </p:cNvPr>
          <p:cNvSpPr txBox="1">
            <a:spLocks noChangeArrowheads="1"/>
          </p:cNvSpPr>
          <p:nvPr/>
        </p:nvSpPr>
        <p:spPr bwMode="auto">
          <a:xfrm>
            <a:off x="4207396" y="4725145"/>
            <a:ext cx="3024336" cy="880369"/>
          </a:xfrm>
          <a:prstGeom prst="rect">
            <a:avLst/>
          </a:prstGeom>
          <a:solidFill>
            <a:srgbClr val="990000"/>
          </a:solidFill>
          <a:ln w="38100">
            <a:solidFill>
              <a:srgbClr val="00FFFF"/>
            </a:solidFill>
            <a:miter lim="800000"/>
            <a:headEnd/>
            <a:tailEnd/>
          </a:ln>
          <a:effectLst/>
        </p:spPr>
        <p:txBody>
          <a:bodyPr>
            <a:spAutoFit/>
          </a:bodyPr>
          <a:lstStyle/>
          <a:p>
            <a:pPr algn="ctr" eaLnBrk="1" hangingPunct="1">
              <a:lnSpc>
                <a:spcPct val="150000"/>
              </a:lnSpc>
              <a:spcBef>
                <a:spcPct val="20000"/>
              </a:spcBef>
              <a:spcAft>
                <a:spcPts val="600"/>
              </a:spcAft>
              <a:buClr>
                <a:srgbClr val="FF9900"/>
              </a:buClr>
              <a:buSzPct val="115000"/>
              <a:defRPr/>
            </a:pPr>
            <a:r>
              <a:rPr lang="el-GR" sz="1800" u="sng" dirty="0">
                <a:solidFill>
                  <a:srgbClr val="FFFF00"/>
                </a:solidFill>
                <a:effectLst>
                  <a:glow rad="101600">
                    <a:srgbClr val="FF0000">
                      <a:alpha val="60000"/>
                    </a:srgbClr>
                  </a:glow>
                </a:effectLst>
                <a:cs typeface="Arial Unicode MS" panose="020B0604020202020204" pitchFamily="34" charset="-128"/>
              </a:rPr>
              <a:t>10% </a:t>
            </a:r>
            <a:r>
              <a:rPr lang="el-GR" altLang="ja-JP" sz="1800" u="sng" dirty="0">
                <a:solidFill>
                  <a:srgbClr val="FFFF00"/>
                </a:solidFill>
                <a:effectLst>
                  <a:glow rad="101600">
                    <a:srgbClr val="FF0000">
                      <a:alpha val="60000"/>
                    </a:srgbClr>
                  </a:glow>
                </a:effectLst>
                <a:cs typeface="Arial Unicode MS" panose="020B0604020202020204" pitchFamily="34" charset="-128"/>
              </a:rPr>
              <a:t>-</a:t>
            </a:r>
            <a:r>
              <a:rPr lang="el-GR" sz="1800" u="sng" dirty="0">
                <a:solidFill>
                  <a:srgbClr val="FFFF00"/>
                </a:solidFill>
                <a:effectLst>
                  <a:glow rad="101600">
                    <a:srgbClr val="FF0000">
                      <a:alpha val="60000"/>
                    </a:srgbClr>
                  </a:glow>
                </a:effectLst>
                <a:cs typeface="Arial Unicode MS" panose="020B0604020202020204" pitchFamily="34" charset="-128"/>
              </a:rPr>
              <a:t> 20% </a:t>
            </a:r>
            <a:r>
              <a:rPr lang="en-US" sz="1800" u="sng" dirty="0">
                <a:solidFill>
                  <a:srgbClr val="FFFF00"/>
                </a:solidFill>
                <a:effectLst>
                  <a:glow rad="101600">
                    <a:srgbClr val="FF0000">
                      <a:alpha val="60000"/>
                    </a:srgbClr>
                  </a:glow>
                </a:effectLst>
                <a:cs typeface="Arial Unicode MS" panose="020B0604020202020204" pitchFamily="34" charset="-128"/>
              </a:rPr>
              <a:t>without proteinuria !</a:t>
            </a:r>
            <a:endParaRPr lang="el-GR" sz="1800" u="sng" dirty="0">
              <a:solidFill>
                <a:srgbClr val="FFFF00"/>
              </a:solidFill>
              <a:effectLst>
                <a:glow rad="101600">
                  <a:srgbClr val="FF0000">
                    <a:alpha val="60000"/>
                  </a:srgbClr>
                </a:glow>
              </a:effectLst>
              <a:cs typeface="Arial Unicode MS" panose="020B0604020202020204" pitchFamily="34" charset="-128"/>
            </a:endParaRPr>
          </a:p>
        </p:txBody>
      </p:sp>
      <p:sp>
        <p:nvSpPr>
          <p:cNvPr id="132098" name="Rectangle 2">
            <a:extLst>
              <a:ext uri="{FF2B5EF4-FFF2-40B4-BE49-F238E27FC236}">
                <a16:creationId xmlns:a16="http://schemas.microsoft.com/office/drawing/2014/main" id="{6DFB2CAD-5588-5B56-980D-9749FAE733F7}"/>
              </a:ext>
            </a:extLst>
          </p:cNvPr>
          <p:cNvSpPr>
            <a:spLocks noGrp="1" noChangeArrowheads="1"/>
          </p:cNvSpPr>
          <p:nvPr>
            <p:ph type="title"/>
          </p:nvPr>
        </p:nvSpPr>
        <p:spPr>
          <a:xfrm>
            <a:off x="2720913" y="177544"/>
            <a:ext cx="4845174" cy="495560"/>
          </a:xfrm>
        </p:spPr>
        <p:txBody>
          <a:bodyPr/>
          <a:lstStyle/>
          <a:p>
            <a:pPr eaLnBrk="1" hangingPunct="1">
              <a:defRPr/>
            </a:pPr>
            <a:r>
              <a:rPr lang="en-US" sz="2400" u="sng" dirty="0">
                <a:solidFill>
                  <a:srgbClr val="FFFF00"/>
                </a:solidFill>
                <a:latin typeface="Calibri" panose="020F0502020204030204" pitchFamily="34" charset="0"/>
                <a:cs typeface="Calibri" panose="020F0502020204030204" pitchFamily="34" charset="0"/>
              </a:rPr>
              <a:t>PRE-ECLAMPSIA</a:t>
            </a:r>
            <a:endParaRPr lang="el-GR" sz="2400" u="sng" dirty="0">
              <a:solidFill>
                <a:srgbClr val="FFFF00"/>
              </a:solidFill>
              <a:latin typeface="Calibri" panose="020F0502020204030204" pitchFamily="34" charset="0"/>
              <a:cs typeface="Calibri" panose="020F0502020204030204" pitchFamily="34" charset="0"/>
            </a:endParaRPr>
          </a:p>
        </p:txBody>
      </p:sp>
      <p:sp>
        <p:nvSpPr>
          <p:cNvPr id="132099" name="Rectangle 3">
            <a:extLst>
              <a:ext uri="{FF2B5EF4-FFF2-40B4-BE49-F238E27FC236}">
                <a16:creationId xmlns:a16="http://schemas.microsoft.com/office/drawing/2014/main" id="{21CEC149-0EA8-B14E-51B6-F1E196AC7327}"/>
              </a:ext>
            </a:extLst>
          </p:cNvPr>
          <p:cNvSpPr>
            <a:spLocks noGrp="1" noChangeArrowheads="1"/>
          </p:cNvSpPr>
          <p:nvPr>
            <p:ph type="body" idx="1"/>
          </p:nvPr>
        </p:nvSpPr>
        <p:spPr>
          <a:xfrm>
            <a:off x="730822" y="1235076"/>
            <a:ext cx="8929687" cy="5102225"/>
          </a:xfrm>
        </p:spPr>
        <p:txBody>
          <a:bodyPr/>
          <a:lstStyle/>
          <a:p>
            <a:pPr lvl="2" eaLnBrk="1" hangingPunct="1">
              <a:lnSpc>
                <a:spcPct val="130000"/>
              </a:lnSpc>
              <a:defRPr/>
            </a:pPr>
            <a:r>
              <a:rPr lang="en-US" sz="2000" i="1" kern="1200" dirty="0">
                <a:solidFill>
                  <a:srgbClr val="FFFF00"/>
                </a:solidFill>
                <a:highlight>
                  <a:srgbClr val="FF0000"/>
                </a:highlight>
                <a:latin typeface="Calibri" panose="020F0502020204030204" pitchFamily="34" charset="0"/>
              </a:rPr>
              <a:t>&gt;</a:t>
            </a:r>
            <a:r>
              <a:rPr lang="el-GR" sz="2000" i="1" kern="1200" dirty="0">
                <a:solidFill>
                  <a:srgbClr val="FFFF00"/>
                </a:solidFill>
                <a:highlight>
                  <a:srgbClr val="FF0000"/>
                </a:highlight>
                <a:latin typeface="Calibri" panose="020F0502020204030204" pitchFamily="34" charset="0"/>
              </a:rPr>
              <a:t> 20</a:t>
            </a:r>
            <a:r>
              <a:rPr lang="en-US" sz="2000" i="1" kern="1200" baseline="30000" dirty="0" err="1">
                <a:solidFill>
                  <a:srgbClr val="FFFF00"/>
                </a:solidFill>
                <a:highlight>
                  <a:srgbClr val="FF0000"/>
                </a:highlight>
                <a:latin typeface="Calibri" panose="020F0502020204030204" pitchFamily="34" charset="0"/>
              </a:rPr>
              <a:t>th</a:t>
            </a:r>
            <a:r>
              <a:rPr lang="en-US" sz="2000" i="1" kern="1200" dirty="0">
                <a:solidFill>
                  <a:srgbClr val="FFFF00"/>
                </a:solidFill>
                <a:highlight>
                  <a:srgbClr val="FF0000"/>
                </a:highlight>
                <a:latin typeface="Calibri" panose="020F0502020204030204" pitchFamily="34" charset="0"/>
              </a:rPr>
              <a:t>  </a:t>
            </a:r>
            <a:r>
              <a:rPr lang="el-GR" sz="2000" i="1" kern="1200" dirty="0">
                <a:solidFill>
                  <a:srgbClr val="FFFF00"/>
                </a:solidFill>
                <a:highlight>
                  <a:srgbClr val="FF0000"/>
                </a:highlight>
                <a:latin typeface="Calibri" panose="020F0502020204030204" pitchFamily="34" charset="0"/>
              </a:rPr>
              <a:t> </a:t>
            </a:r>
            <a:r>
              <a:rPr lang="en-US" sz="2000" i="1" kern="1200" dirty="0">
                <a:solidFill>
                  <a:srgbClr val="FFFF00"/>
                </a:solidFill>
                <a:highlight>
                  <a:srgbClr val="FF0000"/>
                </a:highlight>
                <a:latin typeface="Calibri" panose="020F0502020204030204" pitchFamily="34" charset="0"/>
              </a:rPr>
              <a:t>week</a:t>
            </a:r>
            <a:r>
              <a:rPr lang="en-US" sz="2000" i="1" kern="1200" dirty="0">
                <a:solidFill>
                  <a:srgbClr val="FFFF00"/>
                </a:solidFill>
                <a:latin typeface="Calibri" panose="020F0502020204030204" pitchFamily="34" charset="0"/>
              </a:rPr>
              <a:t> of gestation</a:t>
            </a:r>
            <a:endParaRPr lang="en-US" sz="1800" dirty="0">
              <a:solidFill>
                <a:srgbClr val="FFFF00"/>
              </a:solidFill>
              <a:cs typeface="Tahoma" pitchFamily="34" charset="0"/>
            </a:endParaRPr>
          </a:p>
          <a:p>
            <a:pPr lvl="2" algn="just" eaLnBrk="1" hangingPunct="1">
              <a:lnSpc>
                <a:spcPct val="130000"/>
              </a:lnSpc>
              <a:buSzPct val="125000"/>
              <a:defRPr/>
            </a:pPr>
            <a:r>
              <a:rPr lang="en-US" sz="2000" i="1" dirty="0">
                <a:solidFill>
                  <a:srgbClr val="FFFF00"/>
                </a:solidFill>
                <a:highlight>
                  <a:srgbClr val="FF0000"/>
                </a:highlight>
                <a:latin typeface="Calibri" panose="020F0502020204030204" pitchFamily="34" charset="0"/>
                <a:cs typeface="Calibri" panose="020F0502020204030204" pitchFamily="34" charset="0"/>
              </a:rPr>
              <a:t>new onset </a:t>
            </a:r>
            <a:r>
              <a:rPr lang="en-US" sz="2000" i="1" u="sng" dirty="0">
                <a:solidFill>
                  <a:srgbClr val="FFFF00"/>
                </a:solidFill>
                <a:highlight>
                  <a:srgbClr val="FF0000"/>
                </a:highlight>
                <a:latin typeface="Calibri" panose="020F0502020204030204" pitchFamily="34" charset="0"/>
                <a:cs typeface="Calibri" panose="020F0502020204030204" pitchFamily="34" charset="0"/>
              </a:rPr>
              <a:t>Hypertension</a:t>
            </a:r>
          </a:p>
          <a:p>
            <a:pPr marL="914465" lvl="2" indent="0" algn="just" eaLnBrk="1" hangingPunct="1">
              <a:lnSpc>
                <a:spcPct val="130000"/>
              </a:lnSpc>
              <a:buSzPct val="125000"/>
              <a:buNone/>
              <a:defRPr/>
            </a:pPr>
            <a:endParaRPr lang="el-GR" sz="2000" i="1" u="sng" dirty="0">
              <a:solidFill>
                <a:srgbClr val="FFFF00"/>
              </a:solidFill>
              <a:highlight>
                <a:srgbClr val="FF0000"/>
              </a:highlight>
              <a:latin typeface="Calibri" panose="020F0502020204030204" pitchFamily="34" charset="0"/>
              <a:cs typeface="Calibri" panose="020F0502020204030204" pitchFamily="34" charset="0"/>
            </a:endParaRPr>
          </a:p>
          <a:p>
            <a:pPr lvl="2" algn="just" eaLnBrk="1" hangingPunct="1">
              <a:lnSpc>
                <a:spcPct val="130000"/>
              </a:lnSpc>
              <a:buSzPct val="125000"/>
              <a:defRPr/>
            </a:pPr>
            <a:endParaRPr lang="el-GR" sz="1800" i="1" u="sng" dirty="0">
              <a:solidFill>
                <a:srgbClr val="FFC000"/>
              </a:solidFill>
              <a:cs typeface="Tahoma" pitchFamily="34" charset="0"/>
            </a:endParaRPr>
          </a:p>
          <a:p>
            <a:pPr marL="914466" lvl="2" indent="0" algn="just" eaLnBrk="1" hangingPunct="1">
              <a:lnSpc>
                <a:spcPct val="130000"/>
              </a:lnSpc>
              <a:buSzPct val="125000"/>
              <a:buNone/>
              <a:defRPr/>
            </a:pPr>
            <a:endParaRPr lang="el-GR" sz="1800" i="1" u="sng" dirty="0">
              <a:solidFill>
                <a:srgbClr val="FFC000"/>
              </a:solidFill>
              <a:cs typeface="Tahoma" pitchFamily="34" charset="0"/>
            </a:endParaRPr>
          </a:p>
          <a:p>
            <a:pPr marL="914466" lvl="2" indent="0" algn="just" eaLnBrk="1" hangingPunct="1">
              <a:lnSpc>
                <a:spcPct val="130000"/>
              </a:lnSpc>
              <a:buSzPct val="125000"/>
              <a:buNone/>
              <a:defRPr/>
            </a:pPr>
            <a:endParaRPr lang="el-GR" sz="1800" i="1" u="sng" dirty="0">
              <a:solidFill>
                <a:srgbClr val="FFC000"/>
              </a:solidFill>
              <a:cs typeface="Tahoma" pitchFamily="34" charset="0"/>
            </a:endParaRPr>
          </a:p>
          <a:p>
            <a:pPr marL="914466" lvl="2" indent="0" algn="just" eaLnBrk="1" hangingPunct="1">
              <a:lnSpc>
                <a:spcPct val="130000"/>
              </a:lnSpc>
              <a:buSzPct val="125000"/>
              <a:buNone/>
              <a:defRPr/>
            </a:pPr>
            <a:r>
              <a:rPr lang="el-GR" sz="3201" dirty="0">
                <a:solidFill>
                  <a:srgbClr val="FF0000"/>
                </a:solidFill>
                <a:latin typeface="+mj-lt"/>
              </a:rPr>
              <a:t>		</a:t>
            </a:r>
            <a:r>
              <a:rPr lang="el-GR" sz="4000" dirty="0">
                <a:solidFill>
                  <a:srgbClr val="FF0000"/>
                </a:solidFill>
                <a:effectLst/>
                <a:highlight>
                  <a:srgbClr val="FFFF00"/>
                </a:highlight>
                <a:latin typeface="Calibri" panose="020F0502020204030204" pitchFamily="34" charset="0"/>
                <a:cs typeface="Calibri" panose="020F0502020204030204" pitchFamily="34" charset="0"/>
              </a:rPr>
              <a:t>+</a:t>
            </a:r>
            <a:endParaRPr lang="el-GR" sz="4000" i="1" u="sng" dirty="0">
              <a:solidFill>
                <a:srgbClr val="FFC000"/>
              </a:solidFill>
              <a:effectLst/>
              <a:highlight>
                <a:srgbClr val="FFFF00"/>
              </a:highlight>
              <a:latin typeface="Calibri" panose="020F0502020204030204" pitchFamily="34" charset="0"/>
              <a:cs typeface="Calibri" panose="020F0502020204030204" pitchFamily="34" charset="0"/>
            </a:endParaRPr>
          </a:p>
          <a:p>
            <a:pPr lvl="2" algn="just" eaLnBrk="1" hangingPunct="1">
              <a:lnSpc>
                <a:spcPct val="130000"/>
              </a:lnSpc>
              <a:buSzPct val="125000"/>
              <a:defRPr/>
            </a:pPr>
            <a:r>
              <a:rPr lang="el-GR" sz="1800" i="1" dirty="0">
                <a:cs typeface="Tahoma" pitchFamily="34" charset="0"/>
              </a:rPr>
              <a:t>  </a:t>
            </a:r>
            <a:r>
              <a:rPr lang="en-US" sz="2200" i="1" u="sng" dirty="0">
                <a:solidFill>
                  <a:srgbClr val="00FFFF"/>
                </a:solidFill>
                <a:highlight>
                  <a:srgbClr val="FF0000"/>
                </a:highlight>
                <a:latin typeface="Calibri" panose="020F0502020204030204" pitchFamily="34" charset="0"/>
                <a:cs typeface="Calibri" panose="020F0502020204030204" pitchFamily="34" charset="0"/>
              </a:rPr>
              <a:t>Proteinuria</a:t>
            </a:r>
            <a:r>
              <a:rPr lang="el-GR" i="1" dirty="0">
                <a:solidFill>
                  <a:srgbClr val="00FFFF"/>
                </a:solidFill>
                <a:cs typeface="Tahoma" pitchFamily="34" charset="0"/>
              </a:rPr>
              <a:t>	</a:t>
            </a:r>
            <a:endParaRPr lang="en-US" sz="1800" i="1" dirty="0">
              <a:solidFill>
                <a:srgbClr val="00FFFF"/>
              </a:solidFill>
              <a:cs typeface="Tahoma" pitchFamily="34" charset="0"/>
            </a:endParaRPr>
          </a:p>
        </p:txBody>
      </p:sp>
      <p:sp>
        <p:nvSpPr>
          <p:cNvPr id="9" name="Rectangle: Rounded Corners 8">
            <a:extLst>
              <a:ext uri="{FF2B5EF4-FFF2-40B4-BE49-F238E27FC236}">
                <a16:creationId xmlns:a16="http://schemas.microsoft.com/office/drawing/2014/main" id="{777B724A-6DAB-45C6-6D08-4DF687E0FB26}"/>
              </a:ext>
            </a:extLst>
          </p:cNvPr>
          <p:cNvSpPr/>
          <p:nvPr/>
        </p:nvSpPr>
        <p:spPr>
          <a:xfrm>
            <a:off x="485489" y="836712"/>
            <a:ext cx="9420349" cy="5184576"/>
          </a:xfrm>
          <a:prstGeom prst="roundRect">
            <a:avLst/>
          </a:prstGeom>
          <a:noFill/>
          <a:ln w="19050">
            <a:solidFill>
              <a:srgbClr val="FFFF00"/>
            </a:solidFill>
          </a:ln>
          <a:effectLst>
            <a:glow rad="101600">
              <a:srgbClr val="FFC000">
                <a:alpha val="60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l-GR" sz="2801"/>
          </a:p>
        </p:txBody>
      </p:sp>
      <p:sp>
        <p:nvSpPr>
          <p:cNvPr id="6" name="Rectangle: Rounded Corners 5">
            <a:extLst>
              <a:ext uri="{FF2B5EF4-FFF2-40B4-BE49-F238E27FC236}">
                <a16:creationId xmlns:a16="http://schemas.microsoft.com/office/drawing/2014/main" id="{B4BE518E-26E4-5DDD-CD2C-202ED4D2D925}"/>
              </a:ext>
            </a:extLst>
          </p:cNvPr>
          <p:cNvSpPr/>
          <p:nvPr/>
        </p:nvSpPr>
        <p:spPr>
          <a:xfrm>
            <a:off x="1482725" y="1268413"/>
            <a:ext cx="8177213" cy="2736850"/>
          </a:xfrm>
          <a:prstGeom prst="roundRect">
            <a:avLst/>
          </a:prstGeom>
          <a:noFill/>
          <a:ln w="38100">
            <a:solidFill>
              <a:srgbClr val="99FF33"/>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l-GR" sz="2801"/>
          </a:p>
        </p:txBody>
      </p:sp>
      <p:sp>
        <p:nvSpPr>
          <p:cNvPr id="12302" name="Rectangle 1">
            <a:extLst>
              <a:ext uri="{FF2B5EF4-FFF2-40B4-BE49-F238E27FC236}">
                <a16:creationId xmlns:a16="http://schemas.microsoft.com/office/drawing/2014/main" id="{641CB0DC-719F-1174-694C-260EE388662D}"/>
              </a:ext>
            </a:extLst>
          </p:cNvPr>
          <p:cNvSpPr>
            <a:spLocks noChangeArrowheads="1"/>
          </p:cNvSpPr>
          <p:nvPr/>
        </p:nvSpPr>
        <p:spPr bwMode="auto">
          <a:xfrm>
            <a:off x="174625" y="6923673"/>
            <a:ext cx="97932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a:spcBef>
                <a:spcPct val="20000"/>
              </a:spcBef>
              <a:buClr>
                <a:srgbClr val="FF9900"/>
              </a:buClr>
              <a:buSzPct val="115000"/>
              <a:buChar char="•"/>
              <a:defRPr sz="3200" b="1">
                <a:solidFill>
                  <a:schemeClr val="bg1"/>
                </a:solidFill>
                <a:latin typeface="Tahoma" panose="020B0604030504040204" pitchFamily="34" charset="0"/>
                <a:ea typeface="Arial Unicode MS" pitchFamily="34" charset="-128"/>
              </a:defRPr>
            </a:lvl1pPr>
            <a:lvl2pPr>
              <a:spcBef>
                <a:spcPct val="20000"/>
              </a:spcBef>
              <a:buChar char="–"/>
              <a:defRPr sz="2800" b="1">
                <a:solidFill>
                  <a:schemeClr val="bg1"/>
                </a:solidFill>
                <a:latin typeface="Tahoma" panose="020B0604030504040204" pitchFamily="34" charset="0"/>
                <a:ea typeface="Arial Unicode MS" pitchFamily="34" charset="-128"/>
              </a:defRPr>
            </a:lvl2pPr>
            <a:lvl3pPr marL="1143000" indent="-228600">
              <a:spcBef>
                <a:spcPct val="20000"/>
              </a:spcBef>
              <a:buChar char="•"/>
              <a:defRPr sz="2400" b="1">
                <a:solidFill>
                  <a:schemeClr val="bg1"/>
                </a:solidFill>
                <a:latin typeface="Tahoma" panose="020B0604030504040204" pitchFamily="34" charset="0"/>
                <a:ea typeface="Arial Unicode MS" pitchFamily="34" charset="-128"/>
              </a:defRPr>
            </a:lvl3pPr>
            <a:lvl4pPr marL="1600200" indent="-228600">
              <a:spcBef>
                <a:spcPct val="20000"/>
              </a:spcBef>
              <a:buChar char="–"/>
              <a:defRPr sz="2000" b="1">
                <a:solidFill>
                  <a:schemeClr val="bg1"/>
                </a:solidFill>
                <a:latin typeface="Tahoma" panose="020B0604030504040204" pitchFamily="34" charset="0"/>
                <a:ea typeface="Arial Unicode MS" pitchFamily="34" charset="-128"/>
              </a:defRPr>
            </a:lvl4pPr>
            <a:lvl5pPr marL="2057400" indent="-228600">
              <a:spcBef>
                <a:spcPct val="20000"/>
              </a:spcBef>
              <a:buChar char="»"/>
              <a:defRPr sz="2000" b="1">
                <a:solidFill>
                  <a:schemeClr val="bg1"/>
                </a:solidFill>
                <a:latin typeface="Tahoma" panose="020B0604030504040204" pitchFamily="34" charset="0"/>
                <a:ea typeface="Arial Unicode MS" pitchFamily="34" charset="-128"/>
              </a:defRPr>
            </a:lvl5pPr>
            <a:lvl6pPr marL="25146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6pPr>
            <a:lvl7pPr marL="29718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7pPr>
            <a:lvl8pPr marL="34290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8pPr>
            <a:lvl9pPr marL="38862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9pPr>
          </a:lstStyle>
          <a:p>
            <a:pPr marL="0" lvl="1">
              <a:spcBef>
                <a:spcPct val="0"/>
              </a:spcBef>
              <a:buNone/>
            </a:pPr>
            <a:r>
              <a:rPr lang="en-US" altLang="el-GR" sz="1600" dirty="0">
                <a:latin typeface="Calibri" panose="020F0502020204030204" pitchFamily="34" charset="0"/>
              </a:rPr>
              <a:t>ACOG Practice Bulletin No. 2</a:t>
            </a:r>
            <a:r>
              <a:rPr lang="el-GR" altLang="el-GR" sz="1600" dirty="0">
                <a:latin typeface="Calibri" panose="020F0502020204030204" pitchFamily="34" charset="0"/>
              </a:rPr>
              <a:t>2</a:t>
            </a:r>
            <a:r>
              <a:rPr lang="en-US" altLang="el-GR" sz="1600" dirty="0">
                <a:latin typeface="Calibri" panose="020F0502020204030204" pitchFamily="34" charset="0"/>
              </a:rPr>
              <a:t>2			</a:t>
            </a:r>
            <a:r>
              <a:rPr lang="el-GR" altLang="el-GR" sz="1600" dirty="0">
                <a:latin typeface="Calibri" panose="020F0502020204030204" pitchFamily="34" charset="0"/>
              </a:rPr>
              <a:t>              		   Obstet Gynecol. 2020;135(1):e237</a:t>
            </a:r>
          </a:p>
        </p:txBody>
      </p:sp>
      <p:sp>
        <p:nvSpPr>
          <p:cNvPr id="10" name="TextBox 9">
            <a:extLst>
              <a:ext uri="{FF2B5EF4-FFF2-40B4-BE49-F238E27FC236}">
                <a16:creationId xmlns:a16="http://schemas.microsoft.com/office/drawing/2014/main" id="{494785DC-A8F0-1CED-A3C2-D8B535AEE135}"/>
              </a:ext>
            </a:extLst>
          </p:cNvPr>
          <p:cNvSpPr txBox="1"/>
          <p:nvPr/>
        </p:nvSpPr>
        <p:spPr>
          <a:xfrm>
            <a:off x="8064969" y="4845151"/>
            <a:ext cx="1165163" cy="400110"/>
          </a:xfrm>
          <a:prstGeom prst="rect">
            <a:avLst/>
          </a:prstGeom>
          <a:solidFill>
            <a:srgbClr val="FF0000"/>
          </a:solidFill>
          <a:ln>
            <a:solidFill>
              <a:srgbClr val="00FFFF"/>
            </a:solidFill>
          </a:ln>
          <a:effectLst>
            <a:glow rad="228600">
              <a:srgbClr val="00FFFF">
                <a:alpha val="40000"/>
              </a:srgbClr>
            </a:glow>
          </a:effectLst>
        </p:spPr>
        <p:txBody>
          <a:bodyPr>
            <a:spAutoFit/>
          </a:bodyPr>
          <a:lstStyle/>
          <a:p>
            <a:pPr algn="ctr">
              <a:defRPr/>
            </a:pPr>
            <a:r>
              <a:rPr lang="en-US" sz="2000" i="1" dirty="0">
                <a:solidFill>
                  <a:srgbClr val="00FFFF"/>
                </a:solidFill>
                <a:effectLst>
                  <a:glow rad="101600">
                    <a:srgbClr val="FF0000">
                      <a:alpha val="60000"/>
                    </a:srgbClr>
                  </a:glow>
                </a:effectLst>
                <a:cs typeface="Tahoma" pitchFamily="34" charset="0"/>
              </a:rPr>
              <a:t>OR</a:t>
            </a:r>
            <a:r>
              <a:rPr lang="el-GR" sz="2000" i="1" dirty="0">
                <a:solidFill>
                  <a:srgbClr val="00FFFF"/>
                </a:solidFill>
                <a:effectLst>
                  <a:glow rad="101600">
                    <a:srgbClr val="FF0000">
                      <a:alpha val="60000"/>
                    </a:srgbClr>
                  </a:glow>
                </a:effectLst>
                <a:cs typeface="Tahoma" pitchFamily="34" charset="0"/>
              </a:rPr>
              <a:t>  </a:t>
            </a:r>
            <a:r>
              <a:rPr lang="en-US" sz="2000" i="1" dirty="0">
                <a:solidFill>
                  <a:srgbClr val="00FFFF"/>
                </a:solidFill>
                <a:effectLst>
                  <a:glow rad="101600">
                    <a:srgbClr val="FF0000">
                      <a:alpha val="60000"/>
                    </a:srgbClr>
                  </a:glow>
                </a:effectLst>
                <a:cs typeface="Tahoma" pitchFamily="34" charset="0"/>
              </a:rPr>
              <a:t>??</a:t>
            </a:r>
            <a:r>
              <a:rPr lang="el-GR" sz="2000" i="1" dirty="0">
                <a:solidFill>
                  <a:srgbClr val="00FFFF"/>
                </a:solidFill>
                <a:effectLst>
                  <a:glow rad="101600">
                    <a:srgbClr val="FF0000">
                      <a:alpha val="60000"/>
                    </a:srgbClr>
                  </a:glow>
                </a:effectLst>
                <a:cs typeface="Tahoma" pitchFamily="34" charset="0"/>
              </a:rPr>
              <a:t>...</a:t>
            </a:r>
            <a:endParaRPr lang="el-GR" sz="2000" dirty="0">
              <a:effectLst>
                <a:glow rad="101600">
                  <a:srgbClr val="FF0000">
                    <a:alpha val="60000"/>
                  </a:srgbClr>
                </a:glow>
              </a:effectLst>
              <a:cs typeface="Arial Unicode MS" panose="020B0604020202020204" pitchFamily="34" charset="-128"/>
            </a:endParaRPr>
          </a:p>
        </p:txBody>
      </p:sp>
      <p:sp>
        <p:nvSpPr>
          <p:cNvPr id="15" name="TextBox 14">
            <a:extLst>
              <a:ext uri="{FF2B5EF4-FFF2-40B4-BE49-F238E27FC236}">
                <a16:creationId xmlns:a16="http://schemas.microsoft.com/office/drawing/2014/main" id="{18971287-D363-8D3A-54C3-CA9E9A4532CF}"/>
              </a:ext>
            </a:extLst>
          </p:cNvPr>
          <p:cNvSpPr txBox="1">
            <a:spLocks noChangeArrowheads="1"/>
          </p:cNvSpPr>
          <p:nvPr/>
        </p:nvSpPr>
        <p:spPr bwMode="auto">
          <a:xfrm>
            <a:off x="7951812" y="2420888"/>
            <a:ext cx="1728192" cy="707886"/>
          </a:xfrm>
          <a:prstGeom prst="rect">
            <a:avLst/>
          </a:prstGeom>
          <a:solidFill>
            <a:srgbClr val="66FF66"/>
          </a:solidFill>
          <a:ln>
            <a:noFill/>
          </a:ln>
        </p:spPr>
        <p:txBody>
          <a:bodyPr wrap="square">
            <a:spAutoFit/>
          </a:bodyPr>
          <a:lstStyle>
            <a:lvl1pPr>
              <a:spcBef>
                <a:spcPct val="20000"/>
              </a:spcBef>
              <a:buClr>
                <a:srgbClr val="FF9900"/>
              </a:buClr>
              <a:buSzPct val="115000"/>
              <a:buChar char="•"/>
              <a:defRPr sz="3200" b="1">
                <a:solidFill>
                  <a:schemeClr val="bg1"/>
                </a:solidFill>
                <a:latin typeface="Tahoma" panose="020B0604030504040204" pitchFamily="34" charset="0"/>
                <a:ea typeface="Arial Unicode MS" panose="020B0604020202020204" pitchFamily="34" charset="-128"/>
                <a:cs typeface="Arial Unicode MS" panose="020B0604020202020204" pitchFamily="34" charset="-128"/>
              </a:defRPr>
            </a:lvl1pPr>
            <a:lvl2pPr marL="742950" indent="-285750">
              <a:spcBef>
                <a:spcPct val="20000"/>
              </a:spcBef>
              <a:buChar char="–"/>
              <a:defRPr sz="2800" b="1">
                <a:solidFill>
                  <a:schemeClr val="bg1"/>
                </a:solidFill>
                <a:latin typeface="Tahoma" panose="020B0604030504040204" pitchFamily="34" charset="0"/>
                <a:ea typeface="Arial Unicode MS" panose="020B0604020202020204" pitchFamily="34" charset="-128"/>
                <a:cs typeface="Arial Unicode MS" panose="020B0604020202020204" pitchFamily="34" charset="-128"/>
              </a:defRPr>
            </a:lvl2pPr>
            <a:lvl3pPr marL="1143000" indent="-228600">
              <a:spcBef>
                <a:spcPct val="20000"/>
              </a:spcBef>
              <a:buChar char="•"/>
              <a:defRPr sz="2400" b="1">
                <a:solidFill>
                  <a:schemeClr val="bg1"/>
                </a:solidFill>
                <a:latin typeface="Tahoma" panose="020B0604030504040204" pitchFamily="34" charset="0"/>
                <a:ea typeface="Arial Unicode MS" panose="020B0604020202020204" pitchFamily="34" charset="-128"/>
                <a:cs typeface="Arial Unicode MS" panose="020B0604020202020204" pitchFamily="34" charset="-128"/>
              </a:defRPr>
            </a:lvl3pPr>
            <a:lvl4pPr marL="1600200" indent="-228600">
              <a:spcBef>
                <a:spcPct val="20000"/>
              </a:spcBef>
              <a:buChar char="–"/>
              <a:defRPr sz="2000" b="1">
                <a:solidFill>
                  <a:schemeClr val="bg1"/>
                </a:solidFill>
                <a:latin typeface="Tahoma" panose="020B0604030504040204" pitchFamily="34" charset="0"/>
                <a:ea typeface="Arial Unicode MS" panose="020B0604020202020204" pitchFamily="34" charset="-128"/>
                <a:cs typeface="Arial Unicode MS" panose="020B0604020202020204" pitchFamily="34" charset="-128"/>
              </a:defRPr>
            </a:lvl4pPr>
            <a:lvl5pPr marL="2057400" indent="-228600">
              <a:spcBef>
                <a:spcPct val="20000"/>
              </a:spcBef>
              <a:buChar char="»"/>
              <a:defRPr sz="2000" b="1">
                <a:solidFill>
                  <a:schemeClr val="bg1"/>
                </a:solidFill>
                <a:latin typeface="Tahoma" panose="020B060403050404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cs typeface="Arial Unicode MS" panose="020B0604020202020204" pitchFamily="34" charset="-128"/>
              </a:defRPr>
            </a:lvl9pPr>
          </a:lstStyle>
          <a:p>
            <a:pPr>
              <a:spcBef>
                <a:spcPct val="0"/>
              </a:spcBef>
              <a:buClrTx/>
              <a:buSzTx/>
              <a:buFontTx/>
              <a:buNone/>
              <a:defRPr/>
            </a:pPr>
            <a:r>
              <a:rPr lang="en-US" altLang="el-GR" sz="2000" dirty="0">
                <a:solidFill>
                  <a:srgbClr val="990000"/>
                </a:solidFill>
                <a:highlight>
                  <a:srgbClr val="00FF00"/>
                </a:highlight>
                <a:latin typeface="Calibri" panose="020F0502020204030204" pitchFamily="34" charset="0"/>
              </a:rPr>
              <a:t>Gestational Hypertension</a:t>
            </a:r>
            <a:endParaRPr lang="el-GR" altLang="el-GR" sz="2000" dirty="0">
              <a:solidFill>
                <a:srgbClr val="990000"/>
              </a:solidFill>
              <a:highlight>
                <a:srgbClr val="00FF00"/>
              </a:highlight>
              <a:latin typeface="Calibri" panose="020F0502020204030204" pitchFamily="34" charset="0"/>
            </a:endParaRPr>
          </a:p>
        </p:txBody>
      </p:sp>
      <p:sp>
        <p:nvSpPr>
          <p:cNvPr id="16" name="Rectangle 15">
            <a:extLst>
              <a:ext uri="{FF2B5EF4-FFF2-40B4-BE49-F238E27FC236}">
                <a16:creationId xmlns:a16="http://schemas.microsoft.com/office/drawing/2014/main" id="{5F108384-BEF7-88F3-61F4-E50CB7330D2D}"/>
              </a:ext>
            </a:extLst>
          </p:cNvPr>
          <p:cNvSpPr>
            <a:spLocks noChangeArrowheads="1"/>
          </p:cNvSpPr>
          <p:nvPr/>
        </p:nvSpPr>
        <p:spPr bwMode="auto">
          <a:xfrm>
            <a:off x="2132013" y="2781301"/>
            <a:ext cx="4464050" cy="1079500"/>
          </a:xfrm>
          <a:prstGeom prst="rect">
            <a:avLst/>
          </a:prstGeom>
          <a:solidFill>
            <a:srgbClr val="800080"/>
          </a:solidFill>
          <a:ln w="28575">
            <a:solidFill>
              <a:srgbClr val="FFC000"/>
            </a:solidFill>
            <a:miter lim="800000"/>
            <a:headEnd/>
            <a:tailEnd/>
          </a:ln>
        </p:spPr>
        <p:txBody>
          <a:bodyPr/>
          <a:lstStyle/>
          <a:p>
            <a:pPr>
              <a:lnSpc>
                <a:spcPct val="120000"/>
              </a:lnSpc>
              <a:spcBef>
                <a:spcPct val="20000"/>
              </a:spcBef>
              <a:spcAft>
                <a:spcPts val="100"/>
              </a:spcAft>
              <a:buClr>
                <a:srgbClr val="FF9900"/>
              </a:buClr>
              <a:buSzPct val="135000"/>
              <a:defRPr/>
            </a:pPr>
            <a:r>
              <a:rPr lang="el-GR" sz="1600" dirty="0">
                <a:solidFill>
                  <a:schemeClr val="bg1"/>
                </a:solidFill>
                <a:effectLst>
                  <a:outerShdw blurRad="38100" dist="38100" dir="2700000" algn="tl">
                    <a:srgbClr val="000000"/>
                  </a:outerShdw>
                </a:effectLst>
                <a:cs typeface="Arial Unicode MS" panose="020B0604020202020204" pitchFamily="34" charset="-128"/>
              </a:rPr>
              <a:t>  </a:t>
            </a:r>
            <a:r>
              <a:rPr lang="en-US" sz="1600" dirty="0">
                <a:solidFill>
                  <a:schemeClr val="bg1"/>
                </a:solidFill>
                <a:effectLst>
                  <a:outerShdw blurRad="38100" dist="38100" dir="2700000" algn="tl">
                    <a:srgbClr val="000000"/>
                  </a:outerShdw>
                </a:effectLst>
                <a:cs typeface="Arial Unicode MS" panose="020B0604020202020204" pitchFamily="34" charset="-128"/>
              </a:rPr>
              <a:t>Systolic BP </a:t>
            </a:r>
            <a:r>
              <a:rPr lang="el-GR" sz="1600" dirty="0">
                <a:solidFill>
                  <a:schemeClr val="bg1"/>
                </a:solidFill>
                <a:effectLst>
                  <a:outerShdw blurRad="38100" dist="38100" dir="2700000" algn="tl">
                    <a:srgbClr val="000000"/>
                  </a:outerShdw>
                </a:effectLst>
                <a:latin typeface="Tahoma" pitchFamily="34" charset="0"/>
                <a:cs typeface="Arial Unicode MS" panose="020B0604020202020204" pitchFamily="34" charset="-128"/>
              </a:rPr>
              <a:t>≥ 140</a:t>
            </a:r>
            <a:r>
              <a:rPr lang="en-US" sz="1600" dirty="0">
                <a:solidFill>
                  <a:schemeClr val="bg1"/>
                </a:solidFill>
                <a:effectLst>
                  <a:outerShdw blurRad="38100" dist="38100" dir="2700000" algn="tl">
                    <a:srgbClr val="000000"/>
                  </a:outerShdw>
                </a:effectLst>
                <a:latin typeface="Tahoma" pitchFamily="34" charset="0"/>
                <a:cs typeface="Arial Unicode MS" panose="020B0604020202020204" pitchFamily="34" charset="-128"/>
              </a:rPr>
              <a:t> </a:t>
            </a:r>
            <a:r>
              <a:rPr lang="en-US" sz="1200" dirty="0">
                <a:solidFill>
                  <a:schemeClr val="bg1"/>
                </a:solidFill>
                <a:effectLst>
                  <a:outerShdw blurRad="38100" dist="38100" dir="2700000" algn="tl">
                    <a:srgbClr val="000000"/>
                  </a:outerShdw>
                </a:effectLst>
                <a:latin typeface="Tahoma" pitchFamily="34" charset="0"/>
                <a:cs typeface="Arial Unicode MS" panose="020B0604020202020204" pitchFamily="34" charset="-128"/>
              </a:rPr>
              <a:t>mmHg</a:t>
            </a:r>
            <a:r>
              <a:rPr lang="en-US" sz="1600" dirty="0">
                <a:solidFill>
                  <a:schemeClr val="bg1"/>
                </a:solidFill>
                <a:effectLst>
                  <a:outerShdw blurRad="38100" dist="38100" dir="2700000" algn="tl">
                    <a:srgbClr val="000000"/>
                  </a:outerShdw>
                </a:effectLst>
                <a:latin typeface="Tahoma" pitchFamily="34" charset="0"/>
                <a:cs typeface="Arial Unicode MS" panose="020B0604020202020204" pitchFamily="34" charset="-128"/>
              </a:rPr>
              <a:t> </a:t>
            </a:r>
            <a:endParaRPr lang="el-GR" sz="1600" dirty="0">
              <a:solidFill>
                <a:schemeClr val="bg1"/>
              </a:solidFill>
              <a:effectLst>
                <a:outerShdw blurRad="38100" dist="38100" dir="2700000" algn="tl">
                  <a:srgbClr val="000000"/>
                </a:outerShdw>
              </a:effectLst>
              <a:latin typeface="Tahoma" pitchFamily="34" charset="0"/>
              <a:cs typeface="Arial Unicode MS" panose="020B0604020202020204" pitchFamily="34" charset="-128"/>
            </a:endParaRPr>
          </a:p>
          <a:p>
            <a:pPr marL="342925" indent="-342925">
              <a:lnSpc>
                <a:spcPct val="90000"/>
              </a:lnSpc>
              <a:spcBef>
                <a:spcPct val="20000"/>
              </a:spcBef>
              <a:spcAft>
                <a:spcPts val="100"/>
              </a:spcAft>
              <a:buClr>
                <a:srgbClr val="FF9900"/>
              </a:buClr>
              <a:buSzPct val="135000"/>
              <a:defRPr/>
            </a:pPr>
            <a:r>
              <a:rPr lang="el-GR" sz="1600" dirty="0">
                <a:solidFill>
                  <a:schemeClr val="bg1"/>
                </a:solidFill>
                <a:effectLst>
                  <a:outerShdw blurRad="38100" dist="38100" dir="2700000" algn="tl">
                    <a:srgbClr val="000000"/>
                  </a:outerShdw>
                </a:effectLst>
                <a:latin typeface="Tahoma" pitchFamily="34" charset="0"/>
                <a:cs typeface="Arial Unicode MS" panose="020B0604020202020204" pitchFamily="34" charset="-128"/>
              </a:rPr>
              <a:t>			</a:t>
            </a:r>
            <a:r>
              <a:rPr lang="en-US" sz="1600" dirty="0">
                <a:solidFill>
                  <a:srgbClr val="FFFF00"/>
                </a:solidFill>
                <a:effectLst>
                  <a:outerShdw blurRad="38100" dist="38100" dir="2700000" algn="tl">
                    <a:srgbClr val="000000"/>
                  </a:outerShdw>
                </a:effectLst>
                <a:latin typeface="Tahoma" pitchFamily="34" charset="0"/>
                <a:cs typeface="Arial Unicode MS" panose="020B0604020202020204" pitchFamily="34" charset="-128"/>
              </a:rPr>
              <a:t>and</a:t>
            </a:r>
            <a:r>
              <a:rPr lang="el-GR" sz="1600" dirty="0">
                <a:solidFill>
                  <a:srgbClr val="FFFF00"/>
                </a:solidFill>
                <a:effectLst>
                  <a:outerShdw blurRad="38100" dist="38100" dir="2700000" algn="tl">
                    <a:srgbClr val="000000"/>
                  </a:outerShdw>
                </a:effectLst>
                <a:latin typeface="Tahoma" pitchFamily="34" charset="0"/>
                <a:cs typeface="Arial Unicode MS" panose="020B0604020202020204" pitchFamily="34" charset="-128"/>
              </a:rPr>
              <a:t>/</a:t>
            </a:r>
            <a:r>
              <a:rPr lang="en-US" sz="1600" dirty="0">
                <a:solidFill>
                  <a:srgbClr val="FFFF00"/>
                </a:solidFill>
                <a:effectLst>
                  <a:outerShdw blurRad="38100" dist="38100" dir="2700000" algn="tl">
                    <a:srgbClr val="000000"/>
                  </a:outerShdw>
                </a:effectLst>
                <a:latin typeface="Tahoma" pitchFamily="34" charset="0"/>
                <a:cs typeface="Arial Unicode MS" panose="020B0604020202020204" pitchFamily="34" charset="-128"/>
              </a:rPr>
              <a:t>or</a:t>
            </a:r>
            <a:r>
              <a:rPr lang="el-GR" sz="1600" dirty="0">
                <a:solidFill>
                  <a:srgbClr val="FFFF00"/>
                </a:solidFill>
                <a:effectLst>
                  <a:outerShdw blurRad="38100" dist="38100" dir="2700000" algn="tl">
                    <a:srgbClr val="000000"/>
                  </a:outerShdw>
                </a:effectLst>
                <a:latin typeface="Tahoma" pitchFamily="34" charset="0"/>
                <a:cs typeface="Arial Unicode MS" panose="020B0604020202020204" pitchFamily="34" charset="-128"/>
              </a:rPr>
              <a:t> </a:t>
            </a:r>
            <a:r>
              <a:rPr lang="en-US" sz="1600" dirty="0">
                <a:solidFill>
                  <a:schemeClr val="bg1"/>
                </a:solidFill>
                <a:effectLst>
                  <a:outerShdw blurRad="38100" dist="38100" dir="2700000" algn="tl">
                    <a:srgbClr val="000000"/>
                  </a:outerShdw>
                </a:effectLst>
                <a:latin typeface="Tahoma" pitchFamily="34" charset="0"/>
                <a:cs typeface="Arial Unicode MS" panose="020B0604020202020204" pitchFamily="34" charset="-128"/>
              </a:rPr>
              <a:t>	</a:t>
            </a:r>
            <a:r>
              <a:rPr lang="el-GR" sz="1600" dirty="0">
                <a:solidFill>
                  <a:schemeClr val="bg1"/>
                </a:solidFill>
                <a:effectLst>
                  <a:outerShdw blurRad="38100" dist="38100" dir="2700000" algn="tl">
                    <a:srgbClr val="000000"/>
                  </a:outerShdw>
                </a:effectLst>
                <a:latin typeface="Tahoma" pitchFamily="34" charset="0"/>
                <a:cs typeface="Arial Unicode MS" panose="020B0604020202020204" pitchFamily="34" charset="-128"/>
              </a:rPr>
              <a:t>      </a:t>
            </a:r>
            <a:r>
              <a:rPr lang="en-US" sz="1600" i="1" dirty="0">
                <a:solidFill>
                  <a:srgbClr val="FFFF00"/>
                </a:solidFill>
                <a:effectLst>
                  <a:outerShdw blurRad="38100" dist="38100" dir="2700000" algn="tl">
                    <a:srgbClr val="000000"/>
                  </a:outerShdw>
                </a:effectLst>
                <a:latin typeface="Tahoma" pitchFamily="34" charset="0"/>
                <a:cs typeface="Arial Unicode MS" panose="020B0604020202020204" pitchFamily="34" charset="-128"/>
              </a:rPr>
              <a:t>x2 (&gt;4h)</a:t>
            </a:r>
            <a:endParaRPr lang="el-GR" sz="1600" i="1" dirty="0">
              <a:solidFill>
                <a:srgbClr val="FFFF00"/>
              </a:solidFill>
              <a:effectLst>
                <a:outerShdw blurRad="38100" dist="38100" dir="2700000" algn="tl">
                  <a:srgbClr val="000000"/>
                </a:outerShdw>
              </a:effectLst>
              <a:latin typeface="Tahoma" pitchFamily="34" charset="0"/>
              <a:cs typeface="Arial Unicode MS" panose="020B0604020202020204" pitchFamily="34" charset="-128"/>
            </a:endParaRPr>
          </a:p>
          <a:p>
            <a:pPr marL="342925" indent="-342925">
              <a:lnSpc>
                <a:spcPct val="90000"/>
              </a:lnSpc>
              <a:spcBef>
                <a:spcPct val="20000"/>
              </a:spcBef>
              <a:spcAft>
                <a:spcPts val="100"/>
              </a:spcAft>
              <a:buClr>
                <a:srgbClr val="FF9900"/>
              </a:buClr>
              <a:buSzPct val="135000"/>
              <a:defRPr/>
            </a:pPr>
            <a:r>
              <a:rPr lang="el-GR" sz="1600" dirty="0">
                <a:solidFill>
                  <a:schemeClr val="bg1"/>
                </a:solidFill>
                <a:effectLst>
                  <a:outerShdw blurRad="38100" dist="38100" dir="2700000" algn="tl">
                    <a:srgbClr val="000000"/>
                  </a:outerShdw>
                </a:effectLst>
                <a:cs typeface="Arial Unicode MS" panose="020B0604020202020204" pitchFamily="34" charset="-128"/>
              </a:rPr>
              <a:t>  </a:t>
            </a:r>
            <a:r>
              <a:rPr lang="en-US" sz="1600" dirty="0">
                <a:solidFill>
                  <a:schemeClr val="bg1"/>
                </a:solidFill>
                <a:effectLst>
                  <a:outerShdw blurRad="38100" dist="38100" dir="2700000" algn="tl">
                    <a:srgbClr val="000000"/>
                  </a:outerShdw>
                </a:effectLst>
                <a:cs typeface="Arial Unicode MS" panose="020B0604020202020204" pitchFamily="34" charset="-128"/>
              </a:rPr>
              <a:t>Diastolic BP </a:t>
            </a:r>
            <a:r>
              <a:rPr lang="el-GR" sz="1600" dirty="0">
                <a:solidFill>
                  <a:schemeClr val="bg1"/>
                </a:solidFill>
                <a:effectLst>
                  <a:outerShdw blurRad="38100" dist="38100" dir="2700000" algn="tl">
                    <a:srgbClr val="000000"/>
                  </a:outerShdw>
                </a:effectLst>
                <a:latin typeface="Tahoma" pitchFamily="34" charset="0"/>
                <a:cs typeface="Arial Unicode MS" panose="020B0604020202020204" pitchFamily="34" charset="-128"/>
              </a:rPr>
              <a:t>≥ 90</a:t>
            </a:r>
            <a:r>
              <a:rPr lang="en-US" sz="1600" dirty="0">
                <a:solidFill>
                  <a:schemeClr val="bg1"/>
                </a:solidFill>
                <a:effectLst>
                  <a:outerShdw blurRad="38100" dist="38100" dir="2700000" algn="tl">
                    <a:srgbClr val="000000"/>
                  </a:outerShdw>
                </a:effectLst>
                <a:latin typeface="Tahoma" pitchFamily="34" charset="0"/>
                <a:cs typeface="Arial Unicode MS" panose="020B0604020202020204" pitchFamily="34" charset="-128"/>
              </a:rPr>
              <a:t> </a:t>
            </a:r>
            <a:r>
              <a:rPr lang="en-US" sz="1200" dirty="0">
                <a:solidFill>
                  <a:schemeClr val="bg1"/>
                </a:solidFill>
                <a:effectLst>
                  <a:outerShdw blurRad="38100" dist="38100" dir="2700000" algn="tl">
                    <a:srgbClr val="000000"/>
                  </a:outerShdw>
                </a:effectLst>
                <a:latin typeface="Tahoma" pitchFamily="34" charset="0"/>
                <a:cs typeface="Arial Unicode MS" panose="020B0604020202020204" pitchFamily="34" charset="-128"/>
              </a:rPr>
              <a:t>mmHg</a:t>
            </a:r>
            <a:r>
              <a:rPr lang="en-US" sz="1600" dirty="0">
                <a:solidFill>
                  <a:schemeClr val="bg1"/>
                </a:solidFill>
                <a:effectLst>
                  <a:outerShdw blurRad="38100" dist="38100" dir="2700000" algn="tl">
                    <a:srgbClr val="000000"/>
                  </a:outerShdw>
                </a:effectLst>
                <a:latin typeface="Tahoma" pitchFamily="34" charset="0"/>
                <a:cs typeface="Arial Unicode MS" panose="020B0604020202020204" pitchFamily="34" charset="-128"/>
              </a:rPr>
              <a:t> </a:t>
            </a:r>
          </a:p>
        </p:txBody>
      </p:sp>
      <p:sp>
        <p:nvSpPr>
          <p:cNvPr id="2" name="Rectangle 1">
            <a:extLst>
              <a:ext uri="{FF2B5EF4-FFF2-40B4-BE49-F238E27FC236}">
                <a16:creationId xmlns:a16="http://schemas.microsoft.com/office/drawing/2014/main" id="{F0A3E3C8-4A19-E1E6-99A3-890767C6A65A}"/>
              </a:ext>
            </a:extLst>
          </p:cNvPr>
          <p:cNvSpPr>
            <a:spLocks noChangeArrowheads="1"/>
          </p:cNvSpPr>
          <p:nvPr/>
        </p:nvSpPr>
        <p:spPr bwMode="auto">
          <a:xfrm>
            <a:off x="299020" y="6453336"/>
            <a:ext cx="97932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a:spcBef>
                <a:spcPct val="20000"/>
              </a:spcBef>
              <a:buClr>
                <a:srgbClr val="FF9900"/>
              </a:buClr>
              <a:buSzPct val="115000"/>
              <a:buChar char="•"/>
              <a:defRPr sz="3200" b="1">
                <a:solidFill>
                  <a:schemeClr val="bg1"/>
                </a:solidFill>
                <a:latin typeface="Tahoma" panose="020B0604030504040204" pitchFamily="34" charset="0"/>
                <a:ea typeface="Arial Unicode MS" pitchFamily="34" charset="-128"/>
              </a:defRPr>
            </a:lvl1pPr>
            <a:lvl2pPr>
              <a:spcBef>
                <a:spcPct val="20000"/>
              </a:spcBef>
              <a:buChar char="–"/>
              <a:defRPr sz="2800" b="1">
                <a:solidFill>
                  <a:schemeClr val="bg1"/>
                </a:solidFill>
                <a:latin typeface="Tahoma" panose="020B0604030504040204" pitchFamily="34" charset="0"/>
                <a:ea typeface="Arial Unicode MS" pitchFamily="34" charset="-128"/>
              </a:defRPr>
            </a:lvl2pPr>
            <a:lvl3pPr marL="1143000" indent="-228600">
              <a:spcBef>
                <a:spcPct val="20000"/>
              </a:spcBef>
              <a:buChar char="•"/>
              <a:defRPr sz="2400" b="1">
                <a:solidFill>
                  <a:schemeClr val="bg1"/>
                </a:solidFill>
                <a:latin typeface="Tahoma" panose="020B0604030504040204" pitchFamily="34" charset="0"/>
                <a:ea typeface="Arial Unicode MS" pitchFamily="34" charset="-128"/>
              </a:defRPr>
            </a:lvl3pPr>
            <a:lvl4pPr marL="1600200" indent="-228600">
              <a:spcBef>
                <a:spcPct val="20000"/>
              </a:spcBef>
              <a:buChar char="–"/>
              <a:defRPr sz="2000" b="1">
                <a:solidFill>
                  <a:schemeClr val="bg1"/>
                </a:solidFill>
                <a:latin typeface="Tahoma" panose="020B0604030504040204" pitchFamily="34" charset="0"/>
                <a:ea typeface="Arial Unicode MS" pitchFamily="34" charset="-128"/>
              </a:defRPr>
            </a:lvl4pPr>
            <a:lvl5pPr marL="2057400" indent="-228600">
              <a:spcBef>
                <a:spcPct val="20000"/>
              </a:spcBef>
              <a:buChar char="»"/>
              <a:defRPr sz="2000" b="1">
                <a:solidFill>
                  <a:schemeClr val="bg1"/>
                </a:solidFill>
                <a:latin typeface="Tahoma" panose="020B0604030504040204" pitchFamily="34" charset="0"/>
                <a:ea typeface="Arial Unicode MS" pitchFamily="34" charset="-128"/>
              </a:defRPr>
            </a:lvl5pPr>
            <a:lvl6pPr marL="25146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6pPr>
            <a:lvl7pPr marL="29718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7pPr>
            <a:lvl8pPr marL="34290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8pPr>
            <a:lvl9pPr marL="38862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9pPr>
          </a:lstStyle>
          <a:p>
            <a:pPr marL="0" lvl="1">
              <a:spcBef>
                <a:spcPct val="0"/>
              </a:spcBef>
              <a:buNone/>
            </a:pPr>
            <a:r>
              <a:rPr lang="en-US" altLang="el-GR" sz="1600" b="0" dirty="0">
                <a:latin typeface="Calibri" panose="020F0502020204030204" pitchFamily="34" charset="0"/>
              </a:rPr>
              <a:t>ACOG Practice Bulletin No. 2</a:t>
            </a:r>
            <a:r>
              <a:rPr lang="el-GR" altLang="el-GR" sz="1600" b="0" dirty="0">
                <a:latin typeface="Calibri" panose="020F0502020204030204" pitchFamily="34" charset="0"/>
              </a:rPr>
              <a:t>2</a:t>
            </a:r>
            <a:r>
              <a:rPr lang="en-US" altLang="el-GR" sz="1600" b="0" dirty="0">
                <a:latin typeface="Calibri" panose="020F0502020204030204" pitchFamily="34" charset="0"/>
              </a:rPr>
              <a:t>2			</a:t>
            </a:r>
            <a:r>
              <a:rPr lang="el-GR" altLang="el-GR" sz="1600" b="0" dirty="0">
                <a:latin typeface="Calibri" panose="020F0502020204030204" pitchFamily="34" charset="0"/>
              </a:rPr>
              <a:t>              		   </a:t>
            </a:r>
            <a:r>
              <a:rPr lang="el-GR" altLang="el-GR" sz="1600" b="0" dirty="0" err="1">
                <a:latin typeface="Calibri" panose="020F0502020204030204" pitchFamily="34" charset="0"/>
              </a:rPr>
              <a:t>Obstet</a:t>
            </a:r>
            <a:r>
              <a:rPr lang="el-GR" altLang="el-GR" sz="1600" b="0" dirty="0">
                <a:latin typeface="Calibri" panose="020F0502020204030204" pitchFamily="34" charset="0"/>
              </a:rPr>
              <a:t> </a:t>
            </a:r>
            <a:r>
              <a:rPr lang="el-GR" altLang="el-GR" sz="1600" b="0" dirty="0" err="1">
                <a:latin typeface="Calibri" panose="020F0502020204030204" pitchFamily="34" charset="0"/>
              </a:rPr>
              <a:t>Gynecol</a:t>
            </a:r>
            <a:r>
              <a:rPr lang="el-GR" altLang="el-GR" sz="1600" b="0" dirty="0">
                <a:latin typeface="Calibri" panose="020F0502020204030204" pitchFamily="34" charset="0"/>
              </a:rPr>
              <a:t>. 2020;135(1):e237</a:t>
            </a:r>
          </a:p>
        </p:txBody>
      </p:sp>
      <p:pic>
        <p:nvPicPr>
          <p:cNvPr id="3" name="Graphic 13" descr="Pregnant lady">
            <a:extLst>
              <a:ext uri="{FF2B5EF4-FFF2-40B4-BE49-F238E27FC236}">
                <a16:creationId xmlns:a16="http://schemas.microsoft.com/office/drawing/2014/main" id="{4A46B198-E5AB-1B2E-6CD8-4E862A1DFF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1158" y="1315879"/>
            <a:ext cx="989013"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par>
                                <p:cTn id="12" presetID="22" presetClass="entr" presetSubtype="4" fill="hold" nodeType="withEffect">
                                  <p:stCondLst>
                                    <p:cond delay="0"/>
                                  </p:stCondLst>
                                  <p:childTnLst>
                                    <p:set>
                                      <p:cBhvr>
                                        <p:cTn id="13" dur="1" fill="hold">
                                          <p:stCondLst>
                                            <p:cond delay="0"/>
                                          </p:stCondLst>
                                        </p:cTn>
                                        <p:tgtEl>
                                          <p:spTgt spid="132098"/>
                                        </p:tgtEl>
                                        <p:attrNameLst>
                                          <p:attrName>style.visibility</p:attrName>
                                        </p:attrNameLst>
                                      </p:cBhvr>
                                      <p:to>
                                        <p:strVal val="visible"/>
                                      </p:to>
                                    </p:set>
                                    <p:animEffect transition="in" filter="wipe(down)">
                                      <p:cBhvr>
                                        <p:cTn id="14" dur="500"/>
                                        <p:tgtEl>
                                          <p:spTgt spid="13209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5"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strVal val="#ppt_w*0.70"/>
                                          </p:val>
                                        </p:tav>
                                        <p:tav tm="100000">
                                          <p:val>
                                            <p:strVal val="#ppt_w"/>
                                          </p:val>
                                        </p:tav>
                                      </p:tavLst>
                                    </p:anim>
                                    <p:anim calcmode="lin" valueType="num">
                                      <p:cBhvr>
                                        <p:cTn id="20" dur="1000" fill="hold"/>
                                        <p:tgtEl>
                                          <p:spTgt spid="8"/>
                                        </p:tgtEl>
                                        <p:attrNameLst>
                                          <p:attrName>ppt_h</p:attrName>
                                        </p:attrNameLst>
                                      </p:cBhvr>
                                      <p:tavLst>
                                        <p:tav tm="0">
                                          <p:val>
                                            <p:strVal val="#ppt_h"/>
                                          </p:val>
                                        </p:tav>
                                        <p:tav tm="100000">
                                          <p:val>
                                            <p:strVal val="#ppt_h"/>
                                          </p:val>
                                        </p:tav>
                                      </p:tavLst>
                                    </p:anim>
                                    <p:animEffect transition="in" filter="fade">
                                      <p:cBhvr>
                                        <p:cTn id="21" dur="1000"/>
                                        <p:tgtEl>
                                          <p:spTgt spid="8"/>
                                        </p:tgtEl>
                                      </p:cBhvr>
                                    </p:animEffect>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32098" grpId="0"/>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4C85C55-91DF-7CD4-D067-5C8768A2538E}"/>
              </a:ext>
            </a:extLst>
          </p:cNvPr>
          <p:cNvSpPr txBox="1">
            <a:spLocks/>
          </p:cNvSpPr>
          <p:nvPr/>
        </p:nvSpPr>
        <p:spPr>
          <a:xfrm>
            <a:off x="935302" y="188640"/>
            <a:ext cx="8517582" cy="1055345"/>
          </a:xfrm>
          <a:prstGeom prst="rect">
            <a:avLst/>
          </a:prstGeom>
          <a:noFill/>
        </p:spPr>
        <p:txBody>
          <a:bodyPr/>
          <a:lstStyle/>
          <a:p>
            <a:pPr algn="ctr">
              <a:lnSpc>
                <a:spcPct val="150000"/>
              </a:lnSpc>
              <a:defRPr/>
            </a:pPr>
            <a:r>
              <a:rPr lang="en-US" altLang="en-US" sz="2400" dirty="0">
                <a:solidFill>
                  <a:srgbClr val="FFFF00"/>
                </a:solidFill>
                <a:effectLst>
                  <a:outerShdw blurRad="38100" dist="38100" dir="2700000" algn="tl">
                    <a:srgbClr val="000000">
                      <a:alpha val="43137"/>
                    </a:srgbClr>
                  </a:outerShdw>
                </a:effectLst>
              </a:rPr>
              <a:t>Pre </a:t>
            </a:r>
            <a:r>
              <a:rPr lang="en-US" altLang="en-US" sz="2400" dirty="0" err="1">
                <a:solidFill>
                  <a:srgbClr val="FFFF00"/>
                </a:solidFill>
                <a:effectLst>
                  <a:outerShdw blurRad="38100" dist="38100" dir="2700000" algn="tl">
                    <a:srgbClr val="000000">
                      <a:alpha val="43137"/>
                    </a:srgbClr>
                  </a:outerShdw>
                </a:effectLst>
              </a:rPr>
              <a:t>eclamptic</a:t>
            </a:r>
            <a:r>
              <a:rPr lang="en-US" altLang="en-US" sz="2400" dirty="0">
                <a:solidFill>
                  <a:srgbClr val="FFFF00"/>
                </a:solidFill>
                <a:effectLst>
                  <a:outerShdw blurRad="38100" dist="38100" dir="2700000" algn="tl">
                    <a:srgbClr val="000000">
                      <a:alpha val="43137"/>
                    </a:srgbClr>
                  </a:outerShdw>
                </a:effectLst>
              </a:rPr>
              <a:t>  syndromes as a risk factor for CKD </a:t>
            </a:r>
            <a:br>
              <a:rPr lang="el-GR" sz="2800" kern="0" dirty="0">
                <a:solidFill>
                  <a:srgbClr val="FFFF00"/>
                </a:solidFill>
                <a:effectLst>
                  <a:outerShdw blurRad="38100" dist="38100" dir="2700000" algn="tl">
                    <a:srgbClr val="000000"/>
                  </a:outerShdw>
                </a:effectLst>
                <a:latin typeface="Arial" pitchFamily="34" charset="0"/>
                <a:cs typeface="Arial" pitchFamily="34" charset="0"/>
              </a:rPr>
            </a:br>
            <a:r>
              <a:rPr lang="en-US" sz="2200" kern="0" dirty="0">
                <a:solidFill>
                  <a:srgbClr val="FFC000"/>
                </a:solidFill>
                <a:effectLst>
                  <a:outerShdw blurRad="38100" dist="38100" dir="2700000" algn="tl">
                    <a:srgbClr val="000000"/>
                  </a:outerShdw>
                </a:effectLst>
                <a:cs typeface="Calibri" panose="020F0502020204030204" pitchFamily="34" charset="0"/>
              </a:rPr>
              <a:t>Proteinuria </a:t>
            </a:r>
            <a:r>
              <a:rPr lang="el-GR" sz="2200" kern="0" dirty="0">
                <a:solidFill>
                  <a:srgbClr val="FFC000"/>
                </a:solidFill>
                <a:effectLst>
                  <a:outerShdw blurRad="38100" dist="38100" dir="2700000" algn="tl">
                    <a:srgbClr val="000000"/>
                  </a:outerShdw>
                </a:effectLst>
                <a:cs typeface="Calibri" panose="020F0502020204030204" pitchFamily="34" charset="0"/>
              </a:rPr>
              <a:t>– </a:t>
            </a:r>
            <a:r>
              <a:rPr lang="en-US" sz="2200" i="1" u="sng" kern="0" dirty="0">
                <a:solidFill>
                  <a:srgbClr val="FFC000"/>
                </a:solidFill>
                <a:cs typeface="Calibri" panose="020F0502020204030204" pitchFamily="34" charset="0"/>
              </a:rPr>
              <a:t>Short term</a:t>
            </a:r>
            <a:r>
              <a:rPr lang="en-US" sz="2200" i="1" kern="0" dirty="0">
                <a:solidFill>
                  <a:srgbClr val="FFC000"/>
                </a:solidFill>
                <a:cs typeface="Calibri" panose="020F0502020204030204" pitchFamily="34" charset="0"/>
              </a:rPr>
              <a:t> </a:t>
            </a:r>
            <a:r>
              <a:rPr lang="en-US" sz="2200" kern="0" dirty="0">
                <a:solidFill>
                  <a:srgbClr val="FFC000"/>
                </a:solidFill>
                <a:effectLst>
                  <a:outerShdw blurRad="38100" dist="38100" dir="2700000" algn="tl">
                    <a:srgbClr val="000000"/>
                  </a:outerShdw>
                </a:effectLst>
                <a:cs typeface="Calibri" panose="020F0502020204030204" pitchFamily="34" charset="0"/>
              </a:rPr>
              <a:t>remission</a:t>
            </a:r>
          </a:p>
        </p:txBody>
      </p:sp>
      <p:pic>
        <p:nvPicPr>
          <p:cNvPr id="119810" name="Picture 2">
            <a:extLst>
              <a:ext uri="{FF2B5EF4-FFF2-40B4-BE49-F238E27FC236}">
                <a16:creationId xmlns:a16="http://schemas.microsoft.com/office/drawing/2014/main" id="{9612473A-C422-113C-AF73-56A4B28A4810}"/>
              </a:ext>
            </a:extLst>
          </p:cNvPr>
          <p:cNvPicPr>
            <a:picLocks noChangeAspect="1" noChangeArrowheads="1"/>
          </p:cNvPicPr>
          <p:nvPr/>
        </p:nvPicPr>
        <p:blipFill rotWithShape="1">
          <a:blip r:embed="rId2"/>
          <a:srcRect r="34031" b="27633"/>
          <a:stretch/>
        </p:blipFill>
        <p:spPr bwMode="auto">
          <a:xfrm>
            <a:off x="1975148" y="2636912"/>
            <a:ext cx="6420718" cy="2451597"/>
          </a:xfrm>
          <a:prstGeom prst="rect">
            <a:avLst/>
          </a:prstGeom>
          <a:noFill/>
          <a:ln w="38100">
            <a:solidFill>
              <a:schemeClr val="accent6">
                <a:lumMod val="40000"/>
                <a:lumOff val="60000"/>
              </a:schemeClr>
            </a:solidFill>
            <a:miter lim="800000"/>
            <a:headEnd/>
            <a:tailEnd/>
          </a:ln>
        </p:spPr>
      </p:pic>
      <p:pic>
        <p:nvPicPr>
          <p:cNvPr id="58372" name="Picture 3">
            <a:extLst>
              <a:ext uri="{FF2B5EF4-FFF2-40B4-BE49-F238E27FC236}">
                <a16:creationId xmlns:a16="http://schemas.microsoft.com/office/drawing/2014/main" id="{5D33C8B4-F7D5-F127-8C90-4AF6E90D2A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446251"/>
            <a:ext cx="3703340" cy="9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3" name="Rectangle 6">
            <a:extLst>
              <a:ext uri="{FF2B5EF4-FFF2-40B4-BE49-F238E27FC236}">
                <a16:creationId xmlns:a16="http://schemas.microsoft.com/office/drawing/2014/main" id="{8F74033D-B6FE-DD47-F913-8DD5212AF4F9}"/>
              </a:ext>
            </a:extLst>
          </p:cNvPr>
          <p:cNvSpPr>
            <a:spLocks noChangeArrowheads="1"/>
          </p:cNvSpPr>
          <p:nvPr/>
        </p:nvSpPr>
        <p:spPr bwMode="auto">
          <a:xfrm>
            <a:off x="175642" y="6381328"/>
            <a:ext cx="993641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F9900"/>
              </a:buClr>
              <a:buSzPct val="115000"/>
              <a:buChar char="•"/>
              <a:defRPr sz="3200" b="1">
                <a:solidFill>
                  <a:schemeClr val="bg1"/>
                </a:solidFill>
                <a:latin typeface="Tahoma" panose="020B0604030504040204" pitchFamily="34" charset="0"/>
                <a:ea typeface="Arial Unicode MS" panose="020B0604020202020204" pitchFamily="34" charset="-128"/>
              </a:defRPr>
            </a:lvl1pPr>
            <a:lvl2pPr marL="742950" indent="-285750">
              <a:spcBef>
                <a:spcPct val="20000"/>
              </a:spcBef>
              <a:buChar char="–"/>
              <a:defRPr sz="2800" b="1">
                <a:solidFill>
                  <a:schemeClr val="bg1"/>
                </a:solidFill>
                <a:latin typeface="Tahoma" panose="020B0604030504040204" pitchFamily="34" charset="0"/>
                <a:ea typeface="Arial Unicode MS" panose="020B0604020202020204" pitchFamily="34" charset="-128"/>
              </a:defRPr>
            </a:lvl2pPr>
            <a:lvl3pPr marL="1143000" indent="-228600">
              <a:spcBef>
                <a:spcPct val="20000"/>
              </a:spcBef>
              <a:buChar char="•"/>
              <a:defRPr sz="2400" b="1">
                <a:solidFill>
                  <a:schemeClr val="bg1"/>
                </a:solidFill>
                <a:latin typeface="Tahoma" panose="020B0604030504040204" pitchFamily="34" charset="0"/>
                <a:ea typeface="Arial Unicode MS" panose="020B0604020202020204" pitchFamily="34" charset="-128"/>
              </a:defRPr>
            </a:lvl3pPr>
            <a:lvl4pPr marL="1600200" indent="-228600">
              <a:spcBef>
                <a:spcPct val="20000"/>
              </a:spcBef>
              <a:buChar char="–"/>
              <a:defRPr sz="2000" b="1">
                <a:solidFill>
                  <a:schemeClr val="bg1"/>
                </a:solidFill>
                <a:latin typeface="Tahoma" panose="020B0604030504040204" pitchFamily="34" charset="0"/>
                <a:ea typeface="Arial Unicode MS" panose="020B0604020202020204" pitchFamily="34" charset="-128"/>
              </a:defRPr>
            </a:lvl4pPr>
            <a:lvl5pPr marL="2057400" indent="-228600">
              <a:spcBef>
                <a:spcPct val="20000"/>
              </a:spcBef>
              <a:buChar char="»"/>
              <a:defRPr sz="2000" b="1">
                <a:solidFill>
                  <a:schemeClr val="bg1"/>
                </a:solidFill>
                <a:latin typeface="Tahoma" panose="020B0604030504040204" pitchFamily="34" charset="0"/>
                <a:ea typeface="Arial Unicode MS" panose="020B0604020202020204" pitchFamily="34" charset="-128"/>
              </a:defRPr>
            </a:lvl5pPr>
            <a:lvl6pPr marL="25146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6pPr>
            <a:lvl7pPr marL="29718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7pPr>
            <a:lvl8pPr marL="34290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8pPr>
            <a:lvl9pPr marL="38862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9pPr>
          </a:lstStyle>
          <a:p>
            <a:pPr eaLnBrk="1" hangingPunct="1">
              <a:spcBef>
                <a:spcPct val="0"/>
              </a:spcBef>
              <a:buClrTx/>
              <a:buSzTx/>
              <a:buFontTx/>
              <a:buNone/>
            </a:pPr>
            <a:r>
              <a:rPr lang="en-US" altLang="el-GR" sz="1600" b="0" dirty="0">
                <a:solidFill>
                  <a:srgbClr val="FFFF00"/>
                </a:solidFill>
                <a:latin typeface="Calibri" panose="020F0502020204030204" pitchFamily="34" charset="0"/>
              </a:rPr>
              <a:t>Lopes van </a:t>
            </a:r>
            <a:r>
              <a:rPr lang="en-US" altLang="el-GR" sz="1600" b="0" dirty="0" err="1">
                <a:solidFill>
                  <a:srgbClr val="FFFF00"/>
                </a:solidFill>
                <a:latin typeface="Calibri" panose="020F0502020204030204" pitchFamily="34" charset="0"/>
              </a:rPr>
              <a:t>Balen</a:t>
            </a:r>
            <a:r>
              <a:rPr lang="en-US" altLang="el-GR" sz="1600" b="0" dirty="0">
                <a:solidFill>
                  <a:srgbClr val="FFFF00"/>
                </a:solidFill>
                <a:latin typeface="Calibri" panose="020F0502020204030204" pitchFamily="34" charset="0"/>
              </a:rPr>
              <a:t> et al 					       </a:t>
            </a:r>
            <a:r>
              <a:rPr lang="el-GR" altLang="el-GR" sz="1600" b="0" dirty="0">
                <a:solidFill>
                  <a:srgbClr val="FFFF00"/>
                </a:solidFill>
                <a:latin typeface="Calibri" panose="020F0502020204030204" pitchFamily="34" charset="0"/>
              </a:rPr>
              <a:t>		</a:t>
            </a:r>
            <a:r>
              <a:rPr lang="en-US" altLang="el-GR" sz="1600" b="0" dirty="0">
                <a:solidFill>
                  <a:srgbClr val="FFFF00"/>
                </a:solidFill>
                <a:latin typeface="Calibri" panose="020F0502020204030204" pitchFamily="34" charset="0"/>
              </a:rPr>
              <a:t> J Nephrol (2017) 30:403–409</a:t>
            </a:r>
            <a:endParaRPr lang="el-GR" altLang="el-GR" sz="1600" b="0" dirty="0">
              <a:solidFill>
                <a:srgbClr val="FFFF00"/>
              </a:solidFill>
              <a:latin typeface="Calibri" panose="020F0502020204030204" pitchFamily="34" charset="0"/>
            </a:endParaRPr>
          </a:p>
        </p:txBody>
      </p:sp>
      <p:sp>
        <p:nvSpPr>
          <p:cNvPr id="6" name="Rectangle 5">
            <a:extLst>
              <a:ext uri="{FF2B5EF4-FFF2-40B4-BE49-F238E27FC236}">
                <a16:creationId xmlns:a16="http://schemas.microsoft.com/office/drawing/2014/main" id="{21D95277-475D-2F24-D084-FDACA12DA40F}"/>
              </a:ext>
            </a:extLst>
          </p:cNvPr>
          <p:cNvSpPr/>
          <p:nvPr/>
        </p:nvSpPr>
        <p:spPr>
          <a:xfrm>
            <a:off x="2059285" y="2855986"/>
            <a:ext cx="791964" cy="1800225"/>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l-GR" sz="3201"/>
          </a:p>
        </p:txBody>
      </p:sp>
      <p:sp>
        <p:nvSpPr>
          <p:cNvPr id="8" name="Oval 7">
            <a:extLst>
              <a:ext uri="{FF2B5EF4-FFF2-40B4-BE49-F238E27FC236}">
                <a16:creationId xmlns:a16="http://schemas.microsoft.com/office/drawing/2014/main" id="{736BA0EC-87FA-F125-8D32-CBE5A939AF10}"/>
              </a:ext>
            </a:extLst>
          </p:cNvPr>
          <p:cNvSpPr/>
          <p:nvPr/>
        </p:nvSpPr>
        <p:spPr>
          <a:xfrm>
            <a:off x="6091535" y="3360812"/>
            <a:ext cx="647700" cy="360363"/>
          </a:xfrm>
          <a:prstGeom prst="ellipse">
            <a:avLst/>
          </a:prstGeom>
          <a:solidFill>
            <a:srgbClr val="FF0000">
              <a:alpha val="28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l-GR" sz="3201"/>
          </a:p>
        </p:txBody>
      </p:sp>
      <p:sp>
        <p:nvSpPr>
          <p:cNvPr id="9" name="Oval 8">
            <a:extLst>
              <a:ext uri="{FF2B5EF4-FFF2-40B4-BE49-F238E27FC236}">
                <a16:creationId xmlns:a16="http://schemas.microsoft.com/office/drawing/2014/main" id="{88198731-7078-2E60-B196-CA41864CC696}"/>
              </a:ext>
            </a:extLst>
          </p:cNvPr>
          <p:cNvSpPr/>
          <p:nvPr/>
        </p:nvSpPr>
        <p:spPr>
          <a:xfrm>
            <a:off x="6091535" y="3721175"/>
            <a:ext cx="576262" cy="358775"/>
          </a:xfrm>
          <a:prstGeom prst="ellipse">
            <a:avLst/>
          </a:prstGeom>
          <a:solidFill>
            <a:srgbClr val="FF0000">
              <a:alpha val="28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l-GR" sz="3201"/>
          </a:p>
        </p:txBody>
      </p:sp>
      <p:sp>
        <p:nvSpPr>
          <p:cNvPr id="10" name="Oval 9">
            <a:extLst>
              <a:ext uri="{FF2B5EF4-FFF2-40B4-BE49-F238E27FC236}">
                <a16:creationId xmlns:a16="http://schemas.microsoft.com/office/drawing/2014/main" id="{02D025CD-B8BB-B611-7D68-1459476C58CC}"/>
              </a:ext>
            </a:extLst>
          </p:cNvPr>
          <p:cNvSpPr/>
          <p:nvPr/>
        </p:nvSpPr>
        <p:spPr>
          <a:xfrm>
            <a:off x="6020098" y="4008512"/>
            <a:ext cx="576263" cy="360363"/>
          </a:xfrm>
          <a:prstGeom prst="ellipse">
            <a:avLst/>
          </a:prstGeom>
          <a:solidFill>
            <a:srgbClr val="FF0000">
              <a:alpha val="28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l-GR" sz="3201"/>
          </a:p>
        </p:txBody>
      </p:sp>
      <p:sp>
        <p:nvSpPr>
          <p:cNvPr id="11" name="Oval 10">
            <a:extLst>
              <a:ext uri="{FF2B5EF4-FFF2-40B4-BE49-F238E27FC236}">
                <a16:creationId xmlns:a16="http://schemas.microsoft.com/office/drawing/2014/main" id="{573129E7-E446-E1FE-332E-AB6E65D49C5F}"/>
              </a:ext>
            </a:extLst>
          </p:cNvPr>
          <p:cNvSpPr/>
          <p:nvPr/>
        </p:nvSpPr>
        <p:spPr>
          <a:xfrm>
            <a:off x="5875636" y="4297437"/>
            <a:ext cx="503237" cy="431800"/>
          </a:xfrm>
          <a:prstGeom prst="ellipse">
            <a:avLst/>
          </a:prstGeom>
          <a:solidFill>
            <a:srgbClr val="FF0000">
              <a:alpha val="28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l-GR" sz="3201"/>
          </a:p>
        </p:txBody>
      </p:sp>
      <p:sp>
        <p:nvSpPr>
          <p:cNvPr id="12" name="Oval 11">
            <a:extLst>
              <a:ext uri="{FF2B5EF4-FFF2-40B4-BE49-F238E27FC236}">
                <a16:creationId xmlns:a16="http://schemas.microsoft.com/office/drawing/2014/main" id="{362A68E4-014A-A49A-0DBA-9D4FC9685A12}"/>
              </a:ext>
            </a:extLst>
          </p:cNvPr>
          <p:cNvSpPr/>
          <p:nvPr/>
        </p:nvSpPr>
        <p:spPr>
          <a:xfrm>
            <a:off x="6020097" y="4656212"/>
            <a:ext cx="431800" cy="360363"/>
          </a:xfrm>
          <a:prstGeom prst="ellipse">
            <a:avLst/>
          </a:prstGeom>
          <a:solidFill>
            <a:srgbClr val="FF0000">
              <a:alpha val="28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l-GR" sz="3201"/>
          </a:p>
        </p:txBody>
      </p:sp>
      <p:sp>
        <p:nvSpPr>
          <p:cNvPr id="2" name="Βέλος: Δεξιό 1">
            <a:extLst>
              <a:ext uri="{FF2B5EF4-FFF2-40B4-BE49-F238E27FC236}">
                <a16:creationId xmlns:a16="http://schemas.microsoft.com/office/drawing/2014/main" id="{6CB14F97-F8B4-6049-E77A-4B0F3E36EC0F}"/>
              </a:ext>
            </a:extLst>
          </p:cNvPr>
          <p:cNvSpPr/>
          <p:nvPr/>
        </p:nvSpPr>
        <p:spPr>
          <a:xfrm rot="5400000">
            <a:off x="6336208" y="3855926"/>
            <a:ext cx="1347776" cy="252799"/>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sz="3201"/>
          </a:p>
        </p:txBody>
      </p:sp>
      <p:sp>
        <p:nvSpPr>
          <p:cNvPr id="4" name="Βέλος: Δεξιό 1">
            <a:extLst>
              <a:ext uri="{FF2B5EF4-FFF2-40B4-BE49-F238E27FC236}">
                <a16:creationId xmlns:a16="http://schemas.microsoft.com/office/drawing/2014/main" id="{8FA3BE7E-E4E8-EE91-CA22-A1BE55183646}"/>
              </a:ext>
            </a:extLst>
          </p:cNvPr>
          <p:cNvSpPr/>
          <p:nvPr/>
        </p:nvSpPr>
        <p:spPr>
          <a:xfrm rot="16200000">
            <a:off x="6884532" y="4731850"/>
            <a:ext cx="255101" cy="248832"/>
          </a:xfrm>
          <a:prstGeom prst="rightArrow">
            <a:avLst/>
          </a:prstGeom>
          <a:solidFill>
            <a:srgbClr val="FFC000"/>
          </a:solidFill>
          <a:effectLst>
            <a:glow rad="139700">
              <a:schemeClr val="accent2">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sz="3201"/>
          </a:p>
        </p:txBody>
      </p:sp>
      <p:sp>
        <p:nvSpPr>
          <p:cNvPr id="5" name="Rectangle 4">
            <a:extLst>
              <a:ext uri="{FF2B5EF4-FFF2-40B4-BE49-F238E27FC236}">
                <a16:creationId xmlns:a16="http://schemas.microsoft.com/office/drawing/2014/main" id="{F28BCBAE-1F26-C842-EF88-EDF5DB7E0083}"/>
              </a:ext>
            </a:extLst>
          </p:cNvPr>
          <p:cNvSpPr/>
          <p:nvPr/>
        </p:nvSpPr>
        <p:spPr>
          <a:xfrm>
            <a:off x="2059161" y="4656708"/>
            <a:ext cx="791964" cy="431801"/>
          </a:xfrm>
          <a:prstGeom prst="rect">
            <a:avLst/>
          </a:prstGeom>
          <a:noFill/>
          <a:ln w="38100">
            <a:solidFill>
              <a:srgbClr val="FFC000"/>
            </a:solidFill>
          </a:ln>
          <a:effectLst>
            <a:glow rad="101600">
              <a:schemeClr val="accent2">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l-GR" sz="3201"/>
          </a:p>
        </p:txBody>
      </p:sp>
      <p:sp>
        <p:nvSpPr>
          <p:cNvPr id="15" name="Rectangle 14"/>
          <p:cNvSpPr/>
          <p:nvPr/>
        </p:nvSpPr>
        <p:spPr>
          <a:xfrm>
            <a:off x="2119164" y="5373216"/>
            <a:ext cx="6264696" cy="430887"/>
          </a:xfrm>
          <a:prstGeom prst="rect">
            <a:avLst/>
          </a:prstGeom>
          <a:solidFill>
            <a:srgbClr val="7030A0"/>
          </a:solidFill>
        </p:spPr>
        <p:txBody>
          <a:bodyPr wrap="square">
            <a:spAutoFit/>
          </a:bodyPr>
          <a:lstStyle/>
          <a:p>
            <a:pPr algn="ctr"/>
            <a:r>
              <a:rPr lang="en-US" sz="2200" i="1" kern="0" dirty="0">
                <a:solidFill>
                  <a:srgbClr val="FFC000"/>
                </a:solidFill>
                <a:effectLst>
                  <a:glow rad="228600">
                    <a:schemeClr val="accent2">
                      <a:satMod val="175000"/>
                      <a:alpha val="40000"/>
                    </a:schemeClr>
                  </a:glow>
                </a:effectLst>
                <a:cs typeface="Calibri" panose="020F0502020204030204" pitchFamily="34" charset="0"/>
              </a:rPr>
              <a:t>Starts </a:t>
            </a:r>
            <a:r>
              <a:rPr lang="en-US" sz="2200" i="1" u="sng" kern="0" dirty="0">
                <a:solidFill>
                  <a:srgbClr val="FFC000"/>
                </a:solidFill>
                <a:effectLst>
                  <a:glow rad="228600">
                    <a:schemeClr val="accent2">
                      <a:satMod val="175000"/>
                      <a:alpha val="40000"/>
                    </a:schemeClr>
                  </a:glow>
                </a:effectLst>
                <a:cs typeface="Calibri" panose="020F0502020204030204" pitchFamily="34" charset="0"/>
              </a:rPr>
              <a:t>to rise again </a:t>
            </a:r>
            <a:r>
              <a:rPr lang="en-US" sz="2200" i="1" kern="0" dirty="0">
                <a:solidFill>
                  <a:srgbClr val="FFC000"/>
                </a:solidFill>
                <a:effectLst>
                  <a:glow rad="228600">
                    <a:schemeClr val="accent2">
                      <a:satMod val="175000"/>
                      <a:alpha val="40000"/>
                    </a:schemeClr>
                  </a:glow>
                </a:effectLst>
                <a:cs typeface="Calibri" panose="020F0502020204030204" pitchFamily="34" charset="0"/>
              </a:rPr>
              <a:t>24 months postpartum …</a:t>
            </a:r>
            <a:endParaRPr lang="el-GR" sz="2200" dirty="0">
              <a:effectLst>
                <a:glow rad="228600">
                  <a:schemeClr val="accent2">
                    <a:satMod val="175000"/>
                    <a:alpha val="4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 grpId="0" animBg="1"/>
      <p:bldP spid="5" grpId="0" animBg="1"/>
      <p:bldP spid="1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4">
            <a:extLst>
              <a:ext uri="{FF2B5EF4-FFF2-40B4-BE49-F238E27FC236}">
                <a16:creationId xmlns:a16="http://schemas.microsoft.com/office/drawing/2014/main" id="{C1A669AE-E1E7-0AED-0E61-925C84CEF107}"/>
              </a:ext>
            </a:extLst>
          </p:cNvPr>
          <p:cNvSpPr>
            <a:spLocks noChangeArrowheads="1"/>
          </p:cNvSpPr>
          <p:nvPr/>
        </p:nvSpPr>
        <p:spPr bwMode="auto">
          <a:xfrm>
            <a:off x="4855468" y="2761183"/>
            <a:ext cx="489654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F9900"/>
              </a:buClr>
              <a:buSzPct val="115000"/>
              <a:buChar char="•"/>
              <a:defRPr sz="3200" b="1">
                <a:solidFill>
                  <a:schemeClr val="bg1"/>
                </a:solidFill>
                <a:latin typeface="Tahoma" panose="020B0604030504040204" pitchFamily="34" charset="0"/>
                <a:ea typeface="Arial Unicode MS" panose="020B0604020202020204" pitchFamily="34" charset="-128"/>
              </a:defRPr>
            </a:lvl1pPr>
            <a:lvl2pPr marL="742950" indent="-285750">
              <a:spcBef>
                <a:spcPct val="20000"/>
              </a:spcBef>
              <a:buChar char="–"/>
              <a:defRPr sz="2800" b="1">
                <a:solidFill>
                  <a:schemeClr val="bg1"/>
                </a:solidFill>
                <a:latin typeface="Tahoma" panose="020B0604030504040204" pitchFamily="34" charset="0"/>
                <a:ea typeface="Arial Unicode MS" panose="020B0604020202020204" pitchFamily="34" charset="-128"/>
              </a:defRPr>
            </a:lvl2pPr>
            <a:lvl3pPr marL="1143000" indent="-228600">
              <a:spcBef>
                <a:spcPct val="20000"/>
              </a:spcBef>
              <a:buChar char="•"/>
              <a:defRPr sz="2400" b="1">
                <a:solidFill>
                  <a:schemeClr val="bg1"/>
                </a:solidFill>
                <a:latin typeface="Tahoma" panose="020B0604030504040204" pitchFamily="34" charset="0"/>
                <a:ea typeface="Arial Unicode MS" panose="020B0604020202020204" pitchFamily="34" charset="-128"/>
              </a:defRPr>
            </a:lvl3pPr>
            <a:lvl4pPr marL="1600200" indent="-228600">
              <a:spcBef>
                <a:spcPct val="20000"/>
              </a:spcBef>
              <a:buChar char="–"/>
              <a:defRPr sz="2000" b="1">
                <a:solidFill>
                  <a:schemeClr val="bg1"/>
                </a:solidFill>
                <a:latin typeface="Tahoma" panose="020B0604030504040204" pitchFamily="34" charset="0"/>
                <a:ea typeface="Arial Unicode MS" panose="020B0604020202020204" pitchFamily="34" charset="-128"/>
              </a:defRPr>
            </a:lvl4pPr>
            <a:lvl5pPr marL="2057400" indent="-228600">
              <a:spcBef>
                <a:spcPct val="20000"/>
              </a:spcBef>
              <a:buChar char="»"/>
              <a:defRPr sz="2000" b="1">
                <a:solidFill>
                  <a:schemeClr val="bg1"/>
                </a:solidFill>
                <a:latin typeface="Tahoma" panose="020B0604030504040204" pitchFamily="34" charset="0"/>
                <a:ea typeface="Arial Unicode MS" panose="020B0604020202020204" pitchFamily="34" charset="-128"/>
              </a:defRPr>
            </a:lvl5pPr>
            <a:lvl6pPr marL="25146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6pPr>
            <a:lvl7pPr marL="29718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7pPr>
            <a:lvl8pPr marL="34290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8pPr>
            <a:lvl9pPr marL="38862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9pPr>
          </a:lstStyle>
          <a:p>
            <a:pPr eaLnBrk="1" hangingPunct="1">
              <a:spcBef>
                <a:spcPct val="0"/>
              </a:spcBef>
              <a:buClrTx/>
              <a:buSzTx/>
              <a:buFontTx/>
              <a:buNone/>
            </a:pPr>
            <a:r>
              <a:rPr lang="en-US" altLang="en-US" sz="1400" b="0" i="1" dirty="0">
                <a:solidFill>
                  <a:srgbClr val="FFFF00"/>
                </a:solidFill>
                <a:latin typeface="Calibri" panose="020F0502020204030204" pitchFamily="34" charset="0"/>
                <a:cs typeface="Calibri" panose="020F0502020204030204" pitchFamily="34" charset="0"/>
              </a:rPr>
              <a:t>Bar J et al 	     Nephrol Dial </a:t>
            </a:r>
            <a:r>
              <a:rPr lang="en-US" altLang="en-US" sz="1400" b="0" i="1" dirty="0" err="1">
                <a:solidFill>
                  <a:srgbClr val="FFFF00"/>
                </a:solidFill>
                <a:latin typeface="Calibri" panose="020F0502020204030204" pitchFamily="34" charset="0"/>
                <a:cs typeface="Calibri" panose="020F0502020204030204" pitchFamily="34" charset="0"/>
              </a:rPr>
              <a:t>Tranplant</a:t>
            </a:r>
            <a:r>
              <a:rPr lang="en-US" altLang="en-US" sz="1400" b="0" i="1" dirty="0">
                <a:solidFill>
                  <a:srgbClr val="FFFF00"/>
                </a:solidFill>
                <a:latin typeface="Calibri" panose="020F0502020204030204" pitchFamily="34" charset="0"/>
                <a:cs typeface="Calibri" panose="020F0502020204030204" pitchFamily="34" charset="0"/>
              </a:rPr>
              <a:t> (1999) 14: 1129–1132</a:t>
            </a:r>
          </a:p>
        </p:txBody>
      </p:sp>
      <p:sp>
        <p:nvSpPr>
          <p:cNvPr id="59395" name="TextBox 1">
            <a:extLst>
              <a:ext uri="{FF2B5EF4-FFF2-40B4-BE49-F238E27FC236}">
                <a16:creationId xmlns:a16="http://schemas.microsoft.com/office/drawing/2014/main" id="{D98D5968-C2AC-619F-9DD4-3A1EFE8B1311}"/>
              </a:ext>
            </a:extLst>
          </p:cNvPr>
          <p:cNvSpPr txBox="1">
            <a:spLocks noChangeArrowheads="1"/>
          </p:cNvSpPr>
          <p:nvPr/>
        </p:nvSpPr>
        <p:spPr bwMode="auto">
          <a:xfrm>
            <a:off x="585580" y="2220833"/>
            <a:ext cx="9217025" cy="400110"/>
          </a:xfrm>
          <a:prstGeom prst="rect">
            <a:avLst/>
          </a:prstGeom>
          <a:noFill/>
          <a:ln w="12700">
            <a:noFill/>
            <a:miter lim="800000"/>
            <a:headEnd/>
            <a:tailEnd/>
          </a:ln>
        </p:spPr>
        <p:txBody>
          <a:bodyPr>
            <a:spAutoFit/>
          </a:bodyPr>
          <a:lstStyle>
            <a:lvl1pPr marL="342900" indent="-342900">
              <a:spcBef>
                <a:spcPct val="20000"/>
              </a:spcBef>
              <a:buClr>
                <a:srgbClr val="FF9900"/>
              </a:buClr>
              <a:buSzPct val="115000"/>
              <a:buChar char="•"/>
              <a:defRPr sz="3200" b="1">
                <a:solidFill>
                  <a:schemeClr val="bg1"/>
                </a:solidFill>
                <a:latin typeface="Tahoma" panose="020B0604030504040204" pitchFamily="34" charset="0"/>
                <a:ea typeface="Arial Unicode MS" panose="020B0604020202020204" pitchFamily="34" charset="-128"/>
              </a:defRPr>
            </a:lvl1pPr>
            <a:lvl2pPr marL="742950" indent="-285750">
              <a:spcBef>
                <a:spcPct val="20000"/>
              </a:spcBef>
              <a:buChar char="–"/>
              <a:defRPr sz="2800" b="1">
                <a:solidFill>
                  <a:schemeClr val="bg1"/>
                </a:solidFill>
                <a:latin typeface="Tahoma" panose="020B0604030504040204" pitchFamily="34" charset="0"/>
                <a:ea typeface="Arial Unicode MS" panose="020B0604020202020204" pitchFamily="34" charset="-128"/>
              </a:defRPr>
            </a:lvl2pPr>
            <a:lvl3pPr marL="1143000" indent="-228600">
              <a:spcBef>
                <a:spcPct val="20000"/>
              </a:spcBef>
              <a:buChar char="•"/>
              <a:defRPr sz="2400" b="1">
                <a:solidFill>
                  <a:schemeClr val="bg1"/>
                </a:solidFill>
                <a:latin typeface="Tahoma" panose="020B0604030504040204" pitchFamily="34" charset="0"/>
                <a:ea typeface="Arial Unicode MS" panose="020B0604020202020204" pitchFamily="34" charset="-128"/>
              </a:defRPr>
            </a:lvl3pPr>
            <a:lvl4pPr marL="1600200" indent="-228600">
              <a:spcBef>
                <a:spcPct val="20000"/>
              </a:spcBef>
              <a:buChar char="–"/>
              <a:defRPr sz="2000" b="1">
                <a:solidFill>
                  <a:schemeClr val="bg1"/>
                </a:solidFill>
                <a:latin typeface="Tahoma" panose="020B0604030504040204" pitchFamily="34" charset="0"/>
                <a:ea typeface="Arial Unicode MS" panose="020B0604020202020204" pitchFamily="34" charset="-128"/>
              </a:defRPr>
            </a:lvl4pPr>
            <a:lvl5pPr marL="2057400" indent="-228600">
              <a:spcBef>
                <a:spcPct val="20000"/>
              </a:spcBef>
              <a:buChar char="»"/>
              <a:defRPr sz="2000" b="1">
                <a:solidFill>
                  <a:schemeClr val="bg1"/>
                </a:solidFill>
                <a:latin typeface="Tahoma" panose="020B0604030504040204" pitchFamily="34" charset="0"/>
                <a:ea typeface="Arial Unicode MS" panose="020B0604020202020204" pitchFamily="34" charset="-128"/>
              </a:defRPr>
            </a:lvl5pPr>
            <a:lvl6pPr marL="25146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6pPr>
            <a:lvl7pPr marL="29718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7pPr>
            <a:lvl8pPr marL="34290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8pPr>
            <a:lvl9pPr marL="38862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9pPr>
          </a:lstStyle>
          <a:p>
            <a:pPr marL="355625" indent="-355625" eaLnBrk="1" hangingPunct="1">
              <a:spcBef>
                <a:spcPct val="0"/>
              </a:spcBef>
              <a:buClrTx/>
              <a:buSzTx/>
            </a:pPr>
            <a:r>
              <a:rPr lang="en-US" altLang="en-US" sz="2000" dirty="0">
                <a:solidFill>
                  <a:srgbClr val="00FFFF"/>
                </a:solidFill>
                <a:latin typeface="Calibri" panose="020F0502020204030204" pitchFamily="34" charset="0"/>
                <a:cs typeface="Calibri" panose="020F0502020204030204" pitchFamily="34" charset="0"/>
              </a:rPr>
              <a:t>40%</a:t>
            </a:r>
            <a:r>
              <a:rPr lang="en-US" altLang="en-US" sz="2000" dirty="0">
                <a:solidFill>
                  <a:srgbClr val="FFFF00"/>
                </a:solidFill>
                <a:latin typeface="Calibri" panose="020F0502020204030204" pitchFamily="34" charset="0"/>
                <a:cs typeface="Calibri" panose="020F0502020204030204" pitchFamily="34" charset="0"/>
              </a:rPr>
              <a:t>  </a:t>
            </a:r>
            <a:r>
              <a:rPr lang="en-US" altLang="en-US" sz="2000" b="0" dirty="0">
                <a:solidFill>
                  <a:srgbClr val="FFFF00"/>
                </a:solidFill>
                <a:latin typeface="Calibri" panose="020F0502020204030204" pitchFamily="34" charset="0"/>
                <a:cs typeface="Calibri" panose="020F0502020204030204" pitchFamily="34" charset="0"/>
              </a:rPr>
              <a:t>of women </a:t>
            </a:r>
            <a:r>
              <a:rPr lang="el-GR" altLang="en-US" sz="2000" dirty="0">
                <a:solidFill>
                  <a:srgbClr val="00FFFF"/>
                </a:solidFill>
                <a:latin typeface="Calibri" panose="020F0502020204030204" pitchFamily="34" charset="0"/>
                <a:cs typeface="Calibri" panose="020F0502020204030204" pitchFamily="34" charset="0"/>
              </a:rPr>
              <a:t>3-5 </a:t>
            </a:r>
            <a:r>
              <a:rPr lang="en-US" altLang="en-US" sz="2000" dirty="0">
                <a:solidFill>
                  <a:srgbClr val="00FFFF"/>
                </a:solidFill>
                <a:latin typeface="Calibri" panose="020F0502020204030204" pitchFamily="34" charset="0"/>
                <a:cs typeface="Calibri" panose="020F0502020204030204" pitchFamily="34" charset="0"/>
              </a:rPr>
              <a:t>years </a:t>
            </a:r>
            <a:r>
              <a:rPr lang="en-US" altLang="en-US" sz="2000" b="0" dirty="0">
                <a:solidFill>
                  <a:srgbClr val="FFFF00"/>
                </a:solidFill>
                <a:latin typeface="Calibri" panose="020F0502020204030204" pitchFamily="34" charset="0"/>
                <a:cs typeface="Calibri" panose="020F0502020204030204" pitchFamily="34" charset="0"/>
              </a:rPr>
              <a:t>post pre-</a:t>
            </a:r>
            <a:r>
              <a:rPr lang="en-US" altLang="en-US" sz="2000" b="0" dirty="0" err="1">
                <a:solidFill>
                  <a:srgbClr val="FFFF00"/>
                </a:solidFill>
                <a:latin typeface="Calibri" panose="020F0502020204030204" pitchFamily="34" charset="0"/>
                <a:cs typeface="Calibri" panose="020F0502020204030204" pitchFamily="34" charset="0"/>
              </a:rPr>
              <a:t>eclampsia</a:t>
            </a:r>
            <a:r>
              <a:rPr lang="en-US" altLang="en-US" sz="2000" b="0" dirty="0">
                <a:solidFill>
                  <a:srgbClr val="FFFF00"/>
                </a:solidFill>
                <a:latin typeface="Calibri" panose="020F0502020204030204" pitchFamily="34" charset="0"/>
                <a:cs typeface="Calibri" panose="020F0502020204030204" pitchFamily="34" charset="0"/>
              </a:rPr>
              <a:t> </a:t>
            </a:r>
            <a:r>
              <a:rPr lang="el-GR" altLang="en-US" sz="2000" b="0" dirty="0">
                <a:solidFill>
                  <a:srgbClr val="FFFF00"/>
                </a:solidFill>
                <a:latin typeface="Calibri" panose="020F0502020204030204" pitchFamily="34" charset="0"/>
                <a:cs typeface="Calibri" panose="020F0502020204030204" pitchFamily="34" charset="0"/>
              </a:rPr>
              <a:t>(</a:t>
            </a:r>
            <a:r>
              <a:rPr lang="en-US" altLang="en-US" sz="2000" b="0" dirty="0">
                <a:solidFill>
                  <a:srgbClr val="FFFF00"/>
                </a:solidFill>
                <a:latin typeface="Calibri" panose="020F0502020204030204" pitchFamily="34" charset="0"/>
                <a:cs typeface="Calibri" panose="020F0502020204030204" pitchFamily="34" charset="0"/>
              </a:rPr>
              <a:t>versus  </a:t>
            </a:r>
            <a:r>
              <a:rPr lang="el-GR" altLang="en-US" sz="2000" b="0" dirty="0">
                <a:solidFill>
                  <a:srgbClr val="FFFF00"/>
                </a:solidFill>
                <a:latin typeface="Calibri" panose="020F0502020204030204" pitchFamily="34" charset="0"/>
                <a:cs typeface="Calibri" panose="020F0502020204030204" pitchFamily="34" charset="0"/>
              </a:rPr>
              <a:t>0% </a:t>
            </a:r>
            <a:r>
              <a:rPr lang="en-US" altLang="en-US" sz="2000" b="0" dirty="0">
                <a:solidFill>
                  <a:srgbClr val="FFFF00"/>
                </a:solidFill>
                <a:latin typeface="Calibri" panose="020F0502020204030204" pitchFamily="34" charset="0"/>
                <a:cs typeface="Calibri" panose="020F0502020204030204" pitchFamily="34" charset="0"/>
              </a:rPr>
              <a:t> controls)</a:t>
            </a:r>
            <a:r>
              <a:rPr lang="el-GR" altLang="en-US" sz="2000" b="0" dirty="0">
                <a:solidFill>
                  <a:srgbClr val="FFFF00"/>
                </a:solidFill>
                <a:latin typeface="Calibri" panose="020F0502020204030204" pitchFamily="34" charset="0"/>
                <a:cs typeface="Calibri" panose="020F0502020204030204" pitchFamily="34" charset="0"/>
              </a:rPr>
              <a:t>           </a:t>
            </a:r>
            <a:endParaRPr lang="en-US" altLang="en-US" sz="2000" b="0" i="1" dirty="0">
              <a:solidFill>
                <a:srgbClr val="00FFFF"/>
              </a:solidFill>
              <a:latin typeface="Calibri" panose="020F0502020204030204" pitchFamily="34" charset="0"/>
              <a:cs typeface="Calibri" panose="020F0502020204030204" pitchFamily="34" charset="0"/>
            </a:endParaRPr>
          </a:p>
        </p:txBody>
      </p:sp>
      <p:sp>
        <p:nvSpPr>
          <p:cNvPr id="59396" name="Rectangle 6">
            <a:extLst>
              <a:ext uri="{FF2B5EF4-FFF2-40B4-BE49-F238E27FC236}">
                <a16:creationId xmlns:a16="http://schemas.microsoft.com/office/drawing/2014/main" id="{50288E0F-DBCE-5802-432B-0E350645654F}"/>
              </a:ext>
            </a:extLst>
          </p:cNvPr>
          <p:cNvSpPr>
            <a:spLocks noChangeArrowheads="1"/>
          </p:cNvSpPr>
          <p:nvPr/>
        </p:nvSpPr>
        <p:spPr bwMode="auto">
          <a:xfrm>
            <a:off x="4279404" y="5713511"/>
            <a:ext cx="56886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F9900"/>
              </a:buClr>
              <a:buSzPct val="115000"/>
              <a:buChar char="•"/>
              <a:defRPr sz="3200" b="1">
                <a:solidFill>
                  <a:schemeClr val="bg1"/>
                </a:solidFill>
                <a:latin typeface="Tahoma" panose="020B0604030504040204" pitchFamily="34" charset="0"/>
                <a:ea typeface="Arial Unicode MS" panose="020B0604020202020204" pitchFamily="34" charset="-128"/>
              </a:defRPr>
            </a:lvl1pPr>
            <a:lvl2pPr marL="742950" indent="-285750">
              <a:spcBef>
                <a:spcPct val="20000"/>
              </a:spcBef>
              <a:buChar char="–"/>
              <a:defRPr sz="2800" b="1">
                <a:solidFill>
                  <a:schemeClr val="bg1"/>
                </a:solidFill>
                <a:latin typeface="Tahoma" panose="020B0604030504040204" pitchFamily="34" charset="0"/>
                <a:ea typeface="Arial Unicode MS" panose="020B0604020202020204" pitchFamily="34" charset="-128"/>
              </a:defRPr>
            </a:lvl2pPr>
            <a:lvl3pPr marL="1143000" indent="-228600">
              <a:spcBef>
                <a:spcPct val="20000"/>
              </a:spcBef>
              <a:buChar char="•"/>
              <a:defRPr sz="2400" b="1">
                <a:solidFill>
                  <a:schemeClr val="bg1"/>
                </a:solidFill>
                <a:latin typeface="Tahoma" panose="020B0604030504040204" pitchFamily="34" charset="0"/>
                <a:ea typeface="Arial Unicode MS" panose="020B0604020202020204" pitchFamily="34" charset="-128"/>
              </a:defRPr>
            </a:lvl3pPr>
            <a:lvl4pPr marL="1600200" indent="-228600">
              <a:spcBef>
                <a:spcPct val="20000"/>
              </a:spcBef>
              <a:buChar char="–"/>
              <a:defRPr sz="2000" b="1">
                <a:solidFill>
                  <a:schemeClr val="bg1"/>
                </a:solidFill>
                <a:latin typeface="Tahoma" panose="020B0604030504040204" pitchFamily="34" charset="0"/>
                <a:ea typeface="Arial Unicode MS" panose="020B0604020202020204" pitchFamily="34" charset="-128"/>
              </a:defRPr>
            </a:lvl4pPr>
            <a:lvl5pPr marL="2057400" indent="-228600">
              <a:spcBef>
                <a:spcPct val="20000"/>
              </a:spcBef>
              <a:buChar char="»"/>
              <a:defRPr sz="2000" b="1">
                <a:solidFill>
                  <a:schemeClr val="bg1"/>
                </a:solidFill>
                <a:latin typeface="Tahoma" panose="020B0604030504040204" pitchFamily="34" charset="0"/>
                <a:ea typeface="Arial Unicode MS" panose="020B0604020202020204" pitchFamily="34" charset="-128"/>
              </a:defRPr>
            </a:lvl5pPr>
            <a:lvl6pPr marL="25146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6pPr>
            <a:lvl7pPr marL="29718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7pPr>
            <a:lvl8pPr marL="34290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8pPr>
            <a:lvl9pPr marL="38862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9pPr>
          </a:lstStyle>
          <a:p>
            <a:pPr eaLnBrk="1" hangingPunct="1">
              <a:spcBef>
                <a:spcPct val="0"/>
              </a:spcBef>
              <a:buClrTx/>
              <a:buSzTx/>
              <a:buFontTx/>
              <a:buNone/>
            </a:pPr>
            <a:r>
              <a:rPr lang="en-US" altLang="en-US" sz="1400" b="0" i="1" dirty="0">
                <a:solidFill>
                  <a:srgbClr val="FFFF00"/>
                </a:solidFill>
                <a:latin typeface="Calibri" panose="020F0502020204030204" pitchFamily="34" charset="0"/>
                <a:cs typeface="Calibri" panose="020F0502020204030204" pitchFamily="34" charset="0"/>
              </a:rPr>
              <a:t>McDonald  SD  et al 	              Am J Kidney Dis. 2010 Jun;55(6):1026-39</a:t>
            </a:r>
          </a:p>
        </p:txBody>
      </p:sp>
      <p:sp>
        <p:nvSpPr>
          <p:cNvPr id="8" name="TextBox 7">
            <a:extLst>
              <a:ext uri="{FF2B5EF4-FFF2-40B4-BE49-F238E27FC236}">
                <a16:creationId xmlns:a16="http://schemas.microsoft.com/office/drawing/2014/main" id="{EEFC7E44-989C-1354-424C-264825CD37FA}"/>
              </a:ext>
            </a:extLst>
          </p:cNvPr>
          <p:cNvSpPr txBox="1"/>
          <p:nvPr/>
        </p:nvSpPr>
        <p:spPr>
          <a:xfrm>
            <a:off x="606995" y="3861048"/>
            <a:ext cx="9217025" cy="1477328"/>
          </a:xfrm>
          <a:prstGeom prst="rect">
            <a:avLst/>
          </a:prstGeom>
          <a:noFill/>
          <a:ln w="9525">
            <a:noFill/>
          </a:ln>
        </p:spPr>
        <p:txBody>
          <a:bodyPr>
            <a:spAutoFit/>
          </a:bodyPr>
          <a:lstStyle/>
          <a:p>
            <a:pPr marL="342900" indent="-342900" eaLnBrk="1" hangingPunct="1">
              <a:lnSpc>
                <a:spcPct val="150000"/>
              </a:lnSpc>
              <a:buFont typeface="Arial" panose="020B0604020202020204" pitchFamily="34" charset="0"/>
              <a:buChar char="•"/>
              <a:defRPr/>
            </a:pPr>
            <a:r>
              <a:rPr lang="en-US" sz="2000" dirty="0">
                <a:solidFill>
                  <a:srgbClr val="FFFF00"/>
                </a:solidFill>
                <a:cs typeface="Calibri" panose="020F0502020204030204" pitchFamily="34" charset="0"/>
              </a:rPr>
              <a:t>META-ANALYSIS </a:t>
            </a:r>
            <a:r>
              <a:rPr lang="el-GR" sz="2000" i="1" dirty="0">
                <a:solidFill>
                  <a:srgbClr val="FFFF00"/>
                </a:solidFill>
                <a:cs typeface="Calibri" panose="020F0502020204030204" pitchFamily="34" charset="0"/>
              </a:rPr>
              <a:t>:  </a:t>
            </a:r>
            <a:r>
              <a:rPr lang="en-US" sz="2000" i="1" dirty="0">
                <a:solidFill>
                  <a:srgbClr val="FFFF00"/>
                </a:solidFill>
                <a:cs typeface="Calibri" panose="020F0502020204030204" pitchFamily="34" charset="0"/>
              </a:rPr>
              <a:t> </a:t>
            </a:r>
            <a:r>
              <a:rPr lang="en-US" sz="2000" i="1" dirty="0">
                <a:solidFill>
                  <a:srgbClr val="00FFFF"/>
                </a:solidFill>
                <a:cs typeface="Calibri" panose="020F0502020204030204" pitchFamily="34" charset="0"/>
              </a:rPr>
              <a:t>      7 studies  </a:t>
            </a:r>
            <a:r>
              <a:rPr lang="el-GR" sz="1800" b="0" i="1" dirty="0">
                <a:solidFill>
                  <a:srgbClr val="FFFF00"/>
                </a:solidFill>
                <a:cs typeface="Calibri" panose="020F0502020204030204" pitchFamily="34" charset="0"/>
              </a:rPr>
              <a:t>(</a:t>
            </a:r>
            <a:r>
              <a:rPr lang="en-US" sz="1800" b="0" i="1" dirty="0">
                <a:solidFill>
                  <a:srgbClr val="FFFF00"/>
                </a:solidFill>
                <a:cs typeface="Calibri" panose="020F0502020204030204" pitchFamily="34" charset="0"/>
              </a:rPr>
              <a:t>273  PE   </a:t>
            </a:r>
            <a:r>
              <a:rPr lang="en-US" sz="1800" b="0" i="1" dirty="0" err="1">
                <a:solidFill>
                  <a:srgbClr val="FFFF00"/>
                </a:solidFill>
                <a:cs typeface="Calibri" panose="020F0502020204030204" pitchFamily="34" charset="0"/>
              </a:rPr>
              <a:t>vs</a:t>
            </a:r>
            <a:r>
              <a:rPr lang="el-GR" sz="1800" b="0" i="1" dirty="0">
                <a:solidFill>
                  <a:srgbClr val="FFFF00"/>
                </a:solidFill>
                <a:cs typeface="Calibri" panose="020F0502020204030204" pitchFamily="34" charset="0"/>
              </a:rPr>
              <a:t> </a:t>
            </a:r>
            <a:r>
              <a:rPr lang="en-US" sz="1800" b="0" i="1" dirty="0">
                <a:solidFill>
                  <a:srgbClr val="FFFF00"/>
                </a:solidFill>
                <a:cs typeface="Calibri" panose="020F0502020204030204" pitchFamily="34" charset="0"/>
              </a:rPr>
              <a:t>  333 control</a:t>
            </a:r>
            <a:r>
              <a:rPr lang="el-GR" sz="1800" b="0" i="1" dirty="0">
                <a:solidFill>
                  <a:srgbClr val="FFFF00"/>
                </a:solidFill>
                <a:cs typeface="Calibri" panose="020F0502020204030204" pitchFamily="34" charset="0"/>
              </a:rPr>
              <a:t>)</a:t>
            </a:r>
            <a:r>
              <a:rPr lang="en-US" sz="1800" b="0" dirty="0">
                <a:solidFill>
                  <a:srgbClr val="00FFFF"/>
                </a:solidFill>
                <a:cs typeface="Calibri" panose="020F0502020204030204" pitchFamily="34" charset="0"/>
              </a:rPr>
              <a:t> </a:t>
            </a:r>
            <a:r>
              <a:rPr lang="el-GR" sz="2000" b="0" dirty="0">
                <a:solidFill>
                  <a:srgbClr val="00FFFF"/>
                </a:solidFill>
                <a:cs typeface="Calibri" panose="020F0502020204030204" pitchFamily="34" charset="0"/>
              </a:rPr>
              <a:t>	   </a:t>
            </a:r>
            <a:r>
              <a:rPr lang="en-US" sz="2000" i="1" dirty="0">
                <a:solidFill>
                  <a:srgbClr val="00FFFF"/>
                </a:solidFill>
                <a:cs typeface="Calibri" panose="020F0502020204030204" pitchFamily="34" charset="0"/>
              </a:rPr>
              <a:t>7.1 years   follow up </a:t>
            </a:r>
            <a:endParaRPr lang="en-US" sz="2000" i="1" dirty="0">
              <a:solidFill>
                <a:srgbClr val="FFFF00"/>
              </a:solidFill>
              <a:cs typeface="Calibri" panose="020F0502020204030204" pitchFamily="34" charset="0"/>
            </a:endParaRPr>
          </a:p>
          <a:p>
            <a:pPr eaLnBrk="1" hangingPunct="1">
              <a:lnSpc>
                <a:spcPct val="150000"/>
              </a:lnSpc>
              <a:defRPr/>
            </a:pPr>
            <a:r>
              <a:rPr lang="el-GR" sz="2000" b="0" dirty="0">
                <a:solidFill>
                  <a:srgbClr val="FFFF00"/>
                </a:solidFill>
                <a:cs typeface="Calibri" panose="020F0502020204030204" pitchFamily="34" charset="0"/>
              </a:rPr>
              <a:t>	</a:t>
            </a:r>
            <a:r>
              <a:rPr lang="en-US" sz="2000" b="0" dirty="0">
                <a:solidFill>
                  <a:srgbClr val="FFFF00"/>
                </a:solidFill>
                <a:cs typeface="Calibri" panose="020F0502020204030204" pitchFamily="34" charset="0"/>
              </a:rPr>
              <a:t>		     </a:t>
            </a:r>
            <a:r>
              <a:rPr lang="en-US" sz="2000" dirty="0">
                <a:solidFill>
                  <a:srgbClr val="00FFFF"/>
                </a:solidFill>
                <a:cs typeface="Calibri" panose="020F0502020204030204" pitchFamily="34" charset="0"/>
              </a:rPr>
              <a:t>PE</a:t>
            </a:r>
            <a:r>
              <a:rPr lang="en-US" sz="2000" b="0" dirty="0">
                <a:solidFill>
                  <a:srgbClr val="FFFF00"/>
                </a:solidFill>
                <a:cs typeface="Calibri" panose="020F0502020204030204" pitchFamily="34" charset="0"/>
              </a:rPr>
              <a:t> history </a:t>
            </a:r>
            <a:r>
              <a:rPr lang="en-US" sz="2000" dirty="0">
                <a:solidFill>
                  <a:srgbClr val="FFFF00"/>
                </a:solidFill>
                <a:cs typeface="Calibri" panose="020F0502020204030204" pitchFamily="34" charset="0"/>
              </a:rPr>
              <a:t> </a:t>
            </a:r>
            <a:r>
              <a:rPr lang="en-US" sz="2000" dirty="0">
                <a:solidFill>
                  <a:srgbClr val="00FFFF"/>
                </a:solidFill>
                <a:cs typeface="Calibri" panose="020F0502020204030204" pitchFamily="34" charset="0"/>
              </a:rPr>
              <a:t>31%</a:t>
            </a:r>
            <a:r>
              <a:rPr lang="en-US" sz="2000" dirty="0">
                <a:solidFill>
                  <a:srgbClr val="FFFF00"/>
                </a:solidFill>
                <a:cs typeface="Calibri" panose="020F0502020204030204" pitchFamily="34" charset="0"/>
              </a:rPr>
              <a:t>      </a:t>
            </a:r>
            <a:r>
              <a:rPr lang="en-US" sz="2000" dirty="0" err="1">
                <a:solidFill>
                  <a:srgbClr val="FFFF00"/>
                </a:solidFill>
                <a:cs typeface="Calibri" panose="020F0502020204030204" pitchFamily="34" charset="0"/>
              </a:rPr>
              <a:t>vs</a:t>
            </a:r>
            <a:r>
              <a:rPr lang="en-US" sz="2000" dirty="0">
                <a:solidFill>
                  <a:srgbClr val="FFFF00"/>
                </a:solidFill>
                <a:cs typeface="Calibri" panose="020F0502020204030204" pitchFamily="34" charset="0"/>
              </a:rPr>
              <a:t>    7%  </a:t>
            </a:r>
            <a:r>
              <a:rPr lang="en-US" sz="2000" b="0" dirty="0">
                <a:solidFill>
                  <a:srgbClr val="FFFF00"/>
                </a:solidFill>
                <a:cs typeface="Calibri" panose="020F0502020204030204" pitchFamily="34" charset="0"/>
              </a:rPr>
              <a:t>controls</a:t>
            </a:r>
          </a:p>
          <a:p>
            <a:pPr algn="ctr" eaLnBrk="1" hangingPunct="1">
              <a:lnSpc>
                <a:spcPct val="150000"/>
              </a:lnSpc>
              <a:defRPr/>
            </a:pPr>
            <a:r>
              <a:rPr lang="el-GR" sz="2000" dirty="0">
                <a:solidFill>
                  <a:srgbClr val="00FFFF"/>
                </a:solidFill>
                <a:cs typeface="Calibri" panose="020F0502020204030204" pitchFamily="34" charset="0"/>
              </a:rPr>
              <a:t>	</a:t>
            </a:r>
            <a:r>
              <a:rPr lang="en-US" sz="2000" i="1" dirty="0">
                <a:solidFill>
                  <a:srgbClr val="00FFFF"/>
                </a:solidFill>
                <a:effectLst>
                  <a:outerShdw blurRad="38100" dist="38100" dir="2700000" algn="tl">
                    <a:srgbClr val="000000">
                      <a:alpha val="43137"/>
                    </a:srgbClr>
                  </a:outerShdw>
                </a:effectLst>
                <a:cs typeface="Calibri" panose="020F0502020204030204" pitchFamily="34" charset="0"/>
              </a:rPr>
              <a:t>4</a:t>
            </a:r>
            <a:r>
              <a:rPr lang="el-GR" sz="2000" i="1" dirty="0">
                <a:solidFill>
                  <a:srgbClr val="00FFFF"/>
                </a:solidFill>
                <a:effectLst>
                  <a:outerShdw blurRad="38100" dist="38100" dir="2700000" algn="tl">
                    <a:srgbClr val="000000">
                      <a:alpha val="43137"/>
                    </a:srgbClr>
                  </a:outerShdw>
                </a:effectLst>
                <a:cs typeface="Calibri" panose="020F0502020204030204" pitchFamily="34" charset="0"/>
              </a:rPr>
              <a:t> </a:t>
            </a:r>
            <a:r>
              <a:rPr lang="en-US" sz="2000" i="1" dirty="0">
                <a:solidFill>
                  <a:srgbClr val="00FFFF"/>
                </a:solidFill>
                <a:effectLst>
                  <a:outerShdw blurRad="38100" dist="38100" dir="2700000" algn="tl">
                    <a:srgbClr val="000000">
                      <a:alpha val="43137"/>
                    </a:srgbClr>
                  </a:outerShdw>
                </a:effectLst>
                <a:cs typeface="Calibri" panose="020F0502020204030204" pitchFamily="34" charset="0"/>
              </a:rPr>
              <a:t>x</a:t>
            </a:r>
            <a:r>
              <a:rPr lang="el-GR" sz="2000" i="1" dirty="0">
                <a:solidFill>
                  <a:srgbClr val="00FFFF"/>
                </a:solidFill>
                <a:effectLst>
                  <a:outerShdw blurRad="38100" dist="38100" dir="2700000" algn="tl">
                    <a:srgbClr val="000000">
                      <a:alpha val="43137"/>
                    </a:srgbClr>
                  </a:outerShdw>
                </a:effectLst>
                <a:cs typeface="Calibri" panose="020F0502020204030204" pitchFamily="34" charset="0"/>
              </a:rPr>
              <a:t> </a:t>
            </a:r>
            <a:r>
              <a:rPr lang="en-US" sz="2000" i="1" dirty="0">
                <a:solidFill>
                  <a:srgbClr val="00FFFF"/>
                </a:solidFill>
                <a:effectLst>
                  <a:outerShdw blurRad="38100" dist="38100" dir="2700000" algn="tl">
                    <a:srgbClr val="000000">
                      <a:alpha val="43137"/>
                    </a:srgbClr>
                  </a:outerShdw>
                </a:effectLst>
                <a:cs typeface="Calibri" panose="020F0502020204030204" pitchFamily="34" charset="0"/>
              </a:rPr>
              <a:t>  relative risk</a:t>
            </a:r>
            <a:r>
              <a:rPr lang="el-GR" sz="2000" i="1" dirty="0">
                <a:solidFill>
                  <a:srgbClr val="FFFF00"/>
                </a:solidFill>
                <a:effectLst>
                  <a:outerShdw blurRad="38100" dist="38100" dir="2700000" algn="tl">
                    <a:srgbClr val="000000">
                      <a:alpha val="43137"/>
                    </a:srgbClr>
                  </a:outerShdw>
                </a:effectLst>
                <a:cs typeface="Calibri" panose="020F0502020204030204" pitchFamily="34" charset="0"/>
              </a:rPr>
              <a:t>	</a:t>
            </a:r>
            <a:endParaRPr lang="el-GR" sz="2000" i="1" u="sng" dirty="0">
              <a:solidFill>
                <a:srgbClr val="FFC000"/>
              </a:solidFill>
              <a:effectLst>
                <a:outerShdw blurRad="38100" dist="38100" dir="2700000" algn="tl">
                  <a:srgbClr val="000000">
                    <a:alpha val="43137"/>
                  </a:srgbClr>
                </a:outerShdw>
              </a:effectLst>
              <a:cs typeface="Calibri" panose="020F0502020204030204" pitchFamily="34" charset="0"/>
            </a:endParaRPr>
          </a:p>
        </p:txBody>
      </p:sp>
      <p:sp>
        <p:nvSpPr>
          <p:cNvPr id="4" name="Title 1">
            <a:extLst>
              <a:ext uri="{FF2B5EF4-FFF2-40B4-BE49-F238E27FC236}">
                <a16:creationId xmlns:a16="http://schemas.microsoft.com/office/drawing/2014/main" id="{02B84BAA-DD17-11E8-6B1C-8A84F7BB85D0}"/>
              </a:ext>
            </a:extLst>
          </p:cNvPr>
          <p:cNvSpPr txBox="1">
            <a:spLocks/>
          </p:cNvSpPr>
          <p:nvPr/>
        </p:nvSpPr>
        <p:spPr>
          <a:xfrm>
            <a:off x="935302" y="44624"/>
            <a:ext cx="8517582" cy="864096"/>
          </a:xfrm>
          <a:prstGeom prst="rect">
            <a:avLst/>
          </a:prstGeom>
          <a:noFill/>
        </p:spPr>
        <p:txBody>
          <a:bodyPr/>
          <a:lstStyle/>
          <a:p>
            <a:pPr algn="ctr">
              <a:lnSpc>
                <a:spcPct val="200000"/>
              </a:lnSpc>
              <a:defRPr/>
            </a:pPr>
            <a:r>
              <a:rPr lang="en-US" altLang="en-US" sz="2400" dirty="0">
                <a:solidFill>
                  <a:srgbClr val="FFFF00"/>
                </a:solidFill>
                <a:effectLst>
                  <a:outerShdw blurRad="38100" dist="38100" dir="2700000" algn="tl">
                    <a:srgbClr val="000000">
                      <a:alpha val="43137"/>
                    </a:srgbClr>
                  </a:outerShdw>
                </a:effectLst>
              </a:rPr>
              <a:t>Pre </a:t>
            </a:r>
            <a:r>
              <a:rPr lang="en-US" altLang="en-US" sz="2400" dirty="0" err="1">
                <a:solidFill>
                  <a:srgbClr val="FFFF00"/>
                </a:solidFill>
                <a:effectLst>
                  <a:outerShdw blurRad="38100" dist="38100" dir="2700000" algn="tl">
                    <a:srgbClr val="000000">
                      <a:alpha val="43137"/>
                    </a:srgbClr>
                  </a:outerShdw>
                </a:effectLst>
              </a:rPr>
              <a:t>eclamptic</a:t>
            </a:r>
            <a:r>
              <a:rPr lang="en-US" altLang="en-US" sz="2400" dirty="0">
                <a:solidFill>
                  <a:srgbClr val="FFFF00"/>
                </a:solidFill>
                <a:effectLst>
                  <a:outerShdw blurRad="38100" dist="38100" dir="2700000" algn="tl">
                    <a:srgbClr val="000000">
                      <a:alpha val="43137"/>
                    </a:srgbClr>
                  </a:outerShdw>
                </a:effectLst>
              </a:rPr>
              <a:t>  syndromes as a risk factor for CKD </a:t>
            </a:r>
            <a:endParaRPr lang="en-US" sz="2200" b="0" kern="0" dirty="0">
              <a:solidFill>
                <a:srgbClr val="FFC000"/>
              </a:solidFill>
              <a:effectLst>
                <a:outerShdw blurRad="38100" dist="38100" dir="2700000" algn="tl">
                  <a:srgbClr val="000000"/>
                </a:outerShdw>
              </a:effectLst>
              <a:cs typeface="Calibri" panose="020F0502020204030204" pitchFamily="34" charset="0"/>
            </a:endParaRPr>
          </a:p>
        </p:txBody>
      </p:sp>
      <p:sp>
        <p:nvSpPr>
          <p:cNvPr id="7" name="Rectangle 6"/>
          <p:cNvSpPr/>
          <p:nvPr/>
        </p:nvSpPr>
        <p:spPr>
          <a:xfrm>
            <a:off x="1651112" y="1154708"/>
            <a:ext cx="6984776" cy="400110"/>
          </a:xfrm>
          <a:prstGeom prst="rect">
            <a:avLst/>
          </a:prstGeom>
          <a:solidFill>
            <a:srgbClr val="7030A0"/>
          </a:solidFill>
        </p:spPr>
        <p:txBody>
          <a:bodyPr wrap="square">
            <a:spAutoFit/>
          </a:bodyPr>
          <a:lstStyle/>
          <a:p>
            <a:pPr algn="ctr">
              <a:defRPr/>
            </a:pPr>
            <a:r>
              <a:rPr lang="en-US" sz="2000" kern="0" dirty="0">
                <a:solidFill>
                  <a:srgbClr val="FFFF00"/>
                </a:solidFill>
                <a:effectLst>
                  <a:outerShdw blurRad="38100" dist="38100" dir="2700000" algn="tl">
                    <a:srgbClr val="000000"/>
                  </a:outerShdw>
                </a:effectLst>
                <a:cs typeface="Calibri" panose="020F0502020204030204" pitchFamily="34" charset="0"/>
              </a:rPr>
              <a:t>Higher </a:t>
            </a:r>
            <a:r>
              <a:rPr lang="en-US" sz="2000" i="1" u="sng" kern="0" dirty="0">
                <a:solidFill>
                  <a:srgbClr val="FFFF00"/>
                </a:solidFill>
                <a:effectLst>
                  <a:outerShdw blurRad="38100" dist="38100" dir="2700000" algn="tl">
                    <a:srgbClr val="000000"/>
                  </a:outerShdw>
                </a:effectLst>
                <a:cs typeface="Calibri" panose="020F0502020204030204" pitchFamily="34" charset="0"/>
              </a:rPr>
              <a:t>late</a:t>
            </a:r>
            <a:r>
              <a:rPr lang="en-US" sz="2000" i="1" kern="0" dirty="0">
                <a:solidFill>
                  <a:srgbClr val="FFFF00"/>
                </a:solidFill>
                <a:effectLst>
                  <a:outerShdw blurRad="38100" dist="38100" dir="2700000" algn="tl">
                    <a:srgbClr val="000000"/>
                  </a:outerShdw>
                </a:effectLst>
                <a:cs typeface="Calibri" panose="020F0502020204030204" pitchFamily="34" charset="0"/>
              </a:rPr>
              <a:t> </a:t>
            </a:r>
            <a:r>
              <a:rPr lang="en-US" sz="2000" kern="0" dirty="0">
                <a:solidFill>
                  <a:srgbClr val="FFFF00"/>
                </a:solidFill>
                <a:effectLst>
                  <a:outerShdw blurRad="38100" dist="38100" dir="2700000" algn="tl">
                    <a:srgbClr val="000000"/>
                  </a:outerShdw>
                </a:effectLst>
                <a:cs typeface="Calibri" panose="020F0502020204030204" pitchFamily="34" charset="0"/>
              </a:rPr>
              <a:t>risk for</a:t>
            </a:r>
            <a:r>
              <a:rPr lang="el-GR" sz="2000" kern="0" dirty="0">
                <a:solidFill>
                  <a:srgbClr val="FFFF00"/>
                </a:solidFill>
                <a:effectLst>
                  <a:outerShdw blurRad="38100" dist="38100" dir="2700000" algn="tl">
                    <a:srgbClr val="000000"/>
                  </a:outerShdw>
                </a:effectLst>
                <a:cs typeface="Calibri" panose="020F0502020204030204" pitchFamily="34" charset="0"/>
              </a:rPr>
              <a:t> </a:t>
            </a:r>
            <a:r>
              <a:rPr lang="en-US" sz="2000" i="1" u="sng" kern="0" dirty="0" err="1">
                <a:solidFill>
                  <a:srgbClr val="FFFF00"/>
                </a:solidFill>
                <a:effectLst>
                  <a:outerShdw blurRad="38100" dist="38100" dir="2700000" algn="tl">
                    <a:srgbClr val="000000"/>
                  </a:outerShdw>
                </a:effectLst>
                <a:cs typeface="Calibri" panose="020F0502020204030204" pitchFamily="34" charset="0"/>
              </a:rPr>
              <a:t>microalbuminuria</a:t>
            </a:r>
            <a:r>
              <a:rPr lang="en-US" sz="2000" i="1" kern="0" dirty="0">
                <a:solidFill>
                  <a:srgbClr val="FFFF00"/>
                </a:solidFill>
                <a:effectLst>
                  <a:outerShdw blurRad="38100" dist="38100" dir="2700000" algn="tl">
                    <a:srgbClr val="000000"/>
                  </a:outerShdw>
                </a:effectLst>
                <a:cs typeface="Calibri" panose="020F0502020204030204" pitchFamily="34" charset="0"/>
              </a:rPr>
              <a:t> </a:t>
            </a:r>
            <a:r>
              <a:rPr lang="el-GR" sz="2000" b="0" kern="0" dirty="0">
                <a:solidFill>
                  <a:srgbClr val="FFFF00"/>
                </a:solidFill>
                <a:effectLst>
                  <a:outerShdw blurRad="38100" dist="38100" dir="2700000" algn="tl">
                    <a:srgbClr val="000000"/>
                  </a:outerShdw>
                </a:effectLst>
                <a:cs typeface="Calibri" panose="020F0502020204030204" pitchFamily="34" charset="0"/>
              </a:rPr>
              <a:t>(30-40% </a:t>
            </a:r>
            <a:r>
              <a:rPr lang="en-US" sz="2000" i="1" u="sng" kern="0" dirty="0">
                <a:solidFill>
                  <a:srgbClr val="FFFF00"/>
                </a:solidFill>
                <a:effectLst>
                  <a:outerShdw blurRad="38100" dist="38100" dir="2700000" algn="tl">
                    <a:srgbClr val="000000"/>
                  </a:outerShdw>
                </a:effectLst>
                <a:cs typeface="Calibri" panose="020F0502020204030204" pitchFamily="34" charset="0"/>
              </a:rPr>
              <a:t>after 5 years</a:t>
            </a:r>
            <a:r>
              <a:rPr lang="el-GR" sz="2000" b="0" kern="0" dirty="0">
                <a:solidFill>
                  <a:srgbClr val="FFFF00"/>
                </a:solidFill>
                <a:effectLst>
                  <a:outerShdw blurRad="38100" dist="38100" dir="2700000" algn="tl">
                    <a:srgbClr val="000000"/>
                  </a:outerShdw>
                </a:effectLst>
                <a:cs typeface="Calibri" panose="020F0502020204030204" pitchFamily="34" charset="0"/>
              </a:rPr>
              <a:t>)</a:t>
            </a:r>
            <a:endParaRPr lang="en-US" sz="2000" b="0" kern="0" dirty="0">
              <a:solidFill>
                <a:srgbClr val="FFFF00"/>
              </a:solidFill>
              <a:effectLst>
                <a:outerShdw blurRad="38100" dist="38100" dir="2700000" algn="tl">
                  <a:srgbClr val="000000"/>
                </a:outerShdw>
              </a:effectLst>
              <a:cs typeface="Calibri" panose="020F0502020204030204" pitchFamily="34" charset="0"/>
            </a:endParaRPr>
          </a:p>
        </p:txBody>
      </p:sp>
      <p:sp>
        <p:nvSpPr>
          <p:cNvPr id="2" name="Ορθογώνιο 1">
            <a:extLst>
              <a:ext uri="{FF2B5EF4-FFF2-40B4-BE49-F238E27FC236}">
                <a16:creationId xmlns:a16="http://schemas.microsoft.com/office/drawing/2014/main" id="{731A7CC9-9604-D009-E12A-60C18228B10B}"/>
              </a:ext>
            </a:extLst>
          </p:cNvPr>
          <p:cNvSpPr/>
          <p:nvPr/>
        </p:nvSpPr>
        <p:spPr>
          <a:xfrm>
            <a:off x="4279404" y="4869160"/>
            <a:ext cx="2736304" cy="469216"/>
          </a:xfrm>
          <a:prstGeom prst="rect">
            <a:avLst/>
          </a:prstGeom>
          <a:noFill/>
          <a:ln w="38100">
            <a:solidFill>
              <a:srgbClr val="FF7C80"/>
            </a:solidFill>
          </a:ln>
          <a:effectLst>
            <a:glow rad="101600">
              <a:schemeClr val="accent1">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D283D-3186-F281-9AB4-9F0561D920D4}"/>
              </a:ext>
            </a:extLst>
          </p:cNvPr>
          <p:cNvSpPr txBox="1">
            <a:spLocks/>
          </p:cNvSpPr>
          <p:nvPr/>
        </p:nvSpPr>
        <p:spPr>
          <a:xfrm>
            <a:off x="935302" y="116632"/>
            <a:ext cx="8517582" cy="648071"/>
          </a:xfrm>
          <a:prstGeom prst="rect">
            <a:avLst/>
          </a:prstGeom>
          <a:noFill/>
        </p:spPr>
        <p:txBody>
          <a:bodyPr/>
          <a:lstStyle/>
          <a:p>
            <a:pPr algn="ctr">
              <a:lnSpc>
                <a:spcPct val="150000"/>
              </a:lnSpc>
              <a:defRPr/>
            </a:pPr>
            <a:r>
              <a:rPr lang="en-US" altLang="en-US" sz="2400" dirty="0">
                <a:solidFill>
                  <a:srgbClr val="FFFF00"/>
                </a:solidFill>
                <a:effectLst>
                  <a:outerShdw blurRad="38100" dist="38100" dir="2700000" algn="tl">
                    <a:srgbClr val="000000">
                      <a:alpha val="43137"/>
                    </a:srgbClr>
                  </a:outerShdw>
                </a:effectLst>
              </a:rPr>
              <a:t>Pre </a:t>
            </a:r>
            <a:r>
              <a:rPr lang="en-US" altLang="en-US" sz="2400" dirty="0" err="1">
                <a:solidFill>
                  <a:srgbClr val="FFFF00"/>
                </a:solidFill>
                <a:effectLst>
                  <a:outerShdw blurRad="38100" dist="38100" dir="2700000" algn="tl">
                    <a:srgbClr val="000000">
                      <a:alpha val="43137"/>
                    </a:srgbClr>
                  </a:outerShdw>
                </a:effectLst>
              </a:rPr>
              <a:t>eclamptic</a:t>
            </a:r>
            <a:r>
              <a:rPr lang="en-US" altLang="en-US" sz="2400" dirty="0">
                <a:solidFill>
                  <a:srgbClr val="FFFF00"/>
                </a:solidFill>
                <a:effectLst>
                  <a:outerShdw blurRad="38100" dist="38100" dir="2700000" algn="tl">
                    <a:srgbClr val="000000">
                      <a:alpha val="43137"/>
                    </a:srgbClr>
                  </a:outerShdw>
                </a:effectLst>
              </a:rPr>
              <a:t>  syndromes as a risk factor for CKD</a:t>
            </a:r>
            <a:endParaRPr lang="en-US" sz="2000" b="0" kern="0" dirty="0">
              <a:solidFill>
                <a:srgbClr val="FFC000"/>
              </a:solidFill>
              <a:effectLst>
                <a:outerShdw blurRad="38100" dist="38100" dir="2700000" algn="tl">
                  <a:srgbClr val="000000"/>
                </a:outerShdw>
              </a:effectLst>
              <a:cs typeface="Calibri" panose="020F0502020204030204" pitchFamily="34" charset="0"/>
            </a:endParaRPr>
          </a:p>
        </p:txBody>
      </p:sp>
      <p:sp>
        <p:nvSpPr>
          <p:cNvPr id="4" name="Rectangle 3">
            <a:extLst>
              <a:ext uri="{FF2B5EF4-FFF2-40B4-BE49-F238E27FC236}">
                <a16:creationId xmlns:a16="http://schemas.microsoft.com/office/drawing/2014/main" id="{FD943149-0126-1B5B-71B6-B205E2352736}"/>
              </a:ext>
            </a:extLst>
          </p:cNvPr>
          <p:cNvSpPr/>
          <p:nvPr/>
        </p:nvSpPr>
        <p:spPr>
          <a:xfrm>
            <a:off x="246957" y="6433591"/>
            <a:ext cx="9768582" cy="338554"/>
          </a:xfrm>
          <a:prstGeom prst="rect">
            <a:avLst/>
          </a:prstGeom>
        </p:spPr>
        <p:txBody>
          <a:bodyPr wrap="square">
            <a:spAutoFit/>
          </a:bodyPr>
          <a:lstStyle/>
          <a:p>
            <a:pPr eaLnBrk="1" hangingPunct="1">
              <a:defRPr/>
            </a:pPr>
            <a:r>
              <a:rPr lang="en-US" sz="1600" b="0" dirty="0">
                <a:solidFill>
                  <a:srgbClr val="FFFF00"/>
                </a:solidFill>
                <a:cs typeface="Calibri" panose="020F0502020204030204" pitchFamily="34" charset="0"/>
              </a:rPr>
              <a:t>Sandvik et al 			          </a:t>
            </a:r>
            <a:r>
              <a:rPr lang="el-GR" sz="1600" b="0" dirty="0">
                <a:solidFill>
                  <a:srgbClr val="FFFF00"/>
                </a:solidFill>
                <a:cs typeface="Calibri" panose="020F0502020204030204" pitchFamily="34" charset="0"/>
              </a:rPr>
              <a:t>		             </a:t>
            </a:r>
            <a:r>
              <a:rPr lang="en-US" sz="1600" b="0" dirty="0" err="1">
                <a:solidFill>
                  <a:srgbClr val="FFFF00"/>
                </a:solidFill>
                <a:cs typeface="Calibri" panose="020F0502020204030204" pitchFamily="34" charset="0"/>
              </a:rPr>
              <a:t>Clin</a:t>
            </a:r>
            <a:r>
              <a:rPr lang="en-US" sz="1600" b="0" dirty="0">
                <a:solidFill>
                  <a:srgbClr val="FFFF00"/>
                </a:solidFill>
                <a:cs typeface="Calibri" panose="020F0502020204030204" pitchFamily="34" charset="0"/>
              </a:rPr>
              <a:t> J Am Soc Nephrol 8: 1126–1134, 2013</a:t>
            </a:r>
          </a:p>
        </p:txBody>
      </p:sp>
      <p:sp>
        <p:nvSpPr>
          <p:cNvPr id="5" name="Rectangle 4">
            <a:extLst>
              <a:ext uri="{FF2B5EF4-FFF2-40B4-BE49-F238E27FC236}">
                <a16:creationId xmlns:a16="http://schemas.microsoft.com/office/drawing/2014/main" id="{6831D46F-23FF-D4FB-60B8-AE5E71BED9ED}"/>
              </a:ext>
            </a:extLst>
          </p:cNvPr>
          <p:cNvSpPr/>
          <p:nvPr/>
        </p:nvSpPr>
        <p:spPr>
          <a:xfrm>
            <a:off x="174625" y="2268809"/>
            <a:ext cx="5472931" cy="2723823"/>
          </a:xfrm>
          <a:prstGeom prst="rect">
            <a:avLst/>
          </a:prstGeom>
          <a:solidFill>
            <a:schemeClr val="accent6">
              <a:lumMod val="50000"/>
            </a:schemeClr>
          </a:solidFill>
          <a:ln w="38100">
            <a:solidFill>
              <a:srgbClr val="FFFF00"/>
            </a:solidFill>
          </a:ln>
        </p:spPr>
        <p:txBody>
          <a:bodyPr wrap="square">
            <a:spAutoFit/>
          </a:bodyPr>
          <a:lstStyle/>
          <a:p>
            <a:pPr eaLnBrk="1" hangingPunct="1">
              <a:defRPr/>
            </a:pPr>
            <a:endParaRPr lang="en-US" sz="1800" dirty="0">
              <a:solidFill>
                <a:srgbClr val="FFFF00"/>
              </a:solidFill>
              <a:cs typeface="Arial Unicode MS" panose="020B0604020202020204" pitchFamily="34" charset="-128"/>
            </a:endParaRPr>
          </a:p>
          <a:p>
            <a:pPr eaLnBrk="1" hangingPunct="1">
              <a:defRPr/>
            </a:pPr>
            <a:r>
              <a:rPr lang="en-US" sz="1800" dirty="0">
                <a:solidFill>
                  <a:srgbClr val="FFFF00"/>
                </a:solidFill>
                <a:cs typeface="Arial Unicode MS" panose="020B0604020202020204" pitchFamily="34" charset="-128"/>
              </a:rPr>
              <a:t>Medical Birth Registry Norway</a:t>
            </a:r>
          </a:p>
          <a:p>
            <a:pPr eaLnBrk="1" hangingPunct="1">
              <a:lnSpc>
                <a:spcPct val="150000"/>
              </a:lnSpc>
              <a:defRPr/>
            </a:pPr>
            <a:r>
              <a:rPr lang="el-GR" sz="1800" i="1" dirty="0">
                <a:solidFill>
                  <a:srgbClr val="00FFFF"/>
                </a:solidFill>
                <a:effectLst>
                  <a:outerShdw blurRad="38100" dist="38100" dir="2700000" algn="tl">
                    <a:srgbClr val="000000">
                      <a:alpha val="43137"/>
                    </a:srgbClr>
                  </a:outerShdw>
                </a:effectLst>
                <a:cs typeface="Arial Unicode MS" panose="020B0604020202020204" pitchFamily="34" charset="-128"/>
              </a:rPr>
              <a:t>89</a:t>
            </a:r>
            <a:r>
              <a:rPr lang="en-US" sz="1800" i="1" dirty="0">
                <a:solidFill>
                  <a:srgbClr val="00FFFF"/>
                </a:solidFill>
                <a:effectLst>
                  <a:outerShdw blurRad="38100" dist="38100" dir="2700000" algn="tl">
                    <a:srgbClr val="000000">
                      <a:alpha val="43137"/>
                    </a:srgbClr>
                  </a:outerShdw>
                </a:effectLst>
                <a:cs typeface="Arial Unicode MS" panose="020B0604020202020204" pitchFamily="34" charset="-128"/>
              </a:rPr>
              <a:t> </a:t>
            </a:r>
            <a:r>
              <a:rPr lang="el-GR" sz="1800" i="1" dirty="0">
                <a:solidFill>
                  <a:srgbClr val="00FFFF"/>
                </a:solidFill>
                <a:effectLst>
                  <a:outerShdw blurRad="38100" dist="38100" dir="2700000" algn="tl">
                    <a:srgbClr val="000000">
                      <a:alpha val="43137"/>
                    </a:srgbClr>
                  </a:outerShdw>
                </a:effectLst>
                <a:cs typeface="Arial Unicode MS" panose="020B0604020202020204" pitchFamily="34" charset="-128"/>
              </a:rPr>
              <a:t> </a:t>
            </a:r>
            <a:r>
              <a:rPr lang="en-US" sz="1800" i="1" dirty="0">
                <a:solidFill>
                  <a:srgbClr val="00FFFF"/>
                </a:solidFill>
                <a:effectLst>
                  <a:outerShdw blurRad="38100" dist="38100" dir="2700000" algn="tl">
                    <a:srgbClr val="000000">
                      <a:alpha val="43137"/>
                    </a:srgbClr>
                  </a:outerShdw>
                </a:effectLst>
                <a:cs typeface="Arial Unicode MS" panose="020B0604020202020204" pitchFamily="34" charset="-128"/>
              </a:rPr>
              <a:t>pre </a:t>
            </a:r>
            <a:r>
              <a:rPr lang="en-US" sz="1800" i="1" dirty="0" err="1">
                <a:solidFill>
                  <a:srgbClr val="00FFFF"/>
                </a:solidFill>
                <a:effectLst>
                  <a:outerShdw blurRad="38100" dist="38100" dir="2700000" algn="tl">
                    <a:srgbClr val="000000">
                      <a:alpha val="43137"/>
                    </a:srgbClr>
                  </a:outerShdw>
                </a:effectLst>
                <a:cs typeface="Arial Unicode MS" panose="020B0604020202020204" pitchFamily="34" charset="-128"/>
              </a:rPr>
              <a:t>eclampsia</a:t>
            </a:r>
            <a:r>
              <a:rPr lang="el-GR" sz="1800" i="1" dirty="0">
                <a:solidFill>
                  <a:srgbClr val="00FFFF"/>
                </a:solidFill>
                <a:effectLst>
                  <a:outerShdw blurRad="38100" dist="38100" dir="2700000" algn="tl">
                    <a:srgbClr val="000000">
                      <a:alpha val="43137"/>
                    </a:srgbClr>
                  </a:outerShdw>
                </a:effectLst>
                <a:cs typeface="Arial Unicode MS" panose="020B0604020202020204" pitchFamily="34" charset="-128"/>
              </a:rPr>
              <a:t>  </a:t>
            </a:r>
            <a:r>
              <a:rPr lang="en-US" sz="1800" i="1" dirty="0">
                <a:solidFill>
                  <a:srgbClr val="00FFFF"/>
                </a:solidFill>
                <a:effectLst>
                  <a:outerShdw blurRad="38100" dist="38100" dir="2700000" algn="tl">
                    <a:srgbClr val="000000">
                      <a:alpha val="43137"/>
                    </a:srgbClr>
                  </a:outerShdw>
                </a:effectLst>
                <a:cs typeface="Arial Unicode MS" panose="020B0604020202020204" pitchFamily="34" charset="-128"/>
              </a:rPr>
              <a:t>    </a:t>
            </a:r>
            <a:r>
              <a:rPr lang="en-US" sz="1800" i="1" dirty="0">
                <a:solidFill>
                  <a:srgbClr val="FFFF00"/>
                </a:solidFill>
                <a:effectLst>
                  <a:outerShdw blurRad="38100" dist="38100" dir="2700000" algn="tl">
                    <a:srgbClr val="000000">
                      <a:alpha val="43137"/>
                    </a:srgbClr>
                  </a:outerShdw>
                </a:effectLst>
                <a:cs typeface="Arial Unicode MS" panose="020B0604020202020204" pitchFamily="34" charset="-128"/>
              </a:rPr>
              <a:t>vs     69</a:t>
            </a:r>
            <a:r>
              <a:rPr lang="el-GR" sz="1800" i="1" dirty="0">
                <a:solidFill>
                  <a:srgbClr val="FFFF00"/>
                </a:solidFill>
                <a:effectLst>
                  <a:outerShdw blurRad="38100" dist="38100" dir="2700000" algn="tl">
                    <a:srgbClr val="000000">
                      <a:alpha val="43137"/>
                    </a:srgbClr>
                  </a:outerShdw>
                </a:effectLst>
                <a:cs typeface="Arial Unicode MS" panose="020B0604020202020204" pitchFamily="34" charset="-128"/>
              </a:rPr>
              <a:t>  </a:t>
            </a:r>
            <a:r>
              <a:rPr lang="en-US" sz="1800" i="1" dirty="0">
                <a:solidFill>
                  <a:srgbClr val="FFFF00"/>
                </a:solidFill>
                <a:effectLst>
                  <a:outerShdw blurRad="38100" dist="38100" dir="2700000" algn="tl">
                    <a:srgbClr val="000000">
                      <a:alpha val="43137"/>
                    </a:srgbClr>
                  </a:outerShdw>
                </a:effectLst>
                <a:cs typeface="Arial Unicode MS" panose="020B0604020202020204" pitchFamily="34" charset="-128"/>
              </a:rPr>
              <a:t>controls</a:t>
            </a:r>
            <a:endParaRPr lang="el-GR" sz="1800" i="1" dirty="0">
              <a:solidFill>
                <a:srgbClr val="FFFF00"/>
              </a:solidFill>
              <a:effectLst>
                <a:outerShdw blurRad="38100" dist="38100" dir="2700000" algn="tl">
                  <a:srgbClr val="000000">
                    <a:alpha val="43137"/>
                  </a:srgbClr>
                </a:outerShdw>
              </a:effectLst>
              <a:cs typeface="Arial Unicode MS" panose="020B0604020202020204" pitchFamily="34" charset="-128"/>
            </a:endParaRPr>
          </a:p>
          <a:p>
            <a:pPr eaLnBrk="1" hangingPunct="1">
              <a:lnSpc>
                <a:spcPct val="150000"/>
              </a:lnSpc>
              <a:defRPr/>
            </a:pPr>
            <a:endParaRPr lang="en-US" sz="1800" dirty="0">
              <a:solidFill>
                <a:srgbClr val="FFFF00"/>
              </a:solidFill>
              <a:cs typeface="Arial Unicode MS" panose="020B0604020202020204" pitchFamily="34" charset="-128"/>
            </a:endParaRPr>
          </a:p>
          <a:p>
            <a:pPr eaLnBrk="1" hangingPunct="1">
              <a:lnSpc>
                <a:spcPct val="150000"/>
              </a:lnSpc>
              <a:defRPr/>
            </a:pPr>
            <a:r>
              <a:rPr lang="en-US" sz="1800" i="1" u="sng" dirty="0">
                <a:solidFill>
                  <a:srgbClr val="00FFFF"/>
                </a:solidFill>
                <a:cs typeface="Arial Unicode MS" panose="020B0604020202020204" pitchFamily="34" charset="-128"/>
              </a:rPr>
              <a:t>Excluding </a:t>
            </a:r>
          </a:p>
          <a:p>
            <a:pPr eaLnBrk="1" hangingPunct="1">
              <a:lnSpc>
                <a:spcPct val="150000"/>
              </a:lnSpc>
              <a:defRPr/>
            </a:pPr>
            <a:r>
              <a:rPr lang="en-US" sz="1800" b="0" i="1" dirty="0">
                <a:solidFill>
                  <a:srgbClr val="00FFFF"/>
                </a:solidFill>
                <a:effectLst>
                  <a:outerShdw blurRad="38100" dist="38100" dir="2700000" algn="tl">
                    <a:srgbClr val="000000">
                      <a:alpha val="43137"/>
                    </a:srgbClr>
                  </a:outerShdw>
                </a:effectLst>
                <a:cs typeface="Arial Unicode MS" panose="020B0604020202020204" pitchFamily="34" charset="-128"/>
              </a:rPr>
              <a:t>DM, Autoimmune disease, Hypertension, Renal disease before gestation and/or history of Pre </a:t>
            </a:r>
            <a:r>
              <a:rPr lang="en-US" sz="1800" b="0" i="1" dirty="0" err="1">
                <a:solidFill>
                  <a:srgbClr val="00FFFF"/>
                </a:solidFill>
                <a:effectLst>
                  <a:outerShdw blurRad="38100" dist="38100" dir="2700000" algn="tl">
                    <a:srgbClr val="000000">
                      <a:alpha val="43137"/>
                    </a:srgbClr>
                  </a:outerShdw>
                </a:effectLst>
                <a:cs typeface="Arial Unicode MS" panose="020B0604020202020204" pitchFamily="34" charset="-128"/>
              </a:rPr>
              <a:t>eclampsia</a:t>
            </a:r>
            <a:endParaRPr lang="en-US" sz="1800" b="0" i="1" dirty="0">
              <a:solidFill>
                <a:srgbClr val="00FFFF"/>
              </a:solidFill>
              <a:effectLst>
                <a:outerShdw blurRad="38100" dist="38100" dir="2700000" algn="tl">
                  <a:srgbClr val="000000">
                    <a:alpha val="43137"/>
                  </a:srgbClr>
                </a:outerShdw>
              </a:effectLst>
              <a:cs typeface="Arial Unicode MS" panose="020B0604020202020204" pitchFamily="34" charset="-128"/>
            </a:endParaRPr>
          </a:p>
        </p:txBody>
      </p:sp>
      <p:pic>
        <p:nvPicPr>
          <p:cNvPr id="60420" name="Picture 2">
            <a:extLst>
              <a:ext uri="{FF2B5EF4-FFF2-40B4-BE49-F238E27FC236}">
                <a16:creationId xmlns:a16="http://schemas.microsoft.com/office/drawing/2014/main" id="{0710BBD5-909E-FEF3-3040-60D929E41B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948" y="1988840"/>
            <a:ext cx="3960440" cy="608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2" name="Picture 2">
            <a:extLst>
              <a:ext uri="{FF2B5EF4-FFF2-40B4-BE49-F238E27FC236}">
                <a16:creationId xmlns:a16="http://schemas.microsoft.com/office/drawing/2014/main" id="{C88DC73F-B2FA-C672-0AAF-53691EEFE4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0264" y="2060848"/>
            <a:ext cx="4332287" cy="337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3" name="TextBox 5">
            <a:extLst>
              <a:ext uri="{FF2B5EF4-FFF2-40B4-BE49-F238E27FC236}">
                <a16:creationId xmlns:a16="http://schemas.microsoft.com/office/drawing/2014/main" id="{2D0587F0-F224-7C20-52BA-8033B949AED8}"/>
              </a:ext>
            </a:extLst>
          </p:cNvPr>
          <p:cNvSpPr txBox="1">
            <a:spLocks noChangeArrowheads="1"/>
          </p:cNvSpPr>
          <p:nvPr/>
        </p:nvSpPr>
        <p:spPr bwMode="auto">
          <a:xfrm rot="20711950">
            <a:off x="8083577" y="3757704"/>
            <a:ext cx="1228725" cy="646331"/>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rgbClr val="FF9900"/>
              </a:buClr>
              <a:buSzPct val="115000"/>
              <a:buChar char="•"/>
              <a:defRPr sz="3200" b="1">
                <a:solidFill>
                  <a:schemeClr val="bg1"/>
                </a:solidFill>
                <a:latin typeface="Tahoma" panose="020B0604030504040204" pitchFamily="34" charset="0"/>
                <a:ea typeface="Arial Unicode MS" panose="020B0604020202020204" pitchFamily="34" charset="-128"/>
              </a:defRPr>
            </a:lvl1pPr>
            <a:lvl2pPr marL="742950" indent="-285750">
              <a:spcBef>
                <a:spcPct val="20000"/>
              </a:spcBef>
              <a:buChar char="–"/>
              <a:defRPr sz="2800" b="1">
                <a:solidFill>
                  <a:schemeClr val="bg1"/>
                </a:solidFill>
                <a:latin typeface="Tahoma" panose="020B0604030504040204" pitchFamily="34" charset="0"/>
                <a:ea typeface="Arial Unicode MS" panose="020B0604020202020204" pitchFamily="34" charset="-128"/>
              </a:defRPr>
            </a:lvl2pPr>
            <a:lvl3pPr marL="1143000" indent="-228600">
              <a:spcBef>
                <a:spcPct val="20000"/>
              </a:spcBef>
              <a:buChar char="•"/>
              <a:defRPr sz="2400" b="1">
                <a:solidFill>
                  <a:schemeClr val="bg1"/>
                </a:solidFill>
                <a:latin typeface="Tahoma" panose="020B0604030504040204" pitchFamily="34" charset="0"/>
                <a:ea typeface="Arial Unicode MS" panose="020B0604020202020204" pitchFamily="34" charset="-128"/>
              </a:defRPr>
            </a:lvl3pPr>
            <a:lvl4pPr marL="1600200" indent="-228600">
              <a:spcBef>
                <a:spcPct val="20000"/>
              </a:spcBef>
              <a:buChar char="–"/>
              <a:defRPr sz="2000" b="1">
                <a:solidFill>
                  <a:schemeClr val="bg1"/>
                </a:solidFill>
                <a:latin typeface="Tahoma" panose="020B0604030504040204" pitchFamily="34" charset="0"/>
                <a:ea typeface="Arial Unicode MS" panose="020B0604020202020204" pitchFamily="34" charset="-128"/>
              </a:defRPr>
            </a:lvl4pPr>
            <a:lvl5pPr marL="2057400" indent="-228600">
              <a:spcBef>
                <a:spcPct val="20000"/>
              </a:spcBef>
              <a:buChar char="»"/>
              <a:defRPr sz="2000" b="1">
                <a:solidFill>
                  <a:schemeClr val="bg1"/>
                </a:solidFill>
                <a:latin typeface="Tahoma" panose="020B0604030504040204" pitchFamily="34" charset="0"/>
                <a:ea typeface="Arial Unicode MS" panose="020B0604020202020204" pitchFamily="34" charset="-128"/>
              </a:defRPr>
            </a:lvl5pPr>
            <a:lvl6pPr marL="25146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6pPr>
            <a:lvl7pPr marL="29718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7pPr>
            <a:lvl8pPr marL="34290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8pPr>
            <a:lvl9pPr marL="38862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9pPr>
          </a:lstStyle>
          <a:p>
            <a:pPr algn="ctr" eaLnBrk="1" hangingPunct="1">
              <a:spcBef>
                <a:spcPct val="0"/>
              </a:spcBef>
              <a:buClrTx/>
              <a:buSzTx/>
              <a:buFontTx/>
              <a:buNone/>
            </a:pPr>
            <a:r>
              <a:rPr lang="en-US" altLang="en-US" sz="3600">
                <a:solidFill>
                  <a:srgbClr val="FF0000"/>
                </a:solidFill>
                <a:latin typeface="Calibri" panose="020F0502020204030204" pitchFamily="34" charset="0"/>
              </a:rPr>
              <a:t>N.S. !</a:t>
            </a:r>
          </a:p>
        </p:txBody>
      </p:sp>
      <p:sp>
        <p:nvSpPr>
          <p:cNvPr id="7" name="Down Arrow 2">
            <a:extLst>
              <a:ext uri="{FF2B5EF4-FFF2-40B4-BE49-F238E27FC236}">
                <a16:creationId xmlns:a16="http://schemas.microsoft.com/office/drawing/2014/main" id="{B70C8934-C1FC-9947-3A28-C05199263E4C}"/>
              </a:ext>
            </a:extLst>
          </p:cNvPr>
          <p:cNvSpPr/>
          <p:nvPr/>
        </p:nvSpPr>
        <p:spPr>
          <a:xfrm rot="15450162">
            <a:off x="5488416" y="2226897"/>
            <a:ext cx="267420" cy="4863298"/>
          </a:xfrm>
          <a:prstGeom prst="downArrow">
            <a:avLst/>
          </a:prstGeom>
          <a:solidFill>
            <a:srgbClr val="FF0000"/>
          </a:solidFill>
          <a:ln w="57150">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3201"/>
          </a:p>
        </p:txBody>
      </p:sp>
      <p:sp>
        <p:nvSpPr>
          <p:cNvPr id="6" name="TextBox 5">
            <a:extLst>
              <a:ext uri="{FF2B5EF4-FFF2-40B4-BE49-F238E27FC236}">
                <a16:creationId xmlns:a16="http://schemas.microsoft.com/office/drawing/2014/main" id="{52AA34F2-F8D5-753A-4038-A2C2FDB68EC5}"/>
              </a:ext>
            </a:extLst>
          </p:cNvPr>
          <p:cNvSpPr txBox="1"/>
          <p:nvPr/>
        </p:nvSpPr>
        <p:spPr>
          <a:xfrm>
            <a:off x="606996" y="5065857"/>
            <a:ext cx="4908351" cy="646331"/>
          </a:xfrm>
          <a:prstGeom prst="rect">
            <a:avLst/>
          </a:prstGeom>
          <a:noFill/>
        </p:spPr>
        <p:txBody>
          <a:bodyPr wrap="square">
            <a:spAutoFit/>
          </a:bodyPr>
          <a:lstStyle/>
          <a:p>
            <a:pPr algn="ctr"/>
            <a:r>
              <a:rPr lang="en-US" sz="1800" dirty="0">
                <a:solidFill>
                  <a:srgbClr val="990000"/>
                </a:solidFill>
                <a:highlight>
                  <a:srgbClr val="FFFF00"/>
                </a:highlight>
              </a:rPr>
              <a:t>No difference in incidence of </a:t>
            </a:r>
            <a:r>
              <a:rPr lang="en-US" sz="1800" dirty="0" err="1">
                <a:solidFill>
                  <a:srgbClr val="990000"/>
                </a:solidFill>
                <a:highlight>
                  <a:srgbClr val="FFFF00"/>
                </a:highlight>
              </a:rPr>
              <a:t>microalbuminuria</a:t>
            </a:r>
            <a:r>
              <a:rPr lang="en-US" sz="1800" dirty="0">
                <a:solidFill>
                  <a:srgbClr val="990000"/>
                </a:solidFill>
                <a:highlight>
                  <a:srgbClr val="FFFF00"/>
                </a:highlight>
              </a:rPr>
              <a:t> when excluding co-morbidities</a:t>
            </a:r>
            <a:r>
              <a:rPr lang="el-GR" sz="1800" dirty="0">
                <a:solidFill>
                  <a:srgbClr val="990000"/>
                </a:solidFill>
                <a:highlight>
                  <a:srgbClr val="FFFF00"/>
                </a:highlight>
              </a:rPr>
              <a:t>!!</a:t>
            </a:r>
            <a:endParaRPr lang="el-GR" sz="1800" dirty="0"/>
          </a:p>
        </p:txBody>
      </p:sp>
      <p:sp>
        <p:nvSpPr>
          <p:cNvPr id="11" name="Down Arrow 10"/>
          <p:cNvSpPr/>
          <p:nvPr/>
        </p:nvSpPr>
        <p:spPr>
          <a:xfrm>
            <a:off x="606996" y="3365675"/>
            <a:ext cx="360040" cy="42336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12" name="Rectangle 11"/>
          <p:cNvSpPr/>
          <p:nvPr/>
        </p:nvSpPr>
        <p:spPr>
          <a:xfrm>
            <a:off x="2407196" y="1012666"/>
            <a:ext cx="5472608" cy="400110"/>
          </a:xfrm>
          <a:prstGeom prst="rect">
            <a:avLst/>
          </a:prstGeom>
          <a:solidFill>
            <a:srgbClr val="7030A0"/>
          </a:solidFill>
        </p:spPr>
        <p:txBody>
          <a:bodyPr wrap="square">
            <a:spAutoFit/>
          </a:bodyPr>
          <a:lstStyle/>
          <a:p>
            <a:pPr algn="ctr"/>
            <a:r>
              <a:rPr lang="en-US" sz="2000" i="1" u="sng" dirty="0">
                <a:solidFill>
                  <a:srgbClr val="FFFF00"/>
                </a:solidFill>
                <a:effectLst>
                  <a:outerShdw blurRad="38100" dist="38100" dir="2700000" algn="tl">
                    <a:srgbClr val="000000">
                      <a:alpha val="43137"/>
                    </a:srgbClr>
                  </a:outerShdw>
                </a:effectLst>
                <a:cs typeface="Calibri" panose="020F0502020204030204" pitchFamily="34" charset="0"/>
              </a:rPr>
              <a:t>Late</a:t>
            </a:r>
            <a:r>
              <a:rPr lang="en-US" sz="2000" dirty="0">
                <a:solidFill>
                  <a:srgbClr val="FFFF00"/>
                </a:solidFill>
                <a:cs typeface="Calibri" panose="020F0502020204030204" pitchFamily="34" charset="0"/>
              </a:rPr>
              <a:t>  </a:t>
            </a:r>
            <a:r>
              <a:rPr lang="en-US" sz="2000" dirty="0" err="1">
                <a:solidFill>
                  <a:srgbClr val="FFFF00"/>
                </a:solidFill>
                <a:cs typeface="Calibri" panose="020F0502020204030204" pitchFamily="34" charset="0"/>
              </a:rPr>
              <a:t>microalbuminuria</a:t>
            </a:r>
            <a:r>
              <a:rPr lang="en-US" sz="2000" dirty="0">
                <a:solidFill>
                  <a:srgbClr val="FFFF00"/>
                </a:solidFill>
                <a:cs typeface="Calibri" panose="020F0502020204030204" pitchFamily="34" charset="0"/>
              </a:rPr>
              <a:t> </a:t>
            </a:r>
            <a:r>
              <a:rPr lang="el-GR" sz="2000" dirty="0">
                <a:solidFill>
                  <a:srgbClr val="FFFF00"/>
                </a:solidFill>
                <a:cs typeface="Calibri" panose="020F0502020204030204" pitchFamily="34" charset="0"/>
              </a:rPr>
              <a:t>–  </a:t>
            </a:r>
            <a:r>
              <a:rPr lang="en-US" sz="2000" dirty="0">
                <a:solidFill>
                  <a:srgbClr val="990000"/>
                </a:solidFill>
                <a:highlight>
                  <a:srgbClr val="FFFF00"/>
                </a:highlight>
              </a:rPr>
              <a:t>non Specific </a:t>
            </a:r>
            <a:r>
              <a:rPr lang="el-GR" sz="2000" dirty="0">
                <a:solidFill>
                  <a:srgbClr val="990000"/>
                </a:solidFill>
                <a:highlight>
                  <a:srgbClr val="FFFF00"/>
                </a:highlight>
              </a:rPr>
              <a:t>?</a:t>
            </a:r>
            <a:endParaRPr lang="el-GR"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0422"/>
                                        </p:tgtEl>
                                        <p:attrNameLst>
                                          <p:attrName>style.visibility</p:attrName>
                                        </p:attrNameLst>
                                      </p:cBhvr>
                                      <p:to>
                                        <p:strVal val="visible"/>
                                      </p:to>
                                    </p:set>
                                    <p:animEffect transition="in" filter="circle(in)">
                                      <p:cBhvr>
                                        <p:cTn id="7" dur="500"/>
                                        <p:tgtEl>
                                          <p:spTgt spid="604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0423"/>
                                        </p:tgtEl>
                                        <p:attrNameLst>
                                          <p:attrName>style.visibility</p:attrName>
                                        </p:attrNameLst>
                                      </p:cBhvr>
                                      <p:to>
                                        <p:strVal val="visible"/>
                                      </p:to>
                                    </p:set>
                                    <p:animEffect transition="in" filter="wipe(down)">
                                      <p:cBhvr>
                                        <p:cTn id="12" dur="500"/>
                                        <p:tgtEl>
                                          <p:spTgt spid="6042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3" grpId="0" animBg="1"/>
      <p:bldP spid="7" grpId="0" animBg="1"/>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
            <a:extLst>
              <a:ext uri="{FF2B5EF4-FFF2-40B4-BE49-F238E27FC236}">
                <a16:creationId xmlns:a16="http://schemas.microsoft.com/office/drawing/2014/main" id="{19DE6733-16A4-CEB2-166A-57029CD05F3D}"/>
              </a:ext>
            </a:extLst>
          </p:cNvPr>
          <p:cNvSpPr>
            <a:spLocks noChangeArrowheads="1"/>
          </p:cNvSpPr>
          <p:nvPr/>
        </p:nvSpPr>
        <p:spPr bwMode="auto">
          <a:xfrm>
            <a:off x="174947" y="6433591"/>
            <a:ext cx="1000886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F9900"/>
              </a:buClr>
              <a:buSzPct val="115000"/>
              <a:buChar char="•"/>
              <a:defRPr sz="3200" b="1">
                <a:solidFill>
                  <a:schemeClr val="bg1"/>
                </a:solidFill>
                <a:latin typeface="Tahoma" panose="020B0604030504040204" pitchFamily="34" charset="0"/>
                <a:ea typeface="Arial Unicode MS" panose="020B0604020202020204" pitchFamily="34" charset="-128"/>
              </a:defRPr>
            </a:lvl1pPr>
            <a:lvl2pPr marL="742950" indent="-285750">
              <a:spcBef>
                <a:spcPct val="20000"/>
              </a:spcBef>
              <a:buChar char="–"/>
              <a:defRPr sz="2800" b="1">
                <a:solidFill>
                  <a:schemeClr val="bg1"/>
                </a:solidFill>
                <a:latin typeface="Tahoma" panose="020B0604030504040204" pitchFamily="34" charset="0"/>
                <a:ea typeface="Arial Unicode MS" panose="020B0604020202020204" pitchFamily="34" charset="-128"/>
              </a:defRPr>
            </a:lvl2pPr>
            <a:lvl3pPr marL="1143000" indent="-228600">
              <a:spcBef>
                <a:spcPct val="20000"/>
              </a:spcBef>
              <a:buChar char="•"/>
              <a:defRPr sz="2400" b="1">
                <a:solidFill>
                  <a:schemeClr val="bg1"/>
                </a:solidFill>
                <a:latin typeface="Tahoma" panose="020B0604030504040204" pitchFamily="34" charset="0"/>
                <a:ea typeface="Arial Unicode MS" panose="020B0604020202020204" pitchFamily="34" charset="-128"/>
              </a:defRPr>
            </a:lvl3pPr>
            <a:lvl4pPr marL="1600200" indent="-228600">
              <a:spcBef>
                <a:spcPct val="20000"/>
              </a:spcBef>
              <a:buChar char="–"/>
              <a:defRPr sz="2000" b="1">
                <a:solidFill>
                  <a:schemeClr val="bg1"/>
                </a:solidFill>
                <a:latin typeface="Tahoma" panose="020B0604030504040204" pitchFamily="34" charset="0"/>
                <a:ea typeface="Arial Unicode MS" panose="020B0604020202020204" pitchFamily="34" charset="-128"/>
              </a:defRPr>
            </a:lvl4pPr>
            <a:lvl5pPr marL="2057400" indent="-228600">
              <a:spcBef>
                <a:spcPct val="20000"/>
              </a:spcBef>
              <a:buChar char="»"/>
              <a:defRPr sz="2000" b="1">
                <a:solidFill>
                  <a:schemeClr val="bg1"/>
                </a:solidFill>
                <a:latin typeface="Tahoma" panose="020B0604030504040204" pitchFamily="34" charset="0"/>
                <a:ea typeface="Arial Unicode MS" panose="020B0604020202020204" pitchFamily="34" charset="-128"/>
              </a:defRPr>
            </a:lvl5pPr>
            <a:lvl6pPr marL="25146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6pPr>
            <a:lvl7pPr marL="29718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7pPr>
            <a:lvl8pPr marL="34290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8pPr>
            <a:lvl9pPr marL="38862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9pPr>
          </a:lstStyle>
          <a:p>
            <a:pPr eaLnBrk="1" hangingPunct="1">
              <a:spcBef>
                <a:spcPct val="0"/>
              </a:spcBef>
              <a:buClrTx/>
              <a:buSzTx/>
              <a:buFontTx/>
              <a:buNone/>
            </a:pPr>
            <a:r>
              <a:rPr lang="en-US" altLang="el-GR" sz="1400" dirty="0">
                <a:solidFill>
                  <a:srgbClr val="FFFF00"/>
                </a:solidFill>
                <a:latin typeface="Calibri" panose="020F0502020204030204" pitchFamily="34" charset="0"/>
              </a:rPr>
              <a:t>Kristensen et al				 			       	BMJ 2019;365:l1516</a:t>
            </a:r>
            <a:endParaRPr lang="el-GR" altLang="el-GR" sz="1400" dirty="0">
              <a:solidFill>
                <a:srgbClr val="FFFF00"/>
              </a:solidFill>
              <a:latin typeface="Calibri" panose="020F0502020204030204" pitchFamily="34" charset="0"/>
            </a:endParaRPr>
          </a:p>
        </p:txBody>
      </p:sp>
      <p:pic>
        <p:nvPicPr>
          <p:cNvPr id="63493" name="Picture 2">
            <a:extLst>
              <a:ext uri="{FF2B5EF4-FFF2-40B4-BE49-F238E27FC236}">
                <a16:creationId xmlns:a16="http://schemas.microsoft.com/office/drawing/2014/main" id="{00F8769B-6D56-2A7F-ADF1-DC873DDF2E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076" y="1196752"/>
            <a:ext cx="5170456"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3494" name="Group 5">
            <a:extLst>
              <a:ext uri="{FF2B5EF4-FFF2-40B4-BE49-F238E27FC236}">
                <a16:creationId xmlns:a16="http://schemas.microsoft.com/office/drawing/2014/main" id="{9332699B-113E-BAAD-A410-028B1296DD98}"/>
              </a:ext>
            </a:extLst>
          </p:cNvPr>
          <p:cNvGrpSpPr>
            <a:grpSpLocks noChangeAspect="1"/>
          </p:cNvGrpSpPr>
          <p:nvPr/>
        </p:nvGrpSpPr>
        <p:grpSpPr bwMode="auto">
          <a:xfrm>
            <a:off x="5719564" y="1196752"/>
            <a:ext cx="3977042" cy="1300861"/>
            <a:chOff x="174948" y="1123278"/>
            <a:chExt cx="4392488" cy="1354551"/>
          </a:xfrm>
        </p:grpSpPr>
        <p:pic>
          <p:nvPicPr>
            <p:cNvPr id="63500" name="Picture 3">
              <a:extLst>
                <a:ext uri="{FF2B5EF4-FFF2-40B4-BE49-F238E27FC236}">
                  <a16:creationId xmlns:a16="http://schemas.microsoft.com/office/drawing/2014/main" id="{13D7B048-3876-DFB4-824F-12319F1F05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948" y="1123278"/>
              <a:ext cx="4392488" cy="793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1" name="Picture 4">
              <a:extLst>
                <a:ext uri="{FF2B5EF4-FFF2-40B4-BE49-F238E27FC236}">
                  <a16:creationId xmlns:a16="http://schemas.microsoft.com/office/drawing/2014/main" id="{88F90A71-0942-10D8-1ECA-FD2EC82DCD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949" y="1916832"/>
              <a:ext cx="4392487" cy="56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TextBox 10">
            <a:extLst>
              <a:ext uri="{FF2B5EF4-FFF2-40B4-BE49-F238E27FC236}">
                <a16:creationId xmlns:a16="http://schemas.microsoft.com/office/drawing/2014/main" id="{E41082C3-87A3-6456-3AD5-D7D454657AA7}"/>
              </a:ext>
            </a:extLst>
          </p:cNvPr>
          <p:cNvSpPr txBox="1"/>
          <p:nvPr/>
        </p:nvSpPr>
        <p:spPr>
          <a:xfrm>
            <a:off x="2027982" y="2262174"/>
            <a:ext cx="5901328" cy="400110"/>
          </a:xfrm>
          <a:prstGeom prst="rect">
            <a:avLst/>
          </a:prstGeom>
          <a:solidFill>
            <a:srgbClr val="990000"/>
          </a:solidFill>
          <a:effectLst>
            <a:glow rad="139700">
              <a:schemeClr val="accent2">
                <a:satMod val="175000"/>
                <a:alpha val="40000"/>
              </a:schemeClr>
            </a:glow>
          </a:effectLst>
        </p:spPr>
        <p:txBody>
          <a:bodyPr>
            <a:spAutoFit/>
          </a:bodyPr>
          <a:lstStyle>
            <a:defPPr>
              <a:defRPr lang="el-GR"/>
            </a:defPPr>
            <a:lvl1pPr algn="ctr">
              <a:defRPr sz="2000" i="1">
                <a:solidFill>
                  <a:srgbClr val="FFFF00"/>
                </a:solidFill>
              </a:defRPr>
            </a:lvl1pPr>
          </a:lstStyle>
          <a:p>
            <a:pPr>
              <a:defRPr/>
            </a:pPr>
            <a:r>
              <a:rPr lang="el-GR" dirty="0">
                <a:cs typeface="Arial Unicode MS" panose="020B0604020202020204" pitchFamily="34" charset="-128"/>
              </a:rPr>
              <a:t>230 -3</a:t>
            </a:r>
            <a:r>
              <a:rPr lang="en-US" dirty="0">
                <a:cs typeface="Arial Unicode MS" panose="020B0604020202020204" pitchFamily="34" charset="-128"/>
              </a:rPr>
              <a:t>0</a:t>
            </a:r>
            <a:r>
              <a:rPr lang="el-GR" dirty="0">
                <a:cs typeface="Arial Unicode MS" panose="020B0604020202020204" pitchFamily="34" charset="-128"/>
              </a:rPr>
              <a:t>0 % </a:t>
            </a:r>
            <a:r>
              <a:rPr lang="en-US" dirty="0">
                <a:cs typeface="Arial Unicode MS" panose="020B0604020202020204" pitchFamily="34" charset="-128"/>
              </a:rPr>
              <a:t>higher hazard ratio for CKD </a:t>
            </a:r>
            <a:r>
              <a:rPr lang="el-GR" dirty="0">
                <a:cs typeface="Arial Unicode MS" panose="020B0604020202020204" pitchFamily="34" charset="-128"/>
              </a:rPr>
              <a:t> (</a:t>
            </a:r>
            <a:r>
              <a:rPr lang="en-US" dirty="0">
                <a:cs typeface="Arial Unicode MS" panose="020B0604020202020204" pitchFamily="34" charset="-128"/>
              </a:rPr>
              <a:t>x 2.3-2.9)</a:t>
            </a:r>
            <a:endParaRPr lang="el-GR" dirty="0">
              <a:cs typeface="Arial Unicode MS" panose="020B0604020202020204" pitchFamily="34" charset="-128"/>
            </a:endParaRPr>
          </a:p>
        </p:txBody>
      </p:sp>
      <p:sp>
        <p:nvSpPr>
          <p:cNvPr id="2" name="TextBox 1">
            <a:extLst>
              <a:ext uri="{FF2B5EF4-FFF2-40B4-BE49-F238E27FC236}">
                <a16:creationId xmlns:a16="http://schemas.microsoft.com/office/drawing/2014/main" id="{31B44001-647F-BEFB-6961-C819A7753C84}"/>
              </a:ext>
            </a:extLst>
          </p:cNvPr>
          <p:cNvSpPr txBox="1"/>
          <p:nvPr/>
        </p:nvSpPr>
        <p:spPr>
          <a:xfrm>
            <a:off x="895090" y="260648"/>
            <a:ext cx="8496820" cy="461665"/>
          </a:xfrm>
          <a:prstGeom prst="rect">
            <a:avLst/>
          </a:prstGeom>
          <a:noFill/>
          <a:ln>
            <a:noFill/>
          </a:ln>
          <a:effectLst/>
        </p:spPr>
        <p:txBody>
          <a:bodyPr wrap="square">
            <a:spAutoFit/>
          </a:bodyPr>
          <a:lstStyle/>
          <a:p>
            <a:pPr algn="ctr" eaLnBrk="1" hangingPunct="1">
              <a:defRPr/>
            </a:pPr>
            <a:r>
              <a:rPr lang="en-US" sz="2400" dirty="0">
                <a:solidFill>
                  <a:srgbClr val="FFFF00"/>
                </a:solidFill>
                <a:effectLst>
                  <a:outerShdw blurRad="38100" dist="38100" dir="2700000" algn="tl">
                    <a:srgbClr val="000000">
                      <a:alpha val="43137"/>
                    </a:srgbClr>
                  </a:outerShdw>
                </a:effectLst>
                <a:cs typeface="Arial Unicode MS" panose="020B0604020202020204" pitchFamily="34" charset="-128"/>
              </a:rPr>
              <a:t>Preeclamptic syndromes and long term risk for CKD</a:t>
            </a:r>
            <a:endParaRPr lang="el-GR" sz="2400" dirty="0">
              <a:solidFill>
                <a:srgbClr val="FFFF00"/>
              </a:solidFill>
              <a:effectLst>
                <a:outerShdw blurRad="38100" dist="38100" dir="2700000" algn="tl">
                  <a:srgbClr val="000000">
                    <a:alpha val="43137"/>
                  </a:srgbClr>
                </a:outerShdw>
              </a:effectLst>
              <a:cs typeface="Arial Unicode MS" panose="020B0604020202020204" pitchFamily="34" charset="-128"/>
            </a:endParaRPr>
          </a:p>
        </p:txBody>
      </p:sp>
      <p:pic>
        <p:nvPicPr>
          <p:cNvPr id="5" name="Εικόνα 4">
            <a:extLst>
              <a:ext uri="{FF2B5EF4-FFF2-40B4-BE49-F238E27FC236}">
                <a16:creationId xmlns:a16="http://schemas.microsoft.com/office/drawing/2014/main" id="{2FA686B5-3A5D-99C9-031D-F77772C7169F}"/>
              </a:ext>
            </a:extLst>
          </p:cNvPr>
          <p:cNvPicPr>
            <a:picLocks noChangeAspect="1"/>
          </p:cNvPicPr>
          <p:nvPr/>
        </p:nvPicPr>
        <p:blipFill rotWithShape="1">
          <a:blip r:embed="rId5"/>
          <a:srcRect l="72525"/>
          <a:stretch/>
        </p:blipFill>
        <p:spPr>
          <a:xfrm>
            <a:off x="5503540" y="2679696"/>
            <a:ext cx="1909521" cy="3215134"/>
          </a:xfrm>
          <a:prstGeom prst="rect">
            <a:avLst/>
          </a:prstGeom>
        </p:spPr>
      </p:pic>
      <p:pic>
        <p:nvPicPr>
          <p:cNvPr id="6" name="Εικόνα 5">
            <a:extLst>
              <a:ext uri="{FF2B5EF4-FFF2-40B4-BE49-F238E27FC236}">
                <a16:creationId xmlns:a16="http://schemas.microsoft.com/office/drawing/2014/main" id="{65D59CC9-6779-399F-8731-85855C963EC6}"/>
              </a:ext>
            </a:extLst>
          </p:cNvPr>
          <p:cNvPicPr>
            <a:picLocks noChangeAspect="1"/>
          </p:cNvPicPr>
          <p:nvPr/>
        </p:nvPicPr>
        <p:blipFill rotWithShape="1">
          <a:blip r:embed="rId5"/>
          <a:srcRect r="55449"/>
          <a:stretch/>
        </p:blipFill>
        <p:spPr>
          <a:xfrm>
            <a:off x="2435083" y="2679696"/>
            <a:ext cx="3096345" cy="32151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Εικόνα 11">
            <a:extLst>
              <a:ext uri="{FF2B5EF4-FFF2-40B4-BE49-F238E27FC236}">
                <a16:creationId xmlns:a16="http://schemas.microsoft.com/office/drawing/2014/main" id="{4174C6E1-8234-4BD3-5616-839DB3E981F2}"/>
              </a:ext>
            </a:extLst>
          </p:cNvPr>
          <p:cNvPicPr>
            <a:picLocks noChangeAspect="1"/>
          </p:cNvPicPr>
          <p:nvPr/>
        </p:nvPicPr>
        <p:blipFill rotWithShape="1">
          <a:blip r:embed="rId2"/>
          <a:srcRect t="469" b="50712"/>
          <a:stretch/>
        </p:blipFill>
        <p:spPr>
          <a:xfrm>
            <a:off x="5230577" y="2204864"/>
            <a:ext cx="4055466" cy="3422931"/>
          </a:xfrm>
          <a:prstGeom prst="rect">
            <a:avLst/>
          </a:prstGeom>
          <a:noFill/>
          <a:ln w="57150">
            <a:solidFill>
              <a:srgbClr val="FFC000"/>
            </a:solidFill>
          </a:ln>
          <a:effectLst>
            <a:glow rad="63500">
              <a:srgbClr val="FFFF00">
                <a:alpha val="40000"/>
              </a:srgbClr>
            </a:glow>
            <a:outerShdw blurRad="40000" dist="23000" dir="5400000" rotWithShape="0">
              <a:srgbClr val="000000">
                <a:alpha val="35000"/>
              </a:srgbClr>
            </a:outerShdw>
          </a:effectLst>
        </p:spPr>
      </p:pic>
      <p:pic>
        <p:nvPicPr>
          <p:cNvPr id="11" name="Εικόνα 10">
            <a:extLst>
              <a:ext uri="{FF2B5EF4-FFF2-40B4-BE49-F238E27FC236}">
                <a16:creationId xmlns:a16="http://schemas.microsoft.com/office/drawing/2014/main" id="{3C3DE278-6639-EEBF-78DA-5FD991A0FBEF}"/>
              </a:ext>
            </a:extLst>
          </p:cNvPr>
          <p:cNvPicPr>
            <a:picLocks noChangeAspect="1"/>
          </p:cNvPicPr>
          <p:nvPr/>
        </p:nvPicPr>
        <p:blipFill rotWithShape="1">
          <a:blip r:embed="rId2"/>
          <a:srcRect t="50000" b="1307"/>
          <a:stretch/>
        </p:blipFill>
        <p:spPr>
          <a:xfrm>
            <a:off x="1039793" y="2204864"/>
            <a:ext cx="4065915" cy="3422931"/>
          </a:xfrm>
          <a:prstGeom prst="rect">
            <a:avLst/>
          </a:prstGeom>
          <a:noFill/>
          <a:ln w="57150">
            <a:solidFill>
              <a:srgbClr val="FF7C80"/>
            </a:solidFill>
          </a:ln>
          <a:effectLst>
            <a:glow rad="63500">
              <a:schemeClr val="accent6">
                <a:satMod val="175000"/>
                <a:alpha val="40000"/>
              </a:schemeClr>
            </a:glow>
            <a:outerShdw blurRad="40000" dist="23000" dir="5400000" rotWithShape="0">
              <a:srgbClr val="000000">
                <a:alpha val="35000"/>
              </a:srgbClr>
            </a:outerShdw>
          </a:effectLst>
        </p:spPr>
      </p:pic>
      <p:sp>
        <p:nvSpPr>
          <p:cNvPr id="66562" name="TextBox 12">
            <a:extLst>
              <a:ext uri="{FF2B5EF4-FFF2-40B4-BE49-F238E27FC236}">
                <a16:creationId xmlns:a16="http://schemas.microsoft.com/office/drawing/2014/main" id="{BA76FFDC-185A-FD18-A64C-C867A4EAA30E}"/>
              </a:ext>
            </a:extLst>
          </p:cNvPr>
          <p:cNvSpPr txBox="1">
            <a:spLocks noChangeArrowheads="1"/>
          </p:cNvSpPr>
          <p:nvPr/>
        </p:nvSpPr>
        <p:spPr bwMode="auto">
          <a:xfrm>
            <a:off x="174625" y="6433591"/>
            <a:ext cx="99377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9900"/>
              </a:buClr>
              <a:buSzPct val="115000"/>
              <a:buChar char="•"/>
              <a:defRPr sz="3200" b="1">
                <a:solidFill>
                  <a:schemeClr val="bg1"/>
                </a:solidFill>
                <a:latin typeface="Tahoma" panose="020B0604030504040204" pitchFamily="34" charset="0"/>
                <a:ea typeface="Arial Unicode MS" panose="020B0604020202020204" pitchFamily="34" charset="-128"/>
              </a:defRPr>
            </a:lvl1pPr>
            <a:lvl2pPr marL="742950" indent="-285750">
              <a:spcBef>
                <a:spcPct val="20000"/>
              </a:spcBef>
              <a:buChar char="–"/>
              <a:defRPr sz="2800" b="1">
                <a:solidFill>
                  <a:schemeClr val="bg1"/>
                </a:solidFill>
                <a:latin typeface="Tahoma" panose="020B0604030504040204" pitchFamily="34" charset="0"/>
                <a:ea typeface="Arial Unicode MS" panose="020B0604020202020204" pitchFamily="34" charset="-128"/>
              </a:defRPr>
            </a:lvl2pPr>
            <a:lvl3pPr marL="1143000" indent="-228600">
              <a:spcBef>
                <a:spcPct val="20000"/>
              </a:spcBef>
              <a:buChar char="•"/>
              <a:defRPr sz="2400" b="1">
                <a:solidFill>
                  <a:schemeClr val="bg1"/>
                </a:solidFill>
                <a:latin typeface="Tahoma" panose="020B0604030504040204" pitchFamily="34" charset="0"/>
                <a:ea typeface="Arial Unicode MS" panose="020B0604020202020204" pitchFamily="34" charset="-128"/>
              </a:defRPr>
            </a:lvl3pPr>
            <a:lvl4pPr marL="1600200" indent="-228600">
              <a:spcBef>
                <a:spcPct val="20000"/>
              </a:spcBef>
              <a:buChar char="–"/>
              <a:defRPr sz="2000" b="1">
                <a:solidFill>
                  <a:schemeClr val="bg1"/>
                </a:solidFill>
                <a:latin typeface="Tahoma" panose="020B0604030504040204" pitchFamily="34" charset="0"/>
                <a:ea typeface="Arial Unicode MS" panose="020B0604020202020204" pitchFamily="34" charset="-128"/>
              </a:defRPr>
            </a:lvl4pPr>
            <a:lvl5pPr marL="2057400" indent="-228600">
              <a:spcBef>
                <a:spcPct val="20000"/>
              </a:spcBef>
              <a:buChar char="»"/>
              <a:defRPr sz="2000" b="1">
                <a:solidFill>
                  <a:schemeClr val="bg1"/>
                </a:solidFill>
                <a:latin typeface="Tahoma" panose="020B0604030504040204" pitchFamily="34" charset="0"/>
                <a:ea typeface="Arial Unicode MS" panose="020B0604020202020204" pitchFamily="34" charset="-128"/>
              </a:defRPr>
            </a:lvl5pPr>
            <a:lvl6pPr marL="25146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6pPr>
            <a:lvl7pPr marL="29718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7pPr>
            <a:lvl8pPr marL="34290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8pPr>
            <a:lvl9pPr marL="38862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9pPr>
          </a:lstStyle>
          <a:p>
            <a:pPr>
              <a:spcBef>
                <a:spcPct val="0"/>
              </a:spcBef>
              <a:buClrTx/>
              <a:buSzTx/>
              <a:buFontTx/>
              <a:buNone/>
            </a:pPr>
            <a:r>
              <a:rPr lang="en-US" altLang="el-GR" sz="1400" dirty="0">
                <a:solidFill>
                  <a:srgbClr val="FFFF00"/>
                </a:solidFill>
                <a:latin typeface="Calibri" panose="020F0502020204030204" pitchFamily="34" charset="0"/>
              </a:rPr>
              <a:t>Barrett et al 					   </a:t>
            </a:r>
            <a:r>
              <a:rPr lang="el-GR" altLang="el-GR" sz="1400" dirty="0">
                <a:solidFill>
                  <a:srgbClr val="FFFF00"/>
                </a:solidFill>
                <a:latin typeface="Calibri" panose="020F0502020204030204" pitchFamily="34" charset="0"/>
              </a:rPr>
              <a:t>	</a:t>
            </a:r>
            <a:r>
              <a:rPr lang="en-US" altLang="el-GR" sz="1400" dirty="0">
                <a:solidFill>
                  <a:srgbClr val="FFFF00"/>
                </a:solidFill>
                <a:latin typeface="Calibri" panose="020F0502020204030204" pitchFamily="34" charset="0"/>
              </a:rPr>
              <a:t>   JAMA Network Open. 2020;3(2):e1920964</a:t>
            </a:r>
            <a:endParaRPr lang="el-GR" altLang="el-GR" sz="1400" dirty="0">
              <a:solidFill>
                <a:srgbClr val="FFFF00"/>
              </a:solidFill>
              <a:latin typeface="Calibri" panose="020F0502020204030204" pitchFamily="34" charset="0"/>
            </a:endParaRPr>
          </a:p>
        </p:txBody>
      </p:sp>
      <p:sp>
        <p:nvSpPr>
          <p:cNvPr id="2" name="TextBox 1">
            <a:extLst>
              <a:ext uri="{FF2B5EF4-FFF2-40B4-BE49-F238E27FC236}">
                <a16:creationId xmlns:a16="http://schemas.microsoft.com/office/drawing/2014/main" id="{7216A30A-C095-2774-A37B-B6F8E4A068CE}"/>
              </a:ext>
            </a:extLst>
          </p:cNvPr>
          <p:cNvSpPr txBox="1"/>
          <p:nvPr/>
        </p:nvSpPr>
        <p:spPr>
          <a:xfrm>
            <a:off x="1219065" y="1412776"/>
            <a:ext cx="7848872" cy="369332"/>
          </a:xfrm>
          <a:prstGeom prst="rect">
            <a:avLst/>
          </a:prstGeom>
          <a:solidFill>
            <a:srgbClr val="990000"/>
          </a:solidFill>
          <a:effectLst>
            <a:glow rad="139700">
              <a:schemeClr val="accent2">
                <a:satMod val="175000"/>
                <a:alpha val="40000"/>
              </a:schemeClr>
            </a:glow>
          </a:effectLst>
        </p:spPr>
        <p:txBody>
          <a:bodyPr wrap="square">
            <a:spAutoFit/>
          </a:bodyPr>
          <a:lstStyle/>
          <a:p>
            <a:pPr algn="ctr">
              <a:defRPr/>
            </a:pPr>
            <a:r>
              <a:rPr lang="en-US" sz="1800" i="1" dirty="0">
                <a:solidFill>
                  <a:srgbClr val="FFFF00"/>
                </a:solidFill>
                <a:cs typeface="Arial Unicode MS" panose="020B0604020202020204" pitchFamily="34" charset="-128"/>
              </a:rPr>
              <a:t>Proportionally higher according to the severity of the pre </a:t>
            </a:r>
            <a:r>
              <a:rPr lang="en-US" sz="1800" i="1" dirty="0" err="1">
                <a:solidFill>
                  <a:srgbClr val="FFFF00"/>
                </a:solidFill>
                <a:cs typeface="Arial Unicode MS" panose="020B0604020202020204" pitchFamily="34" charset="-128"/>
              </a:rPr>
              <a:t>eclamptic</a:t>
            </a:r>
            <a:r>
              <a:rPr lang="en-US" sz="1800" i="1" dirty="0">
                <a:solidFill>
                  <a:srgbClr val="FFFF00"/>
                </a:solidFill>
                <a:cs typeface="Arial Unicode MS" panose="020B0604020202020204" pitchFamily="34" charset="-128"/>
              </a:rPr>
              <a:t> disorder</a:t>
            </a:r>
            <a:endParaRPr lang="el-GR" sz="1800" i="1" dirty="0">
              <a:solidFill>
                <a:srgbClr val="FFFF00"/>
              </a:solidFill>
              <a:cs typeface="Arial Unicode MS" panose="020B0604020202020204" pitchFamily="34" charset="-128"/>
            </a:endParaRPr>
          </a:p>
        </p:txBody>
      </p:sp>
      <p:sp>
        <p:nvSpPr>
          <p:cNvPr id="20" name="Arrow: Right 19">
            <a:extLst>
              <a:ext uri="{FF2B5EF4-FFF2-40B4-BE49-F238E27FC236}">
                <a16:creationId xmlns:a16="http://schemas.microsoft.com/office/drawing/2014/main" id="{844DC9F8-7082-4BC5-61D4-4C02F592BD5C}"/>
              </a:ext>
            </a:extLst>
          </p:cNvPr>
          <p:cNvSpPr/>
          <p:nvPr/>
        </p:nvSpPr>
        <p:spPr bwMode="auto">
          <a:xfrm>
            <a:off x="4275325" y="3179524"/>
            <a:ext cx="3532471" cy="292100"/>
          </a:xfrm>
          <a:prstGeom prst="rightArrow">
            <a:avLst>
              <a:gd name="adj1" fmla="val 50000"/>
              <a:gd name="adj2" fmla="val 97674"/>
            </a:avLst>
          </a:prstGeom>
          <a:solidFill>
            <a:srgbClr val="FF0000"/>
          </a:solidFill>
          <a:ln>
            <a:solidFill>
              <a:srgbClr val="00FF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l-GR" sz="3201"/>
          </a:p>
        </p:txBody>
      </p:sp>
      <p:sp>
        <p:nvSpPr>
          <p:cNvPr id="21" name="Arrow: Right 20">
            <a:extLst>
              <a:ext uri="{FF2B5EF4-FFF2-40B4-BE49-F238E27FC236}">
                <a16:creationId xmlns:a16="http://schemas.microsoft.com/office/drawing/2014/main" id="{5C37D757-B67A-A825-BC18-CC22B043D80E}"/>
              </a:ext>
            </a:extLst>
          </p:cNvPr>
          <p:cNvSpPr/>
          <p:nvPr/>
        </p:nvSpPr>
        <p:spPr bwMode="auto">
          <a:xfrm>
            <a:off x="4480290" y="5087218"/>
            <a:ext cx="3327506" cy="292100"/>
          </a:xfrm>
          <a:prstGeom prst="rightArrow">
            <a:avLst>
              <a:gd name="adj1" fmla="val 50000"/>
              <a:gd name="adj2" fmla="val 97674"/>
            </a:avLst>
          </a:prstGeom>
          <a:solidFill>
            <a:srgbClr val="FF0000"/>
          </a:solidFill>
          <a:ln>
            <a:solidFill>
              <a:srgbClr val="00FF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l-GR" sz="3201"/>
          </a:p>
        </p:txBody>
      </p:sp>
      <p:sp>
        <p:nvSpPr>
          <p:cNvPr id="13" name="TextBox 12">
            <a:extLst>
              <a:ext uri="{FF2B5EF4-FFF2-40B4-BE49-F238E27FC236}">
                <a16:creationId xmlns:a16="http://schemas.microsoft.com/office/drawing/2014/main" id="{31B44001-647F-BEFB-6961-C819A7753C84}"/>
              </a:ext>
            </a:extLst>
          </p:cNvPr>
          <p:cNvSpPr txBox="1"/>
          <p:nvPr/>
        </p:nvSpPr>
        <p:spPr>
          <a:xfrm>
            <a:off x="895090" y="303039"/>
            <a:ext cx="8496820" cy="461665"/>
          </a:xfrm>
          <a:prstGeom prst="rect">
            <a:avLst/>
          </a:prstGeom>
          <a:noFill/>
          <a:ln>
            <a:noFill/>
          </a:ln>
          <a:effectLst/>
        </p:spPr>
        <p:txBody>
          <a:bodyPr wrap="square">
            <a:spAutoFit/>
          </a:bodyPr>
          <a:lstStyle/>
          <a:p>
            <a:pPr algn="ctr" eaLnBrk="1" hangingPunct="1">
              <a:defRPr/>
            </a:pPr>
            <a:r>
              <a:rPr lang="en-US" sz="2400" dirty="0">
                <a:solidFill>
                  <a:srgbClr val="FFFF00"/>
                </a:solidFill>
                <a:effectLst>
                  <a:outerShdw blurRad="38100" dist="38100" dir="2700000" algn="tl">
                    <a:srgbClr val="000000">
                      <a:alpha val="43137"/>
                    </a:srgbClr>
                  </a:outerShdw>
                </a:effectLst>
                <a:cs typeface="Arial Unicode MS" panose="020B0604020202020204" pitchFamily="34" charset="-128"/>
              </a:rPr>
              <a:t>Preeclamptic syndromes and long term relative risk of CKD</a:t>
            </a:r>
            <a:endParaRPr lang="el-GR" sz="2400" dirty="0">
              <a:solidFill>
                <a:srgbClr val="FFFF00"/>
              </a:solidFill>
              <a:effectLst>
                <a:outerShdw blurRad="38100" dist="38100" dir="2700000" algn="tl">
                  <a:srgbClr val="000000">
                    <a:alpha val="43137"/>
                  </a:srgbClr>
                </a:outerShdw>
              </a:effectLst>
              <a:cs typeface="Arial Unicode MS" panose="020B0604020202020204" pitchFamily="34" charset="-128"/>
            </a:endParaRPr>
          </a:p>
        </p:txBody>
      </p:sp>
      <p:sp>
        <p:nvSpPr>
          <p:cNvPr id="14" name="Arrow: Right 20">
            <a:extLst>
              <a:ext uri="{FF2B5EF4-FFF2-40B4-BE49-F238E27FC236}">
                <a16:creationId xmlns:a16="http://schemas.microsoft.com/office/drawing/2014/main" id="{F6CDD2AC-0CFF-4638-D648-BE6F0998D49D}"/>
              </a:ext>
            </a:extLst>
          </p:cNvPr>
          <p:cNvSpPr/>
          <p:nvPr/>
        </p:nvSpPr>
        <p:spPr bwMode="auto">
          <a:xfrm rot="205238">
            <a:off x="4469979" y="4158600"/>
            <a:ext cx="3327506" cy="292100"/>
          </a:xfrm>
          <a:prstGeom prst="rightArrow">
            <a:avLst>
              <a:gd name="adj1" fmla="val 50000"/>
              <a:gd name="adj2" fmla="val 97674"/>
            </a:avLst>
          </a:prstGeom>
          <a:solidFill>
            <a:srgbClr val="FF0000"/>
          </a:solidFill>
          <a:ln>
            <a:solidFill>
              <a:srgbClr val="00FF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l-GR" sz="320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500"/>
                                        <p:tgtEl>
                                          <p:spTgt spid="20"/>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left)">
                                      <p:cBhvr>
                                        <p:cTn id="18" dur="500"/>
                                        <p:tgtEl>
                                          <p:spTgt spid="21"/>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 grpId="0" animBg="1"/>
      <p:bldP spid="21" grpId="0" animBg="1"/>
      <p:bldP spid="1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4C2D0E9-504B-960D-2D01-0036A5E69F82}"/>
              </a:ext>
            </a:extLst>
          </p:cNvPr>
          <p:cNvSpPr txBox="1"/>
          <p:nvPr/>
        </p:nvSpPr>
        <p:spPr>
          <a:xfrm>
            <a:off x="6563743" y="5437089"/>
            <a:ext cx="2087563" cy="584775"/>
          </a:xfrm>
          <a:prstGeom prst="rect">
            <a:avLst/>
          </a:prstGeom>
          <a:solidFill>
            <a:srgbClr val="7030A0"/>
          </a:solidFill>
        </p:spPr>
        <p:txBody>
          <a:bodyPr wrap="square" rtlCol="0">
            <a:spAutoFit/>
          </a:bodyPr>
          <a:lstStyle>
            <a:defPPr>
              <a:defRPr lang="el-GR"/>
            </a:defPPr>
            <a:lvl1pPr algn="ctr">
              <a:defRPr sz="1600">
                <a:solidFill>
                  <a:srgbClr val="FFFF00"/>
                </a:solidFill>
              </a:defRPr>
            </a:lvl1pPr>
          </a:lstStyle>
          <a:p>
            <a:r>
              <a:rPr lang="en-US"/>
              <a:t>1.924.409    </a:t>
            </a:r>
            <a:r>
              <a:rPr lang="en-US" dirty="0"/>
              <a:t>women</a:t>
            </a:r>
            <a:endParaRPr lang="el-GR" dirty="0"/>
          </a:p>
          <a:p>
            <a:r>
              <a:rPr lang="en-US"/>
              <a:t>3</a:t>
            </a:r>
            <a:r>
              <a:rPr lang="el-GR"/>
              <a:t>.</a:t>
            </a:r>
            <a:r>
              <a:rPr lang="en-US"/>
              <a:t>726</a:t>
            </a:r>
            <a:r>
              <a:rPr lang="el-GR"/>
              <a:t>.</a:t>
            </a:r>
            <a:r>
              <a:rPr lang="en-US"/>
              <a:t>554 </a:t>
            </a:r>
            <a:r>
              <a:rPr lang="en-US" dirty="0"/>
              <a:t>    births</a:t>
            </a:r>
            <a:endParaRPr lang="el-GR" dirty="0"/>
          </a:p>
        </p:txBody>
      </p:sp>
      <p:pic>
        <p:nvPicPr>
          <p:cNvPr id="67589" name="Picture 6">
            <a:extLst>
              <a:ext uri="{FF2B5EF4-FFF2-40B4-BE49-F238E27FC236}">
                <a16:creationId xmlns:a16="http://schemas.microsoft.com/office/drawing/2014/main" id="{3D4C7E0F-0C05-DA0B-0C8F-E435635A34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8273" b="59789"/>
          <a:stretch>
            <a:fillRect/>
          </a:stretch>
        </p:blipFill>
        <p:spPr bwMode="auto">
          <a:xfrm>
            <a:off x="5214367" y="1698526"/>
            <a:ext cx="4660900" cy="285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0" name="Picture 13">
            <a:extLst>
              <a:ext uri="{FF2B5EF4-FFF2-40B4-BE49-F238E27FC236}">
                <a16:creationId xmlns:a16="http://schemas.microsoft.com/office/drawing/2014/main" id="{9E5EAF8E-1D2D-2CFA-1A5C-3FCE57DB27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0211" r="8273"/>
          <a:stretch>
            <a:fillRect/>
          </a:stretch>
        </p:blipFill>
        <p:spPr bwMode="auto">
          <a:xfrm>
            <a:off x="462981" y="1693763"/>
            <a:ext cx="4721225" cy="429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1" name="TextBox 7">
            <a:extLst>
              <a:ext uri="{FF2B5EF4-FFF2-40B4-BE49-F238E27FC236}">
                <a16:creationId xmlns:a16="http://schemas.microsoft.com/office/drawing/2014/main" id="{28964D10-EB71-86D3-37C3-0293250AB207}"/>
              </a:ext>
            </a:extLst>
          </p:cNvPr>
          <p:cNvSpPr txBox="1">
            <a:spLocks noChangeArrowheads="1"/>
          </p:cNvSpPr>
          <p:nvPr/>
        </p:nvSpPr>
        <p:spPr bwMode="auto">
          <a:xfrm>
            <a:off x="1903140" y="1176431"/>
            <a:ext cx="6840760" cy="369332"/>
          </a:xfrm>
          <a:prstGeom prst="rect">
            <a:avLst/>
          </a:prstGeom>
          <a:solidFill>
            <a:srgbClr val="990000"/>
          </a:solidFill>
          <a:effectLst>
            <a:glow rad="139700">
              <a:schemeClr val="accent2">
                <a:satMod val="175000"/>
                <a:alpha val="40000"/>
              </a:schemeClr>
            </a:glow>
          </a:effectLst>
        </p:spPr>
        <p:txBody>
          <a:bodyPr wrap="square">
            <a:spAutoFit/>
          </a:bodyPr>
          <a:lstStyle>
            <a:defPPr>
              <a:defRPr lang="el-GR"/>
            </a:defPPr>
            <a:lvl1pPr algn="ctr">
              <a:defRPr sz="1800" i="1">
                <a:solidFill>
                  <a:srgbClr val="FFFF00"/>
                </a:solidFill>
                <a:cs typeface="Arial Unicode MS" panose="020B0604020202020204" pitchFamily="34" charset="-128"/>
              </a:defRPr>
            </a:lvl1pPr>
            <a:lvl2pPr marL="742950" indent="-285750">
              <a:spcBef>
                <a:spcPct val="20000"/>
              </a:spcBef>
              <a:buChar char="–"/>
              <a:defRPr sz="2800" b="1">
                <a:solidFill>
                  <a:schemeClr val="bg1"/>
                </a:solidFill>
                <a:latin typeface="Tahoma" panose="020B0604030504040204" pitchFamily="34" charset="0"/>
                <a:ea typeface="Arial Unicode MS" panose="020B0604020202020204" pitchFamily="34" charset="-128"/>
              </a:defRPr>
            </a:lvl2pPr>
            <a:lvl3pPr marL="1143000" indent="-228600">
              <a:spcBef>
                <a:spcPct val="20000"/>
              </a:spcBef>
              <a:buChar char="•"/>
              <a:defRPr sz="2400" b="1">
                <a:solidFill>
                  <a:schemeClr val="bg1"/>
                </a:solidFill>
                <a:latin typeface="Tahoma" panose="020B0604030504040204" pitchFamily="34" charset="0"/>
                <a:ea typeface="Arial Unicode MS" panose="020B0604020202020204" pitchFamily="34" charset="-128"/>
              </a:defRPr>
            </a:lvl3pPr>
            <a:lvl4pPr marL="1600200" indent="-228600">
              <a:spcBef>
                <a:spcPct val="20000"/>
              </a:spcBef>
              <a:buChar char="–"/>
              <a:defRPr sz="2000" b="1">
                <a:solidFill>
                  <a:schemeClr val="bg1"/>
                </a:solidFill>
                <a:latin typeface="Tahoma" panose="020B0604030504040204" pitchFamily="34" charset="0"/>
                <a:ea typeface="Arial Unicode MS" panose="020B0604020202020204" pitchFamily="34" charset="-128"/>
              </a:defRPr>
            </a:lvl4pPr>
            <a:lvl5pPr marL="2057400" indent="-228600">
              <a:spcBef>
                <a:spcPct val="20000"/>
              </a:spcBef>
              <a:buChar char="»"/>
              <a:defRPr sz="2000" b="1">
                <a:solidFill>
                  <a:schemeClr val="bg1"/>
                </a:solidFill>
                <a:latin typeface="Tahoma" panose="020B0604030504040204" pitchFamily="34" charset="0"/>
                <a:ea typeface="Arial Unicode MS" panose="020B0604020202020204" pitchFamily="34" charset="-128"/>
              </a:defRPr>
            </a:lvl5pPr>
            <a:lvl6pPr marL="25146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6pPr>
            <a:lvl7pPr marL="29718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7pPr>
            <a:lvl8pPr marL="34290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8pPr>
            <a:lvl9pPr marL="38862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9pPr>
          </a:lstStyle>
          <a:p>
            <a:r>
              <a:rPr lang="en-US" altLang="el-GR" dirty="0"/>
              <a:t>Higher risk for </a:t>
            </a:r>
            <a:r>
              <a:rPr lang="en-US" altLang="el-GR" u="sng" dirty="0"/>
              <a:t>any type </a:t>
            </a:r>
            <a:r>
              <a:rPr lang="en-US" altLang="el-GR" dirty="0"/>
              <a:t>of kidney disease (although different)</a:t>
            </a:r>
            <a:endParaRPr lang="el-GR" altLang="el-GR" dirty="0"/>
          </a:p>
        </p:txBody>
      </p:sp>
      <p:pic>
        <p:nvPicPr>
          <p:cNvPr id="16" name="Picture 15">
            <a:extLst>
              <a:ext uri="{FF2B5EF4-FFF2-40B4-BE49-F238E27FC236}">
                <a16:creationId xmlns:a16="http://schemas.microsoft.com/office/drawing/2014/main" id="{B7A4095E-C914-FCBF-1C1E-53776377A640}"/>
              </a:ext>
            </a:extLst>
          </p:cNvPr>
          <p:cNvPicPr>
            <a:picLocks noChangeAspect="1"/>
          </p:cNvPicPr>
          <p:nvPr/>
        </p:nvPicPr>
        <p:blipFill>
          <a:blip r:embed="rId3"/>
          <a:stretch>
            <a:fillRect/>
          </a:stretch>
        </p:blipFill>
        <p:spPr>
          <a:xfrm>
            <a:off x="5995418" y="4798913"/>
            <a:ext cx="3224213" cy="620713"/>
          </a:xfrm>
          <a:prstGeom prst="rect">
            <a:avLst/>
          </a:prstGeom>
          <a:ln w="76200">
            <a:solidFill>
              <a:schemeClr val="accent2">
                <a:lumMod val="60000"/>
                <a:lumOff val="40000"/>
              </a:schemeClr>
            </a:solidFill>
          </a:ln>
        </p:spPr>
      </p:pic>
      <p:sp>
        <p:nvSpPr>
          <p:cNvPr id="2" name="TextBox 12">
            <a:extLst>
              <a:ext uri="{FF2B5EF4-FFF2-40B4-BE49-F238E27FC236}">
                <a16:creationId xmlns:a16="http://schemas.microsoft.com/office/drawing/2014/main" id="{B4E76F6A-2C89-15C5-EBDA-CB27AF09284C}"/>
              </a:ext>
            </a:extLst>
          </p:cNvPr>
          <p:cNvSpPr txBox="1">
            <a:spLocks noChangeArrowheads="1"/>
          </p:cNvSpPr>
          <p:nvPr/>
        </p:nvSpPr>
        <p:spPr bwMode="auto">
          <a:xfrm>
            <a:off x="174625" y="6433591"/>
            <a:ext cx="99377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9900"/>
              </a:buClr>
              <a:buSzPct val="115000"/>
              <a:buChar char="•"/>
              <a:defRPr sz="3200" b="1">
                <a:solidFill>
                  <a:schemeClr val="bg1"/>
                </a:solidFill>
                <a:latin typeface="Tahoma" panose="020B0604030504040204" pitchFamily="34" charset="0"/>
                <a:ea typeface="Arial Unicode MS" panose="020B0604020202020204" pitchFamily="34" charset="-128"/>
              </a:defRPr>
            </a:lvl1pPr>
            <a:lvl2pPr marL="742950" indent="-285750">
              <a:spcBef>
                <a:spcPct val="20000"/>
              </a:spcBef>
              <a:buChar char="–"/>
              <a:defRPr sz="2800" b="1">
                <a:solidFill>
                  <a:schemeClr val="bg1"/>
                </a:solidFill>
                <a:latin typeface="Tahoma" panose="020B0604030504040204" pitchFamily="34" charset="0"/>
                <a:ea typeface="Arial Unicode MS" panose="020B0604020202020204" pitchFamily="34" charset="-128"/>
              </a:defRPr>
            </a:lvl2pPr>
            <a:lvl3pPr marL="1143000" indent="-228600">
              <a:spcBef>
                <a:spcPct val="20000"/>
              </a:spcBef>
              <a:buChar char="•"/>
              <a:defRPr sz="2400" b="1">
                <a:solidFill>
                  <a:schemeClr val="bg1"/>
                </a:solidFill>
                <a:latin typeface="Tahoma" panose="020B0604030504040204" pitchFamily="34" charset="0"/>
                <a:ea typeface="Arial Unicode MS" panose="020B0604020202020204" pitchFamily="34" charset="-128"/>
              </a:defRPr>
            </a:lvl3pPr>
            <a:lvl4pPr marL="1600200" indent="-228600">
              <a:spcBef>
                <a:spcPct val="20000"/>
              </a:spcBef>
              <a:buChar char="–"/>
              <a:defRPr sz="2000" b="1">
                <a:solidFill>
                  <a:schemeClr val="bg1"/>
                </a:solidFill>
                <a:latin typeface="Tahoma" panose="020B0604030504040204" pitchFamily="34" charset="0"/>
                <a:ea typeface="Arial Unicode MS" panose="020B0604020202020204" pitchFamily="34" charset="-128"/>
              </a:defRPr>
            </a:lvl4pPr>
            <a:lvl5pPr marL="2057400" indent="-228600">
              <a:spcBef>
                <a:spcPct val="20000"/>
              </a:spcBef>
              <a:buChar char="»"/>
              <a:defRPr sz="2000" b="1">
                <a:solidFill>
                  <a:schemeClr val="bg1"/>
                </a:solidFill>
                <a:latin typeface="Tahoma" panose="020B0604030504040204" pitchFamily="34" charset="0"/>
                <a:ea typeface="Arial Unicode MS" panose="020B0604020202020204" pitchFamily="34" charset="-128"/>
              </a:defRPr>
            </a:lvl5pPr>
            <a:lvl6pPr marL="25146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6pPr>
            <a:lvl7pPr marL="29718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7pPr>
            <a:lvl8pPr marL="34290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8pPr>
            <a:lvl9pPr marL="38862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9pPr>
          </a:lstStyle>
          <a:p>
            <a:pPr>
              <a:spcBef>
                <a:spcPct val="0"/>
              </a:spcBef>
              <a:buClrTx/>
              <a:buSzTx/>
              <a:buFontTx/>
              <a:buNone/>
            </a:pPr>
            <a:r>
              <a:rPr lang="en-US" altLang="el-GR" sz="1400" dirty="0">
                <a:solidFill>
                  <a:srgbClr val="FFFF00"/>
                </a:solidFill>
                <a:latin typeface="Calibri" panose="020F0502020204030204" pitchFamily="34" charset="0"/>
              </a:rPr>
              <a:t>Barrett et al								</a:t>
            </a:r>
            <a:r>
              <a:rPr lang="en-US" altLang="el-GR" sz="1400" dirty="0" err="1">
                <a:solidFill>
                  <a:srgbClr val="FFFF00"/>
                </a:solidFill>
                <a:latin typeface="Calibri" panose="020F0502020204030204" pitchFamily="34" charset="0"/>
              </a:rPr>
              <a:t>PLoS</a:t>
            </a:r>
            <a:r>
              <a:rPr lang="en-US" altLang="el-GR" sz="1400" dirty="0">
                <a:solidFill>
                  <a:srgbClr val="FFFF00"/>
                </a:solidFill>
                <a:latin typeface="Calibri" panose="020F0502020204030204" pitchFamily="34" charset="0"/>
              </a:rPr>
              <a:t> Med 2020; 17(8): e1003255 </a:t>
            </a:r>
            <a:endParaRPr lang="el-GR" altLang="el-GR" sz="1400" dirty="0">
              <a:solidFill>
                <a:srgbClr val="FFFF00"/>
              </a:solidFill>
              <a:latin typeface="Calibri" panose="020F0502020204030204" pitchFamily="34" charset="0"/>
            </a:endParaRPr>
          </a:p>
        </p:txBody>
      </p:sp>
      <p:sp>
        <p:nvSpPr>
          <p:cNvPr id="11" name="TextBox 10">
            <a:extLst>
              <a:ext uri="{FF2B5EF4-FFF2-40B4-BE49-F238E27FC236}">
                <a16:creationId xmlns:a16="http://schemas.microsoft.com/office/drawing/2014/main" id="{31B44001-647F-BEFB-6961-C819A7753C84}"/>
              </a:ext>
            </a:extLst>
          </p:cNvPr>
          <p:cNvSpPr txBox="1"/>
          <p:nvPr/>
        </p:nvSpPr>
        <p:spPr>
          <a:xfrm>
            <a:off x="895090" y="303039"/>
            <a:ext cx="8496820" cy="461665"/>
          </a:xfrm>
          <a:prstGeom prst="rect">
            <a:avLst/>
          </a:prstGeom>
          <a:noFill/>
          <a:ln>
            <a:noFill/>
          </a:ln>
          <a:effectLst/>
        </p:spPr>
        <p:txBody>
          <a:bodyPr wrap="square">
            <a:spAutoFit/>
          </a:bodyPr>
          <a:lstStyle/>
          <a:p>
            <a:pPr algn="ctr" eaLnBrk="1" hangingPunct="1">
              <a:defRPr/>
            </a:pPr>
            <a:r>
              <a:rPr lang="en-US" sz="2400" dirty="0" err="1">
                <a:solidFill>
                  <a:srgbClr val="FFFF00"/>
                </a:solidFill>
                <a:effectLst>
                  <a:outerShdw blurRad="38100" dist="38100" dir="2700000" algn="tl">
                    <a:srgbClr val="000000">
                      <a:alpha val="43137"/>
                    </a:srgbClr>
                  </a:outerShdw>
                </a:effectLst>
                <a:cs typeface="Arial Unicode MS" panose="020B0604020202020204" pitchFamily="34" charset="-128"/>
              </a:rPr>
              <a:t>Preeclamptic</a:t>
            </a:r>
            <a:r>
              <a:rPr lang="en-US" sz="2400" dirty="0">
                <a:solidFill>
                  <a:srgbClr val="FFFF00"/>
                </a:solidFill>
                <a:effectLst>
                  <a:outerShdw blurRad="38100" dist="38100" dir="2700000" algn="tl">
                    <a:srgbClr val="000000">
                      <a:alpha val="43137"/>
                    </a:srgbClr>
                  </a:outerShdw>
                </a:effectLst>
                <a:cs typeface="Arial Unicode MS" panose="020B0604020202020204" pitchFamily="34" charset="-128"/>
              </a:rPr>
              <a:t> syndromes and long term risk of CKD</a:t>
            </a:r>
            <a:endParaRPr lang="el-GR" sz="2400" dirty="0">
              <a:solidFill>
                <a:srgbClr val="FFFF00"/>
              </a:solidFill>
              <a:effectLst>
                <a:outerShdw blurRad="38100" dist="38100" dir="2700000" algn="tl">
                  <a:srgbClr val="000000">
                    <a:alpha val="43137"/>
                  </a:srgbClr>
                </a:outerShdw>
              </a:effectLst>
              <a:cs typeface="Arial Unicode MS" panose="020B0604020202020204" pitchFamily="34" charset="-128"/>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180DC5DF-0347-4CEB-239A-FFD9D6D673E1}"/>
              </a:ext>
            </a:extLst>
          </p:cNvPr>
          <p:cNvPicPr>
            <a:picLocks noChangeAspect="1"/>
          </p:cNvPicPr>
          <p:nvPr/>
        </p:nvPicPr>
        <p:blipFill rotWithShape="1">
          <a:blip r:embed="rId2"/>
          <a:srcRect r="4326" b="18697"/>
          <a:stretch/>
        </p:blipFill>
        <p:spPr>
          <a:xfrm>
            <a:off x="1831132" y="1988840"/>
            <a:ext cx="6759693" cy="1258895"/>
          </a:xfrm>
          <a:prstGeom prst="rect">
            <a:avLst/>
          </a:prstGeom>
        </p:spPr>
      </p:pic>
      <p:sp>
        <p:nvSpPr>
          <p:cNvPr id="3" name="TextBox 2">
            <a:extLst>
              <a:ext uri="{FF2B5EF4-FFF2-40B4-BE49-F238E27FC236}">
                <a16:creationId xmlns:a16="http://schemas.microsoft.com/office/drawing/2014/main" id="{6C8CC48B-FF85-D98E-E8FA-484CEAE6F17D}"/>
              </a:ext>
            </a:extLst>
          </p:cNvPr>
          <p:cNvSpPr txBox="1"/>
          <p:nvPr/>
        </p:nvSpPr>
        <p:spPr>
          <a:xfrm>
            <a:off x="246956" y="6433591"/>
            <a:ext cx="9865096" cy="307777"/>
          </a:xfrm>
          <a:prstGeom prst="rect">
            <a:avLst/>
          </a:prstGeom>
          <a:noFill/>
        </p:spPr>
        <p:txBody>
          <a:bodyPr wrap="square">
            <a:spAutoFit/>
          </a:bodyPr>
          <a:lstStyle/>
          <a:p>
            <a:r>
              <a:rPr lang="en-US" sz="1400" dirty="0" err="1">
                <a:solidFill>
                  <a:srgbClr val="FFFF00"/>
                </a:solidFill>
              </a:rPr>
              <a:t>Srialluri</a:t>
            </a:r>
            <a:r>
              <a:rPr lang="en-US" sz="1400" dirty="0">
                <a:solidFill>
                  <a:srgbClr val="FFFF00"/>
                </a:solidFill>
              </a:rPr>
              <a:t> N</a:t>
            </a:r>
            <a:r>
              <a:rPr lang="el-GR" sz="1400" dirty="0">
                <a:solidFill>
                  <a:srgbClr val="FFFF00"/>
                </a:solidFill>
              </a:rPr>
              <a:t>				</a:t>
            </a:r>
            <a:r>
              <a:rPr lang="en-US" sz="1400" dirty="0">
                <a:solidFill>
                  <a:srgbClr val="FFFF00"/>
                </a:solidFill>
              </a:rPr>
              <a:t>	                              Am J Kidney Dis. 2023 Jul 27:S0272-6386(23)00732-1</a:t>
            </a:r>
            <a:endParaRPr lang="el-GR" sz="1400" dirty="0">
              <a:solidFill>
                <a:srgbClr val="FFFF00"/>
              </a:solidFill>
            </a:endParaRPr>
          </a:p>
        </p:txBody>
      </p:sp>
      <p:pic>
        <p:nvPicPr>
          <p:cNvPr id="12" name="Εικόνα 11">
            <a:extLst>
              <a:ext uri="{FF2B5EF4-FFF2-40B4-BE49-F238E27FC236}">
                <a16:creationId xmlns:a16="http://schemas.microsoft.com/office/drawing/2014/main" id="{7322A2BF-2C6B-2D49-48F2-27FBBF5520AC}"/>
              </a:ext>
            </a:extLst>
          </p:cNvPr>
          <p:cNvPicPr>
            <a:picLocks noChangeAspect="1"/>
          </p:cNvPicPr>
          <p:nvPr/>
        </p:nvPicPr>
        <p:blipFill>
          <a:blip r:embed="rId3"/>
          <a:stretch>
            <a:fillRect/>
          </a:stretch>
        </p:blipFill>
        <p:spPr>
          <a:xfrm>
            <a:off x="5326403" y="3356992"/>
            <a:ext cx="3993561" cy="2501258"/>
          </a:xfrm>
          <a:prstGeom prst="rect">
            <a:avLst/>
          </a:prstGeom>
          <a:ln w="57150">
            <a:solidFill>
              <a:srgbClr val="00FFFF"/>
            </a:solidFill>
          </a:ln>
        </p:spPr>
      </p:pic>
      <p:pic>
        <p:nvPicPr>
          <p:cNvPr id="13" name="Εικόνα 12">
            <a:extLst>
              <a:ext uri="{FF2B5EF4-FFF2-40B4-BE49-F238E27FC236}">
                <a16:creationId xmlns:a16="http://schemas.microsoft.com/office/drawing/2014/main" id="{3C461FDC-F9F2-BD4D-9406-26302F916713}"/>
              </a:ext>
            </a:extLst>
          </p:cNvPr>
          <p:cNvPicPr>
            <a:picLocks noChangeAspect="1"/>
          </p:cNvPicPr>
          <p:nvPr/>
        </p:nvPicPr>
        <p:blipFill>
          <a:blip r:embed="rId4"/>
          <a:stretch>
            <a:fillRect/>
          </a:stretch>
        </p:blipFill>
        <p:spPr>
          <a:xfrm>
            <a:off x="967036" y="3356992"/>
            <a:ext cx="4031719" cy="2501258"/>
          </a:xfrm>
          <a:prstGeom prst="rect">
            <a:avLst/>
          </a:prstGeom>
          <a:ln w="57150">
            <a:solidFill>
              <a:srgbClr val="FFFF00"/>
            </a:solidFill>
          </a:ln>
        </p:spPr>
      </p:pic>
      <p:sp>
        <p:nvSpPr>
          <p:cNvPr id="2" name="TextBox 15">
            <a:extLst>
              <a:ext uri="{FF2B5EF4-FFF2-40B4-BE49-F238E27FC236}">
                <a16:creationId xmlns:a16="http://schemas.microsoft.com/office/drawing/2014/main" id="{ED9D6F41-77D4-E5B4-DAD3-FCCC197202F9}"/>
              </a:ext>
            </a:extLst>
          </p:cNvPr>
          <p:cNvSpPr txBox="1">
            <a:spLocks noChangeArrowheads="1"/>
          </p:cNvSpPr>
          <p:nvPr/>
        </p:nvSpPr>
        <p:spPr bwMode="auto">
          <a:xfrm>
            <a:off x="2983260" y="764704"/>
            <a:ext cx="4320480" cy="400110"/>
          </a:xfrm>
          <a:prstGeom prst="rect">
            <a:avLst/>
          </a:prstGeom>
          <a:solidFill>
            <a:schemeClr val="accent6">
              <a:lumMod val="75000"/>
            </a:schemeClr>
          </a:solidFill>
          <a:ln>
            <a:noFill/>
          </a:ln>
        </p:spPr>
        <p:txBody>
          <a:bodyPr wrap="square">
            <a:spAutoFit/>
          </a:bodyPr>
          <a:lstStyle>
            <a:lvl1pPr eaLnBrk="0" hangingPunct="0">
              <a:defRPr sz="3200" b="1">
                <a:solidFill>
                  <a:schemeClr val="tx1"/>
                </a:solidFill>
                <a:latin typeface="Calibri" pitchFamily="34" charset="0"/>
                <a:ea typeface="Arial Unicode MS" pitchFamily="34" charset="-128"/>
                <a:cs typeface="Arial Unicode MS" pitchFamily="34" charset="-128"/>
              </a:defRPr>
            </a:lvl1pPr>
            <a:lvl2pPr marL="742950" indent="-285750" eaLnBrk="0" hangingPunct="0">
              <a:defRPr sz="3200" b="1">
                <a:solidFill>
                  <a:schemeClr val="tx1"/>
                </a:solidFill>
                <a:latin typeface="Calibri" pitchFamily="34" charset="0"/>
                <a:ea typeface="Arial Unicode MS" pitchFamily="34" charset="-128"/>
                <a:cs typeface="Arial Unicode MS" pitchFamily="34" charset="-128"/>
              </a:defRPr>
            </a:lvl2pPr>
            <a:lvl3pPr marL="1143000" indent="-228600" eaLnBrk="0" hangingPunct="0">
              <a:defRPr sz="3200" b="1">
                <a:solidFill>
                  <a:schemeClr val="tx1"/>
                </a:solidFill>
                <a:latin typeface="Calibri" pitchFamily="34" charset="0"/>
                <a:ea typeface="Arial Unicode MS" pitchFamily="34" charset="-128"/>
                <a:cs typeface="Arial Unicode MS" pitchFamily="34" charset="-128"/>
              </a:defRPr>
            </a:lvl3pPr>
            <a:lvl4pPr marL="1600200" indent="-228600" eaLnBrk="0" hangingPunct="0">
              <a:defRPr sz="3200" b="1">
                <a:solidFill>
                  <a:schemeClr val="tx1"/>
                </a:solidFill>
                <a:latin typeface="Calibri" pitchFamily="34" charset="0"/>
                <a:ea typeface="Arial Unicode MS" pitchFamily="34" charset="-128"/>
                <a:cs typeface="Arial Unicode MS" pitchFamily="34" charset="-128"/>
              </a:defRPr>
            </a:lvl4pPr>
            <a:lvl5pPr marL="2057400" indent="-228600" eaLnBrk="0" hangingPunct="0">
              <a:defRPr sz="3200" b="1">
                <a:solidFill>
                  <a:schemeClr val="tx1"/>
                </a:solidFill>
                <a:latin typeface="Calibri"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3200" b="1">
                <a:solidFill>
                  <a:schemeClr val="tx1"/>
                </a:solidFill>
                <a:latin typeface="Calibri"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3200" b="1">
                <a:solidFill>
                  <a:schemeClr val="tx1"/>
                </a:solidFill>
                <a:latin typeface="Calibri"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3200" b="1">
                <a:solidFill>
                  <a:schemeClr val="tx1"/>
                </a:solidFill>
                <a:latin typeface="Calibri"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3200" b="1">
                <a:solidFill>
                  <a:schemeClr val="tx1"/>
                </a:solidFill>
                <a:latin typeface="Calibri" pitchFamily="34" charset="0"/>
                <a:ea typeface="Arial Unicode MS" pitchFamily="34" charset="-128"/>
                <a:cs typeface="Arial Unicode MS" pitchFamily="34" charset="-128"/>
              </a:defRPr>
            </a:lvl9pPr>
          </a:lstStyle>
          <a:p>
            <a:pPr algn="ctr" eaLnBrk="1" hangingPunct="1">
              <a:defRPr/>
            </a:pPr>
            <a:r>
              <a:rPr lang="el-GR" sz="2000" b="0" dirty="0">
                <a:solidFill>
                  <a:srgbClr val="FFFF00"/>
                </a:solidFill>
                <a:effectLst>
                  <a:outerShdw blurRad="38100" dist="38100" dir="2700000" algn="tl">
                    <a:srgbClr val="000000">
                      <a:alpha val="43137"/>
                    </a:srgbClr>
                  </a:outerShdw>
                </a:effectLst>
              </a:rPr>
              <a:t>(</a:t>
            </a:r>
            <a:r>
              <a:rPr lang="en-US" sz="2000" b="0" dirty="0">
                <a:solidFill>
                  <a:srgbClr val="FFFF00"/>
                </a:solidFill>
                <a:effectLst>
                  <a:outerShdw blurRad="38100" dist="38100" dir="2700000" algn="tl">
                    <a:srgbClr val="000000">
                      <a:alpha val="43137"/>
                    </a:srgbClr>
                  </a:outerShdw>
                </a:effectLst>
              </a:rPr>
              <a:t>GFR&lt;60 ml/min or </a:t>
            </a:r>
            <a:r>
              <a:rPr lang="en-US" sz="2000" b="0" dirty="0" err="1">
                <a:solidFill>
                  <a:srgbClr val="00FFFF"/>
                </a:solidFill>
                <a:effectLst>
                  <a:outerShdw blurRad="38100" dist="38100" dir="2700000" algn="tl">
                    <a:srgbClr val="000000">
                      <a:alpha val="43137"/>
                    </a:srgbClr>
                  </a:outerShdw>
                </a:effectLst>
              </a:rPr>
              <a:t>Albuminuria</a:t>
            </a:r>
            <a:r>
              <a:rPr lang="en-US" sz="2000" b="0" dirty="0">
                <a:solidFill>
                  <a:srgbClr val="FFFF00"/>
                </a:solidFill>
                <a:effectLst>
                  <a:outerShdw blurRad="38100" dist="38100" dir="2700000" algn="tl">
                    <a:srgbClr val="000000">
                      <a:alpha val="43137"/>
                    </a:srgbClr>
                  </a:outerShdw>
                </a:effectLst>
              </a:rPr>
              <a:t>)</a:t>
            </a:r>
            <a:endParaRPr lang="el-GR" sz="2000" b="0" dirty="0">
              <a:solidFill>
                <a:srgbClr val="FFFF00"/>
              </a:solidFill>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31B44001-647F-BEFB-6961-C819A7753C84}"/>
              </a:ext>
            </a:extLst>
          </p:cNvPr>
          <p:cNvSpPr txBox="1"/>
          <p:nvPr/>
        </p:nvSpPr>
        <p:spPr>
          <a:xfrm>
            <a:off x="895090" y="303039"/>
            <a:ext cx="8496820" cy="461665"/>
          </a:xfrm>
          <a:prstGeom prst="rect">
            <a:avLst/>
          </a:prstGeom>
          <a:noFill/>
          <a:ln>
            <a:noFill/>
          </a:ln>
          <a:effectLst/>
        </p:spPr>
        <p:txBody>
          <a:bodyPr wrap="square">
            <a:spAutoFit/>
          </a:bodyPr>
          <a:lstStyle/>
          <a:p>
            <a:pPr algn="ctr" eaLnBrk="1" hangingPunct="1">
              <a:defRPr/>
            </a:pPr>
            <a:r>
              <a:rPr lang="en-US" sz="2400" dirty="0">
                <a:solidFill>
                  <a:srgbClr val="FFFF00"/>
                </a:solidFill>
                <a:effectLst>
                  <a:outerShdw blurRad="38100" dist="38100" dir="2700000" algn="tl">
                    <a:srgbClr val="000000">
                      <a:alpha val="43137"/>
                    </a:srgbClr>
                  </a:outerShdw>
                </a:effectLst>
                <a:cs typeface="Arial Unicode MS" panose="020B0604020202020204" pitchFamily="34" charset="-128"/>
              </a:rPr>
              <a:t>Preeclamptic syndromes and long term risk for CKD</a:t>
            </a:r>
            <a:endParaRPr lang="el-GR" sz="2400" dirty="0">
              <a:solidFill>
                <a:srgbClr val="FFFF00"/>
              </a:solidFill>
              <a:effectLst>
                <a:outerShdw blurRad="38100" dist="38100" dir="2700000" algn="tl">
                  <a:srgbClr val="000000">
                    <a:alpha val="43137"/>
                  </a:srgbClr>
                </a:outerShdw>
              </a:effectLst>
              <a:cs typeface="Arial Unicode MS" panose="020B0604020202020204" pitchFamily="34" charset="-128"/>
            </a:endParaRPr>
          </a:p>
        </p:txBody>
      </p:sp>
      <p:sp>
        <p:nvSpPr>
          <p:cNvPr id="10" name="TextBox 9"/>
          <p:cNvSpPr txBox="1"/>
          <p:nvPr/>
        </p:nvSpPr>
        <p:spPr>
          <a:xfrm>
            <a:off x="8445724" y="1124744"/>
            <a:ext cx="1738336" cy="830997"/>
          </a:xfrm>
          <a:prstGeom prst="rect">
            <a:avLst/>
          </a:prstGeom>
          <a:solidFill>
            <a:srgbClr val="7030A0"/>
          </a:solidFill>
        </p:spPr>
        <p:txBody>
          <a:bodyPr wrap="square" rtlCol="0">
            <a:spAutoFit/>
          </a:bodyPr>
          <a:lstStyle/>
          <a:p>
            <a:pPr algn="ctr"/>
            <a:r>
              <a:rPr lang="en-US" sz="1600" dirty="0">
                <a:solidFill>
                  <a:srgbClr val="FFFF00"/>
                </a:solidFill>
              </a:rPr>
              <a:t>Matched cohorts     N= 2276 /group follow up ~ 8years </a:t>
            </a:r>
            <a:endParaRPr lang="el-GR" sz="1600" dirty="0">
              <a:solidFill>
                <a:srgbClr val="FFFF00"/>
              </a:solidFill>
            </a:endParaRPr>
          </a:p>
        </p:txBody>
      </p:sp>
    </p:spTree>
    <p:extLst>
      <p:ext uri="{BB962C8B-B14F-4D97-AF65-F5344CB8AC3E}">
        <p14:creationId xmlns:p14="http://schemas.microsoft.com/office/powerpoint/2010/main" val="5431797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92" descr="ANd9GcQ4Er9PtSTHk-7oOCFltQk4olZs7d_b_pPrwNEljpuGqUUjYFNg3Q">
            <a:extLst>
              <a:ext uri="{FF2B5EF4-FFF2-40B4-BE49-F238E27FC236}">
                <a16:creationId xmlns:a16="http://schemas.microsoft.com/office/drawing/2014/main" id="{185818F6-6459-D650-A44C-415827FB74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6763" y="2781300"/>
            <a:ext cx="1133475"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67" name="Picture 2" descr="sl 15 allagmeno">
            <a:extLst>
              <a:ext uri="{FF2B5EF4-FFF2-40B4-BE49-F238E27FC236}">
                <a16:creationId xmlns:a16="http://schemas.microsoft.com/office/drawing/2014/main" id="{49750CD8-2053-9A77-83D5-909CEB4CFE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576" r="56187" b="74573"/>
          <a:stretch>
            <a:fillRect/>
          </a:stretch>
        </p:blipFill>
        <p:spPr bwMode="auto">
          <a:xfrm>
            <a:off x="1301750" y="2927350"/>
            <a:ext cx="1133475" cy="1227138"/>
          </a:xfrm>
          <a:prstGeom prst="rect">
            <a:avLst/>
          </a:prstGeom>
          <a:noFill/>
          <a:ln w="38100">
            <a:solidFill>
              <a:srgbClr val="C00000"/>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48D4B87-B547-B85D-A9D8-028B7AB1D77A}"/>
              </a:ext>
            </a:extLst>
          </p:cNvPr>
          <p:cNvSpPr txBox="1"/>
          <p:nvPr/>
        </p:nvSpPr>
        <p:spPr>
          <a:xfrm>
            <a:off x="6075363" y="2728913"/>
            <a:ext cx="3600450" cy="1661993"/>
          </a:xfrm>
          <a:prstGeom prst="rect">
            <a:avLst/>
          </a:prstGeom>
          <a:noFill/>
        </p:spPr>
        <p:txBody>
          <a:bodyPr>
            <a:spAutoFit/>
          </a:bodyPr>
          <a:lstStyle/>
          <a:p>
            <a:pPr marL="457232" indent="-457232">
              <a:lnSpc>
                <a:spcPct val="150000"/>
              </a:lnSpc>
              <a:buFont typeface="Arial" panose="020B0604020202020204" pitchFamily="34" charset="0"/>
              <a:buChar char="•"/>
              <a:defRPr/>
            </a:pPr>
            <a:r>
              <a:rPr lang="en-US" sz="2200" i="1" dirty="0">
                <a:solidFill>
                  <a:srgbClr val="00FFFF"/>
                </a:solidFill>
                <a:effectLst>
                  <a:outerShdw blurRad="38100" dist="38100" dir="2700000" algn="tl">
                    <a:srgbClr val="000000">
                      <a:alpha val="43137"/>
                    </a:srgbClr>
                  </a:outerShdw>
                </a:effectLst>
                <a:cs typeface="Arial Unicode MS" panose="020B0604020202020204" pitchFamily="34" charset="-128"/>
              </a:rPr>
              <a:t>Proteinuria</a:t>
            </a:r>
            <a:endParaRPr lang="el-GR" sz="2200" i="1" dirty="0">
              <a:solidFill>
                <a:srgbClr val="00FFFF"/>
              </a:solidFill>
              <a:effectLst>
                <a:outerShdw blurRad="38100" dist="38100" dir="2700000" algn="tl">
                  <a:srgbClr val="000000">
                    <a:alpha val="43137"/>
                  </a:srgbClr>
                </a:outerShdw>
              </a:effectLst>
              <a:cs typeface="Arial Unicode MS" panose="020B0604020202020204" pitchFamily="34" charset="-128"/>
            </a:endParaRPr>
          </a:p>
          <a:p>
            <a:pPr marL="457232" indent="-457232">
              <a:lnSpc>
                <a:spcPct val="150000"/>
              </a:lnSpc>
              <a:buFont typeface="Arial" panose="020B0604020202020204" pitchFamily="34" charset="0"/>
              <a:buChar char="•"/>
              <a:defRPr/>
            </a:pPr>
            <a:r>
              <a:rPr lang="en-US" sz="2200" i="1" dirty="0">
                <a:solidFill>
                  <a:srgbClr val="00FFFF"/>
                </a:solidFill>
                <a:effectLst>
                  <a:outerShdw blurRad="38100" dist="38100" dir="2700000" algn="tl">
                    <a:srgbClr val="000000">
                      <a:alpha val="43137"/>
                    </a:srgbClr>
                  </a:outerShdw>
                </a:effectLst>
                <a:cs typeface="Arial Unicode MS" panose="020B0604020202020204" pitchFamily="34" charset="-128"/>
              </a:rPr>
              <a:t>GFR</a:t>
            </a:r>
          </a:p>
          <a:p>
            <a:pPr marL="457232" indent="-457232">
              <a:lnSpc>
                <a:spcPct val="150000"/>
              </a:lnSpc>
              <a:buFont typeface="Arial" panose="020B0604020202020204" pitchFamily="34" charset="0"/>
              <a:buChar char="•"/>
              <a:defRPr/>
            </a:pPr>
            <a:r>
              <a:rPr lang="en-US" sz="2400" i="1" dirty="0">
                <a:solidFill>
                  <a:srgbClr val="FFFF00"/>
                </a:solidFill>
                <a:effectLst>
                  <a:outerShdw blurRad="38100" dist="38100" dir="2700000" algn="tl">
                    <a:srgbClr val="000000">
                      <a:alpha val="43137"/>
                    </a:srgbClr>
                  </a:outerShdw>
                </a:effectLst>
                <a:cs typeface="Arial Unicode MS" panose="020B0604020202020204" pitchFamily="34" charset="-128"/>
              </a:rPr>
              <a:t>ESRD/Dialysis</a:t>
            </a:r>
            <a:endParaRPr lang="el-GR" sz="2400" i="1" dirty="0">
              <a:solidFill>
                <a:srgbClr val="FFFF00"/>
              </a:solidFill>
              <a:effectLst>
                <a:outerShdw blurRad="38100" dist="38100" dir="2700000" algn="tl">
                  <a:srgbClr val="000000">
                    <a:alpha val="43137"/>
                  </a:srgbClr>
                </a:outerShdw>
              </a:effectLst>
              <a:cs typeface="Arial Unicode MS" panose="020B0604020202020204" pitchFamily="34" charset="-128"/>
            </a:endParaRPr>
          </a:p>
        </p:txBody>
      </p:sp>
      <p:sp>
        <p:nvSpPr>
          <p:cNvPr id="11" name="Down Arrow 10">
            <a:extLst>
              <a:ext uri="{FF2B5EF4-FFF2-40B4-BE49-F238E27FC236}">
                <a16:creationId xmlns:a16="http://schemas.microsoft.com/office/drawing/2014/main" id="{E766DD24-B66B-CF76-F33E-96E0C60D89C6}"/>
              </a:ext>
            </a:extLst>
          </p:cNvPr>
          <p:cNvSpPr/>
          <p:nvPr/>
        </p:nvSpPr>
        <p:spPr bwMode="auto">
          <a:xfrm rot="16200000">
            <a:off x="3236191" y="2860885"/>
            <a:ext cx="650504" cy="1493838"/>
          </a:xfrm>
          <a:prstGeom prst="downArrow">
            <a:avLst/>
          </a:prstGeom>
          <a:solidFill>
            <a:srgbClr val="FF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l-GR" sz="3600"/>
          </a:p>
        </p:txBody>
      </p:sp>
      <p:sp>
        <p:nvSpPr>
          <p:cNvPr id="3" name="Rectangle: Rounded Corners 2">
            <a:extLst>
              <a:ext uri="{FF2B5EF4-FFF2-40B4-BE49-F238E27FC236}">
                <a16:creationId xmlns:a16="http://schemas.microsoft.com/office/drawing/2014/main" id="{C3AA92FC-DE83-31EC-6DAC-9F69F6C1572E}"/>
              </a:ext>
            </a:extLst>
          </p:cNvPr>
          <p:cNvSpPr/>
          <p:nvPr/>
        </p:nvSpPr>
        <p:spPr>
          <a:xfrm>
            <a:off x="5994364" y="3813616"/>
            <a:ext cx="3397608" cy="695504"/>
          </a:xfrm>
          <a:prstGeom prst="roundRect">
            <a:avLst/>
          </a:prstGeom>
          <a:noFill/>
          <a:ln w="57150">
            <a:solidFill>
              <a:srgbClr val="FF0000"/>
            </a:solidFill>
          </a:ln>
          <a:effectLst>
            <a:glow rad="228600">
              <a:schemeClr val="accent1">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l-GR" sz="3201"/>
          </a:p>
        </p:txBody>
      </p:sp>
      <p:sp>
        <p:nvSpPr>
          <p:cNvPr id="7" name="TextBox 6">
            <a:extLst>
              <a:ext uri="{FF2B5EF4-FFF2-40B4-BE49-F238E27FC236}">
                <a16:creationId xmlns:a16="http://schemas.microsoft.com/office/drawing/2014/main" id="{5B58A56A-CD2D-3F54-7899-6D511B82C1A5}"/>
              </a:ext>
            </a:extLst>
          </p:cNvPr>
          <p:cNvSpPr txBox="1">
            <a:spLocks noChangeArrowheads="1"/>
          </p:cNvSpPr>
          <p:nvPr/>
        </p:nvSpPr>
        <p:spPr bwMode="auto">
          <a:xfrm>
            <a:off x="967036" y="476672"/>
            <a:ext cx="8352928" cy="461665"/>
          </a:xfrm>
          <a:prstGeom prst="rect">
            <a:avLst/>
          </a:prstGeom>
          <a:noFill/>
          <a:ln>
            <a:noFill/>
          </a:ln>
        </p:spPr>
        <p:txBody>
          <a:bodyPr wrap="square">
            <a:spAutoFit/>
          </a:bodyPr>
          <a:lstStyle>
            <a:lvl1pPr>
              <a:defRPr sz="3200" b="1">
                <a:solidFill>
                  <a:schemeClr val="tx1"/>
                </a:solidFill>
                <a:latin typeface="Calibri" panose="020F0502020204030204" pitchFamily="34" charset="0"/>
                <a:ea typeface="Arial Unicode MS" panose="020B0604020202020204" pitchFamily="34" charset="-128"/>
                <a:cs typeface="Arial Unicode MS" panose="020B0604020202020204" pitchFamily="34" charset="-128"/>
              </a:defRPr>
            </a:lvl1pPr>
            <a:lvl2pPr marL="742950" indent="-285750">
              <a:defRPr sz="3200" b="1">
                <a:solidFill>
                  <a:schemeClr val="tx1"/>
                </a:solidFill>
                <a:latin typeface="Calibri" panose="020F0502020204030204" pitchFamily="34" charset="0"/>
                <a:ea typeface="Arial Unicode MS" panose="020B0604020202020204" pitchFamily="34" charset="-128"/>
                <a:cs typeface="Arial Unicode MS" panose="020B0604020202020204" pitchFamily="34" charset="-128"/>
              </a:defRPr>
            </a:lvl2pPr>
            <a:lvl3pPr marL="1143000" indent="-228600">
              <a:defRPr sz="3200" b="1">
                <a:solidFill>
                  <a:schemeClr val="tx1"/>
                </a:solidFill>
                <a:latin typeface="Calibri" panose="020F0502020204030204" pitchFamily="34" charset="0"/>
                <a:ea typeface="Arial Unicode MS" panose="020B0604020202020204" pitchFamily="34" charset="-128"/>
                <a:cs typeface="Arial Unicode MS" panose="020B0604020202020204" pitchFamily="34" charset="-128"/>
              </a:defRPr>
            </a:lvl3pPr>
            <a:lvl4pPr marL="1600200" indent="-228600">
              <a:defRPr sz="3200" b="1">
                <a:solidFill>
                  <a:schemeClr val="tx1"/>
                </a:solidFill>
                <a:latin typeface="Calibri" panose="020F0502020204030204" pitchFamily="34" charset="0"/>
                <a:ea typeface="Arial Unicode MS" panose="020B0604020202020204" pitchFamily="34" charset="-128"/>
                <a:cs typeface="Arial Unicode MS" panose="020B0604020202020204" pitchFamily="34" charset="-128"/>
              </a:defRPr>
            </a:lvl4pPr>
            <a:lvl5pPr marL="2057400" indent="-228600">
              <a:defRPr sz="3200" b="1">
                <a:solidFill>
                  <a:schemeClr val="tx1"/>
                </a:solidFill>
                <a:latin typeface="Calibri" panose="020F050202020403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3200" b="1">
                <a:solidFill>
                  <a:schemeClr val="tx1"/>
                </a:solidFill>
                <a:latin typeface="Calibri" panose="020F050202020403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3200" b="1">
                <a:solidFill>
                  <a:schemeClr val="tx1"/>
                </a:solidFill>
                <a:latin typeface="Calibri" panose="020F050202020403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3200" b="1">
                <a:solidFill>
                  <a:schemeClr val="tx1"/>
                </a:solidFill>
                <a:latin typeface="Calibri" panose="020F050202020403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3200" b="1">
                <a:solidFill>
                  <a:schemeClr val="tx1"/>
                </a:solidFill>
                <a:latin typeface="Calibri" panose="020F0502020204030204" pitchFamily="34" charset="0"/>
                <a:ea typeface="Arial Unicode MS" panose="020B0604020202020204" pitchFamily="34" charset="-128"/>
                <a:cs typeface="Arial Unicode MS" panose="020B0604020202020204" pitchFamily="34" charset="-128"/>
              </a:defRPr>
            </a:lvl9pPr>
          </a:lstStyle>
          <a:p>
            <a:pPr algn="ctr" eaLnBrk="1" hangingPunct="1"/>
            <a:r>
              <a:rPr lang="en-US" altLang="en-US" sz="2400" dirty="0">
                <a:solidFill>
                  <a:srgbClr val="FFFF00"/>
                </a:solidFill>
                <a:latin typeface="Calibri" panose="020F0502020204030204" pitchFamily="34" charset="0"/>
              </a:rPr>
              <a:t>Hypertensive disorders of pregnancy  </a:t>
            </a:r>
            <a:r>
              <a:rPr lang="en-US" altLang="en-US" sz="2400" dirty="0">
                <a:solidFill>
                  <a:srgbClr val="FFFF00"/>
                </a:solidFill>
                <a:effectLst>
                  <a:outerShdw blurRad="38100" dist="38100" dir="2700000" algn="tl">
                    <a:srgbClr val="000000">
                      <a:alpha val="43137"/>
                    </a:srgbClr>
                  </a:outerShdw>
                </a:effectLst>
              </a:rPr>
              <a:t>as a risk factor for </a:t>
            </a:r>
            <a:r>
              <a:rPr lang="en-US" altLang="en-US" sz="2400" i="1" u="sng" dirty="0">
                <a:solidFill>
                  <a:srgbClr val="FFFF00"/>
                </a:solidFill>
                <a:effectLst>
                  <a:outerShdw blurRad="38100" dist="38100" dir="2700000" algn="tl">
                    <a:srgbClr val="000000">
                      <a:alpha val="43137"/>
                    </a:srgbClr>
                  </a:outerShdw>
                </a:effectLst>
              </a:rPr>
              <a:t>ESRD</a:t>
            </a:r>
            <a:r>
              <a:rPr lang="en-US" altLang="en-US" sz="2400" dirty="0">
                <a:solidFill>
                  <a:srgbClr val="FFFF00"/>
                </a:solidFill>
                <a:effectLst>
                  <a:outerShdw blurRad="38100" dist="38100" dir="2700000" algn="tl">
                    <a:srgbClr val="000000">
                      <a:alpha val="43137"/>
                    </a:srgbClr>
                  </a:outerShdw>
                </a:effectLst>
              </a:rPr>
              <a:t> </a:t>
            </a:r>
            <a:endParaRPr lang="el-GR" altLang="en-US" sz="2400"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5" name="Picture 3">
            <a:extLst>
              <a:ext uri="{FF2B5EF4-FFF2-40B4-BE49-F238E27FC236}">
                <a16:creationId xmlns:a16="http://schemas.microsoft.com/office/drawing/2014/main" id="{1BCD9926-BCA3-5EFA-610A-B6F5C20FFC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719263"/>
            <a:ext cx="10258426" cy="466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6" name="Rectangle 4">
            <a:extLst>
              <a:ext uri="{FF2B5EF4-FFF2-40B4-BE49-F238E27FC236}">
                <a16:creationId xmlns:a16="http://schemas.microsoft.com/office/drawing/2014/main" id="{05CBAF2C-2064-4DC4-4870-AB31121DB4C3}"/>
              </a:ext>
            </a:extLst>
          </p:cNvPr>
          <p:cNvSpPr>
            <a:spLocks noChangeArrowheads="1"/>
          </p:cNvSpPr>
          <p:nvPr/>
        </p:nvSpPr>
        <p:spPr bwMode="auto">
          <a:xfrm>
            <a:off x="8337462" y="1700808"/>
            <a:ext cx="1903141" cy="338554"/>
          </a:xfrm>
          <a:prstGeom prst="rect">
            <a:avLst/>
          </a:prstGeom>
          <a:noFill/>
          <a:ln>
            <a:noFill/>
          </a:ln>
        </p:spPr>
        <p:txBody>
          <a:bodyPr wrap="square">
            <a:spAutoFit/>
          </a:bodyPr>
          <a:lstStyle>
            <a:lvl1pPr>
              <a:spcBef>
                <a:spcPct val="20000"/>
              </a:spcBef>
              <a:buClr>
                <a:srgbClr val="FF9900"/>
              </a:buClr>
              <a:buSzPct val="115000"/>
              <a:buChar char="•"/>
              <a:defRPr sz="3200" b="1">
                <a:solidFill>
                  <a:schemeClr val="bg1"/>
                </a:solidFill>
                <a:latin typeface="Tahoma" panose="020B0604030504040204" pitchFamily="34" charset="0"/>
                <a:ea typeface="Arial Unicode MS" panose="020B0604020202020204" pitchFamily="34" charset="-128"/>
              </a:defRPr>
            </a:lvl1pPr>
            <a:lvl2pPr marL="742950" indent="-285750">
              <a:spcBef>
                <a:spcPct val="20000"/>
              </a:spcBef>
              <a:buChar char="–"/>
              <a:defRPr sz="2800" b="1">
                <a:solidFill>
                  <a:schemeClr val="bg1"/>
                </a:solidFill>
                <a:latin typeface="Tahoma" panose="020B0604030504040204" pitchFamily="34" charset="0"/>
                <a:ea typeface="Arial Unicode MS" panose="020B0604020202020204" pitchFamily="34" charset="-128"/>
              </a:defRPr>
            </a:lvl2pPr>
            <a:lvl3pPr marL="1143000" indent="-228600">
              <a:spcBef>
                <a:spcPct val="20000"/>
              </a:spcBef>
              <a:buChar char="•"/>
              <a:defRPr sz="2400" b="1">
                <a:solidFill>
                  <a:schemeClr val="bg1"/>
                </a:solidFill>
                <a:latin typeface="Tahoma" panose="020B0604030504040204" pitchFamily="34" charset="0"/>
                <a:ea typeface="Arial Unicode MS" panose="020B0604020202020204" pitchFamily="34" charset="-128"/>
              </a:defRPr>
            </a:lvl3pPr>
            <a:lvl4pPr marL="1600200" indent="-228600">
              <a:spcBef>
                <a:spcPct val="20000"/>
              </a:spcBef>
              <a:buChar char="–"/>
              <a:defRPr sz="2000" b="1">
                <a:solidFill>
                  <a:schemeClr val="bg1"/>
                </a:solidFill>
                <a:latin typeface="Tahoma" panose="020B0604030504040204" pitchFamily="34" charset="0"/>
                <a:ea typeface="Arial Unicode MS" panose="020B0604020202020204" pitchFamily="34" charset="-128"/>
              </a:defRPr>
            </a:lvl4pPr>
            <a:lvl5pPr marL="2057400" indent="-228600">
              <a:spcBef>
                <a:spcPct val="20000"/>
              </a:spcBef>
              <a:buChar char="»"/>
              <a:defRPr sz="2000" b="1">
                <a:solidFill>
                  <a:schemeClr val="bg1"/>
                </a:solidFill>
                <a:latin typeface="Tahoma" panose="020B0604030504040204" pitchFamily="34" charset="0"/>
                <a:ea typeface="Arial Unicode MS" panose="020B0604020202020204" pitchFamily="34" charset="-128"/>
              </a:defRPr>
            </a:lvl5pPr>
            <a:lvl6pPr marL="25146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6pPr>
            <a:lvl7pPr marL="29718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7pPr>
            <a:lvl8pPr marL="34290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8pPr>
            <a:lvl9pPr marL="38862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9pPr>
          </a:lstStyle>
          <a:p>
            <a:pPr eaLnBrk="1" hangingPunct="1">
              <a:spcBef>
                <a:spcPct val="0"/>
              </a:spcBef>
              <a:buClrTx/>
              <a:buSzTx/>
              <a:buFontTx/>
              <a:buNone/>
            </a:pPr>
            <a:r>
              <a:rPr lang="el-GR" altLang="en-US" sz="1600" i="1" dirty="0">
                <a:solidFill>
                  <a:schemeClr val="tx1"/>
                </a:solidFill>
                <a:latin typeface="Calibri" panose="020F0502020204030204" pitchFamily="34" charset="0"/>
              </a:rPr>
              <a:t>~550.000 </a:t>
            </a:r>
            <a:r>
              <a:rPr lang="en-US" altLang="en-US" sz="1600" i="1" dirty="0">
                <a:solidFill>
                  <a:schemeClr val="tx1"/>
                </a:solidFill>
                <a:latin typeface="Calibri" panose="020F0502020204030204" pitchFamily="34" charset="0"/>
              </a:rPr>
              <a:t>women</a:t>
            </a:r>
            <a:endParaRPr lang="el-GR" altLang="en-US" sz="1600" i="1" dirty="0">
              <a:solidFill>
                <a:schemeClr val="tx1"/>
              </a:solidFill>
              <a:latin typeface="Calibri" panose="020F0502020204030204" pitchFamily="34" charset="0"/>
            </a:endParaRPr>
          </a:p>
        </p:txBody>
      </p:sp>
      <p:sp>
        <p:nvSpPr>
          <p:cNvPr id="8" name="Rectangle 7">
            <a:extLst>
              <a:ext uri="{FF2B5EF4-FFF2-40B4-BE49-F238E27FC236}">
                <a16:creationId xmlns:a16="http://schemas.microsoft.com/office/drawing/2014/main" id="{B58708E0-78E0-763F-7E70-929D1DAC0095}"/>
              </a:ext>
            </a:extLst>
          </p:cNvPr>
          <p:cNvSpPr/>
          <p:nvPr/>
        </p:nvSpPr>
        <p:spPr>
          <a:xfrm>
            <a:off x="72008" y="2852936"/>
            <a:ext cx="1903140" cy="216024"/>
          </a:xfrm>
          <a:prstGeom prst="rect">
            <a:avLst/>
          </a:prstGeom>
          <a:noFill/>
          <a:ln w="38100">
            <a:solidFill>
              <a:srgbClr val="FF0000"/>
            </a:solidFill>
          </a:ln>
          <a:effectLst>
            <a:glow rad="63500">
              <a:schemeClr val="accent1">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l-GR" sz="3201"/>
          </a:p>
        </p:txBody>
      </p:sp>
      <p:sp>
        <p:nvSpPr>
          <p:cNvPr id="9" name="Rectangle 8">
            <a:extLst>
              <a:ext uri="{FF2B5EF4-FFF2-40B4-BE49-F238E27FC236}">
                <a16:creationId xmlns:a16="http://schemas.microsoft.com/office/drawing/2014/main" id="{D9FAD65E-CA0A-2307-122A-02395FBB4F91}"/>
              </a:ext>
            </a:extLst>
          </p:cNvPr>
          <p:cNvSpPr/>
          <p:nvPr/>
        </p:nvSpPr>
        <p:spPr>
          <a:xfrm>
            <a:off x="9319964" y="3284984"/>
            <a:ext cx="967036" cy="216024"/>
          </a:xfrm>
          <a:prstGeom prst="rect">
            <a:avLst/>
          </a:prstGeom>
          <a:noFill/>
          <a:ln w="38100">
            <a:solidFill>
              <a:srgbClr val="FF0000"/>
            </a:solidFill>
          </a:ln>
          <a:effectLst>
            <a:glow rad="63500">
              <a:schemeClr val="accent1">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l-GR" sz="3201"/>
          </a:p>
        </p:txBody>
      </p:sp>
      <p:sp>
        <p:nvSpPr>
          <p:cNvPr id="10" name="Rectangle 9">
            <a:extLst>
              <a:ext uri="{FF2B5EF4-FFF2-40B4-BE49-F238E27FC236}">
                <a16:creationId xmlns:a16="http://schemas.microsoft.com/office/drawing/2014/main" id="{67589C0A-FAF0-D3A4-AEBE-39B82C7B53CC}"/>
              </a:ext>
            </a:extLst>
          </p:cNvPr>
          <p:cNvSpPr/>
          <p:nvPr/>
        </p:nvSpPr>
        <p:spPr>
          <a:xfrm>
            <a:off x="41077" y="3501008"/>
            <a:ext cx="2798168" cy="216024"/>
          </a:xfrm>
          <a:prstGeom prst="rect">
            <a:avLst/>
          </a:prstGeom>
          <a:noFill/>
          <a:ln w="38100">
            <a:solidFill>
              <a:schemeClr val="accent2">
                <a:lumMod val="60000"/>
                <a:lumOff val="40000"/>
              </a:schemeClr>
            </a:solidFill>
          </a:ln>
          <a:effectLst>
            <a:glow rad="63500">
              <a:schemeClr val="accent1">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l-GR" sz="3201"/>
          </a:p>
        </p:txBody>
      </p:sp>
      <p:sp>
        <p:nvSpPr>
          <p:cNvPr id="11" name="Rectangle 10">
            <a:extLst>
              <a:ext uri="{FF2B5EF4-FFF2-40B4-BE49-F238E27FC236}">
                <a16:creationId xmlns:a16="http://schemas.microsoft.com/office/drawing/2014/main" id="{07627C09-3C77-DB1B-6826-D3A0D71D5DD1}"/>
              </a:ext>
            </a:extLst>
          </p:cNvPr>
          <p:cNvSpPr/>
          <p:nvPr/>
        </p:nvSpPr>
        <p:spPr>
          <a:xfrm>
            <a:off x="9289032" y="3933056"/>
            <a:ext cx="967036" cy="720080"/>
          </a:xfrm>
          <a:prstGeom prst="rect">
            <a:avLst/>
          </a:prstGeom>
          <a:noFill/>
          <a:ln w="38100">
            <a:solidFill>
              <a:schemeClr val="accent2">
                <a:lumMod val="60000"/>
                <a:lumOff val="40000"/>
              </a:schemeClr>
            </a:solidFill>
          </a:ln>
          <a:effectLst>
            <a:glow rad="63500">
              <a:schemeClr val="accent1">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l-GR" sz="3201"/>
          </a:p>
        </p:txBody>
      </p:sp>
      <p:sp>
        <p:nvSpPr>
          <p:cNvPr id="13" name="Rectangle 12">
            <a:extLst>
              <a:ext uri="{FF2B5EF4-FFF2-40B4-BE49-F238E27FC236}">
                <a16:creationId xmlns:a16="http://schemas.microsoft.com/office/drawing/2014/main" id="{EA956F85-CBBB-C1A5-0348-F75DC8E8B3F4}"/>
              </a:ext>
            </a:extLst>
          </p:cNvPr>
          <p:cNvSpPr/>
          <p:nvPr/>
        </p:nvSpPr>
        <p:spPr>
          <a:xfrm>
            <a:off x="41077" y="4653136"/>
            <a:ext cx="2798168" cy="216024"/>
          </a:xfrm>
          <a:prstGeom prst="rect">
            <a:avLst/>
          </a:prstGeom>
          <a:noFill/>
          <a:ln w="38100">
            <a:solidFill>
              <a:srgbClr val="00B050"/>
            </a:solidFill>
          </a:ln>
          <a:effectLst>
            <a:glow rad="101600">
              <a:srgbClr val="92D050">
                <a:alpha val="60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l-GR" sz="3201"/>
          </a:p>
        </p:txBody>
      </p:sp>
      <p:sp>
        <p:nvSpPr>
          <p:cNvPr id="14" name="Rectangle 13">
            <a:extLst>
              <a:ext uri="{FF2B5EF4-FFF2-40B4-BE49-F238E27FC236}">
                <a16:creationId xmlns:a16="http://schemas.microsoft.com/office/drawing/2014/main" id="{742D61F3-B54A-CA74-BF37-9B049DBAF2C7}"/>
              </a:ext>
            </a:extLst>
          </p:cNvPr>
          <p:cNvSpPr/>
          <p:nvPr/>
        </p:nvSpPr>
        <p:spPr>
          <a:xfrm>
            <a:off x="9319964" y="5085185"/>
            <a:ext cx="936104" cy="1152128"/>
          </a:xfrm>
          <a:prstGeom prst="rect">
            <a:avLst/>
          </a:prstGeom>
          <a:noFill/>
          <a:ln w="38100">
            <a:solidFill>
              <a:srgbClr val="00B050"/>
            </a:solidFill>
          </a:ln>
          <a:effectLst>
            <a:glow rad="101600">
              <a:srgbClr val="92D050">
                <a:alpha val="60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l-GR" sz="3201"/>
          </a:p>
        </p:txBody>
      </p:sp>
      <p:sp>
        <p:nvSpPr>
          <p:cNvPr id="15" name="Rectangle 14">
            <a:extLst>
              <a:ext uri="{FF2B5EF4-FFF2-40B4-BE49-F238E27FC236}">
                <a16:creationId xmlns:a16="http://schemas.microsoft.com/office/drawing/2014/main" id="{BFF4678D-5620-7A6F-8935-DA6C478E5679}"/>
              </a:ext>
            </a:extLst>
          </p:cNvPr>
          <p:cNvSpPr/>
          <p:nvPr/>
        </p:nvSpPr>
        <p:spPr>
          <a:xfrm>
            <a:off x="30932" y="5085185"/>
            <a:ext cx="2664296" cy="1152128"/>
          </a:xfrm>
          <a:prstGeom prst="rect">
            <a:avLst/>
          </a:prstGeom>
          <a:noFill/>
          <a:ln w="38100">
            <a:solidFill>
              <a:srgbClr val="00B050"/>
            </a:solidFill>
          </a:ln>
          <a:effectLst>
            <a:glow rad="101600">
              <a:srgbClr val="92D050">
                <a:alpha val="60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l-GR" sz="3201"/>
          </a:p>
        </p:txBody>
      </p:sp>
      <p:sp>
        <p:nvSpPr>
          <p:cNvPr id="12" name="Rectangle 11">
            <a:extLst>
              <a:ext uri="{FF2B5EF4-FFF2-40B4-BE49-F238E27FC236}">
                <a16:creationId xmlns:a16="http://schemas.microsoft.com/office/drawing/2014/main" id="{C36B3A98-E56E-24C5-6974-75D165CE5083}"/>
              </a:ext>
            </a:extLst>
          </p:cNvPr>
          <p:cNvSpPr/>
          <p:nvPr/>
        </p:nvSpPr>
        <p:spPr>
          <a:xfrm>
            <a:off x="30933" y="3861049"/>
            <a:ext cx="2520280" cy="792088"/>
          </a:xfrm>
          <a:prstGeom prst="rect">
            <a:avLst/>
          </a:prstGeom>
          <a:noFill/>
          <a:ln w="38100">
            <a:solidFill>
              <a:schemeClr val="accent2">
                <a:lumMod val="60000"/>
                <a:lumOff val="40000"/>
              </a:schemeClr>
            </a:solidFill>
          </a:ln>
          <a:effectLst>
            <a:glow rad="63500">
              <a:schemeClr val="accent1">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l-GR" sz="3201"/>
          </a:p>
        </p:txBody>
      </p:sp>
      <p:sp>
        <p:nvSpPr>
          <p:cNvPr id="2" name="Rectangle 3">
            <a:extLst>
              <a:ext uri="{FF2B5EF4-FFF2-40B4-BE49-F238E27FC236}">
                <a16:creationId xmlns:a16="http://schemas.microsoft.com/office/drawing/2014/main" id="{D5940481-D66B-D496-1518-1798306F916F}"/>
              </a:ext>
            </a:extLst>
          </p:cNvPr>
          <p:cNvSpPr>
            <a:spLocks noChangeArrowheads="1"/>
          </p:cNvSpPr>
          <p:nvPr/>
        </p:nvSpPr>
        <p:spPr bwMode="auto">
          <a:xfrm>
            <a:off x="246956" y="6453336"/>
            <a:ext cx="98996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9900"/>
              </a:buClr>
              <a:buSzPct val="115000"/>
              <a:buChar char="•"/>
              <a:defRPr sz="3200" b="1">
                <a:solidFill>
                  <a:schemeClr val="bg1"/>
                </a:solidFill>
                <a:latin typeface="Tahoma" panose="020B0604030504040204" pitchFamily="34" charset="0"/>
                <a:ea typeface="Arial Unicode MS" panose="020B0604020202020204" pitchFamily="34" charset="-128"/>
              </a:defRPr>
            </a:lvl1pPr>
            <a:lvl2pPr marL="742950" indent="-285750">
              <a:spcBef>
                <a:spcPct val="20000"/>
              </a:spcBef>
              <a:buChar char="–"/>
              <a:defRPr sz="2800" b="1">
                <a:solidFill>
                  <a:schemeClr val="bg1"/>
                </a:solidFill>
                <a:latin typeface="Tahoma" panose="020B0604030504040204" pitchFamily="34" charset="0"/>
                <a:ea typeface="Arial Unicode MS" panose="020B0604020202020204" pitchFamily="34" charset="-128"/>
              </a:defRPr>
            </a:lvl2pPr>
            <a:lvl3pPr marL="1143000" indent="-228600">
              <a:spcBef>
                <a:spcPct val="20000"/>
              </a:spcBef>
              <a:buChar char="•"/>
              <a:defRPr sz="2400" b="1">
                <a:solidFill>
                  <a:schemeClr val="bg1"/>
                </a:solidFill>
                <a:latin typeface="Tahoma" panose="020B0604030504040204" pitchFamily="34" charset="0"/>
                <a:ea typeface="Arial Unicode MS" panose="020B0604020202020204" pitchFamily="34" charset="-128"/>
              </a:defRPr>
            </a:lvl3pPr>
            <a:lvl4pPr marL="1600200" indent="-228600">
              <a:spcBef>
                <a:spcPct val="20000"/>
              </a:spcBef>
              <a:buChar char="–"/>
              <a:defRPr sz="2000" b="1">
                <a:solidFill>
                  <a:schemeClr val="bg1"/>
                </a:solidFill>
                <a:latin typeface="Tahoma" panose="020B0604030504040204" pitchFamily="34" charset="0"/>
                <a:ea typeface="Arial Unicode MS" panose="020B0604020202020204" pitchFamily="34" charset="-128"/>
              </a:defRPr>
            </a:lvl4pPr>
            <a:lvl5pPr marL="2057400" indent="-228600">
              <a:spcBef>
                <a:spcPct val="20000"/>
              </a:spcBef>
              <a:buChar char="»"/>
              <a:defRPr sz="2000" b="1">
                <a:solidFill>
                  <a:schemeClr val="bg1"/>
                </a:solidFill>
                <a:latin typeface="Tahoma" panose="020B0604030504040204" pitchFamily="34" charset="0"/>
                <a:ea typeface="Arial Unicode MS" panose="020B0604020202020204" pitchFamily="34" charset="-128"/>
              </a:defRPr>
            </a:lvl5pPr>
            <a:lvl6pPr marL="25146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6pPr>
            <a:lvl7pPr marL="29718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7pPr>
            <a:lvl8pPr marL="34290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8pPr>
            <a:lvl9pPr marL="38862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9pPr>
          </a:lstStyle>
          <a:p>
            <a:pPr eaLnBrk="1" hangingPunct="1">
              <a:spcBef>
                <a:spcPct val="0"/>
              </a:spcBef>
              <a:buClrTx/>
              <a:buSzTx/>
              <a:buFontTx/>
              <a:buNone/>
            </a:pPr>
            <a:r>
              <a:rPr lang="en-US" altLang="en-US" sz="1400" dirty="0" err="1">
                <a:solidFill>
                  <a:srgbClr val="FFFF00"/>
                </a:solidFill>
                <a:latin typeface="Calibri" panose="020F0502020204030204" pitchFamily="34" charset="0"/>
              </a:rPr>
              <a:t>Vikse</a:t>
            </a:r>
            <a:r>
              <a:rPr lang="en-US" altLang="en-US" sz="1400" dirty="0">
                <a:solidFill>
                  <a:srgbClr val="FFFF00"/>
                </a:solidFill>
                <a:latin typeface="Calibri" panose="020F0502020204030204" pitchFamily="34" charset="0"/>
              </a:rPr>
              <a:t> VE et al 						        </a:t>
            </a:r>
            <a:r>
              <a:rPr lang="el-GR" altLang="en-US" sz="1400" dirty="0">
                <a:solidFill>
                  <a:srgbClr val="FFFF00"/>
                </a:solidFill>
                <a:latin typeface="Calibri" panose="020F0502020204030204" pitchFamily="34" charset="0"/>
              </a:rPr>
              <a:t>	    </a:t>
            </a:r>
            <a:r>
              <a:rPr lang="en-US" altLang="en-US" sz="1400" dirty="0">
                <a:solidFill>
                  <a:srgbClr val="FFFF00"/>
                </a:solidFill>
                <a:latin typeface="Calibri" panose="020F0502020204030204" pitchFamily="34" charset="0"/>
              </a:rPr>
              <a:t>N Engl J Med 2008;359:800-9</a:t>
            </a:r>
            <a:endParaRPr lang="el-GR" altLang="en-US" sz="1400" dirty="0">
              <a:solidFill>
                <a:srgbClr val="FFFF00"/>
              </a:solidFill>
              <a:latin typeface="Calibri" panose="020F0502020204030204" pitchFamily="34" charset="0"/>
            </a:endParaRPr>
          </a:p>
        </p:txBody>
      </p:sp>
      <p:sp>
        <p:nvSpPr>
          <p:cNvPr id="4" name="TextBox 7">
            <a:extLst>
              <a:ext uri="{FF2B5EF4-FFF2-40B4-BE49-F238E27FC236}">
                <a16:creationId xmlns:a16="http://schemas.microsoft.com/office/drawing/2014/main" id="{C5EA6155-C89D-1CBF-A994-05791FC5BA08}"/>
              </a:ext>
            </a:extLst>
          </p:cNvPr>
          <p:cNvSpPr txBox="1">
            <a:spLocks noChangeArrowheads="1"/>
          </p:cNvSpPr>
          <p:nvPr/>
        </p:nvSpPr>
        <p:spPr bwMode="auto">
          <a:xfrm>
            <a:off x="1471092" y="1052736"/>
            <a:ext cx="7560840" cy="369332"/>
          </a:xfrm>
          <a:prstGeom prst="rect">
            <a:avLst/>
          </a:prstGeom>
          <a:solidFill>
            <a:srgbClr val="7030A0"/>
          </a:solidFill>
          <a:ln>
            <a:noFill/>
          </a:ln>
        </p:spPr>
        <p:txBody>
          <a:bodyPr wrap="square">
            <a:spAutoFit/>
          </a:bodyPr>
          <a:lstStyle>
            <a:lvl1pPr>
              <a:spcBef>
                <a:spcPct val="20000"/>
              </a:spcBef>
              <a:buClr>
                <a:srgbClr val="FF9900"/>
              </a:buClr>
              <a:buSzPct val="115000"/>
              <a:buChar char="•"/>
              <a:defRPr sz="3200" b="1">
                <a:solidFill>
                  <a:schemeClr val="bg1"/>
                </a:solidFill>
                <a:latin typeface="Tahoma" panose="020B0604030504040204" pitchFamily="34" charset="0"/>
                <a:ea typeface="Arial Unicode MS" panose="020B0604020202020204" pitchFamily="34" charset="-128"/>
              </a:defRPr>
            </a:lvl1pPr>
            <a:lvl2pPr marL="742950" indent="-285750">
              <a:spcBef>
                <a:spcPct val="20000"/>
              </a:spcBef>
              <a:buChar char="–"/>
              <a:defRPr sz="2800" b="1">
                <a:solidFill>
                  <a:schemeClr val="bg1"/>
                </a:solidFill>
                <a:latin typeface="Tahoma" panose="020B0604030504040204" pitchFamily="34" charset="0"/>
                <a:ea typeface="Arial Unicode MS" panose="020B0604020202020204" pitchFamily="34" charset="-128"/>
              </a:defRPr>
            </a:lvl2pPr>
            <a:lvl3pPr marL="1143000" indent="-228600">
              <a:spcBef>
                <a:spcPct val="20000"/>
              </a:spcBef>
              <a:buChar char="•"/>
              <a:defRPr sz="2400" b="1">
                <a:solidFill>
                  <a:schemeClr val="bg1"/>
                </a:solidFill>
                <a:latin typeface="Tahoma" panose="020B0604030504040204" pitchFamily="34" charset="0"/>
                <a:ea typeface="Arial Unicode MS" panose="020B0604020202020204" pitchFamily="34" charset="-128"/>
              </a:defRPr>
            </a:lvl3pPr>
            <a:lvl4pPr marL="1600200" indent="-228600">
              <a:spcBef>
                <a:spcPct val="20000"/>
              </a:spcBef>
              <a:buChar char="–"/>
              <a:defRPr sz="2000" b="1">
                <a:solidFill>
                  <a:schemeClr val="bg1"/>
                </a:solidFill>
                <a:latin typeface="Tahoma" panose="020B0604030504040204" pitchFamily="34" charset="0"/>
                <a:ea typeface="Arial Unicode MS" panose="020B0604020202020204" pitchFamily="34" charset="-128"/>
              </a:defRPr>
            </a:lvl4pPr>
            <a:lvl5pPr marL="2057400" indent="-228600">
              <a:spcBef>
                <a:spcPct val="20000"/>
              </a:spcBef>
              <a:buChar char="»"/>
              <a:defRPr sz="2000" b="1">
                <a:solidFill>
                  <a:schemeClr val="bg1"/>
                </a:solidFill>
                <a:latin typeface="Tahoma" panose="020B0604030504040204" pitchFamily="34" charset="0"/>
                <a:ea typeface="Arial Unicode MS" panose="020B0604020202020204" pitchFamily="34" charset="-128"/>
              </a:defRPr>
            </a:lvl5pPr>
            <a:lvl6pPr marL="25146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6pPr>
            <a:lvl7pPr marL="29718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7pPr>
            <a:lvl8pPr marL="34290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8pPr>
            <a:lvl9pPr marL="38862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9pPr>
          </a:lstStyle>
          <a:p>
            <a:pPr algn="ctr">
              <a:spcBef>
                <a:spcPct val="0"/>
              </a:spcBef>
              <a:buClrTx/>
              <a:buSzTx/>
              <a:buFontTx/>
              <a:buNone/>
            </a:pPr>
            <a:r>
              <a:rPr lang="en-US" altLang="el-GR" sz="1800" i="1" dirty="0">
                <a:solidFill>
                  <a:srgbClr val="FFFF00"/>
                </a:solidFill>
                <a:latin typeface="Calibri" panose="020F0502020204030204" pitchFamily="34" charset="0"/>
              </a:rPr>
              <a:t>Relative risk</a:t>
            </a:r>
            <a:r>
              <a:rPr lang="el-GR" altLang="el-GR" sz="1800" i="1" dirty="0">
                <a:solidFill>
                  <a:srgbClr val="FFFF00"/>
                </a:solidFill>
                <a:latin typeface="Calibri" panose="020F0502020204030204" pitchFamily="34" charset="0"/>
              </a:rPr>
              <a:t> </a:t>
            </a:r>
            <a:r>
              <a:rPr lang="en-US" altLang="el-GR" sz="1800" i="1" dirty="0">
                <a:solidFill>
                  <a:srgbClr val="FFFF00"/>
                </a:solidFill>
                <a:latin typeface="Calibri" panose="020F0502020204030204" pitchFamily="34" charset="0"/>
              </a:rPr>
              <a:t>x 3-5, </a:t>
            </a:r>
            <a:r>
              <a:rPr lang="el-GR" altLang="el-GR" sz="1800" i="1" dirty="0">
                <a:solidFill>
                  <a:srgbClr val="FFFF00"/>
                </a:solidFill>
                <a:latin typeface="Calibri" panose="020F0502020204030204" pitchFamily="34" charset="0"/>
              </a:rPr>
              <a:t> </a:t>
            </a:r>
            <a:r>
              <a:rPr lang="en-US" altLang="el-GR" sz="1800" i="1" dirty="0">
                <a:solidFill>
                  <a:srgbClr val="FFFF00"/>
                </a:solidFill>
                <a:latin typeface="Calibri" panose="020F0502020204030204" pitchFamily="34" charset="0"/>
              </a:rPr>
              <a:t>rises according to the number of preceding pregnancies</a:t>
            </a:r>
            <a:endParaRPr lang="el-GR" altLang="el-GR" sz="1800" i="1" dirty="0">
              <a:solidFill>
                <a:srgbClr val="FFFF00"/>
              </a:solidFill>
              <a:latin typeface="Calibri" panose="020F0502020204030204" pitchFamily="34" charset="0"/>
            </a:endParaRPr>
          </a:p>
        </p:txBody>
      </p:sp>
      <p:sp>
        <p:nvSpPr>
          <p:cNvPr id="17" name="TextBox 16">
            <a:extLst>
              <a:ext uri="{FF2B5EF4-FFF2-40B4-BE49-F238E27FC236}">
                <a16:creationId xmlns:a16="http://schemas.microsoft.com/office/drawing/2014/main" id="{31B44001-647F-BEFB-6961-C819A7753C84}"/>
              </a:ext>
            </a:extLst>
          </p:cNvPr>
          <p:cNvSpPr txBox="1"/>
          <p:nvPr/>
        </p:nvSpPr>
        <p:spPr>
          <a:xfrm>
            <a:off x="895090" y="188640"/>
            <a:ext cx="8496820" cy="461665"/>
          </a:xfrm>
          <a:prstGeom prst="rect">
            <a:avLst/>
          </a:prstGeom>
          <a:noFill/>
          <a:ln>
            <a:noFill/>
          </a:ln>
          <a:effectLst/>
        </p:spPr>
        <p:txBody>
          <a:bodyPr wrap="square">
            <a:spAutoFit/>
          </a:bodyPr>
          <a:lstStyle/>
          <a:p>
            <a:pPr algn="ctr" eaLnBrk="1" hangingPunct="1">
              <a:defRPr/>
            </a:pPr>
            <a:r>
              <a:rPr lang="en-US" sz="2400" dirty="0">
                <a:solidFill>
                  <a:srgbClr val="FFFF00"/>
                </a:solidFill>
                <a:effectLst>
                  <a:outerShdw blurRad="38100" dist="38100" dir="2700000" algn="tl">
                    <a:srgbClr val="000000">
                      <a:alpha val="43137"/>
                    </a:srgbClr>
                  </a:outerShdw>
                </a:effectLst>
                <a:cs typeface="Arial Unicode MS" panose="020B0604020202020204" pitchFamily="34" charset="-128"/>
              </a:rPr>
              <a:t>Preeclamptic syndromes and long term </a:t>
            </a:r>
            <a:r>
              <a:rPr lang="en-US" sz="2400" i="1" u="sng" dirty="0">
                <a:solidFill>
                  <a:srgbClr val="FFFF00"/>
                </a:solidFill>
                <a:effectLst>
                  <a:outerShdw blurRad="38100" dist="38100" dir="2700000" algn="tl">
                    <a:srgbClr val="000000">
                      <a:alpha val="43137"/>
                    </a:srgbClr>
                  </a:outerShdw>
                </a:effectLst>
                <a:cs typeface="Arial Unicode MS" panose="020B0604020202020204" pitchFamily="34" charset="-128"/>
              </a:rPr>
              <a:t>relative</a:t>
            </a:r>
            <a:r>
              <a:rPr lang="en-US" sz="2400" dirty="0">
                <a:solidFill>
                  <a:srgbClr val="FFFF00"/>
                </a:solidFill>
                <a:effectLst>
                  <a:outerShdw blurRad="38100" dist="38100" dir="2700000" algn="tl">
                    <a:srgbClr val="000000">
                      <a:alpha val="43137"/>
                    </a:srgbClr>
                  </a:outerShdw>
                </a:effectLst>
                <a:cs typeface="Arial Unicode MS" panose="020B0604020202020204" pitchFamily="34" charset="-128"/>
              </a:rPr>
              <a:t> risk for </a:t>
            </a:r>
            <a:r>
              <a:rPr lang="en-US" sz="2400" i="1" u="sng" dirty="0">
                <a:solidFill>
                  <a:srgbClr val="FFFF00"/>
                </a:solidFill>
                <a:effectLst>
                  <a:outerShdw blurRad="38100" dist="38100" dir="2700000" algn="tl">
                    <a:srgbClr val="000000">
                      <a:alpha val="43137"/>
                    </a:srgbClr>
                  </a:outerShdw>
                </a:effectLst>
              </a:rPr>
              <a:t>ESRD</a:t>
            </a:r>
            <a:endParaRPr lang="el-GR" sz="2400" i="1" u="sng" dirty="0">
              <a:solidFill>
                <a:srgbClr val="FFFF00"/>
              </a:solidFill>
              <a:effectLst>
                <a:outerShdw blurRad="38100" dist="38100" dir="2700000" algn="tl">
                  <a:srgbClr val="000000">
                    <a:alpha val="43137"/>
                  </a:srgbClr>
                </a:outerShdw>
              </a:effectLst>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3">
            <a:extLst>
              <a:ext uri="{FF2B5EF4-FFF2-40B4-BE49-F238E27FC236}">
                <a16:creationId xmlns:a16="http://schemas.microsoft.com/office/drawing/2014/main" id="{3099B8E5-CA10-9223-B097-9DEE9E659E8B}"/>
              </a:ext>
            </a:extLst>
          </p:cNvPr>
          <p:cNvSpPr>
            <a:spLocks noChangeArrowheads="1"/>
          </p:cNvSpPr>
          <p:nvPr/>
        </p:nvSpPr>
        <p:spPr bwMode="auto">
          <a:xfrm>
            <a:off x="246956" y="6433591"/>
            <a:ext cx="98996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9900"/>
              </a:buClr>
              <a:buSzPct val="115000"/>
              <a:buChar char="•"/>
              <a:defRPr sz="3200" b="1">
                <a:solidFill>
                  <a:schemeClr val="bg1"/>
                </a:solidFill>
                <a:latin typeface="Tahoma" panose="020B0604030504040204" pitchFamily="34" charset="0"/>
                <a:ea typeface="Arial Unicode MS" panose="020B0604020202020204" pitchFamily="34" charset="-128"/>
              </a:defRPr>
            </a:lvl1pPr>
            <a:lvl2pPr marL="742950" indent="-285750">
              <a:spcBef>
                <a:spcPct val="20000"/>
              </a:spcBef>
              <a:buChar char="–"/>
              <a:defRPr sz="2800" b="1">
                <a:solidFill>
                  <a:schemeClr val="bg1"/>
                </a:solidFill>
                <a:latin typeface="Tahoma" panose="020B0604030504040204" pitchFamily="34" charset="0"/>
                <a:ea typeface="Arial Unicode MS" panose="020B0604020202020204" pitchFamily="34" charset="-128"/>
              </a:defRPr>
            </a:lvl2pPr>
            <a:lvl3pPr marL="1143000" indent="-228600">
              <a:spcBef>
                <a:spcPct val="20000"/>
              </a:spcBef>
              <a:buChar char="•"/>
              <a:defRPr sz="2400" b="1">
                <a:solidFill>
                  <a:schemeClr val="bg1"/>
                </a:solidFill>
                <a:latin typeface="Tahoma" panose="020B0604030504040204" pitchFamily="34" charset="0"/>
                <a:ea typeface="Arial Unicode MS" panose="020B0604020202020204" pitchFamily="34" charset="-128"/>
              </a:defRPr>
            </a:lvl3pPr>
            <a:lvl4pPr marL="1600200" indent="-228600">
              <a:spcBef>
                <a:spcPct val="20000"/>
              </a:spcBef>
              <a:buChar char="–"/>
              <a:defRPr sz="2000" b="1">
                <a:solidFill>
                  <a:schemeClr val="bg1"/>
                </a:solidFill>
                <a:latin typeface="Tahoma" panose="020B0604030504040204" pitchFamily="34" charset="0"/>
                <a:ea typeface="Arial Unicode MS" panose="020B0604020202020204" pitchFamily="34" charset="-128"/>
              </a:defRPr>
            </a:lvl4pPr>
            <a:lvl5pPr marL="2057400" indent="-228600">
              <a:spcBef>
                <a:spcPct val="20000"/>
              </a:spcBef>
              <a:buChar char="»"/>
              <a:defRPr sz="2000" b="1">
                <a:solidFill>
                  <a:schemeClr val="bg1"/>
                </a:solidFill>
                <a:latin typeface="Tahoma" panose="020B0604030504040204" pitchFamily="34" charset="0"/>
                <a:ea typeface="Arial Unicode MS" panose="020B0604020202020204" pitchFamily="34" charset="-128"/>
              </a:defRPr>
            </a:lvl5pPr>
            <a:lvl6pPr marL="25146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6pPr>
            <a:lvl7pPr marL="29718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7pPr>
            <a:lvl8pPr marL="34290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8pPr>
            <a:lvl9pPr marL="38862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9pPr>
          </a:lstStyle>
          <a:p>
            <a:pPr eaLnBrk="1" hangingPunct="1">
              <a:spcBef>
                <a:spcPct val="0"/>
              </a:spcBef>
              <a:buClrTx/>
              <a:buSzTx/>
              <a:buFontTx/>
              <a:buNone/>
            </a:pPr>
            <a:r>
              <a:rPr lang="en-US" altLang="en-US" sz="1400" dirty="0" err="1">
                <a:solidFill>
                  <a:srgbClr val="FFFF00"/>
                </a:solidFill>
                <a:latin typeface="Calibri" panose="020F0502020204030204" pitchFamily="34" charset="0"/>
              </a:rPr>
              <a:t>Vikse</a:t>
            </a:r>
            <a:r>
              <a:rPr lang="en-US" altLang="en-US" sz="1400" dirty="0">
                <a:solidFill>
                  <a:srgbClr val="FFFF00"/>
                </a:solidFill>
                <a:latin typeface="Calibri" panose="020F0502020204030204" pitchFamily="34" charset="0"/>
              </a:rPr>
              <a:t> VE et al 						        </a:t>
            </a:r>
            <a:r>
              <a:rPr lang="el-GR" altLang="en-US" sz="1400" dirty="0">
                <a:solidFill>
                  <a:srgbClr val="FFFF00"/>
                </a:solidFill>
                <a:latin typeface="Calibri" panose="020F0502020204030204" pitchFamily="34" charset="0"/>
              </a:rPr>
              <a:t>	    </a:t>
            </a:r>
            <a:r>
              <a:rPr lang="en-US" altLang="en-US" sz="1400" dirty="0">
                <a:solidFill>
                  <a:srgbClr val="FFFF00"/>
                </a:solidFill>
                <a:latin typeface="Calibri" panose="020F0502020204030204" pitchFamily="34" charset="0"/>
              </a:rPr>
              <a:t>N Engl J Med 2008;359:800-9</a:t>
            </a:r>
            <a:endParaRPr lang="el-GR" altLang="en-US" sz="1400" dirty="0">
              <a:solidFill>
                <a:srgbClr val="FFFF00"/>
              </a:solidFill>
              <a:latin typeface="Calibri" panose="020F0502020204030204" pitchFamily="34" charset="0"/>
            </a:endParaRPr>
          </a:p>
        </p:txBody>
      </p:sp>
      <p:pic>
        <p:nvPicPr>
          <p:cNvPr id="75784" name="Picture 2">
            <a:extLst>
              <a:ext uri="{FF2B5EF4-FFF2-40B4-BE49-F238E27FC236}">
                <a16:creationId xmlns:a16="http://schemas.microsoft.com/office/drawing/2014/main" id="{B4F2A35E-F09C-4D90-B474-EDF39D02AE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702"/>
          <a:stretch>
            <a:fillRect/>
          </a:stretch>
        </p:blipFill>
        <p:spPr bwMode="auto">
          <a:xfrm>
            <a:off x="258886" y="1196677"/>
            <a:ext cx="4859338"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5" name="Picture 3">
            <a:extLst>
              <a:ext uri="{FF2B5EF4-FFF2-40B4-BE49-F238E27FC236}">
                <a16:creationId xmlns:a16="http://schemas.microsoft.com/office/drawing/2014/main" id="{48935525-2983-0CD7-DDCF-56B95D647F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702"/>
          <a:stretch>
            <a:fillRect/>
          </a:stretch>
        </p:blipFill>
        <p:spPr bwMode="auto">
          <a:xfrm>
            <a:off x="5189662" y="1196677"/>
            <a:ext cx="4778375" cy="2663825"/>
          </a:xfrm>
          <a:prstGeom prst="rect">
            <a:avLst/>
          </a:prstGeom>
          <a:noFill/>
          <a:ln w="38100">
            <a:solidFill>
              <a:srgbClr val="00FFFF"/>
            </a:solidFill>
            <a:miter lim="800000"/>
            <a:headEnd/>
            <a:tailEnd/>
          </a:ln>
          <a:extLst>
            <a:ext uri="{909E8E84-426E-40DD-AFC4-6F175D3DCCD1}">
              <a14:hiddenFill xmlns:a14="http://schemas.microsoft.com/office/drawing/2010/main">
                <a:solidFill>
                  <a:srgbClr val="FFFFFF"/>
                </a:solidFill>
              </a14:hiddenFill>
            </a:ext>
          </a:extLst>
        </p:spPr>
      </p:pic>
      <p:pic>
        <p:nvPicPr>
          <p:cNvPr id="75786" name="Picture 4">
            <a:extLst>
              <a:ext uri="{FF2B5EF4-FFF2-40B4-BE49-F238E27FC236}">
                <a16:creationId xmlns:a16="http://schemas.microsoft.com/office/drawing/2014/main" id="{418D3F8A-C0A2-F9C4-FA07-F10B89489D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3562" y="3851994"/>
            <a:ext cx="4886325" cy="267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ADE795BF-6A21-48ED-1F7F-542C8E9115C3}"/>
              </a:ext>
            </a:extLst>
          </p:cNvPr>
          <p:cNvSpPr txBox="1"/>
          <p:nvPr/>
        </p:nvSpPr>
        <p:spPr bwMode="auto">
          <a:xfrm>
            <a:off x="4397500" y="2349202"/>
            <a:ext cx="431800" cy="369332"/>
          </a:xfrm>
          <a:prstGeom prst="rect">
            <a:avLst/>
          </a:prstGeom>
          <a:noFill/>
        </p:spPr>
        <p:txBody>
          <a:bodyPr>
            <a:spAutoFit/>
          </a:bodyPr>
          <a:lstStyle/>
          <a:p>
            <a:pPr eaLnBrk="1" hangingPunct="1">
              <a:defRPr/>
            </a:pPr>
            <a:r>
              <a:rPr lang="en-US" sz="1800" dirty="0">
                <a:solidFill>
                  <a:srgbClr val="C00000"/>
                </a:solidFill>
                <a:effectLst>
                  <a:outerShdw blurRad="38100" dist="38100" dir="2700000" algn="tl">
                    <a:srgbClr val="000000">
                      <a:alpha val="43137"/>
                    </a:srgbClr>
                  </a:outerShdw>
                </a:effectLst>
                <a:cs typeface="Arial Unicode MS" panose="020B0604020202020204" pitchFamily="34" charset="-128"/>
              </a:rPr>
              <a:t>PE</a:t>
            </a:r>
            <a:endParaRPr lang="el-GR" sz="1800" dirty="0">
              <a:solidFill>
                <a:srgbClr val="C00000"/>
              </a:solidFill>
              <a:effectLst>
                <a:outerShdw blurRad="38100" dist="38100" dir="2700000" algn="tl">
                  <a:srgbClr val="000000">
                    <a:alpha val="43137"/>
                  </a:srgbClr>
                </a:outerShdw>
              </a:effectLst>
              <a:cs typeface="Arial Unicode MS" panose="020B0604020202020204" pitchFamily="34" charset="-128"/>
            </a:endParaRPr>
          </a:p>
        </p:txBody>
      </p:sp>
      <p:sp>
        <p:nvSpPr>
          <p:cNvPr id="18" name="TextBox 17">
            <a:extLst>
              <a:ext uri="{FF2B5EF4-FFF2-40B4-BE49-F238E27FC236}">
                <a16:creationId xmlns:a16="http://schemas.microsoft.com/office/drawing/2014/main" id="{A2AEB669-D9EC-D931-D30D-64C6600C45D8}"/>
              </a:ext>
            </a:extLst>
          </p:cNvPr>
          <p:cNvSpPr txBox="1"/>
          <p:nvPr/>
        </p:nvSpPr>
        <p:spPr bwMode="auto">
          <a:xfrm>
            <a:off x="7926512" y="2266652"/>
            <a:ext cx="935038" cy="369332"/>
          </a:xfrm>
          <a:prstGeom prst="rect">
            <a:avLst/>
          </a:prstGeom>
          <a:noFill/>
        </p:spPr>
        <p:txBody>
          <a:bodyPr>
            <a:spAutoFit/>
          </a:bodyPr>
          <a:lstStyle/>
          <a:p>
            <a:pPr eaLnBrk="1" hangingPunct="1">
              <a:defRPr/>
            </a:pPr>
            <a:r>
              <a:rPr lang="en-US" sz="1800" dirty="0">
                <a:solidFill>
                  <a:srgbClr val="C00000"/>
                </a:solidFill>
                <a:effectLst>
                  <a:outerShdw blurRad="38100" dist="38100" dir="2700000" algn="tl">
                    <a:srgbClr val="000000">
                      <a:alpha val="43137"/>
                    </a:srgbClr>
                  </a:outerShdw>
                </a:effectLst>
                <a:cs typeface="Arial Unicode MS" panose="020B0604020202020204" pitchFamily="34" charset="-128"/>
              </a:rPr>
              <a:t>PE</a:t>
            </a:r>
            <a:r>
              <a:rPr lang="el-GR" sz="1800" dirty="0">
                <a:solidFill>
                  <a:srgbClr val="C00000"/>
                </a:solidFill>
                <a:effectLst>
                  <a:outerShdw blurRad="38100" dist="38100" dir="2700000" algn="tl">
                    <a:srgbClr val="000000">
                      <a:alpha val="43137"/>
                    </a:srgbClr>
                  </a:outerShdw>
                </a:effectLst>
                <a:cs typeface="Arial Unicode MS" panose="020B0604020202020204" pitchFamily="34" charset="-128"/>
              </a:rPr>
              <a:t> 1+</a:t>
            </a:r>
            <a:r>
              <a:rPr lang="en-US" sz="1800" dirty="0">
                <a:solidFill>
                  <a:srgbClr val="C00000"/>
                </a:solidFill>
                <a:effectLst>
                  <a:outerShdw blurRad="38100" dist="38100" dir="2700000" algn="tl">
                    <a:srgbClr val="000000">
                      <a:alpha val="43137"/>
                    </a:srgbClr>
                  </a:outerShdw>
                </a:effectLst>
                <a:cs typeface="Arial Unicode MS" panose="020B0604020202020204" pitchFamily="34" charset="-128"/>
              </a:rPr>
              <a:t>2</a:t>
            </a:r>
            <a:endParaRPr lang="el-GR" sz="1800" dirty="0">
              <a:solidFill>
                <a:srgbClr val="C00000"/>
              </a:solidFill>
              <a:effectLst>
                <a:outerShdw blurRad="38100" dist="38100" dir="2700000" algn="tl">
                  <a:srgbClr val="000000">
                    <a:alpha val="43137"/>
                  </a:srgbClr>
                </a:outerShdw>
              </a:effectLst>
              <a:cs typeface="Arial Unicode MS" panose="020B0604020202020204" pitchFamily="34" charset="-128"/>
            </a:endParaRPr>
          </a:p>
        </p:txBody>
      </p:sp>
      <p:sp>
        <p:nvSpPr>
          <p:cNvPr id="19" name="TextBox 18">
            <a:extLst>
              <a:ext uri="{FF2B5EF4-FFF2-40B4-BE49-F238E27FC236}">
                <a16:creationId xmlns:a16="http://schemas.microsoft.com/office/drawing/2014/main" id="{B12BA2BF-873D-C4BC-CBFA-7A2F6F660628}"/>
              </a:ext>
            </a:extLst>
          </p:cNvPr>
          <p:cNvSpPr txBox="1"/>
          <p:nvPr/>
        </p:nvSpPr>
        <p:spPr bwMode="auto">
          <a:xfrm>
            <a:off x="8790111" y="2050752"/>
            <a:ext cx="863600" cy="369332"/>
          </a:xfrm>
          <a:prstGeom prst="rect">
            <a:avLst/>
          </a:prstGeom>
          <a:noFill/>
        </p:spPr>
        <p:txBody>
          <a:bodyPr>
            <a:spAutoFit/>
          </a:bodyPr>
          <a:lstStyle/>
          <a:p>
            <a:pPr eaLnBrk="1" hangingPunct="1">
              <a:defRPr/>
            </a:pPr>
            <a:r>
              <a:rPr lang="en-US" sz="1800" dirty="0">
                <a:solidFill>
                  <a:schemeClr val="accent2">
                    <a:lumMod val="75000"/>
                  </a:schemeClr>
                </a:solidFill>
                <a:effectLst>
                  <a:outerShdw blurRad="38100" dist="38100" dir="2700000" algn="tl">
                    <a:srgbClr val="000000">
                      <a:alpha val="43137"/>
                    </a:srgbClr>
                  </a:outerShdw>
                </a:effectLst>
                <a:cs typeface="Arial Unicode MS" panose="020B0604020202020204" pitchFamily="34" charset="-128"/>
              </a:rPr>
              <a:t>PE</a:t>
            </a:r>
            <a:r>
              <a:rPr lang="el-GR" sz="1800" dirty="0">
                <a:solidFill>
                  <a:schemeClr val="accent2">
                    <a:lumMod val="75000"/>
                  </a:schemeClr>
                </a:solidFill>
                <a:effectLst>
                  <a:outerShdw blurRad="38100" dist="38100" dir="2700000" algn="tl">
                    <a:srgbClr val="000000">
                      <a:alpha val="43137"/>
                    </a:srgbClr>
                  </a:outerShdw>
                </a:effectLst>
                <a:cs typeface="Arial Unicode MS" panose="020B0604020202020204" pitchFamily="34" charset="-128"/>
              </a:rPr>
              <a:t> </a:t>
            </a:r>
            <a:r>
              <a:rPr lang="en-US" sz="1800" dirty="0">
                <a:solidFill>
                  <a:schemeClr val="accent2">
                    <a:lumMod val="75000"/>
                  </a:schemeClr>
                </a:solidFill>
                <a:effectLst>
                  <a:outerShdw blurRad="38100" dist="38100" dir="2700000" algn="tl">
                    <a:srgbClr val="000000">
                      <a:alpha val="43137"/>
                    </a:srgbClr>
                  </a:outerShdw>
                </a:effectLst>
                <a:cs typeface="Arial Unicode MS" panose="020B0604020202020204" pitchFamily="34" charset="-128"/>
              </a:rPr>
              <a:t>2</a:t>
            </a:r>
            <a:r>
              <a:rPr lang="en-US" sz="1800" baseline="30000" dirty="0">
                <a:solidFill>
                  <a:schemeClr val="accent2">
                    <a:lumMod val="75000"/>
                  </a:schemeClr>
                </a:solidFill>
                <a:effectLst>
                  <a:outerShdw blurRad="38100" dist="38100" dir="2700000" algn="tl">
                    <a:srgbClr val="000000">
                      <a:alpha val="43137"/>
                    </a:srgbClr>
                  </a:outerShdw>
                </a:effectLst>
                <a:cs typeface="Arial Unicode MS" panose="020B0604020202020204" pitchFamily="34" charset="-128"/>
              </a:rPr>
              <a:t>nd</a:t>
            </a:r>
            <a:endParaRPr lang="el-GR" sz="1800" baseline="30000" dirty="0">
              <a:solidFill>
                <a:schemeClr val="accent2">
                  <a:lumMod val="75000"/>
                </a:schemeClr>
              </a:solidFill>
              <a:effectLst>
                <a:outerShdw blurRad="38100" dist="38100" dir="2700000" algn="tl">
                  <a:srgbClr val="000000">
                    <a:alpha val="43137"/>
                  </a:srgbClr>
                </a:outerShdw>
              </a:effectLst>
              <a:cs typeface="Arial Unicode MS" panose="020B0604020202020204" pitchFamily="34" charset="-128"/>
            </a:endParaRPr>
          </a:p>
        </p:txBody>
      </p:sp>
      <p:sp>
        <p:nvSpPr>
          <p:cNvPr id="20" name="TextBox 19">
            <a:extLst>
              <a:ext uri="{FF2B5EF4-FFF2-40B4-BE49-F238E27FC236}">
                <a16:creationId xmlns:a16="http://schemas.microsoft.com/office/drawing/2014/main" id="{4EE65EA3-E817-790A-3D3F-608153BA6348}"/>
              </a:ext>
            </a:extLst>
          </p:cNvPr>
          <p:cNvSpPr txBox="1"/>
          <p:nvPr/>
        </p:nvSpPr>
        <p:spPr bwMode="auto">
          <a:xfrm>
            <a:off x="9077450" y="2482552"/>
            <a:ext cx="720725" cy="369332"/>
          </a:xfrm>
          <a:prstGeom prst="rect">
            <a:avLst/>
          </a:prstGeom>
          <a:noFill/>
        </p:spPr>
        <p:txBody>
          <a:bodyPr>
            <a:spAutoFit/>
          </a:bodyPr>
          <a:lstStyle/>
          <a:p>
            <a:pPr eaLnBrk="1" hangingPunct="1">
              <a:defRPr/>
            </a:pPr>
            <a:r>
              <a:rPr lang="en-US" sz="1800" dirty="0">
                <a:solidFill>
                  <a:srgbClr val="0070C0"/>
                </a:solidFill>
                <a:effectLst>
                  <a:outerShdw blurRad="38100" dist="38100" dir="2700000" algn="tl">
                    <a:srgbClr val="000000">
                      <a:alpha val="43137"/>
                    </a:srgbClr>
                  </a:outerShdw>
                </a:effectLst>
                <a:cs typeface="Arial Unicode MS" panose="020B0604020202020204" pitchFamily="34" charset="-128"/>
              </a:rPr>
              <a:t>PE</a:t>
            </a:r>
            <a:r>
              <a:rPr lang="el-GR" sz="1800" dirty="0">
                <a:solidFill>
                  <a:srgbClr val="0070C0"/>
                </a:solidFill>
                <a:effectLst>
                  <a:outerShdw blurRad="38100" dist="38100" dir="2700000" algn="tl">
                    <a:srgbClr val="000000">
                      <a:alpha val="43137"/>
                    </a:srgbClr>
                  </a:outerShdw>
                </a:effectLst>
                <a:cs typeface="Arial Unicode MS" panose="020B0604020202020204" pitchFamily="34" charset="-128"/>
              </a:rPr>
              <a:t> 1</a:t>
            </a:r>
            <a:r>
              <a:rPr lang="en-US" sz="1800" baseline="30000" dirty="0" err="1">
                <a:solidFill>
                  <a:srgbClr val="0070C0"/>
                </a:solidFill>
                <a:effectLst>
                  <a:outerShdw blurRad="38100" dist="38100" dir="2700000" algn="tl">
                    <a:srgbClr val="000000">
                      <a:alpha val="43137"/>
                    </a:srgbClr>
                  </a:outerShdw>
                </a:effectLst>
                <a:cs typeface="Arial Unicode MS" panose="020B0604020202020204" pitchFamily="34" charset="-128"/>
              </a:rPr>
              <a:t>st</a:t>
            </a:r>
            <a:endParaRPr lang="el-GR" sz="1800" baseline="30000" dirty="0">
              <a:solidFill>
                <a:srgbClr val="0070C0"/>
              </a:solidFill>
              <a:effectLst>
                <a:outerShdw blurRad="38100" dist="38100" dir="2700000" algn="tl">
                  <a:srgbClr val="000000">
                    <a:alpha val="43137"/>
                  </a:srgbClr>
                </a:outerShdw>
              </a:effectLst>
              <a:cs typeface="Arial Unicode MS" panose="020B0604020202020204" pitchFamily="34" charset="-128"/>
            </a:endParaRPr>
          </a:p>
        </p:txBody>
      </p:sp>
      <p:sp>
        <p:nvSpPr>
          <p:cNvPr id="21" name="TextBox 20">
            <a:extLst>
              <a:ext uri="{FF2B5EF4-FFF2-40B4-BE49-F238E27FC236}">
                <a16:creationId xmlns:a16="http://schemas.microsoft.com/office/drawing/2014/main" id="{659F1247-775E-A624-6DED-F58624CDE652}"/>
              </a:ext>
            </a:extLst>
          </p:cNvPr>
          <p:cNvSpPr txBox="1"/>
          <p:nvPr/>
        </p:nvSpPr>
        <p:spPr bwMode="auto">
          <a:xfrm>
            <a:off x="5118225" y="4571702"/>
            <a:ext cx="935037" cy="369332"/>
          </a:xfrm>
          <a:prstGeom prst="rect">
            <a:avLst/>
          </a:prstGeom>
          <a:noFill/>
        </p:spPr>
        <p:txBody>
          <a:bodyPr>
            <a:spAutoFit/>
          </a:bodyPr>
          <a:lstStyle/>
          <a:p>
            <a:pPr eaLnBrk="1" hangingPunct="1">
              <a:defRPr/>
            </a:pPr>
            <a:r>
              <a:rPr lang="en-US" sz="1800" dirty="0">
                <a:solidFill>
                  <a:srgbClr val="C00000"/>
                </a:solidFill>
                <a:effectLst>
                  <a:outerShdw blurRad="38100" dist="38100" dir="2700000" algn="tl">
                    <a:srgbClr val="000000">
                      <a:alpha val="43137"/>
                    </a:srgbClr>
                  </a:outerShdw>
                </a:effectLst>
                <a:cs typeface="Arial Unicode MS" panose="020B0604020202020204" pitchFamily="34" charset="-128"/>
              </a:rPr>
              <a:t>PE</a:t>
            </a:r>
            <a:r>
              <a:rPr lang="el-GR" sz="1800" dirty="0">
                <a:solidFill>
                  <a:srgbClr val="C00000"/>
                </a:solidFill>
                <a:effectLst>
                  <a:outerShdw blurRad="38100" dist="38100" dir="2700000" algn="tl">
                    <a:srgbClr val="000000">
                      <a:alpha val="43137"/>
                    </a:srgbClr>
                  </a:outerShdw>
                </a:effectLst>
                <a:cs typeface="Arial Unicode MS" panose="020B0604020202020204" pitchFamily="34" charset="-128"/>
              </a:rPr>
              <a:t> ≥</a:t>
            </a:r>
            <a:r>
              <a:rPr lang="en-US" sz="1800" dirty="0">
                <a:solidFill>
                  <a:srgbClr val="C00000"/>
                </a:solidFill>
                <a:effectLst>
                  <a:outerShdw blurRad="38100" dist="38100" dir="2700000" algn="tl">
                    <a:srgbClr val="000000">
                      <a:alpha val="43137"/>
                    </a:srgbClr>
                  </a:outerShdw>
                </a:effectLst>
                <a:cs typeface="Arial Unicode MS" panose="020B0604020202020204" pitchFamily="34" charset="-128"/>
              </a:rPr>
              <a:t>2</a:t>
            </a:r>
            <a:endParaRPr lang="el-GR" sz="1800" dirty="0">
              <a:solidFill>
                <a:srgbClr val="C00000"/>
              </a:solidFill>
              <a:effectLst>
                <a:outerShdw blurRad="38100" dist="38100" dir="2700000" algn="tl">
                  <a:srgbClr val="000000">
                    <a:alpha val="43137"/>
                  </a:srgbClr>
                </a:outerShdw>
              </a:effectLst>
              <a:cs typeface="Arial Unicode MS" panose="020B0604020202020204" pitchFamily="34" charset="-128"/>
            </a:endParaRPr>
          </a:p>
        </p:txBody>
      </p:sp>
      <p:sp>
        <p:nvSpPr>
          <p:cNvPr id="22" name="TextBox 21">
            <a:extLst>
              <a:ext uri="{FF2B5EF4-FFF2-40B4-BE49-F238E27FC236}">
                <a16:creationId xmlns:a16="http://schemas.microsoft.com/office/drawing/2014/main" id="{3CE081A5-4AAA-1C20-648A-E281C529C794}"/>
              </a:ext>
            </a:extLst>
          </p:cNvPr>
          <p:cNvSpPr txBox="1"/>
          <p:nvPr/>
        </p:nvSpPr>
        <p:spPr bwMode="auto">
          <a:xfrm>
            <a:off x="5694486" y="5084464"/>
            <a:ext cx="719138" cy="369332"/>
          </a:xfrm>
          <a:prstGeom prst="rect">
            <a:avLst/>
          </a:prstGeom>
          <a:noFill/>
        </p:spPr>
        <p:txBody>
          <a:bodyPr>
            <a:spAutoFit/>
          </a:bodyPr>
          <a:lstStyle/>
          <a:p>
            <a:pPr eaLnBrk="1" hangingPunct="1">
              <a:defRPr/>
            </a:pPr>
            <a:r>
              <a:rPr lang="en-US" sz="1800" dirty="0">
                <a:solidFill>
                  <a:srgbClr val="0070C0"/>
                </a:solidFill>
                <a:effectLst>
                  <a:outerShdw blurRad="38100" dist="38100" dir="2700000" algn="tl">
                    <a:srgbClr val="000000">
                      <a:alpha val="43137"/>
                    </a:srgbClr>
                  </a:outerShdw>
                </a:effectLst>
                <a:cs typeface="Arial Unicode MS" panose="020B0604020202020204" pitchFamily="34" charset="-128"/>
              </a:rPr>
              <a:t>PE</a:t>
            </a:r>
            <a:r>
              <a:rPr lang="el-GR" sz="1800" dirty="0">
                <a:solidFill>
                  <a:srgbClr val="0070C0"/>
                </a:solidFill>
                <a:effectLst>
                  <a:outerShdw blurRad="38100" dist="38100" dir="2700000" algn="tl">
                    <a:srgbClr val="000000">
                      <a:alpha val="43137"/>
                    </a:srgbClr>
                  </a:outerShdw>
                </a:effectLst>
                <a:cs typeface="Arial Unicode MS" panose="020B0604020202020204" pitchFamily="34" charset="-128"/>
              </a:rPr>
              <a:t> </a:t>
            </a:r>
            <a:r>
              <a:rPr lang="en-US" sz="1800" dirty="0">
                <a:solidFill>
                  <a:srgbClr val="0070C0"/>
                </a:solidFill>
                <a:effectLst>
                  <a:outerShdw blurRad="38100" dist="38100" dir="2700000" algn="tl">
                    <a:srgbClr val="000000">
                      <a:alpha val="43137"/>
                    </a:srgbClr>
                  </a:outerShdw>
                </a:effectLst>
                <a:cs typeface="Arial Unicode MS" panose="020B0604020202020204" pitchFamily="34" charset="-128"/>
              </a:rPr>
              <a:t>x</a:t>
            </a:r>
            <a:r>
              <a:rPr lang="el-GR" sz="1800" dirty="0">
                <a:solidFill>
                  <a:srgbClr val="0070C0"/>
                </a:solidFill>
                <a:effectLst>
                  <a:outerShdw blurRad="38100" dist="38100" dir="2700000" algn="tl">
                    <a:srgbClr val="000000">
                      <a:alpha val="43137"/>
                    </a:srgbClr>
                  </a:outerShdw>
                </a:effectLst>
                <a:cs typeface="Arial Unicode MS" panose="020B0604020202020204" pitchFamily="34" charset="-128"/>
              </a:rPr>
              <a:t>1</a:t>
            </a:r>
            <a:endParaRPr lang="el-GR" sz="1800" baseline="30000" dirty="0">
              <a:solidFill>
                <a:srgbClr val="0070C0"/>
              </a:solidFill>
              <a:effectLst>
                <a:outerShdw blurRad="38100" dist="38100" dir="2700000" algn="tl">
                  <a:srgbClr val="000000">
                    <a:alpha val="43137"/>
                  </a:srgbClr>
                </a:outerShdw>
              </a:effectLst>
              <a:cs typeface="Arial Unicode MS" panose="020B0604020202020204" pitchFamily="34" charset="-128"/>
            </a:endParaRPr>
          </a:p>
        </p:txBody>
      </p:sp>
      <p:sp>
        <p:nvSpPr>
          <p:cNvPr id="2" name="Oval 1">
            <a:extLst>
              <a:ext uri="{FF2B5EF4-FFF2-40B4-BE49-F238E27FC236}">
                <a16:creationId xmlns:a16="http://schemas.microsoft.com/office/drawing/2014/main" id="{BEB576B1-AE84-06D5-3B4E-9605AA597BE9}"/>
              </a:ext>
            </a:extLst>
          </p:cNvPr>
          <p:cNvSpPr/>
          <p:nvPr/>
        </p:nvSpPr>
        <p:spPr>
          <a:xfrm rot="20958719">
            <a:off x="7565355" y="2133003"/>
            <a:ext cx="2088232" cy="503535"/>
          </a:xfrm>
          <a:prstGeom prst="ellipse">
            <a:avLst/>
          </a:prstGeom>
          <a:noFill/>
          <a:ln w="57150">
            <a:solidFill>
              <a:srgbClr val="CC0000"/>
            </a:solidFill>
          </a:ln>
          <a:effectLst>
            <a:glow rad="139700">
              <a:srgbClr val="FFFF00">
                <a:alpha val="40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l-GR" sz="3201"/>
          </a:p>
        </p:txBody>
      </p:sp>
      <p:sp>
        <p:nvSpPr>
          <p:cNvPr id="6" name="TextBox 7">
            <a:extLst>
              <a:ext uri="{FF2B5EF4-FFF2-40B4-BE49-F238E27FC236}">
                <a16:creationId xmlns:a16="http://schemas.microsoft.com/office/drawing/2014/main" id="{983E2975-8608-56AF-B3FF-37856159A690}"/>
              </a:ext>
            </a:extLst>
          </p:cNvPr>
          <p:cNvSpPr txBox="1">
            <a:spLocks noChangeArrowheads="1"/>
          </p:cNvSpPr>
          <p:nvPr/>
        </p:nvSpPr>
        <p:spPr bwMode="auto">
          <a:xfrm>
            <a:off x="6871692" y="4869160"/>
            <a:ext cx="2232247" cy="923330"/>
          </a:xfrm>
          <a:prstGeom prst="rect">
            <a:avLst/>
          </a:prstGeom>
          <a:solidFill>
            <a:srgbClr val="990000"/>
          </a:solidFill>
          <a:ln>
            <a:noFill/>
          </a:ln>
        </p:spPr>
        <p:txBody>
          <a:bodyPr wrap="square">
            <a:spAutoFit/>
          </a:bodyPr>
          <a:lstStyle>
            <a:lvl1pPr>
              <a:spcBef>
                <a:spcPct val="20000"/>
              </a:spcBef>
              <a:buClr>
                <a:srgbClr val="FF9900"/>
              </a:buClr>
              <a:buSzPct val="115000"/>
              <a:buChar char="•"/>
              <a:defRPr sz="3200" b="1">
                <a:solidFill>
                  <a:schemeClr val="bg1"/>
                </a:solidFill>
                <a:latin typeface="Tahoma" panose="020B0604030504040204" pitchFamily="34" charset="0"/>
                <a:ea typeface="Arial Unicode MS" panose="020B0604020202020204" pitchFamily="34" charset="-128"/>
              </a:defRPr>
            </a:lvl1pPr>
            <a:lvl2pPr marL="742950" indent="-285750">
              <a:spcBef>
                <a:spcPct val="20000"/>
              </a:spcBef>
              <a:buChar char="–"/>
              <a:defRPr sz="2800" b="1">
                <a:solidFill>
                  <a:schemeClr val="bg1"/>
                </a:solidFill>
                <a:latin typeface="Tahoma" panose="020B0604030504040204" pitchFamily="34" charset="0"/>
                <a:ea typeface="Arial Unicode MS" panose="020B0604020202020204" pitchFamily="34" charset="-128"/>
              </a:defRPr>
            </a:lvl2pPr>
            <a:lvl3pPr marL="1143000" indent="-228600">
              <a:spcBef>
                <a:spcPct val="20000"/>
              </a:spcBef>
              <a:buChar char="•"/>
              <a:defRPr sz="2400" b="1">
                <a:solidFill>
                  <a:schemeClr val="bg1"/>
                </a:solidFill>
                <a:latin typeface="Tahoma" panose="020B0604030504040204" pitchFamily="34" charset="0"/>
                <a:ea typeface="Arial Unicode MS" panose="020B0604020202020204" pitchFamily="34" charset="-128"/>
              </a:defRPr>
            </a:lvl3pPr>
            <a:lvl4pPr marL="1600200" indent="-228600">
              <a:spcBef>
                <a:spcPct val="20000"/>
              </a:spcBef>
              <a:buChar char="–"/>
              <a:defRPr sz="2000" b="1">
                <a:solidFill>
                  <a:schemeClr val="bg1"/>
                </a:solidFill>
                <a:latin typeface="Tahoma" panose="020B0604030504040204" pitchFamily="34" charset="0"/>
                <a:ea typeface="Arial Unicode MS" panose="020B0604020202020204" pitchFamily="34" charset="-128"/>
              </a:defRPr>
            </a:lvl4pPr>
            <a:lvl5pPr marL="2057400" indent="-228600">
              <a:spcBef>
                <a:spcPct val="20000"/>
              </a:spcBef>
              <a:buChar char="»"/>
              <a:defRPr sz="2000" b="1">
                <a:solidFill>
                  <a:schemeClr val="bg1"/>
                </a:solidFill>
                <a:latin typeface="Tahoma" panose="020B0604030504040204" pitchFamily="34" charset="0"/>
                <a:ea typeface="Arial Unicode MS" panose="020B0604020202020204" pitchFamily="34" charset="-128"/>
              </a:defRPr>
            </a:lvl5pPr>
            <a:lvl6pPr marL="25146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6pPr>
            <a:lvl7pPr marL="29718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7pPr>
            <a:lvl8pPr marL="34290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8pPr>
            <a:lvl9pPr marL="38862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9pPr>
          </a:lstStyle>
          <a:p>
            <a:pPr algn="ctr">
              <a:spcBef>
                <a:spcPct val="0"/>
              </a:spcBef>
              <a:buClrTx/>
              <a:buSzTx/>
              <a:buFontTx/>
              <a:buNone/>
            </a:pPr>
            <a:r>
              <a:rPr lang="en-US" altLang="el-GR" sz="1800" i="1" dirty="0">
                <a:solidFill>
                  <a:srgbClr val="00FFFF"/>
                </a:solidFill>
                <a:latin typeface="Calibri" panose="020F0502020204030204" pitchFamily="34" charset="0"/>
              </a:rPr>
              <a:t>and the total number </a:t>
            </a:r>
            <a:r>
              <a:rPr lang="en-US" altLang="el-GR" sz="1800" i="1" dirty="0">
                <a:solidFill>
                  <a:srgbClr val="FFFF00"/>
                </a:solidFill>
                <a:latin typeface="Calibri" panose="020F0502020204030204" pitchFamily="34" charset="0"/>
              </a:rPr>
              <a:t>of pre </a:t>
            </a:r>
            <a:r>
              <a:rPr lang="en-US" altLang="el-GR" sz="1800" i="1" dirty="0" err="1">
                <a:solidFill>
                  <a:srgbClr val="FFFF00"/>
                </a:solidFill>
                <a:latin typeface="Calibri" panose="020F0502020204030204" pitchFamily="34" charset="0"/>
              </a:rPr>
              <a:t>eclamptic</a:t>
            </a:r>
            <a:r>
              <a:rPr lang="en-US" altLang="el-GR" sz="1800" i="1" dirty="0">
                <a:solidFill>
                  <a:srgbClr val="FFFF00"/>
                </a:solidFill>
                <a:latin typeface="Calibri" panose="020F0502020204030204" pitchFamily="34" charset="0"/>
              </a:rPr>
              <a:t> </a:t>
            </a:r>
            <a:r>
              <a:rPr lang="en-US" altLang="el-GR" sz="1800" i="1" dirty="0" err="1">
                <a:solidFill>
                  <a:srgbClr val="FFFF00"/>
                </a:solidFill>
                <a:latin typeface="Calibri" panose="020F0502020204030204" pitchFamily="34" charset="0"/>
              </a:rPr>
              <a:t>pregnacies</a:t>
            </a:r>
            <a:endParaRPr lang="el-GR" altLang="el-GR" sz="1800" i="1" dirty="0">
              <a:solidFill>
                <a:srgbClr val="FFFF00"/>
              </a:solidFill>
              <a:latin typeface="Calibri" panose="020F0502020204030204" pitchFamily="34" charset="0"/>
            </a:endParaRPr>
          </a:p>
        </p:txBody>
      </p:sp>
      <p:sp>
        <p:nvSpPr>
          <p:cNvPr id="16" name="TextBox 15">
            <a:extLst>
              <a:ext uri="{FF2B5EF4-FFF2-40B4-BE49-F238E27FC236}">
                <a16:creationId xmlns:a16="http://schemas.microsoft.com/office/drawing/2014/main" id="{31B44001-647F-BEFB-6961-C819A7753C84}"/>
              </a:ext>
            </a:extLst>
          </p:cNvPr>
          <p:cNvSpPr txBox="1"/>
          <p:nvPr/>
        </p:nvSpPr>
        <p:spPr>
          <a:xfrm>
            <a:off x="895090" y="188640"/>
            <a:ext cx="8496820" cy="461665"/>
          </a:xfrm>
          <a:prstGeom prst="rect">
            <a:avLst/>
          </a:prstGeom>
          <a:noFill/>
          <a:ln>
            <a:noFill/>
          </a:ln>
          <a:effectLst/>
        </p:spPr>
        <p:txBody>
          <a:bodyPr wrap="square">
            <a:spAutoFit/>
          </a:bodyPr>
          <a:lstStyle/>
          <a:p>
            <a:pPr algn="ctr" eaLnBrk="1" hangingPunct="1">
              <a:defRPr/>
            </a:pPr>
            <a:r>
              <a:rPr lang="en-US" sz="2400" dirty="0">
                <a:solidFill>
                  <a:srgbClr val="FFFF00"/>
                </a:solidFill>
                <a:effectLst>
                  <a:outerShdw blurRad="38100" dist="38100" dir="2700000" algn="tl">
                    <a:srgbClr val="000000">
                      <a:alpha val="43137"/>
                    </a:srgbClr>
                  </a:outerShdw>
                </a:effectLst>
                <a:cs typeface="Arial Unicode MS" panose="020B0604020202020204" pitchFamily="34" charset="-128"/>
              </a:rPr>
              <a:t>Preeclamptic syndromes and long term </a:t>
            </a:r>
            <a:r>
              <a:rPr lang="en-US" sz="2400" i="1" u="sng" dirty="0">
                <a:solidFill>
                  <a:srgbClr val="FFFF00"/>
                </a:solidFill>
                <a:effectLst>
                  <a:outerShdw blurRad="38100" dist="38100" dir="2700000" algn="tl">
                    <a:srgbClr val="000000">
                      <a:alpha val="43137"/>
                    </a:srgbClr>
                  </a:outerShdw>
                </a:effectLst>
                <a:cs typeface="Arial Unicode MS" panose="020B0604020202020204" pitchFamily="34" charset="-128"/>
              </a:rPr>
              <a:t>relative</a:t>
            </a:r>
            <a:r>
              <a:rPr lang="en-US" sz="2400" dirty="0">
                <a:solidFill>
                  <a:srgbClr val="FFFF00"/>
                </a:solidFill>
                <a:effectLst>
                  <a:outerShdw blurRad="38100" dist="38100" dir="2700000" algn="tl">
                    <a:srgbClr val="000000">
                      <a:alpha val="43137"/>
                    </a:srgbClr>
                  </a:outerShdw>
                </a:effectLst>
                <a:cs typeface="Arial Unicode MS" panose="020B0604020202020204" pitchFamily="34" charset="-128"/>
              </a:rPr>
              <a:t> risk for ESRD</a:t>
            </a:r>
            <a:endParaRPr lang="el-GR" sz="2400" dirty="0">
              <a:solidFill>
                <a:srgbClr val="FFFF00"/>
              </a:solidFill>
              <a:effectLst>
                <a:outerShdw blurRad="38100" dist="38100" dir="2700000" algn="tl">
                  <a:srgbClr val="000000">
                    <a:alpha val="43137"/>
                  </a:srgbClr>
                </a:outerShdw>
              </a:effectLst>
              <a:cs typeface="Arial Unicode MS" panose="020B0604020202020204" pitchFamily="34" charset="-128"/>
            </a:endParaRPr>
          </a:p>
        </p:txBody>
      </p:sp>
      <p:sp>
        <p:nvSpPr>
          <p:cNvPr id="23" name="TextBox 7">
            <a:extLst>
              <a:ext uri="{FF2B5EF4-FFF2-40B4-BE49-F238E27FC236}">
                <a16:creationId xmlns:a16="http://schemas.microsoft.com/office/drawing/2014/main" id="{C5EA6155-C89D-1CBF-A994-05791FC5BA08}"/>
              </a:ext>
            </a:extLst>
          </p:cNvPr>
          <p:cNvSpPr txBox="1">
            <a:spLocks noChangeArrowheads="1"/>
          </p:cNvSpPr>
          <p:nvPr/>
        </p:nvSpPr>
        <p:spPr bwMode="auto">
          <a:xfrm>
            <a:off x="1327076" y="908720"/>
            <a:ext cx="7560840" cy="369332"/>
          </a:xfrm>
          <a:prstGeom prst="rect">
            <a:avLst/>
          </a:prstGeom>
          <a:solidFill>
            <a:srgbClr val="7030A0"/>
          </a:solidFill>
          <a:ln>
            <a:solidFill>
              <a:srgbClr val="FF0000"/>
            </a:solidFill>
          </a:ln>
          <a:effectLst>
            <a:glow rad="139700">
              <a:schemeClr val="accent2">
                <a:satMod val="175000"/>
                <a:alpha val="40000"/>
              </a:schemeClr>
            </a:glow>
          </a:effectLst>
        </p:spPr>
        <p:txBody>
          <a:bodyPr wrap="square">
            <a:spAutoFit/>
          </a:bodyPr>
          <a:lstStyle>
            <a:lvl1pPr>
              <a:spcBef>
                <a:spcPct val="20000"/>
              </a:spcBef>
              <a:buClr>
                <a:srgbClr val="FF9900"/>
              </a:buClr>
              <a:buSzPct val="115000"/>
              <a:buChar char="•"/>
              <a:defRPr sz="3200" b="1">
                <a:solidFill>
                  <a:schemeClr val="bg1"/>
                </a:solidFill>
                <a:latin typeface="Tahoma" panose="020B0604030504040204" pitchFamily="34" charset="0"/>
                <a:ea typeface="Arial Unicode MS" panose="020B0604020202020204" pitchFamily="34" charset="-128"/>
              </a:defRPr>
            </a:lvl1pPr>
            <a:lvl2pPr marL="742950" indent="-285750">
              <a:spcBef>
                <a:spcPct val="20000"/>
              </a:spcBef>
              <a:buChar char="–"/>
              <a:defRPr sz="2800" b="1">
                <a:solidFill>
                  <a:schemeClr val="bg1"/>
                </a:solidFill>
                <a:latin typeface="Tahoma" panose="020B0604030504040204" pitchFamily="34" charset="0"/>
                <a:ea typeface="Arial Unicode MS" panose="020B0604020202020204" pitchFamily="34" charset="-128"/>
              </a:defRPr>
            </a:lvl2pPr>
            <a:lvl3pPr marL="1143000" indent="-228600">
              <a:spcBef>
                <a:spcPct val="20000"/>
              </a:spcBef>
              <a:buChar char="•"/>
              <a:defRPr sz="2400" b="1">
                <a:solidFill>
                  <a:schemeClr val="bg1"/>
                </a:solidFill>
                <a:latin typeface="Tahoma" panose="020B0604030504040204" pitchFamily="34" charset="0"/>
                <a:ea typeface="Arial Unicode MS" panose="020B0604020202020204" pitchFamily="34" charset="-128"/>
              </a:defRPr>
            </a:lvl3pPr>
            <a:lvl4pPr marL="1600200" indent="-228600">
              <a:spcBef>
                <a:spcPct val="20000"/>
              </a:spcBef>
              <a:buChar char="–"/>
              <a:defRPr sz="2000" b="1">
                <a:solidFill>
                  <a:schemeClr val="bg1"/>
                </a:solidFill>
                <a:latin typeface="Tahoma" panose="020B0604030504040204" pitchFamily="34" charset="0"/>
                <a:ea typeface="Arial Unicode MS" panose="020B0604020202020204" pitchFamily="34" charset="-128"/>
              </a:defRPr>
            </a:lvl4pPr>
            <a:lvl5pPr marL="2057400" indent="-228600">
              <a:spcBef>
                <a:spcPct val="20000"/>
              </a:spcBef>
              <a:buChar char="»"/>
              <a:defRPr sz="2000" b="1">
                <a:solidFill>
                  <a:schemeClr val="bg1"/>
                </a:solidFill>
                <a:latin typeface="Tahoma" panose="020B0604030504040204" pitchFamily="34" charset="0"/>
                <a:ea typeface="Arial Unicode MS" panose="020B0604020202020204" pitchFamily="34" charset="-128"/>
              </a:defRPr>
            </a:lvl5pPr>
            <a:lvl6pPr marL="25146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6pPr>
            <a:lvl7pPr marL="29718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7pPr>
            <a:lvl8pPr marL="34290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8pPr>
            <a:lvl9pPr marL="38862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9pPr>
          </a:lstStyle>
          <a:p>
            <a:pPr algn="ctr">
              <a:spcBef>
                <a:spcPct val="0"/>
              </a:spcBef>
              <a:buClrTx/>
              <a:buSzTx/>
              <a:buFontTx/>
              <a:buNone/>
            </a:pPr>
            <a:r>
              <a:rPr lang="en-US" altLang="el-GR" sz="1800" i="1" dirty="0">
                <a:solidFill>
                  <a:srgbClr val="FFFF00"/>
                </a:solidFill>
                <a:latin typeface="Calibri" panose="020F0502020204030204" pitchFamily="34" charset="0"/>
              </a:rPr>
              <a:t>Relative risk</a:t>
            </a:r>
            <a:r>
              <a:rPr lang="el-GR" altLang="el-GR" sz="1800" i="1" dirty="0">
                <a:solidFill>
                  <a:srgbClr val="FFFF00"/>
                </a:solidFill>
                <a:latin typeface="Calibri" panose="020F0502020204030204" pitchFamily="34" charset="0"/>
              </a:rPr>
              <a:t> </a:t>
            </a:r>
            <a:r>
              <a:rPr lang="en-US" altLang="el-GR" sz="1800" i="1" dirty="0">
                <a:solidFill>
                  <a:srgbClr val="FFFF00"/>
                </a:solidFill>
                <a:latin typeface="Calibri" panose="020F0502020204030204" pitchFamily="34" charset="0"/>
              </a:rPr>
              <a:t>x 3-5, </a:t>
            </a:r>
            <a:r>
              <a:rPr lang="el-GR" altLang="el-GR" sz="1800" i="1" dirty="0">
                <a:solidFill>
                  <a:srgbClr val="FFFF00"/>
                </a:solidFill>
                <a:latin typeface="Calibri" panose="020F0502020204030204" pitchFamily="34" charset="0"/>
              </a:rPr>
              <a:t> </a:t>
            </a:r>
            <a:r>
              <a:rPr lang="en-US" altLang="el-GR" sz="1800" i="1" dirty="0">
                <a:solidFill>
                  <a:srgbClr val="FFFF00"/>
                </a:solidFill>
                <a:latin typeface="Calibri" panose="020F0502020204030204" pitchFamily="34" charset="0"/>
              </a:rPr>
              <a:t>rises according to the </a:t>
            </a:r>
            <a:r>
              <a:rPr lang="en-US" altLang="el-GR" sz="1800" i="1" dirty="0">
                <a:solidFill>
                  <a:srgbClr val="00FFFF"/>
                </a:solidFill>
                <a:latin typeface="Calibri" panose="020F0502020204030204" pitchFamily="34" charset="0"/>
              </a:rPr>
              <a:t>number of preceding </a:t>
            </a:r>
            <a:r>
              <a:rPr lang="en-US" altLang="el-GR" sz="1800" i="1" dirty="0">
                <a:solidFill>
                  <a:srgbClr val="FFFF00"/>
                </a:solidFill>
                <a:latin typeface="Calibri" panose="020F0502020204030204" pitchFamily="34" charset="0"/>
              </a:rPr>
              <a:t>pregnancies</a:t>
            </a:r>
            <a:endParaRPr lang="el-GR" altLang="el-GR" sz="1800" i="1" dirty="0">
              <a:solidFill>
                <a:srgbClr val="FFFF00"/>
              </a:solidFill>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5786"/>
                                        </p:tgtEl>
                                        <p:attrNameLst>
                                          <p:attrName>style.visibility</p:attrName>
                                        </p:attrNameLst>
                                      </p:cBhvr>
                                      <p:to>
                                        <p:strVal val="visible"/>
                                      </p:to>
                                    </p:set>
                                    <p:animEffect transition="in" filter="wipe(up)">
                                      <p:cBhvr>
                                        <p:cTn id="12" dur="500"/>
                                        <p:tgtEl>
                                          <p:spTgt spid="7578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up)">
                                      <p:cBhvr>
                                        <p:cTn id="15" dur="500"/>
                                        <p:tgtEl>
                                          <p:spTgt spid="21"/>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up)">
                                      <p:cBhvr>
                                        <p:cTn id="18" dur="500"/>
                                        <p:tgtEl>
                                          <p:spTgt spid="22"/>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up)">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CF3D3-3B58-D757-22C6-D8E907565868}"/>
              </a:ext>
            </a:extLst>
          </p:cNvPr>
          <p:cNvSpPr>
            <a:spLocks noGrp="1"/>
          </p:cNvSpPr>
          <p:nvPr>
            <p:ph type="title"/>
          </p:nvPr>
        </p:nvSpPr>
        <p:spPr>
          <a:xfrm>
            <a:off x="514350" y="116632"/>
            <a:ext cx="9258300" cy="1143000"/>
          </a:xfrm>
        </p:spPr>
        <p:txBody>
          <a:bodyPr/>
          <a:lstStyle/>
          <a:p>
            <a:pPr>
              <a:defRPr/>
            </a:pPr>
            <a:r>
              <a:rPr lang="en-US" sz="2200" dirty="0">
                <a:latin typeface="Calibri" pitchFamily="34" charset="0"/>
              </a:rPr>
              <a:t>Alternative definition</a:t>
            </a:r>
            <a:r>
              <a:rPr lang="el-GR" sz="2200" dirty="0">
                <a:latin typeface="Calibri" pitchFamily="34" charset="0"/>
              </a:rPr>
              <a:t>/</a:t>
            </a:r>
            <a:r>
              <a:rPr lang="en-US" sz="2200" dirty="0">
                <a:latin typeface="Calibri" pitchFamily="34" charset="0"/>
              </a:rPr>
              <a:t> ‘Atypical’</a:t>
            </a:r>
            <a:r>
              <a:rPr lang="el-GR" sz="2200" dirty="0">
                <a:latin typeface="Calibri" pitchFamily="34" charset="0"/>
              </a:rPr>
              <a:t>  </a:t>
            </a:r>
            <a:r>
              <a:rPr lang="en-US" sz="2400" dirty="0">
                <a:latin typeface="Calibri" pitchFamily="34" charset="0"/>
              </a:rPr>
              <a:t>Pre-eclampsia</a:t>
            </a:r>
            <a:br>
              <a:rPr lang="el-GR" sz="2400" dirty="0">
                <a:latin typeface="Calibri" pitchFamily="34" charset="0"/>
              </a:rPr>
            </a:br>
            <a:r>
              <a:rPr lang="el-GR" sz="2000" u="sng" kern="1200" dirty="0">
                <a:solidFill>
                  <a:srgbClr val="FFFF00"/>
                </a:solidFill>
                <a:effectLst>
                  <a:glow rad="101600">
                    <a:srgbClr val="FF0000">
                      <a:alpha val="60000"/>
                    </a:srgbClr>
                  </a:glow>
                </a:effectLst>
                <a:latin typeface="Calibri" pitchFamily="34" charset="0"/>
              </a:rPr>
              <a:t>(</a:t>
            </a:r>
            <a:r>
              <a:rPr lang="en-US" sz="2000" u="sng" kern="1200" dirty="0">
                <a:solidFill>
                  <a:srgbClr val="FFFF00"/>
                </a:solidFill>
                <a:effectLst>
                  <a:glow rad="101600">
                    <a:srgbClr val="FF0000">
                      <a:alpha val="60000"/>
                    </a:srgbClr>
                  </a:glow>
                </a:effectLst>
                <a:latin typeface="Calibri" pitchFamily="34" charset="0"/>
              </a:rPr>
              <a:t>no proteinuria / </a:t>
            </a:r>
            <a:r>
              <a:rPr lang="en-US" sz="2000" u="sng" kern="1200" dirty="0">
                <a:solidFill>
                  <a:srgbClr val="00FFFF"/>
                </a:solidFill>
                <a:effectLst>
                  <a:glow rad="101600">
                    <a:srgbClr val="FF0000">
                      <a:alpha val="60000"/>
                    </a:srgbClr>
                  </a:glow>
                </a:effectLst>
                <a:latin typeface="Calibri" pitchFamily="34" charset="0"/>
              </a:rPr>
              <a:t>OR ??</a:t>
            </a:r>
            <a:r>
              <a:rPr lang="el-GR" sz="2000" u="sng" kern="1200" dirty="0">
                <a:solidFill>
                  <a:srgbClr val="FFFF00"/>
                </a:solidFill>
                <a:effectLst>
                  <a:glow rad="101600">
                    <a:srgbClr val="FF0000">
                      <a:alpha val="60000"/>
                    </a:srgbClr>
                  </a:glow>
                </a:effectLst>
                <a:latin typeface="Calibri" pitchFamily="34" charset="0"/>
              </a:rPr>
              <a:t>)</a:t>
            </a:r>
          </a:p>
        </p:txBody>
      </p:sp>
      <p:sp>
        <p:nvSpPr>
          <p:cNvPr id="3" name="Content Placeholder 2">
            <a:extLst>
              <a:ext uri="{FF2B5EF4-FFF2-40B4-BE49-F238E27FC236}">
                <a16:creationId xmlns:a16="http://schemas.microsoft.com/office/drawing/2014/main" id="{0AA23558-6A31-33EA-60A5-EC221610615B}"/>
              </a:ext>
            </a:extLst>
          </p:cNvPr>
          <p:cNvSpPr>
            <a:spLocks noGrp="1"/>
          </p:cNvSpPr>
          <p:nvPr>
            <p:ph idx="1"/>
          </p:nvPr>
        </p:nvSpPr>
        <p:spPr>
          <a:xfrm>
            <a:off x="2551486" y="1912267"/>
            <a:ext cx="5400675" cy="4104158"/>
          </a:xfrm>
          <a:solidFill>
            <a:srgbClr val="7030A0"/>
          </a:solidFill>
        </p:spPr>
        <p:txBody>
          <a:bodyPr/>
          <a:lstStyle/>
          <a:p>
            <a:pPr>
              <a:defRPr/>
            </a:pPr>
            <a:r>
              <a:rPr lang="en-US" sz="2000" i="1" dirty="0">
                <a:solidFill>
                  <a:srgbClr val="FFFF00"/>
                </a:solidFill>
                <a:latin typeface="Calibri" pitchFamily="34" charset="0"/>
              </a:rPr>
              <a:t>Newly diagnosed</a:t>
            </a:r>
            <a:r>
              <a:rPr lang="el-GR" sz="2000" i="1" dirty="0">
                <a:solidFill>
                  <a:srgbClr val="FFFF00"/>
                </a:solidFill>
                <a:latin typeface="Calibri" pitchFamily="34" charset="0"/>
              </a:rPr>
              <a:t> </a:t>
            </a:r>
            <a:r>
              <a:rPr lang="en-US" sz="2000" i="1" dirty="0">
                <a:solidFill>
                  <a:srgbClr val="FFFF00"/>
                </a:solidFill>
                <a:latin typeface="Calibri" pitchFamily="34" charset="0"/>
              </a:rPr>
              <a:t>Hypertension</a:t>
            </a:r>
            <a:endParaRPr lang="el-GR" sz="2000" i="1" dirty="0">
              <a:solidFill>
                <a:srgbClr val="FFFF00"/>
              </a:solidFill>
              <a:latin typeface="Calibri" pitchFamily="34" charset="0"/>
            </a:endParaRPr>
          </a:p>
          <a:p>
            <a:pPr algn="ctr">
              <a:spcBef>
                <a:spcPts val="0"/>
              </a:spcBef>
              <a:buNone/>
              <a:defRPr/>
            </a:pPr>
            <a:r>
              <a:rPr lang="el-GR" dirty="0">
                <a:solidFill>
                  <a:srgbClr val="FF0000"/>
                </a:solidFill>
                <a:effectLst>
                  <a:outerShdw blurRad="38100" dist="38100" dir="2700000" algn="tl">
                    <a:srgbClr val="000000">
                      <a:alpha val="43137"/>
                    </a:srgbClr>
                  </a:outerShdw>
                </a:effectLst>
                <a:highlight>
                  <a:srgbClr val="FFFF00"/>
                </a:highlight>
                <a:latin typeface="Calibri" pitchFamily="34" charset="0"/>
              </a:rPr>
              <a:t>+</a:t>
            </a:r>
            <a:endParaRPr lang="el-GR" sz="1800" dirty="0">
              <a:solidFill>
                <a:srgbClr val="FF0000"/>
              </a:solidFill>
              <a:effectLst>
                <a:outerShdw blurRad="38100" dist="38100" dir="2700000" algn="tl">
                  <a:srgbClr val="000000">
                    <a:alpha val="43137"/>
                  </a:srgbClr>
                </a:outerShdw>
              </a:effectLst>
              <a:highlight>
                <a:srgbClr val="FFFF00"/>
              </a:highlight>
              <a:latin typeface="Calibri" pitchFamily="34" charset="0"/>
            </a:endParaRPr>
          </a:p>
          <a:p>
            <a:pPr marL="231792" lvl="1">
              <a:buFont typeface="Arial" pitchFamily="34" charset="0"/>
              <a:buChar char="•"/>
              <a:defRPr/>
            </a:pPr>
            <a:r>
              <a:rPr lang="en-US" sz="2000" i="1" u="sng" dirty="0">
                <a:solidFill>
                  <a:srgbClr val="00FFFF"/>
                </a:solidFill>
                <a:latin typeface="Calibri" pitchFamily="34" charset="0"/>
              </a:rPr>
              <a:t>Other maternal end-organ dysfunction </a:t>
            </a:r>
          </a:p>
          <a:p>
            <a:pPr marL="631870" lvl="2">
              <a:defRPr/>
            </a:pPr>
            <a:r>
              <a:rPr lang="en-US" sz="1800" i="1" dirty="0">
                <a:solidFill>
                  <a:srgbClr val="00FFFF"/>
                </a:solidFill>
                <a:effectLst/>
                <a:latin typeface="Calibri" pitchFamily="34" charset="0"/>
              </a:rPr>
              <a:t>Low platelets </a:t>
            </a:r>
            <a:r>
              <a:rPr lang="en-US" sz="1800" b="0" i="1" dirty="0">
                <a:solidFill>
                  <a:srgbClr val="00FFFF"/>
                </a:solidFill>
                <a:effectLst/>
                <a:latin typeface="Calibri" pitchFamily="34" charset="0"/>
              </a:rPr>
              <a:t>(&lt;100.000)</a:t>
            </a:r>
            <a:endParaRPr lang="el-GR" sz="1800" b="0" i="1" dirty="0">
              <a:solidFill>
                <a:srgbClr val="00FFFF"/>
              </a:solidFill>
              <a:effectLst/>
              <a:latin typeface="Calibri" pitchFamily="34" charset="0"/>
            </a:endParaRPr>
          </a:p>
          <a:p>
            <a:pPr marL="631870" lvl="2">
              <a:defRPr/>
            </a:pPr>
            <a:r>
              <a:rPr lang="en-US" sz="1800" i="1" dirty="0">
                <a:solidFill>
                  <a:srgbClr val="00FFFF"/>
                </a:solidFill>
                <a:effectLst/>
                <a:latin typeface="Calibri" pitchFamily="34" charset="0"/>
              </a:rPr>
              <a:t>Impaired Liver function </a:t>
            </a:r>
            <a:r>
              <a:rPr lang="en-US" sz="1800" b="0" i="1" dirty="0">
                <a:solidFill>
                  <a:srgbClr val="00FFFF"/>
                </a:solidFill>
                <a:effectLst/>
                <a:latin typeface="Calibri" pitchFamily="34" charset="0"/>
              </a:rPr>
              <a:t>(</a:t>
            </a:r>
            <a:r>
              <a:rPr lang="en-US" sz="1800" b="0" i="1" dirty="0" err="1">
                <a:solidFill>
                  <a:srgbClr val="00FFFF"/>
                </a:solidFill>
                <a:effectLst/>
                <a:latin typeface="Calibri" pitchFamily="34" charset="0"/>
              </a:rPr>
              <a:t>transaminases</a:t>
            </a:r>
            <a:r>
              <a:rPr lang="el-GR" sz="1800" b="0" i="1" dirty="0">
                <a:solidFill>
                  <a:srgbClr val="00FFFF"/>
                </a:solidFill>
                <a:effectLst/>
                <a:latin typeface="Calibri" pitchFamily="34" charset="0"/>
              </a:rPr>
              <a:t> </a:t>
            </a:r>
            <a:r>
              <a:rPr lang="en-US" sz="1800" b="0" i="1" dirty="0">
                <a:solidFill>
                  <a:srgbClr val="00FFFF"/>
                </a:solidFill>
                <a:effectLst/>
                <a:latin typeface="Calibri" pitchFamily="34" charset="0"/>
              </a:rPr>
              <a:t>&gt; x2)</a:t>
            </a:r>
            <a:endParaRPr lang="el-GR" sz="1800" b="0" i="1" dirty="0">
              <a:solidFill>
                <a:srgbClr val="00FFFF"/>
              </a:solidFill>
              <a:effectLst/>
              <a:latin typeface="Calibri" pitchFamily="34" charset="0"/>
            </a:endParaRPr>
          </a:p>
          <a:p>
            <a:pPr marL="631870" lvl="2">
              <a:defRPr/>
            </a:pPr>
            <a:r>
              <a:rPr lang="en-US" sz="1800" i="1" dirty="0">
                <a:solidFill>
                  <a:srgbClr val="FFFF00"/>
                </a:solidFill>
                <a:effectLst/>
                <a:latin typeface="Calibri" pitchFamily="34" charset="0"/>
              </a:rPr>
              <a:t>Renal insufficiency</a:t>
            </a:r>
            <a:r>
              <a:rPr lang="el-GR" sz="1800" i="1" dirty="0">
                <a:solidFill>
                  <a:srgbClr val="FFFF00"/>
                </a:solidFill>
                <a:effectLst/>
                <a:latin typeface="Calibri" pitchFamily="34" charset="0"/>
              </a:rPr>
              <a:t> </a:t>
            </a:r>
            <a:r>
              <a:rPr lang="en-US" sz="1800" i="1" dirty="0">
                <a:solidFill>
                  <a:srgbClr val="FFFF00"/>
                </a:solidFill>
                <a:effectLst/>
                <a:latin typeface="Calibri" pitchFamily="34" charset="0"/>
              </a:rPr>
              <a:t>(Cr </a:t>
            </a:r>
            <a:r>
              <a:rPr lang="el-GR" sz="1800" i="1" dirty="0">
                <a:solidFill>
                  <a:srgbClr val="FFFF00"/>
                </a:solidFill>
                <a:effectLst/>
                <a:latin typeface="Calibri" pitchFamily="34" charset="0"/>
              </a:rPr>
              <a:t>&gt;1,</a:t>
            </a:r>
            <a:r>
              <a:rPr lang="en-US" sz="1800" i="1" dirty="0">
                <a:solidFill>
                  <a:srgbClr val="FFFF00"/>
                </a:solidFill>
                <a:effectLst/>
                <a:latin typeface="Calibri" pitchFamily="34" charset="0"/>
              </a:rPr>
              <a:t>1</a:t>
            </a:r>
            <a:r>
              <a:rPr lang="el-GR" sz="1800" i="1" dirty="0">
                <a:solidFill>
                  <a:srgbClr val="FFFF00"/>
                </a:solidFill>
                <a:effectLst/>
                <a:latin typeface="Calibri" pitchFamily="34" charset="0"/>
              </a:rPr>
              <a:t> </a:t>
            </a:r>
            <a:r>
              <a:rPr lang="en-US" sz="1800" i="1" dirty="0">
                <a:solidFill>
                  <a:srgbClr val="FFFF00"/>
                </a:solidFill>
                <a:effectLst/>
                <a:latin typeface="Calibri" pitchFamily="34" charset="0"/>
              </a:rPr>
              <a:t>mg/dl)</a:t>
            </a:r>
            <a:endParaRPr lang="el-GR" sz="1800" i="1" dirty="0">
              <a:solidFill>
                <a:srgbClr val="FFFF00"/>
              </a:solidFill>
              <a:effectLst/>
              <a:latin typeface="Calibri" pitchFamily="34" charset="0"/>
            </a:endParaRPr>
          </a:p>
          <a:p>
            <a:pPr marL="631870" lvl="2">
              <a:defRPr/>
            </a:pPr>
            <a:r>
              <a:rPr lang="en-US" sz="1800" i="1" dirty="0">
                <a:solidFill>
                  <a:srgbClr val="00FFFF"/>
                </a:solidFill>
                <a:effectLst/>
                <a:latin typeface="Calibri" pitchFamily="34" charset="0"/>
              </a:rPr>
              <a:t>Pulmonary edema </a:t>
            </a:r>
          </a:p>
          <a:p>
            <a:pPr marL="631870" lvl="2">
              <a:defRPr/>
            </a:pPr>
            <a:r>
              <a:rPr lang="en-US" sz="1800" i="1" dirty="0">
                <a:solidFill>
                  <a:srgbClr val="00FFFF"/>
                </a:solidFill>
                <a:effectLst/>
                <a:latin typeface="Calibri" pitchFamily="34" charset="0"/>
              </a:rPr>
              <a:t>CNS </a:t>
            </a:r>
            <a:r>
              <a:rPr lang="en-US" sz="1800" b="0" i="1" dirty="0">
                <a:solidFill>
                  <a:srgbClr val="00FFFF"/>
                </a:solidFill>
                <a:effectLst/>
                <a:latin typeface="Calibri" pitchFamily="34" charset="0"/>
              </a:rPr>
              <a:t>(visual disturbances/severe headache)</a:t>
            </a:r>
            <a:endParaRPr lang="el-GR" sz="1800" b="0" i="1" dirty="0">
              <a:solidFill>
                <a:srgbClr val="00FFFF"/>
              </a:solidFill>
              <a:effectLst/>
              <a:latin typeface="Calibri" pitchFamily="34" charset="0"/>
            </a:endParaRPr>
          </a:p>
          <a:p>
            <a:pPr lvl="2">
              <a:defRPr/>
            </a:pPr>
            <a:endParaRPr lang="el-GR" sz="1600" i="1" dirty="0">
              <a:solidFill>
                <a:srgbClr val="00FFFF"/>
              </a:solidFill>
              <a:latin typeface="Calibri" pitchFamily="34" charset="0"/>
            </a:endParaRPr>
          </a:p>
          <a:p>
            <a:pPr>
              <a:defRPr/>
            </a:pPr>
            <a:endParaRPr lang="en-US" sz="1800" i="1" u="sng" dirty="0">
              <a:solidFill>
                <a:srgbClr val="FFC000"/>
              </a:solidFill>
              <a:latin typeface="Calibri" pitchFamily="34" charset="0"/>
            </a:endParaRPr>
          </a:p>
          <a:p>
            <a:pPr>
              <a:defRPr/>
            </a:pPr>
            <a:r>
              <a:rPr lang="en-US" sz="2000" i="1" u="sng" dirty="0" err="1">
                <a:solidFill>
                  <a:srgbClr val="FFC000"/>
                </a:solidFill>
                <a:latin typeface="Calibri" pitchFamily="34" charset="0"/>
              </a:rPr>
              <a:t>Uteroplacental</a:t>
            </a:r>
            <a:r>
              <a:rPr lang="en-US" sz="2000" i="1" u="sng" dirty="0">
                <a:solidFill>
                  <a:srgbClr val="FFC000"/>
                </a:solidFill>
                <a:latin typeface="Calibri" pitchFamily="34" charset="0"/>
              </a:rPr>
              <a:t> dysfunction</a:t>
            </a:r>
          </a:p>
        </p:txBody>
      </p:sp>
      <p:sp>
        <p:nvSpPr>
          <p:cNvPr id="17412" name="Rectangle 3">
            <a:extLst>
              <a:ext uri="{FF2B5EF4-FFF2-40B4-BE49-F238E27FC236}">
                <a16:creationId xmlns:a16="http://schemas.microsoft.com/office/drawing/2014/main" id="{9A308951-8C5A-9B32-5CD7-686048BBEDF9}"/>
              </a:ext>
            </a:extLst>
          </p:cNvPr>
          <p:cNvSpPr>
            <a:spLocks noChangeArrowheads="1"/>
          </p:cNvSpPr>
          <p:nvPr/>
        </p:nvSpPr>
        <p:spPr bwMode="auto">
          <a:xfrm>
            <a:off x="2551486" y="1340768"/>
            <a:ext cx="5400675" cy="461665"/>
          </a:xfrm>
          <a:prstGeom prst="rect">
            <a:avLst/>
          </a:prstGeom>
          <a:solidFill>
            <a:srgbClr val="7030A0"/>
          </a:solidFill>
          <a:ln w="9525">
            <a:noFill/>
            <a:miter lim="800000"/>
            <a:headEnd/>
            <a:tailEnd/>
          </a:ln>
        </p:spPr>
        <p:txBody>
          <a:bodyPr>
            <a:spAutoFit/>
          </a:bodyPr>
          <a:lstStyle/>
          <a:p>
            <a:pPr marL="342925" indent="-342925" eaLnBrk="1" hangingPunct="1">
              <a:buFontTx/>
              <a:buChar char="•"/>
              <a:defRPr/>
            </a:pPr>
            <a:r>
              <a:rPr lang="el-GR" altLang="el-GR" sz="2400" i="1" dirty="0">
                <a:solidFill>
                  <a:srgbClr val="FFFF00"/>
                </a:solidFill>
                <a:cs typeface="Arial Unicode MS" panose="020B0604020202020204" pitchFamily="34" charset="-128"/>
              </a:rPr>
              <a:t> </a:t>
            </a:r>
            <a:r>
              <a:rPr lang="el-GR" altLang="el-GR" sz="2000" i="1" dirty="0">
                <a:solidFill>
                  <a:srgbClr val="FFFF00"/>
                </a:solidFill>
                <a:effectLst>
                  <a:outerShdw blurRad="38100" dist="38100" dir="2700000" algn="tl">
                    <a:srgbClr val="000000"/>
                  </a:outerShdw>
                </a:effectLst>
                <a:cs typeface="Arial Unicode MS" panose="020B0604020202020204" pitchFamily="34" charset="-128"/>
              </a:rPr>
              <a:t>(  ... &gt; 20</a:t>
            </a:r>
            <a:r>
              <a:rPr lang="en-US" altLang="el-GR" sz="2000" i="1" baseline="30000" dirty="0" err="1">
                <a:solidFill>
                  <a:srgbClr val="FFFF00"/>
                </a:solidFill>
                <a:effectLst>
                  <a:outerShdw blurRad="38100" dist="38100" dir="2700000" algn="tl">
                    <a:srgbClr val="000000"/>
                  </a:outerShdw>
                </a:effectLst>
                <a:cs typeface="Arial Unicode MS" panose="020B0604020202020204" pitchFamily="34" charset="-128"/>
              </a:rPr>
              <a:t>th</a:t>
            </a:r>
            <a:r>
              <a:rPr lang="en-US" altLang="el-GR" sz="2000" i="1" dirty="0">
                <a:solidFill>
                  <a:srgbClr val="FFFF00"/>
                </a:solidFill>
                <a:effectLst>
                  <a:outerShdw blurRad="38100" dist="38100" dir="2700000" algn="tl">
                    <a:srgbClr val="000000"/>
                  </a:outerShdw>
                </a:effectLst>
                <a:cs typeface="Arial Unicode MS" panose="020B0604020202020204" pitchFamily="34" charset="-128"/>
              </a:rPr>
              <a:t> </a:t>
            </a:r>
            <a:r>
              <a:rPr lang="el-GR" altLang="el-GR" sz="2000" i="1" dirty="0">
                <a:solidFill>
                  <a:srgbClr val="FFFF00"/>
                </a:solidFill>
                <a:effectLst>
                  <a:outerShdw blurRad="38100" dist="38100" dir="2700000" algn="tl">
                    <a:srgbClr val="000000"/>
                  </a:outerShdw>
                </a:effectLst>
                <a:cs typeface="Arial Unicode MS" panose="020B0604020202020204" pitchFamily="34" charset="-128"/>
              </a:rPr>
              <a:t> </a:t>
            </a:r>
            <a:r>
              <a:rPr lang="en-US" altLang="el-GR" sz="2000" i="1" dirty="0">
                <a:solidFill>
                  <a:srgbClr val="FFFF00"/>
                </a:solidFill>
                <a:effectLst>
                  <a:outerShdw blurRad="38100" dist="38100" dir="2700000" algn="tl">
                    <a:srgbClr val="000000"/>
                  </a:outerShdw>
                </a:effectLst>
                <a:cs typeface="Arial Unicode MS" panose="020B0604020202020204" pitchFamily="34" charset="-128"/>
              </a:rPr>
              <a:t>week of gestation</a:t>
            </a:r>
            <a:r>
              <a:rPr lang="el-GR" altLang="el-GR" sz="2000" i="1" dirty="0">
                <a:solidFill>
                  <a:srgbClr val="FFFF00"/>
                </a:solidFill>
                <a:effectLst>
                  <a:outerShdw blurRad="38100" dist="38100" dir="2700000" algn="tl">
                    <a:srgbClr val="000000"/>
                  </a:outerShdw>
                </a:effectLst>
                <a:cs typeface="Arial Unicode MS" panose="020B0604020202020204" pitchFamily="34" charset="-128"/>
              </a:rPr>
              <a:t>)</a:t>
            </a:r>
          </a:p>
        </p:txBody>
      </p:sp>
      <p:sp>
        <p:nvSpPr>
          <p:cNvPr id="8" name="Rectangle 7"/>
          <p:cNvSpPr/>
          <p:nvPr/>
        </p:nvSpPr>
        <p:spPr>
          <a:xfrm>
            <a:off x="2623220" y="2795547"/>
            <a:ext cx="5184576" cy="2088232"/>
          </a:xfrm>
          <a:prstGeom prst="rect">
            <a:avLst/>
          </a:prstGeom>
          <a:noFill/>
          <a:ln w="381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sz="3201"/>
          </a:p>
        </p:txBody>
      </p:sp>
      <p:sp>
        <p:nvSpPr>
          <p:cNvPr id="9" name="Rectangle 8"/>
          <p:cNvSpPr/>
          <p:nvPr/>
        </p:nvSpPr>
        <p:spPr>
          <a:xfrm>
            <a:off x="2623220" y="5387835"/>
            <a:ext cx="5184576" cy="504056"/>
          </a:xfrm>
          <a:prstGeom prst="rect">
            <a:avLst/>
          </a:prstGeom>
          <a:noFill/>
          <a:ln w="381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sz="3201" dirty="0">
              <a:solidFill>
                <a:srgbClr val="FFC000"/>
              </a:solidFill>
            </a:endParaRPr>
          </a:p>
        </p:txBody>
      </p:sp>
      <p:sp>
        <p:nvSpPr>
          <p:cNvPr id="14342" name="Arrow: Right 3">
            <a:extLst>
              <a:ext uri="{FF2B5EF4-FFF2-40B4-BE49-F238E27FC236}">
                <a16:creationId xmlns:a16="http://schemas.microsoft.com/office/drawing/2014/main" id="{B49C2615-4E43-C359-C169-5E96BBB77104}"/>
              </a:ext>
            </a:extLst>
          </p:cNvPr>
          <p:cNvSpPr>
            <a:spLocks noChangeArrowheads="1"/>
          </p:cNvSpPr>
          <p:nvPr/>
        </p:nvSpPr>
        <p:spPr bwMode="auto">
          <a:xfrm>
            <a:off x="1255068" y="2544842"/>
            <a:ext cx="1584176" cy="826770"/>
          </a:xfrm>
          <a:prstGeom prst="rightArrow">
            <a:avLst>
              <a:gd name="adj1" fmla="val 51741"/>
              <a:gd name="adj2" fmla="val 50027"/>
            </a:avLst>
          </a:prstGeom>
          <a:solidFill>
            <a:srgbClr val="FF0000"/>
          </a:solidFill>
          <a:ln w="9525">
            <a:solidFill>
              <a:srgbClr val="00FFFF"/>
            </a:solidFill>
            <a:miter lim="800000"/>
            <a:headEnd/>
            <a:tailEnd/>
          </a:ln>
        </p:spPr>
        <p:txBody>
          <a:bodyPr wrap="square">
            <a:spAutoFit/>
          </a:bodyPr>
          <a:lstStyle>
            <a:lvl1pPr>
              <a:spcBef>
                <a:spcPct val="20000"/>
              </a:spcBef>
              <a:buClr>
                <a:srgbClr val="FF9900"/>
              </a:buClr>
              <a:buSzPct val="115000"/>
              <a:buChar char="•"/>
              <a:defRPr sz="3200" b="1">
                <a:solidFill>
                  <a:schemeClr val="bg1"/>
                </a:solidFill>
                <a:latin typeface="Tahoma" panose="020B0604030504040204" pitchFamily="34" charset="0"/>
                <a:ea typeface="Arial Unicode MS" pitchFamily="34" charset="-128"/>
              </a:defRPr>
            </a:lvl1pPr>
            <a:lvl2pPr marL="742950" indent="-285750">
              <a:spcBef>
                <a:spcPct val="20000"/>
              </a:spcBef>
              <a:buChar char="–"/>
              <a:defRPr sz="2800" b="1">
                <a:solidFill>
                  <a:schemeClr val="bg1"/>
                </a:solidFill>
                <a:latin typeface="Tahoma" panose="020B0604030504040204" pitchFamily="34" charset="0"/>
                <a:ea typeface="Arial Unicode MS" pitchFamily="34" charset="-128"/>
              </a:defRPr>
            </a:lvl2pPr>
            <a:lvl3pPr marL="1143000" indent="-228600">
              <a:spcBef>
                <a:spcPct val="20000"/>
              </a:spcBef>
              <a:buChar char="•"/>
              <a:defRPr sz="2400" b="1">
                <a:solidFill>
                  <a:schemeClr val="bg1"/>
                </a:solidFill>
                <a:latin typeface="Tahoma" panose="020B0604030504040204" pitchFamily="34" charset="0"/>
                <a:ea typeface="Arial Unicode MS" pitchFamily="34" charset="-128"/>
              </a:defRPr>
            </a:lvl3pPr>
            <a:lvl4pPr marL="1600200" indent="-228600">
              <a:spcBef>
                <a:spcPct val="20000"/>
              </a:spcBef>
              <a:buChar char="–"/>
              <a:defRPr sz="2000" b="1">
                <a:solidFill>
                  <a:schemeClr val="bg1"/>
                </a:solidFill>
                <a:latin typeface="Tahoma" panose="020B0604030504040204" pitchFamily="34" charset="0"/>
                <a:ea typeface="Arial Unicode MS" pitchFamily="34" charset="-128"/>
              </a:defRPr>
            </a:lvl4pPr>
            <a:lvl5pPr marL="2057400" indent="-228600">
              <a:spcBef>
                <a:spcPct val="20000"/>
              </a:spcBef>
              <a:buChar char="»"/>
              <a:defRPr sz="2000" b="1">
                <a:solidFill>
                  <a:schemeClr val="bg1"/>
                </a:solidFill>
                <a:latin typeface="Tahoma" panose="020B0604030504040204" pitchFamily="34" charset="0"/>
                <a:ea typeface="Arial Unicode MS" pitchFamily="34" charset="-128"/>
              </a:defRPr>
            </a:lvl5pPr>
            <a:lvl6pPr marL="25146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6pPr>
            <a:lvl7pPr marL="29718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7pPr>
            <a:lvl8pPr marL="34290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8pPr>
            <a:lvl9pPr marL="38862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9pPr>
          </a:lstStyle>
          <a:p>
            <a:pPr algn="ctr">
              <a:spcBef>
                <a:spcPct val="0"/>
              </a:spcBef>
              <a:buClrTx/>
              <a:buSzTx/>
              <a:buFontTx/>
              <a:buNone/>
            </a:pPr>
            <a:r>
              <a:rPr lang="en-US" altLang="el-GR" sz="2200" dirty="0">
                <a:solidFill>
                  <a:srgbClr val="00FFFF"/>
                </a:solidFill>
                <a:effectLst>
                  <a:outerShdw blurRad="38100" dist="38100" dir="2700000" algn="tl">
                    <a:srgbClr val="000000">
                      <a:alpha val="43137"/>
                    </a:srgbClr>
                  </a:outerShdw>
                </a:effectLst>
                <a:latin typeface="Calibri" pitchFamily="34" charset="0"/>
                <a:cs typeface="Calibri" pitchFamily="34" charset="0"/>
              </a:rPr>
              <a:t>OR ??</a:t>
            </a:r>
            <a:r>
              <a:rPr lang="el-GR" altLang="el-GR" sz="2200" dirty="0">
                <a:solidFill>
                  <a:srgbClr val="00FFFF"/>
                </a:solidFill>
                <a:effectLst>
                  <a:outerShdw blurRad="38100" dist="38100" dir="2700000" algn="tl">
                    <a:srgbClr val="000000">
                      <a:alpha val="43137"/>
                    </a:srgbClr>
                  </a:outerShdw>
                </a:effectLst>
                <a:latin typeface="Calibri" pitchFamily="34" charset="0"/>
                <a:cs typeface="Calibri" pitchFamily="34" charset="0"/>
              </a:rPr>
              <a:t>..</a:t>
            </a:r>
            <a:r>
              <a:rPr lang="en-US" altLang="el-GR" sz="2200" dirty="0">
                <a:solidFill>
                  <a:srgbClr val="00FFFF"/>
                </a:solidFill>
                <a:effectLst>
                  <a:outerShdw blurRad="38100" dist="38100" dir="2700000" algn="tl">
                    <a:srgbClr val="000000">
                      <a:alpha val="43137"/>
                    </a:srgbClr>
                  </a:outerShdw>
                </a:effectLst>
                <a:latin typeface="Calibri" pitchFamily="34" charset="0"/>
                <a:cs typeface="Calibri" pitchFamily="34" charset="0"/>
              </a:rPr>
              <a:t>. </a:t>
            </a:r>
            <a:endParaRPr lang="el-GR" altLang="el-GR" sz="2200" dirty="0">
              <a:solidFill>
                <a:srgbClr val="00FFFF"/>
              </a:solidFill>
              <a:effectLst>
                <a:outerShdw blurRad="38100" dist="38100" dir="2700000" algn="tl">
                  <a:srgbClr val="000000">
                    <a:alpha val="43137"/>
                  </a:srgbClr>
                </a:outerShdw>
              </a:effectLst>
              <a:latin typeface="Calibri" pitchFamily="34" charset="0"/>
              <a:cs typeface="Calibri" pitchFamily="34" charset="0"/>
            </a:endParaRPr>
          </a:p>
        </p:txBody>
      </p:sp>
      <p:sp>
        <p:nvSpPr>
          <p:cNvPr id="4" name="Arrow: Right 3">
            <a:extLst>
              <a:ext uri="{FF2B5EF4-FFF2-40B4-BE49-F238E27FC236}">
                <a16:creationId xmlns:a16="http://schemas.microsoft.com/office/drawing/2014/main" id="{C36DD08E-BB58-1974-57AC-7C3CF2C38EAF}"/>
              </a:ext>
            </a:extLst>
          </p:cNvPr>
          <p:cNvSpPr>
            <a:spLocks noChangeArrowheads="1"/>
          </p:cNvSpPr>
          <p:nvPr/>
        </p:nvSpPr>
        <p:spPr bwMode="auto">
          <a:xfrm>
            <a:off x="1255068" y="5158744"/>
            <a:ext cx="1512168" cy="826770"/>
          </a:xfrm>
          <a:prstGeom prst="rightArrow">
            <a:avLst>
              <a:gd name="adj1" fmla="val 51741"/>
              <a:gd name="adj2" fmla="val 50027"/>
            </a:avLst>
          </a:prstGeom>
          <a:solidFill>
            <a:srgbClr val="FF0000"/>
          </a:solidFill>
          <a:ln w="9525">
            <a:solidFill>
              <a:srgbClr val="00FFFF"/>
            </a:solidFill>
            <a:miter lim="800000"/>
            <a:headEnd/>
            <a:tailEnd/>
          </a:ln>
        </p:spPr>
        <p:txBody>
          <a:bodyPr wrap="square">
            <a:spAutoFit/>
          </a:bodyPr>
          <a:lstStyle>
            <a:lvl1pPr>
              <a:spcBef>
                <a:spcPct val="20000"/>
              </a:spcBef>
              <a:buClr>
                <a:srgbClr val="FF9900"/>
              </a:buClr>
              <a:buSzPct val="115000"/>
              <a:buChar char="•"/>
              <a:defRPr sz="3200" b="1">
                <a:solidFill>
                  <a:schemeClr val="bg1"/>
                </a:solidFill>
                <a:latin typeface="Tahoma" panose="020B0604030504040204" pitchFamily="34" charset="0"/>
                <a:ea typeface="Arial Unicode MS" pitchFamily="34" charset="-128"/>
              </a:defRPr>
            </a:lvl1pPr>
            <a:lvl2pPr marL="742950" indent="-285750">
              <a:spcBef>
                <a:spcPct val="20000"/>
              </a:spcBef>
              <a:buChar char="–"/>
              <a:defRPr sz="2800" b="1">
                <a:solidFill>
                  <a:schemeClr val="bg1"/>
                </a:solidFill>
                <a:latin typeface="Tahoma" panose="020B0604030504040204" pitchFamily="34" charset="0"/>
                <a:ea typeface="Arial Unicode MS" pitchFamily="34" charset="-128"/>
              </a:defRPr>
            </a:lvl2pPr>
            <a:lvl3pPr marL="1143000" indent="-228600">
              <a:spcBef>
                <a:spcPct val="20000"/>
              </a:spcBef>
              <a:buChar char="•"/>
              <a:defRPr sz="2400" b="1">
                <a:solidFill>
                  <a:schemeClr val="bg1"/>
                </a:solidFill>
                <a:latin typeface="Tahoma" panose="020B0604030504040204" pitchFamily="34" charset="0"/>
                <a:ea typeface="Arial Unicode MS" pitchFamily="34" charset="-128"/>
              </a:defRPr>
            </a:lvl3pPr>
            <a:lvl4pPr marL="1600200" indent="-228600">
              <a:spcBef>
                <a:spcPct val="20000"/>
              </a:spcBef>
              <a:buChar char="–"/>
              <a:defRPr sz="2000" b="1">
                <a:solidFill>
                  <a:schemeClr val="bg1"/>
                </a:solidFill>
                <a:latin typeface="Tahoma" panose="020B0604030504040204" pitchFamily="34" charset="0"/>
                <a:ea typeface="Arial Unicode MS" pitchFamily="34" charset="-128"/>
              </a:defRPr>
            </a:lvl4pPr>
            <a:lvl5pPr marL="2057400" indent="-228600">
              <a:spcBef>
                <a:spcPct val="20000"/>
              </a:spcBef>
              <a:buChar char="»"/>
              <a:defRPr sz="2000" b="1">
                <a:solidFill>
                  <a:schemeClr val="bg1"/>
                </a:solidFill>
                <a:latin typeface="Tahoma" panose="020B0604030504040204" pitchFamily="34" charset="0"/>
                <a:ea typeface="Arial Unicode MS" pitchFamily="34" charset="-128"/>
              </a:defRPr>
            </a:lvl5pPr>
            <a:lvl6pPr marL="25146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6pPr>
            <a:lvl7pPr marL="29718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7pPr>
            <a:lvl8pPr marL="34290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8pPr>
            <a:lvl9pPr marL="38862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9pPr>
          </a:lstStyle>
          <a:p>
            <a:pPr>
              <a:spcBef>
                <a:spcPct val="0"/>
              </a:spcBef>
              <a:buClrTx/>
              <a:buSzTx/>
              <a:buFontTx/>
              <a:buNone/>
            </a:pPr>
            <a:r>
              <a:rPr lang="en-US" altLang="el-GR" sz="2200" dirty="0">
                <a:solidFill>
                  <a:srgbClr val="00FFFF"/>
                </a:solidFill>
                <a:effectLst>
                  <a:outerShdw blurRad="38100" dist="38100" dir="2700000" algn="tl">
                    <a:srgbClr val="000000">
                      <a:alpha val="43137"/>
                    </a:srgbClr>
                  </a:outerShdw>
                </a:effectLst>
                <a:latin typeface="Calibri" pitchFamily="34" charset="0"/>
                <a:cs typeface="Calibri" pitchFamily="34" charset="0"/>
              </a:rPr>
              <a:t>OR ??</a:t>
            </a:r>
            <a:r>
              <a:rPr lang="el-GR" altLang="el-GR" sz="2200" dirty="0">
                <a:solidFill>
                  <a:srgbClr val="00FFFF"/>
                </a:solidFill>
                <a:effectLst>
                  <a:outerShdw blurRad="38100" dist="38100" dir="2700000" algn="tl">
                    <a:srgbClr val="000000">
                      <a:alpha val="43137"/>
                    </a:srgbClr>
                  </a:outerShdw>
                </a:effectLst>
                <a:latin typeface="Calibri" pitchFamily="34" charset="0"/>
                <a:cs typeface="Calibri" pitchFamily="34" charset="0"/>
              </a:rPr>
              <a:t>...</a:t>
            </a:r>
          </a:p>
        </p:txBody>
      </p:sp>
      <p:sp>
        <p:nvSpPr>
          <p:cNvPr id="7" name="Rectangle 1">
            <a:extLst>
              <a:ext uri="{FF2B5EF4-FFF2-40B4-BE49-F238E27FC236}">
                <a16:creationId xmlns:a16="http://schemas.microsoft.com/office/drawing/2014/main" id="{FFE84C6E-9B2E-1774-1ACC-11BB6A05970F}"/>
              </a:ext>
            </a:extLst>
          </p:cNvPr>
          <p:cNvSpPr>
            <a:spLocks noChangeArrowheads="1"/>
          </p:cNvSpPr>
          <p:nvPr/>
        </p:nvSpPr>
        <p:spPr bwMode="auto">
          <a:xfrm>
            <a:off x="299020" y="6365939"/>
            <a:ext cx="97932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a:spcBef>
                <a:spcPct val="20000"/>
              </a:spcBef>
              <a:buClr>
                <a:srgbClr val="FF9900"/>
              </a:buClr>
              <a:buSzPct val="115000"/>
              <a:buChar char="•"/>
              <a:defRPr sz="3200" b="1">
                <a:solidFill>
                  <a:schemeClr val="bg1"/>
                </a:solidFill>
                <a:latin typeface="Tahoma" panose="020B0604030504040204" pitchFamily="34" charset="0"/>
                <a:ea typeface="Arial Unicode MS" pitchFamily="34" charset="-128"/>
              </a:defRPr>
            </a:lvl1pPr>
            <a:lvl2pPr>
              <a:spcBef>
                <a:spcPct val="20000"/>
              </a:spcBef>
              <a:buChar char="–"/>
              <a:defRPr sz="2800" b="1">
                <a:solidFill>
                  <a:schemeClr val="bg1"/>
                </a:solidFill>
                <a:latin typeface="Tahoma" panose="020B0604030504040204" pitchFamily="34" charset="0"/>
                <a:ea typeface="Arial Unicode MS" pitchFamily="34" charset="-128"/>
              </a:defRPr>
            </a:lvl2pPr>
            <a:lvl3pPr marL="1143000" indent="-228600">
              <a:spcBef>
                <a:spcPct val="20000"/>
              </a:spcBef>
              <a:buChar char="•"/>
              <a:defRPr sz="2400" b="1">
                <a:solidFill>
                  <a:schemeClr val="bg1"/>
                </a:solidFill>
                <a:latin typeface="Tahoma" panose="020B0604030504040204" pitchFamily="34" charset="0"/>
                <a:ea typeface="Arial Unicode MS" pitchFamily="34" charset="-128"/>
              </a:defRPr>
            </a:lvl3pPr>
            <a:lvl4pPr marL="1600200" indent="-228600">
              <a:spcBef>
                <a:spcPct val="20000"/>
              </a:spcBef>
              <a:buChar char="–"/>
              <a:defRPr sz="2000" b="1">
                <a:solidFill>
                  <a:schemeClr val="bg1"/>
                </a:solidFill>
                <a:latin typeface="Tahoma" panose="020B0604030504040204" pitchFamily="34" charset="0"/>
                <a:ea typeface="Arial Unicode MS" pitchFamily="34" charset="-128"/>
              </a:defRPr>
            </a:lvl4pPr>
            <a:lvl5pPr marL="2057400" indent="-228600">
              <a:spcBef>
                <a:spcPct val="20000"/>
              </a:spcBef>
              <a:buChar char="»"/>
              <a:defRPr sz="2000" b="1">
                <a:solidFill>
                  <a:schemeClr val="bg1"/>
                </a:solidFill>
                <a:latin typeface="Tahoma" panose="020B0604030504040204" pitchFamily="34" charset="0"/>
                <a:ea typeface="Arial Unicode MS" pitchFamily="34" charset="-128"/>
              </a:defRPr>
            </a:lvl5pPr>
            <a:lvl6pPr marL="25146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6pPr>
            <a:lvl7pPr marL="29718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7pPr>
            <a:lvl8pPr marL="34290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8pPr>
            <a:lvl9pPr marL="38862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9pPr>
          </a:lstStyle>
          <a:p>
            <a:pPr marL="0" lvl="1">
              <a:spcBef>
                <a:spcPct val="0"/>
              </a:spcBef>
              <a:buNone/>
            </a:pPr>
            <a:r>
              <a:rPr lang="en-US" altLang="el-GR" sz="1600" b="0" dirty="0">
                <a:latin typeface="Calibri" panose="020F0502020204030204" pitchFamily="34" charset="0"/>
              </a:rPr>
              <a:t>ACOG Practice Bulletin No. 2</a:t>
            </a:r>
            <a:r>
              <a:rPr lang="el-GR" altLang="el-GR" sz="1600" b="0" dirty="0">
                <a:latin typeface="Calibri" panose="020F0502020204030204" pitchFamily="34" charset="0"/>
              </a:rPr>
              <a:t>2</a:t>
            </a:r>
            <a:r>
              <a:rPr lang="en-US" altLang="el-GR" sz="1600" b="0" dirty="0">
                <a:latin typeface="Calibri" panose="020F0502020204030204" pitchFamily="34" charset="0"/>
              </a:rPr>
              <a:t>2			</a:t>
            </a:r>
            <a:r>
              <a:rPr lang="el-GR" altLang="el-GR" sz="1600" b="0" dirty="0">
                <a:latin typeface="Calibri" panose="020F0502020204030204" pitchFamily="34" charset="0"/>
              </a:rPr>
              <a:t>              		        </a:t>
            </a:r>
            <a:r>
              <a:rPr lang="el-GR" altLang="el-GR" sz="1600" b="0" dirty="0" err="1">
                <a:latin typeface="Calibri" panose="020F0502020204030204" pitchFamily="34" charset="0"/>
              </a:rPr>
              <a:t>Obstet</a:t>
            </a:r>
            <a:r>
              <a:rPr lang="el-GR" altLang="el-GR" sz="1600" b="0" dirty="0">
                <a:latin typeface="Calibri" panose="020F0502020204030204" pitchFamily="34" charset="0"/>
              </a:rPr>
              <a:t> </a:t>
            </a:r>
            <a:r>
              <a:rPr lang="el-GR" altLang="el-GR" sz="1600" b="0" dirty="0" err="1">
                <a:latin typeface="Calibri" panose="020F0502020204030204" pitchFamily="34" charset="0"/>
              </a:rPr>
              <a:t>Gynecol</a:t>
            </a:r>
            <a:r>
              <a:rPr lang="el-GR" altLang="el-GR" sz="1600" b="0" dirty="0">
                <a:latin typeface="Calibri" panose="020F0502020204030204" pitchFamily="34" charset="0"/>
              </a:rPr>
              <a:t>. 2020;135(1):e237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4342"/>
                                        </p:tgtEl>
                                        <p:attrNameLst>
                                          <p:attrName>style.visibility</p:attrName>
                                        </p:attrNameLst>
                                      </p:cBhvr>
                                      <p:to>
                                        <p:strVal val="visible"/>
                                      </p:to>
                                    </p:set>
                                    <p:animEffect transition="in" filter="wipe(left)">
                                      <p:cBhvr>
                                        <p:cTn id="7" dur="500"/>
                                        <p:tgtEl>
                                          <p:spTgt spid="1434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wipe(left)">
                                      <p:cBhvr>
                                        <p:cTn id="15" dur="500"/>
                                        <p:tgtEl>
                                          <p:spTgt spid="3">
                                            <p:txEl>
                                              <p:pRg st="3" end="3"/>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wipe(left)">
                                      <p:cBhvr>
                                        <p:cTn id="18" dur="500"/>
                                        <p:tgtEl>
                                          <p:spTgt spid="3">
                                            <p:txEl>
                                              <p:pRg st="4" end="4"/>
                                            </p:txEl>
                                          </p:spTgt>
                                        </p:tgtEl>
                                      </p:cBhvr>
                                    </p:animEffect>
                                  </p:childTnLst>
                                </p:cTn>
                              </p:par>
                              <p:par>
                                <p:cTn id="19" presetID="22" presetClass="entr" presetSubtype="8"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wipe(left)">
                                      <p:cBhvr>
                                        <p:cTn id="21" dur="500"/>
                                        <p:tgtEl>
                                          <p:spTgt spid="3">
                                            <p:txEl>
                                              <p:pRg st="5" end="5"/>
                                            </p:txEl>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wipe(left)">
                                      <p:cBhvr>
                                        <p:cTn id="24" dur="500"/>
                                        <p:tgtEl>
                                          <p:spTgt spid="3">
                                            <p:txEl>
                                              <p:pRg st="6" end="6"/>
                                            </p:txEl>
                                          </p:spTgt>
                                        </p:tgtEl>
                                      </p:cBhvr>
                                    </p:animEffect>
                                  </p:childTnLst>
                                </p:cTn>
                              </p:par>
                              <p:par>
                                <p:cTn id="25" presetID="22" presetClass="entr" presetSubtype="8"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wipe(left)">
                                      <p:cBhvr>
                                        <p:cTn id="27" dur="500"/>
                                        <p:tgtEl>
                                          <p:spTgt spid="3">
                                            <p:txEl>
                                              <p:pRg st="7" end="7"/>
                                            </p:txEl>
                                          </p:spTgt>
                                        </p:tgtEl>
                                      </p:cBhvr>
                                    </p:animEffect>
                                  </p:childTnLst>
                                </p:cTn>
                              </p:par>
                              <p:par>
                                <p:cTn id="28" presetID="4" presetClass="entr" presetSubtype="16"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ox(in)">
                                      <p:cBhvr>
                                        <p:cTn id="30" dur="30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left)">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3">
                                            <p:txEl>
                                              <p:pRg st="10" end="10"/>
                                            </p:txEl>
                                          </p:spTgt>
                                        </p:tgtEl>
                                        <p:attrNameLst>
                                          <p:attrName>style.visibility</p:attrName>
                                        </p:attrNameLst>
                                      </p:cBhvr>
                                      <p:to>
                                        <p:strVal val="visible"/>
                                      </p:to>
                                    </p:set>
                                    <p:animEffect transition="in" filter="wipe(left)">
                                      <p:cBhvr>
                                        <p:cTn id="40" dur="500"/>
                                        <p:tgtEl>
                                          <p:spTgt spid="3">
                                            <p:txEl>
                                              <p:pRg st="10" end="10"/>
                                            </p:txEl>
                                          </p:spTgt>
                                        </p:tgtEl>
                                      </p:cBhvr>
                                    </p:animEffect>
                                  </p:childTnLst>
                                </p:cTn>
                              </p:par>
                              <p:par>
                                <p:cTn id="41" presetID="8" presetClass="entr" presetSubtype="16"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diamond(in)">
                                      <p:cBhvr>
                                        <p:cTn id="4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4342" grpId="0" animBg="1"/>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AEE3D9CC-DAAC-85C3-8274-8D1AAE0F005C}"/>
              </a:ext>
            </a:extLst>
          </p:cNvPr>
          <p:cNvPicPr>
            <a:picLocks noChangeAspect="1" noChangeArrowheads="1"/>
          </p:cNvPicPr>
          <p:nvPr/>
        </p:nvPicPr>
        <p:blipFill>
          <a:blip r:embed="rId2"/>
          <a:srcRect/>
          <a:stretch>
            <a:fillRect/>
          </a:stretch>
        </p:blipFill>
        <p:spPr bwMode="auto">
          <a:xfrm>
            <a:off x="6384925" y="1196975"/>
            <a:ext cx="3867150" cy="3136900"/>
          </a:xfrm>
          <a:prstGeom prst="rect">
            <a:avLst/>
          </a:prstGeom>
          <a:noFill/>
          <a:ln w="57150">
            <a:solidFill>
              <a:schemeClr val="accent6">
                <a:lumMod val="40000"/>
                <a:lumOff val="60000"/>
              </a:schemeClr>
            </a:solidFill>
            <a:miter lim="800000"/>
            <a:headEnd/>
            <a:tailEnd/>
          </a:ln>
        </p:spPr>
      </p:pic>
      <p:pic>
        <p:nvPicPr>
          <p:cNvPr id="147460" name="Picture 3">
            <a:extLst>
              <a:ext uri="{FF2B5EF4-FFF2-40B4-BE49-F238E27FC236}">
                <a16:creationId xmlns:a16="http://schemas.microsoft.com/office/drawing/2014/main" id="{89AA67BC-D860-819C-7222-84A08D8969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015" b="39682"/>
          <a:stretch>
            <a:fillRect/>
          </a:stretch>
        </p:blipFill>
        <p:spPr bwMode="auto">
          <a:xfrm>
            <a:off x="103189" y="1492250"/>
            <a:ext cx="3222625" cy="1433513"/>
          </a:xfrm>
          <a:prstGeom prst="rect">
            <a:avLst/>
          </a:prstGeom>
          <a:noFill/>
          <a:ln w="9525">
            <a:solidFill>
              <a:srgbClr val="00FFFF"/>
            </a:solidFill>
            <a:miter lim="800000"/>
            <a:headEnd/>
            <a:tailEnd/>
          </a:ln>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9E771C0A-66AF-61BD-1758-7EA42D83485F}"/>
              </a:ext>
            </a:extLst>
          </p:cNvPr>
          <p:cNvGrpSpPr>
            <a:grpSpLocks noChangeAspect="1"/>
          </p:cNvGrpSpPr>
          <p:nvPr/>
        </p:nvGrpSpPr>
        <p:grpSpPr bwMode="auto">
          <a:xfrm>
            <a:off x="34925" y="3484564"/>
            <a:ext cx="6748463" cy="2640012"/>
            <a:chOff x="-7227" y="3645024"/>
            <a:chExt cx="5150727" cy="2016224"/>
          </a:xfrm>
        </p:grpSpPr>
        <p:pic>
          <p:nvPicPr>
            <p:cNvPr id="147466" name="Picture 3">
              <a:extLst>
                <a:ext uri="{FF2B5EF4-FFF2-40B4-BE49-F238E27FC236}">
                  <a16:creationId xmlns:a16="http://schemas.microsoft.com/office/drawing/2014/main" id="{A5986D8F-102C-3FEC-E465-0E9B1E1189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6353"/>
            <a:stretch>
              <a:fillRect/>
            </a:stretch>
          </p:blipFill>
          <p:spPr bwMode="auto">
            <a:xfrm>
              <a:off x="-7227" y="3645024"/>
              <a:ext cx="5150727" cy="2016224"/>
            </a:xfrm>
            <a:prstGeom prst="rect">
              <a:avLst/>
            </a:prstGeom>
            <a:noFill/>
            <a:ln w="9525">
              <a:solidFill>
                <a:srgbClr val="00FFFF"/>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67E369E-7F24-705B-8645-624AFC59DFA9}"/>
                </a:ext>
              </a:extLst>
            </p:cNvPr>
            <p:cNvSpPr/>
            <p:nvPr/>
          </p:nvSpPr>
          <p:spPr>
            <a:xfrm>
              <a:off x="3199284" y="3645024"/>
              <a:ext cx="1944216" cy="2016224"/>
            </a:xfrm>
            <a:prstGeom prst="rect">
              <a:avLst/>
            </a:prstGeom>
            <a:noFill/>
            <a:ln w="57150">
              <a:solidFill>
                <a:srgbClr val="C00000"/>
              </a:solidFill>
            </a:ln>
            <a:effectLst>
              <a:glow rad="63500">
                <a:schemeClr val="accent2">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l-GR" sz="3201" dirty="0"/>
            </a:p>
          </p:txBody>
        </p:sp>
      </p:grpSp>
      <p:sp>
        <p:nvSpPr>
          <p:cNvPr id="5" name="TextBox 4">
            <a:extLst>
              <a:ext uri="{FF2B5EF4-FFF2-40B4-BE49-F238E27FC236}">
                <a16:creationId xmlns:a16="http://schemas.microsoft.com/office/drawing/2014/main" id="{20AD8A67-DB5B-1EF1-6C35-A50E49691E60}"/>
              </a:ext>
            </a:extLst>
          </p:cNvPr>
          <p:cNvSpPr txBox="1"/>
          <p:nvPr/>
        </p:nvSpPr>
        <p:spPr>
          <a:xfrm>
            <a:off x="123826" y="3028890"/>
            <a:ext cx="6517009" cy="400110"/>
          </a:xfrm>
          <a:prstGeom prst="rect">
            <a:avLst/>
          </a:prstGeom>
          <a:solidFill>
            <a:srgbClr val="990000"/>
          </a:solidFill>
          <a:effectLst>
            <a:glow rad="139700">
              <a:schemeClr val="accent2">
                <a:satMod val="175000"/>
                <a:alpha val="40000"/>
              </a:schemeClr>
            </a:glow>
          </a:effectLst>
        </p:spPr>
        <p:txBody>
          <a:bodyPr>
            <a:spAutoFit/>
          </a:bodyPr>
          <a:lstStyle/>
          <a:p>
            <a:pPr algn="ctr">
              <a:defRPr/>
            </a:pPr>
            <a:r>
              <a:rPr lang="en-US" sz="2000" i="1" dirty="0">
                <a:solidFill>
                  <a:srgbClr val="FFFF00"/>
                </a:solidFill>
                <a:cs typeface="Arial Unicode MS" panose="020B0604020202020204" pitchFamily="34" charset="-128"/>
              </a:rPr>
              <a:t>Proportional to the </a:t>
            </a:r>
            <a:r>
              <a:rPr lang="en-US" sz="2000" i="1" dirty="0">
                <a:solidFill>
                  <a:srgbClr val="00FFFF"/>
                </a:solidFill>
                <a:cs typeface="Arial Unicode MS" panose="020B0604020202020204" pitchFamily="34" charset="-128"/>
              </a:rPr>
              <a:t>severity of the pre-eclamptic disorder</a:t>
            </a:r>
            <a:r>
              <a:rPr lang="el-GR" sz="2000" i="1" dirty="0">
                <a:solidFill>
                  <a:srgbClr val="FFFF00"/>
                </a:solidFill>
                <a:cs typeface="Arial Unicode MS" panose="020B0604020202020204" pitchFamily="34" charset="-128"/>
              </a:rPr>
              <a:t>!</a:t>
            </a:r>
          </a:p>
        </p:txBody>
      </p:sp>
      <p:sp>
        <p:nvSpPr>
          <p:cNvPr id="6" name="Rectangle 5">
            <a:extLst>
              <a:ext uri="{FF2B5EF4-FFF2-40B4-BE49-F238E27FC236}">
                <a16:creationId xmlns:a16="http://schemas.microsoft.com/office/drawing/2014/main" id="{80A2E433-043F-C243-B282-89D588E2FC9A}"/>
              </a:ext>
            </a:extLst>
          </p:cNvPr>
          <p:cNvSpPr>
            <a:spLocks noChangeArrowheads="1"/>
          </p:cNvSpPr>
          <p:nvPr/>
        </p:nvSpPr>
        <p:spPr bwMode="auto">
          <a:xfrm>
            <a:off x="103188" y="6433591"/>
            <a:ext cx="100599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9900"/>
              </a:buClr>
              <a:buSzPct val="115000"/>
              <a:buChar char="•"/>
              <a:defRPr sz="3200" b="1">
                <a:solidFill>
                  <a:schemeClr val="bg1"/>
                </a:solidFill>
                <a:latin typeface="Tahoma" panose="020B0604030504040204" pitchFamily="34" charset="0"/>
                <a:ea typeface="Arial Unicode MS" panose="020B0604020202020204" pitchFamily="34" charset="-128"/>
              </a:defRPr>
            </a:lvl1pPr>
            <a:lvl2pPr marL="742950" indent="-285750">
              <a:spcBef>
                <a:spcPct val="20000"/>
              </a:spcBef>
              <a:buChar char="–"/>
              <a:defRPr sz="2800" b="1">
                <a:solidFill>
                  <a:schemeClr val="bg1"/>
                </a:solidFill>
                <a:latin typeface="Tahoma" panose="020B0604030504040204" pitchFamily="34" charset="0"/>
                <a:ea typeface="Arial Unicode MS" panose="020B0604020202020204" pitchFamily="34" charset="-128"/>
              </a:defRPr>
            </a:lvl2pPr>
            <a:lvl3pPr marL="1143000" indent="-228600">
              <a:spcBef>
                <a:spcPct val="20000"/>
              </a:spcBef>
              <a:buChar char="•"/>
              <a:defRPr sz="2400" b="1">
                <a:solidFill>
                  <a:schemeClr val="bg1"/>
                </a:solidFill>
                <a:latin typeface="Tahoma" panose="020B0604030504040204" pitchFamily="34" charset="0"/>
                <a:ea typeface="Arial Unicode MS" panose="020B0604020202020204" pitchFamily="34" charset="-128"/>
              </a:defRPr>
            </a:lvl3pPr>
            <a:lvl4pPr marL="1600200" indent="-228600">
              <a:spcBef>
                <a:spcPct val="20000"/>
              </a:spcBef>
              <a:buChar char="–"/>
              <a:defRPr sz="2000" b="1">
                <a:solidFill>
                  <a:schemeClr val="bg1"/>
                </a:solidFill>
                <a:latin typeface="Tahoma" panose="020B0604030504040204" pitchFamily="34" charset="0"/>
                <a:ea typeface="Arial Unicode MS" panose="020B0604020202020204" pitchFamily="34" charset="-128"/>
              </a:defRPr>
            </a:lvl4pPr>
            <a:lvl5pPr marL="2057400" indent="-228600">
              <a:spcBef>
                <a:spcPct val="20000"/>
              </a:spcBef>
              <a:buChar char="»"/>
              <a:defRPr sz="2000" b="1">
                <a:solidFill>
                  <a:schemeClr val="bg1"/>
                </a:solidFill>
                <a:latin typeface="Tahoma" panose="020B0604030504040204" pitchFamily="34" charset="0"/>
                <a:ea typeface="Arial Unicode MS" panose="020B0604020202020204" pitchFamily="34" charset="-128"/>
              </a:defRPr>
            </a:lvl5pPr>
            <a:lvl6pPr marL="25146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6pPr>
            <a:lvl7pPr marL="29718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7pPr>
            <a:lvl8pPr marL="34290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8pPr>
            <a:lvl9pPr marL="38862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9pPr>
          </a:lstStyle>
          <a:p>
            <a:pPr eaLnBrk="1" hangingPunct="1">
              <a:spcBef>
                <a:spcPct val="0"/>
              </a:spcBef>
              <a:buClrTx/>
              <a:buSzTx/>
              <a:buFontTx/>
              <a:buNone/>
            </a:pPr>
            <a:r>
              <a:rPr lang="en-US" altLang="el-GR" sz="1400" dirty="0">
                <a:solidFill>
                  <a:srgbClr val="FFFF00"/>
                </a:solidFill>
                <a:latin typeface="Calibri" panose="020F0502020204030204" pitchFamily="34" charset="0"/>
              </a:rPr>
              <a:t>Wang et al 						             </a:t>
            </a:r>
            <a:r>
              <a:rPr lang="el-GR" altLang="el-GR" sz="1400" dirty="0">
                <a:solidFill>
                  <a:srgbClr val="FFFF00"/>
                </a:solidFill>
                <a:latin typeface="Calibri" panose="020F0502020204030204" pitchFamily="34" charset="0"/>
              </a:rPr>
              <a:t>		         </a:t>
            </a:r>
            <a:r>
              <a:rPr lang="en-US" altLang="el-GR" sz="1400" dirty="0">
                <a:solidFill>
                  <a:srgbClr val="FFFF00"/>
                </a:solidFill>
                <a:latin typeface="Calibri" panose="020F0502020204030204" pitchFamily="34" charset="0"/>
              </a:rPr>
              <a:t>CMAJ 2013; 185(3): 207-213</a:t>
            </a:r>
            <a:endParaRPr lang="el-GR" altLang="el-GR" sz="1400" dirty="0">
              <a:solidFill>
                <a:srgbClr val="FFFF00"/>
              </a:solidFill>
              <a:latin typeface="Calibri" panose="020F0502020204030204" pitchFamily="34" charset="0"/>
            </a:endParaRPr>
          </a:p>
        </p:txBody>
      </p:sp>
      <p:sp>
        <p:nvSpPr>
          <p:cNvPr id="7" name="TextBox 6">
            <a:extLst>
              <a:ext uri="{FF2B5EF4-FFF2-40B4-BE49-F238E27FC236}">
                <a16:creationId xmlns:a16="http://schemas.microsoft.com/office/drawing/2014/main" id="{1194813A-9901-B41A-C400-57E91B489B75}"/>
              </a:ext>
            </a:extLst>
          </p:cNvPr>
          <p:cNvSpPr txBox="1">
            <a:spLocks noChangeArrowheads="1"/>
          </p:cNvSpPr>
          <p:nvPr/>
        </p:nvSpPr>
        <p:spPr bwMode="auto">
          <a:xfrm>
            <a:off x="967036" y="247308"/>
            <a:ext cx="8352928" cy="461665"/>
          </a:xfrm>
          <a:prstGeom prst="rect">
            <a:avLst/>
          </a:prstGeom>
          <a:noFill/>
          <a:ln>
            <a:noFill/>
          </a:ln>
        </p:spPr>
        <p:txBody>
          <a:bodyPr wrap="square">
            <a:spAutoFit/>
          </a:bodyPr>
          <a:lstStyle>
            <a:lvl1pPr>
              <a:defRPr sz="3200" b="1">
                <a:solidFill>
                  <a:schemeClr val="tx1"/>
                </a:solidFill>
                <a:latin typeface="Calibri" panose="020F0502020204030204" pitchFamily="34" charset="0"/>
                <a:ea typeface="Arial Unicode MS" panose="020B0604020202020204" pitchFamily="34" charset="-128"/>
                <a:cs typeface="Arial Unicode MS" panose="020B0604020202020204" pitchFamily="34" charset="-128"/>
              </a:defRPr>
            </a:lvl1pPr>
            <a:lvl2pPr marL="742950" indent="-285750">
              <a:defRPr sz="3200" b="1">
                <a:solidFill>
                  <a:schemeClr val="tx1"/>
                </a:solidFill>
                <a:latin typeface="Calibri" panose="020F0502020204030204" pitchFamily="34" charset="0"/>
                <a:ea typeface="Arial Unicode MS" panose="020B0604020202020204" pitchFamily="34" charset="-128"/>
                <a:cs typeface="Arial Unicode MS" panose="020B0604020202020204" pitchFamily="34" charset="-128"/>
              </a:defRPr>
            </a:lvl2pPr>
            <a:lvl3pPr marL="1143000" indent="-228600">
              <a:defRPr sz="3200" b="1">
                <a:solidFill>
                  <a:schemeClr val="tx1"/>
                </a:solidFill>
                <a:latin typeface="Calibri" panose="020F0502020204030204" pitchFamily="34" charset="0"/>
                <a:ea typeface="Arial Unicode MS" panose="020B0604020202020204" pitchFamily="34" charset="-128"/>
                <a:cs typeface="Arial Unicode MS" panose="020B0604020202020204" pitchFamily="34" charset="-128"/>
              </a:defRPr>
            </a:lvl3pPr>
            <a:lvl4pPr marL="1600200" indent="-228600">
              <a:defRPr sz="3200" b="1">
                <a:solidFill>
                  <a:schemeClr val="tx1"/>
                </a:solidFill>
                <a:latin typeface="Calibri" panose="020F0502020204030204" pitchFamily="34" charset="0"/>
                <a:ea typeface="Arial Unicode MS" panose="020B0604020202020204" pitchFamily="34" charset="-128"/>
                <a:cs typeface="Arial Unicode MS" panose="020B0604020202020204" pitchFamily="34" charset="-128"/>
              </a:defRPr>
            </a:lvl4pPr>
            <a:lvl5pPr marL="2057400" indent="-228600">
              <a:defRPr sz="3200" b="1">
                <a:solidFill>
                  <a:schemeClr val="tx1"/>
                </a:solidFill>
                <a:latin typeface="Calibri" panose="020F050202020403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3200" b="1">
                <a:solidFill>
                  <a:schemeClr val="tx1"/>
                </a:solidFill>
                <a:latin typeface="Calibri" panose="020F050202020403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3200" b="1">
                <a:solidFill>
                  <a:schemeClr val="tx1"/>
                </a:solidFill>
                <a:latin typeface="Calibri" panose="020F050202020403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3200" b="1">
                <a:solidFill>
                  <a:schemeClr val="tx1"/>
                </a:solidFill>
                <a:latin typeface="Calibri" panose="020F050202020403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3200" b="1">
                <a:solidFill>
                  <a:schemeClr val="tx1"/>
                </a:solidFill>
                <a:latin typeface="Calibri" panose="020F0502020204030204" pitchFamily="34" charset="0"/>
                <a:ea typeface="Arial Unicode MS" panose="020B0604020202020204" pitchFamily="34" charset="-128"/>
                <a:cs typeface="Arial Unicode MS" panose="020B0604020202020204" pitchFamily="34" charset="-128"/>
              </a:defRPr>
            </a:lvl9pPr>
          </a:lstStyle>
          <a:p>
            <a:pPr algn="ctr" eaLnBrk="1" hangingPunct="1"/>
            <a:r>
              <a:rPr lang="en-US" altLang="en-US" sz="2400" dirty="0">
                <a:solidFill>
                  <a:srgbClr val="FFFF00"/>
                </a:solidFill>
                <a:latin typeface="Calibri" panose="020F0502020204030204" pitchFamily="34" charset="0"/>
              </a:rPr>
              <a:t>Hypertensive disorders of pregnancy  </a:t>
            </a:r>
            <a:r>
              <a:rPr lang="en-US" altLang="en-US" sz="2400" dirty="0">
                <a:solidFill>
                  <a:srgbClr val="FFFF00"/>
                </a:solidFill>
                <a:effectLst>
                  <a:outerShdw blurRad="38100" dist="38100" dir="2700000" algn="tl">
                    <a:srgbClr val="000000">
                      <a:alpha val="43137"/>
                    </a:srgbClr>
                  </a:outerShdw>
                </a:effectLst>
              </a:rPr>
              <a:t>as a risk factor for ESRD </a:t>
            </a:r>
            <a:endParaRPr lang="el-GR" altLang="en-US" sz="2400"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3" name="Picture 3">
            <a:extLst>
              <a:ext uri="{FF2B5EF4-FFF2-40B4-BE49-F238E27FC236}">
                <a16:creationId xmlns:a16="http://schemas.microsoft.com/office/drawing/2014/main" id="{652E548C-7C0D-A6F4-6B82-F651804598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988" y="2560639"/>
            <a:ext cx="9686925" cy="3171825"/>
          </a:xfrm>
          <a:prstGeom prst="rect">
            <a:avLst/>
          </a:prstGeom>
          <a:noFill/>
          <a:ln w="9525">
            <a:solidFill>
              <a:srgbClr val="00FFFF"/>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C2E0FD03-048D-E0BC-0060-4AC85FFE297D}"/>
              </a:ext>
            </a:extLst>
          </p:cNvPr>
          <p:cNvSpPr/>
          <p:nvPr/>
        </p:nvSpPr>
        <p:spPr>
          <a:xfrm>
            <a:off x="8383860" y="1772221"/>
            <a:ext cx="1656184" cy="3960440"/>
          </a:xfrm>
          <a:prstGeom prst="rect">
            <a:avLst/>
          </a:prstGeom>
          <a:noFill/>
          <a:ln w="57150">
            <a:solidFill>
              <a:srgbClr val="FF0000"/>
            </a:solidFill>
          </a:ln>
          <a:effectLst>
            <a:glow rad="228600">
              <a:schemeClr val="accent1">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l-GR" sz="3201"/>
          </a:p>
        </p:txBody>
      </p:sp>
      <p:sp>
        <p:nvSpPr>
          <p:cNvPr id="148487" name="TextBox 8">
            <a:extLst>
              <a:ext uri="{FF2B5EF4-FFF2-40B4-BE49-F238E27FC236}">
                <a16:creationId xmlns:a16="http://schemas.microsoft.com/office/drawing/2014/main" id="{D3BFA2E2-7469-A6CE-4008-0EA7DEE1B64C}"/>
              </a:ext>
            </a:extLst>
          </p:cNvPr>
          <p:cNvSpPr txBox="1">
            <a:spLocks noChangeArrowheads="1"/>
          </p:cNvSpPr>
          <p:nvPr/>
        </p:nvSpPr>
        <p:spPr bwMode="auto">
          <a:xfrm>
            <a:off x="8311852" y="1785010"/>
            <a:ext cx="1728191" cy="76944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lr>
                <a:srgbClr val="FF9900"/>
              </a:buClr>
              <a:buSzPct val="115000"/>
              <a:buChar char="•"/>
              <a:defRPr sz="3200" b="1">
                <a:solidFill>
                  <a:schemeClr val="bg1"/>
                </a:solidFill>
                <a:latin typeface="Tahoma" panose="020B0604030504040204" pitchFamily="34" charset="0"/>
                <a:ea typeface="Arial Unicode MS" panose="020B0604020202020204" pitchFamily="34" charset="-128"/>
              </a:defRPr>
            </a:lvl1pPr>
            <a:lvl2pPr marL="742950" indent="-285750">
              <a:spcBef>
                <a:spcPct val="20000"/>
              </a:spcBef>
              <a:buChar char="–"/>
              <a:defRPr sz="2800" b="1">
                <a:solidFill>
                  <a:schemeClr val="bg1"/>
                </a:solidFill>
                <a:latin typeface="Tahoma" panose="020B0604030504040204" pitchFamily="34" charset="0"/>
                <a:ea typeface="Arial Unicode MS" panose="020B0604020202020204" pitchFamily="34" charset="-128"/>
              </a:defRPr>
            </a:lvl2pPr>
            <a:lvl3pPr marL="1143000" indent="-228600">
              <a:spcBef>
                <a:spcPct val="20000"/>
              </a:spcBef>
              <a:buChar char="•"/>
              <a:defRPr sz="2400" b="1">
                <a:solidFill>
                  <a:schemeClr val="bg1"/>
                </a:solidFill>
                <a:latin typeface="Tahoma" panose="020B0604030504040204" pitchFamily="34" charset="0"/>
                <a:ea typeface="Arial Unicode MS" panose="020B0604020202020204" pitchFamily="34" charset="-128"/>
              </a:defRPr>
            </a:lvl3pPr>
            <a:lvl4pPr marL="1600200" indent="-228600">
              <a:spcBef>
                <a:spcPct val="20000"/>
              </a:spcBef>
              <a:buChar char="–"/>
              <a:defRPr sz="2000" b="1">
                <a:solidFill>
                  <a:schemeClr val="bg1"/>
                </a:solidFill>
                <a:latin typeface="Tahoma" panose="020B0604030504040204" pitchFamily="34" charset="0"/>
                <a:ea typeface="Arial Unicode MS" panose="020B0604020202020204" pitchFamily="34" charset="-128"/>
              </a:defRPr>
            </a:lvl4pPr>
            <a:lvl5pPr marL="2057400" indent="-228600">
              <a:spcBef>
                <a:spcPct val="20000"/>
              </a:spcBef>
              <a:buChar char="»"/>
              <a:defRPr sz="2000" b="1">
                <a:solidFill>
                  <a:schemeClr val="bg1"/>
                </a:solidFill>
                <a:latin typeface="Tahoma" panose="020B0604030504040204" pitchFamily="34" charset="0"/>
                <a:ea typeface="Arial Unicode MS" panose="020B0604020202020204" pitchFamily="34" charset="-128"/>
              </a:defRPr>
            </a:lvl5pPr>
            <a:lvl6pPr marL="25146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6pPr>
            <a:lvl7pPr marL="29718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7pPr>
            <a:lvl8pPr marL="34290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8pPr>
            <a:lvl9pPr marL="38862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9pPr>
          </a:lstStyle>
          <a:p>
            <a:pPr algn="ctr" eaLnBrk="1" hangingPunct="1">
              <a:spcBef>
                <a:spcPct val="0"/>
              </a:spcBef>
              <a:buClrTx/>
              <a:buSzTx/>
              <a:buFontTx/>
              <a:buNone/>
            </a:pPr>
            <a:r>
              <a:rPr lang="en-US" altLang="el-GR" sz="2200" i="1" dirty="0">
                <a:solidFill>
                  <a:srgbClr val="FFFF00"/>
                </a:solidFill>
                <a:effectLst>
                  <a:outerShdw blurRad="38100" dist="38100" dir="2700000" algn="tl">
                    <a:srgbClr val="000000">
                      <a:alpha val="43137"/>
                    </a:srgbClr>
                  </a:outerShdw>
                </a:effectLst>
                <a:latin typeface="Calibri" panose="020F0502020204030204" pitchFamily="34" charset="0"/>
              </a:rPr>
              <a:t>Hypertension</a:t>
            </a:r>
            <a:r>
              <a:rPr lang="el-GR" altLang="el-GR" sz="2200" i="1" dirty="0">
                <a:solidFill>
                  <a:srgbClr val="FFFF00"/>
                </a:solidFill>
                <a:effectLst>
                  <a:outerShdw blurRad="38100" dist="38100" dir="2700000" algn="tl">
                    <a:srgbClr val="000000">
                      <a:alpha val="43137"/>
                    </a:srgbClr>
                  </a:outerShdw>
                </a:effectLst>
                <a:latin typeface="Calibri" panose="020F0502020204030204" pitchFamily="34" charset="0"/>
              </a:rPr>
              <a:t>/</a:t>
            </a:r>
            <a:r>
              <a:rPr lang="en-US" altLang="el-GR" sz="2200" i="1" dirty="0">
                <a:solidFill>
                  <a:srgbClr val="FFFF00"/>
                </a:solidFill>
                <a:effectLst>
                  <a:outerShdw blurRad="38100" dist="38100" dir="2700000" algn="tl">
                    <a:srgbClr val="000000">
                      <a:alpha val="43137"/>
                    </a:srgbClr>
                  </a:outerShdw>
                </a:effectLst>
                <a:latin typeface="Calibri" panose="020F0502020204030204" pitchFamily="34" charset="0"/>
              </a:rPr>
              <a:t>DM</a:t>
            </a:r>
            <a:endParaRPr lang="el-GR" altLang="el-GR" sz="2200" i="1" dirty="0">
              <a:solidFill>
                <a:srgbClr val="FFFF00"/>
              </a:solidFill>
              <a:effectLst>
                <a:outerShdw blurRad="38100" dist="38100" dir="2700000" algn="tl">
                  <a:srgbClr val="000000">
                    <a:alpha val="43137"/>
                  </a:srgbClr>
                </a:outerShdw>
              </a:effectLst>
              <a:latin typeface="Calibri" panose="020F0502020204030204" pitchFamily="34" charset="0"/>
            </a:endParaRPr>
          </a:p>
        </p:txBody>
      </p:sp>
      <p:sp>
        <p:nvSpPr>
          <p:cNvPr id="10" name="TextBox 9">
            <a:extLst>
              <a:ext uri="{FF2B5EF4-FFF2-40B4-BE49-F238E27FC236}">
                <a16:creationId xmlns:a16="http://schemas.microsoft.com/office/drawing/2014/main" id="{24BD7154-049D-1AF1-EF49-746BD267161C}"/>
              </a:ext>
            </a:extLst>
          </p:cNvPr>
          <p:cNvSpPr txBox="1"/>
          <p:nvPr/>
        </p:nvSpPr>
        <p:spPr>
          <a:xfrm>
            <a:off x="1543100" y="1556792"/>
            <a:ext cx="5904656" cy="707886"/>
          </a:xfrm>
          <a:prstGeom prst="rect">
            <a:avLst/>
          </a:prstGeom>
          <a:solidFill>
            <a:srgbClr val="990000"/>
          </a:solidFill>
          <a:effectLst>
            <a:glow rad="139700">
              <a:schemeClr val="accent2">
                <a:satMod val="175000"/>
                <a:alpha val="40000"/>
              </a:schemeClr>
            </a:glow>
          </a:effectLst>
        </p:spPr>
        <p:txBody>
          <a:bodyPr>
            <a:spAutoFit/>
          </a:bodyPr>
          <a:lstStyle/>
          <a:p>
            <a:pPr algn="ctr">
              <a:defRPr/>
            </a:pPr>
            <a:r>
              <a:rPr lang="en-US" sz="2000" i="1" dirty="0">
                <a:solidFill>
                  <a:srgbClr val="FFFF00"/>
                </a:solidFill>
                <a:cs typeface="Arial Unicode MS" panose="020B0604020202020204" pitchFamily="34" charset="-128"/>
              </a:rPr>
              <a:t>Large proportion of the risk (~ 80%) is explained by adjustment for cardiovascular co-morbidities </a:t>
            </a:r>
            <a:r>
              <a:rPr lang="el-GR" sz="2000" i="1" dirty="0">
                <a:solidFill>
                  <a:srgbClr val="FFFF00"/>
                </a:solidFill>
                <a:cs typeface="Arial Unicode MS" panose="020B0604020202020204" pitchFamily="34" charset="-128"/>
              </a:rPr>
              <a:t>!!</a:t>
            </a:r>
          </a:p>
        </p:txBody>
      </p:sp>
      <p:sp>
        <p:nvSpPr>
          <p:cNvPr id="3" name="Rectangle 5">
            <a:extLst>
              <a:ext uri="{FF2B5EF4-FFF2-40B4-BE49-F238E27FC236}">
                <a16:creationId xmlns:a16="http://schemas.microsoft.com/office/drawing/2014/main" id="{E9584908-235C-EAF0-FEC6-AA771D3B2476}"/>
              </a:ext>
            </a:extLst>
          </p:cNvPr>
          <p:cNvSpPr>
            <a:spLocks noChangeArrowheads="1"/>
          </p:cNvSpPr>
          <p:nvPr/>
        </p:nvSpPr>
        <p:spPr bwMode="auto">
          <a:xfrm>
            <a:off x="103188" y="6433591"/>
            <a:ext cx="100599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9900"/>
              </a:buClr>
              <a:buSzPct val="115000"/>
              <a:buChar char="•"/>
              <a:defRPr sz="3200" b="1">
                <a:solidFill>
                  <a:schemeClr val="bg1"/>
                </a:solidFill>
                <a:latin typeface="Tahoma" panose="020B0604030504040204" pitchFamily="34" charset="0"/>
                <a:ea typeface="Arial Unicode MS" panose="020B0604020202020204" pitchFamily="34" charset="-128"/>
              </a:defRPr>
            </a:lvl1pPr>
            <a:lvl2pPr marL="742950" indent="-285750">
              <a:spcBef>
                <a:spcPct val="20000"/>
              </a:spcBef>
              <a:buChar char="–"/>
              <a:defRPr sz="2800" b="1">
                <a:solidFill>
                  <a:schemeClr val="bg1"/>
                </a:solidFill>
                <a:latin typeface="Tahoma" panose="020B0604030504040204" pitchFamily="34" charset="0"/>
                <a:ea typeface="Arial Unicode MS" panose="020B0604020202020204" pitchFamily="34" charset="-128"/>
              </a:defRPr>
            </a:lvl2pPr>
            <a:lvl3pPr marL="1143000" indent="-228600">
              <a:spcBef>
                <a:spcPct val="20000"/>
              </a:spcBef>
              <a:buChar char="•"/>
              <a:defRPr sz="2400" b="1">
                <a:solidFill>
                  <a:schemeClr val="bg1"/>
                </a:solidFill>
                <a:latin typeface="Tahoma" panose="020B0604030504040204" pitchFamily="34" charset="0"/>
                <a:ea typeface="Arial Unicode MS" panose="020B0604020202020204" pitchFamily="34" charset="-128"/>
              </a:defRPr>
            </a:lvl3pPr>
            <a:lvl4pPr marL="1600200" indent="-228600">
              <a:spcBef>
                <a:spcPct val="20000"/>
              </a:spcBef>
              <a:buChar char="–"/>
              <a:defRPr sz="2000" b="1">
                <a:solidFill>
                  <a:schemeClr val="bg1"/>
                </a:solidFill>
                <a:latin typeface="Tahoma" panose="020B0604030504040204" pitchFamily="34" charset="0"/>
                <a:ea typeface="Arial Unicode MS" panose="020B0604020202020204" pitchFamily="34" charset="-128"/>
              </a:defRPr>
            </a:lvl4pPr>
            <a:lvl5pPr marL="2057400" indent="-228600">
              <a:spcBef>
                <a:spcPct val="20000"/>
              </a:spcBef>
              <a:buChar char="»"/>
              <a:defRPr sz="2000" b="1">
                <a:solidFill>
                  <a:schemeClr val="bg1"/>
                </a:solidFill>
                <a:latin typeface="Tahoma" panose="020B0604030504040204" pitchFamily="34" charset="0"/>
                <a:ea typeface="Arial Unicode MS" panose="020B0604020202020204" pitchFamily="34" charset="-128"/>
              </a:defRPr>
            </a:lvl5pPr>
            <a:lvl6pPr marL="25146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6pPr>
            <a:lvl7pPr marL="29718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7pPr>
            <a:lvl8pPr marL="34290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8pPr>
            <a:lvl9pPr marL="38862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9pPr>
          </a:lstStyle>
          <a:p>
            <a:pPr eaLnBrk="1" hangingPunct="1">
              <a:spcBef>
                <a:spcPct val="0"/>
              </a:spcBef>
              <a:buClrTx/>
              <a:buSzTx/>
              <a:buFontTx/>
              <a:buNone/>
            </a:pPr>
            <a:r>
              <a:rPr lang="en-US" altLang="el-GR" sz="1400" dirty="0">
                <a:solidFill>
                  <a:srgbClr val="FFFF00"/>
                </a:solidFill>
                <a:latin typeface="Calibri" panose="020F0502020204030204" pitchFamily="34" charset="0"/>
              </a:rPr>
              <a:t>Wang et al 						             </a:t>
            </a:r>
            <a:r>
              <a:rPr lang="el-GR" altLang="el-GR" sz="1400" dirty="0">
                <a:solidFill>
                  <a:srgbClr val="FFFF00"/>
                </a:solidFill>
                <a:latin typeface="Calibri" panose="020F0502020204030204" pitchFamily="34" charset="0"/>
              </a:rPr>
              <a:t>		         </a:t>
            </a:r>
            <a:r>
              <a:rPr lang="en-US" altLang="el-GR" sz="1400" dirty="0">
                <a:solidFill>
                  <a:srgbClr val="FFFF00"/>
                </a:solidFill>
                <a:latin typeface="Calibri" panose="020F0502020204030204" pitchFamily="34" charset="0"/>
              </a:rPr>
              <a:t>CMAJ 2013; 185(3): 207-213</a:t>
            </a:r>
            <a:endParaRPr lang="el-GR" altLang="el-GR" sz="1400" dirty="0">
              <a:solidFill>
                <a:srgbClr val="FFFF00"/>
              </a:solidFill>
              <a:latin typeface="Calibri" panose="020F0502020204030204" pitchFamily="34" charset="0"/>
            </a:endParaRPr>
          </a:p>
        </p:txBody>
      </p:sp>
      <p:sp>
        <p:nvSpPr>
          <p:cNvPr id="2" name="TextBox 1">
            <a:extLst>
              <a:ext uri="{FF2B5EF4-FFF2-40B4-BE49-F238E27FC236}">
                <a16:creationId xmlns:a16="http://schemas.microsoft.com/office/drawing/2014/main" id="{828478A7-DE45-9843-15E0-D1BC8226BA7C}"/>
              </a:ext>
            </a:extLst>
          </p:cNvPr>
          <p:cNvSpPr txBox="1">
            <a:spLocks noChangeArrowheads="1"/>
          </p:cNvSpPr>
          <p:nvPr/>
        </p:nvSpPr>
        <p:spPr bwMode="auto">
          <a:xfrm>
            <a:off x="967036" y="247308"/>
            <a:ext cx="8352928" cy="461665"/>
          </a:xfrm>
          <a:prstGeom prst="rect">
            <a:avLst/>
          </a:prstGeom>
          <a:noFill/>
          <a:ln>
            <a:noFill/>
          </a:ln>
        </p:spPr>
        <p:txBody>
          <a:bodyPr wrap="square">
            <a:spAutoFit/>
          </a:bodyPr>
          <a:lstStyle>
            <a:lvl1pPr>
              <a:defRPr sz="3200" b="1">
                <a:solidFill>
                  <a:schemeClr val="tx1"/>
                </a:solidFill>
                <a:latin typeface="Calibri" panose="020F0502020204030204" pitchFamily="34" charset="0"/>
                <a:ea typeface="Arial Unicode MS" panose="020B0604020202020204" pitchFamily="34" charset="-128"/>
                <a:cs typeface="Arial Unicode MS" panose="020B0604020202020204" pitchFamily="34" charset="-128"/>
              </a:defRPr>
            </a:lvl1pPr>
            <a:lvl2pPr marL="742950" indent="-285750">
              <a:defRPr sz="3200" b="1">
                <a:solidFill>
                  <a:schemeClr val="tx1"/>
                </a:solidFill>
                <a:latin typeface="Calibri" panose="020F0502020204030204" pitchFamily="34" charset="0"/>
                <a:ea typeface="Arial Unicode MS" panose="020B0604020202020204" pitchFamily="34" charset="-128"/>
                <a:cs typeface="Arial Unicode MS" panose="020B0604020202020204" pitchFamily="34" charset="-128"/>
              </a:defRPr>
            </a:lvl2pPr>
            <a:lvl3pPr marL="1143000" indent="-228600">
              <a:defRPr sz="3200" b="1">
                <a:solidFill>
                  <a:schemeClr val="tx1"/>
                </a:solidFill>
                <a:latin typeface="Calibri" panose="020F0502020204030204" pitchFamily="34" charset="0"/>
                <a:ea typeface="Arial Unicode MS" panose="020B0604020202020204" pitchFamily="34" charset="-128"/>
                <a:cs typeface="Arial Unicode MS" panose="020B0604020202020204" pitchFamily="34" charset="-128"/>
              </a:defRPr>
            </a:lvl3pPr>
            <a:lvl4pPr marL="1600200" indent="-228600">
              <a:defRPr sz="3200" b="1">
                <a:solidFill>
                  <a:schemeClr val="tx1"/>
                </a:solidFill>
                <a:latin typeface="Calibri" panose="020F0502020204030204" pitchFamily="34" charset="0"/>
                <a:ea typeface="Arial Unicode MS" panose="020B0604020202020204" pitchFamily="34" charset="-128"/>
                <a:cs typeface="Arial Unicode MS" panose="020B0604020202020204" pitchFamily="34" charset="-128"/>
              </a:defRPr>
            </a:lvl4pPr>
            <a:lvl5pPr marL="2057400" indent="-228600">
              <a:defRPr sz="3200" b="1">
                <a:solidFill>
                  <a:schemeClr val="tx1"/>
                </a:solidFill>
                <a:latin typeface="Calibri" panose="020F050202020403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3200" b="1">
                <a:solidFill>
                  <a:schemeClr val="tx1"/>
                </a:solidFill>
                <a:latin typeface="Calibri" panose="020F050202020403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3200" b="1">
                <a:solidFill>
                  <a:schemeClr val="tx1"/>
                </a:solidFill>
                <a:latin typeface="Calibri" panose="020F050202020403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3200" b="1">
                <a:solidFill>
                  <a:schemeClr val="tx1"/>
                </a:solidFill>
                <a:latin typeface="Calibri" panose="020F050202020403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3200" b="1">
                <a:solidFill>
                  <a:schemeClr val="tx1"/>
                </a:solidFill>
                <a:latin typeface="Calibri" panose="020F0502020204030204" pitchFamily="34" charset="0"/>
                <a:ea typeface="Arial Unicode MS" panose="020B0604020202020204" pitchFamily="34" charset="-128"/>
                <a:cs typeface="Arial Unicode MS" panose="020B0604020202020204" pitchFamily="34" charset="-128"/>
              </a:defRPr>
            </a:lvl9pPr>
          </a:lstStyle>
          <a:p>
            <a:pPr algn="ctr" eaLnBrk="1" hangingPunct="1"/>
            <a:r>
              <a:rPr lang="en-US" altLang="en-US" sz="2400" dirty="0">
                <a:solidFill>
                  <a:srgbClr val="FFFF00"/>
                </a:solidFill>
                <a:latin typeface="Calibri" panose="020F0502020204030204" pitchFamily="34" charset="0"/>
              </a:rPr>
              <a:t>Hypertensive disorders of pregnancy  </a:t>
            </a:r>
            <a:r>
              <a:rPr lang="en-US" altLang="en-US" sz="2400" dirty="0">
                <a:solidFill>
                  <a:srgbClr val="FFFF00"/>
                </a:solidFill>
                <a:effectLst>
                  <a:outerShdw blurRad="38100" dist="38100" dir="2700000" algn="tl">
                    <a:srgbClr val="000000">
                      <a:alpha val="43137"/>
                    </a:srgbClr>
                  </a:outerShdw>
                </a:effectLst>
              </a:rPr>
              <a:t>as a risk factor for ESRD </a:t>
            </a:r>
            <a:endParaRPr lang="el-GR" altLang="en-US" sz="2400" dirty="0">
              <a:solidFill>
                <a:srgbClr val="FFFF00"/>
              </a:solidFill>
              <a:effectLst>
                <a:outerShdw blurRad="38100" dist="38100" dir="2700000" algn="tl">
                  <a:srgbClr val="000000">
                    <a:alpha val="43137"/>
                  </a:srgbClr>
                </a:outerShdw>
              </a:effectLst>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4">
            <a:extLst>
              <a:ext uri="{FF2B5EF4-FFF2-40B4-BE49-F238E27FC236}">
                <a16:creationId xmlns:a16="http://schemas.microsoft.com/office/drawing/2014/main" id="{D4122AAF-B04C-D43E-17C5-8C9C8A272F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964" y="1340768"/>
            <a:ext cx="4616836" cy="1269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0899" name="Group 10">
            <a:extLst>
              <a:ext uri="{FF2B5EF4-FFF2-40B4-BE49-F238E27FC236}">
                <a16:creationId xmlns:a16="http://schemas.microsoft.com/office/drawing/2014/main" id="{FF78DA22-73B7-5D7B-4FA6-BC3605F88E01}"/>
              </a:ext>
            </a:extLst>
          </p:cNvPr>
          <p:cNvGrpSpPr>
            <a:grpSpLocks/>
          </p:cNvGrpSpPr>
          <p:nvPr/>
        </p:nvGrpSpPr>
        <p:grpSpPr bwMode="auto">
          <a:xfrm>
            <a:off x="319089" y="2736850"/>
            <a:ext cx="9680575" cy="2852738"/>
            <a:chOff x="339502" y="2348880"/>
            <a:chExt cx="9607996" cy="2708716"/>
          </a:xfrm>
        </p:grpSpPr>
        <p:pic>
          <p:nvPicPr>
            <p:cNvPr id="80902" name="Picture 8">
              <a:extLst>
                <a:ext uri="{FF2B5EF4-FFF2-40B4-BE49-F238E27FC236}">
                  <a16:creationId xmlns:a16="http://schemas.microsoft.com/office/drawing/2014/main" id="{645A393B-FB41-FF02-DE53-CEE9F97A5BFB}"/>
                </a:ext>
              </a:extLst>
            </p:cNvPr>
            <p:cNvPicPr>
              <a:picLocks noChangeAspect="1"/>
            </p:cNvPicPr>
            <p:nvPr/>
          </p:nvPicPr>
          <p:blipFill>
            <a:blip r:embed="rId3">
              <a:extLst>
                <a:ext uri="{28A0092B-C50C-407E-A947-70E740481C1C}">
                  <a14:useLocalDpi xmlns:a14="http://schemas.microsoft.com/office/drawing/2010/main" val="0"/>
                </a:ext>
              </a:extLst>
            </a:blip>
            <a:srcRect t="53899"/>
            <a:stretch>
              <a:fillRect/>
            </a:stretch>
          </p:blipFill>
          <p:spPr bwMode="auto">
            <a:xfrm>
              <a:off x="339502" y="2671430"/>
              <a:ext cx="9607996" cy="2386166"/>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80903" name="Picture 9">
              <a:extLst>
                <a:ext uri="{FF2B5EF4-FFF2-40B4-BE49-F238E27FC236}">
                  <a16:creationId xmlns:a16="http://schemas.microsoft.com/office/drawing/2014/main" id="{D6A02FDC-819D-5B84-95AA-85766868F8D3}"/>
                </a:ext>
              </a:extLst>
            </p:cNvPr>
            <p:cNvPicPr>
              <a:picLocks noChangeAspect="1"/>
            </p:cNvPicPr>
            <p:nvPr/>
          </p:nvPicPr>
          <p:blipFill>
            <a:blip r:embed="rId3">
              <a:extLst>
                <a:ext uri="{28A0092B-C50C-407E-A947-70E740481C1C}">
                  <a14:useLocalDpi xmlns:a14="http://schemas.microsoft.com/office/drawing/2010/main" val="0"/>
                </a:ext>
              </a:extLst>
            </a:blip>
            <a:srcRect b="94180"/>
            <a:stretch>
              <a:fillRect/>
            </a:stretch>
          </p:blipFill>
          <p:spPr bwMode="auto">
            <a:xfrm>
              <a:off x="339502" y="2348880"/>
              <a:ext cx="9607996" cy="301260"/>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pic>
      </p:grpSp>
      <p:sp>
        <p:nvSpPr>
          <p:cNvPr id="80900" name="TextBox 12">
            <a:extLst>
              <a:ext uri="{FF2B5EF4-FFF2-40B4-BE49-F238E27FC236}">
                <a16:creationId xmlns:a16="http://schemas.microsoft.com/office/drawing/2014/main" id="{C2CA4822-552C-C586-F49A-0A1464F99BA3}"/>
              </a:ext>
            </a:extLst>
          </p:cNvPr>
          <p:cNvSpPr txBox="1">
            <a:spLocks noChangeArrowheads="1"/>
          </p:cNvSpPr>
          <p:nvPr/>
        </p:nvSpPr>
        <p:spPr bwMode="auto">
          <a:xfrm>
            <a:off x="174625" y="6381750"/>
            <a:ext cx="99377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9900"/>
              </a:buClr>
              <a:buSzPct val="115000"/>
              <a:buChar char="•"/>
              <a:defRPr sz="3200" b="1">
                <a:solidFill>
                  <a:schemeClr val="bg1"/>
                </a:solidFill>
                <a:latin typeface="Tahoma" panose="020B0604030504040204" pitchFamily="34" charset="0"/>
                <a:ea typeface="Arial Unicode MS" panose="020B0604020202020204" pitchFamily="34" charset="-128"/>
              </a:defRPr>
            </a:lvl1pPr>
            <a:lvl2pPr marL="742950" indent="-285750">
              <a:spcBef>
                <a:spcPct val="20000"/>
              </a:spcBef>
              <a:buChar char="–"/>
              <a:defRPr sz="2800" b="1">
                <a:solidFill>
                  <a:schemeClr val="bg1"/>
                </a:solidFill>
                <a:latin typeface="Tahoma" panose="020B0604030504040204" pitchFamily="34" charset="0"/>
                <a:ea typeface="Arial Unicode MS" panose="020B0604020202020204" pitchFamily="34" charset="-128"/>
              </a:defRPr>
            </a:lvl2pPr>
            <a:lvl3pPr marL="1143000" indent="-228600">
              <a:spcBef>
                <a:spcPct val="20000"/>
              </a:spcBef>
              <a:buChar char="•"/>
              <a:defRPr sz="2400" b="1">
                <a:solidFill>
                  <a:schemeClr val="bg1"/>
                </a:solidFill>
                <a:latin typeface="Tahoma" panose="020B0604030504040204" pitchFamily="34" charset="0"/>
                <a:ea typeface="Arial Unicode MS" panose="020B0604020202020204" pitchFamily="34" charset="-128"/>
              </a:defRPr>
            </a:lvl3pPr>
            <a:lvl4pPr marL="1600200" indent="-228600">
              <a:spcBef>
                <a:spcPct val="20000"/>
              </a:spcBef>
              <a:buChar char="–"/>
              <a:defRPr sz="2000" b="1">
                <a:solidFill>
                  <a:schemeClr val="bg1"/>
                </a:solidFill>
                <a:latin typeface="Tahoma" panose="020B0604030504040204" pitchFamily="34" charset="0"/>
                <a:ea typeface="Arial Unicode MS" panose="020B0604020202020204" pitchFamily="34" charset="-128"/>
              </a:defRPr>
            </a:lvl4pPr>
            <a:lvl5pPr marL="2057400" indent="-228600">
              <a:spcBef>
                <a:spcPct val="20000"/>
              </a:spcBef>
              <a:buChar char="»"/>
              <a:defRPr sz="2000" b="1">
                <a:solidFill>
                  <a:schemeClr val="bg1"/>
                </a:solidFill>
                <a:latin typeface="Tahoma" panose="020B0604030504040204" pitchFamily="34" charset="0"/>
                <a:ea typeface="Arial Unicode MS" panose="020B0604020202020204" pitchFamily="34" charset="-128"/>
              </a:defRPr>
            </a:lvl5pPr>
            <a:lvl6pPr marL="25146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6pPr>
            <a:lvl7pPr marL="29718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7pPr>
            <a:lvl8pPr marL="34290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8pPr>
            <a:lvl9pPr marL="38862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9pPr>
          </a:lstStyle>
          <a:p>
            <a:pPr>
              <a:spcBef>
                <a:spcPct val="0"/>
              </a:spcBef>
              <a:buClrTx/>
              <a:buSzTx/>
              <a:buFontTx/>
              <a:buNone/>
            </a:pPr>
            <a:r>
              <a:rPr lang="en-US" altLang="el-GR" sz="1400" dirty="0">
                <a:solidFill>
                  <a:srgbClr val="FFFF00"/>
                </a:solidFill>
                <a:latin typeface="Calibri" panose="020F0502020204030204" pitchFamily="34" charset="0"/>
              </a:rPr>
              <a:t>Barrett et al 					    </a:t>
            </a:r>
            <a:r>
              <a:rPr lang="el-GR" altLang="el-GR" sz="1400" dirty="0">
                <a:solidFill>
                  <a:srgbClr val="FFFF00"/>
                </a:solidFill>
                <a:latin typeface="Calibri" panose="020F0502020204030204" pitchFamily="34" charset="0"/>
              </a:rPr>
              <a:t>	   </a:t>
            </a:r>
            <a:r>
              <a:rPr lang="en-US" altLang="el-GR" sz="1400" dirty="0">
                <a:solidFill>
                  <a:srgbClr val="FFFF00"/>
                </a:solidFill>
                <a:latin typeface="Calibri" panose="020F0502020204030204" pitchFamily="34" charset="0"/>
              </a:rPr>
              <a:t>JAMA Network Open. 2020;3(2):e1920964</a:t>
            </a:r>
            <a:endParaRPr lang="el-GR" altLang="el-GR" sz="1400" dirty="0">
              <a:solidFill>
                <a:srgbClr val="FFFF00"/>
              </a:solidFill>
              <a:latin typeface="Calibri" panose="020F0502020204030204" pitchFamily="34" charset="0"/>
            </a:endParaRPr>
          </a:p>
        </p:txBody>
      </p:sp>
      <p:sp>
        <p:nvSpPr>
          <p:cNvPr id="8" name="TextBox 7">
            <a:extLst>
              <a:ext uri="{FF2B5EF4-FFF2-40B4-BE49-F238E27FC236}">
                <a16:creationId xmlns:a16="http://schemas.microsoft.com/office/drawing/2014/main" id="{31B44001-647F-BEFB-6961-C819A7753C84}"/>
              </a:ext>
            </a:extLst>
          </p:cNvPr>
          <p:cNvSpPr txBox="1"/>
          <p:nvPr/>
        </p:nvSpPr>
        <p:spPr>
          <a:xfrm>
            <a:off x="895090" y="231031"/>
            <a:ext cx="8496820" cy="461665"/>
          </a:xfrm>
          <a:prstGeom prst="rect">
            <a:avLst/>
          </a:prstGeom>
          <a:noFill/>
          <a:ln>
            <a:noFill/>
          </a:ln>
          <a:effectLst/>
        </p:spPr>
        <p:txBody>
          <a:bodyPr wrap="square">
            <a:spAutoFit/>
          </a:bodyPr>
          <a:lstStyle/>
          <a:p>
            <a:pPr algn="ctr" eaLnBrk="1" hangingPunct="1">
              <a:defRPr/>
            </a:pPr>
            <a:r>
              <a:rPr lang="en-US" sz="2400" dirty="0">
                <a:solidFill>
                  <a:srgbClr val="FFFF00"/>
                </a:solidFill>
                <a:effectLst>
                  <a:outerShdw blurRad="38100" dist="38100" dir="2700000" algn="tl">
                    <a:srgbClr val="000000">
                      <a:alpha val="43137"/>
                    </a:srgbClr>
                  </a:outerShdw>
                </a:effectLst>
                <a:cs typeface="Arial Unicode MS" panose="020B0604020202020204" pitchFamily="34" charset="-128"/>
              </a:rPr>
              <a:t>Preeclamptic syndromes and long term </a:t>
            </a:r>
            <a:r>
              <a:rPr lang="en-US" sz="2400" i="1" u="sng" dirty="0">
                <a:solidFill>
                  <a:srgbClr val="FFFF00"/>
                </a:solidFill>
                <a:effectLst>
                  <a:outerShdw blurRad="38100" dist="38100" dir="2700000" algn="tl">
                    <a:srgbClr val="000000">
                      <a:alpha val="43137"/>
                    </a:srgbClr>
                  </a:outerShdw>
                </a:effectLst>
                <a:cs typeface="Arial Unicode MS" panose="020B0604020202020204" pitchFamily="34" charset="-128"/>
              </a:rPr>
              <a:t>relative</a:t>
            </a:r>
            <a:r>
              <a:rPr lang="en-US" sz="2400" dirty="0">
                <a:solidFill>
                  <a:srgbClr val="FFFF00"/>
                </a:solidFill>
                <a:effectLst>
                  <a:outerShdw blurRad="38100" dist="38100" dir="2700000" algn="tl">
                    <a:srgbClr val="000000">
                      <a:alpha val="43137"/>
                    </a:srgbClr>
                  </a:outerShdw>
                </a:effectLst>
                <a:cs typeface="Arial Unicode MS" panose="020B0604020202020204" pitchFamily="34" charset="-128"/>
              </a:rPr>
              <a:t> risk for ESRD</a:t>
            </a:r>
            <a:endParaRPr lang="el-GR" sz="2400" dirty="0">
              <a:solidFill>
                <a:srgbClr val="FFFF00"/>
              </a:solidFill>
              <a:effectLst>
                <a:outerShdw blurRad="38100" dist="38100" dir="2700000" algn="tl">
                  <a:srgbClr val="000000">
                    <a:alpha val="43137"/>
                  </a:srgbClr>
                </a:outerShdw>
              </a:effectLst>
              <a:cs typeface="Arial Unicode MS" panose="020B0604020202020204" pitchFamily="34" charset="-128"/>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Αποτέλεσμα εικόνας για hen and egg problem">
            <a:extLst>
              <a:ext uri="{FF2B5EF4-FFF2-40B4-BE49-F238E27FC236}">
                <a16:creationId xmlns:a16="http://schemas.microsoft.com/office/drawing/2014/main" id="{C738C878-3FAF-A906-C5AE-9EFF67A2C0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4213" y="2569622"/>
            <a:ext cx="3932237" cy="221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TextBox 2">
            <a:extLst>
              <a:ext uri="{FF2B5EF4-FFF2-40B4-BE49-F238E27FC236}">
                <a16:creationId xmlns:a16="http://schemas.microsoft.com/office/drawing/2014/main" id="{6B6152BB-3B70-6201-27AE-30F2A40D369D}"/>
              </a:ext>
            </a:extLst>
          </p:cNvPr>
          <p:cNvSpPr txBox="1">
            <a:spLocks noChangeArrowheads="1"/>
          </p:cNvSpPr>
          <p:nvPr/>
        </p:nvSpPr>
        <p:spPr bwMode="auto">
          <a:xfrm>
            <a:off x="3442480" y="5140823"/>
            <a:ext cx="2735262" cy="954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9900"/>
              </a:buClr>
              <a:buSzPct val="115000"/>
              <a:buChar char="•"/>
              <a:defRPr sz="3200" b="1">
                <a:solidFill>
                  <a:schemeClr val="bg1"/>
                </a:solidFill>
                <a:latin typeface="Tahoma" panose="020B0604030504040204" pitchFamily="34" charset="0"/>
                <a:ea typeface="Arial Unicode MS" panose="020B0604020202020204" pitchFamily="34" charset="-128"/>
              </a:defRPr>
            </a:lvl1pPr>
            <a:lvl2pPr marL="742950" indent="-285750">
              <a:spcBef>
                <a:spcPct val="20000"/>
              </a:spcBef>
              <a:buChar char="–"/>
              <a:defRPr sz="2800" b="1">
                <a:solidFill>
                  <a:schemeClr val="bg1"/>
                </a:solidFill>
                <a:latin typeface="Tahoma" panose="020B0604030504040204" pitchFamily="34" charset="0"/>
                <a:ea typeface="Arial Unicode MS" panose="020B0604020202020204" pitchFamily="34" charset="-128"/>
              </a:defRPr>
            </a:lvl2pPr>
            <a:lvl3pPr marL="1143000" indent="-228600">
              <a:spcBef>
                <a:spcPct val="20000"/>
              </a:spcBef>
              <a:buChar char="•"/>
              <a:defRPr sz="2400" b="1">
                <a:solidFill>
                  <a:schemeClr val="bg1"/>
                </a:solidFill>
                <a:latin typeface="Tahoma" panose="020B0604030504040204" pitchFamily="34" charset="0"/>
                <a:ea typeface="Arial Unicode MS" panose="020B0604020202020204" pitchFamily="34" charset="-128"/>
              </a:defRPr>
            </a:lvl3pPr>
            <a:lvl4pPr marL="1600200" indent="-228600">
              <a:spcBef>
                <a:spcPct val="20000"/>
              </a:spcBef>
              <a:buChar char="–"/>
              <a:defRPr sz="2000" b="1">
                <a:solidFill>
                  <a:schemeClr val="bg1"/>
                </a:solidFill>
                <a:latin typeface="Tahoma" panose="020B0604030504040204" pitchFamily="34" charset="0"/>
                <a:ea typeface="Arial Unicode MS" panose="020B0604020202020204" pitchFamily="34" charset="-128"/>
              </a:defRPr>
            </a:lvl4pPr>
            <a:lvl5pPr marL="2057400" indent="-228600">
              <a:spcBef>
                <a:spcPct val="20000"/>
              </a:spcBef>
              <a:buChar char="»"/>
              <a:defRPr sz="2000" b="1">
                <a:solidFill>
                  <a:schemeClr val="bg1"/>
                </a:solidFill>
                <a:latin typeface="Tahoma" panose="020B0604030504040204" pitchFamily="34" charset="0"/>
                <a:ea typeface="Arial Unicode MS" panose="020B0604020202020204" pitchFamily="34" charset="-128"/>
              </a:defRPr>
            </a:lvl5pPr>
            <a:lvl6pPr marL="25146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6pPr>
            <a:lvl7pPr marL="29718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7pPr>
            <a:lvl8pPr marL="34290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8pPr>
            <a:lvl9pPr marL="38862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9pPr>
          </a:lstStyle>
          <a:p>
            <a:pPr algn="ctr" eaLnBrk="1" hangingPunct="1">
              <a:spcBef>
                <a:spcPct val="0"/>
              </a:spcBef>
              <a:buClrTx/>
              <a:buSzTx/>
              <a:buFontTx/>
              <a:buNone/>
            </a:pPr>
            <a:r>
              <a:rPr lang="en-US" altLang="el-GR" sz="2801" dirty="0">
                <a:solidFill>
                  <a:srgbClr val="FFFF00"/>
                </a:solidFill>
                <a:latin typeface="Calibri" panose="020F0502020204030204" pitchFamily="34" charset="0"/>
              </a:rPr>
              <a:t>Cardiovascular morbidity</a:t>
            </a:r>
          </a:p>
        </p:txBody>
      </p:sp>
      <p:sp>
        <p:nvSpPr>
          <p:cNvPr id="100356" name="TextBox 3">
            <a:extLst>
              <a:ext uri="{FF2B5EF4-FFF2-40B4-BE49-F238E27FC236}">
                <a16:creationId xmlns:a16="http://schemas.microsoft.com/office/drawing/2014/main" id="{96624D1D-436D-7615-C4BC-82C04585ED1E}"/>
              </a:ext>
            </a:extLst>
          </p:cNvPr>
          <p:cNvSpPr txBox="1">
            <a:spLocks noChangeArrowheads="1"/>
          </p:cNvSpPr>
          <p:nvPr/>
        </p:nvSpPr>
        <p:spPr bwMode="auto">
          <a:xfrm rot="21011791">
            <a:off x="6444343" y="1229852"/>
            <a:ext cx="2952750" cy="1385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9900"/>
              </a:buClr>
              <a:buSzPct val="115000"/>
              <a:buChar char="•"/>
              <a:defRPr sz="3200" b="1">
                <a:solidFill>
                  <a:schemeClr val="bg1"/>
                </a:solidFill>
                <a:latin typeface="Tahoma" panose="020B0604030504040204" pitchFamily="34" charset="0"/>
                <a:ea typeface="Arial Unicode MS" panose="020B0604020202020204" pitchFamily="34" charset="-128"/>
              </a:defRPr>
            </a:lvl1pPr>
            <a:lvl2pPr marL="742950" indent="-285750">
              <a:spcBef>
                <a:spcPct val="20000"/>
              </a:spcBef>
              <a:buChar char="–"/>
              <a:defRPr sz="2800" b="1">
                <a:solidFill>
                  <a:schemeClr val="bg1"/>
                </a:solidFill>
                <a:latin typeface="Tahoma" panose="020B0604030504040204" pitchFamily="34" charset="0"/>
                <a:ea typeface="Arial Unicode MS" panose="020B0604020202020204" pitchFamily="34" charset="-128"/>
              </a:defRPr>
            </a:lvl2pPr>
            <a:lvl3pPr marL="1143000" indent="-228600">
              <a:spcBef>
                <a:spcPct val="20000"/>
              </a:spcBef>
              <a:buChar char="•"/>
              <a:defRPr sz="2400" b="1">
                <a:solidFill>
                  <a:schemeClr val="bg1"/>
                </a:solidFill>
                <a:latin typeface="Tahoma" panose="020B0604030504040204" pitchFamily="34" charset="0"/>
                <a:ea typeface="Arial Unicode MS" panose="020B0604020202020204" pitchFamily="34" charset="-128"/>
              </a:defRPr>
            </a:lvl3pPr>
            <a:lvl4pPr marL="1600200" indent="-228600">
              <a:spcBef>
                <a:spcPct val="20000"/>
              </a:spcBef>
              <a:buChar char="–"/>
              <a:defRPr sz="2000" b="1">
                <a:solidFill>
                  <a:schemeClr val="bg1"/>
                </a:solidFill>
                <a:latin typeface="Tahoma" panose="020B0604030504040204" pitchFamily="34" charset="0"/>
                <a:ea typeface="Arial Unicode MS" panose="020B0604020202020204" pitchFamily="34" charset="-128"/>
              </a:defRPr>
            </a:lvl4pPr>
            <a:lvl5pPr marL="2057400" indent="-228600">
              <a:spcBef>
                <a:spcPct val="20000"/>
              </a:spcBef>
              <a:buChar char="»"/>
              <a:defRPr sz="2000" b="1">
                <a:solidFill>
                  <a:schemeClr val="bg1"/>
                </a:solidFill>
                <a:latin typeface="Tahoma" panose="020B0604030504040204" pitchFamily="34" charset="0"/>
                <a:ea typeface="Arial Unicode MS" panose="020B0604020202020204" pitchFamily="34" charset="-128"/>
              </a:defRPr>
            </a:lvl5pPr>
            <a:lvl6pPr marL="25146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6pPr>
            <a:lvl7pPr marL="29718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7pPr>
            <a:lvl8pPr marL="34290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8pPr>
            <a:lvl9pPr marL="38862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9pPr>
          </a:lstStyle>
          <a:p>
            <a:pPr algn="ctr" eaLnBrk="1" hangingPunct="1">
              <a:spcBef>
                <a:spcPct val="0"/>
              </a:spcBef>
              <a:buClrTx/>
              <a:buSzTx/>
              <a:buFontTx/>
              <a:buNone/>
            </a:pPr>
            <a:r>
              <a:rPr lang="en-US" altLang="el-GR" sz="2801" dirty="0">
                <a:solidFill>
                  <a:srgbClr val="FFFF00"/>
                </a:solidFill>
                <a:latin typeface="Calibri" panose="020F0502020204030204" pitchFamily="34" charset="0"/>
              </a:rPr>
              <a:t>Hypertensive Disorders of Pregnancy</a:t>
            </a:r>
          </a:p>
        </p:txBody>
      </p:sp>
      <p:sp>
        <p:nvSpPr>
          <p:cNvPr id="100359" name="AutoShape 8" descr="Αποτέλεσμα εικόνας για hawk clipart">
            <a:extLst>
              <a:ext uri="{FF2B5EF4-FFF2-40B4-BE49-F238E27FC236}">
                <a16:creationId xmlns:a16="http://schemas.microsoft.com/office/drawing/2014/main" id="{F8BB10B1-09B4-09F6-CD0E-8EFD1BF38E34}"/>
              </a:ext>
            </a:extLst>
          </p:cNvPr>
          <p:cNvSpPr>
            <a:spLocks noChangeAspect="1" noChangeArrowheads="1"/>
          </p:cNvSpPr>
          <p:nvPr/>
        </p:nvSpPr>
        <p:spPr bwMode="auto">
          <a:xfrm>
            <a:off x="184150" y="-1608138"/>
            <a:ext cx="2381250" cy="3362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9900"/>
              </a:buClr>
              <a:buSzPct val="115000"/>
              <a:buChar char="•"/>
              <a:defRPr sz="3200" b="1">
                <a:solidFill>
                  <a:schemeClr val="bg1"/>
                </a:solidFill>
                <a:latin typeface="Tahoma" panose="020B0604030504040204" pitchFamily="34" charset="0"/>
                <a:ea typeface="Arial Unicode MS" panose="020B0604020202020204" pitchFamily="34" charset="-128"/>
              </a:defRPr>
            </a:lvl1pPr>
            <a:lvl2pPr marL="742950" indent="-285750">
              <a:spcBef>
                <a:spcPct val="20000"/>
              </a:spcBef>
              <a:buChar char="–"/>
              <a:defRPr sz="2800" b="1">
                <a:solidFill>
                  <a:schemeClr val="bg1"/>
                </a:solidFill>
                <a:latin typeface="Tahoma" panose="020B0604030504040204" pitchFamily="34" charset="0"/>
                <a:ea typeface="Arial Unicode MS" panose="020B0604020202020204" pitchFamily="34" charset="-128"/>
              </a:defRPr>
            </a:lvl2pPr>
            <a:lvl3pPr marL="1143000" indent="-228600">
              <a:spcBef>
                <a:spcPct val="20000"/>
              </a:spcBef>
              <a:buChar char="•"/>
              <a:defRPr sz="2400" b="1">
                <a:solidFill>
                  <a:schemeClr val="bg1"/>
                </a:solidFill>
                <a:latin typeface="Tahoma" panose="020B0604030504040204" pitchFamily="34" charset="0"/>
                <a:ea typeface="Arial Unicode MS" panose="020B0604020202020204" pitchFamily="34" charset="-128"/>
              </a:defRPr>
            </a:lvl3pPr>
            <a:lvl4pPr marL="1600200" indent="-228600">
              <a:spcBef>
                <a:spcPct val="20000"/>
              </a:spcBef>
              <a:buChar char="–"/>
              <a:defRPr sz="2000" b="1">
                <a:solidFill>
                  <a:schemeClr val="bg1"/>
                </a:solidFill>
                <a:latin typeface="Tahoma" panose="020B0604030504040204" pitchFamily="34" charset="0"/>
                <a:ea typeface="Arial Unicode MS" panose="020B0604020202020204" pitchFamily="34" charset="-128"/>
              </a:defRPr>
            </a:lvl4pPr>
            <a:lvl5pPr marL="2057400" indent="-228600">
              <a:spcBef>
                <a:spcPct val="20000"/>
              </a:spcBef>
              <a:buChar char="»"/>
              <a:defRPr sz="2000" b="1">
                <a:solidFill>
                  <a:schemeClr val="bg1"/>
                </a:solidFill>
                <a:latin typeface="Tahoma" panose="020B0604030504040204" pitchFamily="34" charset="0"/>
                <a:ea typeface="Arial Unicode MS" panose="020B0604020202020204" pitchFamily="34" charset="-128"/>
              </a:defRPr>
            </a:lvl5pPr>
            <a:lvl6pPr marL="25146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6pPr>
            <a:lvl7pPr marL="29718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7pPr>
            <a:lvl8pPr marL="34290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8pPr>
            <a:lvl9pPr marL="38862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9pPr>
          </a:lstStyle>
          <a:p>
            <a:pPr eaLnBrk="1" hangingPunct="1">
              <a:spcBef>
                <a:spcPct val="0"/>
              </a:spcBef>
              <a:buClrTx/>
              <a:buSzTx/>
              <a:buFontTx/>
              <a:buNone/>
            </a:pPr>
            <a:endParaRPr lang="en-US" altLang="el-GR" sz="3201">
              <a:solidFill>
                <a:schemeClr val="tx1"/>
              </a:solidFill>
              <a:latin typeface="Calibri" panose="020F0502020204030204" pitchFamily="34" charset="0"/>
            </a:endParaRPr>
          </a:p>
        </p:txBody>
      </p:sp>
      <p:sp>
        <p:nvSpPr>
          <p:cNvPr id="100360" name="AutoShape 10" descr="Αποτέλεσμα εικόνας για hawk clipart">
            <a:extLst>
              <a:ext uri="{FF2B5EF4-FFF2-40B4-BE49-F238E27FC236}">
                <a16:creationId xmlns:a16="http://schemas.microsoft.com/office/drawing/2014/main" id="{6A82EAC1-369C-58CA-9A5D-2987ED45E936}"/>
              </a:ext>
            </a:extLst>
          </p:cNvPr>
          <p:cNvSpPr>
            <a:spLocks noChangeAspect="1" noChangeArrowheads="1"/>
          </p:cNvSpPr>
          <p:nvPr/>
        </p:nvSpPr>
        <p:spPr bwMode="auto">
          <a:xfrm>
            <a:off x="184150" y="-1608138"/>
            <a:ext cx="2381250" cy="3362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9900"/>
              </a:buClr>
              <a:buSzPct val="115000"/>
              <a:buChar char="•"/>
              <a:defRPr sz="3200" b="1">
                <a:solidFill>
                  <a:schemeClr val="bg1"/>
                </a:solidFill>
                <a:latin typeface="Tahoma" panose="020B0604030504040204" pitchFamily="34" charset="0"/>
                <a:ea typeface="Arial Unicode MS" panose="020B0604020202020204" pitchFamily="34" charset="-128"/>
              </a:defRPr>
            </a:lvl1pPr>
            <a:lvl2pPr marL="742950" indent="-285750">
              <a:spcBef>
                <a:spcPct val="20000"/>
              </a:spcBef>
              <a:buChar char="–"/>
              <a:defRPr sz="2800" b="1">
                <a:solidFill>
                  <a:schemeClr val="bg1"/>
                </a:solidFill>
                <a:latin typeface="Tahoma" panose="020B0604030504040204" pitchFamily="34" charset="0"/>
                <a:ea typeface="Arial Unicode MS" panose="020B0604020202020204" pitchFamily="34" charset="-128"/>
              </a:defRPr>
            </a:lvl2pPr>
            <a:lvl3pPr marL="1143000" indent="-228600">
              <a:spcBef>
                <a:spcPct val="20000"/>
              </a:spcBef>
              <a:buChar char="•"/>
              <a:defRPr sz="2400" b="1">
                <a:solidFill>
                  <a:schemeClr val="bg1"/>
                </a:solidFill>
                <a:latin typeface="Tahoma" panose="020B0604030504040204" pitchFamily="34" charset="0"/>
                <a:ea typeface="Arial Unicode MS" panose="020B0604020202020204" pitchFamily="34" charset="-128"/>
              </a:defRPr>
            </a:lvl3pPr>
            <a:lvl4pPr marL="1600200" indent="-228600">
              <a:spcBef>
                <a:spcPct val="20000"/>
              </a:spcBef>
              <a:buChar char="–"/>
              <a:defRPr sz="2000" b="1">
                <a:solidFill>
                  <a:schemeClr val="bg1"/>
                </a:solidFill>
                <a:latin typeface="Tahoma" panose="020B0604030504040204" pitchFamily="34" charset="0"/>
                <a:ea typeface="Arial Unicode MS" panose="020B0604020202020204" pitchFamily="34" charset="-128"/>
              </a:defRPr>
            </a:lvl4pPr>
            <a:lvl5pPr marL="2057400" indent="-228600">
              <a:spcBef>
                <a:spcPct val="20000"/>
              </a:spcBef>
              <a:buChar char="»"/>
              <a:defRPr sz="2000" b="1">
                <a:solidFill>
                  <a:schemeClr val="bg1"/>
                </a:solidFill>
                <a:latin typeface="Tahoma" panose="020B0604030504040204" pitchFamily="34" charset="0"/>
                <a:ea typeface="Arial Unicode MS" panose="020B0604020202020204" pitchFamily="34" charset="-128"/>
              </a:defRPr>
            </a:lvl5pPr>
            <a:lvl6pPr marL="25146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6pPr>
            <a:lvl7pPr marL="29718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7pPr>
            <a:lvl8pPr marL="34290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8pPr>
            <a:lvl9pPr marL="38862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9pPr>
          </a:lstStyle>
          <a:p>
            <a:pPr eaLnBrk="1" hangingPunct="1">
              <a:spcBef>
                <a:spcPct val="0"/>
              </a:spcBef>
              <a:buClrTx/>
              <a:buSzTx/>
              <a:buFontTx/>
              <a:buNone/>
            </a:pPr>
            <a:endParaRPr lang="en-US" altLang="el-GR" sz="3201">
              <a:solidFill>
                <a:schemeClr val="tx1"/>
              </a:solidFill>
              <a:latin typeface="Calibri" panose="020F0502020204030204" pitchFamily="34" charset="0"/>
            </a:endParaRPr>
          </a:p>
        </p:txBody>
      </p:sp>
      <p:sp>
        <p:nvSpPr>
          <p:cNvPr id="2" name="TextBox 2">
            <a:extLst>
              <a:ext uri="{FF2B5EF4-FFF2-40B4-BE49-F238E27FC236}">
                <a16:creationId xmlns:a16="http://schemas.microsoft.com/office/drawing/2014/main" id="{A6A72B8A-7BBF-65D8-B264-3A69C272B8CF}"/>
              </a:ext>
            </a:extLst>
          </p:cNvPr>
          <p:cNvSpPr txBox="1">
            <a:spLocks noChangeArrowheads="1"/>
          </p:cNvSpPr>
          <p:nvPr/>
        </p:nvSpPr>
        <p:spPr bwMode="auto">
          <a:xfrm rot="20639462">
            <a:off x="1204731" y="1701843"/>
            <a:ext cx="2735262" cy="954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9900"/>
              </a:buClr>
              <a:buSzPct val="115000"/>
              <a:buChar char="•"/>
              <a:defRPr sz="3200" b="1">
                <a:solidFill>
                  <a:schemeClr val="bg1"/>
                </a:solidFill>
                <a:latin typeface="Tahoma" panose="020B0604030504040204" pitchFamily="34" charset="0"/>
                <a:ea typeface="Arial Unicode MS" panose="020B0604020202020204" pitchFamily="34" charset="-128"/>
              </a:defRPr>
            </a:lvl1pPr>
            <a:lvl2pPr marL="742950" indent="-285750">
              <a:spcBef>
                <a:spcPct val="20000"/>
              </a:spcBef>
              <a:buChar char="–"/>
              <a:defRPr sz="2800" b="1">
                <a:solidFill>
                  <a:schemeClr val="bg1"/>
                </a:solidFill>
                <a:latin typeface="Tahoma" panose="020B0604030504040204" pitchFamily="34" charset="0"/>
                <a:ea typeface="Arial Unicode MS" panose="020B0604020202020204" pitchFamily="34" charset="-128"/>
              </a:defRPr>
            </a:lvl2pPr>
            <a:lvl3pPr marL="1143000" indent="-228600">
              <a:spcBef>
                <a:spcPct val="20000"/>
              </a:spcBef>
              <a:buChar char="•"/>
              <a:defRPr sz="2400" b="1">
                <a:solidFill>
                  <a:schemeClr val="bg1"/>
                </a:solidFill>
                <a:latin typeface="Tahoma" panose="020B0604030504040204" pitchFamily="34" charset="0"/>
                <a:ea typeface="Arial Unicode MS" panose="020B0604020202020204" pitchFamily="34" charset="-128"/>
              </a:defRPr>
            </a:lvl3pPr>
            <a:lvl4pPr marL="1600200" indent="-228600">
              <a:spcBef>
                <a:spcPct val="20000"/>
              </a:spcBef>
              <a:buChar char="–"/>
              <a:defRPr sz="2000" b="1">
                <a:solidFill>
                  <a:schemeClr val="bg1"/>
                </a:solidFill>
                <a:latin typeface="Tahoma" panose="020B0604030504040204" pitchFamily="34" charset="0"/>
                <a:ea typeface="Arial Unicode MS" panose="020B0604020202020204" pitchFamily="34" charset="-128"/>
              </a:defRPr>
            </a:lvl4pPr>
            <a:lvl5pPr marL="2057400" indent="-228600">
              <a:spcBef>
                <a:spcPct val="20000"/>
              </a:spcBef>
              <a:buChar char="»"/>
              <a:defRPr sz="2000" b="1">
                <a:solidFill>
                  <a:schemeClr val="bg1"/>
                </a:solidFill>
                <a:latin typeface="Tahoma" panose="020B0604030504040204" pitchFamily="34" charset="0"/>
                <a:ea typeface="Arial Unicode MS" panose="020B0604020202020204" pitchFamily="34" charset="-128"/>
              </a:defRPr>
            </a:lvl5pPr>
            <a:lvl6pPr marL="25146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6pPr>
            <a:lvl7pPr marL="29718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7pPr>
            <a:lvl8pPr marL="34290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8pPr>
            <a:lvl9pPr marL="38862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9pPr>
          </a:lstStyle>
          <a:p>
            <a:pPr algn="ctr" eaLnBrk="1" hangingPunct="1">
              <a:spcBef>
                <a:spcPct val="0"/>
              </a:spcBef>
              <a:buClrTx/>
              <a:buSzTx/>
              <a:buFontTx/>
              <a:buNone/>
            </a:pPr>
            <a:r>
              <a:rPr lang="en-US" altLang="el-GR" sz="2801" dirty="0">
                <a:solidFill>
                  <a:srgbClr val="FFFF00"/>
                </a:solidFill>
                <a:latin typeface="Calibri" panose="020F0502020204030204" pitchFamily="34" charset="0"/>
              </a:rPr>
              <a:t>Chronic Kidney Disease</a:t>
            </a:r>
          </a:p>
        </p:txBody>
      </p:sp>
      <p:sp>
        <p:nvSpPr>
          <p:cNvPr id="8" name="Curved Up Arrow 5">
            <a:extLst>
              <a:ext uri="{FF2B5EF4-FFF2-40B4-BE49-F238E27FC236}">
                <a16:creationId xmlns:a16="http://schemas.microsoft.com/office/drawing/2014/main" id="{347F46B1-0E32-19EA-1139-1012A419258A}"/>
              </a:ext>
            </a:extLst>
          </p:cNvPr>
          <p:cNvSpPr/>
          <p:nvPr/>
        </p:nvSpPr>
        <p:spPr>
          <a:xfrm rot="3515808" flipH="1">
            <a:off x="59419" y="4066532"/>
            <a:ext cx="4088352" cy="1184403"/>
          </a:xfrm>
          <a:prstGeom prst="curvedUpArrow">
            <a:avLst>
              <a:gd name="adj1" fmla="val 25000"/>
              <a:gd name="adj2" fmla="val 42287"/>
              <a:gd name="adj3" fmla="val 25000"/>
            </a:avLst>
          </a:prstGeom>
          <a:solidFill>
            <a:srgbClr val="FFC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3201">
              <a:solidFill>
                <a:schemeClr val="tx1"/>
              </a:solidFill>
            </a:endParaRPr>
          </a:p>
        </p:txBody>
      </p:sp>
      <p:sp>
        <p:nvSpPr>
          <p:cNvPr id="9" name="Curved Up Arrow 5">
            <a:extLst>
              <a:ext uri="{FF2B5EF4-FFF2-40B4-BE49-F238E27FC236}">
                <a16:creationId xmlns:a16="http://schemas.microsoft.com/office/drawing/2014/main" id="{ADB85EAF-30AD-8774-69DF-97CAF07B7F2B}"/>
              </a:ext>
            </a:extLst>
          </p:cNvPr>
          <p:cNvSpPr/>
          <p:nvPr/>
        </p:nvSpPr>
        <p:spPr>
          <a:xfrm rot="6838264" flipH="1" flipV="1">
            <a:off x="5970578" y="3722685"/>
            <a:ext cx="3734573" cy="1162379"/>
          </a:xfrm>
          <a:prstGeom prst="curvedUpArrow">
            <a:avLst>
              <a:gd name="adj1" fmla="val 25000"/>
              <a:gd name="adj2" fmla="val 42287"/>
              <a:gd name="adj3" fmla="val 25000"/>
            </a:avLst>
          </a:prstGeom>
          <a:solidFill>
            <a:srgbClr val="FFC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endParaRPr lang="en-US" sz="3201">
              <a:solidFill>
                <a:schemeClr val="tx1"/>
              </a:solidFill>
            </a:endParaRPr>
          </a:p>
        </p:txBody>
      </p:sp>
      <p:sp>
        <p:nvSpPr>
          <p:cNvPr id="11" name="Curved Up Arrow 5">
            <a:extLst>
              <a:ext uri="{FF2B5EF4-FFF2-40B4-BE49-F238E27FC236}">
                <a16:creationId xmlns:a16="http://schemas.microsoft.com/office/drawing/2014/main" id="{94380C0E-2DD4-5039-F2DB-6167645CBCF9}"/>
              </a:ext>
            </a:extLst>
          </p:cNvPr>
          <p:cNvSpPr/>
          <p:nvPr/>
        </p:nvSpPr>
        <p:spPr>
          <a:xfrm rot="10800000" flipH="1">
            <a:off x="2841730" y="246503"/>
            <a:ext cx="4606025" cy="1310288"/>
          </a:xfrm>
          <a:prstGeom prst="curvedUpArrow">
            <a:avLst>
              <a:gd name="adj1" fmla="val 25000"/>
              <a:gd name="adj2" fmla="val 42287"/>
              <a:gd name="adj3" fmla="val 25000"/>
            </a:avLst>
          </a:prstGeom>
          <a:solidFill>
            <a:srgbClr val="FF0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3201">
              <a:solidFill>
                <a:schemeClr val="tx1"/>
              </a:solidFill>
            </a:endParaRPr>
          </a:p>
        </p:txBody>
      </p:sp>
      <p:sp>
        <p:nvSpPr>
          <p:cNvPr id="6" name="Curved Up Arrow 5">
            <a:extLst>
              <a:ext uri="{FF2B5EF4-FFF2-40B4-BE49-F238E27FC236}">
                <a16:creationId xmlns:a16="http://schemas.microsoft.com/office/drawing/2014/main" id="{C62F3325-6CBF-FCB4-29F0-A75725CC029D}"/>
              </a:ext>
            </a:extLst>
          </p:cNvPr>
          <p:cNvSpPr/>
          <p:nvPr/>
        </p:nvSpPr>
        <p:spPr>
          <a:xfrm flipH="1" flipV="1">
            <a:off x="3071636" y="598290"/>
            <a:ext cx="3834812" cy="917156"/>
          </a:xfrm>
          <a:prstGeom prst="curvedUpArrow">
            <a:avLst>
              <a:gd name="adj1" fmla="val 25000"/>
              <a:gd name="adj2" fmla="val 64728"/>
              <a:gd name="adj3" fmla="val 25000"/>
            </a:avLst>
          </a:prstGeom>
          <a:solidFill>
            <a:srgbClr val="FF0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3201">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0355"/>
                                        </p:tgtEl>
                                        <p:attrNameLst>
                                          <p:attrName>style.visibility</p:attrName>
                                        </p:attrNameLst>
                                      </p:cBhvr>
                                      <p:to>
                                        <p:strVal val="visible"/>
                                      </p:to>
                                    </p:set>
                                    <p:animEffect transition="in" filter="wipe(down)">
                                      <p:cBhvr>
                                        <p:cTn id="7" dur="500"/>
                                        <p:tgtEl>
                                          <p:spTgt spid="10035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5" grpId="0"/>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B1D403-78F9-C0E3-4665-91E097C9E868}"/>
              </a:ext>
            </a:extLst>
          </p:cNvPr>
          <p:cNvSpPr txBox="1"/>
          <p:nvPr/>
        </p:nvSpPr>
        <p:spPr>
          <a:xfrm>
            <a:off x="1327076" y="1772816"/>
            <a:ext cx="7632848" cy="1540102"/>
          </a:xfrm>
          <a:prstGeom prst="rect">
            <a:avLst/>
          </a:prstGeom>
          <a:noFill/>
        </p:spPr>
        <p:txBody>
          <a:bodyPr wrap="square">
            <a:spAutoFit/>
          </a:bodyPr>
          <a:lstStyle/>
          <a:p>
            <a:pPr marR="0" lvl="0" algn="ctr" defTabSz="914400" rtl="0" eaLnBrk="0" fontAlgn="base" latinLnBrk="0" hangingPunct="0">
              <a:lnSpc>
                <a:spcPct val="200000"/>
              </a:lnSpc>
              <a:spcBef>
                <a:spcPct val="20000"/>
              </a:spcBef>
              <a:spcAft>
                <a:spcPct val="0"/>
              </a:spcAft>
              <a:buClr>
                <a:srgbClr val="FF9900"/>
              </a:buClr>
              <a:buSzPct val="115000"/>
              <a:tabLst/>
              <a:defRPr/>
            </a:pPr>
            <a:r>
              <a:rPr kumimoji="0" lang="en-US" sz="2400" i="0" u="none" strike="noStrike" kern="0" cap="none" spc="0" normalizeH="0" baseline="0" noProof="0" dirty="0">
                <a:ln>
                  <a:noFill/>
                </a:ln>
                <a:solidFill>
                  <a:srgbClr val="FFFF00"/>
                </a:solidFill>
                <a:effectLst>
                  <a:outerShdw blurRad="38100" dist="38100" dir="2700000" algn="tl">
                    <a:srgbClr val="000000"/>
                  </a:outerShdw>
                </a:effectLst>
                <a:uLnTx/>
                <a:uFillTx/>
                <a:latin typeface="Calibri" panose="020F0502020204030204" pitchFamily="34" charset="0"/>
                <a:ea typeface="Arial Unicode MS" pitchFamily="34" charset="-128"/>
                <a:cs typeface="Calibri" panose="020F0502020204030204" pitchFamily="34" charset="0"/>
              </a:rPr>
              <a:t>Hypertensive disorders of pregnancy and  </a:t>
            </a:r>
            <a:r>
              <a:rPr lang="en-US" sz="2400" kern="0" dirty="0">
                <a:solidFill>
                  <a:srgbClr val="FFFF00"/>
                </a:solidFill>
                <a:effectLst>
                  <a:outerShdw blurRad="38100" dist="38100" dir="2700000" algn="tl">
                    <a:srgbClr val="000000"/>
                  </a:outerShdw>
                </a:effectLst>
                <a:cs typeface="Calibri" panose="020F0502020204030204" pitchFamily="34" charset="0"/>
              </a:rPr>
              <a:t>CKD</a:t>
            </a:r>
            <a:r>
              <a:rPr kumimoji="0" lang="el-GR" sz="2400" i="0" u="none" strike="noStrike" kern="0" cap="none" spc="0" normalizeH="0" baseline="0" noProof="0" dirty="0">
                <a:ln>
                  <a:noFill/>
                </a:ln>
                <a:solidFill>
                  <a:srgbClr val="FFFF00"/>
                </a:solidFill>
                <a:effectLst>
                  <a:outerShdw blurRad="38100" dist="38100" dir="2700000" algn="tl">
                    <a:srgbClr val="000000"/>
                  </a:outerShdw>
                </a:effectLst>
                <a:uLnTx/>
                <a:uFillTx/>
                <a:latin typeface="Calibri" panose="020F0502020204030204" pitchFamily="34" charset="0"/>
                <a:ea typeface="Arial Unicode MS" pitchFamily="34" charset="-128"/>
                <a:cs typeface="Calibri" panose="020F0502020204030204" pitchFamily="34" charset="0"/>
              </a:rPr>
              <a:t>:</a:t>
            </a:r>
            <a:endParaRPr kumimoji="0" lang="en-US" sz="2400" i="0" u="none" strike="noStrike" kern="0" cap="none" spc="0" normalizeH="0" baseline="0" noProof="0" dirty="0">
              <a:ln>
                <a:noFill/>
              </a:ln>
              <a:solidFill>
                <a:srgbClr val="FFFF00"/>
              </a:solidFill>
              <a:effectLst>
                <a:outerShdw blurRad="38100" dist="38100" dir="2700000" algn="tl">
                  <a:srgbClr val="000000"/>
                </a:outerShdw>
              </a:effectLst>
              <a:uLnTx/>
              <a:uFillTx/>
              <a:latin typeface="Calibri" panose="020F0502020204030204" pitchFamily="34" charset="0"/>
              <a:ea typeface="Arial Unicode MS" pitchFamily="34" charset="-128"/>
              <a:cs typeface="Calibri" panose="020F0502020204030204" pitchFamily="34" charset="0"/>
            </a:endParaRPr>
          </a:p>
          <a:p>
            <a:pPr marR="0" lvl="0" algn="ctr" defTabSz="914400" rtl="0" eaLnBrk="0" fontAlgn="base" latinLnBrk="0" hangingPunct="0">
              <a:lnSpc>
                <a:spcPct val="200000"/>
              </a:lnSpc>
              <a:spcBef>
                <a:spcPct val="20000"/>
              </a:spcBef>
              <a:spcAft>
                <a:spcPct val="0"/>
              </a:spcAft>
              <a:buClr>
                <a:srgbClr val="FF9900"/>
              </a:buClr>
              <a:buSzPct val="115000"/>
              <a:tabLst/>
              <a:defRPr/>
            </a:pPr>
            <a:r>
              <a:rPr kumimoji="0" lang="el-GR" sz="2400" i="0" u="none" strike="noStrike" kern="0" cap="none" spc="0" normalizeH="0" baseline="0" noProof="0" dirty="0">
                <a:ln>
                  <a:noFill/>
                </a:ln>
                <a:solidFill>
                  <a:srgbClr val="FFFF00"/>
                </a:solidFill>
                <a:effectLst>
                  <a:outerShdw blurRad="38100" dist="38100" dir="2700000" algn="tl">
                    <a:srgbClr val="000000"/>
                  </a:outerShdw>
                </a:effectLst>
                <a:uLnTx/>
                <a:uFillTx/>
                <a:latin typeface="Calibri" panose="020F0502020204030204" pitchFamily="34" charset="0"/>
                <a:ea typeface="Arial Unicode MS" pitchFamily="34" charset="-128"/>
                <a:cs typeface="Calibri" panose="020F0502020204030204" pitchFamily="34" charset="0"/>
              </a:rPr>
              <a:t> </a:t>
            </a:r>
            <a:r>
              <a:rPr kumimoji="0" lang="en-US" sz="2400" i="0" u="none" strike="noStrike" kern="0" cap="none" spc="0" normalizeH="0" baseline="0" noProof="0" dirty="0">
                <a:ln>
                  <a:noFill/>
                </a:ln>
                <a:solidFill>
                  <a:srgbClr val="FFFF00"/>
                </a:solidFill>
                <a:effectLst>
                  <a:outerShdw blurRad="38100" dist="38100" dir="2700000" algn="tl">
                    <a:srgbClr val="000000"/>
                  </a:outerShdw>
                </a:effectLst>
                <a:uLnTx/>
                <a:uFillTx/>
                <a:latin typeface="Calibri" panose="020F0502020204030204" pitchFamily="34" charset="0"/>
                <a:ea typeface="Arial Unicode MS" pitchFamily="34" charset="-128"/>
                <a:cs typeface="Calibri" panose="020F0502020204030204" pitchFamily="34" charset="0"/>
              </a:rPr>
              <a:t>Villain or bystander ?</a:t>
            </a:r>
            <a:endParaRPr kumimoji="0" lang="el-GR" sz="2400" i="0" u="none" strike="noStrike" kern="0" cap="none" spc="0" normalizeH="0" baseline="0" noProof="0" dirty="0">
              <a:ln>
                <a:noFill/>
              </a:ln>
              <a:solidFill>
                <a:srgbClr val="FFFF00"/>
              </a:solidFill>
              <a:effectLst>
                <a:outerShdw blurRad="38100" dist="38100" dir="2700000" algn="tl">
                  <a:srgbClr val="000000"/>
                </a:outerShdw>
              </a:effectLst>
              <a:uLnTx/>
              <a:uFillTx/>
              <a:latin typeface="Calibri" panose="020F0502020204030204" pitchFamily="34" charset="0"/>
              <a:ea typeface="Arial Unicode MS" pitchFamily="34" charset="-128"/>
              <a:cs typeface="Calibri" panose="020F0502020204030204" pitchFamily="34" charset="0"/>
            </a:endParaRPr>
          </a:p>
        </p:txBody>
      </p:sp>
    </p:spTree>
    <p:extLst>
      <p:ext uri="{BB962C8B-B14F-4D97-AF65-F5344CB8AC3E}">
        <p14:creationId xmlns:p14="http://schemas.microsoft.com/office/powerpoint/2010/main" val="11703062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CD2AD8A-74FE-FF51-5BBF-7C4D12995430}"/>
              </a:ext>
            </a:extLst>
          </p:cNvPr>
          <p:cNvSpPr txBox="1"/>
          <p:nvPr/>
        </p:nvSpPr>
        <p:spPr>
          <a:xfrm>
            <a:off x="895028" y="631285"/>
            <a:ext cx="8659879" cy="5724901"/>
          </a:xfrm>
          <a:prstGeom prst="rect">
            <a:avLst/>
          </a:prstGeom>
          <a:noFill/>
        </p:spPr>
        <p:txBody>
          <a:bodyPr wrap="square">
            <a:spAutoFit/>
          </a:bodyPr>
          <a:lstStyle/>
          <a:p>
            <a:pPr algn="ctr">
              <a:defRPr/>
            </a:pPr>
            <a:r>
              <a:rPr lang="en-US" sz="2400" u="sng" dirty="0">
                <a:solidFill>
                  <a:srgbClr val="FFFF00"/>
                </a:solidFill>
                <a:cs typeface="Arial Unicode MS" panose="020B0604020202020204" pitchFamily="34" charset="-128"/>
              </a:rPr>
              <a:t>Pre eclamptic syndromes and kidney injury mechanisms</a:t>
            </a:r>
            <a:endParaRPr lang="el-GR" sz="2400" u="sng" dirty="0">
              <a:solidFill>
                <a:srgbClr val="FFC000"/>
              </a:solidFill>
              <a:cs typeface="Arial Unicode MS" panose="020B0604020202020204" pitchFamily="34" charset="-128"/>
            </a:endParaRPr>
          </a:p>
          <a:p>
            <a:pPr algn="ctr">
              <a:defRPr/>
            </a:pPr>
            <a:endParaRPr lang="el-GR" sz="2801" dirty="0">
              <a:solidFill>
                <a:srgbClr val="FFFF00"/>
              </a:solidFill>
              <a:cs typeface="Arial Unicode MS" panose="020B0604020202020204" pitchFamily="34" charset="-128"/>
            </a:endParaRPr>
          </a:p>
          <a:p>
            <a:pPr algn="ctr">
              <a:defRPr/>
            </a:pPr>
            <a:endParaRPr lang="el-GR" sz="2801" dirty="0">
              <a:solidFill>
                <a:srgbClr val="FFFF00"/>
              </a:solidFill>
              <a:cs typeface="Arial Unicode MS" panose="020B0604020202020204" pitchFamily="34" charset="-128"/>
            </a:endParaRPr>
          </a:p>
          <a:p>
            <a:pPr marL="457232" indent="-457232">
              <a:buFont typeface="+mj-lt"/>
              <a:buAutoNum type="arabicPeriod"/>
              <a:defRPr/>
            </a:pPr>
            <a:r>
              <a:rPr lang="en-US" sz="2200" i="1" u="sng" dirty="0">
                <a:solidFill>
                  <a:srgbClr val="FFFF00"/>
                </a:solidFill>
                <a:effectLst>
                  <a:outerShdw blurRad="38100" dist="38100" dir="2700000" algn="tl">
                    <a:srgbClr val="000000">
                      <a:alpha val="43137"/>
                    </a:srgbClr>
                  </a:outerShdw>
                </a:effectLst>
                <a:cs typeface="Arial Unicode MS" panose="020B0604020202020204" pitchFamily="34" charset="-128"/>
              </a:rPr>
              <a:t>Specific</a:t>
            </a:r>
            <a:r>
              <a:rPr lang="en-US" sz="2200" b="0" i="1" dirty="0">
                <a:solidFill>
                  <a:schemeClr val="bg1"/>
                </a:solidFill>
                <a:effectLst>
                  <a:outerShdw blurRad="38100" dist="38100" dir="2700000" algn="tl">
                    <a:srgbClr val="000000">
                      <a:alpha val="43137"/>
                    </a:srgbClr>
                  </a:outerShdw>
                </a:effectLst>
                <a:cs typeface="Arial Unicode MS" panose="020B0604020202020204" pitchFamily="34" charset="-128"/>
              </a:rPr>
              <a:t> Injury : the </a:t>
            </a:r>
            <a:r>
              <a:rPr lang="en-US" sz="2200" i="1" u="sng" dirty="0">
                <a:solidFill>
                  <a:srgbClr val="FFFF00"/>
                </a:solidFill>
                <a:effectLst>
                  <a:outerShdw blurRad="38100" dist="38100" dir="2700000" algn="tl">
                    <a:srgbClr val="000000">
                      <a:alpha val="43137"/>
                    </a:srgbClr>
                  </a:outerShdw>
                </a:effectLst>
                <a:cs typeface="Arial Unicode MS" panose="020B0604020202020204" pitchFamily="34" charset="-128"/>
              </a:rPr>
              <a:t>pathophysiology of pre eclampsia </a:t>
            </a:r>
            <a:r>
              <a:rPr lang="el-GR" sz="2200" i="1" u="sng" dirty="0">
                <a:solidFill>
                  <a:srgbClr val="FFFF00"/>
                </a:solidFill>
                <a:effectLst>
                  <a:outerShdw blurRad="38100" dist="38100" dir="2700000" algn="tl">
                    <a:srgbClr val="000000">
                      <a:alpha val="43137"/>
                    </a:srgbClr>
                  </a:outerShdw>
                </a:effectLst>
                <a:cs typeface="Arial Unicode MS" panose="020B0604020202020204" pitchFamily="34" charset="-128"/>
              </a:rPr>
              <a:t> </a:t>
            </a:r>
            <a:r>
              <a:rPr lang="en-US" sz="2200" i="1" u="sng" dirty="0">
                <a:solidFill>
                  <a:srgbClr val="FFFF00"/>
                </a:solidFill>
                <a:effectLst>
                  <a:outerShdw blurRad="38100" dist="38100" dir="2700000" algn="tl">
                    <a:srgbClr val="000000">
                      <a:alpha val="43137"/>
                    </a:srgbClr>
                  </a:outerShdw>
                </a:effectLst>
                <a:cs typeface="Arial Unicode MS" panose="020B0604020202020204" pitchFamily="34" charset="-128"/>
              </a:rPr>
              <a:t>per se</a:t>
            </a:r>
            <a:r>
              <a:rPr lang="en-US" sz="2200" i="1" dirty="0">
                <a:solidFill>
                  <a:srgbClr val="FFFF00"/>
                </a:solidFill>
                <a:effectLst>
                  <a:outerShdw blurRad="38100" dist="38100" dir="2700000" algn="tl">
                    <a:srgbClr val="000000">
                      <a:alpha val="43137"/>
                    </a:srgbClr>
                  </a:outerShdw>
                </a:effectLst>
                <a:cs typeface="Arial Unicode MS" panose="020B0604020202020204" pitchFamily="34" charset="-128"/>
              </a:rPr>
              <a:t> </a:t>
            </a:r>
            <a:endParaRPr lang="el-GR" sz="2200" i="1" dirty="0">
              <a:solidFill>
                <a:srgbClr val="FFFF00"/>
              </a:solidFill>
              <a:effectLst>
                <a:outerShdw blurRad="38100" dist="38100" dir="2700000" algn="tl">
                  <a:srgbClr val="000000">
                    <a:alpha val="43137"/>
                  </a:srgbClr>
                </a:outerShdw>
              </a:effectLst>
              <a:cs typeface="Arial Unicode MS" panose="020B0604020202020204" pitchFamily="34" charset="-128"/>
            </a:endParaRPr>
          </a:p>
          <a:p>
            <a:pPr marL="457232" indent="-457232">
              <a:buFont typeface="+mj-lt"/>
              <a:buAutoNum type="arabicPeriod"/>
              <a:defRPr/>
            </a:pPr>
            <a:endParaRPr lang="el-GR" sz="2200" i="1" dirty="0">
              <a:solidFill>
                <a:srgbClr val="00FFFF"/>
              </a:solidFill>
              <a:effectLst>
                <a:outerShdw blurRad="38100" dist="38100" dir="2700000" algn="tl">
                  <a:srgbClr val="000000">
                    <a:alpha val="43137"/>
                  </a:srgbClr>
                </a:outerShdw>
              </a:effectLst>
              <a:cs typeface="Arial Unicode MS" panose="020B0604020202020204" pitchFamily="34" charset="-128"/>
            </a:endParaRPr>
          </a:p>
          <a:p>
            <a:pPr>
              <a:defRPr/>
            </a:pPr>
            <a:r>
              <a:rPr lang="en-US" sz="2200" i="1" dirty="0">
                <a:solidFill>
                  <a:srgbClr val="FFFF00"/>
                </a:solidFill>
                <a:effectLst>
                  <a:outerShdw blurRad="38100" dist="38100" dir="2700000" algn="tl">
                    <a:srgbClr val="000000">
                      <a:alpha val="43137"/>
                    </a:srgbClr>
                  </a:outerShdw>
                </a:effectLst>
                <a:cs typeface="Arial Unicode MS" panose="020B0604020202020204" pitchFamily="34" charset="-128"/>
              </a:rPr>
              <a:t>				or</a:t>
            </a:r>
            <a:endParaRPr lang="el-GR" sz="2200" i="1" dirty="0">
              <a:solidFill>
                <a:srgbClr val="00FFFF"/>
              </a:solidFill>
              <a:effectLst>
                <a:outerShdw blurRad="38100" dist="38100" dir="2700000" algn="tl">
                  <a:srgbClr val="000000">
                    <a:alpha val="43137"/>
                  </a:srgbClr>
                </a:outerShdw>
              </a:effectLst>
              <a:cs typeface="Arial Unicode MS" panose="020B0604020202020204" pitchFamily="34" charset="-128"/>
            </a:endParaRPr>
          </a:p>
          <a:p>
            <a:pPr>
              <a:defRPr/>
            </a:pPr>
            <a:r>
              <a:rPr lang="el-GR" sz="2200" dirty="0">
                <a:solidFill>
                  <a:srgbClr val="FFFF00"/>
                </a:solidFill>
                <a:cs typeface="Arial Unicode MS" panose="020B0604020202020204" pitchFamily="34" charset="-128"/>
              </a:rPr>
              <a:t>				</a:t>
            </a:r>
            <a:endParaRPr lang="el-GR" sz="2200" i="1" dirty="0">
              <a:solidFill>
                <a:srgbClr val="FFFF00"/>
              </a:solidFill>
              <a:effectLst>
                <a:outerShdw blurRad="38100" dist="38100" dir="2700000" algn="tl">
                  <a:srgbClr val="000000">
                    <a:alpha val="43137"/>
                  </a:srgbClr>
                </a:outerShdw>
              </a:effectLst>
              <a:cs typeface="Arial Unicode MS" panose="020B0604020202020204" pitchFamily="34" charset="-128"/>
            </a:endParaRPr>
          </a:p>
          <a:p>
            <a:pPr marL="457232" indent="-457232">
              <a:buFont typeface="+mj-lt"/>
              <a:buAutoNum type="arabicPeriod" startAt="2"/>
              <a:defRPr/>
            </a:pPr>
            <a:r>
              <a:rPr lang="en-US" sz="2200" i="1" u="sng" dirty="0">
                <a:solidFill>
                  <a:srgbClr val="FFFF00"/>
                </a:solidFill>
                <a:effectLst>
                  <a:outerShdw blurRad="38100" dist="38100" dir="2700000" algn="tl">
                    <a:srgbClr val="000000">
                      <a:alpha val="43137"/>
                    </a:srgbClr>
                  </a:outerShdw>
                </a:effectLst>
              </a:rPr>
              <a:t>Underlying</a:t>
            </a:r>
            <a:r>
              <a:rPr lang="el-GR" sz="2200" i="1" u="sng" dirty="0">
                <a:solidFill>
                  <a:srgbClr val="FFFF00"/>
                </a:solidFill>
                <a:effectLst>
                  <a:outerShdw blurRad="38100" dist="38100" dir="2700000" algn="tl">
                    <a:srgbClr val="000000">
                      <a:alpha val="43137"/>
                    </a:srgbClr>
                  </a:outerShdw>
                </a:effectLst>
              </a:rPr>
              <a:t> </a:t>
            </a:r>
            <a:r>
              <a:rPr lang="en-US" sz="2200" i="1" u="sng" dirty="0">
                <a:solidFill>
                  <a:srgbClr val="FFFF00"/>
                </a:solidFill>
                <a:effectLst>
                  <a:outerShdw blurRad="38100" dist="38100" dir="2700000" algn="tl">
                    <a:srgbClr val="000000">
                      <a:alpha val="43137"/>
                    </a:srgbClr>
                  </a:outerShdw>
                </a:effectLst>
              </a:rPr>
              <a:t>disease</a:t>
            </a:r>
            <a:r>
              <a:rPr lang="el-GR" sz="2200" i="1" u="sng" dirty="0">
                <a:solidFill>
                  <a:srgbClr val="FFFF00"/>
                </a:solidFill>
                <a:effectLst>
                  <a:outerShdw blurRad="38100" dist="38100" dir="2700000" algn="tl">
                    <a:srgbClr val="000000">
                      <a:alpha val="43137"/>
                    </a:srgbClr>
                  </a:outerShdw>
                </a:effectLst>
              </a:rPr>
              <a:t> </a:t>
            </a:r>
            <a:r>
              <a:rPr lang="el-GR" sz="2200" i="1" dirty="0">
                <a:solidFill>
                  <a:srgbClr val="FFFF00"/>
                </a:solidFill>
                <a:effectLst>
                  <a:outerShdw blurRad="38100" dist="38100" dir="2700000" algn="tl">
                    <a:srgbClr val="000000">
                      <a:alpha val="43137"/>
                    </a:srgbClr>
                  </a:outerShdw>
                </a:effectLst>
              </a:rPr>
              <a:t>?</a:t>
            </a:r>
            <a:r>
              <a:rPr lang="el-GR" sz="2200" i="1" dirty="0">
                <a:solidFill>
                  <a:srgbClr val="FFFF00"/>
                </a:solidFill>
                <a:effectLst>
                  <a:outerShdw blurRad="38100" dist="38100" dir="2700000" algn="tl">
                    <a:srgbClr val="000000">
                      <a:alpha val="43137"/>
                    </a:srgbClr>
                  </a:outerShdw>
                </a:effectLst>
                <a:cs typeface="Arial Unicode MS" panose="020B0604020202020204" pitchFamily="34" charset="-128"/>
              </a:rPr>
              <a:t>:</a:t>
            </a:r>
          </a:p>
          <a:p>
            <a:pPr marL="457232" indent="-457232">
              <a:buFont typeface="+mj-lt"/>
              <a:buAutoNum type="arabicPeriod" startAt="2"/>
              <a:defRPr/>
            </a:pPr>
            <a:endParaRPr lang="el-GR" sz="2200" dirty="0">
              <a:solidFill>
                <a:srgbClr val="FFFF00"/>
              </a:solidFill>
              <a:cs typeface="Arial Unicode MS" panose="020B0604020202020204" pitchFamily="34" charset="-128"/>
            </a:endParaRPr>
          </a:p>
          <a:p>
            <a:pPr marL="1428853" lvl="2" indent="-514387">
              <a:buFont typeface="+mj-lt"/>
              <a:buAutoNum type="romanLcPeriod"/>
              <a:defRPr/>
            </a:pPr>
            <a:r>
              <a:rPr lang="en-US" sz="2200" i="1" u="sng" dirty="0">
                <a:solidFill>
                  <a:srgbClr val="FFFF00"/>
                </a:solidFill>
                <a:effectLst>
                  <a:outerShdw blurRad="38100" dist="38100" dir="2700000" algn="tl">
                    <a:srgbClr val="000000">
                      <a:alpha val="43137"/>
                    </a:srgbClr>
                  </a:outerShdw>
                </a:effectLst>
              </a:rPr>
              <a:t>other</a:t>
            </a:r>
            <a:r>
              <a:rPr lang="el-GR" sz="2200" b="0" i="1" dirty="0">
                <a:solidFill>
                  <a:srgbClr val="FFFF00"/>
                </a:solidFill>
              </a:rPr>
              <a:t>,</a:t>
            </a:r>
            <a:r>
              <a:rPr lang="el-GR" sz="2200" b="0" i="1" dirty="0">
                <a:solidFill>
                  <a:srgbClr val="00FFFF"/>
                </a:solidFill>
              </a:rPr>
              <a:t> </a:t>
            </a:r>
            <a:r>
              <a:rPr lang="en-US" sz="2200" b="0" i="1" dirty="0">
                <a:solidFill>
                  <a:schemeClr val="bg1"/>
                </a:solidFill>
              </a:rPr>
              <a:t>subclinical</a:t>
            </a:r>
            <a:r>
              <a:rPr lang="el-GR" sz="2200" i="1" dirty="0">
                <a:solidFill>
                  <a:schemeClr val="bg1"/>
                </a:solidFill>
                <a:effectLst>
                  <a:outerShdw blurRad="38100" dist="38100" dir="2700000" algn="tl">
                    <a:srgbClr val="000000">
                      <a:alpha val="43137"/>
                    </a:srgbClr>
                  </a:outerShdw>
                </a:effectLst>
                <a:cs typeface="Arial Unicode MS" panose="020B0604020202020204" pitchFamily="34" charset="-128"/>
              </a:rPr>
              <a:t>, </a:t>
            </a:r>
            <a:r>
              <a:rPr lang="en-US" sz="2200" b="0" i="1" dirty="0">
                <a:solidFill>
                  <a:schemeClr val="bg1"/>
                </a:solidFill>
                <a:cs typeface="Arial Unicode MS" panose="020B0604020202020204" pitchFamily="34" charset="-128"/>
              </a:rPr>
              <a:t>chronic</a:t>
            </a:r>
            <a:r>
              <a:rPr lang="el-GR" sz="2200" i="1" dirty="0">
                <a:solidFill>
                  <a:schemeClr val="bg1"/>
                </a:solidFill>
                <a:effectLst>
                  <a:outerShdw blurRad="38100" dist="38100" dir="2700000" algn="tl">
                    <a:srgbClr val="000000">
                      <a:alpha val="43137"/>
                    </a:srgbClr>
                  </a:outerShdw>
                </a:effectLst>
                <a:cs typeface="Arial Unicode MS" panose="020B0604020202020204" pitchFamily="34" charset="-128"/>
              </a:rPr>
              <a:t> </a:t>
            </a:r>
            <a:r>
              <a:rPr lang="en-US" sz="2200" i="1" u="sng" dirty="0">
                <a:solidFill>
                  <a:srgbClr val="FFFF00"/>
                </a:solidFill>
                <a:effectLst>
                  <a:outerShdw blurRad="38100" dist="38100" dir="2700000" algn="tl">
                    <a:srgbClr val="000000">
                      <a:alpha val="43137"/>
                    </a:srgbClr>
                  </a:outerShdw>
                </a:effectLst>
              </a:rPr>
              <a:t>renal disease</a:t>
            </a:r>
            <a:r>
              <a:rPr lang="en-US" sz="2200" i="1" dirty="0">
                <a:solidFill>
                  <a:srgbClr val="FFFF00"/>
                </a:solidFill>
                <a:effectLst>
                  <a:outerShdw blurRad="38100" dist="38100" dir="2700000" algn="tl">
                    <a:srgbClr val="000000">
                      <a:alpha val="43137"/>
                    </a:srgbClr>
                  </a:outerShdw>
                </a:effectLst>
              </a:rPr>
              <a:t> </a:t>
            </a:r>
            <a:r>
              <a:rPr lang="en-US" sz="2200" b="0" i="1" dirty="0">
                <a:solidFill>
                  <a:schemeClr val="bg1"/>
                </a:solidFill>
              </a:rPr>
              <a:t>that flares and accelerates</a:t>
            </a:r>
            <a:r>
              <a:rPr lang="el-GR" sz="2200" b="0" i="1" dirty="0">
                <a:solidFill>
                  <a:schemeClr val="bg1"/>
                </a:solidFill>
              </a:rPr>
              <a:t> </a:t>
            </a:r>
            <a:r>
              <a:rPr lang="en-US" sz="2200" b="0" i="1" dirty="0">
                <a:solidFill>
                  <a:schemeClr val="bg1"/>
                </a:solidFill>
              </a:rPr>
              <a:t>during pregnancy (</a:t>
            </a:r>
            <a:r>
              <a:rPr lang="en-US" sz="2200" b="0" i="1" dirty="0" err="1">
                <a:solidFill>
                  <a:schemeClr val="bg1"/>
                </a:solidFill>
              </a:rPr>
              <a:t>eg</a:t>
            </a:r>
            <a:r>
              <a:rPr lang="en-US" sz="2200" b="0" i="1" dirty="0">
                <a:solidFill>
                  <a:schemeClr val="bg1"/>
                </a:solidFill>
              </a:rPr>
              <a:t> glomerulonephritis) </a:t>
            </a:r>
            <a:r>
              <a:rPr lang="el-GR" sz="2200" b="0" i="1" dirty="0">
                <a:solidFill>
                  <a:schemeClr val="bg1"/>
                </a:solidFill>
              </a:rPr>
              <a:t>?</a:t>
            </a:r>
            <a:endParaRPr lang="en-US" sz="2200" b="0" i="1" dirty="0">
              <a:solidFill>
                <a:schemeClr val="bg1"/>
              </a:solidFill>
            </a:endParaRPr>
          </a:p>
          <a:p>
            <a:pPr marL="1428853" lvl="2" indent="-514387">
              <a:buFont typeface="+mj-lt"/>
              <a:buAutoNum type="romanLcPeriod"/>
              <a:defRPr/>
            </a:pPr>
            <a:endParaRPr lang="en-US" sz="2200" i="1" dirty="0">
              <a:solidFill>
                <a:srgbClr val="FFFF00"/>
              </a:solidFill>
              <a:effectLst>
                <a:outerShdw blurRad="38100" dist="38100" dir="2700000" algn="tl">
                  <a:srgbClr val="000000">
                    <a:alpha val="43137"/>
                  </a:srgbClr>
                </a:outerShdw>
              </a:effectLst>
              <a:cs typeface="Arial Unicode MS" panose="020B0604020202020204" pitchFamily="34" charset="-128"/>
            </a:endParaRPr>
          </a:p>
          <a:p>
            <a:pPr marL="1428853" lvl="2" indent="-514387">
              <a:buFont typeface="+mj-lt"/>
              <a:buAutoNum type="romanLcPeriod"/>
              <a:defRPr/>
            </a:pPr>
            <a:r>
              <a:rPr lang="en-US" sz="2200" i="1" u="sng" dirty="0">
                <a:solidFill>
                  <a:srgbClr val="FFFF00"/>
                </a:solidFill>
                <a:effectLst>
                  <a:outerShdw blurRad="38100" dist="38100" dir="2700000" algn="tl">
                    <a:srgbClr val="000000">
                      <a:alpha val="43137"/>
                    </a:srgbClr>
                  </a:outerShdw>
                </a:effectLst>
              </a:rPr>
              <a:t>Common risk factors</a:t>
            </a:r>
            <a:r>
              <a:rPr lang="en-US" sz="2200" dirty="0">
                <a:solidFill>
                  <a:srgbClr val="FFFF00"/>
                </a:solidFill>
                <a:cs typeface="Arial Unicode MS" panose="020B0604020202020204" pitchFamily="34" charset="-128"/>
              </a:rPr>
              <a:t>  </a:t>
            </a:r>
            <a:r>
              <a:rPr lang="en-US" sz="2200" b="0" i="1" dirty="0">
                <a:solidFill>
                  <a:schemeClr val="bg1">
                    <a:lumMod val="95000"/>
                  </a:schemeClr>
                </a:solidFill>
                <a:cs typeface="Arial Unicode MS" panose="020B0604020202020204" pitchFamily="34" charset="-128"/>
              </a:rPr>
              <a:t>with</a:t>
            </a:r>
            <a:r>
              <a:rPr lang="el-GR" sz="2200" dirty="0">
                <a:solidFill>
                  <a:schemeClr val="bg1">
                    <a:lumMod val="95000"/>
                  </a:schemeClr>
                </a:solidFill>
                <a:cs typeface="Arial Unicode MS" panose="020B0604020202020204" pitchFamily="34" charset="-128"/>
              </a:rPr>
              <a:t> </a:t>
            </a:r>
            <a:r>
              <a:rPr lang="en-US" sz="2200" i="1" u="sng" dirty="0">
                <a:solidFill>
                  <a:srgbClr val="FFFF00"/>
                </a:solidFill>
                <a:effectLst>
                  <a:outerShdw blurRad="38100" dist="38100" dir="2700000" algn="tl">
                    <a:srgbClr val="000000">
                      <a:alpha val="43137"/>
                    </a:srgbClr>
                  </a:outerShdw>
                </a:effectLst>
              </a:rPr>
              <a:t>other</a:t>
            </a:r>
            <a:r>
              <a:rPr lang="el-GR" sz="2200" i="1" u="sng" dirty="0">
                <a:solidFill>
                  <a:srgbClr val="FFFF00"/>
                </a:solidFill>
                <a:effectLst>
                  <a:outerShdw blurRad="38100" dist="38100" dir="2700000" algn="tl">
                    <a:srgbClr val="000000">
                      <a:alpha val="43137"/>
                    </a:srgbClr>
                  </a:outerShdw>
                </a:effectLst>
              </a:rPr>
              <a:t> </a:t>
            </a:r>
            <a:r>
              <a:rPr lang="en-US" sz="2200" i="1" u="sng" dirty="0">
                <a:solidFill>
                  <a:srgbClr val="FFFF00"/>
                </a:solidFill>
                <a:effectLst>
                  <a:outerShdw blurRad="38100" dist="38100" dir="2700000" algn="tl">
                    <a:srgbClr val="000000">
                      <a:alpha val="43137"/>
                    </a:srgbClr>
                  </a:outerShdw>
                </a:effectLst>
              </a:rPr>
              <a:t>chronic</a:t>
            </a:r>
            <a:r>
              <a:rPr lang="el-GR" sz="2200" i="1" u="sng" dirty="0">
                <a:solidFill>
                  <a:srgbClr val="FFFF00"/>
                </a:solidFill>
                <a:effectLst>
                  <a:outerShdw blurRad="38100" dist="38100" dir="2700000" algn="tl">
                    <a:srgbClr val="000000">
                      <a:alpha val="43137"/>
                    </a:srgbClr>
                  </a:outerShdw>
                </a:effectLst>
              </a:rPr>
              <a:t> </a:t>
            </a:r>
            <a:r>
              <a:rPr lang="en-US" sz="2200" i="1" u="sng" dirty="0">
                <a:solidFill>
                  <a:srgbClr val="FFFF00"/>
                </a:solidFill>
                <a:effectLst>
                  <a:outerShdw blurRad="38100" dist="38100" dir="2700000" algn="tl">
                    <a:srgbClr val="000000">
                      <a:alpha val="43137"/>
                    </a:srgbClr>
                  </a:outerShdw>
                </a:effectLst>
              </a:rPr>
              <a:t>diseases</a:t>
            </a:r>
            <a:r>
              <a:rPr lang="el-GR" sz="2200" i="1" dirty="0">
                <a:solidFill>
                  <a:srgbClr val="FFFF00"/>
                </a:solidFill>
                <a:effectLst>
                  <a:outerShdw blurRad="38100" dist="38100" dir="2700000" algn="tl">
                    <a:srgbClr val="000000">
                      <a:alpha val="43137"/>
                    </a:srgbClr>
                  </a:outerShdw>
                </a:effectLst>
              </a:rPr>
              <a:t> </a:t>
            </a:r>
            <a:r>
              <a:rPr lang="en-US" sz="2200" b="0" i="1" dirty="0">
                <a:solidFill>
                  <a:schemeClr val="bg1">
                    <a:lumMod val="95000"/>
                  </a:schemeClr>
                </a:solidFill>
                <a:cs typeface="Arial Unicode MS" panose="020B0604020202020204" pitchFamily="34" charset="-128"/>
              </a:rPr>
              <a:t>that are </a:t>
            </a:r>
            <a:r>
              <a:rPr lang="en-US" sz="2200" i="1" u="sng" dirty="0">
                <a:solidFill>
                  <a:srgbClr val="FFFF00"/>
                </a:solidFill>
                <a:effectLst>
                  <a:outerShdw blurRad="38100" dist="38100" dir="2700000" algn="tl">
                    <a:srgbClr val="000000">
                      <a:alpha val="43137"/>
                    </a:srgbClr>
                  </a:outerShdw>
                </a:effectLst>
              </a:rPr>
              <a:t>associated with renal injury </a:t>
            </a:r>
            <a:r>
              <a:rPr lang="en-US" sz="2200" b="0" i="1" dirty="0">
                <a:solidFill>
                  <a:schemeClr val="bg1">
                    <a:lumMod val="95000"/>
                  </a:schemeClr>
                </a:solidFill>
                <a:cs typeface="Arial Unicode MS" panose="020B0604020202020204" pitchFamily="34" charset="-128"/>
              </a:rPr>
              <a:t>?</a:t>
            </a:r>
            <a:r>
              <a:rPr lang="el-GR" sz="2200" b="0" i="1" dirty="0">
                <a:solidFill>
                  <a:schemeClr val="bg1">
                    <a:lumMod val="95000"/>
                  </a:schemeClr>
                </a:solidFill>
                <a:cs typeface="Arial Unicode MS" panose="020B0604020202020204" pitchFamily="34" charset="-128"/>
              </a:rPr>
              <a:t> </a:t>
            </a:r>
          </a:p>
          <a:p>
            <a:pPr lvl="2">
              <a:defRPr/>
            </a:pPr>
            <a:endParaRPr lang="el-GR" sz="2200" i="1" dirty="0">
              <a:solidFill>
                <a:srgbClr val="FFFF00"/>
              </a:solidFill>
              <a:effectLst>
                <a:outerShdw blurRad="38100" dist="38100" dir="2700000" algn="tl">
                  <a:srgbClr val="000000">
                    <a:alpha val="43137"/>
                  </a:srgbClr>
                </a:outerShdw>
              </a:effectLst>
              <a:cs typeface="Arial Unicode MS" panose="020B0604020202020204" pitchFamily="34" charset="-128"/>
            </a:endParaRPr>
          </a:p>
          <a:p>
            <a:pPr lvl="2">
              <a:defRPr/>
            </a:pPr>
            <a:r>
              <a:rPr lang="el-GR" sz="2200" i="1" dirty="0">
                <a:solidFill>
                  <a:srgbClr val="FFFF00"/>
                </a:solidFill>
                <a:cs typeface="Arial Unicode MS" panose="020B0604020202020204" pitchFamily="34" charset="-128"/>
              </a:rPr>
              <a:t>			</a:t>
            </a:r>
            <a:endParaRPr lang="el-GR" sz="2200" dirty="0">
              <a:solidFill>
                <a:schemeClr val="bg1">
                  <a:lumMod val="95000"/>
                </a:schemeClr>
              </a:solidFill>
              <a:cs typeface="Arial Unicode MS" panose="020B0604020202020204" pitchFamily="34" charset="-128"/>
            </a:endParaRPr>
          </a:p>
        </p:txBody>
      </p:sp>
      <p:sp>
        <p:nvSpPr>
          <p:cNvPr id="3" name="TextBox 2">
            <a:extLst>
              <a:ext uri="{FF2B5EF4-FFF2-40B4-BE49-F238E27FC236}">
                <a16:creationId xmlns:a16="http://schemas.microsoft.com/office/drawing/2014/main" id="{8C23A84F-E227-0C1E-230B-B294A5DC7459}"/>
              </a:ext>
            </a:extLst>
          </p:cNvPr>
          <p:cNvSpPr txBox="1">
            <a:spLocks noChangeArrowheads="1"/>
          </p:cNvSpPr>
          <p:nvPr/>
        </p:nvSpPr>
        <p:spPr bwMode="auto">
          <a:xfrm>
            <a:off x="6871692" y="2838128"/>
            <a:ext cx="2000089" cy="461665"/>
          </a:xfrm>
          <a:prstGeom prst="rect">
            <a:avLst/>
          </a:prstGeom>
          <a:noFill/>
          <a:ln>
            <a:noFill/>
          </a:ln>
        </p:spPr>
        <p:txBody>
          <a:bodyPr wrap="square">
            <a:spAutoFit/>
          </a:bodyPr>
          <a:lstStyle>
            <a:lvl1pPr>
              <a:spcBef>
                <a:spcPct val="20000"/>
              </a:spcBef>
              <a:buClr>
                <a:srgbClr val="FF9900"/>
              </a:buClr>
              <a:buSzPct val="115000"/>
              <a:buChar char="•"/>
              <a:defRPr sz="3200" b="1">
                <a:solidFill>
                  <a:schemeClr val="bg1"/>
                </a:solidFill>
                <a:latin typeface="Tahoma" panose="020B0604030504040204" pitchFamily="34" charset="0"/>
                <a:ea typeface="Arial Unicode MS" panose="020B0604020202020204" pitchFamily="34" charset="-128"/>
                <a:cs typeface="Arial Unicode MS" panose="020B0604020202020204" pitchFamily="34" charset="-128"/>
              </a:defRPr>
            </a:lvl1pPr>
            <a:lvl2pPr marL="742950" indent="-285750">
              <a:spcBef>
                <a:spcPct val="20000"/>
              </a:spcBef>
              <a:buChar char="–"/>
              <a:defRPr sz="2800" b="1">
                <a:solidFill>
                  <a:schemeClr val="bg1"/>
                </a:solidFill>
                <a:latin typeface="Tahoma" panose="020B0604030504040204" pitchFamily="34" charset="0"/>
                <a:ea typeface="Arial Unicode MS" panose="020B0604020202020204" pitchFamily="34" charset="-128"/>
                <a:cs typeface="Arial Unicode MS" panose="020B0604020202020204" pitchFamily="34" charset="-128"/>
              </a:defRPr>
            </a:lvl2pPr>
            <a:lvl3pPr marL="1143000" indent="-228600">
              <a:spcBef>
                <a:spcPct val="20000"/>
              </a:spcBef>
              <a:buChar char="•"/>
              <a:defRPr sz="2400" b="1">
                <a:solidFill>
                  <a:schemeClr val="bg1"/>
                </a:solidFill>
                <a:latin typeface="Tahoma" panose="020B0604030504040204" pitchFamily="34" charset="0"/>
                <a:ea typeface="Arial Unicode MS" panose="020B0604020202020204" pitchFamily="34" charset="-128"/>
                <a:cs typeface="Arial Unicode MS" panose="020B0604020202020204" pitchFamily="34" charset="-128"/>
              </a:defRPr>
            </a:lvl3pPr>
            <a:lvl4pPr marL="1600200" indent="-228600">
              <a:spcBef>
                <a:spcPct val="20000"/>
              </a:spcBef>
              <a:buChar char="–"/>
              <a:defRPr sz="2000" b="1">
                <a:solidFill>
                  <a:schemeClr val="bg1"/>
                </a:solidFill>
                <a:latin typeface="Tahoma" panose="020B0604030504040204" pitchFamily="34" charset="0"/>
                <a:ea typeface="Arial Unicode MS" panose="020B0604020202020204" pitchFamily="34" charset="-128"/>
                <a:cs typeface="Arial Unicode MS" panose="020B0604020202020204" pitchFamily="34" charset="-128"/>
              </a:defRPr>
            </a:lvl4pPr>
            <a:lvl5pPr marL="2057400" indent="-228600">
              <a:spcBef>
                <a:spcPct val="20000"/>
              </a:spcBef>
              <a:buChar char="»"/>
              <a:defRPr sz="2000" b="1">
                <a:solidFill>
                  <a:schemeClr val="bg1"/>
                </a:solidFill>
                <a:latin typeface="Tahoma" panose="020B060403050404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cs typeface="Arial Unicode MS" panose="020B0604020202020204" pitchFamily="34" charset="-128"/>
              </a:defRPr>
            </a:lvl9pPr>
          </a:lstStyle>
          <a:p>
            <a:pPr>
              <a:spcBef>
                <a:spcPct val="0"/>
              </a:spcBef>
              <a:buClrTx/>
              <a:buSzTx/>
              <a:buFontTx/>
              <a:buNone/>
              <a:defRPr/>
            </a:pPr>
            <a:r>
              <a:rPr lang="el-GR" altLang="el-GR" sz="2400" i="1" dirty="0">
                <a:solidFill>
                  <a:srgbClr val="FFC000"/>
                </a:solidFill>
                <a:latin typeface="Calibri" panose="020F0502020204030204" pitchFamily="34" charset="0"/>
              </a:rPr>
              <a:t> </a:t>
            </a:r>
            <a:r>
              <a:rPr lang="en-US" altLang="el-GR" sz="2200" i="1" dirty="0">
                <a:solidFill>
                  <a:srgbClr val="FFFF00"/>
                </a:solidFill>
                <a:highlight>
                  <a:srgbClr val="800000"/>
                </a:highlight>
                <a:latin typeface="Calibri" panose="020F0502020204030204" pitchFamily="34" charset="0"/>
              </a:rPr>
              <a:t>kidney injury</a:t>
            </a:r>
            <a:endParaRPr lang="el-GR" altLang="el-GR" sz="2200" i="1" dirty="0">
              <a:solidFill>
                <a:srgbClr val="FFFF00"/>
              </a:solidFill>
              <a:highlight>
                <a:srgbClr val="800000"/>
              </a:highlight>
              <a:latin typeface="Calibri" panose="020F0502020204030204" pitchFamily="34" charset="0"/>
            </a:endParaRPr>
          </a:p>
        </p:txBody>
      </p:sp>
      <p:cxnSp>
        <p:nvCxnSpPr>
          <p:cNvPr id="5" name="Straight Arrow Connector 4">
            <a:extLst>
              <a:ext uri="{FF2B5EF4-FFF2-40B4-BE49-F238E27FC236}">
                <a16:creationId xmlns:a16="http://schemas.microsoft.com/office/drawing/2014/main" id="{0819DDAD-24EF-FBFB-DDE5-8803D9FE8DB2}"/>
              </a:ext>
            </a:extLst>
          </p:cNvPr>
          <p:cNvCxnSpPr>
            <a:cxnSpLocks/>
          </p:cNvCxnSpPr>
          <p:nvPr/>
        </p:nvCxnSpPr>
        <p:spPr>
          <a:xfrm>
            <a:off x="6871692" y="2348880"/>
            <a:ext cx="432048" cy="439584"/>
          </a:xfrm>
          <a:prstGeom prst="straightConnector1">
            <a:avLst/>
          </a:prstGeom>
          <a:ln w="57150">
            <a:solidFill>
              <a:srgbClr val="FF0000"/>
            </a:solidFill>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04D0E28C-0945-98F2-FB0C-AE9C166A3228}"/>
              </a:ext>
            </a:extLst>
          </p:cNvPr>
          <p:cNvCxnSpPr>
            <a:cxnSpLocks/>
          </p:cNvCxnSpPr>
          <p:nvPr/>
        </p:nvCxnSpPr>
        <p:spPr>
          <a:xfrm flipV="1">
            <a:off x="4135388" y="3212976"/>
            <a:ext cx="2808312" cy="280760"/>
          </a:xfrm>
          <a:prstGeom prst="straightConnector1">
            <a:avLst/>
          </a:prstGeom>
          <a:ln w="57150">
            <a:solidFill>
              <a:srgbClr val="FF0000"/>
            </a:solidFill>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DED055E8-AE80-2412-BCAF-8ED0FD58B629}"/>
              </a:ext>
            </a:extLst>
          </p:cNvPr>
          <p:cNvSpPr txBox="1"/>
          <p:nvPr/>
        </p:nvSpPr>
        <p:spPr>
          <a:xfrm>
            <a:off x="8455868" y="1652546"/>
            <a:ext cx="581971" cy="1015663"/>
          </a:xfrm>
          <a:prstGeom prst="rect">
            <a:avLst/>
          </a:prstGeom>
          <a:noFill/>
        </p:spPr>
        <p:txBody>
          <a:bodyPr>
            <a:spAutoFit/>
          </a:bodyPr>
          <a:lstStyle>
            <a:defPPr>
              <a:defRPr lang="el-GR"/>
            </a:defPPr>
            <a:lvl1pPr marL="457200" indent="-457200">
              <a:buFont typeface="Wingdings" panose="05000000000000000000" pitchFamily="2" charset="2"/>
              <a:buChar char="ü"/>
              <a:defRPr sz="8000">
                <a:solidFill>
                  <a:srgbClr val="FF0000"/>
                </a:solidFill>
                <a:effectLst>
                  <a:glow rad="139700">
                    <a:srgbClr val="FFFF00">
                      <a:alpha val="40000"/>
                    </a:srgbClr>
                  </a:glow>
                </a:effectLst>
              </a:defRPr>
            </a:lvl1pPr>
          </a:lstStyle>
          <a:p>
            <a:pPr marL="0" indent="0">
              <a:buNone/>
              <a:defRPr/>
            </a:pPr>
            <a:r>
              <a:rPr lang="el-GR" sz="6000" dirty="0">
                <a:solidFill>
                  <a:srgbClr val="FFFF00"/>
                </a:solidFill>
                <a:cs typeface="Arial Unicode MS" panose="020B0604020202020204" pitchFamily="34" charset="-128"/>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500"/>
                                        <p:tgtEl>
                                          <p:spTgt spid="4"/>
                                        </p:tgtEl>
                                      </p:cBhvr>
                                    </p:animEffect>
                                  </p:childTnLst>
                                </p:cTn>
                              </p:par>
                              <p:par>
                                <p:cTn id="11" presetID="1" presetClass="entr" presetSubtype="0" fill="hold"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
                                            <p:txEl>
                                              <p:pRg st="6" end="6"/>
                                            </p:txEl>
                                          </p:spTgt>
                                        </p:tgtEl>
                                        <p:attrNameLst>
                                          <p:attrName>style.visibility</p:attrName>
                                        </p:attrNameLst>
                                      </p:cBhvr>
                                      <p:to>
                                        <p:strVal val="visible"/>
                                      </p:to>
                                    </p:set>
                                    <p:animEffect transition="in" filter="wipe(up)">
                                      <p:cBhvr>
                                        <p:cTn id="17" dur="500"/>
                                        <p:tgtEl>
                                          <p:spTgt spid="6">
                                            <p:txEl>
                                              <p:pRg st="6" end="6"/>
                                            </p:txEl>
                                          </p:spTgt>
                                        </p:tgtEl>
                                      </p:cBhvr>
                                    </p:animEffect>
                                  </p:childTnLst>
                                </p:cTn>
                              </p:par>
                              <p:par>
                                <p:cTn id="18" presetID="22" presetClass="entr" presetSubtype="1" fill="hold" nodeType="withEffect">
                                  <p:stCondLst>
                                    <p:cond delay="0"/>
                                  </p:stCondLst>
                                  <p:childTnLst>
                                    <p:set>
                                      <p:cBhvr>
                                        <p:cTn id="19" dur="1" fill="hold">
                                          <p:stCondLst>
                                            <p:cond delay="0"/>
                                          </p:stCondLst>
                                        </p:cTn>
                                        <p:tgtEl>
                                          <p:spTgt spid="6">
                                            <p:txEl>
                                              <p:pRg st="7" end="7"/>
                                            </p:txEl>
                                          </p:spTgt>
                                        </p:tgtEl>
                                        <p:attrNameLst>
                                          <p:attrName>style.visibility</p:attrName>
                                        </p:attrNameLst>
                                      </p:cBhvr>
                                      <p:to>
                                        <p:strVal val="visible"/>
                                      </p:to>
                                    </p:set>
                                    <p:animEffect transition="in" filter="wipe(up)">
                                      <p:cBhvr>
                                        <p:cTn id="20" dur="500"/>
                                        <p:tgtEl>
                                          <p:spTgt spid="6">
                                            <p:txEl>
                                              <p:pRg st="7" end="7"/>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
                                            <p:txEl>
                                              <p:pRg st="9" end="9"/>
                                            </p:txEl>
                                          </p:spTgt>
                                        </p:tgtEl>
                                        <p:attrNameLst>
                                          <p:attrName>style.visibility</p:attrName>
                                        </p:attrNameLst>
                                      </p:cBhvr>
                                      <p:to>
                                        <p:strVal val="visible"/>
                                      </p:to>
                                    </p:set>
                                    <p:animEffect transition="in" filter="wipe(left)">
                                      <p:cBhvr>
                                        <p:cTn id="30" dur="500"/>
                                        <p:tgtEl>
                                          <p:spTgt spid="6">
                                            <p:txEl>
                                              <p:pRg st="9" end="9"/>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6">
                                            <p:txEl>
                                              <p:pRg st="11" end="11"/>
                                            </p:txEl>
                                          </p:spTgt>
                                        </p:tgtEl>
                                        <p:attrNameLst>
                                          <p:attrName>style.visibility</p:attrName>
                                        </p:attrNameLst>
                                      </p:cBhvr>
                                      <p:to>
                                        <p:strVal val="visible"/>
                                      </p:to>
                                    </p:set>
                                    <p:animEffect transition="in" filter="wipe(left)">
                                      <p:cBhvr>
                                        <p:cTn id="35" dur="500"/>
                                        <p:tgtEl>
                                          <p:spTgt spid="6">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CD2AD8A-74FE-FF51-5BBF-7C4D12995430}"/>
              </a:ext>
            </a:extLst>
          </p:cNvPr>
          <p:cNvSpPr txBox="1"/>
          <p:nvPr/>
        </p:nvSpPr>
        <p:spPr>
          <a:xfrm>
            <a:off x="895028" y="631285"/>
            <a:ext cx="8659879" cy="2339358"/>
          </a:xfrm>
          <a:prstGeom prst="rect">
            <a:avLst/>
          </a:prstGeom>
          <a:noFill/>
        </p:spPr>
        <p:txBody>
          <a:bodyPr wrap="square">
            <a:spAutoFit/>
          </a:bodyPr>
          <a:lstStyle/>
          <a:p>
            <a:pPr algn="ctr">
              <a:defRPr/>
            </a:pPr>
            <a:r>
              <a:rPr lang="en-US" sz="2400" u="sng" dirty="0">
                <a:solidFill>
                  <a:srgbClr val="FFFF00"/>
                </a:solidFill>
                <a:cs typeface="Arial Unicode MS" panose="020B0604020202020204" pitchFamily="34" charset="-128"/>
              </a:rPr>
              <a:t>Pre eclamptic syndromes and kidney injury mechanisms</a:t>
            </a:r>
            <a:endParaRPr lang="el-GR" sz="2400" u="sng" dirty="0">
              <a:solidFill>
                <a:srgbClr val="FFC000"/>
              </a:solidFill>
              <a:cs typeface="Arial Unicode MS" panose="020B0604020202020204" pitchFamily="34" charset="-128"/>
            </a:endParaRPr>
          </a:p>
          <a:p>
            <a:pPr algn="ctr">
              <a:defRPr/>
            </a:pPr>
            <a:endParaRPr lang="el-GR" sz="2801" dirty="0">
              <a:solidFill>
                <a:srgbClr val="FFFF00"/>
              </a:solidFill>
              <a:cs typeface="Arial Unicode MS" panose="020B0604020202020204" pitchFamily="34" charset="-128"/>
            </a:endParaRPr>
          </a:p>
          <a:p>
            <a:pPr algn="ctr">
              <a:defRPr/>
            </a:pPr>
            <a:endParaRPr lang="el-GR" sz="2801" dirty="0">
              <a:solidFill>
                <a:srgbClr val="FFFF00"/>
              </a:solidFill>
              <a:cs typeface="Arial Unicode MS" panose="020B0604020202020204" pitchFamily="34" charset="-128"/>
            </a:endParaRPr>
          </a:p>
          <a:p>
            <a:pPr marL="457232" indent="-457232">
              <a:buFont typeface="+mj-lt"/>
              <a:buAutoNum type="arabicPeriod"/>
              <a:defRPr/>
            </a:pPr>
            <a:r>
              <a:rPr lang="en-US" sz="2200" i="1" u="sng" dirty="0">
                <a:solidFill>
                  <a:srgbClr val="FFFF00"/>
                </a:solidFill>
                <a:effectLst>
                  <a:outerShdw blurRad="38100" dist="38100" dir="2700000" algn="tl">
                    <a:srgbClr val="000000">
                      <a:alpha val="43137"/>
                    </a:srgbClr>
                  </a:outerShdw>
                </a:effectLst>
                <a:cs typeface="Arial Unicode MS" panose="020B0604020202020204" pitchFamily="34" charset="-128"/>
              </a:rPr>
              <a:t>Specific</a:t>
            </a:r>
            <a:r>
              <a:rPr lang="en-US" sz="2200" b="0" i="1" dirty="0">
                <a:solidFill>
                  <a:schemeClr val="bg1"/>
                </a:solidFill>
                <a:effectLst>
                  <a:outerShdw blurRad="38100" dist="38100" dir="2700000" algn="tl">
                    <a:srgbClr val="000000">
                      <a:alpha val="43137"/>
                    </a:srgbClr>
                  </a:outerShdw>
                </a:effectLst>
                <a:cs typeface="Arial Unicode MS" panose="020B0604020202020204" pitchFamily="34" charset="-128"/>
              </a:rPr>
              <a:t> Injury : the </a:t>
            </a:r>
            <a:r>
              <a:rPr lang="en-US" sz="2200" i="1" u="sng" dirty="0">
                <a:solidFill>
                  <a:srgbClr val="FFFF00"/>
                </a:solidFill>
                <a:effectLst>
                  <a:outerShdw blurRad="38100" dist="38100" dir="2700000" algn="tl">
                    <a:srgbClr val="000000">
                      <a:alpha val="43137"/>
                    </a:srgbClr>
                  </a:outerShdw>
                </a:effectLst>
                <a:cs typeface="Arial Unicode MS" panose="020B0604020202020204" pitchFamily="34" charset="-128"/>
              </a:rPr>
              <a:t>pathophysiology of pre eclampsia </a:t>
            </a:r>
            <a:r>
              <a:rPr lang="el-GR" sz="2200" i="1" u="sng" dirty="0">
                <a:solidFill>
                  <a:srgbClr val="FFFF00"/>
                </a:solidFill>
                <a:effectLst>
                  <a:outerShdw blurRad="38100" dist="38100" dir="2700000" algn="tl">
                    <a:srgbClr val="000000">
                      <a:alpha val="43137"/>
                    </a:srgbClr>
                  </a:outerShdw>
                </a:effectLst>
                <a:cs typeface="Arial Unicode MS" panose="020B0604020202020204" pitchFamily="34" charset="-128"/>
              </a:rPr>
              <a:t> </a:t>
            </a:r>
            <a:r>
              <a:rPr lang="en-US" sz="2200" i="1" u="sng" dirty="0">
                <a:solidFill>
                  <a:srgbClr val="FFFF00"/>
                </a:solidFill>
                <a:effectLst>
                  <a:outerShdw blurRad="38100" dist="38100" dir="2700000" algn="tl">
                    <a:srgbClr val="000000">
                      <a:alpha val="43137"/>
                    </a:srgbClr>
                  </a:outerShdw>
                </a:effectLst>
                <a:cs typeface="Arial Unicode MS" panose="020B0604020202020204" pitchFamily="34" charset="-128"/>
              </a:rPr>
              <a:t>per se</a:t>
            </a:r>
            <a:r>
              <a:rPr lang="en-US" sz="2200" i="1" dirty="0">
                <a:solidFill>
                  <a:srgbClr val="FFFF00"/>
                </a:solidFill>
                <a:effectLst>
                  <a:outerShdw blurRad="38100" dist="38100" dir="2700000" algn="tl">
                    <a:srgbClr val="000000">
                      <a:alpha val="43137"/>
                    </a:srgbClr>
                  </a:outerShdw>
                </a:effectLst>
                <a:cs typeface="Arial Unicode MS" panose="020B0604020202020204" pitchFamily="34" charset="-128"/>
              </a:rPr>
              <a:t> </a:t>
            </a:r>
            <a:endParaRPr lang="el-GR" sz="2200" i="1" dirty="0">
              <a:solidFill>
                <a:srgbClr val="FFFF00"/>
              </a:solidFill>
              <a:effectLst>
                <a:outerShdw blurRad="38100" dist="38100" dir="2700000" algn="tl">
                  <a:srgbClr val="000000">
                    <a:alpha val="43137"/>
                  </a:srgbClr>
                </a:outerShdw>
              </a:effectLst>
              <a:cs typeface="Arial Unicode MS" panose="020B0604020202020204" pitchFamily="34" charset="-128"/>
            </a:endParaRPr>
          </a:p>
          <a:p>
            <a:pPr marL="457232" indent="-457232">
              <a:buFont typeface="+mj-lt"/>
              <a:buAutoNum type="arabicPeriod"/>
              <a:defRPr/>
            </a:pPr>
            <a:endParaRPr lang="el-GR" sz="2200" i="1" dirty="0">
              <a:solidFill>
                <a:srgbClr val="00FFFF"/>
              </a:solidFill>
              <a:effectLst>
                <a:outerShdw blurRad="38100" dist="38100" dir="2700000" algn="tl">
                  <a:srgbClr val="000000">
                    <a:alpha val="43137"/>
                  </a:srgbClr>
                </a:outerShdw>
              </a:effectLst>
              <a:cs typeface="Arial Unicode MS" panose="020B0604020202020204" pitchFamily="34" charset="-128"/>
            </a:endParaRPr>
          </a:p>
          <a:p>
            <a:pPr>
              <a:defRPr/>
            </a:pPr>
            <a:r>
              <a:rPr lang="en-US" sz="2200" i="1" dirty="0">
                <a:solidFill>
                  <a:srgbClr val="FFFF00"/>
                </a:solidFill>
                <a:effectLst>
                  <a:outerShdw blurRad="38100" dist="38100" dir="2700000" algn="tl">
                    <a:srgbClr val="000000">
                      <a:alpha val="43137"/>
                    </a:srgbClr>
                  </a:outerShdw>
                </a:effectLst>
                <a:cs typeface="Arial Unicode MS" panose="020B0604020202020204" pitchFamily="34" charset="-128"/>
              </a:rPr>
              <a:t>				</a:t>
            </a:r>
            <a:r>
              <a:rPr lang="el-GR" sz="2200" i="1" dirty="0">
                <a:solidFill>
                  <a:srgbClr val="FFFF00"/>
                </a:solidFill>
                <a:cs typeface="Arial Unicode MS" panose="020B0604020202020204" pitchFamily="34" charset="-128"/>
              </a:rPr>
              <a:t>			</a:t>
            </a:r>
            <a:endParaRPr lang="el-GR" sz="2200" dirty="0">
              <a:solidFill>
                <a:schemeClr val="bg1">
                  <a:lumMod val="95000"/>
                </a:schemeClr>
              </a:solidFill>
              <a:cs typeface="Arial Unicode MS" panose="020B0604020202020204" pitchFamily="34" charset="-128"/>
            </a:endParaRPr>
          </a:p>
        </p:txBody>
      </p:sp>
      <p:sp>
        <p:nvSpPr>
          <p:cNvPr id="3" name="TextBox 2">
            <a:extLst>
              <a:ext uri="{FF2B5EF4-FFF2-40B4-BE49-F238E27FC236}">
                <a16:creationId xmlns:a16="http://schemas.microsoft.com/office/drawing/2014/main" id="{8C23A84F-E227-0C1E-230B-B294A5DC7459}"/>
              </a:ext>
            </a:extLst>
          </p:cNvPr>
          <p:cNvSpPr txBox="1">
            <a:spLocks noChangeArrowheads="1"/>
          </p:cNvSpPr>
          <p:nvPr/>
        </p:nvSpPr>
        <p:spPr bwMode="auto">
          <a:xfrm>
            <a:off x="6871692" y="2838128"/>
            <a:ext cx="2000089" cy="461665"/>
          </a:xfrm>
          <a:prstGeom prst="rect">
            <a:avLst/>
          </a:prstGeom>
          <a:noFill/>
          <a:ln>
            <a:noFill/>
          </a:ln>
        </p:spPr>
        <p:txBody>
          <a:bodyPr wrap="square">
            <a:spAutoFit/>
          </a:bodyPr>
          <a:lstStyle>
            <a:lvl1pPr>
              <a:spcBef>
                <a:spcPct val="20000"/>
              </a:spcBef>
              <a:buClr>
                <a:srgbClr val="FF9900"/>
              </a:buClr>
              <a:buSzPct val="115000"/>
              <a:buChar char="•"/>
              <a:defRPr sz="3200" b="1">
                <a:solidFill>
                  <a:schemeClr val="bg1"/>
                </a:solidFill>
                <a:latin typeface="Tahoma" panose="020B0604030504040204" pitchFamily="34" charset="0"/>
                <a:ea typeface="Arial Unicode MS" panose="020B0604020202020204" pitchFamily="34" charset="-128"/>
                <a:cs typeface="Arial Unicode MS" panose="020B0604020202020204" pitchFamily="34" charset="-128"/>
              </a:defRPr>
            </a:lvl1pPr>
            <a:lvl2pPr marL="742950" indent="-285750">
              <a:spcBef>
                <a:spcPct val="20000"/>
              </a:spcBef>
              <a:buChar char="–"/>
              <a:defRPr sz="2800" b="1">
                <a:solidFill>
                  <a:schemeClr val="bg1"/>
                </a:solidFill>
                <a:latin typeface="Tahoma" panose="020B0604030504040204" pitchFamily="34" charset="0"/>
                <a:ea typeface="Arial Unicode MS" panose="020B0604020202020204" pitchFamily="34" charset="-128"/>
                <a:cs typeface="Arial Unicode MS" panose="020B0604020202020204" pitchFamily="34" charset="-128"/>
              </a:defRPr>
            </a:lvl2pPr>
            <a:lvl3pPr marL="1143000" indent="-228600">
              <a:spcBef>
                <a:spcPct val="20000"/>
              </a:spcBef>
              <a:buChar char="•"/>
              <a:defRPr sz="2400" b="1">
                <a:solidFill>
                  <a:schemeClr val="bg1"/>
                </a:solidFill>
                <a:latin typeface="Tahoma" panose="020B0604030504040204" pitchFamily="34" charset="0"/>
                <a:ea typeface="Arial Unicode MS" panose="020B0604020202020204" pitchFamily="34" charset="-128"/>
                <a:cs typeface="Arial Unicode MS" panose="020B0604020202020204" pitchFamily="34" charset="-128"/>
              </a:defRPr>
            </a:lvl3pPr>
            <a:lvl4pPr marL="1600200" indent="-228600">
              <a:spcBef>
                <a:spcPct val="20000"/>
              </a:spcBef>
              <a:buChar char="–"/>
              <a:defRPr sz="2000" b="1">
                <a:solidFill>
                  <a:schemeClr val="bg1"/>
                </a:solidFill>
                <a:latin typeface="Tahoma" panose="020B0604030504040204" pitchFamily="34" charset="0"/>
                <a:ea typeface="Arial Unicode MS" panose="020B0604020202020204" pitchFamily="34" charset="-128"/>
                <a:cs typeface="Arial Unicode MS" panose="020B0604020202020204" pitchFamily="34" charset="-128"/>
              </a:defRPr>
            </a:lvl4pPr>
            <a:lvl5pPr marL="2057400" indent="-228600">
              <a:spcBef>
                <a:spcPct val="20000"/>
              </a:spcBef>
              <a:buChar char="»"/>
              <a:defRPr sz="2000" b="1">
                <a:solidFill>
                  <a:schemeClr val="bg1"/>
                </a:solidFill>
                <a:latin typeface="Tahoma" panose="020B060403050404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cs typeface="Arial Unicode MS" panose="020B0604020202020204" pitchFamily="34" charset="-128"/>
              </a:defRPr>
            </a:lvl9pPr>
          </a:lstStyle>
          <a:p>
            <a:pPr>
              <a:spcBef>
                <a:spcPct val="0"/>
              </a:spcBef>
              <a:buClrTx/>
              <a:buSzTx/>
              <a:buFontTx/>
              <a:buNone/>
              <a:defRPr/>
            </a:pPr>
            <a:r>
              <a:rPr lang="el-GR" altLang="el-GR" sz="2400" i="1" dirty="0">
                <a:solidFill>
                  <a:srgbClr val="FFC000"/>
                </a:solidFill>
                <a:latin typeface="Calibri" panose="020F0502020204030204" pitchFamily="34" charset="0"/>
              </a:rPr>
              <a:t> </a:t>
            </a:r>
            <a:r>
              <a:rPr lang="en-US" altLang="el-GR" sz="2200" i="1" dirty="0">
                <a:solidFill>
                  <a:srgbClr val="FFFF00"/>
                </a:solidFill>
                <a:highlight>
                  <a:srgbClr val="800000"/>
                </a:highlight>
                <a:latin typeface="Calibri" panose="020F0502020204030204" pitchFamily="34" charset="0"/>
              </a:rPr>
              <a:t>kidney injury</a:t>
            </a:r>
            <a:endParaRPr lang="el-GR" altLang="el-GR" sz="2200" i="1" dirty="0">
              <a:solidFill>
                <a:srgbClr val="FFFF00"/>
              </a:solidFill>
              <a:highlight>
                <a:srgbClr val="800000"/>
              </a:highlight>
              <a:latin typeface="Calibri" panose="020F0502020204030204" pitchFamily="34" charset="0"/>
            </a:endParaRPr>
          </a:p>
        </p:txBody>
      </p:sp>
      <p:cxnSp>
        <p:nvCxnSpPr>
          <p:cNvPr id="5" name="Straight Arrow Connector 4">
            <a:extLst>
              <a:ext uri="{FF2B5EF4-FFF2-40B4-BE49-F238E27FC236}">
                <a16:creationId xmlns:a16="http://schemas.microsoft.com/office/drawing/2014/main" id="{0819DDAD-24EF-FBFB-DDE5-8803D9FE8DB2}"/>
              </a:ext>
            </a:extLst>
          </p:cNvPr>
          <p:cNvCxnSpPr>
            <a:cxnSpLocks/>
          </p:cNvCxnSpPr>
          <p:nvPr/>
        </p:nvCxnSpPr>
        <p:spPr>
          <a:xfrm>
            <a:off x="6871692" y="2348880"/>
            <a:ext cx="432048" cy="439584"/>
          </a:xfrm>
          <a:prstGeom prst="straightConnector1">
            <a:avLst/>
          </a:prstGeom>
          <a:ln w="57150">
            <a:solidFill>
              <a:srgbClr val="FF0000"/>
            </a:solidFill>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DED055E8-AE80-2412-BCAF-8ED0FD58B629}"/>
              </a:ext>
            </a:extLst>
          </p:cNvPr>
          <p:cNvSpPr txBox="1"/>
          <p:nvPr/>
        </p:nvSpPr>
        <p:spPr>
          <a:xfrm>
            <a:off x="8455868" y="1652546"/>
            <a:ext cx="581971" cy="1015663"/>
          </a:xfrm>
          <a:prstGeom prst="rect">
            <a:avLst/>
          </a:prstGeom>
          <a:noFill/>
        </p:spPr>
        <p:txBody>
          <a:bodyPr>
            <a:spAutoFit/>
          </a:bodyPr>
          <a:lstStyle>
            <a:defPPr>
              <a:defRPr lang="el-GR"/>
            </a:defPPr>
            <a:lvl1pPr marL="457200" indent="-457200">
              <a:buFont typeface="Wingdings" panose="05000000000000000000" pitchFamily="2" charset="2"/>
              <a:buChar char="ü"/>
              <a:defRPr sz="8000">
                <a:solidFill>
                  <a:srgbClr val="FF0000"/>
                </a:solidFill>
                <a:effectLst>
                  <a:glow rad="139700">
                    <a:srgbClr val="FFFF00">
                      <a:alpha val="40000"/>
                    </a:srgbClr>
                  </a:glow>
                </a:effectLst>
              </a:defRPr>
            </a:lvl1pPr>
          </a:lstStyle>
          <a:p>
            <a:pPr marL="0" indent="0">
              <a:buNone/>
              <a:defRPr/>
            </a:pPr>
            <a:r>
              <a:rPr lang="el-GR" sz="6000" dirty="0">
                <a:solidFill>
                  <a:srgbClr val="FFFF00"/>
                </a:solidFill>
                <a:cs typeface="Arial Unicode MS" panose="020B0604020202020204" pitchFamily="34" charset="-128"/>
              </a:rPr>
              <a:t>?</a:t>
            </a:r>
          </a:p>
        </p:txBody>
      </p:sp>
    </p:spTree>
    <p:extLst>
      <p:ext uri="{BB962C8B-B14F-4D97-AF65-F5344CB8AC3E}">
        <p14:creationId xmlns:p14="http://schemas.microsoft.com/office/powerpoint/2010/main" val="38696433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a:extLst>
              <a:ext uri="{FF2B5EF4-FFF2-40B4-BE49-F238E27FC236}">
                <a16:creationId xmlns:a16="http://schemas.microsoft.com/office/drawing/2014/main" id="{E9AD15D2-8371-A573-70A3-DACE81C842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0176" y="2038351"/>
            <a:ext cx="5002213" cy="244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Ομάδα 1">
            <a:extLst>
              <a:ext uri="{FF2B5EF4-FFF2-40B4-BE49-F238E27FC236}">
                <a16:creationId xmlns:a16="http://schemas.microsoft.com/office/drawing/2014/main" id="{93439447-B70A-16BF-5737-F73CB83FEFF1}"/>
              </a:ext>
            </a:extLst>
          </p:cNvPr>
          <p:cNvGrpSpPr/>
          <p:nvPr/>
        </p:nvGrpSpPr>
        <p:grpSpPr>
          <a:xfrm>
            <a:off x="730607" y="1700808"/>
            <a:ext cx="3908837" cy="3384377"/>
            <a:chOff x="383373" y="1700808"/>
            <a:chExt cx="3908837" cy="3384377"/>
          </a:xfrm>
        </p:grpSpPr>
        <p:pic>
          <p:nvPicPr>
            <p:cNvPr id="34819" name="Picture 5">
              <a:extLst>
                <a:ext uri="{FF2B5EF4-FFF2-40B4-BE49-F238E27FC236}">
                  <a16:creationId xmlns:a16="http://schemas.microsoft.com/office/drawing/2014/main" id="{15F74BDA-057E-D887-F4EF-2854874635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49275"/>
            <a:stretch>
              <a:fillRect/>
            </a:stretch>
          </p:blipFill>
          <p:spPr bwMode="auto">
            <a:xfrm>
              <a:off x="383373" y="1700809"/>
              <a:ext cx="3908837" cy="3384376"/>
            </a:xfrm>
            <a:prstGeom prst="rect">
              <a:avLst/>
            </a:prstGeom>
            <a:noFill/>
            <a:ln w="57150">
              <a:solidFill>
                <a:schemeClr val="hlink"/>
              </a:solidFill>
              <a:miter lim="800000"/>
              <a:headEnd/>
              <a:tailEnd/>
            </a:ln>
            <a:extLst>
              <a:ext uri="{909E8E84-426E-40DD-AFC4-6F175D3DCCD1}">
                <a14:hiddenFill xmlns:a14="http://schemas.microsoft.com/office/drawing/2010/main">
                  <a:solidFill>
                    <a:srgbClr val="FFFFFF"/>
                  </a:solidFill>
                </a14:hiddenFill>
              </a:ext>
            </a:extLst>
          </p:spPr>
        </p:pic>
        <p:sp>
          <p:nvSpPr>
            <p:cNvPr id="36868" name="TextBox 2">
              <a:extLst>
                <a:ext uri="{FF2B5EF4-FFF2-40B4-BE49-F238E27FC236}">
                  <a16:creationId xmlns:a16="http://schemas.microsoft.com/office/drawing/2014/main" id="{7774CA60-2D21-7208-EDAE-5859618ACD89}"/>
                </a:ext>
              </a:extLst>
            </p:cNvPr>
            <p:cNvSpPr txBox="1">
              <a:spLocks noChangeArrowheads="1"/>
            </p:cNvSpPr>
            <p:nvPr/>
          </p:nvSpPr>
          <p:spPr bwMode="auto">
            <a:xfrm>
              <a:off x="390029" y="1700808"/>
              <a:ext cx="3889375" cy="461665"/>
            </a:xfrm>
            <a:prstGeom prst="rect">
              <a:avLst/>
            </a:prstGeom>
            <a:solidFill>
              <a:schemeClr val="bg1"/>
            </a:solidFill>
            <a:ln w="9525">
              <a:solidFill>
                <a:srgbClr val="CC0000"/>
              </a:solidFill>
              <a:miter lim="800000"/>
              <a:headEnd/>
              <a:tailEnd/>
            </a:ln>
          </p:spPr>
          <p:txBody>
            <a:bodyPr>
              <a:spAutoFit/>
            </a:bodyPr>
            <a:lstStyle>
              <a:lvl1pPr>
                <a:spcBef>
                  <a:spcPct val="20000"/>
                </a:spcBef>
                <a:buClr>
                  <a:srgbClr val="FF9900"/>
                </a:buClr>
                <a:buSzPct val="115000"/>
                <a:buChar char="•"/>
                <a:defRPr sz="3200" b="1">
                  <a:solidFill>
                    <a:schemeClr val="bg1"/>
                  </a:solidFill>
                  <a:latin typeface="Tahoma" panose="020B0604030504040204" pitchFamily="34" charset="0"/>
                  <a:ea typeface="Arial Unicode MS" panose="020B0604020202020204" pitchFamily="34" charset="-128"/>
                  <a:cs typeface="Arial Unicode MS" panose="020B0604020202020204" pitchFamily="34" charset="-128"/>
                </a:defRPr>
              </a:lvl1pPr>
              <a:lvl2pPr marL="742950" indent="-285750">
                <a:spcBef>
                  <a:spcPct val="20000"/>
                </a:spcBef>
                <a:buChar char="–"/>
                <a:defRPr sz="2800" b="1">
                  <a:solidFill>
                    <a:schemeClr val="bg1"/>
                  </a:solidFill>
                  <a:latin typeface="Tahoma" panose="020B0604030504040204" pitchFamily="34" charset="0"/>
                  <a:ea typeface="Arial Unicode MS" panose="020B0604020202020204" pitchFamily="34" charset="-128"/>
                  <a:cs typeface="Arial Unicode MS" panose="020B0604020202020204" pitchFamily="34" charset="-128"/>
                </a:defRPr>
              </a:lvl2pPr>
              <a:lvl3pPr marL="1143000" indent="-228600">
                <a:spcBef>
                  <a:spcPct val="20000"/>
                </a:spcBef>
                <a:buChar char="•"/>
                <a:defRPr sz="2400" b="1">
                  <a:solidFill>
                    <a:schemeClr val="bg1"/>
                  </a:solidFill>
                  <a:latin typeface="Tahoma" panose="020B0604030504040204" pitchFamily="34" charset="0"/>
                  <a:ea typeface="Arial Unicode MS" panose="020B0604020202020204" pitchFamily="34" charset="-128"/>
                  <a:cs typeface="Arial Unicode MS" panose="020B0604020202020204" pitchFamily="34" charset="-128"/>
                </a:defRPr>
              </a:lvl3pPr>
              <a:lvl4pPr marL="1600200" indent="-228600">
                <a:spcBef>
                  <a:spcPct val="20000"/>
                </a:spcBef>
                <a:buChar char="–"/>
                <a:defRPr sz="2000" b="1">
                  <a:solidFill>
                    <a:schemeClr val="bg1"/>
                  </a:solidFill>
                  <a:latin typeface="Tahoma" panose="020B0604030504040204" pitchFamily="34" charset="0"/>
                  <a:ea typeface="Arial Unicode MS" panose="020B0604020202020204" pitchFamily="34" charset="-128"/>
                  <a:cs typeface="Arial Unicode MS" panose="020B0604020202020204" pitchFamily="34" charset="-128"/>
                </a:defRPr>
              </a:lvl4pPr>
              <a:lvl5pPr marL="2057400" indent="-228600">
                <a:spcBef>
                  <a:spcPct val="20000"/>
                </a:spcBef>
                <a:buChar char="»"/>
                <a:defRPr sz="2000" b="1">
                  <a:solidFill>
                    <a:schemeClr val="bg1"/>
                  </a:solidFill>
                  <a:latin typeface="Tahoma" panose="020B060403050404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cs typeface="Arial Unicode MS" panose="020B0604020202020204" pitchFamily="34" charset="-128"/>
                </a:defRPr>
              </a:lvl9pPr>
            </a:lstStyle>
            <a:p>
              <a:pPr algn="ctr" eaLnBrk="1" hangingPunct="1">
                <a:spcBef>
                  <a:spcPct val="0"/>
                </a:spcBef>
                <a:buClrTx/>
                <a:buSzTx/>
                <a:buFontTx/>
                <a:buNone/>
                <a:defRPr/>
              </a:pPr>
              <a:r>
                <a:rPr lang="en-US" altLang="en-US" sz="2000" dirty="0">
                  <a:solidFill>
                    <a:srgbClr val="990000"/>
                  </a:solidFill>
                  <a:latin typeface="Calibri" panose="020F0502020204030204" pitchFamily="34" charset="0"/>
                </a:rPr>
                <a:t>Normal Pregnancy :</a:t>
              </a:r>
              <a:r>
                <a:rPr kumimoji="0" lang="el-GR" sz="2400" b="1" i="0" u="none" strike="noStrike" kern="1200" cap="none" spc="0" normalizeH="0" baseline="0" noProof="0" dirty="0">
                  <a:ln>
                    <a:noFill/>
                  </a:ln>
                  <a:solidFill>
                    <a:srgbClr val="990000"/>
                  </a:solidFill>
                  <a:effectLst>
                    <a:outerShdw blurRad="38100" dist="38100" dir="2700000" algn="tl">
                      <a:srgbClr val="000000"/>
                    </a:outerShdw>
                  </a:effectLst>
                  <a:uLnTx/>
                  <a:uFillTx/>
                  <a:latin typeface="Calibri" panose="020F0502020204030204" pitchFamily="34" charset="0"/>
                  <a:ea typeface="Arial Unicode MS" panose="020B0604020202020204" pitchFamily="34" charset="-128"/>
                  <a:cs typeface="+mn-cs"/>
                </a:rPr>
                <a:t> ↑ </a:t>
              </a:r>
              <a:r>
                <a:rPr lang="en-US" sz="2000" dirty="0" err="1">
                  <a:solidFill>
                    <a:srgbClr val="990000"/>
                  </a:solidFill>
                  <a:effectLst>
                    <a:outerShdw blurRad="38100" dist="38100" dir="2700000" algn="tl">
                      <a:srgbClr val="000000"/>
                    </a:outerShdw>
                  </a:effectLst>
                </a:rPr>
                <a:t>Qp</a:t>
              </a:r>
              <a:r>
                <a:rPr lang="en-US" sz="2000" dirty="0">
                  <a:solidFill>
                    <a:srgbClr val="990000"/>
                  </a:solidFill>
                  <a:effectLst>
                    <a:outerShdw blurRad="38100" dist="38100" dir="2700000" algn="tl">
                      <a:srgbClr val="000000"/>
                    </a:outerShdw>
                  </a:effectLst>
                </a:rPr>
                <a:t> (GFR)</a:t>
              </a:r>
              <a:endParaRPr lang="el-GR" sz="2000" dirty="0">
                <a:solidFill>
                  <a:srgbClr val="990000"/>
                </a:solidFill>
                <a:effectLst>
                  <a:outerShdw blurRad="38100" dist="38100" dir="2700000" algn="tl">
                    <a:srgbClr val="000000"/>
                  </a:outerShdw>
                </a:effectLst>
              </a:endParaRPr>
            </a:p>
          </p:txBody>
        </p:sp>
      </p:grpSp>
      <p:sp>
        <p:nvSpPr>
          <p:cNvPr id="34821" name="Rectangle 5">
            <a:extLst>
              <a:ext uri="{FF2B5EF4-FFF2-40B4-BE49-F238E27FC236}">
                <a16:creationId xmlns:a16="http://schemas.microsoft.com/office/drawing/2014/main" id="{388BB4DD-386F-6FFA-3725-278F859EEFE5}"/>
              </a:ext>
            </a:extLst>
          </p:cNvPr>
          <p:cNvSpPr>
            <a:spLocks noChangeArrowheads="1"/>
          </p:cNvSpPr>
          <p:nvPr/>
        </p:nvSpPr>
        <p:spPr bwMode="auto">
          <a:xfrm>
            <a:off x="247651" y="6187207"/>
            <a:ext cx="99361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9900"/>
              </a:buClr>
              <a:buSzPct val="115000"/>
              <a:buChar char="•"/>
              <a:defRPr sz="3200" b="1">
                <a:solidFill>
                  <a:schemeClr val="bg1"/>
                </a:solidFill>
                <a:latin typeface="Tahoma" panose="020B0604030504040204" pitchFamily="34" charset="0"/>
                <a:ea typeface="Arial Unicode MS" pitchFamily="34" charset="-128"/>
              </a:defRPr>
            </a:lvl1pPr>
            <a:lvl2pPr marL="742950" indent="-285750">
              <a:spcBef>
                <a:spcPct val="20000"/>
              </a:spcBef>
              <a:buChar char="–"/>
              <a:defRPr sz="2800" b="1">
                <a:solidFill>
                  <a:schemeClr val="bg1"/>
                </a:solidFill>
                <a:latin typeface="Tahoma" panose="020B0604030504040204" pitchFamily="34" charset="0"/>
                <a:ea typeface="Arial Unicode MS" pitchFamily="34" charset="-128"/>
              </a:defRPr>
            </a:lvl2pPr>
            <a:lvl3pPr marL="1143000" indent="-228600">
              <a:spcBef>
                <a:spcPct val="20000"/>
              </a:spcBef>
              <a:buChar char="•"/>
              <a:defRPr sz="2400" b="1">
                <a:solidFill>
                  <a:schemeClr val="bg1"/>
                </a:solidFill>
                <a:latin typeface="Tahoma" panose="020B0604030504040204" pitchFamily="34" charset="0"/>
                <a:ea typeface="Arial Unicode MS" pitchFamily="34" charset="-128"/>
              </a:defRPr>
            </a:lvl3pPr>
            <a:lvl4pPr marL="1600200" indent="-228600">
              <a:spcBef>
                <a:spcPct val="20000"/>
              </a:spcBef>
              <a:buChar char="–"/>
              <a:defRPr sz="2000" b="1">
                <a:solidFill>
                  <a:schemeClr val="bg1"/>
                </a:solidFill>
                <a:latin typeface="Tahoma" panose="020B0604030504040204" pitchFamily="34" charset="0"/>
                <a:ea typeface="Arial Unicode MS" pitchFamily="34" charset="-128"/>
              </a:defRPr>
            </a:lvl4pPr>
            <a:lvl5pPr marL="2057400" indent="-228600">
              <a:spcBef>
                <a:spcPct val="20000"/>
              </a:spcBef>
              <a:buChar char="»"/>
              <a:defRPr sz="2000" b="1">
                <a:solidFill>
                  <a:schemeClr val="bg1"/>
                </a:solidFill>
                <a:latin typeface="Tahoma" panose="020B0604030504040204" pitchFamily="34" charset="0"/>
                <a:ea typeface="Arial Unicode MS" pitchFamily="34" charset="-128"/>
              </a:defRPr>
            </a:lvl5pPr>
            <a:lvl6pPr marL="25146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6pPr>
            <a:lvl7pPr marL="29718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7pPr>
            <a:lvl8pPr marL="34290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8pPr>
            <a:lvl9pPr marL="38862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9pPr>
          </a:lstStyle>
          <a:p>
            <a:pPr eaLnBrk="1" hangingPunct="1">
              <a:spcBef>
                <a:spcPct val="0"/>
              </a:spcBef>
              <a:buClrTx/>
              <a:buSzTx/>
              <a:buFontTx/>
              <a:buNone/>
            </a:pPr>
            <a:r>
              <a:rPr lang="el-GR" altLang="en-US" sz="1400" dirty="0" err="1">
                <a:solidFill>
                  <a:srgbClr val="FFFF00"/>
                </a:solidFill>
                <a:latin typeface="Calibri" panose="020F0502020204030204" pitchFamily="34" charset="0"/>
              </a:rPr>
              <a:t>Lindheimer</a:t>
            </a:r>
            <a:r>
              <a:rPr lang="el-GR" altLang="en-US" sz="1400" dirty="0">
                <a:solidFill>
                  <a:srgbClr val="FFFF00"/>
                </a:solidFill>
                <a:latin typeface="Calibri" panose="020F0502020204030204" pitchFamily="34" charset="0"/>
              </a:rPr>
              <a:t> MD </a:t>
            </a:r>
            <a:r>
              <a:rPr lang="en-US" altLang="en-US" sz="1400" dirty="0">
                <a:solidFill>
                  <a:srgbClr val="FFFF00"/>
                </a:solidFill>
                <a:latin typeface="Calibri" panose="020F0502020204030204" pitchFamily="34" charset="0"/>
              </a:rPr>
              <a:t>and Kanter D 			                </a:t>
            </a:r>
            <a:r>
              <a:rPr lang="el-GR" altLang="en-US" sz="1400" dirty="0">
                <a:solidFill>
                  <a:srgbClr val="FFFF00"/>
                </a:solidFill>
                <a:latin typeface="Calibri" panose="020F0502020204030204" pitchFamily="34" charset="0"/>
              </a:rPr>
              <a:t>		 </a:t>
            </a:r>
            <a:r>
              <a:rPr lang="en-US" altLang="en-US" sz="1400" dirty="0">
                <a:solidFill>
                  <a:srgbClr val="FFFF00"/>
                </a:solidFill>
                <a:latin typeface="Calibri" panose="020F0502020204030204" pitchFamily="34" charset="0"/>
              </a:rPr>
              <a:t>                    </a:t>
            </a:r>
            <a:r>
              <a:rPr lang="el-GR" altLang="en-US" sz="1400" dirty="0">
                <a:solidFill>
                  <a:srgbClr val="FFFF00"/>
                </a:solidFill>
                <a:latin typeface="Calibri" panose="020F0502020204030204" pitchFamily="34" charset="0"/>
              </a:rPr>
              <a:t> </a:t>
            </a:r>
            <a:r>
              <a:rPr lang="el-GR" altLang="en-US" sz="1400" dirty="0" err="1">
                <a:solidFill>
                  <a:srgbClr val="FFFF00"/>
                </a:solidFill>
                <a:latin typeface="Calibri" panose="020F0502020204030204" pitchFamily="34" charset="0"/>
              </a:rPr>
              <a:t>Obstet</a:t>
            </a:r>
            <a:r>
              <a:rPr lang="el-GR" altLang="en-US" sz="1400" dirty="0">
                <a:solidFill>
                  <a:srgbClr val="FFFF00"/>
                </a:solidFill>
                <a:latin typeface="Calibri" panose="020F0502020204030204" pitchFamily="34" charset="0"/>
              </a:rPr>
              <a:t> </a:t>
            </a:r>
            <a:r>
              <a:rPr lang="el-GR" altLang="en-US" sz="1400" dirty="0" err="1">
                <a:solidFill>
                  <a:srgbClr val="FFFF00"/>
                </a:solidFill>
                <a:latin typeface="Calibri" panose="020F0502020204030204" pitchFamily="34" charset="0"/>
              </a:rPr>
              <a:t>Gynecol</a:t>
            </a:r>
            <a:r>
              <a:rPr lang="el-GR" altLang="en-US" sz="1400" dirty="0">
                <a:solidFill>
                  <a:srgbClr val="FFFF00"/>
                </a:solidFill>
                <a:latin typeface="Calibri" panose="020F0502020204030204" pitchFamily="34" charset="0"/>
              </a:rPr>
              <a:t> 2010;115:365–75</a:t>
            </a:r>
          </a:p>
        </p:txBody>
      </p:sp>
      <p:sp>
        <p:nvSpPr>
          <p:cNvPr id="34823" name="TextBox 4">
            <a:extLst>
              <a:ext uri="{FF2B5EF4-FFF2-40B4-BE49-F238E27FC236}">
                <a16:creationId xmlns:a16="http://schemas.microsoft.com/office/drawing/2014/main" id="{D46B4B95-7853-1591-1175-2CC850053680}"/>
              </a:ext>
            </a:extLst>
          </p:cNvPr>
          <p:cNvSpPr txBox="1">
            <a:spLocks noChangeArrowheads="1"/>
          </p:cNvSpPr>
          <p:nvPr/>
        </p:nvSpPr>
        <p:spPr bwMode="auto">
          <a:xfrm>
            <a:off x="247650" y="6403231"/>
            <a:ext cx="99885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9900"/>
              </a:buClr>
              <a:buSzPct val="115000"/>
              <a:buChar char="•"/>
              <a:defRPr sz="3200" b="1">
                <a:solidFill>
                  <a:schemeClr val="bg1"/>
                </a:solidFill>
                <a:latin typeface="Tahoma" panose="020B0604030504040204" pitchFamily="34" charset="0"/>
                <a:ea typeface="Arial Unicode MS" pitchFamily="34" charset="-128"/>
              </a:defRPr>
            </a:lvl1pPr>
            <a:lvl2pPr marL="742950" indent="-285750">
              <a:spcBef>
                <a:spcPct val="20000"/>
              </a:spcBef>
              <a:buChar char="–"/>
              <a:defRPr sz="2800" b="1">
                <a:solidFill>
                  <a:schemeClr val="bg1"/>
                </a:solidFill>
                <a:latin typeface="Tahoma" panose="020B0604030504040204" pitchFamily="34" charset="0"/>
                <a:ea typeface="Arial Unicode MS" pitchFamily="34" charset="-128"/>
              </a:defRPr>
            </a:lvl2pPr>
            <a:lvl3pPr marL="1143000" indent="-228600">
              <a:spcBef>
                <a:spcPct val="20000"/>
              </a:spcBef>
              <a:buChar char="•"/>
              <a:defRPr sz="2400" b="1">
                <a:solidFill>
                  <a:schemeClr val="bg1"/>
                </a:solidFill>
                <a:latin typeface="Tahoma" panose="020B0604030504040204" pitchFamily="34" charset="0"/>
                <a:ea typeface="Arial Unicode MS" pitchFamily="34" charset="-128"/>
              </a:defRPr>
            </a:lvl3pPr>
            <a:lvl4pPr marL="1600200" indent="-228600">
              <a:spcBef>
                <a:spcPct val="20000"/>
              </a:spcBef>
              <a:buChar char="–"/>
              <a:defRPr sz="2000" b="1">
                <a:solidFill>
                  <a:schemeClr val="bg1"/>
                </a:solidFill>
                <a:latin typeface="Tahoma" panose="020B0604030504040204" pitchFamily="34" charset="0"/>
                <a:ea typeface="Arial Unicode MS" pitchFamily="34" charset="-128"/>
              </a:defRPr>
            </a:lvl4pPr>
            <a:lvl5pPr marL="2057400" indent="-228600">
              <a:spcBef>
                <a:spcPct val="20000"/>
              </a:spcBef>
              <a:buChar char="»"/>
              <a:defRPr sz="2000" b="1">
                <a:solidFill>
                  <a:schemeClr val="bg1"/>
                </a:solidFill>
                <a:latin typeface="Tahoma" panose="020B0604030504040204" pitchFamily="34" charset="0"/>
                <a:ea typeface="Arial Unicode MS" pitchFamily="34" charset="-128"/>
              </a:defRPr>
            </a:lvl5pPr>
            <a:lvl6pPr marL="25146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6pPr>
            <a:lvl7pPr marL="29718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7pPr>
            <a:lvl8pPr marL="34290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8pPr>
            <a:lvl9pPr marL="38862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itchFamily="34" charset="-128"/>
              </a:defRPr>
            </a:lvl9pPr>
          </a:lstStyle>
          <a:p>
            <a:pPr>
              <a:spcBef>
                <a:spcPct val="0"/>
              </a:spcBef>
              <a:buClrTx/>
              <a:buSzTx/>
              <a:buFontTx/>
              <a:buNone/>
            </a:pPr>
            <a:r>
              <a:rPr lang="en-US" altLang="el-GR" sz="1400" dirty="0" err="1">
                <a:solidFill>
                  <a:srgbClr val="FFFF00"/>
                </a:solidFill>
                <a:latin typeface="Calibri" panose="020F0502020204030204" pitchFamily="34" charset="0"/>
              </a:rPr>
              <a:t>Odutayo</a:t>
            </a:r>
            <a:r>
              <a:rPr lang="en-US" altLang="el-GR" sz="1400" dirty="0">
                <a:solidFill>
                  <a:srgbClr val="FFFF00"/>
                </a:solidFill>
                <a:latin typeface="Calibri" panose="020F0502020204030204" pitchFamily="34" charset="0"/>
              </a:rPr>
              <a:t> A and  </a:t>
            </a:r>
            <a:r>
              <a:rPr lang="en-US" altLang="el-GR" sz="1400" dirty="0" err="1">
                <a:solidFill>
                  <a:srgbClr val="FFFF00"/>
                </a:solidFill>
                <a:latin typeface="Calibri" panose="020F0502020204030204" pitchFamily="34" charset="0"/>
              </a:rPr>
              <a:t>Hladunevich</a:t>
            </a:r>
            <a:r>
              <a:rPr lang="en-US" altLang="el-GR" sz="1400" dirty="0">
                <a:solidFill>
                  <a:srgbClr val="FFFF00"/>
                </a:solidFill>
                <a:latin typeface="Calibri" panose="020F0502020204030204" pitchFamily="34" charset="0"/>
              </a:rPr>
              <a:t> M				                                   Clin J Am Soc Nephrol 2012;7: 2073–80 </a:t>
            </a:r>
            <a:endParaRPr lang="el-GR" altLang="el-GR" sz="1400" dirty="0">
              <a:solidFill>
                <a:srgbClr val="FFFF00"/>
              </a:solidFill>
              <a:latin typeface="Calibri" panose="020F0502020204030204" pitchFamily="34" charset="0"/>
            </a:endParaRPr>
          </a:p>
        </p:txBody>
      </p:sp>
      <p:sp>
        <p:nvSpPr>
          <p:cNvPr id="3" name="TextBox 1">
            <a:extLst>
              <a:ext uri="{FF2B5EF4-FFF2-40B4-BE49-F238E27FC236}">
                <a16:creationId xmlns:a16="http://schemas.microsoft.com/office/drawing/2014/main" id="{107F48BA-B92D-5FAC-7386-A10CC8DF03AA}"/>
              </a:ext>
            </a:extLst>
          </p:cNvPr>
          <p:cNvSpPr txBox="1">
            <a:spLocks noChangeArrowheads="1"/>
          </p:cNvSpPr>
          <p:nvPr/>
        </p:nvSpPr>
        <p:spPr bwMode="auto">
          <a:xfrm>
            <a:off x="677862" y="195287"/>
            <a:ext cx="8931275" cy="1096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9900"/>
              </a:buClr>
              <a:buSzPct val="115000"/>
              <a:buChar char="•"/>
              <a:defRPr sz="3200" b="1">
                <a:solidFill>
                  <a:schemeClr val="bg1"/>
                </a:solidFill>
                <a:latin typeface="Tahoma" panose="020B0604030504040204" pitchFamily="34" charset="0"/>
                <a:ea typeface="Arial Unicode MS" panose="020B0604020202020204" pitchFamily="34" charset="-128"/>
              </a:defRPr>
            </a:lvl1pPr>
            <a:lvl2pPr marL="742950" indent="-285750">
              <a:spcBef>
                <a:spcPct val="20000"/>
              </a:spcBef>
              <a:buChar char="–"/>
              <a:defRPr sz="2800" b="1">
                <a:solidFill>
                  <a:schemeClr val="bg1"/>
                </a:solidFill>
                <a:latin typeface="Tahoma" panose="020B0604030504040204" pitchFamily="34" charset="0"/>
                <a:ea typeface="Arial Unicode MS" panose="020B0604020202020204" pitchFamily="34" charset="-128"/>
              </a:defRPr>
            </a:lvl2pPr>
            <a:lvl3pPr marL="1143000" indent="-228600">
              <a:spcBef>
                <a:spcPct val="20000"/>
              </a:spcBef>
              <a:buChar char="•"/>
              <a:defRPr sz="2400" b="1">
                <a:solidFill>
                  <a:schemeClr val="bg1"/>
                </a:solidFill>
                <a:latin typeface="Tahoma" panose="020B0604030504040204" pitchFamily="34" charset="0"/>
                <a:ea typeface="Arial Unicode MS" panose="020B0604020202020204" pitchFamily="34" charset="-128"/>
              </a:defRPr>
            </a:lvl3pPr>
            <a:lvl4pPr marL="1600200" indent="-228600">
              <a:spcBef>
                <a:spcPct val="20000"/>
              </a:spcBef>
              <a:buChar char="–"/>
              <a:defRPr sz="2000" b="1">
                <a:solidFill>
                  <a:schemeClr val="bg1"/>
                </a:solidFill>
                <a:latin typeface="Tahoma" panose="020B0604030504040204" pitchFamily="34" charset="0"/>
                <a:ea typeface="Arial Unicode MS" panose="020B0604020202020204" pitchFamily="34" charset="-128"/>
              </a:defRPr>
            </a:lvl4pPr>
            <a:lvl5pPr marL="2057400" indent="-228600">
              <a:spcBef>
                <a:spcPct val="20000"/>
              </a:spcBef>
              <a:buChar char="»"/>
              <a:defRPr sz="2000" b="1">
                <a:solidFill>
                  <a:schemeClr val="bg1"/>
                </a:solidFill>
                <a:latin typeface="Tahoma" panose="020B0604030504040204" pitchFamily="34" charset="0"/>
                <a:ea typeface="Arial Unicode MS" panose="020B0604020202020204" pitchFamily="34" charset="-128"/>
              </a:defRPr>
            </a:lvl5pPr>
            <a:lvl6pPr marL="25146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6pPr>
            <a:lvl7pPr marL="29718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7pPr>
            <a:lvl8pPr marL="34290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8pPr>
            <a:lvl9pPr marL="3886200" indent="-228600" eaLnBrk="0" fontAlgn="base" hangingPunct="0">
              <a:spcBef>
                <a:spcPct val="20000"/>
              </a:spcBef>
              <a:spcAft>
                <a:spcPct val="0"/>
              </a:spcAft>
              <a:buChar char="»"/>
              <a:defRPr sz="2000" b="1">
                <a:solidFill>
                  <a:schemeClr val="bg1"/>
                </a:solidFill>
                <a:latin typeface="Tahoma" panose="020B0604030504040204" pitchFamily="34" charset="0"/>
                <a:ea typeface="Arial Unicode MS" panose="020B0604020202020204" pitchFamily="34" charset="-128"/>
              </a:defRPr>
            </a:lvl9pPr>
          </a:lstStyle>
          <a:p>
            <a:pPr lvl="1" algn="ctr">
              <a:lnSpc>
                <a:spcPct val="150000"/>
              </a:lnSpc>
              <a:spcBef>
                <a:spcPct val="0"/>
              </a:spcBef>
              <a:buFontTx/>
              <a:buNone/>
            </a:pPr>
            <a:r>
              <a:rPr lang="en-US" altLang="el-GR" sz="2200" u="sng" dirty="0">
                <a:solidFill>
                  <a:srgbClr val="FFFF00"/>
                </a:solidFill>
                <a:latin typeface="Calibri" panose="020F0502020204030204" pitchFamily="34" charset="0"/>
              </a:rPr>
              <a:t>NORMAL ALTERATIONS </a:t>
            </a:r>
            <a:r>
              <a:rPr lang="en-US" altLang="el-GR" sz="2200" dirty="0">
                <a:solidFill>
                  <a:srgbClr val="FFFF00"/>
                </a:solidFill>
                <a:latin typeface="Calibri" panose="020F0502020204030204" pitchFamily="34" charset="0"/>
              </a:rPr>
              <a:t>of kidney function in </a:t>
            </a:r>
            <a:r>
              <a:rPr lang="en-US" altLang="el-GR" sz="2200" u="sng" dirty="0">
                <a:solidFill>
                  <a:srgbClr val="FFFF00"/>
                </a:solidFill>
                <a:latin typeface="Calibri" panose="020F0502020204030204" pitchFamily="34" charset="0"/>
              </a:rPr>
              <a:t>normal pregnancy</a:t>
            </a:r>
            <a:endParaRPr lang="el-GR" altLang="el-GR" sz="2200" u="sng" dirty="0">
              <a:solidFill>
                <a:srgbClr val="FFFF00"/>
              </a:solidFill>
              <a:latin typeface="Calibri" panose="020F0502020204030204" pitchFamily="34" charset="0"/>
            </a:endParaRPr>
          </a:p>
          <a:p>
            <a:pPr algn="ctr">
              <a:lnSpc>
                <a:spcPct val="150000"/>
              </a:lnSpc>
              <a:spcBef>
                <a:spcPct val="0"/>
              </a:spcBef>
              <a:buClrTx/>
              <a:buSzTx/>
              <a:buFontTx/>
              <a:buNone/>
            </a:pPr>
            <a:r>
              <a:rPr lang="el-GR" altLang="el-GR" sz="2400" i="1" dirty="0">
                <a:solidFill>
                  <a:srgbClr val="00FFFF"/>
                </a:solidFill>
                <a:effectLst>
                  <a:outerShdw blurRad="38100" dist="38100" dir="2700000" algn="tl">
                    <a:srgbClr val="000000">
                      <a:alpha val="43137"/>
                    </a:srgbClr>
                  </a:outerShdw>
                </a:effectLst>
                <a:latin typeface="Calibri" panose="020F0502020204030204" pitchFamily="34" charset="0"/>
              </a:rPr>
              <a:t> </a:t>
            </a:r>
            <a:r>
              <a:rPr lang="en-US" altLang="el-GR" sz="2400" i="1" dirty="0">
                <a:solidFill>
                  <a:srgbClr val="00FFFF"/>
                </a:solidFill>
                <a:effectLst>
                  <a:outerShdw blurRad="38100" dist="38100" dir="2700000" algn="tl">
                    <a:srgbClr val="000000">
                      <a:alpha val="43137"/>
                    </a:srgbClr>
                  </a:outerShdw>
                </a:effectLst>
                <a:latin typeface="Calibri" panose="020F0502020204030204" pitchFamily="34" charset="0"/>
              </a:rPr>
              <a:t>STRESS test  !!</a:t>
            </a:r>
            <a:endParaRPr lang="el-GR" altLang="el-GR" sz="2400" i="1" dirty="0">
              <a:solidFill>
                <a:srgbClr val="00FFFF"/>
              </a:solidFill>
              <a:effectLst>
                <a:outerShdw blurRad="38100" dist="38100" dir="2700000" algn="tl">
                  <a:srgbClr val="000000">
                    <a:alpha val="43137"/>
                  </a:srgbClr>
                </a:outerShdw>
              </a:effectLst>
              <a:latin typeface="Calibri" panose="020F0502020204030204" pitchFamily="34" charset="0"/>
            </a:endParaRPr>
          </a:p>
        </p:txBody>
      </p:sp>
      <p:sp>
        <p:nvSpPr>
          <p:cNvPr id="4" name="TextBox 3">
            <a:extLst>
              <a:ext uri="{FF2B5EF4-FFF2-40B4-BE49-F238E27FC236}">
                <a16:creationId xmlns:a16="http://schemas.microsoft.com/office/drawing/2014/main" id="{21F8719F-1E1E-D486-69FC-98CC2261C9E5}"/>
              </a:ext>
            </a:extLst>
          </p:cNvPr>
          <p:cNvSpPr txBox="1"/>
          <p:nvPr/>
        </p:nvSpPr>
        <p:spPr>
          <a:xfrm>
            <a:off x="6007596" y="2103239"/>
            <a:ext cx="2088232" cy="461665"/>
          </a:xfrm>
          <a:prstGeom prst="rect">
            <a:avLst/>
          </a:prstGeom>
          <a:solidFill>
            <a:srgbClr val="FFFF00"/>
          </a:solidFill>
          <a:ln>
            <a:solidFill>
              <a:srgbClr val="FF0000"/>
            </a:solidFill>
          </a:ln>
        </p:spPr>
        <p:txBody>
          <a:bodyPr wrap="square" rtlCol="0">
            <a:spAutoFit/>
          </a:bodyPr>
          <a:lstStyle>
            <a:defPPr>
              <a:defRPr lang="el-GR"/>
            </a:defPPr>
            <a:lvl1pPr algn="ctr">
              <a:defRPr sz="2400" i="1">
                <a:solidFill>
                  <a:srgbClr val="C00000"/>
                </a:solidFill>
                <a:effectLst>
                  <a:outerShdw blurRad="38100" dist="38100" dir="2700000" algn="tl">
                    <a:srgbClr val="000000">
                      <a:alpha val="43137"/>
                    </a:srgbClr>
                  </a:outerShdw>
                </a:effectLst>
              </a:defRPr>
            </a:lvl1pPr>
          </a:lstStyle>
          <a:p>
            <a:r>
              <a:rPr lang="en-US" dirty="0">
                <a:solidFill>
                  <a:schemeClr val="tx1"/>
                </a:solidFill>
              </a:rPr>
              <a:t> </a:t>
            </a:r>
            <a:r>
              <a:rPr lang="el-GR" sz="2400" dirty="0">
                <a:solidFill>
                  <a:schemeClr val="tx1"/>
                </a:solidFill>
                <a:effectLst>
                  <a:outerShdw blurRad="38100" dist="38100" dir="2700000" algn="tl">
                    <a:srgbClr val="000000"/>
                  </a:outerShdw>
                </a:effectLst>
              </a:rPr>
              <a:t>↑ </a:t>
            </a:r>
            <a:r>
              <a:rPr lang="en-US" dirty="0">
                <a:solidFill>
                  <a:schemeClr val="tx1"/>
                </a:solidFill>
              </a:rPr>
              <a:t>GFR ~ 40 %</a:t>
            </a:r>
            <a:endParaRPr lang="el-GR" dirty="0">
              <a:solidFill>
                <a:schemeClr val="tx1"/>
              </a:solidFill>
            </a:endParaRPr>
          </a:p>
        </p:txBody>
      </p:sp>
    </p:spTree>
  </p:cSld>
  <p:clrMapOvr>
    <a:masterClrMapping/>
  </p:clrMapOvr>
</p:sld>
</file>

<file path=ppt/theme/theme1.xml><?xml version="1.0" encoding="utf-8"?>
<a:theme xmlns:a="http://schemas.openxmlformats.org/drawingml/2006/main" name="Προεπιλεγμένη σχεδίαση">
  <a:themeElements>
    <a:clrScheme name="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Προεπιλεγμένη σχεδίαση">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Προεπιλεγμένη σχεδίαση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Προεπιλεγμένη σχεδίαση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Προεπιλεγμένη σχεδίαση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Προεπιλεγμένη σχεδίαση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Προεπιλεγμένη σχεδίαση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Προεπιλεγμένη σχεδίαση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Προεπιλεγμένη σχεδίαση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Προεπιλεγμένη σχεδίαση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Προεπιλεγμένη σχεδίαση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Προεπιλεγμένη σχεδίαση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Προεπιλεγμένη σχεδίαση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17726</TotalTime>
  <Words>3787</Words>
  <Application>Microsoft Office PowerPoint</Application>
  <PresentationFormat>Διαφάνειες 35 χιλ.</PresentationFormat>
  <Paragraphs>366</Paragraphs>
  <Slides>53</Slides>
  <Notes>10</Notes>
  <HiddenSlides>0</HiddenSlides>
  <MMClips>0</MMClips>
  <ScaleCrop>false</ScaleCrop>
  <HeadingPairs>
    <vt:vector size="6" baseType="variant">
      <vt:variant>
        <vt:lpstr>Γραμματοσειρές που χρησιμοποιούνται</vt:lpstr>
      </vt:variant>
      <vt:variant>
        <vt:i4>4</vt:i4>
      </vt:variant>
      <vt:variant>
        <vt:lpstr>Θέμα</vt:lpstr>
      </vt:variant>
      <vt:variant>
        <vt:i4>1</vt:i4>
      </vt:variant>
      <vt:variant>
        <vt:lpstr>Τίτλοι διαφανειών</vt:lpstr>
      </vt:variant>
      <vt:variant>
        <vt:i4>53</vt:i4>
      </vt:variant>
    </vt:vector>
  </HeadingPairs>
  <TitlesOfParts>
    <vt:vector size="58" baseType="lpstr">
      <vt:lpstr>Arial</vt:lpstr>
      <vt:lpstr>Calibri</vt:lpstr>
      <vt:lpstr>Tahoma</vt:lpstr>
      <vt:lpstr>Wingdings</vt:lpstr>
      <vt:lpstr>Προεπιλεγμένη σχεδίαση</vt:lpstr>
      <vt:lpstr>Hypertensive disorders of pregnancy and CKD</vt:lpstr>
      <vt:lpstr>OUTLINE</vt:lpstr>
      <vt:lpstr>Παρουσίαση του PowerPoint</vt:lpstr>
      <vt:lpstr>PRE-ECLAMPSIA</vt:lpstr>
      <vt:lpstr>Alternative definition/ ‘Atypical’  Pre-eclampsia (no proteinuria / OR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Pre-eclampsia and Proteinuria</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Levels rise proportionally to the severity of the preeclamptic disorder</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Risk factors for development of pre-eclampsia include … maternal cardiovascular co-morbidities !!</vt:lpstr>
      <vt:lpstr>Cardiovascular risk factors and Pre eclampsia</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Residual morbidity after pre eclampsia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user</dc:creator>
  <cp:lastModifiedBy>Chrysostomos Dimitriadis</cp:lastModifiedBy>
  <cp:revision>1250</cp:revision>
  <dcterms:created xsi:type="dcterms:W3CDTF">2009-01-20T17:05:36Z</dcterms:created>
  <dcterms:modified xsi:type="dcterms:W3CDTF">2023-10-19T05:09:26Z</dcterms:modified>
</cp:coreProperties>
</file>