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56" r:id="rId2"/>
    <p:sldId id="8231" r:id="rId3"/>
    <p:sldId id="1498" r:id="rId4"/>
    <p:sldId id="265" r:id="rId5"/>
    <p:sldId id="8228" r:id="rId6"/>
    <p:sldId id="757" r:id="rId7"/>
    <p:sldId id="1527" r:id="rId8"/>
    <p:sldId id="1507" r:id="rId9"/>
    <p:sldId id="1525" r:id="rId10"/>
    <p:sldId id="1508" r:id="rId11"/>
    <p:sldId id="1509" r:id="rId12"/>
    <p:sldId id="267" r:id="rId13"/>
    <p:sldId id="268" r:id="rId14"/>
    <p:sldId id="266" r:id="rId15"/>
    <p:sldId id="257" r:id="rId16"/>
    <p:sldId id="258" r:id="rId17"/>
    <p:sldId id="261" r:id="rId18"/>
    <p:sldId id="262" r:id="rId19"/>
    <p:sldId id="260" r:id="rId20"/>
    <p:sldId id="8232" r:id="rId21"/>
    <p:sldId id="8233" r:id="rId22"/>
    <p:sldId id="8234" r:id="rId23"/>
    <p:sldId id="8235" r:id="rId24"/>
    <p:sldId id="26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E6F596-813F-47AE-9F25-370462353DA3}" v="55" dt="2023-10-18T15:30:40.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8EB24E-F609-423E-AC07-6E2C1EF87C8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66FC78E-375E-4F0C-95D7-608E618F5E00}">
      <dgm:prSet/>
      <dgm:spPr/>
      <dgm:t>
        <a:bodyPr/>
        <a:lstStyle/>
        <a:p>
          <a:pPr>
            <a:lnSpc>
              <a:spcPct val="100000"/>
            </a:lnSpc>
          </a:pPr>
          <a:r>
            <a:rPr lang="en-US" dirty="0"/>
            <a:t>achieving thorough decongestion without residual volume overload. Nevertheless, the optimal stopping point of decongestive therapy is often difficult to determine, as alluded to above. </a:t>
          </a:r>
        </a:p>
      </dgm:t>
    </dgm:pt>
    <dgm:pt modelId="{6FAE2360-9D8F-4C5C-BA08-4B7342F1E09E}" type="parTrans" cxnId="{4795EC38-CE3A-4E33-B272-E33D8F295748}">
      <dgm:prSet/>
      <dgm:spPr/>
      <dgm:t>
        <a:bodyPr/>
        <a:lstStyle/>
        <a:p>
          <a:endParaRPr lang="en-US"/>
        </a:p>
      </dgm:t>
    </dgm:pt>
    <dgm:pt modelId="{91D20872-E01D-488F-9065-42F78CDE4CBC}" type="sibTrans" cxnId="{4795EC38-CE3A-4E33-B272-E33D8F295748}">
      <dgm:prSet/>
      <dgm:spPr/>
      <dgm:t>
        <a:bodyPr/>
        <a:lstStyle/>
        <a:p>
          <a:endParaRPr lang="en-US"/>
        </a:p>
      </dgm:t>
    </dgm:pt>
    <dgm:pt modelId="{232814AD-2C23-4E2C-A560-BEFB7A2D74A1}">
      <dgm:prSet/>
      <dgm:spPr/>
      <dgm:t>
        <a:bodyPr/>
        <a:lstStyle/>
        <a:p>
          <a:pPr>
            <a:lnSpc>
              <a:spcPct val="100000"/>
            </a:lnSpc>
          </a:pPr>
          <a:r>
            <a:rPr lang="en-US" dirty="0"/>
            <a:t>Ensuring adequate perfusion pressures to guarantee organ perfusion. </a:t>
          </a:r>
        </a:p>
      </dgm:t>
    </dgm:pt>
    <dgm:pt modelId="{9917F5AE-0B82-4C83-972F-0BB715E2D89E}" type="parTrans" cxnId="{A2E9F746-2088-4B54-BFEE-2B2D21E0D990}">
      <dgm:prSet/>
      <dgm:spPr/>
      <dgm:t>
        <a:bodyPr/>
        <a:lstStyle/>
        <a:p>
          <a:endParaRPr lang="en-US"/>
        </a:p>
      </dgm:t>
    </dgm:pt>
    <dgm:pt modelId="{50EF00E2-79AD-4A92-B5C5-0A75695BB67D}" type="sibTrans" cxnId="{A2E9F746-2088-4B54-BFEE-2B2D21E0D990}">
      <dgm:prSet/>
      <dgm:spPr/>
      <dgm:t>
        <a:bodyPr/>
        <a:lstStyle/>
        <a:p>
          <a:endParaRPr lang="en-US"/>
        </a:p>
      </dgm:t>
    </dgm:pt>
    <dgm:pt modelId="{9824BE77-609C-499C-912B-F5203943257A}">
      <dgm:prSet/>
      <dgm:spPr/>
      <dgm:t>
        <a:bodyPr/>
        <a:lstStyle/>
        <a:p>
          <a:pPr>
            <a:lnSpc>
              <a:spcPct val="100000"/>
            </a:lnSpc>
          </a:pPr>
          <a:r>
            <a:rPr lang="en-US" b="0" i="0" dirty="0"/>
            <a:t>the restoration of fluid balance must be cautious to prevent any hemodynamic instability, or it may restore the osmotic gradient within the loop of Henle.</a:t>
          </a:r>
          <a:endParaRPr lang="en-US" dirty="0"/>
        </a:p>
      </dgm:t>
    </dgm:pt>
    <dgm:pt modelId="{6087DD09-0CBE-4BE9-97E4-5D29C798FF63}" type="parTrans" cxnId="{0E6E1C93-EB2B-4405-95B0-D25882F30E26}">
      <dgm:prSet/>
      <dgm:spPr/>
      <dgm:t>
        <a:bodyPr/>
        <a:lstStyle/>
        <a:p>
          <a:endParaRPr lang="en-US"/>
        </a:p>
      </dgm:t>
    </dgm:pt>
    <dgm:pt modelId="{87E56FD0-9FF5-44E1-97C7-9D77177B686B}" type="sibTrans" cxnId="{0E6E1C93-EB2B-4405-95B0-D25882F30E26}">
      <dgm:prSet/>
      <dgm:spPr/>
      <dgm:t>
        <a:bodyPr/>
        <a:lstStyle/>
        <a:p>
          <a:endParaRPr lang="en-US"/>
        </a:p>
      </dgm:t>
    </dgm:pt>
    <dgm:pt modelId="{86623A8A-7D27-45EC-805D-615242C969ED}">
      <dgm:prSet/>
      <dgm:spPr/>
      <dgm:t>
        <a:bodyPr/>
        <a:lstStyle/>
        <a:p>
          <a:pPr>
            <a:lnSpc>
              <a:spcPct val="100000"/>
            </a:lnSpc>
          </a:pPr>
          <a:endParaRPr lang="en-US" dirty="0"/>
        </a:p>
      </dgm:t>
    </dgm:pt>
    <dgm:pt modelId="{75D29122-5CE4-4ACC-B6B0-694E3539CE30}" type="parTrans" cxnId="{D649BD7A-BB62-4628-BA0A-8F8A5DDD5699}">
      <dgm:prSet/>
      <dgm:spPr/>
      <dgm:t>
        <a:bodyPr/>
        <a:lstStyle/>
        <a:p>
          <a:endParaRPr lang="en-US"/>
        </a:p>
      </dgm:t>
    </dgm:pt>
    <dgm:pt modelId="{6E91B659-9183-489B-A681-812C54B7B291}" type="sibTrans" cxnId="{D649BD7A-BB62-4628-BA0A-8F8A5DDD5699}">
      <dgm:prSet/>
      <dgm:spPr/>
      <dgm:t>
        <a:bodyPr/>
        <a:lstStyle/>
        <a:p>
          <a:endParaRPr lang="en-US"/>
        </a:p>
      </dgm:t>
    </dgm:pt>
    <dgm:pt modelId="{E1BBE1DA-DF0F-4EE5-A9DB-A00C745A5072}">
      <dgm:prSet/>
      <dgm:spPr/>
      <dgm:t>
        <a:bodyPr/>
        <a:lstStyle/>
        <a:p>
          <a:pPr>
            <a:lnSpc>
              <a:spcPct val="100000"/>
            </a:lnSpc>
          </a:pPr>
          <a:r>
            <a:rPr lang="en-US" b="0" i="0" dirty="0"/>
            <a:t>when the ultrafiltration rate significantly exceeds the plasma refill rate, there is intravascular volume depletion, which in preload-dependent HF patients can lead to a further decrease in cardiac output.</a:t>
          </a:r>
          <a:endParaRPr lang="en-US" dirty="0"/>
        </a:p>
      </dgm:t>
    </dgm:pt>
    <dgm:pt modelId="{D3ECC8D3-46FC-44F3-A7AB-35EE14D6890B}" type="parTrans" cxnId="{97F1869A-073B-445D-B0EC-520573328D5C}">
      <dgm:prSet/>
      <dgm:spPr/>
      <dgm:t>
        <a:bodyPr/>
        <a:lstStyle/>
        <a:p>
          <a:endParaRPr lang="el-GR"/>
        </a:p>
      </dgm:t>
    </dgm:pt>
    <dgm:pt modelId="{1B2861E3-B49B-4825-A3F0-A4F292154A29}" type="sibTrans" cxnId="{97F1869A-073B-445D-B0EC-520573328D5C}">
      <dgm:prSet/>
      <dgm:spPr/>
      <dgm:t>
        <a:bodyPr/>
        <a:lstStyle/>
        <a:p>
          <a:endParaRPr lang="el-GR"/>
        </a:p>
      </dgm:t>
    </dgm:pt>
    <dgm:pt modelId="{F478AF33-5FB5-4E22-B20A-8CE3765CAD42}" type="pres">
      <dgm:prSet presAssocID="{B98EB24E-F609-423E-AC07-6E2C1EF87C87}" presName="root" presStyleCnt="0">
        <dgm:presLayoutVars>
          <dgm:dir/>
          <dgm:resizeHandles val="exact"/>
        </dgm:presLayoutVars>
      </dgm:prSet>
      <dgm:spPr/>
    </dgm:pt>
    <dgm:pt modelId="{155E31B7-A770-40EA-858D-64E8CC8EFD38}" type="pres">
      <dgm:prSet presAssocID="{A66FC78E-375E-4F0C-95D7-608E618F5E00}" presName="compNode" presStyleCnt="0"/>
      <dgm:spPr/>
    </dgm:pt>
    <dgm:pt modelId="{3C09A0FD-F6E3-4991-869E-170008ABC2B2}" type="pres">
      <dgm:prSet presAssocID="{A66FC78E-375E-4F0C-95D7-608E618F5E00}" presName="bgRect" presStyleLbl="bgShp" presStyleIdx="0" presStyleCnt="5" custLinFactNeighborY="-1057"/>
      <dgm:spPr/>
    </dgm:pt>
    <dgm:pt modelId="{BE6EB5F6-93E3-40A9-961B-9E6F720E71A4}" type="pres">
      <dgm:prSet presAssocID="{A66FC78E-375E-4F0C-95D7-608E618F5E0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d Bump"/>
        </a:ext>
      </dgm:extLst>
    </dgm:pt>
    <dgm:pt modelId="{8E02FCF2-5E0B-4975-A8A8-F8173B696DFD}" type="pres">
      <dgm:prSet presAssocID="{A66FC78E-375E-4F0C-95D7-608E618F5E00}" presName="spaceRect" presStyleCnt="0"/>
      <dgm:spPr/>
    </dgm:pt>
    <dgm:pt modelId="{08BF3C94-8C20-40DA-B239-4F6DA70D8B7C}" type="pres">
      <dgm:prSet presAssocID="{A66FC78E-375E-4F0C-95D7-608E618F5E00}" presName="parTx" presStyleLbl="revTx" presStyleIdx="0" presStyleCnt="5" custScaleX="113612" custScaleY="76019" custLinFactNeighborX="4086" custLinFactNeighborY="83480">
        <dgm:presLayoutVars>
          <dgm:chMax val="0"/>
          <dgm:chPref val="0"/>
        </dgm:presLayoutVars>
      </dgm:prSet>
      <dgm:spPr/>
    </dgm:pt>
    <dgm:pt modelId="{0F23534B-19CB-4FF4-A4EE-A2B9FF18CBCE}" type="pres">
      <dgm:prSet presAssocID="{91D20872-E01D-488F-9065-42F78CDE4CBC}" presName="sibTrans" presStyleCnt="0"/>
      <dgm:spPr/>
    </dgm:pt>
    <dgm:pt modelId="{9E0D69FE-9829-45CF-83FB-71B6DC0E9CCE}" type="pres">
      <dgm:prSet presAssocID="{232814AD-2C23-4E2C-A560-BEFB7A2D74A1}" presName="compNode" presStyleCnt="0"/>
      <dgm:spPr/>
    </dgm:pt>
    <dgm:pt modelId="{4B8FACCF-055F-4D53-88EC-D7DD18465873}" type="pres">
      <dgm:prSet presAssocID="{232814AD-2C23-4E2C-A560-BEFB7A2D74A1}" presName="bgRect" presStyleLbl="bgShp" presStyleIdx="1" presStyleCnt="5"/>
      <dgm:spPr/>
    </dgm:pt>
    <dgm:pt modelId="{AE9B442B-EF73-48C1-9649-11D81568FAAA}" type="pres">
      <dgm:prSet presAssocID="{232814AD-2C23-4E2C-A560-BEFB7A2D74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Ενδοφλέβιος ορός"/>
        </a:ext>
      </dgm:extLst>
    </dgm:pt>
    <dgm:pt modelId="{5BDA3D43-E82E-4A8C-B411-975C2B5063CA}" type="pres">
      <dgm:prSet presAssocID="{232814AD-2C23-4E2C-A560-BEFB7A2D74A1}" presName="spaceRect" presStyleCnt="0"/>
      <dgm:spPr/>
    </dgm:pt>
    <dgm:pt modelId="{DD7C37BF-3E0A-4794-8DEF-303610CECDA1}" type="pres">
      <dgm:prSet presAssocID="{232814AD-2C23-4E2C-A560-BEFB7A2D74A1}" presName="parTx" presStyleLbl="revTx" presStyleIdx="1" presStyleCnt="5" custLinFactNeighborY="72536">
        <dgm:presLayoutVars>
          <dgm:chMax val="0"/>
          <dgm:chPref val="0"/>
        </dgm:presLayoutVars>
      </dgm:prSet>
      <dgm:spPr/>
    </dgm:pt>
    <dgm:pt modelId="{F8F08702-C78A-4D8E-8BA4-93389F4E4FF8}" type="pres">
      <dgm:prSet presAssocID="{50EF00E2-79AD-4A92-B5C5-0A75695BB67D}" presName="sibTrans" presStyleCnt="0"/>
      <dgm:spPr/>
    </dgm:pt>
    <dgm:pt modelId="{CDECD642-11E5-4929-8EC0-2ABE1FE0CCBF}" type="pres">
      <dgm:prSet presAssocID="{9824BE77-609C-499C-912B-F5203943257A}" presName="compNode" presStyleCnt="0"/>
      <dgm:spPr/>
    </dgm:pt>
    <dgm:pt modelId="{65D41D96-B1FA-4BBC-A99A-FE4319C11188}" type="pres">
      <dgm:prSet presAssocID="{9824BE77-609C-499C-912B-F5203943257A}" presName="bgRect" presStyleLbl="bgShp" presStyleIdx="2" presStyleCnt="5"/>
      <dgm:spPr/>
    </dgm:pt>
    <dgm:pt modelId="{D01B96F0-9BBB-42D2-A01F-DF8165CB50D9}" type="pres">
      <dgm:prSet presAssocID="{9824BE77-609C-499C-912B-F5203943257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Φάρμακο"/>
        </a:ext>
      </dgm:extLst>
    </dgm:pt>
    <dgm:pt modelId="{050C47DA-6AD8-448A-B945-CDB69093A64F}" type="pres">
      <dgm:prSet presAssocID="{9824BE77-609C-499C-912B-F5203943257A}" presName="spaceRect" presStyleCnt="0"/>
      <dgm:spPr/>
    </dgm:pt>
    <dgm:pt modelId="{8A0CF36C-10C8-4C93-8360-EEC3754A6B27}" type="pres">
      <dgm:prSet presAssocID="{9824BE77-609C-499C-912B-F5203943257A}" presName="parTx" presStyleLbl="revTx" presStyleIdx="2" presStyleCnt="5" custLinFactNeighborX="-781" custLinFactNeighborY="91470">
        <dgm:presLayoutVars>
          <dgm:chMax val="0"/>
          <dgm:chPref val="0"/>
        </dgm:presLayoutVars>
      </dgm:prSet>
      <dgm:spPr/>
    </dgm:pt>
    <dgm:pt modelId="{612F67C2-0567-4034-B9BE-752D71BEE0F9}" type="pres">
      <dgm:prSet presAssocID="{87E56FD0-9FF5-44E1-97C7-9D77177B686B}" presName="sibTrans" presStyleCnt="0"/>
      <dgm:spPr/>
    </dgm:pt>
    <dgm:pt modelId="{8301E394-CD3D-498B-88B2-CB8BC7424CEB}" type="pres">
      <dgm:prSet presAssocID="{86623A8A-7D27-45EC-805D-615242C969ED}" presName="compNode" presStyleCnt="0"/>
      <dgm:spPr/>
    </dgm:pt>
    <dgm:pt modelId="{8179EFF6-1A67-48C7-9A38-4AA4BD9E858B}" type="pres">
      <dgm:prSet presAssocID="{86623A8A-7D27-45EC-805D-615242C969ED}" presName="bgRect" presStyleLbl="bgShp" presStyleIdx="3" presStyleCnt="5"/>
      <dgm:spPr/>
    </dgm:pt>
    <dgm:pt modelId="{5C76FF0B-1F22-4880-815C-BDAACA3CF156}" type="pres">
      <dgm:prSet presAssocID="{86623A8A-7D27-45EC-805D-615242C969E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rt Organ"/>
        </a:ext>
      </dgm:extLst>
    </dgm:pt>
    <dgm:pt modelId="{CC756AC9-05E4-4020-9D54-96423C6DC98D}" type="pres">
      <dgm:prSet presAssocID="{86623A8A-7D27-45EC-805D-615242C969ED}" presName="spaceRect" presStyleCnt="0"/>
      <dgm:spPr/>
    </dgm:pt>
    <dgm:pt modelId="{7FD55F39-232B-4D1E-8362-F87BFD860F43}" type="pres">
      <dgm:prSet presAssocID="{86623A8A-7D27-45EC-805D-615242C969ED}" presName="parTx" presStyleLbl="revTx" presStyleIdx="3" presStyleCnt="5">
        <dgm:presLayoutVars>
          <dgm:chMax val="0"/>
          <dgm:chPref val="0"/>
        </dgm:presLayoutVars>
      </dgm:prSet>
      <dgm:spPr/>
    </dgm:pt>
    <dgm:pt modelId="{C2227596-365A-4164-8043-E015046C49D6}" type="pres">
      <dgm:prSet presAssocID="{6E91B659-9183-489B-A681-812C54B7B291}" presName="sibTrans" presStyleCnt="0"/>
      <dgm:spPr/>
    </dgm:pt>
    <dgm:pt modelId="{1907316A-BDC4-4E6F-A4F2-8A4866D58336}" type="pres">
      <dgm:prSet presAssocID="{E1BBE1DA-DF0F-4EE5-A9DB-A00C745A5072}" presName="compNode" presStyleCnt="0"/>
      <dgm:spPr/>
    </dgm:pt>
    <dgm:pt modelId="{4FFEBE28-0775-4F4F-820B-A8E42E30489D}" type="pres">
      <dgm:prSet presAssocID="{E1BBE1DA-DF0F-4EE5-A9DB-A00C745A5072}" presName="bgRect" presStyleLbl="bgShp" presStyleIdx="4" presStyleCnt="5"/>
      <dgm:spPr/>
    </dgm:pt>
    <dgm:pt modelId="{27533553-A122-47C7-93D0-229DE67AE4C5}" type="pres">
      <dgm:prSet presAssocID="{E1BBE1DA-DF0F-4EE5-A9DB-A00C745A5072}" presName="iconRect" presStyleLbl="node1" presStyleIdx="4" presStyleCnt="5"/>
      <dgm:spPr/>
    </dgm:pt>
    <dgm:pt modelId="{8BF0F8AB-2CCC-4B4A-B214-91E7E1BFDEDC}" type="pres">
      <dgm:prSet presAssocID="{E1BBE1DA-DF0F-4EE5-A9DB-A00C745A5072}" presName="spaceRect" presStyleCnt="0"/>
      <dgm:spPr/>
    </dgm:pt>
    <dgm:pt modelId="{E1CF4533-F3E9-4F59-AF82-4A7A5B17893D}" type="pres">
      <dgm:prSet presAssocID="{E1BBE1DA-DF0F-4EE5-A9DB-A00C745A5072}" presName="parTx" presStyleLbl="revTx" presStyleIdx="4" presStyleCnt="5" custScaleX="106207" custLinFactY="-100000" custLinFactNeighborX="2646" custLinFactNeighborY="-155132">
        <dgm:presLayoutVars>
          <dgm:chMax val="0"/>
          <dgm:chPref val="0"/>
        </dgm:presLayoutVars>
      </dgm:prSet>
      <dgm:spPr/>
    </dgm:pt>
  </dgm:ptLst>
  <dgm:cxnLst>
    <dgm:cxn modelId="{BC1FCC02-F321-412C-A690-26A8FF352ABF}" type="presOf" srcId="{9824BE77-609C-499C-912B-F5203943257A}" destId="{8A0CF36C-10C8-4C93-8360-EEC3754A6B27}" srcOrd="0" destOrd="0" presId="urn:microsoft.com/office/officeart/2018/2/layout/IconVerticalSolidList"/>
    <dgm:cxn modelId="{4795EC38-CE3A-4E33-B272-E33D8F295748}" srcId="{B98EB24E-F609-423E-AC07-6E2C1EF87C87}" destId="{A66FC78E-375E-4F0C-95D7-608E618F5E00}" srcOrd="0" destOrd="0" parTransId="{6FAE2360-9D8F-4C5C-BA08-4B7342F1E09E}" sibTransId="{91D20872-E01D-488F-9065-42F78CDE4CBC}"/>
    <dgm:cxn modelId="{A2E9F746-2088-4B54-BFEE-2B2D21E0D990}" srcId="{B98EB24E-F609-423E-AC07-6E2C1EF87C87}" destId="{232814AD-2C23-4E2C-A560-BEFB7A2D74A1}" srcOrd="1" destOrd="0" parTransId="{9917F5AE-0B82-4C83-972F-0BB715E2D89E}" sibTransId="{50EF00E2-79AD-4A92-B5C5-0A75695BB67D}"/>
    <dgm:cxn modelId="{D649BD7A-BB62-4628-BA0A-8F8A5DDD5699}" srcId="{B98EB24E-F609-423E-AC07-6E2C1EF87C87}" destId="{86623A8A-7D27-45EC-805D-615242C969ED}" srcOrd="3" destOrd="0" parTransId="{75D29122-5CE4-4ACC-B6B0-694E3539CE30}" sibTransId="{6E91B659-9183-489B-A681-812C54B7B291}"/>
    <dgm:cxn modelId="{37CA1F8C-C74C-496F-9A48-68D8171D472F}" type="presOf" srcId="{86623A8A-7D27-45EC-805D-615242C969ED}" destId="{7FD55F39-232B-4D1E-8362-F87BFD860F43}" srcOrd="0" destOrd="0" presId="urn:microsoft.com/office/officeart/2018/2/layout/IconVerticalSolidList"/>
    <dgm:cxn modelId="{0E6E1C93-EB2B-4405-95B0-D25882F30E26}" srcId="{B98EB24E-F609-423E-AC07-6E2C1EF87C87}" destId="{9824BE77-609C-499C-912B-F5203943257A}" srcOrd="2" destOrd="0" parTransId="{6087DD09-0CBE-4BE9-97E4-5D29C798FF63}" sibTransId="{87E56FD0-9FF5-44E1-97C7-9D77177B686B}"/>
    <dgm:cxn modelId="{FEF64E96-38C3-4F1F-AC75-851A7DC42155}" type="presOf" srcId="{A66FC78E-375E-4F0C-95D7-608E618F5E00}" destId="{08BF3C94-8C20-40DA-B239-4F6DA70D8B7C}" srcOrd="0" destOrd="0" presId="urn:microsoft.com/office/officeart/2018/2/layout/IconVerticalSolidList"/>
    <dgm:cxn modelId="{2CA58398-3BD2-4F82-B99D-9A4CF674C424}" type="presOf" srcId="{B98EB24E-F609-423E-AC07-6E2C1EF87C87}" destId="{F478AF33-5FB5-4E22-B20A-8CE3765CAD42}" srcOrd="0" destOrd="0" presId="urn:microsoft.com/office/officeart/2018/2/layout/IconVerticalSolidList"/>
    <dgm:cxn modelId="{97F1869A-073B-445D-B0EC-520573328D5C}" srcId="{B98EB24E-F609-423E-AC07-6E2C1EF87C87}" destId="{E1BBE1DA-DF0F-4EE5-A9DB-A00C745A5072}" srcOrd="4" destOrd="0" parTransId="{D3ECC8D3-46FC-44F3-A7AB-35EE14D6890B}" sibTransId="{1B2861E3-B49B-4825-A3F0-A4F292154A29}"/>
    <dgm:cxn modelId="{90EF6DCC-DEA7-4C04-943B-336DE6055B44}" type="presOf" srcId="{232814AD-2C23-4E2C-A560-BEFB7A2D74A1}" destId="{DD7C37BF-3E0A-4794-8DEF-303610CECDA1}" srcOrd="0" destOrd="0" presId="urn:microsoft.com/office/officeart/2018/2/layout/IconVerticalSolidList"/>
    <dgm:cxn modelId="{57D114D6-CCF3-4E3F-8B15-0BF86CF93EFC}" type="presOf" srcId="{E1BBE1DA-DF0F-4EE5-A9DB-A00C745A5072}" destId="{E1CF4533-F3E9-4F59-AF82-4A7A5B17893D}" srcOrd="0" destOrd="0" presId="urn:microsoft.com/office/officeart/2018/2/layout/IconVerticalSolidList"/>
    <dgm:cxn modelId="{4FF71F94-8036-44A8-A79C-CB57DC00AA4A}" type="presParOf" srcId="{F478AF33-5FB5-4E22-B20A-8CE3765CAD42}" destId="{155E31B7-A770-40EA-858D-64E8CC8EFD38}" srcOrd="0" destOrd="0" presId="urn:microsoft.com/office/officeart/2018/2/layout/IconVerticalSolidList"/>
    <dgm:cxn modelId="{02E87F98-F98E-464D-B03A-8087D860DF48}" type="presParOf" srcId="{155E31B7-A770-40EA-858D-64E8CC8EFD38}" destId="{3C09A0FD-F6E3-4991-869E-170008ABC2B2}" srcOrd="0" destOrd="0" presId="urn:microsoft.com/office/officeart/2018/2/layout/IconVerticalSolidList"/>
    <dgm:cxn modelId="{D31C09CD-35EA-45A0-8B11-91E6756F6DAB}" type="presParOf" srcId="{155E31B7-A770-40EA-858D-64E8CC8EFD38}" destId="{BE6EB5F6-93E3-40A9-961B-9E6F720E71A4}" srcOrd="1" destOrd="0" presId="urn:microsoft.com/office/officeart/2018/2/layout/IconVerticalSolidList"/>
    <dgm:cxn modelId="{725C94F7-15C1-44C8-8C29-833B4451FAEA}" type="presParOf" srcId="{155E31B7-A770-40EA-858D-64E8CC8EFD38}" destId="{8E02FCF2-5E0B-4975-A8A8-F8173B696DFD}" srcOrd="2" destOrd="0" presId="urn:microsoft.com/office/officeart/2018/2/layout/IconVerticalSolidList"/>
    <dgm:cxn modelId="{97B1F0A0-2690-4DCD-B36F-A081B8C9CC41}" type="presParOf" srcId="{155E31B7-A770-40EA-858D-64E8CC8EFD38}" destId="{08BF3C94-8C20-40DA-B239-4F6DA70D8B7C}" srcOrd="3" destOrd="0" presId="urn:microsoft.com/office/officeart/2018/2/layout/IconVerticalSolidList"/>
    <dgm:cxn modelId="{75091777-D807-40FC-B310-474C7F71DB56}" type="presParOf" srcId="{F478AF33-5FB5-4E22-B20A-8CE3765CAD42}" destId="{0F23534B-19CB-4FF4-A4EE-A2B9FF18CBCE}" srcOrd="1" destOrd="0" presId="urn:microsoft.com/office/officeart/2018/2/layout/IconVerticalSolidList"/>
    <dgm:cxn modelId="{D68368F2-889E-4C0B-8365-DEFE5FB4443D}" type="presParOf" srcId="{F478AF33-5FB5-4E22-B20A-8CE3765CAD42}" destId="{9E0D69FE-9829-45CF-83FB-71B6DC0E9CCE}" srcOrd="2" destOrd="0" presId="urn:microsoft.com/office/officeart/2018/2/layout/IconVerticalSolidList"/>
    <dgm:cxn modelId="{163AF5C9-3B74-4AAE-8A58-647B3D5D170A}" type="presParOf" srcId="{9E0D69FE-9829-45CF-83FB-71B6DC0E9CCE}" destId="{4B8FACCF-055F-4D53-88EC-D7DD18465873}" srcOrd="0" destOrd="0" presId="urn:microsoft.com/office/officeart/2018/2/layout/IconVerticalSolidList"/>
    <dgm:cxn modelId="{EDC4F22D-E0F1-4060-ACD9-F00303F9A302}" type="presParOf" srcId="{9E0D69FE-9829-45CF-83FB-71B6DC0E9CCE}" destId="{AE9B442B-EF73-48C1-9649-11D81568FAAA}" srcOrd="1" destOrd="0" presId="urn:microsoft.com/office/officeart/2018/2/layout/IconVerticalSolidList"/>
    <dgm:cxn modelId="{850BBCA5-DE1D-4A98-95CF-BDD82E8DE254}" type="presParOf" srcId="{9E0D69FE-9829-45CF-83FB-71B6DC0E9CCE}" destId="{5BDA3D43-E82E-4A8C-B411-975C2B5063CA}" srcOrd="2" destOrd="0" presId="urn:microsoft.com/office/officeart/2018/2/layout/IconVerticalSolidList"/>
    <dgm:cxn modelId="{F70F26F2-BA37-44C7-9E83-070BC27AC27F}" type="presParOf" srcId="{9E0D69FE-9829-45CF-83FB-71B6DC0E9CCE}" destId="{DD7C37BF-3E0A-4794-8DEF-303610CECDA1}" srcOrd="3" destOrd="0" presId="urn:microsoft.com/office/officeart/2018/2/layout/IconVerticalSolidList"/>
    <dgm:cxn modelId="{720D9B6C-E7A5-4BB5-85D9-BE95ABC9CB1B}" type="presParOf" srcId="{F478AF33-5FB5-4E22-B20A-8CE3765CAD42}" destId="{F8F08702-C78A-4D8E-8BA4-93389F4E4FF8}" srcOrd="3" destOrd="0" presId="urn:microsoft.com/office/officeart/2018/2/layout/IconVerticalSolidList"/>
    <dgm:cxn modelId="{143D845D-0FB1-4854-98FC-65B60898091C}" type="presParOf" srcId="{F478AF33-5FB5-4E22-B20A-8CE3765CAD42}" destId="{CDECD642-11E5-4929-8EC0-2ABE1FE0CCBF}" srcOrd="4" destOrd="0" presId="urn:microsoft.com/office/officeart/2018/2/layout/IconVerticalSolidList"/>
    <dgm:cxn modelId="{5EED0E15-4E2F-443F-816E-9B943D99C9AE}" type="presParOf" srcId="{CDECD642-11E5-4929-8EC0-2ABE1FE0CCBF}" destId="{65D41D96-B1FA-4BBC-A99A-FE4319C11188}" srcOrd="0" destOrd="0" presId="urn:microsoft.com/office/officeart/2018/2/layout/IconVerticalSolidList"/>
    <dgm:cxn modelId="{003C09EC-DDA3-441E-9155-2E8A82986ADE}" type="presParOf" srcId="{CDECD642-11E5-4929-8EC0-2ABE1FE0CCBF}" destId="{D01B96F0-9BBB-42D2-A01F-DF8165CB50D9}" srcOrd="1" destOrd="0" presId="urn:microsoft.com/office/officeart/2018/2/layout/IconVerticalSolidList"/>
    <dgm:cxn modelId="{B0563B9C-CD3B-48AF-BDC9-AB9705BB0E5E}" type="presParOf" srcId="{CDECD642-11E5-4929-8EC0-2ABE1FE0CCBF}" destId="{050C47DA-6AD8-448A-B945-CDB69093A64F}" srcOrd="2" destOrd="0" presId="urn:microsoft.com/office/officeart/2018/2/layout/IconVerticalSolidList"/>
    <dgm:cxn modelId="{5CD3EFAD-B7B7-4CF3-9D31-E20381397C45}" type="presParOf" srcId="{CDECD642-11E5-4929-8EC0-2ABE1FE0CCBF}" destId="{8A0CF36C-10C8-4C93-8360-EEC3754A6B27}" srcOrd="3" destOrd="0" presId="urn:microsoft.com/office/officeart/2018/2/layout/IconVerticalSolidList"/>
    <dgm:cxn modelId="{197BCBC7-B6D5-4C04-945A-C7723D173962}" type="presParOf" srcId="{F478AF33-5FB5-4E22-B20A-8CE3765CAD42}" destId="{612F67C2-0567-4034-B9BE-752D71BEE0F9}" srcOrd="5" destOrd="0" presId="urn:microsoft.com/office/officeart/2018/2/layout/IconVerticalSolidList"/>
    <dgm:cxn modelId="{E0926C06-172D-4B77-9889-B55514F5BDBB}" type="presParOf" srcId="{F478AF33-5FB5-4E22-B20A-8CE3765CAD42}" destId="{8301E394-CD3D-498B-88B2-CB8BC7424CEB}" srcOrd="6" destOrd="0" presId="urn:microsoft.com/office/officeart/2018/2/layout/IconVerticalSolidList"/>
    <dgm:cxn modelId="{17126098-4764-42B1-8DD1-9B6150F9DE02}" type="presParOf" srcId="{8301E394-CD3D-498B-88B2-CB8BC7424CEB}" destId="{8179EFF6-1A67-48C7-9A38-4AA4BD9E858B}" srcOrd="0" destOrd="0" presId="urn:microsoft.com/office/officeart/2018/2/layout/IconVerticalSolidList"/>
    <dgm:cxn modelId="{98C7AD2B-4248-49AD-B7A6-CB6C092596C9}" type="presParOf" srcId="{8301E394-CD3D-498B-88B2-CB8BC7424CEB}" destId="{5C76FF0B-1F22-4880-815C-BDAACA3CF156}" srcOrd="1" destOrd="0" presId="urn:microsoft.com/office/officeart/2018/2/layout/IconVerticalSolidList"/>
    <dgm:cxn modelId="{B1AF020B-91D8-487F-B401-CF9B87304874}" type="presParOf" srcId="{8301E394-CD3D-498B-88B2-CB8BC7424CEB}" destId="{CC756AC9-05E4-4020-9D54-96423C6DC98D}" srcOrd="2" destOrd="0" presId="urn:microsoft.com/office/officeart/2018/2/layout/IconVerticalSolidList"/>
    <dgm:cxn modelId="{9ABB6B8C-EF9F-4824-B05E-09954CDE76BB}" type="presParOf" srcId="{8301E394-CD3D-498B-88B2-CB8BC7424CEB}" destId="{7FD55F39-232B-4D1E-8362-F87BFD860F43}" srcOrd="3" destOrd="0" presId="urn:microsoft.com/office/officeart/2018/2/layout/IconVerticalSolidList"/>
    <dgm:cxn modelId="{1B995F47-9D01-402F-92B8-FAAE5B25E0DE}" type="presParOf" srcId="{F478AF33-5FB5-4E22-B20A-8CE3765CAD42}" destId="{C2227596-365A-4164-8043-E015046C49D6}" srcOrd="7" destOrd="0" presId="urn:microsoft.com/office/officeart/2018/2/layout/IconVerticalSolidList"/>
    <dgm:cxn modelId="{436FED11-109D-4BA4-8803-B29F3D57A7FB}" type="presParOf" srcId="{F478AF33-5FB5-4E22-B20A-8CE3765CAD42}" destId="{1907316A-BDC4-4E6F-A4F2-8A4866D58336}" srcOrd="8" destOrd="0" presId="urn:microsoft.com/office/officeart/2018/2/layout/IconVerticalSolidList"/>
    <dgm:cxn modelId="{CBB3C3AD-DA57-4E1A-861E-7FD77173D1D4}" type="presParOf" srcId="{1907316A-BDC4-4E6F-A4F2-8A4866D58336}" destId="{4FFEBE28-0775-4F4F-820B-A8E42E30489D}" srcOrd="0" destOrd="0" presId="urn:microsoft.com/office/officeart/2018/2/layout/IconVerticalSolidList"/>
    <dgm:cxn modelId="{74E0F003-F88C-48E4-B818-E7A02D8FF04C}" type="presParOf" srcId="{1907316A-BDC4-4E6F-A4F2-8A4866D58336}" destId="{27533553-A122-47C7-93D0-229DE67AE4C5}" srcOrd="1" destOrd="0" presId="urn:microsoft.com/office/officeart/2018/2/layout/IconVerticalSolidList"/>
    <dgm:cxn modelId="{3342E875-D0A5-47C5-8633-B7F502460B12}" type="presParOf" srcId="{1907316A-BDC4-4E6F-A4F2-8A4866D58336}" destId="{8BF0F8AB-2CCC-4B4A-B214-91E7E1BFDEDC}" srcOrd="2" destOrd="0" presId="urn:microsoft.com/office/officeart/2018/2/layout/IconVerticalSolidList"/>
    <dgm:cxn modelId="{6B4A585E-F0AE-472D-AE8E-DD5278D1C391}" type="presParOf" srcId="{1907316A-BDC4-4E6F-A4F2-8A4866D58336}" destId="{E1CF4533-F3E9-4F59-AF82-4A7A5B17893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20B774-B447-4E52-B1AB-E6F8694BD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DB66C2A-8213-450C-877F-CDBAAE2005E0}">
      <dgm:prSet/>
      <dgm:spPr/>
      <dgm:t>
        <a:bodyPr/>
        <a:lstStyle/>
        <a:p>
          <a:r>
            <a:rPr lang="en-US"/>
            <a:t>Among 248 patients with acutely decompensated HF, compared to those randomly assigned to highdose intravenous furosemide alone, the patients given the same LD dose in a small volume of HSS had greater reduction in concentrations of serum Trop I (independent risk factor for mortality in ADHERE study)</a:t>
          </a:r>
        </a:p>
      </dgm:t>
    </dgm:pt>
    <dgm:pt modelId="{1C2DEF1C-D717-40D0-8F94-5ED328D44DB8}" type="parTrans" cxnId="{76B27A2F-2EE4-4DE1-B40E-C7A30E5E0C3E}">
      <dgm:prSet/>
      <dgm:spPr/>
      <dgm:t>
        <a:bodyPr/>
        <a:lstStyle/>
        <a:p>
          <a:endParaRPr lang="en-US"/>
        </a:p>
      </dgm:t>
    </dgm:pt>
    <dgm:pt modelId="{8E5BD2C9-F053-4416-BEE3-CE008C0EF99A}" type="sibTrans" cxnId="{76B27A2F-2EE4-4DE1-B40E-C7A30E5E0C3E}">
      <dgm:prSet/>
      <dgm:spPr/>
      <dgm:t>
        <a:bodyPr/>
        <a:lstStyle/>
        <a:p>
          <a:endParaRPr lang="en-US"/>
        </a:p>
      </dgm:t>
    </dgm:pt>
    <dgm:pt modelId="{A5248C42-D072-435D-BC29-4B837DD9F3BE}">
      <dgm:prSet/>
      <dgm:spPr/>
      <dgm:t>
        <a:bodyPr/>
        <a:lstStyle/>
        <a:p>
          <a:r>
            <a:rPr lang="el-GR" dirty="0" err="1"/>
            <a:t>It</a:t>
          </a:r>
          <a:r>
            <a:rPr lang="el-GR" dirty="0"/>
            <a:t> </a:t>
          </a:r>
          <a:r>
            <a:rPr lang="el-GR" dirty="0" err="1"/>
            <a:t>was</a:t>
          </a:r>
          <a:r>
            <a:rPr lang="el-GR" dirty="0"/>
            <a:t> </a:t>
          </a:r>
          <a:r>
            <a:rPr lang="el-GR" dirty="0" err="1"/>
            <a:t>hypothesized</a:t>
          </a:r>
          <a:r>
            <a:rPr lang="el-GR" dirty="0"/>
            <a:t> </a:t>
          </a:r>
          <a:r>
            <a:rPr lang="el-GR" dirty="0" err="1"/>
            <a:t>that</a:t>
          </a:r>
          <a:r>
            <a:rPr lang="el-GR" dirty="0"/>
            <a:t> a </a:t>
          </a:r>
          <a:r>
            <a:rPr lang="el-GR" dirty="0" err="1"/>
            <a:t>bolus</a:t>
          </a:r>
          <a:r>
            <a:rPr lang="el-GR" dirty="0"/>
            <a:t> </a:t>
          </a:r>
          <a:r>
            <a:rPr lang="el-GR" dirty="0" err="1"/>
            <a:t>infusion</a:t>
          </a:r>
          <a:r>
            <a:rPr lang="el-GR" dirty="0"/>
            <a:t> of </a:t>
          </a:r>
          <a:r>
            <a:rPr lang="el-GR" dirty="0" err="1"/>
            <a:t>hypertonic</a:t>
          </a:r>
          <a:r>
            <a:rPr lang="el-GR" dirty="0"/>
            <a:t> </a:t>
          </a:r>
          <a:r>
            <a:rPr lang="el-GR" dirty="0" err="1"/>
            <a:t>saline</a:t>
          </a:r>
          <a:r>
            <a:rPr lang="el-GR" dirty="0"/>
            <a:t> </a:t>
          </a:r>
          <a:r>
            <a:rPr lang="el-GR" dirty="0" err="1"/>
            <a:t>can</a:t>
          </a:r>
          <a:r>
            <a:rPr lang="el-GR" dirty="0"/>
            <a:t> </a:t>
          </a:r>
          <a:r>
            <a:rPr lang="el-GR" dirty="0" err="1"/>
            <a:t>mobilize</a:t>
          </a:r>
          <a:r>
            <a:rPr lang="el-GR" dirty="0"/>
            <a:t> </a:t>
          </a:r>
          <a:r>
            <a:rPr lang="el-GR" dirty="0" err="1"/>
            <a:t>fluid</a:t>
          </a:r>
          <a:r>
            <a:rPr lang="el-GR" dirty="0"/>
            <a:t> </a:t>
          </a:r>
          <a:r>
            <a:rPr lang="el-GR" dirty="0" err="1"/>
            <a:t>from</a:t>
          </a:r>
          <a:r>
            <a:rPr lang="el-GR" dirty="0"/>
            <a:t> the </a:t>
          </a:r>
          <a:r>
            <a:rPr lang="el-GR" dirty="0" err="1"/>
            <a:t>interstitial</a:t>
          </a:r>
          <a:r>
            <a:rPr lang="el-GR" dirty="0"/>
            <a:t> </a:t>
          </a:r>
          <a:r>
            <a:rPr lang="el-GR" dirty="0" err="1"/>
            <a:t>space</a:t>
          </a:r>
          <a:r>
            <a:rPr lang="el-GR" dirty="0"/>
            <a:t> </a:t>
          </a:r>
          <a:r>
            <a:rPr lang="el-GR" dirty="0" err="1"/>
            <a:t>to</a:t>
          </a:r>
          <a:r>
            <a:rPr lang="el-GR" dirty="0"/>
            <a:t> the </a:t>
          </a:r>
          <a:r>
            <a:rPr lang="el-GR" dirty="0" err="1"/>
            <a:t>intravascular</a:t>
          </a:r>
          <a:r>
            <a:rPr lang="el-GR" dirty="0"/>
            <a:t> </a:t>
          </a:r>
          <a:r>
            <a:rPr lang="el-GR" dirty="0" err="1"/>
            <a:t>compartment</a:t>
          </a:r>
          <a:r>
            <a:rPr lang="el-GR" dirty="0"/>
            <a:t> </a:t>
          </a:r>
          <a:r>
            <a:rPr lang="el-GR" dirty="0" err="1"/>
            <a:t>through</a:t>
          </a:r>
          <a:r>
            <a:rPr lang="el-GR" dirty="0"/>
            <a:t> </a:t>
          </a:r>
          <a:r>
            <a:rPr lang="el-GR" dirty="0" err="1"/>
            <a:t>osmotic</a:t>
          </a:r>
          <a:r>
            <a:rPr lang="el-GR" dirty="0"/>
            <a:t> </a:t>
          </a:r>
          <a:r>
            <a:rPr lang="el-GR" dirty="0" err="1"/>
            <a:t>forces</a:t>
          </a:r>
          <a:r>
            <a:rPr lang="el-GR" dirty="0"/>
            <a:t>, </a:t>
          </a:r>
          <a:r>
            <a:rPr lang="el-GR" dirty="0" err="1"/>
            <a:t>thereby</a:t>
          </a:r>
          <a:r>
            <a:rPr lang="el-GR" dirty="0"/>
            <a:t> </a:t>
          </a:r>
          <a:r>
            <a:rPr lang="el-GR" dirty="0" err="1"/>
            <a:t>restoring</a:t>
          </a:r>
          <a:r>
            <a:rPr lang="el-GR" dirty="0"/>
            <a:t> </a:t>
          </a:r>
          <a:r>
            <a:rPr lang="el-GR" dirty="0" err="1"/>
            <a:t>effective</a:t>
          </a:r>
          <a:r>
            <a:rPr lang="el-GR" dirty="0"/>
            <a:t> </a:t>
          </a:r>
          <a:r>
            <a:rPr lang="el-GR" dirty="0" err="1"/>
            <a:t>intravascular</a:t>
          </a:r>
          <a:r>
            <a:rPr lang="el-GR" dirty="0"/>
            <a:t> </a:t>
          </a:r>
          <a:r>
            <a:rPr lang="el-GR" dirty="0" err="1"/>
            <a:t>volume</a:t>
          </a:r>
          <a:r>
            <a:rPr lang="el-GR" dirty="0"/>
            <a:t>, </a:t>
          </a:r>
          <a:r>
            <a:rPr lang="el-GR" dirty="0" err="1"/>
            <a:t>enhancing</a:t>
          </a:r>
          <a:r>
            <a:rPr lang="el-GR" dirty="0"/>
            <a:t> </a:t>
          </a:r>
          <a:r>
            <a:rPr lang="el-GR" dirty="0" err="1"/>
            <a:t>renal</a:t>
          </a:r>
          <a:r>
            <a:rPr lang="el-GR" dirty="0"/>
            <a:t> </a:t>
          </a:r>
          <a:r>
            <a:rPr lang="el-GR" dirty="0" err="1"/>
            <a:t>blood</a:t>
          </a:r>
          <a:r>
            <a:rPr lang="en-US" dirty="0"/>
            <a:t> flow and improving the delivery of diuretic agents to the loop of Henle</a:t>
          </a:r>
        </a:p>
      </dgm:t>
    </dgm:pt>
    <dgm:pt modelId="{1F5560F9-FE47-4B8F-A845-CE3E70B7F796}" type="parTrans" cxnId="{9F968CFE-A96E-420F-9B6A-C8A40E1B56F6}">
      <dgm:prSet/>
      <dgm:spPr/>
      <dgm:t>
        <a:bodyPr/>
        <a:lstStyle/>
        <a:p>
          <a:endParaRPr lang="en-US"/>
        </a:p>
      </dgm:t>
    </dgm:pt>
    <dgm:pt modelId="{FFB6BBA6-DF49-49C3-B18C-865316961293}" type="sibTrans" cxnId="{9F968CFE-A96E-420F-9B6A-C8A40E1B56F6}">
      <dgm:prSet/>
      <dgm:spPr/>
      <dgm:t>
        <a:bodyPr/>
        <a:lstStyle/>
        <a:p>
          <a:endParaRPr lang="en-US"/>
        </a:p>
      </dgm:t>
    </dgm:pt>
    <dgm:pt modelId="{C1F7EF2C-0CB5-48D2-924F-7430717AB7C0}">
      <dgm:prSet/>
      <dgm:spPr/>
      <dgm:t>
        <a:bodyPr/>
        <a:lstStyle/>
        <a:p>
          <a:r>
            <a:rPr lang="en-US" dirty="0"/>
            <a:t>Which is the most appropriate HSS, 1.4%, 3%, or 7.5%? How should a specific HSS be chosen? Should such selection be based upon serum sodium, blood pressure, severity of renal dysfunction, degree of diuretic resistance, or a combination of these variables?</a:t>
          </a:r>
        </a:p>
      </dgm:t>
    </dgm:pt>
    <dgm:pt modelId="{DD2C2B22-918B-4FE1-9EE8-CF22AE01CA34}" type="parTrans" cxnId="{E8F60996-144C-4D78-BAEB-A22889C3B8E5}">
      <dgm:prSet/>
      <dgm:spPr/>
      <dgm:t>
        <a:bodyPr/>
        <a:lstStyle/>
        <a:p>
          <a:endParaRPr lang="en-US"/>
        </a:p>
      </dgm:t>
    </dgm:pt>
    <dgm:pt modelId="{A3977F47-5B50-4CD7-8BF8-D62A5428952F}" type="sibTrans" cxnId="{E8F60996-144C-4D78-BAEB-A22889C3B8E5}">
      <dgm:prSet/>
      <dgm:spPr/>
      <dgm:t>
        <a:bodyPr/>
        <a:lstStyle/>
        <a:p>
          <a:endParaRPr lang="en-US"/>
        </a:p>
      </dgm:t>
    </dgm:pt>
    <dgm:pt modelId="{CE50BBA6-1766-4E57-AC69-AB52FD14674C}" type="pres">
      <dgm:prSet presAssocID="{5920B774-B447-4E52-B1AB-E6F8694BD333}" presName="linear" presStyleCnt="0">
        <dgm:presLayoutVars>
          <dgm:animLvl val="lvl"/>
          <dgm:resizeHandles val="exact"/>
        </dgm:presLayoutVars>
      </dgm:prSet>
      <dgm:spPr/>
    </dgm:pt>
    <dgm:pt modelId="{CAD19B5C-F37D-4EB4-97BD-E1CC459081BF}" type="pres">
      <dgm:prSet presAssocID="{9DB66C2A-8213-450C-877F-CDBAAE2005E0}" presName="parentText" presStyleLbl="node1" presStyleIdx="0" presStyleCnt="3">
        <dgm:presLayoutVars>
          <dgm:chMax val="0"/>
          <dgm:bulletEnabled val="1"/>
        </dgm:presLayoutVars>
      </dgm:prSet>
      <dgm:spPr/>
    </dgm:pt>
    <dgm:pt modelId="{D7C2193D-6039-4000-8336-A0938322E427}" type="pres">
      <dgm:prSet presAssocID="{8E5BD2C9-F053-4416-BEE3-CE008C0EF99A}" presName="spacer" presStyleCnt="0"/>
      <dgm:spPr/>
    </dgm:pt>
    <dgm:pt modelId="{29030C39-315C-4C8C-AA0B-CD83557E9B1C}" type="pres">
      <dgm:prSet presAssocID="{A5248C42-D072-435D-BC29-4B837DD9F3BE}" presName="parentText" presStyleLbl="node1" presStyleIdx="1" presStyleCnt="3">
        <dgm:presLayoutVars>
          <dgm:chMax val="0"/>
          <dgm:bulletEnabled val="1"/>
        </dgm:presLayoutVars>
      </dgm:prSet>
      <dgm:spPr/>
    </dgm:pt>
    <dgm:pt modelId="{84A0BA22-20C4-4BF6-B88A-CA663EF9723F}" type="pres">
      <dgm:prSet presAssocID="{FFB6BBA6-DF49-49C3-B18C-865316961293}" presName="spacer" presStyleCnt="0"/>
      <dgm:spPr/>
    </dgm:pt>
    <dgm:pt modelId="{1791E281-BBD1-4F73-AF71-D0529D331985}" type="pres">
      <dgm:prSet presAssocID="{C1F7EF2C-0CB5-48D2-924F-7430717AB7C0}" presName="parentText" presStyleLbl="node1" presStyleIdx="2" presStyleCnt="3">
        <dgm:presLayoutVars>
          <dgm:chMax val="0"/>
          <dgm:bulletEnabled val="1"/>
        </dgm:presLayoutVars>
      </dgm:prSet>
      <dgm:spPr/>
    </dgm:pt>
  </dgm:ptLst>
  <dgm:cxnLst>
    <dgm:cxn modelId="{1C4D3609-898A-4B3B-AC62-6A1295502C29}" type="presOf" srcId="{5920B774-B447-4E52-B1AB-E6F8694BD333}" destId="{CE50BBA6-1766-4E57-AC69-AB52FD14674C}" srcOrd="0" destOrd="0" presId="urn:microsoft.com/office/officeart/2005/8/layout/vList2"/>
    <dgm:cxn modelId="{AD2C8E1E-5116-491E-92B1-C4DEF87C2212}" type="presOf" srcId="{A5248C42-D072-435D-BC29-4B837DD9F3BE}" destId="{29030C39-315C-4C8C-AA0B-CD83557E9B1C}" srcOrd="0" destOrd="0" presId="urn:microsoft.com/office/officeart/2005/8/layout/vList2"/>
    <dgm:cxn modelId="{76B27A2F-2EE4-4DE1-B40E-C7A30E5E0C3E}" srcId="{5920B774-B447-4E52-B1AB-E6F8694BD333}" destId="{9DB66C2A-8213-450C-877F-CDBAAE2005E0}" srcOrd="0" destOrd="0" parTransId="{1C2DEF1C-D717-40D0-8F94-5ED328D44DB8}" sibTransId="{8E5BD2C9-F053-4416-BEE3-CE008C0EF99A}"/>
    <dgm:cxn modelId="{E8F60996-144C-4D78-BAEB-A22889C3B8E5}" srcId="{5920B774-B447-4E52-B1AB-E6F8694BD333}" destId="{C1F7EF2C-0CB5-48D2-924F-7430717AB7C0}" srcOrd="2" destOrd="0" parTransId="{DD2C2B22-918B-4FE1-9EE8-CF22AE01CA34}" sibTransId="{A3977F47-5B50-4CD7-8BF8-D62A5428952F}"/>
    <dgm:cxn modelId="{B2529697-AE3A-4BBF-A7AF-45620EE4A056}" type="presOf" srcId="{C1F7EF2C-0CB5-48D2-924F-7430717AB7C0}" destId="{1791E281-BBD1-4F73-AF71-D0529D331985}" srcOrd="0" destOrd="0" presId="urn:microsoft.com/office/officeart/2005/8/layout/vList2"/>
    <dgm:cxn modelId="{DCB558D3-D241-4722-AE2B-165E5A75F18D}" type="presOf" srcId="{9DB66C2A-8213-450C-877F-CDBAAE2005E0}" destId="{CAD19B5C-F37D-4EB4-97BD-E1CC459081BF}" srcOrd="0" destOrd="0" presId="urn:microsoft.com/office/officeart/2005/8/layout/vList2"/>
    <dgm:cxn modelId="{9F968CFE-A96E-420F-9B6A-C8A40E1B56F6}" srcId="{5920B774-B447-4E52-B1AB-E6F8694BD333}" destId="{A5248C42-D072-435D-BC29-4B837DD9F3BE}" srcOrd="1" destOrd="0" parTransId="{1F5560F9-FE47-4B8F-A845-CE3E70B7F796}" sibTransId="{FFB6BBA6-DF49-49C3-B18C-865316961293}"/>
    <dgm:cxn modelId="{84B3D09C-F624-4434-AFFC-F752C55D73BF}" type="presParOf" srcId="{CE50BBA6-1766-4E57-AC69-AB52FD14674C}" destId="{CAD19B5C-F37D-4EB4-97BD-E1CC459081BF}" srcOrd="0" destOrd="0" presId="urn:microsoft.com/office/officeart/2005/8/layout/vList2"/>
    <dgm:cxn modelId="{E48581D1-B166-4065-8939-4907F79E64B9}" type="presParOf" srcId="{CE50BBA6-1766-4E57-AC69-AB52FD14674C}" destId="{D7C2193D-6039-4000-8336-A0938322E427}" srcOrd="1" destOrd="0" presId="urn:microsoft.com/office/officeart/2005/8/layout/vList2"/>
    <dgm:cxn modelId="{0048F21A-2B04-4736-999D-35675DE439E0}" type="presParOf" srcId="{CE50BBA6-1766-4E57-AC69-AB52FD14674C}" destId="{29030C39-315C-4C8C-AA0B-CD83557E9B1C}" srcOrd="2" destOrd="0" presId="urn:microsoft.com/office/officeart/2005/8/layout/vList2"/>
    <dgm:cxn modelId="{5582FA1F-7444-46A4-AC22-A5F7E6F5B6AF}" type="presParOf" srcId="{CE50BBA6-1766-4E57-AC69-AB52FD14674C}" destId="{84A0BA22-20C4-4BF6-B88A-CA663EF9723F}" srcOrd="3" destOrd="0" presId="urn:microsoft.com/office/officeart/2005/8/layout/vList2"/>
    <dgm:cxn modelId="{F7CADC51-5891-4227-BF65-BAB90248E263}" type="presParOf" srcId="{CE50BBA6-1766-4E57-AC69-AB52FD14674C}" destId="{1791E281-BBD1-4F73-AF71-D0529D3319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2E79D8-186C-49AF-8BAD-C9E34E58D9E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C8CEEB-3643-4B41-8F94-DC481006E138}">
      <dgm:prSet/>
      <dgm:spPr/>
      <dgm:t>
        <a:bodyPr/>
        <a:lstStyle/>
        <a:p>
          <a:r>
            <a:rPr lang="en-US" dirty="0"/>
            <a:t>According to the available data and experiences, continuous ultrafiltration could be considered in patients with congestion refractory to intravenous diuretics and diuretic combinations, low urine output, impaired renal function, compromised function of the right ventricle, and frequent hospitalizations for decompensated HF</a:t>
          </a:r>
        </a:p>
      </dgm:t>
    </dgm:pt>
    <dgm:pt modelId="{1CEE11BD-046E-46E6-AE8E-73D2B5274BA6}" type="parTrans" cxnId="{40D08037-8D87-43C4-8AA1-613B88A5AFDC}">
      <dgm:prSet/>
      <dgm:spPr/>
      <dgm:t>
        <a:bodyPr/>
        <a:lstStyle/>
        <a:p>
          <a:endParaRPr lang="en-US"/>
        </a:p>
      </dgm:t>
    </dgm:pt>
    <dgm:pt modelId="{B8589602-A046-4B51-BAAB-93D84CBDBBC9}" type="sibTrans" cxnId="{40D08037-8D87-43C4-8AA1-613B88A5AFDC}">
      <dgm:prSet/>
      <dgm:spPr/>
      <dgm:t>
        <a:bodyPr/>
        <a:lstStyle/>
        <a:p>
          <a:endParaRPr lang="en-US"/>
        </a:p>
      </dgm:t>
    </dgm:pt>
    <dgm:pt modelId="{F91F1716-40AF-435B-A502-E8C6ADA1E81E}">
      <dgm:prSet/>
      <dgm:spPr/>
      <dgm:t>
        <a:bodyPr/>
        <a:lstStyle/>
        <a:p>
          <a:r>
            <a:rPr lang="en-US"/>
            <a:t>It represents a method of energetic withdrawal of isotonic fluid from the venous system, performed with or without the assistance of inotropes and vasospastic drugs.</a:t>
          </a:r>
        </a:p>
      </dgm:t>
    </dgm:pt>
    <dgm:pt modelId="{128C8C41-2CD2-422B-846A-55194AD382F4}" type="parTrans" cxnId="{A608CBBB-477F-4B94-BB75-9D3B2633E7F1}">
      <dgm:prSet/>
      <dgm:spPr/>
      <dgm:t>
        <a:bodyPr/>
        <a:lstStyle/>
        <a:p>
          <a:endParaRPr lang="en-US"/>
        </a:p>
      </dgm:t>
    </dgm:pt>
    <dgm:pt modelId="{9D5D4C21-F4C2-4B6B-8BE4-992E73468B23}" type="sibTrans" cxnId="{A608CBBB-477F-4B94-BB75-9D3B2633E7F1}">
      <dgm:prSet/>
      <dgm:spPr/>
      <dgm:t>
        <a:bodyPr/>
        <a:lstStyle/>
        <a:p>
          <a:endParaRPr lang="en-US"/>
        </a:p>
      </dgm:t>
    </dgm:pt>
    <dgm:pt modelId="{797FCB71-C55C-4FE3-842D-6F64451357C0}">
      <dgm:prSet/>
      <dgm:spPr/>
      <dgm:t>
        <a:bodyPr/>
        <a:lstStyle/>
        <a:p>
          <a:r>
            <a:rPr lang="en-US"/>
            <a:t>Especially for pre-load depended patients enables the energetic withdrawal of isotonic fluid from the venous system under a controlled rate according to the patient’s vital signs, without excessive neurohormonal activation</a:t>
          </a:r>
        </a:p>
      </dgm:t>
    </dgm:pt>
    <dgm:pt modelId="{E52C7C07-D4D0-482C-B844-F7212DF47610}" type="parTrans" cxnId="{8F0C0F55-8ACC-4A2C-BEEF-FB4A9D4F8DF2}">
      <dgm:prSet/>
      <dgm:spPr/>
      <dgm:t>
        <a:bodyPr/>
        <a:lstStyle/>
        <a:p>
          <a:endParaRPr lang="en-US"/>
        </a:p>
      </dgm:t>
    </dgm:pt>
    <dgm:pt modelId="{76F7C03A-9B8E-46B7-A3F7-ED6329672077}" type="sibTrans" cxnId="{8F0C0F55-8ACC-4A2C-BEEF-FB4A9D4F8DF2}">
      <dgm:prSet/>
      <dgm:spPr/>
      <dgm:t>
        <a:bodyPr/>
        <a:lstStyle/>
        <a:p>
          <a:endParaRPr lang="en-US"/>
        </a:p>
      </dgm:t>
    </dgm:pt>
    <dgm:pt modelId="{892C282F-6866-40B8-89D0-3A422C8FEA5A}">
      <dgm:prSet/>
      <dgm:spPr/>
      <dgm:t>
        <a:bodyPr/>
        <a:lstStyle/>
        <a:p>
          <a:r>
            <a:rPr lang="en-US"/>
            <a:t>Concomitant use of IV furosemide in low doses / NS fluids can offer additive decongestion (chloride theory)</a:t>
          </a:r>
        </a:p>
      </dgm:t>
    </dgm:pt>
    <dgm:pt modelId="{130AB969-F54A-433D-9888-065119C55D23}" type="parTrans" cxnId="{1ECC6395-F79F-45D5-8548-6A147BE68293}">
      <dgm:prSet/>
      <dgm:spPr/>
      <dgm:t>
        <a:bodyPr/>
        <a:lstStyle/>
        <a:p>
          <a:endParaRPr lang="en-US"/>
        </a:p>
      </dgm:t>
    </dgm:pt>
    <dgm:pt modelId="{0BF09056-9EA9-4096-A679-70F4913AE85A}" type="sibTrans" cxnId="{1ECC6395-F79F-45D5-8548-6A147BE68293}">
      <dgm:prSet/>
      <dgm:spPr/>
      <dgm:t>
        <a:bodyPr/>
        <a:lstStyle/>
        <a:p>
          <a:endParaRPr lang="en-US"/>
        </a:p>
      </dgm:t>
    </dgm:pt>
    <dgm:pt modelId="{ADD80FD0-986F-4D0C-A6BA-08226FC8FF03}" type="pres">
      <dgm:prSet presAssocID="{542E79D8-186C-49AF-8BAD-C9E34E58D9E9}" presName="linear" presStyleCnt="0">
        <dgm:presLayoutVars>
          <dgm:animLvl val="lvl"/>
          <dgm:resizeHandles val="exact"/>
        </dgm:presLayoutVars>
      </dgm:prSet>
      <dgm:spPr/>
    </dgm:pt>
    <dgm:pt modelId="{A2BE18CD-E49F-4E4C-9F48-85C8E9ED823A}" type="pres">
      <dgm:prSet presAssocID="{22C8CEEB-3643-4B41-8F94-DC481006E138}" presName="parentText" presStyleLbl="node1" presStyleIdx="0" presStyleCnt="4">
        <dgm:presLayoutVars>
          <dgm:chMax val="0"/>
          <dgm:bulletEnabled val="1"/>
        </dgm:presLayoutVars>
      </dgm:prSet>
      <dgm:spPr/>
    </dgm:pt>
    <dgm:pt modelId="{7D64285D-FEFC-4744-B271-AD808B8950BF}" type="pres">
      <dgm:prSet presAssocID="{B8589602-A046-4B51-BAAB-93D84CBDBBC9}" presName="spacer" presStyleCnt="0"/>
      <dgm:spPr/>
    </dgm:pt>
    <dgm:pt modelId="{9BCD1BC9-67E6-4982-A8F7-F1373A751344}" type="pres">
      <dgm:prSet presAssocID="{F91F1716-40AF-435B-A502-E8C6ADA1E81E}" presName="parentText" presStyleLbl="node1" presStyleIdx="1" presStyleCnt="4">
        <dgm:presLayoutVars>
          <dgm:chMax val="0"/>
          <dgm:bulletEnabled val="1"/>
        </dgm:presLayoutVars>
      </dgm:prSet>
      <dgm:spPr/>
    </dgm:pt>
    <dgm:pt modelId="{AB43C874-A232-4795-BEE7-20096CE9E83C}" type="pres">
      <dgm:prSet presAssocID="{9D5D4C21-F4C2-4B6B-8BE4-992E73468B23}" presName="spacer" presStyleCnt="0"/>
      <dgm:spPr/>
    </dgm:pt>
    <dgm:pt modelId="{DB0CCD66-2561-4E65-8D39-24574FB8C547}" type="pres">
      <dgm:prSet presAssocID="{797FCB71-C55C-4FE3-842D-6F64451357C0}" presName="parentText" presStyleLbl="node1" presStyleIdx="2" presStyleCnt="4">
        <dgm:presLayoutVars>
          <dgm:chMax val="0"/>
          <dgm:bulletEnabled val="1"/>
        </dgm:presLayoutVars>
      </dgm:prSet>
      <dgm:spPr/>
    </dgm:pt>
    <dgm:pt modelId="{E28B659B-FFB4-487B-931F-AAF2CFBB7B1A}" type="pres">
      <dgm:prSet presAssocID="{76F7C03A-9B8E-46B7-A3F7-ED6329672077}" presName="spacer" presStyleCnt="0"/>
      <dgm:spPr/>
    </dgm:pt>
    <dgm:pt modelId="{9FF32885-A0F5-4F4F-9F76-72A3A0F5F902}" type="pres">
      <dgm:prSet presAssocID="{892C282F-6866-40B8-89D0-3A422C8FEA5A}" presName="parentText" presStyleLbl="node1" presStyleIdx="3" presStyleCnt="4">
        <dgm:presLayoutVars>
          <dgm:chMax val="0"/>
          <dgm:bulletEnabled val="1"/>
        </dgm:presLayoutVars>
      </dgm:prSet>
      <dgm:spPr/>
    </dgm:pt>
  </dgm:ptLst>
  <dgm:cxnLst>
    <dgm:cxn modelId="{B4DD0205-73E2-4649-A338-8788409D2BED}" type="presOf" srcId="{542E79D8-186C-49AF-8BAD-C9E34E58D9E9}" destId="{ADD80FD0-986F-4D0C-A6BA-08226FC8FF03}" srcOrd="0" destOrd="0" presId="urn:microsoft.com/office/officeart/2005/8/layout/vList2"/>
    <dgm:cxn modelId="{89F55F0E-77C0-4A08-84FC-8DE001B3C59D}" type="presOf" srcId="{22C8CEEB-3643-4B41-8F94-DC481006E138}" destId="{A2BE18CD-E49F-4E4C-9F48-85C8E9ED823A}" srcOrd="0" destOrd="0" presId="urn:microsoft.com/office/officeart/2005/8/layout/vList2"/>
    <dgm:cxn modelId="{F0793314-224A-4906-9339-5CFDA3AC9EE6}" type="presOf" srcId="{892C282F-6866-40B8-89D0-3A422C8FEA5A}" destId="{9FF32885-A0F5-4F4F-9F76-72A3A0F5F902}" srcOrd="0" destOrd="0" presId="urn:microsoft.com/office/officeart/2005/8/layout/vList2"/>
    <dgm:cxn modelId="{83966121-C418-4370-A811-83EC8902551F}" type="presOf" srcId="{797FCB71-C55C-4FE3-842D-6F64451357C0}" destId="{DB0CCD66-2561-4E65-8D39-24574FB8C547}" srcOrd="0" destOrd="0" presId="urn:microsoft.com/office/officeart/2005/8/layout/vList2"/>
    <dgm:cxn modelId="{40D08037-8D87-43C4-8AA1-613B88A5AFDC}" srcId="{542E79D8-186C-49AF-8BAD-C9E34E58D9E9}" destId="{22C8CEEB-3643-4B41-8F94-DC481006E138}" srcOrd="0" destOrd="0" parTransId="{1CEE11BD-046E-46E6-AE8E-73D2B5274BA6}" sibTransId="{B8589602-A046-4B51-BAAB-93D84CBDBBC9}"/>
    <dgm:cxn modelId="{1AE5D147-83C9-4749-B9ED-E220B026DD1A}" type="presOf" srcId="{F91F1716-40AF-435B-A502-E8C6ADA1E81E}" destId="{9BCD1BC9-67E6-4982-A8F7-F1373A751344}" srcOrd="0" destOrd="0" presId="urn:microsoft.com/office/officeart/2005/8/layout/vList2"/>
    <dgm:cxn modelId="{8F0C0F55-8ACC-4A2C-BEEF-FB4A9D4F8DF2}" srcId="{542E79D8-186C-49AF-8BAD-C9E34E58D9E9}" destId="{797FCB71-C55C-4FE3-842D-6F64451357C0}" srcOrd="2" destOrd="0" parTransId="{E52C7C07-D4D0-482C-B844-F7212DF47610}" sibTransId="{76F7C03A-9B8E-46B7-A3F7-ED6329672077}"/>
    <dgm:cxn modelId="{1ECC6395-F79F-45D5-8548-6A147BE68293}" srcId="{542E79D8-186C-49AF-8BAD-C9E34E58D9E9}" destId="{892C282F-6866-40B8-89D0-3A422C8FEA5A}" srcOrd="3" destOrd="0" parTransId="{130AB969-F54A-433D-9888-065119C55D23}" sibTransId="{0BF09056-9EA9-4096-A679-70F4913AE85A}"/>
    <dgm:cxn modelId="{A608CBBB-477F-4B94-BB75-9D3B2633E7F1}" srcId="{542E79D8-186C-49AF-8BAD-C9E34E58D9E9}" destId="{F91F1716-40AF-435B-A502-E8C6ADA1E81E}" srcOrd="1" destOrd="0" parTransId="{128C8C41-2CD2-422B-846A-55194AD382F4}" sibTransId="{9D5D4C21-F4C2-4B6B-8BE4-992E73468B23}"/>
    <dgm:cxn modelId="{A4C285D6-37E6-4179-A201-FAD82480CA2C}" type="presParOf" srcId="{ADD80FD0-986F-4D0C-A6BA-08226FC8FF03}" destId="{A2BE18CD-E49F-4E4C-9F48-85C8E9ED823A}" srcOrd="0" destOrd="0" presId="urn:microsoft.com/office/officeart/2005/8/layout/vList2"/>
    <dgm:cxn modelId="{9AFB64F6-1E5E-4BBF-8304-0AC14D061C75}" type="presParOf" srcId="{ADD80FD0-986F-4D0C-A6BA-08226FC8FF03}" destId="{7D64285D-FEFC-4744-B271-AD808B8950BF}" srcOrd="1" destOrd="0" presId="urn:microsoft.com/office/officeart/2005/8/layout/vList2"/>
    <dgm:cxn modelId="{F695B0F5-700D-4C4B-AF07-C37E728A9DEA}" type="presParOf" srcId="{ADD80FD0-986F-4D0C-A6BA-08226FC8FF03}" destId="{9BCD1BC9-67E6-4982-A8F7-F1373A751344}" srcOrd="2" destOrd="0" presId="urn:microsoft.com/office/officeart/2005/8/layout/vList2"/>
    <dgm:cxn modelId="{797C13EC-FA84-4437-9838-9FD094D72539}" type="presParOf" srcId="{ADD80FD0-986F-4D0C-A6BA-08226FC8FF03}" destId="{AB43C874-A232-4795-BEE7-20096CE9E83C}" srcOrd="3" destOrd="0" presId="urn:microsoft.com/office/officeart/2005/8/layout/vList2"/>
    <dgm:cxn modelId="{1AAC8298-D06B-4B19-BB9E-E8FB6B8FCA3C}" type="presParOf" srcId="{ADD80FD0-986F-4D0C-A6BA-08226FC8FF03}" destId="{DB0CCD66-2561-4E65-8D39-24574FB8C547}" srcOrd="4" destOrd="0" presId="urn:microsoft.com/office/officeart/2005/8/layout/vList2"/>
    <dgm:cxn modelId="{04A43592-20F4-4346-B27C-B90A76C4A894}" type="presParOf" srcId="{ADD80FD0-986F-4D0C-A6BA-08226FC8FF03}" destId="{E28B659B-FFB4-487B-931F-AAF2CFBB7B1A}" srcOrd="5" destOrd="0" presId="urn:microsoft.com/office/officeart/2005/8/layout/vList2"/>
    <dgm:cxn modelId="{4E645006-3EC7-4EC8-B331-8390D57C724A}" type="presParOf" srcId="{ADD80FD0-986F-4D0C-A6BA-08226FC8FF03}" destId="{9FF32885-A0F5-4F4F-9F76-72A3A0F5F90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9A0FD-F6E3-4991-869E-170008ABC2B2}">
      <dsp:nvSpPr>
        <dsp:cNvPr id="0" name=""/>
        <dsp:cNvSpPr/>
      </dsp:nvSpPr>
      <dsp:spPr>
        <a:xfrm>
          <a:off x="0" y="1"/>
          <a:ext cx="5057462" cy="884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6EB5F6-93E3-40A9-961B-9E6F720E71A4}">
      <dsp:nvSpPr>
        <dsp:cNvPr id="0" name=""/>
        <dsp:cNvSpPr/>
      </dsp:nvSpPr>
      <dsp:spPr>
        <a:xfrm>
          <a:off x="267644" y="208428"/>
          <a:ext cx="486627" cy="486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BF3C94-8C20-40DA-B239-4F6DA70D8B7C}">
      <dsp:nvSpPr>
        <dsp:cNvPr id="0" name=""/>
        <dsp:cNvSpPr/>
      </dsp:nvSpPr>
      <dsp:spPr>
        <a:xfrm>
          <a:off x="923584" y="300546"/>
          <a:ext cx="4107259" cy="23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80" tIns="32280" rIns="32280" bIns="32280" numCol="1" spcCol="1270" anchor="ctr" anchorCtr="0">
          <a:noAutofit/>
        </a:bodyPr>
        <a:lstStyle/>
        <a:p>
          <a:pPr marL="0" lvl="0" indent="0" algn="l" defTabSz="622300">
            <a:lnSpc>
              <a:spcPct val="100000"/>
            </a:lnSpc>
            <a:spcBef>
              <a:spcPct val="0"/>
            </a:spcBef>
            <a:spcAft>
              <a:spcPct val="35000"/>
            </a:spcAft>
            <a:buNone/>
          </a:pPr>
          <a:r>
            <a:rPr lang="en-US" sz="1400" kern="1200" dirty="0"/>
            <a:t>achieving thorough decongestion without residual volume overload. Nevertheless, the optimal stopping point of decongestive therapy is often difficult to determine, as alluded to above. </a:t>
          </a:r>
        </a:p>
      </dsp:txBody>
      <dsp:txXfrm>
        <a:off x="923584" y="300546"/>
        <a:ext cx="4107259" cy="231863"/>
      </dsp:txXfrm>
    </dsp:sp>
    <dsp:sp modelId="{4B8FACCF-055F-4D53-88EC-D7DD18465873}">
      <dsp:nvSpPr>
        <dsp:cNvPr id="0" name=""/>
        <dsp:cNvSpPr/>
      </dsp:nvSpPr>
      <dsp:spPr>
        <a:xfrm>
          <a:off x="0" y="1115324"/>
          <a:ext cx="5057462" cy="884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9B442B-EF73-48C1-9649-11D81568FAAA}">
      <dsp:nvSpPr>
        <dsp:cNvPr id="0" name=""/>
        <dsp:cNvSpPr/>
      </dsp:nvSpPr>
      <dsp:spPr>
        <a:xfrm>
          <a:off x="267644" y="1314399"/>
          <a:ext cx="486627" cy="486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7C37BF-3E0A-4794-8DEF-303610CECDA1}">
      <dsp:nvSpPr>
        <dsp:cNvPr id="0" name=""/>
        <dsp:cNvSpPr/>
      </dsp:nvSpPr>
      <dsp:spPr>
        <a:xfrm>
          <a:off x="1021917" y="1336565"/>
          <a:ext cx="3615163" cy="305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80" tIns="32280" rIns="32280" bIns="32280" numCol="1" spcCol="1270" anchor="ctr" anchorCtr="0">
          <a:noAutofit/>
        </a:bodyPr>
        <a:lstStyle/>
        <a:p>
          <a:pPr marL="0" lvl="0" indent="0" algn="l" defTabSz="622300">
            <a:lnSpc>
              <a:spcPct val="100000"/>
            </a:lnSpc>
            <a:spcBef>
              <a:spcPct val="0"/>
            </a:spcBef>
            <a:spcAft>
              <a:spcPct val="35000"/>
            </a:spcAft>
            <a:buNone/>
          </a:pPr>
          <a:r>
            <a:rPr lang="en-US" sz="1400" kern="1200" dirty="0"/>
            <a:t>Ensuring adequate perfusion pressures to guarantee organ perfusion. </a:t>
          </a:r>
        </a:p>
      </dsp:txBody>
      <dsp:txXfrm>
        <a:off x="1021917" y="1336565"/>
        <a:ext cx="3615163" cy="305007"/>
      </dsp:txXfrm>
    </dsp:sp>
    <dsp:sp modelId="{65D41D96-B1FA-4BBC-A99A-FE4319C11188}">
      <dsp:nvSpPr>
        <dsp:cNvPr id="0" name=""/>
        <dsp:cNvSpPr/>
      </dsp:nvSpPr>
      <dsp:spPr>
        <a:xfrm>
          <a:off x="0" y="2221295"/>
          <a:ext cx="5057462" cy="884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1B96F0-9BBB-42D2-A01F-DF8165CB50D9}">
      <dsp:nvSpPr>
        <dsp:cNvPr id="0" name=""/>
        <dsp:cNvSpPr/>
      </dsp:nvSpPr>
      <dsp:spPr>
        <a:xfrm>
          <a:off x="267644" y="2420370"/>
          <a:ext cx="486627" cy="486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0CF36C-10C8-4C93-8360-EEC3754A6B27}">
      <dsp:nvSpPr>
        <dsp:cNvPr id="0" name=""/>
        <dsp:cNvSpPr/>
      </dsp:nvSpPr>
      <dsp:spPr>
        <a:xfrm>
          <a:off x="993682" y="2500286"/>
          <a:ext cx="3615163" cy="305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80" tIns="32280" rIns="32280" bIns="32280" numCol="1" spcCol="1270" anchor="ctr" anchorCtr="0">
          <a:noAutofit/>
        </a:bodyPr>
        <a:lstStyle/>
        <a:p>
          <a:pPr marL="0" lvl="0" indent="0" algn="l" defTabSz="622300">
            <a:lnSpc>
              <a:spcPct val="100000"/>
            </a:lnSpc>
            <a:spcBef>
              <a:spcPct val="0"/>
            </a:spcBef>
            <a:spcAft>
              <a:spcPct val="35000"/>
            </a:spcAft>
            <a:buNone/>
          </a:pPr>
          <a:r>
            <a:rPr lang="en-US" sz="1400" b="0" i="0" kern="1200" dirty="0"/>
            <a:t>the restoration of fluid balance must be cautious to prevent any hemodynamic instability, or it may restore the osmotic gradient within the loop of Henle.</a:t>
          </a:r>
          <a:endParaRPr lang="en-US" sz="1400" kern="1200" dirty="0"/>
        </a:p>
      </dsp:txBody>
      <dsp:txXfrm>
        <a:off x="993682" y="2500286"/>
        <a:ext cx="3615163" cy="305007"/>
      </dsp:txXfrm>
    </dsp:sp>
    <dsp:sp modelId="{8179EFF6-1A67-48C7-9A38-4AA4BD9E858B}">
      <dsp:nvSpPr>
        <dsp:cNvPr id="0" name=""/>
        <dsp:cNvSpPr/>
      </dsp:nvSpPr>
      <dsp:spPr>
        <a:xfrm>
          <a:off x="0" y="3327266"/>
          <a:ext cx="5057462" cy="884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6FF0B-1F22-4880-815C-BDAACA3CF156}">
      <dsp:nvSpPr>
        <dsp:cNvPr id="0" name=""/>
        <dsp:cNvSpPr/>
      </dsp:nvSpPr>
      <dsp:spPr>
        <a:xfrm>
          <a:off x="267644" y="3526341"/>
          <a:ext cx="486627" cy="486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55F39-232B-4D1E-8362-F87BFD860F43}">
      <dsp:nvSpPr>
        <dsp:cNvPr id="0" name=""/>
        <dsp:cNvSpPr/>
      </dsp:nvSpPr>
      <dsp:spPr>
        <a:xfrm>
          <a:off x="1021917" y="3327266"/>
          <a:ext cx="3615163" cy="305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80" tIns="32280" rIns="32280" bIns="32280" numCol="1" spcCol="1270" anchor="ctr" anchorCtr="0">
          <a:noAutofit/>
        </a:bodyPr>
        <a:lstStyle/>
        <a:p>
          <a:pPr marL="0" lvl="0" indent="0" algn="l" defTabSz="622300">
            <a:lnSpc>
              <a:spcPct val="100000"/>
            </a:lnSpc>
            <a:spcBef>
              <a:spcPct val="0"/>
            </a:spcBef>
            <a:spcAft>
              <a:spcPct val="35000"/>
            </a:spcAft>
            <a:buNone/>
          </a:pPr>
          <a:endParaRPr lang="en-US" sz="1400" kern="1200" dirty="0"/>
        </a:p>
      </dsp:txBody>
      <dsp:txXfrm>
        <a:off x="1021917" y="3327266"/>
        <a:ext cx="3615163" cy="305007"/>
      </dsp:txXfrm>
    </dsp:sp>
    <dsp:sp modelId="{4FFEBE28-0775-4F4F-820B-A8E42E30489D}">
      <dsp:nvSpPr>
        <dsp:cNvPr id="0" name=""/>
        <dsp:cNvSpPr/>
      </dsp:nvSpPr>
      <dsp:spPr>
        <a:xfrm>
          <a:off x="0" y="4433237"/>
          <a:ext cx="5057462" cy="8847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533553-A122-47C7-93D0-229DE67AE4C5}">
      <dsp:nvSpPr>
        <dsp:cNvPr id="0" name=""/>
        <dsp:cNvSpPr/>
      </dsp:nvSpPr>
      <dsp:spPr>
        <a:xfrm>
          <a:off x="267644" y="4632312"/>
          <a:ext cx="486627" cy="4866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F4533-F3E9-4F59-AF82-4A7A5B17893D}">
      <dsp:nvSpPr>
        <dsp:cNvPr id="0" name=""/>
        <dsp:cNvSpPr/>
      </dsp:nvSpPr>
      <dsp:spPr>
        <a:xfrm>
          <a:off x="1005377" y="3655065"/>
          <a:ext cx="3839557" cy="305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80" tIns="32280" rIns="32280" bIns="32280" numCol="1" spcCol="1270" anchor="ctr" anchorCtr="0">
          <a:noAutofit/>
        </a:bodyPr>
        <a:lstStyle/>
        <a:p>
          <a:pPr marL="0" lvl="0" indent="0" algn="l" defTabSz="622300">
            <a:lnSpc>
              <a:spcPct val="100000"/>
            </a:lnSpc>
            <a:spcBef>
              <a:spcPct val="0"/>
            </a:spcBef>
            <a:spcAft>
              <a:spcPct val="35000"/>
            </a:spcAft>
            <a:buNone/>
          </a:pPr>
          <a:r>
            <a:rPr lang="en-US" sz="1400" b="0" i="0" kern="1200" dirty="0"/>
            <a:t>when the ultrafiltration rate significantly exceeds the plasma refill rate, there is intravascular volume depletion, which in preload-dependent HF patients can lead to a further decrease in cardiac output.</a:t>
          </a:r>
          <a:endParaRPr lang="en-US" sz="1400" kern="1200" dirty="0"/>
        </a:p>
      </dsp:txBody>
      <dsp:txXfrm>
        <a:off x="1005377" y="3655065"/>
        <a:ext cx="3839557" cy="305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19B5C-F37D-4EB4-97BD-E1CC459081BF}">
      <dsp:nvSpPr>
        <dsp:cNvPr id="0" name=""/>
        <dsp:cNvSpPr/>
      </dsp:nvSpPr>
      <dsp:spPr>
        <a:xfrm>
          <a:off x="0" y="87299"/>
          <a:ext cx="10363200" cy="1427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Among 248 patients with acutely decompensated HF, compared to those randomly assigned to highdose intravenous furosemide alone, the patients given the same LD dose in a small volume of HSS had greater reduction in concentrations of serum Trop I (independent risk factor for mortality in ADHERE study)</a:t>
          </a:r>
        </a:p>
      </dsp:txBody>
      <dsp:txXfrm>
        <a:off x="69680" y="156979"/>
        <a:ext cx="10223840" cy="1288040"/>
      </dsp:txXfrm>
    </dsp:sp>
    <dsp:sp modelId="{29030C39-315C-4C8C-AA0B-CD83557E9B1C}">
      <dsp:nvSpPr>
        <dsp:cNvPr id="0" name=""/>
        <dsp:cNvSpPr/>
      </dsp:nvSpPr>
      <dsp:spPr>
        <a:xfrm>
          <a:off x="0" y="1572300"/>
          <a:ext cx="10363200" cy="1427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err="1"/>
            <a:t>It</a:t>
          </a:r>
          <a:r>
            <a:rPr lang="el-GR" sz="2000" kern="1200" dirty="0"/>
            <a:t> </a:t>
          </a:r>
          <a:r>
            <a:rPr lang="el-GR" sz="2000" kern="1200" dirty="0" err="1"/>
            <a:t>was</a:t>
          </a:r>
          <a:r>
            <a:rPr lang="el-GR" sz="2000" kern="1200" dirty="0"/>
            <a:t> </a:t>
          </a:r>
          <a:r>
            <a:rPr lang="el-GR" sz="2000" kern="1200" dirty="0" err="1"/>
            <a:t>hypothesized</a:t>
          </a:r>
          <a:r>
            <a:rPr lang="el-GR" sz="2000" kern="1200" dirty="0"/>
            <a:t> </a:t>
          </a:r>
          <a:r>
            <a:rPr lang="el-GR" sz="2000" kern="1200" dirty="0" err="1"/>
            <a:t>that</a:t>
          </a:r>
          <a:r>
            <a:rPr lang="el-GR" sz="2000" kern="1200" dirty="0"/>
            <a:t> a </a:t>
          </a:r>
          <a:r>
            <a:rPr lang="el-GR" sz="2000" kern="1200" dirty="0" err="1"/>
            <a:t>bolus</a:t>
          </a:r>
          <a:r>
            <a:rPr lang="el-GR" sz="2000" kern="1200" dirty="0"/>
            <a:t> </a:t>
          </a:r>
          <a:r>
            <a:rPr lang="el-GR" sz="2000" kern="1200" dirty="0" err="1"/>
            <a:t>infusion</a:t>
          </a:r>
          <a:r>
            <a:rPr lang="el-GR" sz="2000" kern="1200" dirty="0"/>
            <a:t> of </a:t>
          </a:r>
          <a:r>
            <a:rPr lang="el-GR" sz="2000" kern="1200" dirty="0" err="1"/>
            <a:t>hypertonic</a:t>
          </a:r>
          <a:r>
            <a:rPr lang="el-GR" sz="2000" kern="1200" dirty="0"/>
            <a:t> </a:t>
          </a:r>
          <a:r>
            <a:rPr lang="el-GR" sz="2000" kern="1200" dirty="0" err="1"/>
            <a:t>saline</a:t>
          </a:r>
          <a:r>
            <a:rPr lang="el-GR" sz="2000" kern="1200" dirty="0"/>
            <a:t> </a:t>
          </a:r>
          <a:r>
            <a:rPr lang="el-GR" sz="2000" kern="1200" dirty="0" err="1"/>
            <a:t>can</a:t>
          </a:r>
          <a:r>
            <a:rPr lang="el-GR" sz="2000" kern="1200" dirty="0"/>
            <a:t> </a:t>
          </a:r>
          <a:r>
            <a:rPr lang="el-GR" sz="2000" kern="1200" dirty="0" err="1"/>
            <a:t>mobilize</a:t>
          </a:r>
          <a:r>
            <a:rPr lang="el-GR" sz="2000" kern="1200" dirty="0"/>
            <a:t> </a:t>
          </a:r>
          <a:r>
            <a:rPr lang="el-GR" sz="2000" kern="1200" dirty="0" err="1"/>
            <a:t>fluid</a:t>
          </a:r>
          <a:r>
            <a:rPr lang="el-GR" sz="2000" kern="1200" dirty="0"/>
            <a:t> </a:t>
          </a:r>
          <a:r>
            <a:rPr lang="el-GR" sz="2000" kern="1200" dirty="0" err="1"/>
            <a:t>from</a:t>
          </a:r>
          <a:r>
            <a:rPr lang="el-GR" sz="2000" kern="1200" dirty="0"/>
            <a:t> the </a:t>
          </a:r>
          <a:r>
            <a:rPr lang="el-GR" sz="2000" kern="1200" dirty="0" err="1"/>
            <a:t>interstitial</a:t>
          </a:r>
          <a:r>
            <a:rPr lang="el-GR" sz="2000" kern="1200" dirty="0"/>
            <a:t> </a:t>
          </a:r>
          <a:r>
            <a:rPr lang="el-GR" sz="2000" kern="1200" dirty="0" err="1"/>
            <a:t>space</a:t>
          </a:r>
          <a:r>
            <a:rPr lang="el-GR" sz="2000" kern="1200" dirty="0"/>
            <a:t> </a:t>
          </a:r>
          <a:r>
            <a:rPr lang="el-GR" sz="2000" kern="1200" dirty="0" err="1"/>
            <a:t>to</a:t>
          </a:r>
          <a:r>
            <a:rPr lang="el-GR" sz="2000" kern="1200" dirty="0"/>
            <a:t> the </a:t>
          </a:r>
          <a:r>
            <a:rPr lang="el-GR" sz="2000" kern="1200" dirty="0" err="1"/>
            <a:t>intravascular</a:t>
          </a:r>
          <a:r>
            <a:rPr lang="el-GR" sz="2000" kern="1200" dirty="0"/>
            <a:t> </a:t>
          </a:r>
          <a:r>
            <a:rPr lang="el-GR" sz="2000" kern="1200" dirty="0" err="1"/>
            <a:t>compartment</a:t>
          </a:r>
          <a:r>
            <a:rPr lang="el-GR" sz="2000" kern="1200" dirty="0"/>
            <a:t> </a:t>
          </a:r>
          <a:r>
            <a:rPr lang="el-GR" sz="2000" kern="1200" dirty="0" err="1"/>
            <a:t>through</a:t>
          </a:r>
          <a:r>
            <a:rPr lang="el-GR" sz="2000" kern="1200" dirty="0"/>
            <a:t> </a:t>
          </a:r>
          <a:r>
            <a:rPr lang="el-GR" sz="2000" kern="1200" dirty="0" err="1"/>
            <a:t>osmotic</a:t>
          </a:r>
          <a:r>
            <a:rPr lang="el-GR" sz="2000" kern="1200" dirty="0"/>
            <a:t> </a:t>
          </a:r>
          <a:r>
            <a:rPr lang="el-GR" sz="2000" kern="1200" dirty="0" err="1"/>
            <a:t>forces</a:t>
          </a:r>
          <a:r>
            <a:rPr lang="el-GR" sz="2000" kern="1200" dirty="0"/>
            <a:t>, </a:t>
          </a:r>
          <a:r>
            <a:rPr lang="el-GR" sz="2000" kern="1200" dirty="0" err="1"/>
            <a:t>thereby</a:t>
          </a:r>
          <a:r>
            <a:rPr lang="el-GR" sz="2000" kern="1200" dirty="0"/>
            <a:t> </a:t>
          </a:r>
          <a:r>
            <a:rPr lang="el-GR" sz="2000" kern="1200" dirty="0" err="1"/>
            <a:t>restoring</a:t>
          </a:r>
          <a:r>
            <a:rPr lang="el-GR" sz="2000" kern="1200" dirty="0"/>
            <a:t> </a:t>
          </a:r>
          <a:r>
            <a:rPr lang="el-GR" sz="2000" kern="1200" dirty="0" err="1"/>
            <a:t>effective</a:t>
          </a:r>
          <a:r>
            <a:rPr lang="el-GR" sz="2000" kern="1200" dirty="0"/>
            <a:t> </a:t>
          </a:r>
          <a:r>
            <a:rPr lang="el-GR" sz="2000" kern="1200" dirty="0" err="1"/>
            <a:t>intravascular</a:t>
          </a:r>
          <a:r>
            <a:rPr lang="el-GR" sz="2000" kern="1200" dirty="0"/>
            <a:t> </a:t>
          </a:r>
          <a:r>
            <a:rPr lang="el-GR" sz="2000" kern="1200" dirty="0" err="1"/>
            <a:t>volume</a:t>
          </a:r>
          <a:r>
            <a:rPr lang="el-GR" sz="2000" kern="1200" dirty="0"/>
            <a:t>, </a:t>
          </a:r>
          <a:r>
            <a:rPr lang="el-GR" sz="2000" kern="1200" dirty="0" err="1"/>
            <a:t>enhancing</a:t>
          </a:r>
          <a:r>
            <a:rPr lang="el-GR" sz="2000" kern="1200" dirty="0"/>
            <a:t> </a:t>
          </a:r>
          <a:r>
            <a:rPr lang="el-GR" sz="2000" kern="1200" dirty="0" err="1"/>
            <a:t>renal</a:t>
          </a:r>
          <a:r>
            <a:rPr lang="el-GR" sz="2000" kern="1200" dirty="0"/>
            <a:t> </a:t>
          </a:r>
          <a:r>
            <a:rPr lang="el-GR" sz="2000" kern="1200" dirty="0" err="1"/>
            <a:t>blood</a:t>
          </a:r>
          <a:r>
            <a:rPr lang="en-US" sz="2000" kern="1200" dirty="0"/>
            <a:t> flow and improving the delivery of diuretic agents to the loop of Henle</a:t>
          </a:r>
        </a:p>
      </dsp:txBody>
      <dsp:txXfrm>
        <a:off x="69680" y="1641980"/>
        <a:ext cx="10223840" cy="1288040"/>
      </dsp:txXfrm>
    </dsp:sp>
    <dsp:sp modelId="{1791E281-BBD1-4F73-AF71-D0529D331985}">
      <dsp:nvSpPr>
        <dsp:cNvPr id="0" name=""/>
        <dsp:cNvSpPr/>
      </dsp:nvSpPr>
      <dsp:spPr>
        <a:xfrm>
          <a:off x="0" y="3057300"/>
          <a:ext cx="10363200" cy="1427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Which is the most appropriate HSS, 1.4%, 3%, or 7.5%? How should a specific HSS be chosen? Should such selection be based upon serum sodium, blood pressure, severity of renal dysfunction, degree of diuretic resistance, or a combination of these variables?</a:t>
          </a:r>
        </a:p>
      </dsp:txBody>
      <dsp:txXfrm>
        <a:off x="69680" y="3126980"/>
        <a:ext cx="10223840" cy="1288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E18CD-E49F-4E4C-9F48-85C8E9ED823A}">
      <dsp:nvSpPr>
        <dsp:cNvPr id="0" name=""/>
        <dsp:cNvSpPr/>
      </dsp:nvSpPr>
      <dsp:spPr>
        <a:xfrm>
          <a:off x="0" y="118269"/>
          <a:ext cx="10515600" cy="989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According to the available data and experiences, continuous ultrafiltration could be considered in patients with congestion refractory to intravenous diuretics and diuretic combinations, low urine output, impaired renal function, compromised function of the right ventricle, and frequent hospitalizations for decompensated HF</a:t>
          </a:r>
        </a:p>
      </dsp:txBody>
      <dsp:txXfrm>
        <a:off x="48319" y="166588"/>
        <a:ext cx="10418962" cy="893182"/>
      </dsp:txXfrm>
    </dsp:sp>
    <dsp:sp modelId="{9BCD1BC9-67E6-4982-A8F7-F1373A751344}">
      <dsp:nvSpPr>
        <dsp:cNvPr id="0" name=""/>
        <dsp:cNvSpPr/>
      </dsp:nvSpPr>
      <dsp:spPr>
        <a:xfrm>
          <a:off x="0" y="1159929"/>
          <a:ext cx="10515600" cy="989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It represents a method of energetic withdrawal of isotonic fluid from the venous system, performed with or without the assistance of inotropes and vasospastic drugs.</a:t>
          </a:r>
        </a:p>
      </dsp:txBody>
      <dsp:txXfrm>
        <a:off x="48319" y="1208248"/>
        <a:ext cx="10418962" cy="893182"/>
      </dsp:txXfrm>
    </dsp:sp>
    <dsp:sp modelId="{DB0CCD66-2561-4E65-8D39-24574FB8C547}">
      <dsp:nvSpPr>
        <dsp:cNvPr id="0" name=""/>
        <dsp:cNvSpPr/>
      </dsp:nvSpPr>
      <dsp:spPr>
        <a:xfrm>
          <a:off x="0" y="2201589"/>
          <a:ext cx="10515600" cy="989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Especially for pre-load depended patients enables the energetic withdrawal of isotonic fluid from the venous system under a controlled rate according to the patient’s vital signs, without excessive neurohormonal activation</a:t>
          </a:r>
        </a:p>
      </dsp:txBody>
      <dsp:txXfrm>
        <a:off x="48319" y="2249908"/>
        <a:ext cx="10418962" cy="893182"/>
      </dsp:txXfrm>
    </dsp:sp>
    <dsp:sp modelId="{9FF32885-A0F5-4F4F-9F76-72A3A0F5F902}">
      <dsp:nvSpPr>
        <dsp:cNvPr id="0" name=""/>
        <dsp:cNvSpPr/>
      </dsp:nvSpPr>
      <dsp:spPr>
        <a:xfrm>
          <a:off x="0" y="3243249"/>
          <a:ext cx="10515600" cy="989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Concomitant use of IV furosemide in low doses / NS fluids can offer additive decongestion (chloride theory)</a:t>
          </a:r>
        </a:p>
      </dsp:txBody>
      <dsp:txXfrm>
        <a:off x="48319" y="3291568"/>
        <a:ext cx="10418962" cy="8931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7334C-3DC1-4F55-ACCF-AB78775CB5C4}" type="datetimeFigureOut">
              <a:rPr lang="el-GR" smtClean="0"/>
              <a:t>18/10/2023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8D397-AF77-488C-9CCA-E5CF1640736E}" type="slidenum">
              <a:rPr lang="el-GR" smtClean="0"/>
              <a:t>‹#›</a:t>
            </a:fld>
            <a:endParaRPr lang="el-GR"/>
          </a:p>
        </p:txBody>
      </p:sp>
    </p:spTree>
    <p:extLst>
      <p:ext uri="{BB962C8B-B14F-4D97-AF65-F5344CB8AC3E}">
        <p14:creationId xmlns:p14="http://schemas.microsoft.com/office/powerpoint/2010/main" val="255564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Mechanisms of loop diuretic resistance. Patients who are resistant to loop diuretics might have </a:t>
            </a:r>
            <a:r>
              <a:rPr lang="en-US" sz="1200" b="1" i="0" u="none" strike="noStrike" kern="1200" baseline="0" dirty="0">
                <a:solidFill>
                  <a:schemeClr val="tx1"/>
                </a:solidFill>
                <a:latin typeface="+mn-lt"/>
                <a:ea typeface="+mn-ea"/>
                <a:cs typeface="+mn-cs"/>
              </a:rPr>
              <a:t>reduced absorption of the drug in the intestine</a:t>
            </a:r>
            <a:r>
              <a:rPr lang="en-US" sz="1200" b="0" i="0" u="none" strike="noStrike" kern="1200" baseline="0" dirty="0">
                <a:solidFill>
                  <a:schemeClr val="tx1"/>
                </a:solidFill>
                <a:latin typeface="+mn-lt"/>
                <a:ea typeface="+mn-ea"/>
                <a:cs typeface="+mn-cs"/>
              </a:rPr>
              <a:t>, reduced filtration, or </a:t>
            </a:r>
            <a:r>
              <a:rPr lang="en-US" sz="1200" b="1" i="0" u="none" strike="noStrike" kern="1200" baseline="0" dirty="0">
                <a:solidFill>
                  <a:schemeClr val="tx1"/>
                </a:solidFill>
                <a:latin typeface="+mn-lt"/>
                <a:ea typeface="+mn-ea"/>
                <a:cs typeface="+mn-cs"/>
              </a:rPr>
              <a:t>increased proximal or distal sodium reabsorption </a:t>
            </a:r>
            <a:r>
              <a:rPr lang="en-US" sz="1200" b="0" i="0" u="none" strike="noStrike" kern="1200" baseline="0" dirty="0">
                <a:solidFill>
                  <a:schemeClr val="tx1"/>
                </a:solidFill>
                <a:latin typeface="+mn-lt"/>
                <a:ea typeface="+mn-ea"/>
                <a:cs typeface="+mn-cs"/>
              </a:rPr>
              <a:t>in the kidney, or reduced drug availability in the tubule. Abbreviations: CO, cardiac output; CVP, central venous pressure; GFR, glomerular filtration rate; OAT, organic anion transporter; RAAS, renin–angiotensin–aldosterone system; RBF, renal blood flow; SNS, sympathetic nervous system.</a:t>
            </a:r>
          </a:p>
          <a:p>
            <a:r>
              <a:rPr lang="el-GR" dirty="0"/>
              <a:t>Τα περισσότερα διουρητικά (η </a:t>
            </a:r>
            <a:r>
              <a:rPr lang="el-GR" dirty="0" err="1"/>
              <a:t>βουμετανίδη</a:t>
            </a:r>
            <a:r>
              <a:rPr lang="el-GR" dirty="0"/>
              <a:t> λιγότερο) χρειάζονται επάρκεια </a:t>
            </a:r>
            <a:r>
              <a:rPr lang="el-GR" dirty="0" err="1"/>
              <a:t>αλβουμίνης</a:t>
            </a:r>
            <a:r>
              <a:rPr lang="el-GR" baseline="0" dirty="0"/>
              <a:t> για να δράσουν. Στην ΚΑ συνυπάρχει </a:t>
            </a:r>
            <a:r>
              <a:rPr lang="el-GR" baseline="0" dirty="0" err="1"/>
              <a:t>υποαλβουμιναιμία</a:t>
            </a:r>
            <a:r>
              <a:rPr lang="el-GR" baseline="0" dirty="0"/>
              <a:t> με συνέπεια η </a:t>
            </a:r>
            <a:r>
              <a:rPr lang="el-GR" baseline="0" dirty="0" err="1"/>
              <a:t>φουροσεμίδη</a:t>
            </a:r>
            <a:r>
              <a:rPr lang="el-GR" baseline="0" dirty="0"/>
              <a:t> να μετατρέπεται σημαντικά σε αδρανή μορφή.</a:t>
            </a:r>
          </a:p>
          <a:p>
            <a:r>
              <a:rPr lang="el-GR" baseline="0" dirty="0"/>
              <a:t>Στην ΚΑ και τη ΧΝΑ υπάρχουν αυξημένα επίπεδα </a:t>
            </a:r>
            <a:r>
              <a:rPr lang="el-GR" baseline="0" dirty="0" err="1"/>
              <a:t>κυκλοφορούντων</a:t>
            </a:r>
            <a:r>
              <a:rPr lang="el-GR" baseline="0" dirty="0"/>
              <a:t> ενδογενών οργανικών οξέων, όπως η αμμωνία, τα οποία αναστέλλουν το ΟΑΤ </a:t>
            </a:r>
            <a:r>
              <a:rPr lang="en-US" baseline="0" dirty="0"/>
              <a:t>(organic acid transport system) </a:t>
            </a:r>
            <a:r>
              <a:rPr lang="el-GR" baseline="0" dirty="0"/>
              <a:t>στο εγγύς σωληνάριο και συνεπώς μειώνουν την επάρκεια διουρητικού στο σημείο δράσης.</a:t>
            </a:r>
          </a:p>
          <a:p>
            <a:r>
              <a:rPr lang="el-GR" baseline="0" dirty="0"/>
              <a:t>Τέλος, στη ΧΝΝ η νεφρική αιματική ροή είναι μειωμένη με συνέπεια τη μειωμένη ποσότητα </a:t>
            </a:r>
            <a:r>
              <a:rPr lang="el-GR" baseline="0" dirty="0" err="1"/>
              <a:t>φουροσεμίδης</a:t>
            </a:r>
            <a:r>
              <a:rPr lang="el-GR" baseline="0" dirty="0"/>
              <a:t> που φτάνει στο νεφρό.</a:t>
            </a:r>
            <a:endParaRPr lang="el-GR" dirty="0"/>
          </a:p>
          <a:p>
            <a:endParaRPr lang="el-GR" dirty="0"/>
          </a:p>
        </p:txBody>
      </p:sp>
      <p:sp>
        <p:nvSpPr>
          <p:cNvPr id="4" name="Θέση αριθμού διαφάνειας 3"/>
          <p:cNvSpPr>
            <a:spLocks noGrp="1"/>
          </p:cNvSpPr>
          <p:nvPr>
            <p:ph type="sldNum" sz="quarter" idx="10"/>
          </p:nvPr>
        </p:nvSpPr>
        <p:spPr/>
        <p:txBody>
          <a:bodyPr/>
          <a:lstStyle/>
          <a:p>
            <a:fld id="{3DE275A2-3080-451E-AAE1-62E10EA96537}" type="slidenum">
              <a:rPr lang="el-GR" smtClean="0">
                <a:solidFill>
                  <a:prstClr val="black"/>
                </a:solidFill>
              </a:rPr>
              <a:pPr/>
              <a:t>6</a:t>
            </a:fld>
            <a:endParaRPr lang="el-GR">
              <a:solidFill>
                <a:prstClr val="black"/>
              </a:solidFill>
            </a:endParaRPr>
          </a:p>
        </p:txBody>
      </p:sp>
    </p:spTree>
    <p:extLst>
      <p:ext uri="{BB962C8B-B14F-4D97-AF65-F5344CB8AC3E}">
        <p14:creationId xmlns:p14="http://schemas.microsoft.com/office/powerpoint/2010/main" val="424826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AC00F34-5F6B-4B25-A00A-AC0CEDDD9C02}"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1602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AC00F34-5F6B-4B25-A00A-AC0CEDDD9C02}"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45766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AC00F34-5F6B-4B25-A00A-AC0CEDDD9C02}"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109297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AC00F34-5F6B-4B25-A00A-AC0CEDDD9C02}"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298634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4AC00F34-5F6B-4B25-A00A-AC0CEDDD9C02}" type="datetimeFigureOut">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259245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AC00F34-5F6B-4B25-A00A-AC0CEDDD9C02}"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312106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4AC00F34-5F6B-4B25-A00A-AC0CEDDD9C02}" type="datetimeFigureOut">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2794412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AC00F34-5F6B-4B25-A00A-AC0CEDDD9C02}" type="datetimeFigureOut">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91586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00F34-5F6B-4B25-A00A-AC0CEDDD9C02}" type="datetimeFigureOut">
              <a:rPr lang="en-US" smtClean="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210766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AC00F34-5F6B-4B25-A00A-AC0CEDDD9C02}"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122529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AC00F34-5F6B-4B25-A00A-AC0CEDDD9C02}"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689810-F4F2-48F8-8BB6-BF263776714E}" type="slidenum">
              <a:rPr lang="en-US" smtClean="0"/>
              <a:t>‹#›</a:t>
            </a:fld>
            <a:endParaRPr lang="en-US"/>
          </a:p>
        </p:txBody>
      </p:sp>
    </p:spTree>
    <p:extLst>
      <p:ext uri="{BB962C8B-B14F-4D97-AF65-F5344CB8AC3E}">
        <p14:creationId xmlns:p14="http://schemas.microsoft.com/office/powerpoint/2010/main" val="2739346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00F34-5F6B-4B25-A00A-AC0CEDDD9C02}" type="datetimeFigureOut">
              <a:rPr lang="en-US" smtClean="0"/>
              <a:t>10/18/2023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89810-F4F2-48F8-8BB6-BF263776714E}" type="slidenum">
              <a:rPr lang="en-US" smtClean="0"/>
              <a:t>‹#›</a:t>
            </a:fld>
            <a:endParaRPr lang="en-US"/>
          </a:p>
        </p:txBody>
      </p:sp>
    </p:spTree>
    <p:extLst>
      <p:ext uri="{BB962C8B-B14F-4D97-AF65-F5344CB8AC3E}">
        <p14:creationId xmlns:p14="http://schemas.microsoft.com/office/powerpoint/2010/main" val="3406850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3">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5">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6" name="Group 27">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9" name="Freeform: Shape 28">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C827812-B241-4CC4-8CCA-1091DF8D3112}"/>
              </a:ext>
            </a:extLst>
          </p:cNvPr>
          <p:cNvSpPr>
            <a:spLocks noGrp="1"/>
          </p:cNvSpPr>
          <p:nvPr>
            <p:ph type="ctrTitle"/>
          </p:nvPr>
        </p:nvSpPr>
        <p:spPr>
          <a:xfrm>
            <a:off x="804672" y="2053641"/>
            <a:ext cx="3669161" cy="2760098"/>
          </a:xfrm>
        </p:spPr>
        <p:txBody>
          <a:bodyPr vert="horz" lIns="91440" tIns="45720" rIns="91440" bIns="45720" rtlCol="0" anchor="ctr">
            <a:normAutofit/>
          </a:bodyPr>
          <a:lstStyle/>
          <a:p>
            <a:pPr algn="l"/>
            <a:r>
              <a:rPr lang="en-US" sz="4000" kern="1200">
                <a:solidFill>
                  <a:schemeClr val="tx2"/>
                </a:solidFill>
                <a:latin typeface="+mj-lt"/>
                <a:ea typeface="+mj-ea"/>
                <a:cs typeface="+mj-cs"/>
              </a:rPr>
              <a:t>Ultrafiltration in Heart Failure</a:t>
            </a:r>
          </a:p>
        </p:txBody>
      </p:sp>
      <p:sp>
        <p:nvSpPr>
          <p:cNvPr id="3" name="Subtitle 2">
            <a:extLst>
              <a:ext uri="{FF2B5EF4-FFF2-40B4-BE49-F238E27FC236}">
                <a16:creationId xmlns:a16="http://schemas.microsoft.com/office/drawing/2014/main" id="{C4E4A833-6501-416E-9789-655DB7259CE7}"/>
              </a:ext>
            </a:extLst>
          </p:cNvPr>
          <p:cNvSpPr>
            <a:spLocks noGrp="1"/>
          </p:cNvSpPr>
          <p:nvPr>
            <p:ph type="subTitle" idx="1"/>
          </p:nvPr>
        </p:nvSpPr>
        <p:spPr>
          <a:xfrm>
            <a:off x="6090574" y="3429000"/>
            <a:ext cx="5306084" cy="2603500"/>
          </a:xfrm>
          <a:noFill/>
          <a:ln>
            <a:noFill/>
          </a:ln>
        </p:spPr>
        <p:txBody>
          <a:bodyPr vert="horz" lIns="91440" tIns="45720" rIns="91440" bIns="45720" rtlCol="0" anchor="ctr">
            <a:normAutofit/>
          </a:bodyPr>
          <a:lstStyle/>
          <a:p>
            <a:pPr algn="r"/>
            <a:r>
              <a:rPr lang="en-US" sz="1800" dirty="0">
                <a:solidFill>
                  <a:schemeClr val="tx2"/>
                </a:solidFill>
              </a:rPr>
              <a:t>Christina Chrysohoou</a:t>
            </a:r>
          </a:p>
          <a:p>
            <a:pPr indent="-228600" algn="l">
              <a:buFont typeface="Arial" panose="020B0604020202020204" pitchFamily="34" charset="0"/>
              <a:buChar char="•"/>
            </a:pPr>
            <a:endParaRPr lang="en-US" sz="1800" dirty="0">
              <a:solidFill>
                <a:schemeClr val="tx2"/>
              </a:solidFill>
            </a:endParaRPr>
          </a:p>
          <a:p>
            <a:pPr algn="r"/>
            <a:r>
              <a:rPr lang="en-US" sz="1800" dirty="0">
                <a:solidFill>
                  <a:schemeClr val="tx2"/>
                </a:solidFill>
              </a:rPr>
              <a:t>Cardiologist</a:t>
            </a:r>
          </a:p>
          <a:p>
            <a:pPr algn="r"/>
            <a:r>
              <a:rPr lang="en-US" sz="1800" dirty="0">
                <a:solidFill>
                  <a:schemeClr val="tx2"/>
                </a:solidFill>
              </a:rPr>
              <a:t>Heat failure Unit</a:t>
            </a:r>
          </a:p>
          <a:p>
            <a:pPr algn="r"/>
            <a:r>
              <a:rPr lang="en-US" sz="1800" dirty="0">
                <a:solidFill>
                  <a:schemeClr val="tx2"/>
                </a:solidFill>
              </a:rPr>
              <a:t>1rst Cardiology  Clinic University of Athens, Greece</a:t>
            </a:r>
          </a:p>
        </p:txBody>
      </p:sp>
    </p:spTree>
    <p:extLst>
      <p:ext uri="{BB962C8B-B14F-4D97-AF65-F5344CB8AC3E}">
        <p14:creationId xmlns:p14="http://schemas.microsoft.com/office/powerpoint/2010/main" val="384818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72E7C3F-0F3D-4421-8AA3-ADE4F738E00A}"/>
              </a:ext>
            </a:extLst>
          </p:cNvPr>
          <p:cNvPicPr>
            <a:picLocks noChangeAspect="1"/>
          </p:cNvPicPr>
          <p:nvPr/>
        </p:nvPicPr>
        <p:blipFill rotWithShape="1">
          <a:blip r:embed="rId2"/>
          <a:srcRect l="8657" t="25850" r="9837" b="4851"/>
          <a:stretch/>
        </p:blipFill>
        <p:spPr>
          <a:xfrm>
            <a:off x="623392" y="548680"/>
            <a:ext cx="10840477" cy="5688632"/>
          </a:xfrm>
          <a:prstGeom prst="rect">
            <a:avLst/>
          </a:prstGeom>
        </p:spPr>
      </p:pic>
      <p:sp>
        <p:nvSpPr>
          <p:cNvPr id="6" name="TextBox 5">
            <a:extLst>
              <a:ext uri="{FF2B5EF4-FFF2-40B4-BE49-F238E27FC236}">
                <a16:creationId xmlns:a16="http://schemas.microsoft.com/office/drawing/2014/main" id="{48E2EBA8-CB9F-493A-8AD1-F94D729EFAF0}"/>
              </a:ext>
            </a:extLst>
          </p:cNvPr>
          <p:cNvSpPr txBox="1"/>
          <p:nvPr/>
        </p:nvSpPr>
        <p:spPr>
          <a:xfrm>
            <a:off x="6384032" y="6211669"/>
            <a:ext cx="6094378" cy="307777"/>
          </a:xfrm>
          <a:prstGeom prst="rect">
            <a:avLst/>
          </a:prstGeom>
          <a:noFill/>
        </p:spPr>
        <p:txBody>
          <a:bodyPr wrap="square">
            <a:spAutoFit/>
          </a:bodyPr>
          <a:lstStyle/>
          <a:p>
            <a:r>
              <a:rPr lang="en-US" sz="1400" dirty="0"/>
              <a:t>Source: Costanzo MR, et al. J Am Coll </a:t>
            </a:r>
            <a:r>
              <a:rPr lang="en-US" sz="1400" dirty="0" err="1"/>
              <a:t>Cardiol</a:t>
            </a:r>
            <a:r>
              <a:rPr lang="en-US" sz="1400" dirty="0"/>
              <a:t>. 2017 May 16;69(19):2428-2445.</a:t>
            </a:r>
            <a:endParaRPr lang="el-GR" sz="1400" dirty="0"/>
          </a:p>
        </p:txBody>
      </p:sp>
    </p:spTree>
    <p:extLst>
      <p:ext uri="{BB962C8B-B14F-4D97-AF65-F5344CB8AC3E}">
        <p14:creationId xmlns:p14="http://schemas.microsoft.com/office/powerpoint/2010/main" val="3962854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815C2AFF-508E-4D48-9D23-D289CDAF42EE}"/>
              </a:ext>
            </a:extLst>
          </p:cNvPr>
          <p:cNvPicPr>
            <a:picLocks noChangeAspect="1"/>
          </p:cNvPicPr>
          <p:nvPr/>
        </p:nvPicPr>
        <p:blipFill rotWithShape="1">
          <a:blip r:embed="rId2"/>
          <a:srcRect l="9248" t="18500" r="30510" b="11150"/>
          <a:stretch/>
        </p:blipFill>
        <p:spPr>
          <a:xfrm>
            <a:off x="1127448" y="275473"/>
            <a:ext cx="9505056" cy="6243517"/>
          </a:xfrm>
          <a:prstGeom prst="rect">
            <a:avLst/>
          </a:prstGeom>
        </p:spPr>
      </p:pic>
    </p:spTree>
    <p:extLst>
      <p:ext uri="{BB962C8B-B14F-4D97-AF65-F5344CB8AC3E}">
        <p14:creationId xmlns:p14="http://schemas.microsoft.com/office/powerpoint/2010/main" val="2311703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39D8CC2-F6A9-443D-BF21-C620097EB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2794"/>
            <a:ext cx="5682143" cy="6392411"/>
          </a:xfrm>
          <a:prstGeom prst="rect">
            <a:avLst/>
          </a:prstGeom>
        </p:spPr>
      </p:pic>
      <p:pic>
        <p:nvPicPr>
          <p:cNvPr id="6" name="Θέση περιεχομένου 5">
            <a:extLst>
              <a:ext uri="{FF2B5EF4-FFF2-40B4-BE49-F238E27FC236}">
                <a16:creationId xmlns:a16="http://schemas.microsoft.com/office/drawing/2014/main" id="{6288D958-AE2E-4D70-B7E5-913F710A07D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6558" b="36192"/>
          <a:stretch/>
        </p:blipFill>
        <p:spPr>
          <a:xfrm>
            <a:off x="2627078" y="3235449"/>
            <a:ext cx="3312083" cy="3389756"/>
          </a:xfrm>
        </p:spPr>
      </p:pic>
      <p:pic>
        <p:nvPicPr>
          <p:cNvPr id="7" name="Θέση περιεχομένου 7" descr="Εικόνα που περιέχει κείμενο&#10;&#10;Περιγραφή που δημιουργήθηκε αυτόματα">
            <a:extLst>
              <a:ext uri="{FF2B5EF4-FFF2-40B4-BE49-F238E27FC236}">
                <a16:creationId xmlns:a16="http://schemas.microsoft.com/office/drawing/2014/main" id="{4DC41FAC-6F20-4FAE-A1E4-169171A4FFE7}"/>
              </a:ext>
            </a:extLst>
          </p:cNvPr>
          <p:cNvPicPr>
            <a:picLocks noChangeAspect="1"/>
          </p:cNvPicPr>
          <p:nvPr/>
        </p:nvPicPr>
        <p:blipFill rotWithShape="1">
          <a:blip r:embed="rId4">
            <a:extLst>
              <a:ext uri="{28A0092B-C50C-407E-A947-70E740481C1C}">
                <a14:useLocalDpi xmlns:a14="http://schemas.microsoft.com/office/drawing/2010/main" val="0"/>
              </a:ext>
            </a:extLst>
          </a:blip>
          <a:srcRect t="19736" b="17265"/>
          <a:stretch/>
        </p:blipFill>
        <p:spPr>
          <a:xfrm>
            <a:off x="278099" y="232794"/>
            <a:ext cx="2739628" cy="3744416"/>
          </a:xfrm>
          <a:prstGeom prst="rect">
            <a:avLst/>
          </a:prstGeom>
        </p:spPr>
      </p:pic>
    </p:spTree>
    <p:extLst>
      <p:ext uri="{BB962C8B-B14F-4D97-AF65-F5344CB8AC3E}">
        <p14:creationId xmlns:p14="http://schemas.microsoft.com/office/powerpoint/2010/main" val="302724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82075768-3DED-4041-A7C5-6F6806A63E4A}"/>
              </a:ext>
            </a:extLst>
          </p:cNvPr>
          <p:cNvGraphicFramePr>
            <a:graphicFrameLocks noGrp="1"/>
          </p:cNvGraphicFramePr>
          <p:nvPr>
            <p:ph idx="1"/>
            <p:extLst>
              <p:ext uri="{D42A27DB-BD31-4B8C-83A1-F6EECF244321}">
                <p14:modId xmlns:p14="http://schemas.microsoft.com/office/powerpoint/2010/main" val="3168779672"/>
              </p:ext>
            </p:extLst>
          </p:nvPr>
        </p:nvGraphicFramePr>
        <p:xfrm>
          <a:off x="411061" y="1459148"/>
          <a:ext cx="10596323" cy="1509559"/>
        </p:xfrm>
        <a:graphic>
          <a:graphicData uri="http://schemas.openxmlformats.org/drawingml/2006/table">
            <a:tbl>
              <a:tblPr firstRow="1" bandRow="1">
                <a:tableStyleId>{5C22544A-7EE6-4342-B048-85BDC9FD1C3A}</a:tableStyleId>
              </a:tblPr>
              <a:tblGrid>
                <a:gridCol w="1833189">
                  <a:extLst>
                    <a:ext uri="{9D8B030D-6E8A-4147-A177-3AD203B41FA5}">
                      <a16:colId xmlns:a16="http://schemas.microsoft.com/office/drawing/2014/main" val="1575594555"/>
                    </a:ext>
                  </a:extLst>
                </a:gridCol>
                <a:gridCol w="1027571">
                  <a:extLst>
                    <a:ext uri="{9D8B030D-6E8A-4147-A177-3AD203B41FA5}">
                      <a16:colId xmlns:a16="http://schemas.microsoft.com/office/drawing/2014/main" val="2165836999"/>
                    </a:ext>
                  </a:extLst>
                </a:gridCol>
                <a:gridCol w="756294">
                  <a:extLst>
                    <a:ext uri="{9D8B030D-6E8A-4147-A177-3AD203B41FA5}">
                      <a16:colId xmlns:a16="http://schemas.microsoft.com/office/drawing/2014/main" val="2379449232"/>
                    </a:ext>
                  </a:extLst>
                </a:gridCol>
                <a:gridCol w="1109777">
                  <a:extLst>
                    <a:ext uri="{9D8B030D-6E8A-4147-A177-3AD203B41FA5}">
                      <a16:colId xmlns:a16="http://schemas.microsoft.com/office/drawing/2014/main" val="3539675625"/>
                    </a:ext>
                  </a:extLst>
                </a:gridCol>
                <a:gridCol w="756293">
                  <a:extLst>
                    <a:ext uri="{9D8B030D-6E8A-4147-A177-3AD203B41FA5}">
                      <a16:colId xmlns:a16="http://schemas.microsoft.com/office/drawing/2014/main" val="788387331"/>
                    </a:ext>
                  </a:extLst>
                </a:gridCol>
                <a:gridCol w="813838">
                  <a:extLst>
                    <a:ext uri="{9D8B030D-6E8A-4147-A177-3AD203B41FA5}">
                      <a16:colId xmlns:a16="http://schemas.microsoft.com/office/drawing/2014/main" val="3139875716"/>
                    </a:ext>
                  </a:extLst>
                </a:gridCol>
                <a:gridCol w="772734">
                  <a:extLst>
                    <a:ext uri="{9D8B030D-6E8A-4147-A177-3AD203B41FA5}">
                      <a16:colId xmlns:a16="http://schemas.microsoft.com/office/drawing/2014/main" val="3993347745"/>
                    </a:ext>
                  </a:extLst>
                </a:gridCol>
                <a:gridCol w="731631">
                  <a:extLst>
                    <a:ext uri="{9D8B030D-6E8A-4147-A177-3AD203B41FA5}">
                      <a16:colId xmlns:a16="http://schemas.microsoft.com/office/drawing/2014/main" val="3305013402"/>
                    </a:ext>
                  </a:extLst>
                </a:gridCol>
                <a:gridCol w="657646">
                  <a:extLst>
                    <a:ext uri="{9D8B030D-6E8A-4147-A177-3AD203B41FA5}">
                      <a16:colId xmlns:a16="http://schemas.microsoft.com/office/drawing/2014/main" val="4068091802"/>
                    </a:ext>
                  </a:extLst>
                </a:gridCol>
                <a:gridCol w="752138">
                  <a:extLst>
                    <a:ext uri="{9D8B030D-6E8A-4147-A177-3AD203B41FA5}">
                      <a16:colId xmlns:a16="http://schemas.microsoft.com/office/drawing/2014/main" val="983837010"/>
                    </a:ext>
                  </a:extLst>
                </a:gridCol>
                <a:gridCol w="645953">
                  <a:extLst>
                    <a:ext uri="{9D8B030D-6E8A-4147-A177-3AD203B41FA5}">
                      <a16:colId xmlns:a16="http://schemas.microsoft.com/office/drawing/2014/main" val="640374427"/>
                    </a:ext>
                  </a:extLst>
                </a:gridCol>
                <a:gridCol w="739259">
                  <a:extLst>
                    <a:ext uri="{9D8B030D-6E8A-4147-A177-3AD203B41FA5}">
                      <a16:colId xmlns:a16="http://schemas.microsoft.com/office/drawing/2014/main" val="3817442366"/>
                    </a:ext>
                  </a:extLst>
                </a:gridCol>
              </a:tblGrid>
              <a:tr h="368516">
                <a:tc>
                  <a:txBody>
                    <a:bodyPr/>
                    <a:lstStyle/>
                    <a:p>
                      <a:endParaRPr lang="el-GR" sz="1600" dirty="0"/>
                    </a:p>
                  </a:txBody>
                  <a:tcPr/>
                </a:tc>
                <a:tc>
                  <a:txBody>
                    <a:bodyPr/>
                    <a:lstStyle/>
                    <a:p>
                      <a:r>
                        <a:rPr lang="el-GR" sz="1600" dirty="0"/>
                        <a:t>25/5</a:t>
                      </a:r>
                    </a:p>
                  </a:txBody>
                  <a:tcPr/>
                </a:tc>
                <a:tc>
                  <a:txBody>
                    <a:bodyPr/>
                    <a:lstStyle/>
                    <a:p>
                      <a:r>
                        <a:rPr lang="el-GR" sz="1600" dirty="0"/>
                        <a:t>26/5</a:t>
                      </a:r>
                    </a:p>
                  </a:txBody>
                  <a:tcPr/>
                </a:tc>
                <a:tc>
                  <a:txBody>
                    <a:bodyPr/>
                    <a:lstStyle/>
                    <a:p>
                      <a:r>
                        <a:rPr lang="el-GR" sz="1600" dirty="0"/>
                        <a:t>27/5</a:t>
                      </a:r>
                    </a:p>
                  </a:txBody>
                  <a:tcPr/>
                </a:tc>
                <a:tc>
                  <a:txBody>
                    <a:bodyPr/>
                    <a:lstStyle/>
                    <a:p>
                      <a:r>
                        <a:rPr lang="el-GR" sz="1600" dirty="0"/>
                        <a:t>28/5</a:t>
                      </a:r>
                    </a:p>
                  </a:txBody>
                  <a:tcPr/>
                </a:tc>
                <a:tc>
                  <a:txBody>
                    <a:bodyPr/>
                    <a:lstStyle/>
                    <a:p>
                      <a:r>
                        <a:rPr lang="el-GR" sz="1600" dirty="0"/>
                        <a:t>29/5</a:t>
                      </a:r>
                    </a:p>
                  </a:txBody>
                  <a:tcPr/>
                </a:tc>
                <a:tc>
                  <a:txBody>
                    <a:bodyPr/>
                    <a:lstStyle/>
                    <a:p>
                      <a:r>
                        <a:rPr lang="el-GR" sz="1600" dirty="0"/>
                        <a:t>30/5</a:t>
                      </a:r>
                    </a:p>
                  </a:txBody>
                  <a:tcPr/>
                </a:tc>
                <a:tc>
                  <a:txBody>
                    <a:bodyPr/>
                    <a:lstStyle/>
                    <a:p>
                      <a:r>
                        <a:rPr lang="el-GR" sz="1600" dirty="0"/>
                        <a:t>31/5</a:t>
                      </a:r>
                    </a:p>
                  </a:txBody>
                  <a:tcPr/>
                </a:tc>
                <a:tc>
                  <a:txBody>
                    <a:bodyPr/>
                    <a:lstStyle/>
                    <a:p>
                      <a:r>
                        <a:rPr lang="el-GR" sz="1600" dirty="0"/>
                        <a:t>1/6</a:t>
                      </a:r>
                    </a:p>
                  </a:txBody>
                  <a:tcPr/>
                </a:tc>
                <a:tc>
                  <a:txBody>
                    <a:bodyPr/>
                    <a:lstStyle/>
                    <a:p>
                      <a:r>
                        <a:rPr lang="en-US" sz="1600" dirty="0"/>
                        <a:t>2/6</a:t>
                      </a:r>
                      <a:endParaRPr lang="el-GR" sz="1600" dirty="0"/>
                    </a:p>
                  </a:txBody>
                  <a:tcPr/>
                </a:tc>
                <a:tc>
                  <a:txBody>
                    <a:bodyPr/>
                    <a:lstStyle/>
                    <a:p>
                      <a:r>
                        <a:rPr lang="en-US" sz="1600" dirty="0"/>
                        <a:t>3/6</a:t>
                      </a:r>
                      <a:endParaRPr lang="el-GR" sz="1600" dirty="0"/>
                    </a:p>
                  </a:txBody>
                  <a:tcPr/>
                </a:tc>
                <a:tc>
                  <a:txBody>
                    <a:bodyPr/>
                    <a:lstStyle/>
                    <a:p>
                      <a:r>
                        <a:rPr lang="en-US" sz="1600" dirty="0"/>
                        <a:t>4/6</a:t>
                      </a:r>
                      <a:endParaRPr lang="el-GR" sz="1600" dirty="0"/>
                    </a:p>
                  </a:txBody>
                  <a:tcPr/>
                </a:tc>
                <a:extLst>
                  <a:ext uri="{0D108BD9-81ED-4DB2-BD59-A6C34878D82A}">
                    <a16:rowId xmlns:a16="http://schemas.microsoft.com/office/drawing/2014/main" val="1818209025"/>
                  </a:ext>
                </a:extLst>
              </a:tr>
              <a:tr h="377200">
                <a:tc>
                  <a:txBody>
                    <a:bodyPr/>
                    <a:lstStyle/>
                    <a:p>
                      <a:r>
                        <a:rPr lang="en-US" sz="1600" dirty="0"/>
                        <a:t>BW</a:t>
                      </a:r>
                      <a:endParaRPr lang="el-GR" sz="1600" dirty="0"/>
                    </a:p>
                  </a:txBody>
                  <a:tcPr/>
                </a:tc>
                <a:tc>
                  <a:txBody>
                    <a:bodyPr/>
                    <a:lstStyle/>
                    <a:p>
                      <a:endParaRPr lang="el-GR" sz="1600" dirty="0"/>
                    </a:p>
                  </a:txBody>
                  <a:tcPr/>
                </a:tc>
                <a:tc>
                  <a:txBody>
                    <a:bodyPr/>
                    <a:lstStyle/>
                    <a:p>
                      <a:r>
                        <a:rPr lang="en-US" sz="1600" dirty="0"/>
                        <a:t>109.5</a:t>
                      </a:r>
                      <a:endParaRPr lang="el-GR" sz="1600" dirty="0"/>
                    </a:p>
                  </a:txBody>
                  <a:tcPr/>
                </a:tc>
                <a:tc>
                  <a:txBody>
                    <a:bodyPr/>
                    <a:lstStyle/>
                    <a:p>
                      <a:endParaRPr lang="el-GR" sz="1600" dirty="0"/>
                    </a:p>
                  </a:txBody>
                  <a:tcPr/>
                </a:tc>
                <a:tc>
                  <a:txBody>
                    <a:bodyPr/>
                    <a:lstStyle/>
                    <a:p>
                      <a:r>
                        <a:rPr lang="en-US" sz="1600" dirty="0"/>
                        <a:t>104,8</a:t>
                      </a:r>
                      <a:endParaRPr lang="el-GR" sz="1600" dirty="0"/>
                    </a:p>
                  </a:txBody>
                  <a:tcPr/>
                </a:tc>
                <a:tc>
                  <a:txBody>
                    <a:bodyPr/>
                    <a:lstStyle/>
                    <a:p>
                      <a:r>
                        <a:rPr lang="en-US" sz="1600" dirty="0"/>
                        <a:t>100,5</a:t>
                      </a:r>
                      <a:endParaRPr lang="el-GR" sz="1600" dirty="0"/>
                    </a:p>
                  </a:txBody>
                  <a:tcPr/>
                </a:tc>
                <a:tc>
                  <a:txBody>
                    <a:bodyPr/>
                    <a:lstStyle/>
                    <a:p>
                      <a:r>
                        <a:rPr lang="en-US" sz="1600" dirty="0"/>
                        <a:t>99</a:t>
                      </a:r>
                      <a:r>
                        <a:rPr lang="el-GR" sz="1600" dirty="0"/>
                        <a:t>,</a:t>
                      </a:r>
                      <a:r>
                        <a:rPr lang="en-US" sz="1600" dirty="0"/>
                        <a:t>8</a:t>
                      </a:r>
                      <a:endParaRPr lang="el-GR" sz="1600" dirty="0"/>
                    </a:p>
                  </a:txBody>
                  <a:tcPr/>
                </a:tc>
                <a:tc>
                  <a:txBody>
                    <a:bodyPr/>
                    <a:lstStyle/>
                    <a:p>
                      <a:r>
                        <a:rPr lang="en-US" sz="1600" dirty="0"/>
                        <a:t>98,7</a:t>
                      </a:r>
                      <a:endParaRPr lang="el-GR" sz="1600" dirty="0"/>
                    </a:p>
                  </a:txBody>
                  <a:tcPr/>
                </a:tc>
                <a:tc>
                  <a:txBody>
                    <a:bodyPr/>
                    <a:lstStyle/>
                    <a:p>
                      <a:r>
                        <a:rPr lang="en-US" sz="1600" dirty="0"/>
                        <a:t>98,5</a:t>
                      </a:r>
                      <a:endParaRPr lang="el-GR" sz="1600" dirty="0"/>
                    </a:p>
                  </a:txBody>
                  <a:tcPr/>
                </a:tc>
                <a:tc>
                  <a:txBody>
                    <a:bodyPr/>
                    <a:lstStyle/>
                    <a:p>
                      <a:r>
                        <a:rPr lang="en-US" sz="1600" dirty="0"/>
                        <a:t>90</a:t>
                      </a:r>
                      <a:r>
                        <a:rPr lang="el-GR" sz="1600" dirty="0"/>
                        <a:t>,</a:t>
                      </a:r>
                      <a:r>
                        <a:rPr lang="en-US" sz="1600" dirty="0"/>
                        <a:t>6</a:t>
                      </a:r>
                      <a:endParaRPr lang="el-GR" sz="1600" dirty="0"/>
                    </a:p>
                  </a:txBody>
                  <a:tcPr/>
                </a:tc>
                <a:tc>
                  <a:txBody>
                    <a:bodyPr/>
                    <a:lstStyle/>
                    <a:p>
                      <a:r>
                        <a:rPr lang="en-US" sz="1600" dirty="0"/>
                        <a:t>90</a:t>
                      </a:r>
                      <a:r>
                        <a:rPr lang="el-GR" sz="1600" dirty="0"/>
                        <a:t>,</a:t>
                      </a:r>
                      <a:r>
                        <a:rPr lang="en-US" sz="1600" dirty="0"/>
                        <a:t>4</a:t>
                      </a:r>
                      <a:endParaRPr lang="el-GR" sz="1600" dirty="0"/>
                    </a:p>
                  </a:txBody>
                  <a:tcPr/>
                </a:tc>
                <a:tc>
                  <a:txBody>
                    <a:bodyPr/>
                    <a:lstStyle/>
                    <a:p>
                      <a:r>
                        <a:rPr lang="en-US" sz="1600" dirty="0"/>
                        <a:t>88,9</a:t>
                      </a:r>
                      <a:endParaRPr lang="el-GR" sz="1600" dirty="0"/>
                    </a:p>
                  </a:txBody>
                  <a:tcPr/>
                </a:tc>
                <a:extLst>
                  <a:ext uri="{0D108BD9-81ED-4DB2-BD59-A6C34878D82A}">
                    <a16:rowId xmlns:a16="http://schemas.microsoft.com/office/drawing/2014/main" val="1161337449"/>
                  </a:ext>
                </a:extLst>
              </a:tr>
              <a:tr h="320222">
                <a:tc>
                  <a:txBody>
                    <a:bodyPr/>
                    <a:lstStyle/>
                    <a:p>
                      <a:r>
                        <a:rPr lang="en-US" sz="1600" dirty="0"/>
                        <a:t>V urine</a:t>
                      </a:r>
                      <a:endParaRPr lang="el-GR" sz="1600" dirty="0"/>
                    </a:p>
                  </a:txBody>
                  <a:tcPr/>
                </a:tc>
                <a:tc>
                  <a:txBody>
                    <a:bodyPr/>
                    <a:lstStyle/>
                    <a:p>
                      <a:r>
                        <a:rPr lang="en-US" sz="1600" dirty="0"/>
                        <a:t>700 (16 h)</a:t>
                      </a:r>
                      <a:endParaRPr lang="el-GR" sz="1600" dirty="0"/>
                    </a:p>
                  </a:txBody>
                  <a:tcPr/>
                </a:tc>
                <a:tc>
                  <a:txBody>
                    <a:bodyPr/>
                    <a:lstStyle/>
                    <a:p>
                      <a:r>
                        <a:rPr lang="en-US" sz="1600" dirty="0"/>
                        <a:t>2550</a:t>
                      </a:r>
                      <a:endParaRPr lang="el-GR" sz="1600" dirty="0"/>
                    </a:p>
                  </a:txBody>
                  <a:tcPr/>
                </a:tc>
                <a:tc>
                  <a:txBody>
                    <a:bodyPr/>
                    <a:lstStyle/>
                    <a:p>
                      <a:r>
                        <a:rPr lang="en-US" sz="1600" dirty="0"/>
                        <a:t>5200</a:t>
                      </a:r>
                      <a:endParaRPr lang="el-GR" sz="1600" dirty="0"/>
                    </a:p>
                  </a:txBody>
                  <a:tcPr/>
                </a:tc>
                <a:tc>
                  <a:txBody>
                    <a:bodyPr/>
                    <a:lstStyle/>
                    <a:p>
                      <a:r>
                        <a:rPr lang="en-US" sz="1600" dirty="0"/>
                        <a:t>3450</a:t>
                      </a:r>
                      <a:endParaRPr lang="el-GR" sz="1600" dirty="0"/>
                    </a:p>
                  </a:txBody>
                  <a:tcPr/>
                </a:tc>
                <a:tc>
                  <a:txBody>
                    <a:bodyPr/>
                    <a:lstStyle/>
                    <a:p>
                      <a:r>
                        <a:rPr lang="en-US" sz="1600" dirty="0"/>
                        <a:t>2500</a:t>
                      </a:r>
                      <a:endParaRPr lang="el-GR" sz="1600" dirty="0"/>
                    </a:p>
                  </a:txBody>
                  <a:tcPr/>
                </a:tc>
                <a:tc>
                  <a:txBody>
                    <a:bodyPr/>
                    <a:lstStyle/>
                    <a:p>
                      <a:r>
                        <a:rPr lang="en-US" sz="1600" dirty="0"/>
                        <a:t>2550</a:t>
                      </a:r>
                      <a:endParaRPr lang="el-GR" sz="1600" dirty="0"/>
                    </a:p>
                  </a:txBody>
                  <a:tcPr/>
                </a:tc>
                <a:tc>
                  <a:txBody>
                    <a:bodyPr/>
                    <a:lstStyle/>
                    <a:p>
                      <a:r>
                        <a:rPr lang="en-US" sz="1600" dirty="0"/>
                        <a:t>3000</a:t>
                      </a:r>
                      <a:endParaRPr lang="el-GR" sz="1600" dirty="0"/>
                    </a:p>
                  </a:txBody>
                  <a:tcPr/>
                </a:tc>
                <a:tc>
                  <a:txBody>
                    <a:bodyPr/>
                    <a:lstStyle/>
                    <a:p>
                      <a:r>
                        <a:rPr lang="en-US" sz="1600" dirty="0"/>
                        <a:t>4000</a:t>
                      </a:r>
                      <a:endParaRPr lang="el-GR" sz="1600" dirty="0"/>
                    </a:p>
                  </a:txBody>
                  <a:tcPr/>
                </a:tc>
                <a:tc>
                  <a:txBody>
                    <a:bodyPr/>
                    <a:lstStyle/>
                    <a:p>
                      <a:r>
                        <a:rPr lang="en-US" sz="1600" dirty="0"/>
                        <a:t>5000</a:t>
                      </a:r>
                      <a:endParaRPr lang="el-GR" sz="1600" dirty="0"/>
                    </a:p>
                  </a:txBody>
                  <a:tcPr/>
                </a:tc>
                <a:tc>
                  <a:txBody>
                    <a:bodyPr/>
                    <a:lstStyle/>
                    <a:p>
                      <a:r>
                        <a:rPr lang="en-US" sz="1600" dirty="0"/>
                        <a:t>3800</a:t>
                      </a:r>
                      <a:endParaRPr lang="el-GR" sz="1600" dirty="0"/>
                    </a:p>
                  </a:txBody>
                  <a:tcPr/>
                </a:tc>
                <a:tc>
                  <a:txBody>
                    <a:bodyPr/>
                    <a:lstStyle/>
                    <a:p>
                      <a:endParaRPr lang="el-GR" sz="1600" dirty="0"/>
                    </a:p>
                  </a:txBody>
                  <a:tcPr/>
                </a:tc>
                <a:extLst>
                  <a:ext uri="{0D108BD9-81ED-4DB2-BD59-A6C34878D82A}">
                    <a16:rowId xmlns:a16="http://schemas.microsoft.com/office/drawing/2014/main" val="1582506341"/>
                  </a:ext>
                </a:extLst>
              </a:tr>
              <a:tr h="428563">
                <a:tc>
                  <a:txBody>
                    <a:bodyPr/>
                    <a:lstStyle/>
                    <a:p>
                      <a:r>
                        <a:rPr lang="en-US" sz="1600" dirty="0"/>
                        <a:t>V UF</a:t>
                      </a:r>
                      <a:endParaRPr lang="el-GR" sz="1600" dirty="0"/>
                    </a:p>
                  </a:txBody>
                  <a:tcPr/>
                </a:tc>
                <a:tc>
                  <a:txBody>
                    <a:bodyPr/>
                    <a:lstStyle/>
                    <a:p>
                      <a:endParaRPr lang="el-GR" sz="1600" dirty="0"/>
                    </a:p>
                  </a:txBody>
                  <a:tcPr/>
                </a:tc>
                <a:tc>
                  <a:txBody>
                    <a:bodyPr/>
                    <a:lstStyle/>
                    <a:p>
                      <a:endParaRPr lang="el-GR" sz="1600"/>
                    </a:p>
                  </a:txBody>
                  <a:tcPr/>
                </a:tc>
                <a:tc>
                  <a:txBody>
                    <a:bodyPr/>
                    <a:lstStyle/>
                    <a:p>
                      <a:r>
                        <a:rPr lang="el-GR" sz="1600" dirty="0"/>
                        <a:t>1600 (11</a:t>
                      </a:r>
                      <a:r>
                        <a:rPr lang="en-US" sz="1600" dirty="0"/>
                        <a:t>h)</a:t>
                      </a:r>
                      <a:endParaRPr lang="el-GR" sz="1600" dirty="0"/>
                    </a:p>
                  </a:txBody>
                  <a:tcPr/>
                </a:tc>
                <a:tc>
                  <a:txBody>
                    <a:bodyPr/>
                    <a:lstStyle/>
                    <a:p>
                      <a:r>
                        <a:rPr lang="en-US" sz="1600" dirty="0"/>
                        <a:t>3014</a:t>
                      </a:r>
                      <a:endParaRPr lang="el-GR" sz="1600" dirty="0"/>
                    </a:p>
                  </a:txBody>
                  <a:tcPr/>
                </a:tc>
                <a:tc>
                  <a:txBody>
                    <a:bodyPr/>
                    <a:lstStyle/>
                    <a:p>
                      <a:r>
                        <a:rPr lang="en-US" sz="1600" dirty="0"/>
                        <a:t>3000</a:t>
                      </a:r>
                      <a:endParaRPr lang="el-GR" sz="1600" dirty="0"/>
                    </a:p>
                  </a:txBody>
                  <a:tcPr/>
                </a:tc>
                <a:tc>
                  <a:txBody>
                    <a:bodyPr/>
                    <a:lstStyle/>
                    <a:p>
                      <a:r>
                        <a:rPr lang="en-US" sz="1600" dirty="0"/>
                        <a:t>3646</a:t>
                      </a:r>
                      <a:endParaRPr lang="el-GR" sz="1600" dirty="0"/>
                    </a:p>
                  </a:txBody>
                  <a:tcPr/>
                </a:tc>
                <a:tc>
                  <a:txBody>
                    <a:bodyPr/>
                    <a:lstStyle/>
                    <a:p>
                      <a:r>
                        <a:rPr lang="en-US" sz="1600" dirty="0"/>
                        <a:t>-</a:t>
                      </a:r>
                      <a:endParaRPr lang="el-GR" sz="1600" dirty="0"/>
                    </a:p>
                  </a:txBody>
                  <a:tcPr/>
                </a:tc>
                <a:tc>
                  <a:txBody>
                    <a:bodyPr/>
                    <a:lstStyle/>
                    <a:p>
                      <a:r>
                        <a:rPr lang="en-US" sz="1600" dirty="0"/>
                        <a:t>-</a:t>
                      </a:r>
                      <a:endParaRPr lang="el-GR" sz="1600" dirty="0"/>
                    </a:p>
                  </a:txBody>
                  <a:tcPr/>
                </a:tc>
                <a:tc>
                  <a:txBody>
                    <a:bodyPr/>
                    <a:lstStyle/>
                    <a:p>
                      <a:r>
                        <a:rPr lang="en-US" sz="1600" dirty="0"/>
                        <a:t>-</a:t>
                      </a:r>
                      <a:endParaRPr lang="el-GR" sz="1600" dirty="0"/>
                    </a:p>
                  </a:txBody>
                  <a:tcPr/>
                </a:tc>
                <a:tc>
                  <a:txBody>
                    <a:bodyPr/>
                    <a:lstStyle/>
                    <a:p>
                      <a:r>
                        <a:rPr lang="en-US" sz="1600" dirty="0"/>
                        <a:t>-</a:t>
                      </a:r>
                      <a:endParaRPr lang="el-GR" sz="1600" dirty="0"/>
                    </a:p>
                  </a:txBody>
                  <a:tcPr/>
                </a:tc>
                <a:tc>
                  <a:txBody>
                    <a:bodyPr/>
                    <a:lstStyle/>
                    <a:p>
                      <a:endParaRPr lang="el-GR" sz="1600" dirty="0"/>
                    </a:p>
                  </a:txBody>
                  <a:tcPr/>
                </a:tc>
                <a:extLst>
                  <a:ext uri="{0D108BD9-81ED-4DB2-BD59-A6C34878D82A}">
                    <a16:rowId xmlns:a16="http://schemas.microsoft.com/office/drawing/2014/main" val="490294239"/>
                  </a:ext>
                </a:extLst>
              </a:tr>
            </a:tbl>
          </a:graphicData>
        </a:graphic>
      </p:graphicFrame>
      <p:sp>
        <p:nvSpPr>
          <p:cNvPr id="5" name="TextBox 4">
            <a:extLst>
              <a:ext uri="{FF2B5EF4-FFF2-40B4-BE49-F238E27FC236}">
                <a16:creationId xmlns:a16="http://schemas.microsoft.com/office/drawing/2014/main" id="{5B015B53-F1D6-44C6-9D89-84E2522E709C}"/>
              </a:ext>
            </a:extLst>
          </p:cNvPr>
          <p:cNvSpPr txBox="1"/>
          <p:nvPr/>
        </p:nvSpPr>
        <p:spPr>
          <a:xfrm flipH="1">
            <a:off x="578841" y="3429000"/>
            <a:ext cx="10596324" cy="1200329"/>
          </a:xfrm>
          <a:prstGeom prst="rect">
            <a:avLst/>
          </a:prstGeom>
          <a:noFill/>
        </p:spPr>
        <p:txBody>
          <a:bodyPr wrap="square" rtlCol="0">
            <a:spAutoFit/>
          </a:bodyPr>
          <a:lstStyle/>
          <a:p>
            <a:r>
              <a:rPr lang="en-US" dirty="0"/>
              <a:t>Total loss of </a:t>
            </a:r>
            <a:r>
              <a:rPr lang="el-GR" dirty="0"/>
              <a:t>42 </a:t>
            </a:r>
            <a:r>
              <a:rPr lang="en-US" dirty="0" err="1"/>
              <a:t>lt</a:t>
            </a:r>
            <a:r>
              <a:rPr lang="en-US" dirty="0"/>
              <a:t> (</a:t>
            </a:r>
            <a:r>
              <a:rPr lang="el-GR" dirty="0"/>
              <a:t>15 </a:t>
            </a:r>
            <a:r>
              <a:rPr lang="en-US" dirty="0" err="1"/>
              <a:t>lt</a:t>
            </a:r>
            <a:r>
              <a:rPr lang="el-GR" dirty="0"/>
              <a:t> </a:t>
            </a:r>
            <a:r>
              <a:rPr lang="en-US" dirty="0"/>
              <a:t>ultrafiltration </a:t>
            </a:r>
            <a:r>
              <a:rPr lang="el-GR" dirty="0"/>
              <a:t> </a:t>
            </a:r>
            <a:r>
              <a:rPr lang="en-US" dirty="0"/>
              <a:t>and</a:t>
            </a:r>
            <a:r>
              <a:rPr lang="el-GR" dirty="0"/>
              <a:t> 27 </a:t>
            </a:r>
            <a:r>
              <a:rPr lang="en-US" dirty="0" err="1"/>
              <a:t>lt</a:t>
            </a:r>
            <a:r>
              <a:rPr lang="el-GR" dirty="0"/>
              <a:t> </a:t>
            </a:r>
            <a:r>
              <a:rPr lang="en-US" dirty="0"/>
              <a:t>urine)</a:t>
            </a:r>
            <a:r>
              <a:rPr lang="el-GR" dirty="0"/>
              <a:t> </a:t>
            </a:r>
            <a:r>
              <a:rPr lang="en-US" dirty="0"/>
              <a:t>Body mass loss of </a:t>
            </a:r>
            <a:r>
              <a:rPr lang="el-GR" dirty="0"/>
              <a:t>20 </a:t>
            </a:r>
            <a:r>
              <a:rPr lang="en-US" dirty="0"/>
              <a:t>Kg</a:t>
            </a:r>
            <a:endParaRPr lang="el-GR" dirty="0"/>
          </a:p>
          <a:p>
            <a:endParaRPr lang="el-GR" dirty="0"/>
          </a:p>
          <a:p>
            <a:r>
              <a:rPr lang="en-US" sz="1800" dirty="0">
                <a:solidFill>
                  <a:srgbClr val="000000"/>
                </a:solidFill>
                <a:effectLst/>
                <a:latin typeface="Times New Roman" panose="02020603050405020304" pitchFamily="18" charset="0"/>
                <a:ea typeface="Times New Roman" panose="02020603050405020304" pitchFamily="18" charset="0"/>
              </a:rPr>
              <a:t>He was dismissed asymptomatic, with minor ankle edema, blood pressure of 120/80 mmHg, oxygen saturation of 90% on ambient air</a:t>
            </a:r>
            <a:endParaRPr lang="el-GR" dirty="0"/>
          </a:p>
        </p:txBody>
      </p:sp>
    </p:spTree>
    <p:extLst>
      <p:ext uri="{BB962C8B-B14F-4D97-AF65-F5344CB8AC3E}">
        <p14:creationId xmlns:p14="http://schemas.microsoft.com/office/powerpoint/2010/main" val="2924984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CE3F8279-DD01-47BC-9094-98289664C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089" y="469783"/>
            <a:ext cx="6403122" cy="5666763"/>
          </a:xfrm>
          <a:prstGeom prst="rect">
            <a:avLst/>
          </a:prstGeom>
        </p:spPr>
      </p:pic>
      <p:graphicFrame>
        <p:nvGraphicFramePr>
          <p:cNvPr id="6" name="Πίνακας 5">
            <a:extLst>
              <a:ext uri="{FF2B5EF4-FFF2-40B4-BE49-F238E27FC236}">
                <a16:creationId xmlns:a16="http://schemas.microsoft.com/office/drawing/2014/main" id="{C2DBB1F7-0D62-4F1E-BF6B-2DB01222D6E5}"/>
              </a:ext>
            </a:extLst>
          </p:cNvPr>
          <p:cNvGraphicFramePr>
            <a:graphicFrameLocks noGrp="1"/>
          </p:cNvGraphicFramePr>
          <p:nvPr>
            <p:extLst>
              <p:ext uri="{D42A27DB-BD31-4B8C-83A1-F6EECF244321}">
                <p14:modId xmlns:p14="http://schemas.microsoft.com/office/powerpoint/2010/main" val="1639013508"/>
              </p:ext>
            </p:extLst>
          </p:nvPr>
        </p:nvGraphicFramePr>
        <p:xfrm>
          <a:off x="206310" y="469783"/>
          <a:ext cx="5129087" cy="5666763"/>
        </p:xfrm>
        <a:graphic>
          <a:graphicData uri="http://schemas.openxmlformats.org/drawingml/2006/table">
            <a:tbl>
              <a:tblPr firstRow="1" firstCol="1" bandRow="1">
                <a:tableStyleId>{5C22544A-7EE6-4342-B048-85BDC9FD1C3A}</a:tableStyleId>
              </a:tblPr>
              <a:tblGrid>
                <a:gridCol w="1307446">
                  <a:extLst>
                    <a:ext uri="{9D8B030D-6E8A-4147-A177-3AD203B41FA5}">
                      <a16:colId xmlns:a16="http://schemas.microsoft.com/office/drawing/2014/main" val="2821322263"/>
                    </a:ext>
                  </a:extLst>
                </a:gridCol>
                <a:gridCol w="813606">
                  <a:extLst>
                    <a:ext uri="{9D8B030D-6E8A-4147-A177-3AD203B41FA5}">
                      <a16:colId xmlns:a16="http://schemas.microsoft.com/office/drawing/2014/main" val="505309688"/>
                    </a:ext>
                  </a:extLst>
                </a:gridCol>
                <a:gridCol w="862882">
                  <a:extLst>
                    <a:ext uri="{9D8B030D-6E8A-4147-A177-3AD203B41FA5}">
                      <a16:colId xmlns:a16="http://schemas.microsoft.com/office/drawing/2014/main" val="275715692"/>
                    </a:ext>
                  </a:extLst>
                </a:gridCol>
                <a:gridCol w="715051">
                  <a:extLst>
                    <a:ext uri="{9D8B030D-6E8A-4147-A177-3AD203B41FA5}">
                      <a16:colId xmlns:a16="http://schemas.microsoft.com/office/drawing/2014/main" val="2376228174"/>
                    </a:ext>
                  </a:extLst>
                </a:gridCol>
                <a:gridCol w="715051">
                  <a:extLst>
                    <a:ext uri="{9D8B030D-6E8A-4147-A177-3AD203B41FA5}">
                      <a16:colId xmlns:a16="http://schemas.microsoft.com/office/drawing/2014/main" val="1839143424"/>
                    </a:ext>
                  </a:extLst>
                </a:gridCol>
                <a:gridCol w="715051">
                  <a:extLst>
                    <a:ext uri="{9D8B030D-6E8A-4147-A177-3AD203B41FA5}">
                      <a16:colId xmlns:a16="http://schemas.microsoft.com/office/drawing/2014/main" val="2697200717"/>
                    </a:ext>
                  </a:extLst>
                </a:gridCol>
              </a:tblGrid>
              <a:tr h="329755">
                <a:tc>
                  <a:txBody>
                    <a:bodyPr/>
                    <a:lstStyle/>
                    <a:p>
                      <a:pPr marL="0" marR="0">
                        <a:lnSpc>
                          <a:spcPct val="200000"/>
                        </a:lnSpc>
                        <a:spcBef>
                          <a:spcPts val="0"/>
                        </a:spcBef>
                        <a:spcAft>
                          <a:spcPts val="1000"/>
                        </a:spcAft>
                      </a:pPr>
                      <a:r>
                        <a:rPr lang="en-US" sz="900">
                          <a:effectLst/>
                        </a:rPr>
                        <a: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Baseline</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Exit</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 month</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3 months</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5 months</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1754921371"/>
                  </a:ext>
                </a:extLst>
              </a:tr>
              <a:tr h="329755">
                <a:tc>
                  <a:txBody>
                    <a:bodyPr/>
                    <a:lstStyle/>
                    <a:p>
                      <a:pPr marL="0" marR="0">
                        <a:lnSpc>
                          <a:spcPct val="200000"/>
                        </a:lnSpc>
                        <a:spcBef>
                          <a:spcPts val="0"/>
                        </a:spcBef>
                        <a:spcAft>
                          <a:spcPts val="1000"/>
                        </a:spcAft>
                      </a:pPr>
                      <a:r>
                        <a:rPr lang="en-US" sz="900">
                          <a:effectLst/>
                        </a:rPr>
                        <a:t>Hematocrit, %</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115000"/>
                        </a:lnSpc>
                        <a:spcBef>
                          <a:spcPts val="0"/>
                        </a:spcBef>
                        <a:spcAft>
                          <a:spcPts val="1000"/>
                        </a:spcAft>
                      </a:pPr>
                      <a:r>
                        <a:rPr lang="en-US" sz="900">
                          <a:effectLst/>
                        </a:rPr>
                        <a:t>37.8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40.9</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47.8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48.6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1566044450"/>
                  </a:ext>
                </a:extLst>
              </a:tr>
              <a:tr h="329755">
                <a:tc>
                  <a:txBody>
                    <a:bodyPr/>
                    <a:lstStyle/>
                    <a:p>
                      <a:pPr marL="0" marR="0">
                        <a:lnSpc>
                          <a:spcPct val="200000"/>
                        </a:lnSpc>
                        <a:spcBef>
                          <a:spcPts val="0"/>
                        </a:spcBef>
                        <a:spcAft>
                          <a:spcPts val="1000"/>
                        </a:spcAft>
                      </a:pPr>
                      <a:r>
                        <a:rPr lang="en-US" sz="900">
                          <a:effectLst/>
                        </a:rPr>
                        <a:t>Hemoglobin, g/dl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115000"/>
                        </a:lnSpc>
                        <a:spcBef>
                          <a:spcPts val="0"/>
                        </a:spcBef>
                        <a:spcAft>
                          <a:spcPts val="1000"/>
                        </a:spcAft>
                      </a:pPr>
                      <a:r>
                        <a:rPr lang="en-US" sz="900">
                          <a:effectLst/>
                        </a:rPr>
                        <a:t>11.3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12.5</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15</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15.8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14.3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2857607415"/>
                  </a:ext>
                </a:extLst>
              </a:tr>
              <a:tr h="662125">
                <a:tc>
                  <a:txBody>
                    <a:bodyPr/>
                    <a:lstStyle/>
                    <a:p>
                      <a:pPr marL="0" marR="0">
                        <a:lnSpc>
                          <a:spcPct val="200000"/>
                        </a:lnSpc>
                        <a:spcBef>
                          <a:spcPts val="0"/>
                        </a:spcBef>
                        <a:spcAft>
                          <a:spcPts val="1000"/>
                        </a:spcAft>
                      </a:pPr>
                      <a:r>
                        <a:rPr lang="en-US" sz="900">
                          <a:effectLst/>
                        </a:rPr>
                        <a:t>International normalized ratio</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1.4</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3786930755"/>
                  </a:ext>
                </a:extLst>
              </a:tr>
              <a:tr h="1018114">
                <a:tc>
                  <a:txBody>
                    <a:bodyPr/>
                    <a:lstStyle/>
                    <a:p>
                      <a:pPr marL="0" marR="0">
                        <a:lnSpc>
                          <a:spcPct val="200000"/>
                        </a:lnSpc>
                        <a:spcBef>
                          <a:spcPts val="0"/>
                        </a:spcBef>
                        <a:spcAft>
                          <a:spcPts val="1000"/>
                        </a:spcAft>
                      </a:pPr>
                      <a:r>
                        <a:rPr lang="en-US" sz="900">
                          <a:effectLst/>
                        </a:rPr>
                        <a:t>Alanine aminotransferase, IU/L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10</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21</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n/a</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4170629524"/>
                  </a:ext>
                </a:extLst>
              </a:tr>
              <a:tr h="1018114">
                <a:tc>
                  <a:txBody>
                    <a:bodyPr/>
                    <a:lstStyle/>
                    <a:p>
                      <a:pPr marL="0" marR="0">
                        <a:lnSpc>
                          <a:spcPct val="200000"/>
                        </a:lnSpc>
                        <a:spcBef>
                          <a:spcPts val="0"/>
                        </a:spcBef>
                        <a:spcAft>
                          <a:spcPts val="1000"/>
                        </a:spcAft>
                      </a:pPr>
                      <a:r>
                        <a:rPr lang="en-US" sz="900">
                          <a:effectLst/>
                        </a:rPr>
                        <a:t>Aspartate aminotransferase, IU/L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n/a</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14</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15</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2650382789"/>
                  </a:ext>
                </a:extLst>
              </a:tr>
              <a:tr h="329755">
                <a:tc>
                  <a:txBody>
                    <a:bodyPr/>
                    <a:lstStyle/>
                    <a:p>
                      <a:pPr marL="0" marR="0">
                        <a:lnSpc>
                          <a:spcPct val="200000"/>
                        </a:lnSpc>
                        <a:spcBef>
                          <a:spcPts val="0"/>
                        </a:spcBef>
                        <a:spcAft>
                          <a:spcPts val="1000"/>
                        </a:spcAft>
                      </a:pPr>
                      <a:r>
                        <a:rPr lang="en-US" sz="900">
                          <a:effectLst/>
                        </a:rPr>
                        <a:t>Total bilirubin, mg/dl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1.46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1.1</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0.9</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1.1</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1.0</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2495958495"/>
                  </a:ext>
                </a:extLst>
              </a:tr>
              <a:tr h="329755">
                <a:tc>
                  <a:txBody>
                    <a:bodyPr/>
                    <a:lstStyle/>
                    <a:p>
                      <a:pPr marL="0" marR="0">
                        <a:lnSpc>
                          <a:spcPct val="200000"/>
                        </a:lnSpc>
                        <a:spcBef>
                          <a:spcPts val="0"/>
                        </a:spcBef>
                        <a:spcAft>
                          <a:spcPts val="1000"/>
                        </a:spcAft>
                      </a:pPr>
                      <a:r>
                        <a:rPr lang="en-US" sz="900">
                          <a:effectLst/>
                        </a:rPr>
                        <a:t>Creatinine, mg/dl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1.5</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1.4</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168485094"/>
                  </a:ext>
                </a:extLst>
              </a:tr>
              <a:tr h="329755">
                <a:tc>
                  <a:txBody>
                    <a:bodyPr/>
                    <a:lstStyle/>
                    <a:p>
                      <a:pPr marL="0" marR="0">
                        <a:lnSpc>
                          <a:spcPct val="200000"/>
                        </a:lnSpc>
                        <a:spcBef>
                          <a:spcPts val="0"/>
                        </a:spcBef>
                        <a:spcAft>
                          <a:spcPts val="1000"/>
                        </a:spcAft>
                      </a:pPr>
                      <a:r>
                        <a:rPr lang="en-US" sz="900">
                          <a:effectLst/>
                        </a:rPr>
                        <a:t>Urea, mg/dl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103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103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115</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96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600878470"/>
                  </a:ext>
                </a:extLst>
              </a:tr>
              <a:tr h="329755">
                <a:tc>
                  <a:txBody>
                    <a:bodyPr/>
                    <a:lstStyle/>
                    <a:p>
                      <a:pPr marL="0" marR="0">
                        <a:lnSpc>
                          <a:spcPct val="200000"/>
                        </a:lnSpc>
                        <a:spcBef>
                          <a:spcPts val="0"/>
                        </a:spcBef>
                        <a:spcAft>
                          <a:spcPts val="1000"/>
                        </a:spcAft>
                      </a:pPr>
                      <a:r>
                        <a:rPr lang="en-US" sz="900">
                          <a:effectLst/>
                        </a:rPr>
                        <a:t>Pro BNP, pg/ml</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5739</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1608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1536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1271</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n/a</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1905618126"/>
                  </a:ext>
                </a:extLst>
              </a:tr>
              <a:tr h="329755">
                <a:tc>
                  <a:txBody>
                    <a:bodyPr/>
                    <a:lstStyle/>
                    <a:p>
                      <a:pPr marL="0" marR="0">
                        <a:lnSpc>
                          <a:spcPct val="200000"/>
                        </a:lnSpc>
                        <a:spcBef>
                          <a:spcPts val="0"/>
                        </a:spcBef>
                        <a:spcAft>
                          <a:spcPts val="1000"/>
                        </a:spcAft>
                      </a:pPr>
                      <a:r>
                        <a:rPr lang="en-US" sz="900">
                          <a:effectLst/>
                        </a:rPr>
                        <a:t>Na, mEq</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139</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137</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133</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135</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136</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3441771741"/>
                  </a:ext>
                </a:extLst>
              </a:tr>
              <a:tr h="330370">
                <a:tc>
                  <a:txBody>
                    <a:bodyPr/>
                    <a:lstStyle/>
                    <a:p>
                      <a:pPr marL="0" marR="0">
                        <a:lnSpc>
                          <a:spcPct val="200000"/>
                        </a:lnSpc>
                        <a:spcBef>
                          <a:spcPts val="0"/>
                        </a:spcBef>
                        <a:spcAft>
                          <a:spcPts val="1000"/>
                        </a:spcAft>
                      </a:pPr>
                      <a:r>
                        <a:rPr lang="en-US" sz="900">
                          <a:effectLst/>
                        </a:rPr>
                        <a:t>K, mEq</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4.8</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4.1</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a:effectLst/>
                        </a:rPr>
                        <a:t>4.4</a:t>
                      </a:r>
                      <a:endParaRPr lang="en-US"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tc>
                  <a:txBody>
                    <a:bodyPr/>
                    <a:lstStyle/>
                    <a:p>
                      <a:pPr marL="0" marR="0" algn="ctr">
                        <a:lnSpc>
                          <a:spcPct val="200000"/>
                        </a:lnSpc>
                        <a:spcBef>
                          <a:spcPts val="0"/>
                        </a:spcBef>
                        <a:spcAft>
                          <a:spcPts val="1000"/>
                        </a:spcAft>
                      </a:pPr>
                      <a:r>
                        <a:rPr lang="en-US" sz="900" dirty="0">
                          <a:effectLst/>
                        </a:rPr>
                        <a:t>4.5</a:t>
                      </a: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105" marR="51105" marT="0" marB="0" anchor="ctr"/>
                </a:tc>
                <a:extLst>
                  <a:ext uri="{0D108BD9-81ED-4DB2-BD59-A6C34878D82A}">
                    <a16:rowId xmlns:a16="http://schemas.microsoft.com/office/drawing/2014/main" val="1786065729"/>
                  </a:ext>
                </a:extLst>
              </a:tr>
            </a:tbl>
          </a:graphicData>
        </a:graphic>
      </p:graphicFrame>
    </p:spTree>
    <p:extLst>
      <p:ext uri="{BB962C8B-B14F-4D97-AF65-F5344CB8AC3E}">
        <p14:creationId xmlns:p14="http://schemas.microsoft.com/office/powerpoint/2010/main" val="306258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4A22-8B2C-4FF3-AB70-836B34AC238F}"/>
              </a:ext>
            </a:extLst>
          </p:cNvPr>
          <p:cNvSpPr>
            <a:spLocks noGrp="1"/>
          </p:cNvSpPr>
          <p:nvPr>
            <p:ph type="title"/>
          </p:nvPr>
        </p:nvSpPr>
        <p:spPr>
          <a:xfrm>
            <a:off x="291193" y="-153082"/>
            <a:ext cx="10515600" cy="1325563"/>
          </a:xfrm>
        </p:spPr>
        <p:txBody>
          <a:bodyPr/>
          <a:lstStyle/>
          <a:p>
            <a:r>
              <a:rPr lang="en-US" b="1" dirty="0">
                <a:solidFill>
                  <a:schemeClr val="accent1"/>
                </a:solidFill>
              </a:rPr>
              <a:t>Patient Presentation</a:t>
            </a:r>
          </a:p>
        </p:txBody>
      </p:sp>
      <p:sp>
        <p:nvSpPr>
          <p:cNvPr id="3" name="Content Placeholder 2">
            <a:extLst>
              <a:ext uri="{FF2B5EF4-FFF2-40B4-BE49-F238E27FC236}">
                <a16:creationId xmlns:a16="http://schemas.microsoft.com/office/drawing/2014/main" id="{039BEBA4-0DE4-4E3C-9E7D-14B3C6D99811}"/>
              </a:ext>
            </a:extLst>
          </p:cNvPr>
          <p:cNvSpPr>
            <a:spLocks noGrp="1"/>
          </p:cNvSpPr>
          <p:nvPr>
            <p:ph idx="1"/>
          </p:nvPr>
        </p:nvSpPr>
        <p:spPr>
          <a:xfrm>
            <a:off x="356508" y="893904"/>
            <a:ext cx="5565322" cy="4257762"/>
          </a:xfrm>
        </p:spPr>
        <p:txBody>
          <a:bodyPr>
            <a:normAutofit fontScale="85000" lnSpcReduction="10000"/>
          </a:bodyPr>
          <a:lstStyle/>
          <a:p>
            <a:pPr marL="0" indent="0">
              <a:buNone/>
            </a:pPr>
            <a:r>
              <a:rPr lang="en-US" sz="1800" b="1" dirty="0">
                <a:solidFill>
                  <a:srgbClr val="000000"/>
                </a:solidFill>
                <a:effectLst/>
                <a:latin typeface="Calibri" panose="020F0502020204030204" pitchFamily="34" charset="0"/>
                <a:ea typeface="Calibri" panose="020F0502020204030204" pitchFamily="34" charset="0"/>
              </a:rPr>
              <a:t>PRESENT COMPLAINT:</a:t>
            </a:r>
          </a:p>
          <a:p>
            <a:r>
              <a:rPr lang="en-US" sz="1800" b="1" dirty="0">
                <a:solidFill>
                  <a:srgbClr val="000000"/>
                </a:solidFill>
                <a:effectLst/>
                <a:latin typeface="Calibri" panose="020F0502020204030204" pitchFamily="34" charset="0"/>
                <a:ea typeface="Calibri" panose="020F0502020204030204" pitchFamily="34" charset="0"/>
              </a:rPr>
              <a:t>75-year-old male patient </a:t>
            </a:r>
            <a:r>
              <a:rPr lang="en-US" sz="1800" dirty="0">
                <a:solidFill>
                  <a:srgbClr val="000000"/>
                </a:solidFill>
                <a:effectLst/>
                <a:latin typeface="Calibri" panose="020F0502020204030204" pitchFamily="34" charset="0"/>
                <a:ea typeface="Calibri" panose="020F0502020204030204" pitchFamily="34" charset="0"/>
              </a:rPr>
              <a:t>presented with worsening dyspnea, orthopnea and progressive edema during the last month.</a:t>
            </a:r>
          </a:p>
          <a:p>
            <a:r>
              <a:rPr lang="en-US" sz="1800" dirty="0">
                <a:solidFill>
                  <a:srgbClr val="000000"/>
                </a:solidFill>
                <a:effectLst/>
                <a:latin typeface="Calibri" panose="020F0502020204030204" pitchFamily="34" charset="0"/>
                <a:ea typeface="Calibri" panose="020F0502020204030204" pitchFamily="34" charset="0"/>
              </a:rPr>
              <a:t>Reported oliguria for 2 weeks.</a:t>
            </a:r>
            <a:endParaRPr lang="en-US" sz="1800" dirty="0">
              <a:solidFill>
                <a:srgbClr val="000000"/>
              </a:solidFill>
              <a:latin typeface="Calibri" panose="020F0502020204030204" pitchFamily="34" charset="0"/>
              <a:ea typeface="Calibri" panose="020F0502020204030204" pitchFamily="34" charset="0"/>
            </a:endParaRPr>
          </a:p>
          <a:p>
            <a:endParaRPr lang="en-US" sz="1800" dirty="0">
              <a:solidFill>
                <a:srgbClr val="000000"/>
              </a:solidFill>
              <a:effectLst/>
              <a:latin typeface="Calibri" panose="020F0502020204030204" pitchFamily="34" charset="0"/>
              <a:ea typeface="Calibri" panose="020F0502020204030204" pitchFamily="34" charset="0"/>
            </a:endParaRPr>
          </a:p>
          <a:p>
            <a:pPr marL="0" indent="0">
              <a:buNone/>
            </a:pPr>
            <a:r>
              <a:rPr lang="en-US" sz="1800" b="1" dirty="0">
                <a:latin typeface="Calibri" panose="020F0502020204030204" pitchFamily="34" charset="0"/>
                <a:ea typeface="Calibri" panose="020F0502020204030204" pitchFamily="34" charset="0"/>
                <a:cs typeface="Times New Roman" panose="02020603050405020304" pitchFamily="18" charset="0"/>
              </a:rPr>
              <a:t>PAST MEDICAL HISTORY</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err="1">
                <a:latin typeface="Calibri" panose="020F0502020204030204" pitchFamily="34" charset="0"/>
                <a:ea typeface="Calibri" panose="020F0502020204030204" pitchFamily="34" charset="0"/>
                <a:cs typeface="Times New Roman" panose="02020603050405020304" pitchFamily="18" charset="0"/>
              </a:rPr>
              <a:t>HFrEF</a:t>
            </a:r>
            <a:r>
              <a:rPr lang="en-US" sz="1800" dirty="0">
                <a:latin typeface="Calibri" panose="020F0502020204030204" pitchFamily="34" charset="0"/>
                <a:ea typeface="Calibri" panose="020F0502020204030204" pitchFamily="34" charset="0"/>
                <a:cs typeface="Times New Roman" panose="02020603050405020304" pitchFamily="18" charset="0"/>
              </a:rPr>
              <a:t> (EF=20%), </a:t>
            </a:r>
            <a:r>
              <a:rPr lang="en-US" sz="1800" dirty="0">
                <a:effectLst/>
                <a:latin typeface="Calibri" panose="020F0502020204030204" pitchFamily="34" charset="0"/>
                <a:ea typeface="Calibri" panose="020F0502020204030204" pitchFamily="34" charset="0"/>
                <a:cs typeface="Times New Roman" panose="02020603050405020304" pitchFamily="18" charset="0"/>
              </a:rPr>
              <a:t>CHD (PCI x 3 – last 2017)</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PAF, ICD (2017), Hypothyroidism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CKD (Cr=2,5)</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latin typeface="Calibri" panose="020F0502020204030204" pitchFamily="34" charset="0"/>
                <a:ea typeface="Calibri" panose="020F0502020204030204" pitchFamily="34" charset="0"/>
                <a:cs typeface="Times New Roman" panose="02020603050405020304" pitchFamily="18" charset="0"/>
              </a:rPr>
              <a:t>INITIAL ASSESSMENT: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febrile, BP 105/70 mmHg, HR 61 bpm, SpO2 97% nasal 2L</a:t>
            </a:r>
          </a:p>
          <a:p>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Expiratory wheezing bilaterally</a:t>
            </a:r>
          </a:p>
          <a:p>
            <a:r>
              <a:rPr lang="en-US" sz="1800" dirty="0">
                <a:solidFill>
                  <a:srgbClr val="000000"/>
                </a:solidFill>
                <a:effectLst/>
                <a:latin typeface="Calibri" panose="020F0502020204030204" pitchFamily="34" charset="0"/>
                <a:ea typeface="Calibri" panose="020F0502020204030204" pitchFamily="34" charset="0"/>
              </a:rPr>
              <a:t>Dilated JV, edema anasarca</a:t>
            </a:r>
          </a:p>
        </p:txBody>
      </p:sp>
      <p:sp>
        <p:nvSpPr>
          <p:cNvPr id="6" name="TextBox 5">
            <a:extLst>
              <a:ext uri="{FF2B5EF4-FFF2-40B4-BE49-F238E27FC236}">
                <a16:creationId xmlns:a16="http://schemas.microsoft.com/office/drawing/2014/main" id="{6D5E6F9D-8CD4-46CB-B7D1-0D2803AE6ACB}"/>
              </a:ext>
            </a:extLst>
          </p:cNvPr>
          <p:cNvSpPr txBox="1"/>
          <p:nvPr/>
        </p:nvSpPr>
        <p:spPr>
          <a:xfrm>
            <a:off x="5987145" y="2875002"/>
            <a:ext cx="5679620" cy="553998"/>
          </a:xfrm>
          <a:prstGeom prst="rect">
            <a:avLst/>
          </a:prstGeom>
          <a:noFill/>
        </p:spPr>
        <p:txBody>
          <a:bodyPr wrap="square" rtlCol="0">
            <a:spAutoFit/>
          </a:bodyPr>
          <a:lstStyle/>
          <a:p>
            <a:r>
              <a:rPr lang="en-US" sz="1500" b="1" dirty="0"/>
              <a:t>ECHO: </a:t>
            </a:r>
            <a:r>
              <a:rPr lang="en-US" sz="1500" dirty="0"/>
              <a:t>EF=20%, apical akinesia, RV dilated with impaired systolic function, IVC 3.5cm with impaired respiratory variation.</a:t>
            </a:r>
          </a:p>
        </p:txBody>
      </p:sp>
      <p:sp>
        <p:nvSpPr>
          <p:cNvPr id="5" name="TextBox 4">
            <a:extLst>
              <a:ext uri="{FF2B5EF4-FFF2-40B4-BE49-F238E27FC236}">
                <a16:creationId xmlns:a16="http://schemas.microsoft.com/office/drawing/2014/main" id="{83190EDD-A7B9-4B55-A00C-8A332B6B3589}"/>
              </a:ext>
            </a:extLst>
          </p:cNvPr>
          <p:cNvSpPr txBox="1"/>
          <p:nvPr/>
        </p:nvSpPr>
        <p:spPr>
          <a:xfrm>
            <a:off x="7535636" y="4058467"/>
            <a:ext cx="3706586" cy="2400657"/>
          </a:xfrm>
          <a:prstGeom prst="rect">
            <a:avLst/>
          </a:prstGeom>
          <a:noFill/>
        </p:spPr>
        <p:txBody>
          <a:bodyPr wrap="square" rtlCol="0">
            <a:spAutoFit/>
          </a:bodyPr>
          <a:lstStyle/>
          <a:p>
            <a:r>
              <a:rPr lang="en-US" sz="1500" b="1" dirty="0"/>
              <a:t>Rx:</a:t>
            </a:r>
          </a:p>
          <a:p>
            <a:r>
              <a:rPr lang="en-US" sz="1500" dirty="0"/>
              <a:t>Tb </a:t>
            </a:r>
            <a:r>
              <a:rPr lang="en-US" sz="1500" dirty="0" err="1"/>
              <a:t>Salospir</a:t>
            </a:r>
            <a:r>
              <a:rPr lang="en-US" sz="1500" dirty="0"/>
              <a:t> 100mg QD</a:t>
            </a:r>
          </a:p>
          <a:p>
            <a:r>
              <a:rPr lang="en-US" sz="1500" dirty="0"/>
              <a:t>tb Amiodarone 200mg QD</a:t>
            </a:r>
          </a:p>
          <a:p>
            <a:r>
              <a:rPr lang="en-US" sz="1500" dirty="0"/>
              <a:t>tb Esomeprazole 40mg QD</a:t>
            </a:r>
          </a:p>
          <a:p>
            <a:r>
              <a:rPr lang="en-US" sz="1500" dirty="0"/>
              <a:t>tb Furosemide 250mg TID</a:t>
            </a:r>
          </a:p>
          <a:p>
            <a:r>
              <a:rPr lang="en-US" sz="1500" dirty="0"/>
              <a:t>tb Atorvastatin 10mg QD</a:t>
            </a:r>
          </a:p>
          <a:p>
            <a:r>
              <a:rPr lang="en-US" sz="1500" dirty="0"/>
              <a:t>tb Bromazepam 1.5mg QD</a:t>
            </a:r>
          </a:p>
          <a:p>
            <a:r>
              <a:rPr lang="en-US" sz="1500" dirty="0"/>
              <a:t>tb Bisoprolol 2,5mg BID</a:t>
            </a:r>
          </a:p>
          <a:p>
            <a:r>
              <a:rPr lang="en-US" sz="1500" dirty="0"/>
              <a:t>tb Allopurinol 150mg QD</a:t>
            </a:r>
          </a:p>
          <a:p>
            <a:r>
              <a:rPr lang="en-US" sz="1500" dirty="0" err="1"/>
              <a:t>Syr</a:t>
            </a:r>
            <a:r>
              <a:rPr lang="en-US" sz="1500" dirty="0"/>
              <a:t> Levothyroxine 25mcg QD</a:t>
            </a:r>
          </a:p>
        </p:txBody>
      </p:sp>
      <p:pic>
        <p:nvPicPr>
          <p:cNvPr id="7" name="Picture 6">
            <a:extLst>
              <a:ext uri="{FF2B5EF4-FFF2-40B4-BE49-F238E27FC236}">
                <a16:creationId xmlns:a16="http://schemas.microsoft.com/office/drawing/2014/main" id="{849E69A2-A855-47EF-9ADA-F17B3BDC6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08" y="5151666"/>
            <a:ext cx="5206530" cy="812430"/>
          </a:xfrm>
          <a:prstGeom prst="rect">
            <a:avLst/>
          </a:prstGeom>
        </p:spPr>
      </p:pic>
      <p:pic>
        <p:nvPicPr>
          <p:cNvPr id="9" name="Picture 8">
            <a:extLst>
              <a:ext uri="{FF2B5EF4-FFF2-40B4-BE49-F238E27FC236}">
                <a16:creationId xmlns:a16="http://schemas.microsoft.com/office/drawing/2014/main" id="{EE3ED8AD-C99A-40B5-A207-9AED3D8BC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09" y="5981864"/>
            <a:ext cx="5206530" cy="817858"/>
          </a:xfrm>
          <a:prstGeom prst="rect">
            <a:avLst/>
          </a:prstGeom>
        </p:spPr>
      </p:pic>
      <p:pic>
        <p:nvPicPr>
          <p:cNvPr id="11" name="Picture 10">
            <a:extLst>
              <a:ext uri="{FF2B5EF4-FFF2-40B4-BE49-F238E27FC236}">
                <a16:creationId xmlns:a16="http://schemas.microsoft.com/office/drawing/2014/main" id="{9F8D8BE8-1EAD-46E3-9400-328B2D9E7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51064"/>
            <a:ext cx="1724297" cy="2220686"/>
          </a:xfrm>
          <a:prstGeom prst="rect">
            <a:avLst/>
          </a:prstGeom>
        </p:spPr>
      </p:pic>
      <p:pic>
        <p:nvPicPr>
          <p:cNvPr id="13" name="Picture 12">
            <a:extLst>
              <a:ext uri="{FF2B5EF4-FFF2-40B4-BE49-F238E27FC236}">
                <a16:creationId xmlns:a16="http://schemas.microsoft.com/office/drawing/2014/main" id="{E0C1D608-797D-4CBE-877A-39C9A122F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3327" y="214171"/>
            <a:ext cx="3143438" cy="2357579"/>
          </a:xfrm>
          <a:prstGeom prst="rect">
            <a:avLst/>
          </a:prstGeom>
        </p:spPr>
      </p:pic>
    </p:spTree>
    <p:extLst>
      <p:ext uri="{BB962C8B-B14F-4D97-AF65-F5344CB8AC3E}">
        <p14:creationId xmlns:p14="http://schemas.microsoft.com/office/powerpoint/2010/main" val="195592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8270-94D6-4268-BCF8-7140A25F2646}"/>
              </a:ext>
            </a:extLst>
          </p:cNvPr>
          <p:cNvSpPr>
            <a:spLocks noGrp="1"/>
          </p:cNvSpPr>
          <p:nvPr>
            <p:ph type="title"/>
          </p:nvPr>
        </p:nvSpPr>
        <p:spPr>
          <a:xfrm>
            <a:off x="190500" y="106137"/>
            <a:ext cx="10515600" cy="791936"/>
          </a:xfrm>
        </p:spPr>
        <p:txBody>
          <a:bodyPr/>
          <a:lstStyle/>
          <a:p>
            <a:r>
              <a:rPr lang="en-US" dirty="0"/>
              <a:t>Initial management</a:t>
            </a:r>
          </a:p>
        </p:txBody>
      </p:sp>
      <p:graphicFrame>
        <p:nvGraphicFramePr>
          <p:cNvPr id="4" name="Table 4">
            <a:extLst>
              <a:ext uri="{FF2B5EF4-FFF2-40B4-BE49-F238E27FC236}">
                <a16:creationId xmlns:a16="http://schemas.microsoft.com/office/drawing/2014/main" id="{BF65660A-A8C0-4DD6-8AAF-D81C5FE322CF}"/>
              </a:ext>
            </a:extLst>
          </p:cNvPr>
          <p:cNvGraphicFramePr>
            <a:graphicFrameLocks noGrp="1"/>
          </p:cNvGraphicFramePr>
          <p:nvPr>
            <p:ph idx="1"/>
            <p:extLst>
              <p:ext uri="{D42A27DB-BD31-4B8C-83A1-F6EECF244321}">
                <p14:modId xmlns:p14="http://schemas.microsoft.com/office/powerpoint/2010/main" val="3512111327"/>
              </p:ext>
            </p:extLst>
          </p:nvPr>
        </p:nvGraphicFramePr>
        <p:xfrm>
          <a:off x="190500" y="975215"/>
          <a:ext cx="6749143" cy="5376585"/>
        </p:xfrm>
        <a:graphic>
          <a:graphicData uri="http://schemas.openxmlformats.org/drawingml/2006/table">
            <a:tbl>
              <a:tblPr firstRow="1" bandRow="1">
                <a:tableStyleId>{5C22544A-7EE6-4342-B048-85BDC9FD1C3A}</a:tableStyleId>
              </a:tblPr>
              <a:tblGrid>
                <a:gridCol w="1765681">
                  <a:extLst>
                    <a:ext uri="{9D8B030D-6E8A-4147-A177-3AD203B41FA5}">
                      <a16:colId xmlns:a16="http://schemas.microsoft.com/office/drawing/2014/main" val="1703375444"/>
                    </a:ext>
                  </a:extLst>
                </a:gridCol>
                <a:gridCol w="749514">
                  <a:extLst>
                    <a:ext uri="{9D8B030D-6E8A-4147-A177-3AD203B41FA5}">
                      <a16:colId xmlns:a16="http://schemas.microsoft.com/office/drawing/2014/main" val="2212647560"/>
                    </a:ext>
                  </a:extLst>
                </a:gridCol>
                <a:gridCol w="768090">
                  <a:extLst>
                    <a:ext uri="{9D8B030D-6E8A-4147-A177-3AD203B41FA5}">
                      <a16:colId xmlns:a16="http://schemas.microsoft.com/office/drawing/2014/main" val="1092955180"/>
                    </a:ext>
                  </a:extLst>
                </a:gridCol>
                <a:gridCol w="866862">
                  <a:extLst>
                    <a:ext uri="{9D8B030D-6E8A-4147-A177-3AD203B41FA5}">
                      <a16:colId xmlns:a16="http://schemas.microsoft.com/office/drawing/2014/main" val="1474824334"/>
                    </a:ext>
                  </a:extLst>
                </a:gridCol>
                <a:gridCol w="1299498">
                  <a:extLst>
                    <a:ext uri="{9D8B030D-6E8A-4147-A177-3AD203B41FA5}">
                      <a16:colId xmlns:a16="http://schemas.microsoft.com/office/drawing/2014/main" val="2353603980"/>
                    </a:ext>
                  </a:extLst>
                </a:gridCol>
                <a:gridCol w="1299498">
                  <a:extLst>
                    <a:ext uri="{9D8B030D-6E8A-4147-A177-3AD203B41FA5}">
                      <a16:colId xmlns:a16="http://schemas.microsoft.com/office/drawing/2014/main" val="829806357"/>
                    </a:ext>
                  </a:extLst>
                </a:gridCol>
              </a:tblGrid>
              <a:tr h="323895">
                <a:tc>
                  <a:txBody>
                    <a:bodyPr/>
                    <a:lstStyle/>
                    <a:p>
                      <a:r>
                        <a:rPr lang="en-US" sz="1400" dirty="0"/>
                        <a:t>DAY</a:t>
                      </a:r>
                    </a:p>
                  </a:txBody>
                  <a:tcPr/>
                </a:tc>
                <a:tc>
                  <a:txBody>
                    <a:bodyPr/>
                    <a:lstStyle/>
                    <a:p>
                      <a:r>
                        <a:rPr lang="en-US" sz="1400" dirty="0"/>
                        <a:t>1</a:t>
                      </a:r>
                    </a:p>
                  </a:txBody>
                  <a:tcPr/>
                </a:tc>
                <a:tc>
                  <a:txBody>
                    <a:bodyPr/>
                    <a:lstStyle/>
                    <a:p>
                      <a:r>
                        <a:rPr lang="en-US" sz="1400" dirty="0"/>
                        <a:t>2</a:t>
                      </a:r>
                    </a:p>
                  </a:txBody>
                  <a:tcPr/>
                </a:tc>
                <a:tc>
                  <a:txBody>
                    <a:bodyPr/>
                    <a:lstStyle/>
                    <a:p>
                      <a:r>
                        <a:rPr lang="en-US" sz="1400" dirty="0"/>
                        <a:t>3</a:t>
                      </a:r>
                    </a:p>
                  </a:txBody>
                  <a:tcPr/>
                </a:tc>
                <a:tc rowSpan="16">
                  <a:txBody>
                    <a:bodyPr/>
                    <a:lstStyle/>
                    <a:p>
                      <a:pPr algn="ctr"/>
                      <a:r>
                        <a:rPr lang="en-US" sz="1400" dirty="0"/>
                        <a:t>UF FOR 2 HRS</a:t>
                      </a:r>
                    </a:p>
                    <a:p>
                      <a:pPr algn="ctr"/>
                      <a:endParaRPr lang="en-US" sz="1400" dirty="0"/>
                    </a:p>
                    <a:p>
                      <a:pPr algn="ctr"/>
                      <a:r>
                        <a:rPr lang="en-US" sz="1400" dirty="0"/>
                        <a:t>REMOVAL OF 2 LITERS</a:t>
                      </a:r>
                    </a:p>
                  </a:txBody>
                  <a:tcPr anchor="ctr"/>
                </a:tc>
                <a:tc>
                  <a:txBody>
                    <a:bodyPr/>
                    <a:lstStyle/>
                    <a:p>
                      <a:r>
                        <a:rPr lang="en-US" sz="1400" dirty="0"/>
                        <a:t>AFTER UF</a:t>
                      </a:r>
                    </a:p>
                  </a:txBody>
                  <a:tcPr/>
                </a:tc>
                <a:extLst>
                  <a:ext uri="{0D108BD9-81ED-4DB2-BD59-A6C34878D82A}">
                    <a16:rowId xmlns:a16="http://schemas.microsoft.com/office/drawing/2014/main" val="3037590194"/>
                  </a:ext>
                </a:extLst>
              </a:tr>
              <a:tr h="323895">
                <a:tc>
                  <a:txBody>
                    <a:bodyPr/>
                    <a:lstStyle/>
                    <a:p>
                      <a:r>
                        <a:rPr lang="en-US" sz="1400" dirty="0"/>
                        <a:t>IV FUROSEMIDE</a:t>
                      </a:r>
                    </a:p>
                  </a:txBody>
                  <a:tcPr/>
                </a:tc>
                <a:tc>
                  <a:txBody>
                    <a:bodyPr/>
                    <a:lstStyle/>
                    <a:p>
                      <a:r>
                        <a:rPr lang="en-US" sz="1400" dirty="0"/>
                        <a:t>4 X 3</a:t>
                      </a:r>
                    </a:p>
                  </a:txBody>
                  <a:tcPr/>
                </a:tc>
                <a:tc>
                  <a:txBody>
                    <a:bodyPr/>
                    <a:lstStyle/>
                    <a:p>
                      <a:r>
                        <a:rPr lang="en-US" sz="1400" dirty="0"/>
                        <a:t>5 X 3</a:t>
                      </a:r>
                    </a:p>
                  </a:txBody>
                  <a:tcPr/>
                </a:tc>
                <a:tc>
                  <a:txBody>
                    <a:bodyPr/>
                    <a:lstStyle/>
                    <a:p>
                      <a:r>
                        <a:rPr lang="en-US" sz="1400" dirty="0"/>
                        <a:t>7x3</a:t>
                      </a:r>
                    </a:p>
                  </a:txBody>
                  <a:tcPr/>
                </a:tc>
                <a:tc vMerge="1">
                  <a:txBody>
                    <a:bodyPr/>
                    <a:lstStyle/>
                    <a:p>
                      <a:pPr algn="ctr"/>
                      <a:r>
                        <a:rPr lang="en-US" sz="1400" dirty="0"/>
                        <a:t>ULTRAFILTRATION FOR 2 HRS</a:t>
                      </a:r>
                    </a:p>
                    <a:p>
                      <a:pPr algn="ctr"/>
                      <a:endParaRPr lang="en-US" sz="1400" dirty="0"/>
                    </a:p>
                    <a:p>
                      <a:pPr algn="ctr"/>
                      <a:r>
                        <a:rPr lang="en-US" sz="1400" dirty="0"/>
                        <a:t>REMOVAL OF 2 LITERS</a:t>
                      </a:r>
                    </a:p>
                  </a:txBody>
                  <a:tcPr anchor="ctr"/>
                </a:tc>
                <a:tc rowSpan="3">
                  <a:txBody>
                    <a:bodyPr/>
                    <a:lstStyle/>
                    <a:p>
                      <a:r>
                        <a:rPr lang="en-US" sz="1400" dirty="0"/>
                        <a:t>2500 IU bolus Heparin for continuous UF</a:t>
                      </a:r>
                    </a:p>
                    <a:p>
                      <a:r>
                        <a:rPr lang="en-US" sz="1400" dirty="0"/>
                        <a:t>(</a:t>
                      </a:r>
                      <a:r>
                        <a:rPr lang="en-US" sz="1400" dirty="0" err="1"/>
                        <a:t>enoxaparine</a:t>
                      </a:r>
                      <a:r>
                        <a:rPr lang="en-US" sz="1400" dirty="0"/>
                        <a:t> stopped)</a:t>
                      </a:r>
                    </a:p>
                  </a:txBody>
                  <a:tcPr/>
                </a:tc>
                <a:extLst>
                  <a:ext uri="{0D108BD9-81ED-4DB2-BD59-A6C34878D82A}">
                    <a16:rowId xmlns:a16="http://schemas.microsoft.com/office/drawing/2014/main" val="184058387"/>
                  </a:ext>
                </a:extLst>
              </a:tr>
              <a:tr h="323895">
                <a:tc>
                  <a:txBody>
                    <a:bodyPr/>
                    <a:lstStyle/>
                    <a:p>
                      <a:r>
                        <a:rPr lang="en-US" sz="1400" dirty="0"/>
                        <a:t>TB METOLAZONE 5MG </a:t>
                      </a:r>
                    </a:p>
                  </a:txBody>
                  <a:tcPr/>
                </a:tc>
                <a:tc>
                  <a:txBody>
                    <a:bodyPr/>
                    <a:lstStyle/>
                    <a:p>
                      <a:r>
                        <a:rPr lang="en-US" sz="1400" dirty="0"/>
                        <a:t>1/2</a:t>
                      </a:r>
                    </a:p>
                  </a:txBody>
                  <a:tcPr/>
                </a:tc>
                <a:tc>
                  <a:txBody>
                    <a:bodyPr/>
                    <a:lstStyle/>
                    <a:p>
                      <a:r>
                        <a:rPr lang="en-US" sz="1400" dirty="0"/>
                        <a:t>1/2</a:t>
                      </a:r>
                    </a:p>
                  </a:txBody>
                  <a:tcPr/>
                </a:tc>
                <a:tc>
                  <a:txBody>
                    <a:bodyPr/>
                    <a:lstStyle/>
                    <a:p>
                      <a:endParaRPr lang="en-US" sz="1400" dirty="0"/>
                    </a:p>
                  </a:txBody>
                  <a:tcPr/>
                </a:tc>
                <a:tc vMerge="1">
                  <a:txBody>
                    <a:bodyPr/>
                    <a:lstStyle/>
                    <a:p>
                      <a:endParaRPr lang="en-US" sz="1400" dirty="0"/>
                    </a:p>
                  </a:txBody>
                  <a:tcPr/>
                </a:tc>
                <a:tc vMerge="1">
                  <a:txBody>
                    <a:bodyPr/>
                    <a:lstStyle/>
                    <a:p>
                      <a:endParaRPr lang="en-US" sz="1400" dirty="0"/>
                    </a:p>
                  </a:txBody>
                  <a:tcPr/>
                </a:tc>
                <a:extLst>
                  <a:ext uri="{0D108BD9-81ED-4DB2-BD59-A6C34878D82A}">
                    <a16:rowId xmlns:a16="http://schemas.microsoft.com/office/drawing/2014/main" val="2948916607"/>
                  </a:ext>
                </a:extLst>
              </a:tr>
              <a:tr h="323895">
                <a:tc>
                  <a:txBody>
                    <a:bodyPr/>
                    <a:lstStyle/>
                    <a:p>
                      <a:r>
                        <a:rPr lang="en-US" sz="1400" dirty="0"/>
                        <a:t>URINE</a:t>
                      </a:r>
                    </a:p>
                  </a:txBody>
                  <a:tcPr/>
                </a:tc>
                <a:tc>
                  <a:txBody>
                    <a:bodyPr/>
                    <a:lstStyle/>
                    <a:p>
                      <a:endParaRPr lang="en-US" sz="1400" dirty="0"/>
                    </a:p>
                  </a:txBody>
                  <a:tcPr/>
                </a:tc>
                <a:tc>
                  <a:txBody>
                    <a:bodyPr/>
                    <a:lstStyle/>
                    <a:p>
                      <a:r>
                        <a:rPr lang="en-US" sz="1400" dirty="0"/>
                        <a:t>1600</a:t>
                      </a:r>
                    </a:p>
                  </a:txBody>
                  <a:tcPr/>
                </a:tc>
                <a:tc>
                  <a:txBody>
                    <a:bodyPr/>
                    <a:lstStyle/>
                    <a:p>
                      <a:r>
                        <a:rPr lang="en-US" sz="1400" dirty="0"/>
                        <a:t>950</a:t>
                      </a:r>
                    </a:p>
                  </a:txBody>
                  <a:tcPr/>
                </a:tc>
                <a:tc vMerge="1">
                  <a:txBody>
                    <a:bodyPr/>
                    <a:lstStyle/>
                    <a:p>
                      <a:endParaRPr lang="en-US" sz="1400" dirty="0"/>
                    </a:p>
                  </a:txBody>
                  <a:tcPr/>
                </a:tc>
                <a:tc vMerge="1">
                  <a:txBody>
                    <a:bodyPr/>
                    <a:lstStyle/>
                    <a:p>
                      <a:endParaRPr lang="en-US" sz="1400" dirty="0"/>
                    </a:p>
                  </a:txBody>
                  <a:tcPr/>
                </a:tc>
                <a:extLst>
                  <a:ext uri="{0D108BD9-81ED-4DB2-BD59-A6C34878D82A}">
                    <a16:rowId xmlns:a16="http://schemas.microsoft.com/office/drawing/2014/main" val="691174221"/>
                  </a:ext>
                </a:extLst>
              </a:tr>
              <a:tr h="323895">
                <a:tc>
                  <a:txBody>
                    <a:bodyPr/>
                    <a:lstStyle/>
                    <a:p>
                      <a:r>
                        <a:rPr lang="en-US" sz="1400" dirty="0"/>
                        <a:t>CR</a:t>
                      </a:r>
                    </a:p>
                  </a:txBody>
                  <a:tcPr/>
                </a:tc>
                <a:tc>
                  <a:txBody>
                    <a:bodyPr/>
                    <a:lstStyle/>
                    <a:p>
                      <a:r>
                        <a:rPr lang="en-US" sz="1400" dirty="0"/>
                        <a:t>3.3</a:t>
                      </a:r>
                    </a:p>
                  </a:txBody>
                  <a:tcPr/>
                </a:tc>
                <a:tc>
                  <a:txBody>
                    <a:bodyPr/>
                    <a:lstStyle/>
                    <a:p>
                      <a:r>
                        <a:rPr lang="en-US" sz="1400" dirty="0"/>
                        <a:t>3.2</a:t>
                      </a:r>
                    </a:p>
                  </a:txBody>
                  <a:tcPr/>
                </a:tc>
                <a:tc>
                  <a:txBody>
                    <a:bodyPr/>
                    <a:lstStyle/>
                    <a:p>
                      <a:r>
                        <a:rPr lang="en-US" sz="1400" dirty="0"/>
                        <a:t>3.8</a:t>
                      </a:r>
                    </a:p>
                  </a:txBody>
                  <a:tcPr/>
                </a:tc>
                <a:tc vMerge="1">
                  <a:txBody>
                    <a:bodyPr/>
                    <a:lstStyle/>
                    <a:p>
                      <a:endParaRPr lang="en-US" sz="1400" dirty="0"/>
                    </a:p>
                  </a:txBody>
                  <a:tcPr/>
                </a:tc>
                <a:tc>
                  <a:txBody>
                    <a:bodyPr/>
                    <a:lstStyle/>
                    <a:p>
                      <a:r>
                        <a:rPr lang="en-US" sz="1400" b="1" dirty="0"/>
                        <a:t>3.9</a:t>
                      </a:r>
                    </a:p>
                  </a:txBody>
                  <a:tcPr/>
                </a:tc>
                <a:extLst>
                  <a:ext uri="{0D108BD9-81ED-4DB2-BD59-A6C34878D82A}">
                    <a16:rowId xmlns:a16="http://schemas.microsoft.com/office/drawing/2014/main" val="1443569987"/>
                  </a:ext>
                </a:extLst>
              </a:tr>
              <a:tr h="323895">
                <a:tc>
                  <a:txBody>
                    <a:bodyPr/>
                    <a:lstStyle/>
                    <a:p>
                      <a:r>
                        <a:rPr lang="en-US" sz="1400" dirty="0"/>
                        <a:t>BUN</a:t>
                      </a:r>
                    </a:p>
                  </a:txBody>
                  <a:tcPr/>
                </a:tc>
                <a:tc>
                  <a:txBody>
                    <a:bodyPr/>
                    <a:lstStyle/>
                    <a:p>
                      <a:r>
                        <a:rPr lang="en-US" sz="1400" dirty="0"/>
                        <a:t>169</a:t>
                      </a:r>
                    </a:p>
                  </a:txBody>
                  <a:tcPr/>
                </a:tc>
                <a:tc>
                  <a:txBody>
                    <a:bodyPr/>
                    <a:lstStyle/>
                    <a:p>
                      <a:r>
                        <a:rPr lang="en-US" sz="1400" dirty="0"/>
                        <a:t>173</a:t>
                      </a:r>
                    </a:p>
                  </a:txBody>
                  <a:tcPr/>
                </a:tc>
                <a:tc>
                  <a:txBody>
                    <a:bodyPr/>
                    <a:lstStyle/>
                    <a:p>
                      <a:r>
                        <a:rPr lang="en-US" sz="1400" dirty="0"/>
                        <a:t>176</a:t>
                      </a:r>
                    </a:p>
                  </a:txBody>
                  <a:tcPr/>
                </a:tc>
                <a:tc vMerge="1">
                  <a:txBody>
                    <a:bodyPr/>
                    <a:lstStyle/>
                    <a:p>
                      <a:endParaRPr lang="en-US" sz="1400" dirty="0"/>
                    </a:p>
                  </a:txBody>
                  <a:tcPr/>
                </a:tc>
                <a:tc>
                  <a:txBody>
                    <a:bodyPr/>
                    <a:lstStyle/>
                    <a:p>
                      <a:r>
                        <a:rPr lang="en-US" sz="1400" b="1" dirty="0"/>
                        <a:t>193</a:t>
                      </a:r>
                    </a:p>
                  </a:txBody>
                  <a:tcPr/>
                </a:tc>
                <a:extLst>
                  <a:ext uri="{0D108BD9-81ED-4DB2-BD59-A6C34878D82A}">
                    <a16:rowId xmlns:a16="http://schemas.microsoft.com/office/drawing/2014/main" val="1279491720"/>
                  </a:ext>
                </a:extLst>
              </a:tr>
              <a:tr h="323895">
                <a:tc>
                  <a:txBody>
                    <a:bodyPr/>
                    <a:lstStyle/>
                    <a:p>
                      <a:r>
                        <a:rPr lang="en-US" sz="1400" dirty="0"/>
                        <a:t>GLUC</a:t>
                      </a:r>
                    </a:p>
                  </a:txBody>
                  <a:tcPr/>
                </a:tc>
                <a:tc>
                  <a:txBody>
                    <a:bodyPr/>
                    <a:lstStyle/>
                    <a:p>
                      <a:r>
                        <a:rPr lang="en-US" sz="1400" dirty="0"/>
                        <a:t>165</a:t>
                      </a:r>
                    </a:p>
                  </a:txBody>
                  <a:tcPr/>
                </a:tc>
                <a:tc>
                  <a:txBody>
                    <a:bodyPr/>
                    <a:lstStyle/>
                    <a:p>
                      <a:r>
                        <a:rPr lang="en-US" sz="1400" dirty="0"/>
                        <a:t>170</a:t>
                      </a:r>
                    </a:p>
                  </a:txBody>
                  <a:tcPr/>
                </a:tc>
                <a:tc>
                  <a:txBody>
                    <a:bodyPr/>
                    <a:lstStyle/>
                    <a:p>
                      <a:r>
                        <a:rPr lang="en-US" sz="1400" dirty="0"/>
                        <a:t>150</a:t>
                      </a:r>
                    </a:p>
                  </a:txBody>
                  <a:tcPr/>
                </a:tc>
                <a:tc vMerge="1">
                  <a:txBody>
                    <a:bodyPr/>
                    <a:lstStyle/>
                    <a:p>
                      <a:endParaRPr lang="en-US" sz="1400" dirty="0"/>
                    </a:p>
                  </a:txBody>
                  <a:tcPr/>
                </a:tc>
                <a:tc>
                  <a:txBody>
                    <a:bodyPr/>
                    <a:lstStyle/>
                    <a:p>
                      <a:r>
                        <a:rPr lang="en-US" sz="1400" b="0" dirty="0"/>
                        <a:t>106</a:t>
                      </a:r>
                    </a:p>
                  </a:txBody>
                  <a:tcPr/>
                </a:tc>
                <a:extLst>
                  <a:ext uri="{0D108BD9-81ED-4DB2-BD59-A6C34878D82A}">
                    <a16:rowId xmlns:a16="http://schemas.microsoft.com/office/drawing/2014/main" val="3763867703"/>
                  </a:ext>
                </a:extLst>
              </a:tr>
              <a:tr h="323895">
                <a:tc>
                  <a:txBody>
                    <a:bodyPr/>
                    <a:lstStyle/>
                    <a:p>
                      <a:r>
                        <a:rPr lang="en-US" sz="1400" dirty="0"/>
                        <a:t>HT</a:t>
                      </a:r>
                    </a:p>
                  </a:txBody>
                  <a:tcPr/>
                </a:tc>
                <a:tc>
                  <a:txBody>
                    <a:bodyPr/>
                    <a:lstStyle/>
                    <a:p>
                      <a:r>
                        <a:rPr lang="en-US" sz="1400" dirty="0"/>
                        <a:t>35.6</a:t>
                      </a:r>
                    </a:p>
                  </a:txBody>
                  <a:tcPr/>
                </a:tc>
                <a:tc>
                  <a:txBody>
                    <a:bodyPr/>
                    <a:lstStyle/>
                    <a:p>
                      <a:r>
                        <a:rPr lang="en-US" sz="1400" dirty="0"/>
                        <a:t>33</a:t>
                      </a:r>
                    </a:p>
                  </a:txBody>
                  <a:tcPr/>
                </a:tc>
                <a:tc>
                  <a:txBody>
                    <a:bodyPr/>
                    <a:lstStyle/>
                    <a:p>
                      <a:r>
                        <a:rPr lang="en-US" sz="1400" dirty="0"/>
                        <a:t>38</a:t>
                      </a:r>
                    </a:p>
                  </a:txBody>
                  <a:tcPr/>
                </a:tc>
                <a:tc vMerge="1">
                  <a:txBody>
                    <a:bodyPr/>
                    <a:lstStyle/>
                    <a:p>
                      <a:endParaRPr lang="en-US" sz="1400" dirty="0"/>
                    </a:p>
                  </a:txBody>
                  <a:tcPr/>
                </a:tc>
                <a:tc>
                  <a:txBody>
                    <a:bodyPr/>
                    <a:lstStyle/>
                    <a:p>
                      <a:r>
                        <a:rPr lang="en-US" sz="1400" dirty="0"/>
                        <a:t>36</a:t>
                      </a:r>
                    </a:p>
                  </a:txBody>
                  <a:tcPr/>
                </a:tc>
                <a:extLst>
                  <a:ext uri="{0D108BD9-81ED-4DB2-BD59-A6C34878D82A}">
                    <a16:rowId xmlns:a16="http://schemas.microsoft.com/office/drawing/2014/main" val="3814869751"/>
                  </a:ext>
                </a:extLst>
              </a:tr>
              <a:tr h="323895">
                <a:tc>
                  <a:txBody>
                    <a:bodyPr/>
                    <a:lstStyle/>
                    <a:p>
                      <a:r>
                        <a:rPr lang="en-US" sz="1400" dirty="0"/>
                        <a:t>HB</a:t>
                      </a:r>
                    </a:p>
                  </a:txBody>
                  <a:tcPr/>
                </a:tc>
                <a:tc>
                  <a:txBody>
                    <a:bodyPr/>
                    <a:lstStyle/>
                    <a:p>
                      <a:r>
                        <a:rPr lang="en-US" sz="1400" dirty="0"/>
                        <a:t>10.6</a:t>
                      </a:r>
                    </a:p>
                  </a:txBody>
                  <a:tcPr/>
                </a:tc>
                <a:tc>
                  <a:txBody>
                    <a:bodyPr/>
                    <a:lstStyle/>
                    <a:p>
                      <a:r>
                        <a:rPr lang="en-US" sz="1400" dirty="0"/>
                        <a:t>9.7</a:t>
                      </a:r>
                    </a:p>
                  </a:txBody>
                  <a:tcPr/>
                </a:tc>
                <a:tc>
                  <a:txBody>
                    <a:bodyPr/>
                    <a:lstStyle/>
                    <a:p>
                      <a:r>
                        <a:rPr lang="en-US" sz="1400" dirty="0"/>
                        <a:t>10.6</a:t>
                      </a:r>
                    </a:p>
                  </a:txBody>
                  <a:tcPr/>
                </a:tc>
                <a:tc vMerge="1">
                  <a:txBody>
                    <a:bodyPr/>
                    <a:lstStyle/>
                    <a:p>
                      <a:endParaRPr lang="en-US" sz="1400" dirty="0"/>
                    </a:p>
                  </a:txBody>
                  <a:tcPr/>
                </a:tc>
                <a:tc>
                  <a:txBody>
                    <a:bodyPr/>
                    <a:lstStyle/>
                    <a:p>
                      <a:r>
                        <a:rPr lang="en-US" sz="1400" dirty="0"/>
                        <a:t>10.3 </a:t>
                      </a:r>
                      <a:r>
                        <a:rPr lang="en-US" sz="1400" b="1" dirty="0"/>
                        <a:t>(8.5)</a:t>
                      </a:r>
                    </a:p>
                  </a:txBody>
                  <a:tcPr/>
                </a:tc>
                <a:extLst>
                  <a:ext uri="{0D108BD9-81ED-4DB2-BD59-A6C34878D82A}">
                    <a16:rowId xmlns:a16="http://schemas.microsoft.com/office/drawing/2014/main" val="317351538"/>
                  </a:ext>
                </a:extLst>
              </a:tr>
              <a:tr h="323895">
                <a:tc>
                  <a:txBody>
                    <a:bodyPr/>
                    <a:lstStyle/>
                    <a:p>
                      <a:r>
                        <a:rPr lang="en-US" sz="1400" dirty="0"/>
                        <a:t>PLT</a:t>
                      </a:r>
                    </a:p>
                  </a:txBody>
                  <a:tcPr/>
                </a:tc>
                <a:tc>
                  <a:txBody>
                    <a:bodyPr/>
                    <a:lstStyle/>
                    <a:p>
                      <a:r>
                        <a:rPr lang="en-US" sz="1400" dirty="0"/>
                        <a:t>90</a:t>
                      </a:r>
                    </a:p>
                  </a:txBody>
                  <a:tcPr/>
                </a:tc>
                <a:tc>
                  <a:txBody>
                    <a:bodyPr/>
                    <a:lstStyle/>
                    <a:p>
                      <a:r>
                        <a:rPr lang="en-US" sz="1400" dirty="0"/>
                        <a:t>73</a:t>
                      </a:r>
                    </a:p>
                  </a:txBody>
                  <a:tcPr/>
                </a:tc>
                <a:tc>
                  <a:txBody>
                    <a:bodyPr/>
                    <a:lstStyle/>
                    <a:p>
                      <a:r>
                        <a:rPr lang="en-US" sz="1400" dirty="0"/>
                        <a:t>80</a:t>
                      </a:r>
                    </a:p>
                  </a:txBody>
                  <a:tcPr/>
                </a:tc>
                <a:tc vMerge="1">
                  <a:txBody>
                    <a:bodyPr/>
                    <a:lstStyle/>
                    <a:p>
                      <a:endParaRPr lang="en-US" sz="1400" dirty="0"/>
                    </a:p>
                  </a:txBody>
                  <a:tcPr/>
                </a:tc>
                <a:tc>
                  <a:txBody>
                    <a:bodyPr/>
                    <a:lstStyle/>
                    <a:p>
                      <a:r>
                        <a:rPr lang="en-US" sz="1400" b="1" dirty="0"/>
                        <a:t>57</a:t>
                      </a:r>
                    </a:p>
                  </a:txBody>
                  <a:tcPr/>
                </a:tc>
                <a:extLst>
                  <a:ext uri="{0D108BD9-81ED-4DB2-BD59-A6C34878D82A}">
                    <a16:rowId xmlns:a16="http://schemas.microsoft.com/office/drawing/2014/main" val="3118019918"/>
                  </a:ext>
                </a:extLst>
              </a:tr>
              <a:tr h="323895">
                <a:tc>
                  <a:txBody>
                    <a:bodyPr/>
                    <a:lstStyle/>
                    <a:p>
                      <a:r>
                        <a:rPr lang="en-US" sz="1400" dirty="0"/>
                        <a:t>SGOT</a:t>
                      </a:r>
                    </a:p>
                  </a:txBody>
                  <a:tcPr/>
                </a:tc>
                <a:tc>
                  <a:txBody>
                    <a:bodyPr/>
                    <a:lstStyle/>
                    <a:p>
                      <a:r>
                        <a:rPr lang="en-US" sz="1400" dirty="0"/>
                        <a:t>55</a:t>
                      </a:r>
                    </a:p>
                  </a:txBody>
                  <a:tcPr/>
                </a:tc>
                <a:tc>
                  <a:txBody>
                    <a:bodyPr/>
                    <a:lstStyle/>
                    <a:p>
                      <a:r>
                        <a:rPr lang="en-US" sz="1400" dirty="0"/>
                        <a:t>38</a:t>
                      </a:r>
                    </a:p>
                  </a:txBody>
                  <a:tcPr/>
                </a:tc>
                <a:tc>
                  <a:txBody>
                    <a:bodyPr/>
                    <a:lstStyle/>
                    <a:p>
                      <a:r>
                        <a:rPr lang="en-US" sz="1400" dirty="0"/>
                        <a:t>39</a:t>
                      </a:r>
                    </a:p>
                  </a:txBody>
                  <a:tcPr/>
                </a:tc>
                <a:tc vMerge="1">
                  <a:txBody>
                    <a:bodyPr/>
                    <a:lstStyle/>
                    <a:p>
                      <a:endParaRPr lang="en-US" sz="1400" dirty="0"/>
                    </a:p>
                  </a:txBody>
                  <a:tcPr/>
                </a:tc>
                <a:tc>
                  <a:txBody>
                    <a:bodyPr/>
                    <a:lstStyle/>
                    <a:p>
                      <a:r>
                        <a:rPr lang="en-US" sz="1400" b="1" dirty="0"/>
                        <a:t>146</a:t>
                      </a:r>
                    </a:p>
                  </a:txBody>
                  <a:tcPr/>
                </a:tc>
                <a:extLst>
                  <a:ext uri="{0D108BD9-81ED-4DB2-BD59-A6C34878D82A}">
                    <a16:rowId xmlns:a16="http://schemas.microsoft.com/office/drawing/2014/main" val="1844573361"/>
                  </a:ext>
                </a:extLst>
              </a:tr>
              <a:tr h="323895">
                <a:tc>
                  <a:txBody>
                    <a:bodyPr/>
                    <a:lstStyle/>
                    <a:p>
                      <a:r>
                        <a:rPr lang="en-US" sz="1400" dirty="0"/>
                        <a:t>SGPT</a:t>
                      </a:r>
                    </a:p>
                  </a:txBody>
                  <a:tcPr/>
                </a:tc>
                <a:tc>
                  <a:txBody>
                    <a:bodyPr/>
                    <a:lstStyle/>
                    <a:p>
                      <a:r>
                        <a:rPr lang="en-US" sz="1400" dirty="0"/>
                        <a:t>21</a:t>
                      </a:r>
                    </a:p>
                  </a:txBody>
                  <a:tcPr/>
                </a:tc>
                <a:tc>
                  <a:txBody>
                    <a:bodyPr/>
                    <a:lstStyle/>
                    <a:p>
                      <a:r>
                        <a:rPr lang="en-US" sz="1400" dirty="0"/>
                        <a:t>22</a:t>
                      </a:r>
                    </a:p>
                  </a:txBody>
                  <a:tcPr/>
                </a:tc>
                <a:tc>
                  <a:txBody>
                    <a:bodyPr/>
                    <a:lstStyle/>
                    <a:p>
                      <a:r>
                        <a:rPr lang="en-US" sz="1400" dirty="0"/>
                        <a:t>22</a:t>
                      </a:r>
                    </a:p>
                  </a:txBody>
                  <a:tcPr/>
                </a:tc>
                <a:tc vMerge="1">
                  <a:txBody>
                    <a:bodyPr/>
                    <a:lstStyle/>
                    <a:p>
                      <a:endParaRPr lang="en-US" sz="1400" dirty="0"/>
                    </a:p>
                  </a:txBody>
                  <a:tcPr/>
                </a:tc>
                <a:tc>
                  <a:txBody>
                    <a:bodyPr/>
                    <a:lstStyle/>
                    <a:p>
                      <a:r>
                        <a:rPr lang="en-US" sz="1400" b="1" dirty="0"/>
                        <a:t>49</a:t>
                      </a:r>
                    </a:p>
                  </a:txBody>
                  <a:tcPr/>
                </a:tc>
                <a:extLst>
                  <a:ext uri="{0D108BD9-81ED-4DB2-BD59-A6C34878D82A}">
                    <a16:rowId xmlns:a16="http://schemas.microsoft.com/office/drawing/2014/main" val="927264434"/>
                  </a:ext>
                </a:extLst>
              </a:tr>
              <a:tr h="323895">
                <a:tc>
                  <a:txBody>
                    <a:bodyPr/>
                    <a:lstStyle/>
                    <a:p>
                      <a:r>
                        <a:rPr lang="en-US" sz="1400" dirty="0"/>
                        <a:t>LDH</a:t>
                      </a:r>
                    </a:p>
                  </a:txBody>
                  <a:tcPr/>
                </a:tc>
                <a:tc>
                  <a:txBody>
                    <a:bodyPr/>
                    <a:lstStyle/>
                    <a:p>
                      <a:r>
                        <a:rPr lang="en-US" sz="1400" dirty="0"/>
                        <a:t>391</a:t>
                      </a:r>
                    </a:p>
                  </a:txBody>
                  <a:tcPr/>
                </a:tc>
                <a:tc>
                  <a:txBody>
                    <a:bodyPr/>
                    <a:lstStyle/>
                    <a:p>
                      <a:r>
                        <a:rPr lang="en-US" sz="1400" dirty="0"/>
                        <a:t>212</a:t>
                      </a:r>
                    </a:p>
                  </a:txBody>
                  <a:tcPr/>
                </a:tc>
                <a:tc>
                  <a:txBody>
                    <a:bodyPr/>
                    <a:lstStyle/>
                    <a:p>
                      <a:r>
                        <a:rPr lang="en-US" sz="1400" dirty="0"/>
                        <a:t>220</a:t>
                      </a:r>
                    </a:p>
                  </a:txBody>
                  <a:tcPr/>
                </a:tc>
                <a:tc vMerge="1">
                  <a:txBody>
                    <a:bodyPr/>
                    <a:lstStyle/>
                    <a:p>
                      <a:endParaRPr lang="en-US" sz="1400" dirty="0"/>
                    </a:p>
                  </a:txBody>
                  <a:tcPr/>
                </a:tc>
                <a:tc>
                  <a:txBody>
                    <a:bodyPr/>
                    <a:lstStyle/>
                    <a:p>
                      <a:r>
                        <a:rPr lang="en-US" sz="1400" b="1" dirty="0"/>
                        <a:t>612</a:t>
                      </a:r>
                    </a:p>
                  </a:txBody>
                  <a:tcPr/>
                </a:tc>
                <a:extLst>
                  <a:ext uri="{0D108BD9-81ED-4DB2-BD59-A6C34878D82A}">
                    <a16:rowId xmlns:a16="http://schemas.microsoft.com/office/drawing/2014/main" val="4164120926"/>
                  </a:ext>
                </a:extLst>
              </a:tr>
              <a:tr h="323895">
                <a:tc>
                  <a:txBody>
                    <a:bodyPr/>
                    <a:lstStyle/>
                    <a:p>
                      <a:r>
                        <a:rPr lang="en-US" sz="1400" dirty="0"/>
                        <a:t>Chol</a:t>
                      </a:r>
                    </a:p>
                  </a:txBody>
                  <a:tcPr/>
                </a:tc>
                <a:tc>
                  <a:txBody>
                    <a:bodyPr/>
                    <a:lstStyle/>
                    <a:p>
                      <a:r>
                        <a:rPr lang="en-US" sz="1400" dirty="0"/>
                        <a:t>1.8</a:t>
                      </a:r>
                    </a:p>
                  </a:txBody>
                  <a:tcPr/>
                </a:tc>
                <a:tc>
                  <a:txBody>
                    <a:bodyPr/>
                    <a:lstStyle/>
                    <a:p>
                      <a:r>
                        <a:rPr lang="en-US" sz="1400" dirty="0"/>
                        <a:t>1.7</a:t>
                      </a:r>
                    </a:p>
                  </a:txBody>
                  <a:tcPr/>
                </a:tc>
                <a:tc>
                  <a:txBody>
                    <a:bodyPr/>
                    <a:lstStyle/>
                    <a:p>
                      <a:endParaRPr lang="en-US" sz="1400" dirty="0"/>
                    </a:p>
                  </a:txBody>
                  <a:tcPr/>
                </a:tc>
                <a:tc vMerge="1">
                  <a:txBody>
                    <a:bodyPr/>
                    <a:lstStyle/>
                    <a:p>
                      <a:endParaRPr lang="en-US" sz="1400" dirty="0"/>
                    </a:p>
                  </a:txBody>
                  <a:tcPr/>
                </a:tc>
                <a:tc>
                  <a:txBody>
                    <a:bodyPr/>
                    <a:lstStyle/>
                    <a:p>
                      <a:r>
                        <a:rPr lang="en-US" sz="1400" b="1" dirty="0"/>
                        <a:t>2.9</a:t>
                      </a:r>
                    </a:p>
                  </a:txBody>
                  <a:tcPr/>
                </a:tc>
                <a:extLst>
                  <a:ext uri="{0D108BD9-81ED-4DB2-BD59-A6C34878D82A}">
                    <a16:rowId xmlns:a16="http://schemas.microsoft.com/office/drawing/2014/main" val="1330319545"/>
                  </a:ext>
                </a:extLst>
              </a:tr>
              <a:tr h="323895">
                <a:tc>
                  <a:txBody>
                    <a:bodyPr/>
                    <a:lstStyle/>
                    <a:p>
                      <a:r>
                        <a:rPr lang="en-US" sz="1400" dirty="0"/>
                        <a:t>APTT</a:t>
                      </a:r>
                    </a:p>
                  </a:txBody>
                  <a:tcPr/>
                </a:tc>
                <a:tc>
                  <a:txBody>
                    <a:bodyPr/>
                    <a:lstStyle/>
                    <a:p>
                      <a:r>
                        <a:rPr lang="en-US" sz="1400" dirty="0"/>
                        <a:t>39</a:t>
                      </a:r>
                    </a:p>
                  </a:txBody>
                  <a:tcPr/>
                </a:tc>
                <a:tc>
                  <a:txBody>
                    <a:bodyPr/>
                    <a:lstStyle/>
                    <a:p>
                      <a:r>
                        <a:rPr lang="en-US" sz="1400" dirty="0"/>
                        <a:t>45</a:t>
                      </a:r>
                    </a:p>
                  </a:txBody>
                  <a:tcPr/>
                </a:tc>
                <a:tc>
                  <a:txBody>
                    <a:bodyPr/>
                    <a:lstStyle/>
                    <a:p>
                      <a:r>
                        <a:rPr lang="en-US" sz="1400" dirty="0"/>
                        <a:t>41</a:t>
                      </a:r>
                    </a:p>
                  </a:txBody>
                  <a:tcPr/>
                </a:tc>
                <a:tc vMerge="1">
                  <a:txBody>
                    <a:bodyPr/>
                    <a:lstStyle/>
                    <a:p>
                      <a:endParaRPr lang="en-US" sz="1400" dirty="0"/>
                    </a:p>
                  </a:txBody>
                  <a:tcPr/>
                </a:tc>
                <a:tc>
                  <a:txBody>
                    <a:bodyPr/>
                    <a:lstStyle/>
                    <a:p>
                      <a:r>
                        <a:rPr lang="en-US" sz="1400" b="1" dirty="0"/>
                        <a:t>EXTREME</a:t>
                      </a:r>
                    </a:p>
                  </a:txBody>
                  <a:tcPr/>
                </a:tc>
                <a:extLst>
                  <a:ext uri="{0D108BD9-81ED-4DB2-BD59-A6C34878D82A}">
                    <a16:rowId xmlns:a16="http://schemas.microsoft.com/office/drawing/2014/main" val="1110288385"/>
                  </a:ext>
                </a:extLst>
              </a:tr>
              <a:tr h="323895">
                <a:tc>
                  <a:txBody>
                    <a:bodyPr/>
                    <a:lstStyle/>
                    <a:p>
                      <a:r>
                        <a:rPr lang="en-US" sz="1400" dirty="0"/>
                        <a:t>INR</a:t>
                      </a:r>
                    </a:p>
                  </a:txBody>
                  <a:tcPr/>
                </a:tc>
                <a:tc>
                  <a:txBody>
                    <a:bodyPr/>
                    <a:lstStyle/>
                    <a:p>
                      <a:r>
                        <a:rPr lang="en-US" sz="1400" dirty="0"/>
                        <a:t>1.5</a:t>
                      </a:r>
                    </a:p>
                  </a:txBody>
                  <a:tcPr/>
                </a:tc>
                <a:tc>
                  <a:txBody>
                    <a:bodyPr/>
                    <a:lstStyle/>
                    <a:p>
                      <a:r>
                        <a:rPr lang="en-US" sz="1400" dirty="0"/>
                        <a:t>1.6</a:t>
                      </a:r>
                    </a:p>
                  </a:txBody>
                  <a:tcPr/>
                </a:tc>
                <a:tc>
                  <a:txBody>
                    <a:bodyPr/>
                    <a:lstStyle/>
                    <a:p>
                      <a:r>
                        <a:rPr lang="en-US" sz="1400" dirty="0"/>
                        <a:t>1.5</a:t>
                      </a:r>
                    </a:p>
                  </a:txBody>
                  <a:tcPr/>
                </a:tc>
                <a:tc vMerge="1">
                  <a:txBody>
                    <a:bodyPr/>
                    <a:lstStyle/>
                    <a:p>
                      <a:endParaRPr lang="en-US" sz="1400" dirty="0"/>
                    </a:p>
                  </a:txBody>
                  <a:tcPr/>
                </a:tc>
                <a:tc>
                  <a:txBody>
                    <a:bodyPr/>
                    <a:lstStyle/>
                    <a:p>
                      <a:r>
                        <a:rPr lang="en-US" sz="1400" b="1" dirty="0"/>
                        <a:t>EXTREME</a:t>
                      </a:r>
                    </a:p>
                  </a:txBody>
                  <a:tcPr/>
                </a:tc>
                <a:extLst>
                  <a:ext uri="{0D108BD9-81ED-4DB2-BD59-A6C34878D82A}">
                    <a16:rowId xmlns:a16="http://schemas.microsoft.com/office/drawing/2014/main" val="1378584023"/>
                  </a:ext>
                </a:extLst>
              </a:tr>
            </a:tbl>
          </a:graphicData>
        </a:graphic>
      </p:graphicFrame>
      <p:sp>
        <p:nvSpPr>
          <p:cNvPr id="5" name="TextBox 4">
            <a:extLst>
              <a:ext uri="{FF2B5EF4-FFF2-40B4-BE49-F238E27FC236}">
                <a16:creationId xmlns:a16="http://schemas.microsoft.com/office/drawing/2014/main" id="{F8699E22-DC65-4368-82DE-FA3B6099E7E7}"/>
              </a:ext>
            </a:extLst>
          </p:cNvPr>
          <p:cNvSpPr txBox="1"/>
          <p:nvPr/>
        </p:nvSpPr>
        <p:spPr>
          <a:xfrm>
            <a:off x="95249" y="6334780"/>
            <a:ext cx="6939643" cy="523220"/>
          </a:xfrm>
          <a:prstGeom prst="rect">
            <a:avLst/>
          </a:prstGeom>
          <a:noFill/>
        </p:spPr>
        <p:txBody>
          <a:bodyPr wrap="square" rtlCol="0">
            <a:spAutoFit/>
          </a:bodyPr>
          <a:lstStyle/>
          <a:p>
            <a:r>
              <a:rPr lang="en-US" sz="1400" dirty="0"/>
              <a:t>Additional treatment: SC </a:t>
            </a:r>
            <a:r>
              <a:rPr lang="en-US" sz="1400" dirty="0" err="1"/>
              <a:t>Enoxaparine</a:t>
            </a:r>
            <a:r>
              <a:rPr lang="en-US" sz="1400" dirty="0"/>
              <a:t> 0,4ml x 1, IV Piperacillin + Tazobactam 2,25 x 4, Neb ipratropium x 3, Neb budesonide x 2, Nasal O2 4L</a:t>
            </a:r>
          </a:p>
        </p:txBody>
      </p:sp>
      <p:pic>
        <p:nvPicPr>
          <p:cNvPr id="6" name="Picture 5">
            <a:extLst>
              <a:ext uri="{FF2B5EF4-FFF2-40B4-BE49-F238E27FC236}">
                <a16:creationId xmlns:a16="http://schemas.microsoft.com/office/drawing/2014/main" id="{4DD1DF38-06B0-49B2-8A28-8516A847F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131" y="269421"/>
            <a:ext cx="3537857" cy="2653393"/>
          </a:xfrm>
          <a:prstGeom prst="rect">
            <a:avLst/>
          </a:prstGeom>
        </p:spPr>
      </p:pic>
      <p:pic>
        <p:nvPicPr>
          <p:cNvPr id="10" name="Picture 9">
            <a:extLst>
              <a:ext uri="{FF2B5EF4-FFF2-40B4-BE49-F238E27FC236}">
                <a16:creationId xmlns:a16="http://schemas.microsoft.com/office/drawing/2014/main" id="{F86A88FD-060E-4F92-98EE-765C961F9438}"/>
              </a:ext>
            </a:extLst>
          </p:cNvPr>
          <p:cNvPicPr>
            <a:picLocks noChangeAspect="1"/>
          </p:cNvPicPr>
          <p:nvPr/>
        </p:nvPicPr>
        <p:blipFill>
          <a:blip r:embed="rId3"/>
          <a:stretch>
            <a:fillRect/>
          </a:stretch>
        </p:blipFill>
        <p:spPr>
          <a:xfrm>
            <a:off x="7987395" y="3429000"/>
            <a:ext cx="3030844" cy="3517169"/>
          </a:xfrm>
          <a:prstGeom prst="rect">
            <a:avLst/>
          </a:prstGeom>
        </p:spPr>
      </p:pic>
      <p:sp>
        <p:nvSpPr>
          <p:cNvPr id="12" name="TextBox 11">
            <a:extLst>
              <a:ext uri="{FF2B5EF4-FFF2-40B4-BE49-F238E27FC236}">
                <a16:creationId xmlns:a16="http://schemas.microsoft.com/office/drawing/2014/main" id="{2A9A60FE-048B-4530-AA7D-5A325888386D}"/>
              </a:ext>
            </a:extLst>
          </p:cNvPr>
          <p:cNvSpPr txBox="1"/>
          <p:nvPr/>
        </p:nvSpPr>
        <p:spPr>
          <a:xfrm>
            <a:off x="7675256" y="2453956"/>
            <a:ext cx="3422732" cy="369332"/>
          </a:xfrm>
          <a:prstGeom prst="rect">
            <a:avLst/>
          </a:prstGeom>
          <a:noFill/>
        </p:spPr>
        <p:txBody>
          <a:bodyPr wrap="square" rtlCol="0">
            <a:spAutoFit/>
          </a:bodyPr>
          <a:lstStyle/>
          <a:p>
            <a:r>
              <a:rPr lang="en-US" dirty="0"/>
              <a:t>SpO2: 85% &gt; 97% at FiO2 100%</a:t>
            </a:r>
          </a:p>
        </p:txBody>
      </p:sp>
      <p:sp>
        <p:nvSpPr>
          <p:cNvPr id="13" name="TextBox 12">
            <a:extLst>
              <a:ext uri="{FF2B5EF4-FFF2-40B4-BE49-F238E27FC236}">
                <a16:creationId xmlns:a16="http://schemas.microsoft.com/office/drawing/2014/main" id="{5C4235A0-D262-48D3-81E7-5E2863C72B24}"/>
              </a:ext>
            </a:extLst>
          </p:cNvPr>
          <p:cNvSpPr txBox="1"/>
          <p:nvPr/>
        </p:nvSpPr>
        <p:spPr>
          <a:xfrm>
            <a:off x="7987395" y="2901432"/>
            <a:ext cx="1273628" cy="369332"/>
          </a:xfrm>
          <a:prstGeom prst="rect">
            <a:avLst/>
          </a:prstGeom>
          <a:noFill/>
        </p:spPr>
        <p:txBody>
          <a:bodyPr wrap="square" rtlCol="0">
            <a:spAutoFit/>
          </a:bodyPr>
          <a:lstStyle/>
          <a:p>
            <a:r>
              <a:rPr lang="en-US" dirty="0"/>
              <a:t>Before UF</a:t>
            </a:r>
          </a:p>
        </p:txBody>
      </p:sp>
      <p:sp>
        <p:nvSpPr>
          <p:cNvPr id="14" name="TextBox 13">
            <a:extLst>
              <a:ext uri="{FF2B5EF4-FFF2-40B4-BE49-F238E27FC236}">
                <a16:creationId xmlns:a16="http://schemas.microsoft.com/office/drawing/2014/main" id="{1CB78061-9ACF-49CF-8C65-CC3920162A65}"/>
              </a:ext>
            </a:extLst>
          </p:cNvPr>
          <p:cNvSpPr txBox="1"/>
          <p:nvPr/>
        </p:nvSpPr>
        <p:spPr>
          <a:xfrm>
            <a:off x="9498203" y="2894088"/>
            <a:ext cx="1273628" cy="369332"/>
          </a:xfrm>
          <a:prstGeom prst="rect">
            <a:avLst/>
          </a:prstGeom>
          <a:noFill/>
        </p:spPr>
        <p:txBody>
          <a:bodyPr wrap="square" rtlCol="0">
            <a:spAutoFit/>
          </a:bodyPr>
          <a:lstStyle/>
          <a:p>
            <a:r>
              <a:rPr lang="en-US" dirty="0"/>
              <a:t>After UF</a:t>
            </a:r>
          </a:p>
        </p:txBody>
      </p:sp>
      <p:sp>
        <p:nvSpPr>
          <p:cNvPr id="3" name="TextBox 2">
            <a:extLst>
              <a:ext uri="{FF2B5EF4-FFF2-40B4-BE49-F238E27FC236}">
                <a16:creationId xmlns:a16="http://schemas.microsoft.com/office/drawing/2014/main" id="{80073C83-D668-4CC7-BB3A-621BB1A70CC5}"/>
              </a:ext>
            </a:extLst>
          </p:cNvPr>
          <p:cNvSpPr txBox="1"/>
          <p:nvPr/>
        </p:nvSpPr>
        <p:spPr>
          <a:xfrm>
            <a:off x="4246076" y="1226785"/>
            <a:ext cx="1412340" cy="646331"/>
          </a:xfrm>
          <a:prstGeom prst="rect">
            <a:avLst/>
          </a:prstGeom>
          <a:noFill/>
        </p:spPr>
        <p:txBody>
          <a:bodyPr wrap="square" rtlCol="0">
            <a:spAutoFit/>
          </a:bodyPr>
          <a:lstStyle/>
          <a:p>
            <a:pPr algn="ctr"/>
            <a:r>
              <a:rPr lang="en-US" b="1" i="1" u="sng" dirty="0">
                <a:solidFill>
                  <a:srgbClr val="FFFF00"/>
                </a:solidFill>
              </a:rPr>
              <a:t>hemodilution</a:t>
            </a:r>
            <a:endParaRPr lang="el-GR" b="1" i="1" u="sng" dirty="0">
              <a:solidFill>
                <a:srgbClr val="FFFF00"/>
              </a:solidFill>
            </a:endParaRPr>
          </a:p>
        </p:txBody>
      </p:sp>
    </p:spTree>
    <p:extLst>
      <p:ext uri="{BB962C8B-B14F-4D97-AF65-F5344CB8AC3E}">
        <p14:creationId xmlns:p14="http://schemas.microsoft.com/office/powerpoint/2010/main" val="220671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E648B4-FA95-4962-B4BD-CEC27450ACF0}"/>
              </a:ext>
            </a:extLst>
          </p:cNvPr>
          <p:cNvSpPr/>
          <p:nvPr/>
        </p:nvSpPr>
        <p:spPr>
          <a:xfrm>
            <a:off x="6149066" y="383721"/>
            <a:ext cx="4972050" cy="477610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16200E-4860-455F-A1CD-E563F67E1E2E}"/>
              </a:ext>
            </a:extLst>
          </p:cNvPr>
          <p:cNvSpPr/>
          <p:nvPr/>
        </p:nvSpPr>
        <p:spPr>
          <a:xfrm>
            <a:off x="367393" y="383721"/>
            <a:ext cx="4972050" cy="4776108"/>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1E1B5B-30B9-4283-94C4-5C9F3A15B754}"/>
              </a:ext>
            </a:extLst>
          </p:cNvPr>
          <p:cNvSpPr>
            <a:spLocks noGrp="1"/>
          </p:cNvSpPr>
          <p:nvPr>
            <p:ph type="title"/>
          </p:nvPr>
        </p:nvSpPr>
        <p:spPr>
          <a:xfrm>
            <a:off x="469447" y="301398"/>
            <a:ext cx="4767942" cy="1325563"/>
          </a:xfrm>
        </p:spPr>
        <p:txBody>
          <a:bodyPr>
            <a:normAutofit/>
          </a:bodyPr>
          <a:lstStyle/>
          <a:p>
            <a:pPr algn="ctr"/>
            <a:r>
              <a:rPr lang="en-US" sz="2800" dirty="0"/>
              <a:t>AFTER CLASSIC 2hr UF SESSION</a:t>
            </a:r>
          </a:p>
        </p:txBody>
      </p:sp>
      <p:sp>
        <p:nvSpPr>
          <p:cNvPr id="3" name="Content Placeholder 2">
            <a:extLst>
              <a:ext uri="{FF2B5EF4-FFF2-40B4-BE49-F238E27FC236}">
                <a16:creationId xmlns:a16="http://schemas.microsoft.com/office/drawing/2014/main" id="{8CD9FD6D-2E20-4448-9E02-A8DB4BF68390}"/>
              </a:ext>
            </a:extLst>
          </p:cNvPr>
          <p:cNvSpPr>
            <a:spLocks noGrp="1"/>
          </p:cNvSpPr>
          <p:nvPr>
            <p:ph idx="1"/>
          </p:nvPr>
        </p:nvSpPr>
        <p:spPr>
          <a:xfrm>
            <a:off x="658586" y="1470252"/>
            <a:ext cx="4101193" cy="4351338"/>
          </a:xfrm>
        </p:spPr>
        <p:txBody>
          <a:bodyPr>
            <a:normAutofit/>
          </a:bodyPr>
          <a:lstStyle/>
          <a:p>
            <a:r>
              <a:rPr lang="en-US" sz="1600" dirty="0"/>
              <a:t>Patient in coma – unresponsive to pain</a:t>
            </a:r>
          </a:p>
          <a:p>
            <a:r>
              <a:rPr lang="en-US" sz="1600" dirty="0"/>
              <a:t>Severe metabolic acidosis (pH=7.05, Lac=12, HCO3=10)</a:t>
            </a:r>
          </a:p>
          <a:p>
            <a:r>
              <a:rPr lang="en-US" sz="1600" dirty="0"/>
              <a:t>BP: 85/55 mmHg – no urine output</a:t>
            </a:r>
          </a:p>
          <a:p>
            <a:r>
              <a:rPr lang="en-US" sz="1600" dirty="0"/>
              <a:t>Clinical and laboratory manifestation of shock liver and probably acute ischemic adrenal insufficiency (increased LFTs, </a:t>
            </a:r>
            <a:r>
              <a:rPr lang="en-US" sz="1600" dirty="0" err="1"/>
              <a:t>Gluc</a:t>
            </a:r>
            <a:r>
              <a:rPr lang="en-US" sz="1600" dirty="0"/>
              <a:t>=10mg/dL)</a:t>
            </a:r>
          </a:p>
          <a:p>
            <a:r>
              <a:rPr lang="en-US" sz="1600" dirty="0"/>
              <a:t>Hemorrhagic tendency (Hyperheparinemia in the context of hepatic impairment/ HIT/ DIC?)</a:t>
            </a:r>
          </a:p>
          <a:p>
            <a:r>
              <a:rPr lang="en-US" sz="1600" dirty="0"/>
              <a:t>Drop in </a:t>
            </a:r>
            <a:r>
              <a:rPr lang="en-US" sz="1600" dirty="0" err="1"/>
              <a:t>Ht</a:t>
            </a:r>
            <a:r>
              <a:rPr lang="en-US" sz="1600" dirty="0"/>
              <a:t>/Hb and PLTs</a:t>
            </a:r>
          </a:p>
        </p:txBody>
      </p:sp>
      <p:sp>
        <p:nvSpPr>
          <p:cNvPr id="4" name="Content Placeholder 2">
            <a:extLst>
              <a:ext uri="{FF2B5EF4-FFF2-40B4-BE49-F238E27FC236}">
                <a16:creationId xmlns:a16="http://schemas.microsoft.com/office/drawing/2014/main" id="{F714C12F-BE26-4B92-BD19-85798A851D61}"/>
              </a:ext>
            </a:extLst>
          </p:cNvPr>
          <p:cNvSpPr txBox="1">
            <a:spLocks/>
          </p:cNvSpPr>
          <p:nvPr/>
        </p:nvSpPr>
        <p:spPr>
          <a:xfrm>
            <a:off x="6766150" y="1470252"/>
            <a:ext cx="41011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Started continuous ultrafiltration</a:t>
            </a:r>
          </a:p>
          <a:p>
            <a:r>
              <a:rPr lang="en-US" sz="1600" dirty="0"/>
              <a:t>Rapid correction of glucose and pH with DW35% and NaHCO3 </a:t>
            </a:r>
          </a:p>
          <a:p>
            <a:r>
              <a:rPr lang="en-US" sz="1600" dirty="0"/>
              <a:t>Treatment of adrenal insufficiency with IV hydrocortisone</a:t>
            </a:r>
          </a:p>
          <a:p>
            <a:r>
              <a:rPr lang="en-US" sz="1600" dirty="0"/>
              <a:t>Shock management with noradrenalin and dobutamine at moderate doses</a:t>
            </a:r>
          </a:p>
          <a:p>
            <a:r>
              <a:rPr lang="en-US" sz="1600" dirty="0"/>
              <a:t>STOP IV Heparin</a:t>
            </a:r>
          </a:p>
          <a:p>
            <a:r>
              <a:rPr lang="en-US" sz="1600" dirty="0"/>
              <a:t>Transfusion of 2 x FFPs and 1 x RBCs (persistent bleeding)</a:t>
            </a:r>
          </a:p>
          <a:p>
            <a:r>
              <a:rPr lang="en-US" sz="1600" dirty="0"/>
              <a:t>Use of 1mg Protamine Sulfate as an extreme measure to stop bleeding disorder</a:t>
            </a:r>
          </a:p>
        </p:txBody>
      </p:sp>
      <p:sp>
        <p:nvSpPr>
          <p:cNvPr id="5" name="Title 1">
            <a:extLst>
              <a:ext uri="{FF2B5EF4-FFF2-40B4-BE49-F238E27FC236}">
                <a16:creationId xmlns:a16="http://schemas.microsoft.com/office/drawing/2014/main" id="{8B4A27D8-34C5-4506-943A-D64903420356}"/>
              </a:ext>
            </a:extLst>
          </p:cNvPr>
          <p:cNvSpPr txBox="1">
            <a:spLocks/>
          </p:cNvSpPr>
          <p:nvPr/>
        </p:nvSpPr>
        <p:spPr>
          <a:xfrm>
            <a:off x="6623957" y="301398"/>
            <a:ext cx="39896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MANAGEMENT</a:t>
            </a:r>
          </a:p>
        </p:txBody>
      </p:sp>
      <p:sp>
        <p:nvSpPr>
          <p:cNvPr id="6" name="Arrow: Right 5">
            <a:extLst>
              <a:ext uri="{FF2B5EF4-FFF2-40B4-BE49-F238E27FC236}">
                <a16:creationId xmlns:a16="http://schemas.microsoft.com/office/drawing/2014/main" id="{1ECDA41B-9211-4942-8C1E-577AE3592646}"/>
              </a:ext>
            </a:extLst>
          </p:cNvPr>
          <p:cNvSpPr/>
          <p:nvPr/>
        </p:nvSpPr>
        <p:spPr>
          <a:xfrm>
            <a:off x="2043793" y="5242152"/>
            <a:ext cx="7622721" cy="1543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Continuous monitoring of vital signs, coagulation, </a:t>
            </a:r>
            <a:r>
              <a:rPr lang="en-US" dirty="0" err="1"/>
              <a:t>Ht</a:t>
            </a:r>
            <a:r>
              <a:rPr lang="en-US" dirty="0"/>
              <a:t>, ABGs</a:t>
            </a:r>
          </a:p>
        </p:txBody>
      </p:sp>
    </p:spTree>
    <p:extLst>
      <p:ext uri="{BB962C8B-B14F-4D97-AF65-F5344CB8AC3E}">
        <p14:creationId xmlns:p14="http://schemas.microsoft.com/office/powerpoint/2010/main" val="2688249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6E3F0-9B9F-47F2-8285-2EC81EC99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60" y="1293939"/>
            <a:ext cx="11515286" cy="4764947"/>
          </a:xfrm>
          <a:prstGeom prst="rect">
            <a:avLst/>
          </a:prstGeom>
        </p:spPr>
      </p:pic>
      <p:sp>
        <p:nvSpPr>
          <p:cNvPr id="8" name="Rectangle 7">
            <a:extLst>
              <a:ext uri="{FF2B5EF4-FFF2-40B4-BE49-F238E27FC236}">
                <a16:creationId xmlns:a16="http://schemas.microsoft.com/office/drawing/2014/main" id="{E8A9FC9D-F94A-4C65-A2D0-3D432FDAB4E4}"/>
              </a:ext>
            </a:extLst>
          </p:cNvPr>
          <p:cNvSpPr/>
          <p:nvPr/>
        </p:nvSpPr>
        <p:spPr>
          <a:xfrm>
            <a:off x="4414331" y="1510917"/>
            <a:ext cx="1216479" cy="204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AD561F-F4B1-4A52-9E52-84316DC6126B}"/>
              </a:ext>
            </a:extLst>
          </p:cNvPr>
          <p:cNvSpPr/>
          <p:nvPr/>
        </p:nvSpPr>
        <p:spPr>
          <a:xfrm>
            <a:off x="4414330" y="2472891"/>
            <a:ext cx="1216479" cy="287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95A7B4-EA84-403A-BC78-5EB7098106CE}"/>
              </a:ext>
            </a:extLst>
          </p:cNvPr>
          <p:cNvSpPr/>
          <p:nvPr/>
        </p:nvSpPr>
        <p:spPr>
          <a:xfrm>
            <a:off x="4347219" y="5276676"/>
            <a:ext cx="1216479" cy="287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670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D54123-D6A6-4462-A0A2-48506ED41A3C}"/>
              </a:ext>
            </a:extLst>
          </p:cNvPr>
          <p:cNvSpPr>
            <a:spLocks noGrp="1"/>
          </p:cNvSpPr>
          <p:nvPr>
            <p:ph type="title"/>
          </p:nvPr>
        </p:nvSpPr>
        <p:spPr>
          <a:xfrm>
            <a:off x="190500" y="106137"/>
            <a:ext cx="10515600" cy="791936"/>
          </a:xfrm>
        </p:spPr>
        <p:txBody>
          <a:bodyPr/>
          <a:lstStyle/>
          <a:p>
            <a:r>
              <a:rPr lang="en-US" dirty="0"/>
              <a:t>Initiation of continuous UF</a:t>
            </a:r>
          </a:p>
        </p:txBody>
      </p:sp>
      <p:graphicFrame>
        <p:nvGraphicFramePr>
          <p:cNvPr id="4" name="Table 4">
            <a:extLst>
              <a:ext uri="{FF2B5EF4-FFF2-40B4-BE49-F238E27FC236}">
                <a16:creationId xmlns:a16="http://schemas.microsoft.com/office/drawing/2014/main" id="{B9FC68C9-01BB-401A-BC06-4811A7A33528}"/>
              </a:ext>
            </a:extLst>
          </p:cNvPr>
          <p:cNvGraphicFramePr>
            <a:graphicFrameLocks noGrp="1"/>
          </p:cNvGraphicFramePr>
          <p:nvPr>
            <p:ph idx="1"/>
            <p:extLst>
              <p:ext uri="{D42A27DB-BD31-4B8C-83A1-F6EECF244321}">
                <p14:modId xmlns:p14="http://schemas.microsoft.com/office/powerpoint/2010/main" val="3928189968"/>
              </p:ext>
            </p:extLst>
          </p:nvPr>
        </p:nvGraphicFramePr>
        <p:xfrm>
          <a:off x="307554" y="999708"/>
          <a:ext cx="5140746" cy="5462195"/>
        </p:xfrm>
        <a:graphic>
          <a:graphicData uri="http://schemas.openxmlformats.org/drawingml/2006/table">
            <a:tbl>
              <a:tblPr firstRow="1" bandRow="1">
                <a:tableStyleId>{5C22544A-7EE6-4342-B048-85BDC9FD1C3A}</a:tableStyleId>
              </a:tblPr>
              <a:tblGrid>
                <a:gridCol w="1852561">
                  <a:extLst>
                    <a:ext uri="{9D8B030D-6E8A-4147-A177-3AD203B41FA5}">
                      <a16:colId xmlns:a16="http://schemas.microsoft.com/office/drawing/2014/main" val="1703375444"/>
                    </a:ext>
                  </a:extLst>
                </a:gridCol>
                <a:gridCol w="786393">
                  <a:extLst>
                    <a:ext uri="{9D8B030D-6E8A-4147-A177-3AD203B41FA5}">
                      <a16:colId xmlns:a16="http://schemas.microsoft.com/office/drawing/2014/main" val="920926289"/>
                    </a:ext>
                  </a:extLst>
                </a:gridCol>
                <a:gridCol w="786393">
                  <a:extLst>
                    <a:ext uri="{9D8B030D-6E8A-4147-A177-3AD203B41FA5}">
                      <a16:colId xmlns:a16="http://schemas.microsoft.com/office/drawing/2014/main" val="2212647560"/>
                    </a:ext>
                  </a:extLst>
                </a:gridCol>
                <a:gridCol w="805883">
                  <a:extLst>
                    <a:ext uri="{9D8B030D-6E8A-4147-A177-3AD203B41FA5}">
                      <a16:colId xmlns:a16="http://schemas.microsoft.com/office/drawing/2014/main" val="1092955180"/>
                    </a:ext>
                  </a:extLst>
                </a:gridCol>
                <a:gridCol w="909516">
                  <a:extLst>
                    <a:ext uri="{9D8B030D-6E8A-4147-A177-3AD203B41FA5}">
                      <a16:colId xmlns:a16="http://schemas.microsoft.com/office/drawing/2014/main" val="1474824334"/>
                    </a:ext>
                  </a:extLst>
                </a:gridCol>
              </a:tblGrid>
              <a:tr h="323895">
                <a:tc>
                  <a:txBody>
                    <a:bodyPr/>
                    <a:lstStyle/>
                    <a:p>
                      <a:r>
                        <a:rPr lang="en-US" sz="1400" dirty="0"/>
                        <a:t>DAY</a:t>
                      </a:r>
                    </a:p>
                  </a:txBody>
                  <a:tcPr/>
                </a:tc>
                <a:tc>
                  <a:txBody>
                    <a:bodyPr/>
                    <a:lstStyle/>
                    <a:p>
                      <a:r>
                        <a:rPr lang="en-US" sz="1400" dirty="0"/>
                        <a:t>3</a:t>
                      </a:r>
                    </a:p>
                  </a:txBody>
                  <a:tcPr/>
                </a:tc>
                <a:tc>
                  <a:txBody>
                    <a:bodyPr/>
                    <a:lstStyle/>
                    <a:p>
                      <a:r>
                        <a:rPr lang="en-US" sz="1400" dirty="0"/>
                        <a:t>4</a:t>
                      </a:r>
                    </a:p>
                  </a:txBody>
                  <a:tcPr/>
                </a:tc>
                <a:tc>
                  <a:txBody>
                    <a:bodyPr/>
                    <a:lstStyle/>
                    <a:p>
                      <a:r>
                        <a:rPr lang="en-US" sz="1400" dirty="0"/>
                        <a:t>5</a:t>
                      </a:r>
                    </a:p>
                  </a:txBody>
                  <a:tcPr/>
                </a:tc>
                <a:tc>
                  <a:txBody>
                    <a:bodyPr/>
                    <a:lstStyle/>
                    <a:p>
                      <a:r>
                        <a:rPr lang="en-US" sz="1400" dirty="0"/>
                        <a:t>6</a:t>
                      </a:r>
                    </a:p>
                  </a:txBody>
                  <a:tcPr/>
                </a:tc>
                <a:extLst>
                  <a:ext uri="{0D108BD9-81ED-4DB2-BD59-A6C34878D82A}">
                    <a16:rowId xmlns:a16="http://schemas.microsoft.com/office/drawing/2014/main" val="3037590194"/>
                  </a:ext>
                </a:extLst>
              </a:tr>
              <a:tr h="510450">
                <a:tc>
                  <a:txBody>
                    <a:bodyPr/>
                    <a:lstStyle/>
                    <a:p>
                      <a:r>
                        <a:rPr lang="en-US" sz="1400" dirty="0"/>
                        <a:t>ULTRAFILTRATE</a:t>
                      </a:r>
                    </a:p>
                  </a:txBody>
                  <a:tcPr/>
                </a:tc>
                <a:tc>
                  <a:txBody>
                    <a:bodyPr/>
                    <a:lstStyle/>
                    <a:p>
                      <a:endParaRPr lang="en-US" sz="1400" dirty="0"/>
                    </a:p>
                  </a:txBody>
                  <a:tcPr/>
                </a:tc>
                <a:tc>
                  <a:txBody>
                    <a:bodyPr/>
                    <a:lstStyle/>
                    <a:p>
                      <a:r>
                        <a:rPr lang="en-US" sz="1400" dirty="0"/>
                        <a:t>6000</a:t>
                      </a:r>
                    </a:p>
                  </a:txBody>
                  <a:tcPr/>
                </a:tc>
                <a:tc>
                  <a:txBody>
                    <a:bodyPr/>
                    <a:lstStyle/>
                    <a:p>
                      <a:r>
                        <a:rPr lang="en-US" sz="1400" dirty="0"/>
                        <a:t>5800</a:t>
                      </a:r>
                    </a:p>
                  </a:txBody>
                  <a:tcPr/>
                </a:tc>
                <a:tc>
                  <a:txBody>
                    <a:bodyPr/>
                    <a:lstStyle/>
                    <a:p>
                      <a:r>
                        <a:rPr lang="en-US" sz="1400" dirty="0"/>
                        <a:t>stopped</a:t>
                      </a:r>
                    </a:p>
                  </a:txBody>
                  <a:tcPr/>
                </a:tc>
                <a:extLst>
                  <a:ext uri="{0D108BD9-81ED-4DB2-BD59-A6C34878D82A}">
                    <a16:rowId xmlns:a16="http://schemas.microsoft.com/office/drawing/2014/main" val="532899795"/>
                  </a:ext>
                </a:extLst>
              </a:tr>
              <a:tr h="510450">
                <a:tc>
                  <a:txBody>
                    <a:bodyPr/>
                    <a:lstStyle/>
                    <a:p>
                      <a:r>
                        <a:rPr lang="en-US" sz="1400" dirty="0"/>
                        <a:t>URINE</a:t>
                      </a:r>
                    </a:p>
                  </a:txBody>
                  <a:tcPr/>
                </a:tc>
                <a:tc>
                  <a:txBody>
                    <a:bodyPr/>
                    <a:lstStyle/>
                    <a:p>
                      <a:endParaRPr lang="en-US" sz="1400" dirty="0"/>
                    </a:p>
                  </a:txBody>
                  <a:tcPr/>
                </a:tc>
                <a:tc>
                  <a:txBody>
                    <a:bodyPr/>
                    <a:lstStyle/>
                    <a:p>
                      <a:r>
                        <a:rPr lang="en-US" sz="1400" dirty="0"/>
                        <a:t>1250</a:t>
                      </a:r>
                    </a:p>
                  </a:txBody>
                  <a:tcPr/>
                </a:tc>
                <a:tc>
                  <a:txBody>
                    <a:bodyPr/>
                    <a:lstStyle/>
                    <a:p>
                      <a:r>
                        <a:rPr lang="en-US" sz="1400" dirty="0"/>
                        <a:t>5000</a:t>
                      </a:r>
                    </a:p>
                  </a:txBody>
                  <a:tcPr/>
                </a:tc>
                <a:tc>
                  <a:txBody>
                    <a:bodyPr/>
                    <a:lstStyle/>
                    <a:p>
                      <a:r>
                        <a:rPr lang="en-US" sz="1400" dirty="0"/>
                        <a:t>3000</a:t>
                      </a:r>
                    </a:p>
                  </a:txBody>
                  <a:tcPr/>
                </a:tc>
                <a:extLst>
                  <a:ext uri="{0D108BD9-81ED-4DB2-BD59-A6C34878D82A}">
                    <a16:rowId xmlns:a16="http://schemas.microsoft.com/office/drawing/2014/main" val="691174221"/>
                  </a:ext>
                </a:extLst>
              </a:tr>
              <a:tr h="323895">
                <a:tc>
                  <a:txBody>
                    <a:bodyPr/>
                    <a:lstStyle/>
                    <a:p>
                      <a:r>
                        <a:rPr lang="en-US" sz="1400" b="0" dirty="0"/>
                        <a:t>CR</a:t>
                      </a:r>
                    </a:p>
                  </a:txBody>
                  <a:tcPr/>
                </a:tc>
                <a:tc>
                  <a:txBody>
                    <a:bodyPr/>
                    <a:lstStyle/>
                    <a:p>
                      <a:r>
                        <a:rPr lang="en-US" sz="1400" b="0" dirty="0"/>
                        <a:t>3.9</a:t>
                      </a:r>
                    </a:p>
                  </a:txBody>
                  <a:tcPr/>
                </a:tc>
                <a:tc>
                  <a:txBody>
                    <a:bodyPr/>
                    <a:lstStyle/>
                    <a:p>
                      <a:r>
                        <a:rPr lang="en-US" sz="1400" dirty="0"/>
                        <a:t>4</a:t>
                      </a:r>
                    </a:p>
                  </a:txBody>
                  <a:tcPr/>
                </a:tc>
                <a:tc>
                  <a:txBody>
                    <a:bodyPr/>
                    <a:lstStyle/>
                    <a:p>
                      <a:r>
                        <a:rPr lang="en-US" sz="1400" dirty="0"/>
                        <a:t>3.8</a:t>
                      </a:r>
                    </a:p>
                  </a:txBody>
                  <a:tcPr/>
                </a:tc>
                <a:tc>
                  <a:txBody>
                    <a:bodyPr/>
                    <a:lstStyle/>
                    <a:p>
                      <a:r>
                        <a:rPr lang="en-US" sz="1400" dirty="0"/>
                        <a:t>3.5</a:t>
                      </a:r>
                    </a:p>
                  </a:txBody>
                  <a:tcPr/>
                </a:tc>
                <a:extLst>
                  <a:ext uri="{0D108BD9-81ED-4DB2-BD59-A6C34878D82A}">
                    <a16:rowId xmlns:a16="http://schemas.microsoft.com/office/drawing/2014/main" val="1443569987"/>
                  </a:ext>
                </a:extLst>
              </a:tr>
              <a:tr h="323895">
                <a:tc>
                  <a:txBody>
                    <a:bodyPr/>
                    <a:lstStyle/>
                    <a:p>
                      <a:r>
                        <a:rPr lang="en-US" sz="1400" dirty="0"/>
                        <a:t>BUN</a:t>
                      </a:r>
                    </a:p>
                  </a:txBody>
                  <a:tcPr/>
                </a:tc>
                <a:tc>
                  <a:txBody>
                    <a:bodyPr/>
                    <a:lstStyle/>
                    <a:p>
                      <a:r>
                        <a:rPr lang="en-US" sz="1400" b="0" dirty="0"/>
                        <a:t>193</a:t>
                      </a:r>
                    </a:p>
                  </a:txBody>
                  <a:tcPr/>
                </a:tc>
                <a:tc>
                  <a:txBody>
                    <a:bodyPr/>
                    <a:lstStyle/>
                    <a:p>
                      <a:r>
                        <a:rPr lang="en-US" sz="1400" dirty="0"/>
                        <a:t>210</a:t>
                      </a:r>
                    </a:p>
                  </a:txBody>
                  <a:tcPr/>
                </a:tc>
                <a:tc>
                  <a:txBody>
                    <a:bodyPr/>
                    <a:lstStyle/>
                    <a:p>
                      <a:r>
                        <a:rPr lang="en-US" sz="1400" dirty="0"/>
                        <a:t>222</a:t>
                      </a:r>
                    </a:p>
                  </a:txBody>
                  <a:tcPr/>
                </a:tc>
                <a:tc>
                  <a:txBody>
                    <a:bodyPr/>
                    <a:lstStyle/>
                    <a:p>
                      <a:r>
                        <a:rPr lang="en-US" sz="1400" dirty="0"/>
                        <a:t>192</a:t>
                      </a:r>
                    </a:p>
                  </a:txBody>
                  <a:tcPr/>
                </a:tc>
                <a:extLst>
                  <a:ext uri="{0D108BD9-81ED-4DB2-BD59-A6C34878D82A}">
                    <a16:rowId xmlns:a16="http://schemas.microsoft.com/office/drawing/2014/main" val="1279491720"/>
                  </a:ext>
                </a:extLst>
              </a:tr>
              <a:tr h="323895">
                <a:tc>
                  <a:txBody>
                    <a:bodyPr/>
                    <a:lstStyle/>
                    <a:p>
                      <a:r>
                        <a:rPr lang="en-US" sz="1400" dirty="0"/>
                        <a:t>GLUC</a:t>
                      </a:r>
                    </a:p>
                  </a:txBody>
                  <a:tcPr/>
                </a:tc>
                <a:tc>
                  <a:txBody>
                    <a:bodyPr/>
                    <a:lstStyle/>
                    <a:p>
                      <a:r>
                        <a:rPr lang="en-US" sz="1400" b="0" dirty="0"/>
                        <a:t>106</a:t>
                      </a:r>
                    </a:p>
                  </a:txBody>
                  <a:tcPr/>
                </a:tc>
                <a:tc>
                  <a:txBody>
                    <a:bodyPr/>
                    <a:lstStyle/>
                    <a:p>
                      <a:r>
                        <a:rPr lang="en-US" sz="1400" dirty="0"/>
                        <a:t>197</a:t>
                      </a:r>
                    </a:p>
                  </a:txBody>
                  <a:tcPr/>
                </a:tc>
                <a:tc>
                  <a:txBody>
                    <a:bodyPr/>
                    <a:lstStyle/>
                    <a:p>
                      <a:r>
                        <a:rPr lang="en-US" sz="1400" dirty="0"/>
                        <a:t>186</a:t>
                      </a:r>
                    </a:p>
                  </a:txBody>
                  <a:tcPr/>
                </a:tc>
                <a:tc>
                  <a:txBody>
                    <a:bodyPr/>
                    <a:lstStyle/>
                    <a:p>
                      <a:r>
                        <a:rPr lang="en-US" sz="1400" dirty="0"/>
                        <a:t>103</a:t>
                      </a:r>
                    </a:p>
                  </a:txBody>
                  <a:tcPr/>
                </a:tc>
                <a:extLst>
                  <a:ext uri="{0D108BD9-81ED-4DB2-BD59-A6C34878D82A}">
                    <a16:rowId xmlns:a16="http://schemas.microsoft.com/office/drawing/2014/main" val="3763867703"/>
                  </a:ext>
                </a:extLst>
              </a:tr>
              <a:tr h="323895">
                <a:tc>
                  <a:txBody>
                    <a:bodyPr/>
                    <a:lstStyle/>
                    <a:p>
                      <a:r>
                        <a:rPr lang="en-US" sz="1400" dirty="0"/>
                        <a:t>HT</a:t>
                      </a:r>
                    </a:p>
                  </a:txBody>
                  <a:tcPr/>
                </a:tc>
                <a:tc>
                  <a:txBody>
                    <a:bodyPr/>
                    <a:lstStyle/>
                    <a:p>
                      <a:r>
                        <a:rPr lang="en-US" sz="1400" dirty="0"/>
                        <a:t>36</a:t>
                      </a:r>
                    </a:p>
                  </a:txBody>
                  <a:tcPr/>
                </a:tc>
                <a:tc>
                  <a:txBody>
                    <a:bodyPr/>
                    <a:lstStyle/>
                    <a:p>
                      <a:r>
                        <a:rPr lang="en-US" sz="1400" dirty="0"/>
                        <a:t>29.5</a:t>
                      </a:r>
                    </a:p>
                  </a:txBody>
                  <a:tcPr/>
                </a:tc>
                <a:tc>
                  <a:txBody>
                    <a:bodyPr/>
                    <a:lstStyle/>
                    <a:p>
                      <a:r>
                        <a:rPr lang="en-US" sz="1400" dirty="0"/>
                        <a:t>30.4</a:t>
                      </a:r>
                    </a:p>
                  </a:txBody>
                  <a:tcPr/>
                </a:tc>
                <a:tc>
                  <a:txBody>
                    <a:bodyPr/>
                    <a:lstStyle/>
                    <a:p>
                      <a:r>
                        <a:rPr lang="en-US" sz="1400" dirty="0"/>
                        <a:t>31.1</a:t>
                      </a:r>
                    </a:p>
                  </a:txBody>
                  <a:tcPr/>
                </a:tc>
                <a:extLst>
                  <a:ext uri="{0D108BD9-81ED-4DB2-BD59-A6C34878D82A}">
                    <a16:rowId xmlns:a16="http://schemas.microsoft.com/office/drawing/2014/main" val="3814869751"/>
                  </a:ext>
                </a:extLst>
              </a:tr>
              <a:tr h="323895">
                <a:tc>
                  <a:txBody>
                    <a:bodyPr/>
                    <a:lstStyle/>
                    <a:p>
                      <a:r>
                        <a:rPr lang="en-US" sz="1400" dirty="0"/>
                        <a:t>HB</a:t>
                      </a:r>
                    </a:p>
                  </a:txBody>
                  <a:tcPr/>
                </a:tc>
                <a:tc>
                  <a:txBody>
                    <a:bodyPr/>
                    <a:lstStyle/>
                    <a:p>
                      <a:r>
                        <a:rPr lang="en-US" sz="1400" dirty="0"/>
                        <a:t>10.3 </a:t>
                      </a:r>
                      <a:r>
                        <a:rPr lang="en-US" sz="1400" b="1" dirty="0"/>
                        <a:t>(8.5)</a:t>
                      </a:r>
                    </a:p>
                  </a:txBody>
                  <a:tcPr/>
                </a:tc>
                <a:tc>
                  <a:txBody>
                    <a:bodyPr/>
                    <a:lstStyle/>
                    <a:p>
                      <a:r>
                        <a:rPr lang="en-US" sz="1400" dirty="0"/>
                        <a:t>8.9</a:t>
                      </a:r>
                    </a:p>
                  </a:txBody>
                  <a:tcPr/>
                </a:tc>
                <a:tc>
                  <a:txBody>
                    <a:bodyPr/>
                    <a:lstStyle/>
                    <a:p>
                      <a:r>
                        <a:rPr lang="en-US" sz="1400" dirty="0"/>
                        <a:t>9.4</a:t>
                      </a:r>
                    </a:p>
                  </a:txBody>
                  <a:tcPr/>
                </a:tc>
                <a:tc>
                  <a:txBody>
                    <a:bodyPr/>
                    <a:lstStyle/>
                    <a:p>
                      <a:r>
                        <a:rPr lang="en-US" sz="1400" dirty="0"/>
                        <a:t>9.7</a:t>
                      </a:r>
                    </a:p>
                  </a:txBody>
                  <a:tcPr/>
                </a:tc>
                <a:extLst>
                  <a:ext uri="{0D108BD9-81ED-4DB2-BD59-A6C34878D82A}">
                    <a16:rowId xmlns:a16="http://schemas.microsoft.com/office/drawing/2014/main" val="317351538"/>
                  </a:ext>
                </a:extLst>
              </a:tr>
              <a:tr h="323895">
                <a:tc>
                  <a:txBody>
                    <a:bodyPr/>
                    <a:lstStyle/>
                    <a:p>
                      <a:r>
                        <a:rPr lang="en-US" sz="1400" dirty="0"/>
                        <a:t>PLT</a:t>
                      </a:r>
                    </a:p>
                  </a:txBody>
                  <a:tcPr/>
                </a:tc>
                <a:tc>
                  <a:txBody>
                    <a:bodyPr/>
                    <a:lstStyle/>
                    <a:p>
                      <a:r>
                        <a:rPr lang="en-US" sz="1400" b="1" dirty="0"/>
                        <a:t>57</a:t>
                      </a:r>
                    </a:p>
                  </a:txBody>
                  <a:tcPr/>
                </a:tc>
                <a:tc>
                  <a:txBody>
                    <a:bodyPr/>
                    <a:lstStyle/>
                    <a:p>
                      <a:r>
                        <a:rPr lang="en-US" sz="1400" dirty="0"/>
                        <a:t>65</a:t>
                      </a:r>
                    </a:p>
                  </a:txBody>
                  <a:tcPr/>
                </a:tc>
                <a:tc>
                  <a:txBody>
                    <a:bodyPr/>
                    <a:lstStyle/>
                    <a:p>
                      <a:r>
                        <a:rPr lang="en-US" sz="1400" dirty="0"/>
                        <a:t>55</a:t>
                      </a:r>
                    </a:p>
                  </a:txBody>
                  <a:tcPr/>
                </a:tc>
                <a:tc>
                  <a:txBody>
                    <a:bodyPr/>
                    <a:lstStyle/>
                    <a:p>
                      <a:r>
                        <a:rPr lang="en-US" sz="1400" dirty="0"/>
                        <a:t>64</a:t>
                      </a:r>
                    </a:p>
                  </a:txBody>
                  <a:tcPr/>
                </a:tc>
                <a:extLst>
                  <a:ext uri="{0D108BD9-81ED-4DB2-BD59-A6C34878D82A}">
                    <a16:rowId xmlns:a16="http://schemas.microsoft.com/office/drawing/2014/main" val="3118019918"/>
                  </a:ext>
                </a:extLst>
              </a:tr>
              <a:tr h="323895">
                <a:tc>
                  <a:txBody>
                    <a:bodyPr/>
                    <a:lstStyle/>
                    <a:p>
                      <a:r>
                        <a:rPr lang="en-US" sz="1400" dirty="0"/>
                        <a:t>SGOT</a:t>
                      </a:r>
                    </a:p>
                  </a:txBody>
                  <a:tcPr/>
                </a:tc>
                <a:tc>
                  <a:txBody>
                    <a:bodyPr/>
                    <a:lstStyle/>
                    <a:p>
                      <a:r>
                        <a:rPr lang="en-US" sz="1400" b="0" dirty="0"/>
                        <a:t>146</a:t>
                      </a:r>
                    </a:p>
                  </a:txBody>
                  <a:tcPr/>
                </a:tc>
                <a:tc>
                  <a:txBody>
                    <a:bodyPr/>
                    <a:lstStyle/>
                    <a:p>
                      <a:r>
                        <a:rPr lang="en-US" sz="1400" dirty="0"/>
                        <a:t>398</a:t>
                      </a:r>
                    </a:p>
                  </a:txBody>
                  <a:tcPr/>
                </a:tc>
                <a:tc>
                  <a:txBody>
                    <a:bodyPr/>
                    <a:lstStyle/>
                    <a:p>
                      <a:r>
                        <a:rPr lang="en-US" sz="1400" dirty="0"/>
                        <a:t>513</a:t>
                      </a:r>
                    </a:p>
                  </a:txBody>
                  <a:tcPr/>
                </a:tc>
                <a:tc>
                  <a:txBody>
                    <a:bodyPr/>
                    <a:lstStyle/>
                    <a:p>
                      <a:r>
                        <a:rPr lang="en-US" sz="1400" dirty="0"/>
                        <a:t>595</a:t>
                      </a:r>
                    </a:p>
                  </a:txBody>
                  <a:tcPr/>
                </a:tc>
                <a:extLst>
                  <a:ext uri="{0D108BD9-81ED-4DB2-BD59-A6C34878D82A}">
                    <a16:rowId xmlns:a16="http://schemas.microsoft.com/office/drawing/2014/main" val="1844573361"/>
                  </a:ext>
                </a:extLst>
              </a:tr>
              <a:tr h="323895">
                <a:tc>
                  <a:txBody>
                    <a:bodyPr/>
                    <a:lstStyle/>
                    <a:p>
                      <a:r>
                        <a:rPr lang="en-US" sz="1400" dirty="0"/>
                        <a:t>SGPT</a:t>
                      </a:r>
                    </a:p>
                  </a:txBody>
                  <a:tcPr/>
                </a:tc>
                <a:tc>
                  <a:txBody>
                    <a:bodyPr/>
                    <a:lstStyle/>
                    <a:p>
                      <a:r>
                        <a:rPr lang="en-US" sz="1400" b="0" dirty="0"/>
                        <a:t>49</a:t>
                      </a:r>
                    </a:p>
                  </a:txBody>
                  <a:tcPr/>
                </a:tc>
                <a:tc>
                  <a:txBody>
                    <a:bodyPr/>
                    <a:lstStyle/>
                    <a:p>
                      <a:r>
                        <a:rPr lang="en-US" sz="1400" dirty="0"/>
                        <a:t>186</a:t>
                      </a:r>
                    </a:p>
                  </a:txBody>
                  <a:tcPr/>
                </a:tc>
                <a:tc>
                  <a:txBody>
                    <a:bodyPr/>
                    <a:lstStyle/>
                    <a:p>
                      <a:r>
                        <a:rPr lang="en-US" sz="1400" dirty="0"/>
                        <a:t>257</a:t>
                      </a:r>
                    </a:p>
                  </a:txBody>
                  <a:tcPr/>
                </a:tc>
                <a:tc>
                  <a:txBody>
                    <a:bodyPr/>
                    <a:lstStyle/>
                    <a:p>
                      <a:r>
                        <a:rPr lang="en-US" sz="1400" dirty="0"/>
                        <a:t>310</a:t>
                      </a:r>
                    </a:p>
                  </a:txBody>
                  <a:tcPr/>
                </a:tc>
                <a:extLst>
                  <a:ext uri="{0D108BD9-81ED-4DB2-BD59-A6C34878D82A}">
                    <a16:rowId xmlns:a16="http://schemas.microsoft.com/office/drawing/2014/main" val="927264434"/>
                  </a:ext>
                </a:extLst>
              </a:tr>
              <a:tr h="323895">
                <a:tc>
                  <a:txBody>
                    <a:bodyPr/>
                    <a:lstStyle/>
                    <a:p>
                      <a:r>
                        <a:rPr lang="en-US" sz="1400" dirty="0"/>
                        <a:t>LDH</a:t>
                      </a:r>
                    </a:p>
                  </a:txBody>
                  <a:tcPr/>
                </a:tc>
                <a:tc>
                  <a:txBody>
                    <a:bodyPr/>
                    <a:lstStyle/>
                    <a:p>
                      <a:r>
                        <a:rPr lang="en-US" sz="1400" b="0" dirty="0"/>
                        <a:t>612</a:t>
                      </a:r>
                    </a:p>
                  </a:txBody>
                  <a:tcPr/>
                </a:tc>
                <a:tc>
                  <a:txBody>
                    <a:bodyPr/>
                    <a:lstStyle/>
                    <a:p>
                      <a:r>
                        <a:rPr lang="en-US" sz="1400" dirty="0"/>
                        <a:t>780</a:t>
                      </a:r>
                    </a:p>
                  </a:txBody>
                  <a:tcPr/>
                </a:tc>
                <a:tc>
                  <a:txBody>
                    <a:bodyPr/>
                    <a:lstStyle/>
                    <a:p>
                      <a:r>
                        <a:rPr lang="en-US" sz="1400" dirty="0"/>
                        <a:t>922</a:t>
                      </a:r>
                    </a:p>
                  </a:txBody>
                  <a:tcPr/>
                </a:tc>
                <a:tc>
                  <a:txBody>
                    <a:bodyPr/>
                    <a:lstStyle/>
                    <a:p>
                      <a:r>
                        <a:rPr lang="en-US" sz="1400" dirty="0"/>
                        <a:t>790</a:t>
                      </a:r>
                    </a:p>
                  </a:txBody>
                  <a:tcPr/>
                </a:tc>
                <a:extLst>
                  <a:ext uri="{0D108BD9-81ED-4DB2-BD59-A6C34878D82A}">
                    <a16:rowId xmlns:a16="http://schemas.microsoft.com/office/drawing/2014/main" val="4164120926"/>
                  </a:ext>
                </a:extLst>
              </a:tr>
              <a:tr h="379385">
                <a:tc>
                  <a:txBody>
                    <a:bodyPr/>
                    <a:lstStyle/>
                    <a:p>
                      <a:r>
                        <a:rPr lang="en-US" sz="1400" dirty="0"/>
                        <a:t>Chol</a:t>
                      </a:r>
                    </a:p>
                  </a:txBody>
                  <a:tcPr/>
                </a:tc>
                <a:tc>
                  <a:txBody>
                    <a:bodyPr/>
                    <a:lstStyle/>
                    <a:p>
                      <a:r>
                        <a:rPr lang="en-US" sz="1400" b="0" dirty="0"/>
                        <a:t>2.9</a:t>
                      </a:r>
                    </a:p>
                  </a:txBody>
                  <a:tcPr/>
                </a:tc>
                <a:tc>
                  <a:txBody>
                    <a:bodyPr/>
                    <a:lstStyle/>
                    <a:p>
                      <a:r>
                        <a:rPr lang="en-US" sz="1400" dirty="0"/>
                        <a:t>3.3</a:t>
                      </a:r>
                    </a:p>
                  </a:txBody>
                  <a:tcPr/>
                </a:tc>
                <a:tc>
                  <a:txBody>
                    <a:bodyPr/>
                    <a:lstStyle/>
                    <a:p>
                      <a:r>
                        <a:rPr lang="en-US" sz="1400" dirty="0"/>
                        <a:t>3.7</a:t>
                      </a:r>
                    </a:p>
                  </a:txBody>
                  <a:tcPr/>
                </a:tc>
                <a:tc>
                  <a:txBody>
                    <a:bodyPr/>
                    <a:lstStyle/>
                    <a:p>
                      <a:endParaRPr lang="en-US" sz="1400" dirty="0"/>
                    </a:p>
                  </a:txBody>
                  <a:tcPr/>
                </a:tc>
                <a:extLst>
                  <a:ext uri="{0D108BD9-81ED-4DB2-BD59-A6C34878D82A}">
                    <a16:rowId xmlns:a16="http://schemas.microsoft.com/office/drawing/2014/main" val="1330319545"/>
                  </a:ext>
                </a:extLst>
              </a:tr>
              <a:tr h="323895">
                <a:tc>
                  <a:txBody>
                    <a:bodyPr/>
                    <a:lstStyle/>
                    <a:p>
                      <a:r>
                        <a:rPr lang="en-US" sz="1400" dirty="0"/>
                        <a:t>APTT (restart Heparin)</a:t>
                      </a:r>
                    </a:p>
                  </a:txBody>
                  <a:tcPr/>
                </a:tc>
                <a:tc>
                  <a:txBody>
                    <a:bodyPr/>
                    <a:lstStyle/>
                    <a:p>
                      <a:r>
                        <a:rPr lang="en-US" sz="1400" b="1" dirty="0"/>
                        <a:t>-</a:t>
                      </a:r>
                    </a:p>
                  </a:txBody>
                  <a:tcPr/>
                </a:tc>
                <a:tc>
                  <a:txBody>
                    <a:bodyPr/>
                    <a:lstStyle/>
                    <a:p>
                      <a:r>
                        <a:rPr lang="en-US" sz="1400" dirty="0"/>
                        <a:t>52 </a:t>
                      </a:r>
                    </a:p>
                  </a:txBody>
                  <a:tcPr/>
                </a:tc>
                <a:tc>
                  <a:txBody>
                    <a:bodyPr/>
                    <a:lstStyle/>
                    <a:p>
                      <a:r>
                        <a:rPr lang="en-US" sz="1400" dirty="0"/>
                        <a:t>73</a:t>
                      </a:r>
                    </a:p>
                  </a:txBody>
                  <a:tcPr/>
                </a:tc>
                <a:tc>
                  <a:txBody>
                    <a:bodyPr/>
                    <a:lstStyle/>
                    <a:p>
                      <a:r>
                        <a:rPr lang="en-US" sz="1400" dirty="0"/>
                        <a:t>66</a:t>
                      </a:r>
                    </a:p>
                  </a:txBody>
                  <a:tcPr/>
                </a:tc>
                <a:extLst>
                  <a:ext uri="{0D108BD9-81ED-4DB2-BD59-A6C34878D82A}">
                    <a16:rowId xmlns:a16="http://schemas.microsoft.com/office/drawing/2014/main" val="1110288385"/>
                  </a:ext>
                </a:extLst>
              </a:tr>
              <a:tr h="132648">
                <a:tc>
                  <a:txBody>
                    <a:bodyPr/>
                    <a:lstStyle/>
                    <a:p>
                      <a:r>
                        <a:rPr lang="en-US" sz="1400" dirty="0"/>
                        <a:t>INR (restart Heparin)</a:t>
                      </a:r>
                    </a:p>
                  </a:txBody>
                  <a:tcPr/>
                </a:tc>
                <a:tc>
                  <a:txBody>
                    <a:bodyPr/>
                    <a:lstStyle/>
                    <a:p>
                      <a:r>
                        <a:rPr lang="en-US" sz="1400" b="1" dirty="0"/>
                        <a:t>-</a:t>
                      </a:r>
                    </a:p>
                  </a:txBody>
                  <a:tcPr/>
                </a:tc>
                <a:tc>
                  <a:txBody>
                    <a:bodyPr/>
                    <a:lstStyle/>
                    <a:p>
                      <a:r>
                        <a:rPr lang="en-US" sz="1400" dirty="0"/>
                        <a:t>2.3</a:t>
                      </a:r>
                    </a:p>
                  </a:txBody>
                  <a:tcPr/>
                </a:tc>
                <a:tc>
                  <a:txBody>
                    <a:bodyPr/>
                    <a:lstStyle/>
                    <a:p>
                      <a:r>
                        <a:rPr lang="en-US" sz="1400" dirty="0"/>
                        <a:t>2.5</a:t>
                      </a:r>
                    </a:p>
                  </a:txBody>
                  <a:tcPr/>
                </a:tc>
                <a:tc>
                  <a:txBody>
                    <a:bodyPr/>
                    <a:lstStyle/>
                    <a:p>
                      <a:r>
                        <a:rPr lang="en-US" sz="1400" dirty="0"/>
                        <a:t>2.1</a:t>
                      </a:r>
                    </a:p>
                  </a:txBody>
                  <a:tcPr/>
                </a:tc>
                <a:extLst>
                  <a:ext uri="{0D108BD9-81ED-4DB2-BD59-A6C34878D82A}">
                    <a16:rowId xmlns:a16="http://schemas.microsoft.com/office/drawing/2014/main" val="1378584023"/>
                  </a:ext>
                </a:extLst>
              </a:tr>
            </a:tbl>
          </a:graphicData>
        </a:graphic>
      </p:graphicFrame>
      <p:sp>
        <p:nvSpPr>
          <p:cNvPr id="6" name="TextBox 5">
            <a:extLst>
              <a:ext uri="{FF2B5EF4-FFF2-40B4-BE49-F238E27FC236}">
                <a16:creationId xmlns:a16="http://schemas.microsoft.com/office/drawing/2014/main" id="{C51FB168-4493-4613-A389-730171CBD205}"/>
              </a:ext>
            </a:extLst>
          </p:cNvPr>
          <p:cNvSpPr txBox="1"/>
          <p:nvPr/>
        </p:nvSpPr>
        <p:spPr>
          <a:xfrm>
            <a:off x="8039104" y="637650"/>
            <a:ext cx="4024993" cy="6186309"/>
          </a:xfrm>
          <a:prstGeom prst="rect">
            <a:avLst/>
          </a:prstGeom>
          <a:noFill/>
        </p:spPr>
        <p:txBody>
          <a:bodyPr wrap="square" rtlCol="0">
            <a:spAutoFit/>
          </a:bodyPr>
          <a:lstStyle/>
          <a:p>
            <a:r>
              <a:rPr lang="en-US" dirty="0"/>
              <a:t>Patient awake – fully responsive - Eating breakfast at bed. Oedema greatly reduced.</a:t>
            </a:r>
          </a:p>
          <a:p>
            <a:endParaRPr lang="en-US" dirty="0"/>
          </a:p>
          <a:p>
            <a:r>
              <a:rPr lang="en-US" dirty="0"/>
              <a:t>After correction of coagulation IV heparin was reinitiated.</a:t>
            </a:r>
          </a:p>
          <a:p>
            <a:endParaRPr lang="en-US" dirty="0"/>
          </a:p>
          <a:p>
            <a:r>
              <a:rPr lang="en-US" dirty="0"/>
              <a:t>Patient entered polyureic phase (IV furosemide remained at 7x3).</a:t>
            </a:r>
          </a:p>
          <a:p>
            <a:endParaRPr lang="en-US" dirty="0"/>
          </a:p>
          <a:p>
            <a:r>
              <a:rPr lang="en-US" dirty="0"/>
              <a:t>N/S was added at 60ml/hr.</a:t>
            </a:r>
          </a:p>
          <a:p>
            <a:endParaRPr lang="en-US" dirty="0"/>
          </a:p>
          <a:p>
            <a:r>
              <a:rPr lang="en-US" dirty="0"/>
              <a:t>UF stopped after 52 </a:t>
            </a:r>
            <a:r>
              <a:rPr lang="en-US" dirty="0" err="1"/>
              <a:t>hrs</a:t>
            </a:r>
            <a:r>
              <a:rPr lang="en-US" dirty="0"/>
              <a:t> of continuous function and IV heparin was stopped.</a:t>
            </a:r>
          </a:p>
          <a:p>
            <a:endParaRPr lang="en-US" dirty="0"/>
          </a:p>
          <a:p>
            <a:r>
              <a:rPr lang="en-US" dirty="0"/>
              <a:t>Gradual weaning from inotropes, stopped N/S, reduction of IV furosemide.</a:t>
            </a:r>
          </a:p>
          <a:p>
            <a:endParaRPr lang="en-US" dirty="0"/>
          </a:p>
          <a:p>
            <a:r>
              <a:rPr lang="en-US" dirty="0"/>
              <a:t>Total ultrafiltrate: 11,814 liters in 52 hrs.</a:t>
            </a:r>
          </a:p>
          <a:p>
            <a:r>
              <a:rPr lang="en-US" dirty="0"/>
              <a:t>Total urine output since application: 9,250 liters.</a:t>
            </a:r>
          </a:p>
          <a:p>
            <a:endParaRPr lang="en-US" dirty="0"/>
          </a:p>
        </p:txBody>
      </p:sp>
      <p:pic>
        <p:nvPicPr>
          <p:cNvPr id="8" name="Picture 7">
            <a:extLst>
              <a:ext uri="{FF2B5EF4-FFF2-40B4-BE49-F238E27FC236}">
                <a16:creationId xmlns:a16="http://schemas.microsoft.com/office/drawing/2014/main" id="{790A5210-A033-47E4-AAD0-592AB23A8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256" y="1306012"/>
            <a:ext cx="2238892" cy="4849586"/>
          </a:xfrm>
          <a:prstGeom prst="rect">
            <a:avLst/>
          </a:prstGeom>
        </p:spPr>
      </p:pic>
    </p:spTree>
    <p:extLst>
      <p:ext uri="{BB962C8B-B14F-4D97-AF65-F5344CB8AC3E}">
        <p14:creationId xmlns:p14="http://schemas.microsoft.com/office/powerpoint/2010/main" val="75175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038494-F7FF-2E08-EE0F-5A68FADB513C}"/>
              </a:ext>
            </a:extLst>
          </p:cNvPr>
          <p:cNvSpPr>
            <a:spLocks noGrp="1"/>
          </p:cNvSpPr>
          <p:nvPr>
            <p:ph type="title"/>
          </p:nvPr>
        </p:nvSpPr>
        <p:spPr>
          <a:xfrm>
            <a:off x="6566868" y="1924313"/>
            <a:ext cx="4998616" cy="1325563"/>
          </a:xfrm>
        </p:spPr>
        <p:txBody>
          <a:bodyPr>
            <a:normAutofit/>
          </a:bodyPr>
          <a:lstStyle/>
          <a:p>
            <a:pPr algn="ctr"/>
            <a:r>
              <a:rPr lang="en-US" sz="2400" b="0" i="0" u="none" strike="noStrike" baseline="0" dirty="0">
                <a:latin typeface="GillSansStd"/>
              </a:rPr>
              <a:t>Pathophysiology and timing of renal function alterations in acute heart failure. </a:t>
            </a:r>
            <a:endParaRPr lang="el-GR" sz="5400" dirty="0"/>
          </a:p>
        </p:txBody>
      </p:sp>
      <p:pic>
        <p:nvPicPr>
          <p:cNvPr id="5" name="Εικόνα 4">
            <a:extLst>
              <a:ext uri="{FF2B5EF4-FFF2-40B4-BE49-F238E27FC236}">
                <a16:creationId xmlns:a16="http://schemas.microsoft.com/office/drawing/2014/main" id="{A7DC9EBB-6D6E-8592-5A95-33DDBA3459BB}"/>
              </a:ext>
            </a:extLst>
          </p:cNvPr>
          <p:cNvPicPr>
            <a:picLocks noChangeAspect="1"/>
          </p:cNvPicPr>
          <p:nvPr/>
        </p:nvPicPr>
        <p:blipFill>
          <a:blip r:embed="rId2"/>
          <a:stretch>
            <a:fillRect/>
          </a:stretch>
        </p:blipFill>
        <p:spPr>
          <a:xfrm>
            <a:off x="626516" y="226142"/>
            <a:ext cx="5210302" cy="6369211"/>
          </a:xfrm>
          <a:prstGeom prst="rect">
            <a:avLst/>
          </a:prstGeom>
        </p:spPr>
      </p:pic>
      <p:sp>
        <p:nvSpPr>
          <p:cNvPr id="7" name="TextBox 6">
            <a:extLst>
              <a:ext uri="{FF2B5EF4-FFF2-40B4-BE49-F238E27FC236}">
                <a16:creationId xmlns:a16="http://schemas.microsoft.com/office/drawing/2014/main" id="{F38ADF19-72BD-5352-D119-EFBD472BE97D}"/>
              </a:ext>
            </a:extLst>
          </p:cNvPr>
          <p:cNvSpPr txBox="1"/>
          <p:nvPr/>
        </p:nvSpPr>
        <p:spPr>
          <a:xfrm>
            <a:off x="6811794" y="6206248"/>
            <a:ext cx="4890581" cy="307777"/>
          </a:xfrm>
          <a:prstGeom prst="rect">
            <a:avLst/>
          </a:prstGeom>
          <a:noFill/>
        </p:spPr>
        <p:txBody>
          <a:bodyPr wrap="square">
            <a:spAutoFit/>
          </a:bodyPr>
          <a:lstStyle/>
          <a:p>
            <a:r>
              <a:rPr lang="en-US" sz="1400" b="0" i="0" u="none" strike="noStrike" baseline="0" dirty="0">
                <a:latin typeface="GillSansStd"/>
              </a:rPr>
              <a:t>European Journal of Heart Failure (2020) </a:t>
            </a:r>
            <a:r>
              <a:rPr lang="en-US" sz="1400" b="1" i="0" u="none" strike="noStrike" baseline="0" dirty="0">
                <a:latin typeface="GillSansStd-Bold"/>
              </a:rPr>
              <a:t>22</a:t>
            </a:r>
            <a:r>
              <a:rPr lang="en-US" sz="1400" b="0" i="0" u="none" strike="noStrike" baseline="0" dirty="0">
                <a:latin typeface="GillSansStd"/>
              </a:rPr>
              <a:t>, 584–603</a:t>
            </a:r>
            <a:endParaRPr lang="el-GR" sz="1400" dirty="0"/>
          </a:p>
        </p:txBody>
      </p:sp>
    </p:spTree>
    <p:extLst>
      <p:ext uri="{BB962C8B-B14F-4D97-AF65-F5344CB8AC3E}">
        <p14:creationId xmlns:p14="http://schemas.microsoft.com/office/powerpoint/2010/main" val="4168705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7333B1-D516-486B-BE85-84F6A1DE8845}"/>
              </a:ext>
            </a:extLst>
          </p:cNvPr>
          <p:cNvSpPr>
            <a:spLocks noGrp="1"/>
          </p:cNvSpPr>
          <p:nvPr>
            <p:ph type="title"/>
          </p:nvPr>
        </p:nvSpPr>
        <p:spPr>
          <a:xfrm>
            <a:off x="373373" y="274638"/>
            <a:ext cx="5794635" cy="778098"/>
          </a:xfrm>
        </p:spPr>
        <p:txBody>
          <a:bodyPr>
            <a:normAutofit/>
          </a:bodyPr>
          <a:lstStyle/>
          <a:p>
            <a:r>
              <a:rPr lang="en-US" sz="2800" b="1" i="1" dirty="0">
                <a:solidFill>
                  <a:srgbClr val="002060"/>
                </a:solidFill>
              </a:rPr>
              <a:t>Right Heart Failure</a:t>
            </a:r>
            <a:endParaRPr lang="el-GR" sz="2800" b="1" i="1" dirty="0">
              <a:solidFill>
                <a:srgbClr val="002060"/>
              </a:solidFill>
            </a:endParaRPr>
          </a:p>
        </p:txBody>
      </p:sp>
      <p:sp>
        <p:nvSpPr>
          <p:cNvPr id="3" name="Θέση περιεχομένου 2">
            <a:extLst>
              <a:ext uri="{FF2B5EF4-FFF2-40B4-BE49-F238E27FC236}">
                <a16:creationId xmlns:a16="http://schemas.microsoft.com/office/drawing/2014/main" id="{6101E2F2-7263-4D56-8A43-3780ED19A59E}"/>
              </a:ext>
            </a:extLst>
          </p:cNvPr>
          <p:cNvSpPr>
            <a:spLocks noGrp="1"/>
          </p:cNvSpPr>
          <p:nvPr>
            <p:ph sz="quarter" idx="1"/>
          </p:nvPr>
        </p:nvSpPr>
        <p:spPr>
          <a:xfrm>
            <a:off x="263352" y="1064729"/>
            <a:ext cx="4824536" cy="851620"/>
          </a:xfrm>
        </p:spPr>
        <p:txBody>
          <a:bodyPr>
            <a:normAutofit/>
          </a:bodyPr>
          <a:lstStyle/>
          <a:p>
            <a:r>
              <a:rPr lang="en-US" sz="2400" i="1" dirty="0">
                <a:solidFill>
                  <a:srgbClr val="002060"/>
                </a:solidFill>
                <a:effectLst>
                  <a:outerShdw blurRad="38100" dist="38100" dir="2700000" algn="tl">
                    <a:srgbClr val="000000">
                      <a:alpha val="43137"/>
                    </a:srgbClr>
                  </a:outerShdw>
                </a:effectLst>
              </a:rPr>
              <a:t>How can we handle fluid balance in RHF?</a:t>
            </a:r>
            <a:endParaRPr lang="el-GR" sz="2400" i="1" dirty="0">
              <a:solidFill>
                <a:srgbClr val="002060"/>
              </a:solidFill>
              <a:effectLst>
                <a:outerShdw blurRad="38100" dist="38100" dir="2700000" algn="tl">
                  <a:srgbClr val="000000">
                    <a:alpha val="43137"/>
                  </a:srgbClr>
                </a:outerShdw>
              </a:effectLst>
            </a:endParaRPr>
          </a:p>
        </p:txBody>
      </p:sp>
      <p:pic>
        <p:nvPicPr>
          <p:cNvPr id="4" name="Εικόνα 3">
            <a:extLst>
              <a:ext uri="{FF2B5EF4-FFF2-40B4-BE49-F238E27FC236}">
                <a16:creationId xmlns:a16="http://schemas.microsoft.com/office/drawing/2014/main" id="{81ED6059-F87A-4D38-996F-DA2828654141}"/>
              </a:ext>
            </a:extLst>
          </p:cNvPr>
          <p:cNvPicPr>
            <a:picLocks noChangeAspect="1"/>
          </p:cNvPicPr>
          <p:nvPr/>
        </p:nvPicPr>
        <p:blipFill>
          <a:blip r:embed="rId2"/>
          <a:stretch>
            <a:fillRect/>
          </a:stretch>
        </p:blipFill>
        <p:spPr>
          <a:xfrm>
            <a:off x="5735960" y="116631"/>
            <a:ext cx="6082667" cy="6464121"/>
          </a:xfrm>
          <a:prstGeom prst="rect">
            <a:avLst/>
          </a:prstGeom>
        </p:spPr>
      </p:pic>
      <p:sp>
        <p:nvSpPr>
          <p:cNvPr id="5" name="TextBox 4">
            <a:extLst>
              <a:ext uri="{FF2B5EF4-FFF2-40B4-BE49-F238E27FC236}">
                <a16:creationId xmlns:a16="http://schemas.microsoft.com/office/drawing/2014/main" id="{E059D6C6-7191-4B51-AECB-A14926554A8F}"/>
              </a:ext>
            </a:extLst>
          </p:cNvPr>
          <p:cNvSpPr txBox="1"/>
          <p:nvPr/>
        </p:nvSpPr>
        <p:spPr>
          <a:xfrm>
            <a:off x="373373" y="1928342"/>
            <a:ext cx="5312105" cy="1015663"/>
          </a:xfrm>
          <a:prstGeom prst="rect">
            <a:avLst/>
          </a:prstGeom>
          <a:noFill/>
        </p:spPr>
        <p:txBody>
          <a:bodyPr wrap="square" rtlCol="0">
            <a:spAutoFit/>
          </a:bodyPr>
          <a:lstStyle/>
          <a:p>
            <a:r>
              <a:rPr lang="en-US" sz="2000" b="1" dirty="0">
                <a:solidFill>
                  <a:srgbClr val="002060"/>
                </a:solidFill>
              </a:rPr>
              <a:t>Real World Use of Hypertonic Saline in Refractory Acute Decompensated Heart Failure</a:t>
            </a:r>
            <a:r>
              <a:rPr lang="el-GR" sz="2000" b="1" dirty="0">
                <a:solidFill>
                  <a:srgbClr val="002060"/>
                </a:solidFill>
              </a:rPr>
              <a:t> </a:t>
            </a:r>
            <a:r>
              <a:rPr lang="en-US" sz="2000" b="1" dirty="0">
                <a:solidFill>
                  <a:srgbClr val="002060"/>
                </a:solidFill>
              </a:rPr>
              <a:t>JACC HF 2020</a:t>
            </a:r>
            <a:endParaRPr lang="el-GR" sz="2000" b="1" dirty="0">
              <a:solidFill>
                <a:srgbClr val="002060"/>
              </a:solidFill>
            </a:endParaRPr>
          </a:p>
        </p:txBody>
      </p:sp>
      <p:pic>
        <p:nvPicPr>
          <p:cNvPr id="7" name="Εικόνα 6">
            <a:extLst>
              <a:ext uri="{FF2B5EF4-FFF2-40B4-BE49-F238E27FC236}">
                <a16:creationId xmlns:a16="http://schemas.microsoft.com/office/drawing/2014/main" id="{306C1529-1561-46AA-8A52-04C61C2DE272}"/>
              </a:ext>
            </a:extLst>
          </p:cNvPr>
          <p:cNvPicPr>
            <a:picLocks noChangeAspect="1"/>
          </p:cNvPicPr>
          <p:nvPr/>
        </p:nvPicPr>
        <p:blipFill>
          <a:blip r:embed="rId3"/>
          <a:stretch>
            <a:fillRect/>
          </a:stretch>
        </p:blipFill>
        <p:spPr>
          <a:xfrm>
            <a:off x="477798" y="2944005"/>
            <a:ext cx="5207680" cy="2982176"/>
          </a:xfrm>
          <a:prstGeom prst="rect">
            <a:avLst/>
          </a:prstGeom>
        </p:spPr>
      </p:pic>
    </p:spTree>
    <p:extLst>
      <p:ext uri="{BB962C8B-B14F-4D97-AF65-F5344CB8AC3E}">
        <p14:creationId xmlns:p14="http://schemas.microsoft.com/office/powerpoint/2010/main" val="1295506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Θέση περιεχομένου 2">
            <a:extLst>
              <a:ext uri="{FF2B5EF4-FFF2-40B4-BE49-F238E27FC236}">
                <a16:creationId xmlns:a16="http://schemas.microsoft.com/office/drawing/2014/main" id="{0610FE46-AB7E-DFE8-FA7D-6B504BD28D58}"/>
              </a:ext>
            </a:extLst>
          </p:cNvPr>
          <p:cNvGraphicFramePr>
            <a:graphicFrameLocks noGrp="1"/>
          </p:cNvGraphicFramePr>
          <p:nvPr>
            <p:ph sz="quarter" idx="1"/>
            <p:extLst>
              <p:ext uri="{D42A27DB-BD31-4B8C-83A1-F6EECF244321}">
                <p14:modId xmlns:p14="http://schemas.microsoft.com/office/powerpoint/2010/main" val="2707558172"/>
              </p:ext>
            </p:extLst>
          </p:nvPr>
        </p:nvGraphicFramePr>
        <p:xfrm>
          <a:off x="1222310" y="1663486"/>
          <a:ext cx="10363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Εικόνα 4">
            <a:extLst>
              <a:ext uri="{FF2B5EF4-FFF2-40B4-BE49-F238E27FC236}">
                <a16:creationId xmlns:a16="http://schemas.microsoft.com/office/drawing/2014/main" id="{4E6BD7EC-3697-4F37-A691-5710B1C0201D}"/>
              </a:ext>
            </a:extLst>
          </p:cNvPr>
          <p:cNvPicPr>
            <a:picLocks noChangeAspect="1"/>
          </p:cNvPicPr>
          <p:nvPr/>
        </p:nvPicPr>
        <p:blipFill>
          <a:blip r:embed="rId7"/>
          <a:stretch>
            <a:fillRect/>
          </a:stretch>
        </p:blipFill>
        <p:spPr>
          <a:xfrm>
            <a:off x="983432" y="260648"/>
            <a:ext cx="9711264" cy="1265041"/>
          </a:xfrm>
          <a:prstGeom prst="rect">
            <a:avLst/>
          </a:prstGeom>
        </p:spPr>
      </p:pic>
      <p:sp>
        <p:nvSpPr>
          <p:cNvPr id="7" name="TextBox 6">
            <a:extLst>
              <a:ext uri="{FF2B5EF4-FFF2-40B4-BE49-F238E27FC236}">
                <a16:creationId xmlns:a16="http://schemas.microsoft.com/office/drawing/2014/main" id="{3B52F147-B1A8-4C11-9F4F-491BD65294B0}"/>
              </a:ext>
            </a:extLst>
          </p:cNvPr>
          <p:cNvSpPr txBox="1"/>
          <p:nvPr/>
        </p:nvSpPr>
        <p:spPr>
          <a:xfrm>
            <a:off x="7561662" y="1156357"/>
            <a:ext cx="2952328" cy="369332"/>
          </a:xfrm>
          <a:prstGeom prst="rect">
            <a:avLst/>
          </a:prstGeom>
          <a:noFill/>
        </p:spPr>
        <p:txBody>
          <a:bodyPr wrap="square">
            <a:spAutoFit/>
          </a:bodyPr>
          <a:lstStyle/>
          <a:p>
            <a:r>
              <a:rPr lang="en-US" dirty="0"/>
              <a:t>JACC: HEART FAILURE 2020</a:t>
            </a:r>
            <a:endParaRPr lang="el-GR" dirty="0"/>
          </a:p>
        </p:txBody>
      </p:sp>
    </p:spTree>
    <p:extLst>
      <p:ext uri="{BB962C8B-B14F-4D97-AF65-F5344CB8AC3E}">
        <p14:creationId xmlns:p14="http://schemas.microsoft.com/office/powerpoint/2010/main" val="56494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2515456E-B1B1-48C1-8164-7E567F5D4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36F7116-50B9-B862-B2DB-2E3255BDEA41}"/>
              </a:ext>
            </a:extLst>
          </p:cNvPr>
          <p:cNvSpPr>
            <a:spLocks noGrp="1"/>
          </p:cNvSpPr>
          <p:nvPr>
            <p:ph type="title"/>
          </p:nvPr>
        </p:nvSpPr>
        <p:spPr>
          <a:xfrm>
            <a:off x="822299" y="1917510"/>
            <a:ext cx="3831998" cy="3022980"/>
          </a:xfrm>
        </p:spPr>
        <p:txBody>
          <a:bodyPr anchor="ctr">
            <a:normAutofit fontScale="90000"/>
          </a:bodyPr>
          <a:lstStyle/>
          <a:p>
            <a:pPr algn="ctr"/>
            <a:r>
              <a:rPr lang="en-US" sz="2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role of continuous ultrafiltration in severely ill patients admitted with acutely decompensated congestive heart failure and diuretic resistance.</a:t>
            </a:r>
            <a:br>
              <a:rPr lang="en-US" sz="2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br>
            <a:br>
              <a:rPr lang="en-US" sz="2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en-US" sz="2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ESC congress 2023</a:t>
            </a:r>
            <a:br>
              <a:rPr lang="el-GR" sz="2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l-GR" sz="2400" dirty="0">
              <a:solidFill>
                <a:schemeClr val="tx1">
                  <a:lumMod val="85000"/>
                  <a:lumOff val="15000"/>
                </a:schemeClr>
              </a:solidFill>
            </a:endParaRPr>
          </a:p>
        </p:txBody>
      </p:sp>
      <p:sp>
        <p:nvSpPr>
          <p:cNvPr id="15" name="Freeform: Shape 9">
            <a:extLst>
              <a:ext uri="{FF2B5EF4-FFF2-40B4-BE49-F238E27FC236}">
                <a16:creationId xmlns:a16="http://schemas.microsoft.com/office/drawing/2014/main" id="{D237ACD7-8629-4014-83AF-339EDD87E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4" y="643467"/>
            <a:ext cx="6272104" cy="5576358"/>
          </a:xfrm>
          <a:custGeom>
            <a:avLst/>
            <a:gdLst>
              <a:gd name="connsiteX0" fmla="*/ 6160697 w 6160697"/>
              <a:gd name="connsiteY0" fmla="*/ 0 h 5636676"/>
              <a:gd name="connsiteX1" fmla="*/ 6160697 w 6160697"/>
              <a:gd name="connsiteY1" fmla="*/ 5241536 h 5636676"/>
              <a:gd name="connsiteX2" fmla="*/ 6156554 w 6160697"/>
              <a:gd name="connsiteY2" fmla="*/ 5242381 h 5636676"/>
              <a:gd name="connsiteX3" fmla="*/ 6152471 w 6160697"/>
              <a:gd name="connsiteY3" fmla="*/ 5238376 h 5636676"/>
              <a:gd name="connsiteX4" fmla="*/ 6139063 w 6160697"/>
              <a:gd name="connsiteY4" fmla="*/ 5237646 h 5636676"/>
              <a:gd name="connsiteX5" fmla="*/ 6124768 w 6160697"/>
              <a:gd name="connsiteY5" fmla="*/ 5241915 h 5636676"/>
              <a:gd name="connsiteX6" fmla="*/ 6058950 w 6160697"/>
              <a:gd name="connsiteY6" fmla="*/ 5267176 h 5636676"/>
              <a:gd name="connsiteX7" fmla="*/ 6018366 w 6160697"/>
              <a:gd name="connsiteY7" fmla="*/ 5279454 h 5636676"/>
              <a:gd name="connsiteX8" fmla="*/ 6001056 w 6160697"/>
              <a:gd name="connsiteY8" fmla="*/ 5279669 h 5636676"/>
              <a:gd name="connsiteX9" fmla="*/ 5978158 w 6160697"/>
              <a:gd name="connsiteY9" fmla="*/ 5282958 h 5636676"/>
              <a:gd name="connsiteX10" fmla="*/ 5851521 w 6160697"/>
              <a:gd name="connsiteY10" fmla="*/ 5320165 h 5636676"/>
              <a:gd name="connsiteX11" fmla="*/ 5846811 w 6160697"/>
              <a:gd name="connsiteY11" fmla="*/ 5317803 h 5636676"/>
              <a:gd name="connsiteX12" fmla="*/ 5821445 w 6160697"/>
              <a:gd name="connsiteY12" fmla="*/ 5326257 h 5636676"/>
              <a:gd name="connsiteX13" fmla="*/ 5742484 w 6160697"/>
              <a:gd name="connsiteY13" fmla="*/ 5378748 h 5636676"/>
              <a:gd name="connsiteX14" fmla="*/ 5692638 w 6160697"/>
              <a:gd name="connsiteY14" fmla="*/ 5394640 h 5636676"/>
              <a:gd name="connsiteX15" fmla="*/ 5673352 w 6160697"/>
              <a:gd name="connsiteY15" fmla="*/ 5396590 h 5636676"/>
              <a:gd name="connsiteX16" fmla="*/ 5641138 w 6160697"/>
              <a:gd name="connsiteY16" fmla="*/ 5400089 h 5636676"/>
              <a:gd name="connsiteX17" fmla="*/ 5613130 w 6160697"/>
              <a:gd name="connsiteY17" fmla="*/ 5393622 h 5636676"/>
              <a:gd name="connsiteX18" fmla="*/ 5587752 w 6160697"/>
              <a:gd name="connsiteY18" fmla="*/ 5400147 h 5636676"/>
              <a:gd name="connsiteX19" fmla="*/ 5586939 w 6160697"/>
              <a:gd name="connsiteY19" fmla="*/ 5413409 h 5636676"/>
              <a:gd name="connsiteX20" fmla="*/ 5558140 w 6160697"/>
              <a:gd name="connsiteY20" fmla="*/ 5416576 h 5636676"/>
              <a:gd name="connsiteX21" fmla="*/ 5513898 w 6160697"/>
              <a:gd name="connsiteY21" fmla="*/ 5420092 h 5636676"/>
              <a:gd name="connsiteX22" fmla="*/ 5507892 w 6160697"/>
              <a:gd name="connsiteY22" fmla="*/ 5423953 h 5636676"/>
              <a:gd name="connsiteX23" fmla="*/ 5499230 w 6160697"/>
              <a:gd name="connsiteY23" fmla="*/ 5414956 h 5636676"/>
              <a:gd name="connsiteX24" fmla="*/ 5482057 w 6160697"/>
              <a:gd name="connsiteY24" fmla="*/ 5411363 h 5636676"/>
              <a:gd name="connsiteX25" fmla="*/ 5408816 w 6160697"/>
              <a:gd name="connsiteY25" fmla="*/ 5415847 h 5636676"/>
              <a:gd name="connsiteX26" fmla="*/ 5395738 w 6160697"/>
              <a:gd name="connsiteY26" fmla="*/ 5413749 h 5636676"/>
              <a:gd name="connsiteX27" fmla="*/ 5380156 w 6160697"/>
              <a:gd name="connsiteY27" fmla="*/ 5419870 h 5636676"/>
              <a:gd name="connsiteX28" fmla="*/ 5347114 w 6160697"/>
              <a:gd name="connsiteY28" fmla="*/ 5429171 h 5636676"/>
              <a:gd name="connsiteX29" fmla="*/ 5326101 w 6160697"/>
              <a:gd name="connsiteY29" fmla="*/ 5440792 h 5636676"/>
              <a:gd name="connsiteX30" fmla="*/ 5320104 w 6160697"/>
              <a:gd name="connsiteY30" fmla="*/ 5435870 h 5636676"/>
              <a:gd name="connsiteX31" fmla="*/ 5306571 w 6160697"/>
              <a:gd name="connsiteY31" fmla="*/ 5434305 h 5636676"/>
              <a:gd name="connsiteX32" fmla="*/ 5250731 w 6160697"/>
              <a:gd name="connsiteY32" fmla="*/ 5442441 h 5636676"/>
              <a:gd name="connsiteX33" fmla="*/ 5240489 w 6160697"/>
              <a:gd name="connsiteY33" fmla="*/ 5441726 h 5636676"/>
              <a:gd name="connsiteX34" fmla="*/ 5229095 w 6160697"/>
              <a:gd name="connsiteY34" fmla="*/ 5447321 h 5636676"/>
              <a:gd name="connsiteX35" fmla="*/ 5162669 w 6160697"/>
              <a:gd name="connsiteY35" fmla="*/ 5481008 h 5636676"/>
              <a:gd name="connsiteX36" fmla="*/ 5161945 w 6160697"/>
              <a:gd name="connsiteY36" fmla="*/ 5484428 h 5636676"/>
              <a:gd name="connsiteX37" fmla="*/ 5141192 w 6160697"/>
              <a:gd name="connsiteY37" fmla="*/ 5487094 h 5636676"/>
              <a:gd name="connsiteX38" fmla="*/ 5135796 w 6160697"/>
              <a:gd name="connsiteY38" fmla="*/ 5493398 h 5636676"/>
              <a:gd name="connsiteX39" fmla="*/ 5125146 w 6160697"/>
              <a:gd name="connsiteY39" fmla="*/ 5495481 h 5636676"/>
              <a:gd name="connsiteX40" fmla="*/ 5048259 w 6160697"/>
              <a:gd name="connsiteY40" fmla="*/ 5518646 h 5636676"/>
              <a:gd name="connsiteX41" fmla="*/ 5034800 w 6160697"/>
              <a:gd name="connsiteY41" fmla="*/ 5519818 h 5636676"/>
              <a:gd name="connsiteX42" fmla="*/ 5021494 w 6160697"/>
              <a:gd name="connsiteY42" fmla="*/ 5533940 h 5636676"/>
              <a:gd name="connsiteX43" fmla="*/ 4969420 w 6160697"/>
              <a:gd name="connsiteY43" fmla="*/ 5539580 h 5636676"/>
              <a:gd name="connsiteX44" fmla="*/ 4951997 w 6160697"/>
              <a:gd name="connsiteY44" fmla="*/ 5540998 h 5636676"/>
              <a:gd name="connsiteX45" fmla="*/ 4944222 w 6160697"/>
              <a:gd name="connsiteY45" fmla="*/ 5542061 h 5636676"/>
              <a:gd name="connsiteX46" fmla="*/ 4945476 w 6160697"/>
              <a:gd name="connsiteY46" fmla="*/ 5548837 h 5636676"/>
              <a:gd name="connsiteX47" fmla="*/ 4924708 w 6160697"/>
              <a:gd name="connsiteY47" fmla="*/ 5553963 h 5636676"/>
              <a:gd name="connsiteX48" fmla="*/ 4900123 w 6160697"/>
              <a:gd name="connsiteY48" fmla="*/ 5574141 h 5636676"/>
              <a:gd name="connsiteX49" fmla="*/ 4878805 w 6160697"/>
              <a:gd name="connsiteY49" fmla="*/ 5589711 h 5636676"/>
              <a:gd name="connsiteX50" fmla="*/ 4862889 w 6160697"/>
              <a:gd name="connsiteY50" fmla="*/ 5590274 h 5636676"/>
              <a:gd name="connsiteX51" fmla="*/ 4787099 w 6160697"/>
              <a:gd name="connsiteY51" fmla="*/ 5601127 h 5636676"/>
              <a:gd name="connsiteX52" fmla="*/ 4767539 w 6160697"/>
              <a:gd name="connsiteY52" fmla="*/ 5604712 h 5636676"/>
              <a:gd name="connsiteX53" fmla="*/ 4715397 w 6160697"/>
              <a:gd name="connsiteY53" fmla="*/ 5606905 h 5636676"/>
              <a:gd name="connsiteX54" fmla="*/ 4594975 w 6160697"/>
              <a:gd name="connsiteY54" fmla="*/ 5611694 h 5636676"/>
              <a:gd name="connsiteX55" fmla="*/ 4592519 w 6160697"/>
              <a:gd name="connsiteY55" fmla="*/ 5614677 h 5636676"/>
              <a:gd name="connsiteX56" fmla="*/ 4582609 w 6160697"/>
              <a:gd name="connsiteY56" fmla="*/ 5615529 h 5636676"/>
              <a:gd name="connsiteX57" fmla="*/ 4580200 w 6160697"/>
              <a:gd name="connsiteY57" fmla="*/ 5616290 h 5636676"/>
              <a:gd name="connsiteX58" fmla="*/ 4566161 w 6160697"/>
              <a:gd name="connsiteY58" fmla="*/ 5620121 h 5636676"/>
              <a:gd name="connsiteX59" fmla="*/ 4530539 w 6160697"/>
              <a:gd name="connsiteY59" fmla="*/ 5615013 h 5636676"/>
              <a:gd name="connsiteX60" fmla="*/ 4491359 w 6160697"/>
              <a:gd name="connsiteY60" fmla="*/ 5619658 h 5636676"/>
              <a:gd name="connsiteX61" fmla="*/ 4372063 w 6160697"/>
              <a:gd name="connsiteY61" fmla="*/ 5620213 h 5636676"/>
              <a:gd name="connsiteX62" fmla="*/ 4261863 w 6160697"/>
              <a:gd name="connsiteY62" fmla="*/ 5623713 h 5636676"/>
              <a:gd name="connsiteX63" fmla="*/ 4213285 w 6160697"/>
              <a:gd name="connsiteY63" fmla="*/ 5622917 h 5636676"/>
              <a:gd name="connsiteX64" fmla="*/ 4173936 w 6160697"/>
              <a:gd name="connsiteY64" fmla="*/ 5622049 h 5636676"/>
              <a:gd name="connsiteX65" fmla="*/ 4175584 w 6160697"/>
              <a:gd name="connsiteY65" fmla="*/ 5630149 h 5636676"/>
              <a:gd name="connsiteX66" fmla="*/ 4152035 w 6160697"/>
              <a:gd name="connsiteY66" fmla="*/ 5636676 h 5636676"/>
              <a:gd name="connsiteX67" fmla="*/ 4121051 w 6160697"/>
              <a:gd name="connsiteY67" fmla="*/ 5621835 h 5636676"/>
              <a:gd name="connsiteX68" fmla="*/ 4103457 w 6160697"/>
              <a:gd name="connsiteY68" fmla="*/ 5621974 h 5636676"/>
              <a:gd name="connsiteX69" fmla="*/ 4072592 w 6160697"/>
              <a:gd name="connsiteY69" fmla="*/ 5627101 h 5636676"/>
              <a:gd name="connsiteX70" fmla="*/ 4062311 w 6160697"/>
              <a:gd name="connsiteY70" fmla="*/ 5629472 h 5636676"/>
              <a:gd name="connsiteX71" fmla="*/ 3985093 w 6160697"/>
              <a:gd name="connsiteY71" fmla="*/ 5613011 h 5636676"/>
              <a:gd name="connsiteX72" fmla="*/ 3977564 w 6160697"/>
              <a:gd name="connsiteY72" fmla="*/ 5606406 h 5636676"/>
              <a:gd name="connsiteX73" fmla="*/ 3938843 w 6160697"/>
              <a:gd name="connsiteY73" fmla="*/ 5603534 h 5636676"/>
              <a:gd name="connsiteX74" fmla="*/ 3934439 w 6160697"/>
              <a:gd name="connsiteY74" fmla="*/ 5605287 h 5636676"/>
              <a:gd name="connsiteX75" fmla="*/ 3902350 w 6160697"/>
              <a:gd name="connsiteY75" fmla="*/ 5595175 h 5636676"/>
              <a:gd name="connsiteX76" fmla="*/ 3773677 w 6160697"/>
              <a:gd name="connsiteY76" fmla="*/ 5577344 h 5636676"/>
              <a:gd name="connsiteX77" fmla="*/ 3526259 w 6160697"/>
              <a:gd name="connsiteY77" fmla="*/ 5567985 h 5636676"/>
              <a:gd name="connsiteX78" fmla="*/ 3268592 w 6160697"/>
              <a:gd name="connsiteY78" fmla="*/ 5541271 h 5636676"/>
              <a:gd name="connsiteX79" fmla="*/ 3024274 w 6160697"/>
              <a:gd name="connsiteY79" fmla="*/ 5551613 h 5636676"/>
              <a:gd name="connsiteX80" fmla="*/ 2580376 w 6160697"/>
              <a:gd name="connsiteY80" fmla="*/ 5523020 h 5636676"/>
              <a:gd name="connsiteX81" fmla="*/ 2428086 w 6160697"/>
              <a:gd name="connsiteY81" fmla="*/ 5520461 h 5636676"/>
              <a:gd name="connsiteX82" fmla="*/ 2326052 w 6160697"/>
              <a:gd name="connsiteY82" fmla="*/ 5519493 h 5636676"/>
              <a:gd name="connsiteX83" fmla="*/ 2318979 w 6160697"/>
              <a:gd name="connsiteY83" fmla="*/ 5522207 h 5636676"/>
              <a:gd name="connsiteX84" fmla="*/ 2290482 w 6160697"/>
              <a:gd name="connsiteY84" fmla="*/ 5523810 h 5636676"/>
              <a:gd name="connsiteX85" fmla="*/ 2282680 w 6160697"/>
              <a:gd name="connsiteY85" fmla="*/ 5535840 h 5636676"/>
              <a:gd name="connsiteX86" fmla="*/ 2187437 w 6160697"/>
              <a:gd name="connsiteY86" fmla="*/ 5546268 h 5636676"/>
              <a:gd name="connsiteX87" fmla="*/ 1958211 w 6160697"/>
              <a:gd name="connsiteY87" fmla="*/ 5550992 h 5636676"/>
              <a:gd name="connsiteX88" fmla="*/ 1788574 w 6160697"/>
              <a:gd name="connsiteY88" fmla="*/ 5530833 h 5636676"/>
              <a:gd name="connsiteX89" fmla="*/ 1770257 w 6160697"/>
              <a:gd name="connsiteY89" fmla="*/ 5530964 h 5636676"/>
              <a:gd name="connsiteX90" fmla="*/ 1747724 w 6160697"/>
              <a:gd name="connsiteY90" fmla="*/ 5529296 h 5636676"/>
              <a:gd name="connsiteX91" fmla="*/ 1712794 w 6160697"/>
              <a:gd name="connsiteY91" fmla="*/ 5535788 h 5636676"/>
              <a:gd name="connsiteX92" fmla="*/ 1693854 w 6160697"/>
              <a:gd name="connsiteY92" fmla="*/ 5545452 h 5636676"/>
              <a:gd name="connsiteX93" fmla="*/ 1687546 w 6160697"/>
              <a:gd name="connsiteY93" fmla="*/ 5544521 h 5636676"/>
              <a:gd name="connsiteX94" fmla="*/ 1687194 w 6160697"/>
              <a:gd name="connsiteY94" fmla="*/ 5541192 h 5636676"/>
              <a:gd name="connsiteX95" fmla="*/ 1629583 w 6160697"/>
              <a:gd name="connsiteY95" fmla="*/ 5530061 h 5636676"/>
              <a:gd name="connsiteX96" fmla="*/ 1553336 w 6160697"/>
              <a:gd name="connsiteY96" fmla="*/ 5487310 h 5636676"/>
              <a:gd name="connsiteX97" fmla="*/ 1465077 w 6160697"/>
              <a:gd name="connsiteY97" fmla="*/ 5478284 h 5636676"/>
              <a:gd name="connsiteX98" fmla="*/ 1429630 w 6160697"/>
              <a:gd name="connsiteY98" fmla="*/ 5463320 h 5636676"/>
              <a:gd name="connsiteX99" fmla="*/ 1391291 w 6160697"/>
              <a:gd name="connsiteY99" fmla="*/ 5464846 h 5636676"/>
              <a:gd name="connsiteX100" fmla="*/ 1380007 w 6160697"/>
              <a:gd name="connsiteY100" fmla="*/ 5455970 h 5636676"/>
              <a:gd name="connsiteX101" fmla="*/ 1378141 w 6160697"/>
              <a:gd name="connsiteY101" fmla="*/ 5454279 h 5636676"/>
              <a:gd name="connsiteX102" fmla="*/ 1368962 w 6160697"/>
              <a:gd name="connsiteY102" fmla="*/ 5451018 h 5636676"/>
              <a:gd name="connsiteX103" fmla="*/ 1368505 w 6160697"/>
              <a:gd name="connsiteY103" fmla="*/ 5445712 h 5636676"/>
              <a:gd name="connsiteX104" fmla="*/ 1356218 w 6160697"/>
              <a:gd name="connsiteY104" fmla="*/ 5437660 h 5636676"/>
              <a:gd name="connsiteX105" fmla="*/ 1338733 w 6160697"/>
              <a:gd name="connsiteY105" fmla="*/ 5432883 h 5636676"/>
              <a:gd name="connsiteX106" fmla="*/ 1253342 w 6160697"/>
              <a:gd name="connsiteY106" fmla="*/ 5415104 h 5636676"/>
              <a:gd name="connsiteX107" fmla="*/ 1203557 w 6160697"/>
              <a:gd name="connsiteY107" fmla="*/ 5401656 h 5636676"/>
              <a:gd name="connsiteX108" fmla="*/ 1186689 w 6160697"/>
              <a:gd name="connsiteY108" fmla="*/ 5392134 h 5636676"/>
              <a:gd name="connsiteX109" fmla="*/ 1161759 w 6160697"/>
              <a:gd name="connsiteY109" fmla="*/ 5381804 h 5636676"/>
              <a:gd name="connsiteX110" fmla="*/ 1119345 w 6160697"/>
              <a:gd name="connsiteY110" fmla="*/ 5360154 h 5636676"/>
              <a:gd name="connsiteX111" fmla="*/ 1095256 w 6160697"/>
              <a:gd name="connsiteY111" fmla="*/ 5353950 h 5636676"/>
              <a:gd name="connsiteX112" fmla="*/ 1058773 w 6160697"/>
              <a:gd name="connsiteY112" fmla="*/ 5341289 h 5636676"/>
              <a:gd name="connsiteX113" fmla="*/ 1048153 w 6160697"/>
              <a:gd name="connsiteY113" fmla="*/ 5339154 h 5636676"/>
              <a:gd name="connsiteX114" fmla="*/ 1043881 w 6160697"/>
              <a:gd name="connsiteY114" fmla="*/ 5338518 h 5636676"/>
              <a:gd name="connsiteX115" fmla="*/ 1007373 w 6160697"/>
              <a:gd name="connsiteY115" fmla="*/ 5339007 h 5636676"/>
              <a:gd name="connsiteX116" fmla="*/ 1004885 w 6160697"/>
              <a:gd name="connsiteY116" fmla="*/ 5334591 h 5636676"/>
              <a:gd name="connsiteX117" fmla="*/ 994709 w 6160697"/>
              <a:gd name="connsiteY117" fmla="*/ 5328566 h 5636676"/>
              <a:gd name="connsiteX118" fmla="*/ 984399 w 6160697"/>
              <a:gd name="connsiteY118" fmla="*/ 5331183 h 5636676"/>
              <a:gd name="connsiteX119" fmla="*/ 964158 w 6160697"/>
              <a:gd name="connsiteY119" fmla="*/ 5330044 h 5636676"/>
              <a:gd name="connsiteX120" fmla="*/ 958888 w 6160697"/>
              <a:gd name="connsiteY120" fmla="*/ 5328278 h 5636676"/>
              <a:gd name="connsiteX121" fmla="*/ 940162 w 6160697"/>
              <a:gd name="connsiteY121" fmla="*/ 5341965 h 5636676"/>
              <a:gd name="connsiteX122" fmla="*/ 907763 w 6160697"/>
              <a:gd name="connsiteY122" fmla="*/ 5329404 h 5636676"/>
              <a:gd name="connsiteX123" fmla="*/ 872950 w 6160697"/>
              <a:gd name="connsiteY123" fmla="*/ 5324938 h 5636676"/>
              <a:gd name="connsiteX124" fmla="*/ 862283 w 6160697"/>
              <a:gd name="connsiteY124" fmla="*/ 5327617 h 5636676"/>
              <a:gd name="connsiteX125" fmla="*/ 798257 w 6160697"/>
              <a:gd name="connsiteY125" fmla="*/ 5334973 h 5636676"/>
              <a:gd name="connsiteX126" fmla="*/ 778474 w 6160697"/>
              <a:gd name="connsiteY126" fmla="*/ 5326083 h 5636676"/>
              <a:gd name="connsiteX127" fmla="*/ 763422 w 6160697"/>
              <a:gd name="connsiteY127" fmla="*/ 5321440 h 5636676"/>
              <a:gd name="connsiteX128" fmla="*/ 760604 w 6160697"/>
              <a:gd name="connsiteY128" fmla="*/ 5316482 h 5636676"/>
              <a:gd name="connsiteX129" fmla="*/ 750603 w 6160697"/>
              <a:gd name="connsiteY129" fmla="*/ 5315646 h 5636676"/>
              <a:gd name="connsiteX130" fmla="*/ 748101 w 6160697"/>
              <a:gd name="connsiteY130" fmla="*/ 5314492 h 5636676"/>
              <a:gd name="connsiteX131" fmla="*/ 733610 w 6160697"/>
              <a:gd name="connsiteY131" fmla="*/ 5308812 h 5636676"/>
              <a:gd name="connsiteX132" fmla="*/ 698671 w 6160697"/>
              <a:gd name="connsiteY132" fmla="*/ 5319789 h 5636676"/>
              <a:gd name="connsiteX133" fmla="*/ 658974 w 6160697"/>
              <a:gd name="connsiteY133" fmla="*/ 5314289 h 5636676"/>
              <a:gd name="connsiteX134" fmla="*/ 547411 w 6160697"/>
              <a:gd name="connsiteY134" fmla="*/ 5323081 h 5636676"/>
              <a:gd name="connsiteX135" fmla="*/ 420170 w 6160697"/>
              <a:gd name="connsiteY135" fmla="*/ 5302565 h 5636676"/>
              <a:gd name="connsiteX136" fmla="*/ 320690 w 6160697"/>
              <a:gd name="connsiteY136" fmla="*/ 5332193 h 5636676"/>
              <a:gd name="connsiteX137" fmla="*/ 257958 w 6160697"/>
              <a:gd name="connsiteY137" fmla="*/ 5340954 h 5636676"/>
              <a:gd name="connsiteX138" fmla="*/ 184890 w 6160697"/>
              <a:gd name="connsiteY138" fmla="*/ 5339091 h 5636676"/>
              <a:gd name="connsiteX139" fmla="*/ 183331 w 6160697"/>
              <a:gd name="connsiteY139" fmla="*/ 5338348 h 5636676"/>
              <a:gd name="connsiteX140" fmla="*/ 169782 w 6160697"/>
              <a:gd name="connsiteY140" fmla="*/ 5339269 h 5636676"/>
              <a:gd name="connsiteX141" fmla="*/ 167187 w 6160697"/>
              <a:gd name="connsiteY141" fmla="*/ 5341914 h 5636676"/>
              <a:gd name="connsiteX142" fmla="*/ 140235 w 6160697"/>
              <a:gd name="connsiteY142" fmla="*/ 5348128 h 5636676"/>
              <a:gd name="connsiteX143" fmla="*/ 109349 w 6160697"/>
              <a:gd name="connsiteY143" fmla="*/ 5351347 h 5636676"/>
              <a:gd name="connsiteX144" fmla="*/ 108834 w 6160697"/>
              <a:gd name="connsiteY144" fmla="*/ 5350486 h 5636676"/>
              <a:gd name="connsiteX145" fmla="*/ 84990 w 6160697"/>
              <a:gd name="connsiteY145" fmla="*/ 5344389 h 5636676"/>
              <a:gd name="connsiteX146" fmla="*/ 47411 w 6160697"/>
              <a:gd name="connsiteY146" fmla="*/ 5325453 h 5636676"/>
              <a:gd name="connsiteX147" fmla="*/ 18970 w 6160697"/>
              <a:gd name="connsiteY147" fmla="*/ 5329785 h 5636676"/>
              <a:gd name="connsiteX148" fmla="*/ 13158 w 6160697"/>
              <a:gd name="connsiteY148" fmla="*/ 5330156 h 5636676"/>
              <a:gd name="connsiteX149" fmla="*/ 13003 w 6160697"/>
              <a:gd name="connsiteY149" fmla="*/ 5329958 h 5636676"/>
              <a:gd name="connsiteX150" fmla="*/ 6798 w 6160697"/>
              <a:gd name="connsiteY150" fmla="*/ 5329941 h 5636676"/>
              <a:gd name="connsiteX151" fmla="*/ 2557 w 6160697"/>
              <a:gd name="connsiteY151" fmla="*/ 5330836 h 5636676"/>
              <a:gd name="connsiteX152" fmla="*/ 0 w 6160697"/>
              <a:gd name="connsiteY152" fmla="*/ 5330999 h 5636676"/>
              <a:gd name="connsiteX153" fmla="*/ 0 w 6160697"/>
              <a:gd name="connsiteY153" fmla="*/ 6095 h 563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160697" h="5636676">
                <a:moveTo>
                  <a:pt x="6160697" y="0"/>
                </a:moveTo>
                <a:lnTo>
                  <a:pt x="6160697" y="5241536"/>
                </a:lnTo>
                <a:lnTo>
                  <a:pt x="6156554" y="5242381"/>
                </a:lnTo>
                <a:lnTo>
                  <a:pt x="6152471" y="5238376"/>
                </a:lnTo>
                <a:lnTo>
                  <a:pt x="6139063" y="5237646"/>
                </a:lnTo>
                <a:cubicBezTo>
                  <a:pt x="6134322" y="5238062"/>
                  <a:pt x="6129550" y="5239318"/>
                  <a:pt x="6124768" y="5241915"/>
                </a:cubicBezTo>
                <a:cubicBezTo>
                  <a:pt x="6112241" y="5258189"/>
                  <a:pt x="6073916" y="5246037"/>
                  <a:pt x="6058950" y="5267176"/>
                </a:cubicBezTo>
                <a:cubicBezTo>
                  <a:pt x="6052501" y="5273412"/>
                  <a:pt x="6026754" y="5283311"/>
                  <a:pt x="6018366" y="5279454"/>
                </a:cubicBezTo>
                <a:cubicBezTo>
                  <a:pt x="6012273" y="5280338"/>
                  <a:pt x="6007326" y="5284888"/>
                  <a:pt x="6001056" y="5279669"/>
                </a:cubicBezTo>
                <a:cubicBezTo>
                  <a:pt x="5992407" y="5273826"/>
                  <a:pt x="5980924" y="5292840"/>
                  <a:pt x="5978158" y="5282958"/>
                </a:cubicBezTo>
                <a:cubicBezTo>
                  <a:pt x="5953235" y="5289707"/>
                  <a:pt x="5873412" y="5314356"/>
                  <a:pt x="5851521" y="5320165"/>
                </a:cubicBezTo>
                <a:cubicBezTo>
                  <a:pt x="5850093" y="5319197"/>
                  <a:pt x="5848504" y="5318401"/>
                  <a:pt x="5846811" y="5317803"/>
                </a:cubicBezTo>
                <a:cubicBezTo>
                  <a:pt x="5836955" y="5314327"/>
                  <a:pt x="5825596" y="5318112"/>
                  <a:pt x="5821445" y="5326257"/>
                </a:cubicBezTo>
                <a:cubicBezTo>
                  <a:pt x="5797750" y="5355654"/>
                  <a:pt x="5768199" y="5365302"/>
                  <a:pt x="5742484" y="5378748"/>
                </a:cubicBezTo>
                <a:cubicBezTo>
                  <a:pt x="5712463" y="5391933"/>
                  <a:pt x="5723511" y="5363738"/>
                  <a:pt x="5692638" y="5394640"/>
                </a:cubicBezTo>
                <a:cubicBezTo>
                  <a:pt x="5685162" y="5388839"/>
                  <a:pt x="5680078" y="5390215"/>
                  <a:pt x="5673352" y="5396590"/>
                </a:cubicBezTo>
                <a:cubicBezTo>
                  <a:pt x="5658519" y="5402454"/>
                  <a:pt x="5651424" y="5383775"/>
                  <a:pt x="5641138" y="5400089"/>
                </a:cubicBezTo>
                <a:cubicBezTo>
                  <a:pt x="5639436" y="5389318"/>
                  <a:pt x="5610760" y="5406260"/>
                  <a:pt x="5613130" y="5393622"/>
                </a:cubicBezTo>
                <a:cubicBezTo>
                  <a:pt x="5599247" y="5388102"/>
                  <a:pt x="5601035" y="5404523"/>
                  <a:pt x="5587752" y="5400147"/>
                </a:cubicBezTo>
                <a:cubicBezTo>
                  <a:pt x="5575908" y="5402167"/>
                  <a:pt x="5598814" y="5408442"/>
                  <a:pt x="5586939" y="5413409"/>
                </a:cubicBezTo>
                <a:cubicBezTo>
                  <a:pt x="5571739" y="5417659"/>
                  <a:pt x="5579895" y="5435655"/>
                  <a:pt x="5558140" y="5416576"/>
                </a:cubicBezTo>
                <a:cubicBezTo>
                  <a:pt x="5545125" y="5427439"/>
                  <a:pt x="5537467" y="5418132"/>
                  <a:pt x="5513898" y="5420092"/>
                </a:cubicBezTo>
                <a:lnTo>
                  <a:pt x="5507892" y="5423953"/>
                </a:lnTo>
                <a:lnTo>
                  <a:pt x="5499230" y="5414956"/>
                </a:lnTo>
                <a:cubicBezTo>
                  <a:pt x="5494522" y="5411441"/>
                  <a:pt x="5489041" y="5409502"/>
                  <a:pt x="5482057" y="5411363"/>
                </a:cubicBezTo>
                <a:cubicBezTo>
                  <a:pt x="5441582" y="5440334"/>
                  <a:pt x="5478175" y="5394237"/>
                  <a:pt x="5408816" y="5415847"/>
                </a:cubicBezTo>
                <a:cubicBezTo>
                  <a:pt x="5405733" y="5419916"/>
                  <a:pt x="5396114" y="5418376"/>
                  <a:pt x="5395738" y="5413749"/>
                </a:cubicBezTo>
                <a:cubicBezTo>
                  <a:pt x="5391612" y="5416050"/>
                  <a:pt x="5383259" y="5426773"/>
                  <a:pt x="5380156" y="5419870"/>
                </a:cubicBezTo>
                <a:cubicBezTo>
                  <a:pt x="5368670" y="5421761"/>
                  <a:pt x="5357569" y="5424896"/>
                  <a:pt x="5347114" y="5429171"/>
                </a:cubicBezTo>
                <a:lnTo>
                  <a:pt x="5326101" y="5440792"/>
                </a:lnTo>
                <a:lnTo>
                  <a:pt x="5320104" y="5435870"/>
                </a:lnTo>
                <a:cubicBezTo>
                  <a:pt x="5316154" y="5433548"/>
                  <a:pt x="5311762" y="5432457"/>
                  <a:pt x="5306571" y="5434305"/>
                </a:cubicBezTo>
                <a:cubicBezTo>
                  <a:pt x="5278222" y="5458611"/>
                  <a:pt x="5301967" y="5421751"/>
                  <a:pt x="5250731" y="5442441"/>
                </a:cubicBezTo>
                <a:cubicBezTo>
                  <a:pt x="5248752" y="5445684"/>
                  <a:pt x="5241215" y="5445162"/>
                  <a:pt x="5240489" y="5441726"/>
                </a:cubicBezTo>
                <a:cubicBezTo>
                  <a:pt x="5237534" y="5443716"/>
                  <a:pt x="5232136" y="5452280"/>
                  <a:pt x="5229095" y="5447321"/>
                </a:cubicBezTo>
                <a:cubicBezTo>
                  <a:pt x="5216125" y="5453868"/>
                  <a:pt x="5173861" y="5474823"/>
                  <a:pt x="5162669" y="5481008"/>
                </a:cubicBezTo>
                <a:lnTo>
                  <a:pt x="5161945" y="5484428"/>
                </a:lnTo>
                <a:cubicBezTo>
                  <a:pt x="5158366" y="5485443"/>
                  <a:pt x="5145550" y="5485600"/>
                  <a:pt x="5141192" y="5487094"/>
                </a:cubicBezTo>
                <a:lnTo>
                  <a:pt x="5135796" y="5493398"/>
                </a:lnTo>
                <a:lnTo>
                  <a:pt x="5125146" y="5495481"/>
                </a:lnTo>
                <a:lnTo>
                  <a:pt x="5048259" y="5518646"/>
                </a:lnTo>
                <a:lnTo>
                  <a:pt x="5034800" y="5519818"/>
                </a:lnTo>
                <a:cubicBezTo>
                  <a:pt x="5028813" y="5522097"/>
                  <a:pt x="5024166" y="5526423"/>
                  <a:pt x="5021494" y="5533940"/>
                </a:cubicBezTo>
                <a:cubicBezTo>
                  <a:pt x="5010597" y="5537234"/>
                  <a:pt x="4980226" y="5537766"/>
                  <a:pt x="4969420" y="5539580"/>
                </a:cubicBezTo>
                <a:lnTo>
                  <a:pt x="4951997" y="5540998"/>
                </a:lnTo>
                <a:lnTo>
                  <a:pt x="4944222" y="5542061"/>
                </a:lnTo>
                <a:lnTo>
                  <a:pt x="4945476" y="5548837"/>
                </a:lnTo>
                <a:lnTo>
                  <a:pt x="4924708" y="5553963"/>
                </a:lnTo>
                <a:cubicBezTo>
                  <a:pt x="4918349" y="5557956"/>
                  <a:pt x="4909767" y="5565846"/>
                  <a:pt x="4900123" y="5574141"/>
                </a:cubicBezTo>
                <a:lnTo>
                  <a:pt x="4878805" y="5589711"/>
                </a:lnTo>
                <a:lnTo>
                  <a:pt x="4862889" y="5590274"/>
                </a:lnTo>
                <a:cubicBezTo>
                  <a:pt x="4839384" y="5593189"/>
                  <a:pt x="4802990" y="5598721"/>
                  <a:pt x="4787099" y="5601127"/>
                </a:cubicBezTo>
                <a:cubicBezTo>
                  <a:pt x="4782839" y="5605219"/>
                  <a:pt x="4774855" y="5603876"/>
                  <a:pt x="4767539" y="5604712"/>
                </a:cubicBezTo>
                <a:cubicBezTo>
                  <a:pt x="4760169" y="5608536"/>
                  <a:pt x="4725967" y="5608816"/>
                  <a:pt x="4715397" y="5606905"/>
                </a:cubicBezTo>
                <a:lnTo>
                  <a:pt x="4594975" y="5611694"/>
                </a:lnTo>
                <a:lnTo>
                  <a:pt x="4592519" y="5614677"/>
                </a:lnTo>
                <a:lnTo>
                  <a:pt x="4582609" y="5615529"/>
                </a:lnTo>
                <a:lnTo>
                  <a:pt x="4580200" y="5616290"/>
                </a:lnTo>
                <a:cubicBezTo>
                  <a:pt x="4575607" y="5617756"/>
                  <a:pt x="4571009" y="5619123"/>
                  <a:pt x="4566161" y="5620121"/>
                </a:cubicBezTo>
                <a:cubicBezTo>
                  <a:pt x="4563091" y="5607487"/>
                  <a:pt x="4524419" y="5626532"/>
                  <a:pt x="4530539" y="5615013"/>
                </a:cubicBezTo>
                <a:cubicBezTo>
                  <a:pt x="4503368" y="5618303"/>
                  <a:pt x="4516321" y="5606477"/>
                  <a:pt x="4491359" y="5619658"/>
                </a:cubicBezTo>
                <a:cubicBezTo>
                  <a:pt x="4442184" y="5616385"/>
                  <a:pt x="4416402" y="5629757"/>
                  <a:pt x="4372063" y="5620213"/>
                </a:cubicBezTo>
                <a:cubicBezTo>
                  <a:pt x="4380670" y="5625116"/>
                  <a:pt x="4276183" y="5624626"/>
                  <a:pt x="4261863" y="5623713"/>
                </a:cubicBezTo>
                <a:lnTo>
                  <a:pt x="4213285" y="5622917"/>
                </a:lnTo>
                <a:lnTo>
                  <a:pt x="4173936" y="5622049"/>
                </a:lnTo>
                <a:lnTo>
                  <a:pt x="4175584" y="5630149"/>
                </a:lnTo>
                <a:cubicBezTo>
                  <a:pt x="4164064" y="5629512"/>
                  <a:pt x="4157026" y="5632266"/>
                  <a:pt x="4152035" y="5636676"/>
                </a:cubicBezTo>
                <a:lnTo>
                  <a:pt x="4121051" y="5621835"/>
                </a:lnTo>
                <a:lnTo>
                  <a:pt x="4103457" y="5621974"/>
                </a:lnTo>
                <a:lnTo>
                  <a:pt x="4072592" y="5627101"/>
                </a:lnTo>
                <a:lnTo>
                  <a:pt x="4062311" y="5629472"/>
                </a:lnTo>
                <a:lnTo>
                  <a:pt x="3985093" y="5613011"/>
                </a:lnTo>
                <a:lnTo>
                  <a:pt x="3977564" y="5606406"/>
                </a:lnTo>
                <a:cubicBezTo>
                  <a:pt x="3969488" y="5602339"/>
                  <a:pt x="3957995" y="5600457"/>
                  <a:pt x="3938843" y="5603534"/>
                </a:cubicBezTo>
                <a:lnTo>
                  <a:pt x="3934439" y="5605287"/>
                </a:lnTo>
                <a:lnTo>
                  <a:pt x="3902350" y="5595175"/>
                </a:lnTo>
                <a:cubicBezTo>
                  <a:pt x="3891994" y="5590573"/>
                  <a:pt x="3781184" y="5584781"/>
                  <a:pt x="3773677" y="5577344"/>
                </a:cubicBezTo>
                <a:cubicBezTo>
                  <a:pt x="3652339" y="5595755"/>
                  <a:pt x="3643985" y="5563083"/>
                  <a:pt x="3526259" y="5567985"/>
                </a:cubicBezTo>
                <a:cubicBezTo>
                  <a:pt x="3424299" y="5518200"/>
                  <a:pt x="3359989" y="5548523"/>
                  <a:pt x="3268592" y="5541271"/>
                </a:cubicBezTo>
                <a:cubicBezTo>
                  <a:pt x="3181540" y="5536169"/>
                  <a:pt x="3141233" y="5552279"/>
                  <a:pt x="3024274" y="5551613"/>
                </a:cubicBezTo>
                <a:cubicBezTo>
                  <a:pt x="2900352" y="5540755"/>
                  <a:pt x="2719771" y="5546525"/>
                  <a:pt x="2580376" y="5523020"/>
                </a:cubicBezTo>
                <a:cubicBezTo>
                  <a:pt x="2470852" y="5515454"/>
                  <a:pt x="2470473" y="5521048"/>
                  <a:pt x="2428086" y="5520461"/>
                </a:cubicBezTo>
                <a:cubicBezTo>
                  <a:pt x="2413989" y="5523686"/>
                  <a:pt x="2339546" y="5514256"/>
                  <a:pt x="2326052" y="5519493"/>
                </a:cubicBezTo>
                <a:lnTo>
                  <a:pt x="2318979" y="5522207"/>
                </a:lnTo>
                <a:lnTo>
                  <a:pt x="2290482" y="5523810"/>
                </a:lnTo>
                <a:lnTo>
                  <a:pt x="2282680" y="5535840"/>
                </a:lnTo>
                <a:lnTo>
                  <a:pt x="2187437" y="5546268"/>
                </a:lnTo>
                <a:cubicBezTo>
                  <a:pt x="2124119" y="5516983"/>
                  <a:pt x="2070057" y="5551920"/>
                  <a:pt x="1958211" y="5550992"/>
                </a:cubicBezTo>
                <a:cubicBezTo>
                  <a:pt x="1928571" y="5540876"/>
                  <a:pt x="1810615" y="5516253"/>
                  <a:pt x="1788574" y="5530833"/>
                </a:cubicBezTo>
                <a:lnTo>
                  <a:pt x="1770257" y="5530964"/>
                </a:lnTo>
                <a:lnTo>
                  <a:pt x="1747724" y="5529296"/>
                </a:lnTo>
                <a:cubicBezTo>
                  <a:pt x="1735827" y="5530131"/>
                  <a:pt x="1723469" y="5532445"/>
                  <a:pt x="1712794" y="5535788"/>
                </a:cubicBezTo>
                <a:lnTo>
                  <a:pt x="1693854" y="5545452"/>
                </a:lnTo>
                <a:lnTo>
                  <a:pt x="1687546" y="5544521"/>
                </a:lnTo>
                <a:lnTo>
                  <a:pt x="1687194" y="5541192"/>
                </a:lnTo>
                <a:cubicBezTo>
                  <a:pt x="1674076" y="5529668"/>
                  <a:pt x="1590812" y="5552390"/>
                  <a:pt x="1629583" y="5530061"/>
                </a:cubicBezTo>
                <a:cubicBezTo>
                  <a:pt x="1614917" y="5528827"/>
                  <a:pt x="1590209" y="5483761"/>
                  <a:pt x="1553336" y="5487310"/>
                </a:cubicBezTo>
                <a:cubicBezTo>
                  <a:pt x="1503529" y="5494380"/>
                  <a:pt x="1515531" y="5482303"/>
                  <a:pt x="1465077" y="5478284"/>
                </a:cubicBezTo>
                <a:cubicBezTo>
                  <a:pt x="1449190" y="5452169"/>
                  <a:pt x="1454169" y="5473808"/>
                  <a:pt x="1429630" y="5463320"/>
                </a:cubicBezTo>
                <a:cubicBezTo>
                  <a:pt x="1428096" y="5483162"/>
                  <a:pt x="1402583" y="5444937"/>
                  <a:pt x="1391291" y="5464846"/>
                </a:cubicBezTo>
                <a:cubicBezTo>
                  <a:pt x="1387184" y="5462307"/>
                  <a:pt x="1383559" y="5459219"/>
                  <a:pt x="1380007" y="5455970"/>
                </a:cubicBezTo>
                <a:lnTo>
                  <a:pt x="1378141" y="5454279"/>
                </a:lnTo>
                <a:lnTo>
                  <a:pt x="1368962" y="5451018"/>
                </a:lnTo>
                <a:lnTo>
                  <a:pt x="1368505" y="5445712"/>
                </a:lnTo>
                <a:lnTo>
                  <a:pt x="1356218" y="5437660"/>
                </a:lnTo>
                <a:cubicBezTo>
                  <a:pt x="1351287" y="5435322"/>
                  <a:pt x="1345597" y="5433601"/>
                  <a:pt x="1338733" y="5432883"/>
                </a:cubicBezTo>
                <a:cubicBezTo>
                  <a:pt x="1312513" y="5438143"/>
                  <a:pt x="1286135" y="5407540"/>
                  <a:pt x="1253342" y="5415104"/>
                </a:cubicBezTo>
                <a:cubicBezTo>
                  <a:pt x="1241709" y="5416198"/>
                  <a:pt x="1208290" y="5409258"/>
                  <a:pt x="1203557" y="5401656"/>
                </a:cubicBezTo>
                <a:cubicBezTo>
                  <a:pt x="1196916" y="5398913"/>
                  <a:pt x="1188195" y="5399578"/>
                  <a:pt x="1186689" y="5392134"/>
                </a:cubicBezTo>
                <a:cubicBezTo>
                  <a:pt x="1183431" y="5382893"/>
                  <a:pt x="1155837" y="5390802"/>
                  <a:pt x="1161759" y="5381804"/>
                </a:cubicBezTo>
                <a:cubicBezTo>
                  <a:pt x="1142246" y="5387102"/>
                  <a:pt x="1132828" y="5367240"/>
                  <a:pt x="1119345" y="5360154"/>
                </a:cubicBezTo>
                <a:cubicBezTo>
                  <a:pt x="1111438" y="5363130"/>
                  <a:pt x="1104310" y="5359434"/>
                  <a:pt x="1095256" y="5353950"/>
                </a:cubicBezTo>
                <a:lnTo>
                  <a:pt x="1058773" y="5341289"/>
                </a:lnTo>
                <a:lnTo>
                  <a:pt x="1048153" y="5339154"/>
                </a:lnTo>
                <a:lnTo>
                  <a:pt x="1043881" y="5338518"/>
                </a:lnTo>
                <a:lnTo>
                  <a:pt x="1007373" y="5339007"/>
                </a:lnTo>
                <a:cubicBezTo>
                  <a:pt x="1006839" y="5337479"/>
                  <a:pt x="1006000" y="5335990"/>
                  <a:pt x="1004885" y="5334591"/>
                </a:cubicBezTo>
                <a:lnTo>
                  <a:pt x="994709" y="5328566"/>
                </a:lnTo>
                <a:lnTo>
                  <a:pt x="984399" y="5331183"/>
                </a:lnTo>
                <a:cubicBezTo>
                  <a:pt x="985481" y="5323632"/>
                  <a:pt x="973336" y="5329847"/>
                  <a:pt x="964158" y="5330044"/>
                </a:cubicBezTo>
                <a:lnTo>
                  <a:pt x="958888" y="5328278"/>
                </a:lnTo>
                <a:lnTo>
                  <a:pt x="940162" y="5341965"/>
                </a:lnTo>
                <a:cubicBezTo>
                  <a:pt x="929334" y="5342282"/>
                  <a:pt x="917673" y="5330271"/>
                  <a:pt x="907763" y="5329404"/>
                </a:cubicBezTo>
                <a:lnTo>
                  <a:pt x="872950" y="5324938"/>
                </a:lnTo>
                <a:lnTo>
                  <a:pt x="862283" y="5327617"/>
                </a:lnTo>
                <a:cubicBezTo>
                  <a:pt x="839056" y="5328258"/>
                  <a:pt x="814750" y="5326323"/>
                  <a:pt x="798257" y="5334973"/>
                </a:cubicBezTo>
                <a:cubicBezTo>
                  <a:pt x="791554" y="5335992"/>
                  <a:pt x="784112" y="5327092"/>
                  <a:pt x="778474" y="5326083"/>
                </a:cubicBezTo>
                <a:lnTo>
                  <a:pt x="763422" y="5321440"/>
                </a:lnTo>
                <a:lnTo>
                  <a:pt x="760604" y="5316482"/>
                </a:lnTo>
                <a:lnTo>
                  <a:pt x="750603" y="5315646"/>
                </a:lnTo>
                <a:lnTo>
                  <a:pt x="748101" y="5314492"/>
                </a:lnTo>
                <a:cubicBezTo>
                  <a:pt x="743336" y="5312270"/>
                  <a:pt x="738573" y="5310219"/>
                  <a:pt x="733610" y="5308812"/>
                </a:cubicBezTo>
                <a:cubicBezTo>
                  <a:pt x="732103" y="5330640"/>
                  <a:pt x="691138" y="5300448"/>
                  <a:pt x="698671" y="5319789"/>
                </a:cubicBezTo>
                <a:cubicBezTo>
                  <a:pt x="671131" y="5315859"/>
                  <a:pt x="685526" y="5335298"/>
                  <a:pt x="658974" y="5314289"/>
                </a:cubicBezTo>
                <a:cubicBezTo>
                  <a:pt x="610275" y="5322973"/>
                  <a:pt x="590509" y="5330275"/>
                  <a:pt x="547411" y="5323081"/>
                </a:cubicBezTo>
                <a:cubicBezTo>
                  <a:pt x="507611" y="5321127"/>
                  <a:pt x="457956" y="5301046"/>
                  <a:pt x="420170" y="5302565"/>
                </a:cubicBezTo>
                <a:cubicBezTo>
                  <a:pt x="362940" y="5303601"/>
                  <a:pt x="338545" y="5357010"/>
                  <a:pt x="320690" y="5332193"/>
                </a:cubicBezTo>
                <a:cubicBezTo>
                  <a:pt x="293655" y="5338591"/>
                  <a:pt x="280592" y="5339804"/>
                  <a:pt x="257958" y="5340954"/>
                </a:cubicBezTo>
                <a:lnTo>
                  <a:pt x="184890" y="5339091"/>
                </a:lnTo>
                <a:lnTo>
                  <a:pt x="183331" y="5338348"/>
                </a:lnTo>
                <a:cubicBezTo>
                  <a:pt x="176597" y="5336970"/>
                  <a:pt x="172582" y="5337663"/>
                  <a:pt x="169782" y="5339269"/>
                </a:cubicBezTo>
                <a:lnTo>
                  <a:pt x="167187" y="5341914"/>
                </a:lnTo>
                <a:lnTo>
                  <a:pt x="140235" y="5348128"/>
                </a:lnTo>
                <a:lnTo>
                  <a:pt x="109349" y="5351347"/>
                </a:lnTo>
                <a:lnTo>
                  <a:pt x="108834" y="5350486"/>
                </a:lnTo>
                <a:cubicBezTo>
                  <a:pt x="104774" y="5349326"/>
                  <a:pt x="95228" y="5348561"/>
                  <a:pt x="84990" y="5344389"/>
                </a:cubicBezTo>
                <a:cubicBezTo>
                  <a:pt x="88665" y="5323440"/>
                  <a:pt x="55092" y="5336567"/>
                  <a:pt x="47411" y="5325453"/>
                </a:cubicBezTo>
                <a:cubicBezTo>
                  <a:pt x="38324" y="5327218"/>
                  <a:pt x="28779" y="5328702"/>
                  <a:pt x="18970" y="5329785"/>
                </a:cubicBezTo>
                <a:lnTo>
                  <a:pt x="13158" y="5330156"/>
                </a:lnTo>
                <a:lnTo>
                  <a:pt x="13003" y="5329958"/>
                </a:lnTo>
                <a:cubicBezTo>
                  <a:pt x="11660" y="5329599"/>
                  <a:pt x="9719" y="5329556"/>
                  <a:pt x="6798" y="5329941"/>
                </a:cubicBezTo>
                <a:lnTo>
                  <a:pt x="2557" y="5330836"/>
                </a:lnTo>
                <a:lnTo>
                  <a:pt x="0" y="5330999"/>
                </a:lnTo>
                <a:lnTo>
                  <a:pt x="0" y="6095"/>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6">
            <a:extLst>
              <a:ext uri="{FF2B5EF4-FFF2-40B4-BE49-F238E27FC236}">
                <a16:creationId xmlns:a16="http://schemas.microsoft.com/office/drawing/2014/main" id="{0AC3A952-2574-44E9-9C98-DBC27EE14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6287" y="379247"/>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AE764990-8AD0-E82D-9CF9-316FCDE65FC8}"/>
              </a:ext>
            </a:extLst>
          </p:cNvPr>
          <p:cNvSpPr>
            <a:spLocks noGrp="1"/>
          </p:cNvSpPr>
          <p:nvPr>
            <p:ph idx="1"/>
          </p:nvPr>
        </p:nvSpPr>
        <p:spPr>
          <a:xfrm>
            <a:off x="5476596" y="787052"/>
            <a:ext cx="6021498" cy="4952268"/>
          </a:xfrm>
        </p:spPr>
        <p:txBody>
          <a:bodyPr anchor="ctr">
            <a:normAutofit lnSpcReduction="10000"/>
          </a:bodyPr>
          <a:lstStyle/>
          <a:p>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Methods: </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Twenty-seven consecutive patients with refractory ADCHF who underwent continuous UF, aged 69(11) years old (range 45-86), 21 men (78%), were recruited for this study. Major Adverse Cardiac Events (MACE) including cardiovascular death and rehospitalization were considered as the main outcomes of interest in the present analysis. Median follow-up (FU) duration was 74 days (range 3-586 days).</a:t>
            </a:r>
            <a:endParaRPr lang="el-GR"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Results</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The majority of patients had ischemic heart failure (15 patients, 55.6%) followed by valvular disease (26%). The mean hospital stay was 19 </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12 days (range 5 – 50) and the mean UF therapy duration was 65 </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32 hours (range 22.5 – 147). Mean time from exit to first MACE was estimated at 48 </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41 days (range 3 – 132). 76.9% of patients were administered intravenous dobutamine, 65.4% were on noradrenaline and 27% required blood transfusion. Of note, intravenous furosemide was retained during UF at all patients. Nineteen patients (70.4%) developed MACE, four (14.8%) patients died during hospitalization, and six (22.1%) patients were re-hospitalized. Age was inversely associated with time to development MACE (b-</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-.011 (.003), p= 0.001). Body weight at baseline was positively associated with time to MACE (b-</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3.57 (.690), p=0.004). An inverse association was noticed between NT-</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proBNP</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values at baseline and time to MACE (b-</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-1.18 10</a:t>
            </a:r>
            <a:r>
              <a:rPr lang="en-US" sz="1400" baseline="30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-5</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(1.63 10</a:t>
            </a:r>
            <a:r>
              <a:rPr lang="en-US" sz="1400" baseline="30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-6</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p&lt; 0.001). However, NT-</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proBNP</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values changes during intervention were positively associated with time to MACE (b-</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.0001 (.002), p= 0.001), as well as time to CVD death (b-</a:t>
            </a:r>
            <a:r>
              <a:rPr lang="en-US" sz="1400"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.015 (.005), p=0.05</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In line with the previous findings, the higher the ultrafiltration volume the shorter the time to MACE (b-</a:t>
            </a:r>
            <a:r>
              <a:rPr lang="en-US" sz="1400" b="1"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-5.50 10</a:t>
            </a:r>
            <a:r>
              <a:rPr lang="en-US" sz="1400" b="1" baseline="30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-5</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(6.9 10</a:t>
            </a:r>
            <a:r>
              <a:rPr lang="en-US" sz="1400" b="1" baseline="30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-6</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p&lt; 0.001), as well as the time to death (b-</a:t>
            </a:r>
            <a:r>
              <a:rPr lang="en-US" sz="1400" b="1" dirty="0" err="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coef</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(SE), -6.74 10</a:t>
            </a:r>
            <a:r>
              <a:rPr lang="en-US" sz="1400" b="1" baseline="30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-5</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(6.7 10</a:t>
            </a:r>
            <a:r>
              <a:rPr lang="en-US" sz="1400" b="1" baseline="300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-6</a:t>
            </a:r>
            <a:r>
              <a:rPr lang="en-US" sz="14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p&lt; 0.001). </a:t>
            </a:r>
            <a:r>
              <a:rPr lang="en-US"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No significant associations were observed regarding the aforementioned markers with time to rehospitalization (all p-values &gt;0.10). </a:t>
            </a:r>
            <a:endParaRPr lang="el-GR" sz="14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l-GR" sz="1100" dirty="0">
              <a:solidFill>
                <a:schemeClr val="tx1">
                  <a:lumMod val="85000"/>
                  <a:lumOff val="15000"/>
                </a:schemeClr>
              </a:solidFill>
            </a:endParaRPr>
          </a:p>
        </p:txBody>
      </p:sp>
    </p:spTree>
    <p:extLst>
      <p:ext uri="{BB962C8B-B14F-4D97-AF65-F5344CB8AC3E}">
        <p14:creationId xmlns:p14="http://schemas.microsoft.com/office/powerpoint/2010/main" val="3728363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AC8DBD-54DD-E566-E0C3-FE80CB41154D}"/>
              </a:ext>
            </a:extLst>
          </p:cNvPr>
          <p:cNvSpPr>
            <a:spLocks noGrp="1"/>
          </p:cNvSpPr>
          <p:nvPr>
            <p:ph type="title"/>
          </p:nvPr>
        </p:nvSpPr>
        <p:spPr>
          <a:xfrm>
            <a:off x="838200" y="365126"/>
            <a:ext cx="10515600" cy="763284"/>
          </a:xfrm>
        </p:spPr>
        <p:txBody>
          <a:bodyPr>
            <a:normAutofit/>
          </a:bodyPr>
          <a:lstStyle/>
          <a:p>
            <a:r>
              <a:rPr lang="en-US" sz="3200" dirty="0">
                <a:solidFill>
                  <a:srgbClr val="002060"/>
                </a:solidFill>
              </a:rPr>
              <a:t>Decompensated Heart Failure Fluid and ultrafiltration </a:t>
            </a:r>
            <a:endParaRPr lang="el-GR" sz="3200" dirty="0">
              <a:solidFill>
                <a:srgbClr val="002060"/>
              </a:solidFill>
            </a:endParaRPr>
          </a:p>
        </p:txBody>
      </p:sp>
      <p:graphicFrame>
        <p:nvGraphicFramePr>
          <p:cNvPr id="7" name="Θέση περιεχομένου 2">
            <a:extLst>
              <a:ext uri="{FF2B5EF4-FFF2-40B4-BE49-F238E27FC236}">
                <a16:creationId xmlns:a16="http://schemas.microsoft.com/office/drawing/2014/main" id="{1FFC2298-7A5B-AED9-AED6-0F7FFA0A1872}"/>
              </a:ext>
            </a:extLst>
          </p:cNvPr>
          <p:cNvGraphicFramePr>
            <a:graphicFrameLocks noGrp="1"/>
          </p:cNvGraphicFramePr>
          <p:nvPr>
            <p:ph idx="1"/>
            <p:extLst>
              <p:ext uri="{D42A27DB-BD31-4B8C-83A1-F6EECF244321}">
                <p14:modId xmlns:p14="http://schemas.microsoft.com/office/powerpoint/2010/main" val="615787046"/>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FF4F5E6-7B48-A19C-F373-3A3FCB1498CF}"/>
              </a:ext>
            </a:extLst>
          </p:cNvPr>
          <p:cNvSpPr txBox="1"/>
          <p:nvPr/>
        </p:nvSpPr>
        <p:spPr>
          <a:xfrm>
            <a:off x="7116925" y="5887714"/>
            <a:ext cx="6097554" cy="369332"/>
          </a:xfrm>
          <a:prstGeom prst="rect">
            <a:avLst/>
          </a:prstGeom>
          <a:noFill/>
        </p:spPr>
        <p:txBody>
          <a:bodyPr wrap="square">
            <a:spAutoFit/>
          </a:bodyPr>
          <a:lstStyle/>
          <a:p>
            <a:r>
              <a:rPr lang="en-US" dirty="0"/>
              <a:t>Chrysohoou C Nutrients 2022, 14, 1386</a:t>
            </a:r>
            <a:endParaRPr lang="el-GR" dirty="0"/>
          </a:p>
        </p:txBody>
      </p:sp>
    </p:spTree>
    <p:extLst>
      <p:ext uri="{BB962C8B-B14F-4D97-AF65-F5344CB8AC3E}">
        <p14:creationId xmlns:p14="http://schemas.microsoft.com/office/powerpoint/2010/main" val="1484003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59" name="Rectangle 35858">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61" name="Freeform: Shape 35860">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1 - Τίτλος">
            <a:extLst>
              <a:ext uri="{FF2B5EF4-FFF2-40B4-BE49-F238E27FC236}">
                <a16:creationId xmlns:a16="http://schemas.microsoft.com/office/drawing/2014/main" id="{D0C5CB02-A1EF-4424-BD4D-57EADF4AA2E9}"/>
              </a:ext>
            </a:extLst>
          </p:cNvPr>
          <p:cNvSpPr>
            <a:spLocks noGrp="1"/>
          </p:cNvSpPr>
          <p:nvPr>
            <p:ph type="title"/>
          </p:nvPr>
        </p:nvSpPr>
        <p:spPr>
          <a:xfrm>
            <a:off x="768485" y="1387947"/>
            <a:ext cx="6361889" cy="1800526"/>
          </a:xfrm>
        </p:spPr>
        <p:txBody>
          <a:bodyPr vert="horz" lIns="91440" tIns="45720" rIns="91440" bIns="45720" rtlCol="0" anchor="ctr">
            <a:normAutofit fontScale="90000"/>
          </a:bodyPr>
          <a:lstStyle/>
          <a:p>
            <a:pPr>
              <a:defRPr/>
            </a:pPr>
            <a:r>
              <a:rPr lang="en-US" sz="3100" dirty="0">
                <a:latin typeface="Blackadder ITC" panose="04020505051007020D02" pitchFamily="82" charset="0"/>
              </a:rPr>
              <a:t>Cardio-renal syndrome: an entity cardiologists and nephrologists should be dealing with collegially</a:t>
            </a:r>
            <a:br>
              <a:rPr lang="en-US" sz="3100" dirty="0"/>
            </a:br>
            <a:br>
              <a:rPr lang="en-US" sz="2400" dirty="0"/>
            </a:br>
            <a:r>
              <a:rPr lang="en-US" sz="2000" dirty="0"/>
              <a:t>Alberto </a:t>
            </a:r>
            <a:r>
              <a:rPr lang="en-US" sz="2000" dirty="0" err="1"/>
              <a:t>Palazzuoli</a:t>
            </a:r>
            <a:r>
              <a:rPr lang="en-US" sz="2000" dirty="0"/>
              <a:t> • Claudio </a:t>
            </a:r>
            <a:r>
              <a:rPr lang="en-US" sz="2000" dirty="0" err="1"/>
              <a:t>Ronco</a:t>
            </a:r>
            <a:endParaRPr lang="en-US" sz="2400" dirty="0"/>
          </a:p>
        </p:txBody>
      </p:sp>
      <p:sp>
        <p:nvSpPr>
          <p:cNvPr id="35843" name="3 - Ορθογώνιο">
            <a:extLst>
              <a:ext uri="{FF2B5EF4-FFF2-40B4-BE49-F238E27FC236}">
                <a16:creationId xmlns:a16="http://schemas.microsoft.com/office/drawing/2014/main" id="{3CE2D83C-7DFE-4718-8A94-34DF38DFE9C2}"/>
              </a:ext>
            </a:extLst>
          </p:cNvPr>
          <p:cNvSpPr>
            <a:spLocks noChangeArrowheads="1"/>
          </p:cNvSpPr>
          <p:nvPr/>
        </p:nvSpPr>
        <p:spPr bwMode="auto">
          <a:xfrm>
            <a:off x="1246824" y="5603132"/>
            <a:ext cx="4772974" cy="5738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eaLnBrk="1" hangingPunct="1">
              <a:lnSpc>
                <a:spcPct val="90000"/>
              </a:lnSpc>
              <a:spcAft>
                <a:spcPts val="600"/>
              </a:spcAft>
            </a:pPr>
            <a:r>
              <a:rPr lang="en-US" altLang="el-GR" dirty="0">
                <a:latin typeface="+mn-lt"/>
                <a:cs typeface="+mn-cs"/>
              </a:rPr>
              <a:t>Heart Fail Rev (2011) 16:503–508</a:t>
            </a:r>
          </a:p>
        </p:txBody>
      </p:sp>
      <p:pic>
        <p:nvPicPr>
          <p:cNvPr id="35853" name="Graphic 35846" descr="Νεφρά">
            <a:extLst>
              <a:ext uri="{FF2B5EF4-FFF2-40B4-BE49-F238E27FC236}">
                <a16:creationId xmlns:a16="http://schemas.microsoft.com/office/drawing/2014/main" id="{AD48261B-DC58-0A32-1990-C130DCCB37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1869" y="643468"/>
            <a:ext cx="2545005" cy="2545005"/>
          </a:xfrm>
          <a:prstGeom prst="rect">
            <a:avLst/>
          </a:prstGeom>
        </p:spPr>
      </p:pic>
      <p:pic>
        <p:nvPicPr>
          <p:cNvPr id="4" name="Εικόνα 3" descr="Εικόνα που περιέχει ζωγραφική, σκίτσο/σχέδιο, ζωγραφιά, παιδική τέχνη&#10;&#10;Περιγραφή που δημιουργήθηκε αυτόματα">
            <a:extLst>
              <a:ext uri="{FF2B5EF4-FFF2-40B4-BE49-F238E27FC236}">
                <a16:creationId xmlns:a16="http://schemas.microsoft.com/office/drawing/2014/main" id="{2E816718-CD90-7FEB-463D-25FD0257B2B4}"/>
              </a:ext>
            </a:extLst>
          </p:cNvPr>
          <p:cNvPicPr>
            <a:picLocks noChangeAspect="1"/>
          </p:cNvPicPr>
          <p:nvPr/>
        </p:nvPicPr>
        <p:blipFill rotWithShape="1">
          <a:blip r:embed="rId4"/>
          <a:srcRect t="22766" r="1" b="14870"/>
          <a:stretch/>
        </p:blipFill>
        <p:spPr>
          <a:xfrm>
            <a:off x="8080063" y="3657600"/>
            <a:ext cx="3088617" cy="2585510"/>
          </a:xfrm>
          <a:prstGeom prst="rect">
            <a:avLst/>
          </a:prstGeom>
        </p:spPr>
      </p:pic>
    </p:spTree>
    <p:extLst>
      <p:ext uri="{BB962C8B-B14F-4D97-AF65-F5344CB8AC3E}">
        <p14:creationId xmlns:p14="http://schemas.microsoft.com/office/powerpoint/2010/main" val="127575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479760-24B1-4F7A-92F7-6593BD814B15}"/>
              </a:ext>
            </a:extLst>
          </p:cNvPr>
          <p:cNvSpPr>
            <a:spLocks noGrp="1"/>
          </p:cNvSpPr>
          <p:nvPr>
            <p:ph type="title"/>
          </p:nvPr>
        </p:nvSpPr>
        <p:spPr>
          <a:xfrm>
            <a:off x="914400" y="332656"/>
            <a:ext cx="10363200" cy="778098"/>
          </a:xfrm>
        </p:spPr>
        <p:txBody>
          <a:bodyPr>
            <a:noAutofit/>
          </a:bodyPr>
          <a:lstStyle/>
          <a:p>
            <a:pPr algn="ctr"/>
            <a:r>
              <a:rPr lang="en-US" sz="2800" b="1" dirty="0">
                <a:solidFill>
                  <a:srgbClr val="002060"/>
                </a:solidFill>
              </a:rPr>
              <a:t>Goals of therapy in acute decompensated heart failure</a:t>
            </a:r>
            <a:endParaRPr lang="el-GR" sz="2800" b="1" dirty="0">
              <a:solidFill>
                <a:srgbClr val="002060"/>
              </a:solidFill>
            </a:endParaRPr>
          </a:p>
        </p:txBody>
      </p:sp>
      <p:graphicFrame>
        <p:nvGraphicFramePr>
          <p:cNvPr id="9" name="Θέση περιεχομένου 2">
            <a:extLst>
              <a:ext uri="{FF2B5EF4-FFF2-40B4-BE49-F238E27FC236}">
                <a16:creationId xmlns:a16="http://schemas.microsoft.com/office/drawing/2014/main" id="{43B33396-3736-01BE-EF76-AD0CE8DDC616}"/>
              </a:ext>
            </a:extLst>
          </p:cNvPr>
          <p:cNvGraphicFramePr>
            <a:graphicFrameLocks noGrp="1"/>
          </p:cNvGraphicFramePr>
          <p:nvPr>
            <p:ph idx="1"/>
            <p:extLst>
              <p:ext uri="{D42A27DB-BD31-4B8C-83A1-F6EECF244321}">
                <p14:modId xmlns:p14="http://schemas.microsoft.com/office/powerpoint/2010/main" val="3167182593"/>
              </p:ext>
            </p:extLst>
          </p:nvPr>
        </p:nvGraphicFramePr>
        <p:xfrm>
          <a:off x="606490" y="1110754"/>
          <a:ext cx="5057462" cy="5327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Εικόνα που περιέχει κείμενο, στιγμιότυπο οθόνης, ιστοσελίδα&#10;&#10;Περιγραφή που δημιουργήθηκε αυτόματα">
            <a:extLst>
              <a:ext uri="{FF2B5EF4-FFF2-40B4-BE49-F238E27FC236}">
                <a16:creationId xmlns:a16="http://schemas.microsoft.com/office/drawing/2014/main" id="{A2609537-659E-4159-9705-B7231AD3BF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3952" y="1412776"/>
            <a:ext cx="5785337" cy="29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0CFA9AEF-F75F-47E2-9CA0-9616C9F37C5A}"/>
              </a:ext>
            </a:extLst>
          </p:cNvPr>
          <p:cNvSpPr txBox="1">
            <a:spLocks noChangeArrowheads="1"/>
          </p:cNvSpPr>
          <p:nvPr/>
        </p:nvSpPr>
        <p:spPr bwMode="auto">
          <a:xfrm>
            <a:off x="8027653" y="5070826"/>
            <a:ext cx="34403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en-US" altLang="el-GR" sz="1600" i="1" dirty="0" err="1">
                <a:latin typeface="Times New Roman" panose="02020603050405020304" pitchFamily="18" charset="0"/>
                <a:cs typeface="Times New Roman" panose="02020603050405020304" pitchFamily="18" charset="0"/>
              </a:rPr>
              <a:t>Ronco</a:t>
            </a:r>
            <a:r>
              <a:rPr lang="en-US" altLang="el-GR" sz="1600" i="1" dirty="0">
                <a:latin typeface="Times New Roman" panose="02020603050405020304" pitchFamily="18" charset="0"/>
                <a:cs typeface="Times New Roman" panose="02020603050405020304" pitchFamily="18" charset="0"/>
              </a:rPr>
              <a:t> C, et al. JACC 2012;60:2031-41</a:t>
            </a:r>
          </a:p>
          <a:p>
            <a:pPr algn="r" eaLnBrk="1" hangingPunct="1"/>
            <a:r>
              <a:rPr lang="en-US" altLang="el-GR" sz="1600" i="1" dirty="0"/>
              <a:t>Heart Fail Rev. 2015 ; 20(1): 13–24. </a:t>
            </a:r>
            <a:r>
              <a:rPr lang="en-US" altLang="el-GR" sz="1600" i="1" dirty="0">
                <a:latin typeface="Times New Roman" panose="02020603050405020304" pitchFamily="18" charset="0"/>
                <a:cs typeface="Times New Roman" panose="02020603050405020304" pitchFamily="18" charset="0"/>
              </a:rPr>
              <a:t> </a:t>
            </a:r>
            <a:endParaRPr lang="el-GR" altLang="el-GR" sz="16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A298F71-09D8-714A-1368-B7CA3B985FED}"/>
              </a:ext>
            </a:extLst>
          </p:cNvPr>
          <p:cNvSpPr txBox="1"/>
          <p:nvPr/>
        </p:nvSpPr>
        <p:spPr>
          <a:xfrm>
            <a:off x="1602533" y="5510538"/>
            <a:ext cx="3921189" cy="738664"/>
          </a:xfrm>
          <a:prstGeom prst="rect">
            <a:avLst/>
          </a:prstGeom>
          <a:noFill/>
        </p:spPr>
        <p:txBody>
          <a:bodyPr wrap="square">
            <a:spAutoFit/>
          </a:bodyPr>
          <a:lstStyle/>
          <a:p>
            <a:r>
              <a:rPr lang="en-US" sz="1400" b="0" i="0" dirty="0">
                <a:solidFill>
                  <a:srgbClr val="212121"/>
                </a:solidFill>
                <a:effectLst/>
                <a:latin typeface="Cambria" panose="02040503050406030204" pitchFamily="18" charset="0"/>
              </a:rPr>
              <a:t>chloride theory”, chloride is the key electrolyte for regulating the distribution of body fluid or water in each body compartment</a:t>
            </a:r>
            <a:endParaRPr lang="el-GR" sz="1400" dirty="0"/>
          </a:p>
        </p:txBody>
      </p:sp>
    </p:spTree>
    <p:extLst>
      <p:ext uri="{BB962C8B-B14F-4D97-AF65-F5344CB8AC3E}">
        <p14:creationId xmlns:p14="http://schemas.microsoft.com/office/powerpoint/2010/main" val="165244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4A22-8B2C-4FF3-AB70-836B34AC238F}"/>
              </a:ext>
            </a:extLst>
          </p:cNvPr>
          <p:cNvSpPr>
            <a:spLocks noGrp="1"/>
          </p:cNvSpPr>
          <p:nvPr>
            <p:ph type="title"/>
          </p:nvPr>
        </p:nvSpPr>
        <p:spPr>
          <a:xfrm>
            <a:off x="291193" y="-153082"/>
            <a:ext cx="10515600" cy="1325563"/>
          </a:xfrm>
        </p:spPr>
        <p:txBody>
          <a:bodyPr/>
          <a:lstStyle/>
          <a:p>
            <a:r>
              <a:rPr lang="en-US" b="1" dirty="0">
                <a:solidFill>
                  <a:schemeClr val="accent1"/>
                </a:solidFill>
              </a:rPr>
              <a:t>Patient Presentation</a:t>
            </a:r>
          </a:p>
        </p:txBody>
      </p:sp>
      <p:sp>
        <p:nvSpPr>
          <p:cNvPr id="3" name="Content Placeholder 2">
            <a:extLst>
              <a:ext uri="{FF2B5EF4-FFF2-40B4-BE49-F238E27FC236}">
                <a16:creationId xmlns:a16="http://schemas.microsoft.com/office/drawing/2014/main" id="{039BEBA4-0DE4-4E3C-9E7D-14B3C6D99811}"/>
              </a:ext>
            </a:extLst>
          </p:cNvPr>
          <p:cNvSpPr>
            <a:spLocks noGrp="1"/>
          </p:cNvSpPr>
          <p:nvPr>
            <p:ph idx="1"/>
          </p:nvPr>
        </p:nvSpPr>
        <p:spPr>
          <a:xfrm>
            <a:off x="356508" y="893904"/>
            <a:ext cx="5197004" cy="3164563"/>
          </a:xfrm>
        </p:spPr>
        <p:txBody>
          <a:bodyPr>
            <a:normAutofit fontScale="92500" lnSpcReduction="10000"/>
          </a:bodyPr>
          <a:lstStyle/>
          <a:p>
            <a:pPr marL="0" indent="0">
              <a:buNone/>
            </a:pPr>
            <a:r>
              <a:rPr lang="en-US" sz="1800" b="1" dirty="0">
                <a:solidFill>
                  <a:srgbClr val="000000"/>
                </a:solidFill>
                <a:effectLst/>
                <a:latin typeface="Calibri" panose="020F0502020204030204" pitchFamily="34" charset="0"/>
                <a:ea typeface="Calibri" panose="020F0502020204030204" pitchFamily="34" charset="0"/>
              </a:rPr>
              <a:t>PRESENT COMPLAINT:</a:t>
            </a:r>
          </a:p>
          <a:p>
            <a:pPr>
              <a:spcBef>
                <a:spcPts val="300"/>
              </a:spcBef>
            </a:pPr>
            <a:r>
              <a:rPr lang="en-US" sz="1600" dirty="0">
                <a:solidFill>
                  <a:srgbClr val="000000"/>
                </a:solidFill>
                <a:effectLst/>
                <a:latin typeface="Calibri" panose="020F0502020204030204" pitchFamily="34" charset="0"/>
                <a:ea typeface="Calibri" panose="020F0502020204030204" pitchFamily="34" charset="0"/>
              </a:rPr>
              <a:t>62-year-old male presented with worsening dyspnea at mild exertion, orthopnea and peripheral oedema</a:t>
            </a:r>
          </a:p>
          <a:p>
            <a:pPr>
              <a:spcBef>
                <a:spcPts val="300"/>
              </a:spcBef>
            </a:pPr>
            <a:r>
              <a:rPr lang="en-US" sz="1600" dirty="0">
                <a:solidFill>
                  <a:srgbClr val="000000"/>
                </a:solidFill>
                <a:effectLst/>
                <a:latin typeface="Calibri" panose="020F0502020204030204" pitchFamily="34" charset="0"/>
                <a:ea typeface="Calibri" panose="020F0502020204030204" pitchFamily="34" charset="0"/>
              </a:rPr>
              <a:t>he had gained 20 kg during last two months</a:t>
            </a:r>
          </a:p>
          <a:p>
            <a:pPr marL="0" indent="0">
              <a:buNone/>
            </a:pPr>
            <a:r>
              <a:rPr lang="en-US" sz="1800" b="1" dirty="0">
                <a:latin typeface="Calibri" panose="020F0502020204030204" pitchFamily="34" charset="0"/>
                <a:ea typeface="Calibri" panose="020F0502020204030204" pitchFamily="34" charset="0"/>
                <a:cs typeface="Times New Roman" panose="02020603050405020304" pitchFamily="18" charset="0"/>
              </a:rPr>
              <a:t>PAST MEDICAL HISTORY</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a:spcBef>
                <a:spcPts val="300"/>
              </a:spcBef>
            </a:pPr>
            <a:r>
              <a:rPr lang="en-US" sz="1600" dirty="0">
                <a:latin typeface="Calibri" panose="020F0502020204030204" pitchFamily="34" charset="0"/>
                <a:ea typeface="Calibri" panose="020F0502020204030204" pitchFamily="34" charset="0"/>
                <a:cs typeface="Times New Roman" panose="02020603050405020304" pitchFamily="18" charset="0"/>
              </a:rPr>
              <a:t>HOLT-ORAM syndrome </a:t>
            </a:r>
          </a:p>
          <a:p>
            <a:pPr>
              <a:spcBef>
                <a:spcPts val="300"/>
              </a:spcBef>
            </a:pPr>
            <a:r>
              <a:rPr lang="en-US" sz="1600" dirty="0">
                <a:latin typeface="Calibri" panose="020F0502020204030204" pitchFamily="34" charset="0"/>
                <a:ea typeface="Calibri" panose="020F0502020204030204" pitchFamily="34" charset="0"/>
                <a:cs typeface="Times New Roman" panose="02020603050405020304" pitchFamily="18" charset="0"/>
              </a:rPr>
              <a:t>type 2 diabetes mellitus, atrial flutter </a:t>
            </a:r>
          </a:p>
          <a:p>
            <a:pPr>
              <a:spcBef>
                <a:spcPts val="300"/>
              </a:spcBef>
            </a:pPr>
            <a:r>
              <a:rPr lang="en-US" sz="1600" dirty="0">
                <a:latin typeface="Calibri" panose="020F0502020204030204" pitchFamily="34" charset="0"/>
                <a:ea typeface="Calibri" panose="020F0502020204030204" pitchFamily="34" charset="0"/>
                <a:cs typeface="Times New Roman" panose="02020603050405020304" pitchFamily="18" charset="0"/>
              </a:rPr>
              <a:t>chronic obstructive pulmonary disease under oxygen therapy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latin typeface="Calibri" panose="020F0502020204030204" pitchFamily="34" charset="0"/>
                <a:ea typeface="Calibri" panose="020F0502020204030204" pitchFamily="34" charset="0"/>
                <a:cs typeface="Times New Roman" panose="02020603050405020304" pitchFamily="18" charset="0"/>
              </a:rPr>
              <a:t>INITIAL ASSESSMENT: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300"/>
              </a:spcBef>
            </a:pPr>
            <a:r>
              <a:rPr lang="en-US" sz="1600" dirty="0">
                <a:latin typeface="Calibri" panose="020F0502020204030204" pitchFamily="34" charset="0"/>
                <a:ea typeface="Calibri" panose="020F0502020204030204" pitchFamily="34" charset="0"/>
                <a:cs typeface="Times New Roman" panose="02020603050405020304" pitchFamily="18" charset="0"/>
              </a:rPr>
              <a:t>A</a:t>
            </a:r>
            <a:r>
              <a:rPr lang="en-US" sz="1600" dirty="0">
                <a:effectLst/>
                <a:latin typeface="Calibri" panose="020F0502020204030204" pitchFamily="34" charset="0"/>
                <a:ea typeface="Calibri" panose="020F0502020204030204" pitchFamily="34" charset="0"/>
                <a:cs typeface="Times New Roman" panose="02020603050405020304" pitchFamily="18" charset="0"/>
              </a:rPr>
              <a:t>febrile, BP 110/75 mmHg, HR </a:t>
            </a:r>
            <a:r>
              <a:rPr lang="en-US" sz="1600" dirty="0">
                <a:latin typeface="Calibri" panose="020F0502020204030204" pitchFamily="34" charset="0"/>
                <a:ea typeface="Calibri" panose="020F0502020204030204" pitchFamily="34" charset="0"/>
                <a:cs typeface="Times New Roman" panose="02020603050405020304" pitchFamily="18" charset="0"/>
              </a:rPr>
              <a:t>80</a:t>
            </a:r>
            <a:r>
              <a:rPr lang="en-US" sz="1600" dirty="0">
                <a:effectLst/>
                <a:latin typeface="Calibri" panose="020F0502020204030204" pitchFamily="34" charset="0"/>
                <a:ea typeface="Calibri" panose="020F0502020204030204" pitchFamily="34" charset="0"/>
                <a:cs typeface="Times New Roman" panose="02020603050405020304" pitchFamily="18" charset="0"/>
              </a:rPr>
              <a:t> bpm, 75% on air</a:t>
            </a:r>
          </a:p>
          <a:p>
            <a:pPr>
              <a:spcBef>
                <a:spcPts val="300"/>
              </a:spcBef>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a:t>
            </a: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iffuse wheezing and basal coarse crackles bilaterally</a:t>
            </a:r>
          </a:p>
          <a:p>
            <a:pPr>
              <a:spcBef>
                <a:spcPts val="300"/>
              </a:spcBef>
            </a:pPr>
            <a:r>
              <a:rPr lang="en-US" sz="1600" dirty="0">
                <a:solidFill>
                  <a:srgbClr val="000000"/>
                </a:solidFill>
                <a:effectLst/>
                <a:latin typeface="Calibri" panose="020F0502020204030204" pitchFamily="34" charset="0"/>
                <a:ea typeface="Calibri" panose="020F0502020204030204" pitchFamily="34" charset="0"/>
              </a:rPr>
              <a:t>Dilated JV, ascites, edema anasarca</a:t>
            </a:r>
          </a:p>
        </p:txBody>
      </p:sp>
      <p:sp>
        <p:nvSpPr>
          <p:cNvPr id="6" name="TextBox 5">
            <a:extLst>
              <a:ext uri="{FF2B5EF4-FFF2-40B4-BE49-F238E27FC236}">
                <a16:creationId xmlns:a16="http://schemas.microsoft.com/office/drawing/2014/main" id="{6D5E6F9D-8CD4-46CB-B7D1-0D2803AE6ACB}"/>
              </a:ext>
            </a:extLst>
          </p:cNvPr>
          <p:cNvSpPr txBox="1"/>
          <p:nvPr/>
        </p:nvSpPr>
        <p:spPr>
          <a:xfrm>
            <a:off x="5987145" y="2875002"/>
            <a:ext cx="5679620" cy="1015663"/>
          </a:xfrm>
          <a:prstGeom prst="rect">
            <a:avLst/>
          </a:prstGeom>
          <a:noFill/>
        </p:spPr>
        <p:txBody>
          <a:bodyPr wrap="square" rtlCol="0">
            <a:spAutoFit/>
          </a:bodyPr>
          <a:lstStyle/>
          <a:p>
            <a:r>
              <a:rPr lang="en-US" sz="1500" b="1" dirty="0"/>
              <a:t>ECHO: </a:t>
            </a:r>
            <a:r>
              <a:rPr lang="en-US" sz="1500" dirty="0"/>
              <a:t>LV with normal dimensions and wall thickness and preserved ejection fraction, systolic and diastolic D-shape, RV notably enlarged with impaired systolic function. ASD with bidirectional flow. IVC dilated without respiratory variation and PASP estimated at 95-100 mmHg </a:t>
            </a:r>
          </a:p>
        </p:txBody>
      </p:sp>
      <p:sp>
        <p:nvSpPr>
          <p:cNvPr id="5" name="TextBox 4">
            <a:extLst>
              <a:ext uri="{FF2B5EF4-FFF2-40B4-BE49-F238E27FC236}">
                <a16:creationId xmlns:a16="http://schemas.microsoft.com/office/drawing/2014/main" id="{83190EDD-A7B9-4B55-A00C-8A332B6B3589}"/>
              </a:ext>
            </a:extLst>
          </p:cNvPr>
          <p:cNvSpPr txBox="1"/>
          <p:nvPr/>
        </p:nvSpPr>
        <p:spPr>
          <a:xfrm>
            <a:off x="7535636" y="4058467"/>
            <a:ext cx="3706586" cy="2200602"/>
          </a:xfrm>
          <a:prstGeom prst="rect">
            <a:avLst/>
          </a:prstGeom>
          <a:noFill/>
        </p:spPr>
        <p:txBody>
          <a:bodyPr wrap="square" rtlCol="0">
            <a:spAutoFit/>
          </a:bodyPr>
          <a:lstStyle/>
          <a:p>
            <a:r>
              <a:rPr lang="en-US" sz="1700" b="1" dirty="0"/>
              <a:t>Rx:</a:t>
            </a:r>
          </a:p>
          <a:p>
            <a:r>
              <a:rPr lang="en-US" sz="1500" dirty="0">
                <a:solidFill>
                  <a:srgbClr val="000000"/>
                </a:solidFill>
                <a:effectLst/>
                <a:ea typeface="Times New Roman" panose="02020603050405020304" pitchFamily="18" charset="0"/>
              </a:rPr>
              <a:t>Tb furosemide 40mg BID, </a:t>
            </a:r>
          </a:p>
          <a:p>
            <a:r>
              <a:rPr lang="en-US" sz="1500" dirty="0">
                <a:solidFill>
                  <a:srgbClr val="000000"/>
                </a:solidFill>
                <a:effectLst/>
                <a:ea typeface="Times New Roman" panose="02020603050405020304" pitchFamily="18" charset="0"/>
              </a:rPr>
              <a:t>Tb eplerenone 50mg QD, </a:t>
            </a:r>
          </a:p>
          <a:p>
            <a:r>
              <a:rPr lang="en-US" sz="1500" dirty="0">
                <a:solidFill>
                  <a:srgbClr val="000000"/>
                </a:solidFill>
                <a:effectLst/>
                <a:ea typeface="Times New Roman" panose="02020603050405020304" pitchFamily="18" charset="0"/>
              </a:rPr>
              <a:t>Tb dapagliflozin 10mg QD, </a:t>
            </a:r>
          </a:p>
          <a:p>
            <a:r>
              <a:rPr lang="en-US" sz="1500" dirty="0">
                <a:solidFill>
                  <a:srgbClr val="000000"/>
                </a:solidFill>
                <a:effectLst/>
                <a:ea typeface="Times New Roman" panose="02020603050405020304" pitchFamily="18" charset="0"/>
              </a:rPr>
              <a:t>Tb dabigatran 150mg BID, </a:t>
            </a:r>
          </a:p>
          <a:p>
            <a:r>
              <a:rPr lang="en-US" sz="1500" dirty="0">
                <a:solidFill>
                  <a:srgbClr val="000000"/>
                </a:solidFill>
                <a:effectLst/>
                <a:ea typeface="Times New Roman" panose="02020603050405020304" pitchFamily="18" charset="0"/>
              </a:rPr>
              <a:t>Tb valsartan 160mg QD, </a:t>
            </a:r>
          </a:p>
          <a:p>
            <a:r>
              <a:rPr lang="en-US" sz="1500" dirty="0">
                <a:solidFill>
                  <a:srgbClr val="000000"/>
                </a:solidFill>
                <a:effectLst/>
                <a:ea typeface="Times New Roman" panose="02020603050405020304" pitchFamily="18" charset="0"/>
              </a:rPr>
              <a:t>Tb metformin 1000mg QD, </a:t>
            </a:r>
          </a:p>
          <a:p>
            <a:r>
              <a:rPr lang="en-US" sz="1500" dirty="0">
                <a:solidFill>
                  <a:srgbClr val="000000"/>
                </a:solidFill>
                <a:effectLst/>
                <a:ea typeface="Times New Roman" panose="02020603050405020304" pitchFamily="18" charset="0"/>
              </a:rPr>
              <a:t>Tb </a:t>
            </a:r>
            <a:r>
              <a:rPr lang="en-US" sz="1500" dirty="0" err="1">
                <a:solidFill>
                  <a:srgbClr val="000000"/>
                </a:solidFill>
                <a:effectLst/>
                <a:ea typeface="Times New Roman" panose="02020603050405020304" pitchFamily="18" charset="0"/>
              </a:rPr>
              <a:t>macitentan</a:t>
            </a:r>
            <a:r>
              <a:rPr lang="en-US" sz="1500" dirty="0">
                <a:solidFill>
                  <a:srgbClr val="000000"/>
                </a:solidFill>
                <a:effectLst/>
                <a:ea typeface="Times New Roman" panose="02020603050405020304" pitchFamily="18" charset="0"/>
              </a:rPr>
              <a:t> 10mg QD</a:t>
            </a:r>
          </a:p>
          <a:p>
            <a:r>
              <a:rPr lang="en-US" sz="1500" dirty="0">
                <a:solidFill>
                  <a:srgbClr val="000000"/>
                </a:solidFill>
                <a:effectLst/>
                <a:ea typeface="Times New Roman" panose="02020603050405020304" pitchFamily="18" charset="0"/>
              </a:rPr>
              <a:t>Tb digoxin 0.25mg three times per week</a:t>
            </a:r>
            <a:endParaRPr lang="en-US" sz="1500" dirty="0"/>
          </a:p>
        </p:txBody>
      </p:sp>
      <p:pic>
        <p:nvPicPr>
          <p:cNvPr id="15" name="Εικόνα 14">
            <a:extLst>
              <a:ext uri="{FF2B5EF4-FFF2-40B4-BE49-F238E27FC236}">
                <a16:creationId xmlns:a16="http://schemas.microsoft.com/office/drawing/2014/main" id="{3DBA2536-9FE4-4DFF-9BE9-CF4B1149F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113" y="3890665"/>
            <a:ext cx="3419318" cy="2865088"/>
          </a:xfrm>
          <a:prstGeom prst="rect">
            <a:avLst/>
          </a:prstGeom>
        </p:spPr>
      </p:pic>
      <p:pic>
        <p:nvPicPr>
          <p:cNvPr id="16" name="20210803_143207_0008">
            <a:hlinkClick r:id="" action="ppaction://media"/>
            <a:extLst>
              <a:ext uri="{FF2B5EF4-FFF2-40B4-BE49-F238E27FC236}">
                <a16:creationId xmlns:a16="http://schemas.microsoft.com/office/drawing/2014/main" id="{95DA999D-6847-4270-A0A9-6AC14083625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46080" y="307031"/>
            <a:ext cx="3180875" cy="2384898"/>
          </a:xfrm>
          <a:prstGeom prst="rect">
            <a:avLst/>
          </a:prstGeom>
        </p:spPr>
      </p:pic>
      <p:pic>
        <p:nvPicPr>
          <p:cNvPr id="17" name="20210803_143207_0005">
            <a:hlinkClick r:id="" action="ppaction://media"/>
            <a:extLst>
              <a:ext uri="{FF2B5EF4-FFF2-40B4-BE49-F238E27FC236}">
                <a16:creationId xmlns:a16="http://schemas.microsoft.com/office/drawing/2014/main" id="{B8DDF015-9B95-4DA9-BC37-CBB08A2F1B8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919522" y="260376"/>
            <a:ext cx="3180875" cy="2384898"/>
          </a:xfrm>
          <a:prstGeom prst="rect">
            <a:avLst/>
          </a:prstGeom>
        </p:spPr>
      </p:pic>
    </p:spTree>
    <p:extLst>
      <p:ext uri="{BB962C8B-B14F-4D97-AF65-F5344CB8AC3E}">
        <p14:creationId xmlns:p14="http://schemas.microsoft.com/office/powerpoint/2010/main" val="17338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 fill="hold"/>
                                        <p:tgtEl>
                                          <p:spTgt spid="16"/>
                                        </p:tgtEl>
                                      </p:cBhvr>
                                    </p:cmd>
                                  </p:childTnLst>
                                </p:cTn>
                              </p:par>
                            </p:childTnLst>
                          </p:cTn>
                        </p:par>
                        <p:par>
                          <p:cTn id="7" fill="hold">
                            <p:stCondLst>
                              <p:cond delay="2041"/>
                            </p:stCondLst>
                            <p:childTnLst>
                              <p:par>
                                <p:cTn id="8" presetID="1" presetClass="mediacall" presetSubtype="0" fill="hold" nodeType="afterEffect">
                                  <p:stCondLst>
                                    <p:cond delay="0"/>
                                  </p:stCondLst>
                                  <p:childTnLst>
                                    <p:cmd type="call" cmd="playFrom(0.0)">
                                      <p:cBhvr>
                                        <p:cTn id="9" dur="201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16"/>
                </p:tgtEl>
              </p:cMediaNode>
            </p:video>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video>
              <p:cMediaNode vol="80000">
                <p:cTn id="16" repeatCount="indefinite" fill="remove" display="0">
                  <p:stCondLst>
                    <p:cond delay="indefinite"/>
                  </p:stCondLst>
                </p:cTn>
                <p:tgtEl>
                  <p:spTgt spid="17"/>
                </p:tgtEl>
              </p:cMediaNode>
            </p:video>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D7284B3-F3F9-4A4F-9E8B-BBE8C353420A}"/>
              </a:ext>
            </a:extLst>
          </p:cNvPr>
          <p:cNvPicPr>
            <a:picLocks noChangeAspect="1"/>
          </p:cNvPicPr>
          <p:nvPr/>
        </p:nvPicPr>
        <p:blipFill>
          <a:blip r:embed="rId2"/>
          <a:stretch>
            <a:fillRect/>
          </a:stretch>
        </p:blipFill>
        <p:spPr>
          <a:xfrm>
            <a:off x="1343472" y="208046"/>
            <a:ext cx="9577063" cy="6406157"/>
          </a:xfrm>
          <a:prstGeom prst="rect">
            <a:avLst/>
          </a:prstGeom>
        </p:spPr>
      </p:pic>
    </p:spTree>
    <p:extLst>
      <p:ext uri="{BB962C8B-B14F-4D97-AF65-F5344CB8AC3E}">
        <p14:creationId xmlns:p14="http://schemas.microsoft.com/office/powerpoint/2010/main" val="351557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2645492" y="965200"/>
            <a:ext cx="6981986" cy="5259961"/>
          </a:xfrm>
          <a:prstGeom prst="rect">
            <a:avLst/>
          </a:prstGeom>
        </p:spPr>
      </p:pic>
      <p:sp>
        <p:nvSpPr>
          <p:cNvPr id="3" name="TextBox 2"/>
          <p:cNvSpPr txBox="1"/>
          <p:nvPr/>
        </p:nvSpPr>
        <p:spPr>
          <a:xfrm>
            <a:off x="1524000" y="331349"/>
            <a:ext cx="9144000" cy="584775"/>
          </a:xfrm>
          <a:prstGeom prst="rect">
            <a:avLst/>
          </a:prstGeom>
          <a:noFill/>
        </p:spPr>
        <p:txBody>
          <a:bodyPr wrap="square" rtlCol="0">
            <a:spAutoFit/>
          </a:bodyPr>
          <a:lstStyle/>
          <a:p>
            <a:pPr algn="ctr"/>
            <a:r>
              <a:rPr lang="en-US" sz="3200" b="1" dirty="0">
                <a:solidFill>
                  <a:srgbClr val="860000"/>
                </a:solidFill>
              </a:rPr>
              <a:t>Mechanisms of Loop Diuretic Resistance</a:t>
            </a:r>
            <a:endParaRPr lang="el-GR" sz="3200" b="1" dirty="0">
              <a:solidFill>
                <a:srgbClr val="860000"/>
              </a:solidFill>
            </a:endParaRPr>
          </a:p>
        </p:txBody>
      </p:sp>
      <p:sp>
        <p:nvSpPr>
          <p:cNvPr id="5" name="Ορθογώνιο 4"/>
          <p:cNvSpPr/>
          <p:nvPr/>
        </p:nvSpPr>
        <p:spPr>
          <a:xfrm>
            <a:off x="5494894" y="6437187"/>
            <a:ext cx="5060731" cy="276999"/>
          </a:xfrm>
          <a:prstGeom prst="rect">
            <a:avLst/>
          </a:prstGeom>
        </p:spPr>
        <p:txBody>
          <a:bodyPr wrap="square">
            <a:spAutoFit/>
          </a:bodyPr>
          <a:lstStyle/>
          <a:p>
            <a:pPr algn="r"/>
            <a:r>
              <a:rPr lang="en-US" sz="1200" dirty="0" err="1">
                <a:solidFill>
                  <a:srgbClr val="000000"/>
                </a:solidFill>
              </a:rPr>
              <a:t>Maaten</a:t>
            </a:r>
            <a:r>
              <a:rPr lang="en-US" sz="1200" dirty="0">
                <a:solidFill>
                  <a:srgbClr val="000000"/>
                </a:solidFill>
              </a:rPr>
              <a:t>, et al. et al. Nat Rev </a:t>
            </a:r>
            <a:r>
              <a:rPr lang="en-US" sz="1200" dirty="0" err="1">
                <a:solidFill>
                  <a:srgbClr val="000000"/>
                </a:solidFill>
              </a:rPr>
              <a:t>Cardiol</a:t>
            </a:r>
            <a:r>
              <a:rPr lang="en-US" sz="1200" dirty="0">
                <a:solidFill>
                  <a:srgbClr val="000000"/>
                </a:solidFill>
              </a:rPr>
              <a:t> 2015; 12:184–192 </a:t>
            </a:r>
            <a:endParaRPr lang="el-GR" sz="1200" dirty="0">
              <a:solidFill>
                <a:prstClr val="black"/>
              </a:solidFill>
            </a:endParaRPr>
          </a:p>
        </p:txBody>
      </p:sp>
      <p:sp>
        <p:nvSpPr>
          <p:cNvPr id="4" name="Ορθογώνιο 3"/>
          <p:cNvSpPr/>
          <p:nvPr/>
        </p:nvSpPr>
        <p:spPr>
          <a:xfrm>
            <a:off x="2033755" y="3888521"/>
            <a:ext cx="2758963" cy="276999"/>
          </a:xfrm>
          <a:prstGeom prst="rect">
            <a:avLst/>
          </a:prstGeom>
        </p:spPr>
        <p:txBody>
          <a:bodyPr wrap="square">
            <a:spAutoFit/>
          </a:bodyPr>
          <a:lstStyle/>
          <a:p>
            <a:r>
              <a:rPr lang="en-US" sz="1200" dirty="0"/>
              <a:t>OAT, organic anion transporter</a:t>
            </a:r>
          </a:p>
        </p:txBody>
      </p:sp>
      <p:sp>
        <p:nvSpPr>
          <p:cNvPr id="6" name="Oval 5"/>
          <p:cNvSpPr/>
          <p:nvPr/>
        </p:nvSpPr>
        <p:spPr>
          <a:xfrm>
            <a:off x="2567510" y="5157240"/>
            <a:ext cx="2010308" cy="79211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Straight Connector 7"/>
          <p:cNvCxnSpPr/>
          <p:nvPr/>
        </p:nvCxnSpPr>
        <p:spPr>
          <a:xfrm>
            <a:off x="6672080" y="2060810"/>
            <a:ext cx="266437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72080" y="3645030"/>
            <a:ext cx="18722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72080" y="5661310"/>
            <a:ext cx="172824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649313" y="2852920"/>
            <a:ext cx="2010308" cy="79211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Straight Connector 11"/>
          <p:cNvCxnSpPr/>
          <p:nvPr/>
        </p:nvCxnSpPr>
        <p:spPr>
          <a:xfrm>
            <a:off x="6672080" y="3284980"/>
            <a:ext cx="135317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72080" y="4293120"/>
            <a:ext cx="230432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78916" y="4149100"/>
            <a:ext cx="613514"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6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D76A6935-07AB-4516-85C6-D2E2F8DFD2F6}"/>
              </a:ext>
            </a:extLst>
          </p:cNvPr>
          <p:cNvPicPr>
            <a:picLocks noChangeAspect="1"/>
          </p:cNvPicPr>
          <p:nvPr/>
        </p:nvPicPr>
        <p:blipFill>
          <a:blip r:embed="rId2"/>
          <a:stretch>
            <a:fillRect/>
          </a:stretch>
        </p:blipFill>
        <p:spPr>
          <a:xfrm>
            <a:off x="3287688" y="145313"/>
            <a:ext cx="5211468" cy="6567373"/>
          </a:xfrm>
          <a:prstGeom prst="rect">
            <a:avLst/>
          </a:prstGeom>
        </p:spPr>
      </p:pic>
    </p:spTree>
    <p:extLst>
      <p:ext uri="{BB962C8B-B14F-4D97-AF65-F5344CB8AC3E}">
        <p14:creationId xmlns:p14="http://schemas.microsoft.com/office/powerpoint/2010/main" val="55949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A98C8B5-0D2C-4F27-815D-71D1F965869F}"/>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03F57B7E-7122-4EF5-BC44-FF54F1EE40C4}"/>
              </a:ext>
            </a:extLst>
          </p:cNvPr>
          <p:cNvPicPr>
            <a:picLocks noChangeAspect="1"/>
          </p:cNvPicPr>
          <p:nvPr/>
        </p:nvPicPr>
        <p:blipFill rotWithShape="1">
          <a:blip r:embed="rId2"/>
          <a:srcRect l="10000" t="18500" r="9247" b="12222"/>
          <a:stretch/>
        </p:blipFill>
        <p:spPr>
          <a:xfrm>
            <a:off x="326971" y="386467"/>
            <a:ext cx="11673685" cy="5633333"/>
          </a:xfrm>
          <a:prstGeom prst="rect">
            <a:avLst/>
          </a:prstGeom>
        </p:spPr>
      </p:pic>
    </p:spTree>
    <p:extLst>
      <p:ext uri="{BB962C8B-B14F-4D97-AF65-F5344CB8AC3E}">
        <p14:creationId xmlns:p14="http://schemas.microsoft.com/office/powerpoint/2010/main" val="4164486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766F85-2B90-4493-AE1E-50AC8763DDFF}"/>
              </a:ext>
            </a:extLst>
          </p:cNvPr>
          <p:cNvSpPr>
            <a:spLocks noGrp="1"/>
          </p:cNvSpPr>
          <p:nvPr>
            <p:ph type="title"/>
          </p:nvPr>
        </p:nvSpPr>
        <p:spPr>
          <a:xfrm>
            <a:off x="838200" y="365126"/>
            <a:ext cx="10515600" cy="903838"/>
          </a:xfrm>
        </p:spPr>
        <p:txBody>
          <a:bodyPr>
            <a:noAutofit/>
          </a:bodyPr>
          <a:lstStyle/>
          <a:p>
            <a:pPr algn="ctr"/>
            <a:r>
              <a:rPr lang="en-US" sz="2400" b="1" dirty="0">
                <a:solidFill>
                  <a:schemeClr val="tx2"/>
                </a:solidFill>
              </a:rPr>
              <a:t>Effects of </a:t>
            </a:r>
            <a:r>
              <a:rPr lang="en-US" sz="2400" b="1" dirty="0" err="1">
                <a:solidFill>
                  <a:schemeClr val="tx2"/>
                </a:solidFill>
              </a:rPr>
              <a:t>ULTRAfiltration</a:t>
            </a:r>
            <a:r>
              <a:rPr lang="en-US" sz="2400" b="1" dirty="0">
                <a:solidFill>
                  <a:schemeClr val="tx2"/>
                </a:solidFill>
              </a:rPr>
              <a:t> vs. </a:t>
            </a:r>
            <a:r>
              <a:rPr lang="en-US" sz="2400" b="1" dirty="0" err="1">
                <a:solidFill>
                  <a:schemeClr val="tx2"/>
                </a:solidFill>
              </a:rPr>
              <a:t>DIureticS</a:t>
            </a:r>
            <a:r>
              <a:rPr lang="en-US" sz="2400" b="1" dirty="0">
                <a:solidFill>
                  <a:schemeClr val="tx2"/>
                </a:solidFill>
              </a:rPr>
              <a:t> on clinical, </a:t>
            </a:r>
            <a:r>
              <a:rPr lang="en-US" sz="2400" b="1" dirty="0" err="1">
                <a:solidFill>
                  <a:schemeClr val="tx2"/>
                </a:solidFill>
              </a:rPr>
              <a:t>biohumoral</a:t>
            </a:r>
            <a:r>
              <a:rPr lang="en-US" sz="2400" b="1" dirty="0">
                <a:solidFill>
                  <a:schemeClr val="tx2"/>
                </a:solidFill>
              </a:rPr>
              <a:t> and </a:t>
            </a:r>
            <a:r>
              <a:rPr lang="en-US" sz="2400" b="1" dirty="0" err="1">
                <a:solidFill>
                  <a:schemeClr val="tx2"/>
                </a:solidFill>
              </a:rPr>
              <a:t>haemodynamic</a:t>
            </a:r>
            <a:r>
              <a:rPr lang="en-US" sz="2400" b="1" dirty="0">
                <a:solidFill>
                  <a:schemeClr val="tx2"/>
                </a:solidFill>
              </a:rPr>
              <a:t> variables in patients with </a:t>
            </a:r>
            <a:r>
              <a:rPr lang="en-US" sz="2400" b="1" dirty="0" err="1">
                <a:solidFill>
                  <a:schemeClr val="tx2"/>
                </a:solidFill>
              </a:rPr>
              <a:t>deCOmpensated</a:t>
            </a:r>
            <a:r>
              <a:rPr lang="en-US" sz="2400" b="1" dirty="0">
                <a:solidFill>
                  <a:schemeClr val="tx2"/>
                </a:solidFill>
              </a:rPr>
              <a:t> heart failure: the ULTRADISCO study</a:t>
            </a:r>
            <a:endParaRPr lang="el-GR" sz="2400" b="1" dirty="0">
              <a:solidFill>
                <a:schemeClr val="tx2"/>
              </a:solidFill>
            </a:endParaRPr>
          </a:p>
        </p:txBody>
      </p:sp>
      <p:sp>
        <p:nvSpPr>
          <p:cNvPr id="3" name="Θέση περιεχομένου 2">
            <a:extLst>
              <a:ext uri="{FF2B5EF4-FFF2-40B4-BE49-F238E27FC236}">
                <a16:creationId xmlns:a16="http://schemas.microsoft.com/office/drawing/2014/main" id="{F891C5D2-9598-4B9F-98BC-0165E11AD598}"/>
              </a:ext>
            </a:extLst>
          </p:cNvPr>
          <p:cNvSpPr>
            <a:spLocks noGrp="1"/>
          </p:cNvSpPr>
          <p:nvPr>
            <p:ph idx="1"/>
          </p:nvPr>
        </p:nvSpPr>
        <p:spPr>
          <a:xfrm>
            <a:off x="3863752" y="1447799"/>
            <a:ext cx="7920880" cy="2125217"/>
          </a:xfrm>
        </p:spPr>
        <p:txBody>
          <a:bodyPr>
            <a:normAutofit fontScale="70000" lnSpcReduction="20000"/>
          </a:bodyPr>
          <a:lstStyle/>
          <a:p>
            <a:r>
              <a:rPr lang="en-US" dirty="0"/>
              <a:t>The ultrafiltration group showed a significant improvement (% of baseline) in a number of </a:t>
            </a:r>
            <a:r>
              <a:rPr lang="en-US" dirty="0" err="1"/>
              <a:t>haemodynamic</a:t>
            </a:r>
            <a:r>
              <a:rPr lang="en-US" dirty="0"/>
              <a:t> parameters, including stroke volume index (114.0+11.7%; P , 0.001), cardiac index (123.0+20.8%; P , 0.001), cardiac power output (114.0+13.8%; P , 0.001), </a:t>
            </a:r>
            <a:r>
              <a:rPr lang="en-US" dirty="0" err="1"/>
              <a:t>dP</a:t>
            </a:r>
            <a:r>
              <a:rPr lang="en-US" dirty="0"/>
              <a:t>/</a:t>
            </a:r>
            <a:r>
              <a:rPr lang="en-US" dirty="0" err="1"/>
              <a:t>dtmax</a:t>
            </a:r>
            <a:r>
              <a:rPr lang="en-US" dirty="0"/>
              <a:t> (129.5+19.9%; P , 0.001), and cardiac cycle efficiency (0.24+0.54 vs. 20.14+0.50 units; P , 0.05), and a significant reduction in systemic vascular resistance 36 h after the treatment (88.0+10.9%; P , 0.001), which was not observed in the diuretic group</a:t>
            </a:r>
            <a:endParaRPr lang="el-GR" dirty="0"/>
          </a:p>
        </p:txBody>
      </p:sp>
      <p:pic>
        <p:nvPicPr>
          <p:cNvPr id="7" name="Εικόνα 6">
            <a:extLst>
              <a:ext uri="{FF2B5EF4-FFF2-40B4-BE49-F238E27FC236}">
                <a16:creationId xmlns:a16="http://schemas.microsoft.com/office/drawing/2014/main" id="{0D76A61C-383A-4AB4-A1CE-FED8AA945E82}"/>
              </a:ext>
            </a:extLst>
          </p:cNvPr>
          <p:cNvPicPr>
            <a:picLocks noChangeAspect="1"/>
          </p:cNvPicPr>
          <p:nvPr/>
        </p:nvPicPr>
        <p:blipFill>
          <a:blip r:embed="rId2"/>
          <a:stretch>
            <a:fillRect/>
          </a:stretch>
        </p:blipFill>
        <p:spPr>
          <a:xfrm>
            <a:off x="5303912" y="3284984"/>
            <a:ext cx="6192688" cy="2814021"/>
          </a:xfrm>
          <a:prstGeom prst="rect">
            <a:avLst/>
          </a:prstGeom>
        </p:spPr>
      </p:pic>
      <p:pic>
        <p:nvPicPr>
          <p:cNvPr id="9" name="Εικόνα 8">
            <a:extLst>
              <a:ext uri="{FF2B5EF4-FFF2-40B4-BE49-F238E27FC236}">
                <a16:creationId xmlns:a16="http://schemas.microsoft.com/office/drawing/2014/main" id="{A6C50531-53F1-46E1-8E70-A826B4EC4BC2}"/>
              </a:ext>
            </a:extLst>
          </p:cNvPr>
          <p:cNvPicPr>
            <a:picLocks noChangeAspect="1"/>
          </p:cNvPicPr>
          <p:nvPr/>
        </p:nvPicPr>
        <p:blipFill>
          <a:blip r:embed="rId3"/>
          <a:stretch>
            <a:fillRect/>
          </a:stretch>
        </p:blipFill>
        <p:spPr>
          <a:xfrm>
            <a:off x="335360" y="1459336"/>
            <a:ext cx="3369422" cy="4239501"/>
          </a:xfrm>
          <a:prstGeom prst="rect">
            <a:avLst/>
          </a:prstGeom>
        </p:spPr>
      </p:pic>
      <p:sp>
        <p:nvSpPr>
          <p:cNvPr id="11" name="TextBox 10">
            <a:extLst>
              <a:ext uri="{FF2B5EF4-FFF2-40B4-BE49-F238E27FC236}">
                <a16:creationId xmlns:a16="http://schemas.microsoft.com/office/drawing/2014/main" id="{1ABBB8C2-240C-4B7B-A471-DC1A4BA7FE76}"/>
              </a:ext>
            </a:extLst>
          </p:cNvPr>
          <p:cNvSpPr txBox="1"/>
          <p:nvPr/>
        </p:nvSpPr>
        <p:spPr>
          <a:xfrm>
            <a:off x="6744072" y="6099005"/>
            <a:ext cx="6094428" cy="369332"/>
          </a:xfrm>
          <a:prstGeom prst="rect">
            <a:avLst/>
          </a:prstGeom>
          <a:noFill/>
        </p:spPr>
        <p:txBody>
          <a:bodyPr wrap="square">
            <a:spAutoFit/>
          </a:bodyPr>
          <a:lstStyle/>
          <a:p>
            <a:r>
              <a:rPr lang="en-US" dirty="0"/>
              <a:t>European Journal of Heart Failure (2011) 13, 337–346</a:t>
            </a:r>
            <a:endParaRPr lang="el-GR" dirty="0"/>
          </a:p>
        </p:txBody>
      </p:sp>
    </p:spTree>
    <p:extLst>
      <p:ext uri="{BB962C8B-B14F-4D97-AF65-F5344CB8AC3E}">
        <p14:creationId xmlns:p14="http://schemas.microsoft.com/office/powerpoint/2010/main" val="3219582799"/>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1244</TotalTime>
  <Words>2342</Words>
  <Application>Microsoft Office PowerPoint</Application>
  <PresentationFormat>Ευρεία οθόνη</PresentationFormat>
  <Paragraphs>397</Paragraphs>
  <Slides>24</Slides>
  <Notes>1</Notes>
  <HiddenSlides>0</HiddenSlides>
  <MMClips>2</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24</vt:i4>
      </vt:variant>
    </vt:vector>
  </HeadingPairs>
  <TitlesOfParts>
    <vt:vector size="33" baseType="lpstr">
      <vt:lpstr>Arial</vt:lpstr>
      <vt:lpstr>Blackadder ITC</vt:lpstr>
      <vt:lpstr>Calibri</vt:lpstr>
      <vt:lpstr>Calibri Light</vt:lpstr>
      <vt:lpstr>Cambria</vt:lpstr>
      <vt:lpstr>GillSansStd</vt:lpstr>
      <vt:lpstr>GillSansStd-Bold</vt:lpstr>
      <vt:lpstr>Times New Roman</vt:lpstr>
      <vt:lpstr>Θέμα του Office</vt:lpstr>
      <vt:lpstr>Ultrafiltration in Heart Failure</vt:lpstr>
      <vt:lpstr>Pathophysiology and timing of renal function alterations in acute heart failure. </vt:lpstr>
      <vt:lpstr>Goals of therapy in acute decompensated heart failure</vt:lpstr>
      <vt:lpstr>Patient Presentation</vt:lpstr>
      <vt:lpstr>Παρουσίαση του PowerPoint</vt:lpstr>
      <vt:lpstr>Παρουσίαση του PowerPoint</vt:lpstr>
      <vt:lpstr>Παρουσίαση του PowerPoint</vt:lpstr>
      <vt:lpstr>Παρουσίαση του PowerPoint</vt:lpstr>
      <vt:lpstr>Effects of ULTRAfiltration vs. DIureticS on clinical, biohumoral and haemodynamic variables in patients with deCOmpensated heart failure: the ULTRADISCO study</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Patient Presentation</vt:lpstr>
      <vt:lpstr>Initial management</vt:lpstr>
      <vt:lpstr>AFTER CLASSIC 2hr UF SESSION</vt:lpstr>
      <vt:lpstr>Παρουσίαση του PowerPoint</vt:lpstr>
      <vt:lpstr>Initiation of continuous UF</vt:lpstr>
      <vt:lpstr>Right Heart Failure</vt:lpstr>
      <vt:lpstr>Παρουσίαση του PowerPoint</vt:lpstr>
      <vt:lpstr>The role of continuous ultrafiltration in severely ill patients admitted with acutely decompensated congestive heart failure and diuretic resistance.  ESC congress 2023 </vt:lpstr>
      <vt:lpstr>Decompensated Heart Failure Fluid and ultrafiltration </vt:lpstr>
      <vt:lpstr>Cardio-renal syndrome: an entity cardiologists and nephrologists should be dealing with collegially  Alberto Palazzuoli • Claudio Ronco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ΠΑΡΟΥΣΙΑΣΗ ΠΕΡΙΣΤΑΤΙΚΟΥ</dc:title>
  <dc:creator>Manos Mantzouranis</dc:creator>
  <cp:lastModifiedBy>Christina Chrysohoou</cp:lastModifiedBy>
  <cp:revision>15</cp:revision>
  <dcterms:created xsi:type="dcterms:W3CDTF">2021-10-11T21:05:57Z</dcterms:created>
  <dcterms:modified xsi:type="dcterms:W3CDTF">2023-10-18T15:37:32Z</dcterms:modified>
</cp:coreProperties>
</file>