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3" r:id="rId6"/>
    <p:sldId id="264" r:id="rId7"/>
    <p:sldId id="260" r:id="rId8"/>
    <p:sldId id="267" r:id="rId9"/>
    <p:sldId id="265" r:id="rId10"/>
    <p:sldId id="268" r:id="rId11"/>
    <p:sldId id="272" r:id="rId12"/>
    <p:sldId id="266" r:id="rId13"/>
    <p:sldId id="271" r:id="rId14"/>
    <p:sldId id="270" r:id="rId15"/>
    <p:sldId id="261" r:id="rId16"/>
    <p:sldId id="262" r:id="rId17"/>
    <p:sldId id="273"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412734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75577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1644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807350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373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5665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9468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4127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6595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8674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0662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7875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540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09030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22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7542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D57BDD-E64A-4D27-8978-82FFCA18A12C}" type="datetimeFigureOut">
              <a:rPr lang="en-US" smtClean="0"/>
              <a:pPr/>
              <a:t>10/19/2023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55040001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term=Kalaitzidis+RG&amp;cauthor_id=20507275" TargetMode="External"/><Relationship Id="rId2" Type="http://schemas.openxmlformats.org/officeDocument/2006/relationships/hyperlink" Target="https://pubmed.ncbi.nlm.nih.gov/?term=Gulati+M&amp;cauthor_id=22480201" TargetMode="External"/><Relationship Id="rId1" Type="http://schemas.openxmlformats.org/officeDocument/2006/relationships/slideLayout" Target="../slideLayouts/slideLayout2.xml"/><Relationship Id="rId5" Type="http://schemas.openxmlformats.org/officeDocument/2006/relationships/hyperlink" Target="https://pubmed.ncbi.nlm.nih.gov/?term=Bakris+GL&amp;cauthor_id=20507275" TargetMode="External"/><Relationship Id="rId4" Type="http://schemas.openxmlformats.org/officeDocument/2006/relationships/hyperlink" Target="https://pubmed.ncbi.nlm.nih.gov/20507275/#full-view-affiliation-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topics/medicine-and-dentistry/inpatient" TargetMode="External"/><Relationship Id="rId2" Type="http://schemas.openxmlformats.org/officeDocument/2006/relationships/hyperlink" Target="https://www.sciencedirect.com/topics/medicine-and-dentistry/systolic-blood-pressure"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Jigsaw puzzles in plastic figures">
            <a:extLst>
              <a:ext uri="{FF2B5EF4-FFF2-40B4-BE49-F238E27FC236}">
                <a16:creationId xmlns:a16="http://schemas.microsoft.com/office/drawing/2014/main" id="{633FE96D-9A4C-03FF-2DFB-EEA8AB26CC60}"/>
              </a:ext>
            </a:extLst>
          </p:cNvPr>
          <p:cNvPicPr>
            <a:picLocks noChangeAspect="1"/>
          </p:cNvPicPr>
          <p:nvPr/>
        </p:nvPicPr>
        <p:blipFill rotWithShape="1">
          <a:blip r:embed="rId2"/>
          <a:srcRect l="15115" t="837" r="555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D3A685A-C6A4-4723-F512-0702AC5BED33}"/>
              </a:ext>
            </a:extLst>
          </p:cNvPr>
          <p:cNvSpPr>
            <a:spLocks noGrp="1"/>
          </p:cNvSpPr>
          <p:nvPr>
            <p:ph type="ctrTitle"/>
          </p:nvPr>
        </p:nvSpPr>
        <p:spPr>
          <a:xfrm>
            <a:off x="668867" y="1678666"/>
            <a:ext cx="4088190" cy="2369093"/>
          </a:xfrm>
        </p:spPr>
        <p:txBody>
          <a:bodyPr>
            <a:normAutofit/>
          </a:bodyPr>
          <a:lstStyle/>
          <a:p>
            <a:r>
              <a:rPr lang="el-GR" sz="4100" b="1" dirty="0"/>
              <a:t>Εξέλιξη ΧΝΝ</a:t>
            </a:r>
            <a:br>
              <a:rPr lang="el-GR" sz="4100" b="1" dirty="0"/>
            </a:br>
            <a:r>
              <a:rPr lang="el-GR" sz="4100" b="1" dirty="0"/>
              <a:t>Λευκωματουρία </a:t>
            </a:r>
            <a:r>
              <a:rPr lang="en-US" sz="4100" b="1" dirty="0"/>
              <a:t>vs eGFR</a:t>
            </a:r>
            <a:endParaRPr lang="el-GR" sz="4100" b="1" dirty="0"/>
          </a:p>
        </p:txBody>
      </p:sp>
      <p:sp>
        <p:nvSpPr>
          <p:cNvPr id="3" name="Subtitle 2">
            <a:extLst>
              <a:ext uri="{FF2B5EF4-FFF2-40B4-BE49-F238E27FC236}">
                <a16:creationId xmlns:a16="http://schemas.microsoft.com/office/drawing/2014/main" id="{34382C35-C26F-6433-A6AB-C32485C53593}"/>
              </a:ext>
            </a:extLst>
          </p:cNvPr>
          <p:cNvSpPr>
            <a:spLocks noGrp="1"/>
          </p:cNvSpPr>
          <p:nvPr>
            <p:ph type="subTitle" idx="1"/>
          </p:nvPr>
        </p:nvSpPr>
        <p:spPr>
          <a:xfrm>
            <a:off x="677335" y="4050831"/>
            <a:ext cx="4079721" cy="1096901"/>
          </a:xfrm>
        </p:spPr>
        <p:txBody>
          <a:bodyPr>
            <a:normAutofit/>
          </a:bodyPr>
          <a:lstStyle/>
          <a:p>
            <a:r>
              <a:rPr lang="el-GR" sz="1600"/>
              <a:t>Αθανασία Καποτά</a:t>
            </a:r>
          </a:p>
          <a:p>
            <a:r>
              <a:rPr lang="el-GR" sz="1600"/>
              <a:t>Επικουρική Επιμελήτρια Νεφρολόγος</a:t>
            </a:r>
          </a:p>
          <a:p>
            <a:r>
              <a:rPr lang="el-GR" sz="1600"/>
              <a:t>ΓΝΑ Ιπποκράτειο</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23755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9A4C-56B2-890C-A58C-DDC80EFBC0CE}"/>
              </a:ext>
            </a:extLst>
          </p:cNvPr>
          <p:cNvSpPr>
            <a:spLocks noGrp="1"/>
          </p:cNvSpPr>
          <p:nvPr>
            <p:ph type="title"/>
          </p:nvPr>
        </p:nvSpPr>
        <p:spPr/>
        <p:txBody>
          <a:bodyPr/>
          <a:lstStyle/>
          <a:p>
            <a:r>
              <a:rPr lang="el-GR" b="1" dirty="0"/>
              <a:t>Προβληματισμοί</a:t>
            </a:r>
          </a:p>
        </p:txBody>
      </p:sp>
      <p:sp>
        <p:nvSpPr>
          <p:cNvPr id="3" name="Content Placeholder 2">
            <a:extLst>
              <a:ext uri="{FF2B5EF4-FFF2-40B4-BE49-F238E27FC236}">
                <a16:creationId xmlns:a16="http://schemas.microsoft.com/office/drawing/2014/main" id="{59FAB4EB-2CC5-BAAD-730C-3686E6033523}"/>
              </a:ext>
            </a:extLst>
          </p:cNvPr>
          <p:cNvSpPr>
            <a:spLocks noGrp="1"/>
          </p:cNvSpPr>
          <p:nvPr>
            <p:ph idx="1"/>
          </p:nvPr>
        </p:nvSpPr>
        <p:spPr>
          <a:xfrm>
            <a:off x="677333" y="1545772"/>
            <a:ext cx="10837333" cy="4844142"/>
          </a:xfrm>
        </p:spPr>
        <p:txBody>
          <a:bodyPr>
            <a:normAutofit/>
          </a:bodyPr>
          <a:lstStyle/>
          <a:p>
            <a:r>
              <a:rPr lang="el-GR" dirty="0"/>
              <a:t>Μήπως η λευκωματουρία είναι παράγοντας κινδύνου εξέλιξης της νεφρικής νόσου και μέσω αυτού σχετίζεται με τον αυξημένο καρδιαγγειακό κίνδυνο</a:t>
            </a:r>
            <a:endParaRPr lang="en-US" dirty="0"/>
          </a:p>
          <a:p>
            <a:endParaRPr lang="el-GR" dirty="0"/>
          </a:p>
          <a:p>
            <a:r>
              <a:rPr lang="el-GR" dirty="0"/>
              <a:t>Ο </a:t>
            </a:r>
            <a:r>
              <a:rPr lang="el-GR" dirty="0" err="1"/>
              <a:t>eGFR</a:t>
            </a:r>
            <a:r>
              <a:rPr lang="el-GR" dirty="0"/>
              <a:t> φαίνεται να είναι ισχυρότερος προγνωστικός παράγοντας θνησιμότητας σε σύγκριση με την </a:t>
            </a:r>
            <a:r>
              <a:rPr lang="el-GR" dirty="0" err="1"/>
              <a:t>Cr</a:t>
            </a:r>
            <a:r>
              <a:rPr lang="el-GR" dirty="0"/>
              <a:t> ή την παρουσία </a:t>
            </a:r>
            <a:r>
              <a:rPr lang="el-GR" dirty="0" err="1"/>
              <a:t>πρωτεϊνουρίας</a:t>
            </a:r>
            <a:r>
              <a:rPr lang="el-GR" dirty="0"/>
              <a:t>.</a:t>
            </a:r>
            <a:endParaRPr lang="en-US" dirty="0"/>
          </a:p>
          <a:p>
            <a:endParaRPr lang="en-US" dirty="0"/>
          </a:p>
          <a:p>
            <a:r>
              <a:rPr lang="en-US" dirty="0"/>
              <a:t>H</a:t>
            </a:r>
            <a:r>
              <a:rPr lang="el-GR" dirty="0"/>
              <a:t> </a:t>
            </a:r>
            <a:r>
              <a:rPr lang="el-GR" dirty="0" err="1"/>
              <a:t>μικρολευκωματινουρία</a:t>
            </a:r>
            <a:r>
              <a:rPr lang="el-GR" dirty="0"/>
              <a:t> υποδηλώνει ενδοθηλιακή δυσλειτουργία και σχετίζεται με αυξημένο κίνδυνο για καρδιαγγειακά συμβάντα, το επίπεδό της σχετίζεται περισσότερο με το επίπεδο της αρτηριακής πίεσης και τον </a:t>
            </a:r>
            <a:r>
              <a:rPr lang="el-GR" dirty="0" err="1"/>
              <a:t>γλυκαιμικό</a:t>
            </a:r>
            <a:r>
              <a:rPr lang="el-GR" dirty="0"/>
              <a:t> έλεγχο παρά άμεσα με την </a:t>
            </a:r>
            <a:r>
              <a:rPr lang="el-GR" dirty="0" err="1"/>
              <a:t>παθοφυσιολογία</a:t>
            </a:r>
            <a:r>
              <a:rPr lang="el-GR" dirty="0"/>
              <a:t> της αθηροσκλήρωσης.</a:t>
            </a:r>
            <a:endParaRPr lang="en-US" dirty="0"/>
          </a:p>
          <a:p>
            <a:endParaRPr lang="en-US" dirty="0"/>
          </a:p>
          <a:p>
            <a:r>
              <a:rPr lang="el-GR" dirty="0"/>
              <a:t>Μήπως η λευκωματουρία είναι </a:t>
            </a:r>
            <a:r>
              <a:rPr lang="el-GR" dirty="0" err="1"/>
              <a:t>βιοδείκτης</a:t>
            </a:r>
            <a:r>
              <a:rPr lang="el-GR" dirty="0"/>
              <a:t> της υποκείμενης συστηματικής νόσου ή εμπλέκεται στο αιτιολογικό μονοπάτι της καρδιαγγειακής νόσου </a:t>
            </a:r>
          </a:p>
        </p:txBody>
      </p:sp>
      <p:sp>
        <p:nvSpPr>
          <p:cNvPr id="4" name="Rectangle 1">
            <a:extLst>
              <a:ext uri="{FF2B5EF4-FFF2-40B4-BE49-F238E27FC236}">
                <a16:creationId xmlns:a16="http://schemas.microsoft.com/office/drawing/2014/main" id="{22F4A1CF-906B-F5C6-2FC2-31262E41B0BD}"/>
              </a:ext>
            </a:extLst>
          </p:cNvPr>
          <p:cNvSpPr>
            <a:spLocks noChangeArrowheads="1"/>
          </p:cNvSpPr>
          <p:nvPr/>
        </p:nvSpPr>
        <p:spPr bwMode="auto">
          <a:xfrm>
            <a:off x="6525589" y="3140502"/>
            <a:ext cx="4898777"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l-GR" sz="900" dirty="0">
                <a:latin typeface="+mn-lt"/>
              </a:rPr>
              <a:t>J women Health </a:t>
            </a:r>
            <a:r>
              <a:rPr kumimoji="0" lang="el-GR" altLang="el-GR" sz="900" i="0" u="none" strike="noStrike" cap="none" normalizeH="0" baseline="0" dirty="0" err="1">
                <a:ln>
                  <a:noFill/>
                </a:ln>
                <a:effectLst/>
                <a:latin typeface="+mn-lt"/>
              </a:rPr>
              <a:t>Kidney</a:t>
            </a:r>
            <a:r>
              <a:rPr kumimoji="0" lang="el-GR" altLang="el-GR" sz="900" i="0" u="none" strike="noStrike" cap="none" normalizeH="0" baseline="0" dirty="0">
                <a:ln>
                  <a:noFill/>
                </a:ln>
                <a:effectLst/>
                <a:latin typeface="+mn-lt"/>
              </a:rPr>
              <a:t> </a:t>
            </a:r>
            <a:r>
              <a:rPr kumimoji="0" lang="el-GR" altLang="el-GR" sz="900" i="0" u="none" strike="noStrike" cap="none" normalizeH="0" baseline="0" dirty="0" err="1">
                <a:ln>
                  <a:noFill/>
                </a:ln>
                <a:effectLst/>
                <a:latin typeface="+mn-lt"/>
              </a:rPr>
              <a:t>dysfunction</a:t>
            </a:r>
            <a:r>
              <a:rPr kumimoji="0" lang="el-GR" altLang="el-GR" sz="900" i="0" u="none" strike="noStrike" cap="none" normalizeH="0" baseline="0" dirty="0">
                <a:ln>
                  <a:noFill/>
                </a:ln>
                <a:effectLst/>
                <a:latin typeface="+mn-lt"/>
              </a:rPr>
              <a:t>, </a:t>
            </a:r>
            <a:r>
              <a:rPr kumimoji="0" lang="el-GR" altLang="el-GR" sz="900" i="0" u="none" strike="noStrike" cap="none" normalizeH="0" baseline="0" dirty="0" err="1">
                <a:ln>
                  <a:noFill/>
                </a:ln>
                <a:effectLst/>
                <a:latin typeface="+mn-lt"/>
              </a:rPr>
              <a:t>cardiorespiratory</a:t>
            </a:r>
            <a:r>
              <a:rPr kumimoji="0" lang="el-GR" altLang="el-GR" sz="900" i="0" u="none" strike="noStrike" cap="none" normalizeH="0" baseline="0" dirty="0">
                <a:ln>
                  <a:noFill/>
                </a:ln>
                <a:effectLst/>
                <a:latin typeface="+mn-lt"/>
              </a:rPr>
              <a:t> </a:t>
            </a:r>
            <a:r>
              <a:rPr kumimoji="0" lang="el-GR" altLang="el-GR" sz="900" i="0" u="none" strike="noStrike" cap="none" normalizeH="0" baseline="0" dirty="0" err="1">
                <a:ln>
                  <a:noFill/>
                </a:ln>
                <a:effectLst/>
                <a:latin typeface="+mn-lt"/>
              </a:rPr>
              <a:t>fitness</a:t>
            </a:r>
            <a:r>
              <a:rPr kumimoji="0" lang="el-GR" altLang="el-GR" sz="900" i="0" u="none" strike="noStrike" cap="none" normalizeH="0" baseline="0" dirty="0">
                <a:ln>
                  <a:noFill/>
                </a:ln>
                <a:effectLst/>
                <a:latin typeface="+mn-lt"/>
              </a:rPr>
              <a:t>, and the </a:t>
            </a:r>
            <a:r>
              <a:rPr kumimoji="0" lang="el-GR" altLang="el-GR" sz="900" i="0" u="none" strike="noStrike" cap="none" normalizeH="0" baseline="0" dirty="0" err="1">
                <a:ln>
                  <a:noFill/>
                </a:ln>
                <a:effectLst/>
                <a:latin typeface="+mn-lt"/>
              </a:rPr>
              <a:t>risk</a:t>
            </a:r>
            <a:r>
              <a:rPr kumimoji="0" lang="el-GR" altLang="el-GR" sz="900" i="0" u="none" strike="noStrike" cap="none" normalizeH="0" baseline="0" dirty="0">
                <a:ln>
                  <a:noFill/>
                </a:ln>
                <a:effectLst/>
                <a:latin typeface="+mn-lt"/>
              </a:rPr>
              <a:t> of </a:t>
            </a:r>
            <a:r>
              <a:rPr kumimoji="0" lang="el-GR" altLang="el-GR" sz="900" i="0" u="none" strike="noStrike" cap="none" normalizeH="0" baseline="0" dirty="0" err="1">
                <a:ln>
                  <a:noFill/>
                </a:ln>
                <a:effectLst/>
                <a:latin typeface="+mn-lt"/>
              </a:rPr>
              <a:t>death</a:t>
            </a:r>
            <a:r>
              <a:rPr kumimoji="0" lang="el-GR" altLang="el-GR" sz="900" i="0" u="none" strike="noStrike" cap="none" normalizeH="0" baseline="0" dirty="0">
                <a:ln>
                  <a:noFill/>
                </a:ln>
                <a:effectLst/>
                <a:latin typeface="+mn-lt"/>
              </a:rPr>
              <a:t> in </a:t>
            </a:r>
            <a:r>
              <a:rPr kumimoji="0" lang="el-GR" altLang="el-GR" sz="900" i="0" u="none" strike="noStrike" cap="none" normalizeH="0" baseline="0" dirty="0" err="1">
                <a:ln>
                  <a:noFill/>
                </a:ln>
                <a:effectLst/>
                <a:latin typeface="+mn-lt"/>
              </a:rPr>
              <a:t>women</a:t>
            </a:r>
            <a:endParaRPr kumimoji="0" lang="el-GR" altLang="el-GR" sz="900" i="0" u="none" strike="noStrike" cap="none" normalizeH="0" baseline="0" dirty="0">
              <a:ln>
                <a:noFill/>
              </a:ln>
              <a:effectLst/>
              <a:latin typeface="+mn-lt"/>
            </a:endParaRPr>
          </a:p>
          <a:p>
            <a:pPr defTabSz="914400"/>
            <a:r>
              <a:rPr kumimoji="0" lang="el-GR" altLang="el-GR" sz="900" i="0" u="none" strike="noStrike" cap="none" normalizeH="0" baseline="0" dirty="0" err="1">
                <a:ln>
                  <a:noFill/>
                </a:ln>
                <a:effectLst/>
                <a:latin typeface="+mn-lt"/>
                <a:hlinkClick r:id="rId2">
                  <a:extLst>
                    <a:ext uri="{A12FA001-AC4F-418D-AE19-62706E023703}">
                      <ahyp:hlinkClr xmlns:ahyp="http://schemas.microsoft.com/office/drawing/2018/hyperlinkcolor" val="tx"/>
                    </a:ext>
                  </a:extLst>
                </a:hlinkClick>
              </a:rPr>
              <a:t>Martha</a:t>
            </a:r>
            <a:r>
              <a:rPr kumimoji="0" lang="el-GR" altLang="el-GR" sz="900" i="0" u="none" strike="noStrike" cap="none" normalizeH="0" baseline="0" dirty="0">
                <a:ln>
                  <a:noFill/>
                </a:ln>
                <a:effectLst/>
                <a:latin typeface="+mn-lt"/>
                <a:hlinkClick r:id="rId2">
                  <a:extLst>
                    <a:ext uri="{A12FA001-AC4F-418D-AE19-62706E023703}">
                      <ahyp:hlinkClr xmlns:ahyp="http://schemas.microsoft.com/office/drawing/2018/hyperlinkcolor" val="tx"/>
                    </a:ext>
                  </a:extLst>
                </a:hlinkClick>
              </a:rPr>
              <a:t> </a:t>
            </a:r>
            <a:r>
              <a:rPr kumimoji="0" lang="el-GR" altLang="el-GR" sz="900" i="0" u="none" strike="noStrike" cap="none" normalizeH="0" baseline="0" dirty="0" err="1">
                <a:ln>
                  <a:noFill/>
                </a:ln>
                <a:effectLst/>
                <a:latin typeface="+mn-lt"/>
                <a:hlinkClick r:id="rId2">
                  <a:extLst>
                    <a:ext uri="{A12FA001-AC4F-418D-AE19-62706E023703}">
                      <ahyp:hlinkClr xmlns:ahyp="http://schemas.microsoft.com/office/drawing/2018/hyperlinkcolor" val="tx"/>
                    </a:ext>
                  </a:extLst>
                </a:hlinkClick>
              </a:rPr>
              <a:t>Gulati</a:t>
            </a:r>
            <a:r>
              <a:rPr kumimoji="0" lang="el-GR" altLang="el-GR" sz="900" i="0" u="none" strike="noStrike" cap="none" normalizeH="0" baseline="30000" dirty="0">
                <a:ln>
                  <a:noFill/>
                </a:ln>
                <a:effectLst/>
                <a:latin typeface="+mn-lt"/>
              </a:rPr>
              <a:t>   </a:t>
            </a:r>
            <a:r>
              <a:rPr lang="el-GR" altLang="el-GR" sz="900" dirty="0" err="1">
                <a:latin typeface="+mn-lt"/>
              </a:rPr>
              <a:t>Epub</a:t>
            </a:r>
            <a:r>
              <a:rPr lang="el-GR" altLang="el-GR" sz="900" dirty="0">
                <a:latin typeface="+mn-lt"/>
              </a:rPr>
              <a:t> 2012 </a:t>
            </a:r>
            <a:r>
              <a:rPr lang="el-GR" altLang="el-GR" sz="900" dirty="0" err="1">
                <a:latin typeface="+mn-lt"/>
              </a:rPr>
              <a:t>Apr</a:t>
            </a:r>
            <a:r>
              <a:rPr lang="el-GR" altLang="el-GR" sz="900" dirty="0">
                <a:latin typeface="+mn-lt"/>
              </a:rPr>
              <a:t> 5.</a:t>
            </a:r>
            <a:endParaRPr lang="en-US" altLang="el-GR" sz="900" dirty="0">
              <a:latin typeface="+mn-lt"/>
            </a:endParaRPr>
          </a:p>
        </p:txBody>
      </p:sp>
      <p:sp>
        <p:nvSpPr>
          <p:cNvPr id="5" name="Rectangle 2">
            <a:extLst>
              <a:ext uri="{FF2B5EF4-FFF2-40B4-BE49-F238E27FC236}">
                <a16:creationId xmlns:a16="http://schemas.microsoft.com/office/drawing/2014/main" id="{9FBE2566-7368-FD35-A969-D40D836DBFDC}"/>
              </a:ext>
            </a:extLst>
          </p:cNvPr>
          <p:cNvSpPr>
            <a:spLocks noChangeArrowheads="1"/>
          </p:cNvSpPr>
          <p:nvPr/>
        </p:nvSpPr>
        <p:spPr bwMode="auto">
          <a:xfrm>
            <a:off x="6428672" y="4824772"/>
            <a:ext cx="569066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l-GR" sz="900" i="0" strike="noStrike" cap="none" normalizeH="0" baseline="0" dirty="0" err="1">
                <a:ln>
                  <a:noFill/>
                </a:ln>
                <a:effectLst/>
                <a:latin typeface="+mn-lt"/>
              </a:rPr>
              <a:t>Curr</a:t>
            </a:r>
            <a:r>
              <a:rPr kumimoji="0" lang="en-US" altLang="el-GR" sz="900" i="0" strike="noStrike" cap="none" normalizeH="0" baseline="0" dirty="0">
                <a:ln>
                  <a:noFill/>
                </a:ln>
                <a:effectLst/>
                <a:latin typeface="+mn-lt"/>
              </a:rPr>
              <a:t> </a:t>
            </a:r>
            <a:r>
              <a:rPr kumimoji="0" lang="en-US" altLang="el-GR" sz="900" i="0" strike="noStrike" cap="none" normalizeH="0" baseline="0" dirty="0" err="1">
                <a:ln>
                  <a:noFill/>
                </a:ln>
                <a:effectLst/>
                <a:latin typeface="+mn-lt"/>
              </a:rPr>
              <a:t>Vasc</a:t>
            </a:r>
            <a:r>
              <a:rPr kumimoji="0" lang="en-US" altLang="el-GR" sz="900" i="0" strike="noStrike" cap="none" normalizeH="0" baseline="0" dirty="0">
                <a:ln>
                  <a:noFill/>
                </a:ln>
                <a:effectLst/>
                <a:latin typeface="+mn-lt"/>
              </a:rPr>
              <a:t> </a:t>
            </a:r>
            <a:r>
              <a:rPr kumimoji="0" lang="en-US" altLang="el-GR" sz="900" i="0" strike="noStrike" cap="none" normalizeH="0" baseline="0" dirty="0" err="1">
                <a:ln>
                  <a:noFill/>
                </a:ln>
                <a:effectLst/>
                <a:latin typeface="+mn-lt"/>
              </a:rPr>
              <a:t>Pharmacol</a:t>
            </a:r>
            <a:r>
              <a:rPr kumimoji="0" lang="el-GR" altLang="el-GR" sz="900" i="0" strike="noStrike" cap="none" normalizeH="0" baseline="0" dirty="0">
                <a:ln>
                  <a:noFill/>
                </a:ln>
                <a:effectLst/>
                <a:latin typeface="+mn-lt"/>
              </a:rPr>
              <a:t> </a:t>
            </a:r>
            <a:r>
              <a:rPr kumimoji="0" lang="el-GR" altLang="el-GR" sz="900" i="0" strike="noStrike" cap="none" normalizeH="0" baseline="0" dirty="0" err="1">
                <a:ln>
                  <a:noFill/>
                </a:ln>
                <a:effectLst/>
                <a:latin typeface="+mn-lt"/>
              </a:rPr>
              <a:t>Serum</a:t>
            </a:r>
            <a:r>
              <a:rPr kumimoji="0" lang="el-GR" altLang="el-GR" sz="900" i="0" strike="noStrike" cap="none" normalizeH="0" baseline="0" dirty="0">
                <a:ln>
                  <a:noFill/>
                </a:ln>
                <a:effectLst/>
                <a:latin typeface="+mn-lt"/>
              </a:rPr>
              <a:t> </a:t>
            </a:r>
            <a:r>
              <a:rPr kumimoji="0" lang="el-GR" altLang="el-GR" sz="900" i="0" strike="noStrike" cap="none" normalizeH="0" baseline="0" dirty="0" err="1">
                <a:ln>
                  <a:noFill/>
                </a:ln>
                <a:effectLst/>
                <a:latin typeface="+mn-lt"/>
              </a:rPr>
              <a:t>creatinine</a:t>
            </a:r>
            <a:r>
              <a:rPr kumimoji="0" lang="el-GR" altLang="el-GR" sz="900" i="0" strike="noStrike" cap="none" normalizeH="0" baseline="0" dirty="0">
                <a:ln>
                  <a:noFill/>
                </a:ln>
                <a:effectLst/>
                <a:latin typeface="+mn-lt"/>
              </a:rPr>
              <a:t> </a:t>
            </a:r>
            <a:r>
              <a:rPr kumimoji="0" lang="el-GR" altLang="el-GR" sz="900" i="0" strike="noStrike" cap="none" normalizeH="0" baseline="0" dirty="0" err="1">
                <a:ln>
                  <a:noFill/>
                </a:ln>
                <a:effectLst/>
                <a:latin typeface="+mn-lt"/>
              </a:rPr>
              <a:t>vs</a:t>
            </a:r>
            <a:r>
              <a:rPr kumimoji="0" lang="el-GR" altLang="el-GR" sz="900" i="0" strike="noStrike" cap="none" normalizeH="0" baseline="0" dirty="0">
                <a:ln>
                  <a:noFill/>
                </a:ln>
                <a:effectLst/>
                <a:latin typeface="+mn-lt"/>
              </a:rPr>
              <a:t>. </a:t>
            </a:r>
            <a:r>
              <a:rPr kumimoji="0" lang="el-GR" altLang="el-GR" sz="900" i="0" strike="noStrike" cap="none" normalizeH="0" baseline="0" dirty="0" err="1">
                <a:ln>
                  <a:noFill/>
                </a:ln>
                <a:effectLst/>
                <a:latin typeface="+mn-lt"/>
              </a:rPr>
              <a:t>albuminuria</a:t>
            </a:r>
            <a:r>
              <a:rPr kumimoji="0" lang="el-GR" altLang="el-GR" sz="900" i="0" strike="noStrike" cap="none" normalizeH="0" baseline="0" dirty="0">
                <a:ln>
                  <a:noFill/>
                </a:ln>
                <a:effectLst/>
                <a:latin typeface="+mn-lt"/>
              </a:rPr>
              <a:t> </a:t>
            </a:r>
            <a:r>
              <a:rPr kumimoji="0" lang="el-GR" altLang="el-GR" sz="900" i="0" strike="noStrike" cap="none" normalizeH="0" baseline="0" dirty="0" err="1">
                <a:ln>
                  <a:noFill/>
                </a:ln>
                <a:effectLst/>
                <a:latin typeface="+mn-lt"/>
              </a:rPr>
              <a:t>as</a:t>
            </a:r>
            <a:r>
              <a:rPr kumimoji="0" lang="el-GR" altLang="el-GR" sz="900" i="0" strike="noStrike" cap="none" normalizeH="0" baseline="0" dirty="0">
                <a:ln>
                  <a:noFill/>
                </a:ln>
                <a:effectLst/>
                <a:latin typeface="+mn-lt"/>
              </a:rPr>
              <a:t> </a:t>
            </a:r>
            <a:r>
              <a:rPr kumimoji="0" lang="el-GR" altLang="el-GR" sz="900" i="0" strike="noStrike" cap="none" normalizeH="0" baseline="0" dirty="0" err="1">
                <a:ln>
                  <a:noFill/>
                </a:ln>
                <a:effectLst/>
                <a:latin typeface="+mn-lt"/>
              </a:rPr>
              <a:t>biomarkers</a:t>
            </a:r>
            <a:r>
              <a:rPr kumimoji="0" lang="el-GR" altLang="el-GR" sz="900" i="0" strike="noStrike" cap="none" normalizeH="0" baseline="0" dirty="0">
                <a:ln>
                  <a:noFill/>
                </a:ln>
                <a:effectLst/>
                <a:latin typeface="+mn-lt"/>
              </a:rPr>
              <a:t> for the </a:t>
            </a:r>
            <a:r>
              <a:rPr kumimoji="0" lang="el-GR" altLang="el-GR" sz="900" i="0" strike="noStrike" cap="none" normalizeH="0" baseline="0" dirty="0" err="1">
                <a:ln>
                  <a:noFill/>
                </a:ln>
                <a:effectLst/>
                <a:latin typeface="+mn-lt"/>
              </a:rPr>
              <a:t>estimation</a:t>
            </a:r>
            <a:r>
              <a:rPr kumimoji="0" lang="el-GR" altLang="el-GR" sz="900" i="0" strike="noStrike" cap="none" normalizeH="0" baseline="0" dirty="0">
                <a:ln>
                  <a:noFill/>
                </a:ln>
                <a:effectLst/>
                <a:latin typeface="+mn-lt"/>
              </a:rPr>
              <a:t> of </a:t>
            </a:r>
            <a:r>
              <a:rPr kumimoji="0" lang="el-GR" altLang="el-GR" sz="900" i="0" strike="noStrike" cap="none" normalizeH="0" baseline="0" dirty="0" err="1">
                <a:ln>
                  <a:noFill/>
                </a:ln>
                <a:effectLst/>
                <a:latin typeface="+mn-lt"/>
              </a:rPr>
              <a:t>cardiovascular</a:t>
            </a:r>
            <a:r>
              <a:rPr kumimoji="0" lang="el-GR" altLang="el-GR" sz="900" i="0" strike="noStrike" cap="none" normalizeH="0" baseline="0" dirty="0">
                <a:ln>
                  <a:noFill/>
                </a:ln>
                <a:effectLst/>
                <a:latin typeface="+mn-lt"/>
              </a:rPr>
              <a:t> </a:t>
            </a:r>
            <a:r>
              <a:rPr kumimoji="0" lang="el-GR" altLang="el-GR" sz="900" i="0" strike="noStrike" cap="none" normalizeH="0" baseline="0" dirty="0" err="1">
                <a:ln>
                  <a:noFill/>
                </a:ln>
                <a:effectLst/>
                <a:latin typeface="+mn-lt"/>
              </a:rPr>
              <a:t>risk</a:t>
            </a:r>
            <a:endParaRPr kumimoji="0" lang="el-GR" altLang="el-GR" sz="900" i="0" strike="noStrike" cap="none" normalizeH="0" baseline="0" dirty="0">
              <a:ln>
                <a:noFill/>
              </a:ln>
              <a:effectLst/>
              <a:latin typeface="+mn-lt"/>
            </a:endParaRPr>
          </a:p>
          <a:p>
            <a:pPr defTabSz="914400"/>
            <a:r>
              <a:rPr kumimoji="0" lang="el-GR" altLang="el-GR" sz="900" i="0" strike="noStrike" cap="none" normalizeH="0" baseline="0" dirty="0" err="1">
                <a:ln>
                  <a:noFill/>
                </a:ln>
                <a:effectLst/>
                <a:latin typeface="+mn-lt"/>
                <a:hlinkClick r:id="rId3">
                  <a:extLst>
                    <a:ext uri="{A12FA001-AC4F-418D-AE19-62706E023703}">
                      <ahyp:hlinkClr xmlns:ahyp="http://schemas.microsoft.com/office/drawing/2018/hyperlinkcolor" val="tx"/>
                    </a:ext>
                  </a:extLst>
                </a:hlinkClick>
              </a:rPr>
              <a:t>Rigas</a:t>
            </a:r>
            <a:r>
              <a:rPr kumimoji="0" lang="el-GR" altLang="el-GR" sz="900" i="0" strike="noStrike" cap="none" normalizeH="0" baseline="0" dirty="0">
                <a:ln>
                  <a:noFill/>
                </a:ln>
                <a:effectLst/>
                <a:latin typeface="+mn-lt"/>
                <a:hlinkClick r:id="rId3">
                  <a:extLst>
                    <a:ext uri="{A12FA001-AC4F-418D-AE19-62706E023703}">
                      <ahyp:hlinkClr xmlns:ahyp="http://schemas.microsoft.com/office/drawing/2018/hyperlinkcolor" val="tx"/>
                    </a:ext>
                  </a:extLst>
                </a:hlinkClick>
              </a:rPr>
              <a:t> G </a:t>
            </a:r>
            <a:r>
              <a:rPr kumimoji="0" lang="el-GR" altLang="el-GR" sz="900" i="0" strike="noStrike" cap="none" normalizeH="0" baseline="0" dirty="0" err="1">
                <a:ln>
                  <a:noFill/>
                </a:ln>
                <a:effectLst/>
                <a:latin typeface="+mn-lt"/>
                <a:hlinkClick r:id="rId3">
                  <a:extLst>
                    <a:ext uri="{A12FA001-AC4F-418D-AE19-62706E023703}">
                      <ahyp:hlinkClr xmlns:ahyp="http://schemas.microsoft.com/office/drawing/2018/hyperlinkcolor" val="tx"/>
                    </a:ext>
                  </a:extLst>
                </a:hlinkClick>
              </a:rPr>
              <a:t>Kalaitzidis</a:t>
            </a:r>
            <a:r>
              <a:rPr kumimoji="0" lang="el-GR" altLang="el-GR" sz="900" i="0" strike="noStrike" cap="none" normalizeH="0" baseline="30000" dirty="0">
                <a:ln>
                  <a:noFill/>
                </a:ln>
                <a:effectLst/>
                <a:latin typeface="+mn-lt"/>
              </a:rPr>
              <a:t> </a:t>
            </a:r>
            <a:r>
              <a:rPr kumimoji="0" lang="el-GR" altLang="el-GR" sz="900" i="0" strike="noStrike" cap="none" normalizeH="0" baseline="30000" dirty="0">
                <a:ln>
                  <a:noFill/>
                </a:ln>
                <a:effectLst/>
                <a:latin typeface="+mn-lt"/>
                <a:hlinkClick r:id="rId4" tooltip="Department of Medicine, Hypertensive Diseases Unit, University of Chicago, Pritzker School of Medicine, Chicago, IL 60637, USA.">
                  <a:extLst>
                    <a:ext uri="{A12FA001-AC4F-418D-AE19-62706E023703}">
                      <ahyp:hlinkClr xmlns:ahyp="http://schemas.microsoft.com/office/drawing/2018/hyperlinkcolor" val="tx"/>
                    </a:ext>
                  </a:extLst>
                </a:hlinkClick>
              </a:rPr>
              <a:t>1</a:t>
            </a:r>
            <a:r>
              <a:rPr kumimoji="0" lang="el-GR" altLang="el-GR" sz="900" i="0" strike="noStrike" cap="none" normalizeH="0" baseline="0" dirty="0">
                <a:ln>
                  <a:noFill/>
                </a:ln>
                <a:effectLst/>
                <a:latin typeface="+mn-lt"/>
              </a:rPr>
              <a:t>, </a:t>
            </a:r>
            <a:r>
              <a:rPr kumimoji="0" lang="el-GR" altLang="el-GR" sz="900" i="0" strike="noStrike" cap="none" normalizeH="0" baseline="0" dirty="0" err="1">
                <a:ln>
                  <a:noFill/>
                </a:ln>
                <a:effectLst/>
                <a:latin typeface="+mn-lt"/>
                <a:hlinkClick r:id="rId5">
                  <a:extLst>
                    <a:ext uri="{A12FA001-AC4F-418D-AE19-62706E023703}">
                      <ahyp:hlinkClr xmlns:ahyp="http://schemas.microsoft.com/office/drawing/2018/hyperlinkcolor" val="tx"/>
                    </a:ext>
                  </a:extLst>
                </a:hlinkClick>
              </a:rPr>
              <a:t>George</a:t>
            </a:r>
            <a:r>
              <a:rPr kumimoji="0" lang="el-GR" altLang="el-GR" sz="900" i="0" strike="noStrike" cap="none" normalizeH="0" baseline="0" dirty="0">
                <a:ln>
                  <a:noFill/>
                </a:ln>
                <a:effectLst/>
                <a:latin typeface="+mn-lt"/>
                <a:hlinkClick r:id="rId5">
                  <a:extLst>
                    <a:ext uri="{A12FA001-AC4F-418D-AE19-62706E023703}">
                      <ahyp:hlinkClr xmlns:ahyp="http://schemas.microsoft.com/office/drawing/2018/hyperlinkcolor" val="tx"/>
                    </a:ext>
                  </a:extLst>
                </a:hlinkClick>
              </a:rPr>
              <a:t> L Bakris</a:t>
            </a:r>
            <a:r>
              <a:rPr lang="el-GR" altLang="el-GR" sz="900" dirty="0">
                <a:latin typeface="+mn-lt"/>
              </a:rPr>
              <a:t>2010 </a:t>
            </a:r>
            <a:r>
              <a:rPr lang="el-GR" altLang="el-GR" sz="900" dirty="0" err="1">
                <a:latin typeface="+mn-lt"/>
              </a:rPr>
              <a:t>Sep</a:t>
            </a:r>
            <a:endParaRPr lang="el-GR" altLang="el-GR" sz="900" dirty="0">
              <a:latin typeface="+mn-lt"/>
            </a:endParaRPr>
          </a:p>
        </p:txBody>
      </p:sp>
      <p:sp>
        <p:nvSpPr>
          <p:cNvPr id="6" name="Rectangle 3">
            <a:extLst>
              <a:ext uri="{FF2B5EF4-FFF2-40B4-BE49-F238E27FC236}">
                <a16:creationId xmlns:a16="http://schemas.microsoft.com/office/drawing/2014/main" id="{1298E689-1596-D5B8-380F-D60B4C541A25}"/>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l-GR" altLang="el-GR" sz="1200" b="0" i="0" u="none" strike="noStrike" cap="none" normalizeH="0" baseline="0">
                <a:ln>
                  <a:noFill/>
                </a:ln>
                <a:solidFill>
                  <a:srgbClr val="0071BC"/>
                </a:solidFill>
                <a:effectLst/>
                <a:latin typeface="BlinkMacSystemFon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24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3DB7-5553-FF13-CA67-995BEAC09A3E}"/>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1FED29EE-1DFB-8376-316A-82E6EE177348}"/>
              </a:ext>
            </a:extLst>
          </p:cNvPr>
          <p:cNvSpPr>
            <a:spLocks noGrp="1"/>
          </p:cNvSpPr>
          <p:nvPr>
            <p:ph idx="1"/>
          </p:nvPr>
        </p:nvSpPr>
        <p:spPr>
          <a:xfrm>
            <a:off x="677333" y="2437705"/>
            <a:ext cx="7048861" cy="3810695"/>
          </a:xfrm>
        </p:spPr>
        <p:txBody>
          <a:bodyPr>
            <a:normAutofit lnSpcReduction="10000"/>
          </a:bodyPr>
          <a:lstStyle/>
          <a:p>
            <a:r>
              <a:rPr lang="en-US" b="0" i="0" dirty="0">
                <a:solidFill>
                  <a:srgbClr val="1F1F1F"/>
                </a:solidFill>
                <a:effectLst/>
                <a:latin typeface="ElsevierGulliver"/>
              </a:rPr>
              <a:t>706 patients</a:t>
            </a:r>
            <a:endParaRPr lang="en-US" b="0" i="0" dirty="0">
              <a:solidFill>
                <a:srgbClr val="212121"/>
              </a:solidFill>
              <a:effectLst/>
              <a:latin typeface="BlinkMacSystemFont"/>
            </a:endParaRPr>
          </a:p>
          <a:p>
            <a:r>
              <a:rPr lang="en-US" b="0" i="0" dirty="0">
                <a:solidFill>
                  <a:srgbClr val="212121"/>
                </a:solidFill>
                <a:effectLst/>
                <a:latin typeface="BlinkMacSystemFont"/>
              </a:rPr>
              <a:t>Levels of urinary albumin excretion, but not reduced eGFR, were associated with increased arterial stiffness, left ventricular mass and atherosclerosis in patients with type 2 diabetes</a:t>
            </a:r>
          </a:p>
          <a:p>
            <a:r>
              <a:rPr lang="en-US" b="0" i="0" dirty="0">
                <a:solidFill>
                  <a:srgbClr val="212121"/>
                </a:solidFill>
                <a:effectLst/>
                <a:latin typeface="BlinkMacSystemFont"/>
              </a:rPr>
              <a:t>There were no statistically significant differences in PWV, LVMI or IMT between patients with reduced (&lt;60mL/min/1.73m(2)) vs. normal eGFR</a:t>
            </a:r>
          </a:p>
          <a:p>
            <a:r>
              <a:rPr lang="en-US" b="0" i="0" dirty="0">
                <a:effectLst/>
                <a:latin typeface="ElsevierGulliver"/>
              </a:rPr>
              <a:t>The 24-h </a:t>
            </a:r>
            <a:r>
              <a:rPr lang="en-US" b="0" i="0" dirty="0">
                <a:effectLst/>
                <a:latin typeface="ElsevierGulliver"/>
                <a:hlinkClick r:id="rId2" tooltip="Learn more about ASBP from ScienceDirect's AI-generated Topic Pages">
                  <a:extLst>
                    <a:ext uri="{A12FA001-AC4F-418D-AE19-62706E023703}">
                      <ahyp:hlinkClr xmlns:ahyp="http://schemas.microsoft.com/office/drawing/2018/hyperlinkcolor" val="tx"/>
                    </a:ext>
                  </a:extLst>
                </a:hlinkClick>
              </a:rPr>
              <a:t>ASBP</a:t>
            </a:r>
            <a:r>
              <a:rPr lang="en-US" b="0" i="0" dirty="0">
                <a:effectLst/>
                <a:latin typeface="ElsevierGulliver"/>
              </a:rPr>
              <a:t> was higher at 137 ± 16 vs. 128 ± 13 mmHg (</a:t>
            </a:r>
            <a:r>
              <a:rPr lang="en-US" b="0" i="1" dirty="0">
                <a:effectLst/>
                <a:latin typeface="ElsevierGulliver"/>
              </a:rPr>
              <a:t>P</a:t>
            </a:r>
            <a:r>
              <a:rPr lang="en-US" b="0" i="0" dirty="0">
                <a:effectLst/>
                <a:latin typeface="ElsevierGulliver"/>
              </a:rPr>
              <a:t> &lt; 0.001) </a:t>
            </a:r>
            <a:r>
              <a:rPr lang="en-US" b="0" i="0" dirty="0">
                <a:effectLst/>
                <a:latin typeface="ElsevierGulliver"/>
                <a:hlinkClick r:id="rId3" tooltip="Learn more about in patients from ScienceDirect's AI-generated Topic Pages">
                  <a:extLst>
                    <a:ext uri="{A12FA001-AC4F-418D-AE19-62706E023703}">
                      <ahyp:hlinkClr xmlns:ahyp="http://schemas.microsoft.com/office/drawing/2018/hyperlinkcolor" val="tx"/>
                    </a:ext>
                  </a:extLst>
                </a:hlinkClick>
              </a:rPr>
              <a:t>in patients</a:t>
            </a:r>
            <a:r>
              <a:rPr lang="en-US" b="0" i="0" dirty="0">
                <a:effectLst/>
                <a:latin typeface="ElsevierGulliver"/>
              </a:rPr>
              <a:t> with </a:t>
            </a:r>
            <a:r>
              <a:rPr lang="en-US" b="0" i="0" dirty="0" err="1">
                <a:effectLst/>
                <a:latin typeface="ElsevierGulliver"/>
              </a:rPr>
              <a:t>uACR</a:t>
            </a:r>
            <a:r>
              <a:rPr lang="en-US" b="0" i="0" dirty="0">
                <a:effectLst/>
                <a:latin typeface="ElsevierGulliver"/>
              </a:rPr>
              <a:t> ≥ 3 mg/mmol vs. those with </a:t>
            </a:r>
            <a:r>
              <a:rPr lang="en-US" b="0" i="0" dirty="0" err="1">
                <a:effectLst/>
                <a:latin typeface="ElsevierGulliver"/>
              </a:rPr>
              <a:t>uACR</a:t>
            </a:r>
            <a:r>
              <a:rPr lang="en-US" b="0" i="0" dirty="0">
                <a:effectLst/>
                <a:latin typeface="ElsevierGulliver"/>
              </a:rPr>
              <a:t> &lt; 3 mg/mmol</a:t>
            </a:r>
          </a:p>
          <a:p>
            <a:r>
              <a:rPr lang="en-US" b="0" i="0" dirty="0">
                <a:solidFill>
                  <a:srgbClr val="1F1F1F"/>
                </a:solidFill>
                <a:effectLst/>
                <a:latin typeface="ElsevierGulliver"/>
              </a:rPr>
              <a:t>On comparing ASBP according to the eGFR classification cutoff of 60 mL/min/1.73 m</a:t>
            </a:r>
            <a:r>
              <a:rPr lang="en-US" b="0" i="0" baseline="30000" dirty="0">
                <a:solidFill>
                  <a:srgbClr val="1F1F1F"/>
                </a:solidFill>
                <a:effectLst/>
                <a:latin typeface="ElsevierGulliver"/>
              </a:rPr>
              <a:t>2</a:t>
            </a:r>
            <a:r>
              <a:rPr lang="en-US" b="0" i="0" dirty="0">
                <a:solidFill>
                  <a:srgbClr val="1F1F1F"/>
                </a:solidFill>
                <a:effectLst/>
                <a:latin typeface="ElsevierGulliver"/>
              </a:rPr>
              <a:t>, there were no statistically significant differences in ASBP between the two categories</a:t>
            </a:r>
            <a:endParaRPr lang="el-GR" dirty="0"/>
          </a:p>
          <a:p>
            <a:endParaRPr lang="el-GR" dirty="0"/>
          </a:p>
        </p:txBody>
      </p:sp>
      <p:pic>
        <p:nvPicPr>
          <p:cNvPr id="5" name="Picture 4" descr="A screenshot of a computer&#10;&#10;Description automatically generated">
            <a:extLst>
              <a:ext uri="{FF2B5EF4-FFF2-40B4-BE49-F238E27FC236}">
                <a16:creationId xmlns:a16="http://schemas.microsoft.com/office/drawing/2014/main" id="{17C7D917-F113-EA50-22C0-2277DCEBB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4" y="102295"/>
            <a:ext cx="7048862" cy="1943200"/>
          </a:xfrm>
          <a:prstGeom prst="rect">
            <a:avLst/>
          </a:prstGeom>
        </p:spPr>
      </p:pic>
      <p:pic>
        <p:nvPicPr>
          <p:cNvPr id="9" name="Picture 8" descr="A screenshot of a math test&#10;&#10;Description automatically generated">
            <a:extLst>
              <a:ext uri="{FF2B5EF4-FFF2-40B4-BE49-F238E27FC236}">
                <a16:creationId xmlns:a16="http://schemas.microsoft.com/office/drawing/2014/main" id="{8286700C-75B5-06BC-23D9-C724D64BF2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199" y="2437705"/>
            <a:ext cx="3657601" cy="3568883"/>
          </a:xfrm>
          <a:prstGeom prst="rect">
            <a:avLst/>
          </a:prstGeom>
        </p:spPr>
      </p:pic>
    </p:spTree>
    <p:extLst>
      <p:ext uri="{BB962C8B-B14F-4D97-AF65-F5344CB8AC3E}">
        <p14:creationId xmlns:p14="http://schemas.microsoft.com/office/powerpoint/2010/main" val="30898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A4D9AF65-9D13-2A69-AC72-8659914364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608" y="303010"/>
            <a:ext cx="8336930" cy="2369601"/>
          </a:xfrm>
        </p:spPr>
      </p:pic>
      <p:sp>
        <p:nvSpPr>
          <p:cNvPr id="7" name="TextBox 6">
            <a:extLst>
              <a:ext uri="{FF2B5EF4-FFF2-40B4-BE49-F238E27FC236}">
                <a16:creationId xmlns:a16="http://schemas.microsoft.com/office/drawing/2014/main" id="{053B2C33-AF45-69D4-A3F5-0E218F8F3F86}"/>
              </a:ext>
            </a:extLst>
          </p:cNvPr>
          <p:cNvSpPr txBox="1"/>
          <p:nvPr/>
        </p:nvSpPr>
        <p:spPr>
          <a:xfrm>
            <a:off x="394608" y="3545451"/>
            <a:ext cx="6101442" cy="2031325"/>
          </a:xfrm>
          <a:prstGeom prst="rect">
            <a:avLst/>
          </a:prstGeom>
          <a:noFill/>
        </p:spPr>
        <p:txBody>
          <a:bodyPr wrap="square">
            <a:spAutoFit/>
          </a:bodyPr>
          <a:lstStyle/>
          <a:p>
            <a:r>
              <a:rPr lang="en-US" b="0" i="0" dirty="0">
                <a:effectLst/>
                <a:latin typeface="BlinkMacSystemFont"/>
              </a:rPr>
              <a:t>HRs and 95% CIs for all-cause and cardiovascular mortality according to spline eGFR and ACR adjusted for each other, age, gender, race, CVD history, systolic blood pressure, diabetes, smoking, and total cholesterol. The reference was eGFR 95 ml/min/1·73 m</a:t>
            </a:r>
            <a:r>
              <a:rPr lang="en-US" b="0" i="0" baseline="30000" dirty="0">
                <a:effectLst/>
                <a:latin typeface="BlinkMacSystemFont"/>
              </a:rPr>
              <a:t>2</a:t>
            </a:r>
            <a:r>
              <a:rPr lang="en-US" b="0" i="0" dirty="0">
                <a:effectLst/>
                <a:latin typeface="BlinkMacSystemFont"/>
              </a:rPr>
              <a:t> and ACR 5 mg/g (0·6 mg/mmol), respectively. Dots represent statistically significant and triangles represent not significant.</a:t>
            </a:r>
            <a:endParaRPr lang="el-GR" dirty="0"/>
          </a:p>
        </p:txBody>
      </p:sp>
      <p:pic>
        <p:nvPicPr>
          <p:cNvPr id="9" name="Picture 8" descr="A collage of graphs&#10;&#10;Description automatically generated">
            <a:extLst>
              <a:ext uri="{FF2B5EF4-FFF2-40B4-BE49-F238E27FC236}">
                <a16:creationId xmlns:a16="http://schemas.microsoft.com/office/drawing/2014/main" id="{1C1E8891-1BFF-194B-157F-5AC95722F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142" y="2970447"/>
            <a:ext cx="5251720" cy="3740342"/>
          </a:xfrm>
          <a:prstGeom prst="rect">
            <a:avLst/>
          </a:prstGeom>
        </p:spPr>
      </p:pic>
    </p:spTree>
    <p:extLst>
      <p:ext uri="{BB962C8B-B14F-4D97-AF65-F5344CB8AC3E}">
        <p14:creationId xmlns:p14="http://schemas.microsoft.com/office/powerpoint/2010/main" val="201563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D2B0B-3124-2A92-D560-0A7BB76F3D5D}"/>
              </a:ext>
            </a:extLst>
          </p:cNvPr>
          <p:cNvSpPr>
            <a:spLocks noGrp="1"/>
          </p:cNvSpPr>
          <p:nvPr>
            <p:ph type="title"/>
          </p:nvPr>
        </p:nvSpPr>
        <p:spPr/>
        <p:txBody>
          <a:bodyPr/>
          <a:lstStyle/>
          <a:p>
            <a:endParaRPr lang="el-GR"/>
          </a:p>
        </p:txBody>
      </p:sp>
      <p:pic>
        <p:nvPicPr>
          <p:cNvPr id="5" name="Content Placeholder 4" descr="A screenshot of a computer&#10;&#10;Description automatically generated">
            <a:extLst>
              <a:ext uri="{FF2B5EF4-FFF2-40B4-BE49-F238E27FC236}">
                <a16:creationId xmlns:a16="http://schemas.microsoft.com/office/drawing/2014/main" id="{68DAE8E3-EA3E-3FA5-6FFF-D47E3F3864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754" y="230455"/>
            <a:ext cx="5176903" cy="1699945"/>
          </a:xfrm>
        </p:spPr>
      </p:pic>
      <p:sp>
        <p:nvSpPr>
          <p:cNvPr id="7" name="TextBox 6">
            <a:extLst>
              <a:ext uri="{FF2B5EF4-FFF2-40B4-BE49-F238E27FC236}">
                <a16:creationId xmlns:a16="http://schemas.microsoft.com/office/drawing/2014/main" id="{BBE6852B-1BCB-A427-0511-80A6829262B8}"/>
              </a:ext>
            </a:extLst>
          </p:cNvPr>
          <p:cNvSpPr txBox="1"/>
          <p:nvPr/>
        </p:nvSpPr>
        <p:spPr>
          <a:xfrm>
            <a:off x="335946" y="2495034"/>
            <a:ext cx="6101442" cy="369332"/>
          </a:xfrm>
          <a:prstGeom prst="rect">
            <a:avLst/>
          </a:prstGeom>
          <a:noFill/>
        </p:spPr>
        <p:txBody>
          <a:bodyPr wrap="square">
            <a:spAutoFit/>
          </a:bodyPr>
          <a:lstStyle/>
          <a:p>
            <a:r>
              <a:rPr lang="en-US" dirty="0"/>
              <a:t>45 cohorts including 1,127,656 participants</a:t>
            </a:r>
            <a:endParaRPr lang="el-GR" dirty="0"/>
          </a:p>
        </p:txBody>
      </p:sp>
      <p:pic>
        <p:nvPicPr>
          <p:cNvPr id="9" name="Picture 8" descr="A close-up of a graph&#10;&#10;Description automatically generated">
            <a:extLst>
              <a:ext uri="{FF2B5EF4-FFF2-40B4-BE49-F238E27FC236}">
                <a16:creationId xmlns:a16="http://schemas.microsoft.com/office/drawing/2014/main" id="{E91E6B96-A95D-F941-A465-C14DD217D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30454"/>
            <a:ext cx="2786743" cy="6203002"/>
          </a:xfrm>
          <a:prstGeom prst="rect">
            <a:avLst/>
          </a:prstGeom>
        </p:spPr>
      </p:pic>
      <p:pic>
        <p:nvPicPr>
          <p:cNvPr id="11" name="Picture 10" descr="A graph of a patient's disease&#10;&#10;Description automatically generated with medium confidence">
            <a:extLst>
              <a:ext uri="{FF2B5EF4-FFF2-40B4-BE49-F238E27FC236}">
                <a16:creationId xmlns:a16="http://schemas.microsoft.com/office/drawing/2014/main" id="{72AE6FF5-9DDE-9849-AFB1-2B307C2D2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1084" y="230455"/>
            <a:ext cx="2855116" cy="6203001"/>
          </a:xfrm>
          <a:prstGeom prst="rect">
            <a:avLst/>
          </a:prstGeom>
        </p:spPr>
      </p:pic>
      <p:sp>
        <p:nvSpPr>
          <p:cNvPr id="13" name="TextBox 12">
            <a:extLst>
              <a:ext uri="{FF2B5EF4-FFF2-40B4-BE49-F238E27FC236}">
                <a16:creationId xmlns:a16="http://schemas.microsoft.com/office/drawing/2014/main" id="{021FBFD0-5610-D70F-A654-BA4948CBAD55}"/>
              </a:ext>
            </a:extLst>
          </p:cNvPr>
          <p:cNvSpPr txBox="1"/>
          <p:nvPr/>
        </p:nvSpPr>
        <p:spPr>
          <a:xfrm>
            <a:off x="335946" y="3429000"/>
            <a:ext cx="5553225" cy="2031325"/>
          </a:xfrm>
          <a:prstGeom prst="rect">
            <a:avLst/>
          </a:prstGeom>
          <a:noFill/>
        </p:spPr>
        <p:txBody>
          <a:bodyPr wrap="square">
            <a:spAutoFit/>
          </a:bodyPr>
          <a:lstStyle/>
          <a:p>
            <a:r>
              <a:rPr lang="el-GR" dirty="0"/>
              <a:t>Ο κίνδυνος θνησιμότητας ήταν υψηλότερος στους υπερτασικούς σε σύγκριση με τους μη υπερτασικούς σε διατηρημένο </a:t>
            </a:r>
            <a:r>
              <a:rPr lang="el-GR" dirty="0" err="1"/>
              <a:t>eGFR</a:t>
            </a:r>
            <a:r>
              <a:rPr lang="el-GR" dirty="0"/>
              <a:t> αλλά μια πιο απότομη κλίση σχετικού κινδύνου μεταξύ των μη υπερτασικών από τους υπερτασικούς στο εύρος eGFR45-75 </a:t>
            </a:r>
            <a:r>
              <a:rPr lang="el-GR" dirty="0" err="1"/>
              <a:t>ml</a:t>
            </a:r>
            <a:r>
              <a:rPr lang="el-GR" dirty="0"/>
              <a:t>/</a:t>
            </a:r>
            <a:r>
              <a:rPr lang="el-GR" dirty="0" err="1"/>
              <a:t>min</a:t>
            </a:r>
            <a:r>
              <a:rPr lang="el-GR" dirty="0"/>
              <a:t>/1,73m2  οδήγησε σε παρόμοιο κίνδυνο θνησιμότητας σε χαμηλότερα </a:t>
            </a:r>
            <a:r>
              <a:rPr lang="el-GR" dirty="0" err="1"/>
              <a:t>eGFR</a:t>
            </a:r>
            <a:endParaRPr lang="el-GR" dirty="0"/>
          </a:p>
        </p:txBody>
      </p:sp>
      <p:sp>
        <p:nvSpPr>
          <p:cNvPr id="15" name="TextBox 14">
            <a:extLst>
              <a:ext uri="{FF2B5EF4-FFF2-40B4-BE49-F238E27FC236}">
                <a16:creationId xmlns:a16="http://schemas.microsoft.com/office/drawing/2014/main" id="{A3BFDA18-5876-6326-FDD0-70EC75F00E8B}"/>
              </a:ext>
            </a:extLst>
          </p:cNvPr>
          <p:cNvSpPr txBox="1"/>
          <p:nvPr/>
        </p:nvSpPr>
        <p:spPr>
          <a:xfrm>
            <a:off x="335946" y="5704215"/>
            <a:ext cx="5553226" cy="923330"/>
          </a:xfrm>
          <a:prstGeom prst="rect">
            <a:avLst/>
          </a:prstGeom>
          <a:noFill/>
        </p:spPr>
        <p:txBody>
          <a:bodyPr wrap="square">
            <a:spAutoFit/>
          </a:bodyPr>
          <a:lstStyle/>
          <a:p>
            <a:r>
              <a:rPr lang="el-GR" dirty="0"/>
              <a:t>Οι συσχετίσεις του </a:t>
            </a:r>
            <a:r>
              <a:rPr lang="el-GR" dirty="0" err="1"/>
              <a:t>eGFR</a:t>
            </a:r>
            <a:r>
              <a:rPr lang="el-GR" dirty="0"/>
              <a:t> και της λευκωματουρίας με ESRD, ωστόσο, δεν διέφεραν ανάλογα με την υπερτασική κατάσταση</a:t>
            </a:r>
          </a:p>
        </p:txBody>
      </p:sp>
    </p:spTree>
    <p:extLst>
      <p:ext uri="{BB962C8B-B14F-4D97-AF65-F5344CB8AC3E}">
        <p14:creationId xmlns:p14="http://schemas.microsoft.com/office/powerpoint/2010/main" val="404802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80B6-42DA-5521-72D1-A7483D785457}"/>
              </a:ext>
            </a:extLst>
          </p:cNvPr>
          <p:cNvSpPr>
            <a:spLocks noGrp="1"/>
          </p:cNvSpPr>
          <p:nvPr>
            <p:ph type="title"/>
          </p:nvPr>
        </p:nvSpPr>
        <p:spPr/>
        <p:txBody>
          <a:bodyPr/>
          <a:lstStyle/>
          <a:p>
            <a:endParaRPr lang="el-GR"/>
          </a:p>
        </p:txBody>
      </p:sp>
      <p:pic>
        <p:nvPicPr>
          <p:cNvPr id="9" name="Content Placeholder 8" descr="A screenshot of a medical chat&#10;&#10;Description automatically generated">
            <a:extLst>
              <a:ext uri="{FF2B5EF4-FFF2-40B4-BE49-F238E27FC236}">
                <a16:creationId xmlns:a16="http://schemas.microsoft.com/office/drawing/2014/main" id="{05D4292A-6A24-C127-FBF4-155796092F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010" y="268991"/>
            <a:ext cx="6660533" cy="2002017"/>
          </a:xfrm>
        </p:spPr>
      </p:pic>
      <p:sp>
        <p:nvSpPr>
          <p:cNvPr id="11" name="TextBox 10">
            <a:extLst>
              <a:ext uri="{FF2B5EF4-FFF2-40B4-BE49-F238E27FC236}">
                <a16:creationId xmlns:a16="http://schemas.microsoft.com/office/drawing/2014/main" id="{48FDA0BA-D080-85F7-0719-AD0D3571BB46}"/>
              </a:ext>
            </a:extLst>
          </p:cNvPr>
          <p:cNvSpPr txBox="1"/>
          <p:nvPr/>
        </p:nvSpPr>
        <p:spPr>
          <a:xfrm>
            <a:off x="241010" y="2332847"/>
            <a:ext cx="6278336" cy="923330"/>
          </a:xfrm>
          <a:prstGeom prst="rect">
            <a:avLst/>
          </a:prstGeom>
          <a:noFill/>
        </p:spPr>
        <p:txBody>
          <a:bodyPr wrap="square">
            <a:spAutoFit/>
          </a:bodyPr>
          <a:lstStyle/>
          <a:p>
            <a:r>
              <a:rPr lang="en-US" dirty="0"/>
              <a:t>observational cohort study of 31,931 patients with and 33,201 age/sex matched patients without type 2 diabetes (T2D)</a:t>
            </a:r>
            <a:endParaRPr lang="el-GR" dirty="0"/>
          </a:p>
        </p:txBody>
      </p:sp>
      <p:pic>
        <p:nvPicPr>
          <p:cNvPr id="13" name="Picture 12" descr="A chart of different types of diabetes&#10;&#10;Description automatically generated">
            <a:extLst>
              <a:ext uri="{FF2B5EF4-FFF2-40B4-BE49-F238E27FC236}">
                <a16:creationId xmlns:a16="http://schemas.microsoft.com/office/drawing/2014/main" id="{CDCF28A4-E622-037C-AE5F-33E5BD5DE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20" y="3429000"/>
            <a:ext cx="5636380" cy="3079309"/>
          </a:xfrm>
          <a:prstGeom prst="rect">
            <a:avLst/>
          </a:prstGeom>
        </p:spPr>
      </p:pic>
      <p:pic>
        <p:nvPicPr>
          <p:cNvPr id="15" name="Picture 14" descr="A screenshot of a graph&#10;&#10;Description automatically generated">
            <a:extLst>
              <a:ext uri="{FF2B5EF4-FFF2-40B4-BE49-F238E27FC236}">
                <a16:creationId xmlns:a16="http://schemas.microsoft.com/office/drawing/2014/main" id="{11380E7E-3041-7B10-FE50-B6E6EF8C7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7867" y="268991"/>
            <a:ext cx="3822896" cy="4127712"/>
          </a:xfrm>
          <a:prstGeom prst="rect">
            <a:avLst/>
          </a:prstGeom>
        </p:spPr>
      </p:pic>
      <p:sp>
        <p:nvSpPr>
          <p:cNvPr id="17" name="TextBox 16">
            <a:extLst>
              <a:ext uri="{FF2B5EF4-FFF2-40B4-BE49-F238E27FC236}">
                <a16:creationId xmlns:a16="http://schemas.microsoft.com/office/drawing/2014/main" id="{5C706B74-6C24-8325-7F6F-4C923C2BA3FE}"/>
              </a:ext>
            </a:extLst>
          </p:cNvPr>
          <p:cNvSpPr txBox="1"/>
          <p:nvPr/>
        </p:nvSpPr>
        <p:spPr>
          <a:xfrm>
            <a:off x="5948826" y="4396704"/>
            <a:ext cx="6278336" cy="2062103"/>
          </a:xfrm>
          <a:prstGeom prst="rect">
            <a:avLst/>
          </a:prstGeom>
          <a:noFill/>
        </p:spPr>
        <p:txBody>
          <a:bodyPr wrap="square">
            <a:spAutoFit/>
          </a:bodyPr>
          <a:lstStyle/>
          <a:p>
            <a:pPr marL="285750" indent="-285750">
              <a:buFont typeface="Arial" panose="020B0604020202020204" pitchFamily="34" charset="0"/>
              <a:buChar char="•"/>
            </a:pPr>
            <a:r>
              <a:rPr lang="el-GR" sz="1600" dirty="0"/>
              <a:t>Η μείωση του </a:t>
            </a:r>
            <a:r>
              <a:rPr lang="el-GR" sz="1600" dirty="0" err="1"/>
              <a:t>eGFR</a:t>
            </a:r>
            <a:r>
              <a:rPr lang="el-GR" sz="1600" dirty="0"/>
              <a:t> ήταν μεγαλύτερη μεταξύ των ασθενών με T2D, ιδιαίτερα σε αυτούς με σοβαρά αυξημένη λευκωματουρία.</a:t>
            </a:r>
          </a:p>
          <a:p>
            <a:pPr marL="285750" indent="-285750">
              <a:buFont typeface="Arial" panose="020B0604020202020204" pitchFamily="34" charset="0"/>
              <a:buChar char="•"/>
            </a:pPr>
            <a:r>
              <a:rPr lang="el-GR" sz="1600" dirty="0"/>
              <a:t>Ο κίνδυνος εξέλιξης στο επόμενο στάδιο ΧΝΝ ήταν 23.5, 36.2 και 65.1% μεταξύ των T2D ασθενών με </a:t>
            </a:r>
            <a:r>
              <a:rPr lang="el-GR" sz="1600" dirty="0" err="1"/>
              <a:t>eGFR</a:t>
            </a:r>
            <a:r>
              <a:rPr lang="el-GR" sz="1600" dirty="0"/>
              <a:t> 30–59 </a:t>
            </a:r>
            <a:r>
              <a:rPr lang="el-GR" sz="1600" dirty="0" err="1"/>
              <a:t>ml</a:t>
            </a:r>
            <a:r>
              <a:rPr lang="el-GR" sz="1600" dirty="0"/>
              <a:t>/</a:t>
            </a:r>
            <a:r>
              <a:rPr lang="el-GR" sz="1600" dirty="0" err="1"/>
              <a:t>min</a:t>
            </a:r>
            <a:r>
              <a:rPr lang="el-GR" sz="1600" dirty="0"/>
              <a:t>/1,73m2 και UACR &lt; 30, 30–299 και &gt; 300 </a:t>
            </a:r>
            <a:r>
              <a:rPr lang="el-GR" sz="1600" dirty="0" err="1"/>
              <a:t>mg</a:t>
            </a:r>
            <a:r>
              <a:rPr lang="el-GR" sz="1600" dirty="0"/>
              <a:t>/</a:t>
            </a:r>
            <a:r>
              <a:rPr lang="el-GR" sz="1600" dirty="0" err="1"/>
              <a:t>dL</a:t>
            </a:r>
            <a:r>
              <a:rPr lang="el-GR" sz="1600" dirty="0"/>
              <a:t>, αντίστοιχα (p &lt; 0,001)</a:t>
            </a:r>
          </a:p>
          <a:p>
            <a:pPr marL="285750" indent="-285750">
              <a:buFont typeface="Arial" panose="020B0604020202020204" pitchFamily="34" charset="0"/>
              <a:buChar char="•"/>
            </a:pPr>
            <a:r>
              <a:rPr lang="el-GR" sz="1600" dirty="0"/>
              <a:t>Ο κίνδυνος θανάτου όλων των αιτιών ήταν υψηλότερος στους </a:t>
            </a:r>
            <a:r>
              <a:rPr lang="en-US" sz="1600" dirty="0"/>
              <a:t>T2D </a:t>
            </a:r>
            <a:r>
              <a:rPr lang="el-GR" sz="1600" dirty="0"/>
              <a:t>ασθενείς για όλες τις κατηγορίες κινδύνου βάσει </a:t>
            </a:r>
            <a:r>
              <a:rPr lang="en-US" sz="1600" dirty="0"/>
              <a:t>KDIQO.</a:t>
            </a:r>
            <a:endParaRPr lang="el-GR" sz="1600" dirty="0"/>
          </a:p>
        </p:txBody>
      </p:sp>
    </p:spTree>
    <p:extLst>
      <p:ext uri="{BB962C8B-B14F-4D97-AF65-F5344CB8AC3E}">
        <p14:creationId xmlns:p14="http://schemas.microsoft.com/office/powerpoint/2010/main" val="225219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8CF-EBE0-B6D6-5106-D408A2BBDCE8}"/>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35D48446-F66C-2B7B-E5AA-CF13C2AE6033}"/>
              </a:ext>
            </a:extLst>
          </p:cNvPr>
          <p:cNvSpPr>
            <a:spLocks noGrp="1"/>
          </p:cNvSpPr>
          <p:nvPr>
            <p:ph idx="1"/>
          </p:nvPr>
        </p:nvSpPr>
        <p:spPr>
          <a:xfrm>
            <a:off x="677334" y="2786742"/>
            <a:ext cx="10055980" cy="3309048"/>
          </a:xfrm>
        </p:spPr>
        <p:txBody>
          <a:bodyPr/>
          <a:lstStyle/>
          <a:p>
            <a:r>
              <a:rPr lang="el-GR" dirty="0"/>
              <a:t>27.503.140 ασθενείς</a:t>
            </a:r>
          </a:p>
          <a:p>
            <a:r>
              <a:rPr lang="en-US" dirty="0"/>
              <a:t>14% </a:t>
            </a:r>
            <a:r>
              <a:rPr lang="el-GR" dirty="0"/>
              <a:t>πάσχει από ΧΝΝ ( </a:t>
            </a:r>
            <a:r>
              <a:rPr lang="el-GR" dirty="0">
                <a:ea typeface="Calibri" panose="020F0502020204030204" pitchFamily="34" charset="0"/>
                <a:cs typeface="Calibri" panose="020F0502020204030204" pitchFamily="34" charset="0"/>
              </a:rPr>
              <a:t>↓ </a:t>
            </a:r>
            <a:r>
              <a:rPr lang="en-US" dirty="0">
                <a:ea typeface="Calibri" panose="020F0502020204030204" pitchFamily="34" charset="0"/>
                <a:cs typeface="Calibri" panose="020F0502020204030204" pitchFamily="34" charset="0"/>
              </a:rPr>
              <a:t>e GFR </a:t>
            </a:r>
            <a:r>
              <a:rPr lang="el-GR" dirty="0">
                <a:ea typeface="Calibri" panose="020F0502020204030204" pitchFamily="34" charset="0"/>
                <a:cs typeface="Calibri" panose="020F0502020204030204" pitchFamily="34" charset="0"/>
              </a:rPr>
              <a:t>ή ↑ </a:t>
            </a:r>
            <a:r>
              <a:rPr lang="el-GR" dirty="0" err="1">
                <a:ea typeface="Calibri" panose="020F0502020204030204" pitchFamily="34" charset="0"/>
                <a:cs typeface="Calibri" panose="020F0502020204030204" pitchFamily="34" charset="0"/>
              </a:rPr>
              <a:t>αλβουμινουρία</a:t>
            </a:r>
            <a:r>
              <a:rPr lang="el-GR" dirty="0">
                <a:ea typeface="Calibri" panose="020F0502020204030204" pitchFamily="34" charset="0"/>
                <a:cs typeface="Calibri" panose="020F0502020204030204" pitchFamily="34" charset="0"/>
              </a:rPr>
              <a:t> )</a:t>
            </a:r>
          </a:p>
          <a:p>
            <a:r>
              <a:rPr lang="el-GR" b="0" i="0" dirty="0">
                <a:solidFill>
                  <a:srgbClr val="212121"/>
                </a:solidFill>
                <a:effectLst/>
              </a:rPr>
              <a:t>6 </a:t>
            </a:r>
            <a:r>
              <a:rPr lang="en-US" b="0" i="0" dirty="0">
                <a:solidFill>
                  <a:srgbClr val="212121"/>
                </a:solidFill>
                <a:effectLst/>
              </a:rPr>
              <a:t>cardiovascular related outcomes </a:t>
            </a:r>
            <a:r>
              <a:rPr lang="el-GR" dirty="0">
                <a:solidFill>
                  <a:srgbClr val="212121"/>
                </a:solidFill>
              </a:rPr>
              <a:t>: </a:t>
            </a:r>
            <a:r>
              <a:rPr lang="en-US" dirty="0">
                <a:solidFill>
                  <a:srgbClr val="212121"/>
                </a:solidFill>
              </a:rPr>
              <a:t>cardiovascular mortality</a:t>
            </a:r>
            <a:r>
              <a:rPr lang="el-GR" dirty="0">
                <a:solidFill>
                  <a:srgbClr val="212121"/>
                </a:solidFill>
              </a:rPr>
              <a:t>, </a:t>
            </a:r>
            <a:r>
              <a:rPr lang="en-US" dirty="0">
                <a:solidFill>
                  <a:srgbClr val="212121"/>
                </a:solidFill>
              </a:rPr>
              <a:t>coronary heart disease, stroke, heart failure, atrial fibrillation, and peripheral artery disease</a:t>
            </a:r>
            <a:endParaRPr lang="el-GR" dirty="0">
              <a:solidFill>
                <a:srgbClr val="212121"/>
              </a:solidFill>
            </a:endParaRPr>
          </a:p>
          <a:p>
            <a:r>
              <a:rPr lang="el-GR" b="0" i="0" dirty="0">
                <a:solidFill>
                  <a:srgbClr val="212121"/>
                </a:solidFill>
                <a:effectLst/>
              </a:rPr>
              <a:t>2 </a:t>
            </a:r>
            <a:r>
              <a:rPr lang="en-US" dirty="0">
                <a:solidFill>
                  <a:srgbClr val="212121"/>
                </a:solidFill>
              </a:rPr>
              <a:t>kidney specific outcomes</a:t>
            </a:r>
            <a:r>
              <a:rPr lang="el-GR" dirty="0">
                <a:solidFill>
                  <a:srgbClr val="212121"/>
                </a:solidFill>
              </a:rPr>
              <a:t>: </a:t>
            </a:r>
            <a:r>
              <a:rPr lang="en-US" dirty="0">
                <a:solidFill>
                  <a:srgbClr val="212121"/>
                </a:solidFill>
              </a:rPr>
              <a:t>kidney failure and AKI</a:t>
            </a:r>
          </a:p>
          <a:p>
            <a:r>
              <a:rPr lang="en-US" b="0" i="0" dirty="0">
                <a:solidFill>
                  <a:srgbClr val="212121"/>
                </a:solidFill>
                <a:effectLst/>
              </a:rPr>
              <a:t>2 general outcomes</a:t>
            </a:r>
            <a:r>
              <a:rPr lang="el-GR" b="0" i="0" dirty="0">
                <a:solidFill>
                  <a:srgbClr val="212121"/>
                </a:solidFill>
                <a:effectLst/>
              </a:rPr>
              <a:t>: </a:t>
            </a:r>
            <a:r>
              <a:rPr lang="en-US" b="0" i="0" dirty="0">
                <a:solidFill>
                  <a:srgbClr val="212121"/>
                </a:solidFill>
                <a:effectLst/>
              </a:rPr>
              <a:t> all-cause mortality,</a:t>
            </a:r>
            <a:r>
              <a:rPr lang="el-GR" b="0" i="0" dirty="0">
                <a:solidFill>
                  <a:srgbClr val="212121"/>
                </a:solidFill>
                <a:effectLst/>
              </a:rPr>
              <a:t> </a:t>
            </a:r>
            <a:r>
              <a:rPr lang="en-US" b="0" i="0" dirty="0">
                <a:solidFill>
                  <a:srgbClr val="212121"/>
                </a:solidFill>
                <a:effectLst/>
              </a:rPr>
              <a:t>any hospitalization</a:t>
            </a:r>
            <a:r>
              <a:rPr lang="el-GR" b="0" i="0" dirty="0">
                <a:solidFill>
                  <a:srgbClr val="212121"/>
                </a:solidFill>
                <a:effectLst/>
              </a:rPr>
              <a:t>.</a:t>
            </a:r>
            <a:endParaRPr lang="el-GR" dirty="0">
              <a:ea typeface="Calibri" panose="020F0502020204030204" pitchFamily="34" charset="0"/>
              <a:cs typeface="Calibri" panose="020F050202020403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4FB36B36-442E-034D-6B34-EF221EE8B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9" y="361001"/>
            <a:ext cx="9618834" cy="1946770"/>
          </a:xfrm>
          <a:prstGeom prst="rect">
            <a:avLst/>
          </a:prstGeom>
        </p:spPr>
      </p:pic>
    </p:spTree>
    <p:extLst>
      <p:ext uri="{BB962C8B-B14F-4D97-AF65-F5344CB8AC3E}">
        <p14:creationId xmlns:p14="http://schemas.microsoft.com/office/powerpoint/2010/main" val="223780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5AFB-F0CA-7FE5-9AE9-2B55C01B0209}"/>
              </a:ext>
            </a:extLst>
          </p:cNvPr>
          <p:cNvSpPr>
            <a:spLocks noGrp="1"/>
          </p:cNvSpPr>
          <p:nvPr>
            <p:ph type="title"/>
          </p:nvPr>
        </p:nvSpPr>
        <p:spPr>
          <a:xfrm>
            <a:off x="544286" y="609600"/>
            <a:ext cx="6716485" cy="783771"/>
          </a:xfrm>
        </p:spPr>
        <p:txBody>
          <a:bodyPr/>
          <a:lstStyle/>
          <a:p>
            <a:endParaRPr lang="el-GR" dirty="0"/>
          </a:p>
        </p:txBody>
      </p:sp>
      <p:sp>
        <p:nvSpPr>
          <p:cNvPr id="7" name="Content Placeholder 6">
            <a:extLst>
              <a:ext uri="{FF2B5EF4-FFF2-40B4-BE49-F238E27FC236}">
                <a16:creationId xmlns:a16="http://schemas.microsoft.com/office/drawing/2014/main" id="{201ED217-2BD3-6CF2-0A3F-3447275EED6D}"/>
              </a:ext>
            </a:extLst>
          </p:cNvPr>
          <p:cNvSpPr>
            <a:spLocks noGrp="1"/>
          </p:cNvSpPr>
          <p:nvPr>
            <p:ph idx="1"/>
          </p:nvPr>
        </p:nvSpPr>
        <p:spPr>
          <a:xfrm>
            <a:off x="468087" y="1654629"/>
            <a:ext cx="6542314" cy="4691742"/>
          </a:xfrm>
        </p:spPr>
        <p:txBody>
          <a:bodyPr/>
          <a:lstStyle/>
          <a:p>
            <a:r>
              <a:rPr lang="el-GR" dirty="0"/>
              <a:t>Ο κίνδυνος και για τα 10 καταληκτικά σημεία αυξάνεται όσο αυξάνεται το στάδιο του </a:t>
            </a:r>
            <a:r>
              <a:rPr lang="en-US" dirty="0"/>
              <a:t>eGFR </a:t>
            </a:r>
            <a:r>
              <a:rPr lang="el-GR" dirty="0"/>
              <a:t>και της </a:t>
            </a:r>
            <a:r>
              <a:rPr lang="el-GR" dirty="0" err="1"/>
              <a:t>αλβουμινουρίας</a:t>
            </a:r>
            <a:r>
              <a:rPr lang="el-GR" dirty="0"/>
              <a:t>.</a:t>
            </a:r>
          </a:p>
          <a:p>
            <a:r>
              <a:rPr lang="el-GR" dirty="0"/>
              <a:t>Οι ασθενείς με στάδιο </a:t>
            </a:r>
            <a:r>
              <a:rPr lang="en-US" dirty="0"/>
              <a:t>eGFR 3a </a:t>
            </a:r>
            <a:r>
              <a:rPr lang="el-GR" dirty="0"/>
              <a:t>και Α</a:t>
            </a:r>
            <a:r>
              <a:rPr lang="en-US" dirty="0"/>
              <a:t>CR &lt; 10 mg/g </a:t>
            </a:r>
            <a:r>
              <a:rPr lang="el-GR" dirty="0"/>
              <a:t>3 φορές αυξημένο κίνδυνο ανάπτυξης ΟΝΒ και  13 φορές για εξέλιξη της ΧΝΝ. Όμως δεν υπήρχε συσχέτιση κινδύνου για τα υπόλοιπα μη νεφρικά καταληκτικά σημεία.</a:t>
            </a:r>
          </a:p>
          <a:p>
            <a:r>
              <a:rPr lang="el-GR" dirty="0"/>
              <a:t>Αυτή η ασυνέπεια στην συσχέτιση κινδύνου αφορά κυρίως τους ηλικιωμένους με </a:t>
            </a:r>
            <a:r>
              <a:rPr lang="en-US" dirty="0"/>
              <a:t>eGFR 3a</a:t>
            </a:r>
          </a:p>
          <a:p>
            <a:r>
              <a:rPr lang="el-GR" dirty="0"/>
              <a:t>Ο κίνδυνος αυξάνεται όταν ο </a:t>
            </a:r>
            <a:r>
              <a:rPr lang="en-US" dirty="0"/>
              <a:t>eGFR </a:t>
            </a:r>
            <a:r>
              <a:rPr lang="el-GR" dirty="0"/>
              <a:t>ξεπερνά τα </a:t>
            </a:r>
            <a:r>
              <a:rPr lang="sv-SE" dirty="0"/>
              <a:t>105 ml/min per 1.73 m2</a:t>
            </a:r>
            <a:endParaRPr lang="el-GR" dirty="0"/>
          </a:p>
        </p:txBody>
      </p:sp>
      <p:sp>
        <p:nvSpPr>
          <p:cNvPr id="12" name="TextBox 11">
            <a:extLst>
              <a:ext uri="{FF2B5EF4-FFF2-40B4-BE49-F238E27FC236}">
                <a16:creationId xmlns:a16="http://schemas.microsoft.com/office/drawing/2014/main" id="{07E8D42F-46A3-854F-47AE-760A8E045FDE}"/>
              </a:ext>
            </a:extLst>
          </p:cNvPr>
          <p:cNvSpPr txBox="1"/>
          <p:nvPr/>
        </p:nvSpPr>
        <p:spPr>
          <a:xfrm>
            <a:off x="851807" y="5591966"/>
            <a:ext cx="6101442" cy="1015663"/>
          </a:xfrm>
          <a:prstGeom prst="rect">
            <a:avLst/>
          </a:prstGeom>
          <a:noFill/>
        </p:spPr>
        <p:txBody>
          <a:bodyPr wrap="square">
            <a:spAutoFit/>
          </a:bodyPr>
          <a:lstStyle/>
          <a:p>
            <a:r>
              <a:rPr lang="en-US" sz="1000" dirty="0"/>
              <a:t>The numbers in the boxes reflect the adjusted hazard ratio compared with the reference category. The adjustment variables included age, sex, smoking status (current, former, never), systolic blood pressure, total cholesterol, high-density lipoprotein cholesterol, body mass index, use of antihypertensive medications, and a history of diabetes, coronary heart disease, stroke, heart failure, atrial fibrillation, peripheral artery disease, cancer, and chronic obstructive pulmonary disease when relevant</a:t>
            </a:r>
            <a:r>
              <a:rPr lang="el-GR" sz="1000" dirty="0"/>
              <a:t>.</a:t>
            </a:r>
          </a:p>
        </p:txBody>
      </p:sp>
      <p:pic>
        <p:nvPicPr>
          <p:cNvPr id="14" name="Picture 13" descr="A table with numbers and a number of numbers&#10;&#10;Description automatically generated with medium confidence">
            <a:extLst>
              <a:ext uri="{FF2B5EF4-FFF2-40B4-BE49-F238E27FC236}">
                <a16:creationId xmlns:a16="http://schemas.microsoft.com/office/drawing/2014/main" id="{EEDA2551-2548-D4CB-955C-C08AA8926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49" y="108856"/>
            <a:ext cx="5064580" cy="6596743"/>
          </a:xfrm>
          <a:prstGeom prst="rect">
            <a:avLst/>
          </a:prstGeom>
        </p:spPr>
      </p:pic>
    </p:spTree>
    <p:extLst>
      <p:ext uri="{BB962C8B-B14F-4D97-AF65-F5344CB8AC3E}">
        <p14:creationId xmlns:p14="http://schemas.microsoft.com/office/powerpoint/2010/main" val="124564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F612-E871-197A-D0EE-6B3AE87C3D43}"/>
              </a:ext>
            </a:extLst>
          </p:cNvPr>
          <p:cNvSpPr>
            <a:spLocks noGrp="1"/>
          </p:cNvSpPr>
          <p:nvPr>
            <p:ph type="title"/>
          </p:nvPr>
        </p:nvSpPr>
        <p:spPr/>
        <p:txBody>
          <a:bodyPr/>
          <a:lstStyle/>
          <a:p>
            <a:endParaRPr lang="el-GR" dirty="0"/>
          </a:p>
        </p:txBody>
      </p:sp>
      <p:pic>
        <p:nvPicPr>
          <p:cNvPr id="5" name="Content Placeholder 4" descr="A screenshot of a computer screen&#10;&#10;Description automatically generated">
            <a:extLst>
              <a:ext uri="{FF2B5EF4-FFF2-40B4-BE49-F238E27FC236}">
                <a16:creationId xmlns:a16="http://schemas.microsoft.com/office/drawing/2014/main" id="{96EE3423-EB2D-4531-4A13-61E2D96471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657" y="370114"/>
            <a:ext cx="7151915" cy="5878286"/>
          </a:xfrm>
        </p:spPr>
      </p:pic>
    </p:spTree>
    <p:extLst>
      <p:ext uri="{BB962C8B-B14F-4D97-AF65-F5344CB8AC3E}">
        <p14:creationId xmlns:p14="http://schemas.microsoft.com/office/powerpoint/2010/main" val="390002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2CA7-4BE3-CE75-4C43-C64803C5AB0B}"/>
              </a:ext>
            </a:extLst>
          </p:cNvPr>
          <p:cNvSpPr>
            <a:spLocks noGrp="1"/>
          </p:cNvSpPr>
          <p:nvPr>
            <p:ph type="title"/>
          </p:nvPr>
        </p:nvSpPr>
        <p:spPr>
          <a:xfrm>
            <a:off x="677334" y="609600"/>
            <a:ext cx="8596668" cy="718457"/>
          </a:xfrm>
        </p:spPr>
        <p:txBody>
          <a:bodyPr/>
          <a:lstStyle/>
          <a:p>
            <a:r>
              <a:rPr lang="el-GR" b="1" dirty="0"/>
              <a:t>Τέλος</a:t>
            </a:r>
          </a:p>
        </p:txBody>
      </p:sp>
      <p:sp>
        <p:nvSpPr>
          <p:cNvPr id="3" name="Content Placeholder 2">
            <a:extLst>
              <a:ext uri="{FF2B5EF4-FFF2-40B4-BE49-F238E27FC236}">
                <a16:creationId xmlns:a16="http://schemas.microsoft.com/office/drawing/2014/main" id="{EF9C8D43-ACB2-15C5-060E-562D356EDB26}"/>
              </a:ext>
            </a:extLst>
          </p:cNvPr>
          <p:cNvSpPr>
            <a:spLocks noGrp="1"/>
          </p:cNvSpPr>
          <p:nvPr>
            <p:ph idx="1"/>
          </p:nvPr>
        </p:nvSpPr>
        <p:spPr>
          <a:xfrm>
            <a:off x="677333" y="1763486"/>
            <a:ext cx="10339010" cy="4615543"/>
          </a:xfrm>
        </p:spPr>
        <p:txBody>
          <a:bodyPr/>
          <a:lstStyle/>
          <a:p>
            <a:r>
              <a:rPr lang="el-GR" dirty="0"/>
              <a:t>Η λευκωματουρία επάγει τ</a:t>
            </a:r>
            <a:r>
              <a:rPr lang="en-US" dirty="0"/>
              <a:t>o</a:t>
            </a:r>
            <a:r>
              <a:rPr lang="el-GR" dirty="0"/>
              <a:t>ν ρυθμό εξέλιξης της ΧΝΝ</a:t>
            </a:r>
            <a:endParaRPr lang="en-US" dirty="0"/>
          </a:p>
          <a:p>
            <a:r>
              <a:rPr lang="en-US" dirty="0"/>
              <a:t>e GFR </a:t>
            </a:r>
            <a:r>
              <a:rPr lang="el-GR" dirty="0"/>
              <a:t>και λευκωματουρία σχετίζονται με αυξημένο καρδιαγγειακό κίνδυνο</a:t>
            </a:r>
          </a:p>
          <a:p>
            <a:r>
              <a:rPr lang="el-GR" dirty="0"/>
              <a:t>Πολλαπλοί μηχανισμοί εμφάνισης λευκωματουρίας </a:t>
            </a:r>
          </a:p>
          <a:p>
            <a:endParaRPr lang="el-GR" dirty="0"/>
          </a:p>
          <a:p>
            <a:r>
              <a:rPr lang="el-GR" dirty="0"/>
              <a:t>Οι επιδημιολογικές μελέτες όσο μεγάλες και αν είναι δεν απαντούν στο ερώτημα της </a:t>
            </a:r>
            <a:r>
              <a:rPr lang="el-GR" dirty="0" err="1"/>
              <a:t>αιτιακής</a:t>
            </a:r>
            <a:r>
              <a:rPr lang="el-GR" dirty="0"/>
              <a:t> σχέσης</a:t>
            </a:r>
          </a:p>
          <a:p>
            <a:r>
              <a:rPr lang="el-GR" dirty="0"/>
              <a:t>Η αξιολόγηση και των δύο παραμέτρων αποτελεί την καλύτερη στρατηγική για την αξιολόγηση της νεφρικής νόσου και τον προσδιορισμό του καρδιαγγειακού κινδύνου</a:t>
            </a:r>
          </a:p>
        </p:txBody>
      </p:sp>
    </p:spTree>
    <p:extLst>
      <p:ext uri="{BB962C8B-B14F-4D97-AF65-F5344CB8AC3E}">
        <p14:creationId xmlns:p14="http://schemas.microsoft.com/office/powerpoint/2010/main" val="294340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3AE5-69F3-F2FF-1668-F431E1653E12}"/>
              </a:ext>
            </a:extLst>
          </p:cNvPr>
          <p:cNvSpPr>
            <a:spLocks noGrp="1"/>
          </p:cNvSpPr>
          <p:nvPr>
            <p:ph type="title"/>
          </p:nvPr>
        </p:nvSpPr>
        <p:spPr>
          <a:xfrm>
            <a:off x="677334" y="576943"/>
            <a:ext cx="8596668" cy="1263649"/>
          </a:xfrm>
        </p:spPr>
        <p:txBody>
          <a:bodyPr/>
          <a:lstStyle/>
          <a:p>
            <a:r>
              <a:rPr lang="el-GR" b="1" dirty="0"/>
              <a:t>Ορισμός ΧΝΝ</a:t>
            </a:r>
          </a:p>
        </p:txBody>
      </p:sp>
      <p:sp>
        <p:nvSpPr>
          <p:cNvPr id="3" name="Content Placeholder 2">
            <a:extLst>
              <a:ext uri="{FF2B5EF4-FFF2-40B4-BE49-F238E27FC236}">
                <a16:creationId xmlns:a16="http://schemas.microsoft.com/office/drawing/2014/main" id="{C2FBBFCE-4D12-FB6D-5931-77713A77A602}"/>
              </a:ext>
            </a:extLst>
          </p:cNvPr>
          <p:cNvSpPr>
            <a:spLocks noGrp="1"/>
          </p:cNvSpPr>
          <p:nvPr>
            <p:ph idx="1"/>
          </p:nvPr>
        </p:nvSpPr>
        <p:spPr>
          <a:xfrm>
            <a:off x="677333" y="2160589"/>
            <a:ext cx="10121296" cy="3880773"/>
          </a:xfrm>
        </p:spPr>
        <p:txBody>
          <a:bodyPr/>
          <a:lstStyle/>
          <a:p>
            <a:r>
              <a:rPr lang="el-GR" dirty="0"/>
              <a:t>Ως Χρόνια Νεφρική Νόσος ορίζεται η ύπαρξη δομικών ανωμαλιών ή διαταραχής της λειτουργίας των νεφρών για πάνω από 3 μήνες με επιπτώσεις στην υγεία </a:t>
            </a:r>
          </a:p>
        </p:txBody>
      </p:sp>
      <p:pic>
        <p:nvPicPr>
          <p:cNvPr id="5" name="Picture 4" descr="A black text on a white background&#10;&#10;Description automatically generated">
            <a:extLst>
              <a:ext uri="{FF2B5EF4-FFF2-40B4-BE49-F238E27FC236}">
                <a16:creationId xmlns:a16="http://schemas.microsoft.com/office/drawing/2014/main" id="{53712377-71BB-F3D3-FAB9-1E5CD61FD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276600"/>
            <a:ext cx="8686800" cy="3004457"/>
          </a:xfrm>
          <a:prstGeom prst="rect">
            <a:avLst/>
          </a:prstGeom>
        </p:spPr>
      </p:pic>
    </p:spTree>
    <p:extLst>
      <p:ext uri="{BB962C8B-B14F-4D97-AF65-F5344CB8AC3E}">
        <p14:creationId xmlns:p14="http://schemas.microsoft.com/office/powerpoint/2010/main" val="74080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53E7-11EC-CCBB-F2AE-BE9C2872D9A1}"/>
              </a:ext>
            </a:extLst>
          </p:cNvPr>
          <p:cNvSpPr>
            <a:spLocks noGrp="1"/>
          </p:cNvSpPr>
          <p:nvPr>
            <p:ph type="title"/>
          </p:nvPr>
        </p:nvSpPr>
        <p:spPr>
          <a:xfrm>
            <a:off x="677334" y="609600"/>
            <a:ext cx="8596668" cy="827314"/>
          </a:xfrm>
        </p:spPr>
        <p:txBody>
          <a:bodyPr/>
          <a:lstStyle/>
          <a:p>
            <a:r>
              <a:rPr lang="el-GR" b="1" dirty="0"/>
              <a:t>Ταξινόμηση ΧΝΝ</a:t>
            </a:r>
          </a:p>
        </p:txBody>
      </p:sp>
      <p:sp>
        <p:nvSpPr>
          <p:cNvPr id="3" name="Content Placeholder 2">
            <a:extLst>
              <a:ext uri="{FF2B5EF4-FFF2-40B4-BE49-F238E27FC236}">
                <a16:creationId xmlns:a16="http://schemas.microsoft.com/office/drawing/2014/main" id="{B69609EE-BBBE-0260-E0E3-3F28BE1F099E}"/>
              </a:ext>
            </a:extLst>
          </p:cNvPr>
          <p:cNvSpPr>
            <a:spLocks noGrp="1"/>
          </p:cNvSpPr>
          <p:nvPr>
            <p:ph idx="1"/>
          </p:nvPr>
        </p:nvSpPr>
        <p:spPr>
          <a:xfrm>
            <a:off x="677334" y="1513115"/>
            <a:ext cx="10458752" cy="4528248"/>
          </a:xfrm>
        </p:spPr>
        <p:txBody>
          <a:bodyPr/>
          <a:lstStyle/>
          <a:p>
            <a:r>
              <a:rPr lang="el-GR" dirty="0"/>
              <a:t>Η ταξινόμηση της ΧΝΝ βασίζεται στην αιτία, στην κατηγοριοποίηση του </a:t>
            </a:r>
            <a:r>
              <a:rPr lang="en-US" dirty="0"/>
              <a:t>GFR </a:t>
            </a:r>
            <a:r>
              <a:rPr lang="el-GR" dirty="0"/>
              <a:t>( </a:t>
            </a:r>
            <a:r>
              <a:rPr lang="en-US" dirty="0"/>
              <a:t>G1-G5 ) </a:t>
            </a:r>
            <a:r>
              <a:rPr lang="el-GR" dirty="0"/>
              <a:t>και στην κατηγοριοποίηση της </a:t>
            </a:r>
            <a:r>
              <a:rPr lang="el-GR" dirty="0" err="1"/>
              <a:t>αλβουμινουρίας</a:t>
            </a:r>
            <a:r>
              <a:rPr lang="el-GR" dirty="0"/>
              <a:t> ( Α1-Α3)</a:t>
            </a:r>
          </a:p>
          <a:p>
            <a:r>
              <a:rPr lang="el-GR" dirty="0"/>
              <a:t>Ουσιαστικά 2 διαστάσεις : Διαστρωμάτωση Κινδύνου, Πρόγνωση, Διαχείριση</a:t>
            </a:r>
          </a:p>
        </p:txBody>
      </p:sp>
      <p:pic>
        <p:nvPicPr>
          <p:cNvPr id="5" name="Picture 4" descr="A chart of various colors&#10;&#10;Description automatically generated with medium confidence">
            <a:extLst>
              <a:ext uri="{FF2B5EF4-FFF2-40B4-BE49-F238E27FC236}">
                <a16:creationId xmlns:a16="http://schemas.microsoft.com/office/drawing/2014/main" id="{F84B6B55-152A-0188-991E-3DDF5A1D7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71" y="2634343"/>
            <a:ext cx="9154886" cy="4038599"/>
          </a:xfrm>
          <a:prstGeom prst="rect">
            <a:avLst/>
          </a:prstGeom>
        </p:spPr>
      </p:pic>
    </p:spTree>
    <p:extLst>
      <p:ext uri="{BB962C8B-B14F-4D97-AF65-F5344CB8AC3E}">
        <p14:creationId xmlns:p14="http://schemas.microsoft.com/office/powerpoint/2010/main" val="250392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BC83-5ADC-0440-7B14-B2AF6043B995}"/>
              </a:ext>
            </a:extLst>
          </p:cNvPr>
          <p:cNvSpPr>
            <a:spLocks noGrp="1"/>
          </p:cNvSpPr>
          <p:nvPr>
            <p:ph type="title"/>
          </p:nvPr>
        </p:nvSpPr>
        <p:spPr>
          <a:xfrm>
            <a:off x="677334" y="609600"/>
            <a:ext cx="8596668" cy="664029"/>
          </a:xfrm>
        </p:spPr>
        <p:txBody>
          <a:bodyPr/>
          <a:lstStyle/>
          <a:p>
            <a:r>
              <a:rPr lang="en-US" b="1" dirty="0"/>
              <a:t>eGFR</a:t>
            </a:r>
            <a:endParaRPr lang="el-GR" b="1" dirty="0"/>
          </a:p>
        </p:txBody>
      </p:sp>
      <p:sp>
        <p:nvSpPr>
          <p:cNvPr id="3" name="Content Placeholder 2">
            <a:extLst>
              <a:ext uri="{FF2B5EF4-FFF2-40B4-BE49-F238E27FC236}">
                <a16:creationId xmlns:a16="http://schemas.microsoft.com/office/drawing/2014/main" id="{F8AE6F49-4C67-3001-FC91-3D8AB7BAD279}"/>
              </a:ext>
            </a:extLst>
          </p:cNvPr>
          <p:cNvSpPr>
            <a:spLocks noGrp="1"/>
          </p:cNvSpPr>
          <p:nvPr>
            <p:ph idx="1"/>
          </p:nvPr>
        </p:nvSpPr>
        <p:spPr>
          <a:xfrm>
            <a:off x="677333" y="1349829"/>
            <a:ext cx="4689324" cy="4691533"/>
          </a:xfrm>
        </p:spPr>
        <p:txBody>
          <a:bodyPr>
            <a:normAutofit fontScale="92500" lnSpcReduction="10000"/>
          </a:bodyPr>
          <a:lstStyle/>
          <a:p>
            <a:r>
              <a:rPr lang="el-GR" dirty="0"/>
              <a:t>Ο εκτιμώμενος Ρυθμός </a:t>
            </a:r>
            <a:r>
              <a:rPr lang="el-GR" dirty="0" err="1"/>
              <a:t>Σπειραματικής</a:t>
            </a:r>
            <a:r>
              <a:rPr lang="el-GR" dirty="0"/>
              <a:t> Διήθησης είναι ένας </a:t>
            </a:r>
            <a:r>
              <a:rPr lang="el-GR" dirty="0" err="1"/>
              <a:t>βιοδείκτης</a:t>
            </a:r>
            <a:r>
              <a:rPr lang="el-GR" dirty="0"/>
              <a:t> ο οποίος είναι το αποτέλεσμα μίας εξίσωσης </a:t>
            </a:r>
          </a:p>
          <a:p>
            <a:r>
              <a:rPr lang="el-GR" dirty="0"/>
              <a:t>Υπόκειται σε περιορισμούς κυρίως λόγω της </a:t>
            </a:r>
            <a:r>
              <a:rPr lang="el-GR" dirty="0" err="1"/>
              <a:t>Κρεατινίνης</a:t>
            </a:r>
            <a:r>
              <a:rPr lang="el-GR" dirty="0"/>
              <a:t> ορού </a:t>
            </a:r>
          </a:p>
          <a:p>
            <a:r>
              <a:rPr lang="el-GR" dirty="0"/>
              <a:t>Επηρεάζεται από την ηλικία , το φύλο, την θρέψη</a:t>
            </a:r>
          </a:p>
          <a:p>
            <a:r>
              <a:rPr lang="el-GR" dirty="0"/>
              <a:t>Δεν έχει γραμμική σχέση με την υποκείμενη νεφρική βλάβη </a:t>
            </a:r>
          </a:p>
          <a:p>
            <a:endParaRPr lang="el-GR" dirty="0"/>
          </a:p>
          <a:p>
            <a:r>
              <a:rPr lang="el-GR" dirty="0"/>
              <a:t>Προσθήκη της </a:t>
            </a:r>
            <a:r>
              <a:rPr lang="en-US" dirty="0"/>
              <a:t>Cystatin – C </a:t>
            </a:r>
            <a:r>
              <a:rPr lang="el-GR" dirty="0"/>
              <a:t>για μεγαλύτερη ακρίβεια</a:t>
            </a:r>
          </a:p>
          <a:p>
            <a:endParaRPr lang="el-GR" dirty="0"/>
          </a:p>
          <a:p>
            <a:endParaRPr lang="el-GR" dirty="0"/>
          </a:p>
          <a:p>
            <a:pPr marL="0" indent="0">
              <a:buNone/>
            </a:pPr>
            <a:r>
              <a:rPr lang="en-US" dirty="0"/>
              <a:t> </a:t>
            </a:r>
            <a:endParaRPr lang="el-GR" dirty="0"/>
          </a:p>
        </p:txBody>
      </p:sp>
      <p:pic>
        <p:nvPicPr>
          <p:cNvPr id="5" name="Picture 4" descr="A table with numbers and symbols&#10;&#10;Description automatically generated">
            <a:extLst>
              <a:ext uri="{FF2B5EF4-FFF2-40B4-BE49-F238E27FC236}">
                <a16:creationId xmlns:a16="http://schemas.microsoft.com/office/drawing/2014/main" id="{C225E046-B3D9-ACD4-581B-6321F9A85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514" y="1273629"/>
            <a:ext cx="6564086" cy="4031861"/>
          </a:xfrm>
          <a:prstGeom prst="rect">
            <a:avLst/>
          </a:prstGeom>
        </p:spPr>
      </p:pic>
    </p:spTree>
    <p:extLst>
      <p:ext uri="{BB962C8B-B14F-4D97-AF65-F5344CB8AC3E}">
        <p14:creationId xmlns:p14="http://schemas.microsoft.com/office/powerpoint/2010/main" val="148072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142B-1D6D-5CEA-3818-8D85DE2F3791}"/>
              </a:ext>
            </a:extLst>
          </p:cNvPr>
          <p:cNvSpPr>
            <a:spLocks noGrp="1"/>
          </p:cNvSpPr>
          <p:nvPr>
            <p:ph type="title"/>
          </p:nvPr>
        </p:nvSpPr>
        <p:spPr/>
        <p:txBody>
          <a:bodyPr/>
          <a:lstStyle/>
          <a:p>
            <a:r>
              <a:rPr lang="en-US" b="1" dirty="0"/>
              <a:t>ACR</a:t>
            </a:r>
            <a:endParaRPr lang="el-GR" b="1" dirty="0"/>
          </a:p>
        </p:txBody>
      </p:sp>
      <p:sp>
        <p:nvSpPr>
          <p:cNvPr id="3" name="Content Placeholder 2">
            <a:extLst>
              <a:ext uri="{FF2B5EF4-FFF2-40B4-BE49-F238E27FC236}">
                <a16:creationId xmlns:a16="http://schemas.microsoft.com/office/drawing/2014/main" id="{3AA1A398-88BD-1A55-E1DD-DC6C9E16BC22}"/>
              </a:ext>
            </a:extLst>
          </p:cNvPr>
          <p:cNvSpPr>
            <a:spLocks noGrp="1"/>
          </p:cNvSpPr>
          <p:nvPr>
            <p:ph idx="1"/>
          </p:nvPr>
        </p:nvSpPr>
        <p:spPr>
          <a:xfrm>
            <a:off x="677334" y="1632857"/>
            <a:ext cx="8858552" cy="4615543"/>
          </a:xfrm>
        </p:spPr>
        <p:txBody>
          <a:bodyPr/>
          <a:lstStyle/>
          <a:p>
            <a:r>
              <a:rPr lang="en-US" dirty="0"/>
              <a:t>UACR = urine albumin to Creatinine ratio</a:t>
            </a:r>
          </a:p>
          <a:p>
            <a:r>
              <a:rPr lang="el-GR" dirty="0" err="1"/>
              <a:t>Βιοδείκτης</a:t>
            </a:r>
            <a:endParaRPr lang="el-GR" dirty="0"/>
          </a:p>
          <a:p>
            <a:r>
              <a:rPr lang="el-GR" dirty="0"/>
              <a:t>Υπόκειται σε περιορισμούς</a:t>
            </a:r>
          </a:p>
          <a:p>
            <a:r>
              <a:rPr lang="el-GR" dirty="0"/>
              <a:t>Λευκωματουρία : πυρετός, άσκηση, απορρύθμιση καρδιακής ανεπάρκειας, διηθείται σε μικρό αλλά σημαντικό βαθμό (2γρ/24ωρο), το 99% </a:t>
            </a:r>
            <a:r>
              <a:rPr lang="el-GR" dirty="0" err="1"/>
              <a:t>επαναρροφάται</a:t>
            </a:r>
            <a:endParaRPr lang="el-GR" dirty="0"/>
          </a:p>
          <a:p>
            <a:r>
              <a:rPr lang="el-GR" dirty="0" err="1"/>
              <a:t>Κρεατινίνη</a:t>
            </a:r>
            <a:r>
              <a:rPr lang="el-GR" dirty="0"/>
              <a:t> : ηλικία, φύλο, διηθείται, </a:t>
            </a:r>
            <a:r>
              <a:rPr lang="el-GR" dirty="0" err="1"/>
              <a:t>επαναρροφάται</a:t>
            </a:r>
            <a:r>
              <a:rPr lang="el-GR" dirty="0"/>
              <a:t>, ένα ποσοστό εκκρίνεται στο σωληνάριο (υποεκτίμηση του </a:t>
            </a:r>
            <a:r>
              <a:rPr lang="en-US" dirty="0"/>
              <a:t>ACR </a:t>
            </a:r>
            <a:r>
              <a:rPr lang="el-GR" dirty="0"/>
              <a:t>καθώς προχωράνε τα στάδια της ΧΝΝ)</a:t>
            </a:r>
          </a:p>
        </p:txBody>
      </p:sp>
    </p:spTree>
    <p:extLst>
      <p:ext uri="{BB962C8B-B14F-4D97-AF65-F5344CB8AC3E}">
        <p14:creationId xmlns:p14="http://schemas.microsoft.com/office/powerpoint/2010/main" val="151480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7784-4B25-0F74-C208-EF269D3A6F03}"/>
              </a:ext>
            </a:extLst>
          </p:cNvPr>
          <p:cNvSpPr>
            <a:spLocks noGrp="1"/>
          </p:cNvSpPr>
          <p:nvPr>
            <p:ph type="title"/>
          </p:nvPr>
        </p:nvSpPr>
        <p:spPr>
          <a:xfrm>
            <a:off x="677334" y="609600"/>
            <a:ext cx="8596668" cy="772886"/>
          </a:xfrm>
        </p:spPr>
        <p:txBody>
          <a:bodyPr/>
          <a:lstStyle/>
          <a:p>
            <a:r>
              <a:rPr lang="el-GR" b="1" dirty="0"/>
              <a:t>Λευκωματουρία</a:t>
            </a:r>
          </a:p>
        </p:txBody>
      </p:sp>
      <p:sp>
        <p:nvSpPr>
          <p:cNvPr id="3" name="Content Placeholder 2">
            <a:extLst>
              <a:ext uri="{FF2B5EF4-FFF2-40B4-BE49-F238E27FC236}">
                <a16:creationId xmlns:a16="http://schemas.microsoft.com/office/drawing/2014/main" id="{DDC10456-CE6E-BD90-10EC-7AACA2C12DC8}"/>
              </a:ext>
            </a:extLst>
          </p:cNvPr>
          <p:cNvSpPr>
            <a:spLocks noGrp="1"/>
          </p:cNvSpPr>
          <p:nvPr>
            <p:ph idx="1"/>
          </p:nvPr>
        </p:nvSpPr>
        <p:spPr>
          <a:xfrm>
            <a:off x="677333" y="1589315"/>
            <a:ext cx="10447867" cy="4452048"/>
          </a:xfrm>
        </p:spPr>
        <p:txBody>
          <a:bodyPr/>
          <a:lstStyle/>
          <a:p>
            <a:r>
              <a:rPr lang="el-GR" dirty="0"/>
              <a:t>Οι υποκείμενοι </a:t>
            </a:r>
            <a:r>
              <a:rPr lang="el-GR" dirty="0" err="1"/>
              <a:t>παθοφυσιολογικοί</a:t>
            </a:r>
            <a:r>
              <a:rPr lang="el-GR" dirty="0"/>
              <a:t> μηχανισμοί που οδηγούν στην λευκωματουρία είναι πολύπλοκοι </a:t>
            </a:r>
          </a:p>
          <a:p>
            <a:r>
              <a:rPr lang="el-GR" dirty="0"/>
              <a:t>Μηχανισμός </a:t>
            </a:r>
            <a:r>
              <a:rPr lang="el-GR" dirty="0" err="1"/>
              <a:t>Υπερδιήθησης</a:t>
            </a:r>
            <a:r>
              <a:rPr lang="el-GR" dirty="0"/>
              <a:t> – </a:t>
            </a:r>
            <a:r>
              <a:rPr lang="el-GR" dirty="0" err="1"/>
              <a:t>αιμοδυναμικές</a:t>
            </a:r>
            <a:r>
              <a:rPr lang="el-GR" dirty="0"/>
              <a:t> αλλαγές στο σπείραμα</a:t>
            </a:r>
          </a:p>
          <a:p>
            <a:r>
              <a:rPr lang="el-GR" dirty="0"/>
              <a:t>Δυσλειτουργία ενδοθηλιακών κυττάρων</a:t>
            </a:r>
          </a:p>
          <a:p>
            <a:r>
              <a:rPr lang="el-GR" dirty="0" err="1"/>
              <a:t>Ποδοκυττοπάθεια</a:t>
            </a:r>
            <a:endParaRPr lang="el-GR" dirty="0"/>
          </a:p>
          <a:p>
            <a:r>
              <a:rPr lang="el-GR" dirty="0"/>
              <a:t>Ανωμαλίες στην βασική μεμβράνη</a:t>
            </a:r>
          </a:p>
          <a:p>
            <a:r>
              <a:rPr lang="el-GR" dirty="0"/>
              <a:t>Αύξηση της διαπερατότητας λόγω απώλειας του αρνητικά φορτισμένου φράγματος</a:t>
            </a:r>
          </a:p>
          <a:p>
            <a:r>
              <a:rPr lang="el-GR" dirty="0"/>
              <a:t>Μείωση της </a:t>
            </a:r>
            <a:r>
              <a:rPr lang="el-GR" dirty="0" err="1"/>
              <a:t>επαναρρόφησης</a:t>
            </a:r>
            <a:r>
              <a:rPr lang="el-GR" dirty="0"/>
              <a:t> από το εγγύς σωληνάριο – </a:t>
            </a:r>
            <a:r>
              <a:rPr lang="el-GR" dirty="0" err="1"/>
              <a:t>σωληναριακής</a:t>
            </a:r>
            <a:r>
              <a:rPr lang="el-GR" dirty="0"/>
              <a:t> προέλευσης λευκωματουρία </a:t>
            </a:r>
          </a:p>
          <a:p>
            <a:r>
              <a:rPr lang="el-GR" dirty="0"/>
              <a:t>Φυσικοχημικές αλλαγές στο κυκλοφορούν μόριο της </a:t>
            </a:r>
            <a:r>
              <a:rPr lang="el-GR" dirty="0" err="1"/>
              <a:t>αλβουμίνης</a:t>
            </a:r>
            <a:r>
              <a:rPr lang="el-GR" dirty="0"/>
              <a:t> που οδηγούν σε αλλαγή σχήματος ή απώλεια φορτίου και επηρεάζουν την διαπερατότητά της από τον </a:t>
            </a:r>
            <a:r>
              <a:rPr lang="el-GR" dirty="0" err="1"/>
              <a:t>σπειραματικό</a:t>
            </a:r>
            <a:r>
              <a:rPr lang="el-GR" dirty="0"/>
              <a:t> φραγμό</a:t>
            </a:r>
          </a:p>
          <a:p>
            <a:endParaRPr lang="el-GR" dirty="0"/>
          </a:p>
        </p:txBody>
      </p:sp>
    </p:spTree>
    <p:extLst>
      <p:ext uri="{BB962C8B-B14F-4D97-AF65-F5344CB8AC3E}">
        <p14:creationId xmlns:p14="http://schemas.microsoft.com/office/powerpoint/2010/main" val="318243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F340-C316-F9D0-210E-FCCA1B9DBFCB}"/>
              </a:ext>
            </a:extLst>
          </p:cNvPr>
          <p:cNvSpPr>
            <a:spLocks noGrp="1"/>
          </p:cNvSpPr>
          <p:nvPr>
            <p:ph type="title"/>
          </p:nvPr>
        </p:nvSpPr>
        <p:spPr>
          <a:xfrm>
            <a:off x="677334" y="609600"/>
            <a:ext cx="8596668" cy="870857"/>
          </a:xfrm>
        </p:spPr>
        <p:txBody>
          <a:bodyPr/>
          <a:lstStyle/>
          <a:p>
            <a:pPr algn="ctr"/>
            <a:r>
              <a:rPr lang="el-GR" b="1" dirty="0"/>
              <a:t>Λευκωματουρία</a:t>
            </a:r>
          </a:p>
        </p:txBody>
      </p:sp>
      <p:sp>
        <p:nvSpPr>
          <p:cNvPr id="3" name="Content Placeholder 2">
            <a:extLst>
              <a:ext uri="{FF2B5EF4-FFF2-40B4-BE49-F238E27FC236}">
                <a16:creationId xmlns:a16="http://schemas.microsoft.com/office/drawing/2014/main" id="{98837CC8-7D15-F1C5-B57A-E7F02581A385}"/>
              </a:ext>
            </a:extLst>
          </p:cNvPr>
          <p:cNvSpPr>
            <a:spLocks noGrp="1"/>
          </p:cNvSpPr>
          <p:nvPr>
            <p:ph idx="1"/>
          </p:nvPr>
        </p:nvSpPr>
        <p:spPr>
          <a:xfrm>
            <a:off x="677334" y="1698171"/>
            <a:ext cx="10382552" cy="4343191"/>
          </a:xfrm>
        </p:spPr>
        <p:txBody>
          <a:bodyPr/>
          <a:lstStyle/>
          <a:p>
            <a:pPr marL="0" indent="0">
              <a:buNone/>
            </a:pPr>
            <a:r>
              <a:rPr lang="el-GR" dirty="0" err="1"/>
              <a:t>Αλβουμινουρία</a:t>
            </a:r>
            <a:r>
              <a:rPr lang="el-GR" dirty="0"/>
              <a:t> ανιχνεύεται :</a:t>
            </a:r>
          </a:p>
          <a:p>
            <a:r>
              <a:rPr lang="el-GR" dirty="0"/>
              <a:t>Σε έναν στους 3 ασθενείς με ΣΔ</a:t>
            </a:r>
          </a:p>
          <a:p>
            <a:r>
              <a:rPr lang="el-GR" dirty="0"/>
              <a:t>Σε έναν στους 7 ασθενείς με ΑΥ χωρίς ΣΔ</a:t>
            </a:r>
          </a:p>
          <a:p>
            <a:r>
              <a:rPr lang="el-GR" dirty="0"/>
              <a:t>Σε έναν στους 6 ηλικίας άνω των 60 ετών </a:t>
            </a:r>
          </a:p>
          <a:p>
            <a:endParaRPr lang="el-GR" dirty="0"/>
          </a:p>
          <a:p>
            <a:r>
              <a:rPr lang="el-GR" dirty="0"/>
              <a:t>8 % των ενηλίκων πάσχουν από μετρίως αυξημένη</a:t>
            </a:r>
            <a:r>
              <a:rPr lang="en-US" dirty="0"/>
              <a:t> </a:t>
            </a:r>
            <a:r>
              <a:rPr lang="el-GR" dirty="0" err="1"/>
              <a:t>αλβουμινουρία</a:t>
            </a:r>
            <a:r>
              <a:rPr lang="el-GR" dirty="0"/>
              <a:t> ( Α2:30-300</a:t>
            </a:r>
            <a:r>
              <a:rPr lang="en-US" dirty="0"/>
              <a:t>mg/g</a:t>
            </a:r>
            <a:r>
              <a:rPr lang="el-GR" dirty="0"/>
              <a:t>) και το 1% από σοβαρά αυξημένη (Α3 : &gt;300</a:t>
            </a:r>
            <a:r>
              <a:rPr lang="en-US" dirty="0"/>
              <a:t>mg/g</a:t>
            </a:r>
            <a:r>
              <a:rPr lang="el-GR" dirty="0"/>
              <a:t>)</a:t>
            </a:r>
          </a:p>
          <a:p>
            <a:pPr marL="0" indent="0">
              <a:buNone/>
            </a:pPr>
            <a:endParaRPr lang="el-GR" dirty="0"/>
          </a:p>
        </p:txBody>
      </p:sp>
      <p:sp>
        <p:nvSpPr>
          <p:cNvPr id="4" name="TextBox 3">
            <a:extLst>
              <a:ext uri="{FF2B5EF4-FFF2-40B4-BE49-F238E27FC236}">
                <a16:creationId xmlns:a16="http://schemas.microsoft.com/office/drawing/2014/main" id="{ECBE0795-5AE1-485A-76C6-F6475C88BC36}"/>
              </a:ext>
            </a:extLst>
          </p:cNvPr>
          <p:cNvSpPr txBox="1"/>
          <p:nvPr/>
        </p:nvSpPr>
        <p:spPr>
          <a:xfrm flipH="1">
            <a:off x="10452460" y="6313505"/>
            <a:ext cx="1521824" cy="369332"/>
          </a:xfrm>
          <a:prstGeom prst="rect">
            <a:avLst/>
          </a:prstGeom>
          <a:noFill/>
        </p:spPr>
        <p:txBody>
          <a:bodyPr wrap="square" rtlCol="0">
            <a:spAutoFit/>
          </a:bodyPr>
          <a:lstStyle/>
          <a:p>
            <a:r>
              <a:rPr lang="en-US" dirty="0"/>
              <a:t>NHANES III</a:t>
            </a:r>
            <a:endParaRPr lang="el-GR" dirty="0"/>
          </a:p>
        </p:txBody>
      </p:sp>
    </p:spTree>
    <p:extLst>
      <p:ext uri="{BB962C8B-B14F-4D97-AF65-F5344CB8AC3E}">
        <p14:creationId xmlns:p14="http://schemas.microsoft.com/office/powerpoint/2010/main" val="241885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F4A5-F036-C581-2F5F-0737566D4650}"/>
              </a:ext>
            </a:extLst>
          </p:cNvPr>
          <p:cNvSpPr>
            <a:spLocks noGrp="1"/>
          </p:cNvSpPr>
          <p:nvPr>
            <p:ph type="title"/>
          </p:nvPr>
        </p:nvSpPr>
        <p:spPr>
          <a:xfrm>
            <a:off x="677334" y="609600"/>
            <a:ext cx="8596668" cy="1320800"/>
          </a:xfrm>
        </p:spPr>
        <p:txBody>
          <a:bodyPr>
            <a:normAutofit/>
          </a:bodyPr>
          <a:lstStyle/>
          <a:p>
            <a:endParaRPr lang="el-GR"/>
          </a:p>
        </p:txBody>
      </p:sp>
      <p:pic>
        <p:nvPicPr>
          <p:cNvPr id="5" name="Content Placeholder 4" descr="A graph of a bar graph&#10;&#10;Description automatically generated with medium confidence">
            <a:extLst>
              <a:ext uri="{FF2B5EF4-FFF2-40B4-BE49-F238E27FC236}">
                <a16:creationId xmlns:a16="http://schemas.microsoft.com/office/drawing/2014/main" id="{1EADB4C7-35E2-B4EE-7DE4-D1D383173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127933"/>
            <a:ext cx="6245980" cy="2890381"/>
          </a:xfrm>
          <a:prstGeom prst="rect">
            <a:avLst/>
          </a:prstGeom>
        </p:spPr>
      </p:pic>
      <p:sp>
        <p:nvSpPr>
          <p:cNvPr id="15" name="Content Placeholder 14">
            <a:extLst>
              <a:ext uri="{FF2B5EF4-FFF2-40B4-BE49-F238E27FC236}">
                <a16:creationId xmlns:a16="http://schemas.microsoft.com/office/drawing/2014/main" id="{8789D7F5-BA8B-2E5C-69D3-3120AD8C3B09}"/>
              </a:ext>
            </a:extLst>
          </p:cNvPr>
          <p:cNvSpPr>
            <a:spLocks noGrp="1"/>
          </p:cNvSpPr>
          <p:nvPr>
            <p:ph idx="1"/>
          </p:nvPr>
        </p:nvSpPr>
        <p:spPr>
          <a:xfrm>
            <a:off x="7032171" y="2127933"/>
            <a:ext cx="4038599" cy="4490583"/>
          </a:xfrm>
        </p:spPr>
        <p:txBody>
          <a:bodyPr>
            <a:normAutofit/>
          </a:bodyPr>
          <a:lstStyle/>
          <a:p>
            <a:r>
              <a:rPr lang="el-GR" sz="2400" dirty="0"/>
              <a:t>Η λευκωματουρία σχετίζεται με αυξημένο κίνδυνο εξέλιξης σε ΧΝΝ</a:t>
            </a:r>
          </a:p>
          <a:p>
            <a:r>
              <a:rPr lang="el-GR" sz="2400" dirty="0"/>
              <a:t>Ο βαθμός της λευκωματουρίας σχετίζεται με τον ρυθμό απώλειας της νεφρικής λειτουργίας</a:t>
            </a:r>
            <a:endParaRPr lang="en-US" sz="2400" dirty="0"/>
          </a:p>
        </p:txBody>
      </p:sp>
      <p:pic>
        <p:nvPicPr>
          <p:cNvPr id="11" name="Picture 10" descr="A screenshot of a computer&#10;&#10;Description automatically generated">
            <a:extLst>
              <a:ext uri="{FF2B5EF4-FFF2-40B4-BE49-F238E27FC236}">
                <a16:creationId xmlns:a16="http://schemas.microsoft.com/office/drawing/2014/main" id="{43B4B527-7C34-F324-81F5-9DBC8B074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828" y="602216"/>
            <a:ext cx="6766229" cy="1328184"/>
          </a:xfrm>
          <a:prstGeom prst="rect">
            <a:avLst/>
          </a:prstGeom>
        </p:spPr>
      </p:pic>
      <p:sp>
        <p:nvSpPr>
          <p:cNvPr id="13" name="TextBox 12">
            <a:extLst>
              <a:ext uri="{FF2B5EF4-FFF2-40B4-BE49-F238E27FC236}">
                <a16:creationId xmlns:a16="http://schemas.microsoft.com/office/drawing/2014/main" id="{A8EDED2A-0410-ED16-5DE8-F5E97A9DA8C4}"/>
              </a:ext>
            </a:extLst>
          </p:cNvPr>
          <p:cNvSpPr txBox="1"/>
          <p:nvPr/>
        </p:nvSpPr>
        <p:spPr>
          <a:xfrm>
            <a:off x="478972" y="5348221"/>
            <a:ext cx="6444342" cy="923330"/>
          </a:xfrm>
          <a:prstGeom prst="rect">
            <a:avLst/>
          </a:prstGeom>
          <a:noFill/>
        </p:spPr>
        <p:txBody>
          <a:bodyPr wrap="square">
            <a:spAutoFit/>
          </a:bodyPr>
          <a:lstStyle/>
          <a:p>
            <a:r>
              <a:rPr lang="en-US" dirty="0"/>
              <a:t>Cumulative incidence of end-stage renal disease (ESRD) by the baseline results for proteinuria. The study period was from April 1983 to December 2000.</a:t>
            </a:r>
            <a:endParaRPr lang="el-GR" dirty="0"/>
          </a:p>
        </p:txBody>
      </p:sp>
    </p:spTree>
    <p:extLst>
      <p:ext uri="{BB962C8B-B14F-4D97-AF65-F5344CB8AC3E}">
        <p14:creationId xmlns:p14="http://schemas.microsoft.com/office/powerpoint/2010/main" val="165368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Isosceles Triangle 2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7" name="Isosceles Triangle 2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Isosceles Triangle 2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pic>
        <p:nvPicPr>
          <p:cNvPr id="5" name="Content Placeholder 4" descr="A white box with black text&#10;&#10;Description automatically generated">
            <a:extLst>
              <a:ext uri="{FF2B5EF4-FFF2-40B4-BE49-F238E27FC236}">
                <a16:creationId xmlns:a16="http://schemas.microsoft.com/office/drawing/2014/main" id="{D546E76E-F898-AE8F-DB16-3191702384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298" y="429630"/>
            <a:ext cx="6191531" cy="1663147"/>
          </a:xfrm>
        </p:spPr>
      </p:pic>
      <p:pic>
        <p:nvPicPr>
          <p:cNvPr id="7" name="Picture 6" descr="A diagram of a normal line&#10;&#10;Description automatically generated">
            <a:extLst>
              <a:ext uri="{FF2B5EF4-FFF2-40B4-BE49-F238E27FC236}">
                <a16:creationId xmlns:a16="http://schemas.microsoft.com/office/drawing/2014/main" id="{EB43A93D-B869-32EF-047A-48A700748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98" y="3346682"/>
            <a:ext cx="4869440" cy="2586032"/>
          </a:xfrm>
          <a:prstGeom prst="rect">
            <a:avLst/>
          </a:prstGeom>
        </p:spPr>
      </p:pic>
      <p:pic>
        <p:nvPicPr>
          <p:cNvPr id="9" name="Picture 8" descr="A graph of a model&#10;&#10;Description automatically generated with medium confidence">
            <a:extLst>
              <a:ext uri="{FF2B5EF4-FFF2-40B4-BE49-F238E27FC236}">
                <a16:creationId xmlns:a16="http://schemas.microsoft.com/office/drawing/2014/main" id="{39E44F66-9EC1-B9A9-23B1-CFB138F97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531" y="3429000"/>
            <a:ext cx="4869440" cy="3222171"/>
          </a:xfrm>
          <a:prstGeom prst="rect">
            <a:avLst/>
          </a:prstGeom>
        </p:spPr>
      </p:pic>
      <p:sp>
        <p:nvSpPr>
          <p:cNvPr id="11" name="TextBox 10">
            <a:extLst>
              <a:ext uri="{FF2B5EF4-FFF2-40B4-BE49-F238E27FC236}">
                <a16:creationId xmlns:a16="http://schemas.microsoft.com/office/drawing/2014/main" id="{1CEBEDF5-6583-59AE-828F-491B607154E8}"/>
              </a:ext>
            </a:extLst>
          </p:cNvPr>
          <p:cNvSpPr txBox="1"/>
          <p:nvPr/>
        </p:nvSpPr>
        <p:spPr>
          <a:xfrm>
            <a:off x="492298" y="2425096"/>
            <a:ext cx="4928788" cy="615938"/>
          </a:xfrm>
          <a:prstGeom prst="rect">
            <a:avLst/>
          </a:prstGeom>
          <a:noFill/>
        </p:spPr>
        <p:txBody>
          <a:bodyPr wrap="square">
            <a:spAutoFit/>
          </a:bodyPr>
          <a:lstStyle/>
          <a:p>
            <a:pPr defTabSz="288036">
              <a:spcAft>
                <a:spcPts val="600"/>
              </a:spcAft>
            </a:pPr>
            <a:r>
              <a:rPr lang="en-US" sz="1134" kern="1200" dirty="0">
                <a:solidFill>
                  <a:srgbClr val="212121"/>
                </a:solidFill>
                <a:latin typeface="Cambria" panose="02040503050406030204" pitchFamily="18" charset="0"/>
                <a:ea typeface="+mn-ea"/>
                <a:cs typeface="+mn-cs"/>
              </a:rPr>
              <a:t>Compared with patients with </a:t>
            </a:r>
            <a:r>
              <a:rPr lang="en-US" sz="1134" kern="1200" dirty="0" err="1">
                <a:solidFill>
                  <a:srgbClr val="212121"/>
                </a:solidFill>
                <a:latin typeface="Cambria" panose="02040503050406030204" pitchFamily="18" charset="0"/>
                <a:ea typeface="+mn-ea"/>
                <a:cs typeface="+mn-cs"/>
              </a:rPr>
              <a:t>normoalbuminuria</a:t>
            </a:r>
            <a:r>
              <a:rPr lang="en-US" sz="1134" kern="1200" dirty="0">
                <a:solidFill>
                  <a:srgbClr val="212121"/>
                </a:solidFill>
                <a:latin typeface="Cambria" panose="02040503050406030204" pitchFamily="18" charset="0"/>
                <a:ea typeface="+mn-ea"/>
                <a:cs typeface="+mn-cs"/>
              </a:rPr>
              <a:t>, the presence of micro- or macroalbuminuria conferred a 13.0 and 47.2 times higher risk for progressing to ESRD, respectively</a:t>
            </a:r>
            <a:endParaRPr lang="el-GR" dirty="0"/>
          </a:p>
        </p:txBody>
      </p:sp>
      <p:sp>
        <p:nvSpPr>
          <p:cNvPr id="13" name="TextBox 12">
            <a:extLst>
              <a:ext uri="{FF2B5EF4-FFF2-40B4-BE49-F238E27FC236}">
                <a16:creationId xmlns:a16="http://schemas.microsoft.com/office/drawing/2014/main" id="{E2875F5C-BADC-66A2-C166-964B979D7C64}"/>
              </a:ext>
            </a:extLst>
          </p:cNvPr>
          <p:cNvSpPr txBox="1"/>
          <p:nvPr/>
        </p:nvSpPr>
        <p:spPr>
          <a:xfrm>
            <a:off x="5567553" y="2216426"/>
            <a:ext cx="6374076" cy="1139543"/>
          </a:xfrm>
          <a:prstGeom prst="rect">
            <a:avLst/>
          </a:prstGeom>
          <a:noFill/>
        </p:spPr>
        <p:txBody>
          <a:bodyPr wrap="square">
            <a:spAutoFit/>
          </a:bodyPr>
          <a:lstStyle/>
          <a:p>
            <a:pPr defTabSz="288036">
              <a:spcAft>
                <a:spcPts val="600"/>
              </a:spcAft>
            </a:pPr>
            <a:r>
              <a:rPr lang="en-US" sz="1134" kern="1200" dirty="0">
                <a:solidFill>
                  <a:srgbClr val="212121"/>
                </a:solidFill>
                <a:latin typeface="Cambria" panose="02040503050406030204" pitchFamily="18" charset="0"/>
                <a:ea typeface="+mn-ea"/>
                <a:cs typeface="+mn-cs"/>
              </a:rPr>
              <a:t>the best clinical model (age, gender, physical activity, diabetes, systolic BP, antihypertensive medication, and HDL cholesterol) had a total area under the receiver operating characteristic (ROC) curve (AUC) of 0.864 (</a:t>
            </a:r>
            <a:r>
              <a:rPr lang="en-US" sz="1134" i="1" kern="1200" dirty="0">
                <a:solidFill>
                  <a:srgbClr val="212121"/>
                </a:solidFill>
                <a:latin typeface="Cambria" panose="02040503050406030204" pitchFamily="18" charset="0"/>
                <a:ea typeface="+mn-ea"/>
                <a:cs typeface="+mn-cs"/>
              </a:rPr>
              <a:t>i.e.</a:t>
            </a:r>
            <a:r>
              <a:rPr lang="en-US" sz="1134" kern="1200" dirty="0">
                <a:solidFill>
                  <a:srgbClr val="212121"/>
                </a:solidFill>
                <a:latin typeface="Cambria" panose="02040503050406030204" pitchFamily="18" charset="0"/>
                <a:ea typeface="+mn-ea"/>
                <a:cs typeface="+mn-cs"/>
              </a:rPr>
              <a:t>, classified correctly 86.4% of pairs of patients in the general population who did and did not progress to ESRD). ACR alone performed substantially better (AUC 0.893), but eGFR alone had the best prediction (AUC 0.933). Combining ACR and eGFR increased the total AUC only marginally (0.936)</a:t>
            </a:r>
            <a:endParaRPr lang="el-GR" dirty="0"/>
          </a:p>
        </p:txBody>
      </p:sp>
    </p:spTree>
    <p:extLst>
      <p:ext uri="{BB962C8B-B14F-4D97-AF65-F5344CB8AC3E}">
        <p14:creationId xmlns:p14="http://schemas.microsoft.com/office/powerpoint/2010/main" val="27344925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1993</TotalTime>
  <Words>1311</Words>
  <Application>Microsoft Office PowerPoint</Application>
  <PresentationFormat>Widescreen</PresentationFormat>
  <Paragraphs>91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BlinkMacSystemFont</vt:lpstr>
      <vt:lpstr>Cambria</vt:lpstr>
      <vt:lpstr>ElsevierGulliver</vt:lpstr>
      <vt:lpstr>Trebuchet MS</vt:lpstr>
      <vt:lpstr>Wingdings 3</vt:lpstr>
      <vt:lpstr>Facet</vt:lpstr>
      <vt:lpstr>Εξέλιξη ΧΝΝ Λευκωματουρία vs eGFR</vt:lpstr>
      <vt:lpstr>Ορισμός ΧΝΝ</vt:lpstr>
      <vt:lpstr>Ταξινόμηση ΧΝΝ</vt:lpstr>
      <vt:lpstr>eGFR</vt:lpstr>
      <vt:lpstr>ACR</vt:lpstr>
      <vt:lpstr>Λευκωματουρία</vt:lpstr>
      <vt:lpstr>Λευκωματουρία</vt:lpstr>
      <vt:lpstr>PowerPoint Presentation</vt:lpstr>
      <vt:lpstr>PowerPoint Presentation</vt:lpstr>
      <vt:lpstr>Προβληματισμοί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Τέλος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Εξέλιξη ΧΝΝ Λευκωματουρία vs eGFR</dc:title>
  <dc:creator>Nancy Kapota</dc:creator>
  <cp:lastModifiedBy>Nancy Kapota</cp:lastModifiedBy>
  <cp:revision>42</cp:revision>
  <dcterms:created xsi:type="dcterms:W3CDTF">2023-10-17T08:07:36Z</dcterms:created>
  <dcterms:modified xsi:type="dcterms:W3CDTF">2023-10-19T10:19:33Z</dcterms:modified>
</cp:coreProperties>
</file>