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83" r:id="rId13"/>
    <p:sldId id="286" r:id="rId14"/>
    <p:sldId id="284" r:id="rId15"/>
    <p:sldId id="287" r:id="rId16"/>
    <p:sldId id="288" r:id="rId17"/>
    <p:sldId id="289" r:id="rId18"/>
    <p:sldId id="304" r:id="rId19"/>
    <p:sldId id="305" r:id="rId20"/>
    <p:sldId id="307" r:id="rId21"/>
    <p:sldId id="267" r:id="rId22"/>
    <p:sldId id="310" r:id="rId23"/>
    <p:sldId id="295" r:id="rId24"/>
    <p:sldId id="296" r:id="rId25"/>
    <p:sldId id="298" r:id="rId26"/>
    <p:sldId id="299" r:id="rId27"/>
    <p:sldId id="300" r:id="rId28"/>
    <p:sldId id="301" r:id="rId29"/>
    <p:sldId id="311" r:id="rId30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29488-71E9-6F29-2BB1-76671E0652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896CF1-4D18-40F8-5ED2-76396EC08C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A1BE6D-4009-7351-0DF7-F20C69FCE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7E516-79CA-459C-A006-1842599AED0D}" type="datetimeFigureOut">
              <a:rPr lang="el-GR" smtClean="0"/>
              <a:t>21/10/2023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AF16AF-25FA-B7B7-8511-BCAC6F110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6E632A-70D3-DE1C-2D37-9663AE8F3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4B24E-80B3-4032-899B-9C2A10F1DF2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70192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8DAFB-BC48-EB5C-3A06-D787FE573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513C6E-5D24-BD08-417B-F460526951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5F71B3-C202-8F84-FFBF-3914A410B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7E516-79CA-459C-A006-1842599AED0D}" type="datetimeFigureOut">
              <a:rPr lang="el-GR" smtClean="0"/>
              <a:t>21/10/2023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D8D392-0C99-365C-5D34-F887D2A95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265D2D-9439-D6EB-5C6E-22DEE57B9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4B24E-80B3-4032-899B-9C2A10F1DF2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66788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60234C-13CB-74B7-0322-25B02A93F2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AFCC5B-75C5-1689-0304-23166506D5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81EEA4-10CC-8C24-3985-474726566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7E516-79CA-459C-A006-1842599AED0D}" type="datetimeFigureOut">
              <a:rPr lang="el-GR" smtClean="0"/>
              <a:t>21/10/2023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1B862E-D3C9-46E9-8EF8-CD444665B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C5854A-38EF-3B2B-5647-C19370FED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4B24E-80B3-4032-899B-9C2A10F1DF2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86515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2C494-6541-765D-C9E5-977333302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F0B984-23C1-8DB2-50BD-45F350593D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1ACF39-3395-274D-0E09-884CF58F8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7E516-79CA-459C-A006-1842599AED0D}" type="datetimeFigureOut">
              <a:rPr lang="el-GR" smtClean="0"/>
              <a:t>21/10/2023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5C43A-B40C-9D64-CAF0-A65302996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A4DD52-0A4E-1933-7E80-F552F7CA5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4B24E-80B3-4032-899B-9C2A10F1DF2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240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86650-B0D0-3586-1167-B7ADF7C5F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FA71C4-9739-EA27-6DFF-3D884B9D0F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F186CF-EC69-5D99-D5F6-7FF1B0F99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7E516-79CA-459C-A006-1842599AED0D}" type="datetimeFigureOut">
              <a:rPr lang="el-GR" smtClean="0"/>
              <a:t>21/10/2023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BD199F-9EA4-6F12-A577-4BF64EE52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58FF77-2C0F-A2DD-01E3-42212A127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4B24E-80B3-4032-899B-9C2A10F1DF2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16509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D1758-9C62-2632-9944-98E6E6DD5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C3AAA-6014-D14B-63C8-B7A2182A2A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B3E004-F0B0-933F-52BC-2212329B8A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C1CB4D-9A71-582A-8606-D603EF81C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7E516-79CA-459C-A006-1842599AED0D}" type="datetimeFigureOut">
              <a:rPr lang="el-GR" smtClean="0"/>
              <a:t>21/10/2023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DEEA66-3C43-EE86-517E-BC004648E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A8F4BD-7901-5CA1-4A9F-A5DC6BAC0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4B24E-80B3-4032-899B-9C2A10F1DF2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0867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C7557-E052-FE79-2087-D90F1A1CD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044B72-9BE3-0B8D-1D8A-B5E37711AD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75939A-70BB-3C8B-D00E-787600C9B9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427BC4-B59C-91CA-24EC-B2C72BC673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E16E94-74EA-A11A-FE8B-E3A8C14A23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92A7D16-1AFC-9F10-9DF2-02E7DFC07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7E516-79CA-459C-A006-1842599AED0D}" type="datetimeFigureOut">
              <a:rPr lang="el-GR" smtClean="0"/>
              <a:t>21/10/2023</a:t>
            </a:fld>
            <a:endParaRPr lang="el-G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501CDEC-22B2-58B8-2BCB-FC580E838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B470AE-C6D4-414C-3B07-F14D95FD6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4B24E-80B3-4032-899B-9C2A10F1DF2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72807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3961C-2570-8ABF-3C4D-4BECCC7E6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473501-F9AC-3C74-D812-C51A189DE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7E516-79CA-459C-A006-1842599AED0D}" type="datetimeFigureOut">
              <a:rPr lang="el-GR" smtClean="0"/>
              <a:t>21/10/2023</a:t>
            </a:fld>
            <a:endParaRPr lang="el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489DC7-259C-CC1F-796A-AE9DC5D88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11B7E4-2FBD-D09D-0216-37DEC6C7B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4B24E-80B3-4032-899B-9C2A10F1DF2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28569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C931B1-9263-49F3-F844-9424E5AF7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7E516-79CA-459C-A006-1842599AED0D}" type="datetimeFigureOut">
              <a:rPr lang="el-GR" smtClean="0"/>
              <a:t>21/10/2023</a:t>
            </a:fld>
            <a:endParaRPr lang="el-G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77F49B-67A7-DE9B-6E22-83BCE3E05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D16E1B-179A-3F3F-34DA-7D95FAE8B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4B24E-80B3-4032-899B-9C2A10F1DF2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87266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893EE-54EE-FD43-0E74-C626F369D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1322F-6812-4970-081F-17A22B5856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23348B-0EA8-9600-EFC0-69E85D1509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658D1D-DD33-DE25-78E0-E7C1CC5A6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7E516-79CA-459C-A006-1842599AED0D}" type="datetimeFigureOut">
              <a:rPr lang="el-GR" smtClean="0"/>
              <a:t>21/10/2023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DA2B46-9113-E364-2A1A-5B83560FE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38AE89-FAD8-0DA9-23F7-99057728C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4B24E-80B3-4032-899B-9C2A10F1DF2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24983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114E0-9D50-256F-CD27-AC0F2CB4E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6D7FA9-7066-0E77-4052-0CA68C7C6C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73FD2B-939B-B6B4-58C6-FC96782F6B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1ACAEC-4AF6-E43F-8052-D198FA14A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7E516-79CA-459C-A006-1842599AED0D}" type="datetimeFigureOut">
              <a:rPr lang="el-GR" smtClean="0"/>
              <a:t>21/10/2023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B9F1D5-247D-3807-3883-BEB25A70D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E916F1-0D86-0D0F-99F3-0B234A2F9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4B24E-80B3-4032-899B-9C2A10F1DF2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68776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1EC31A-2A1C-BAB7-6354-6EBB6FDF6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80D8C0-4630-53CE-9587-E24EE889BF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E43945-D648-3AA0-A31B-7779507675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B7E516-79CA-459C-A006-1842599AED0D}" type="datetimeFigureOut">
              <a:rPr lang="el-GR" smtClean="0"/>
              <a:t>21/10/2023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2BEE88-15DB-2F1C-CA81-96ED3C6737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C0D8C9-97B1-B026-7BAC-7E684E3506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4B24E-80B3-4032-899B-9C2A10F1DF2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92925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8B6EA-B989-BC73-F1C3-E4284516EA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97762" y="640080"/>
            <a:ext cx="6251110" cy="3566160"/>
          </a:xfrm>
        </p:spPr>
        <p:txBody>
          <a:bodyPr anchor="b">
            <a:normAutofit/>
          </a:bodyPr>
          <a:lstStyle/>
          <a:p>
            <a:pPr algn="l"/>
            <a:r>
              <a:rPr lang="en-US" sz="5400" b="1" dirty="0"/>
              <a:t>AKI in Cardiac Surgery</a:t>
            </a:r>
            <a:endParaRPr lang="el-GR" sz="54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4A3302-3363-4C8E-3E20-584E1B7ED7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97760" y="4636008"/>
            <a:ext cx="6251111" cy="1572768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dirty="0"/>
              <a:t>Athanasia Kapota</a:t>
            </a:r>
            <a:endParaRPr lang="el-GR" dirty="0"/>
          </a:p>
          <a:p>
            <a:pPr algn="l"/>
            <a:r>
              <a:rPr lang="en-US" dirty="0"/>
              <a:t>Consultant Nephrologist</a:t>
            </a:r>
          </a:p>
          <a:p>
            <a:pPr algn="l"/>
            <a:r>
              <a:rPr lang="en-US" dirty="0"/>
              <a:t>Nephrology Department</a:t>
            </a:r>
          </a:p>
          <a:p>
            <a:pPr algn="l"/>
            <a:r>
              <a:rPr lang="en-US" dirty="0"/>
              <a:t>General Hospital of Athens </a:t>
            </a:r>
            <a:r>
              <a:rPr lang="en-US" dirty="0" err="1"/>
              <a:t>Hippokration</a:t>
            </a:r>
            <a:endParaRPr lang="el-GR" dirty="0"/>
          </a:p>
        </p:txBody>
      </p:sp>
      <p:pic>
        <p:nvPicPr>
          <p:cNvPr id="5" name="Picture 4" descr="A poster for a conference&#10;&#10;Description automatically generated">
            <a:extLst>
              <a:ext uri="{FF2B5EF4-FFF2-40B4-BE49-F238E27FC236}">
                <a16:creationId xmlns:a16="http://schemas.microsoft.com/office/drawing/2014/main" id="{AFE1DFED-C140-9364-03C6-A15C1F9132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5" r="146"/>
          <a:stretch/>
        </p:blipFill>
        <p:spPr>
          <a:xfrm>
            <a:off x="0" y="10"/>
            <a:ext cx="5297759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2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440926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8835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E6DBE9-1828-184A-A8D7-01BFF449B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Risk Factors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4" descr="A screenshot of a medical report&#10;&#10;Description automatically generated">
            <a:extLst>
              <a:ext uri="{FF2B5EF4-FFF2-40B4-BE49-F238E27FC236}">
                <a16:creationId xmlns:a16="http://schemas.microsoft.com/office/drawing/2014/main" id="{25224248-013E-8F06-E3F1-145F1BEF19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92" y="410174"/>
            <a:ext cx="7658220" cy="609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9185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1AE79-93CD-895D-0D7B-4D033A21E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CPB</a:t>
            </a:r>
            <a:r>
              <a:rPr lang="el-GR" b="1" dirty="0">
                <a:solidFill>
                  <a:srgbClr val="C00000"/>
                </a:solidFill>
              </a:rPr>
              <a:t>: </a:t>
            </a:r>
            <a:r>
              <a:rPr lang="en-US" b="1" dirty="0">
                <a:solidFill>
                  <a:srgbClr val="C00000"/>
                </a:solidFill>
              </a:rPr>
              <a:t>cardiopulmonary bypass</a:t>
            </a:r>
            <a:endParaRPr lang="el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4966C9-B723-A550-8336-9C16ADD21D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276871"/>
            <a:ext cx="5932714" cy="3464075"/>
          </a:xfrm>
        </p:spPr>
        <p:txBody>
          <a:bodyPr/>
          <a:lstStyle/>
          <a:p>
            <a:r>
              <a:rPr lang="en-US" dirty="0"/>
              <a:t>To use or not heart – lung machine</a:t>
            </a:r>
          </a:p>
          <a:p>
            <a:r>
              <a:rPr lang="en-US" dirty="0"/>
              <a:t>On – pump vs Off – pump </a:t>
            </a:r>
            <a:endParaRPr lang="el-GR" dirty="0"/>
          </a:p>
        </p:txBody>
      </p:sp>
      <p:pic>
        <p:nvPicPr>
          <p:cNvPr id="4" name="Picture 2" descr="C:\Users\nancy kapota\Desktop\Snap 2021-09-15 at 12.53.47.png">
            <a:extLst>
              <a:ext uri="{FF2B5EF4-FFF2-40B4-BE49-F238E27FC236}">
                <a16:creationId xmlns:a16="http://schemas.microsoft.com/office/drawing/2014/main" id="{21C226DA-D9BE-9D74-F25B-3765D157E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60097" y="2276872"/>
            <a:ext cx="4942285" cy="34640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796523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91079" y="359229"/>
            <a:ext cx="10325000" cy="892629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Off-pump </a:t>
            </a:r>
            <a:r>
              <a:rPr lang="en-US" b="1" dirty="0" err="1">
                <a:solidFill>
                  <a:srgbClr val="C00000"/>
                </a:solidFill>
              </a:rPr>
              <a:t>vs</a:t>
            </a:r>
            <a:r>
              <a:rPr lang="en-US" b="1" dirty="0">
                <a:solidFill>
                  <a:srgbClr val="C00000"/>
                </a:solidFill>
              </a:rPr>
              <a:t> on-pump</a:t>
            </a:r>
            <a:endParaRPr lang="el-GR" b="1" dirty="0">
              <a:solidFill>
                <a:srgbClr val="C0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911424" y="1628800"/>
            <a:ext cx="4825347" cy="4674029"/>
          </a:xfrm>
        </p:spPr>
        <p:txBody>
          <a:bodyPr>
            <a:normAutofit/>
          </a:bodyPr>
          <a:lstStyle/>
          <a:p>
            <a:r>
              <a:rPr lang="en-US" dirty="0"/>
              <a:t>CORONARY trial (AKIN/RIFLE)</a:t>
            </a:r>
          </a:p>
          <a:p>
            <a:r>
              <a:rPr lang="en-US" dirty="0"/>
              <a:t>4752 pts</a:t>
            </a:r>
          </a:p>
          <a:p>
            <a:r>
              <a:rPr lang="en-US" dirty="0"/>
              <a:t>30 days</a:t>
            </a:r>
          </a:p>
          <a:p>
            <a:r>
              <a:rPr lang="en-US" dirty="0"/>
              <a:t>Primary endpoint: No statistically significant difference in AKI requiring RRT</a:t>
            </a:r>
          </a:p>
          <a:p>
            <a:r>
              <a:rPr lang="en-US" dirty="0"/>
              <a:t>Secondary endpoint: off-pump: fewer </a:t>
            </a:r>
            <a:r>
              <a:rPr lang="el-GR" dirty="0"/>
              <a:t>ΑΚΙ</a:t>
            </a:r>
            <a:r>
              <a:rPr lang="en-US" dirty="0"/>
              <a:t> episodes </a:t>
            </a:r>
            <a:r>
              <a:rPr lang="en-US" b="1" dirty="0"/>
              <a:t>But</a:t>
            </a:r>
            <a:r>
              <a:rPr lang="en-US" dirty="0"/>
              <a:t> more revascularization episodes (PCI or CABG)</a:t>
            </a:r>
            <a:endParaRPr lang="el-GR" dirty="0"/>
          </a:p>
        </p:txBody>
      </p:sp>
      <p:pic>
        <p:nvPicPr>
          <p:cNvPr id="2050" name="Picture 2" descr="C:\Users\nancy kapota\Desktop\Snap 2021-09-15 at 13.58.4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3749" y="1628800"/>
            <a:ext cx="5976664" cy="52292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93108" y="393295"/>
            <a:ext cx="10325000" cy="830841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Off-pump </a:t>
            </a:r>
            <a:r>
              <a:rPr lang="en-US" b="1" dirty="0" err="1">
                <a:solidFill>
                  <a:srgbClr val="C00000"/>
                </a:solidFill>
              </a:rPr>
              <a:t>vs</a:t>
            </a:r>
            <a:r>
              <a:rPr lang="en-US" b="1" dirty="0">
                <a:solidFill>
                  <a:srgbClr val="C00000"/>
                </a:solidFill>
              </a:rPr>
              <a:t> on-pump</a:t>
            </a:r>
            <a:endParaRPr lang="el-GR" dirty="0">
              <a:solidFill>
                <a:srgbClr val="C0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695400" y="1700808"/>
            <a:ext cx="5544616" cy="4752528"/>
          </a:xfrm>
        </p:spPr>
        <p:txBody>
          <a:bodyPr/>
          <a:lstStyle/>
          <a:p>
            <a:r>
              <a:rPr lang="en-US" dirty="0"/>
              <a:t>COPCABE trial</a:t>
            </a:r>
          </a:p>
          <a:p>
            <a:r>
              <a:rPr lang="el-GR" dirty="0"/>
              <a:t>2</a:t>
            </a:r>
            <a:r>
              <a:rPr lang="en-US" dirty="0"/>
              <a:t>539</a:t>
            </a:r>
            <a:r>
              <a:rPr lang="el-GR" dirty="0"/>
              <a:t> </a:t>
            </a:r>
            <a:r>
              <a:rPr lang="en-US" dirty="0"/>
              <a:t>pts &gt; 75yrs</a:t>
            </a:r>
          </a:p>
          <a:p>
            <a:r>
              <a:rPr lang="en-US" dirty="0"/>
              <a:t>30 days and 1 year</a:t>
            </a:r>
          </a:p>
          <a:p>
            <a:endParaRPr lang="el-GR" dirty="0"/>
          </a:p>
        </p:txBody>
      </p:sp>
      <p:pic>
        <p:nvPicPr>
          <p:cNvPr id="4098" name="Picture 2" descr="C:\Users\nancy kapota\Desktop\Snap 2021-09-15 at 16.16.2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345" y="3230488"/>
            <a:ext cx="4942285" cy="3627512"/>
          </a:xfrm>
          <a:prstGeom prst="rect">
            <a:avLst/>
          </a:prstGeom>
          <a:noFill/>
        </p:spPr>
      </p:pic>
      <p:pic>
        <p:nvPicPr>
          <p:cNvPr id="4099" name="Picture 3" descr="C:\Users\nancy kapota\Desktop\Snap 2021-09-15 at 16.15.5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47928" y="1628800"/>
            <a:ext cx="6456362" cy="5229200"/>
          </a:xfrm>
          <a:prstGeom prst="rect">
            <a:avLst/>
          </a:prstGeom>
          <a:noFill/>
        </p:spPr>
      </p:pic>
      <p:sp>
        <p:nvSpPr>
          <p:cNvPr id="6" name="5 - Στρογγυλεμένο ορθογώνιο"/>
          <p:cNvSpPr/>
          <p:nvPr/>
        </p:nvSpPr>
        <p:spPr>
          <a:xfrm>
            <a:off x="5663952" y="4581128"/>
            <a:ext cx="5904656" cy="288032"/>
          </a:xfrm>
          <a:prstGeom prst="roundRect">
            <a:avLst/>
          </a:prstGeom>
          <a:noFill/>
          <a:ln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6 - Στρογγυλεμένο ορθογώνιο"/>
          <p:cNvSpPr/>
          <p:nvPr/>
        </p:nvSpPr>
        <p:spPr>
          <a:xfrm>
            <a:off x="5663952" y="6525344"/>
            <a:ext cx="5832648" cy="332656"/>
          </a:xfrm>
          <a:prstGeom prst="roundRect">
            <a:avLst/>
          </a:prstGeom>
          <a:noFill/>
          <a:ln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48342" y="326571"/>
            <a:ext cx="8088087" cy="949214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Off-pump </a:t>
            </a:r>
            <a:r>
              <a:rPr lang="en-US" b="1" dirty="0" err="1">
                <a:solidFill>
                  <a:srgbClr val="C00000"/>
                </a:solidFill>
              </a:rPr>
              <a:t>vs</a:t>
            </a:r>
            <a:r>
              <a:rPr lang="en-US" b="1" dirty="0">
                <a:solidFill>
                  <a:srgbClr val="C00000"/>
                </a:solidFill>
              </a:rPr>
              <a:t> on-pump</a:t>
            </a:r>
            <a:endParaRPr lang="el-GR" dirty="0">
              <a:solidFill>
                <a:srgbClr val="C0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91345" y="1556792"/>
            <a:ext cx="6296542" cy="4756922"/>
          </a:xfrm>
        </p:spPr>
        <p:txBody>
          <a:bodyPr>
            <a:normAutofit/>
          </a:bodyPr>
          <a:lstStyle/>
          <a:p>
            <a:r>
              <a:rPr lang="en-US" dirty="0"/>
              <a:t>HEPCON trial</a:t>
            </a:r>
          </a:p>
          <a:p>
            <a:r>
              <a:rPr lang="en-US" dirty="0"/>
              <a:t>120pts</a:t>
            </a:r>
          </a:p>
          <a:p>
            <a:r>
              <a:rPr lang="en-US" dirty="0"/>
              <a:t>Conventional Extracorporeal Circulation (CECC) </a:t>
            </a:r>
            <a:r>
              <a:rPr lang="en-US" dirty="0" err="1"/>
              <a:t>vs</a:t>
            </a:r>
            <a:r>
              <a:rPr lang="en-US" dirty="0"/>
              <a:t> minimized extracorporeal circulation (MECC) </a:t>
            </a:r>
            <a:r>
              <a:rPr lang="en-US" dirty="0" err="1"/>
              <a:t>vs</a:t>
            </a:r>
            <a:r>
              <a:rPr lang="en-US" dirty="0"/>
              <a:t> off-pump coronary artery bypass grafting (OPCAB)</a:t>
            </a:r>
          </a:p>
          <a:p>
            <a:r>
              <a:rPr lang="en-US" dirty="0"/>
              <a:t>At 72 hours no difference between the 3 surgical techniques.</a:t>
            </a:r>
            <a:endParaRPr lang="el-GR" dirty="0"/>
          </a:p>
          <a:p>
            <a:r>
              <a:rPr lang="el-GR" dirty="0"/>
              <a:t>ΑΚΙ</a:t>
            </a:r>
            <a:r>
              <a:rPr lang="en-US" dirty="0"/>
              <a:t> independent of the surgical technique</a:t>
            </a:r>
            <a:r>
              <a:rPr lang="el-GR" dirty="0"/>
              <a:t> </a:t>
            </a:r>
            <a:r>
              <a:rPr lang="en-US" dirty="0"/>
              <a:t>at 48 hours </a:t>
            </a:r>
            <a:r>
              <a:rPr lang="el-GR" dirty="0"/>
              <a:t>.</a:t>
            </a:r>
            <a:endParaRPr lang="en-US" dirty="0"/>
          </a:p>
          <a:p>
            <a:endParaRPr lang="en-US" dirty="0"/>
          </a:p>
          <a:p>
            <a:endParaRPr lang="el-GR" dirty="0"/>
          </a:p>
        </p:txBody>
      </p:sp>
      <p:pic>
        <p:nvPicPr>
          <p:cNvPr id="3074" name="Picture 2" descr="C:\Users\nancy kapota\Desktop\Snap 2021-09-15 at 14.51.3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77743" y="0"/>
            <a:ext cx="5212671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61999" y="401124"/>
            <a:ext cx="10254079" cy="948706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CPB</a:t>
            </a:r>
            <a:r>
              <a:rPr lang="el-GR" b="1" dirty="0">
                <a:solidFill>
                  <a:srgbClr val="C00000"/>
                </a:solidFill>
              </a:rPr>
              <a:t>: </a:t>
            </a:r>
            <a:r>
              <a:rPr lang="en-US" b="1" dirty="0" err="1">
                <a:solidFill>
                  <a:srgbClr val="C00000"/>
                </a:solidFill>
              </a:rPr>
              <a:t>pulsatile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vs</a:t>
            </a:r>
            <a:r>
              <a:rPr lang="en-US" b="1" dirty="0">
                <a:solidFill>
                  <a:srgbClr val="C00000"/>
                </a:solidFill>
              </a:rPr>
              <a:t> non-</a:t>
            </a:r>
            <a:r>
              <a:rPr lang="en-US" b="1" dirty="0" err="1">
                <a:solidFill>
                  <a:srgbClr val="C00000"/>
                </a:solidFill>
              </a:rPr>
              <a:t>pulsatile</a:t>
            </a:r>
            <a:endParaRPr lang="el-GR" b="1" dirty="0">
              <a:solidFill>
                <a:srgbClr val="C0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79376" y="1628800"/>
            <a:ext cx="11449272" cy="5040560"/>
          </a:xfrm>
        </p:spPr>
        <p:txBody>
          <a:bodyPr/>
          <a:lstStyle/>
          <a:p>
            <a:r>
              <a:rPr lang="en-US" dirty="0"/>
              <a:t>Pulsatile flow in the extracorporeal circulation creates higher circuit pressures, provides a higher mean arterial pressure to the patient, and possibly better microvascular blood flow.</a:t>
            </a:r>
            <a:r>
              <a:rPr lang="el-GR" dirty="0"/>
              <a:t> </a:t>
            </a:r>
            <a:r>
              <a:rPr lang="en-US" dirty="0"/>
              <a:t>But it also creates greater shear forces that lead to greater hemolysis</a:t>
            </a:r>
            <a:endParaRPr lang="el-GR" dirty="0"/>
          </a:p>
          <a:p>
            <a:endParaRPr lang="el-GR" dirty="0"/>
          </a:p>
          <a:p>
            <a:endParaRPr lang="el-GR" dirty="0"/>
          </a:p>
          <a:p>
            <a:r>
              <a:rPr lang="en-US" dirty="0"/>
              <a:t>Intravascular hemolysis leads to an acute increase in free hemoglobin, which through consumption of NO causes reduced renal perfusion. Free hemoglobin is directly toxic to the tubule.</a:t>
            </a:r>
          </a:p>
        </p:txBody>
      </p:sp>
      <p:sp>
        <p:nvSpPr>
          <p:cNvPr id="4" name="3 - TextBox"/>
          <p:cNvSpPr txBox="1"/>
          <p:nvPr/>
        </p:nvSpPr>
        <p:spPr>
          <a:xfrm>
            <a:off x="4288891" y="3284985"/>
            <a:ext cx="7903109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Zihui</a:t>
            </a:r>
            <a:r>
              <a:rPr lang="en-US" sz="1100" dirty="0"/>
              <a:t> Tan et </a:t>
            </a:r>
            <a:r>
              <a:rPr lang="en-US" sz="1100" dirty="0" err="1"/>
              <a:t>al.Pulsatile</a:t>
            </a:r>
            <a:r>
              <a:rPr lang="en-US" sz="1100" dirty="0"/>
              <a:t> Versus </a:t>
            </a:r>
            <a:r>
              <a:rPr lang="en-US" sz="1100" dirty="0" err="1"/>
              <a:t>Nonpulsatile</a:t>
            </a:r>
            <a:r>
              <a:rPr lang="en-US" sz="1100" dirty="0"/>
              <a:t> Flow During Cardiopulmonary Bypass: Extent of </a:t>
            </a:r>
            <a:r>
              <a:rPr lang="en-US" sz="1100" dirty="0" err="1"/>
              <a:t>Hemolysis</a:t>
            </a:r>
            <a:r>
              <a:rPr lang="en-US" sz="1100" dirty="0"/>
              <a:t> and Clinical Significance </a:t>
            </a:r>
            <a:br>
              <a:rPr lang="en-US" sz="1100" dirty="0"/>
            </a:br>
            <a:r>
              <a:rPr lang="en-US" sz="1100" dirty="0"/>
              <a:t>ASAIO j. Sep/Oct 2020</a:t>
            </a:r>
            <a:endParaRPr lang="en-US" sz="1100" b="1" dirty="0"/>
          </a:p>
          <a:p>
            <a:pPr>
              <a:lnSpc>
                <a:spcPct val="90000"/>
              </a:lnSpc>
            </a:pPr>
            <a:endParaRPr lang="el-GR" sz="2400" dirty="0"/>
          </a:p>
        </p:txBody>
      </p:sp>
      <p:sp>
        <p:nvSpPr>
          <p:cNvPr id="5" name="4 - TextBox"/>
          <p:cNvSpPr txBox="1"/>
          <p:nvPr/>
        </p:nvSpPr>
        <p:spPr>
          <a:xfrm>
            <a:off x="4288891" y="5771795"/>
            <a:ext cx="7632849" cy="39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100" dirty="0" err="1"/>
              <a:t>Vermeulen</a:t>
            </a:r>
            <a:r>
              <a:rPr lang="en-US" sz="1100" dirty="0"/>
              <a:t> </a:t>
            </a:r>
            <a:r>
              <a:rPr lang="en-US" sz="1100" dirty="0" err="1"/>
              <a:t>Windsant</a:t>
            </a:r>
            <a:r>
              <a:rPr lang="en-US" sz="1100" dirty="0"/>
              <a:t>, I. C. et al. </a:t>
            </a:r>
            <a:r>
              <a:rPr lang="en-US" sz="1100" dirty="0" err="1"/>
              <a:t>Hemolysis</a:t>
            </a:r>
            <a:r>
              <a:rPr lang="en-US" sz="1100" dirty="0"/>
              <a:t> during cardiac surgery is associated with increased intravascular nitric oxide consumption and </a:t>
            </a:r>
            <a:r>
              <a:rPr lang="en-US" sz="1100" dirty="0" err="1"/>
              <a:t>perioperative</a:t>
            </a:r>
            <a:r>
              <a:rPr lang="en-US" sz="1100" dirty="0"/>
              <a:t> kidney and intestinal tissue damage. </a:t>
            </a:r>
            <a:r>
              <a:rPr lang="en-US" sz="1100" i="1" dirty="0"/>
              <a:t>Front. Physiol. </a:t>
            </a:r>
            <a:r>
              <a:rPr lang="en-US" sz="1100" b="1" i="1" dirty="0"/>
              <a:t>5, 340 (2014).</a:t>
            </a:r>
            <a:endParaRPr lang="el-GR" sz="11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91079" y="725951"/>
            <a:ext cx="10325000" cy="569449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CPB</a:t>
            </a:r>
            <a:r>
              <a:rPr lang="el-GR" b="1" dirty="0">
                <a:solidFill>
                  <a:srgbClr val="C00000"/>
                </a:solidFill>
              </a:rPr>
              <a:t>: </a:t>
            </a:r>
            <a:r>
              <a:rPr lang="en-US" b="1" dirty="0" err="1">
                <a:solidFill>
                  <a:srgbClr val="C00000"/>
                </a:solidFill>
              </a:rPr>
              <a:t>pulsatile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vs</a:t>
            </a:r>
            <a:r>
              <a:rPr lang="en-US" b="1" dirty="0">
                <a:solidFill>
                  <a:srgbClr val="C00000"/>
                </a:solidFill>
              </a:rPr>
              <a:t> non-</a:t>
            </a:r>
            <a:r>
              <a:rPr lang="en-US" b="1" dirty="0" err="1">
                <a:solidFill>
                  <a:srgbClr val="C00000"/>
                </a:solidFill>
              </a:rPr>
              <a:t>pulsatile</a:t>
            </a:r>
            <a:endParaRPr lang="el-GR" b="1" dirty="0">
              <a:solidFill>
                <a:srgbClr val="C0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695400" y="1700808"/>
            <a:ext cx="4671257" cy="4752528"/>
          </a:xfrm>
        </p:spPr>
        <p:txBody>
          <a:bodyPr/>
          <a:lstStyle/>
          <a:p>
            <a:r>
              <a:rPr lang="el-GR" dirty="0"/>
              <a:t>2489 </a:t>
            </a:r>
            <a:r>
              <a:rPr lang="en-US" dirty="0"/>
              <a:t>pts</a:t>
            </a:r>
            <a:endParaRPr lang="el-GR" dirty="0"/>
          </a:p>
          <a:p>
            <a:r>
              <a:rPr lang="en-US" dirty="0"/>
              <a:t>KDIQO</a:t>
            </a:r>
            <a:r>
              <a:rPr lang="el-GR" dirty="0"/>
              <a:t> </a:t>
            </a:r>
            <a:r>
              <a:rPr lang="en-US" dirty="0"/>
              <a:t>criteria</a:t>
            </a:r>
          </a:p>
          <a:p>
            <a:r>
              <a:rPr lang="en-US" dirty="0"/>
              <a:t>No difference in the incidence of AKI between the two methods</a:t>
            </a:r>
          </a:p>
          <a:p>
            <a:r>
              <a:rPr lang="en-US" dirty="0"/>
              <a:t>No difference in AKI stages</a:t>
            </a:r>
          </a:p>
          <a:p>
            <a:r>
              <a:rPr lang="en-US" dirty="0"/>
              <a:t>No difference in the incidence of AKI with prolonged use of either method</a:t>
            </a:r>
          </a:p>
          <a:p>
            <a:endParaRPr lang="en-US" dirty="0"/>
          </a:p>
          <a:p>
            <a:endParaRPr lang="el-GR" dirty="0"/>
          </a:p>
        </p:txBody>
      </p:sp>
      <p:pic>
        <p:nvPicPr>
          <p:cNvPr id="5122" name="Picture 2" descr="C:\Users\nancy kapota\Desktop\Snap 2021-09-15 at 18.35.5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1628800"/>
            <a:ext cx="5715000" cy="496855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91079" y="722903"/>
            <a:ext cx="3815608" cy="24797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 b="1" dirty="0">
                <a:solidFill>
                  <a:srgbClr val="C00000"/>
                </a:solidFill>
                <a:latin typeface="+mn-lt"/>
              </a:rPr>
              <a:t>Management</a:t>
            </a:r>
          </a:p>
        </p:txBody>
      </p:sp>
      <p:pic>
        <p:nvPicPr>
          <p:cNvPr id="6146" name="Picture 2" descr="C:\Users\nancy kapota\Desktop\Snap 2021-09-15 at 19.51.0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918858" y="566060"/>
            <a:ext cx="7881872" cy="569463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E3202-B648-A279-B578-64BD90C5F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8" y="725951"/>
            <a:ext cx="5398648" cy="1878413"/>
          </a:xfrm>
        </p:spPr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AE9CF81-AA1F-F5F8-3D3B-39DFBECA48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079" y="2883005"/>
            <a:ext cx="4398756" cy="3260398"/>
          </a:xfrm>
        </p:spPr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7" name="Picture 6" descr="A close-up of a medical chart&#10;&#10;Description automatically generated">
            <a:extLst>
              <a:ext uri="{FF2B5EF4-FFF2-40B4-BE49-F238E27FC236}">
                <a16:creationId xmlns:a16="http://schemas.microsoft.com/office/drawing/2014/main" id="{08E70BEA-EE3D-711A-C305-863E620991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829" y="206829"/>
            <a:ext cx="7595428" cy="6455228"/>
          </a:xfrm>
          <a:prstGeom prst="rect">
            <a:avLst/>
          </a:prstGeom>
        </p:spPr>
      </p:pic>
      <p:pic>
        <p:nvPicPr>
          <p:cNvPr id="5" name="Content Placeholder 4" descr="A close-up of a medical information&#10;&#10;Description automatically generated">
            <a:extLst>
              <a:ext uri="{FF2B5EF4-FFF2-40B4-BE49-F238E27FC236}">
                <a16:creationId xmlns:a16="http://schemas.microsoft.com/office/drawing/2014/main" id="{A7DE7BE4-0C2F-A322-F5DE-7C971DEF00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88" y="2604364"/>
            <a:ext cx="3933575" cy="1193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6438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42991-27FA-A94F-22E4-85B679169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765" y="533401"/>
            <a:ext cx="10325000" cy="765392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Goal-directed perfusion strategy</a:t>
            </a:r>
            <a:endParaRPr lang="el-GR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51933D-8519-5D6A-81B9-8B868486D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686" y="1447800"/>
            <a:ext cx="11582399" cy="4876799"/>
          </a:xfrm>
        </p:spPr>
        <p:txBody>
          <a:bodyPr/>
          <a:lstStyle/>
          <a:p>
            <a:pPr algn="l"/>
            <a:r>
              <a:rPr lang="en-US" b="0" i="0" u="none" strike="noStrike" baseline="0" dirty="0"/>
              <a:t>The concept of goal-directed oxygen delivery (GDP)</a:t>
            </a:r>
            <a:r>
              <a:rPr lang="en-US" dirty="0"/>
              <a:t> refers to maintaining oxygen delivery above a critical value during CPB.</a:t>
            </a:r>
          </a:p>
          <a:p>
            <a:r>
              <a:rPr lang="en-US" dirty="0"/>
              <a:t>The recommended critical value during moderate hypothermia is 260–272 mL/min/m2</a:t>
            </a:r>
          </a:p>
          <a:p>
            <a:r>
              <a:rPr lang="en-US" dirty="0"/>
              <a:t>The EACTS/EACTA/EBCP guidelines state that the pump flow rate should be adjusted according to the arterial oxygen content to maintain a minimum threshold.</a:t>
            </a:r>
            <a:endParaRPr lang="el-GR" dirty="0"/>
          </a:p>
        </p:txBody>
      </p:sp>
      <p:pic>
        <p:nvPicPr>
          <p:cNvPr id="9" name="Picture 8" descr="A chart with text and images&#10;&#10;Description automatically generated with medium confidence">
            <a:extLst>
              <a:ext uri="{FF2B5EF4-FFF2-40B4-BE49-F238E27FC236}">
                <a16:creationId xmlns:a16="http://schemas.microsoft.com/office/drawing/2014/main" id="{57EF29EF-E1E0-B4C8-3CC1-8833DD395D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514" y="4114800"/>
            <a:ext cx="4136572" cy="2525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137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02C86D-0184-73A5-FC66-EFAAF8EB8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n-US" sz="3400" b="1">
                <a:latin typeface="+mn-lt"/>
              </a:rPr>
              <a:t>CSA-AKI</a:t>
            </a:r>
            <a:r>
              <a:rPr lang="el-GR" sz="3400" b="1">
                <a:latin typeface="+mn-lt"/>
              </a:rPr>
              <a:t>:</a:t>
            </a:r>
            <a:r>
              <a:rPr lang="en-US" sz="3400" b="1">
                <a:latin typeface="+mn-lt"/>
              </a:rPr>
              <a:t> Cardiac Surgery associated Acute Kidney Injury</a:t>
            </a:r>
            <a:br>
              <a:rPr lang="en-US" sz="3400" b="1">
                <a:latin typeface="+mn-lt"/>
              </a:rPr>
            </a:br>
            <a:r>
              <a:rPr lang="en-US" sz="3400" b="1">
                <a:latin typeface="+mn-lt"/>
              </a:rPr>
              <a:t>Definition</a:t>
            </a:r>
            <a:endParaRPr lang="el-GR" sz="3400" b="1">
              <a:latin typeface="+mn-lt"/>
            </a:endParaRPr>
          </a:p>
        </p:txBody>
      </p:sp>
      <p:pic>
        <p:nvPicPr>
          <p:cNvPr id="4" name="Picture 3" descr="A screenshot of a medical report&#10;&#10;Description automatically generated">
            <a:extLst>
              <a:ext uri="{FF2B5EF4-FFF2-40B4-BE49-F238E27FC236}">
                <a16:creationId xmlns:a16="http://schemas.microsoft.com/office/drawing/2014/main" id="{56F87DD2-BAE1-856B-34A2-E122C7821D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4" r="9515"/>
          <a:stretch/>
        </p:blipFill>
        <p:spPr>
          <a:xfrm>
            <a:off x="0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CDEAC5-8C47-F14C-5718-906F20FB76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r>
              <a:rPr lang="en-US" sz="2200" dirty="0"/>
              <a:t>Any patient who has undergone cardiac surgery in the previous 7 days and meets the KDIQO criteria for Acute Kidney Injury can be considered to have Cardiac Surgery-related Acute Kidney Injury</a:t>
            </a:r>
          </a:p>
          <a:p>
            <a:pPr algn="l"/>
            <a:r>
              <a:rPr lang="en-US" sz="2200" b="0" i="0" u="none" strike="noStrike" baseline="0" dirty="0"/>
              <a:t>CSA-AKI can be classified as type 1 Cardiorenal Syndrome (acute CRS)</a:t>
            </a:r>
            <a:endParaRPr lang="el-GR" sz="2200" dirty="0"/>
          </a:p>
        </p:txBody>
      </p:sp>
    </p:spTree>
    <p:extLst>
      <p:ext uri="{BB962C8B-B14F-4D97-AF65-F5344CB8AC3E}">
        <p14:creationId xmlns:p14="http://schemas.microsoft.com/office/powerpoint/2010/main" val="34154216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E0A34-D7FE-1CCF-B866-ADEC77BB5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Content Placeholder 4" descr="A screenshot of a message&#10;&#10;Description automatically generated">
            <a:extLst>
              <a:ext uri="{FF2B5EF4-FFF2-40B4-BE49-F238E27FC236}">
                <a16:creationId xmlns:a16="http://schemas.microsoft.com/office/drawing/2014/main" id="{9EC9405F-5CB6-B928-A894-54A86013AC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12" y="399380"/>
            <a:ext cx="6928206" cy="1898748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44D86F6-AB4B-E7B2-A564-D7505EEB2BA8}"/>
              </a:ext>
            </a:extLst>
          </p:cNvPr>
          <p:cNvSpPr txBox="1"/>
          <p:nvPr/>
        </p:nvSpPr>
        <p:spPr>
          <a:xfrm>
            <a:off x="8278421" y="154520"/>
            <a:ext cx="3336636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The overall incidence of severe AKI was 58% (3,390 patients) in the MIMIC-III cohort and 37% (1,431 patients) in the </a:t>
            </a:r>
            <a:r>
              <a:rPr lang="en-US" dirty="0" err="1"/>
              <a:t>eICU</a:t>
            </a:r>
            <a:r>
              <a:rPr lang="en-US" dirty="0"/>
              <a:t> cohort.</a:t>
            </a:r>
            <a:endParaRPr lang="el-GR" dirty="0"/>
          </a:p>
          <a:p>
            <a:r>
              <a:rPr lang="en-US" dirty="0"/>
              <a:t> </a:t>
            </a:r>
            <a:endParaRPr lang="el-GR" dirty="0"/>
          </a:p>
          <a:p>
            <a:r>
              <a:rPr lang="en-US" dirty="0"/>
              <a:t>The benefit was consistent across sensitivity and subgroup analyses.</a:t>
            </a:r>
            <a:endParaRPr lang="el-GR" dirty="0"/>
          </a:p>
        </p:txBody>
      </p:sp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E3B02B36-8856-0090-FF39-12980E74AD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59" y="2976134"/>
            <a:ext cx="7154359" cy="2810011"/>
          </a:xfrm>
          <a:prstGeom prst="rect">
            <a:avLst/>
          </a:prstGeom>
        </p:spPr>
      </p:pic>
      <p:pic>
        <p:nvPicPr>
          <p:cNvPr id="11" name="Picture 10" descr="A graph with numbers and symbols&#10;&#10;Description automatically generated with medium confidence">
            <a:extLst>
              <a:ext uri="{FF2B5EF4-FFF2-40B4-BE49-F238E27FC236}">
                <a16:creationId xmlns:a16="http://schemas.microsoft.com/office/drawing/2014/main" id="{8A6FE831-1825-8201-FB9A-F2CE84FB05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772" y="2976135"/>
            <a:ext cx="4125686" cy="281001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6F3B942-5A1E-2CF5-4C45-D8A77BF2C411}"/>
              </a:ext>
            </a:extLst>
          </p:cNvPr>
          <p:cNvSpPr txBox="1"/>
          <p:nvPr/>
        </p:nvSpPr>
        <p:spPr>
          <a:xfrm flipH="1">
            <a:off x="753288" y="6089288"/>
            <a:ext cx="3851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We have no dosage available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74941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ECB90-CB7F-715B-589C-B493FF179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71789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Renal Replacement Therapy (RRT)</a:t>
            </a:r>
            <a:endParaRPr lang="el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FE73B6-DE0A-1BC3-CF92-B28313118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85999"/>
            <a:ext cx="10515600" cy="334191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Central role in the treatment of CSA-AKI</a:t>
            </a:r>
          </a:p>
          <a:p>
            <a:r>
              <a:rPr lang="en-US" dirty="0"/>
              <a:t>Continuous – RRT: the most used methods in ICUs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Continuous volume control</a:t>
            </a:r>
          </a:p>
          <a:p>
            <a:r>
              <a:rPr lang="en-US" dirty="0"/>
              <a:t>Hemodynamic stability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2406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90599" y="522514"/>
            <a:ext cx="10025479" cy="718458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Renal Replacement Therapy (RRT)</a:t>
            </a:r>
            <a:endParaRPr lang="el-GR" dirty="0">
              <a:solidFill>
                <a:srgbClr val="C0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524002" y="4437112"/>
            <a:ext cx="9180510" cy="2088232"/>
          </a:xfrm>
        </p:spPr>
        <p:txBody>
          <a:bodyPr/>
          <a:lstStyle/>
          <a:p>
            <a:pPr>
              <a:buNone/>
            </a:pPr>
            <a:r>
              <a:rPr lang="en-US" dirty="0"/>
              <a:t>What is the correct start time</a:t>
            </a:r>
          </a:p>
          <a:p>
            <a:pPr>
              <a:buNone/>
            </a:pPr>
            <a:r>
              <a:rPr lang="en-US" dirty="0"/>
              <a:t>What is the correct dose</a:t>
            </a:r>
          </a:p>
          <a:p>
            <a:pPr>
              <a:buNone/>
            </a:pPr>
            <a:r>
              <a:rPr lang="en-US" dirty="0"/>
              <a:t>What is the appropriate method</a:t>
            </a:r>
            <a:endParaRPr lang="el-GR" dirty="0"/>
          </a:p>
        </p:txBody>
      </p:sp>
      <p:pic>
        <p:nvPicPr>
          <p:cNvPr id="17410" name="Picture 2" descr="C:\Users\nancy kapota\Desktop\Snap 2021-09-16 at 18.07.5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1504" y="1628800"/>
            <a:ext cx="9145016" cy="259228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91079" y="725951"/>
            <a:ext cx="10325000" cy="61563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+mn-lt"/>
              </a:rPr>
              <a:t>Time to start</a:t>
            </a:r>
            <a:endParaRPr lang="el-GR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79376" y="1628800"/>
            <a:ext cx="6552728" cy="4543400"/>
          </a:xfrm>
        </p:spPr>
        <p:txBody>
          <a:bodyPr/>
          <a:lstStyle/>
          <a:p>
            <a:r>
              <a:rPr lang="en-US" dirty="0"/>
              <a:t>ELAIN trial</a:t>
            </a:r>
          </a:p>
          <a:p>
            <a:r>
              <a:rPr lang="en-US" dirty="0"/>
              <a:t>231 pts – 108 patients after cardiac surgery</a:t>
            </a:r>
          </a:p>
          <a:p>
            <a:r>
              <a:rPr lang="en-US" dirty="0"/>
              <a:t>Early onset: 8 hours from KDIQO stage 2 diagnosis</a:t>
            </a:r>
          </a:p>
          <a:p>
            <a:r>
              <a:rPr lang="en-US" dirty="0"/>
              <a:t>Delayed onset: 12 hours from KDIQO stage 3 diagnosis</a:t>
            </a:r>
          </a:p>
          <a:p>
            <a:r>
              <a:rPr lang="en-US" dirty="0"/>
              <a:t>Early initiation of renal function replacement significantly reduced mortality at 90 days</a:t>
            </a:r>
          </a:p>
          <a:p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335361" y="6309320"/>
            <a:ext cx="12704119" cy="2446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100" dirty="0" err="1"/>
              <a:t>Zarbock</a:t>
            </a:r>
            <a:r>
              <a:rPr lang="en-US" sz="1100" dirty="0"/>
              <a:t>, A. et al. Effect of early versus delayed initiation of renal replacement therapy on mortality in critically ill patients with acute kidney injury: the ELAIN randomized clinical trial. </a:t>
            </a:r>
            <a:r>
              <a:rPr lang="en-US" sz="1100" i="1" dirty="0"/>
              <a:t>JAMA </a:t>
            </a:r>
            <a:r>
              <a:rPr lang="en-US" sz="1100" b="1" i="1" dirty="0"/>
              <a:t>(2016).</a:t>
            </a:r>
            <a:endParaRPr lang="el-GR" sz="1100" dirty="0"/>
          </a:p>
        </p:txBody>
      </p:sp>
      <p:pic>
        <p:nvPicPr>
          <p:cNvPr id="8194" name="Picture 2" descr="C:\Users\nancy kapota\Desktop\Snap 2021-09-15 at 23.58.3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01543" y="1478709"/>
            <a:ext cx="5099113" cy="45434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91079" y="725952"/>
            <a:ext cx="10325000" cy="765392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Time to start</a:t>
            </a:r>
            <a:endParaRPr lang="el-GR" dirty="0">
              <a:solidFill>
                <a:srgbClr val="C0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767408" y="1905000"/>
            <a:ext cx="5976664" cy="4267200"/>
          </a:xfrm>
        </p:spPr>
        <p:txBody>
          <a:bodyPr>
            <a:normAutofit/>
          </a:bodyPr>
          <a:lstStyle/>
          <a:p>
            <a:r>
              <a:rPr lang="en-US" dirty="0"/>
              <a:t>203 pts</a:t>
            </a:r>
          </a:p>
          <a:p>
            <a:r>
              <a:rPr lang="en-US" dirty="0"/>
              <a:t>Early start &lt; 3 days from the surgery</a:t>
            </a:r>
          </a:p>
          <a:p>
            <a:r>
              <a:rPr lang="en-US" dirty="0"/>
              <a:t>Delayed start &gt; 3 days </a:t>
            </a:r>
          </a:p>
          <a:p>
            <a:endParaRPr lang="en-US" dirty="0"/>
          </a:p>
          <a:p>
            <a:r>
              <a:rPr lang="en-US" dirty="0"/>
              <a:t>Patients who underwent early RRT had better survival rates, better renal function at discharge, and shorter hospital stays</a:t>
            </a:r>
          </a:p>
          <a:p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1343472" y="6381328"/>
            <a:ext cx="10126490" cy="2446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100" dirty="0"/>
              <a:t>Garcia-Fernandez, N. et al. Timing of renal replacement therapy after cardiac surgery: a retrospective multicenter Spanish cohort study. </a:t>
            </a:r>
            <a:r>
              <a:rPr lang="en-US" sz="1100" i="1" dirty="0"/>
              <a:t>Blood </a:t>
            </a:r>
            <a:r>
              <a:rPr lang="en-US" sz="1100" i="1" dirty="0" err="1"/>
              <a:t>Purif</a:t>
            </a:r>
            <a:r>
              <a:rPr lang="en-US" sz="1100" i="1" dirty="0"/>
              <a:t>.</a:t>
            </a:r>
            <a:r>
              <a:rPr lang="en-US" sz="1100" b="1" i="1" dirty="0"/>
              <a:t>(2011). </a:t>
            </a:r>
            <a:endParaRPr lang="el-GR" sz="1100" dirty="0"/>
          </a:p>
        </p:txBody>
      </p:sp>
      <p:pic>
        <p:nvPicPr>
          <p:cNvPr id="9218" name="Picture 2" descr="C:\Users\nancy kapota\Desktop\Snap 2021-09-16 at 00.35.5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88088" y="260649"/>
            <a:ext cx="5040560" cy="604988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13317" y="453808"/>
            <a:ext cx="10325000" cy="68682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+mn-lt"/>
              </a:rPr>
              <a:t>Dosage</a:t>
            </a:r>
            <a:endParaRPr lang="el-GR" b="1" dirty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613317" y="1574372"/>
            <a:ext cx="6048672" cy="4968552"/>
          </a:xfrm>
        </p:spPr>
        <p:txBody>
          <a:bodyPr>
            <a:normAutofit/>
          </a:bodyPr>
          <a:lstStyle/>
          <a:p>
            <a:r>
              <a:rPr lang="en-US" b="1" dirty="0"/>
              <a:t>ATN study </a:t>
            </a:r>
            <a:r>
              <a:rPr lang="el-GR" dirty="0"/>
              <a:t>: 1124 </a:t>
            </a:r>
            <a:r>
              <a:rPr lang="en-US" dirty="0"/>
              <a:t>pts – 463 pts with CSA-AKI</a:t>
            </a:r>
          </a:p>
          <a:p>
            <a:r>
              <a:rPr lang="en-US" dirty="0"/>
              <a:t>High – intensity</a:t>
            </a:r>
            <a:r>
              <a:rPr lang="el-GR" dirty="0"/>
              <a:t> :</a:t>
            </a:r>
            <a:r>
              <a:rPr lang="en-US" dirty="0"/>
              <a:t>daily</a:t>
            </a:r>
            <a:r>
              <a:rPr lang="el-GR" dirty="0"/>
              <a:t> </a:t>
            </a:r>
            <a:r>
              <a:rPr lang="en-US" dirty="0"/>
              <a:t>IHD or CVVHD with 35ml/kg/hr</a:t>
            </a:r>
          </a:p>
          <a:p>
            <a:r>
              <a:rPr lang="en-US" dirty="0"/>
              <a:t>Low-intensity </a:t>
            </a:r>
            <a:r>
              <a:rPr lang="el-GR" dirty="0"/>
              <a:t>: </a:t>
            </a:r>
            <a:r>
              <a:rPr lang="en-US" dirty="0"/>
              <a:t>IHD 3times/wk or CVVHD with 20ml/kg/</a:t>
            </a:r>
            <a:r>
              <a:rPr lang="en-US" dirty="0" err="1"/>
              <a:t>hr</a:t>
            </a:r>
            <a:endParaRPr lang="en-US" dirty="0"/>
          </a:p>
          <a:p>
            <a:r>
              <a:rPr lang="en-US" dirty="0"/>
              <a:t>No difference in mortality, improvement of renal function</a:t>
            </a:r>
          </a:p>
          <a:p>
            <a:r>
              <a:rPr lang="en-US" dirty="0"/>
              <a:t>Meta-analysis: patients who received more extensive RRT needed more days of mechanical ventilation</a:t>
            </a:r>
          </a:p>
        </p:txBody>
      </p:sp>
      <p:pic>
        <p:nvPicPr>
          <p:cNvPr id="11266" name="Picture 2" descr="C:\Users\nancy kapota\Desktop\Snap 2021-09-16 at 11.12.3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1989" y="1574373"/>
            <a:ext cx="5528425" cy="461959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91079" y="725951"/>
            <a:ext cx="10325000" cy="58033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+mn-lt"/>
              </a:rPr>
              <a:t>Dosage</a:t>
            </a:r>
            <a:endParaRPr lang="el-GR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415480" y="1628800"/>
            <a:ext cx="4800263" cy="4543400"/>
          </a:xfrm>
        </p:spPr>
        <p:txBody>
          <a:bodyPr/>
          <a:lstStyle/>
          <a:p>
            <a:r>
              <a:rPr lang="en-US" dirty="0"/>
              <a:t>Renal study</a:t>
            </a:r>
            <a:r>
              <a:rPr lang="el-GR" dirty="0"/>
              <a:t>: 1508 </a:t>
            </a:r>
            <a:r>
              <a:rPr lang="en-US" dirty="0"/>
              <a:t>pts – 269 pts with CSA-AKI</a:t>
            </a:r>
          </a:p>
          <a:p>
            <a:r>
              <a:rPr lang="en-US" dirty="0"/>
              <a:t>CVVHD 40ml/kg/hr </a:t>
            </a:r>
            <a:r>
              <a:rPr lang="en-US" dirty="0" err="1"/>
              <a:t>vs</a:t>
            </a:r>
            <a:r>
              <a:rPr lang="en-US" dirty="0"/>
              <a:t> CVVHD 25ml/kg/hr</a:t>
            </a:r>
          </a:p>
          <a:p>
            <a:endParaRPr lang="en-US" dirty="0"/>
          </a:p>
          <a:p>
            <a:r>
              <a:rPr lang="en-US" dirty="0"/>
              <a:t>No difference in mortality at 28 and 90 days</a:t>
            </a:r>
          </a:p>
          <a:p>
            <a:r>
              <a:rPr lang="en-US" dirty="0"/>
              <a:t>No difference in duration of needed RRT or improvement in renal function</a:t>
            </a:r>
            <a:endParaRPr lang="el-GR" dirty="0"/>
          </a:p>
        </p:txBody>
      </p:sp>
      <p:pic>
        <p:nvPicPr>
          <p:cNvPr id="12290" name="Picture 2" descr="C:\Users\nancy kapota\Desktop\Snap 2021-09-16 at 11.38.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743" y="1628800"/>
            <a:ext cx="5784913" cy="424847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91079" y="725952"/>
            <a:ext cx="10325000" cy="68919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+mn-lt"/>
              </a:rPr>
              <a:t>Method</a:t>
            </a:r>
            <a:endParaRPr lang="el-GR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990600" y="1556657"/>
            <a:ext cx="10073952" cy="4896679"/>
          </a:xfrm>
        </p:spPr>
        <p:txBody>
          <a:bodyPr/>
          <a:lstStyle/>
          <a:p>
            <a:r>
              <a:rPr lang="el-GR" dirty="0"/>
              <a:t>80 </a:t>
            </a:r>
            <a:r>
              <a:rPr lang="en-US" dirty="0"/>
              <a:t>pts with CSA-AKI</a:t>
            </a:r>
          </a:p>
          <a:p>
            <a:r>
              <a:rPr lang="en-US" dirty="0"/>
              <a:t>CVVHDF with 35ml/kg/hr  </a:t>
            </a:r>
            <a:r>
              <a:rPr lang="en-US" dirty="0" err="1"/>
              <a:t>vs</a:t>
            </a:r>
            <a:r>
              <a:rPr lang="en-US" dirty="0"/>
              <a:t> EDD (extended daily dialysis)  6-8 hrs </a:t>
            </a:r>
            <a:endParaRPr lang="el-GR" dirty="0"/>
          </a:p>
        </p:txBody>
      </p:sp>
      <p:pic>
        <p:nvPicPr>
          <p:cNvPr id="13314" name="Picture 2" descr="C:\Users\nancy kapota\Desktop\Snap 2021-09-16 at 12.21.3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479" y="2747672"/>
            <a:ext cx="7272808" cy="3384376"/>
          </a:xfrm>
          <a:prstGeom prst="rect">
            <a:avLst/>
          </a:prstGeom>
          <a:noFill/>
        </p:spPr>
      </p:pic>
      <p:sp>
        <p:nvSpPr>
          <p:cNvPr id="5" name="4 - TextBox"/>
          <p:cNvSpPr txBox="1"/>
          <p:nvPr/>
        </p:nvSpPr>
        <p:spPr>
          <a:xfrm>
            <a:off x="263353" y="6381328"/>
            <a:ext cx="11927061" cy="39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100" dirty="0" err="1"/>
              <a:t>Badawy</a:t>
            </a:r>
            <a:r>
              <a:rPr lang="en-US" sz="1100" dirty="0"/>
              <a:t>, S., H. A. &amp; </a:t>
            </a:r>
            <a:r>
              <a:rPr lang="en-US" sz="1100" dirty="0" err="1"/>
              <a:t>Samir</a:t>
            </a:r>
            <a:r>
              <a:rPr lang="en-US" sz="1100" dirty="0"/>
              <a:t>, E. M. A prospective randomized comparative pilot trial on extended daily dialysis versus continuous </a:t>
            </a:r>
            <a:r>
              <a:rPr lang="en-US" sz="1100" dirty="0" err="1"/>
              <a:t>venovenous</a:t>
            </a:r>
            <a:r>
              <a:rPr lang="en-US" sz="1100" dirty="0"/>
              <a:t> </a:t>
            </a:r>
            <a:r>
              <a:rPr lang="en-US" sz="1100" dirty="0" err="1"/>
              <a:t>hemodiafiltration</a:t>
            </a:r>
            <a:r>
              <a:rPr lang="en-US" sz="1100" dirty="0"/>
              <a:t> in acute kidney injury after cardiac surgery. </a:t>
            </a:r>
            <a:r>
              <a:rPr lang="en-US" sz="1100" i="1" dirty="0"/>
              <a:t>Egypt. J. </a:t>
            </a:r>
            <a:r>
              <a:rPr lang="en-US" sz="1100" i="1" dirty="0" err="1"/>
              <a:t>Cardiothorac</a:t>
            </a:r>
            <a:r>
              <a:rPr lang="en-US" sz="1100" i="1" dirty="0"/>
              <a:t>. </a:t>
            </a:r>
            <a:r>
              <a:rPr lang="en-US" sz="1100" i="1" dirty="0" err="1"/>
              <a:t>Anesth</a:t>
            </a:r>
            <a:r>
              <a:rPr lang="en-US" sz="1100" i="1" dirty="0"/>
              <a:t>.</a:t>
            </a:r>
            <a:r>
              <a:rPr lang="en-US" sz="1100" b="1" i="1" dirty="0"/>
              <a:t>(2013). </a:t>
            </a:r>
            <a:endParaRPr lang="el-GR" sz="11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91079" y="725951"/>
            <a:ext cx="10325000" cy="8633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Method</a:t>
            </a:r>
            <a:endParaRPr lang="el-GR" dirty="0">
              <a:solidFill>
                <a:srgbClr val="C0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827314" y="1805339"/>
            <a:ext cx="10093222" cy="4366861"/>
          </a:xfrm>
        </p:spPr>
        <p:txBody>
          <a:bodyPr>
            <a:normAutofit/>
          </a:bodyPr>
          <a:lstStyle/>
          <a:p>
            <a:r>
              <a:rPr lang="en-US" sz="2400" dirty="0"/>
              <a:t>360 pts -107 pts with CSA-AKI</a:t>
            </a:r>
          </a:p>
          <a:p>
            <a:r>
              <a:rPr lang="en-US" sz="2400" dirty="0"/>
              <a:t>CVVHDF  ( 500ml/hr ) </a:t>
            </a:r>
            <a:r>
              <a:rPr lang="en-US" sz="2400" dirty="0" err="1"/>
              <a:t>vs</a:t>
            </a:r>
            <a:r>
              <a:rPr lang="en-US" sz="2400" dirty="0"/>
              <a:t> IHD 4hrs/48hrs ( low blood flow, low temperature, high sodium concentration)</a:t>
            </a:r>
            <a:endParaRPr lang="el-GR" sz="2400" dirty="0"/>
          </a:p>
        </p:txBody>
      </p:sp>
      <p:pic>
        <p:nvPicPr>
          <p:cNvPr id="14338" name="Picture 2" descr="C:\Users\nancy kapota\Desktop\Snap 2021-09-16 at 12.56.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943" y="3284984"/>
            <a:ext cx="4747930" cy="3390900"/>
          </a:xfrm>
          <a:prstGeom prst="rect">
            <a:avLst/>
          </a:prstGeom>
          <a:noFill/>
        </p:spPr>
      </p:pic>
      <p:pic>
        <p:nvPicPr>
          <p:cNvPr id="14339" name="Picture 3" descr="C:\Users\nancy kapota\Desktop\Snap 2021-09-16 at 12.55.5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75920" y="3284984"/>
            <a:ext cx="5760640" cy="2736304"/>
          </a:xfrm>
          <a:prstGeom prst="rect">
            <a:avLst/>
          </a:prstGeom>
          <a:noFill/>
        </p:spPr>
      </p:pic>
      <p:sp>
        <p:nvSpPr>
          <p:cNvPr id="6" name="5 - TextBox"/>
          <p:cNvSpPr txBox="1"/>
          <p:nvPr/>
        </p:nvSpPr>
        <p:spPr>
          <a:xfrm>
            <a:off x="4943873" y="6237313"/>
            <a:ext cx="7246541" cy="549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100" dirty="0" err="1"/>
              <a:t>Vinsonneau</a:t>
            </a:r>
            <a:r>
              <a:rPr lang="en-US" sz="1100" dirty="0"/>
              <a:t>, C. et al. Continuous </a:t>
            </a:r>
            <a:r>
              <a:rPr lang="en-US" sz="1100" dirty="0" err="1"/>
              <a:t>venovenous</a:t>
            </a:r>
            <a:r>
              <a:rPr lang="en-US" sz="1100" dirty="0"/>
              <a:t> </a:t>
            </a:r>
            <a:r>
              <a:rPr lang="en-US" sz="1100" dirty="0" err="1"/>
              <a:t>haemodiafiltration</a:t>
            </a:r>
            <a:r>
              <a:rPr lang="en-US" sz="1100" dirty="0"/>
              <a:t> versus intermittent </a:t>
            </a:r>
            <a:r>
              <a:rPr lang="en-US" sz="1100" dirty="0" err="1"/>
              <a:t>haemodialysis</a:t>
            </a:r>
            <a:r>
              <a:rPr lang="en-US" sz="1100" dirty="0"/>
              <a:t> for acute renal failure in patients with multiple-organ dysfunction syndrome: a multicentre </a:t>
            </a:r>
            <a:r>
              <a:rPr lang="en-US" sz="1100" dirty="0" err="1"/>
              <a:t>randomised</a:t>
            </a:r>
            <a:r>
              <a:rPr lang="en-US" sz="1100" dirty="0"/>
              <a:t> trial. </a:t>
            </a:r>
            <a:r>
              <a:rPr lang="en-US" sz="1100" i="1" dirty="0"/>
              <a:t>Lancet</a:t>
            </a:r>
            <a:r>
              <a:rPr lang="en-US" sz="1100" b="1" i="1" dirty="0"/>
              <a:t>(2006). </a:t>
            </a:r>
            <a:endParaRPr lang="el-GR" sz="11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FC6E07-4463-4FEC-4793-496B50670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 b="1">
                <a:latin typeface="+mn-lt"/>
              </a:rPr>
              <a:t>Summarizing</a:t>
            </a:r>
            <a:endParaRPr lang="el-GR" sz="5400" b="1">
              <a:latin typeface="+mn-lt"/>
            </a:endParaRP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38A4F-1D26-E098-CDB7-279A55721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sz="1700"/>
              <a:t>High-risk patients with multiple comorbidities</a:t>
            </a:r>
            <a:endParaRPr lang="el-GR" sz="1700"/>
          </a:p>
          <a:p>
            <a:r>
              <a:rPr lang="en-US" sz="1700"/>
              <a:t>Early detection</a:t>
            </a:r>
            <a:endParaRPr lang="el-GR" sz="1700"/>
          </a:p>
          <a:p>
            <a:r>
              <a:rPr lang="en-US" sz="1700"/>
              <a:t>Immediate support</a:t>
            </a:r>
          </a:p>
          <a:p>
            <a:r>
              <a:rPr lang="en-US" sz="1700"/>
              <a:t>KDIQO approach</a:t>
            </a:r>
          </a:p>
          <a:p>
            <a:r>
              <a:rPr lang="en-US" sz="1700"/>
              <a:t>Open discussion on timing, dosage, method of RRT</a:t>
            </a:r>
          </a:p>
          <a:p>
            <a:endParaRPr lang="en-US" sz="1700"/>
          </a:p>
          <a:p>
            <a:pPr marL="0" indent="0">
              <a:buNone/>
            </a:pPr>
            <a:r>
              <a:rPr lang="en-US" sz="1700"/>
              <a:t>Our purpose: the reduction of morbidity and mortality</a:t>
            </a:r>
            <a:endParaRPr lang="el-GR" sz="1700"/>
          </a:p>
        </p:txBody>
      </p:sp>
      <p:pic>
        <p:nvPicPr>
          <p:cNvPr id="5" name="Picture 4" descr="A poster for a conference&#10;&#10;Description automatically generated">
            <a:extLst>
              <a:ext uri="{FF2B5EF4-FFF2-40B4-BE49-F238E27FC236}">
                <a16:creationId xmlns:a16="http://schemas.microsoft.com/office/drawing/2014/main" id="{81CD125A-52AA-D9BD-125B-C8C1856C32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30" r="-2" b="20197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92351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FCFBE6-7421-7A96-54E6-233016877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n-US" sz="3800" b="1"/>
              <a:t>Pathophysiology</a:t>
            </a:r>
            <a:endParaRPr lang="el-GR" sz="3800" b="1"/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0BE2674-CF15-EADE-1122-0BC583D164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r>
              <a:rPr lang="en-US" sz="2200" dirty="0"/>
              <a:t>Renal hypoperfusion</a:t>
            </a:r>
          </a:p>
          <a:p>
            <a:r>
              <a:rPr lang="en-US" sz="2200" dirty="0" err="1"/>
              <a:t>Ischaemia</a:t>
            </a:r>
            <a:r>
              <a:rPr lang="en-US" sz="2200" dirty="0"/>
              <a:t> - reperfusion Injury</a:t>
            </a:r>
          </a:p>
        </p:txBody>
      </p:sp>
      <p:pic>
        <p:nvPicPr>
          <p:cNvPr id="4" name="Picture 2" descr="C:\Users\nancy kapota\Desktop\Snap 2021-09-16 at 13.34.01.png">
            <a:extLst>
              <a:ext uri="{FF2B5EF4-FFF2-40B4-BE49-F238E27FC236}">
                <a16:creationId xmlns:a16="http://schemas.microsoft.com/office/drawing/2014/main" id="{E16F9627-95FA-FD6F-F962-FA94ED259B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191000" y="639521"/>
            <a:ext cx="7685314" cy="57429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90675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6534E-F93C-0E7E-F987-841175F74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+mn-lt"/>
              </a:rPr>
              <a:t>CSA - AKI</a:t>
            </a:r>
            <a:endParaRPr lang="el-GR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A2CD14-5641-724B-A312-0D3FBB9AA5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22429" cy="4351338"/>
          </a:xfrm>
        </p:spPr>
        <p:txBody>
          <a:bodyPr>
            <a:normAutofit/>
          </a:bodyPr>
          <a:lstStyle/>
          <a:p>
            <a:r>
              <a:rPr lang="en-US" sz="2400" b="0" i="0" u="none" strike="noStrike" baseline="0" dirty="0"/>
              <a:t>The incidence of CSA-AKI is as high as 40% (studies based on KDIQO criteria)</a:t>
            </a:r>
          </a:p>
          <a:p>
            <a:pPr algn="l"/>
            <a:r>
              <a:rPr lang="el-GR" sz="2400" dirty="0"/>
              <a:t>Τ</a:t>
            </a:r>
            <a:r>
              <a:rPr lang="en-US" sz="2400" b="0" i="0" u="none" strike="noStrike" baseline="0" dirty="0"/>
              <a:t>he second</a:t>
            </a:r>
            <a:r>
              <a:rPr lang="el-GR" sz="2400" b="0" i="0" u="none" strike="noStrike" baseline="0" dirty="0"/>
              <a:t> </a:t>
            </a:r>
            <a:r>
              <a:rPr lang="en-US" sz="2400" b="0" i="0" u="none" strike="noStrike" baseline="0" dirty="0"/>
              <a:t>leading cause of AKI in the </a:t>
            </a:r>
            <a:r>
              <a:rPr lang="en-US" sz="2400" dirty="0"/>
              <a:t>I</a:t>
            </a:r>
            <a:r>
              <a:rPr lang="en-US" sz="2400" b="0" i="0" u="none" strike="noStrike" baseline="0" dirty="0"/>
              <a:t>ntensive </a:t>
            </a:r>
            <a:r>
              <a:rPr lang="en-US" sz="2400" dirty="0"/>
              <a:t>C</a:t>
            </a:r>
            <a:r>
              <a:rPr lang="en-US" sz="2400" b="0" i="0" u="none" strike="noStrike" baseline="0" dirty="0"/>
              <a:t>are Units (ICU)</a:t>
            </a:r>
          </a:p>
          <a:p>
            <a:pPr algn="l"/>
            <a:r>
              <a:rPr lang="el-GR" sz="2400" dirty="0"/>
              <a:t>Α</a:t>
            </a:r>
            <a:r>
              <a:rPr lang="en-US" sz="2400" b="0" i="0" u="none" strike="noStrike" baseline="0" dirty="0" err="1"/>
              <a:t>pproximately</a:t>
            </a:r>
            <a:r>
              <a:rPr lang="en-US" sz="2400" b="0" i="0" u="none" strike="noStrike" baseline="0" dirty="0"/>
              <a:t> 3% of patients require Renal </a:t>
            </a:r>
            <a:r>
              <a:rPr lang="en-US" sz="2400" dirty="0"/>
              <a:t>R</a:t>
            </a:r>
            <a:r>
              <a:rPr lang="en-US" sz="2400" b="0" i="0" u="none" strike="noStrike" baseline="0" dirty="0"/>
              <a:t>eplacement </a:t>
            </a:r>
            <a:r>
              <a:rPr lang="en-US" sz="2400" dirty="0"/>
              <a:t>T</a:t>
            </a:r>
            <a:r>
              <a:rPr lang="en-US" sz="2400" b="0" i="0" u="none" strike="noStrike" baseline="0" dirty="0"/>
              <a:t>herapy (RRT) – 30day mortality </a:t>
            </a:r>
            <a:r>
              <a:rPr lang="el-GR" sz="2400" b="0" i="0" u="none" strike="noStrike" baseline="0" dirty="0"/>
              <a:t>: 60%</a:t>
            </a:r>
          </a:p>
          <a:p>
            <a:pPr algn="l"/>
            <a:r>
              <a:rPr lang="en-US" sz="2400" dirty="0"/>
              <a:t>25% will develop CKD</a:t>
            </a:r>
            <a:endParaRPr lang="el-GR" sz="2400" dirty="0"/>
          </a:p>
          <a:p>
            <a:pPr algn="l"/>
            <a:r>
              <a:rPr lang="en-US" sz="2400" dirty="0"/>
              <a:t>5-year survival 54%, 7-year survival 38%</a:t>
            </a:r>
            <a:endParaRPr lang="el-GR" sz="2400" dirty="0"/>
          </a:p>
          <a:p>
            <a:pPr algn="l"/>
            <a:r>
              <a:rPr lang="en-US" sz="2400" dirty="0"/>
              <a:t>It is independently associated with 3-8 times higher mortality, prolonged ICU hospitalization</a:t>
            </a:r>
            <a:endParaRPr lang="el-GR" sz="2400" dirty="0"/>
          </a:p>
          <a:p>
            <a:pPr algn="l"/>
            <a:r>
              <a:rPr lang="en-US" sz="2400" dirty="0"/>
              <a:t>Highest cost ($1 billion in 2022 in the United States)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008602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A65243-F93A-A05C-67C3-8F0F9BE25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n-US" sz="5400" b="1" dirty="0"/>
              <a:t>Diagnosis of CSA-AKI</a:t>
            </a:r>
            <a:endParaRPr lang="el-GR" sz="5400" b="1" dirty="0"/>
          </a:p>
        </p:txBody>
      </p:sp>
      <p:pic>
        <p:nvPicPr>
          <p:cNvPr id="5" name="Picture 4" descr="Stethoscope">
            <a:extLst>
              <a:ext uri="{FF2B5EF4-FFF2-40B4-BE49-F238E27FC236}">
                <a16:creationId xmlns:a16="http://schemas.microsoft.com/office/drawing/2014/main" id="{01C2984B-07AF-A390-2D28-3428E1C4B1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098" r="24570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BC2951-0241-EDE5-7C64-AAF659705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r>
              <a:rPr lang="en-US" sz="2200" dirty="0"/>
              <a:t>Early diagnosis is critical</a:t>
            </a:r>
            <a:endParaRPr lang="el-GR" sz="2200" dirty="0"/>
          </a:p>
          <a:p>
            <a:r>
              <a:rPr lang="en-US" sz="2200" dirty="0"/>
              <a:t>AKI has no specific treatment</a:t>
            </a:r>
          </a:p>
          <a:p>
            <a:r>
              <a:rPr lang="en-US" sz="2200" dirty="0"/>
              <a:t>However, current diagnostic criteria are not suitable for rapid identification of AKI.</a:t>
            </a:r>
            <a:endParaRPr lang="el-GR" sz="2200" dirty="0"/>
          </a:p>
        </p:txBody>
      </p:sp>
    </p:spTree>
    <p:extLst>
      <p:ext uri="{BB962C8B-B14F-4D97-AF65-F5344CB8AC3E}">
        <p14:creationId xmlns:p14="http://schemas.microsoft.com/office/powerpoint/2010/main" val="2563685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301F447-EEF7-48F5-AF73-7566EE7F6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8EA9E1-682B-1138-69AF-01BA6ABE7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34644"/>
            <a:ext cx="10509504" cy="1076914"/>
          </a:xfrm>
        </p:spPr>
        <p:txBody>
          <a:bodyPr anchor="ctr">
            <a:normAutofit/>
          </a:bodyPr>
          <a:lstStyle/>
          <a:p>
            <a:r>
              <a:rPr lang="en-US" sz="4000" b="1"/>
              <a:t>Biomarkers</a:t>
            </a:r>
            <a:endParaRPr lang="el-GR" sz="40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7117410-A2A4-4085-9ADC-46744551D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2772" y="0"/>
            <a:ext cx="10506456" cy="1913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9F74EB5-E547-4FB4-95F5-BCC788F3C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1512994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B88FBD-675D-8B18-9A5F-BE08126DEA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1887" y="1737360"/>
            <a:ext cx="5105817" cy="3531301"/>
          </a:xfrm>
        </p:spPr>
        <p:txBody>
          <a:bodyPr>
            <a:noAutofit/>
          </a:bodyPr>
          <a:lstStyle/>
          <a:p>
            <a:pPr marL="185166" indent="-185166" defTabSz="740664">
              <a:spcBef>
                <a:spcPts val="810"/>
              </a:spcBef>
            </a:pP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 60 biomarkers in serum and urine</a:t>
            </a:r>
            <a:endParaRPr lang="el-GR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85166" indent="-185166" defTabSz="740664">
              <a:spcBef>
                <a:spcPts val="810"/>
              </a:spcBef>
            </a:pP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Urine biomarkers more rapidly detect subclinical AKI </a:t>
            </a:r>
          </a:p>
          <a:p>
            <a:pPr marL="185166" indent="-185166" defTabSz="740664">
              <a:spcBef>
                <a:spcPts val="810"/>
              </a:spcBef>
            </a:pP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 validated diagnostic thresholds have been established</a:t>
            </a:r>
          </a:p>
          <a:p>
            <a:pPr marL="185166" indent="-185166" defTabSz="740664">
              <a:spcBef>
                <a:spcPts val="810"/>
              </a:spcBef>
            </a:pP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They have not been put into clinical practice</a:t>
            </a:r>
          </a:p>
          <a:p>
            <a:pPr marL="185166" indent="-185166" defTabSz="740664">
              <a:spcBef>
                <a:spcPts val="810"/>
              </a:spcBef>
            </a:pP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ADQI (Acute Disease Quality Initiative) proposed the inclusion of biomarkers in KDIGO staging</a:t>
            </a:r>
            <a:endParaRPr lang="el-GR" sz="2400" dirty="0"/>
          </a:p>
        </p:txBody>
      </p:sp>
      <p:pic>
        <p:nvPicPr>
          <p:cNvPr id="4" name="Picture 3" descr="A screenshot of a medical report&#10;&#10;Description automatically generated">
            <a:extLst>
              <a:ext uri="{FF2B5EF4-FFF2-40B4-BE49-F238E27FC236}">
                <a16:creationId xmlns:a16="http://schemas.microsoft.com/office/drawing/2014/main" id="{9D86724A-7FD7-D006-84EA-10B1BF848C9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86" y="2454075"/>
            <a:ext cx="5353065" cy="38352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0E01C8C-73D2-DB98-D264-BD2EE7F7421C}"/>
              </a:ext>
            </a:extLst>
          </p:cNvPr>
          <p:cNvSpPr txBox="1"/>
          <p:nvPr/>
        </p:nvSpPr>
        <p:spPr>
          <a:xfrm>
            <a:off x="6035928" y="5748258"/>
            <a:ext cx="4964838" cy="541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740664">
              <a:spcAft>
                <a:spcPts val="600"/>
              </a:spcAft>
            </a:pPr>
            <a:r>
              <a:rPr lang="en-US" sz="972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Ostermann M, </a:t>
            </a:r>
            <a:r>
              <a:rPr lang="en-US" sz="972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Zarbock</a:t>
            </a:r>
            <a:r>
              <a:rPr lang="en-US" sz="972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A, Goldstein S, </a:t>
            </a:r>
            <a:r>
              <a:rPr lang="en-US" sz="972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Kashani</a:t>
            </a:r>
            <a:r>
              <a:rPr lang="en-US" sz="972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K, Macedo E, Murugan R, et al. Recommendations on acute kidney injury biomarkers from the acute disease quality initiative consensus conference: a consensus statement. JAMA </a:t>
            </a:r>
            <a:r>
              <a:rPr lang="en-US" sz="972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Netw</a:t>
            </a:r>
            <a:r>
              <a:rPr lang="en-US" sz="972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Open. 2020</a:t>
            </a:r>
            <a:endParaRPr lang="el-GR" sz="1200"/>
          </a:p>
        </p:txBody>
      </p:sp>
    </p:spTree>
    <p:extLst>
      <p:ext uri="{BB962C8B-B14F-4D97-AF65-F5344CB8AC3E}">
        <p14:creationId xmlns:p14="http://schemas.microsoft.com/office/powerpoint/2010/main" val="2621874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EA757-C2E3-F6B3-8A99-A7B1BC283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Biomarkers in CSA-AKI</a:t>
            </a:r>
            <a:endParaRPr lang="el-GR" dirty="0"/>
          </a:p>
        </p:txBody>
      </p:sp>
      <p:pic>
        <p:nvPicPr>
          <p:cNvPr id="4" name="Content Placeholder 4" descr="A black and white sheet of paper with numbers and text&#10;&#10;Description automatically generated">
            <a:extLst>
              <a:ext uri="{FF2B5EF4-FFF2-40B4-BE49-F238E27FC236}">
                <a16:creationId xmlns:a16="http://schemas.microsoft.com/office/drawing/2014/main" id="{EF624DE0-2400-81B3-D1D8-846C8B6D75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65" y="1582760"/>
            <a:ext cx="6813900" cy="43934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B34E045-6825-AF93-C4AA-0DE6C06F3D9A}"/>
              </a:ext>
            </a:extLst>
          </p:cNvPr>
          <p:cNvSpPr txBox="1"/>
          <p:nvPr/>
        </p:nvSpPr>
        <p:spPr>
          <a:xfrm>
            <a:off x="383674" y="6174067"/>
            <a:ext cx="61177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Urinary, Plasma, and Serum Biomarkers’ Utility for Predicting Acute Kidney Injury Associated With Cardiac Surgery in Adults: A Meta-analysis Julie Ho</a:t>
            </a:r>
            <a:r>
              <a:rPr lang="el-GR" sz="1200" dirty="0"/>
              <a:t> </a:t>
            </a:r>
            <a:r>
              <a:rPr lang="en-US" sz="1200" dirty="0"/>
              <a:t>et al, Am J Kidney Dis. 2015</a:t>
            </a:r>
            <a:endParaRPr lang="el-GR" sz="1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7F2898-BC5B-CB90-291D-68F607A70FEE}"/>
              </a:ext>
            </a:extLst>
          </p:cNvPr>
          <p:cNvSpPr txBox="1"/>
          <p:nvPr/>
        </p:nvSpPr>
        <p:spPr>
          <a:xfrm>
            <a:off x="7304314" y="1655849"/>
            <a:ext cx="4245429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b="1" dirty="0"/>
              <a:t>CCA (TIMP-2, IGFBP7)</a:t>
            </a:r>
            <a:r>
              <a:rPr lang="en-US" dirty="0"/>
              <a:t> </a:t>
            </a:r>
            <a:r>
              <a:rPr lang="el-GR" dirty="0"/>
              <a:t>: </a:t>
            </a:r>
            <a:r>
              <a:rPr lang="en-US" dirty="0"/>
              <a:t>cell cycle arrest </a:t>
            </a:r>
            <a:r>
              <a:rPr lang="el-GR" dirty="0"/>
              <a:t>: </a:t>
            </a:r>
            <a:r>
              <a:rPr lang="en-US" sz="1800" b="0" i="0" u="none" strike="noStrike" baseline="0" dirty="0">
                <a:latin typeface="WarnockPro-Regular"/>
              </a:rPr>
              <a:t>Tissue inhibitor of metalloproteinases-2 (TIMP-2) and</a:t>
            </a:r>
            <a:r>
              <a:rPr lang="el-GR" sz="1800" b="0" i="0" u="none" strike="noStrike" baseline="0" dirty="0">
                <a:latin typeface="WarnockPro-Regular"/>
              </a:rPr>
              <a:t> </a:t>
            </a:r>
            <a:r>
              <a:rPr lang="en-US" sz="1800" b="0" i="0" u="none" strike="noStrike" baseline="0" dirty="0">
                <a:latin typeface="WarnockPro-Regular"/>
              </a:rPr>
              <a:t>Insulin-like growth factor-binding protein 7 (IGFBP7)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Commercially available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The </a:t>
            </a:r>
            <a:r>
              <a:rPr lang="en-US" dirty="0" err="1"/>
              <a:t>PrevAKI</a:t>
            </a:r>
            <a:r>
              <a:rPr lang="en-US" dirty="0"/>
              <a:t> multicenter RCT showed a reduction in the incidence of stages 2 and 3 AKI after cardiac surgery, after detecting high-risk patients defined as [TIMP 2]×[IGFBP7]≥0.3</a:t>
            </a:r>
            <a:endParaRPr lang="el-GR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63BC7A-93B2-5EA2-A4FF-45C4267B70FB}"/>
              </a:ext>
            </a:extLst>
          </p:cNvPr>
          <p:cNvSpPr txBox="1"/>
          <p:nvPr/>
        </p:nvSpPr>
        <p:spPr>
          <a:xfrm>
            <a:off x="7129865" y="5989401"/>
            <a:ext cx="49488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/>
              <a:t>Zarbock</a:t>
            </a:r>
            <a:r>
              <a:rPr lang="en-US" sz="1200" dirty="0"/>
              <a:t> A</a:t>
            </a:r>
            <a:r>
              <a:rPr lang="el-GR" sz="1200" dirty="0"/>
              <a:t>,</a:t>
            </a:r>
            <a:r>
              <a:rPr lang="en-US" sz="1200" dirty="0"/>
              <a:t> et al. Prevention of cardiac surgery-associated acute kidney injury by implementing the KDIGO guidelines in high-risk patients </a:t>
            </a:r>
            <a:r>
              <a:rPr lang="en-US" sz="1200" dirty="0" err="1"/>
              <a:t>identifed</a:t>
            </a:r>
            <a:r>
              <a:rPr lang="en-US" sz="1200" dirty="0"/>
              <a:t> by biomarkers: the </a:t>
            </a:r>
            <a:r>
              <a:rPr lang="en-US" sz="1200" dirty="0" err="1"/>
              <a:t>PrevAKI</a:t>
            </a:r>
            <a:r>
              <a:rPr lang="en-US" sz="1200" dirty="0"/>
              <a:t>-multicenter randomized controlled trial. </a:t>
            </a:r>
            <a:r>
              <a:rPr lang="en-US" sz="1200" dirty="0" err="1"/>
              <a:t>Anesth</a:t>
            </a:r>
            <a:r>
              <a:rPr lang="en-US" sz="1200" dirty="0"/>
              <a:t> </a:t>
            </a:r>
            <a:r>
              <a:rPr lang="en-US" sz="1200" dirty="0" err="1"/>
              <a:t>Analg</a:t>
            </a:r>
            <a:r>
              <a:rPr lang="en-US" sz="1200" dirty="0"/>
              <a:t>. 2021</a:t>
            </a: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1243084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301F447-EEF7-48F5-AF73-7566EE7F6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F94449-5F8B-6693-95A8-6D68F05D6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34644"/>
            <a:ext cx="10509504" cy="1076914"/>
          </a:xfrm>
        </p:spPr>
        <p:txBody>
          <a:bodyPr anchor="ctr">
            <a:normAutofit/>
          </a:bodyPr>
          <a:lstStyle/>
          <a:p>
            <a:r>
              <a:rPr lang="en-US" sz="4000" b="1"/>
              <a:t>Imaging Indicators</a:t>
            </a:r>
            <a:endParaRPr lang="el-GR" sz="4000" b="1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7117410-A2A4-4085-9ADC-46744551D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2772" y="0"/>
            <a:ext cx="10506456" cy="1913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9F74EB5-E547-4FB4-95F5-BCC788F3C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1512994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7D0C19-6DD4-E01F-F9DB-D99C61038A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144" y="1737360"/>
            <a:ext cx="9725576" cy="4452367"/>
          </a:xfrm>
        </p:spPr>
        <p:txBody>
          <a:bodyPr>
            <a:normAutofit/>
          </a:bodyPr>
          <a:lstStyle/>
          <a:p>
            <a:pPr marL="196596" indent="-196596" defTabSz="786384">
              <a:spcBef>
                <a:spcPts val="860"/>
              </a:spcBef>
            </a:pP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Renal arterial Resistance Index (RRI) =(systolic velocity—diastolic velocity)/systolic velocity</a:t>
            </a:r>
          </a:p>
          <a:p>
            <a:pPr marL="196596" indent="-196596" defTabSz="786384">
              <a:spcBef>
                <a:spcPts val="860"/>
              </a:spcBef>
            </a:pP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Intraoperative RRI increase &gt; 0.68 appeared to be an independent predictor of postoperative AKI. 70% sensitivity</a:t>
            </a:r>
          </a:p>
          <a:p>
            <a:pPr marL="196596" indent="-196596" defTabSz="786384">
              <a:spcBef>
                <a:spcPts val="860"/>
              </a:spcBef>
            </a:pPr>
            <a:endParaRPr lang="en-U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96596" indent="-196596" defTabSz="786384">
              <a:spcBef>
                <a:spcPts val="860"/>
              </a:spcBef>
            </a:pPr>
            <a:endParaRPr lang="en-U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96596" indent="-196596" defTabSz="786384">
              <a:spcBef>
                <a:spcPts val="860"/>
              </a:spcBef>
            </a:pP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Intraparenchymal renal resistive index variation (IRRIV) = the percentage reduction of RRI after abdominal pressure (10% of DB). </a:t>
            </a:r>
          </a:p>
          <a:p>
            <a:pPr marL="196596" indent="-196596" defTabSz="786384">
              <a:spcBef>
                <a:spcPts val="860"/>
              </a:spcBef>
            </a:pP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IRRIV predicted subclinical AKI after cardiac surgery with 46.1% sensitivity but 100% specificity</a:t>
            </a:r>
          </a:p>
          <a:p>
            <a:pPr marL="196596" indent="-196596" defTabSz="786384">
              <a:spcBef>
                <a:spcPts val="860"/>
              </a:spcBef>
            </a:pPr>
            <a:endParaRPr lang="en-U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96596" indent="-196596" defTabSz="786384">
              <a:spcBef>
                <a:spcPts val="860"/>
              </a:spcBef>
            </a:pPr>
            <a:endParaRPr lang="en-U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96596" indent="-196596" defTabSz="786384">
              <a:spcBef>
                <a:spcPts val="860"/>
              </a:spcBef>
            </a:pP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Severe venous congestion in the kidney presents with a monophasic diastolic wave. Intrarenal venous blood flow patterns are an independent predictor of AKI and mortality</a:t>
            </a:r>
          </a:p>
          <a:p>
            <a:pPr marL="196596" indent="-196596" defTabSz="786384">
              <a:spcBef>
                <a:spcPts val="860"/>
              </a:spcBef>
            </a:pPr>
            <a:endParaRPr lang="en-US" sz="15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sz="15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E02867-EC3D-4643-9E12-BA0FCAB89DD2}"/>
              </a:ext>
            </a:extLst>
          </p:cNvPr>
          <p:cNvSpPr txBox="1"/>
          <p:nvPr/>
        </p:nvSpPr>
        <p:spPr>
          <a:xfrm>
            <a:off x="5615063" y="2625987"/>
            <a:ext cx="5301335" cy="528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786384">
              <a:spcAft>
                <a:spcPts val="600"/>
              </a:spcAft>
            </a:pPr>
            <a:r>
              <a:rPr lang="en-US" sz="946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Kajal K, et al. Intraoperative evaluation of renal resistive index with transesophageal echocardiography for the assessment of acute renal injury in patients undergoing coronary artery bypass grafting surgery: a prospective observational study. Ann Card </a:t>
            </a:r>
            <a:r>
              <a:rPr lang="en-US" sz="946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Anaesth</a:t>
            </a:r>
            <a:r>
              <a:rPr lang="en-US" sz="946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2022</a:t>
            </a:r>
            <a:endParaRPr lang="el-GR" sz="11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0A5C84-3C54-B2EC-B07A-40A8D02C7EBF}"/>
              </a:ext>
            </a:extLst>
          </p:cNvPr>
          <p:cNvSpPr txBox="1"/>
          <p:nvPr/>
        </p:nvSpPr>
        <p:spPr>
          <a:xfrm>
            <a:off x="5615063" y="4449386"/>
            <a:ext cx="5301335" cy="383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786384">
              <a:spcAft>
                <a:spcPts val="600"/>
              </a:spcAft>
            </a:pPr>
            <a:r>
              <a:rPr lang="en-US" sz="946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Samoni</a:t>
            </a:r>
            <a:r>
              <a:rPr lang="en-US" sz="946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Set al. Ultrasonographic intraparenchymal renal resistive index variation for assessing renal functional reserve in patients scheduled for cardiac surgery: a pilot study. Blood </a:t>
            </a:r>
            <a:r>
              <a:rPr lang="en-US" sz="946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Purif</a:t>
            </a:r>
            <a:r>
              <a:rPr lang="en-US" sz="946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2022</a:t>
            </a:r>
            <a:endParaRPr lang="el-GR" sz="11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29D458-7A9A-41CF-00A0-2D5040D97C36}"/>
              </a:ext>
            </a:extLst>
          </p:cNvPr>
          <p:cNvSpPr txBox="1"/>
          <p:nvPr/>
        </p:nvSpPr>
        <p:spPr>
          <a:xfrm>
            <a:off x="5615063" y="5752714"/>
            <a:ext cx="5301335" cy="528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786384">
              <a:spcAft>
                <a:spcPts val="600"/>
              </a:spcAft>
            </a:pPr>
            <a:r>
              <a:rPr lang="en-US" sz="946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Beaubien-</a:t>
            </a:r>
            <a:r>
              <a:rPr lang="en-US" sz="946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Souligny</a:t>
            </a:r>
            <a:r>
              <a:rPr lang="en-US" sz="946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et al. Alterations in portal vein </a:t>
            </a:r>
            <a:r>
              <a:rPr lang="en-US" sz="946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fow</a:t>
            </a:r>
            <a:r>
              <a:rPr lang="en-US" sz="946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intrarenal venous </a:t>
            </a:r>
            <a:r>
              <a:rPr lang="en-US" sz="946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fow</a:t>
            </a:r>
            <a:r>
              <a:rPr lang="en-US" sz="946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are associated with acute kidney injury after cardiac surgery: a prospective observational cohort study. J Am Heart Assoc. 2018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6536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41C7FE-1DE2-740B-744B-9644FAD7B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en-US" sz="4000" b="1"/>
              <a:t>Prediction algorithms</a:t>
            </a:r>
            <a:endParaRPr lang="el-GR" sz="4000" b="1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5B3BF5-A0BE-C240-9D47-D9BEECB1A2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r>
              <a:rPr lang="en-US" sz="2000"/>
              <a:t>Diagnostic accuracy 70-80%</a:t>
            </a:r>
          </a:p>
          <a:p>
            <a:r>
              <a:rPr lang="en-US" sz="2000"/>
              <a:t>Machine learning tools</a:t>
            </a:r>
          </a:p>
          <a:p>
            <a:r>
              <a:rPr lang="en-US" sz="2000"/>
              <a:t>Biomarkers, imaging indicators, </a:t>
            </a:r>
          </a:p>
          <a:p>
            <a:r>
              <a:rPr lang="en-US" sz="2000"/>
              <a:t>Key risk factors</a:t>
            </a:r>
            <a:endParaRPr lang="el-GR" sz="20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58D9F020-4D6B-4CCF-5BAA-FAC34FCA93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173" y="717052"/>
            <a:ext cx="5615560" cy="542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5246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789</TotalTime>
  <Words>1531</Words>
  <Application>Microsoft Office PowerPoint</Application>
  <PresentationFormat>Widescreen</PresentationFormat>
  <Paragraphs>154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Light</vt:lpstr>
      <vt:lpstr>WarnockPro-Regular</vt:lpstr>
      <vt:lpstr>Wingdings</vt:lpstr>
      <vt:lpstr>Office Theme</vt:lpstr>
      <vt:lpstr>AKI in Cardiac Surgery</vt:lpstr>
      <vt:lpstr>CSA-AKI: Cardiac Surgery associated Acute Kidney Injury Definition</vt:lpstr>
      <vt:lpstr>Pathophysiology</vt:lpstr>
      <vt:lpstr>CSA - AKI</vt:lpstr>
      <vt:lpstr>Diagnosis of CSA-AKI</vt:lpstr>
      <vt:lpstr>Biomarkers</vt:lpstr>
      <vt:lpstr>Biomarkers in CSA-AKI</vt:lpstr>
      <vt:lpstr>Imaging Indicators</vt:lpstr>
      <vt:lpstr>Prediction algorithms</vt:lpstr>
      <vt:lpstr>Risk Factors</vt:lpstr>
      <vt:lpstr>CPB: cardiopulmonary bypass</vt:lpstr>
      <vt:lpstr>Off-pump vs on-pump</vt:lpstr>
      <vt:lpstr>Off-pump vs on-pump</vt:lpstr>
      <vt:lpstr>Off-pump vs on-pump</vt:lpstr>
      <vt:lpstr>CPB: pulsatile vs non-pulsatile</vt:lpstr>
      <vt:lpstr>CPB: pulsatile vs non-pulsatile</vt:lpstr>
      <vt:lpstr>Management</vt:lpstr>
      <vt:lpstr>PowerPoint Presentation</vt:lpstr>
      <vt:lpstr>Goal-directed perfusion strategy</vt:lpstr>
      <vt:lpstr>PowerPoint Presentation</vt:lpstr>
      <vt:lpstr>Renal Replacement Therapy (RRT)</vt:lpstr>
      <vt:lpstr>Renal Replacement Therapy (RRT)</vt:lpstr>
      <vt:lpstr> Time to start</vt:lpstr>
      <vt:lpstr>Time to start</vt:lpstr>
      <vt:lpstr>Dosage</vt:lpstr>
      <vt:lpstr>Dosage</vt:lpstr>
      <vt:lpstr>Method</vt:lpstr>
      <vt:lpstr>Method</vt:lpstr>
      <vt:lpstr>Summarizing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AKI in Cardiac Surgery</dc:title>
  <dc:creator>Nancy Kapota</dc:creator>
  <cp:lastModifiedBy>Nancy Kapota</cp:lastModifiedBy>
  <cp:revision>35</cp:revision>
  <dcterms:created xsi:type="dcterms:W3CDTF">2023-10-18T16:24:14Z</dcterms:created>
  <dcterms:modified xsi:type="dcterms:W3CDTF">2023-10-21T12:12:59Z</dcterms:modified>
</cp:coreProperties>
</file>