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704" r:id="rId2"/>
    <p:sldId id="1623" r:id="rId3"/>
    <p:sldId id="2094" r:id="rId4"/>
    <p:sldId id="1641" r:id="rId5"/>
    <p:sldId id="1260" r:id="rId6"/>
    <p:sldId id="2084" r:id="rId7"/>
    <p:sldId id="1628" r:id="rId8"/>
    <p:sldId id="1633" r:id="rId9"/>
    <p:sldId id="1636" r:id="rId10"/>
    <p:sldId id="1631" r:id="rId11"/>
    <p:sldId id="1642" r:id="rId12"/>
    <p:sldId id="1643" r:id="rId13"/>
    <p:sldId id="1630" r:id="rId14"/>
    <p:sldId id="2087" r:id="rId15"/>
    <p:sldId id="2096" r:id="rId16"/>
    <p:sldId id="1637" r:id="rId17"/>
    <p:sldId id="1635" r:id="rId18"/>
    <p:sldId id="1639" r:id="rId19"/>
    <p:sldId id="1262" r:id="rId20"/>
    <p:sldId id="1027" r:id="rId21"/>
    <p:sldId id="1042" r:id="rId22"/>
    <p:sldId id="2075" r:id="rId23"/>
    <p:sldId id="2089" r:id="rId24"/>
    <p:sldId id="2079" r:id="rId25"/>
    <p:sldId id="2097" r:id="rId26"/>
    <p:sldId id="1217" r:id="rId27"/>
    <p:sldId id="2067" r:id="rId28"/>
    <p:sldId id="263" r:id="rId29"/>
    <p:sldId id="273" r:id="rId30"/>
    <p:sldId id="276" r:id="rId31"/>
    <p:sldId id="2063" r:id="rId32"/>
    <p:sldId id="2092" r:id="rId33"/>
    <p:sldId id="2080" r:id="rId34"/>
    <p:sldId id="2093" r:id="rId35"/>
    <p:sldId id="2091" r:id="rId36"/>
    <p:sldId id="850"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99"/>
    <p:restoredTop sz="77320"/>
  </p:normalViewPr>
  <p:slideViewPr>
    <p:cSldViewPr snapToGrid="0">
      <p:cViewPr varScale="1">
        <p:scale>
          <a:sx n="88" d="100"/>
          <a:sy n="88" d="100"/>
        </p:scale>
        <p:origin x="15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A3AAC-6470-5647-B1DD-80F1A18B94AF}" type="datetimeFigureOut">
              <a:rPr lang="de-DE" smtClean="0"/>
              <a:t>20.10.23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E83DA-0237-1849-961B-72E90515025B}" type="slidenum">
              <a:rPr lang="de-DE" smtClean="0"/>
              <a:t>‹Nr.›</a:t>
            </a:fld>
            <a:endParaRPr lang="de-DE"/>
          </a:p>
        </p:txBody>
      </p:sp>
    </p:spTree>
    <p:extLst>
      <p:ext uri="{BB962C8B-B14F-4D97-AF65-F5344CB8AC3E}">
        <p14:creationId xmlns:p14="http://schemas.microsoft.com/office/powerpoint/2010/main" val="979056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nature.com/articles/s41581-021-00427-1#ref-CR28" TargetMode="External"/><Relationship Id="rId3" Type="http://schemas.openxmlformats.org/officeDocument/2006/relationships/hyperlink" Target="https://www.nature.com/articles/s41581-021-00427-1#ref-CR23" TargetMode="External"/><Relationship Id="rId7" Type="http://schemas.openxmlformats.org/officeDocument/2006/relationships/hyperlink" Target="https://www.nature.com/articles/s41581-021-00427-1#ref-CR27"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nature.com/articles/s41581-021-00427-1#ref-CR26" TargetMode="External"/><Relationship Id="rId5" Type="http://schemas.openxmlformats.org/officeDocument/2006/relationships/hyperlink" Target="https://www.nature.com/articles/s41581-021-00427-1#ref-CR25" TargetMode="External"/><Relationship Id="rId4" Type="http://schemas.openxmlformats.org/officeDocument/2006/relationships/hyperlink" Target="https://www.nature.com/articles/s41581-021-00427-1#ref-CR24"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ature.com/articles/s41581-021-00427-1#ref-CR20"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nature.com/articles/s41581-021-00427-1#ref-CR22" TargetMode="External"/><Relationship Id="rId4" Type="http://schemas.openxmlformats.org/officeDocument/2006/relationships/hyperlink" Target="https://www.nature.com/articles/s41581-021-00427-1#ref-CR2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ptodate.com/contents/mycophenolate-mofetil-cellcept-and-mycophenolate-sodium-myfortic-drug-information?search=fsgs&amp;topicRef=3100&amp;source=see_link"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uptodate.com/contents/rituximab-intravenous-including-biosimilars-drug-information?search=fsgs&amp;topicRef=3100&amp;source=see_link"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fld id="{765010DD-1706-064D-A150-961695487D99}" type="slidenum">
              <a:rPr lang="de-DE">
                <a:solidFill>
                  <a:srgbClr val="000000"/>
                </a:solidFill>
              </a:rPr>
              <a:pPr/>
              <a:t>1</a:t>
            </a:fld>
            <a:endParaRPr lang="de-DE">
              <a:solidFill>
                <a:srgbClr val="000000"/>
              </a:solidFill>
            </a:endParaRPr>
          </a:p>
        </p:txBody>
      </p:sp>
      <p:sp>
        <p:nvSpPr>
          <p:cNvPr id="10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600">
                <a:solidFill>
                  <a:schemeClr val="tx1"/>
                </a:solidFill>
                <a:latin typeface="Times New Roman" charset="0"/>
                <a:ea typeface="ＭＳ Ｐゴシック" charset="0"/>
                <a:cs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r" eaLnBrk="1" hangingPunct="1"/>
            <a:fld id="{76BFCFAD-B445-1E40-A68C-FBBFF8636EB1}" type="slidenum">
              <a:rPr lang="de-DE" sz="1200">
                <a:solidFill>
                  <a:srgbClr val="000000"/>
                </a:solidFill>
                <a:latin typeface="Arial" charset="0"/>
              </a:rPr>
              <a:pPr algn="r" eaLnBrk="1" hangingPunct="1"/>
              <a:t>1</a:t>
            </a:fld>
            <a:endParaRPr lang="de-DE" sz="1200">
              <a:solidFill>
                <a:srgbClr val="000000"/>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AF507438-7753-43e0-B8FC-AC1667EBCBE1}">
              <a14:hiddenEffects xmlns:a14="http://schemas.microsoft.com/office/drawing/2010/main" xmlns="">
                <a:effectLst>
                  <a:outerShdw dist="38099" dir="2700000" algn="ctr" rotWithShape="0">
                    <a:schemeClr val="bg2">
                      <a:alpha val="74997"/>
                    </a:schemeClr>
                  </a:outerShdw>
                </a:effectLst>
              </a14:hiddenEffects>
            </a:ext>
          </a:extLst>
        </p:spPr>
        <p:txBody>
          <a:bodyPr/>
          <a:lstStyle/>
          <a:p>
            <a:pPr eaLnBrk="1" hangingPunct="1"/>
            <a:endParaRPr lang="en-GB" noProof="0" dirty="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u="none" strike="noStrike" dirty="0">
                <a:solidFill>
                  <a:srgbClr val="222222"/>
                </a:solidFill>
                <a:effectLst/>
                <a:latin typeface="Harding"/>
              </a:rPr>
              <a:t>Maladaptive </a:t>
            </a:r>
            <a:r>
              <a:rPr lang="de-DE" b="1" i="0" u="none" strike="noStrike" dirty="0">
                <a:solidFill>
                  <a:srgbClr val="222222"/>
                </a:solidFill>
                <a:effectLst/>
                <a:latin typeface="Harding"/>
              </a:rPr>
              <a:t>FSGS </a:t>
            </a:r>
            <a:r>
              <a:rPr lang="de-DE" b="1" i="0" u="none" strike="noStrike" dirty="0" err="1">
                <a:solidFill>
                  <a:srgbClr val="222222"/>
                </a:solidFill>
                <a:effectLst/>
                <a:latin typeface="Harding"/>
              </a:rPr>
              <a:t>occurs</a:t>
            </a:r>
            <a:r>
              <a:rPr lang="de-DE" b="1" i="0" u="none" strike="noStrike" dirty="0">
                <a:solidFill>
                  <a:srgbClr val="222222"/>
                </a:solidFill>
                <a:effectLst/>
                <a:latin typeface="Harding"/>
              </a:rPr>
              <a:t> in </a:t>
            </a:r>
            <a:r>
              <a:rPr lang="de-DE" b="1" i="0" u="none" strike="noStrike" dirty="0" err="1">
                <a:solidFill>
                  <a:srgbClr val="222222"/>
                </a:solidFill>
                <a:effectLst/>
                <a:latin typeface="Harding"/>
              </a:rPr>
              <a:t>conditions</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associated</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with</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hyperfiltration</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glomerular</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capillary</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hypertension</a:t>
            </a:r>
            <a:r>
              <a:rPr lang="de-DE" b="1" i="0" u="none" strike="noStrike" dirty="0">
                <a:solidFill>
                  <a:srgbClr val="222222"/>
                </a:solidFill>
                <a:effectLst/>
                <a:latin typeface="Harding"/>
              </a:rPr>
              <a:t> and </a:t>
            </a:r>
            <a:r>
              <a:rPr lang="de-DE" b="1" i="0" u="none" strike="noStrike" dirty="0" err="1">
                <a:solidFill>
                  <a:srgbClr val="222222"/>
                </a:solidFill>
                <a:effectLst/>
                <a:latin typeface="Harding"/>
              </a:rPr>
              <a:t>glomerular</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hypertrophy</a:t>
            </a:r>
            <a:r>
              <a:rPr lang="de-DE" b="0" i="0" u="none" strike="noStrike" dirty="0" err="1">
                <a:solidFill>
                  <a:srgbClr val="222222"/>
                </a:solidFill>
                <a:effectLst/>
                <a:latin typeface="Harding"/>
              </a:rPr>
              <a:t>.And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is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characterized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by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Increased hemodynamic stress: </a:t>
            </a:r>
            <a:r>
              <a:rPr lang="de-DE" b="0" i="0" u="none" strike="noStrike" dirty="0">
                <a:solidFill>
                  <a:srgbClr val="222222"/>
                </a:solidFill>
                <a:effectLst/>
                <a:latin typeface="Harding"/>
              </a:rPr>
              <a:t>abnormal </a:t>
            </a:r>
            <a:r>
              <a:rPr lang="de-DE" b="0" i="0" u="none" strike="noStrike" dirty="0" err="1">
                <a:solidFill>
                  <a:srgbClr val="222222"/>
                </a:solidFill>
                <a:effectLst/>
                <a:latin typeface="Harding"/>
              </a:rPr>
              <a:t>haemodynamic</a:t>
            </a:r>
            <a:r>
              <a:rPr lang="de-DE" b="0" i="0" u="none" strike="noStrike" dirty="0">
                <a:solidFill>
                  <a:srgbClr val="222222"/>
                </a:solidFill>
                <a:effectLst/>
                <a:latin typeface="Harding"/>
              </a:rPr>
              <a:t> stress.</a:t>
            </a:r>
            <a:endParaRPr lang="en-US" b="0" i="0" u="none" strike="noStrike" dirty="0">
              <a:solidFill>
                <a:srgbClr val="222222"/>
              </a:solidFill>
              <a:effectLst/>
              <a:latin typeface="Harding"/>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Reduced number of nephrons: </a:t>
            </a:r>
            <a:r>
              <a:rPr lang="de-DE" b="1" i="0" u="none" strike="noStrike" dirty="0">
                <a:solidFill>
                  <a:srgbClr val="222222"/>
                </a:solidFill>
                <a:effectLst/>
                <a:latin typeface="Harding"/>
              </a:rPr>
              <a:t>a </a:t>
            </a:r>
            <a:r>
              <a:rPr lang="de-DE" b="1" i="0" u="none" strike="noStrike" dirty="0" err="1">
                <a:solidFill>
                  <a:srgbClr val="222222"/>
                </a:solidFill>
                <a:effectLst/>
                <a:latin typeface="Harding"/>
              </a:rPr>
              <a:t>reduction</a:t>
            </a:r>
            <a:r>
              <a:rPr lang="de-DE" b="1" i="0" u="none" strike="noStrike" dirty="0">
                <a:solidFill>
                  <a:srgbClr val="222222"/>
                </a:solidFill>
                <a:effectLst/>
                <a:latin typeface="Harding"/>
              </a:rPr>
              <a:t> in </a:t>
            </a:r>
            <a:r>
              <a:rPr lang="de-DE" b="1" i="0" u="none" strike="noStrike" dirty="0" err="1">
                <a:solidFill>
                  <a:srgbClr val="222222"/>
                </a:solidFill>
                <a:effectLst/>
                <a:latin typeface="Harding"/>
              </a:rPr>
              <a:t>the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number</a:t>
            </a:r>
            <a:r>
              <a:rPr lang="de-DE" b="1"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functioning</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nephrons</a:t>
            </a:r>
            <a:r>
              <a:rPr lang="de-DE" b="0" i="0" u="none" strike="noStrike" dirty="0">
                <a:solidFill>
                  <a:srgbClr val="222222"/>
                </a:solidFill>
                <a:effectLst/>
                <a:latin typeface="Harding"/>
              </a:rPr>
              <a:t> </a:t>
            </a:r>
            <a:endParaRPr lang="en-US" dirty="0"/>
          </a:p>
          <a:p>
            <a:pPr>
              <a:buFont typeface="Wingdings" pitchFamily="2" charset="2"/>
              <a:buChar char="ü"/>
            </a:pPr>
            <a:endParaRPr lang="de-DE" b="0" i="0" u="none" strike="noStrike" dirty="0">
              <a:solidFill>
                <a:srgbClr val="222222"/>
              </a:solidFill>
              <a:effectLst/>
              <a:latin typeface="Harding"/>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222222"/>
              </a:solidFill>
              <a:effectLst/>
              <a:latin typeface="Harding"/>
            </a:endParaRPr>
          </a:p>
          <a:p>
            <a:pPr marL="0" indent="0">
              <a:buNone/>
            </a:pPr>
            <a:r>
              <a:rPr lang="en-US" dirty="0"/>
              <a:t>Clinically patients present with nephrotic range or </a:t>
            </a:r>
            <a:r>
              <a:rPr lang="en-US" dirty="0" err="1"/>
              <a:t>sunephrotic</a:t>
            </a:r>
            <a:r>
              <a:rPr lang="en-US" dirty="0"/>
              <a:t>  proteinuria </a:t>
            </a:r>
            <a:r>
              <a:rPr lang="en-US" u="sng" dirty="0"/>
              <a:t>but with normal serum albumin</a:t>
            </a:r>
          </a:p>
          <a:p>
            <a:pPr marL="0" indent="0">
              <a:buNone/>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222222"/>
              </a:solidFill>
              <a:effectLst/>
              <a:latin typeface="Harding"/>
            </a:endParaRPr>
          </a:p>
        </p:txBody>
      </p:sp>
      <p:sp>
        <p:nvSpPr>
          <p:cNvPr id="4" name="Foliennummernplatzhalter 3"/>
          <p:cNvSpPr>
            <a:spLocks noGrp="1"/>
          </p:cNvSpPr>
          <p:nvPr>
            <p:ph type="sldNum" sz="quarter" idx="5"/>
          </p:nvPr>
        </p:nvSpPr>
        <p:spPr/>
        <p:txBody>
          <a:bodyPr/>
          <a:lstStyle/>
          <a:p>
            <a:fld id="{431E83DA-0237-1849-961B-72E90515025B}" type="slidenum">
              <a:rPr lang="de-DE" smtClean="0"/>
              <a:t>11</a:t>
            </a:fld>
            <a:endParaRPr lang="de-DE"/>
          </a:p>
        </p:txBody>
      </p:sp>
    </p:spTree>
    <p:extLst>
      <p:ext uri="{BB962C8B-B14F-4D97-AF65-F5344CB8AC3E}">
        <p14:creationId xmlns:p14="http://schemas.microsoft.com/office/powerpoint/2010/main" val="222122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u="none" strike="noStrike" dirty="0">
                <a:solidFill>
                  <a:srgbClr val="222222"/>
                </a:solidFill>
                <a:effectLst/>
                <a:latin typeface="Harding"/>
              </a:rPr>
              <a:t>Genetic FSGS </a:t>
            </a:r>
            <a:r>
              <a:rPr lang="de-DE" b="1" i="0" u="none" strike="noStrike" dirty="0" err="1">
                <a:solidFill>
                  <a:srgbClr val="222222"/>
                </a:solidFill>
                <a:effectLst/>
                <a:latin typeface="Harding"/>
              </a:rPr>
              <a:t>may</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ensue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from</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mutations</a:t>
            </a:r>
            <a:r>
              <a:rPr lang="de-DE" b="1" i="0" u="none" strike="noStrike" dirty="0">
                <a:solidFill>
                  <a:srgbClr val="222222"/>
                </a:solidFill>
                <a:effectLst/>
                <a:latin typeface="Harding"/>
              </a:rPr>
              <a:t> in genes </a:t>
            </a:r>
            <a:r>
              <a:rPr lang="de-DE" b="1" i="0" u="none" strike="noStrike" dirty="0" err="1">
                <a:solidFill>
                  <a:srgbClr val="222222"/>
                </a:solidFill>
                <a:effectLst/>
                <a:latin typeface="Harding"/>
              </a:rPr>
              <a:t>that</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encode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podocyte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proteins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involved</a:t>
            </a:r>
            <a:r>
              <a:rPr lang="de-DE" b="0" i="0" u="none" strike="noStrike" dirty="0">
                <a:solidFill>
                  <a:srgbClr val="222222"/>
                </a:solidFill>
                <a:effectLst/>
                <a:latin typeface="Harding"/>
              </a:rPr>
              <a:t> in </a:t>
            </a:r>
            <a:r>
              <a:rPr lang="de-DE" b="0" i="0" u="none" strike="noStrike" dirty="0" err="1">
                <a:solidFill>
                  <a:srgbClr val="222222"/>
                </a:solidFill>
                <a:effectLst/>
                <a:latin typeface="Harding"/>
              </a:rPr>
              <a:t>slit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diaphragm</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structure</a:t>
            </a:r>
            <a:r>
              <a:rPr lang="de-DE" b="0" i="0" u="none" strike="noStrike" dirty="0">
                <a:solidFill>
                  <a:srgbClr val="222222"/>
                </a:solidFill>
                <a:effectLst/>
                <a:latin typeface="Harding"/>
              </a:rPr>
              <a:t> and </a:t>
            </a:r>
            <a:r>
              <a:rPr lang="de-DE" b="0" i="0" u="none" strike="noStrike" dirty="0" err="1">
                <a:solidFill>
                  <a:srgbClr val="222222"/>
                </a:solidFill>
                <a:effectLst/>
                <a:latin typeface="Harding"/>
              </a:rPr>
              <a:t>function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actin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cytoskeleton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architecture</a:t>
            </a:r>
            <a:r>
              <a:rPr lang="de-DE" b="0" i="0" u="none" strike="noStrike" dirty="0">
                <a:solidFill>
                  <a:srgbClr val="222222"/>
                </a:solidFill>
                <a:effectLst/>
                <a:latin typeface="Harding"/>
              </a:rPr>
              <a:t> and </a:t>
            </a:r>
            <a:r>
              <a:rPr lang="de-DE" b="0" i="0" u="none" strike="noStrike" dirty="0" err="1">
                <a:solidFill>
                  <a:srgbClr val="222222"/>
                </a:solidFill>
                <a:effectLst/>
                <a:latin typeface="Harding"/>
              </a:rPr>
              <a:t>regulation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nuclear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function</a:t>
            </a:r>
            <a:r>
              <a:rPr lang="de-DE" b="0" i="0" u="none" strike="noStrike" dirty="0">
                <a:solidFill>
                  <a:srgbClr val="222222"/>
                </a:solidFill>
                <a:effectLst/>
                <a:latin typeface="Harding"/>
              </a:rPr>
              <a:t> and </a:t>
            </a:r>
            <a:r>
              <a:rPr lang="de-DE" b="0" i="0" u="none" strike="noStrike" dirty="0" err="1">
                <a:solidFill>
                  <a:srgbClr val="222222"/>
                </a:solidFill>
                <a:effectLst/>
                <a:latin typeface="Harding"/>
              </a:rPr>
              <a:t>cellular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metabolic</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pathways</a:t>
            </a:r>
            <a:r>
              <a:rPr lang="de-DE" b="0" i="0" u="none" strike="noStrike" dirty="0">
                <a:solidFill>
                  <a:srgbClr val="222222"/>
                </a:solidFill>
                <a:effectLst/>
                <a:latin typeface="Harding"/>
              </a:rPr>
              <a:t> and </a:t>
            </a:r>
            <a:r>
              <a:rPr lang="de-DE" b="0" i="0" u="none" strike="noStrike" dirty="0" err="1">
                <a:solidFill>
                  <a:srgbClr val="222222"/>
                </a:solidFill>
                <a:effectLst/>
                <a:latin typeface="Harding"/>
              </a:rPr>
              <a:t>adhesion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GBM</a:t>
            </a:r>
          </a:p>
          <a:p>
            <a:endParaRPr lang="de-DE" dirty="0"/>
          </a:p>
          <a:p>
            <a:pPr marL="285750" indent="-285750">
              <a:buFont typeface="Arial" panose="020B0604020202020204" pitchFamily="34" charset="0"/>
              <a:buChar char="•"/>
            </a:pPr>
            <a:r>
              <a:rPr lang="de-DE" b="0" i="0" u="none" strike="noStrike" dirty="0" err="1">
                <a:solidFill>
                  <a:srgbClr val="222222"/>
                </a:solidFill>
                <a:effectLst/>
                <a:latin typeface="Harding"/>
              </a:rPr>
              <a:t>mutations</a:t>
            </a:r>
            <a:r>
              <a:rPr lang="de-DE" b="0" i="0" u="none" strike="noStrike" dirty="0">
                <a:solidFill>
                  <a:srgbClr val="222222"/>
                </a:solidFill>
                <a:effectLst/>
                <a:latin typeface="Harding"/>
              </a:rPr>
              <a:t> in </a:t>
            </a:r>
            <a:r>
              <a:rPr lang="de-DE" b="0" i="1" u="none" strike="noStrike" dirty="0">
                <a:solidFill>
                  <a:srgbClr val="222222"/>
                </a:solidFill>
                <a:effectLst/>
                <a:latin typeface="Harding"/>
              </a:rPr>
              <a:t>COL4</a:t>
            </a:r>
            <a:r>
              <a:rPr lang="de-DE" b="0" i="0" u="none" strike="noStrike" dirty="0">
                <a:solidFill>
                  <a:srgbClr val="222222"/>
                </a:solidFill>
                <a:effectLst/>
                <a:latin typeface="Harding"/>
              </a:rPr>
              <a:t> genes — </a:t>
            </a:r>
            <a:r>
              <a:rPr lang="de-DE" b="0" i="0" u="none" strike="noStrike" dirty="0" err="1">
                <a:solidFill>
                  <a:srgbClr val="222222"/>
                </a:solidFill>
                <a:effectLst/>
                <a:latin typeface="Harding"/>
              </a:rPr>
              <a:t>respond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favourably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RAS inhibitors</a:t>
            </a:r>
            <a:r>
              <a:rPr lang="de-DE" b="0" i="0" u="sng" strike="noStrike" baseline="30000" dirty="0">
                <a:solidFill>
                  <a:srgbClr val="006699"/>
                </a:solidFill>
                <a:effectLst/>
                <a:latin typeface="Harding"/>
                <a:hlinkClick r:id="rId3" tooltip="Daina, E. et al. A multidrug, antiproteinuric approach to Alport syndrome: a ten-year cohort study. Nephron 130, 13–20 (2015)."/>
              </a:rPr>
              <a:t>23</a:t>
            </a:r>
            <a:r>
              <a:rPr lang="de-DE" b="0" i="0" u="none" strike="noStrike" dirty="0">
                <a:solidFill>
                  <a:srgbClr val="222222"/>
                </a:solidFill>
                <a:effectLst/>
                <a:latin typeface="Harding"/>
              </a:rPr>
              <a:t>. </a:t>
            </a:r>
          </a:p>
          <a:p>
            <a:pPr marL="285750" indent="-285750">
              <a:buFont typeface="Arial" panose="020B0604020202020204" pitchFamily="34" charset="0"/>
              <a:buChar char="•"/>
            </a:pPr>
            <a:r>
              <a:rPr lang="de-DE" b="0" i="0" u="none" strike="noStrike" dirty="0" err="1">
                <a:solidFill>
                  <a:srgbClr val="222222"/>
                </a:solidFill>
                <a:effectLst/>
                <a:latin typeface="Harding"/>
              </a:rPr>
              <a:t>mutations</a:t>
            </a:r>
            <a:r>
              <a:rPr lang="de-DE" b="0" i="0" u="none" strike="noStrike" dirty="0">
                <a:solidFill>
                  <a:srgbClr val="222222"/>
                </a:solidFill>
                <a:effectLst/>
                <a:latin typeface="Harding"/>
              </a:rPr>
              <a:t> in </a:t>
            </a:r>
            <a:r>
              <a:rPr lang="de-DE" b="0" i="1" u="none" strike="noStrike" dirty="0">
                <a:solidFill>
                  <a:srgbClr val="222222"/>
                </a:solidFill>
                <a:effectLst/>
                <a:latin typeface="Harding"/>
              </a:rPr>
              <a:t>EMP2</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protein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product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which</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regulates</a:t>
            </a:r>
            <a:r>
              <a:rPr lang="de-DE" b="0" i="0" u="none" strike="noStrike" dirty="0">
                <a:solidFill>
                  <a:srgbClr val="222222"/>
                </a:solidFill>
                <a:effectLst/>
                <a:latin typeface="Harding"/>
              </a:rPr>
              <a:t> CAVEOLIN-1 </a:t>
            </a:r>
            <a:r>
              <a:rPr lang="de-DE" b="0" i="0" u="none" strike="noStrike" dirty="0" err="1">
                <a:solidFill>
                  <a:srgbClr val="222222"/>
                </a:solidFill>
                <a:effectLst/>
                <a:latin typeface="Harding"/>
              </a:rPr>
              <a:t>levels</a:t>
            </a:r>
            <a:r>
              <a:rPr lang="de-DE" b="0" i="0" u="none" strike="noStrike" dirty="0">
                <a:solidFill>
                  <a:srgbClr val="222222"/>
                </a:solidFill>
                <a:effectLst/>
                <a:latin typeface="Harding"/>
              </a:rPr>
              <a:t>)</a:t>
            </a:r>
            <a:r>
              <a:rPr lang="de-DE" b="0" i="0" u="sng" strike="noStrike" baseline="30000" dirty="0">
                <a:solidFill>
                  <a:srgbClr val="006699"/>
                </a:solidFill>
                <a:effectLst/>
                <a:latin typeface="Harding"/>
                <a:hlinkClick r:id="rId4" tooltip="Gee, H. Y. et al. Mutations in EMP2 cause childhood-onset nephrotic syndrome. Am. J. Hum. Genet. 94, 884–890 (2014)."/>
              </a:rPr>
              <a:t>24</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or</a:t>
            </a:r>
            <a:r>
              <a:rPr lang="de-DE" b="0" i="0" u="none" strike="noStrike" dirty="0">
                <a:solidFill>
                  <a:srgbClr val="222222"/>
                </a:solidFill>
                <a:effectLst/>
                <a:latin typeface="Harding"/>
              </a:rPr>
              <a:t> in </a:t>
            </a:r>
            <a:r>
              <a:rPr lang="de-DE" b="0" i="0" u="none" strike="noStrike" dirty="0" err="1">
                <a:solidFill>
                  <a:srgbClr val="222222"/>
                </a:solidFill>
                <a:effectLst/>
                <a:latin typeface="Harding"/>
              </a:rPr>
              <a:t>proteins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that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interact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with</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Rho</a:t>
            </a:r>
            <a:r>
              <a:rPr lang="de-DE" b="0" i="0" u="none" strike="noStrike" dirty="0">
                <a:solidFill>
                  <a:srgbClr val="222222"/>
                </a:solidFill>
                <a:effectLst/>
                <a:latin typeface="Harding"/>
              </a:rPr>
              <a:t>-like </a:t>
            </a:r>
            <a:r>
              <a:rPr lang="de-DE" b="0" i="0" u="none" strike="noStrike" dirty="0" err="1">
                <a:solidFill>
                  <a:srgbClr val="222222"/>
                </a:solidFill>
                <a:effectLst/>
                <a:latin typeface="Harding"/>
              </a:rPr>
              <a:t>small</a:t>
            </a:r>
            <a:r>
              <a:rPr lang="de-DE" b="0" i="0" u="none" strike="noStrike" dirty="0">
                <a:solidFill>
                  <a:srgbClr val="222222"/>
                </a:solidFill>
                <a:effectLst/>
                <a:latin typeface="Harding"/>
              </a:rPr>
              <a:t> GTPase, a </a:t>
            </a:r>
            <a:r>
              <a:rPr lang="de-DE" b="0" i="0" u="none" strike="noStrike" dirty="0" err="1">
                <a:solidFill>
                  <a:srgbClr val="222222"/>
                </a:solidFill>
                <a:effectLst/>
                <a:latin typeface="Harding"/>
              </a:rPr>
              <a:t>key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regulator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actin</a:t>
            </a:r>
            <a:r>
              <a:rPr lang="de-DE" b="0" i="0" u="none" strike="noStrike" dirty="0">
                <a:solidFill>
                  <a:srgbClr val="222222"/>
                </a:solidFill>
                <a:effectLst/>
                <a:latin typeface="Harding"/>
              </a:rPr>
              <a:t> cytoskeleton</a:t>
            </a:r>
            <a:r>
              <a:rPr lang="de-DE" b="0" i="0" u="sng" strike="noStrike" baseline="30000" dirty="0">
                <a:solidFill>
                  <a:srgbClr val="006699"/>
                </a:solidFill>
                <a:effectLst/>
                <a:latin typeface="Harding"/>
                <a:hlinkClick r:id="rId5" tooltip="Ashraf, S. et al. Mutations in six nephrosis genes delineate a pathogenic pathway amenable to treatment. Nat. Commun 9, 1960 (2018)."/>
              </a:rPr>
              <a:t>25</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respond</a:t>
            </a:r>
            <a:r>
              <a:rPr lang="de-DE" b="0" i="0" u="none" strike="noStrike" dirty="0">
                <a:solidFill>
                  <a:srgbClr val="222222"/>
                </a:solidFill>
                <a:effectLst/>
                <a:latin typeface="Harding"/>
              </a:rPr>
              <a:t> at least </a:t>
            </a:r>
            <a:r>
              <a:rPr lang="de-DE" b="0" i="0" u="none" strike="noStrike" dirty="0" err="1">
                <a:solidFill>
                  <a:srgbClr val="222222"/>
                </a:solidFill>
                <a:effectLst/>
                <a:latin typeface="Harding"/>
              </a:rPr>
              <a:t>partially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glucocorticoids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suggesting</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that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glucocorticoids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can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exert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direct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effects</a:t>
            </a:r>
            <a:r>
              <a:rPr lang="de-DE" b="0" i="0" u="none" strike="noStrike" dirty="0">
                <a:solidFill>
                  <a:srgbClr val="222222"/>
                </a:solidFill>
                <a:effectLst/>
                <a:latin typeface="Harding"/>
              </a:rPr>
              <a:t> on </a:t>
            </a:r>
            <a:r>
              <a:rPr lang="de-DE" b="0" i="0" u="none" strike="noStrike" dirty="0" err="1">
                <a:solidFill>
                  <a:srgbClr val="222222"/>
                </a:solidFill>
                <a:effectLst/>
                <a:latin typeface="Harding"/>
              </a:rPr>
              <a:t>podocyte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function</a:t>
            </a:r>
            <a:r>
              <a:rPr lang="de-DE" b="0" i="0" u="none" strike="noStrike" dirty="0">
                <a:solidFill>
                  <a:srgbClr val="222222"/>
                </a:solidFill>
                <a:effectLst/>
                <a:latin typeface="Harding"/>
              </a:rPr>
              <a:t>.</a:t>
            </a:r>
          </a:p>
          <a:p>
            <a:pPr marL="285750" indent="-285750">
              <a:buFont typeface="Arial" panose="020B0604020202020204" pitchFamily="34" charset="0"/>
              <a:buChar char="•"/>
            </a:pPr>
            <a:r>
              <a:rPr lang="de-DE" b="0" i="0" u="none" strike="noStrike" dirty="0" err="1">
                <a:solidFill>
                  <a:srgbClr val="222222"/>
                </a:solidFill>
                <a:effectLst/>
                <a:latin typeface="Harding"/>
              </a:rPr>
              <a:t>Similarly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some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mutations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may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respond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CNIs, </a:t>
            </a:r>
            <a:r>
              <a:rPr lang="de-DE" b="0" i="0" u="none" strike="noStrike" dirty="0" err="1">
                <a:solidFill>
                  <a:srgbClr val="222222"/>
                </a:solidFill>
                <a:effectLst/>
                <a:latin typeface="Harding"/>
              </a:rPr>
              <a:t>although</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complete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remissions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are</a:t>
            </a:r>
            <a:r>
              <a:rPr lang="de-DE" b="0" i="0" u="none" strike="noStrike" dirty="0">
                <a:solidFill>
                  <a:srgbClr val="222222"/>
                </a:solidFill>
                <a:effectLst/>
                <a:latin typeface="Harding"/>
              </a:rPr>
              <a:t> rare</a:t>
            </a:r>
            <a:r>
              <a:rPr lang="de-DE" b="0" i="0" u="sng" strike="noStrike" baseline="30000" dirty="0">
                <a:solidFill>
                  <a:srgbClr val="006699"/>
                </a:solidFill>
                <a:effectLst/>
                <a:latin typeface="Harding"/>
                <a:hlinkClick r:id="rId6" tooltip="Büscher, A. K. et al. German Pediatric Nephrology Association (GPN). Rapid response to cyclosporin A and favorable renal outcome in nongenetic versus genetic steroid-resistant nephrotic syndrome. Clin. J. Am. Soc. Nephrol. 11, 245–253 (2016)."/>
              </a:rPr>
              <a:t>26</a:t>
            </a:r>
            <a:r>
              <a:rPr lang="de-DE" b="0" i="0" u="none" strike="noStrike" baseline="30000" dirty="0">
                <a:solidFill>
                  <a:srgbClr val="222222"/>
                </a:solidFill>
                <a:effectLst/>
                <a:latin typeface="Harding"/>
              </a:rPr>
              <a:t>,</a:t>
            </a:r>
            <a:r>
              <a:rPr lang="de-DE" b="0" i="0" u="sng" strike="noStrike" baseline="30000" dirty="0">
                <a:solidFill>
                  <a:srgbClr val="006699"/>
                </a:solidFill>
                <a:effectLst/>
                <a:latin typeface="Harding"/>
                <a:hlinkClick r:id="rId7" tooltip="Malakasioti, G., Iancu, D. &amp; Tullus, K. Calcineurin inhibitors in nephrotic syndrome secondary to podocyte gene mutations: a systematic review. Pediatr. Nephrol. &#10;                  https://doi.org/10.1007/s00467-020-04695-0&#10;                  &#10;                 (2020)."/>
              </a:rPr>
              <a:t>27</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Whether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these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therapeutic</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responses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were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result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direct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actions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CNI on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podocyte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actin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cytoskeleton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for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example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through</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regulation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synaptopodin</a:t>
            </a:r>
            <a:r>
              <a:rPr lang="de-DE" b="0" i="0" u="none" strike="noStrike" dirty="0">
                <a:solidFill>
                  <a:srgbClr val="222222"/>
                </a:solidFill>
                <a:effectLst/>
                <a:latin typeface="Harding"/>
              </a:rPr>
              <a:t> phosphorylation</a:t>
            </a:r>
            <a:r>
              <a:rPr lang="de-DE" b="0" i="0" u="sng" strike="noStrike" baseline="30000" dirty="0">
                <a:solidFill>
                  <a:srgbClr val="006699"/>
                </a:solidFill>
                <a:effectLst/>
                <a:latin typeface="Harding"/>
                <a:hlinkClick r:id="rId8" tooltip="Faul, C. et al. The actin cytoskeleton of kidney podocytes is a direct target of the antiproteinuric effect of cyclosporine A. Nat. Med. 14, 931–938 (2008)."/>
              </a:rPr>
              <a:t>28</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secondary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haemodynamic</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effects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CNI, </a:t>
            </a:r>
            <a:r>
              <a:rPr lang="de-DE" b="0" i="0" u="none" strike="noStrike" dirty="0" err="1">
                <a:solidFill>
                  <a:srgbClr val="222222"/>
                </a:solidFill>
                <a:effectLst/>
                <a:latin typeface="Harding"/>
              </a:rPr>
              <a:t>is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unknown</a:t>
            </a:r>
            <a:r>
              <a:rPr lang="de-DE" b="0" i="0" u="none" strike="noStrike" dirty="0">
                <a:solidFill>
                  <a:srgbClr val="222222"/>
                </a:solidFill>
                <a:effectLst/>
                <a:latin typeface="Harding"/>
              </a:rPr>
              <a:t>. The </a:t>
            </a:r>
            <a:r>
              <a:rPr lang="de-DE" b="0" i="0" u="none" strike="noStrike" dirty="0" err="1">
                <a:solidFill>
                  <a:srgbClr val="222222"/>
                </a:solidFill>
                <a:effectLst/>
                <a:latin typeface="Harding"/>
              </a:rPr>
              <a:t>most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favourable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response</a:t>
            </a:r>
            <a:r>
              <a:rPr lang="de-DE" b="0" i="0" u="none" strike="noStrike" dirty="0">
                <a:solidFill>
                  <a:srgbClr val="222222"/>
                </a:solidFill>
                <a:effectLst/>
                <a:latin typeface="Harding"/>
              </a:rPr>
              <a:t> was </a:t>
            </a:r>
            <a:r>
              <a:rPr lang="de-DE" b="0" i="0" u="none" strike="noStrike" dirty="0" err="1">
                <a:solidFill>
                  <a:srgbClr val="222222"/>
                </a:solidFill>
                <a:effectLst/>
                <a:latin typeface="Harding"/>
              </a:rPr>
              <a:t>observed</a:t>
            </a:r>
            <a:r>
              <a:rPr lang="de-DE" b="0" i="0" u="none" strike="noStrike" dirty="0">
                <a:solidFill>
                  <a:srgbClr val="222222"/>
                </a:solidFill>
                <a:effectLst/>
                <a:latin typeface="Harding"/>
              </a:rPr>
              <a:t> in </a:t>
            </a:r>
            <a:r>
              <a:rPr lang="de-DE" b="0" i="0" u="none" strike="noStrike" dirty="0" err="1">
                <a:solidFill>
                  <a:srgbClr val="222222"/>
                </a:solidFill>
                <a:effectLst/>
                <a:latin typeface="Harding"/>
              </a:rPr>
              <a:t>patients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with</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mutations</a:t>
            </a:r>
            <a:r>
              <a:rPr lang="de-DE" b="0" i="0" u="none" strike="noStrike" dirty="0">
                <a:solidFill>
                  <a:srgbClr val="222222"/>
                </a:solidFill>
                <a:effectLst/>
                <a:latin typeface="Harding"/>
              </a:rPr>
              <a:t> in </a:t>
            </a:r>
            <a:r>
              <a:rPr lang="de-DE" b="0" i="1" u="none" strike="noStrike" dirty="0">
                <a:solidFill>
                  <a:srgbClr val="222222"/>
                </a:solidFill>
                <a:effectLst/>
                <a:latin typeface="Harding"/>
              </a:rPr>
              <a:t>WT1</a:t>
            </a:r>
            <a:r>
              <a:rPr lang="de-DE" b="0" i="0" u="none" strike="noStrike" dirty="0">
                <a:solidFill>
                  <a:srgbClr val="222222"/>
                </a:solidFill>
                <a:effectLst/>
                <a:latin typeface="Harding"/>
              </a:rPr>
              <a:t> (ref.</a:t>
            </a:r>
            <a:r>
              <a:rPr lang="de-DE" b="0" i="0" u="sng" strike="noStrike" baseline="30000" dirty="0">
                <a:solidFill>
                  <a:srgbClr val="006699"/>
                </a:solidFill>
                <a:effectLst/>
                <a:latin typeface="Harding"/>
                <a:hlinkClick r:id="rId7" tooltip="Malakasioti, G., Iancu, D. &amp; Tullus, K. Calcineurin inhibitors in nephrotic syndrome secondary to podocyte gene mutations: a systematic review. Pediatr. Nephrol. &#10;                  https://doi.org/10.1007/s00467-020-04695-0&#10;                  &#10;                 (2020)."/>
              </a:rPr>
              <a:t>27</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which</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encodes</a:t>
            </a:r>
            <a:r>
              <a:rPr lang="de-DE" b="0" i="0" u="none" strike="noStrike" dirty="0">
                <a:solidFill>
                  <a:srgbClr val="222222"/>
                </a:solidFill>
                <a:effectLst/>
                <a:latin typeface="Harding"/>
              </a:rPr>
              <a:t> a </a:t>
            </a:r>
            <a:r>
              <a:rPr lang="de-DE" b="0" i="0" u="none" strike="noStrike" dirty="0" err="1">
                <a:solidFill>
                  <a:srgbClr val="222222"/>
                </a:solidFill>
                <a:effectLst/>
                <a:latin typeface="Harding"/>
              </a:rPr>
              <a:t>transcription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factor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that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is</a:t>
            </a:r>
            <a:r>
              <a:rPr lang="de-DE" b="0" i="0" u="none" strike="noStrike" dirty="0">
                <a:solidFill>
                  <a:srgbClr val="222222"/>
                </a:solidFill>
                <a:effectLst/>
                <a:latin typeface="Harding"/>
              </a:rPr>
              <a:t> essential </a:t>
            </a:r>
            <a:r>
              <a:rPr lang="de-DE" b="0" i="0" u="none" strike="noStrike" dirty="0" err="1">
                <a:solidFill>
                  <a:srgbClr val="222222"/>
                </a:solidFill>
                <a:effectLst/>
                <a:latin typeface="Harding"/>
              </a:rPr>
              <a:t>for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stabilization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podocyte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actin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cytoskeleton</a:t>
            </a:r>
            <a:r>
              <a:rPr lang="de-DE" b="0" i="0" u="none" strike="noStrike" dirty="0">
                <a:solidFill>
                  <a:srgbClr val="222222"/>
                </a:solidFill>
                <a:effectLst/>
                <a:latin typeface="Harding"/>
              </a:rPr>
              <a:t>. </a:t>
            </a:r>
            <a:endParaRPr lang="de-DE" dirty="0"/>
          </a:p>
          <a:p>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12</a:t>
            </a:fld>
            <a:endParaRPr lang="de-DE"/>
          </a:p>
        </p:txBody>
      </p:sp>
    </p:spTree>
    <p:extLst>
      <p:ext uri="{BB962C8B-B14F-4D97-AF65-F5344CB8AC3E}">
        <p14:creationId xmlns:p14="http://schemas.microsoft.com/office/powerpoint/2010/main" val="117707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b="0" i="0" u="none" strike="noStrike" dirty="0">
                <a:solidFill>
                  <a:srgbClr val="222222"/>
                </a:solidFill>
                <a:effectLst/>
                <a:latin typeface="Harding"/>
              </a:rPr>
              <a:t>Genetic FSGS </a:t>
            </a:r>
            <a:r>
              <a:rPr lang="de-DE" b="0" i="0" u="none" strike="noStrike" dirty="0" err="1">
                <a:solidFill>
                  <a:srgbClr val="222222"/>
                </a:solidFill>
                <a:effectLst/>
                <a:latin typeface="Harding"/>
              </a:rPr>
              <a:t>is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common</a:t>
            </a:r>
            <a:r>
              <a:rPr lang="de-DE" b="0" i="0" u="none" strike="noStrike" dirty="0">
                <a:solidFill>
                  <a:srgbClr val="222222"/>
                </a:solidFill>
                <a:effectLst/>
                <a:latin typeface="Harding"/>
              </a:rPr>
              <a:t> in </a:t>
            </a:r>
            <a:r>
              <a:rPr lang="de-DE" b="0" i="0" u="none" strike="noStrike" dirty="0" err="1">
                <a:solidFill>
                  <a:srgbClr val="222222"/>
                </a:solidFill>
                <a:effectLst/>
                <a:latin typeface="Harding"/>
              </a:rPr>
              <a:t>infants</a:t>
            </a:r>
            <a:r>
              <a:rPr lang="de-DE" b="0" i="0" u="none" strike="noStrike" dirty="0">
                <a:solidFill>
                  <a:srgbClr val="222222"/>
                </a:solidFill>
                <a:effectLst/>
                <a:latin typeface="Harding"/>
              </a:rPr>
              <a:t> and </a:t>
            </a:r>
            <a:r>
              <a:rPr lang="de-DE" b="0" i="0" u="none" strike="noStrike" dirty="0" err="1">
                <a:solidFill>
                  <a:srgbClr val="222222"/>
                </a:solidFill>
                <a:effectLst/>
                <a:latin typeface="Harding"/>
              </a:rPr>
              <a:t>young</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children</a:t>
            </a:r>
            <a:r>
              <a:rPr lang="de-DE" b="0" i="0" u="none" strike="noStrike" dirty="0">
                <a:solidFill>
                  <a:srgbClr val="222222"/>
                </a:solidFill>
                <a:effectLst/>
                <a:latin typeface="Harding"/>
              </a:rPr>
              <a:t> and </a:t>
            </a:r>
            <a:r>
              <a:rPr lang="de-DE" b="0" i="0" u="none" strike="noStrike" dirty="0" err="1">
                <a:solidFill>
                  <a:srgbClr val="222222"/>
                </a:solidFill>
                <a:effectLst/>
                <a:latin typeface="Harding"/>
              </a:rPr>
              <a:t>has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been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reported</a:t>
            </a:r>
            <a:r>
              <a:rPr lang="de-DE" b="0" i="0" u="none" strike="noStrike" dirty="0">
                <a:solidFill>
                  <a:srgbClr val="222222"/>
                </a:solidFill>
                <a:effectLst/>
                <a:latin typeface="Harding"/>
              </a:rPr>
              <a:t> in </a:t>
            </a:r>
            <a:r>
              <a:rPr lang="de-DE" b="0" i="0" u="none" strike="noStrike" dirty="0" err="1">
                <a:solidFill>
                  <a:srgbClr val="222222"/>
                </a:solidFill>
                <a:effectLst/>
                <a:latin typeface="Harding"/>
              </a:rPr>
              <a:t>up</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60%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children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with</a:t>
            </a:r>
            <a:r>
              <a:rPr lang="de-DE" b="0" i="0" u="none" strike="noStrike" dirty="0">
                <a:solidFill>
                  <a:srgbClr val="222222"/>
                </a:solidFill>
                <a:effectLst/>
                <a:latin typeface="Harding"/>
              </a:rPr>
              <a:t> steroid-</a:t>
            </a:r>
            <a:r>
              <a:rPr lang="de-DE" b="0" i="0" u="none" strike="noStrike" dirty="0" err="1">
                <a:solidFill>
                  <a:srgbClr val="222222"/>
                </a:solidFill>
                <a:effectLst/>
                <a:latin typeface="Harding"/>
              </a:rPr>
              <a:t>resistant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nephrotic</a:t>
            </a:r>
            <a:r>
              <a:rPr lang="de-DE" b="0" i="0" u="none" strike="noStrike" dirty="0">
                <a:solidFill>
                  <a:srgbClr val="222222"/>
                </a:solidFill>
                <a:effectLst/>
                <a:latin typeface="Harding"/>
              </a:rPr>
              <a:t> syndrome</a:t>
            </a:r>
            <a:r>
              <a:rPr lang="de-DE" b="0" i="0" u="sng" strike="noStrike" baseline="30000" dirty="0">
                <a:solidFill>
                  <a:srgbClr val="006699"/>
                </a:solidFill>
                <a:effectLst/>
                <a:latin typeface="Harding"/>
                <a:hlinkClick r:id="rId3" tooltip="Landini, S. et al. Reverse phenotyping after whole-exome sequencing in steroid-resistant nephrotic syndrome. Clin. J. Am. Soc. Nephrol. 15, 89–100 (2020)."/>
              </a:rPr>
              <a:t>2</a:t>
            </a:r>
            <a:r>
              <a:rPr lang="de-DE" b="0" i="0" u="sng" strike="noStrike" baseline="30000" dirty="0">
                <a:solidFill>
                  <a:srgbClr val="006699"/>
                </a:solidFill>
                <a:effectLst/>
                <a:latin typeface="Harding"/>
              </a:rPr>
              <a:t>0</a:t>
            </a:r>
            <a:r>
              <a:rPr lang="de-DE" b="0" i="0" u="none" strike="noStrike" dirty="0">
                <a:solidFill>
                  <a:srgbClr val="222222"/>
                </a:solidFill>
                <a:effectLst/>
                <a:latin typeface="Harding"/>
              </a:rPr>
              <a:t>. </a:t>
            </a:r>
          </a:p>
          <a:p>
            <a:pPr marL="285750" indent="-285750">
              <a:buFont typeface="Arial" panose="020B0604020202020204" pitchFamily="34" charset="0"/>
              <a:buChar char="•"/>
            </a:pPr>
            <a:r>
              <a:rPr lang="de-DE" b="0" i="0" u="none" strike="noStrike" dirty="0" err="1">
                <a:solidFill>
                  <a:srgbClr val="222222"/>
                </a:solidFill>
                <a:effectLst/>
                <a:latin typeface="Harding"/>
              </a:rPr>
              <a:t>adults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with</a:t>
            </a:r>
            <a:r>
              <a:rPr lang="de-DE" b="0" i="0" u="none" strike="noStrike" dirty="0">
                <a:solidFill>
                  <a:srgbClr val="222222"/>
                </a:solidFill>
                <a:effectLst/>
                <a:latin typeface="Harding"/>
              </a:rPr>
              <a:t> FSGS </a:t>
            </a:r>
            <a:r>
              <a:rPr lang="de-DE" b="0" i="0" u="none" strike="noStrike" dirty="0" err="1">
                <a:solidFill>
                  <a:srgbClr val="222222"/>
                </a:solidFill>
                <a:effectLst/>
                <a:latin typeface="Harding"/>
              </a:rPr>
              <a:t>lesions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can</a:t>
            </a:r>
            <a:r>
              <a:rPr lang="de-DE" b="0" i="0" u="none" strike="noStrike" dirty="0">
                <a:solidFill>
                  <a:srgbClr val="222222"/>
                </a:solidFill>
                <a:effectLst/>
                <a:latin typeface="Harding"/>
              </a:rPr>
              <a:t> also </a:t>
            </a:r>
            <a:r>
              <a:rPr lang="de-DE" b="0" i="0" u="none" strike="noStrike" dirty="0" err="1">
                <a:solidFill>
                  <a:srgbClr val="222222"/>
                </a:solidFill>
                <a:effectLst/>
                <a:latin typeface="Harding"/>
              </a:rPr>
              <a:t>harbour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pathogenic</a:t>
            </a:r>
            <a:r>
              <a:rPr lang="de-DE" b="0" i="0" u="none" strike="noStrike" dirty="0">
                <a:solidFill>
                  <a:srgbClr val="222222"/>
                </a:solidFill>
                <a:effectLst/>
                <a:latin typeface="Harding"/>
              </a:rPr>
              <a:t> mutations</a:t>
            </a:r>
            <a:r>
              <a:rPr lang="de-DE" b="0" i="0" u="sng" strike="noStrike" baseline="30000" dirty="0">
                <a:solidFill>
                  <a:srgbClr val="006699"/>
                </a:solidFill>
                <a:effectLst/>
                <a:latin typeface="Harding"/>
                <a:hlinkClick r:id="rId4" tooltip="Miao, J. et al. Positive identification of genetic causes of FSGS increases with proper patient selection. Mayo Clin Proc. In press (2021)."/>
              </a:rPr>
              <a:t>21</a:t>
            </a:r>
            <a:r>
              <a:rPr lang="de-DE" b="0" i="0" u="none" strike="noStrike" dirty="0">
                <a:solidFill>
                  <a:srgbClr val="222222"/>
                </a:solidFill>
                <a:effectLst/>
                <a:latin typeface="Harding"/>
              </a:rPr>
              <a:t>.</a:t>
            </a:r>
          </a:p>
          <a:p>
            <a:pPr marL="285750" indent="-285750">
              <a:buFont typeface="Arial" panose="020B0604020202020204" pitchFamily="34" charset="0"/>
              <a:buChar char="•"/>
            </a:pPr>
            <a:r>
              <a:rPr lang="de-DE" b="0" i="0" u="none" strike="noStrike" dirty="0">
                <a:solidFill>
                  <a:srgbClr val="222222"/>
                </a:solidFill>
                <a:effectLst/>
                <a:latin typeface="Harding"/>
              </a:rPr>
              <a:t> Large </a:t>
            </a:r>
            <a:r>
              <a:rPr lang="de-DE" b="0" i="0" u="none" strike="noStrike" dirty="0" err="1">
                <a:solidFill>
                  <a:srgbClr val="222222"/>
                </a:solidFill>
                <a:effectLst/>
                <a:latin typeface="Harding"/>
              </a:rPr>
              <a:t>gene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panels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whole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exon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sequencing</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can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detect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potentially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pathogenic</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mutations</a:t>
            </a:r>
            <a:r>
              <a:rPr lang="de-DE" b="0" i="0" u="none" strike="noStrike" dirty="0">
                <a:solidFill>
                  <a:srgbClr val="222222"/>
                </a:solidFill>
                <a:effectLst/>
                <a:latin typeface="Harding"/>
              </a:rPr>
              <a:t> in </a:t>
            </a:r>
            <a:r>
              <a:rPr lang="de-DE" b="0" i="0" u="none" strike="noStrike" dirty="0" err="1">
                <a:solidFill>
                  <a:srgbClr val="222222"/>
                </a:solidFill>
                <a:effectLst/>
                <a:latin typeface="Harding"/>
              </a:rPr>
              <a:t>as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many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as</a:t>
            </a:r>
            <a:r>
              <a:rPr lang="de-DE" b="0" i="0" u="none" strike="noStrike" dirty="0">
                <a:solidFill>
                  <a:srgbClr val="222222"/>
                </a:solidFill>
                <a:effectLst/>
                <a:latin typeface="Harding"/>
              </a:rPr>
              <a:t> 30%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adults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with</a:t>
            </a:r>
            <a:r>
              <a:rPr lang="de-DE" b="0" i="0" u="none" strike="noStrike" dirty="0">
                <a:solidFill>
                  <a:srgbClr val="222222"/>
                </a:solidFill>
                <a:effectLst/>
                <a:latin typeface="Harding"/>
              </a:rPr>
              <a:t> FSGS lesions</a:t>
            </a:r>
            <a:r>
              <a:rPr lang="de-DE" b="0" i="0" u="sng" strike="noStrike" baseline="30000" dirty="0">
                <a:solidFill>
                  <a:srgbClr val="006699"/>
                </a:solidFill>
                <a:effectLst/>
                <a:latin typeface="Harding"/>
                <a:hlinkClick r:id="rId5" tooltip="Wang, M. et al. Contributions of rare gene variants to familial and sporadic FSGS. J. Am. Soc. Nephrol. 30, 1625–1640 (2019)."/>
              </a:rPr>
              <a:t>22</a:t>
            </a:r>
            <a:r>
              <a:rPr lang="de-DE" b="0" i="0" u="none" strike="noStrike" dirty="0">
                <a:solidFill>
                  <a:srgbClr val="222222"/>
                </a:solidFill>
                <a:effectLst/>
                <a:latin typeface="Harding"/>
              </a:rPr>
              <a:t>. </a:t>
            </a:r>
          </a:p>
          <a:p>
            <a:pPr marL="285750" indent="-285750">
              <a:buFont typeface="Arial" panose="020B0604020202020204" pitchFamily="34" charset="0"/>
              <a:buChar char="•"/>
            </a:pPr>
            <a:r>
              <a:rPr lang="de-DE" b="0" i="0" u="none" strike="noStrike" dirty="0" err="1">
                <a:solidFill>
                  <a:srgbClr val="222222"/>
                </a:solidFill>
                <a:effectLst/>
                <a:latin typeface="Harding"/>
              </a:rPr>
              <a:t>Proteinuria</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is</a:t>
            </a:r>
            <a:r>
              <a:rPr lang="de-DE" b="0" i="0" u="none" strike="noStrike" dirty="0">
                <a:solidFill>
                  <a:srgbClr val="222222"/>
                </a:solidFill>
                <a:effectLst/>
                <a:latin typeface="Harding"/>
              </a:rPr>
              <a:t> variable but </a:t>
            </a:r>
            <a:r>
              <a:rPr lang="de-DE" b="0" i="0" u="none" strike="noStrike" dirty="0" err="1">
                <a:solidFill>
                  <a:srgbClr val="222222"/>
                </a:solidFill>
                <a:effectLst/>
                <a:latin typeface="Harding"/>
              </a:rPr>
              <a:t>can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be</a:t>
            </a:r>
            <a:r>
              <a:rPr lang="de-DE" b="0" i="0" u="none" strike="noStrike" dirty="0">
                <a:solidFill>
                  <a:srgbClr val="222222"/>
                </a:solidFill>
                <a:effectLst/>
                <a:latin typeface="Harding"/>
              </a:rPr>
              <a:t> high. </a:t>
            </a:r>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13</a:t>
            </a:fld>
            <a:endParaRPr lang="de-DE"/>
          </a:p>
        </p:txBody>
      </p:sp>
    </p:spTree>
    <p:extLst>
      <p:ext uri="{BB962C8B-B14F-4D97-AF65-F5344CB8AC3E}">
        <p14:creationId xmlns:p14="http://schemas.microsoft.com/office/powerpoint/2010/main" val="243227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15</a:t>
            </a:fld>
            <a:endParaRPr lang="de-DE"/>
          </a:p>
        </p:txBody>
      </p:sp>
    </p:spTree>
    <p:extLst>
      <p:ext uri="{BB962C8B-B14F-4D97-AF65-F5344CB8AC3E}">
        <p14:creationId xmlns:p14="http://schemas.microsoft.com/office/powerpoint/2010/main" val="3200856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 </a:t>
            </a:r>
            <a:r>
              <a:rPr lang="de-DE" dirty="0" err="1"/>
              <a:t>this</a:t>
            </a:r>
            <a:r>
              <a:rPr lang="de-DE" dirty="0"/>
              <a:t> </a:t>
            </a:r>
            <a:r>
              <a:rPr lang="de-DE" dirty="0" err="1"/>
              <a:t>is</a:t>
            </a:r>
            <a:r>
              <a:rPr lang="de-DE" dirty="0"/>
              <a:t>  an </a:t>
            </a:r>
            <a:r>
              <a:rPr lang="de-DE" dirty="0" err="1"/>
              <a:t>approach</a:t>
            </a:r>
            <a:r>
              <a:rPr lang="de-DE" dirty="0"/>
              <a:t> </a:t>
            </a:r>
            <a:r>
              <a:rPr lang="de-DE" dirty="0" err="1"/>
              <a:t>that</a:t>
            </a:r>
            <a:r>
              <a:rPr lang="de-DE" dirty="0"/>
              <a:t>  KDIGO </a:t>
            </a:r>
            <a:r>
              <a:rPr lang="de-DE" dirty="0" err="1"/>
              <a:t>formulated</a:t>
            </a:r>
            <a:r>
              <a:rPr lang="de-DE" dirty="0"/>
              <a:t>. So </a:t>
            </a:r>
            <a:r>
              <a:rPr lang="de-DE" dirty="0" err="1"/>
              <a:t>If</a:t>
            </a:r>
            <a:r>
              <a:rPr lang="de-DE" dirty="0"/>
              <a:t> </a:t>
            </a:r>
            <a:r>
              <a:rPr lang="de-DE" dirty="0" err="1"/>
              <a:t>you</a:t>
            </a:r>
            <a:r>
              <a:rPr lang="de-DE" dirty="0"/>
              <a:t> </a:t>
            </a:r>
            <a:r>
              <a:rPr lang="de-DE" dirty="0" err="1"/>
              <a:t>have</a:t>
            </a:r>
            <a:r>
              <a:rPr lang="de-DE" dirty="0"/>
              <a:t> </a:t>
            </a:r>
            <a:r>
              <a:rPr lang="de-DE" dirty="0" err="1"/>
              <a:t>full</a:t>
            </a:r>
            <a:r>
              <a:rPr lang="de-DE" dirty="0"/>
              <a:t> NS </a:t>
            </a:r>
            <a:r>
              <a:rPr lang="de-DE" dirty="0" err="1"/>
              <a:t>defined</a:t>
            </a:r>
            <a:r>
              <a:rPr lang="de-DE" dirty="0"/>
              <a:t> </a:t>
            </a:r>
            <a:r>
              <a:rPr lang="de-DE" dirty="0" err="1"/>
              <a:t>by</a:t>
            </a:r>
            <a:r>
              <a:rPr lang="de-DE" dirty="0"/>
              <a:t>..so </a:t>
            </a:r>
            <a:r>
              <a:rPr lang="de-DE" dirty="0" err="1"/>
              <a:t>both</a:t>
            </a:r>
            <a:r>
              <a:rPr lang="de-DE" dirty="0"/>
              <a:t> oft </a:t>
            </a:r>
            <a:r>
              <a:rPr lang="de-DE" dirty="0" err="1"/>
              <a:t>these</a:t>
            </a:r>
            <a:r>
              <a:rPr lang="de-DE" dirty="0"/>
              <a:t> </a:t>
            </a:r>
            <a:r>
              <a:rPr lang="de-DE" dirty="0" err="1"/>
              <a:t>entities</a:t>
            </a:r>
            <a:r>
              <a:rPr lang="de-DE" dirty="0"/>
              <a:t> </a:t>
            </a:r>
            <a:r>
              <a:rPr lang="de-DE" dirty="0" err="1"/>
              <a:t>need</a:t>
            </a:r>
            <a:r>
              <a:rPr lang="de-DE" dirty="0"/>
              <a:t> </a:t>
            </a:r>
            <a:r>
              <a:rPr lang="de-DE" dirty="0" err="1"/>
              <a:t>to</a:t>
            </a:r>
            <a:r>
              <a:rPr lang="de-DE" dirty="0"/>
              <a:t> </a:t>
            </a:r>
            <a:r>
              <a:rPr lang="de-DE" dirty="0" err="1"/>
              <a:t>be</a:t>
            </a:r>
            <a:r>
              <a:rPr lang="de-DE" dirty="0"/>
              <a:t>  </a:t>
            </a:r>
            <a:r>
              <a:rPr lang="de-DE" dirty="0" err="1"/>
              <a:t>present</a:t>
            </a:r>
            <a:r>
              <a:rPr lang="de-DE" dirty="0"/>
              <a:t> and </a:t>
            </a:r>
            <a:r>
              <a:rPr lang="de-DE" dirty="0" err="1"/>
              <a:t>if</a:t>
            </a:r>
            <a:r>
              <a:rPr lang="de-DE" dirty="0"/>
              <a:t>  </a:t>
            </a:r>
            <a:r>
              <a:rPr lang="de-DE" dirty="0" err="1"/>
              <a:t>you</a:t>
            </a:r>
            <a:r>
              <a:rPr lang="de-DE" dirty="0"/>
              <a:t> </a:t>
            </a:r>
            <a:r>
              <a:rPr lang="de-DE" dirty="0" err="1"/>
              <a:t>have</a:t>
            </a:r>
            <a:r>
              <a:rPr lang="de-DE" dirty="0"/>
              <a:t> EM </a:t>
            </a:r>
            <a:r>
              <a:rPr lang="de-DE" dirty="0" err="1"/>
              <a:t>with</a:t>
            </a:r>
            <a:r>
              <a:rPr lang="de-DE" dirty="0"/>
              <a:t>…</a:t>
            </a:r>
            <a:r>
              <a:rPr lang="de-DE" dirty="0" err="1"/>
              <a:t>categorize</a:t>
            </a:r>
            <a:r>
              <a:rPr lang="de-DE" dirty="0"/>
              <a:t> </a:t>
            </a:r>
            <a:r>
              <a:rPr lang="de-DE" dirty="0" err="1"/>
              <a:t>these</a:t>
            </a:r>
            <a:r>
              <a:rPr lang="de-DE" dirty="0"/>
              <a:t> </a:t>
            </a:r>
            <a:r>
              <a:rPr lang="de-DE" dirty="0" err="1"/>
              <a:t>patients</a:t>
            </a:r>
            <a:endParaRPr lang="de-DE" dirty="0"/>
          </a:p>
          <a:p>
            <a:r>
              <a:rPr lang="de-DE" dirty="0"/>
              <a:t>So </a:t>
            </a:r>
            <a:r>
              <a:rPr lang="de-DE" dirty="0" err="1"/>
              <a:t>these</a:t>
            </a:r>
            <a:r>
              <a:rPr lang="de-DE" dirty="0"/>
              <a:t> </a:t>
            </a:r>
            <a:r>
              <a:rPr lang="de-DE" dirty="0" err="1"/>
              <a:t>patients</a:t>
            </a:r>
            <a:r>
              <a:rPr lang="de-DE" dirty="0"/>
              <a:t> </a:t>
            </a:r>
            <a:r>
              <a:rPr lang="de-DE" dirty="0" err="1"/>
              <a:t>should</a:t>
            </a:r>
            <a:r>
              <a:rPr lang="de-DE" dirty="0"/>
              <a:t> </a:t>
            </a:r>
            <a:r>
              <a:rPr lang="de-DE" dirty="0" err="1"/>
              <a:t>be</a:t>
            </a:r>
            <a:r>
              <a:rPr lang="de-DE" dirty="0"/>
              <a:t> </a:t>
            </a:r>
            <a:r>
              <a:rPr lang="de-DE" dirty="0" err="1"/>
              <a:t>considered</a:t>
            </a:r>
            <a:r>
              <a:rPr lang="de-DE" dirty="0"/>
              <a:t> </a:t>
            </a:r>
            <a:r>
              <a:rPr lang="de-DE" dirty="0" err="1"/>
              <a:t>for</a:t>
            </a:r>
            <a:r>
              <a:rPr lang="de-DE" dirty="0"/>
              <a:t> </a:t>
            </a:r>
            <a:r>
              <a:rPr lang="de-DE" dirty="0" err="1"/>
              <a:t>treatment</a:t>
            </a:r>
            <a:r>
              <a:rPr lang="de-DE" dirty="0"/>
              <a:t> </a:t>
            </a:r>
          </a:p>
          <a:p>
            <a:endParaRPr lang="de-DE" b="0" i="0" u="none" strike="noStrike" dirty="0">
              <a:solidFill>
                <a:srgbClr val="505050"/>
              </a:solidFill>
              <a:effectLst/>
              <a:latin typeface="Helvetica" pitchFamily="2" charset="0"/>
            </a:endParaRPr>
          </a:p>
          <a:p>
            <a:r>
              <a:rPr lang="de-DE" b="0" i="0" u="none" strike="noStrike" dirty="0" err="1">
                <a:solidFill>
                  <a:srgbClr val="505050"/>
                </a:solidFill>
                <a:effectLst/>
                <a:latin typeface="Helvetica" pitchFamily="2" charset="0"/>
              </a:rPr>
              <a:t>With</a:t>
            </a:r>
            <a:r>
              <a:rPr lang="de-DE" b="0" i="0" u="none" strike="noStrike" dirty="0">
                <a:solidFill>
                  <a:srgbClr val="505050"/>
                </a:solidFill>
                <a:effectLst/>
                <a:latin typeface="Helvetica" pitchFamily="2" charset="0"/>
              </a:rPr>
              <a:t> high-dose </a:t>
            </a:r>
            <a:r>
              <a:rPr lang="de-DE" b="0" i="0" u="none" strike="noStrike" dirty="0" err="1">
                <a:solidFill>
                  <a:srgbClr val="505050"/>
                </a:solidFill>
                <a:effectLst/>
                <a:latin typeface="Helvetica" pitchFamily="2" charset="0"/>
              </a:rPr>
              <a:t>glucocorticoids</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which</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are</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the</a:t>
            </a:r>
            <a:r>
              <a:rPr lang="de-DE" b="0" i="0" u="none" strike="noStrike" dirty="0">
                <a:solidFill>
                  <a:srgbClr val="505050"/>
                </a:solidFill>
                <a:effectLst/>
                <a:latin typeface="Helvetica" pitchFamily="2" charset="0"/>
              </a:rPr>
              <a:t> first-line </a:t>
            </a:r>
            <a:r>
              <a:rPr lang="de-DE" b="0" i="0" u="none" strike="noStrike" dirty="0" err="1">
                <a:solidFill>
                  <a:srgbClr val="505050"/>
                </a:solidFill>
                <a:effectLst/>
                <a:latin typeface="Helvetica" pitchFamily="2" charset="0"/>
              </a:rPr>
              <a:t>therapy</a:t>
            </a:r>
            <a:r>
              <a:rPr lang="de-DE" b="0" i="0" u="none" strike="noStrike" dirty="0">
                <a:solidFill>
                  <a:srgbClr val="505050"/>
                </a:solidFill>
                <a:effectLst/>
                <a:latin typeface="Helvetica" pitchFamily="2" charset="0"/>
              </a:rPr>
              <a:t>. </a:t>
            </a:r>
          </a:p>
          <a:p>
            <a:endParaRPr lang="de-DE" b="0" i="0" u="none" strike="noStrike" dirty="0">
              <a:solidFill>
                <a:srgbClr val="505050"/>
              </a:solidFill>
              <a:effectLst/>
              <a:latin typeface="Helvetica" pitchFamily="2" charset="0"/>
            </a:endParaRPr>
          </a:p>
          <a:p>
            <a:endParaRPr lang="de-DE" b="1" i="0" u="none" strike="noStrike" dirty="0">
              <a:solidFill>
                <a:srgbClr val="505050"/>
              </a:solidFill>
              <a:effectLst/>
              <a:latin typeface="Helvetica" pitchFamily="2" charset="0"/>
            </a:endParaRPr>
          </a:p>
          <a:p>
            <a:r>
              <a:rPr lang="de-DE" b="1" i="0" u="none" strike="noStrike" dirty="0" err="1">
                <a:solidFill>
                  <a:srgbClr val="505050"/>
                </a:solidFill>
                <a:effectLst/>
                <a:latin typeface="Helvetica" pitchFamily="2" charset="0"/>
              </a:rPr>
              <a:t>Patients</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who</a:t>
            </a:r>
            <a:r>
              <a:rPr lang="de-DE" b="1" i="0" u="none" strike="noStrike" dirty="0">
                <a:solidFill>
                  <a:srgbClr val="505050"/>
                </a:solidFill>
                <a:effectLst/>
                <a:latin typeface="Helvetica" pitchFamily="2" charset="0"/>
              </a:rPr>
              <a:t> fail </a:t>
            </a:r>
            <a:r>
              <a:rPr lang="de-DE" b="1" i="0" u="none" strike="noStrike" dirty="0" err="1">
                <a:solidFill>
                  <a:srgbClr val="505050"/>
                </a:solidFill>
                <a:effectLst/>
                <a:latin typeface="Helvetica" pitchFamily="2" charset="0"/>
              </a:rPr>
              <a:t>to</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respond</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to</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glucocorticoids</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or</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those</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with</a:t>
            </a:r>
            <a:r>
              <a:rPr lang="de-DE" b="1" i="0" u="none" strike="noStrike" dirty="0">
                <a:solidFill>
                  <a:srgbClr val="505050"/>
                </a:solidFill>
                <a:effectLst/>
                <a:latin typeface="Helvetica" pitchFamily="2" charset="0"/>
              </a:rPr>
              <a:t> a </a:t>
            </a:r>
            <a:r>
              <a:rPr lang="de-DE" b="1" i="0" u="none" strike="noStrike" dirty="0" err="1">
                <a:solidFill>
                  <a:srgbClr val="505050"/>
                </a:solidFill>
                <a:effectLst/>
                <a:latin typeface="Helvetica" pitchFamily="2" charset="0"/>
              </a:rPr>
              <a:t>contraindication</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to</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their</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use</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are</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treated</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with</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calcineurin</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inhibitors</a:t>
            </a:r>
            <a:r>
              <a:rPr lang="de-DE" b="1"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particularly</a:t>
            </a:r>
            <a:r>
              <a:rPr lang="de-DE" b="0" i="0" u="none" strike="noStrike" dirty="0">
                <a:solidFill>
                  <a:srgbClr val="505050"/>
                </a:solidFill>
                <a:effectLst/>
                <a:latin typeface="Helvetica" pitchFamily="2" charset="0"/>
              </a:rPr>
              <a:t> in </a:t>
            </a:r>
            <a:r>
              <a:rPr lang="de-DE" b="0" i="0" u="none" strike="noStrike" dirty="0" err="1">
                <a:solidFill>
                  <a:srgbClr val="505050"/>
                </a:solidFill>
                <a:effectLst/>
                <a:latin typeface="Helvetica" pitchFamily="2" charset="0"/>
              </a:rPr>
              <a:t>patients</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with</a:t>
            </a:r>
            <a:r>
              <a:rPr lang="de-DE" b="0" i="0" u="none" strike="noStrike" dirty="0">
                <a:solidFill>
                  <a:srgbClr val="505050"/>
                </a:solidFill>
                <a:effectLst/>
                <a:latin typeface="Helvetica" pitchFamily="2" charset="0"/>
              </a:rPr>
              <a:t> </a:t>
            </a:r>
            <a:r>
              <a:rPr lang="de-DE" b="0" i="0" u="none" strike="noStrike" dirty="0">
                <a:solidFill>
                  <a:srgbClr val="232323"/>
                </a:solidFill>
                <a:effectLst/>
                <a:latin typeface="Noto Sans" panose="020B0502040504020204" pitchFamily="34" charset="0"/>
              </a:rPr>
              <a:t>high </a:t>
            </a:r>
            <a:r>
              <a:rPr lang="de-DE" b="0" i="0" u="none" strike="noStrike" dirty="0" err="1">
                <a:solidFill>
                  <a:srgbClr val="232323"/>
                </a:solidFill>
                <a:effectLst/>
                <a:latin typeface="Noto Sans" panose="020B0502040504020204" pitchFamily="34" charset="0"/>
              </a:rPr>
              <a:t>risk</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for</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glucocorticoid-induced</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toxicity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eg</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patients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with</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obesity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diabetes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severe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osteoporosis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or</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age</a:t>
            </a:r>
            <a:r>
              <a:rPr lang="de-DE" b="0" i="0" u="none" strike="noStrike" dirty="0">
                <a:solidFill>
                  <a:srgbClr val="232323"/>
                </a:solidFill>
                <a:effectLst/>
                <a:latin typeface="Noto Sans" panose="020B0502040504020204" pitchFamily="34" charset="0"/>
              </a:rPr>
              <a:t> &gt;70 </a:t>
            </a:r>
            <a:r>
              <a:rPr lang="de-DE" b="0" i="0" u="none" strike="noStrike" dirty="0" err="1">
                <a:solidFill>
                  <a:srgbClr val="232323"/>
                </a:solidFill>
                <a:effectLst/>
                <a:latin typeface="Noto Sans" panose="020B0502040504020204" pitchFamily="34" charset="0"/>
              </a:rPr>
              <a:t>years</a:t>
            </a:r>
            <a:endParaRPr lang="de-DE" b="0" i="0" u="none" strike="noStrike" dirty="0">
              <a:solidFill>
                <a:srgbClr val="505050"/>
              </a:solidFill>
              <a:effectLst/>
              <a:latin typeface="Helvetica" pitchFamily="2" charset="0"/>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232323"/>
                </a:solidFill>
                <a:effectLst/>
                <a:latin typeface="Noto Sans" panose="020B0502040504020204" pitchFamily="34" charset="0"/>
              </a:rPr>
              <a:t>, alternative </a:t>
            </a:r>
            <a:r>
              <a:rPr lang="de-DE" b="0" i="0" u="none" strike="noStrike" dirty="0" err="1">
                <a:solidFill>
                  <a:srgbClr val="232323"/>
                </a:solidFill>
                <a:effectLst/>
                <a:latin typeface="Noto Sans" panose="020B0502040504020204" pitchFamily="34" charset="0"/>
              </a:rPr>
              <a:t>options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might</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include</a:t>
            </a:r>
            <a:r>
              <a:rPr lang="de-DE" b="0" i="0" u="none" strike="noStrike" dirty="0">
                <a:solidFill>
                  <a:srgbClr val="232323"/>
                </a:solidFill>
                <a:effectLst/>
                <a:latin typeface="Noto Sans" panose="020B0502040504020204" pitchFamily="34" charset="0"/>
              </a:rPr>
              <a:t> </a:t>
            </a:r>
            <a:r>
              <a:rPr lang="de-DE" b="0" i="0" u="none" strike="noStrike" dirty="0">
                <a:solidFill>
                  <a:srgbClr val="940C72"/>
                </a:solidFill>
                <a:effectLst/>
                <a:latin typeface="Noto Sans" panose="020B0502040504020204" pitchFamily="34" charset="0"/>
                <a:hlinkClick r:id="rId3"/>
              </a:rPr>
              <a:t>mycophenolate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mofetil</a:t>
            </a:r>
            <a:r>
              <a:rPr lang="de-DE" b="0" i="0" u="none" strike="noStrike" dirty="0">
                <a:solidFill>
                  <a:srgbClr val="232323"/>
                </a:solidFill>
                <a:effectLst/>
                <a:latin typeface="Noto Sans" panose="020B0502040504020204" pitchFamily="34" charset="0"/>
              </a:rPr>
              <a:t> (MMF)/</a:t>
            </a:r>
            <a:r>
              <a:rPr lang="de-DE" b="0" i="0" u="none" strike="noStrike" dirty="0" err="1">
                <a:solidFill>
                  <a:srgbClr val="232323"/>
                </a:solidFill>
                <a:effectLst/>
                <a:latin typeface="Noto Sans" panose="020B0502040504020204" pitchFamily="34" charset="0"/>
              </a:rPr>
              <a:t>enteric-coated</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mycophenolate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sodium</a:t>
            </a:r>
            <a:r>
              <a:rPr lang="de-DE" b="0" i="0" u="none" strike="noStrike" dirty="0">
                <a:solidFill>
                  <a:srgbClr val="232323"/>
                </a:solidFill>
                <a:effectLst/>
                <a:latin typeface="Noto Sans" panose="020B0502040504020204" pitchFamily="34" charset="0"/>
              </a:rPr>
              <a:t> (EC-MPS), </a:t>
            </a:r>
            <a:r>
              <a:rPr lang="de-DE" b="0" i="0" u="none" strike="noStrike" dirty="0">
                <a:solidFill>
                  <a:srgbClr val="940C72"/>
                </a:solidFill>
                <a:effectLst/>
                <a:latin typeface="Noto Sans" panose="020B0502040504020204" pitchFamily="34" charset="0"/>
                <a:hlinkClick r:id="rId4"/>
              </a:rPr>
              <a:t>rituximab</a:t>
            </a:r>
            <a:r>
              <a:rPr lang="de-DE" b="0" i="0" u="none" strike="noStrike" dirty="0">
                <a:solidFill>
                  <a:srgbClr val="232323"/>
                </a:solidFill>
                <a:effectLst/>
                <a:latin typeface="Noto Sans" panose="020B0502040504020204" pitchFamily="34" charset="0"/>
              </a:rPr>
              <a:t>, </a:t>
            </a:r>
          </a:p>
          <a:p>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16</a:t>
            </a:fld>
            <a:endParaRPr lang="de-DE"/>
          </a:p>
        </p:txBody>
      </p:sp>
    </p:spTree>
    <p:extLst>
      <p:ext uri="{BB962C8B-B14F-4D97-AF65-F5344CB8AC3E}">
        <p14:creationId xmlns:p14="http://schemas.microsoft.com/office/powerpoint/2010/main" val="1905299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u="none" strike="noStrike" dirty="0">
                <a:solidFill>
                  <a:srgbClr val="212121"/>
                </a:solidFill>
                <a:effectLst/>
                <a:latin typeface="BlinkMacSystemFont"/>
              </a:rPr>
              <a:t>CR and </a:t>
            </a:r>
            <a:r>
              <a:rPr lang="de-DE" sz="1200" b="1" i="0" u="none" strike="noStrike" dirty="0">
                <a:solidFill>
                  <a:srgbClr val="212121"/>
                </a:solidFill>
                <a:effectLst/>
                <a:latin typeface="BlinkMacSystemFont"/>
              </a:rPr>
              <a:t>A PR was </a:t>
            </a:r>
            <a:r>
              <a:rPr lang="de-DE" sz="1200" b="1" i="0" u="none" strike="noStrike" dirty="0" err="1">
                <a:solidFill>
                  <a:srgbClr val="212121"/>
                </a:solidFill>
                <a:effectLst/>
                <a:latin typeface="BlinkMacSystemFont"/>
              </a:rPr>
              <a:t>independently</a:t>
            </a:r>
            <a:r>
              <a:rPr lang="de-DE" sz="1200" b="1" i="0" u="none" strike="noStrike" dirty="0">
                <a:solidFill>
                  <a:srgbClr val="212121"/>
                </a:solidFill>
                <a:effectLst/>
                <a:latin typeface="BlinkMacSystemFont"/>
              </a:rPr>
              <a:t> </a:t>
            </a:r>
            <a:r>
              <a:rPr lang="de-DE" sz="1200" b="1" i="0" u="none" strike="noStrike" dirty="0" err="1">
                <a:solidFill>
                  <a:srgbClr val="212121"/>
                </a:solidFill>
                <a:effectLst/>
                <a:latin typeface="BlinkMacSystemFont"/>
              </a:rPr>
              <a:t>predictive</a:t>
            </a:r>
            <a:r>
              <a:rPr lang="de-DE" sz="1200" b="1" i="0" u="none" strike="noStrike" dirty="0">
                <a:solidFill>
                  <a:srgbClr val="212121"/>
                </a:solidFill>
                <a:effectLst/>
                <a:latin typeface="BlinkMacSystemFont"/>
              </a:rPr>
              <a:t> </a:t>
            </a:r>
            <a:r>
              <a:rPr lang="de-DE" sz="1200" b="1" i="0" u="none" strike="noStrike" dirty="0" err="1">
                <a:solidFill>
                  <a:srgbClr val="212121"/>
                </a:solidFill>
                <a:effectLst/>
                <a:latin typeface="BlinkMacSystemFont"/>
              </a:rPr>
              <a:t>of</a:t>
            </a:r>
            <a:r>
              <a:rPr lang="de-DE" sz="1200" b="1" i="0" u="none" strike="noStrike" dirty="0">
                <a:solidFill>
                  <a:srgbClr val="212121"/>
                </a:solidFill>
                <a:effectLst/>
                <a:latin typeface="BlinkMacSystemFont"/>
              </a:rPr>
              <a:t> </a:t>
            </a:r>
            <a:r>
              <a:rPr lang="de-DE" sz="1200" b="1" i="0" u="none" strike="noStrike" dirty="0" err="1">
                <a:solidFill>
                  <a:srgbClr val="212121"/>
                </a:solidFill>
                <a:effectLst/>
                <a:latin typeface="BlinkMacSystemFont"/>
              </a:rPr>
              <a:t>slope</a:t>
            </a:r>
            <a:r>
              <a:rPr lang="de-DE" sz="1200" b="1" i="0" u="none" strike="noStrike" dirty="0">
                <a:solidFill>
                  <a:srgbClr val="212121"/>
                </a:solidFill>
                <a:effectLst/>
                <a:latin typeface="BlinkMacSystemFont"/>
              </a:rPr>
              <a:t> and </a:t>
            </a:r>
            <a:r>
              <a:rPr lang="de-DE" sz="1200" b="1" i="0" u="none" strike="noStrike" dirty="0" err="1">
                <a:solidFill>
                  <a:srgbClr val="212121"/>
                </a:solidFill>
                <a:effectLst/>
                <a:latin typeface="BlinkMacSystemFont"/>
              </a:rPr>
              <a:t>survival</a:t>
            </a:r>
            <a:r>
              <a:rPr lang="de-DE" sz="1200" b="1" i="0" u="none" strike="noStrike" dirty="0">
                <a:solidFill>
                  <a:srgbClr val="212121"/>
                </a:solidFill>
                <a:effectLst/>
                <a:latin typeface="BlinkMacSystemFont"/>
              </a:rPr>
              <a:t> </a:t>
            </a:r>
            <a:r>
              <a:rPr lang="de-DE" sz="1200" b="1" i="0" u="none" strike="noStrike" dirty="0" err="1">
                <a:solidFill>
                  <a:srgbClr val="212121"/>
                </a:solidFill>
                <a:effectLst/>
                <a:latin typeface="BlinkMacSystemFont"/>
              </a:rPr>
              <a:t>from</a:t>
            </a:r>
            <a:r>
              <a:rPr lang="de-DE" sz="1200" b="1" i="0" u="none" strike="noStrike" dirty="0">
                <a:solidFill>
                  <a:srgbClr val="212121"/>
                </a:solidFill>
                <a:effectLst/>
                <a:latin typeface="BlinkMacSystemFont"/>
              </a:rPr>
              <a:t> renal </a:t>
            </a:r>
            <a:r>
              <a:rPr lang="de-DE" sz="1200" b="1" i="0" u="none" strike="noStrike" dirty="0" err="1">
                <a:solidFill>
                  <a:srgbClr val="212121"/>
                </a:solidFill>
                <a:effectLst/>
                <a:latin typeface="BlinkMacSystemFont"/>
              </a:rPr>
              <a:t>failure</a:t>
            </a:r>
            <a:r>
              <a:rPr lang="de-DE" sz="1200" b="1" i="0" u="none" strike="noStrike" dirty="0">
                <a:solidFill>
                  <a:srgbClr val="212121"/>
                </a:solidFill>
                <a:effectLst/>
                <a:latin typeface="BlinkMacSystemFont"/>
              </a:rPr>
              <a:t> </a:t>
            </a:r>
          </a:p>
          <a:p>
            <a:r>
              <a:rPr lang="de-DE" sz="1200" b="1" i="0" u="none" strike="noStrike" dirty="0" err="1">
                <a:solidFill>
                  <a:srgbClr val="212121"/>
                </a:solidFill>
                <a:effectLst/>
                <a:latin typeface="BlinkMacSystemFont"/>
              </a:rPr>
              <a:t>That</a:t>
            </a:r>
            <a:r>
              <a:rPr lang="de-DE" sz="1200" b="1" i="0" u="none" strike="noStrike" dirty="0">
                <a:solidFill>
                  <a:srgbClr val="212121"/>
                </a:solidFill>
                <a:effectLst/>
                <a:latin typeface="BlinkMacSystemFont"/>
              </a:rPr>
              <a:t> </a:t>
            </a:r>
            <a:r>
              <a:rPr lang="de-DE" sz="1200" b="1" i="0" u="none" strike="noStrike" dirty="0" err="1">
                <a:solidFill>
                  <a:srgbClr val="212121"/>
                </a:solidFill>
                <a:effectLst/>
                <a:latin typeface="BlinkMacSystemFont"/>
              </a:rPr>
              <a:t>means</a:t>
            </a:r>
            <a:r>
              <a:rPr lang="de-DE" sz="1200" b="1" i="0" u="none" strike="noStrike" dirty="0">
                <a:solidFill>
                  <a:srgbClr val="212121"/>
                </a:solidFill>
                <a:effectLst/>
                <a:latin typeface="BlinkMacSystemFont"/>
              </a:rPr>
              <a:t> </a:t>
            </a:r>
            <a:r>
              <a:rPr lang="de-DE" sz="1200" b="1" i="0" u="none" strike="noStrike" dirty="0" err="1">
                <a:solidFill>
                  <a:srgbClr val="212121"/>
                </a:solidFill>
                <a:effectLst/>
                <a:latin typeface="BlinkMacSystemFont"/>
              </a:rPr>
              <a:t>the</a:t>
            </a:r>
            <a:r>
              <a:rPr lang="de-DE" sz="1200" b="1" i="0" u="none" strike="noStrike" dirty="0">
                <a:solidFill>
                  <a:srgbClr val="212121"/>
                </a:solidFill>
                <a:effectLst/>
                <a:latin typeface="BlinkMacSystemFont"/>
              </a:rPr>
              <a:t> </a:t>
            </a:r>
            <a:r>
              <a:rPr lang="de-DE" sz="1200" b="1" i="0" u="none" strike="noStrike" dirty="0" err="1">
                <a:solidFill>
                  <a:srgbClr val="212121"/>
                </a:solidFill>
                <a:effectLst/>
                <a:latin typeface="BlinkMacSystemFont"/>
              </a:rPr>
              <a:t>lower</a:t>
            </a:r>
            <a:r>
              <a:rPr lang="de-DE" sz="1200" b="1" i="0" u="none" strike="noStrike" dirty="0">
                <a:solidFill>
                  <a:srgbClr val="212121"/>
                </a:solidFill>
                <a:effectLst/>
                <a:latin typeface="BlinkMacSystemFont"/>
              </a:rPr>
              <a:t> </a:t>
            </a:r>
            <a:r>
              <a:rPr lang="de-DE" sz="1200" b="1" i="0" u="none" strike="noStrike" dirty="0" err="1">
                <a:solidFill>
                  <a:srgbClr val="212121"/>
                </a:solidFill>
                <a:effectLst/>
                <a:latin typeface="BlinkMacSystemFont"/>
              </a:rPr>
              <a:t>the</a:t>
            </a:r>
            <a:r>
              <a:rPr lang="de-DE" sz="1200" b="1" i="0" u="none" strike="noStrike" dirty="0">
                <a:solidFill>
                  <a:srgbClr val="212121"/>
                </a:solidFill>
                <a:effectLst/>
                <a:latin typeface="BlinkMacSystemFont"/>
              </a:rPr>
              <a:t> </a:t>
            </a:r>
            <a:r>
              <a:rPr lang="de-DE" sz="1200" b="1" i="0" u="none" strike="noStrike" dirty="0" err="1">
                <a:solidFill>
                  <a:srgbClr val="212121"/>
                </a:solidFill>
                <a:effectLst/>
                <a:latin typeface="BlinkMacSystemFont"/>
              </a:rPr>
              <a:t>better</a:t>
            </a:r>
            <a:endParaRPr lang="de-DE" b="0" i="0" u="none" strike="noStrike" dirty="0">
              <a:solidFill>
                <a:srgbClr val="212121"/>
              </a:solidFill>
              <a:effectLst/>
              <a:latin typeface="BlinkMacSystemFont"/>
            </a:endParaRPr>
          </a:p>
          <a:p>
            <a:endParaRPr lang="de-DE" b="0" i="0" u="none" strike="noStrike" dirty="0">
              <a:solidFill>
                <a:srgbClr val="212121"/>
              </a:solidFill>
              <a:effectLst/>
              <a:latin typeface="BlinkMacSystemFont"/>
            </a:endParaRPr>
          </a:p>
          <a:p>
            <a:endParaRPr lang="de-DE" b="0" i="0" u="none" strike="noStrike" dirty="0">
              <a:solidFill>
                <a:srgbClr val="212121"/>
              </a:solidFill>
              <a:effectLst/>
              <a:latin typeface="BlinkMacSystemFont"/>
            </a:endParaRPr>
          </a:p>
          <a:p>
            <a:endParaRPr lang="de-DE" b="0" i="0" u="none" strike="noStrike" dirty="0">
              <a:solidFill>
                <a:srgbClr val="212121"/>
              </a:solidFill>
              <a:effectLst/>
              <a:latin typeface="BlinkMacSystemFont"/>
            </a:endParaRPr>
          </a:p>
          <a:p>
            <a:endParaRPr lang="de-DE" b="0" i="0" u="none" strike="noStrike" dirty="0">
              <a:solidFill>
                <a:srgbClr val="212121"/>
              </a:solidFill>
              <a:effectLst/>
              <a:latin typeface="BlinkMacSystemFont"/>
            </a:endParaRPr>
          </a:p>
          <a:p>
            <a:endParaRPr lang="de-DE" b="0" i="0" u="none" strike="noStrike" dirty="0">
              <a:solidFill>
                <a:srgbClr val="212121"/>
              </a:solidFill>
              <a:effectLst/>
              <a:latin typeface="BlinkMacSystemFont"/>
            </a:endParaRPr>
          </a:p>
          <a:p>
            <a:endParaRPr lang="de-DE" b="0" i="0" u="none" strike="noStrike" dirty="0">
              <a:solidFill>
                <a:srgbClr val="212121"/>
              </a:solidFill>
              <a:effectLst/>
              <a:latin typeface="BlinkMacSystemFont"/>
            </a:endParaRPr>
          </a:p>
          <a:p>
            <a:r>
              <a:rPr lang="de-DE" b="0" i="0" u="none" strike="noStrike" dirty="0">
                <a:solidFill>
                  <a:srgbClr val="212121"/>
                </a:solidFill>
                <a:effectLst/>
                <a:latin typeface="BlinkMacSystemFont"/>
              </a:rPr>
              <a:t>A </a:t>
            </a:r>
            <a:r>
              <a:rPr lang="de-DE" b="0" i="0" u="none" strike="noStrike" dirty="0" err="1">
                <a:solidFill>
                  <a:srgbClr val="212121"/>
                </a:solidFill>
                <a:effectLst/>
                <a:latin typeface="BlinkMacSystemFont"/>
              </a:rPr>
              <a:t>complete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remission</a:t>
            </a:r>
            <a:r>
              <a:rPr lang="de-DE" b="0" i="0" u="none" strike="noStrike" dirty="0">
                <a:solidFill>
                  <a:srgbClr val="212121"/>
                </a:solidFill>
                <a:effectLst/>
                <a:latin typeface="BlinkMacSystemFont"/>
              </a:rPr>
              <a:t> (CR) </a:t>
            </a:r>
            <a:r>
              <a:rPr lang="de-DE" b="0" i="0" u="none" strike="noStrike" dirty="0" err="1">
                <a:solidFill>
                  <a:srgbClr val="212121"/>
                </a:solidFill>
                <a:effectLst/>
                <a:latin typeface="BlinkMacSystemFont"/>
              </a:rPr>
              <a:t>confers</a:t>
            </a:r>
            <a:r>
              <a:rPr lang="de-DE" b="0" i="0" u="none" strike="noStrike" dirty="0">
                <a:solidFill>
                  <a:srgbClr val="212121"/>
                </a:solidFill>
                <a:effectLst/>
                <a:latin typeface="BlinkMacSystemFont"/>
              </a:rPr>
              <a:t> an </a:t>
            </a:r>
            <a:r>
              <a:rPr lang="de-DE" b="0" i="0" u="none" strike="noStrike" dirty="0" err="1">
                <a:solidFill>
                  <a:srgbClr val="212121"/>
                </a:solidFill>
                <a:effectLst/>
                <a:latin typeface="BlinkMacSystemFont"/>
              </a:rPr>
              <a:t>excellent</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long</a:t>
            </a:r>
            <a:r>
              <a:rPr lang="de-DE" b="0" i="0" u="none" strike="noStrike" dirty="0">
                <a:solidFill>
                  <a:srgbClr val="212121"/>
                </a:solidFill>
                <a:effectLst/>
                <a:latin typeface="BlinkMacSystemFont"/>
              </a:rPr>
              <a:t>-term </a:t>
            </a:r>
            <a:r>
              <a:rPr lang="de-DE" b="0" i="0" u="none" strike="noStrike" dirty="0" err="1">
                <a:solidFill>
                  <a:srgbClr val="212121"/>
                </a:solidFill>
                <a:effectLst/>
                <a:latin typeface="BlinkMacSystemFont"/>
              </a:rPr>
              <a:t>prognosis</a:t>
            </a:r>
            <a:r>
              <a:rPr lang="de-DE" b="0" i="0" u="none" strike="noStrike" dirty="0">
                <a:solidFill>
                  <a:srgbClr val="212121"/>
                </a:solidFill>
                <a:effectLst/>
                <a:latin typeface="BlinkMacSystemFont"/>
              </a:rPr>
              <a:t>, but </a:t>
            </a:r>
            <a:r>
              <a:rPr lang="de-DE" b="0" i="0" u="none" strike="noStrike" dirty="0" err="1">
                <a:solidFill>
                  <a:srgbClr val="212121"/>
                </a:solidFill>
                <a:effectLst/>
                <a:latin typeface="BlinkMacSystemFont"/>
              </a:rPr>
              <a:t>the</a:t>
            </a:r>
            <a:r>
              <a:rPr lang="de-DE" b="0" i="0" u="none" strike="noStrike" dirty="0">
                <a:solidFill>
                  <a:srgbClr val="212121"/>
                </a:solidFill>
                <a:effectLst/>
                <a:latin typeface="BlinkMacSystemFont"/>
              </a:rPr>
              <a:t> quantitative </a:t>
            </a:r>
            <a:r>
              <a:rPr lang="de-DE" b="0" i="0" u="none" strike="noStrike" dirty="0" err="1">
                <a:solidFill>
                  <a:srgbClr val="212121"/>
                </a:solidFill>
                <a:effectLst/>
                <a:latin typeface="BlinkMacSystemFont"/>
              </a:rPr>
              <a:t>benefits</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of</a:t>
            </a:r>
            <a:r>
              <a:rPr lang="de-DE" b="0" i="0" u="none" strike="noStrike" dirty="0">
                <a:solidFill>
                  <a:srgbClr val="212121"/>
                </a:solidFill>
                <a:effectLst/>
                <a:latin typeface="BlinkMacSystemFont"/>
              </a:rPr>
              <a:t> partial </a:t>
            </a:r>
            <a:r>
              <a:rPr lang="de-DE" b="0" i="0" u="none" strike="noStrike" dirty="0" err="1">
                <a:solidFill>
                  <a:srgbClr val="212121"/>
                </a:solidFill>
                <a:effectLst/>
                <a:latin typeface="BlinkMacSystemFont"/>
              </a:rPr>
              <a:t>remissions</a:t>
            </a:r>
            <a:r>
              <a:rPr lang="de-DE" b="0" i="0" u="none" strike="noStrike" dirty="0">
                <a:solidFill>
                  <a:srgbClr val="212121"/>
                </a:solidFill>
                <a:effectLst/>
                <a:latin typeface="BlinkMacSystemFont"/>
              </a:rPr>
              <a:t> (PR) </a:t>
            </a:r>
            <a:r>
              <a:rPr lang="de-DE" b="0" i="0" u="none" strike="noStrike" dirty="0" err="1">
                <a:solidFill>
                  <a:srgbClr val="212121"/>
                </a:solidFill>
                <a:effectLst/>
                <a:latin typeface="BlinkMacSystemFont"/>
              </a:rPr>
              <a:t>have</a:t>
            </a:r>
            <a:r>
              <a:rPr lang="de-DE" b="0" i="0" u="none" strike="noStrike" dirty="0">
                <a:solidFill>
                  <a:srgbClr val="212121"/>
                </a:solidFill>
                <a:effectLst/>
                <a:latin typeface="BlinkMacSystemFont"/>
              </a:rPr>
              <a:t> not </a:t>
            </a:r>
            <a:r>
              <a:rPr lang="de-DE" b="0" i="0" u="none" strike="noStrike" dirty="0" err="1">
                <a:solidFill>
                  <a:srgbClr val="212121"/>
                </a:solidFill>
                <a:effectLst/>
                <a:latin typeface="BlinkMacSystemFont"/>
              </a:rPr>
              <a:t>been</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defined</a:t>
            </a:r>
            <a:r>
              <a:rPr lang="de-DE" b="0" i="0" u="none" strike="noStrike" dirty="0">
                <a:solidFill>
                  <a:srgbClr val="212121"/>
                </a:solidFill>
                <a:effectLst/>
                <a:latin typeface="BlinkMacSystemFont"/>
              </a:rPr>
              <a:t>. This </a:t>
            </a:r>
            <a:r>
              <a:rPr lang="de-DE" b="0" i="0" u="none" strike="noStrike" dirty="0" err="1">
                <a:solidFill>
                  <a:srgbClr val="212121"/>
                </a:solidFill>
                <a:effectLst/>
                <a:latin typeface="BlinkMacSystemFont"/>
              </a:rPr>
              <a:t>study</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evaluated</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the</a:t>
            </a:r>
            <a:r>
              <a:rPr lang="de-DE" b="0" i="0" u="none" strike="noStrike" dirty="0">
                <a:solidFill>
                  <a:srgbClr val="212121"/>
                </a:solidFill>
                <a:effectLst/>
                <a:latin typeface="BlinkMacSystemFont"/>
              </a:rPr>
              <a:t> rate </a:t>
            </a:r>
            <a:r>
              <a:rPr lang="de-DE" b="0" i="0" u="none" strike="noStrike" dirty="0" err="1">
                <a:solidFill>
                  <a:srgbClr val="212121"/>
                </a:solidFill>
                <a:effectLst/>
                <a:latin typeface="BlinkMacSystemFont"/>
              </a:rPr>
              <a:t>of</a:t>
            </a:r>
            <a:r>
              <a:rPr lang="de-DE" b="0" i="0" u="none" strike="noStrike" dirty="0">
                <a:solidFill>
                  <a:srgbClr val="212121"/>
                </a:solidFill>
                <a:effectLst/>
                <a:latin typeface="BlinkMacSystemFont"/>
              </a:rPr>
              <a:t> renal </a:t>
            </a:r>
            <a:r>
              <a:rPr lang="de-DE" b="0" i="0" u="none" strike="noStrike" dirty="0" err="1">
                <a:solidFill>
                  <a:srgbClr val="212121"/>
                </a:solidFill>
                <a:effectLst/>
                <a:latin typeface="BlinkMacSystemFont"/>
              </a:rPr>
              <a:t>function</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decline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slope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of</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creatinine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clearance</a:t>
            </a:r>
            <a:r>
              <a:rPr lang="de-DE" b="0" i="0" u="none" strike="noStrike" dirty="0">
                <a:solidFill>
                  <a:srgbClr val="212121"/>
                </a:solidFill>
                <a:effectLst/>
                <a:latin typeface="BlinkMacSystemFont"/>
              </a:rPr>
              <a:t>) and renal </a:t>
            </a:r>
            <a:r>
              <a:rPr lang="de-DE" b="0" i="0" u="none" strike="noStrike" dirty="0" err="1">
                <a:solidFill>
                  <a:srgbClr val="212121"/>
                </a:solidFill>
                <a:effectLst/>
                <a:latin typeface="BlinkMacSystemFont"/>
              </a:rPr>
              <a:t>survival</a:t>
            </a:r>
            <a:r>
              <a:rPr lang="de-DE" b="0" i="0" u="none" strike="noStrike" dirty="0">
                <a:solidFill>
                  <a:srgbClr val="212121"/>
                </a:solidFill>
                <a:effectLst/>
                <a:latin typeface="BlinkMacSystemFont"/>
              </a:rPr>
              <a:t> in </a:t>
            </a:r>
            <a:r>
              <a:rPr lang="de-DE" b="0" i="0" u="none" strike="noStrike" dirty="0" err="1">
                <a:solidFill>
                  <a:srgbClr val="212121"/>
                </a:solidFill>
                <a:effectLst/>
                <a:latin typeface="BlinkMacSystemFont"/>
              </a:rPr>
              <a:t>nephrotic</a:t>
            </a:r>
            <a:r>
              <a:rPr lang="de-DE" b="0" i="0" u="none" strike="noStrike" dirty="0">
                <a:solidFill>
                  <a:srgbClr val="212121"/>
                </a:solidFill>
                <a:effectLst/>
                <a:latin typeface="BlinkMacSystemFont"/>
              </a:rPr>
              <a:t> FSGS </a:t>
            </a:r>
            <a:r>
              <a:rPr lang="de-DE" b="0" i="0" u="none" strike="noStrike" dirty="0" err="1">
                <a:solidFill>
                  <a:srgbClr val="212121"/>
                </a:solidFill>
                <a:effectLst/>
                <a:latin typeface="BlinkMacSystemFont"/>
              </a:rPr>
              <a:t>patients</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with</a:t>
            </a:r>
            <a:r>
              <a:rPr lang="de-DE" b="0" i="0" u="none" strike="noStrike" dirty="0">
                <a:solidFill>
                  <a:srgbClr val="212121"/>
                </a:solidFill>
                <a:effectLst/>
                <a:latin typeface="BlinkMacSystemFont"/>
              </a:rPr>
              <a:t> CR, PR, </a:t>
            </a:r>
            <a:r>
              <a:rPr lang="de-DE" b="0" i="0" u="none" strike="noStrike" dirty="0" err="1">
                <a:solidFill>
                  <a:srgbClr val="212121"/>
                </a:solidFill>
                <a:effectLst/>
                <a:latin typeface="BlinkMacSystemFont"/>
              </a:rPr>
              <a:t>or</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no</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remission</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It</a:t>
            </a:r>
            <a:r>
              <a:rPr lang="de-DE" b="0" i="0" u="none" strike="noStrike" dirty="0">
                <a:solidFill>
                  <a:srgbClr val="212121"/>
                </a:solidFill>
                <a:effectLst/>
                <a:latin typeface="BlinkMacSystemFont"/>
              </a:rPr>
              <a:t> also </a:t>
            </a:r>
            <a:r>
              <a:rPr lang="de-DE" b="0" i="0" u="none" strike="noStrike" dirty="0" err="1">
                <a:solidFill>
                  <a:srgbClr val="212121"/>
                </a:solidFill>
                <a:effectLst/>
                <a:latin typeface="BlinkMacSystemFont"/>
              </a:rPr>
              <a:t>examined</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relapse</a:t>
            </a:r>
            <a:r>
              <a:rPr lang="de-DE" b="0" i="0" u="none" strike="noStrike" dirty="0">
                <a:solidFill>
                  <a:srgbClr val="212121"/>
                </a:solidFill>
                <a:effectLst/>
                <a:latin typeface="BlinkMacSystemFont"/>
              </a:rPr>
              <a:t> rate </a:t>
            </a:r>
            <a:r>
              <a:rPr lang="de-DE" b="0" i="0" u="none" strike="noStrike" dirty="0" err="1">
                <a:solidFill>
                  <a:srgbClr val="212121"/>
                </a:solidFill>
                <a:effectLst/>
                <a:latin typeface="BlinkMacSystemFont"/>
              </a:rPr>
              <a:t>from</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remission</a:t>
            </a:r>
            <a:r>
              <a:rPr lang="de-DE" b="0" i="0" u="none" strike="noStrike" dirty="0">
                <a:solidFill>
                  <a:srgbClr val="212121"/>
                </a:solidFill>
                <a:effectLst/>
                <a:latin typeface="BlinkMacSystemFont"/>
              </a:rPr>
              <a:t> and </a:t>
            </a:r>
            <a:r>
              <a:rPr lang="de-DE" b="0" i="0" u="none" strike="noStrike" dirty="0" err="1">
                <a:solidFill>
                  <a:srgbClr val="212121"/>
                </a:solidFill>
                <a:effectLst/>
                <a:latin typeface="BlinkMacSystemFont"/>
              </a:rPr>
              <a:t>its</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impact</a:t>
            </a:r>
            <a:r>
              <a:rPr lang="de-DE" b="0" i="0" u="none" strike="noStrike" dirty="0">
                <a:solidFill>
                  <a:srgbClr val="212121"/>
                </a:solidFill>
                <a:effectLst/>
                <a:latin typeface="BlinkMacSystemFont"/>
              </a:rPr>
              <a:t> on </a:t>
            </a:r>
            <a:r>
              <a:rPr lang="de-DE" b="0" i="0" u="none" strike="noStrike" dirty="0" err="1">
                <a:solidFill>
                  <a:srgbClr val="212121"/>
                </a:solidFill>
                <a:effectLst/>
                <a:latin typeface="BlinkMacSystemFont"/>
              </a:rPr>
              <a:t>outcome</a:t>
            </a:r>
            <a:r>
              <a:rPr lang="de-DE" b="0" i="0" u="none" strike="noStrike" dirty="0">
                <a:solidFill>
                  <a:srgbClr val="212121"/>
                </a:solidFill>
                <a:effectLst/>
                <a:latin typeface="BlinkMacSystemFont"/>
              </a:rPr>
              <a:t>. Multivariate </a:t>
            </a:r>
            <a:r>
              <a:rPr lang="de-DE" b="0" i="0" u="none" strike="noStrike" dirty="0" err="1">
                <a:solidFill>
                  <a:srgbClr val="212121"/>
                </a:solidFill>
                <a:effectLst/>
                <a:latin typeface="BlinkMacSystemFont"/>
              </a:rPr>
              <a:t>analysis</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included</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clinical</a:t>
            </a:r>
            <a:r>
              <a:rPr lang="de-DE" b="0" i="0" u="none" strike="noStrike" dirty="0">
                <a:solidFill>
                  <a:srgbClr val="212121"/>
                </a:solidFill>
                <a:effectLst/>
                <a:latin typeface="BlinkMacSystemFont"/>
              </a:rPr>
              <a:t> and </a:t>
            </a:r>
            <a:r>
              <a:rPr lang="de-DE" b="0" i="0" u="none" strike="noStrike" dirty="0" err="1">
                <a:solidFill>
                  <a:srgbClr val="212121"/>
                </a:solidFill>
                <a:effectLst/>
                <a:latin typeface="BlinkMacSystemFont"/>
              </a:rPr>
              <a:t>laboratory</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data</a:t>
            </a:r>
            <a:r>
              <a:rPr lang="de-DE" b="0" i="0" u="none" strike="noStrike" dirty="0">
                <a:solidFill>
                  <a:srgbClr val="212121"/>
                </a:solidFill>
                <a:effectLst/>
                <a:latin typeface="BlinkMacSystemFont"/>
              </a:rPr>
              <a:t> at </a:t>
            </a:r>
            <a:r>
              <a:rPr lang="de-DE" b="0" i="0" u="none" strike="noStrike" dirty="0" err="1">
                <a:solidFill>
                  <a:srgbClr val="212121"/>
                </a:solidFill>
                <a:effectLst/>
                <a:latin typeface="BlinkMacSystemFont"/>
              </a:rPr>
              <a:t>presentation</a:t>
            </a:r>
            <a:r>
              <a:rPr lang="de-DE" b="0" i="0" u="none" strike="noStrike" dirty="0">
                <a:solidFill>
                  <a:srgbClr val="212121"/>
                </a:solidFill>
                <a:effectLst/>
                <a:latin typeface="BlinkMacSystemFont"/>
              </a:rPr>
              <a:t> and </a:t>
            </a:r>
            <a:r>
              <a:rPr lang="de-DE" b="0" i="0" u="none" strike="noStrike" dirty="0" err="1">
                <a:solidFill>
                  <a:srgbClr val="212121"/>
                </a:solidFill>
                <a:effectLst/>
                <a:latin typeface="BlinkMacSystemFont"/>
              </a:rPr>
              <a:t>over</a:t>
            </a:r>
            <a:r>
              <a:rPr lang="de-DE" b="0" i="0" u="none" strike="noStrike" dirty="0">
                <a:solidFill>
                  <a:srgbClr val="212121"/>
                </a:solidFill>
                <a:effectLst/>
                <a:latin typeface="BlinkMacSystemFont"/>
              </a:rPr>
              <a:t> follow-</a:t>
            </a:r>
            <a:r>
              <a:rPr lang="de-DE" b="0" i="0" u="none" strike="noStrike" dirty="0" err="1">
                <a:solidFill>
                  <a:srgbClr val="212121"/>
                </a:solidFill>
                <a:effectLst/>
                <a:latin typeface="BlinkMacSystemFont"/>
              </a:rPr>
              <a:t>up</a:t>
            </a:r>
            <a:r>
              <a:rPr lang="de-DE" b="0" i="0" u="none" strike="noStrike" dirty="0">
                <a:solidFill>
                  <a:srgbClr val="212121"/>
                </a:solidFill>
                <a:effectLst/>
                <a:latin typeface="BlinkMacSystemFont"/>
              </a:rPr>
              <a:t>, BP </a:t>
            </a:r>
            <a:r>
              <a:rPr lang="de-DE" b="0" i="0" u="none" strike="noStrike" dirty="0" err="1">
                <a:solidFill>
                  <a:srgbClr val="212121"/>
                </a:solidFill>
                <a:effectLst/>
                <a:latin typeface="BlinkMacSystemFont"/>
              </a:rPr>
              <a:t>control</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the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agents</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used</a:t>
            </a:r>
            <a:r>
              <a:rPr lang="de-DE" b="0" i="0" u="none" strike="noStrike" dirty="0">
                <a:solidFill>
                  <a:srgbClr val="212121"/>
                </a:solidFill>
                <a:effectLst/>
                <a:latin typeface="BlinkMacSystemFont"/>
              </a:rPr>
              <a:t>, and </a:t>
            </a:r>
            <a:r>
              <a:rPr lang="de-DE" b="0" i="0" u="none" strike="noStrike" dirty="0" err="1">
                <a:solidFill>
                  <a:srgbClr val="212121"/>
                </a:solidFill>
                <a:effectLst/>
                <a:latin typeface="BlinkMacSystemFont"/>
              </a:rPr>
              <a:t>immunosuppressive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therapy</a:t>
            </a:r>
            <a:r>
              <a:rPr lang="de-DE" b="0" i="0" u="none" strike="noStrike" dirty="0">
                <a:solidFill>
                  <a:srgbClr val="212121"/>
                </a:solidFill>
                <a:effectLst/>
                <a:latin typeface="BlinkMacSystemFont"/>
              </a:rPr>
              <a:t>. The </a:t>
            </a:r>
            <a:r>
              <a:rPr lang="de-DE" b="0" i="0" u="none" strike="noStrike" dirty="0" err="1">
                <a:solidFill>
                  <a:srgbClr val="212121"/>
                </a:solidFill>
                <a:effectLst/>
                <a:latin typeface="BlinkMacSystemFont"/>
              </a:rPr>
              <a:t>study</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cohort</a:t>
            </a:r>
            <a:r>
              <a:rPr lang="de-DE" b="0" i="0" u="none" strike="noStrike" dirty="0">
                <a:solidFill>
                  <a:srgbClr val="212121"/>
                </a:solidFill>
                <a:effectLst/>
                <a:latin typeface="BlinkMacSystemFont"/>
              </a:rPr>
              <a:t> was 281 </a:t>
            </a:r>
            <a:r>
              <a:rPr lang="de-DE" b="0" i="0" u="none" strike="noStrike" dirty="0" err="1">
                <a:solidFill>
                  <a:srgbClr val="212121"/>
                </a:solidFill>
                <a:effectLst/>
                <a:latin typeface="BlinkMacSystemFont"/>
              </a:rPr>
              <a:t>nephrotic</a:t>
            </a:r>
            <a:r>
              <a:rPr lang="de-DE" b="0" i="0" u="none" strike="noStrike" dirty="0">
                <a:solidFill>
                  <a:srgbClr val="212121"/>
                </a:solidFill>
                <a:effectLst/>
                <a:latin typeface="BlinkMacSystemFont"/>
              </a:rPr>
              <a:t> FSGS </a:t>
            </a:r>
            <a:r>
              <a:rPr lang="de-DE" b="0" i="0" u="none" strike="noStrike" dirty="0" err="1">
                <a:solidFill>
                  <a:srgbClr val="212121"/>
                </a:solidFill>
                <a:effectLst/>
                <a:latin typeface="BlinkMacSystemFont"/>
              </a:rPr>
              <a:t>patients</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who</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had</a:t>
            </a:r>
            <a:r>
              <a:rPr lang="de-DE" b="0" i="0" u="none" strike="noStrike" dirty="0">
                <a:solidFill>
                  <a:srgbClr val="212121"/>
                </a:solidFill>
                <a:effectLst/>
                <a:latin typeface="BlinkMacSystemFont"/>
              </a:rPr>
              <a:t> a </a:t>
            </a:r>
            <a:r>
              <a:rPr lang="de-DE" b="0" i="0" u="none" strike="noStrike" dirty="0" err="1">
                <a:solidFill>
                  <a:srgbClr val="212121"/>
                </a:solidFill>
                <a:effectLst/>
                <a:latin typeface="BlinkMacSystemFont"/>
              </a:rPr>
              <a:t>minimum</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of</a:t>
            </a:r>
            <a:r>
              <a:rPr lang="de-DE" b="0" i="0" u="none" strike="noStrike" dirty="0">
                <a:solidFill>
                  <a:srgbClr val="212121"/>
                </a:solidFill>
                <a:effectLst/>
                <a:latin typeface="BlinkMacSystemFont"/>
              </a:rPr>
              <a:t> 12 </a:t>
            </a:r>
            <a:r>
              <a:rPr lang="de-DE" b="0" i="0" u="none" strike="noStrike" dirty="0" err="1">
                <a:solidFill>
                  <a:srgbClr val="212121"/>
                </a:solidFill>
                <a:effectLst/>
                <a:latin typeface="BlinkMacSystemFont"/>
              </a:rPr>
              <a:t>mo</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of</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observation</a:t>
            </a:r>
            <a:r>
              <a:rPr lang="de-DE" b="0" i="0" u="none" strike="noStrike" dirty="0">
                <a:solidFill>
                  <a:srgbClr val="212121"/>
                </a:solidFill>
                <a:effectLst/>
                <a:latin typeface="BlinkMacSystemFont"/>
              </a:rPr>
              <a:t> and </a:t>
            </a:r>
            <a:r>
              <a:rPr lang="de-DE" b="0" i="0" u="none" strike="noStrike" dirty="0" err="1">
                <a:solidFill>
                  <a:srgbClr val="212121"/>
                </a:solidFill>
                <a:effectLst/>
                <a:latin typeface="BlinkMacSystemFont"/>
              </a:rPr>
              <a:t>were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identified</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from</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the</a:t>
            </a:r>
            <a:r>
              <a:rPr lang="de-DE" b="0" i="0" u="none" strike="noStrike" dirty="0">
                <a:solidFill>
                  <a:srgbClr val="212121"/>
                </a:solidFill>
                <a:effectLst/>
                <a:latin typeface="BlinkMacSystemFont"/>
              </a:rPr>
              <a:t> Toronto Glomerulonephritis Registry. Over a median follow-</a:t>
            </a:r>
            <a:r>
              <a:rPr lang="de-DE" b="0" i="0" u="none" strike="noStrike" dirty="0" err="1">
                <a:solidFill>
                  <a:srgbClr val="212121"/>
                </a:solidFill>
                <a:effectLst/>
                <a:latin typeface="BlinkMacSystemFont"/>
              </a:rPr>
              <a:t>up</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of</a:t>
            </a:r>
            <a:r>
              <a:rPr lang="de-DE" b="0" i="0" u="none" strike="noStrike" dirty="0">
                <a:solidFill>
                  <a:srgbClr val="212121"/>
                </a:solidFill>
                <a:effectLst/>
                <a:latin typeface="BlinkMacSystemFont"/>
              </a:rPr>
              <a:t> 65 </a:t>
            </a:r>
            <a:r>
              <a:rPr lang="de-DE" b="0" i="0" u="none" strike="noStrike" dirty="0" err="1">
                <a:solidFill>
                  <a:srgbClr val="212121"/>
                </a:solidFill>
                <a:effectLst/>
                <a:latin typeface="BlinkMacSystemFont"/>
              </a:rPr>
              <a:t>mo</a:t>
            </a:r>
            <a:r>
              <a:rPr lang="de-DE" b="0" i="0" u="none" strike="noStrike" dirty="0">
                <a:solidFill>
                  <a:srgbClr val="212121"/>
                </a:solidFill>
                <a:effectLst/>
                <a:latin typeface="BlinkMacSystemFont"/>
              </a:rPr>
              <a:t>, 55 </a:t>
            </a:r>
            <a:r>
              <a:rPr lang="de-DE" b="0" i="0" u="none" strike="noStrike" dirty="0" err="1">
                <a:solidFill>
                  <a:srgbClr val="212121"/>
                </a:solidFill>
                <a:effectLst/>
                <a:latin typeface="BlinkMacSystemFont"/>
              </a:rPr>
              <a:t>experienced</a:t>
            </a:r>
            <a:r>
              <a:rPr lang="de-DE" b="0" i="0" u="none" strike="noStrike" dirty="0">
                <a:solidFill>
                  <a:srgbClr val="212121"/>
                </a:solidFill>
                <a:effectLst/>
                <a:latin typeface="BlinkMacSystemFont"/>
              </a:rPr>
              <a:t> a CR, 117 </a:t>
            </a:r>
            <a:r>
              <a:rPr lang="de-DE" b="0" i="0" u="none" strike="noStrike" dirty="0" err="1">
                <a:solidFill>
                  <a:srgbClr val="212121"/>
                </a:solidFill>
                <a:effectLst/>
                <a:latin typeface="BlinkMacSystemFont"/>
              </a:rPr>
              <a:t>had</a:t>
            </a:r>
            <a:r>
              <a:rPr lang="de-DE" b="0" i="0" u="none" strike="noStrike" dirty="0">
                <a:solidFill>
                  <a:srgbClr val="212121"/>
                </a:solidFill>
                <a:effectLst/>
                <a:latin typeface="BlinkMacSystemFont"/>
              </a:rPr>
              <a:t> a PR, and 109 </a:t>
            </a:r>
            <a:r>
              <a:rPr lang="de-DE" b="0" i="0" u="none" strike="noStrike" dirty="0" err="1">
                <a:solidFill>
                  <a:srgbClr val="212121"/>
                </a:solidFill>
                <a:effectLst/>
                <a:latin typeface="BlinkMacSystemFont"/>
              </a:rPr>
              <a:t>had</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no</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remission</a:t>
            </a:r>
            <a:r>
              <a:rPr lang="de-DE" b="0" i="0" u="none" strike="noStrike" dirty="0">
                <a:solidFill>
                  <a:srgbClr val="212121"/>
                </a:solidFill>
                <a:effectLst/>
                <a:latin typeface="BlinkMacSystemFont"/>
              </a:rPr>
              <a:t>. </a:t>
            </a:r>
          </a:p>
          <a:p>
            <a:endParaRPr lang="de-DE" b="0" i="0" u="none" strike="noStrike" dirty="0">
              <a:solidFill>
                <a:srgbClr val="212121"/>
              </a:solidFill>
              <a:effectLst/>
              <a:latin typeface="BlinkMacSystemFont"/>
            </a:endParaRPr>
          </a:p>
          <a:p>
            <a:r>
              <a:rPr lang="de-DE" sz="1500" b="1" i="0" u="none" strike="noStrike" dirty="0">
                <a:solidFill>
                  <a:srgbClr val="212121"/>
                </a:solidFill>
                <a:effectLst/>
                <a:latin typeface="BlinkMacSystemFont"/>
              </a:rPr>
              <a:t>A PR was </a:t>
            </a:r>
            <a:r>
              <a:rPr lang="de-DE" sz="1500" b="1" i="0" u="none" strike="noStrike" dirty="0" err="1">
                <a:solidFill>
                  <a:srgbClr val="212121"/>
                </a:solidFill>
                <a:effectLst/>
                <a:latin typeface="BlinkMacSystemFont"/>
              </a:rPr>
              <a:t>independently</a:t>
            </a:r>
            <a:r>
              <a:rPr lang="de-DE" sz="1500" b="1" i="0" u="none" strike="noStrike" dirty="0">
                <a:solidFill>
                  <a:srgbClr val="212121"/>
                </a:solidFill>
                <a:effectLst/>
                <a:latin typeface="BlinkMacSystemFont"/>
              </a:rPr>
              <a:t> </a:t>
            </a:r>
            <a:r>
              <a:rPr lang="de-DE" sz="1500" b="1" i="0" u="none" strike="noStrike" dirty="0" err="1">
                <a:solidFill>
                  <a:srgbClr val="212121"/>
                </a:solidFill>
                <a:effectLst/>
                <a:latin typeface="BlinkMacSystemFont"/>
              </a:rPr>
              <a:t>predictive</a:t>
            </a:r>
            <a:r>
              <a:rPr lang="de-DE" sz="1500" b="1" i="0" u="none" strike="noStrike" dirty="0">
                <a:solidFill>
                  <a:srgbClr val="212121"/>
                </a:solidFill>
                <a:effectLst/>
                <a:latin typeface="BlinkMacSystemFont"/>
              </a:rPr>
              <a:t> </a:t>
            </a:r>
            <a:r>
              <a:rPr lang="de-DE" sz="1500" b="1" i="0" u="none" strike="noStrike" dirty="0" err="1">
                <a:solidFill>
                  <a:srgbClr val="212121"/>
                </a:solidFill>
                <a:effectLst/>
                <a:latin typeface="BlinkMacSystemFont"/>
              </a:rPr>
              <a:t>of</a:t>
            </a:r>
            <a:r>
              <a:rPr lang="de-DE" sz="1500" b="1" i="0" u="none" strike="noStrike" dirty="0">
                <a:solidFill>
                  <a:srgbClr val="212121"/>
                </a:solidFill>
                <a:effectLst/>
                <a:latin typeface="BlinkMacSystemFont"/>
              </a:rPr>
              <a:t> </a:t>
            </a:r>
            <a:r>
              <a:rPr lang="de-DE" sz="1500" b="1" i="0" u="none" strike="noStrike" dirty="0" err="1">
                <a:solidFill>
                  <a:srgbClr val="212121"/>
                </a:solidFill>
                <a:effectLst/>
                <a:latin typeface="BlinkMacSystemFont"/>
              </a:rPr>
              <a:t>slope</a:t>
            </a:r>
            <a:r>
              <a:rPr lang="de-DE" sz="1500" b="1" i="0" u="none" strike="noStrike" dirty="0">
                <a:solidFill>
                  <a:srgbClr val="212121"/>
                </a:solidFill>
                <a:effectLst/>
                <a:latin typeface="BlinkMacSystemFont"/>
              </a:rPr>
              <a:t> and </a:t>
            </a:r>
            <a:r>
              <a:rPr lang="de-DE" sz="1500" b="1" i="0" u="none" strike="noStrike" dirty="0" err="1">
                <a:solidFill>
                  <a:srgbClr val="212121"/>
                </a:solidFill>
                <a:effectLst/>
                <a:latin typeface="BlinkMacSystemFont"/>
              </a:rPr>
              <a:t>survival</a:t>
            </a:r>
            <a:r>
              <a:rPr lang="de-DE" sz="1500" b="1" i="0" u="none" strike="noStrike" dirty="0">
                <a:solidFill>
                  <a:srgbClr val="212121"/>
                </a:solidFill>
                <a:effectLst/>
                <a:latin typeface="BlinkMacSystemFont"/>
              </a:rPr>
              <a:t> </a:t>
            </a:r>
            <a:r>
              <a:rPr lang="de-DE" sz="1500" b="1" i="0" u="none" strike="noStrike" dirty="0" err="1">
                <a:solidFill>
                  <a:srgbClr val="212121"/>
                </a:solidFill>
                <a:effectLst/>
                <a:latin typeface="BlinkMacSystemFont"/>
              </a:rPr>
              <a:t>from</a:t>
            </a:r>
            <a:r>
              <a:rPr lang="de-DE" sz="1500" b="1" i="0" u="none" strike="noStrike" dirty="0">
                <a:solidFill>
                  <a:srgbClr val="212121"/>
                </a:solidFill>
                <a:effectLst/>
                <a:latin typeface="BlinkMacSystemFont"/>
              </a:rPr>
              <a:t> renal </a:t>
            </a:r>
            <a:r>
              <a:rPr lang="de-DE" sz="1500" b="1" i="0" u="none" strike="noStrike" dirty="0" err="1">
                <a:solidFill>
                  <a:srgbClr val="212121"/>
                </a:solidFill>
                <a:effectLst/>
                <a:latin typeface="BlinkMacSystemFont"/>
              </a:rPr>
              <a:t>failure</a:t>
            </a:r>
            <a:r>
              <a:rPr lang="de-DE" sz="1500" b="1" i="0" u="none" strike="noStrike" dirty="0">
                <a:solidFill>
                  <a:srgbClr val="212121"/>
                </a:solidFill>
                <a:effectLst/>
                <a:latin typeface="BlinkMacSystemFont"/>
              </a:rPr>
              <a:t> </a:t>
            </a:r>
            <a:r>
              <a:rPr lang="de-DE" sz="1500" b="1" i="0" u="none" strike="noStrike" dirty="0" err="1">
                <a:solidFill>
                  <a:srgbClr val="212121"/>
                </a:solidFill>
                <a:effectLst/>
                <a:latin typeface="BlinkMacSystemFont"/>
              </a:rPr>
              <a:t>by</a:t>
            </a:r>
            <a:r>
              <a:rPr lang="de-DE" sz="1500" b="1" i="0" u="none" strike="noStrike" dirty="0">
                <a:solidFill>
                  <a:srgbClr val="212121"/>
                </a:solidFill>
                <a:effectLst/>
                <a:latin typeface="BlinkMacSystemFont"/>
              </a:rPr>
              <a:t> multivariate </a:t>
            </a:r>
            <a:r>
              <a:rPr lang="de-DE" sz="1500" b="1" i="0" u="none" strike="noStrike" dirty="0" err="1">
                <a:solidFill>
                  <a:srgbClr val="212121"/>
                </a:solidFill>
                <a:effectLst/>
                <a:latin typeface="BlinkMacSystemFont"/>
              </a:rPr>
              <a:t>analysis</a:t>
            </a:r>
            <a:r>
              <a:rPr lang="de-DE" sz="1500" b="1" i="0" u="none" strike="noStrike" dirty="0">
                <a:solidFill>
                  <a:srgbClr val="212121"/>
                </a:solidFill>
                <a:effectLst/>
                <a:latin typeface="BlinkMacSystemFont"/>
              </a:rPr>
              <a:t> </a:t>
            </a:r>
            <a:r>
              <a:rPr lang="de-DE" b="0" i="0" u="none" strike="noStrike" dirty="0">
                <a:solidFill>
                  <a:srgbClr val="212121"/>
                </a:solidFill>
                <a:effectLst/>
                <a:latin typeface="BlinkMacSystemFont"/>
              </a:rPr>
              <a:t>(</a:t>
            </a:r>
            <a:r>
              <a:rPr lang="de-DE" b="0" i="0" u="none" strike="noStrike" dirty="0" err="1">
                <a:solidFill>
                  <a:srgbClr val="212121"/>
                </a:solidFill>
                <a:effectLst/>
                <a:latin typeface="BlinkMacSystemFont"/>
              </a:rPr>
              <a:t>adjusted</a:t>
            </a:r>
            <a:r>
              <a:rPr lang="de-DE" b="0" i="0" u="none" strike="noStrike" dirty="0">
                <a:solidFill>
                  <a:srgbClr val="212121"/>
                </a:solidFill>
                <a:effectLst/>
                <a:latin typeface="BlinkMacSystemFont"/>
              </a:rPr>
              <a:t> time-</a:t>
            </a:r>
            <a:r>
              <a:rPr lang="de-DE" b="0" i="0" u="none" strike="noStrike" dirty="0" err="1">
                <a:solidFill>
                  <a:srgbClr val="212121"/>
                </a:solidFill>
                <a:effectLst/>
                <a:latin typeface="BlinkMacSystemFont"/>
              </a:rPr>
              <a:t>dependent</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hazard</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ratio</a:t>
            </a:r>
            <a:r>
              <a:rPr lang="de-DE" b="0" i="0" u="none" strike="noStrike" dirty="0">
                <a:solidFill>
                  <a:srgbClr val="212121"/>
                </a:solidFill>
                <a:effectLst/>
                <a:latin typeface="BlinkMacSystemFont"/>
              </a:rPr>
              <a:t>, 0.48; 95% </a:t>
            </a:r>
            <a:r>
              <a:rPr lang="de-DE" b="0" i="0" u="none" strike="noStrike" dirty="0" err="1">
                <a:solidFill>
                  <a:srgbClr val="212121"/>
                </a:solidFill>
                <a:effectLst/>
                <a:latin typeface="BlinkMacSystemFont"/>
              </a:rPr>
              <a:t>confidence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interval</a:t>
            </a:r>
            <a:r>
              <a:rPr lang="de-DE" b="0" i="0" u="none" strike="noStrike" dirty="0">
                <a:solidFill>
                  <a:srgbClr val="212121"/>
                </a:solidFill>
                <a:effectLst/>
                <a:latin typeface="BlinkMacSystemFont"/>
              </a:rPr>
              <a:t>, 0.24 </a:t>
            </a:r>
            <a:r>
              <a:rPr lang="de-DE" b="0" i="0" u="none" strike="noStrike" dirty="0" err="1">
                <a:solidFill>
                  <a:srgbClr val="212121"/>
                </a:solidFill>
                <a:effectLst/>
                <a:latin typeface="BlinkMacSystemFont"/>
              </a:rPr>
              <a:t>to</a:t>
            </a:r>
            <a:r>
              <a:rPr lang="de-DE" b="0" i="0" u="none" strike="noStrike" dirty="0">
                <a:solidFill>
                  <a:srgbClr val="212121"/>
                </a:solidFill>
                <a:effectLst/>
                <a:latin typeface="BlinkMacSystemFont"/>
              </a:rPr>
              <a:t> 0.96; P = 0.04). </a:t>
            </a:r>
            <a:r>
              <a:rPr lang="de-DE" b="0" i="0" u="none" strike="noStrike" dirty="0" err="1">
                <a:solidFill>
                  <a:srgbClr val="212121"/>
                </a:solidFill>
                <a:effectLst/>
                <a:latin typeface="BlinkMacSystemFont"/>
              </a:rPr>
              <a:t>Immunosuppression</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with</a:t>
            </a:r>
            <a:r>
              <a:rPr lang="de-DE" b="0" i="0" u="none" strike="noStrike" dirty="0">
                <a:solidFill>
                  <a:srgbClr val="212121"/>
                </a:solidFill>
                <a:effectLst/>
                <a:latin typeface="BlinkMacSystemFont"/>
              </a:rPr>
              <a:t> high-dose </a:t>
            </a:r>
            <a:r>
              <a:rPr lang="de-DE" b="0" i="0" u="none" strike="noStrike" dirty="0" err="1">
                <a:solidFill>
                  <a:srgbClr val="212121"/>
                </a:solidFill>
                <a:effectLst/>
                <a:latin typeface="BlinkMacSystemFont"/>
              </a:rPr>
              <a:t>prednisone</a:t>
            </a:r>
            <a:r>
              <a:rPr lang="de-DE" b="0" i="0" u="none" strike="noStrike" dirty="0">
                <a:solidFill>
                  <a:srgbClr val="212121"/>
                </a:solidFill>
                <a:effectLst/>
                <a:latin typeface="BlinkMacSystemFont"/>
              </a:rPr>
              <a:t> was </a:t>
            </a:r>
            <a:r>
              <a:rPr lang="de-DE" b="0" i="0" u="none" strike="noStrike" dirty="0" err="1">
                <a:solidFill>
                  <a:srgbClr val="212121"/>
                </a:solidFill>
                <a:effectLst/>
                <a:latin typeface="BlinkMacSystemFont"/>
              </a:rPr>
              <a:t>associated</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with</a:t>
            </a:r>
            <a:r>
              <a:rPr lang="de-DE" b="0" i="0" u="none" strike="noStrike" dirty="0">
                <a:solidFill>
                  <a:srgbClr val="212121"/>
                </a:solidFill>
                <a:effectLst/>
                <a:latin typeface="BlinkMacSystemFont"/>
              </a:rPr>
              <a:t> a </a:t>
            </a:r>
            <a:r>
              <a:rPr lang="de-DE" b="0" i="0" u="none" strike="noStrike" dirty="0" err="1">
                <a:solidFill>
                  <a:srgbClr val="212121"/>
                </a:solidFill>
                <a:effectLst/>
                <a:latin typeface="BlinkMacSystemFont"/>
              </a:rPr>
              <a:t>higher</a:t>
            </a:r>
            <a:r>
              <a:rPr lang="de-DE" b="0" i="0" u="none" strike="noStrike" dirty="0">
                <a:solidFill>
                  <a:srgbClr val="212121"/>
                </a:solidFill>
                <a:effectLst/>
                <a:latin typeface="BlinkMacSystemFont"/>
              </a:rPr>
              <a:t> rate </a:t>
            </a:r>
            <a:r>
              <a:rPr lang="de-DE" b="0" i="0" u="none" strike="noStrike" dirty="0" err="1">
                <a:solidFill>
                  <a:srgbClr val="212121"/>
                </a:solidFill>
                <a:effectLst/>
                <a:latin typeface="BlinkMacSystemFont"/>
              </a:rPr>
              <a:t>of</a:t>
            </a:r>
            <a:r>
              <a:rPr lang="de-DE" b="0" i="0" u="none" strike="noStrike" dirty="0">
                <a:solidFill>
                  <a:srgbClr val="212121"/>
                </a:solidFill>
                <a:effectLst/>
                <a:latin typeface="BlinkMacSystemFont"/>
              </a:rPr>
              <a:t> PR and CR. Relapse </a:t>
            </a:r>
            <a:r>
              <a:rPr lang="de-DE" b="0" i="0" u="none" strike="noStrike" dirty="0" err="1">
                <a:solidFill>
                  <a:srgbClr val="212121"/>
                </a:solidFill>
                <a:effectLst/>
                <a:latin typeface="BlinkMacSystemFont"/>
              </a:rPr>
              <a:t>from</a:t>
            </a:r>
            <a:r>
              <a:rPr lang="de-DE" b="0" i="0" u="none" strike="noStrike" dirty="0">
                <a:solidFill>
                  <a:srgbClr val="212121"/>
                </a:solidFill>
                <a:effectLst/>
                <a:latin typeface="BlinkMacSystemFont"/>
              </a:rPr>
              <a:t> PR was frequent (56%) and </a:t>
            </a:r>
            <a:r>
              <a:rPr lang="de-DE" b="0" i="0" u="none" strike="noStrike" dirty="0" err="1">
                <a:solidFill>
                  <a:srgbClr val="212121"/>
                </a:solidFill>
                <a:effectLst/>
                <a:latin typeface="BlinkMacSystemFont"/>
              </a:rPr>
              <a:t>associated</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with</a:t>
            </a:r>
            <a:r>
              <a:rPr lang="de-DE" b="0" i="0" u="none" strike="noStrike" dirty="0">
                <a:solidFill>
                  <a:srgbClr val="212121"/>
                </a:solidFill>
                <a:effectLst/>
                <a:latin typeface="BlinkMacSystemFont"/>
              </a:rPr>
              <a:t> a </a:t>
            </a:r>
            <a:r>
              <a:rPr lang="de-DE" b="0" i="0" u="none" strike="noStrike" dirty="0" err="1">
                <a:solidFill>
                  <a:srgbClr val="212121"/>
                </a:solidFill>
                <a:effectLst/>
                <a:latin typeface="BlinkMacSystemFont"/>
              </a:rPr>
              <a:t>more</a:t>
            </a:r>
            <a:r>
              <a:rPr lang="de-DE" b="0" i="0" u="none" strike="noStrike" dirty="0">
                <a:solidFill>
                  <a:srgbClr val="212121"/>
                </a:solidFill>
                <a:effectLst/>
                <a:latin typeface="BlinkMacSystemFont"/>
              </a:rPr>
              <a:t> rapid rate </a:t>
            </a:r>
            <a:r>
              <a:rPr lang="de-DE" b="0" i="0" u="none" strike="noStrike" dirty="0" err="1">
                <a:solidFill>
                  <a:srgbClr val="212121"/>
                </a:solidFill>
                <a:effectLst/>
                <a:latin typeface="BlinkMacSystemFont"/>
              </a:rPr>
              <a:t>of</a:t>
            </a:r>
            <a:r>
              <a:rPr lang="de-DE" b="0" i="0" u="none" strike="noStrike" dirty="0">
                <a:solidFill>
                  <a:srgbClr val="212121"/>
                </a:solidFill>
                <a:effectLst/>
                <a:latin typeface="BlinkMacSystemFont"/>
              </a:rPr>
              <a:t> renal </a:t>
            </a:r>
            <a:r>
              <a:rPr lang="de-DE" b="0" i="0" u="none" strike="noStrike" dirty="0" err="1">
                <a:solidFill>
                  <a:srgbClr val="212121"/>
                </a:solidFill>
                <a:effectLst/>
                <a:latin typeface="BlinkMacSystemFont"/>
              </a:rPr>
              <a:t>function</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decline</a:t>
            </a:r>
            <a:r>
              <a:rPr lang="de-DE" b="0" i="0" u="none" strike="noStrike" dirty="0">
                <a:solidFill>
                  <a:srgbClr val="212121"/>
                </a:solidFill>
                <a:effectLst/>
                <a:latin typeface="BlinkMacSystemFont"/>
              </a:rPr>
              <a:t> and </a:t>
            </a:r>
            <a:r>
              <a:rPr lang="de-DE" b="0" i="0" u="none" strike="noStrike" dirty="0" err="1">
                <a:solidFill>
                  <a:srgbClr val="212121"/>
                </a:solidFill>
                <a:effectLst/>
                <a:latin typeface="BlinkMacSystemFont"/>
              </a:rPr>
              <a:t>worse</a:t>
            </a:r>
            <a:r>
              <a:rPr lang="de-DE" b="0" i="0" u="none" strike="noStrike" dirty="0">
                <a:solidFill>
                  <a:srgbClr val="212121"/>
                </a:solidFill>
                <a:effectLst/>
                <a:latin typeface="BlinkMacSystemFont"/>
              </a:rPr>
              <a:t> renal </a:t>
            </a:r>
            <a:r>
              <a:rPr lang="de-DE" b="0" i="0" u="none" strike="noStrike" dirty="0" err="1">
                <a:solidFill>
                  <a:srgbClr val="212121"/>
                </a:solidFill>
                <a:effectLst/>
                <a:latin typeface="BlinkMacSystemFont"/>
              </a:rPr>
              <a:t>survival</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compared</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with</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relapse-free</a:t>
            </a:r>
            <a:r>
              <a:rPr lang="de-DE" b="0" i="0" u="none" strike="noStrike" dirty="0">
                <a:solidFill>
                  <a:srgbClr val="212121"/>
                </a:solidFill>
                <a:effectLst/>
                <a:latin typeface="BlinkMacSystemFont"/>
              </a:rPr>
              <a:t> partial </a:t>
            </a:r>
            <a:r>
              <a:rPr lang="de-DE" b="0" i="0" u="none" strike="noStrike" dirty="0" err="1">
                <a:solidFill>
                  <a:srgbClr val="212121"/>
                </a:solidFill>
                <a:effectLst/>
                <a:latin typeface="BlinkMacSystemFont"/>
              </a:rPr>
              <a:t>remitters</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Only</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female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gender</a:t>
            </a:r>
            <a:r>
              <a:rPr lang="de-DE" b="0" i="0" u="none" strike="noStrike" dirty="0">
                <a:solidFill>
                  <a:srgbClr val="212121"/>
                </a:solidFill>
                <a:effectLst/>
                <a:latin typeface="BlinkMacSystemFont"/>
              </a:rPr>
              <a:t> and </a:t>
            </a:r>
            <a:r>
              <a:rPr lang="de-DE" b="0" i="0" u="none" strike="noStrike" dirty="0" err="1">
                <a:solidFill>
                  <a:srgbClr val="212121"/>
                </a:solidFill>
                <a:effectLst/>
                <a:latin typeface="BlinkMacSystemFont"/>
              </a:rPr>
              <a:t>the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nadir</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of</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proteinuria</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during</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remission</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were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associated</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with</a:t>
            </a:r>
            <a:r>
              <a:rPr lang="de-DE" b="0" i="0" u="none" strike="noStrike" dirty="0">
                <a:solidFill>
                  <a:srgbClr val="212121"/>
                </a:solidFill>
                <a:effectLst/>
                <a:latin typeface="BlinkMacSystemFont"/>
              </a:rPr>
              <a:t> a </a:t>
            </a:r>
            <a:r>
              <a:rPr lang="de-DE" b="0" i="0" u="none" strike="noStrike" dirty="0" err="1">
                <a:solidFill>
                  <a:srgbClr val="212121"/>
                </a:solidFill>
                <a:effectLst/>
                <a:latin typeface="BlinkMacSystemFont"/>
              </a:rPr>
              <a:t>sustained</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remission</a:t>
            </a:r>
            <a:r>
              <a:rPr lang="de-DE" b="0" i="0" u="none" strike="noStrike" dirty="0">
                <a:solidFill>
                  <a:srgbClr val="212121"/>
                </a:solidFill>
                <a:effectLst/>
                <a:latin typeface="BlinkMacSystemFont"/>
              </a:rPr>
              <a:t>. A PR in </a:t>
            </a:r>
            <a:r>
              <a:rPr lang="de-DE" b="0" i="0" u="none" strike="noStrike" dirty="0" err="1">
                <a:solidFill>
                  <a:srgbClr val="212121"/>
                </a:solidFill>
                <a:effectLst/>
                <a:latin typeface="BlinkMacSystemFont"/>
              </a:rPr>
              <a:t>proteinuria</a:t>
            </a:r>
            <a:r>
              <a:rPr lang="de-DE" b="0" i="0" u="none" strike="noStrike" dirty="0">
                <a:solidFill>
                  <a:srgbClr val="212121"/>
                </a:solidFill>
                <a:effectLst/>
                <a:latin typeface="BlinkMacSystemFont"/>
              </a:rPr>
              <a:t> and </a:t>
            </a:r>
            <a:r>
              <a:rPr lang="de-DE" b="0" i="0" u="none" strike="noStrike" dirty="0" err="1">
                <a:solidFill>
                  <a:srgbClr val="212121"/>
                </a:solidFill>
                <a:effectLst/>
                <a:latin typeface="BlinkMacSystemFont"/>
              </a:rPr>
              <a:t>its</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maintenance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are</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important</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therapeutic</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targets</a:t>
            </a:r>
            <a:r>
              <a:rPr lang="de-DE" b="0" i="0" u="none" strike="noStrike" dirty="0">
                <a:solidFill>
                  <a:srgbClr val="212121"/>
                </a:solidFill>
                <a:effectLst/>
                <a:latin typeface="BlinkMacSystemFont"/>
              </a:rPr>
              <a:t> in FSGS, </a:t>
            </a:r>
            <a:r>
              <a:rPr lang="de-DE" b="0" i="0" u="none" strike="noStrike" dirty="0" err="1">
                <a:solidFill>
                  <a:srgbClr val="212121"/>
                </a:solidFill>
                <a:effectLst/>
                <a:latin typeface="BlinkMacSystemFont"/>
              </a:rPr>
              <a:t>with</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implications</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for</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both</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slowing</a:t>
            </a:r>
            <a:r>
              <a:rPr lang="de-DE" b="0" i="0" u="none" strike="noStrike" dirty="0">
                <a:solidFill>
                  <a:srgbClr val="212121"/>
                </a:solidFill>
                <a:effectLst/>
                <a:latin typeface="BlinkMacSystemFont"/>
              </a:rPr>
              <a:t> </a:t>
            </a:r>
            <a:r>
              <a:rPr lang="de-DE" b="0" i="0" u="none" strike="noStrike" dirty="0" err="1">
                <a:solidFill>
                  <a:srgbClr val="212121"/>
                </a:solidFill>
                <a:effectLst/>
                <a:latin typeface="BlinkMacSystemFont"/>
              </a:rPr>
              <a:t>progression</a:t>
            </a:r>
            <a:r>
              <a:rPr lang="de-DE" b="0" i="0" u="none" strike="noStrike" dirty="0">
                <a:solidFill>
                  <a:srgbClr val="212121"/>
                </a:solidFill>
                <a:effectLst/>
                <a:latin typeface="BlinkMacSystemFont"/>
              </a:rPr>
              <a:t> rate and </a:t>
            </a:r>
            <a:r>
              <a:rPr lang="de-DE" b="0" i="0" u="none" strike="noStrike" dirty="0" err="1">
                <a:solidFill>
                  <a:srgbClr val="212121"/>
                </a:solidFill>
                <a:effectLst/>
                <a:latin typeface="BlinkMacSystemFont"/>
              </a:rPr>
              <a:t>improving</a:t>
            </a:r>
            <a:r>
              <a:rPr lang="de-DE" b="0" i="0" u="none" strike="noStrike" dirty="0">
                <a:solidFill>
                  <a:srgbClr val="212121"/>
                </a:solidFill>
                <a:effectLst/>
                <a:latin typeface="BlinkMacSystemFont"/>
              </a:rPr>
              <a:t> renal </a:t>
            </a:r>
            <a:r>
              <a:rPr lang="de-DE" b="0" i="0" u="none" strike="noStrike" dirty="0" err="1">
                <a:solidFill>
                  <a:srgbClr val="212121"/>
                </a:solidFill>
                <a:effectLst/>
                <a:latin typeface="BlinkMacSystemFont"/>
              </a:rPr>
              <a:t>survival</a:t>
            </a:r>
            <a:r>
              <a:rPr lang="de-DE" b="0" i="0" u="none" strike="noStrike" dirty="0">
                <a:solidFill>
                  <a:srgbClr val="212121"/>
                </a:solidFill>
                <a:effectLst/>
                <a:latin typeface="BlinkMacSystemFont"/>
              </a:rPr>
              <a:t>.</a:t>
            </a:r>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17</a:t>
            </a:fld>
            <a:endParaRPr lang="de-DE"/>
          </a:p>
        </p:txBody>
      </p:sp>
    </p:spTree>
    <p:extLst>
      <p:ext uri="{BB962C8B-B14F-4D97-AF65-F5344CB8AC3E}">
        <p14:creationId xmlns:p14="http://schemas.microsoft.com/office/powerpoint/2010/main" val="292763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232323"/>
                </a:solidFill>
                <a:effectLst/>
                <a:latin typeface="Noto Sans" panose="020B0502040504020204" pitchFamily="34" charset="0"/>
              </a:rPr>
              <a:t>I  </a:t>
            </a:r>
            <a:r>
              <a:rPr lang="de-DE" b="1" i="0" u="none" strike="noStrike" dirty="0" err="1">
                <a:solidFill>
                  <a:srgbClr val="232323"/>
                </a:solidFill>
                <a:effectLst/>
                <a:latin typeface="Noto Sans" panose="020B0502040504020204" pitchFamily="34" charset="0"/>
              </a:rPr>
              <a:t>think</a:t>
            </a:r>
            <a:r>
              <a:rPr lang="de-DE" b="1" i="0" u="none" strike="noStrike" dirty="0">
                <a:solidFill>
                  <a:srgbClr val="232323"/>
                </a:solidFill>
                <a:effectLst/>
                <a:latin typeface="Noto Sans" panose="020B0502040504020204" pitchFamily="34" charset="0"/>
              </a:rPr>
              <a:t> </a:t>
            </a:r>
            <a:r>
              <a:rPr lang="de-DE" b="1" i="0" u="none" strike="noStrike" dirty="0" err="1">
                <a:solidFill>
                  <a:srgbClr val="232323"/>
                </a:solidFill>
                <a:effectLst/>
                <a:latin typeface="Noto Sans" panose="020B0502040504020204" pitchFamily="34" charset="0"/>
              </a:rPr>
              <a:t>there</a:t>
            </a:r>
            <a:r>
              <a:rPr lang="de-DE" b="1" i="0" u="none" strike="noStrike" dirty="0">
                <a:solidFill>
                  <a:srgbClr val="232323"/>
                </a:solidFill>
                <a:effectLst/>
                <a:latin typeface="Noto Sans" panose="020B0502040504020204" pitchFamily="34" charset="0"/>
              </a:rPr>
              <a:t> </a:t>
            </a:r>
            <a:r>
              <a:rPr lang="de-DE" b="1" i="0" u="none" strike="noStrike" dirty="0" err="1">
                <a:solidFill>
                  <a:srgbClr val="232323"/>
                </a:solidFill>
                <a:effectLst/>
                <a:latin typeface="Noto Sans" panose="020B0502040504020204" pitchFamily="34" charset="0"/>
              </a:rPr>
              <a:t>is</a:t>
            </a:r>
            <a:r>
              <a:rPr lang="de-DE" b="1" i="0" u="none" strike="noStrike" dirty="0">
                <a:solidFill>
                  <a:srgbClr val="232323"/>
                </a:solidFill>
                <a:effectLst/>
                <a:latin typeface="Noto Sans" panose="020B0502040504020204" pitchFamily="34" charset="0"/>
              </a:rPr>
              <a:t> </a:t>
            </a:r>
            <a:r>
              <a:rPr lang="de-DE" b="1" i="0" u="none" strike="noStrike" dirty="0" err="1">
                <a:solidFill>
                  <a:srgbClr val="232323"/>
                </a:solidFill>
                <a:effectLst/>
                <a:latin typeface="Noto Sans" panose="020B0502040504020204" pitchFamily="34" charset="0"/>
              </a:rPr>
              <a:t>nothing</a:t>
            </a:r>
            <a:r>
              <a:rPr lang="de-DE" b="1" i="0" u="none" strike="noStrike" dirty="0">
                <a:solidFill>
                  <a:srgbClr val="232323"/>
                </a:solidFill>
                <a:effectLst/>
                <a:latin typeface="Noto Sans" panose="020B0502040504020204" pitchFamily="34" charset="0"/>
              </a:rPr>
              <a:t>  </a:t>
            </a:r>
            <a:r>
              <a:rPr lang="de-DE" b="1" i="0" u="none" strike="noStrike" dirty="0" err="1">
                <a:solidFill>
                  <a:srgbClr val="232323"/>
                </a:solidFill>
                <a:effectLst/>
                <a:latin typeface="Noto Sans" panose="020B0502040504020204" pitchFamily="34" charset="0"/>
              </a:rPr>
              <a:t>more</a:t>
            </a:r>
            <a:r>
              <a:rPr lang="de-DE" b="1" i="0" u="none" strike="noStrike" dirty="0">
                <a:solidFill>
                  <a:srgbClr val="232323"/>
                </a:solidFill>
                <a:effectLst/>
                <a:latin typeface="Noto Sans" panose="020B0502040504020204" pitchFamily="34" charset="0"/>
              </a:rPr>
              <a:t> </a:t>
            </a:r>
            <a:r>
              <a:rPr lang="de-DE" b="1" i="0" u="none" strike="noStrike" dirty="0" err="1">
                <a:solidFill>
                  <a:srgbClr val="232323"/>
                </a:solidFill>
                <a:effectLst/>
                <a:latin typeface="Noto Sans" panose="020B0502040504020204" pitchFamily="34" charset="0"/>
              </a:rPr>
              <a:t>toxic</a:t>
            </a:r>
            <a:r>
              <a:rPr lang="de-DE" b="1" i="0" u="none" strike="noStrike" dirty="0">
                <a:solidFill>
                  <a:srgbClr val="232323"/>
                </a:solidFill>
                <a:effectLst/>
                <a:latin typeface="Noto Sans" panose="020B0502040504020204" pitchFamily="34" charset="0"/>
              </a:rPr>
              <a:t> </a:t>
            </a:r>
            <a:r>
              <a:rPr lang="de-DE" b="1" i="0" u="none" strike="noStrike" dirty="0" err="1">
                <a:solidFill>
                  <a:srgbClr val="232323"/>
                </a:solidFill>
                <a:effectLst/>
                <a:latin typeface="Noto Sans" panose="020B0502040504020204" pitchFamily="34" charset="0"/>
              </a:rPr>
              <a:t>than</a:t>
            </a:r>
            <a:r>
              <a:rPr lang="de-DE" b="1" i="0" u="none" strike="noStrike" dirty="0">
                <a:solidFill>
                  <a:srgbClr val="232323"/>
                </a:solidFill>
                <a:effectLst/>
                <a:latin typeface="Noto Sans" panose="020B0502040504020204" pitchFamily="34" charset="0"/>
              </a:rPr>
              <a:t> </a:t>
            </a:r>
            <a:r>
              <a:rPr lang="de-DE" b="1" i="0" u="none" strike="noStrike" dirty="0" err="1">
                <a:solidFill>
                  <a:srgbClr val="232323"/>
                </a:solidFill>
                <a:effectLst/>
                <a:latin typeface="Noto Sans" panose="020B0502040504020204" pitchFamily="34" charset="0"/>
              </a:rPr>
              <a:t>steroids</a:t>
            </a:r>
            <a:r>
              <a:rPr lang="de-DE" b="1" i="0" u="none" strike="noStrike" dirty="0">
                <a:solidFill>
                  <a:srgbClr val="232323"/>
                </a:solidFill>
                <a:effectLst/>
                <a:latin typeface="Noto Sans" panose="020B0502040504020204" pitchFamily="34" charset="0"/>
              </a:rPr>
              <a:t> in </a:t>
            </a:r>
            <a:r>
              <a:rPr lang="de-DE" b="1" i="0" u="none" strike="noStrike" dirty="0" err="1">
                <a:solidFill>
                  <a:srgbClr val="232323"/>
                </a:solidFill>
                <a:effectLst/>
                <a:latin typeface="Noto Sans" panose="020B0502040504020204" pitchFamily="34" charset="0"/>
              </a:rPr>
              <a:t>terms</a:t>
            </a:r>
            <a:r>
              <a:rPr lang="de-DE" b="1" i="0" u="none" strike="noStrike" dirty="0">
                <a:solidFill>
                  <a:srgbClr val="232323"/>
                </a:solidFill>
                <a:effectLst/>
                <a:latin typeface="Noto Sans" panose="020B0502040504020204" pitchFamily="34" charset="0"/>
              </a:rPr>
              <a:t> </a:t>
            </a:r>
            <a:r>
              <a:rPr lang="de-DE" b="1" i="0" u="none" strike="noStrike" dirty="0" err="1">
                <a:solidFill>
                  <a:srgbClr val="232323"/>
                </a:solidFill>
                <a:effectLst/>
                <a:latin typeface="Noto Sans" panose="020B0502040504020204" pitchFamily="34" charset="0"/>
              </a:rPr>
              <a:t>of</a:t>
            </a:r>
            <a:r>
              <a:rPr lang="de-DE" b="1" i="0" u="none" strike="noStrike" dirty="0">
                <a:solidFill>
                  <a:srgbClr val="232323"/>
                </a:solidFill>
                <a:effectLst/>
                <a:latin typeface="Noto Sans" panose="020B0502040504020204" pitchFamily="34" charset="0"/>
              </a:rPr>
              <a:t> </a:t>
            </a:r>
            <a:r>
              <a:rPr lang="de-DE" b="1" i="0" u="none" strike="noStrike" dirty="0" err="1">
                <a:solidFill>
                  <a:srgbClr val="232323"/>
                </a:solidFill>
                <a:effectLst/>
                <a:latin typeface="Noto Sans" panose="020B0502040504020204" pitchFamily="34" charset="0"/>
              </a:rPr>
              <a:t>therapeutic</a:t>
            </a:r>
            <a:r>
              <a:rPr lang="de-DE" b="1" i="0" u="none" strike="noStrike" dirty="0">
                <a:solidFill>
                  <a:srgbClr val="232323"/>
                </a:solidFill>
                <a:effectLst/>
                <a:latin typeface="Noto Sans" panose="020B0502040504020204" pitchFamily="34" charset="0"/>
              </a:rPr>
              <a:t> </a:t>
            </a:r>
            <a:r>
              <a:rPr lang="de-DE" b="1" i="0" u="none" strike="noStrike" dirty="0" err="1">
                <a:solidFill>
                  <a:srgbClr val="232323"/>
                </a:solidFill>
                <a:effectLst/>
                <a:latin typeface="Noto Sans" panose="020B0502040504020204" pitchFamily="34" charset="0"/>
              </a:rPr>
              <a:t>options</a:t>
            </a:r>
            <a:r>
              <a:rPr lang="de-DE" b="1" i="0" u="none" strike="noStrike" dirty="0">
                <a:solidFill>
                  <a:srgbClr val="232323"/>
                </a:solidFill>
                <a:effectLst/>
                <a:latin typeface="Noto Sans" panose="020B0502040504020204" pitchFamily="34" charset="0"/>
              </a:rPr>
              <a:t>. </a:t>
            </a:r>
            <a:endParaRPr lang="de-DE" b="1" dirty="0"/>
          </a:p>
          <a:p>
            <a:endParaRPr lang="de-DE" b="0" i="0" u="none" strike="noStrike" dirty="0">
              <a:solidFill>
                <a:srgbClr val="232323"/>
              </a:solidFill>
              <a:effectLst/>
              <a:latin typeface="Noto Sans" panose="020B0502040504020204" pitchFamily="34" charset="0"/>
            </a:endParaRPr>
          </a:p>
          <a:p>
            <a:r>
              <a:rPr lang="de-DE" b="0" i="0" u="none" strike="noStrike" dirty="0" err="1">
                <a:solidFill>
                  <a:srgbClr val="232323"/>
                </a:solidFill>
                <a:effectLst/>
                <a:latin typeface="Noto Sans" panose="020B0502040504020204" pitchFamily="34" charset="0"/>
              </a:rPr>
              <a:t>Regarding</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how</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long</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we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have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to</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intemtify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early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which</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pateints</a:t>
            </a:r>
            <a:r>
              <a:rPr lang="de-DE" b="0" i="0" u="none" strike="noStrike" dirty="0">
                <a:solidFill>
                  <a:srgbClr val="232323"/>
                </a:solidFill>
                <a:effectLst/>
                <a:latin typeface="Noto Sans" panose="020B0502040504020204" pitchFamily="34" charset="0"/>
              </a:rPr>
              <a:t> will </a:t>
            </a:r>
            <a:r>
              <a:rPr lang="de-DE" b="0" i="0" u="none" strike="noStrike" dirty="0" err="1">
                <a:solidFill>
                  <a:srgbClr val="232323"/>
                </a:solidFill>
                <a:effectLst/>
                <a:latin typeface="Noto Sans" panose="020B0502040504020204" pitchFamily="34" charset="0"/>
              </a:rPr>
              <a:t>respond</a:t>
            </a:r>
            <a:r>
              <a:rPr lang="de-DE" b="0" i="0" u="none" strike="noStrike" dirty="0">
                <a:solidFill>
                  <a:srgbClr val="232323"/>
                </a:solidFill>
                <a:effectLst/>
                <a:latin typeface="Noto Sans" panose="020B0502040504020204" pitchFamily="34" charset="0"/>
              </a:rPr>
              <a:t>, and </a:t>
            </a:r>
            <a:r>
              <a:rPr lang="de-DE" b="0" i="0" u="none" strike="noStrike" dirty="0" err="1">
                <a:solidFill>
                  <a:srgbClr val="232323"/>
                </a:solidFill>
                <a:effectLst/>
                <a:latin typeface="Noto Sans" panose="020B0502040504020204" pitchFamily="34" charset="0"/>
              </a:rPr>
              <a:t>this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nicely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demonstrated</a:t>
            </a:r>
            <a:r>
              <a:rPr lang="de-DE" b="0" i="0" u="none" strike="noStrike" dirty="0">
                <a:solidFill>
                  <a:srgbClr val="232323"/>
                </a:solidFill>
                <a:effectLst/>
                <a:latin typeface="Noto Sans" panose="020B0502040504020204" pitchFamily="34" charset="0"/>
              </a:rPr>
              <a:t> in a </a:t>
            </a:r>
            <a:r>
              <a:rPr lang="de-DE" b="0" i="0" u="none" strike="noStrike" dirty="0" err="1">
                <a:solidFill>
                  <a:srgbClr val="232323"/>
                </a:solidFill>
                <a:effectLst/>
                <a:latin typeface="Noto Sans" panose="020B0502040504020204" pitchFamily="34" charset="0"/>
              </a:rPr>
              <a:t>study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publishes</a:t>
            </a:r>
            <a:r>
              <a:rPr lang="de-DE" b="0" i="0" u="none" strike="noStrike" dirty="0">
                <a:solidFill>
                  <a:srgbClr val="232323"/>
                </a:solidFill>
                <a:effectLst/>
                <a:latin typeface="Noto Sans" panose="020B0502040504020204" pitchFamily="34" charset="0"/>
              </a:rPr>
              <a:t> last </a:t>
            </a:r>
            <a:r>
              <a:rPr lang="de-DE" b="0" i="0" u="none" strike="noStrike" dirty="0" err="1">
                <a:solidFill>
                  <a:srgbClr val="232323"/>
                </a:solidFill>
                <a:effectLst/>
                <a:latin typeface="Noto Sans" panose="020B0502040504020204" pitchFamily="34" charset="0"/>
              </a:rPr>
              <a:t>year</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included</a:t>
            </a:r>
            <a:r>
              <a:rPr lang="de-DE" b="0" i="0" u="none" strike="noStrike" dirty="0">
                <a:solidFill>
                  <a:srgbClr val="232323"/>
                </a:solidFill>
                <a:effectLst/>
                <a:latin typeface="Noto Sans" panose="020B0502040504020204" pitchFamily="34" charset="0"/>
              </a:rPr>
              <a:t> 70  </a:t>
            </a:r>
            <a:r>
              <a:rPr lang="de-DE" b="0" i="0" u="none" strike="noStrike" dirty="0" err="1">
                <a:solidFill>
                  <a:srgbClr val="232323"/>
                </a:solidFill>
                <a:effectLst/>
                <a:latin typeface="Noto Sans" panose="020B0502040504020204" pitchFamily="34" charset="0"/>
              </a:rPr>
              <a:t>patients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with</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primary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nephrotic</a:t>
            </a:r>
            <a:r>
              <a:rPr lang="de-DE" b="0" i="0" u="none" strike="noStrike" dirty="0">
                <a:solidFill>
                  <a:srgbClr val="232323"/>
                </a:solidFill>
                <a:effectLst/>
                <a:latin typeface="Noto Sans" panose="020B0502040504020204" pitchFamily="34" charset="0"/>
              </a:rPr>
              <a:t> FSGS  </a:t>
            </a:r>
            <a:r>
              <a:rPr lang="de-DE" b="0" i="0" u="none" strike="noStrike" dirty="0" err="1">
                <a:solidFill>
                  <a:srgbClr val="232323"/>
                </a:solidFill>
                <a:effectLst/>
                <a:latin typeface="Noto Sans" panose="020B0502040504020204" pitchFamily="34" charset="0"/>
              </a:rPr>
              <a:t>patients</a:t>
            </a:r>
            <a:r>
              <a:rPr lang="de-DE" b="0" i="0" u="none" strike="noStrike" dirty="0">
                <a:solidFill>
                  <a:srgbClr val="232323"/>
                </a:solidFill>
                <a:effectLst/>
                <a:latin typeface="Noto Sans" panose="020B0502040504020204" pitchFamily="34" charset="0"/>
              </a:rPr>
              <a:t>  in </a:t>
            </a:r>
            <a:r>
              <a:rPr lang="de-DE" b="0" i="0" u="none" strike="noStrike" dirty="0" err="1">
                <a:solidFill>
                  <a:srgbClr val="232323"/>
                </a:solidFill>
                <a:effectLst/>
                <a:latin typeface="Noto Sans" panose="020B0502040504020204" pitchFamily="34" charset="0"/>
              </a:rPr>
              <a:t>this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study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they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found</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that</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we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suggest</a:t>
            </a:r>
            <a:r>
              <a:rPr lang="de-DE" b="0" i="0" u="none" strike="noStrike" dirty="0">
                <a:solidFill>
                  <a:srgbClr val="232323"/>
                </a:solidFill>
                <a:effectLst/>
                <a:latin typeface="Noto Sans" panose="020B0502040504020204" pitchFamily="34" charset="0"/>
              </a:rPr>
              <a:t> in </a:t>
            </a:r>
            <a:r>
              <a:rPr lang="de-DE" b="0" i="0" u="none" strike="noStrike" dirty="0" err="1">
                <a:solidFill>
                  <a:srgbClr val="232323"/>
                </a:solidFill>
                <a:effectLst/>
                <a:latin typeface="Noto Sans" panose="020B0502040504020204" pitchFamily="34" charset="0"/>
              </a:rPr>
              <a:t>ptients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with</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less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tha</a:t>
            </a:r>
            <a:r>
              <a:rPr lang="de-DE" b="0" i="0" u="none" strike="noStrike" dirty="0">
                <a:solidFill>
                  <a:srgbClr val="232323"/>
                </a:solidFill>
                <a:effectLst/>
                <a:latin typeface="Noto Sans" panose="020B0502040504020204" pitchFamily="34" charset="0"/>
              </a:rPr>
              <a:t>  20% </a:t>
            </a:r>
            <a:r>
              <a:rPr lang="de-DE" b="0" i="0" u="none" strike="noStrike" dirty="0" err="1">
                <a:solidFill>
                  <a:srgbClr val="232323"/>
                </a:solidFill>
                <a:effectLst/>
                <a:latin typeface="Noto Sans" panose="020B0502040504020204" pitchFamily="34" charset="0"/>
              </a:rPr>
              <a:t>reduction</a:t>
            </a:r>
            <a:r>
              <a:rPr lang="de-DE" b="0" i="0" u="none" strike="noStrike" dirty="0">
                <a:solidFill>
                  <a:srgbClr val="232323"/>
                </a:solidFill>
                <a:effectLst/>
                <a:latin typeface="Noto Sans" panose="020B0502040504020204" pitchFamily="34" charset="0"/>
              </a:rPr>
              <a:t>  in  </a:t>
            </a:r>
            <a:r>
              <a:rPr lang="de-DE" b="0" i="0" u="none" strike="noStrike" dirty="0" err="1">
                <a:solidFill>
                  <a:srgbClr val="232323"/>
                </a:solidFill>
                <a:effectLst/>
                <a:latin typeface="Noto Sans" panose="020B0502040504020204" pitchFamily="34" charset="0"/>
              </a:rPr>
              <a:t>proteinuria</a:t>
            </a:r>
            <a:r>
              <a:rPr lang="de-DE" b="0" i="0" u="none" strike="noStrike" dirty="0">
                <a:solidFill>
                  <a:srgbClr val="232323"/>
                </a:solidFill>
                <a:effectLst/>
                <a:latin typeface="Noto Sans" panose="020B0502040504020204" pitchFamily="34" charset="0"/>
              </a:rPr>
              <a:t> </a:t>
            </a:r>
          </a:p>
        </p:txBody>
      </p:sp>
      <p:sp>
        <p:nvSpPr>
          <p:cNvPr id="4" name="Foliennummernplatzhalter 3"/>
          <p:cNvSpPr>
            <a:spLocks noGrp="1"/>
          </p:cNvSpPr>
          <p:nvPr>
            <p:ph type="sldNum" sz="quarter" idx="5"/>
          </p:nvPr>
        </p:nvSpPr>
        <p:spPr/>
        <p:txBody>
          <a:bodyPr/>
          <a:lstStyle/>
          <a:p>
            <a:fld id="{431E83DA-0237-1849-961B-72E90515025B}" type="slidenum">
              <a:rPr lang="de-DE" smtClean="0"/>
              <a:t>18</a:t>
            </a:fld>
            <a:endParaRPr lang="de-DE"/>
          </a:p>
        </p:txBody>
      </p:sp>
    </p:spTree>
    <p:extLst>
      <p:ext uri="{BB962C8B-B14F-4D97-AF65-F5344CB8AC3E}">
        <p14:creationId xmlns:p14="http://schemas.microsoft.com/office/powerpoint/2010/main" val="1850745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err="1">
                <a:effectLst/>
                <a:latin typeface="AdvOT7bedbc7e"/>
              </a:rPr>
              <a:t>Inntended</a:t>
            </a:r>
            <a:r>
              <a:rPr lang="de-DE" sz="1800" dirty="0">
                <a:effectLst/>
                <a:latin typeface="AdvOT7bedbc7e"/>
              </a:rPr>
              <a:t> </a:t>
            </a:r>
            <a:r>
              <a:rPr lang="de-DE" sz="1800" dirty="0" err="1">
                <a:effectLst/>
                <a:latin typeface="AdvOT7bedbc7e"/>
              </a:rPr>
              <a:t>to</a:t>
            </a:r>
            <a:r>
              <a:rPr lang="de-DE" sz="1800" dirty="0">
                <a:effectLst/>
                <a:latin typeface="AdvOT7bedbc7e"/>
              </a:rPr>
              <a:t> </a:t>
            </a:r>
            <a:endParaRPr lang="de-DE" dirty="0"/>
          </a:p>
          <a:p>
            <a:endParaRPr lang="de-DE" dirty="0"/>
          </a:p>
          <a:p>
            <a:pPr marL="171450" indent="-171450">
              <a:buFont typeface="Arial" panose="020B0604020202020204" pitchFamily="34" charset="0"/>
              <a:buChar char="•"/>
            </a:pP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a:t>
            </a:r>
            <a:r>
              <a:rPr lang="de-DE" b="1" i="0" u="none" strike="noStrike" dirty="0" err="1">
                <a:solidFill>
                  <a:srgbClr val="222222"/>
                </a:solidFill>
                <a:effectLst/>
                <a:latin typeface="Harding"/>
              </a:rPr>
              <a:t>remove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or</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inhibit</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the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action</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of</a:t>
            </a:r>
            <a:r>
              <a:rPr lang="de-DE" b="0" i="0" u="none" strike="noStrike" dirty="0">
                <a:solidFill>
                  <a:srgbClr val="222222"/>
                </a:solidFill>
                <a:effectLst/>
                <a:latin typeface="Harding"/>
              </a:rPr>
              <a:t> putative </a:t>
            </a:r>
            <a:r>
              <a:rPr lang="de-DE" b="0" i="0" u="none" strike="noStrike" dirty="0" err="1">
                <a:solidFill>
                  <a:srgbClr val="222222"/>
                </a:solidFill>
                <a:effectLst/>
                <a:latin typeface="Harding"/>
              </a:rPr>
              <a:t>permeability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factor</a:t>
            </a:r>
            <a:r>
              <a:rPr lang="de-DE" b="0" i="0" u="none" strike="noStrike" dirty="0">
                <a:solidFill>
                  <a:srgbClr val="222222"/>
                </a:solidFill>
                <a:effectLst/>
                <a:latin typeface="Harding"/>
              </a:rPr>
              <a:t>(s) </a:t>
            </a:r>
            <a:r>
              <a:rPr lang="de-DE" b="0" i="0" u="none" strike="noStrike" dirty="0" err="1">
                <a:solidFill>
                  <a:srgbClr val="222222"/>
                </a:solidFill>
                <a:effectLst/>
                <a:latin typeface="Harding"/>
              </a:rPr>
              <a:t>underlying</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ppfFSGS</a:t>
            </a:r>
            <a:r>
              <a:rPr lang="de-DE" b="0" i="0" u="none" strike="noStrike" dirty="0">
                <a:solidFill>
                  <a:srgbClr val="222222"/>
                </a:solidFill>
                <a:effectLst/>
                <a:latin typeface="Harding"/>
              </a:rPr>
              <a:t>. </a:t>
            </a:r>
            <a:endParaRPr lang="de-DE" b="1" i="0" u="none" strike="noStrike" dirty="0">
              <a:solidFill>
                <a:srgbClr val="222222"/>
              </a:solidFill>
              <a:effectLst/>
              <a:latin typeface="Harding"/>
            </a:endParaRPr>
          </a:p>
          <a:p>
            <a:pPr marL="171450" indent="-171450">
              <a:buFont typeface="Arial" panose="020B0604020202020204" pitchFamily="34" charset="0"/>
              <a:buChar char="•"/>
            </a:pPr>
            <a:r>
              <a:rPr lang="de-DE" b="1" i="0" u="none" strike="noStrike" dirty="0" err="1">
                <a:solidFill>
                  <a:srgbClr val="222222"/>
                </a:solidFill>
                <a:effectLst/>
                <a:latin typeface="Harding"/>
              </a:rPr>
              <a:t>to</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interfere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with</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the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innate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or</a:t>
            </a:r>
            <a:r>
              <a:rPr lang="de-DE" b="1" i="0" u="none" strike="noStrike" dirty="0">
                <a:solidFill>
                  <a:srgbClr val="222222"/>
                </a:solidFill>
                <a:effectLst/>
                <a:latin typeface="Harding"/>
              </a:rPr>
              <a:t> adaptive immune </a:t>
            </a:r>
            <a:r>
              <a:rPr lang="de-DE" b="1" i="0" u="none" strike="noStrike" dirty="0" err="1">
                <a:solidFill>
                  <a:srgbClr val="222222"/>
                </a:solidFill>
                <a:effectLst/>
                <a:latin typeface="Harding"/>
              </a:rPr>
              <a:t>response</a:t>
            </a:r>
            <a:r>
              <a:rPr lang="de-DE" b="1" i="0" u="none" strike="noStrike" dirty="0">
                <a:solidFill>
                  <a:srgbClr val="222222"/>
                </a:solidFill>
                <a:effectLst/>
                <a:latin typeface="Harding"/>
              </a:rPr>
              <a:t> and </a:t>
            </a:r>
            <a:r>
              <a:rPr lang="de-DE" b="1" i="0" u="none" strike="noStrike" dirty="0" err="1">
                <a:solidFill>
                  <a:srgbClr val="222222"/>
                </a:solidFill>
                <a:effectLst/>
                <a:latin typeface="Harding"/>
              </a:rPr>
              <a:t>suppress</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formation</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of</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the</a:t>
            </a:r>
            <a:r>
              <a:rPr lang="de-DE" b="1" i="0" u="none" strike="noStrike" dirty="0">
                <a:solidFill>
                  <a:srgbClr val="222222"/>
                </a:solidFill>
                <a:effectLst/>
                <a:latin typeface="Harding"/>
              </a:rPr>
              <a:t> putativ</a:t>
            </a:r>
            <a:r>
              <a:rPr lang="de-DE" b="0" i="0" u="none" strike="noStrike" dirty="0">
                <a:solidFill>
                  <a:srgbClr val="222222"/>
                </a:solidFill>
                <a:effectLst/>
                <a:latin typeface="Harding"/>
              </a:rPr>
              <a:t>e </a:t>
            </a:r>
            <a:r>
              <a:rPr lang="de-DE" b="0" i="0" u="none" strike="noStrike" dirty="0" err="1">
                <a:solidFill>
                  <a:srgbClr val="222222"/>
                </a:solidFill>
                <a:effectLst/>
                <a:latin typeface="Harding"/>
              </a:rPr>
              <a:t>permeability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factor</a:t>
            </a:r>
            <a:r>
              <a:rPr lang="de-DE" b="0" i="0" u="none" strike="noStrike" dirty="0">
                <a:solidFill>
                  <a:srgbClr val="222222"/>
                </a:solidFill>
                <a:effectLst/>
                <a:latin typeface="Harding"/>
              </a:rPr>
              <a:t>(s)</a:t>
            </a:r>
          </a:p>
          <a:p>
            <a:pPr marL="171450" indent="-171450">
              <a:buFont typeface="Arial" panose="020B0604020202020204" pitchFamily="34" charset="0"/>
              <a:buChar char="•"/>
            </a:pPr>
            <a:r>
              <a:rPr lang="de-DE" b="1" i="0" u="none" strike="noStrike" dirty="0" err="1">
                <a:solidFill>
                  <a:srgbClr val="222222"/>
                </a:solidFill>
                <a:effectLst/>
                <a:latin typeface="Harding"/>
              </a:rPr>
              <a:t>to</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correct</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the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haemodynamic</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abnormalities</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that</a:t>
            </a:r>
            <a:r>
              <a:rPr lang="de-DE" b="0" i="0" u="none" strike="noStrike" dirty="0">
                <a:solidFill>
                  <a:srgbClr val="222222"/>
                </a:solidFill>
                <a:effectLst/>
                <a:latin typeface="Harding"/>
              </a:rPr>
              <a:t> promote </a:t>
            </a:r>
            <a:r>
              <a:rPr lang="de-DE" b="0" i="0" u="none" strike="noStrike" dirty="0" err="1">
                <a:solidFill>
                  <a:srgbClr val="222222"/>
                </a:solidFill>
                <a:effectLst/>
                <a:latin typeface="Harding"/>
              </a:rPr>
              <a:t>podocyte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shear</a:t>
            </a:r>
            <a:r>
              <a:rPr lang="de-DE" b="0" i="0" u="none" strike="noStrike" dirty="0">
                <a:solidFill>
                  <a:srgbClr val="222222"/>
                </a:solidFill>
                <a:effectLst/>
                <a:latin typeface="Harding"/>
              </a:rPr>
              <a:t> stress, </a:t>
            </a:r>
          </a:p>
          <a:p>
            <a:pPr marL="171450" indent="-171450">
              <a:buFont typeface="Arial" panose="020B0604020202020204" pitchFamily="34" charset="0"/>
              <a:buChar char="•"/>
            </a:pPr>
            <a:r>
              <a:rPr lang="de-DE" b="1" i="0" u="none" strike="noStrike" dirty="0" err="1">
                <a:solidFill>
                  <a:srgbClr val="222222"/>
                </a:solidFill>
                <a:effectLst/>
                <a:latin typeface="Harding"/>
              </a:rPr>
              <a:t>developed</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to</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correct</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or</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ameliorate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the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injurious</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effects</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of</a:t>
            </a:r>
            <a:r>
              <a:rPr lang="de-DE" b="1" i="0" u="none" strike="noStrike" dirty="0">
                <a:solidFill>
                  <a:srgbClr val="222222"/>
                </a:solidFill>
                <a:effectLst/>
                <a:latin typeface="Harding"/>
              </a:rPr>
              <a:t> a </a:t>
            </a:r>
            <a:r>
              <a:rPr lang="de-DE" b="1" i="0" u="none" strike="noStrike" dirty="0" err="1">
                <a:solidFill>
                  <a:srgbClr val="222222"/>
                </a:solidFill>
                <a:effectLst/>
                <a:latin typeface="Harding"/>
              </a:rPr>
              <a:t>genetic</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mutation</a:t>
            </a:r>
            <a:r>
              <a:rPr lang="de-DE" b="1" i="0" u="none" strike="noStrike" dirty="0">
                <a:solidFill>
                  <a:srgbClr val="222222"/>
                </a:solidFill>
                <a:effectLst/>
                <a:latin typeface="Harding"/>
              </a:rPr>
              <a:t> on </a:t>
            </a:r>
            <a:r>
              <a:rPr lang="de-DE" b="1" i="0" u="none" strike="noStrike" dirty="0" err="1">
                <a:solidFill>
                  <a:srgbClr val="222222"/>
                </a:solidFill>
                <a:effectLst/>
                <a:latin typeface="Harding"/>
              </a:rPr>
              <a:t>podocyte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or</a:t>
            </a:r>
            <a:r>
              <a:rPr lang="de-DE" b="1" i="0" u="none" strike="noStrike" dirty="0">
                <a:solidFill>
                  <a:srgbClr val="222222"/>
                </a:solidFill>
                <a:effectLst/>
                <a:latin typeface="Harding"/>
              </a:rPr>
              <a:t> GBM </a:t>
            </a:r>
            <a:r>
              <a:rPr lang="de-DE" b="1" i="0" u="none" strike="noStrike" dirty="0" err="1">
                <a:solidFill>
                  <a:srgbClr val="222222"/>
                </a:solidFill>
                <a:effectLst/>
                <a:latin typeface="Harding"/>
              </a:rPr>
              <a:t>structure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or</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function</a:t>
            </a:r>
            <a:r>
              <a:rPr lang="de-DE" b="1" i="0" u="none" strike="noStrike" dirty="0">
                <a:solidFill>
                  <a:srgbClr val="222222"/>
                </a:solidFill>
                <a:effectLst/>
                <a:latin typeface="Harding"/>
              </a:rPr>
              <a:t>.</a:t>
            </a:r>
            <a:endParaRPr lang="de-DE" b="1" dirty="0"/>
          </a:p>
        </p:txBody>
      </p:sp>
      <p:sp>
        <p:nvSpPr>
          <p:cNvPr id="4" name="Foliennummernplatzhalter 3"/>
          <p:cNvSpPr>
            <a:spLocks noGrp="1"/>
          </p:cNvSpPr>
          <p:nvPr>
            <p:ph type="sldNum" sz="quarter" idx="5"/>
          </p:nvPr>
        </p:nvSpPr>
        <p:spPr/>
        <p:txBody>
          <a:bodyPr/>
          <a:lstStyle/>
          <a:p>
            <a:fld id="{431E83DA-0237-1849-961B-72E90515025B}" type="slidenum">
              <a:rPr lang="de-DE" smtClean="0"/>
              <a:t>19</a:t>
            </a:fld>
            <a:endParaRPr lang="de-DE"/>
          </a:p>
        </p:txBody>
      </p:sp>
    </p:spTree>
    <p:extLst>
      <p:ext uri="{BB962C8B-B14F-4D97-AF65-F5344CB8AC3E}">
        <p14:creationId xmlns:p14="http://schemas.microsoft.com/office/powerpoint/2010/main" val="1911098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algn="ctr" defTabSz="990600" eaLnBrk="0" hangingPunct="0">
              <a:defRPr sz="2800">
                <a:solidFill>
                  <a:schemeClr val="bg1"/>
                </a:solidFill>
                <a:latin typeface="Arial" charset="0"/>
                <a:ea typeface="ＭＳ Ｐゴシック" charset="0"/>
                <a:cs typeface="ＭＳ Ｐゴシック" charset="0"/>
              </a:defRPr>
            </a:lvl1pPr>
            <a:lvl2pPr marL="742950" indent="-285750" algn="ctr" defTabSz="990600" eaLnBrk="0" hangingPunct="0">
              <a:defRPr sz="2800">
                <a:solidFill>
                  <a:schemeClr val="bg1"/>
                </a:solidFill>
                <a:latin typeface="Arial" charset="0"/>
                <a:ea typeface="ＭＳ Ｐゴシック" charset="0"/>
              </a:defRPr>
            </a:lvl2pPr>
            <a:lvl3pPr marL="1143000" indent="-228600" algn="ctr" defTabSz="990600" eaLnBrk="0" hangingPunct="0">
              <a:defRPr sz="2800">
                <a:solidFill>
                  <a:schemeClr val="bg1"/>
                </a:solidFill>
                <a:latin typeface="Arial" charset="0"/>
                <a:ea typeface="ＭＳ Ｐゴシック" charset="0"/>
              </a:defRPr>
            </a:lvl3pPr>
            <a:lvl4pPr marL="1600200" indent="-228600" algn="ctr" defTabSz="990600" eaLnBrk="0" hangingPunct="0">
              <a:defRPr sz="2800">
                <a:solidFill>
                  <a:schemeClr val="bg1"/>
                </a:solidFill>
                <a:latin typeface="Arial" charset="0"/>
                <a:ea typeface="ＭＳ Ｐゴシック" charset="0"/>
              </a:defRPr>
            </a:lvl4pPr>
            <a:lvl5pPr marL="2057400" indent="-228600" algn="ctr" defTabSz="990600" eaLnBrk="0" hangingPunct="0">
              <a:defRPr sz="2800">
                <a:solidFill>
                  <a:schemeClr val="bg1"/>
                </a:solidFill>
                <a:latin typeface="Arial" charset="0"/>
                <a:ea typeface="ＭＳ Ｐゴシック" charset="0"/>
              </a:defRPr>
            </a:lvl5pPr>
            <a:lvl6pPr marL="2514600" indent="-228600" algn="ctr" defTabSz="990600"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defTabSz="990600"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defTabSz="990600"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defTabSz="990600" eaLnBrk="0" fontAlgn="base" hangingPunct="0">
              <a:spcBef>
                <a:spcPct val="0"/>
              </a:spcBef>
              <a:spcAft>
                <a:spcPct val="0"/>
              </a:spcAft>
              <a:defRPr sz="2800">
                <a:solidFill>
                  <a:schemeClr val="bg1"/>
                </a:solidFill>
                <a:latin typeface="Arial" charset="0"/>
                <a:ea typeface="ＭＳ Ｐゴシック" charset="0"/>
              </a:defRPr>
            </a:lvl9pPr>
          </a:lstStyle>
          <a:p>
            <a:pPr algn="r" eaLnBrk="1" hangingPunct="1"/>
            <a:fld id="{5B896038-3A2C-3445-A530-4E3CA81BA044}" type="slidenum">
              <a:rPr lang="de-DE" sz="1300">
                <a:solidFill>
                  <a:prstClr val="black"/>
                </a:solidFill>
              </a:rPr>
              <a:pPr algn="r" eaLnBrk="1" hangingPunct="1"/>
              <a:t>20</a:t>
            </a:fld>
            <a:endParaRPr lang="de-DE" sz="1300">
              <a:solidFill>
                <a:prstClr val="black"/>
              </a:solidFill>
            </a:endParaRPr>
          </a:p>
        </p:txBody>
      </p:sp>
      <p:sp>
        <p:nvSpPr>
          <p:cNvPr id="889859" name="Rectangle 1026"/>
          <p:cNvSpPr>
            <a:spLocks noGrp="1" noRot="1" noChangeAspect="1" noChangeArrowheads="1"/>
          </p:cNvSpPr>
          <p:nvPr>
            <p:ph type="sldImg"/>
          </p:nvPr>
        </p:nvSpPr>
        <p:spPr bwMode="auto">
          <a:xfrm>
            <a:off x="139700" y="768350"/>
            <a:ext cx="6819900" cy="38369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89860" name="Rectangle 1027"/>
          <p:cNvSpPr>
            <a:spLocks noGrp="1" noChangeArrowheads="1"/>
          </p:cNvSpPr>
          <p:nvPr>
            <p:ph type="body" idx="1"/>
          </p:nvPr>
        </p:nvSpPr>
        <p:spPr bwMode="auto">
          <a:xfrm>
            <a:off x="709613" y="4860925"/>
            <a:ext cx="5680075" cy="46053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9048" tIns="49524" rIns="99048" bIns="49524"/>
          <a:lstStyle/>
          <a:p>
            <a:pPr eaLnBrk="1" hangingPunct="1"/>
            <a:r>
              <a:rPr lang="de-DE" dirty="0" err="1">
                <a:latin typeface="Arial" charset="0"/>
              </a:rPr>
              <a:t>Inactivate</a:t>
            </a:r>
            <a:r>
              <a:rPr lang="de-DE" dirty="0">
                <a:latin typeface="Arial" charset="0"/>
              </a:rPr>
              <a:t> –</a:t>
            </a:r>
            <a:r>
              <a:rPr lang="de-DE" dirty="0" err="1">
                <a:latin typeface="Arial" charset="0"/>
              </a:rPr>
              <a:t>knocked</a:t>
            </a:r>
            <a:r>
              <a:rPr lang="de-DE" dirty="0">
                <a:latin typeface="Arial" charset="0"/>
              </a:rPr>
              <a:t> down </a:t>
            </a:r>
            <a:r>
              <a:rPr lang="de-DE" dirty="0" err="1">
                <a:latin typeface="Arial" charset="0"/>
              </a:rPr>
              <a:t>the</a:t>
            </a:r>
            <a:r>
              <a:rPr lang="de-DE" dirty="0">
                <a:latin typeface="Arial" charset="0"/>
              </a:rPr>
              <a:t> </a:t>
            </a:r>
            <a:r>
              <a:rPr lang="de-DE" dirty="0" err="1">
                <a:latin typeface="Arial" charset="0"/>
              </a:rPr>
              <a:t>expression</a:t>
            </a:r>
            <a:r>
              <a:rPr lang="de-DE" dirty="0">
                <a:latin typeface="Arial" charset="0"/>
              </a:rPr>
              <a:t> </a:t>
            </a:r>
            <a:r>
              <a:rPr lang="de-DE" dirty="0" err="1">
                <a:latin typeface="Arial" charset="0"/>
              </a:rPr>
              <a:t>of</a:t>
            </a:r>
            <a:r>
              <a:rPr lang="de-DE" dirty="0">
                <a:latin typeface="Arial" charset="0"/>
              </a:rPr>
              <a:t> GR in epithelial </a:t>
            </a:r>
            <a:r>
              <a:rPr lang="de-DE" dirty="0" err="1">
                <a:latin typeface="Arial" charset="0"/>
              </a:rPr>
              <a:t>cells</a:t>
            </a:r>
            <a:r>
              <a:rPr lang="de-DE" dirty="0">
                <a:latin typeface="Arial" charset="0"/>
              </a:rPr>
              <a:t> </a:t>
            </a:r>
            <a:r>
              <a:rPr lang="de-DE" dirty="0" err="1">
                <a:latin typeface="Arial" charset="0"/>
              </a:rPr>
              <a:t>of</a:t>
            </a:r>
            <a:r>
              <a:rPr lang="de-DE" dirty="0">
                <a:latin typeface="Arial" charset="0"/>
              </a:rPr>
              <a:t>  </a:t>
            </a:r>
            <a:r>
              <a:rPr lang="de-DE" dirty="0" err="1">
                <a:latin typeface="Arial" charset="0"/>
              </a:rPr>
              <a:t>the</a:t>
            </a:r>
            <a:r>
              <a:rPr lang="de-DE" dirty="0">
                <a:latin typeface="Arial" charset="0"/>
              </a:rPr>
              <a:t> </a:t>
            </a:r>
            <a:r>
              <a:rPr lang="de-DE" dirty="0" err="1">
                <a:latin typeface="Arial" charset="0"/>
              </a:rPr>
              <a:t>kidney</a:t>
            </a:r>
            <a:endParaRPr lang="de-DE" dirty="0">
              <a:latin typeface="Arial" charset="0"/>
            </a:endParaRPr>
          </a:p>
          <a:p>
            <a:pPr eaLnBrk="1" hangingPunct="1"/>
            <a:endParaRPr lang="de-DE" dirty="0">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rial" charset="0"/>
              </a:rPr>
              <a:t>Next </a:t>
            </a:r>
            <a:r>
              <a:rPr lang="de-DE" dirty="0" err="1">
                <a:latin typeface="Arial" charset="0"/>
              </a:rPr>
              <a:t>we</a:t>
            </a:r>
            <a:r>
              <a:rPr lang="de-DE" dirty="0">
                <a:latin typeface="Arial" charset="0"/>
              </a:rPr>
              <a:t> </a:t>
            </a:r>
            <a:r>
              <a:rPr lang="de-DE" dirty="0" err="1">
                <a:latin typeface="Arial" charset="0"/>
              </a:rPr>
              <a:t>looked</a:t>
            </a:r>
            <a:r>
              <a:rPr lang="de-DE" dirty="0">
                <a:latin typeface="Arial" charset="0"/>
              </a:rPr>
              <a:t> </a:t>
            </a:r>
            <a:r>
              <a:rPr lang="de-DE" dirty="0" err="1">
                <a:latin typeface="Arial" charset="0"/>
              </a:rPr>
              <a:t>for</a:t>
            </a:r>
            <a:r>
              <a:rPr lang="de-DE" dirty="0">
                <a:latin typeface="Arial" charset="0"/>
              </a:rPr>
              <a:t> a </a:t>
            </a:r>
            <a:r>
              <a:rPr lang="de-DE" dirty="0" err="1">
                <a:latin typeface="Arial" charset="0"/>
              </a:rPr>
              <a:t>good</a:t>
            </a:r>
            <a:r>
              <a:rPr lang="de-DE" dirty="0">
                <a:latin typeface="Arial" charset="0"/>
              </a:rPr>
              <a:t> </a:t>
            </a:r>
            <a:r>
              <a:rPr lang="de-DE" dirty="0" err="1">
                <a:latin typeface="Arial" charset="0"/>
              </a:rPr>
              <a:t>mouse</a:t>
            </a:r>
            <a:r>
              <a:rPr lang="de-DE" dirty="0">
                <a:latin typeface="Arial" charset="0"/>
              </a:rPr>
              <a:t> </a:t>
            </a:r>
            <a:r>
              <a:rPr lang="de-DE" dirty="0" err="1">
                <a:latin typeface="Arial" charset="0"/>
              </a:rPr>
              <a:t>model</a:t>
            </a:r>
            <a:r>
              <a:rPr lang="de-DE" dirty="0">
                <a:latin typeface="Arial" charset="0"/>
              </a:rPr>
              <a:t> </a:t>
            </a:r>
            <a:r>
              <a:rPr lang="de-DE" dirty="0" err="1">
                <a:latin typeface="Arial" charset="0"/>
              </a:rPr>
              <a:t>of</a:t>
            </a:r>
            <a:r>
              <a:rPr lang="de-DE" dirty="0">
                <a:latin typeface="Arial" charset="0"/>
              </a:rPr>
              <a:t> MCD/FSGS : , protein-</a:t>
            </a:r>
            <a:r>
              <a:rPr lang="de-DE" dirty="0" err="1">
                <a:latin typeface="Arial" charset="0"/>
              </a:rPr>
              <a:t>overload</a:t>
            </a:r>
            <a:r>
              <a:rPr lang="de-DE" dirty="0">
                <a:latin typeface="Arial" charset="0"/>
              </a:rPr>
              <a:t> </a:t>
            </a:r>
            <a:r>
              <a:rPr lang="de-DE" dirty="0" err="1">
                <a:latin typeface="Arial" charset="0"/>
              </a:rPr>
              <a:t>is</a:t>
            </a:r>
            <a:r>
              <a:rPr lang="de-DE" dirty="0">
                <a:latin typeface="Arial" charset="0"/>
              </a:rPr>
              <a:t> a </a:t>
            </a:r>
            <a:r>
              <a:rPr lang="de-DE" dirty="0" err="1">
                <a:latin typeface="Arial" charset="0"/>
              </a:rPr>
              <a:t>good</a:t>
            </a:r>
            <a:r>
              <a:rPr lang="de-DE" baseline="0" dirty="0">
                <a:latin typeface="Arial" charset="0"/>
              </a:rPr>
              <a:t> </a:t>
            </a:r>
            <a:r>
              <a:rPr lang="de-DE" baseline="0" dirty="0" err="1">
                <a:latin typeface="Arial" charset="0"/>
              </a:rPr>
              <a:t>model</a:t>
            </a:r>
            <a:r>
              <a:rPr lang="de-DE" baseline="0" dirty="0">
                <a:latin typeface="Arial" charset="0"/>
              </a:rPr>
              <a:t> </a:t>
            </a:r>
            <a:r>
              <a:rPr lang="de-DE" baseline="0" dirty="0" err="1">
                <a:latin typeface="Arial" charset="0"/>
              </a:rPr>
              <a:t>that</a:t>
            </a:r>
            <a:r>
              <a:rPr lang="de-DE" baseline="0" dirty="0">
                <a:latin typeface="Arial" charset="0"/>
              </a:rPr>
              <a:t> </a:t>
            </a:r>
            <a:r>
              <a:rPr lang="de-DE" baseline="0" dirty="0" err="1">
                <a:latin typeface="Arial" charset="0"/>
              </a:rPr>
              <a:t>results</a:t>
            </a:r>
            <a:r>
              <a:rPr lang="de-DE" baseline="0" dirty="0">
                <a:latin typeface="Arial" charset="0"/>
              </a:rPr>
              <a:t> in reversible </a:t>
            </a:r>
            <a:r>
              <a:rPr lang="de-DE" baseline="0" dirty="0" err="1">
                <a:latin typeface="Arial" charset="0"/>
              </a:rPr>
              <a:t>proteinuria</a:t>
            </a:r>
            <a:r>
              <a:rPr lang="de-DE" baseline="0" dirty="0">
                <a:latin typeface="Arial" charset="0"/>
              </a:rPr>
              <a:t>, reversible </a:t>
            </a:r>
            <a:r>
              <a:rPr lang="de-DE" baseline="0" dirty="0" err="1">
                <a:latin typeface="Arial" charset="0"/>
              </a:rPr>
              <a:t>foot-process</a:t>
            </a:r>
            <a:r>
              <a:rPr lang="de-DE" baseline="0" dirty="0">
                <a:latin typeface="Arial" charset="0"/>
              </a:rPr>
              <a:t> </a:t>
            </a:r>
            <a:r>
              <a:rPr lang="de-DE" baseline="0" dirty="0" err="1">
                <a:latin typeface="Arial" charset="0"/>
              </a:rPr>
              <a:t>effacement</a:t>
            </a:r>
            <a:r>
              <a:rPr lang="de-DE" baseline="0" dirty="0">
                <a:latin typeface="Arial" charset="0"/>
              </a:rPr>
              <a:t> , partial </a:t>
            </a:r>
            <a:r>
              <a:rPr lang="de-DE" baseline="0" dirty="0" err="1">
                <a:latin typeface="Arial" charset="0"/>
              </a:rPr>
              <a:t>steroid</a:t>
            </a:r>
            <a:r>
              <a:rPr lang="de-DE" baseline="0" dirty="0">
                <a:latin typeface="Arial" charset="0"/>
              </a:rPr>
              <a:t> </a:t>
            </a:r>
            <a:r>
              <a:rPr lang="de-DE" baseline="0" dirty="0" err="1">
                <a:latin typeface="Arial" charset="0"/>
              </a:rPr>
              <a:t>responsiveness</a:t>
            </a:r>
            <a:r>
              <a:rPr lang="de-DE" baseline="0" dirty="0">
                <a:latin typeface="Arial" charset="0"/>
              </a:rPr>
              <a:t> </a:t>
            </a:r>
            <a:endParaRPr lang="de-DE" dirty="0">
              <a:latin typeface="Arial" charset="0"/>
            </a:endParaRPr>
          </a:p>
          <a:p>
            <a:pPr eaLnBrk="1" hangingPunct="1"/>
            <a:endParaRPr lang="de-DE" dirty="0">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latin typeface="Arial" charset="0"/>
              </a:rPr>
              <a:t>What</a:t>
            </a:r>
            <a:r>
              <a:rPr lang="de-DE" dirty="0">
                <a:latin typeface="Arial" charset="0"/>
              </a:rPr>
              <a:t> </a:t>
            </a:r>
            <a:r>
              <a:rPr lang="de-DE" dirty="0" err="1">
                <a:latin typeface="Arial" charset="0"/>
              </a:rPr>
              <a:t>happens</a:t>
            </a:r>
            <a:r>
              <a:rPr lang="de-DE" dirty="0">
                <a:latin typeface="Arial" charset="0"/>
              </a:rPr>
              <a:t> </a:t>
            </a:r>
            <a:r>
              <a:rPr lang="de-DE" dirty="0" err="1">
                <a:latin typeface="Arial" charset="0"/>
              </a:rPr>
              <a:t>if</a:t>
            </a:r>
            <a:r>
              <a:rPr lang="de-DE" dirty="0">
                <a:latin typeface="Arial" charset="0"/>
              </a:rPr>
              <a:t> </a:t>
            </a:r>
            <a:r>
              <a:rPr lang="de-DE" dirty="0" err="1">
                <a:latin typeface="Arial" charset="0"/>
              </a:rPr>
              <a:t>we</a:t>
            </a:r>
            <a:r>
              <a:rPr lang="de-DE" dirty="0">
                <a:latin typeface="Arial" charset="0"/>
              </a:rPr>
              <a:t> </a:t>
            </a:r>
            <a:r>
              <a:rPr lang="de-DE" dirty="0" err="1">
                <a:latin typeface="Arial" charset="0"/>
              </a:rPr>
              <a:t>inactivate</a:t>
            </a:r>
            <a:r>
              <a:rPr lang="de-DE" dirty="0">
                <a:latin typeface="Arial" charset="0"/>
              </a:rPr>
              <a:t> GR </a:t>
            </a:r>
            <a:r>
              <a:rPr lang="de-DE" dirty="0" err="1">
                <a:latin typeface="Arial" charset="0"/>
              </a:rPr>
              <a:t>signaling</a:t>
            </a:r>
            <a:r>
              <a:rPr lang="de-DE" dirty="0">
                <a:latin typeface="Arial" charset="0"/>
              </a:rPr>
              <a:t> in </a:t>
            </a:r>
            <a:r>
              <a:rPr lang="de-DE" dirty="0" err="1">
                <a:latin typeface="Arial" charset="0"/>
              </a:rPr>
              <a:t>podocytes</a:t>
            </a:r>
            <a:r>
              <a:rPr lang="de-DE" dirty="0">
                <a:latin typeface="Arial" charset="0"/>
              </a:rPr>
              <a:t>?</a:t>
            </a:r>
          </a:p>
          <a:p>
            <a:pPr eaLnBrk="1" hangingPunct="1"/>
            <a:endParaRPr lang="de-DE" b="1" dirty="0">
              <a:latin typeface="Arial" charset="0"/>
            </a:endParaRPr>
          </a:p>
          <a:p>
            <a:pPr eaLnBrk="1" hangingPunct="1"/>
            <a:r>
              <a:rPr lang="de-DE" b="1" dirty="0" err="1">
                <a:latin typeface="Arial" charset="0"/>
              </a:rPr>
              <a:t>Proteinuria</a:t>
            </a:r>
            <a:r>
              <a:rPr lang="de-DE" b="1" dirty="0">
                <a:latin typeface="Arial" charset="0"/>
              </a:rPr>
              <a:t> </a:t>
            </a:r>
            <a:r>
              <a:rPr lang="de-DE" b="1" dirty="0" err="1">
                <a:latin typeface="Arial" charset="0"/>
              </a:rPr>
              <a:t>is</a:t>
            </a:r>
            <a:r>
              <a:rPr lang="de-DE" b="1" dirty="0">
                <a:latin typeface="Arial" charset="0"/>
              </a:rPr>
              <a:t> </a:t>
            </a:r>
            <a:r>
              <a:rPr lang="de-DE" b="1" dirty="0" err="1">
                <a:latin typeface="Arial" charset="0"/>
              </a:rPr>
              <a:t>reduced</a:t>
            </a:r>
            <a:r>
              <a:rPr lang="de-DE" b="1" dirty="0">
                <a:latin typeface="Arial" charset="0"/>
              </a:rPr>
              <a:t> 10x (!!!).</a:t>
            </a:r>
            <a:r>
              <a:rPr lang="de-DE" b="1" baseline="0" dirty="0">
                <a:latin typeface="Arial" charset="0"/>
              </a:rPr>
              <a:t> </a:t>
            </a:r>
            <a:r>
              <a:rPr lang="de-DE" b="1" baseline="0" dirty="0" err="1">
                <a:latin typeface="Arial" charset="0"/>
              </a:rPr>
              <a:t>That</a:t>
            </a:r>
            <a:r>
              <a:rPr lang="de-DE" b="1" baseline="0" dirty="0">
                <a:latin typeface="Arial" charset="0"/>
              </a:rPr>
              <a:t> </a:t>
            </a:r>
            <a:r>
              <a:rPr lang="de-DE" b="1" baseline="0" dirty="0" err="1">
                <a:latin typeface="Arial" charset="0"/>
              </a:rPr>
              <a:t>is</a:t>
            </a:r>
            <a:r>
              <a:rPr lang="de-DE" b="1" baseline="0" dirty="0">
                <a:latin typeface="Arial" charset="0"/>
              </a:rPr>
              <a:t> </a:t>
            </a:r>
            <a:r>
              <a:rPr lang="de-DE" b="1" baseline="0" dirty="0" err="1">
                <a:latin typeface="Arial" charset="0"/>
              </a:rPr>
              <a:t>very</a:t>
            </a:r>
            <a:r>
              <a:rPr lang="de-DE" b="1" baseline="0" dirty="0">
                <a:latin typeface="Arial" charset="0"/>
              </a:rPr>
              <a:t> </a:t>
            </a:r>
            <a:r>
              <a:rPr lang="de-DE" b="1" baseline="0" dirty="0" err="1">
                <a:latin typeface="Arial" charset="0"/>
              </a:rPr>
              <a:t>unexpected</a:t>
            </a:r>
            <a:r>
              <a:rPr lang="de-DE" b="1" baseline="0" dirty="0">
                <a:latin typeface="Arial" charset="0"/>
              </a:rPr>
              <a:t>. </a:t>
            </a:r>
            <a:r>
              <a:rPr lang="de-DE" b="1" baseline="0" dirty="0" err="1">
                <a:latin typeface="Arial" charset="0"/>
              </a:rPr>
              <a:t>We</a:t>
            </a:r>
            <a:r>
              <a:rPr lang="de-DE" b="1" baseline="0" dirty="0">
                <a:latin typeface="Arial" charset="0"/>
              </a:rPr>
              <a:t> </a:t>
            </a:r>
            <a:r>
              <a:rPr lang="de-DE" b="1" baseline="0" dirty="0" err="1">
                <a:latin typeface="Arial" charset="0"/>
              </a:rPr>
              <a:t>thought</a:t>
            </a:r>
            <a:r>
              <a:rPr lang="de-DE" b="1" baseline="0" dirty="0">
                <a:latin typeface="Arial" charset="0"/>
              </a:rPr>
              <a:t> </a:t>
            </a:r>
            <a:r>
              <a:rPr lang="de-DE" b="1" baseline="0" dirty="0" err="1">
                <a:latin typeface="Arial" charset="0"/>
              </a:rPr>
              <a:t>that</a:t>
            </a:r>
            <a:r>
              <a:rPr lang="de-DE" b="1" baseline="0" dirty="0">
                <a:latin typeface="Arial" charset="0"/>
              </a:rPr>
              <a:t> </a:t>
            </a:r>
            <a:r>
              <a:rPr lang="de-DE" b="1" baseline="0" dirty="0" err="1">
                <a:latin typeface="Arial" charset="0"/>
              </a:rPr>
              <a:t>proteinuria</a:t>
            </a:r>
            <a:r>
              <a:rPr lang="de-DE" b="1" baseline="0" dirty="0">
                <a:latin typeface="Arial" charset="0"/>
              </a:rPr>
              <a:t> </a:t>
            </a:r>
            <a:r>
              <a:rPr lang="de-DE" b="1" baseline="0" dirty="0" err="1">
                <a:latin typeface="Arial" charset="0"/>
              </a:rPr>
              <a:t>should</a:t>
            </a:r>
            <a:r>
              <a:rPr lang="de-DE" b="1" baseline="0" dirty="0">
                <a:latin typeface="Arial" charset="0"/>
              </a:rPr>
              <a:t> </a:t>
            </a:r>
            <a:r>
              <a:rPr lang="de-DE" b="1" baseline="0" dirty="0" err="1">
                <a:latin typeface="Arial" charset="0"/>
              </a:rPr>
              <a:t>be</a:t>
            </a:r>
            <a:r>
              <a:rPr lang="de-DE" b="1" baseline="0" dirty="0">
                <a:latin typeface="Arial" charset="0"/>
              </a:rPr>
              <a:t> </a:t>
            </a:r>
            <a:r>
              <a:rPr lang="de-DE" b="1" baseline="0" dirty="0" err="1">
                <a:latin typeface="Arial" charset="0"/>
              </a:rPr>
              <a:t>augmented</a:t>
            </a:r>
            <a:r>
              <a:rPr lang="de-DE" b="1" baseline="0" dirty="0">
                <a:latin typeface="Arial" charset="0"/>
              </a:rPr>
              <a:t> </a:t>
            </a:r>
            <a:r>
              <a:rPr lang="de-DE" b="1" baseline="0" dirty="0" err="1">
                <a:latin typeface="Arial" charset="0"/>
              </a:rPr>
              <a:t>by</a:t>
            </a:r>
            <a:r>
              <a:rPr lang="de-DE" b="1" baseline="0" dirty="0">
                <a:latin typeface="Arial" charset="0"/>
              </a:rPr>
              <a:t> </a:t>
            </a:r>
            <a:r>
              <a:rPr lang="de-DE" b="1" baseline="0" dirty="0" err="1">
                <a:latin typeface="Arial" charset="0"/>
              </a:rPr>
              <a:t>the</a:t>
            </a:r>
            <a:r>
              <a:rPr lang="de-DE" b="1" baseline="0" dirty="0">
                <a:latin typeface="Arial" charset="0"/>
              </a:rPr>
              <a:t> KO </a:t>
            </a:r>
            <a:r>
              <a:rPr lang="de-DE" b="1" baseline="0" dirty="0" err="1">
                <a:latin typeface="Arial" charset="0"/>
              </a:rPr>
              <a:t>of</a:t>
            </a:r>
            <a:r>
              <a:rPr lang="de-DE" b="1" baseline="0" dirty="0">
                <a:latin typeface="Arial" charset="0"/>
              </a:rPr>
              <a:t> GR but not </a:t>
            </a:r>
            <a:r>
              <a:rPr lang="de-DE" b="1" baseline="0" dirty="0" err="1">
                <a:latin typeface="Arial" charset="0"/>
              </a:rPr>
              <a:t>reduced</a:t>
            </a:r>
            <a:r>
              <a:rPr lang="de-DE" b="1" baseline="0" dirty="0">
                <a:latin typeface="Arial" charset="0"/>
              </a:rPr>
              <a:t>. So </a:t>
            </a:r>
            <a:r>
              <a:rPr lang="de-DE" b="1" baseline="0" dirty="0" err="1">
                <a:latin typeface="Arial" charset="0"/>
              </a:rPr>
              <a:t>inhibition</a:t>
            </a:r>
            <a:r>
              <a:rPr lang="de-DE" b="1" baseline="0" dirty="0">
                <a:latin typeface="Arial" charset="0"/>
              </a:rPr>
              <a:t> </a:t>
            </a:r>
            <a:r>
              <a:rPr lang="de-DE" b="1" baseline="0" dirty="0" err="1">
                <a:latin typeface="Arial" charset="0"/>
              </a:rPr>
              <a:t>of</a:t>
            </a:r>
            <a:r>
              <a:rPr lang="de-DE" b="1" baseline="0" dirty="0">
                <a:latin typeface="Arial" charset="0"/>
              </a:rPr>
              <a:t> GR </a:t>
            </a:r>
            <a:r>
              <a:rPr lang="de-DE" b="1" baseline="0" dirty="0" err="1">
                <a:latin typeface="Arial" charset="0"/>
              </a:rPr>
              <a:t>signaling</a:t>
            </a:r>
            <a:r>
              <a:rPr lang="de-DE" b="1" baseline="0" dirty="0">
                <a:latin typeface="Arial" charset="0"/>
              </a:rPr>
              <a:t> in </a:t>
            </a:r>
            <a:r>
              <a:rPr lang="de-DE" b="1" baseline="0" dirty="0" err="1">
                <a:latin typeface="Arial" charset="0"/>
              </a:rPr>
              <a:t>podocytes</a:t>
            </a:r>
            <a:r>
              <a:rPr lang="de-DE" b="1" baseline="0" dirty="0">
                <a:latin typeface="Arial" charset="0"/>
              </a:rPr>
              <a:t> </a:t>
            </a:r>
            <a:r>
              <a:rPr lang="de-DE" b="1" baseline="0" dirty="0" err="1">
                <a:latin typeface="Arial" charset="0"/>
              </a:rPr>
              <a:t>reduces</a:t>
            </a:r>
            <a:r>
              <a:rPr lang="de-DE" b="1" baseline="0" dirty="0">
                <a:latin typeface="Arial" charset="0"/>
              </a:rPr>
              <a:t> </a:t>
            </a:r>
            <a:r>
              <a:rPr lang="de-DE" b="1" baseline="0" dirty="0" err="1">
                <a:latin typeface="Arial" charset="0"/>
              </a:rPr>
              <a:t>proteinuria</a:t>
            </a:r>
            <a:r>
              <a:rPr lang="de-DE" b="1" baseline="0" dirty="0">
                <a:latin typeface="Arial" charset="0"/>
              </a:rPr>
              <a:t> </a:t>
            </a:r>
            <a:r>
              <a:rPr lang="de-DE" b="1" baseline="0" dirty="0" err="1">
                <a:latin typeface="Arial" charset="0"/>
              </a:rPr>
              <a:t>dramatically</a:t>
            </a:r>
            <a:r>
              <a:rPr lang="de-DE" b="1" baseline="0" dirty="0">
                <a:latin typeface="Arial" charset="0"/>
              </a:rPr>
              <a:t>! </a:t>
            </a:r>
            <a:endParaRPr lang="de-DE" b="1" dirty="0">
              <a:latin typeface="Arial" charset="0"/>
            </a:endParaRPr>
          </a:p>
          <a:p>
            <a:pPr eaLnBrk="1" hangingPunct="1"/>
            <a:endParaRPr lang="de-DE" dirty="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algn="ctr" defTabSz="990600" eaLnBrk="0" hangingPunct="0">
              <a:defRPr sz="2800">
                <a:solidFill>
                  <a:schemeClr val="bg1"/>
                </a:solidFill>
                <a:latin typeface="Arial" charset="0"/>
                <a:ea typeface="ＭＳ Ｐゴシック" charset="0"/>
                <a:cs typeface="ＭＳ Ｐゴシック" charset="0"/>
              </a:defRPr>
            </a:lvl1pPr>
            <a:lvl2pPr marL="742950" indent="-285750" algn="ctr" defTabSz="990600" eaLnBrk="0" hangingPunct="0">
              <a:defRPr sz="2800">
                <a:solidFill>
                  <a:schemeClr val="bg1"/>
                </a:solidFill>
                <a:latin typeface="Arial" charset="0"/>
                <a:ea typeface="ＭＳ Ｐゴシック" charset="0"/>
              </a:defRPr>
            </a:lvl2pPr>
            <a:lvl3pPr marL="1143000" indent="-228600" algn="ctr" defTabSz="990600" eaLnBrk="0" hangingPunct="0">
              <a:defRPr sz="2800">
                <a:solidFill>
                  <a:schemeClr val="bg1"/>
                </a:solidFill>
                <a:latin typeface="Arial" charset="0"/>
                <a:ea typeface="ＭＳ Ｐゴシック" charset="0"/>
              </a:defRPr>
            </a:lvl3pPr>
            <a:lvl4pPr marL="1600200" indent="-228600" algn="ctr" defTabSz="990600" eaLnBrk="0" hangingPunct="0">
              <a:defRPr sz="2800">
                <a:solidFill>
                  <a:schemeClr val="bg1"/>
                </a:solidFill>
                <a:latin typeface="Arial" charset="0"/>
                <a:ea typeface="ＭＳ Ｐゴシック" charset="0"/>
              </a:defRPr>
            </a:lvl4pPr>
            <a:lvl5pPr marL="2057400" indent="-228600" algn="ctr" defTabSz="990600" eaLnBrk="0" hangingPunct="0">
              <a:defRPr sz="2800">
                <a:solidFill>
                  <a:schemeClr val="bg1"/>
                </a:solidFill>
                <a:latin typeface="Arial" charset="0"/>
                <a:ea typeface="ＭＳ Ｐゴシック" charset="0"/>
              </a:defRPr>
            </a:lvl5pPr>
            <a:lvl6pPr marL="2514600" indent="-228600" algn="ctr" defTabSz="990600"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defTabSz="990600"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defTabSz="990600"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defTabSz="990600" eaLnBrk="0" fontAlgn="base" hangingPunct="0">
              <a:spcBef>
                <a:spcPct val="0"/>
              </a:spcBef>
              <a:spcAft>
                <a:spcPct val="0"/>
              </a:spcAft>
              <a:defRPr sz="2800">
                <a:solidFill>
                  <a:schemeClr val="bg1"/>
                </a:solidFill>
                <a:latin typeface="Arial" charset="0"/>
                <a:ea typeface="ＭＳ Ｐゴシック" charset="0"/>
              </a:defRPr>
            </a:lvl9pPr>
          </a:lstStyle>
          <a:p>
            <a:pPr algn="r" eaLnBrk="1" hangingPunct="1"/>
            <a:fld id="{F0152F13-7F95-AE43-B07B-207AA9B54165}" type="slidenum">
              <a:rPr lang="de-DE" sz="1300">
                <a:solidFill>
                  <a:prstClr val="black"/>
                </a:solidFill>
              </a:rPr>
              <a:pPr algn="r" eaLnBrk="1" hangingPunct="1"/>
              <a:t>21</a:t>
            </a:fld>
            <a:endParaRPr lang="de-DE" sz="1300">
              <a:solidFill>
                <a:prstClr val="black"/>
              </a:solidFill>
            </a:endParaRPr>
          </a:p>
        </p:txBody>
      </p:sp>
      <p:sp>
        <p:nvSpPr>
          <p:cNvPr id="387075" name="Rectangle 1026"/>
          <p:cNvSpPr>
            <a:spLocks noGrp="1" noRot="1" noChangeAspect="1" noChangeArrowheads="1"/>
          </p:cNvSpPr>
          <p:nvPr>
            <p:ph type="sldImg"/>
          </p:nvPr>
        </p:nvSpPr>
        <p:spPr bwMode="auto">
          <a:xfrm>
            <a:off x="139700" y="768350"/>
            <a:ext cx="6819900" cy="38369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7076" name="Rectangle 1027"/>
          <p:cNvSpPr>
            <a:spLocks noGrp="1" noChangeArrowheads="1"/>
          </p:cNvSpPr>
          <p:nvPr>
            <p:ph type="body" idx="1"/>
          </p:nvPr>
        </p:nvSpPr>
        <p:spPr bwMode="auto">
          <a:xfrm>
            <a:off x="709613" y="4860925"/>
            <a:ext cx="5680075" cy="46053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9048" tIns="49524" rIns="99048" bIns="49524"/>
          <a:lstStyle/>
          <a:p>
            <a:pPr eaLnBrk="1" hangingPunct="1"/>
            <a:endParaRPr lang="de-DE" dirty="0">
              <a:latin typeface="Arial" charset="0"/>
            </a:endParaRPr>
          </a:p>
          <a:p>
            <a:pPr marL="171450" indent="-171450" eaLnBrk="1" hangingPunct="1">
              <a:buFont typeface="Arial" panose="020B0604020202020204" pitchFamily="34" charset="0"/>
              <a:buChar char="•"/>
            </a:pPr>
            <a:r>
              <a:rPr lang="de-DE" dirty="0">
                <a:latin typeface="Arial" charset="0"/>
              </a:rPr>
              <a:t>Next</a:t>
            </a:r>
            <a:r>
              <a:rPr lang="de-DE" baseline="0" dirty="0">
                <a:latin typeface="Arial" charset="0"/>
              </a:rPr>
              <a:t> </a:t>
            </a:r>
            <a:r>
              <a:rPr lang="de-DE" baseline="0" dirty="0" err="1">
                <a:latin typeface="Arial" charset="0"/>
              </a:rPr>
              <a:t>we</a:t>
            </a:r>
            <a:r>
              <a:rPr lang="de-DE" baseline="0" dirty="0">
                <a:latin typeface="Arial" charset="0"/>
              </a:rPr>
              <a:t> </a:t>
            </a:r>
            <a:r>
              <a:rPr lang="de-DE" baseline="0" dirty="0" err="1">
                <a:latin typeface="Arial" charset="0"/>
              </a:rPr>
              <a:t>inhibited</a:t>
            </a:r>
            <a:r>
              <a:rPr lang="de-DE" baseline="0" dirty="0">
                <a:latin typeface="Arial" charset="0"/>
              </a:rPr>
              <a:t> GR </a:t>
            </a:r>
            <a:r>
              <a:rPr lang="de-DE" baseline="0" dirty="0" err="1">
                <a:latin typeface="Arial" charset="0"/>
              </a:rPr>
              <a:t>pharmacologically</a:t>
            </a:r>
            <a:r>
              <a:rPr lang="de-DE" baseline="0" dirty="0">
                <a:latin typeface="Arial" charset="0"/>
              </a:rPr>
              <a:t> </a:t>
            </a:r>
            <a:r>
              <a:rPr lang="de-DE" baseline="0" dirty="0" err="1">
                <a:latin typeface="Arial" charset="0"/>
              </a:rPr>
              <a:t>using</a:t>
            </a:r>
            <a:r>
              <a:rPr lang="de-DE" baseline="0" dirty="0">
                <a:latin typeface="Arial" charset="0"/>
              </a:rPr>
              <a:t> an </a:t>
            </a:r>
            <a:r>
              <a:rPr lang="de-DE" baseline="0" dirty="0" err="1">
                <a:latin typeface="Arial" charset="0"/>
              </a:rPr>
              <a:t>antagonist</a:t>
            </a:r>
            <a:r>
              <a:rPr lang="de-DE" baseline="0" dirty="0">
                <a:latin typeface="Arial" charset="0"/>
              </a:rPr>
              <a:t> </a:t>
            </a:r>
            <a:r>
              <a:rPr lang="de-DE" baseline="0" dirty="0" err="1">
                <a:latin typeface="Arial" charset="0"/>
              </a:rPr>
              <a:t>of</a:t>
            </a:r>
            <a:r>
              <a:rPr lang="de-DE" baseline="0" dirty="0">
                <a:latin typeface="Arial" charset="0"/>
              </a:rPr>
              <a:t> </a:t>
            </a:r>
            <a:r>
              <a:rPr lang="de-DE" baseline="0" dirty="0" err="1">
                <a:latin typeface="Arial" charset="0"/>
              </a:rPr>
              <a:t>the</a:t>
            </a:r>
            <a:r>
              <a:rPr lang="de-DE" baseline="0" dirty="0">
                <a:latin typeface="Arial" charset="0"/>
              </a:rPr>
              <a:t> GR, </a:t>
            </a:r>
            <a:r>
              <a:rPr lang="de-DE" baseline="0" dirty="0" err="1">
                <a:latin typeface="Arial" charset="0"/>
              </a:rPr>
              <a:t>mifepristone</a:t>
            </a:r>
            <a:r>
              <a:rPr lang="de-DE" baseline="0" dirty="0">
                <a:latin typeface="Arial" charset="0"/>
              </a:rPr>
              <a:t>. As </a:t>
            </a:r>
            <a:r>
              <a:rPr lang="de-DE" baseline="0" dirty="0" err="1">
                <a:latin typeface="Arial" charset="0"/>
              </a:rPr>
              <a:t>you</a:t>
            </a:r>
            <a:r>
              <a:rPr lang="de-DE" baseline="0" dirty="0">
                <a:latin typeface="Arial" charset="0"/>
              </a:rPr>
              <a:t> </a:t>
            </a:r>
            <a:r>
              <a:rPr lang="de-DE" baseline="0" dirty="0" err="1">
                <a:latin typeface="Arial" charset="0"/>
              </a:rPr>
              <a:t>can</a:t>
            </a:r>
            <a:r>
              <a:rPr lang="de-DE" baseline="0" dirty="0">
                <a:latin typeface="Arial" charset="0"/>
              </a:rPr>
              <a:t> </a:t>
            </a:r>
            <a:r>
              <a:rPr lang="de-DE" baseline="0" dirty="0" err="1">
                <a:latin typeface="Arial" charset="0"/>
              </a:rPr>
              <a:t>see</a:t>
            </a:r>
            <a:r>
              <a:rPr lang="de-DE" baseline="0" dirty="0">
                <a:latin typeface="Arial" charset="0"/>
              </a:rPr>
              <a:t>, </a:t>
            </a:r>
            <a:r>
              <a:rPr lang="de-DE" baseline="0" dirty="0" err="1">
                <a:latin typeface="Arial" charset="0"/>
              </a:rPr>
              <a:t>this</a:t>
            </a:r>
            <a:r>
              <a:rPr lang="de-DE" baseline="0" dirty="0">
                <a:latin typeface="Arial" charset="0"/>
              </a:rPr>
              <a:t> </a:t>
            </a:r>
            <a:r>
              <a:rPr lang="de-DE" baseline="0" dirty="0" err="1">
                <a:latin typeface="Arial" charset="0"/>
              </a:rPr>
              <a:t>reduced</a:t>
            </a:r>
            <a:r>
              <a:rPr lang="de-DE" baseline="0" dirty="0">
                <a:latin typeface="Arial" charset="0"/>
              </a:rPr>
              <a:t> </a:t>
            </a:r>
            <a:r>
              <a:rPr lang="de-DE" baseline="0" dirty="0" err="1">
                <a:latin typeface="Arial" charset="0"/>
              </a:rPr>
              <a:t>proteinuria</a:t>
            </a:r>
            <a:r>
              <a:rPr lang="de-DE" baseline="0" dirty="0">
                <a:latin typeface="Arial" charset="0"/>
              </a:rPr>
              <a:t> </a:t>
            </a:r>
            <a:r>
              <a:rPr lang="de-DE" baseline="0" dirty="0" err="1">
                <a:latin typeface="Arial" charset="0"/>
              </a:rPr>
              <a:t>about</a:t>
            </a:r>
            <a:r>
              <a:rPr lang="de-DE" baseline="0" dirty="0">
                <a:latin typeface="Arial" charset="0"/>
              </a:rPr>
              <a:t> 10x, </a:t>
            </a:r>
            <a:r>
              <a:rPr lang="de-DE" baseline="0" dirty="0" err="1">
                <a:latin typeface="Arial" charset="0"/>
              </a:rPr>
              <a:t>similar</a:t>
            </a:r>
            <a:r>
              <a:rPr lang="de-DE" baseline="0" dirty="0">
                <a:latin typeface="Arial" charset="0"/>
              </a:rPr>
              <a:t> </a:t>
            </a:r>
            <a:r>
              <a:rPr lang="de-DE" baseline="0" dirty="0" err="1">
                <a:latin typeface="Arial" charset="0"/>
              </a:rPr>
              <a:t>to</a:t>
            </a:r>
            <a:r>
              <a:rPr lang="de-DE" baseline="0" dirty="0">
                <a:latin typeface="Arial" charset="0"/>
              </a:rPr>
              <a:t> </a:t>
            </a:r>
            <a:r>
              <a:rPr lang="de-DE" baseline="0" dirty="0" err="1">
                <a:latin typeface="Arial" charset="0"/>
              </a:rPr>
              <a:t>the</a:t>
            </a:r>
            <a:r>
              <a:rPr lang="de-DE" baseline="0" dirty="0">
                <a:latin typeface="Arial" charset="0"/>
              </a:rPr>
              <a:t> </a:t>
            </a:r>
            <a:r>
              <a:rPr lang="de-DE" baseline="0" dirty="0" err="1">
                <a:latin typeface="Arial" charset="0"/>
              </a:rPr>
              <a:t>genetic</a:t>
            </a:r>
            <a:r>
              <a:rPr lang="de-DE" baseline="0" dirty="0">
                <a:latin typeface="Arial" charset="0"/>
              </a:rPr>
              <a:t> </a:t>
            </a:r>
            <a:r>
              <a:rPr lang="de-DE" baseline="0" dirty="0" err="1">
                <a:latin typeface="Arial" charset="0"/>
              </a:rPr>
              <a:t>inactivation</a:t>
            </a:r>
            <a:r>
              <a:rPr lang="de-DE" baseline="0" dirty="0">
                <a:latin typeface="Arial" charset="0"/>
              </a:rPr>
              <a:t> in </a:t>
            </a:r>
            <a:r>
              <a:rPr lang="de-DE" baseline="0" dirty="0" err="1">
                <a:latin typeface="Arial" charset="0"/>
              </a:rPr>
              <a:t>podocytes</a:t>
            </a:r>
            <a:endParaRPr lang="de-DE" dirty="0">
              <a:latin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latin typeface="Arial" charset="0"/>
              </a:rPr>
              <a:t>To</a:t>
            </a:r>
            <a:r>
              <a:rPr lang="de-DE" baseline="0" dirty="0">
                <a:latin typeface="Arial" charset="0"/>
              </a:rPr>
              <a:t> </a:t>
            </a:r>
            <a:r>
              <a:rPr lang="de-DE" baseline="0" dirty="0" err="1">
                <a:latin typeface="Arial" charset="0"/>
              </a:rPr>
              <a:t>validate</a:t>
            </a:r>
            <a:r>
              <a:rPr lang="de-DE" baseline="0" dirty="0">
                <a:latin typeface="Arial" charset="0"/>
              </a:rPr>
              <a:t> </a:t>
            </a:r>
            <a:r>
              <a:rPr lang="de-DE" baseline="0" dirty="0" err="1">
                <a:latin typeface="Arial" charset="0"/>
              </a:rPr>
              <a:t>wheter</a:t>
            </a:r>
            <a:r>
              <a:rPr lang="de-DE" baseline="0" dirty="0">
                <a:latin typeface="Arial" charset="0"/>
              </a:rPr>
              <a:t> </a:t>
            </a:r>
            <a:r>
              <a:rPr lang="de-DE" baseline="0" dirty="0" err="1">
                <a:latin typeface="Arial" charset="0"/>
              </a:rPr>
              <a:t>antagnosim</a:t>
            </a:r>
            <a:r>
              <a:rPr lang="de-DE" baseline="0" dirty="0">
                <a:latin typeface="Arial" charset="0"/>
              </a:rPr>
              <a:t> </a:t>
            </a:r>
            <a:r>
              <a:rPr lang="de-DE" baseline="0" dirty="0" err="1">
                <a:latin typeface="Arial" charset="0"/>
              </a:rPr>
              <a:t>of</a:t>
            </a:r>
            <a:r>
              <a:rPr lang="de-DE" baseline="0" dirty="0">
                <a:latin typeface="Arial" charset="0"/>
              </a:rPr>
              <a:t> GR </a:t>
            </a:r>
            <a:r>
              <a:rPr lang="de-DE" baseline="0" dirty="0" err="1">
                <a:latin typeface="Arial" charset="0"/>
              </a:rPr>
              <a:t>truly</a:t>
            </a:r>
            <a:r>
              <a:rPr lang="de-DE" baseline="0" dirty="0">
                <a:latin typeface="Arial" charset="0"/>
              </a:rPr>
              <a:t> </a:t>
            </a:r>
            <a:r>
              <a:rPr lang="de-DE" baseline="0" dirty="0" err="1">
                <a:latin typeface="Arial" charset="0"/>
              </a:rPr>
              <a:t>amelioreates</a:t>
            </a:r>
            <a:r>
              <a:rPr lang="de-DE" baseline="0" dirty="0">
                <a:latin typeface="Arial" charset="0"/>
              </a:rPr>
              <a:t> </a:t>
            </a:r>
            <a:r>
              <a:rPr lang="de-DE" baseline="0" dirty="0" err="1">
                <a:latin typeface="Arial" charset="0"/>
              </a:rPr>
              <a:t>proteinuria</a:t>
            </a:r>
            <a:r>
              <a:rPr lang="de-DE" baseline="0" dirty="0">
                <a:latin typeface="Arial" charset="0"/>
              </a:rPr>
              <a:t>, </a:t>
            </a:r>
            <a:r>
              <a:rPr lang="de-DE" b="1" baseline="0" dirty="0" err="1">
                <a:latin typeface="Arial" charset="0"/>
              </a:rPr>
              <a:t>we</a:t>
            </a:r>
            <a:r>
              <a:rPr lang="de-DE" b="1" baseline="0" dirty="0">
                <a:latin typeface="Arial" charset="0"/>
              </a:rPr>
              <a:t> </a:t>
            </a:r>
            <a:r>
              <a:rPr lang="de-DE" b="1" baseline="0" dirty="0" err="1">
                <a:latin typeface="Arial" charset="0"/>
              </a:rPr>
              <a:t>chose</a:t>
            </a:r>
            <a:r>
              <a:rPr lang="de-DE" b="1" baseline="0" dirty="0">
                <a:latin typeface="Arial" charset="0"/>
              </a:rPr>
              <a:t> a different experimental </a:t>
            </a:r>
            <a:r>
              <a:rPr lang="de-DE" b="1" baseline="0" dirty="0" err="1">
                <a:latin typeface="Arial" charset="0"/>
              </a:rPr>
              <a:t>animal</a:t>
            </a:r>
            <a:r>
              <a:rPr lang="de-DE" b="1" baseline="0" dirty="0">
                <a:latin typeface="Arial" charset="0"/>
              </a:rPr>
              <a:t> and a different </a:t>
            </a:r>
            <a:r>
              <a:rPr lang="de-DE" b="1" baseline="0" dirty="0" err="1">
                <a:latin typeface="Arial" charset="0"/>
              </a:rPr>
              <a:t>model</a:t>
            </a:r>
            <a:r>
              <a:rPr lang="de-DE" b="1" baseline="0" dirty="0">
                <a:latin typeface="Arial" charset="0"/>
              </a:rPr>
              <a:t> </a:t>
            </a:r>
            <a:r>
              <a:rPr lang="de-DE" b="1" baseline="0" dirty="0" err="1">
                <a:latin typeface="Arial" charset="0"/>
              </a:rPr>
              <a:t>for</a:t>
            </a:r>
            <a:r>
              <a:rPr lang="de-DE" b="1" baseline="0" dirty="0">
                <a:latin typeface="Arial" charset="0"/>
              </a:rPr>
              <a:t> MCD:</a:t>
            </a:r>
            <a:r>
              <a:rPr lang="de-DE" baseline="0" dirty="0">
                <a:latin typeface="Arial" charset="0"/>
              </a:rPr>
              <a:t> Pan </a:t>
            </a:r>
            <a:r>
              <a:rPr lang="de-DE" baseline="0" dirty="0" err="1">
                <a:latin typeface="Arial" charset="0"/>
              </a:rPr>
              <a:t>nephrosis</a:t>
            </a:r>
            <a:r>
              <a:rPr lang="de-DE" baseline="0" dirty="0">
                <a:latin typeface="Arial" charset="0"/>
              </a:rPr>
              <a:t> in rat. –</a:t>
            </a:r>
            <a:r>
              <a:rPr lang="de-DE" baseline="0" dirty="0" err="1">
                <a:latin typeface="Arial" charset="0"/>
              </a:rPr>
              <a:t>andagain</a:t>
            </a:r>
            <a:r>
              <a:rPr lang="de-DE" baseline="0" dirty="0">
                <a:latin typeface="Arial" charset="0"/>
              </a:rPr>
              <a:t> </a:t>
            </a:r>
            <a:r>
              <a:rPr lang="de-DE" baseline="0" dirty="0" err="1">
                <a:latin typeface="Arial" charset="0"/>
              </a:rPr>
              <a:t>tretamnet</a:t>
            </a:r>
            <a:r>
              <a:rPr lang="de-DE" baseline="0" dirty="0">
                <a:latin typeface="Arial" charset="0"/>
              </a:rPr>
              <a:t> </a:t>
            </a:r>
            <a:r>
              <a:rPr lang="de-DE" baseline="0" dirty="0" err="1">
                <a:latin typeface="Arial" charset="0"/>
              </a:rPr>
              <a:t>with</a:t>
            </a:r>
            <a:r>
              <a:rPr lang="de-DE" baseline="0" dirty="0">
                <a:latin typeface="Arial" charset="0"/>
              </a:rPr>
              <a:t> </a:t>
            </a:r>
            <a:r>
              <a:rPr lang="de-DE" baseline="0" dirty="0" err="1">
                <a:latin typeface="Arial" charset="0"/>
              </a:rPr>
              <a:t>mifepristone</a:t>
            </a:r>
            <a:r>
              <a:rPr lang="de-DE" baseline="0" dirty="0">
                <a:latin typeface="Arial" charset="0"/>
              </a:rPr>
              <a:t> </a:t>
            </a:r>
            <a:r>
              <a:rPr lang="de-DE" baseline="0" dirty="0" err="1">
                <a:latin typeface="Arial" charset="0"/>
              </a:rPr>
              <a:t>reduced</a:t>
            </a:r>
            <a:r>
              <a:rPr lang="de-DE" baseline="0" dirty="0">
                <a:latin typeface="Arial" charset="0"/>
              </a:rPr>
              <a:t> </a:t>
            </a:r>
            <a:r>
              <a:rPr lang="de-DE" baseline="0" dirty="0" err="1">
                <a:latin typeface="Arial" charset="0"/>
              </a:rPr>
              <a:t>proteinuria</a:t>
            </a:r>
            <a:r>
              <a:rPr lang="de-DE" baseline="0" dirty="0">
                <a:latin typeface="Arial" charset="0"/>
              </a:rPr>
              <a:t> </a:t>
            </a:r>
            <a:r>
              <a:rPr lang="de-DE" baseline="0" dirty="0" err="1">
                <a:latin typeface="Arial" charset="0"/>
              </a:rPr>
              <a:t>as</a:t>
            </a:r>
            <a:r>
              <a:rPr lang="de-DE" baseline="0" dirty="0">
                <a:latin typeface="Arial" charset="0"/>
              </a:rPr>
              <a:t> </a:t>
            </a:r>
            <a:r>
              <a:rPr lang="de-DE" baseline="0" dirty="0" err="1">
                <a:latin typeface="Arial" charset="0"/>
              </a:rPr>
              <a:t>efefctively</a:t>
            </a:r>
            <a:r>
              <a:rPr lang="de-DE" baseline="0" dirty="0">
                <a:latin typeface="Arial" charset="0"/>
              </a:rPr>
              <a:t> </a:t>
            </a:r>
            <a:r>
              <a:rPr lang="de-DE" baseline="0" dirty="0" err="1">
                <a:latin typeface="Arial" charset="0"/>
              </a:rPr>
              <a:t>as</a:t>
            </a:r>
            <a:r>
              <a:rPr lang="de-DE" baseline="0" dirty="0">
                <a:latin typeface="Arial" charset="0"/>
              </a:rPr>
              <a:t> </a:t>
            </a:r>
          </a:p>
          <a:p>
            <a:pPr eaLnBrk="1" hangingPunct="1"/>
            <a:endParaRPr lang="de-DE" dirty="0">
              <a:latin typeface="Arial" charset="0"/>
            </a:endParaRPr>
          </a:p>
          <a:p>
            <a:pPr eaLnBrk="1" hangingPunct="1"/>
            <a:r>
              <a:rPr lang="de-DE" dirty="0">
                <a:latin typeface="Arial" charset="0"/>
              </a:rPr>
              <a:t>Okay, </a:t>
            </a:r>
            <a:r>
              <a:rPr lang="de-DE" dirty="0" err="1">
                <a:latin typeface="Arial" charset="0"/>
              </a:rPr>
              <a:t>these</a:t>
            </a:r>
            <a:r>
              <a:rPr lang="de-DE" dirty="0">
                <a:latin typeface="Arial" charset="0"/>
              </a:rPr>
              <a:t> </a:t>
            </a:r>
            <a:r>
              <a:rPr lang="de-DE" dirty="0" err="1">
                <a:latin typeface="Arial" charset="0"/>
              </a:rPr>
              <a:t>are</a:t>
            </a:r>
            <a:r>
              <a:rPr lang="de-DE" dirty="0">
                <a:latin typeface="Arial" charset="0"/>
              </a:rPr>
              <a:t> </a:t>
            </a:r>
            <a:r>
              <a:rPr lang="de-DE" dirty="0" err="1">
                <a:latin typeface="Arial" charset="0"/>
              </a:rPr>
              <a:t>interesting</a:t>
            </a:r>
            <a:r>
              <a:rPr lang="de-DE" baseline="0" dirty="0">
                <a:latin typeface="Arial" charset="0"/>
              </a:rPr>
              <a:t> </a:t>
            </a:r>
            <a:r>
              <a:rPr lang="de-DE" baseline="0" dirty="0" err="1">
                <a:latin typeface="Arial" charset="0"/>
              </a:rPr>
              <a:t>results</a:t>
            </a:r>
            <a:r>
              <a:rPr lang="de-DE" baseline="0" dirty="0">
                <a:latin typeface="Arial" charset="0"/>
              </a:rPr>
              <a:t>. </a:t>
            </a:r>
            <a:r>
              <a:rPr lang="de-DE" baseline="0" dirty="0" err="1">
                <a:latin typeface="Arial" charset="0"/>
              </a:rPr>
              <a:t>However</a:t>
            </a:r>
            <a:r>
              <a:rPr lang="de-DE" baseline="0" dirty="0">
                <a:latin typeface="Arial" charset="0"/>
              </a:rPr>
              <a:t>, </a:t>
            </a:r>
            <a:r>
              <a:rPr lang="de-DE" baseline="0" dirty="0" err="1">
                <a:latin typeface="Arial" charset="0"/>
              </a:rPr>
              <a:t>rodent</a:t>
            </a:r>
            <a:r>
              <a:rPr lang="de-DE" baseline="0" dirty="0">
                <a:latin typeface="Arial" charset="0"/>
              </a:rPr>
              <a:t> </a:t>
            </a:r>
            <a:r>
              <a:rPr lang="de-DE" baseline="0" dirty="0" err="1">
                <a:latin typeface="Arial" charset="0"/>
              </a:rPr>
              <a:t>models</a:t>
            </a:r>
            <a:r>
              <a:rPr lang="de-DE" baseline="0" dirty="0">
                <a:latin typeface="Arial" charset="0"/>
              </a:rPr>
              <a:t> </a:t>
            </a:r>
            <a:r>
              <a:rPr lang="de-DE" baseline="0" dirty="0" err="1">
                <a:latin typeface="Arial" charset="0"/>
              </a:rPr>
              <a:t>for</a:t>
            </a:r>
            <a:r>
              <a:rPr lang="de-DE" baseline="0" dirty="0">
                <a:latin typeface="Arial" charset="0"/>
              </a:rPr>
              <a:t> MCD </a:t>
            </a:r>
            <a:r>
              <a:rPr lang="de-DE" baseline="0" dirty="0" err="1">
                <a:latin typeface="Arial" charset="0"/>
              </a:rPr>
              <a:t>are</a:t>
            </a:r>
            <a:r>
              <a:rPr lang="de-DE" baseline="0" dirty="0">
                <a:latin typeface="Arial" charset="0"/>
              </a:rPr>
              <a:t> rare and still not </a:t>
            </a:r>
            <a:r>
              <a:rPr lang="de-DE" baseline="0" dirty="0" err="1">
                <a:latin typeface="Arial" charset="0"/>
              </a:rPr>
              <a:t>well</a:t>
            </a:r>
            <a:r>
              <a:rPr lang="de-DE" baseline="0" dirty="0">
                <a:latin typeface="Arial" charset="0"/>
              </a:rPr>
              <a:t> </a:t>
            </a:r>
            <a:r>
              <a:rPr lang="de-DE" baseline="0" dirty="0" err="1">
                <a:latin typeface="Arial" charset="0"/>
              </a:rPr>
              <a:t>established</a:t>
            </a:r>
            <a:r>
              <a:rPr lang="de-DE" baseline="0" dirty="0">
                <a:latin typeface="Arial" charset="0"/>
              </a:rPr>
              <a:t>. So </a:t>
            </a:r>
            <a:r>
              <a:rPr lang="de-DE" baseline="0" dirty="0" err="1">
                <a:latin typeface="Arial" charset="0"/>
              </a:rPr>
              <a:t>next</a:t>
            </a:r>
            <a:r>
              <a:rPr lang="de-DE" baseline="0" dirty="0">
                <a:latin typeface="Arial" charset="0"/>
              </a:rPr>
              <a:t> </a:t>
            </a:r>
            <a:r>
              <a:rPr lang="de-DE" baseline="0" dirty="0" err="1">
                <a:latin typeface="Arial" charset="0"/>
              </a:rPr>
              <a:t>we</a:t>
            </a:r>
            <a:r>
              <a:rPr lang="de-DE" baseline="0" dirty="0">
                <a:latin typeface="Arial" charset="0"/>
              </a:rPr>
              <a:t> </a:t>
            </a:r>
            <a:r>
              <a:rPr lang="de-DE" baseline="0" dirty="0" err="1">
                <a:latin typeface="Arial" charset="0"/>
              </a:rPr>
              <a:t>used</a:t>
            </a:r>
            <a:r>
              <a:rPr lang="de-DE" baseline="0" dirty="0">
                <a:latin typeface="Arial" charset="0"/>
              </a:rPr>
              <a:t> a </a:t>
            </a:r>
            <a:r>
              <a:rPr lang="de-DE" baseline="0" dirty="0" err="1">
                <a:latin typeface="Arial" charset="0"/>
              </a:rPr>
              <a:t>third</a:t>
            </a:r>
            <a:r>
              <a:rPr lang="de-DE" baseline="0" dirty="0">
                <a:latin typeface="Arial" charset="0"/>
              </a:rPr>
              <a:t> </a:t>
            </a:r>
            <a:r>
              <a:rPr lang="de-DE" b="1" baseline="0" dirty="0" err="1">
                <a:latin typeface="Arial" charset="0"/>
              </a:rPr>
              <a:t>model</a:t>
            </a:r>
            <a:r>
              <a:rPr lang="de-DE" b="1" baseline="0" dirty="0">
                <a:latin typeface="Arial" charset="0"/>
              </a:rPr>
              <a:t> and a </a:t>
            </a:r>
            <a:r>
              <a:rPr lang="de-DE" b="1" baseline="0" dirty="0" err="1">
                <a:latin typeface="Arial" charset="0"/>
              </a:rPr>
              <a:t>third</a:t>
            </a:r>
            <a:r>
              <a:rPr lang="de-DE" b="1" baseline="0" dirty="0">
                <a:latin typeface="Arial" charset="0"/>
              </a:rPr>
              <a:t> </a:t>
            </a:r>
            <a:r>
              <a:rPr lang="de-DE" b="1" baseline="0" dirty="0" err="1">
                <a:latin typeface="Arial" charset="0"/>
              </a:rPr>
              <a:t>animal</a:t>
            </a:r>
            <a:r>
              <a:rPr lang="de-DE" b="1" baseline="0" dirty="0">
                <a:latin typeface="Arial" charset="0"/>
              </a:rPr>
              <a:t> </a:t>
            </a:r>
            <a:r>
              <a:rPr lang="de-DE" b="1" baseline="0" dirty="0" err="1">
                <a:latin typeface="Arial" charset="0"/>
              </a:rPr>
              <a:t>species</a:t>
            </a:r>
            <a:r>
              <a:rPr lang="de-DE" b="1" baseline="0" dirty="0">
                <a:latin typeface="Arial" charset="0"/>
              </a:rPr>
              <a:t> </a:t>
            </a:r>
            <a:r>
              <a:rPr lang="de-DE" b="1" baseline="0" dirty="0" err="1">
                <a:latin typeface="Arial" charset="0"/>
              </a:rPr>
              <a:t>to</a:t>
            </a:r>
            <a:r>
              <a:rPr lang="de-DE" b="1" baseline="0" dirty="0">
                <a:latin typeface="Arial" charset="0"/>
              </a:rPr>
              <a:t> </a:t>
            </a:r>
            <a:r>
              <a:rPr lang="de-DE" baseline="0" dirty="0">
                <a:latin typeface="Arial" charset="0"/>
              </a:rPr>
              <a:t>REALLY </a:t>
            </a:r>
            <a:r>
              <a:rPr lang="de-DE" baseline="0" dirty="0" err="1">
                <a:latin typeface="Arial" charset="0"/>
              </a:rPr>
              <a:t>make</a:t>
            </a:r>
            <a:r>
              <a:rPr lang="de-DE" baseline="0" dirty="0">
                <a:latin typeface="Arial" charset="0"/>
              </a:rPr>
              <a:t> </a:t>
            </a:r>
            <a:r>
              <a:rPr lang="de-DE" baseline="0" dirty="0" err="1">
                <a:latin typeface="Arial" charset="0"/>
              </a:rPr>
              <a:t>sure</a:t>
            </a:r>
            <a:r>
              <a:rPr lang="de-DE" baseline="0" dirty="0">
                <a:latin typeface="Arial" charset="0"/>
              </a:rPr>
              <a:t> </a:t>
            </a:r>
            <a:r>
              <a:rPr lang="de-DE" baseline="0" dirty="0" err="1">
                <a:latin typeface="Arial" charset="0"/>
              </a:rPr>
              <a:t>that</a:t>
            </a:r>
            <a:r>
              <a:rPr lang="de-DE" baseline="0" dirty="0">
                <a:latin typeface="Arial" charset="0"/>
              </a:rPr>
              <a:t> </a:t>
            </a:r>
            <a:r>
              <a:rPr lang="de-DE" baseline="0" dirty="0" err="1">
                <a:latin typeface="Arial" charset="0"/>
              </a:rPr>
              <a:t>mifepristone</a:t>
            </a:r>
            <a:r>
              <a:rPr lang="de-DE" baseline="0" dirty="0">
                <a:latin typeface="Arial" charset="0"/>
              </a:rPr>
              <a:t> </a:t>
            </a:r>
            <a:r>
              <a:rPr lang="de-DE" baseline="0" dirty="0" err="1">
                <a:latin typeface="Arial" charset="0"/>
              </a:rPr>
              <a:t>reduces</a:t>
            </a:r>
            <a:r>
              <a:rPr lang="de-DE" baseline="0" dirty="0">
                <a:latin typeface="Arial" charset="0"/>
              </a:rPr>
              <a:t> </a:t>
            </a:r>
            <a:r>
              <a:rPr lang="de-DE" baseline="0" dirty="0" err="1">
                <a:latin typeface="Arial" charset="0"/>
              </a:rPr>
              <a:t>proteinuria</a:t>
            </a:r>
            <a:r>
              <a:rPr lang="de-DE" baseline="0" dirty="0">
                <a:latin typeface="Arial" charset="0"/>
              </a:rPr>
              <a:t>: </a:t>
            </a:r>
            <a:r>
              <a:rPr lang="de-DE" baseline="0" dirty="0" err="1">
                <a:latin typeface="Arial" charset="0"/>
              </a:rPr>
              <a:t>the</a:t>
            </a:r>
            <a:r>
              <a:rPr lang="de-DE" baseline="0" dirty="0">
                <a:latin typeface="Arial" charset="0"/>
              </a:rPr>
              <a:t> </a:t>
            </a:r>
            <a:r>
              <a:rPr lang="de-DE" baseline="0" dirty="0" err="1">
                <a:latin typeface="Arial" charset="0"/>
              </a:rPr>
              <a:t>zebra</a:t>
            </a:r>
            <a:r>
              <a:rPr lang="de-DE" baseline="0" dirty="0">
                <a:latin typeface="Arial" charset="0"/>
              </a:rPr>
              <a:t> </a:t>
            </a:r>
            <a:r>
              <a:rPr lang="de-DE" baseline="0" dirty="0" err="1">
                <a:latin typeface="Arial" charset="0"/>
              </a:rPr>
              <a:t>fish</a:t>
            </a:r>
            <a:endParaRPr lang="de-DE" baseline="0" dirty="0">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In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model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administration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metronidazole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causes</a:t>
            </a:r>
            <a:r>
              <a:rPr lang="de-DE" sz="1200"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targeted</a:t>
            </a:r>
            <a:r>
              <a:rPr lang="de-DE" sz="1200" b="1" kern="1200" dirty="0">
                <a:solidFill>
                  <a:schemeClr val="tx1"/>
                </a:solidFill>
                <a:effectLst/>
                <a:latin typeface="+mn-lt"/>
                <a:ea typeface="+mn-ea"/>
                <a:cs typeface="+mn-cs"/>
              </a:rPr>
              <a:t> and reversible </a:t>
            </a:r>
            <a:r>
              <a:rPr lang="de-DE" sz="1200" b="1" kern="1200" dirty="0" err="1">
                <a:solidFill>
                  <a:schemeClr val="tx1"/>
                </a:solidFill>
                <a:effectLst/>
                <a:latin typeface="+mn-lt"/>
                <a:ea typeface="+mn-ea"/>
                <a:cs typeface="+mn-cs"/>
              </a:rPr>
              <a:t>foot</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cell</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damage</a:t>
            </a:r>
            <a:r>
              <a:rPr lang="de-DE" sz="1200" b="1" kern="1200" dirty="0">
                <a:solidFill>
                  <a:schemeClr val="tx1"/>
                </a:solidFill>
                <a:effectLst/>
                <a:latin typeface="+mn-lt"/>
                <a:ea typeface="+mn-ea"/>
                <a:cs typeface="+mn-cs"/>
              </a:rPr>
              <a:t> and </a:t>
            </a:r>
            <a:r>
              <a:rPr lang="de-DE" sz="1200" b="1" kern="1200" dirty="0" err="1">
                <a:solidFill>
                  <a:schemeClr val="tx1"/>
                </a:solidFill>
                <a:effectLst/>
                <a:latin typeface="+mn-lt"/>
                <a:ea typeface="+mn-ea"/>
                <a:cs typeface="+mn-cs"/>
              </a:rPr>
              <a:t>edema</a:t>
            </a:r>
            <a:r>
              <a:rPr lang="de-DE" sz="1200" kern="1200" dirty="0">
                <a:solidFill>
                  <a:schemeClr val="tx1"/>
                </a:solidFill>
                <a:effectLst/>
                <a:latin typeface="+mn-lt"/>
                <a:ea typeface="+mn-ea"/>
                <a:cs typeface="+mn-cs"/>
              </a:rPr>
              <a:t>. As </a:t>
            </a:r>
            <a:r>
              <a:rPr lang="de-DE" sz="1200" kern="1200" dirty="0" err="1">
                <a:solidFill>
                  <a:schemeClr val="tx1"/>
                </a:solidFill>
                <a:effectLst/>
                <a:latin typeface="+mn-lt"/>
                <a:ea typeface="+mn-ea"/>
                <a:cs typeface="+mn-cs"/>
              </a:rPr>
              <a:t>seen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reduction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edema</a:t>
            </a:r>
            <a:r>
              <a:rPr lang="de-DE" sz="1200"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treatment</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with</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dexamethasone</a:t>
            </a:r>
            <a:r>
              <a:rPr lang="de-DE" sz="1200" b="1" kern="1200" dirty="0">
                <a:solidFill>
                  <a:schemeClr val="tx1"/>
                </a:solidFill>
                <a:effectLst/>
                <a:latin typeface="+mn-lt"/>
                <a:ea typeface="+mn-ea"/>
                <a:cs typeface="+mn-cs"/>
              </a:rPr>
              <a:t> and </a:t>
            </a:r>
            <a:r>
              <a:rPr lang="de-DE" sz="1200" b="1" kern="1200" dirty="0" err="1">
                <a:solidFill>
                  <a:schemeClr val="tx1"/>
                </a:solidFill>
                <a:effectLst/>
                <a:latin typeface="+mn-lt"/>
                <a:ea typeface="+mn-ea"/>
                <a:cs typeface="+mn-cs"/>
              </a:rPr>
              <a:t>mifepristone</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led</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to</a:t>
            </a:r>
            <a:r>
              <a:rPr lang="de-DE" sz="1200" b="1" kern="1200" dirty="0">
                <a:solidFill>
                  <a:schemeClr val="tx1"/>
                </a:solidFill>
                <a:effectLst/>
                <a:latin typeface="+mn-lt"/>
                <a:ea typeface="+mn-ea"/>
                <a:cs typeface="+mn-cs"/>
              </a:rPr>
              <a:t> a proportional 40%</a:t>
            </a:r>
            <a:endParaRPr lang="de-DE"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  will </a:t>
            </a:r>
            <a:r>
              <a:rPr lang="de-DE" dirty="0" err="1"/>
              <a:t>use</a:t>
            </a:r>
            <a:r>
              <a:rPr lang="de-DE" dirty="0"/>
              <a:t> 2 </a:t>
            </a:r>
            <a:r>
              <a:rPr lang="de-DE" dirty="0" err="1"/>
              <a:t>cases</a:t>
            </a:r>
            <a:r>
              <a:rPr lang="de-DE" dirty="0"/>
              <a:t> </a:t>
            </a:r>
            <a:r>
              <a:rPr lang="de-DE" dirty="0" err="1"/>
              <a:t>which</a:t>
            </a:r>
            <a:r>
              <a:rPr lang="de-DE" dirty="0"/>
              <a:t> will spring </a:t>
            </a:r>
            <a:r>
              <a:rPr lang="de-DE" dirty="0" err="1"/>
              <a:t>board</a:t>
            </a:r>
            <a:r>
              <a:rPr lang="de-DE" dirty="0"/>
              <a:t> </a:t>
            </a:r>
            <a:r>
              <a:rPr lang="de-DE" dirty="0" err="1"/>
              <a:t>this</a:t>
            </a:r>
            <a:r>
              <a:rPr lang="de-DE" dirty="0"/>
              <a:t> </a:t>
            </a:r>
            <a:r>
              <a:rPr lang="de-DE" dirty="0" err="1"/>
              <a:t>discussion</a:t>
            </a:r>
            <a:r>
              <a:rPr lang="de-DE" dirty="0"/>
              <a:t>. The </a:t>
            </a:r>
            <a:r>
              <a:rPr lang="de-DE" dirty="0" err="1"/>
              <a:t>first</a:t>
            </a:r>
            <a:r>
              <a:rPr lang="de-DE" dirty="0"/>
              <a:t> Patient  </a:t>
            </a:r>
            <a:r>
              <a:rPr lang="de-DE" dirty="0" err="1"/>
              <a:t>is</a:t>
            </a:r>
            <a:r>
              <a:rPr lang="de-DE" dirty="0"/>
              <a:t> a </a:t>
            </a:r>
            <a:r>
              <a:rPr lang="de-DE" dirty="0" err="1"/>
              <a:t>caucasian</a:t>
            </a:r>
            <a:r>
              <a:rPr lang="de-DE" dirty="0"/>
              <a:t> </a:t>
            </a:r>
            <a:r>
              <a:rPr lang="de-DE" dirty="0" err="1"/>
              <a:t>woman</a:t>
            </a:r>
            <a:r>
              <a:rPr lang="de-DE" dirty="0"/>
              <a:t> in her </a:t>
            </a:r>
            <a:r>
              <a:rPr lang="de-DE" dirty="0" err="1"/>
              <a:t>thirties</a:t>
            </a:r>
            <a:r>
              <a:rPr lang="de-DE" dirty="0"/>
              <a:t> and </a:t>
            </a:r>
            <a:r>
              <a:rPr lang="de-DE" dirty="0" err="1"/>
              <a:t>she</a:t>
            </a:r>
            <a:r>
              <a:rPr lang="de-DE" dirty="0"/>
              <a:t> </a:t>
            </a:r>
            <a:r>
              <a:rPr lang="de-DE" dirty="0" err="1"/>
              <a:t>develops</a:t>
            </a:r>
            <a:r>
              <a:rPr lang="de-DE" dirty="0"/>
              <a:t> an  abrupt </a:t>
            </a:r>
            <a:r>
              <a:rPr lang="de-DE" dirty="0" err="1"/>
              <a:t>onset</a:t>
            </a:r>
            <a:r>
              <a:rPr lang="de-DE" dirty="0"/>
              <a:t>  </a:t>
            </a:r>
            <a:r>
              <a:rPr lang="de-DE" dirty="0" err="1"/>
              <a:t>of</a:t>
            </a:r>
            <a:r>
              <a:rPr lang="de-DE" dirty="0"/>
              <a:t> </a:t>
            </a:r>
            <a:r>
              <a:rPr lang="de-DE" dirty="0" err="1"/>
              <a:t>full</a:t>
            </a:r>
            <a:r>
              <a:rPr lang="de-DE" dirty="0"/>
              <a:t> NS . </a:t>
            </a:r>
            <a:r>
              <a:rPr lang="de-DE" dirty="0" err="1"/>
              <a:t>Proteinuria</a:t>
            </a:r>
            <a:r>
              <a:rPr lang="de-DE" dirty="0"/>
              <a:t> </a:t>
            </a:r>
            <a:r>
              <a:rPr lang="de-DE" dirty="0" err="1"/>
              <a:t>was..and</a:t>
            </a:r>
            <a:r>
              <a:rPr lang="de-DE" dirty="0"/>
              <a:t> </a:t>
            </a:r>
            <a:r>
              <a:rPr lang="de-DE" dirty="0" err="1"/>
              <a:t>the</a:t>
            </a:r>
            <a:r>
              <a:rPr lang="de-DE" dirty="0"/>
              <a:t> </a:t>
            </a:r>
            <a:r>
              <a:rPr lang="de-DE" dirty="0" err="1"/>
              <a:t>kidney</a:t>
            </a:r>
            <a:r>
              <a:rPr lang="de-DE" dirty="0"/>
              <a:t> </a:t>
            </a:r>
            <a:r>
              <a:rPr lang="de-DE" dirty="0" err="1"/>
              <a:t>biopsy</a:t>
            </a:r>
            <a:r>
              <a:rPr lang="de-DE" dirty="0"/>
              <a:t> </a:t>
            </a:r>
            <a:r>
              <a:rPr lang="de-DE" dirty="0" err="1"/>
              <a:t>showed</a:t>
            </a:r>
            <a:r>
              <a:rPr lang="de-DE" dirty="0"/>
              <a:t> </a:t>
            </a:r>
            <a:r>
              <a:rPr lang="de-DE" dirty="0" err="1"/>
              <a:t>primary</a:t>
            </a:r>
            <a:r>
              <a:rPr lang="de-DE" dirty="0"/>
              <a:t> FSGS</a:t>
            </a:r>
          </a:p>
        </p:txBody>
      </p:sp>
      <p:sp>
        <p:nvSpPr>
          <p:cNvPr id="4" name="Foliennummernplatzhalter 3"/>
          <p:cNvSpPr>
            <a:spLocks noGrp="1"/>
          </p:cNvSpPr>
          <p:nvPr>
            <p:ph type="sldNum" sz="quarter" idx="5"/>
          </p:nvPr>
        </p:nvSpPr>
        <p:spPr/>
        <p:txBody>
          <a:bodyPr/>
          <a:lstStyle/>
          <a:p>
            <a:fld id="{431E83DA-0237-1849-961B-72E90515025B}" type="slidenum">
              <a:rPr lang="de-DE" smtClean="0"/>
              <a:t>2</a:t>
            </a:fld>
            <a:endParaRPr lang="de-DE"/>
          </a:p>
        </p:txBody>
      </p:sp>
    </p:spTree>
    <p:extLst>
      <p:ext uri="{BB962C8B-B14F-4D97-AF65-F5344CB8AC3E}">
        <p14:creationId xmlns:p14="http://schemas.microsoft.com/office/powerpoint/2010/main" val="2074679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err="1">
                <a:solidFill>
                  <a:schemeClr val="tx1"/>
                </a:solidFill>
                <a:effectLst/>
                <a:latin typeface="+mn-lt"/>
                <a:ea typeface="+mn-ea"/>
                <a:cs typeface="+mn-cs"/>
              </a:rPr>
              <a:t>Finally</a:t>
            </a:r>
            <a:r>
              <a:rPr lang="de-DE" sz="1200" kern="1200" dirty="0">
                <a:solidFill>
                  <a:schemeClr val="tx1"/>
                </a:solidFill>
                <a:effectLst/>
                <a:latin typeface="+mn-lt"/>
                <a:ea typeface="+mn-ea"/>
                <a:cs typeface="+mn-cs"/>
              </a:rPr>
              <a:t>, 3 individual </a:t>
            </a:r>
            <a:r>
              <a:rPr lang="de-DE" sz="1200" kern="1200" dirty="0" err="1">
                <a:solidFill>
                  <a:schemeClr val="tx1"/>
                </a:solidFill>
                <a:effectLst/>
                <a:latin typeface="+mn-lt"/>
                <a:ea typeface="+mn-ea"/>
                <a:cs typeface="+mn-cs"/>
              </a:rPr>
              <a:t>patients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our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outpatient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clinic</a:t>
            </a:r>
            <a:r>
              <a:rPr lang="de-DE" sz="1200" kern="1200" dirty="0">
                <a:solidFill>
                  <a:schemeClr val="tx1"/>
                </a:solidFill>
                <a:effectLst/>
                <a:latin typeface="+mn-lt"/>
                <a:ea typeface="+mn-ea"/>
                <a:cs typeface="+mn-cs"/>
              </a:rPr>
              <a:t> in Aachen </a:t>
            </a:r>
            <a:r>
              <a:rPr lang="de-DE" sz="1200" kern="1200" dirty="0" err="1">
                <a:solidFill>
                  <a:schemeClr val="tx1"/>
                </a:solidFill>
                <a:effectLst/>
                <a:latin typeface="+mn-lt"/>
                <a:ea typeface="+mn-ea"/>
                <a:cs typeface="+mn-cs"/>
              </a:rPr>
              <a:t>were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treated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mifepristone</a:t>
            </a:r>
            <a:r>
              <a:rPr lang="de-DE" sz="1200" kern="1200" dirty="0">
                <a:solidFill>
                  <a:schemeClr val="tx1"/>
                </a:solidFill>
                <a:effectLst/>
                <a:latin typeface="+mn-lt"/>
                <a:ea typeface="+mn-ea"/>
                <a:cs typeface="+mn-cs"/>
              </a:rPr>
              <a:t>. Due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time </a:t>
            </a:r>
            <a:r>
              <a:rPr lang="de-DE" sz="1200" kern="1200" dirty="0" err="1">
                <a:solidFill>
                  <a:schemeClr val="tx1"/>
                </a:solidFill>
                <a:effectLst/>
                <a:latin typeface="+mn-lt"/>
                <a:ea typeface="+mn-ea"/>
                <a:cs typeface="+mn-cs"/>
              </a:rPr>
              <a:t>constraints</a:t>
            </a:r>
            <a:r>
              <a:rPr lang="de-DE" sz="1200" kern="1200" dirty="0">
                <a:solidFill>
                  <a:schemeClr val="tx1"/>
                </a:solidFill>
                <a:effectLst/>
                <a:latin typeface="+mn-lt"/>
                <a:ea typeface="+mn-ea"/>
                <a:cs typeface="+mn-cs"/>
              </a:rPr>
              <a:t> I will </a:t>
            </a:r>
            <a:r>
              <a:rPr lang="de-DE" sz="1200" kern="1200" dirty="0" err="1">
                <a:solidFill>
                  <a:schemeClr val="tx1"/>
                </a:solidFill>
                <a:effectLst/>
                <a:latin typeface="+mn-lt"/>
                <a:ea typeface="+mn-ea"/>
                <a:cs typeface="+mn-cs"/>
              </a:rPr>
              <a:t>only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report</a:t>
            </a:r>
            <a:r>
              <a:rPr lang="de-DE" sz="1200" kern="1200" dirty="0">
                <a:solidFill>
                  <a:schemeClr val="tx1"/>
                </a:solidFill>
                <a:effectLst/>
                <a:latin typeface="+mn-lt"/>
                <a:ea typeface="+mn-ea"/>
                <a:cs typeface="+mn-cs"/>
              </a:rPr>
              <a:t> 1 </a:t>
            </a:r>
            <a:r>
              <a:rPr lang="de-DE" sz="1200" kern="1200" dirty="0" err="1">
                <a:solidFill>
                  <a:schemeClr val="tx1"/>
                </a:solidFill>
                <a:effectLst/>
                <a:latin typeface="+mn-lt"/>
                <a:ea typeface="+mn-ea"/>
                <a:cs typeface="+mn-cs"/>
              </a:rPr>
              <a:t>case</a:t>
            </a:r>
            <a:r>
              <a:rPr lang="de-DE" sz="1200" kern="1200" dirty="0">
                <a:solidFill>
                  <a:schemeClr val="tx1"/>
                </a:solidFill>
                <a:effectLst/>
                <a:latin typeface="+mn-lt"/>
                <a:ea typeface="+mn-ea"/>
                <a:cs typeface="+mn-cs"/>
              </a:rPr>
              <a:t> .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Patient 1 was a 42-year-old man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nephrotic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syndrome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who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recently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diagnosed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primary</a:t>
            </a:r>
            <a:r>
              <a:rPr lang="de-DE" sz="1200" kern="1200" dirty="0">
                <a:solidFill>
                  <a:schemeClr val="tx1"/>
                </a:solidFill>
                <a:effectLst/>
                <a:latin typeface="+mn-lt"/>
                <a:ea typeface="+mn-ea"/>
                <a:cs typeface="+mn-cs"/>
              </a:rPr>
              <a:t> FSGS. </a:t>
            </a:r>
            <a:r>
              <a:rPr lang="de-DE" sz="1200" b="1" kern="1200" dirty="0">
                <a:solidFill>
                  <a:schemeClr val="tx1"/>
                </a:solidFill>
                <a:effectLst/>
                <a:latin typeface="+mn-lt"/>
                <a:ea typeface="+mn-ea"/>
                <a:cs typeface="+mn-cs"/>
              </a:rPr>
              <a:t>Due </a:t>
            </a:r>
            <a:r>
              <a:rPr lang="de-DE" sz="1200" b="1" kern="1200" dirty="0" err="1">
                <a:solidFill>
                  <a:schemeClr val="tx1"/>
                </a:solidFill>
                <a:effectLst/>
                <a:latin typeface="+mn-lt"/>
                <a:ea typeface="+mn-ea"/>
                <a:cs typeface="+mn-cs"/>
              </a:rPr>
              <a:t>to</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obesity</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body</a:t>
            </a:r>
            <a:r>
              <a:rPr lang="de-DE" sz="1200" b="1"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index</a:t>
            </a:r>
            <a:r>
              <a:rPr lang="de-DE" sz="1200" kern="1200" dirty="0">
                <a:solidFill>
                  <a:schemeClr val="tx1"/>
                </a:solidFill>
                <a:effectLst/>
                <a:latin typeface="+mn-lt"/>
                <a:ea typeface="+mn-ea"/>
                <a:cs typeface="+mn-cs"/>
              </a:rPr>
              <a:t> 38), </a:t>
            </a:r>
            <a:r>
              <a:rPr lang="de-DE" sz="1200" b="1" kern="1200" dirty="0" err="1">
                <a:solidFill>
                  <a:schemeClr val="tx1"/>
                </a:solidFill>
                <a:effectLst/>
                <a:latin typeface="+mn-lt"/>
                <a:ea typeface="+mn-ea"/>
                <a:cs typeface="+mn-cs"/>
              </a:rPr>
              <a:t>corticosteroid</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therapy</a:t>
            </a:r>
            <a:r>
              <a:rPr lang="de-DE" sz="1200" b="1" kern="1200" dirty="0">
                <a:solidFill>
                  <a:schemeClr val="tx1"/>
                </a:solidFill>
                <a:effectLst/>
                <a:latin typeface="+mn-lt"/>
                <a:ea typeface="+mn-ea"/>
                <a:cs typeface="+mn-cs"/>
              </a:rPr>
              <a:t> was not </a:t>
            </a:r>
            <a:r>
              <a:rPr lang="de-DE" sz="1200" b="1" kern="1200" dirty="0" err="1">
                <a:solidFill>
                  <a:schemeClr val="tx1"/>
                </a:solidFill>
                <a:effectLst/>
                <a:latin typeface="+mn-lt"/>
                <a:ea typeface="+mn-ea"/>
                <a:cs typeface="+mn-cs"/>
              </a:rPr>
              <a:t>considered</a:t>
            </a:r>
            <a:r>
              <a:rPr lang="de-DE" sz="1200" kern="1200" dirty="0">
                <a:solidFill>
                  <a:schemeClr val="tx1"/>
                </a:solidFill>
                <a:effectLst/>
                <a:latin typeface="+mn-lt"/>
                <a:ea typeface="+mn-ea"/>
                <a:cs typeface="+mn-cs"/>
              </a:rPr>
              <a:t>. After </a:t>
            </a:r>
            <a:r>
              <a:rPr lang="de-DE" sz="1200" kern="1200" dirty="0" err="1">
                <a:solidFill>
                  <a:schemeClr val="tx1"/>
                </a:solidFill>
                <a:effectLst/>
                <a:latin typeface="+mn-lt"/>
                <a:ea typeface="+mn-ea"/>
                <a:cs typeface="+mn-cs"/>
              </a:rPr>
              <a:t>one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month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mifepristone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therapy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proteinuria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decreased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12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4 </a:t>
            </a:r>
            <a:r>
              <a:rPr lang="de-DE" sz="1200" kern="1200" dirty="0" err="1">
                <a:solidFill>
                  <a:schemeClr val="tx1"/>
                </a:solidFill>
                <a:effectLst/>
                <a:latin typeface="+mn-lt"/>
                <a:ea typeface="+mn-ea"/>
                <a:cs typeface="+mn-cs"/>
              </a:rPr>
              <a:t>g</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day</a:t>
            </a:r>
            <a:r>
              <a:rPr lang="de-DE" sz="1200" kern="1200" dirty="0">
                <a:solidFill>
                  <a:schemeClr val="tx1"/>
                </a:solidFill>
                <a:effectLst/>
                <a:latin typeface="+mn-lt"/>
                <a:ea typeface="+mn-ea"/>
                <a:cs typeface="+mn-cs"/>
              </a:rPr>
              <a:t> (67% </a:t>
            </a:r>
            <a:r>
              <a:rPr lang="de-DE" sz="1200" kern="1200" dirty="0" err="1">
                <a:solidFill>
                  <a:schemeClr val="tx1"/>
                </a:solidFill>
                <a:effectLst/>
                <a:latin typeface="+mn-lt"/>
                <a:ea typeface="+mn-ea"/>
                <a:cs typeface="+mn-cs"/>
              </a:rPr>
              <a:t>reduction</a:t>
            </a:r>
            <a:r>
              <a:rPr lang="de-DE" sz="1200" kern="1200" dirty="0">
                <a:solidFill>
                  <a:schemeClr val="tx1"/>
                </a:solidFill>
                <a:effectLst/>
                <a:latin typeface="+mn-lt"/>
                <a:ea typeface="+mn-ea"/>
                <a:cs typeface="+mn-cs"/>
              </a:rPr>
              <a:t>). At </a:t>
            </a:r>
            <a:r>
              <a:rPr lang="de-DE" sz="1200" b="1" kern="1200" dirty="0" err="1">
                <a:solidFill>
                  <a:schemeClr val="tx1"/>
                </a:solidFill>
                <a:effectLst/>
                <a:latin typeface="+mn-lt"/>
                <a:ea typeface="+mn-ea"/>
                <a:cs typeface="+mn-cs"/>
              </a:rPr>
              <a:t>this</a:t>
            </a:r>
            <a:r>
              <a:rPr lang="de-DE" sz="1200" b="1" kern="1200" dirty="0">
                <a:solidFill>
                  <a:schemeClr val="tx1"/>
                </a:solidFill>
                <a:effectLst/>
                <a:latin typeface="+mn-lt"/>
                <a:ea typeface="+mn-ea"/>
                <a:cs typeface="+mn-cs"/>
              </a:rPr>
              <a:t> time </a:t>
            </a:r>
            <a:r>
              <a:rPr lang="de-DE" sz="1200" b="1" kern="1200" dirty="0" err="1">
                <a:solidFill>
                  <a:schemeClr val="tx1"/>
                </a:solidFill>
                <a:effectLst/>
                <a:latin typeface="+mn-lt"/>
                <a:ea typeface="+mn-ea"/>
                <a:cs typeface="+mn-cs"/>
              </a:rPr>
              <a:t>point</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cyclosporine</a:t>
            </a:r>
            <a:r>
              <a:rPr lang="de-DE" sz="1200" b="1" kern="1200" dirty="0">
                <a:solidFill>
                  <a:schemeClr val="tx1"/>
                </a:solidFill>
                <a:effectLst/>
                <a:latin typeface="+mn-lt"/>
                <a:ea typeface="+mn-ea"/>
                <a:cs typeface="+mn-cs"/>
              </a:rPr>
              <a:t> A (</a:t>
            </a:r>
            <a:r>
              <a:rPr lang="de-DE" sz="1200" b="1" kern="1200" dirty="0" err="1">
                <a:solidFill>
                  <a:schemeClr val="tx1"/>
                </a:solidFill>
                <a:effectLst/>
                <a:latin typeface="+mn-lt"/>
                <a:ea typeface="+mn-ea"/>
                <a:cs typeface="+mn-cs"/>
              </a:rPr>
              <a:t>CyA</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therapy</a:t>
            </a:r>
            <a:r>
              <a:rPr lang="de-DE" sz="1200" b="1" kern="1200" dirty="0">
                <a:solidFill>
                  <a:schemeClr val="tx1"/>
                </a:solidFill>
                <a:effectLst/>
                <a:latin typeface="+mn-lt"/>
                <a:ea typeface="+mn-ea"/>
                <a:cs typeface="+mn-cs"/>
              </a:rPr>
              <a:t> was also </a:t>
            </a:r>
            <a:r>
              <a:rPr lang="de-DE" sz="1200" b="1" kern="1200" dirty="0" err="1">
                <a:solidFill>
                  <a:schemeClr val="tx1"/>
                </a:solidFill>
                <a:effectLst/>
                <a:latin typeface="+mn-lt"/>
                <a:ea typeface="+mn-ea"/>
                <a:cs typeface="+mn-cs"/>
              </a:rPr>
              <a:t>initiated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Within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month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dual </a:t>
            </a:r>
            <a:r>
              <a:rPr lang="de-DE" sz="1200" kern="1200" dirty="0" err="1">
                <a:solidFill>
                  <a:schemeClr val="tx1"/>
                </a:solidFill>
                <a:effectLst/>
                <a:latin typeface="+mn-lt"/>
                <a:ea typeface="+mn-ea"/>
                <a:cs typeface="+mn-cs"/>
              </a:rPr>
              <a:t>therapy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mifepristone</a:t>
            </a:r>
            <a:r>
              <a:rPr lang="de-DE" sz="1200" kern="1200" dirty="0">
                <a:solidFill>
                  <a:schemeClr val="tx1"/>
                </a:solidFill>
                <a:effectLst/>
                <a:latin typeface="+mn-lt"/>
                <a:ea typeface="+mn-ea"/>
                <a:cs typeface="+mn-cs"/>
              </a:rPr>
              <a:t> and </a:t>
            </a:r>
            <a:r>
              <a:rPr lang="de-DE" sz="1200" kern="1200" dirty="0" err="1">
                <a:solidFill>
                  <a:schemeClr val="tx1"/>
                </a:solidFill>
                <a:effectLst/>
                <a:latin typeface="+mn-lt"/>
                <a:ea typeface="+mn-ea"/>
                <a:cs typeface="+mn-cs"/>
              </a:rPr>
              <a:t>cyclosporine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complete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remission</a:t>
            </a:r>
            <a:r>
              <a:rPr lang="de-DE" sz="1200" kern="1200" dirty="0">
                <a:solidFill>
                  <a:schemeClr val="tx1"/>
                </a:solidFill>
                <a:effectLst/>
                <a:latin typeface="+mn-lt"/>
                <a:ea typeface="+mn-ea"/>
                <a:cs typeface="+mn-cs"/>
              </a:rPr>
              <a:t> wa</a:t>
            </a:r>
            <a:r>
              <a:rPr lang="de-DE" sz="1200" b="1" kern="1200" dirty="0">
                <a:solidFill>
                  <a:schemeClr val="tx1"/>
                </a:solidFill>
                <a:effectLst/>
                <a:latin typeface="+mn-lt"/>
                <a:ea typeface="+mn-ea"/>
                <a:cs typeface="+mn-cs"/>
              </a:rPr>
              <a:t>s </a:t>
            </a:r>
            <a:r>
              <a:rPr lang="de-DE" sz="1200" b="1" kern="1200" dirty="0" err="1">
                <a:solidFill>
                  <a:schemeClr val="tx1"/>
                </a:solidFill>
                <a:effectLst/>
                <a:latin typeface="+mn-lt"/>
                <a:ea typeface="+mn-ea"/>
                <a:cs typeface="+mn-cs"/>
              </a:rPr>
              <a:t>achieved</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proteinuria</a:t>
            </a:r>
            <a:r>
              <a:rPr lang="de-DE" sz="1200" b="1" kern="1200" dirty="0">
                <a:solidFill>
                  <a:schemeClr val="tx1"/>
                </a:solidFill>
                <a:effectLst/>
                <a:latin typeface="+mn-lt"/>
                <a:ea typeface="+mn-ea"/>
                <a:cs typeface="+mn-cs"/>
              </a:rPr>
              <a:t> &lt;0.15 </a:t>
            </a:r>
            <a:r>
              <a:rPr lang="de-DE" sz="1200" b="1" kern="1200" dirty="0" err="1">
                <a:solidFill>
                  <a:schemeClr val="tx1"/>
                </a:solidFill>
                <a:effectLst/>
                <a:latin typeface="+mn-lt"/>
                <a:ea typeface="+mn-ea"/>
                <a:cs typeface="+mn-cs"/>
              </a:rPr>
              <a:t>g</a:t>
            </a:r>
            <a:r>
              <a:rPr lang="de-DE" sz="1200" b="1" kern="1200" dirty="0">
                <a:solidFill>
                  <a:schemeClr val="tx1"/>
                </a:solidFill>
                <a:effectLst/>
                <a:latin typeface="+mn-lt"/>
                <a:ea typeface="+mn-ea"/>
                <a:cs typeface="+mn-cs"/>
              </a:rPr>
              <a:t>/</a:t>
            </a:r>
            <a:r>
              <a:rPr lang="de-DE" sz="1200" b="1" kern="1200" dirty="0" err="1">
                <a:solidFill>
                  <a:schemeClr val="tx1"/>
                </a:solidFill>
                <a:effectLst/>
                <a:latin typeface="+mn-lt"/>
                <a:ea typeface="+mn-ea"/>
                <a:cs typeface="+mn-cs"/>
              </a:rPr>
              <a:t>day</a:t>
            </a:r>
            <a:r>
              <a:rPr lang="de-DE" sz="1200" b="1" kern="1200" dirty="0">
                <a:solidFill>
                  <a:schemeClr val="tx1"/>
                </a:solidFill>
                <a:effectLst/>
                <a:latin typeface="+mn-lt"/>
                <a:ea typeface="+mn-ea"/>
                <a:cs typeface="+mn-cs"/>
              </a:rPr>
              <a:t>) </a:t>
            </a: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Patient 3, a 40-year-old man </a:t>
            </a:r>
            <a:r>
              <a:rPr lang="de-DE" sz="1200" kern="1200" dirty="0" err="1">
                <a:solidFill>
                  <a:schemeClr val="tx1"/>
                </a:solidFill>
                <a:effectLst/>
                <a:latin typeface="+mn-lt"/>
                <a:ea typeface="+mn-ea"/>
                <a:cs typeface="+mn-cs"/>
              </a:rPr>
              <a:t>diagnosed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MCD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13 </a:t>
            </a:r>
            <a:r>
              <a:rPr lang="de-DE" sz="1200" kern="1200" dirty="0" err="1">
                <a:solidFill>
                  <a:schemeClr val="tx1"/>
                </a:solidFill>
                <a:effectLst/>
                <a:latin typeface="+mn-lt"/>
                <a:ea typeface="+mn-ea"/>
                <a:cs typeface="+mn-cs"/>
              </a:rPr>
              <a:t>years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developed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relapse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nephrotic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syndrome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despite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maintenance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treatment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CyA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mifepristone</a:t>
            </a:r>
            <a:r>
              <a:rPr lang="de-DE" sz="1200" kern="1200" dirty="0">
                <a:solidFill>
                  <a:schemeClr val="tx1"/>
                </a:solidFill>
                <a:effectLst/>
                <a:latin typeface="+mn-lt"/>
                <a:ea typeface="+mn-ea"/>
                <a:cs typeface="+mn-cs"/>
              </a:rPr>
              <a:t> was </a:t>
            </a:r>
            <a:r>
              <a:rPr lang="de-DE" sz="1200" kern="1200" dirty="0" err="1">
                <a:solidFill>
                  <a:schemeClr val="tx1"/>
                </a:solidFill>
                <a:effectLst/>
                <a:latin typeface="+mn-lt"/>
                <a:ea typeface="+mn-ea"/>
                <a:cs typeface="+mn-cs"/>
              </a:rPr>
              <a:t>administered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approximately</a:t>
            </a:r>
            <a:r>
              <a:rPr lang="de-DE" sz="1200" kern="1200" dirty="0">
                <a:solidFill>
                  <a:schemeClr val="tx1"/>
                </a:solidFill>
                <a:effectLst/>
                <a:latin typeface="+mn-lt"/>
                <a:ea typeface="+mn-ea"/>
                <a:cs typeface="+mn-cs"/>
              </a:rPr>
              <a:t> 6/7 </a:t>
            </a:r>
            <a:r>
              <a:rPr lang="de-DE" sz="1200" kern="1200" dirty="0" err="1">
                <a:solidFill>
                  <a:schemeClr val="tx1"/>
                </a:solidFill>
                <a:effectLst/>
                <a:latin typeface="+mn-lt"/>
                <a:ea typeface="+mn-ea"/>
                <a:cs typeface="+mn-cs"/>
              </a:rPr>
              <a:t>weeks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Complete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remission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nephrotic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syndrome</a:t>
            </a:r>
            <a:r>
              <a:rPr lang="de-DE" sz="1200" kern="1200" dirty="0">
                <a:solidFill>
                  <a:schemeClr val="tx1"/>
                </a:solidFill>
                <a:effectLst/>
                <a:latin typeface="+mn-lt"/>
                <a:ea typeface="+mn-ea"/>
                <a:cs typeface="+mn-cs"/>
              </a:rPr>
              <a:t> was </a:t>
            </a:r>
            <a:r>
              <a:rPr lang="de-DE" sz="1200" kern="1200" dirty="0" err="1">
                <a:solidFill>
                  <a:schemeClr val="tx1"/>
                </a:solidFill>
                <a:effectLst/>
                <a:latin typeface="+mn-lt"/>
                <a:ea typeface="+mn-ea"/>
                <a:cs typeface="+mn-cs"/>
              </a:rPr>
              <a:t>achieved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within</a:t>
            </a:r>
            <a:r>
              <a:rPr lang="de-DE" sz="1200" kern="1200" dirty="0">
                <a:solidFill>
                  <a:schemeClr val="tx1"/>
                </a:solidFill>
                <a:effectLst/>
                <a:latin typeface="+mn-lt"/>
                <a:ea typeface="+mn-ea"/>
                <a:cs typeface="+mn-cs"/>
              </a:rPr>
              <a:t> 7 </a:t>
            </a:r>
            <a:r>
              <a:rPr lang="de-DE" sz="1200" kern="1200" dirty="0" err="1">
                <a:solidFill>
                  <a:schemeClr val="tx1"/>
                </a:solidFill>
                <a:effectLst/>
                <a:latin typeface="+mn-lt"/>
                <a:ea typeface="+mn-ea"/>
                <a:cs typeface="+mn-cs"/>
              </a:rPr>
              <a:t>weeks</a:t>
            </a:r>
            <a:r>
              <a:rPr lang="de-DE" sz="1200" kern="1200" dirty="0">
                <a:solidFill>
                  <a:schemeClr val="tx1"/>
                </a:solidFill>
                <a:effectLst/>
                <a:latin typeface="+mn-lt"/>
                <a:ea typeface="+mn-ea"/>
                <a:cs typeface="+mn-cs"/>
              </a:rPr>
              <a:t>.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 all </a:t>
            </a:r>
            <a:r>
              <a:rPr lang="de-DE" sz="1200" kern="1200" dirty="0" err="1">
                <a:solidFill>
                  <a:schemeClr val="tx1"/>
                </a:solidFill>
                <a:effectLst/>
                <a:latin typeface="+mn-lt"/>
                <a:ea typeface="+mn-ea"/>
                <a:cs typeface="+mn-cs"/>
              </a:rPr>
              <a:t>three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patients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drug</a:t>
            </a:r>
            <a:r>
              <a:rPr lang="de-DE" sz="1200" kern="1200" dirty="0">
                <a:solidFill>
                  <a:schemeClr val="tx1"/>
                </a:solidFill>
                <a:effectLst/>
                <a:latin typeface="+mn-lt"/>
                <a:ea typeface="+mn-ea"/>
                <a:cs typeface="+mn-cs"/>
              </a:rPr>
              <a:t> was </a:t>
            </a:r>
            <a:r>
              <a:rPr lang="de-DE" sz="1200" kern="1200" dirty="0" err="1">
                <a:solidFill>
                  <a:schemeClr val="tx1"/>
                </a:solidFill>
                <a:effectLst/>
                <a:latin typeface="+mn-lt"/>
                <a:ea typeface="+mn-ea"/>
                <a:cs typeface="+mn-cs"/>
              </a:rPr>
              <a:t>well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tolerated</a:t>
            </a:r>
            <a:r>
              <a:rPr lang="de-DE" sz="1200" kern="1200" dirty="0">
                <a:solidFill>
                  <a:schemeClr val="tx1"/>
                </a:solidFill>
                <a:effectLst/>
                <a:latin typeface="+mn-lt"/>
                <a:ea typeface="+mn-ea"/>
                <a:cs typeface="+mn-cs"/>
              </a:rPr>
              <a:t> and </a:t>
            </a:r>
            <a:r>
              <a:rPr lang="de-DE" sz="1200" kern="1200" dirty="0" err="1">
                <a:solidFill>
                  <a:schemeClr val="tx1"/>
                </a:solidFill>
                <a:effectLst/>
                <a:latin typeface="+mn-lt"/>
                <a:ea typeface="+mn-ea"/>
                <a:cs typeface="+mn-cs"/>
              </a:rPr>
              <a:t>none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experienced</a:t>
            </a:r>
            <a:r>
              <a:rPr lang="de-DE" sz="1200" kern="1200" dirty="0">
                <a:solidFill>
                  <a:schemeClr val="tx1"/>
                </a:solidFill>
                <a:effectLst/>
                <a:latin typeface="+mn-lt"/>
                <a:ea typeface="+mn-ea"/>
                <a:cs typeface="+mn-cs"/>
              </a:rPr>
              <a:t> mild </a:t>
            </a:r>
            <a:r>
              <a:rPr lang="de-DE" sz="1200" kern="1200" dirty="0" err="1">
                <a:solidFill>
                  <a:schemeClr val="tx1"/>
                </a:solidFill>
                <a:effectLst/>
                <a:latin typeface="+mn-lt"/>
                <a:ea typeface="+mn-ea"/>
                <a:cs typeface="+mn-cs"/>
              </a:rPr>
              <a:t>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severe</a:t>
            </a:r>
            <a:r>
              <a:rPr lang="de-DE" sz="1200" kern="1200" dirty="0">
                <a:solidFill>
                  <a:schemeClr val="tx1"/>
                </a:solidFill>
                <a:effectLst/>
                <a:latin typeface="+mn-lt"/>
                <a:ea typeface="+mn-ea"/>
                <a:cs typeface="+mn-cs"/>
              </a:rPr>
              <a:t> adverse </a:t>
            </a:r>
            <a:r>
              <a:rPr lang="de-DE" sz="1200" kern="1200" dirty="0" err="1">
                <a:solidFill>
                  <a:schemeClr val="tx1"/>
                </a:solidFill>
                <a:effectLst/>
                <a:latin typeface="+mn-lt"/>
                <a:ea typeface="+mn-ea"/>
                <a:cs typeface="+mn-cs"/>
              </a:rPr>
              <a:t>effects</a:t>
            </a:r>
            <a:r>
              <a:rPr lang="de-DE" sz="1200" kern="1200" dirty="0">
                <a:solidFill>
                  <a:schemeClr val="tx1"/>
                </a:solidFill>
                <a:effectLst/>
                <a:latin typeface="+mn-lt"/>
                <a:ea typeface="+mn-ea"/>
                <a:cs typeface="+mn-cs"/>
              </a:rPr>
              <a:t>.</a:t>
            </a:r>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22</a:t>
            </a:fld>
            <a:endParaRPr lang="de-DE"/>
          </a:p>
        </p:txBody>
      </p:sp>
    </p:spTree>
    <p:extLst>
      <p:ext uri="{BB962C8B-B14F-4D97-AF65-F5344CB8AC3E}">
        <p14:creationId xmlns:p14="http://schemas.microsoft.com/office/powerpoint/2010/main" val="1033146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23</a:t>
            </a:fld>
            <a:endParaRPr lang="de-DE"/>
          </a:p>
        </p:txBody>
      </p:sp>
    </p:spTree>
    <p:extLst>
      <p:ext uri="{BB962C8B-B14F-4D97-AF65-F5344CB8AC3E}">
        <p14:creationId xmlns:p14="http://schemas.microsoft.com/office/powerpoint/2010/main" val="2994560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i="0" u="none" strike="noStrike" dirty="0">
              <a:solidFill>
                <a:srgbClr val="222222"/>
              </a:solidFill>
              <a:effectLst/>
              <a:latin typeface="Harding"/>
            </a:endParaRPr>
          </a:p>
        </p:txBody>
      </p:sp>
      <p:sp>
        <p:nvSpPr>
          <p:cNvPr id="4" name="Foliennummernplatzhalter 3"/>
          <p:cNvSpPr>
            <a:spLocks noGrp="1"/>
          </p:cNvSpPr>
          <p:nvPr>
            <p:ph type="sldNum" sz="quarter" idx="5"/>
          </p:nvPr>
        </p:nvSpPr>
        <p:spPr/>
        <p:txBody>
          <a:bodyPr/>
          <a:lstStyle/>
          <a:p>
            <a:fld id="{431E83DA-0237-1849-961B-72E90515025B}" type="slidenum">
              <a:rPr lang="de-DE" smtClean="0"/>
              <a:t>24</a:t>
            </a:fld>
            <a:endParaRPr lang="de-DE"/>
          </a:p>
        </p:txBody>
      </p:sp>
    </p:spTree>
    <p:extLst>
      <p:ext uri="{BB962C8B-B14F-4D97-AF65-F5344CB8AC3E}">
        <p14:creationId xmlns:p14="http://schemas.microsoft.com/office/powerpoint/2010/main" val="844083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25</a:t>
            </a:fld>
            <a:endParaRPr lang="de-DE"/>
          </a:p>
        </p:txBody>
      </p:sp>
    </p:spTree>
    <p:extLst>
      <p:ext uri="{BB962C8B-B14F-4D97-AF65-F5344CB8AC3E}">
        <p14:creationId xmlns:p14="http://schemas.microsoft.com/office/powerpoint/2010/main" val="385954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err="1">
                <a:solidFill>
                  <a:srgbClr val="222222"/>
                </a:solidFill>
                <a:effectLst/>
                <a:latin typeface="Harding"/>
              </a:rPr>
              <a:t>to</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correct</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the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haemodynamic</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abnormalities</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that</a:t>
            </a:r>
            <a:r>
              <a:rPr lang="de-DE" b="1" i="0" u="none" strike="noStrike" dirty="0">
                <a:solidFill>
                  <a:srgbClr val="222222"/>
                </a:solidFill>
                <a:effectLst/>
                <a:latin typeface="Harding"/>
              </a:rPr>
              <a:t> promote </a:t>
            </a:r>
            <a:r>
              <a:rPr lang="de-DE" b="1" i="0" u="none" strike="noStrike" dirty="0" err="1">
                <a:solidFill>
                  <a:srgbClr val="222222"/>
                </a:solidFill>
                <a:effectLst/>
                <a:latin typeface="Harding"/>
              </a:rPr>
              <a:t>podocyte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shear</a:t>
            </a:r>
            <a:r>
              <a:rPr lang="de-DE" b="1" i="0" u="none" strike="noStrike" dirty="0">
                <a:solidFill>
                  <a:srgbClr val="222222"/>
                </a:solidFill>
                <a:effectLst/>
                <a:latin typeface="Harding"/>
              </a:rPr>
              <a:t> stress, and </a:t>
            </a:r>
            <a:r>
              <a:rPr lang="de-DE" b="1" i="0" u="none" strike="noStrike" dirty="0" err="1">
                <a:solidFill>
                  <a:srgbClr val="222222"/>
                </a:solidFill>
                <a:effectLst/>
                <a:latin typeface="Harding"/>
              </a:rPr>
              <a:t>are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expected</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to</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be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primarily</a:t>
            </a:r>
            <a:r>
              <a:rPr lang="de-DE" b="1" i="0" u="none" strike="noStrike" dirty="0">
                <a:solidFill>
                  <a:srgbClr val="222222"/>
                </a:solidFill>
                <a:effectLst/>
                <a:latin typeface="Harding"/>
              </a:rPr>
              <a:t> but not </a:t>
            </a:r>
            <a:r>
              <a:rPr lang="de-DE" b="1" i="0" u="none" strike="noStrike" dirty="0" err="1">
                <a:solidFill>
                  <a:srgbClr val="222222"/>
                </a:solidFill>
                <a:effectLst/>
                <a:latin typeface="Harding"/>
              </a:rPr>
              <a:t>exclusively</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beneficial</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for</a:t>
            </a:r>
            <a:r>
              <a:rPr lang="de-DE" b="1" i="0" u="none" strike="noStrike" dirty="0">
                <a:solidFill>
                  <a:srgbClr val="222222"/>
                </a:solidFill>
                <a:effectLst/>
                <a:latin typeface="Harding"/>
              </a:rPr>
              <a:t> maladaptive FSGS.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i="0" u="none" strike="noStrike" dirty="0">
              <a:solidFill>
                <a:srgbClr val="222222"/>
              </a:solidFill>
              <a:effectLst/>
              <a:latin typeface="Harding"/>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222222"/>
              </a:solidFill>
              <a:effectLst/>
              <a:latin typeface="Harding"/>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222222"/>
                </a:solidFill>
                <a:effectLst/>
                <a:latin typeface="Harding"/>
              </a:rPr>
              <a:t>In </a:t>
            </a:r>
            <a:r>
              <a:rPr lang="de-DE" b="0" i="0" u="none" strike="noStrike" dirty="0" err="1">
                <a:solidFill>
                  <a:srgbClr val="222222"/>
                </a:solidFill>
                <a:effectLst/>
                <a:latin typeface="Harding"/>
              </a:rPr>
              <a:t>order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decrease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hydrostatic</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pressure</a:t>
            </a:r>
            <a:r>
              <a:rPr lang="de-DE" b="0" i="0" u="none" strike="noStrike" dirty="0">
                <a:solidFill>
                  <a:srgbClr val="222222"/>
                </a:solidFill>
                <a:effectLst/>
                <a:latin typeface="Harding"/>
              </a:rPr>
              <a:t> and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shear</a:t>
            </a:r>
            <a:r>
              <a:rPr lang="de-DE" b="0" i="0" u="none" strike="noStrike" dirty="0">
                <a:solidFill>
                  <a:srgbClr val="222222"/>
                </a:solidFill>
                <a:effectLst/>
                <a:latin typeface="Harding"/>
              </a:rPr>
              <a:t> stress  </a:t>
            </a:r>
            <a:r>
              <a:rPr lang="de-DE" b="0" i="0" u="none" strike="noStrike" dirty="0" err="1">
                <a:solidFill>
                  <a:srgbClr val="222222"/>
                </a:solidFill>
                <a:effectLst/>
                <a:latin typeface="Harding"/>
              </a:rPr>
              <a:t>preventing</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podocytes</a:t>
            </a:r>
            <a:endParaRPr lang="de-DE" b="0" i="0" u="none" strike="noStrike" dirty="0">
              <a:solidFill>
                <a:srgbClr val="222222"/>
              </a:solidFill>
              <a:effectLst/>
              <a:latin typeface="Harding"/>
            </a:endParaRPr>
          </a:p>
          <a:p>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26</a:t>
            </a:fld>
            <a:endParaRPr lang="de-DE"/>
          </a:p>
        </p:txBody>
      </p:sp>
    </p:spTree>
    <p:extLst>
      <p:ext uri="{BB962C8B-B14F-4D97-AF65-F5344CB8AC3E}">
        <p14:creationId xmlns:p14="http://schemas.microsoft.com/office/powerpoint/2010/main" val="870047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8915" name="Notizenplatzhalter 2"/>
          <p:cNvSpPr>
            <a:spLocks noGrp="1"/>
          </p:cNvSpPr>
          <p:nvPr>
            <p:ph type="body" idx="1"/>
          </p:nvPr>
        </p:nvSpPr>
        <p:spPr>
          <a:noFill/>
        </p:spPr>
        <p:txBody>
          <a:bodyPr/>
          <a:lstStyle/>
          <a:p>
            <a:r>
              <a:rPr lang="de-DE" altLang="de-DE"/>
              <a:t>Übersicht</a:t>
            </a:r>
          </a:p>
          <a:p>
            <a:endParaRPr lang="de-DE" altLang="de-DE"/>
          </a:p>
        </p:txBody>
      </p:sp>
      <p:sp>
        <p:nvSpPr>
          <p:cNvPr id="38916" name="Foliennummernplatzhalter 3"/>
          <p:cNvSpPr>
            <a:spLocks noGrp="1"/>
          </p:cNvSpPr>
          <p:nvPr>
            <p:ph type="sldNum" sz="quarter" idx="5"/>
          </p:nvPr>
        </p:nvSpPr>
        <p:spPr>
          <a:noFill/>
        </p:spPr>
        <p:txBody>
          <a:bodyPr/>
          <a:lstStyle>
            <a:lvl1pPr defTabSz="882650">
              <a:defRPr sz="2400">
                <a:solidFill>
                  <a:schemeClr val="tx1"/>
                </a:solidFill>
                <a:latin typeface="Times New Roman" panose="02020603050405020304" pitchFamily="18" charset="0"/>
                <a:ea typeface="MS PGothic" panose="020B0600070205080204" pitchFamily="34" charset="-128"/>
              </a:defRPr>
            </a:lvl1pPr>
            <a:lvl2pPr marL="742950" indent="-285750" defTabSz="882650">
              <a:defRPr sz="2400">
                <a:solidFill>
                  <a:schemeClr val="tx1"/>
                </a:solidFill>
                <a:latin typeface="Times New Roman" panose="02020603050405020304" pitchFamily="18" charset="0"/>
                <a:ea typeface="MS PGothic" panose="020B0600070205080204" pitchFamily="34" charset="-128"/>
              </a:defRPr>
            </a:lvl2pPr>
            <a:lvl3pPr marL="1143000" indent="-228600" defTabSz="882650">
              <a:defRPr sz="2400">
                <a:solidFill>
                  <a:schemeClr val="tx1"/>
                </a:solidFill>
                <a:latin typeface="Times New Roman" panose="02020603050405020304" pitchFamily="18" charset="0"/>
                <a:ea typeface="MS PGothic" panose="020B0600070205080204" pitchFamily="34" charset="-128"/>
              </a:defRPr>
            </a:lvl3pPr>
            <a:lvl4pPr marL="1600200" indent="-228600" defTabSz="882650">
              <a:defRPr sz="2400">
                <a:solidFill>
                  <a:schemeClr val="tx1"/>
                </a:solidFill>
                <a:latin typeface="Times New Roman" panose="02020603050405020304" pitchFamily="18" charset="0"/>
                <a:ea typeface="MS PGothic" panose="020B0600070205080204" pitchFamily="34" charset="-128"/>
              </a:defRPr>
            </a:lvl4pPr>
            <a:lvl5pPr marL="2057400" indent="-228600" defTabSz="882650">
              <a:defRPr sz="2400">
                <a:solidFill>
                  <a:schemeClr val="tx1"/>
                </a:solidFill>
                <a:latin typeface="Times New Roman" panose="02020603050405020304" pitchFamily="18" charset="0"/>
                <a:ea typeface="MS PGothic" panose="020B0600070205080204" pitchFamily="34" charset="-128"/>
              </a:defRPr>
            </a:lvl5pPr>
            <a:lvl6pPr marL="2514600" indent="-228600" defTabSz="8826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8826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8826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8826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8C136E3A-1258-43C8-824B-C3BAA37A35CD}" type="slidenum">
              <a:rPr lang="de-DE" altLang="de-DE" sz="1200" smtClean="0"/>
              <a:pPr/>
              <a:t>27</a:t>
            </a:fld>
            <a:endParaRPr lang="de-DE" altLang="de-DE" sz="1200"/>
          </a:p>
        </p:txBody>
      </p:sp>
    </p:spTree>
    <p:extLst>
      <p:ext uri="{BB962C8B-B14F-4D97-AF65-F5344CB8AC3E}">
        <p14:creationId xmlns:p14="http://schemas.microsoft.com/office/powerpoint/2010/main" val="3961424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6083" name="Notizenplatzhalter 2"/>
          <p:cNvSpPr>
            <a:spLocks noGrp="1"/>
          </p:cNvSpPr>
          <p:nvPr>
            <p:ph type="body" idx="1"/>
          </p:nvPr>
        </p:nvSpPr>
        <p:spPr>
          <a:noFill/>
        </p:spPr>
        <p:txBody>
          <a:bodyPr/>
          <a:lstStyle/>
          <a:p>
            <a:pPr algn="just"/>
            <a:r>
              <a:rPr lang="en-US" sz="1800" dirty="0">
                <a:effectLst/>
                <a:latin typeface="Arial" panose="020B0604020202020204" pitchFamily="34" charset="0"/>
                <a:ea typeface="Calibri" panose="020F0502020204030204" pitchFamily="34" charset="0"/>
                <a:cs typeface="Times New Roman" panose="02020603050405020304" pitchFamily="18" charset="0"/>
              </a:rPr>
              <a:t>So here you can see the experimental set up.</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adult mice we canulated the aorta and we perfused both kidneys with 50mmHg for approximately 10 minutes (</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allowing injections of fluorescently-labeled lectins</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and after this time the left kidney was removed and served as paired control in every experiment, and then the right kidney was perfused either for </a:t>
            </a: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additional 5 minutes at 300 mmHg or with supramaximal pressure (&gt;&gt;300mmHg, filtration pressures </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were estimated to be well above 400 mmHg), applied manually, with a total volume of 50 ml perfusion solution.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Arial" panose="020B0604020202020204" pitchFamily="34" charset="0"/>
                <a:ea typeface="Calibri" panose="020F0502020204030204" pitchFamily="34" charset="0"/>
                <a:cs typeface="Times New Roman" panose="02020603050405020304" pitchFamily="18" charset="0"/>
              </a:rPr>
              <a:t>And we did semi-automatic counting, which involves 3d. acquisition and computational analysis.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Arial" panose="020B0604020202020204" pitchFamily="34" charset="0"/>
                <a:ea typeface="Calibri" panose="020F0502020204030204" pitchFamily="34" charset="0"/>
                <a:cs typeface="Times New Roman" panose="02020603050405020304" pitchFamily="18" charset="0"/>
              </a:rPr>
              <a:t>count the GFP positive  cells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altLang="de-DE" dirty="0"/>
          </a:p>
        </p:txBody>
      </p:sp>
      <p:sp>
        <p:nvSpPr>
          <p:cNvPr id="46084" name="Foliennummernplatzhalter 3"/>
          <p:cNvSpPr>
            <a:spLocks noGrp="1"/>
          </p:cNvSpPr>
          <p:nvPr>
            <p:ph type="sldNum" sz="quarter" idx="5"/>
          </p:nvPr>
        </p:nvSpPr>
        <p:spPr>
          <a:noFill/>
        </p:spPr>
        <p:txBody>
          <a:bodyPr/>
          <a:lstStyle>
            <a:lvl1pPr defTabSz="882650">
              <a:defRPr sz="2400">
                <a:solidFill>
                  <a:schemeClr val="tx1"/>
                </a:solidFill>
                <a:latin typeface="Times New Roman" panose="02020603050405020304" pitchFamily="18" charset="0"/>
                <a:ea typeface="MS PGothic" panose="020B0600070205080204" pitchFamily="34" charset="-128"/>
              </a:defRPr>
            </a:lvl1pPr>
            <a:lvl2pPr marL="742950" indent="-285750" defTabSz="882650">
              <a:defRPr sz="2400">
                <a:solidFill>
                  <a:schemeClr val="tx1"/>
                </a:solidFill>
                <a:latin typeface="Times New Roman" panose="02020603050405020304" pitchFamily="18" charset="0"/>
                <a:ea typeface="MS PGothic" panose="020B0600070205080204" pitchFamily="34" charset="-128"/>
              </a:defRPr>
            </a:lvl2pPr>
            <a:lvl3pPr marL="1143000" indent="-228600" defTabSz="882650">
              <a:defRPr sz="2400">
                <a:solidFill>
                  <a:schemeClr val="tx1"/>
                </a:solidFill>
                <a:latin typeface="Times New Roman" panose="02020603050405020304" pitchFamily="18" charset="0"/>
                <a:ea typeface="MS PGothic" panose="020B0600070205080204" pitchFamily="34" charset="-128"/>
              </a:defRPr>
            </a:lvl3pPr>
            <a:lvl4pPr marL="1600200" indent="-228600" defTabSz="882650">
              <a:defRPr sz="2400">
                <a:solidFill>
                  <a:schemeClr val="tx1"/>
                </a:solidFill>
                <a:latin typeface="Times New Roman" panose="02020603050405020304" pitchFamily="18" charset="0"/>
                <a:ea typeface="MS PGothic" panose="020B0600070205080204" pitchFamily="34" charset="-128"/>
              </a:defRPr>
            </a:lvl4pPr>
            <a:lvl5pPr marL="2057400" indent="-228600" defTabSz="882650">
              <a:defRPr sz="2400">
                <a:solidFill>
                  <a:schemeClr val="tx1"/>
                </a:solidFill>
                <a:latin typeface="Times New Roman" panose="02020603050405020304" pitchFamily="18" charset="0"/>
                <a:ea typeface="MS PGothic" panose="020B0600070205080204" pitchFamily="34" charset="-128"/>
              </a:defRPr>
            </a:lvl5pPr>
            <a:lvl6pPr marL="2514600" indent="-228600" defTabSz="8826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8826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8826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88265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C92B238A-8413-45A7-B8BB-0C2B291683D4}" type="slidenum">
              <a:rPr lang="de-DE" altLang="de-DE" sz="1200" smtClean="0"/>
              <a:pPr/>
              <a:t>28</a:t>
            </a:fld>
            <a:endParaRPr lang="de-DE" altLang="de-DE" sz="1200"/>
          </a:p>
        </p:txBody>
      </p:sp>
    </p:spTree>
    <p:extLst>
      <p:ext uri="{BB962C8B-B14F-4D97-AF65-F5344CB8AC3E}">
        <p14:creationId xmlns:p14="http://schemas.microsoft.com/office/powerpoint/2010/main" val="4271843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when we perfused at normal pressures we had as many podocytes as when we hyperperfused the kidney with 300mmHg or with the very high supraphysiological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pressures</a:t>
            </a:r>
            <a:r>
              <a:rPr lang="en-US" sz="1800" dirty="0" err="1">
                <a:effectLst/>
                <a:latin typeface="Arial" panose="020B0604020202020204" pitchFamily="34" charset="0"/>
                <a:ea typeface="Calibri" panose="020F0502020204030204" pitchFamily="34" charset="0"/>
                <a:cs typeface="Times New Roman" panose="02020603050405020304" pitchFamily="18" charset="0"/>
                <a:sym typeface="Wingdings" pitchFamily="2" charset="2"/>
              </a:rPr>
              <a:t></a:t>
            </a:r>
            <a:r>
              <a:rPr lang="en-US" sz="1800" b="1" dirty="0" err="1">
                <a:effectLst/>
                <a:latin typeface="Arial" panose="020B0604020202020204" pitchFamily="34" charset="0"/>
                <a:ea typeface="Calibri" panose="020F0502020204030204" pitchFamily="34" charset="0"/>
                <a:cs typeface="Times New Roman" panose="02020603050405020304" pitchFamily="18" charset="0"/>
              </a:rPr>
              <a:t>So</a:t>
            </a:r>
            <a:r>
              <a:rPr lang="en-US" sz="1800" b="1" dirty="0">
                <a:effectLst/>
                <a:latin typeface="Arial" panose="020B0604020202020204" pitchFamily="34" charset="0"/>
                <a:ea typeface="Calibri" panose="020F0502020204030204" pitchFamily="34" charset="0"/>
                <a:cs typeface="Times New Roman" panose="02020603050405020304" pitchFamily="18" charset="0"/>
              </a:rPr>
              <a:t> amazingly it is not possible to blow off podocytes in healthy mice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de-DE" dirty="0"/>
          </a:p>
        </p:txBody>
      </p:sp>
      <p:sp>
        <p:nvSpPr>
          <p:cNvPr id="4" name="Foliennummernplatzhalter 3"/>
          <p:cNvSpPr>
            <a:spLocks noGrp="1"/>
          </p:cNvSpPr>
          <p:nvPr>
            <p:ph type="sldNum" sz="quarter" idx="5"/>
          </p:nvPr>
        </p:nvSpPr>
        <p:spPr/>
        <p:txBody>
          <a:bodyPr/>
          <a:lstStyle/>
          <a:p>
            <a:fld id="{456E1FCC-B7A5-4118-9E94-A2E228E328CB}" type="slidenum">
              <a:rPr lang="en-US" smtClean="0"/>
              <a:t>29</a:t>
            </a:fld>
            <a:endParaRPr lang="en-US"/>
          </a:p>
        </p:txBody>
      </p:sp>
    </p:spTree>
    <p:extLst>
      <p:ext uri="{BB962C8B-B14F-4D97-AF65-F5344CB8AC3E}">
        <p14:creationId xmlns:p14="http://schemas.microsoft.com/office/powerpoint/2010/main" val="527088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Then we looked at effaced podocytes, we induced podocyte effacement by injecting anti-GBM serum</a:t>
            </a:r>
            <a:r>
              <a:rPr lang="en-US" sz="1800" dirty="0">
                <a:effectLst/>
                <a:latin typeface="Arial" panose="020B0604020202020204" pitchFamily="34" charset="0"/>
                <a:ea typeface="Calibri" panose="020F0502020204030204" pitchFamily="34" charset="0"/>
                <a:cs typeface="Times New Roman" panose="02020603050405020304" pitchFamily="18" charset="0"/>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and what we saw is that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this reduced the podocyte number a little bit at the first place </a:t>
            </a:r>
            <a:r>
              <a:rPr lang="en-US" sz="1800" dirty="0">
                <a:effectLst/>
                <a:latin typeface="Arial" panose="020B0604020202020204" pitchFamily="34" charset="0"/>
                <a:ea typeface="Calibri" panose="020F0502020204030204" pitchFamily="34" charset="0"/>
                <a:cs typeface="Times New Roman" panose="02020603050405020304" pitchFamily="18" charset="0"/>
              </a:rPr>
              <a:t>because of the injury of the podocytes and </a:t>
            </a:r>
            <a:r>
              <a:rPr lang="en-US" sz="1800" b="1" dirty="0">
                <a:effectLst/>
                <a:latin typeface="Arial" panose="020B0604020202020204" pitchFamily="34" charset="0"/>
                <a:ea typeface="Calibri" panose="020F0502020204030204" pitchFamily="34" charset="0"/>
                <a:cs typeface="Times New Roman" panose="02020603050405020304" pitchFamily="18" charset="0"/>
              </a:rPr>
              <a:t>then the higher pressures  blow off an additional proportion of podocytes </a:t>
            </a:r>
            <a:r>
              <a:rPr lang="en-US" sz="1800" dirty="0">
                <a:effectLst/>
                <a:latin typeface="Arial" panose="020B0604020202020204" pitchFamily="34" charset="0"/>
                <a:ea typeface="Calibri" panose="020F0502020204030204" pitchFamily="34" charset="0"/>
                <a:cs typeface="Times New Roman" panose="02020603050405020304" pitchFamily="18" charset="0"/>
              </a:rPr>
              <a:t>about a third, </a:t>
            </a:r>
            <a:r>
              <a:rPr lang="en-US" sz="1800" b="1" u="sng" dirty="0">
                <a:effectLst/>
                <a:latin typeface="Arial" panose="020B0604020202020204" pitchFamily="34" charset="0"/>
                <a:ea typeface="Calibri" panose="020F0502020204030204" pitchFamily="34" charset="0"/>
                <a:cs typeface="Times New Roman" panose="02020603050405020304" pitchFamily="18" charset="0"/>
              </a:rPr>
              <a:t>so effaced  podocytes adhere to the GBM with less tightness and they can been blown off more easily </a:t>
            </a:r>
            <a:r>
              <a:rPr lang="en-US" sz="1800" b="0" u="none" dirty="0">
                <a:effectLst/>
                <a:latin typeface="Arial" panose="020B0604020202020204" pitchFamily="34" charset="0"/>
                <a:ea typeface="Calibri" panose="020F0502020204030204" pitchFamily="34" charset="0"/>
                <a:cs typeface="Times New Roman" panose="02020603050405020304" pitchFamily="18" charset="0"/>
              </a:rPr>
              <a:t>either because they block so much surface area or because they have less adhesion.</a:t>
            </a:r>
            <a:endParaRPr lang="de-DE" sz="1800" b="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endParaRPr lang="de-DE" dirty="0"/>
          </a:p>
          <a:p>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present study, the acute effects of higher perfusion pressures were studied. Long term effects of pathological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hyperperfusion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could be more deleterious, leading to even more podocyte loss.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However, our study suggests, that this chronic loss of podocytes is not driven by the shear force of filtration flow per se but much rather by the (mal-)adaptive changes in podocytes which decrease their adherence to the GBM and this points out that patients with glomerular diseases would benefit substantially from supportive therapy including antihypertensive treatment but also supportive measurements like body weight reduction to prevent (mal-)adaptive structural changes of podocytes.</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456E1FCC-B7A5-4118-9E94-A2E228E328CB}" type="slidenum">
              <a:rPr lang="en-US" smtClean="0"/>
              <a:t>30</a:t>
            </a:fld>
            <a:endParaRPr lang="en-US"/>
          </a:p>
        </p:txBody>
      </p:sp>
    </p:spTree>
    <p:extLst>
      <p:ext uri="{BB962C8B-B14F-4D97-AF65-F5344CB8AC3E}">
        <p14:creationId xmlns:p14="http://schemas.microsoft.com/office/powerpoint/2010/main" val="3539495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133919F-48F7-4CF2-B858-A13B0773CFCB}" type="slidenum">
              <a:rPr kumimoji="0" lang="de-DE" altLang="de-DE"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altLang="de-DE"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59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D59A9A-C094-430F-B55A-AC6A8070380F}" type="slidenum">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present study, the acute effects of higher perfusion pressures were studied. Long term effects of pathological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hyperperfusion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could be more deleterious, leading to even more podocyte loss.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However, our study suggests, that this chronic loss of podocytes is not driven by the shear force of filtration flow per se but much rather by the (mal-)adaptive changes in podocytes which decrease their adherence to the GBM and this points out that patients with glomerular diseases would benefit substantially from supportive therapy including antihypertensive treatment but also supportive measurements like body weight reduction to prevent (mal-)adaptive structural changes of podocytes.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GB" altLang="de-DE" dirty="0"/>
          </a:p>
        </p:txBody>
      </p:sp>
    </p:spTree>
    <p:extLst>
      <p:ext uri="{BB962C8B-B14F-4D97-AF65-F5344CB8AC3E}">
        <p14:creationId xmlns:p14="http://schemas.microsoft.com/office/powerpoint/2010/main" val="3377993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How</a:t>
            </a:r>
            <a:r>
              <a:rPr lang="de-DE" dirty="0"/>
              <a:t> </a:t>
            </a:r>
            <a:r>
              <a:rPr lang="de-DE" dirty="0" err="1"/>
              <a:t>would</a:t>
            </a:r>
            <a:r>
              <a:rPr lang="de-DE" dirty="0"/>
              <a:t> </a:t>
            </a:r>
            <a:r>
              <a:rPr lang="de-DE" dirty="0" err="1"/>
              <a:t>you</a:t>
            </a:r>
            <a:r>
              <a:rPr lang="de-DE" dirty="0"/>
              <a:t> manage </a:t>
            </a:r>
            <a:r>
              <a:rPr lang="de-DE" dirty="0" err="1"/>
              <a:t>these</a:t>
            </a:r>
            <a:r>
              <a:rPr lang="de-DE" dirty="0"/>
              <a:t> </a:t>
            </a:r>
            <a:r>
              <a:rPr lang="de-DE" dirty="0" err="1"/>
              <a:t>patients</a:t>
            </a:r>
            <a:r>
              <a:rPr lang="de-DE" dirty="0"/>
              <a:t>?</a:t>
            </a:r>
          </a:p>
          <a:p>
            <a:endParaRPr lang="de-DE" dirty="0"/>
          </a:p>
          <a:p>
            <a:r>
              <a:rPr lang="de-DE" dirty="0"/>
              <a:t>Are  </a:t>
            </a:r>
            <a:r>
              <a:rPr lang="de-DE" dirty="0" err="1"/>
              <a:t>theese</a:t>
            </a:r>
            <a:r>
              <a:rPr lang="de-DE" dirty="0"/>
              <a:t> </a:t>
            </a:r>
            <a:r>
              <a:rPr lang="de-DE" dirty="0" err="1"/>
              <a:t>patinets</a:t>
            </a:r>
            <a:r>
              <a:rPr lang="de-DE" dirty="0"/>
              <a:t> </a:t>
            </a:r>
            <a:r>
              <a:rPr lang="de-DE" dirty="0" err="1"/>
              <a:t>the</a:t>
            </a:r>
            <a:r>
              <a:rPr lang="de-DE" dirty="0"/>
              <a:t> same?</a:t>
            </a:r>
          </a:p>
        </p:txBody>
      </p:sp>
      <p:sp>
        <p:nvSpPr>
          <p:cNvPr id="4" name="Foliennummernplatzhalter 3"/>
          <p:cNvSpPr>
            <a:spLocks noGrp="1"/>
          </p:cNvSpPr>
          <p:nvPr>
            <p:ph type="sldNum" sz="quarter" idx="5"/>
          </p:nvPr>
        </p:nvSpPr>
        <p:spPr/>
        <p:txBody>
          <a:bodyPr/>
          <a:lstStyle/>
          <a:p>
            <a:fld id="{431E83DA-0237-1849-961B-72E90515025B}" type="slidenum">
              <a:rPr lang="de-DE" smtClean="0"/>
              <a:t>4</a:t>
            </a:fld>
            <a:endParaRPr lang="de-DE"/>
          </a:p>
        </p:txBody>
      </p:sp>
    </p:spTree>
    <p:extLst>
      <p:ext uri="{BB962C8B-B14F-4D97-AF65-F5344CB8AC3E}">
        <p14:creationId xmlns:p14="http://schemas.microsoft.com/office/powerpoint/2010/main" val="2533409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u="none" strike="noStrike" dirty="0">
                <a:solidFill>
                  <a:srgbClr val="505050"/>
                </a:solidFill>
                <a:effectLst/>
                <a:latin typeface="Helvetica" pitchFamily="2" charset="0"/>
              </a:rPr>
              <a:t>The </a:t>
            </a:r>
            <a:r>
              <a:rPr lang="de-DE" b="0" i="0" u="none" strike="noStrike" dirty="0" err="1">
                <a:solidFill>
                  <a:srgbClr val="505050"/>
                </a:solidFill>
                <a:effectLst/>
                <a:latin typeface="Helvetica" pitchFamily="2" charset="0"/>
              </a:rPr>
              <a:t>recently</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updated</a:t>
            </a:r>
            <a:r>
              <a:rPr lang="de-DE" b="0" i="0" u="none" strike="noStrike" dirty="0">
                <a:solidFill>
                  <a:srgbClr val="505050"/>
                </a:solidFill>
                <a:effectLst/>
                <a:latin typeface="Helvetica" pitchFamily="2" charset="0"/>
              </a:rPr>
              <a:t> KDIGO </a:t>
            </a:r>
            <a:r>
              <a:rPr lang="de-DE" b="0" i="0" u="none" strike="noStrike" dirty="0" err="1">
                <a:solidFill>
                  <a:srgbClr val="505050"/>
                </a:solidFill>
                <a:effectLst/>
                <a:latin typeface="Helvetica" pitchFamily="2" charset="0"/>
              </a:rPr>
              <a:t>for</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the</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treatment</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of</a:t>
            </a:r>
            <a:r>
              <a:rPr lang="de-DE" b="0" i="0" u="none" strike="noStrike" dirty="0">
                <a:solidFill>
                  <a:srgbClr val="505050"/>
                </a:solidFill>
                <a:effectLst/>
                <a:latin typeface="Helvetica" pitchFamily="2" charset="0"/>
              </a:rPr>
              <a:t> FSGS </a:t>
            </a:r>
            <a:r>
              <a:rPr lang="de-DE" b="1" i="0" u="none" strike="noStrike" dirty="0" err="1">
                <a:solidFill>
                  <a:srgbClr val="505050"/>
                </a:solidFill>
                <a:effectLst/>
                <a:latin typeface="Helvetica" pitchFamily="2" charset="0"/>
              </a:rPr>
              <a:t>recommend</a:t>
            </a:r>
            <a:r>
              <a:rPr lang="de-DE" b="1" i="0" u="none" strike="noStrike" dirty="0">
                <a:solidFill>
                  <a:srgbClr val="505050"/>
                </a:solidFill>
                <a:effectLst/>
                <a:latin typeface="Helvetica" pitchFamily="2" charset="0"/>
              </a:rPr>
              <a:t> supportive </a:t>
            </a:r>
            <a:r>
              <a:rPr lang="de-DE" b="1" i="0" u="none" strike="noStrike" dirty="0" err="1">
                <a:solidFill>
                  <a:srgbClr val="505050"/>
                </a:solidFill>
                <a:effectLst/>
                <a:latin typeface="Helvetica" pitchFamily="2" charset="0"/>
              </a:rPr>
              <a:t>treatment</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for</a:t>
            </a:r>
            <a:r>
              <a:rPr lang="de-DE" b="1" i="0" u="none" strike="noStrike" dirty="0">
                <a:solidFill>
                  <a:srgbClr val="505050"/>
                </a:solidFill>
                <a:effectLst/>
                <a:latin typeface="Helvetica" pitchFamily="2" charset="0"/>
              </a:rPr>
              <a:t> all </a:t>
            </a:r>
            <a:r>
              <a:rPr lang="de-DE" b="1" i="0" u="none" strike="noStrike" dirty="0" err="1">
                <a:solidFill>
                  <a:srgbClr val="505050"/>
                </a:solidFill>
                <a:effectLst/>
                <a:latin typeface="Helvetica" pitchFamily="2" charset="0"/>
              </a:rPr>
              <a:t>patients</a:t>
            </a:r>
            <a:r>
              <a:rPr lang="de-DE" b="1" i="0" u="none" strike="noStrike" dirty="0">
                <a:solidFill>
                  <a:srgbClr val="505050"/>
                </a:solidFill>
                <a:effectLst/>
                <a:latin typeface="Helvetica" pitchFamily="2" charset="0"/>
              </a:rPr>
              <a:t> </a:t>
            </a:r>
            <a:r>
              <a:rPr lang="de-DE" b="1" i="0" u="none" strike="noStrike" dirty="0" err="1">
                <a:solidFill>
                  <a:srgbClr val="505050"/>
                </a:solidFill>
                <a:effectLst/>
                <a:latin typeface="Helvetica" pitchFamily="2" charset="0"/>
              </a:rPr>
              <a:t>with</a:t>
            </a:r>
            <a:r>
              <a:rPr lang="de-DE" b="1" i="0" u="none" strike="noStrike" dirty="0">
                <a:solidFill>
                  <a:srgbClr val="505050"/>
                </a:solidFill>
                <a:effectLst/>
                <a:latin typeface="Helvetica" pitchFamily="2" charset="0"/>
              </a:rPr>
              <a:t> persistent </a:t>
            </a:r>
            <a:r>
              <a:rPr lang="de-DE" b="1" i="0" u="none" strike="noStrike" dirty="0" err="1">
                <a:solidFill>
                  <a:srgbClr val="505050"/>
                </a:solidFill>
                <a:effectLst/>
                <a:latin typeface="Helvetica" pitchFamily="2" charset="0"/>
              </a:rPr>
              <a:t>proteinuria</a:t>
            </a:r>
            <a:r>
              <a:rPr lang="de-DE" b="1" i="0" u="none" strike="noStrike" dirty="0">
                <a:solidFill>
                  <a:srgbClr val="505050"/>
                </a:solidFill>
                <a:effectLst/>
                <a:latin typeface="Helvetica" pitchFamily="2" charset="0"/>
              </a:rPr>
              <a:t> </a:t>
            </a:r>
            <a:r>
              <a:rPr lang="de-DE" b="0" i="0" u="none" strike="noStrike" dirty="0">
                <a:solidFill>
                  <a:srgbClr val="505050"/>
                </a:solidFill>
                <a:effectLst/>
                <a:latin typeface="Helvetica" pitchFamily="2" charset="0"/>
              </a:rPr>
              <a:t>……..</a:t>
            </a:r>
          </a:p>
          <a:p>
            <a:endParaRPr lang="de-DE" b="0" i="0" u="none" strike="noStrike" dirty="0">
              <a:solidFill>
                <a:srgbClr val="505050"/>
              </a:solidFill>
              <a:effectLst/>
              <a:latin typeface="Helvetica" pitchFamily="2" charset="0"/>
            </a:endParaRPr>
          </a:p>
          <a:p>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32</a:t>
            </a:fld>
            <a:endParaRPr lang="de-DE"/>
          </a:p>
        </p:txBody>
      </p:sp>
    </p:spTree>
    <p:extLst>
      <p:ext uri="{BB962C8B-B14F-4D97-AF65-F5344CB8AC3E}">
        <p14:creationId xmlns:p14="http://schemas.microsoft.com/office/powerpoint/2010/main" val="1443321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133919F-48F7-4CF2-B858-A13B0773CFCB}" type="slidenum">
              <a:rPr kumimoji="0" lang="de-DE" altLang="de-DE"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altLang="de-DE"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59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D59A9A-C094-430F-B55A-AC6A8070380F}" type="slidenum">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p:spPr>
        <p:txBody>
          <a:bodyPr/>
          <a:lstStyle/>
          <a:p>
            <a:pPr eaLnBrk="1" hangingPunct="1"/>
            <a:endParaRPr lang="en-GB" altLang="de-DE" dirty="0"/>
          </a:p>
        </p:txBody>
      </p:sp>
    </p:spTree>
    <p:extLst>
      <p:ext uri="{BB962C8B-B14F-4D97-AF65-F5344CB8AC3E}">
        <p14:creationId xmlns:p14="http://schemas.microsoft.com/office/powerpoint/2010/main" val="2037287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133919F-48F7-4CF2-B858-A13B0773CFCB}" type="slidenum">
              <a:rPr kumimoji="0" lang="de-DE" altLang="de-DE"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altLang="de-DE"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59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D59A9A-C094-430F-B55A-AC6A8070380F}" type="slidenum">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p:spPr>
        <p:txBody>
          <a:bodyPr/>
          <a:lstStyle/>
          <a:p>
            <a:pPr eaLnBrk="1" hangingPunct="1"/>
            <a:r>
              <a:rPr lang="en-US" sz="1800" dirty="0">
                <a:effectLst/>
                <a:latin typeface="Arial" panose="020B0604020202020204" pitchFamily="34" charset="0"/>
                <a:ea typeface="Calibri" panose="020F0502020204030204" pitchFamily="34" charset="0"/>
              </a:rPr>
              <a:t>A m</a:t>
            </a:r>
            <a:r>
              <a:rPr lang="en-US" sz="1800" dirty="0">
                <a:solidFill>
                  <a:srgbClr val="000000"/>
                </a:solidFill>
                <a:effectLst/>
                <a:latin typeface="Arial" panose="020B0604020202020204" pitchFamily="34" charset="0"/>
                <a:ea typeface="Calibri" panose="020F0502020204030204" pitchFamily="34" charset="0"/>
              </a:rPr>
              <a:t>ultivariable Cox regression analysis revealed that</a:t>
            </a:r>
            <a:r>
              <a:rPr lang="en-US" sz="1800" b="1" dirty="0">
                <a:solidFill>
                  <a:srgbClr val="000000"/>
                </a:solidFill>
                <a:effectLst/>
                <a:latin typeface="Arial" panose="020B0604020202020204" pitchFamily="34" charset="0"/>
                <a:ea typeface="Calibri" panose="020F0502020204030204" pitchFamily="34" charset="0"/>
              </a:rPr>
              <a:t> </a:t>
            </a:r>
            <a:r>
              <a:rPr lang="en-US" sz="1800" b="1" dirty="0">
                <a:effectLst/>
                <a:latin typeface="Arial" panose="020B0604020202020204" pitchFamily="34" charset="0"/>
                <a:ea typeface="Calibri" panose="020F0502020204030204" pitchFamily="34" charset="0"/>
              </a:rPr>
              <a:t>albuminuria &gt; 0.7g/g was associated with adverse kidney outcomes , with a hazard ratio (HR) of 1.47 (95% CI: 1.27-1.7) compared to &lt; 0.7g/g.</a:t>
            </a:r>
            <a:r>
              <a:rPr lang="de-DE" b="1"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The albuminuria from baseline, treated as a categorical variable, revealed that albuminuria levels above 0.7g/g associated with poorer kidney survival and a more rapid decline in eGFR (-2.01 vs. -0.92) (Figure 2A).</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pP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Among patients with FSGS, those with secondary MALADAPTIVE  FSGS exhibited a greater rate of eGFR loss compared to patients with primary FSGS (-1.87 vs. -0.95</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 (Figure 2B).</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p>
          <a:p>
            <a:pPr indent="180340" algn="just">
              <a:lnSpc>
                <a:spcPct val="150000"/>
              </a:lnSpc>
            </a:pPr>
            <a:endParaRPr lang="de-DE"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pP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so…</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secondary</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MALADAPTIVE FSGS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is</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not a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benign</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from</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diseasee</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as</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we</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believe</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and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even</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thogh</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present</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with</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more</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mild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disease</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than</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primary</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FSGS,these</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patients</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do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progress</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silently</a:t>
            </a:r>
            <a:endParaRPr lang="de-DE"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pP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And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we</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can</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save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them</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by</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recognize</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them</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and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treting</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them</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appropriattely</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with</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bllod</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pressure</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control</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sodium</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and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protein</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b="1" kern="100" dirty="0" err="1">
                <a:effectLst/>
                <a:latin typeface="Calibri" panose="020F0502020204030204" pitchFamily="34" charset="0"/>
                <a:ea typeface="Calibri" panose="020F0502020204030204" pitchFamily="34" charset="0"/>
                <a:cs typeface="Times New Roman" panose="02020603050405020304" pitchFamily="18" charset="0"/>
              </a:rPr>
              <a:t>restriction</a:t>
            </a:r>
            <a:r>
              <a:rPr lang="de-DE" sz="1800" b="1"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9919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u="none" strike="noStrike" dirty="0" err="1">
                <a:solidFill>
                  <a:srgbClr val="222222"/>
                </a:solidFill>
                <a:effectLst/>
                <a:latin typeface="Harding"/>
              </a:rPr>
              <a:t>We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propose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that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enrolment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heterogeneous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patient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populations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with</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differing</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underlying</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causes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disease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has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contributed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failure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several</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clinical</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trials</a:t>
            </a:r>
            <a:r>
              <a:rPr lang="de-DE" b="0" i="0" u="none" strike="noStrike" dirty="0">
                <a:solidFill>
                  <a:srgbClr val="222222"/>
                </a:solidFill>
                <a:effectLst/>
                <a:latin typeface="Harding"/>
              </a:rPr>
              <a:t>. </a:t>
            </a:r>
          </a:p>
          <a:p>
            <a:r>
              <a:rPr lang="de-DE" b="0" i="0" u="none" strike="noStrike" dirty="0" err="1">
                <a:solidFill>
                  <a:srgbClr val="222222"/>
                </a:solidFill>
                <a:effectLst/>
                <a:latin typeface="Harding"/>
              </a:rPr>
              <a:t>cbut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until</a:t>
            </a:r>
            <a:r>
              <a:rPr lang="de-DE" b="0" i="0" u="none" strike="noStrike" dirty="0">
                <a:solidFill>
                  <a:srgbClr val="222222"/>
                </a:solidFill>
                <a:effectLst/>
                <a:latin typeface="Harding"/>
              </a:rPr>
              <a:t> such </a:t>
            </a:r>
            <a:r>
              <a:rPr lang="de-DE" b="0" i="0" u="none" strike="noStrike" dirty="0" err="1">
                <a:solidFill>
                  <a:srgbClr val="222222"/>
                </a:solidFill>
                <a:effectLst/>
                <a:latin typeface="Harding"/>
              </a:rPr>
              <a:t>biomarkers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are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available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stratification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patients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based</a:t>
            </a:r>
            <a:r>
              <a:rPr lang="de-DE" b="0" i="0" u="none" strike="noStrike" dirty="0">
                <a:solidFill>
                  <a:srgbClr val="222222"/>
                </a:solidFill>
                <a:effectLst/>
                <a:latin typeface="Harding"/>
              </a:rPr>
              <a:t> on </a:t>
            </a:r>
            <a:r>
              <a:rPr lang="de-DE" b="0" i="0" u="none" strike="noStrike" dirty="0" err="1">
                <a:solidFill>
                  <a:srgbClr val="222222"/>
                </a:solidFill>
                <a:effectLst/>
                <a:latin typeface="Harding"/>
              </a:rPr>
              <a:t>clinico-pathological</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criteria</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is</a:t>
            </a:r>
            <a:r>
              <a:rPr lang="de-DE" b="0" i="0" u="none" strike="noStrike" dirty="0">
                <a:solidFill>
                  <a:srgbClr val="222222"/>
                </a:solidFill>
                <a:effectLst/>
                <a:latin typeface="Harding"/>
              </a:rPr>
              <a:t> essential, not </a:t>
            </a:r>
            <a:r>
              <a:rPr lang="de-DE" b="0" i="0" u="none" strike="noStrike" dirty="0" err="1">
                <a:solidFill>
                  <a:srgbClr val="222222"/>
                </a:solidFill>
                <a:effectLst/>
                <a:latin typeface="Harding"/>
              </a:rPr>
              <a:t>only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facilitate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sound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treatment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decisions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for</a:t>
            </a:r>
            <a:r>
              <a:rPr lang="de-DE" b="0" i="0" u="none" strike="noStrike" dirty="0">
                <a:solidFill>
                  <a:srgbClr val="222222"/>
                </a:solidFill>
                <a:effectLst/>
                <a:latin typeface="Harding"/>
              </a:rPr>
              <a:t> individual </a:t>
            </a:r>
            <a:r>
              <a:rPr lang="de-DE" b="0" i="0" u="none" strike="noStrike" dirty="0" err="1">
                <a:solidFill>
                  <a:srgbClr val="222222"/>
                </a:solidFill>
                <a:effectLst/>
                <a:latin typeface="Harding"/>
              </a:rPr>
              <a:t>patients</a:t>
            </a:r>
            <a:r>
              <a:rPr lang="de-DE" b="0" i="0" u="none" strike="noStrike" dirty="0">
                <a:solidFill>
                  <a:srgbClr val="222222"/>
                </a:solidFill>
                <a:effectLst/>
                <a:latin typeface="Harding"/>
              </a:rPr>
              <a:t> but also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facilitate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rational design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therapeutic</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trials</a:t>
            </a:r>
            <a:r>
              <a:rPr lang="de-DE" b="0" i="0" u="none" strike="noStrike" dirty="0">
                <a:solidFill>
                  <a:srgbClr val="222222"/>
                </a:solidFill>
                <a:effectLst/>
                <a:latin typeface="Harding"/>
              </a:rPr>
              <a:t>. </a:t>
            </a:r>
          </a:p>
          <a:p>
            <a:r>
              <a:rPr lang="de-DE" b="0" i="0" u="none" strike="noStrike" dirty="0" err="1">
                <a:solidFill>
                  <a:srgbClr val="222222"/>
                </a:solidFill>
                <a:effectLst/>
                <a:latin typeface="Harding"/>
              </a:rPr>
              <a:t>We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propose</a:t>
            </a:r>
            <a:r>
              <a:rPr lang="de-DE" b="0" i="0" u="none" strike="noStrike" dirty="0">
                <a:solidFill>
                  <a:srgbClr val="222222"/>
                </a:solidFill>
                <a:effectLst/>
                <a:latin typeface="Harding"/>
              </a:rPr>
              <a:t> a </a:t>
            </a:r>
            <a:r>
              <a:rPr lang="de-DE" b="0" i="0" u="none" strike="noStrike" dirty="0" err="1">
                <a:solidFill>
                  <a:srgbClr val="222222"/>
                </a:solidFill>
                <a:effectLst/>
                <a:latin typeface="Harding"/>
              </a:rPr>
              <a:t>model</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for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future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trial</a:t>
            </a:r>
            <a:r>
              <a:rPr lang="de-DE" b="0" i="0" u="none" strike="noStrike" dirty="0">
                <a:solidFill>
                  <a:srgbClr val="222222"/>
                </a:solidFill>
                <a:effectLst/>
                <a:latin typeface="Harding"/>
              </a:rPr>
              <a:t> design </a:t>
            </a:r>
            <a:r>
              <a:rPr lang="de-DE" b="0" i="0" u="none" strike="noStrike" dirty="0" err="1">
                <a:solidFill>
                  <a:srgbClr val="222222"/>
                </a:solidFill>
                <a:effectLst/>
                <a:latin typeface="Harding"/>
              </a:rPr>
              <a:t>where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identification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target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population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follows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categorization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compound </a:t>
            </a:r>
            <a:r>
              <a:rPr lang="de-DE" b="0" i="0" u="none" strike="noStrike" dirty="0" err="1">
                <a:solidFill>
                  <a:srgbClr val="222222"/>
                </a:solidFill>
                <a:effectLst/>
                <a:latin typeface="Harding"/>
              </a:rPr>
              <a:t>under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study</a:t>
            </a:r>
            <a:r>
              <a:rPr lang="de-DE" b="0" i="0" u="none" strike="noStrike" dirty="0">
                <a:solidFill>
                  <a:srgbClr val="222222"/>
                </a:solidFill>
                <a:effectLst/>
                <a:latin typeface="Harding"/>
              </a:rPr>
              <a:t> and </a:t>
            </a:r>
            <a:r>
              <a:rPr lang="de-DE" b="0" i="0" u="none" strike="noStrike" dirty="0" err="1">
                <a:solidFill>
                  <a:srgbClr val="222222"/>
                </a:solidFill>
                <a:effectLst/>
                <a:latin typeface="Harding"/>
              </a:rPr>
              <a:t>target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patient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recruitment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is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organized</a:t>
            </a:r>
            <a:r>
              <a:rPr lang="de-DE" b="0" i="0" u="none" strike="noStrike" dirty="0">
                <a:solidFill>
                  <a:srgbClr val="222222"/>
                </a:solidFill>
                <a:effectLst/>
                <a:latin typeface="Harding"/>
              </a:rPr>
              <a:t> subsequent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a </a:t>
            </a:r>
            <a:r>
              <a:rPr lang="de-DE" b="0" i="0" u="none" strike="noStrike" dirty="0" err="1">
                <a:solidFill>
                  <a:srgbClr val="222222"/>
                </a:solidFill>
                <a:effectLst/>
                <a:latin typeface="Harding"/>
              </a:rPr>
              <a:t>comprehensive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clinicopathological</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assessment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enrolled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individuals</a:t>
            </a:r>
            <a:r>
              <a:rPr lang="de-DE" b="0" i="0" u="none" strike="noStrike" dirty="0">
                <a:solidFill>
                  <a:srgbClr val="222222"/>
                </a:solidFill>
                <a:effectLst/>
                <a:latin typeface="Harding"/>
              </a:rPr>
              <a:t>.</a:t>
            </a:r>
          </a:p>
          <a:p>
            <a:endParaRPr lang="de-DE" b="0" i="0" u="none" strike="noStrike" dirty="0">
              <a:solidFill>
                <a:srgbClr val="222222"/>
              </a:solidFill>
              <a:effectLst/>
              <a:latin typeface="Harding"/>
            </a:endParaRPr>
          </a:p>
          <a:p>
            <a:r>
              <a:rPr lang="de-DE" b="0" i="0" u="none" strike="noStrike" dirty="0">
                <a:solidFill>
                  <a:srgbClr val="232323"/>
                </a:solidFill>
                <a:effectLst/>
                <a:latin typeface="Noto Sans" panose="020B0502040504020204" pitchFamily="34" charset="0"/>
              </a:rPr>
              <a:t>The </a:t>
            </a:r>
            <a:r>
              <a:rPr lang="de-DE" b="0" i="0" u="none" strike="noStrike" dirty="0" err="1">
                <a:solidFill>
                  <a:srgbClr val="232323"/>
                </a:solidFill>
                <a:effectLst/>
                <a:latin typeface="Noto Sans" panose="020B0502040504020204" pitchFamily="34" charset="0"/>
              </a:rPr>
              <a:t>identification</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of</a:t>
            </a:r>
            <a:r>
              <a:rPr lang="de-DE" b="0" i="0" u="none" strike="noStrike" dirty="0">
                <a:solidFill>
                  <a:srgbClr val="232323"/>
                </a:solidFill>
                <a:effectLst/>
                <a:latin typeface="Noto Sans" panose="020B0502040504020204" pitchFamily="34" charset="0"/>
              </a:rPr>
              <a:t> an FSGS </a:t>
            </a:r>
            <a:r>
              <a:rPr lang="de-DE" b="0" i="0" u="none" strike="noStrike" dirty="0" err="1">
                <a:solidFill>
                  <a:srgbClr val="232323"/>
                </a:solidFill>
                <a:effectLst/>
                <a:latin typeface="Noto Sans" panose="020B0502040504020204" pitchFamily="34" charset="0"/>
              </a:rPr>
              <a:t>lesion</a:t>
            </a:r>
            <a:r>
              <a:rPr lang="de-DE" b="0" i="0" u="none" strike="noStrike" dirty="0">
                <a:solidFill>
                  <a:srgbClr val="232323"/>
                </a:solidFill>
                <a:effectLst/>
                <a:latin typeface="Noto Sans" panose="020B0502040504020204" pitchFamily="34" charset="0"/>
              </a:rPr>
              <a:t> in a </a:t>
            </a:r>
            <a:r>
              <a:rPr lang="de-DE" b="0" i="0" u="none" strike="noStrike" dirty="0" err="1">
                <a:solidFill>
                  <a:srgbClr val="232323"/>
                </a:solidFill>
                <a:effectLst/>
                <a:latin typeface="Noto Sans" panose="020B0502040504020204" pitchFamily="34" charset="0"/>
              </a:rPr>
              <a:t>kidney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biopsy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of</a:t>
            </a:r>
            <a:r>
              <a:rPr lang="de-DE" b="0" i="0" u="none" strike="noStrike" dirty="0">
                <a:solidFill>
                  <a:srgbClr val="232323"/>
                </a:solidFill>
                <a:effectLst/>
                <a:latin typeface="Noto Sans" panose="020B0502040504020204" pitchFamily="34" charset="0"/>
              </a:rPr>
              <a:t> a </a:t>
            </a:r>
            <a:r>
              <a:rPr lang="de-DE" b="0" i="0" u="none" strike="noStrike" dirty="0" err="1">
                <a:solidFill>
                  <a:srgbClr val="232323"/>
                </a:solidFill>
                <a:effectLst/>
                <a:latin typeface="Noto Sans" panose="020B0502040504020204" pitchFamily="34" charset="0"/>
              </a:rPr>
              <a:t>patient</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with</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proteinuria</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does</a:t>
            </a:r>
            <a:r>
              <a:rPr lang="de-DE" b="0" i="0" u="none" strike="noStrike" dirty="0">
                <a:solidFill>
                  <a:srgbClr val="232323"/>
                </a:solidFill>
                <a:effectLst/>
                <a:latin typeface="Noto Sans" panose="020B0502040504020204" pitchFamily="34" charset="0"/>
              </a:rPr>
              <a:t> not </a:t>
            </a:r>
            <a:r>
              <a:rPr lang="de-DE" b="0" i="0" u="none" strike="noStrike" dirty="0" err="1">
                <a:solidFill>
                  <a:srgbClr val="232323"/>
                </a:solidFill>
                <a:effectLst/>
                <a:latin typeface="Noto Sans" panose="020B0502040504020204" pitchFamily="34" charset="0"/>
              </a:rPr>
              <a:t>establish</a:t>
            </a:r>
            <a:r>
              <a:rPr lang="de-DE" b="0" i="0" u="none" strike="noStrike" dirty="0">
                <a:solidFill>
                  <a:srgbClr val="232323"/>
                </a:solidFill>
                <a:effectLst/>
                <a:latin typeface="Noto Sans" panose="020B0502040504020204" pitchFamily="34" charset="0"/>
              </a:rPr>
              <a:t> a </a:t>
            </a:r>
            <a:r>
              <a:rPr lang="de-DE" b="0" i="0" u="none" strike="noStrike" dirty="0" err="1">
                <a:solidFill>
                  <a:srgbClr val="232323"/>
                </a:solidFill>
                <a:effectLst/>
                <a:latin typeface="Noto Sans" panose="020B0502040504020204" pitchFamily="34" charset="0"/>
              </a:rPr>
              <a:t>specific</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diagnosis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rather</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it</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should</a:t>
            </a:r>
            <a:r>
              <a:rPr lang="de-DE" b="0" i="0" u="none" strike="noStrike" dirty="0">
                <a:solidFill>
                  <a:srgbClr val="232323"/>
                </a:solidFill>
                <a:effectLst/>
                <a:latin typeface="Noto Sans" panose="020B0502040504020204" pitchFamily="34" charset="0"/>
              </a:rPr>
              <a:t> prompt </a:t>
            </a:r>
            <a:r>
              <a:rPr lang="de-DE" b="0" i="0" u="none" strike="noStrike" dirty="0" err="1">
                <a:solidFill>
                  <a:srgbClr val="232323"/>
                </a:solidFill>
                <a:effectLst/>
                <a:latin typeface="Noto Sans" panose="020B0502040504020204" pitchFamily="34" charset="0"/>
              </a:rPr>
              <a:t>the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clinician</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to</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pursue</a:t>
            </a:r>
            <a:r>
              <a:rPr lang="de-DE" b="0" i="0" u="none" strike="noStrike" dirty="0">
                <a:solidFill>
                  <a:srgbClr val="232323"/>
                </a:solidFill>
                <a:effectLst/>
                <a:latin typeface="Noto Sans" panose="020B0502040504020204" pitchFamily="34" charset="0"/>
              </a:rPr>
              <a:t> a </a:t>
            </a:r>
            <a:r>
              <a:rPr lang="de-DE" b="0" i="0" u="none" strike="noStrike" dirty="0" err="1">
                <a:solidFill>
                  <a:srgbClr val="232323"/>
                </a:solidFill>
                <a:effectLst/>
                <a:latin typeface="Noto Sans" panose="020B0502040504020204" pitchFamily="34" charset="0"/>
              </a:rPr>
              <a:t>thorough</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evaluation</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to</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determine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the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underlying</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cause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of</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the</a:t>
            </a:r>
            <a:r>
              <a:rPr lang="de-DE" b="0" i="0" u="none" strike="noStrike" dirty="0">
                <a:solidFill>
                  <a:srgbClr val="232323"/>
                </a:solidFill>
                <a:effectLst/>
                <a:latin typeface="Noto Sans" panose="020B0502040504020204" pitchFamily="34" charset="0"/>
              </a:rPr>
              <a:t> FSGS </a:t>
            </a:r>
            <a:r>
              <a:rPr lang="de-DE" b="0" i="0" u="none" strike="noStrike" dirty="0" err="1">
                <a:solidFill>
                  <a:srgbClr val="232323"/>
                </a:solidFill>
                <a:effectLst/>
                <a:latin typeface="Noto Sans" panose="020B0502040504020204" pitchFamily="34" charset="0"/>
              </a:rPr>
              <a:t>lesion</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We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use</a:t>
            </a:r>
            <a:r>
              <a:rPr lang="de-DE" b="0" i="0" u="none" strike="noStrike" dirty="0">
                <a:solidFill>
                  <a:srgbClr val="232323"/>
                </a:solidFill>
                <a:effectLst/>
                <a:latin typeface="Noto Sans" panose="020B0502040504020204" pitchFamily="34" charset="0"/>
              </a:rPr>
              <a:t> a </a:t>
            </a:r>
            <a:r>
              <a:rPr lang="de-DE" b="0" i="0" u="none" strike="noStrike" dirty="0" err="1">
                <a:solidFill>
                  <a:srgbClr val="232323"/>
                </a:solidFill>
                <a:effectLst/>
                <a:latin typeface="Noto Sans" panose="020B0502040504020204" pitchFamily="34" charset="0"/>
              </a:rPr>
              <a:t>systematic</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approach</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that</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takes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into</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account</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clinical</a:t>
            </a:r>
            <a:r>
              <a:rPr lang="de-DE" b="0" i="0" u="none" strike="noStrike" dirty="0">
                <a:solidFill>
                  <a:srgbClr val="232323"/>
                </a:solidFill>
                <a:effectLst/>
                <a:latin typeface="Noto Sans" panose="020B0502040504020204" pitchFamily="34" charset="0"/>
              </a:rPr>
              <a:t> and </a:t>
            </a:r>
            <a:r>
              <a:rPr lang="de-DE" b="0" i="0" u="none" strike="noStrike" dirty="0" err="1">
                <a:solidFill>
                  <a:srgbClr val="232323"/>
                </a:solidFill>
                <a:effectLst/>
                <a:latin typeface="Noto Sans" panose="020B0502040504020204" pitchFamily="34" charset="0"/>
              </a:rPr>
              <a:t>pathologic</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features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of</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the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patient</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to</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differentiate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between</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primary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secondary</a:t>
            </a:r>
            <a:r>
              <a:rPr lang="de-DE" b="0" i="0" u="none" strike="noStrike" dirty="0">
                <a:solidFill>
                  <a:srgbClr val="232323"/>
                </a:solidFill>
                <a:effectLst/>
                <a:latin typeface="Noto Sans" panose="020B0502040504020204" pitchFamily="34" charset="0"/>
              </a:rPr>
              <a:t>, and </a:t>
            </a:r>
            <a:r>
              <a:rPr lang="de-DE" b="0" i="0" u="none" strike="noStrike" dirty="0" err="1">
                <a:solidFill>
                  <a:srgbClr val="232323"/>
                </a:solidFill>
                <a:effectLst/>
                <a:latin typeface="Noto Sans" panose="020B0502040504020204" pitchFamily="34" charset="0"/>
              </a:rPr>
              <a:t>genetic</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forms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of</a:t>
            </a:r>
            <a:r>
              <a:rPr lang="de-DE" b="0" i="0" u="none" strike="noStrike" dirty="0">
                <a:solidFill>
                  <a:srgbClr val="232323"/>
                </a:solidFill>
                <a:effectLst/>
                <a:latin typeface="Noto Sans" panose="020B0502040504020204" pitchFamily="34" charset="0"/>
              </a:rPr>
              <a:t> FSGS </a:t>
            </a:r>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35</a:t>
            </a:fld>
            <a:endParaRPr lang="de-DE"/>
          </a:p>
        </p:txBody>
      </p:sp>
    </p:spTree>
    <p:extLst>
      <p:ext uri="{BB962C8B-B14F-4D97-AF65-F5344CB8AC3E}">
        <p14:creationId xmlns:p14="http://schemas.microsoft.com/office/powerpoint/2010/main" val="2992866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lIns="91431" tIns="45716" rIns="91431" bIns="45716" anchor="b"/>
          <a:lstStyle>
            <a:lvl1pPr algn="ctr" defTabSz="990600" eaLnBrk="0" hangingPunct="0">
              <a:defRPr b="1">
                <a:solidFill>
                  <a:schemeClr val="tx1"/>
                </a:solidFill>
                <a:latin typeface="Times New Roman" charset="0"/>
                <a:ea typeface="ＭＳ Ｐゴシック" charset="0"/>
              </a:defRPr>
            </a:lvl1pPr>
            <a:lvl2pPr marL="804863" indent="-309563" algn="ctr" defTabSz="990600" eaLnBrk="0" hangingPunct="0">
              <a:defRPr b="1">
                <a:solidFill>
                  <a:schemeClr val="tx1"/>
                </a:solidFill>
                <a:latin typeface="Times New Roman" charset="0"/>
                <a:ea typeface="ＭＳ Ｐゴシック" charset="0"/>
              </a:defRPr>
            </a:lvl2pPr>
            <a:lvl3pPr marL="1238250" indent="-247650" algn="ctr" defTabSz="990600" eaLnBrk="0" hangingPunct="0">
              <a:defRPr b="1">
                <a:solidFill>
                  <a:schemeClr val="tx1"/>
                </a:solidFill>
                <a:latin typeface="Times New Roman" charset="0"/>
                <a:ea typeface="ＭＳ Ｐゴシック" charset="0"/>
              </a:defRPr>
            </a:lvl3pPr>
            <a:lvl4pPr marL="1733550" indent="-247650" algn="ctr" defTabSz="990600" eaLnBrk="0" hangingPunct="0">
              <a:defRPr b="1">
                <a:solidFill>
                  <a:schemeClr val="tx1"/>
                </a:solidFill>
                <a:latin typeface="Times New Roman" charset="0"/>
                <a:ea typeface="ＭＳ Ｐゴシック" charset="0"/>
              </a:defRPr>
            </a:lvl4pPr>
            <a:lvl5pPr marL="2228850" indent="-247650" algn="ctr" defTabSz="990600" eaLnBrk="0" hangingPunct="0">
              <a:defRPr b="1">
                <a:solidFill>
                  <a:schemeClr val="tx1"/>
                </a:solidFill>
                <a:latin typeface="Times New Roman" charset="0"/>
                <a:ea typeface="ＭＳ Ｐゴシック" charset="0"/>
              </a:defRPr>
            </a:lvl5pPr>
            <a:lvl6pPr marL="2686050" indent="-247650" algn="ctr" defTabSz="990600" eaLnBrk="0" fontAlgn="base" hangingPunct="0">
              <a:spcBef>
                <a:spcPct val="0"/>
              </a:spcBef>
              <a:spcAft>
                <a:spcPct val="0"/>
              </a:spcAft>
              <a:defRPr b="1">
                <a:solidFill>
                  <a:schemeClr val="tx1"/>
                </a:solidFill>
                <a:latin typeface="Times New Roman" charset="0"/>
                <a:ea typeface="ＭＳ Ｐゴシック" charset="0"/>
              </a:defRPr>
            </a:lvl6pPr>
            <a:lvl7pPr marL="3143250" indent="-247650" algn="ctr" defTabSz="990600" eaLnBrk="0" fontAlgn="base" hangingPunct="0">
              <a:spcBef>
                <a:spcPct val="0"/>
              </a:spcBef>
              <a:spcAft>
                <a:spcPct val="0"/>
              </a:spcAft>
              <a:defRPr b="1">
                <a:solidFill>
                  <a:schemeClr val="tx1"/>
                </a:solidFill>
                <a:latin typeface="Times New Roman" charset="0"/>
                <a:ea typeface="ＭＳ Ｐゴシック" charset="0"/>
              </a:defRPr>
            </a:lvl7pPr>
            <a:lvl8pPr marL="3600450" indent="-247650" algn="ctr" defTabSz="990600" eaLnBrk="0" fontAlgn="base" hangingPunct="0">
              <a:spcBef>
                <a:spcPct val="0"/>
              </a:spcBef>
              <a:spcAft>
                <a:spcPct val="0"/>
              </a:spcAft>
              <a:defRPr b="1">
                <a:solidFill>
                  <a:schemeClr val="tx1"/>
                </a:solidFill>
                <a:latin typeface="Times New Roman" charset="0"/>
                <a:ea typeface="ＭＳ Ｐゴシック" charset="0"/>
              </a:defRPr>
            </a:lvl8pPr>
            <a:lvl9pPr marL="4057650" indent="-247650" algn="ctr" defTabSz="990600" eaLnBrk="0" fontAlgn="base" hangingPunct="0">
              <a:spcBef>
                <a:spcPct val="0"/>
              </a:spcBef>
              <a:spcAft>
                <a:spcPct val="0"/>
              </a:spcAft>
              <a:defRPr b="1">
                <a:solidFill>
                  <a:schemeClr val="tx1"/>
                </a:solidFill>
                <a:latin typeface="Times New Roman" charset="0"/>
                <a:ea typeface="ＭＳ Ｐゴシック" charset="0"/>
              </a:defRPr>
            </a:lvl9pPr>
          </a:lstStyle>
          <a:p>
            <a:pPr algn="r">
              <a:defRPr/>
            </a:pPr>
            <a:fld id="{B4EF272F-E020-8F46-B878-5527B23A7EA9}" type="slidenum">
              <a:rPr lang="de-DE" sz="1200" b="0" smtClean="0">
                <a:latin typeface="Times" charset="0"/>
              </a:rPr>
              <a:pPr algn="r">
                <a:defRPr/>
              </a:pPr>
              <a:t>36</a:t>
            </a:fld>
            <a:endParaRPr lang="de-DE" sz="1200" b="0">
              <a:latin typeface="Times" charset="0"/>
            </a:endParaRPr>
          </a:p>
        </p:txBody>
      </p:sp>
      <p:sp>
        <p:nvSpPr>
          <p:cNvPr id="100354" name="Rectangle 2"/>
          <p:cNvSpPr>
            <a:spLocks noGrp="1" noRot="1" noChangeAspect="1" noChangeArrowheads="1"/>
          </p:cNvSpPr>
          <p:nvPr>
            <p:ph type="sldImg"/>
          </p:nvPr>
        </p:nvSpPr>
        <p:spPr>
          <a:xfrm>
            <a:off x="0" y="0"/>
            <a:ext cx="0" cy="0"/>
          </a:xfrm>
          <a:solidFill>
            <a:srgbClr val="FFFFFF"/>
          </a:solidFill>
          <a:ln/>
        </p:spPr>
      </p:sp>
      <p:sp>
        <p:nvSpPr>
          <p:cNvPr id="100355" name="Rectangle 3"/>
          <p:cNvSpPr>
            <a:spLocks noGrp="1" noChangeArrowheads="1"/>
          </p:cNvSpPr>
          <p:nvPr>
            <p:ph type="body" idx="1"/>
          </p:nvPr>
        </p:nvSpPr>
        <p:spPr>
          <a:solidFill>
            <a:srgbClr val="FFFFFF"/>
          </a:solidFill>
          <a:ln w="12700">
            <a:solidFill>
              <a:srgbClr val="000000"/>
            </a:solidFill>
            <a:miter lim="800000"/>
            <a:headEnd/>
            <a:tailEnd/>
          </a:ln>
          <a:extLst>
            <a:ext uri="{AF507438-7753-43e0-B8FC-AC1667EBCBE1}">
              <a14:hiddenEffects xmlns:a14="http://schemas.microsoft.com/office/drawing/2010/main" xmlns="">
                <a:effectLst>
                  <a:outerShdw dist="38099" dir="2700000" algn="ctr" rotWithShape="0">
                    <a:schemeClr val="bg2">
                      <a:alpha val="74997"/>
                    </a:schemeClr>
                  </a:outerShdw>
                </a:effectLst>
              </a14:hiddenEffects>
            </a:ext>
          </a:extLst>
        </p:spPr>
        <p:txBody>
          <a:bodyPr lIns="91431" tIns="45716" rIns="91431" bIns="45716"/>
          <a:lstStyle/>
          <a:p>
            <a:pPr eaLnBrk="1" hangingPunct="1"/>
            <a:r>
              <a:rPr lang="de-DE" b="0" i="0" u="none" strike="noStrike" dirty="0">
                <a:solidFill>
                  <a:srgbClr val="505050"/>
                </a:solidFill>
                <a:effectLst/>
                <a:latin typeface="Helvetica" pitchFamily="2" charset="0"/>
              </a:rPr>
              <a:t>Corticotropin </a:t>
            </a:r>
            <a:r>
              <a:rPr lang="de-DE" b="0" i="0" u="none" strike="noStrike" dirty="0" err="1">
                <a:solidFill>
                  <a:srgbClr val="505050"/>
                </a:solidFill>
                <a:effectLst/>
                <a:latin typeface="Helvetica" pitchFamily="2" charset="0"/>
              </a:rPr>
              <a:t>may</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act</a:t>
            </a:r>
            <a:r>
              <a:rPr lang="de-DE" b="0" i="0" u="none" strike="noStrike" dirty="0">
                <a:solidFill>
                  <a:srgbClr val="505050"/>
                </a:solidFill>
                <a:effectLst/>
                <a:latin typeface="Helvetica" pitchFamily="2" charset="0"/>
              </a:rPr>
              <a:t> on </a:t>
            </a:r>
            <a:r>
              <a:rPr lang="de-DE" b="0" i="0" u="none" strike="noStrike" dirty="0" err="1">
                <a:solidFill>
                  <a:srgbClr val="505050"/>
                </a:solidFill>
                <a:effectLst/>
                <a:latin typeface="Helvetica" pitchFamily="2" charset="0"/>
              </a:rPr>
              <a:t>the</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melanocortin</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receptor</a:t>
            </a:r>
            <a:r>
              <a:rPr lang="de-DE" b="0" i="0" u="none" strike="noStrike" dirty="0">
                <a:solidFill>
                  <a:srgbClr val="505050"/>
                </a:solidFill>
                <a:effectLst/>
                <a:latin typeface="Helvetica" pitchFamily="2" charset="0"/>
              </a:rPr>
              <a:t> in </a:t>
            </a:r>
            <a:r>
              <a:rPr lang="de-DE" b="0" i="0" u="none" strike="noStrike" dirty="0" err="1">
                <a:solidFill>
                  <a:srgbClr val="505050"/>
                </a:solidFill>
                <a:effectLst/>
                <a:latin typeface="Helvetica" pitchFamily="2" charset="0"/>
              </a:rPr>
              <a:t>podocytes</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reducing</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proteinuria</a:t>
            </a:r>
            <a:r>
              <a:rPr lang="de-DE" b="0" i="0" u="none" strike="noStrike" dirty="0">
                <a:solidFill>
                  <a:srgbClr val="505050"/>
                </a:solidFill>
                <a:effectLst/>
                <a:latin typeface="Helvetica" pitchFamily="2" charset="0"/>
              </a:rPr>
              <a:t> in </a:t>
            </a:r>
            <a:r>
              <a:rPr lang="de-DE" b="0" i="0" u="none" strike="noStrike" dirty="0" err="1">
                <a:solidFill>
                  <a:srgbClr val="505050"/>
                </a:solidFill>
                <a:effectLst/>
                <a:latin typeface="Helvetica" pitchFamily="2" charset="0"/>
              </a:rPr>
              <a:t>addition</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to</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its</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intrinsic</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glucocorticoid-releasing</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effect</a:t>
            </a:r>
            <a:r>
              <a:rPr lang="de-DE" b="0" i="0" u="none" strike="noStrike" dirty="0">
                <a:solidFill>
                  <a:srgbClr val="505050"/>
                </a:solidFill>
                <a:effectLst/>
                <a:latin typeface="Helvetica" pitchFamily="2" charset="0"/>
              </a:rPr>
              <a:t>. Corticotropin </a:t>
            </a:r>
            <a:r>
              <a:rPr lang="de-DE" b="0" i="0" u="none" strike="noStrike" dirty="0" err="1">
                <a:solidFill>
                  <a:srgbClr val="505050"/>
                </a:solidFill>
                <a:effectLst/>
                <a:latin typeface="Helvetica" pitchFamily="2" charset="0"/>
              </a:rPr>
              <a:t>therapy</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is</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approved</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by</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the</a:t>
            </a:r>
            <a:r>
              <a:rPr lang="de-DE" b="0" i="0" u="none" strike="noStrike" dirty="0">
                <a:solidFill>
                  <a:srgbClr val="505050"/>
                </a:solidFill>
                <a:effectLst/>
                <a:latin typeface="Helvetica" pitchFamily="2" charset="0"/>
              </a:rPr>
              <a:t> US Food and Drug Administration </a:t>
            </a:r>
            <a:r>
              <a:rPr lang="de-DE" b="0" i="0" u="none" strike="noStrike" dirty="0" err="1">
                <a:solidFill>
                  <a:srgbClr val="505050"/>
                </a:solidFill>
                <a:effectLst/>
                <a:latin typeface="Helvetica" pitchFamily="2" charset="0"/>
              </a:rPr>
              <a:t>for</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the</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edematous</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state</a:t>
            </a:r>
            <a:r>
              <a:rPr lang="de-DE" b="0" i="0" u="none" strike="noStrike" dirty="0">
                <a:solidFill>
                  <a:srgbClr val="505050"/>
                </a:solidFill>
                <a:effectLst/>
                <a:latin typeface="Helvetica" pitchFamily="2" charset="0"/>
              </a:rPr>
              <a:t> in </a:t>
            </a:r>
            <a:r>
              <a:rPr lang="de-DE" b="0" i="0" u="none" strike="noStrike" dirty="0" err="1">
                <a:solidFill>
                  <a:srgbClr val="505050"/>
                </a:solidFill>
                <a:effectLst/>
                <a:latin typeface="Helvetica" pitchFamily="2" charset="0"/>
              </a:rPr>
              <a:t>nephrotic</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syndrome</a:t>
            </a:r>
            <a:r>
              <a:rPr lang="de-DE" b="0" i="0" u="none" strike="noStrike" dirty="0">
                <a:solidFill>
                  <a:srgbClr val="505050"/>
                </a:solidFill>
                <a:effectLst/>
                <a:latin typeface="Helvetica" pitchFamily="2" charset="0"/>
              </a:rPr>
              <a:t>. As </a:t>
            </a:r>
            <a:r>
              <a:rPr lang="de-DE" b="0" i="0" u="none" strike="noStrike" dirty="0" err="1">
                <a:solidFill>
                  <a:srgbClr val="505050"/>
                </a:solidFill>
                <a:effectLst/>
                <a:latin typeface="Helvetica" pitchFamily="2" charset="0"/>
              </a:rPr>
              <a:t>with</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other</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medications</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used</a:t>
            </a:r>
            <a:r>
              <a:rPr lang="de-DE" b="0" i="0" u="none" strike="noStrike" dirty="0">
                <a:solidFill>
                  <a:srgbClr val="505050"/>
                </a:solidFill>
                <a:effectLst/>
                <a:latin typeface="Helvetica" pitchFamily="2" charset="0"/>
              </a:rPr>
              <a:t> in </a:t>
            </a:r>
            <a:r>
              <a:rPr lang="de-DE" b="0" i="0" u="none" strike="noStrike" dirty="0" err="1">
                <a:solidFill>
                  <a:srgbClr val="505050"/>
                </a:solidFill>
                <a:effectLst/>
                <a:latin typeface="Helvetica" pitchFamily="2" charset="0"/>
              </a:rPr>
              <a:t>podocytopathies</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no</a:t>
            </a:r>
            <a:r>
              <a:rPr lang="de-DE" b="0" i="0" u="none" strike="noStrike" dirty="0">
                <a:solidFill>
                  <a:srgbClr val="505050"/>
                </a:solidFill>
                <a:effectLst/>
                <a:latin typeface="Helvetica" pitchFamily="2" charset="0"/>
              </a:rPr>
              <a:t> large-</a:t>
            </a:r>
            <a:r>
              <a:rPr lang="de-DE" b="0" i="0" u="none" strike="noStrike" dirty="0" err="1">
                <a:solidFill>
                  <a:srgbClr val="505050"/>
                </a:solidFill>
                <a:effectLst/>
                <a:latin typeface="Helvetica" pitchFamily="2" charset="0"/>
              </a:rPr>
              <a:t>scale</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randomized</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clinical</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trial</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data</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are</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available</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for</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corticotropin</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which</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usually</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is</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reserved</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for</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refractory</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cases</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of</a:t>
            </a:r>
            <a:r>
              <a:rPr lang="de-DE" b="0" i="0" u="none" strike="noStrike" dirty="0">
                <a:solidFill>
                  <a:srgbClr val="505050"/>
                </a:solidFill>
                <a:effectLst/>
                <a:latin typeface="Helvetica" pitchFamily="2" charset="0"/>
              </a:rPr>
              <a:t> FSGS due </a:t>
            </a:r>
            <a:r>
              <a:rPr lang="de-DE" b="0" i="0" u="none" strike="noStrike" dirty="0" err="1">
                <a:solidFill>
                  <a:srgbClr val="505050"/>
                </a:solidFill>
                <a:effectLst/>
                <a:latin typeface="Helvetica" pitchFamily="2" charset="0"/>
              </a:rPr>
              <a:t>to</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its</a:t>
            </a:r>
            <a:r>
              <a:rPr lang="de-DE" b="0" i="0" u="none" strike="noStrike" dirty="0">
                <a:solidFill>
                  <a:srgbClr val="505050"/>
                </a:solidFill>
                <a:effectLst/>
                <a:latin typeface="Helvetica" pitchFamily="2" charset="0"/>
              </a:rPr>
              <a:t> </a:t>
            </a:r>
            <a:r>
              <a:rPr lang="de-DE" b="0" i="0" u="none" strike="noStrike" dirty="0" err="1">
                <a:solidFill>
                  <a:srgbClr val="505050"/>
                </a:solidFill>
                <a:effectLst/>
                <a:latin typeface="Helvetica" pitchFamily="2" charset="0"/>
              </a:rPr>
              <a:t>cost</a:t>
            </a:r>
            <a:r>
              <a:rPr lang="de-DE" b="0" i="0" u="none" strike="noStrike" dirty="0">
                <a:solidFill>
                  <a:srgbClr val="505050"/>
                </a:solidFill>
                <a:effectLst/>
                <a:latin typeface="Helvetica" pitchFamily="2" charset="0"/>
              </a:rPr>
              <a:t>.</a:t>
            </a:r>
            <a:endParaRPr lang="en-US" dirty="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nchor="b"/>
          <a:lstStyle>
            <a:lvl1pPr defTabSz="990600" eaLnBrk="0" hangingPunct="0">
              <a:defRPr sz="2800">
                <a:solidFill>
                  <a:schemeClr val="bg1"/>
                </a:solidFill>
                <a:latin typeface="Arial" charset="0"/>
                <a:ea typeface="ＭＳ Ｐゴシック" charset="0"/>
                <a:cs typeface="ＭＳ Ｐゴシック" charset="0"/>
              </a:defRPr>
            </a:lvl1pPr>
            <a:lvl2pPr marL="742950" indent="-285750" defTabSz="990600" eaLnBrk="0" hangingPunct="0">
              <a:defRPr sz="2800">
                <a:solidFill>
                  <a:schemeClr val="bg1"/>
                </a:solidFill>
                <a:latin typeface="Arial" charset="0"/>
                <a:ea typeface="ＭＳ Ｐゴシック" charset="0"/>
              </a:defRPr>
            </a:lvl2pPr>
            <a:lvl3pPr marL="1143000" indent="-228600" defTabSz="990600" eaLnBrk="0" hangingPunct="0">
              <a:defRPr sz="2800">
                <a:solidFill>
                  <a:schemeClr val="bg1"/>
                </a:solidFill>
                <a:latin typeface="Arial" charset="0"/>
                <a:ea typeface="ＭＳ Ｐゴシック" charset="0"/>
              </a:defRPr>
            </a:lvl3pPr>
            <a:lvl4pPr marL="1600200" indent="-228600" defTabSz="990600" eaLnBrk="0" hangingPunct="0">
              <a:defRPr sz="2800">
                <a:solidFill>
                  <a:schemeClr val="bg1"/>
                </a:solidFill>
                <a:latin typeface="Arial" charset="0"/>
                <a:ea typeface="ＭＳ Ｐゴシック" charset="0"/>
              </a:defRPr>
            </a:lvl4pPr>
            <a:lvl5pPr marL="2057400" indent="-228600" defTabSz="990600" eaLnBrk="0" hangingPunct="0">
              <a:defRPr sz="2800">
                <a:solidFill>
                  <a:schemeClr val="bg1"/>
                </a:solidFill>
                <a:latin typeface="Arial" charset="0"/>
                <a:ea typeface="ＭＳ Ｐゴシック" charset="0"/>
              </a:defRPr>
            </a:lvl5pPr>
            <a:lvl6pPr marL="2514600" indent="-228600" defTabSz="990600" eaLnBrk="0" fontAlgn="base" hangingPunct="0">
              <a:spcBef>
                <a:spcPct val="0"/>
              </a:spcBef>
              <a:spcAft>
                <a:spcPct val="0"/>
              </a:spcAft>
              <a:defRPr sz="2800">
                <a:solidFill>
                  <a:schemeClr val="bg1"/>
                </a:solidFill>
                <a:latin typeface="Arial" charset="0"/>
                <a:ea typeface="ＭＳ Ｐゴシック" charset="0"/>
              </a:defRPr>
            </a:lvl6pPr>
            <a:lvl7pPr marL="2971800" indent="-228600" defTabSz="990600" eaLnBrk="0" fontAlgn="base" hangingPunct="0">
              <a:spcBef>
                <a:spcPct val="0"/>
              </a:spcBef>
              <a:spcAft>
                <a:spcPct val="0"/>
              </a:spcAft>
              <a:defRPr sz="2800">
                <a:solidFill>
                  <a:schemeClr val="bg1"/>
                </a:solidFill>
                <a:latin typeface="Arial" charset="0"/>
                <a:ea typeface="ＭＳ Ｐゴシック" charset="0"/>
              </a:defRPr>
            </a:lvl7pPr>
            <a:lvl8pPr marL="3429000" indent="-228600" defTabSz="990600" eaLnBrk="0" fontAlgn="base" hangingPunct="0">
              <a:spcBef>
                <a:spcPct val="0"/>
              </a:spcBef>
              <a:spcAft>
                <a:spcPct val="0"/>
              </a:spcAft>
              <a:defRPr sz="2800">
                <a:solidFill>
                  <a:schemeClr val="bg1"/>
                </a:solidFill>
                <a:latin typeface="Arial" charset="0"/>
                <a:ea typeface="ＭＳ Ｐゴシック" charset="0"/>
              </a:defRPr>
            </a:lvl8pPr>
            <a:lvl9pPr marL="3886200" indent="-228600" defTabSz="990600" eaLnBrk="0" fontAlgn="base" hangingPunct="0">
              <a:spcBef>
                <a:spcPct val="0"/>
              </a:spcBef>
              <a:spcAft>
                <a:spcPct val="0"/>
              </a:spcAft>
              <a:defRPr sz="2800">
                <a:solidFill>
                  <a:schemeClr val="bg1"/>
                </a:solidFill>
                <a:latin typeface="Arial" charset="0"/>
                <a:ea typeface="ＭＳ Ｐゴシック"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FDE21A8C-719E-ED4C-9945-293DA728F674}" type="slidenum">
              <a:rPr kumimoji="0" lang="de-DE"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90600" rtl="0" eaLnBrk="1" fontAlgn="base" latinLnBrk="0" hangingPunct="1">
                <a:lnSpc>
                  <a:spcPct val="100000"/>
                </a:lnSpc>
                <a:spcBef>
                  <a:spcPct val="0"/>
                </a:spcBef>
                <a:spcAft>
                  <a:spcPct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6082" name="Rectangle 1026"/>
          <p:cNvSpPr>
            <a:spLocks noGrp="1" noRot="1" noChangeAspect="1" noChangeArrowheads="1"/>
          </p:cNvSpPr>
          <p:nvPr>
            <p:ph type="sldImg"/>
          </p:nvPr>
        </p:nvSpPr>
        <p:spPr>
          <a:xfrm>
            <a:off x="381000" y="685800"/>
            <a:ext cx="6096000" cy="3429000"/>
          </a:xfrm>
          <a:solidFill>
            <a:srgbClr val="FFFFFF"/>
          </a:solidFill>
          <a:ln/>
        </p:spPr>
      </p:sp>
      <p:sp>
        <p:nvSpPr>
          <p:cNvPr id="46083" name="Rectangle 1027"/>
          <p:cNvSpPr>
            <a:spLocks noGrp="1" noChangeArrowheads="1"/>
          </p:cNvSpPr>
          <p:nvPr>
            <p:ph type="body" idx="1"/>
          </p:nvPr>
        </p:nvSpPr>
        <p:spPr>
          <a:solidFill>
            <a:srgbClr val="FFFFFF"/>
          </a:solidFill>
          <a:ln>
            <a:solidFill>
              <a:srgbClr val="000000"/>
            </a:solidFill>
          </a:ln>
        </p:spPr>
        <p:txBody>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know is that FSGS is a histopathological ‘pattern of injury’ seen on light microscopy and NOT a specific disease entity.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principal abnormality on electron microscopy (EM) is a variable degree of podocyte foot process effacement</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819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five subtypes  according to the Columbia classification collapsing, tip, cellular, perihilar and not otherwise specified</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this classification is based on LM examination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only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and does not take into account the degree of FPE on EM. </a:t>
            </a:r>
            <a:endParaRPr lang="de-DE" sz="1800" b="1"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Still  we do not know the factors that are responsible for these different histologic variants </a:t>
            </a:r>
            <a:endParaRPr lang="de-DE"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What we know??</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1.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collapsing variant is associated with the worst prognosis</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 A</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tip lesion, is generally found in therapy-responsive phenotypes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is associated with the best prognosis,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3. Perihilar may be is associated with hyperfiltration</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431E83DA-0237-1849-961B-72E90515025B}" type="slidenum">
              <a:rPr lang="de-DE" smtClean="0"/>
              <a:t>6</a:t>
            </a:fld>
            <a:endParaRPr lang="de-DE"/>
          </a:p>
        </p:txBody>
      </p:sp>
    </p:spTree>
    <p:extLst>
      <p:ext uri="{BB962C8B-B14F-4D97-AF65-F5344CB8AC3E}">
        <p14:creationId xmlns:p14="http://schemas.microsoft.com/office/powerpoint/2010/main" val="155401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How to  we classify our FSGS patients in our clinical practice?</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the KDIGO classification. You can see in one  side  we have primary FSGS for  patients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whiith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abruptonset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NS and  diffuse FPE in EN</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we have Secondary FSGS; with  3  completely  distinct etiologies; viral and drug induced which are  quite different to maladaptive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we  have genetic FSGS which can be familial, syndromic  or sporadic</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Despite extensive evaluation, a clear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aetiology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cannot be determined for many patients with an FSGS lesion.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clinical presentation and EM findings of these patients are often similar to those of patients with maladaptive FSGS. A study of patients with FSGS USA, showed that the cause of the lesion remained unknown in &gt;60% of patients with features characteristic of secondary FSGS</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431E83DA-0237-1849-961B-72E90515025B}" type="slidenum">
              <a:rPr lang="de-DE" smtClean="0"/>
              <a:t>7</a:t>
            </a:fld>
            <a:endParaRPr lang="de-DE"/>
          </a:p>
        </p:txBody>
      </p:sp>
    </p:spTree>
    <p:extLst>
      <p:ext uri="{BB962C8B-B14F-4D97-AF65-F5344CB8AC3E}">
        <p14:creationId xmlns:p14="http://schemas.microsoft.com/office/powerpoint/2010/main" val="1761062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a:p>
            <a:r>
              <a:rPr lang="de-DE" dirty="0" err="1"/>
              <a:t>What</a:t>
            </a:r>
            <a:r>
              <a:rPr lang="de-DE" dirty="0"/>
              <a:t> </a:t>
            </a:r>
            <a:r>
              <a:rPr lang="de-DE" dirty="0" err="1"/>
              <a:t>is</a:t>
            </a:r>
            <a:r>
              <a:rPr lang="de-DE" dirty="0"/>
              <a:t> FSGS??</a:t>
            </a:r>
            <a:r>
              <a:rPr lang="de-DE" dirty="0">
                <a:sym typeface="Wingdings" pitchFamily="2" charset="2"/>
              </a:rPr>
              <a:t>FSGS </a:t>
            </a:r>
            <a:r>
              <a:rPr lang="de-DE" dirty="0" err="1">
                <a:sym typeface="Wingdings" pitchFamily="2" charset="2"/>
              </a:rPr>
              <a:t>is</a:t>
            </a:r>
            <a:r>
              <a:rPr lang="de-DE" dirty="0">
                <a:sym typeface="Wingdings" pitchFamily="2" charset="2"/>
              </a:rPr>
              <a:t> a </a:t>
            </a:r>
            <a:r>
              <a:rPr lang="de-DE" dirty="0" err="1">
                <a:sym typeface="Wingdings" pitchFamily="2" charset="2"/>
              </a:rPr>
              <a:t>podocytopathy</a:t>
            </a:r>
            <a:r>
              <a:rPr lang="de-DE" dirty="0">
                <a:sym typeface="Wingdings" pitchFamily="2" charset="2"/>
              </a:rPr>
              <a:t> . The </a:t>
            </a:r>
            <a:r>
              <a:rPr lang="de-DE" dirty="0" err="1">
                <a:sym typeface="Wingdings" pitchFamily="2" charset="2"/>
              </a:rPr>
              <a:t>primary</a:t>
            </a:r>
            <a:r>
              <a:rPr lang="de-DE" dirty="0">
                <a:sym typeface="Wingdings" pitchFamily="2" charset="2"/>
              </a:rPr>
              <a:t> </a:t>
            </a:r>
            <a:r>
              <a:rPr lang="de-DE" dirty="0" err="1">
                <a:sym typeface="Wingdings" pitchFamily="2" charset="2"/>
              </a:rPr>
              <a:t>injury</a:t>
            </a:r>
            <a:r>
              <a:rPr lang="de-DE" dirty="0">
                <a:sym typeface="Wingdings" pitchFamily="2" charset="2"/>
              </a:rPr>
              <a:t> </a:t>
            </a:r>
            <a:r>
              <a:rPr lang="de-DE" dirty="0" err="1">
                <a:sym typeface="Wingdings" pitchFamily="2" charset="2"/>
              </a:rPr>
              <a:t>is</a:t>
            </a:r>
            <a:r>
              <a:rPr lang="de-DE" dirty="0">
                <a:sym typeface="Wingdings" pitchFamily="2" charset="2"/>
              </a:rPr>
              <a:t> </a:t>
            </a:r>
            <a:r>
              <a:rPr lang="de-DE" dirty="0" err="1">
                <a:sym typeface="Wingdings" pitchFamily="2" charset="2"/>
              </a:rPr>
              <a:t>the</a:t>
            </a:r>
            <a:r>
              <a:rPr lang="de-DE" dirty="0">
                <a:sym typeface="Wingdings" pitchFamily="2" charset="2"/>
              </a:rPr>
              <a:t> </a:t>
            </a:r>
            <a:r>
              <a:rPr lang="de-DE" dirty="0" err="1">
                <a:sym typeface="Wingdings" pitchFamily="2" charset="2"/>
              </a:rPr>
              <a:t>podocyte</a:t>
            </a:r>
            <a:r>
              <a:rPr lang="de-DE" dirty="0">
                <a:sym typeface="Wingdings" pitchFamily="2" charset="2"/>
              </a:rPr>
              <a:t> and  </a:t>
            </a:r>
            <a:r>
              <a:rPr lang="de-DE" dirty="0" err="1">
                <a:sym typeface="Wingdings" pitchFamily="2" charset="2"/>
              </a:rPr>
              <a:t>we</a:t>
            </a:r>
            <a:r>
              <a:rPr lang="de-DE" dirty="0">
                <a:sym typeface="Wingdings" pitchFamily="2" charset="2"/>
              </a:rPr>
              <a:t> </a:t>
            </a:r>
            <a:r>
              <a:rPr lang="de-DE" dirty="0" err="1">
                <a:sym typeface="Wingdings" pitchFamily="2" charset="2"/>
              </a:rPr>
              <a:t>know</a:t>
            </a:r>
            <a:r>
              <a:rPr lang="de-DE" dirty="0">
                <a:sym typeface="Wingdings" pitchFamily="2" charset="2"/>
              </a:rPr>
              <a:t> </a:t>
            </a:r>
            <a:r>
              <a:rPr lang="de-DE" dirty="0" err="1">
                <a:sym typeface="Wingdings" pitchFamily="2" charset="2"/>
              </a:rPr>
              <a:t>that</a:t>
            </a:r>
            <a:r>
              <a:rPr lang="de-DE" dirty="0">
                <a:sym typeface="Wingdings" pitchFamily="2" charset="2"/>
              </a:rPr>
              <a:t> </a:t>
            </a:r>
          </a:p>
          <a:p>
            <a:endParaRPr lang="de-DE" dirty="0">
              <a:sym typeface="Wingdings" pitchFamily="2" charset="2"/>
            </a:endParaRPr>
          </a:p>
          <a:p>
            <a:r>
              <a:rPr lang="de-DE" dirty="0" err="1"/>
              <a:t>Podocytes</a:t>
            </a:r>
            <a:r>
              <a:rPr lang="de-DE" dirty="0"/>
              <a:t> </a:t>
            </a:r>
            <a:r>
              <a:rPr lang="de-DE" dirty="0" err="1"/>
              <a:t>are</a:t>
            </a:r>
            <a:r>
              <a:rPr lang="de-DE" dirty="0"/>
              <a:t> end </a:t>
            </a:r>
            <a:r>
              <a:rPr lang="de-DE" dirty="0" err="1"/>
              <a:t>differentiating</a:t>
            </a:r>
            <a:r>
              <a:rPr lang="de-DE" dirty="0"/>
              <a:t> </a:t>
            </a:r>
            <a:r>
              <a:rPr lang="de-DE" dirty="0" err="1"/>
              <a:t>cells</a:t>
            </a:r>
            <a:r>
              <a:rPr lang="de-DE" dirty="0"/>
              <a:t> </a:t>
            </a:r>
            <a:r>
              <a:rPr lang="de-DE" dirty="0" err="1"/>
              <a:t>with</a:t>
            </a:r>
            <a:r>
              <a:rPr lang="de-DE" dirty="0"/>
              <a:t> </a:t>
            </a:r>
            <a:r>
              <a:rPr lang="de-DE" dirty="0" err="1"/>
              <a:t>no</a:t>
            </a:r>
            <a:r>
              <a:rPr lang="de-DE" dirty="0"/>
              <a:t> </a:t>
            </a:r>
            <a:r>
              <a:rPr lang="de-DE" dirty="0" err="1"/>
              <a:t>regeneration</a:t>
            </a:r>
            <a:r>
              <a:rPr lang="de-DE" dirty="0"/>
              <a:t> potential, </a:t>
            </a:r>
            <a:r>
              <a:rPr lang="de-DE" dirty="0" err="1"/>
              <a:t>podocyte</a:t>
            </a:r>
            <a:r>
              <a:rPr lang="de-DE" dirty="0"/>
              <a:t> </a:t>
            </a:r>
            <a:r>
              <a:rPr lang="de-DE" dirty="0" err="1"/>
              <a:t>injury</a:t>
            </a:r>
            <a:r>
              <a:rPr lang="de-DE" dirty="0"/>
              <a:t> </a:t>
            </a:r>
            <a:r>
              <a:rPr lang="de-DE" dirty="0" err="1"/>
              <a:t>leads</a:t>
            </a:r>
            <a:r>
              <a:rPr lang="de-DE" dirty="0"/>
              <a:t> </a:t>
            </a:r>
            <a:r>
              <a:rPr lang="de-DE" dirty="0" err="1"/>
              <a:t>to</a:t>
            </a:r>
            <a:r>
              <a:rPr lang="de-DE" dirty="0"/>
              <a:t> </a:t>
            </a:r>
            <a:r>
              <a:rPr lang="de-DE" dirty="0" err="1"/>
              <a:t>podocyte</a:t>
            </a:r>
            <a:r>
              <a:rPr lang="de-DE" dirty="0"/>
              <a:t> </a:t>
            </a:r>
            <a:r>
              <a:rPr lang="de-DE" dirty="0" err="1"/>
              <a:t>loss</a:t>
            </a:r>
            <a:r>
              <a:rPr lang="de-DE" dirty="0"/>
              <a:t>, </a:t>
            </a:r>
            <a:r>
              <a:rPr lang="de-DE" dirty="0" err="1"/>
              <a:t>denuded</a:t>
            </a:r>
            <a:r>
              <a:rPr lang="de-DE" dirty="0"/>
              <a:t> GBM , </a:t>
            </a:r>
            <a:r>
              <a:rPr lang="de-DE" dirty="0" err="1"/>
              <a:t>adhesion</a:t>
            </a:r>
            <a:r>
              <a:rPr lang="de-DE" dirty="0"/>
              <a:t> and </a:t>
            </a:r>
            <a:r>
              <a:rPr lang="de-DE" dirty="0" err="1"/>
              <a:t>fsgs</a:t>
            </a:r>
            <a:endParaRPr lang="de-DE" dirty="0"/>
          </a:p>
          <a:p>
            <a:endParaRPr lang="de-DE" dirty="0"/>
          </a:p>
          <a:p>
            <a:pPr>
              <a:defRPr/>
            </a:pPr>
            <a:r>
              <a:rPr lang="de-DE" b="0" i="0" u="none" strike="noStrike" dirty="0" err="1">
                <a:solidFill>
                  <a:srgbClr val="222222"/>
                </a:solidFill>
                <a:effectLst/>
                <a:latin typeface="Harding"/>
              </a:rPr>
              <a:t>Podocytes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respond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stress </a:t>
            </a:r>
            <a:r>
              <a:rPr lang="de-DE" b="0" i="0" u="none" strike="noStrike" dirty="0" err="1">
                <a:solidFill>
                  <a:srgbClr val="222222"/>
                </a:solidFill>
                <a:effectLst/>
                <a:latin typeface="Harding"/>
              </a:rPr>
              <a:t>initially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through</a:t>
            </a:r>
            <a:r>
              <a:rPr lang="de-DE" b="0" i="0" u="none" strike="noStrike" dirty="0">
                <a:solidFill>
                  <a:srgbClr val="222222"/>
                </a:solidFill>
                <a:effectLst/>
                <a:latin typeface="Harding"/>
              </a:rPr>
              <a:t> </a:t>
            </a:r>
            <a:r>
              <a:rPr lang="de-DE" b="1" i="0" u="none" strike="noStrike" dirty="0" err="1">
                <a:solidFill>
                  <a:srgbClr val="222222"/>
                </a:solidFill>
                <a:effectLst/>
                <a:latin typeface="Harding"/>
              </a:rPr>
              <a:t>loss</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of</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the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interdigitating</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foot</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process</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pattern</a:t>
            </a:r>
            <a:r>
              <a:rPr lang="de-DE" b="1" i="0" u="none" strike="noStrike" dirty="0">
                <a:solidFill>
                  <a:srgbClr val="222222"/>
                </a:solidFill>
                <a:effectLst/>
                <a:latin typeface="Harding"/>
              </a:rPr>
              <a:t>, </a:t>
            </a:r>
            <a:r>
              <a:rPr lang="de-DE" b="0" i="0" u="none" strike="noStrike" dirty="0">
                <a:solidFill>
                  <a:srgbClr val="222222"/>
                </a:solidFill>
                <a:effectLst/>
                <a:latin typeface="Harding"/>
                <a:sym typeface="Wingdings" pitchFamily="2" charset="2"/>
              </a:rPr>
              <a:t> </a:t>
            </a:r>
            <a:r>
              <a:rPr lang="de-DE" b="1" i="0" u="none" strike="noStrike" dirty="0">
                <a:solidFill>
                  <a:srgbClr val="222222"/>
                </a:solidFill>
                <a:effectLst/>
                <a:latin typeface="Harding"/>
              </a:rPr>
              <a:t>This </a:t>
            </a:r>
            <a:r>
              <a:rPr lang="de-DE" b="1" i="0" u="none" strike="noStrike" dirty="0" err="1">
                <a:solidFill>
                  <a:srgbClr val="222222"/>
                </a:solidFill>
                <a:effectLst/>
                <a:latin typeface="Harding"/>
              </a:rPr>
              <a:t>process</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represents</a:t>
            </a:r>
            <a:r>
              <a:rPr lang="de-DE" b="1" i="0" u="none" strike="noStrike" dirty="0">
                <a:solidFill>
                  <a:srgbClr val="222222"/>
                </a:solidFill>
                <a:effectLst/>
                <a:latin typeface="Harding"/>
              </a:rPr>
              <a:t> a </a:t>
            </a:r>
            <a:r>
              <a:rPr lang="de-DE" b="1" i="0" u="sng" strike="noStrike" dirty="0" err="1">
                <a:solidFill>
                  <a:srgbClr val="222222"/>
                </a:solidFill>
                <a:effectLst/>
                <a:latin typeface="Harding"/>
              </a:rPr>
              <a:t>survival</a:t>
            </a:r>
            <a:r>
              <a:rPr lang="de-DE" b="1" i="0" u="sng" strike="noStrike" dirty="0">
                <a:solidFill>
                  <a:srgbClr val="222222"/>
                </a:solidFill>
                <a:effectLst/>
                <a:latin typeface="Harding"/>
              </a:rPr>
              <a:t> </a:t>
            </a:r>
            <a:r>
              <a:rPr lang="de-DE" b="1" i="0" u="sng" strike="noStrike" dirty="0" err="1">
                <a:solidFill>
                  <a:srgbClr val="222222"/>
                </a:solidFill>
                <a:effectLst/>
                <a:latin typeface="Harding"/>
              </a:rPr>
              <a:t>strategy</a:t>
            </a:r>
            <a:r>
              <a:rPr lang="de-DE" b="1" i="0" u="sng" strike="noStrike" dirty="0">
                <a:solidFill>
                  <a:srgbClr val="222222"/>
                </a:solidFill>
                <a:effectLst/>
                <a:latin typeface="Harding"/>
              </a:rPr>
              <a:t> </a:t>
            </a:r>
            <a:r>
              <a:rPr lang="de-DE" b="1" i="0" u="sng" strike="noStrike" dirty="0" err="1">
                <a:solidFill>
                  <a:srgbClr val="222222"/>
                </a:solidFill>
                <a:effectLst/>
                <a:latin typeface="Harding"/>
              </a:rPr>
              <a:t>to</a:t>
            </a:r>
            <a:r>
              <a:rPr lang="de-DE" b="1" i="0" u="sng" strike="noStrike" dirty="0">
                <a:solidFill>
                  <a:srgbClr val="222222"/>
                </a:solidFill>
                <a:effectLst/>
                <a:latin typeface="Harding"/>
              </a:rPr>
              <a:t> </a:t>
            </a:r>
            <a:r>
              <a:rPr lang="de-DE" b="1" i="0" u="sng" strike="noStrike" dirty="0" err="1">
                <a:solidFill>
                  <a:srgbClr val="222222"/>
                </a:solidFill>
                <a:effectLst/>
                <a:latin typeface="Harding"/>
              </a:rPr>
              <a:t>broad</a:t>
            </a:r>
            <a:r>
              <a:rPr lang="de-DE" b="1" i="0" u="sng" strike="noStrike" dirty="0">
                <a:solidFill>
                  <a:srgbClr val="222222"/>
                </a:solidFill>
                <a:effectLst/>
                <a:latin typeface="Harding"/>
              </a:rPr>
              <a:t> and firm </a:t>
            </a:r>
            <a:r>
              <a:rPr lang="de-DE" b="1" i="0" u="sng" strike="noStrike" err="1">
                <a:solidFill>
                  <a:srgbClr val="222222"/>
                </a:solidFill>
                <a:effectLst/>
                <a:latin typeface="Harding"/>
              </a:rPr>
              <a:t>adhesion</a:t>
            </a:r>
            <a:r>
              <a:rPr lang="de-DE" b="1" i="0" u="sng" strike="noStrike">
                <a:solidFill>
                  <a:srgbClr val="222222"/>
                </a:solidFill>
                <a:effectLst/>
                <a:latin typeface="Harding"/>
              </a:rPr>
              <a:t> </a:t>
            </a:r>
            <a:r>
              <a:rPr lang="de-DE" b="1" i="0" u="none" strike="noStrike">
                <a:solidFill>
                  <a:srgbClr val="222222"/>
                </a:solidFill>
                <a:effectLst/>
                <a:latin typeface="Harding"/>
              </a:rPr>
              <a:t>of the podocyte to </a:t>
            </a:r>
            <a:r>
              <a:rPr lang="de-DE" b="1" i="0" u="none" strike="noStrike" dirty="0" err="1">
                <a:solidFill>
                  <a:srgbClr val="222222"/>
                </a:solidFill>
                <a:effectLst/>
                <a:latin typeface="Harding"/>
              </a:rPr>
              <a:t>the</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underlying</a:t>
            </a:r>
            <a:r>
              <a:rPr lang="de-DE" b="1" i="0" u="none" strike="noStrike" dirty="0">
                <a:solidFill>
                  <a:srgbClr val="222222"/>
                </a:solidFill>
                <a:effectLst/>
                <a:latin typeface="Harding"/>
              </a:rPr>
              <a:t> GBM and </a:t>
            </a:r>
            <a:r>
              <a:rPr lang="de-DE" b="1" i="0" u="none" strike="noStrike" dirty="0" err="1">
                <a:solidFill>
                  <a:srgbClr val="222222"/>
                </a:solidFill>
                <a:effectLst/>
                <a:latin typeface="Harding"/>
              </a:rPr>
              <a:t>prevent</a:t>
            </a:r>
            <a:r>
              <a:rPr lang="de-DE" b="1" i="0" u="none" strike="noStrike" dirty="0">
                <a:solidFill>
                  <a:srgbClr val="222222"/>
                </a:solidFill>
                <a:effectLst/>
                <a:latin typeface="Harding"/>
              </a:rPr>
              <a:t> </a:t>
            </a:r>
            <a:r>
              <a:rPr lang="de-DE" b="1" i="0" u="none" strike="noStrike" dirty="0" err="1">
                <a:solidFill>
                  <a:srgbClr val="222222"/>
                </a:solidFill>
                <a:effectLst/>
                <a:latin typeface="Harding"/>
              </a:rPr>
              <a:t>detachment</a:t>
            </a:r>
            <a:endParaRPr lang="de-DE" b="1" dirty="0"/>
          </a:p>
        </p:txBody>
      </p:sp>
      <p:sp>
        <p:nvSpPr>
          <p:cNvPr id="4" name="Foliennummernplatzhalter 3"/>
          <p:cNvSpPr>
            <a:spLocks noGrp="1"/>
          </p:cNvSpPr>
          <p:nvPr>
            <p:ph type="sldNum" sz="quarter" idx="5"/>
          </p:nvPr>
        </p:nvSpPr>
        <p:spPr/>
        <p:txBody>
          <a:bodyPr/>
          <a:lstStyle/>
          <a:p>
            <a:fld id="{431E83DA-0237-1849-961B-72E90515025B}" type="slidenum">
              <a:rPr lang="de-DE" smtClean="0"/>
              <a:t>8</a:t>
            </a:fld>
            <a:endParaRPr lang="de-DE"/>
          </a:p>
        </p:txBody>
      </p:sp>
    </p:spTree>
    <p:extLst>
      <p:ext uri="{BB962C8B-B14F-4D97-AF65-F5344CB8AC3E}">
        <p14:creationId xmlns:p14="http://schemas.microsoft.com/office/powerpoint/2010/main" val="3678529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i="0" u="none" strike="noStrike" dirty="0">
              <a:solidFill>
                <a:srgbClr val="222222"/>
              </a:solidFill>
              <a:effectLst/>
              <a:latin typeface="Harding"/>
            </a:endParaRPr>
          </a:p>
          <a:p>
            <a:r>
              <a:rPr lang="de-DE" b="0" i="0" u="none" strike="noStrike" dirty="0">
                <a:solidFill>
                  <a:srgbClr val="232323"/>
                </a:solidFill>
                <a:effectLst/>
                <a:latin typeface="Noto Sans" panose="020B0502040504020204" pitchFamily="34" charset="0"/>
              </a:rPr>
              <a:t>Primary FSGS </a:t>
            </a:r>
            <a:r>
              <a:rPr lang="de-DE" b="0" i="0" u="none" strike="noStrike" dirty="0" err="1">
                <a:solidFill>
                  <a:srgbClr val="232323"/>
                </a:solidFill>
                <a:effectLst/>
                <a:latin typeface="Noto Sans" panose="020B0502040504020204" pitchFamily="34" charset="0"/>
              </a:rPr>
              <a:t>is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presumed</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to</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be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caused</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by</a:t>
            </a:r>
            <a:r>
              <a:rPr lang="de-DE" b="0" i="0" u="none" strike="noStrike" dirty="0">
                <a:solidFill>
                  <a:srgbClr val="232323"/>
                </a:solidFill>
                <a:effectLst/>
                <a:latin typeface="Noto Sans" panose="020B0502040504020204" pitchFamily="34" charset="0"/>
              </a:rPr>
              <a:t> a </a:t>
            </a:r>
            <a:r>
              <a:rPr lang="de-DE" b="0" i="0" u="none" strike="noStrike" dirty="0" err="1">
                <a:solidFill>
                  <a:srgbClr val="232323"/>
                </a:solidFill>
                <a:effectLst/>
                <a:latin typeface="Noto Sans" panose="020B0502040504020204" pitchFamily="34" charset="0"/>
              </a:rPr>
              <a:t>circulating</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permeability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factor</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that</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is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toxic</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to</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the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podocyte</a:t>
            </a:r>
            <a:r>
              <a:rPr lang="de-DE" b="0" i="0" u="none" strike="noStrike" dirty="0">
                <a:solidFill>
                  <a:srgbClr val="232323"/>
                </a:solidFill>
                <a:effectLst/>
                <a:latin typeface="Noto Sans" panose="020B0502040504020204" pitchFamily="34" charset="0"/>
              </a:rPr>
              <a:t> and </a:t>
            </a:r>
            <a:r>
              <a:rPr lang="de-DE" b="0" i="0" u="none" strike="noStrike" dirty="0" err="1">
                <a:solidFill>
                  <a:srgbClr val="232323"/>
                </a:solidFill>
                <a:effectLst/>
                <a:latin typeface="Noto Sans" panose="020B0502040504020204" pitchFamily="34" charset="0"/>
              </a:rPr>
              <a:t>causes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generalized</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podocyte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dysfunction</a:t>
            </a:r>
            <a:r>
              <a:rPr lang="de-DE" b="0" i="0" u="none" strike="noStrike" dirty="0">
                <a:solidFill>
                  <a:srgbClr val="232323"/>
                </a:solidFill>
                <a:effectLst/>
                <a:latin typeface="Noto Sans" panose="020B0502040504020204" pitchFamily="34" charset="0"/>
              </a:rPr>
              <a:t>. The </a:t>
            </a:r>
            <a:r>
              <a:rPr lang="de-DE" b="0" i="0" u="none" strike="noStrike" dirty="0" err="1">
                <a:solidFill>
                  <a:srgbClr val="232323"/>
                </a:solidFill>
                <a:effectLst/>
                <a:latin typeface="Noto Sans" panose="020B0502040504020204" pitchFamily="34" charset="0"/>
              </a:rPr>
              <a:t>identity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of</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the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circulating</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factor</a:t>
            </a:r>
            <a:r>
              <a:rPr lang="de-DE" b="0" i="0" u="none" strike="noStrike" dirty="0">
                <a:solidFill>
                  <a:srgbClr val="232323"/>
                </a:solidFill>
                <a:effectLst/>
                <a:latin typeface="Noto Sans" panose="020B0502040504020204" pitchFamily="34" charset="0"/>
              </a:rPr>
              <a:t>(s) </a:t>
            </a:r>
            <a:r>
              <a:rPr lang="de-DE" b="0" i="0" u="none" strike="noStrike" dirty="0" err="1">
                <a:solidFill>
                  <a:srgbClr val="232323"/>
                </a:solidFill>
                <a:effectLst/>
                <a:latin typeface="Noto Sans" panose="020B0502040504020204" pitchFamily="34" charset="0"/>
              </a:rPr>
              <a:t>has</a:t>
            </a:r>
            <a:r>
              <a:rPr lang="de-DE" b="0" i="0" u="none" strike="noStrike" dirty="0">
                <a:solidFill>
                  <a:srgbClr val="232323"/>
                </a:solidFill>
                <a:effectLst/>
                <a:latin typeface="Noto Sans" panose="020B0502040504020204" pitchFamily="34" charset="0"/>
              </a:rPr>
              <a:t> not </a:t>
            </a:r>
            <a:r>
              <a:rPr lang="de-DE" b="0" i="0" u="none" strike="noStrike" dirty="0" err="1">
                <a:solidFill>
                  <a:srgbClr val="232323"/>
                </a:solidFill>
                <a:effectLst/>
                <a:latin typeface="Noto Sans" panose="020B0502040504020204" pitchFamily="34" charset="0"/>
              </a:rPr>
              <a:t>yet</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been</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clearly</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established</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although</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several</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candidates</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have</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been</a:t>
            </a:r>
            <a:r>
              <a:rPr lang="de-DE" b="0" i="0" u="none" strike="noStrike" dirty="0">
                <a:solidFill>
                  <a:srgbClr val="232323"/>
                </a:solidFill>
                <a:effectLst/>
                <a:latin typeface="Noto Sans" panose="020B0502040504020204" pitchFamily="34" charset="0"/>
              </a:rPr>
              <a:t> </a:t>
            </a:r>
            <a:r>
              <a:rPr lang="de-DE" b="0" i="0" u="none" strike="noStrike" dirty="0" err="1">
                <a:solidFill>
                  <a:srgbClr val="232323"/>
                </a:solidFill>
                <a:effectLst/>
                <a:latin typeface="Noto Sans" panose="020B0502040504020204" pitchFamily="34" charset="0"/>
              </a:rPr>
              <a:t>proposed</a:t>
            </a:r>
            <a:endParaRPr lang="de-DE" b="0" i="0" u="none" strike="noStrike" dirty="0">
              <a:solidFill>
                <a:srgbClr val="232323"/>
              </a:solidFill>
              <a:effectLst/>
              <a:latin typeface="Noto Sans" panose="020B0502040504020204" pitchFamily="34" charset="0"/>
            </a:endParaRPr>
          </a:p>
          <a:p>
            <a:endParaRPr lang="de-DE" b="0" i="0" u="none" strike="noStrike" dirty="0">
              <a:solidFill>
                <a:srgbClr val="232323"/>
              </a:solidFill>
              <a:effectLst/>
              <a:latin typeface="Noto Sans" panose="020B0502040504020204" pitchFamily="34" charset="0"/>
            </a:endParaRPr>
          </a:p>
          <a:p>
            <a:r>
              <a:rPr lang="de-DE" b="0" i="0" u="none" strike="noStrike" dirty="0" err="1">
                <a:solidFill>
                  <a:srgbClr val="222222"/>
                </a:solidFill>
                <a:effectLst/>
                <a:latin typeface="Harding"/>
              </a:rPr>
              <a:t>resultant</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cytoskeletal</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dysregulation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ensues</a:t>
            </a:r>
            <a:r>
              <a:rPr lang="de-DE" b="0" i="0" u="none" strike="noStrike" dirty="0">
                <a:solidFill>
                  <a:srgbClr val="222222"/>
                </a:solidFill>
                <a:effectLst/>
                <a:latin typeface="Harding"/>
              </a:rPr>
              <a:t> in </a:t>
            </a:r>
            <a:r>
              <a:rPr lang="de-DE" b="0" i="0" u="none" strike="noStrike" dirty="0" err="1">
                <a:solidFill>
                  <a:srgbClr val="222222"/>
                </a:solidFill>
                <a:effectLst/>
                <a:latin typeface="Harding"/>
              </a:rPr>
              <a:t>rapidly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evolving</a:t>
            </a:r>
            <a:r>
              <a:rPr lang="de-DE" b="0" i="0" u="none" strike="noStrike" dirty="0">
                <a:solidFill>
                  <a:srgbClr val="222222"/>
                </a:solidFill>
                <a:effectLst/>
                <a:latin typeface="Harding"/>
              </a:rPr>
              <a:t> and diffuse FPE </a:t>
            </a:r>
          </a:p>
          <a:p>
            <a:endParaRPr lang="de-DE" dirty="0"/>
          </a:p>
          <a:p>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9</a:t>
            </a:fld>
            <a:endParaRPr lang="de-DE"/>
          </a:p>
        </p:txBody>
      </p:sp>
    </p:spTree>
    <p:extLst>
      <p:ext uri="{BB962C8B-B14F-4D97-AF65-F5344CB8AC3E}">
        <p14:creationId xmlns:p14="http://schemas.microsoft.com/office/powerpoint/2010/main" val="2771317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u="none" strike="noStrike" dirty="0" err="1">
                <a:solidFill>
                  <a:srgbClr val="222222"/>
                </a:solidFill>
                <a:effectLst/>
                <a:latin typeface="Harding"/>
              </a:rPr>
              <a:t>Secondary</a:t>
            </a:r>
            <a:r>
              <a:rPr lang="de-DE" b="0" i="0" u="none" strike="noStrike" dirty="0">
                <a:solidFill>
                  <a:srgbClr val="222222"/>
                </a:solidFill>
                <a:effectLst/>
                <a:latin typeface="Harding"/>
              </a:rPr>
              <a:t> FSGS </a:t>
            </a:r>
            <a:r>
              <a:rPr lang="de-DE" b="0" i="0" u="none" strike="noStrike" dirty="0" err="1">
                <a:solidFill>
                  <a:srgbClr val="222222"/>
                </a:solidFill>
                <a:effectLst/>
                <a:latin typeface="Harding"/>
              </a:rPr>
              <a:t>is</a:t>
            </a:r>
            <a:r>
              <a:rPr lang="de-DE" b="0" i="0" u="none" strike="noStrike" dirty="0">
                <a:solidFill>
                  <a:srgbClr val="222222"/>
                </a:solidFill>
                <a:effectLst/>
                <a:latin typeface="Harding"/>
              </a:rPr>
              <a:t> an </a:t>
            </a:r>
            <a:r>
              <a:rPr lang="de-DE" b="0" i="0" u="none" strike="noStrike" dirty="0" err="1">
                <a:solidFill>
                  <a:srgbClr val="222222"/>
                </a:solidFill>
                <a:effectLst/>
                <a:latin typeface="Harding"/>
              </a:rPr>
              <a:t>umbrella</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term</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for</a:t>
            </a:r>
            <a:r>
              <a:rPr lang="de-DE" b="0" i="0" u="none" strike="noStrike" dirty="0">
                <a:solidFill>
                  <a:srgbClr val="222222"/>
                </a:solidFill>
                <a:effectLst/>
                <a:latin typeface="Harding"/>
              </a:rPr>
              <a:t> FSGS </a:t>
            </a:r>
            <a:r>
              <a:rPr lang="de-DE" b="0" i="0" u="none" strike="noStrike" dirty="0" err="1">
                <a:solidFill>
                  <a:srgbClr val="222222"/>
                </a:solidFill>
                <a:effectLst/>
                <a:latin typeface="Harding"/>
              </a:rPr>
              <a:t>lesions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caused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by</a:t>
            </a:r>
            <a:r>
              <a:rPr lang="de-DE" b="0" i="0" u="none" strike="noStrike" dirty="0">
                <a:solidFill>
                  <a:srgbClr val="222222"/>
                </a:solidFill>
                <a:effectLst/>
                <a:latin typeface="Harding"/>
              </a:rPr>
              <a:t> a diverse </a:t>
            </a:r>
            <a:r>
              <a:rPr lang="de-DE" b="0" i="0" u="none" strike="noStrike" dirty="0" err="1">
                <a:solidFill>
                  <a:srgbClr val="222222"/>
                </a:solidFill>
                <a:effectLst/>
                <a:latin typeface="Harding"/>
              </a:rPr>
              <a:t>array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of</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pathogenic</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events</a:t>
            </a:r>
            <a:r>
              <a:rPr lang="de-DE" b="0" i="0" u="none" strike="noStrike" dirty="0">
                <a:solidFill>
                  <a:srgbClr val="222222"/>
                </a:solidFill>
                <a:effectLst/>
                <a:latin typeface="Harding"/>
              </a:rPr>
              <a:t> and </a:t>
            </a:r>
            <a:r>
              <a:rPr lang="de-DE" b="0" i="0" u="none" strike="noStrike" dirty="0" err="1">
                <a:solidFill>
                  <a:srgbClr val="222222"/>
                </a:solidFill>
                <a:effectLst/>
                <a:latin typeface="Harding"/>
              </a:rPr>
              <a:t>can</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be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subdivided</a:t>
            </a:r>
            <a:r>
              <a:rPr lang="de-DE" b="0" i="0" u="none" strike="noStrike" dirty="0">
                <a:solidFill>
                  <a:srgbClr val="222222"/>
                </a:solidFill>
                <a:effectLst/>
                <a:latin typeface="Harding"/>
              </a:rPr>
              <a:t> in: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222222"/>
                </a:solidFill>
                <a:effectLst/>
                <a:latin typeface="Harding"/>
              </a:rPr>
              <a:t>FSGS </a:t>
            </a:r>
            <a:r>
              <a:rPr lang="de-DE" b="0" i="0" u="none" strike="noStrike" dirty="0" err="1">
                <a:solidFill>
                  <a:srgbClr val="222222"/>
                </a:solidFill>
                <a:effectLst/>
                <a:latin typeface="Harding"/>
              </a:rPr>
              <a:t>lesions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might</a:t>
            </a:r>
            <a:r>
              <a:rPr lang="de-DE" b="0" i="0" u="none" strike="noStrike" dirty="0">
                <a:solidFill>
                  <a:srgbClr val="222222"/>
                </a:solidFill>
                <a:effectLst/>
                <a:latin typeface="Harding"/>
              </a:rPr>
              <a:t> also </a:t>
            </a:r>
            <a:r>
              <a:rPr lang="de-DE" b="0" i="0" u="none" strike="noStrike" dirty="0" err="1">
                <a:solidFill>
                  <a:srgbClr val="222222"/>
                </a:solidFill>
                <a:effectLst/>
                <a:latin typeface="Harding"/>
              </a:rPr>
              <a:t>be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seen</a:t>
            </a:r>
            <a:r>
              <a:rPr lang="de-DE" b="0" i="0" u="none" strike="noStrike" dirty="0">
                <a:solidFill>
                  <a:srgbClr val="222222"/>
                </a:solidFill>
                <a:effectLst/>
                <a:latin typeface="Harding"/>
              </a:rPr>
              <a:t> in </a:t>
            </a:r>
            <a:r>
              <a:rPr lang="de-DE" b="0" i="0" u="none" strike="noStrike" dirty="0" err="1">
                <a:solidFill>
                  <a:srgbClr val="222222"/>
                </a:solidFill>
                <a:effectLst/>
                <a:latin typeface="Harding"/>
              </a:rPr>
              <a:t>other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glomerular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diseases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for</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example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sclerotic</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lesions</a:t>
            </a:r>
            <a:r>
              <a:rPr lang="de-DE" b="0" i="0" u="none" strike="noStrike" dirty="0">
                <a:solidFill>
                  <a:srgbClr val="222222"/>
                </a:solidFill>
                <a:effectLst/>
                <a:latin typeface="Harding"/>
              </a:rPr>
              <a:t> in </a:t>
            </a:r>
            <a:r>
              <a:rPr lang="de-DE" b="0" i="0" u="none" strike="noStrike" dirty="0" err="1">
                <a:solidFill>
                  <a:srgbClr val="222222"/>
                </a:solidFill>
                <a:effectLst/>
                <a:latin typeface="Harding"/>
              </a:rPr>
              <a:t>IgA</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nephropathy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membranous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nephropathy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lupus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nephritis</a:t>
            </a:r>
            <a:r>
              <a:rPr lang="de-DE" b="0" i="0" u="none" strike="noStrike" dirty="0">
                <a:solidFill>
                  <a:srgbClr val="222222"/>
                </a:solidFill>
                <a:effectLst/>
                <a:latin typeface="Harding"/>
              </a:rPr>
              <a:t> and ANCA-</a:t>
            </a:r>
            <a:r>
              <a:rPr lang="de-DE" b="0" i="0" u="none" strike="noStrike" dirty="0" err="1">
                <a:solidFill>
                  <a:srgbClr val="222222"/>
                </a:solidFill>
                <a:effectLst/>
                <a:latin typeface="Harding"/>
              </a:rPr>
              <a:t>associated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vasculitis</a:t>
            </a:r>
            <a:r>
              <a:rPr lang="de-DE" b="0" i="0" u="none" strike="noStrike" dirty="0">
                <a:solidFill>
                  <a:srgbClr val="222222"/>
                </a:solidFill>
                <a:effectLst/>
                <a:latin typeface="Harding"/>
              </a:rPr>
              <a:t>), but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clinical</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phenotype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is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usually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dominated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by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the</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primary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disease</a:t>
            </a:r>
            <a:r>
              <a:rPr lang="de-DE" b="0" i="0" u="none" strike="noStrike" dirty="0">
                <a:solidFill>
                  <a:srgbClr val="222222"/>
                </a:solidFill>
                <a:effectLst/>
                <a:latin typeface="Harding"/>
              </a:rPr>
              <a:t>. </a:t>
            </a:r>
          </a:p>
          <a:p>
            <a:endParaRPr lang="de-DE" b="0" i="0" u="none" strike="noStrike" dirty="0">
              <a:solidFill>
                <a:srgbClr val="222222"/>
              </a:solidFill>
              <a:effectLst/>
              <a:latin typeface="Harding"/>
            </a:endParaRPr>
          </a:p>
          <a:p>
            <a:pPr marL="171450" indent="-171450">
              <a:buFont typeface="Arial" panose="020B0604020202020204" pitchFamily="34" charset="0"/>
              <a:buChar char="•"/>
            </a:pPr>
            <a:r>
              <a:rPr lang="en-US" dirty="0"/>
              <a:t>drug or viral induced FSGS in which </a:t>
            </a:r>
            <a:r>
              <a:rPr lang="en-US" b="1" dirty="0"/>
              <a:t>direct </a:t>
            </a:r>
            <a:r>
              <a:rPr lang="en-US" b="1" dirty="0" err="1"/>
              <a:t>podicyte</a:t>
            </a:r>
            <a:r>
              <a:rPr lang="en-US" b="1" dirty="0"/>
              <a:t>  TOXIC injury is the main pathophysiological process  </a:t>
            </a:r>
            <a:r>
              <a:rPr lang="en-US" dirty="0"/>
              <a:t>and which can bee presented with  full NS an treatment  encompasses treatment of  the toxic factor either  virus or drug</a:t>
            </a:r>
            <a:endParaRPr lang="de-DE" b="0" i="0" u="none" strike="noStrike" dirty="0">
              <a:solidFill>
                <a:srgbClr val="222222"/>
              </a:solidFill>
              <a:effectLst/>
              <a:latin typeface="Harding"/>
            </a:endParaRPr>
          </a:p>
          <a:p>
            <a:pPr marL="171450" indent="-171450">
              <a:buFont typeface="Arial" panose="020B0604020202020204" pitchFamily="34" charset="0"/>
              <a:buChar char="•"/>
            </a:pPr>
            <a:r>
              <a:rPr lang="de-DE" b="0" i="0" u="none" strike="noStrike" dirty="0">
                <a:solidFill>
                  <a:srgbClr val="222222"/>
                </a:solidFill>
                <a:effectLst/>
                <a:latin typeface="Harding"/>
              </a:rPr>
              <a:t> Maladaptive FSGS  </a:t>
            </a:r>
            <a:r>
              <a:rPr lang="de-DE" b="0" i="0" u="none" strike="noStrike" dirty="0" err="1">
                <a:solidFill>
                  <a:srgbClr val="222222"/>
                </a:solidFill>
                <a:effectLst/>
                <a:latin typeface="Harding"/>
              </a:rPr>
              <a:t>is</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characterized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by</a:t>
            </a:r>
            <a:r>
              <a:rPr lang="de-DE" b="0" i="0" u="none" strike="noStrike" dirty="0">
                <a:solidFill>
                  <a:srgbClr val="222222"/>
                </a:solidFill>
                <a:effectLst/>
                <a:latin typeface="Harding"/>
              </a:rPr>
              <a:t> </a:t>
            </a:r>
            <a:r>
              <a:rPr lang="de-DE" b="1" i="0" u="none" strike="noStrike" dirty="0">
                <a:solidFill>
                  <a:srgbClr val="222222"/>
                </a:solidFill>
                <a:effectLst/>
                <a:latin typeface="Harding"/>
              </a:rPr>
              <a:t>an </a:t>
            </a:r>
            <a:r>
              <a:rPr lang="en-US" b="1" dirty="0"/>
              <a:t>Increased demand on the  glomerulus. </a:t>
            </a:r>
            <a:r>
              <a:rPr lang="en-US" dirty="0"/>
              <a:t>Clinically patients present with nephrotic range or </a:t>
            </a:r>
            <a:r>
              <a:rPr lang="en-US" dirty="0" err="1"/>
              <a:t>sunephrotic</a:t>
            </a:r>
            <a:r>
              <a:rPr lang="en-US" dirty="0"/>
              <a:t>  proteinuria </a:t>
            </a:r>
            <a:r>
              <a:rPr lang="en-US" u="sng" dirty="0"/>
              <a:t>but with normal serum albumin</a:t>
            </a:r>
          </a:p>
          <a:p>
            <a:pPr marL="0" indent="0">
              <a:buNone/>
            </a:pPr>
            <a:endParaRPr lang="en-US" u="sng" dirty="0"/>
          </a:p>
          <a:p>
            <a:pPr marL="0" indent="0">
              <a:buNone/>
            </a:pPr>
            <a:endParaRPr lang="de-DE" b="0" i="0" u="none" strike="noStrike" dirty="0">
              <a:solidFill>
                <a:srgbClr val="222222"/>
              </a:solidFill>
              <a:effectLst/>
              <a:latin typeface="Harding"/>
            </a:endParaRPr>
          </a:p>
          <a:p>
            <a:endParaRPr lang="de-DE" dirty="0"/>
          </a:p>
        </p:txBody>
      </p:sp>
      <p:sp>
        <p:nvSpPr>
          <p:cNvPr id="4" name="Foliennummernplatzhalter 3"/>
          <p:cNvSpPr>
            <a:spLocks noGrp="1"/>
          </p:cNvSpPr>
          <p:nvPr>
            <p:ph type="sldNum" sz="quarter" idx="5"/>
          </p:nvPr>
        </p:nvSpPr>
        <p:spPr/>
        <p:txBody>
          <a:bodyPr/>
          <a:lstStyle/>
          <a:p>
            <a:fld id="{431E83DA-0237-1849-961B-72E90515025B}" type="slidenum">
              <a:rPr lang="de-DE" smtClean="0"/>
              <a:t>10</a:t>
            </a:fld>
            <a:endParaRPr lang="de-DE"/>
          </a:p>
        </p:txBody>
      </p:sp>
    </p:spTree>
    <p:extLst>
      <p:ext uri="{BB962C8B-B14F-4D97-AF65-F5344CB8AC3E}">
        <p14:creationId xmlns:p14="http://schemas.microsoft.com/office/powerpoint/2010/main" val="2782260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9C3A34-F6B6-948B-44DC-4FB76FE6463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A3D5FAA-7AC8-584F-E7E0-6AF236844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E2CBBB6-86B5-110F-7687-F819A6AE04B7}"/>
              </a:ext>
            </a:extLst>
          </p:cNvPr>
          <p:cNvSpPr>
            <a:spLocks noGrp="1"/>
          </p:cNvSpPr>
          <p:nvPr>
            <p:ph type="dt" sz="half" idx="10"/>
          </p:nvPr>
        </p:nvSpPr>
        <p:spPr/>
        <p:txBody>
          <a:bodyPr/>
          <a:lstStyle/>
          <a:p>
            <a:fld id="{C0B5BA9E-EE0B-0140-A112-E7909A6B3FBC}" type="datetimeFigureOut">
              <a:rPr lang="de-DE" smtClean="0"/>
              <a:t>20.10.23</a:t>
            </a:fld>
            <a:endParaRPr lang="de-DE"/>
          </a:p>
        </p:txBody>
      </p:sp>
      <p:sp>
        <p:nvSpPr>
          <p:cNvPr id="5" name="Fußzeilenplatzhalter 4">
            <a:extLst>
              <a:ext uri="{FF2B5EF4-FFF2-40B4-BE49-F238E27FC236}">
                <a16:creationId xmlns:a16="http://schemas.microsoft.com/office/drawing/2014/main" id="{DCC6291D-5656-AB32-2D94-9258BA337BD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B0B2804-27C5-1DDD-6D7C-39A27191839A}"/>
              </a:ext>
            </a:extLst>
          </p:cNvPr>
          <p:cNvSpPr>
            <a:spLocks noGrp="1"/>
          </p:cNvSpPr>
          <p:nvPr>
            <p:ph type="sldNum" sz="quarter" idx="12"/>
          </p:nvPr>
        </p:nvSpPr>
        <p:spPr/>
        <p:txBody>
          <a:bodyPr/>
          <a:lstStyle/>
          <a:p>
            <a:fld id="{50D5214E-6F61-184B-9157-98066AD13FF8}" type="slidenum">
              <a:rPr lang="de-DE" smtClean="0"/>
              <a:t>‹Nr.›</a:t>
            </a:fld>
            <a:endParaRPr lang="de-DE"/>
          </a:p>
        </p:txBody>
      </p:sp>
    </p:spTree>
    <p:extLst>
      <p:ext uri="{BB962C8B-B14F-4D97-AF65-F5344CB8AC3E}">
        <p14:creationId xmlns:p14="http://schemas.microsoft.com/office/powerpoint/2010/main" val="2997401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F8BF-E5A8-EDBE-AA20-317D1BD2792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D6E1673-BC88-3350-A616-8C78D3C71DE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2B00125-43F8-CF49-24B9-B6FB74B61443}"/>
              </a:ext>
            </a:extLst>
          </p:cNvPr>
          <p:cNvSpPr>
            <a:spLocks noGrp="1"/>
          </p:cNvSpPr>
          <p:nvPr>
            <p:ph type="dt" sz="half" idx="10"/>
          </p:nvPr>
        </p:nvSpPr>
        <p:spPr/>
        <p:txBody>
          <a:bodyPr/>
          <a:lstStyle/>
          <a:p>
            <a:fld id="{C0B5BA9E-EE0B-0140-A112-E7909A6B3FBC}" type="datetimeFigureOut">
              <a:rPr lang="de-DE" smtClean="0"/>
              <a:t>20.10.23</a:t>
            </a:fld>
            <a:endParaRPr lang="de-DE"/>
          </a:p>
        </p:txBody>
      </p:sp>
      <p:sp>
        <p:nvSpPr>
          <p:cNvPr id="5" name="Fußzeilenplatzhalter 4">
            <a:extLst>
              <a:ext uri="{FF2B5EF4-FFF2-40B4-BE49-F238E27FC236}">
                <a16:creationId xmlns:a16="http://schemas.microsoft.com/office/drawing/2014/main" id="{886DCF71-C745-193E-BDF1-06905CACDBE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91C8BCB-10A1-873F-3A5C-38190E15B3A0}"/>
              </a:ext>
            </a:extLst>
          </p:cNvPr>
          <p:cNvSpPr>
            <a:spLocks noGrp="1"/>
          </p:cNvSpPr>
          <p:nvPr>
            <p:ph type="sldNum" sz="quarter" idx="12"/>
          </p:nvPr>
        </p:nvSpPr>
        <p:spPr/>
        <p:txBody>
          <a:bodyPr/>
          <a:lstStyle/>
          <a:p>
            <a:fld id="{50D5214E-6F61-184B-9157-98066AD13FF8}" type="slidenum">
              <a:rPr lang="de-DE" smtClean="0"/>
              <a:t>‹Nr.›</a:t>
            </a:fld>
            <a:endParaRPr lang="de-DE"/>
          </a:p>
        </p:txBody>
      </p:sp>
    </p:spTree>
    <p:extLst>
      <p:ext uri="{BB962C8B-B14F-4D97-AF65-F5344CB8AC3E}">
        <p14:creationId xmlns:p14="http://schemas.microsoft.com/office/powerpoint/2010/main" val="117777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F73B90F-92A3-AD42-E46F-1DA999748AF2}"/>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AEB97E2-E823-9226-DC98-D494F897165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5556FA7-B734-1F1E-A1E6-8C387E87E66E}"/>
              </a:ext>
            </a:extLst>
          </p:cNvPr>
          <p:cNvSpPr>
            <a:spLocks noGrp="1"/>
          </p:cNvSpPr>
          <p:nvPr>
            <p:ph type="dt" sz="half" idx="10"/>
          </p:nvPr>
        </p:nvSpPr>
        <p:spPr/>
        <p:txBody>
          <a:bodyPr/>
          <a:lstStyle/>
          <a:p>
            <a:fld id="{C0B5BA9E-EE0B-0140-A112-E7909A6B3FBC}" type="datetimeFigureOut">
              <a:rPr lang="de-DE" smtClean="0"/>
              <a:t>20.10.23</a:t>
            </a:fld>
            <a:endParaRPr lang="de-DE"/>
          </a:p>
        </p:txBody>
      </p:sp>
      <p:sp>
        <p:nvSpPr>
          <p:cNvPr id="5" name="Fußzeilenplatzhalter 4">
            <a:extLst>
              <a:ext uri="{FF2B5EF4-FFF2-40B4-BE49-F238E27FC236}">
                <a16:creationId xmlns:a16="http://schemas.microsoft.com/office/drawing/2014/main" id="{D47515A7-3A7F-D33D-9773-E1629385E44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B48E478-06F4-2F15-0594-F35F9C8D16B0}"/>
              </a:ext>
            </a:extLst>
          </p:cNvPr>
          <p:cNvSpPr>
            <a:spLocks noGrp="1"/>
          </p:cNvSpPr>
          <p:nvPr>
            <p:ph type="sldNum" sz="quarter" idx="12"/>
          </p:nvPr>
        </p:nvSpPr>
        <p:spPr/>
        <p:txBody>
          <a:bodyPr/>
          <a:lstStyle/>
          <a:p>
            <a:fld id="{50D5214E-6F61-184B-9157-98066AD13FF8}" type="slidenum">
              <a:rPr lang="de-DE" smtClean="0"/>
              <a:t>‹Nr.›</a:t>
            </a:fld>
            <a:endParaRPr lang="de-DE"/>
          </a:p>
        </p:txBody>
      </p:sp>
    </p:spTree>
    <p:extLst>
      <p:ext uri="{BB962C8B-B14F-4D97-AF65-F5344CB8AC3E}">
        <p14:creationId xmlns:p14="http://schemas.microsoft.com/office/powerpoint/2010/main" val="99598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19C9F-217A-1141-0A67-CF46C8AE185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340C06A-EA0B-14D2-ECD2-3F879A2D04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840847C-E610-7C58-3496-077926984032}"/>
              </a:ext>
            </a:extLst>
          </p:cNvPr>
          <p:cNvSpPr>
            <a:spLocks noGrp="1"/>
          </p:cNvSpPr>
          <p:nvPr>
            <p:ph type="dt" sz="half" idx="10"/>
          </p:nvPr>
        </p:nvSpPr>
        <p:spPr/>
        <p:txBody>
          <a:bodyPr/>
          <a:lstStyle/>
          <a:p>
            <a:fld id="{C0B5BA9E-EE0B-0140-A112-E7909A6B3FBC}" type="datetimeFigureOut">
              <a:rPr lang="de-DE" smtClean="0"/>
              <a:t>20.10.23</a:t>
            </a:fld>
            <a:endParaRPr lang="de-DE"/>
          </a:p>
        </p:txBody>
      </p:sp>
      <p:sp>
        <p:nvSpPr>
          <p:cNvPr id="5" name="Fußzeilenplatzhalter 4">
            <a:extLst>
              <a:ext uri="{FF2B5EF4-FFF2-40B4-BE49-F238E27FC236}">
                <a16:creationId xmlns:a16="http://schemas.microsoft.com/office/drawing/2014/main" id="{B321C239-D33C-E17A-D359-F95A9B943A9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86E82A4-8CBE-3176-011E-1A25EA62241A}"/>
              </a:ext>
            </a:extLst>
          </p:cNvPr>
          <p:cNvSpPr>
            <a:spLocks noGrp="1"/>
          </p:cNvSpPr>
          <p:nvPr>
            <p:ph type="sldNum" sz="quarter" idx="12"/>
          </p:nvPr>
        </p:nvSpPr>
        <p:spPr/>
        <p:txBody>
          <a:bodyPr/>
          <a:lstStyle/>
          <a:p>
            <a:fld id="{50D5214E-6F61-184B-9157-98066AD13FF8}" type="slidenum">
              <a:rPr lang="de-DE" smtClean="0"/>
              <a:t>‹Nr.›</a:t>
            </a:fld>
            <a:endParaRPr lang="de-DE"/>
          </a:p>
        </p:txBody>
      </p:sp>
    </p:spTree>
    <p:extLst>
      <p:ext uri="{BB962C8B-B14F-4D97-AF65-F5344CB8AC3E}">
        <p14:creationId xmlns:p14="http://schemas.microsoft.com/office/powerpoint/2010/main" val="90071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7B6FC-CF59-87C2-7716-46EED653405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4615D2A9-941D-AC13-A86E-DBF4A44F83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0F22147-7060-E635-7D96-EF290452EE65}"/>
              </a:ext>
            </a:extLst>
          </p:cNvPr>
          <p:cNvSpPr>
            <a:spLocks noGrp="1"/>
          </p:cNvSpPr>
          <p:nvPr>
            <p:ph type="dt" sz="half" idx="10"/>
          </p:nvPr>
        </p:nvSpPr>
        <p:spPr/>
        <p:txBody>
          <a:bodyPr/>
          <a:lstStyle/>
          <a:p>
            <a:fld id="{C0B5BA9E-EE0B-0140-A112-E7909A6B3FBC}" type="datetimeFigureOut">
              <a:rPr lang="de-DE" smtClean="0"/>
              <a:t>20.10.23</a:t>
            </a:fld>
            <a:endParaRPr lang="de-DE"/>
          </a:p>
        </p:txBody>
      </p:sp>
      <p:sp>
        <p:nvSpPr>
          <p:cNvPr id="5" name="Fußzeilenplatzhalter 4">
            <a:extLst>
              <a:ext uri="{FF2B5EF4-FFF2-40B4-BE49-F238E27FC236}">
                <a16:creationId xmlns:a16="http://schemas.microsoft.com/office/drawing/2014/main" id="{48EA14C2-6556-D2A8-DA7F-F71AA87A67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5754B4C-976C-CC3D-0794-A4F99AF7367B}"/>
              </a:ext>
            </a:extLst>
          </p:cNvPr>
          <p:cNvSpPr>
            <a:spLocks noGrp="1"/>
          </p:cNvSpPr>
          <p:nvPr>
            <p:ph type="sldNum" sz="quarter" idx="12"/>
          </p:nvPr>
        </p:nvSpPr>
        <p:spPr/>
        <p:txBody>
          <a:bodyPr/>
          <a:lstStyle/>
          <a:p>
            <a:fld id="{50D5214E-6F61-184B-9157-98066AD13FF8}" type="slidenum">
              <a:rPr lang="de-DE" smtClean="0"/>
              <a:t>‹Nr.›</a:t>
            </a:fld>
            <a:endParaRPr lang="de-DE"/>
          </a:p>
        </p:txBody>
      </p:sp>
    </p:spTree>
    <p:extLst>
      <p:ext uri="{BB962C8B-B14F-4D97-AF65-F5344CB8AC3E}">
        <p14:creationId xmlns:p14="http://schemas.microsoft.com/office/powerpoint/2010/main" val="63433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01591-B29C-2B15-B0C7-DF667C9C486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8589329-99F4-04A4-170F-1B546711E44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9CA418F-C303-F410-1FDA-5ADC7C5EC10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0575B2C-DC1C-6256-0250-1C19BCFC1383}"/>
              </a:ext>
            </a:extLst>
          </p:cNvPr>
          <p:cNvSpPr>
            <a:spLocks noGrp="1"/>
          </p:cNvSpPr>
          <p:nvPr>
            <p:ph type="dt" sz="half" idx="10"/>
          </p:nvPr>
        </p:nvSpPr>
        <p:spPr/>
        <p:txBody>
          <a:bodyPr/>
          <a:lstStyle/>
          <a:p>
            <a:fld id="{C0B5BA9E-EE0B-0140-A112-E7909A6B3FBC}" type="datetimeFigureOut">
              <a:rPr lang="de-DE" smtClean="0"/>
              <a:t>20.10.23</a:t>
            </a:fld>
            <a:endParaRPr lang="de-DE"/>
          </a:p>
        </p:txBody>
      </p:sp>
      <p:sp>
        <p:nvSpPr>
          <p:cNvPr id="6" name="Fußzeilenplatzhalter 5">
            <a:extLst>
              <a:ext uri="{FF2B5EF4-FFF2-40B4-BE49-F238E27FC236}">
                <a16:creationId xmlns:a16="http://schemas.microsoft.com/office/drawing/2014/main" id="{2C830788-3736-D4BE-B05C-5A5CC7E3491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A628149-D34F-F181-699D-678FE9BEAA72}"/>
              </a:ext>
            </a:extLst>
          </p:cNvPr>
          <p:cNvSpPr>
            <a:spLocks noGrp="1"/>
          </p:cNvSpPr>
          <p:nvPr>
            <p:ph type="sldNum" sz="quarter" idx="12"/>
          </p:nvPr>
        </p:nvSpPr>
        <p:spPr/>
        <p:txBody>
          <a:bodyPr/>
          <a:lstStyle/>
          <a:p>
            <a:fld id="{50D5214E-6F61-184B-9157-98066AD13FF8}" type="slidenum">
              <a:rPr lang="de-DE" smtClean="0"/>
              <a:t>‹Nr.›</a:t>
            </a:fld>
            <a:endParaRPr lang="de-DE"/>
          </a:p>
        </p:txBody>
      </p:sp>
    </p:spTree>
    <p:extLst>
      <p:ext uri="{BB962C8B-B14F-4D97-AF65-F5344CB8AC3E}">
        <p14:creationId xmlns:p14="http://schemas.microsoft.com/office/powerpoint/2010/main" val="4620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42D45-EB2D-140D-1991-F03FFD58FC6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7D92F93-AF0E-1C23-AA4C-CBBB43D344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6984A1C-DA41-B780-9701-525D08A444A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49E6D97-8939-C2B3-28AA-E940C3273B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BD1A2AF-44BE-C7E6-C796-D13E9DF7607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641DB61-ACE9-EF17-B51B-2D87EB0394C2}"/>
              </a:ext>
            </a:extLst>
          </p:cNvPr>
          <p:cNvSpPr>
            <a:spLocks noGrp="1"/>
          </p:cNvSpPr>
          <p:nvPr>
            <p:ph type="dt" sz="half" idx="10"/>
          </p:nvPr>
        </p:nvSpPr>
        <p:spPr/>
        <p:txBody>
          <a:bodyPr/>
          <a:lstStyle/>
          <a:p>
            <a:fld id="{C0B5BA9E-EE0B-0140-A112-E7909A6B3FBC}" type="datetimeFigureOut">
              <a:rPr lang="de-DE" smtClean="0"/>
              <a:t>20.10.23</a:t>
            </a:fld>
            <a:endParaRPr lang="de-DE"/>
          </a:p>
        </p:txBody>
      </p:sp>
      <p:sp>
        <p:nvSpPr>
          <p:cNvPr id="8" name="Fußzeilenplatzhalter 7">
            <a:extLst>
              <a:ext uri="{FF2B5EF4-FFF2-40B4-BE49-F238E27FC236}">
                <a16:creationId xmlns:a16="http://schemas.microsoft.com/office/drawing/2014/main" id="{E5BA8DAC-A329-FAD9-334A-69FC67059321}"/>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8D6EEF1-530F-4A03-133B-C978EF2D3574}"/>
              </a:ext>
            </a:extLst>
          </p:cNvPr>
          <p:cNvSpPr>
            <a:spLocks noGrp="1"/>
          </p:cNvSpPr>
          <p:nvPr>
            <p:ph type="sldNum" sz="quarter" idx="12"/>
          </p:nvPr>
        </p:nvSpPr>
        <p:spPr/>
        <p:txBody>
          <a:bodyPr/>
          <a:lstStyle/>
          <a:p>
            <a:fld id="{50D5214E-6F61-184B-9157-98066AD13FF8}" type="slidenum">
              <a:rPr lang="de-DE" smtClean="0"/>
              <a:t>‹Nr.›</a:t>
            </a:fld>
            <a:endParaRPr lang="de-DE"/>
          </a:p>
        </p:txBody>
      </p:sp>
    </p:spTree>
    <p:extLst>
      <p:ext uri="{BB962C8B-B14F-4D97-AF65-F5344CB8AC3E}">
        <p14:creationId xmlns:p14="http://schemas.microsoft.com/office/powerpoint/2010/main" val="2053619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982572-063D-5A13-8613-3E2F3F1E68D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AC0FC13-05DB-CD27-0877-88CE272894D7}"/>
              </a:ext>
            </a:extLst>
          </p:cNvPr>
          <p:cNvSpPr>
            <a:spLocks noGrp="1"/>
          </p:cNvSpPr>
          <p:nvPr>
            <p:ph type="dt" sz="half" idx="10"/>
          </p:nvPr>
        </p:nvSpPr>
        <p:spPr/>
        <p:txBody>
          <a:bodyPr/>
          <a:lstStyle/>
          <a:p>
            <a:fld id="{C0B5BA9E-EE0B-0140-A112-E7909A6B3FBC}" type="datetimeFigureOut">
              <a:rPr lang="de-DE" smtClean="0"/>
              <a:t>20.10.23</a:t>
            </a:fld>
            <a:endParaRPr lang="de-DE"/>
          </a:p>
        </p:txBody>
      </p:sp>
      <p:sp>
        <p:nvSpPr>
          <p:cNvPr id="4" name="Fußzeilenplatzhalter 3">
            <a:extLst>
              <a:ext uri="{FF2B5EF4-FFF2-40B4-BE49-F238E27FC236}">
                <a16:creationId xmlns:a16="http://schemas.microsoft.com/office/drawing/2014/main" id="{D47FF286-07A8-6413-E48B-EE033ADE980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CAF8568-2913-9B17-E860-FD0E09BDF86C}"/>
              </a:ext>
            </a:extLst>
          </p:cNvPr>
          <p:cNvSpPr>
            <a:spLocks noGrp="1"/>
          </p:cNvSpPr>
          <p:nvPr>
            <p:ph type="sldNum" sz="quarter" idx="12"/>
          </p:nvPr>
        </p:nvSpPr>
        <p:spPr/>
        <p:txBody>
          <a:bodyPr/>
          <a:lstStyle/>
          <a:p>
            <a:fld id="{50D5214E-6F61-184B-9157-98066AD13FF8}" type="slidenum">
              <a:rPr lang="de-DE" smtClean="0"/>
              <a:t>‹Nr.›</a:t>
            </a:fld>
            <a:endParaRPr lang="de-DE"/>
          </a:p>
        </p:txBody>
      </p:sp>
    </p:spTree>
    <p:extLst>
      <p:ext uri="{BB962C8B-B14F-4D97-AF65-F5344CB8AC3E}">
        <p14:creationId xmlns:p14="http://schemas.microsoft.com/office/powerpoint/2010/main" val="2331655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840EDAE-66D7-BC8F-02CF-F858677AF937}"/>
              </a:ext>
            </a:extLst>
          </p:cNvPr>
          <p:cNvSpPr>
            <a:spLocks noGrp="1"/>
          </p:cNvSpPr>
          <p:nvPr>
            <p:ph type="dt" sz="half" idx="10"/>
          </p:nvPr>
        </p:nvSpPr>
        <p:spPr/>
        <p:txBody>
          <a:bodyPr/>
          <a:lstStyle/>
          <a:p>
            <a:fld id="{C0B5BA9E-EE0B-0140-A112-E7909A6B3FBC}" type="datetimeFigureOut">
              <a:rPr lang="de-DE" smtClean="0"/>
              <a:t>20.10.23</a:t>
            </a:fld>
            <a:endParaRPr lang="de-DE"/>
          </a:p>
        </p:txBody>
      </p:sp>
      <p:sp>
        <p:nvSpPr>
          <p:cNvPr id="3" name="Fußzeilenplatzhalter 2">
            <a:extLst>
              <a:ext uri="{FF2B5EF4-FFF2-40B4-BE49-F238E27FC236}">
                <a16:creationId xmlns:a16="http://schemas.microsoft.com/office/drawing/2014/main" id="{6534F217-84BC-094C-552E-B0009ED510E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E42955F-71E2-8950-2BF0-CA886DE5CAA2}"/>
              </a:ext>
            </a:extLst>
          </p:cNvPr>
          <p:cNvSpPr>
            <a:spLocks noGrp="1"/>
          </p:cNvSpPr>
          <p:nvPr>
            <p:ph type="sldNum" sz="quarter" idx="12"/>
          </p:nvPr>
        </p:nvSpPr>
        <p:spPr/>
        <p:txBody>
          <a:bodyPr/>
          <a:lstStyle/>
          <a:p>
            <a:fld id="{50D5214E-6F61-184B-9157-98066AD13FF8}" type="slidenum">
              <a:rPr lang="de-DE" smtClean="0"/>
              <a:t>‹Nr.›</a:t>
            </a:fld>
            <a:endParaRPr lang="de-DE"/>
          </a:p>
        </p:txBody>
      </p:sp>
    </p:spTree>
    <p:extLst>
      <p:ext uri="{BB962C8B-B14F-4D97-AF65-F5344CB8AC3E}">
        <p14:creationId xmlns:p14="http://schemas.microsoft.com/office/powerpoint/2010/main" val="2893899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D9848-F4A5-5CA6-99BC-ED93935C000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991EF4C-148E-A6A5-02C8-61E93C0EC9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CCA9BD3-79D6-BC90-1487-D556FD963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DEF4C67-006C-D904-7087-1EDF22DC44B3}"/>
              </a:ext>
            </a:extLst>
          </p:cNvPr>
          <p:cNvSpPr>
            <a:spLocks noGrp="1"/>
          </p:cNvSpPr>
          <p:nvPr>
            <p:ph type="dt" sz="half" idx="10"/>
          </p:nvPr>
        </p:nvSpPr>
        <p:spPr/>
        <p:txBody>
          <a:bodyPr/>
          <a:lstStyle/>
          <a:p>
            <a:fld id="{C0B5BA9E-EE0B-0140-A112-E7909A6B3FBC}" type="datetimeFigureOut">
              <a:rPr lang="de-DE" smtClean="0"/>
              <a:t>20.10.23</a:t>
            </a:fld>
            <a:endParaRPr lang="de-DE"/>
          </a:p>
        </p:txBody>
      </p:sp>
      <p:sp>
        <p:nvSpPr>
          <p:cNvPr id="6" name="Fußzeilenplatzhalter 5">
            <a:extLst>
              <a:ext uri="{FF2B5EF4-FFF2-40B4-BE49-F238E27FC236}">
                <a16:creationId xmlns:a16="http://schemas.microsoft.com/office/drawing/2014/main" id="{C7A8803C-5B86-B08A-7619-BEA7C226B58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628307B-FCF2-D848-307A-636D16E6BC5A}"/>
              </a:ext>
            </a:extLst>
          </p:cNvPr>
          <p:cNvSpPr>
            <a:spLocks noGrp="1"/>
          </p:cNvSpPr>
          <p:nvPr>
            <p:ph type="sldNum" sz="quarter" idx="12"/>
          </p:nvPr>
        </p:nvSpPr>
        <p:spPr/>
        <p:txBody>
          <a:bodyPr/>
          <a:lstStyle/>
          <a:p>
            <a:fld id="{50D5214E-6F61-184B-9157-98066AD13FF8}" type="slidenum">
              <a:rPr lang="de-DE" smtClean="0"/>
              <a:t>‹Nr.›</a:t>
            </a:fld>
            <a:endParaRPr lang="de-DE"/>
          </a:p>
        </p:txBody>
      </p:sp>
    </p:spTree>
    <p:extLst>
      <p:ext uri="{BB962C8B-B14F-4D97-AF65-F5344CB8AC3E}">
        <p14:creationId xmlns:p14="http://schemas.microsoft.com/office/powerpoint/2010/main" val="4002101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42173-3EBF-9C89-BD99-D388E913589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31FA7C1-9C51-66AE-2E81-1D510D5E8E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8478D01-BD37-E258-824C-1E6643FA5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1072FDB-4667-FC77-5217-012B6881D0A2}"/>
              </a:ext>
            </a:extLst>
          </p:cNvPr>
          <p:cNvSpPr>
            <a:spLocks noGrp="1"/>
          </p:cNvSpPr>
          <p:nvPr>
            <p:ph type="dt" sz="half" idx="10"/>
          </p:nvPr>
        </p:nvSpPr>
        <p:spPr/>
        <p:txBody>
          <a:bodyPr/>
          <a:lstStyle/>
          <a:p>
            <a:fld id="{C0B5BA9E-EE0B-0140-A112-E7909A6B3FBC}" type="datetimeFigureOut">
              <a:rPr lang="de-DE" smtClean="0"/>
              <a:t>20.10.23</a:t>
            </a:fld>
            <a:endParaRPr lang="de-DE"/>
          </a:p>
        </p:txBody>
      </p:sp>
      <p:sp>
        <p:nvSpPr>
          <p:cNvPr id="6" name="Fußzeilenplatzhalter 5">
            <a:extLst>
              <a:ext uri="{FF2B5EF4-FFF2-40B4-BE49-F238E27FC236}">
                <a16:creationId xmlns:a16="http://schemas.microsoft.com/office/drawing/2014/main" id="{4643DA9B-A0F4-A93B-314B-DE62C006363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9D83630-5F7D-1020-4425-A22AFF9D97CF}"/>
              </a:ext>
            </a:extLst>
          </p:cNvPr>
          <p:cNvSpPr>
            <a:spLocks noGrp="1"/>
          </p:cNvSpPr>
          <p:nvPr>
            <p:ph type="sldNum" sz="quarter" idx="12"/>
          </p:nvPr>
        </p:nvSpPr>
        <p:spPr/>
        <p:txBody>
          <a:bodyPr/>
          <a:lstStyle/>
          <a:p>
            <a:fld id="{50D5214E-6F61-184B-9157-98066AD13FF8}" type="slidenum">
              <a:rPr lang="de-DE" smtClean="0"/>
              <a:t>‹Nr.›</a:t>
            </a:fld>
            <a:endParaRPr lang="de-DE"/>
          </a:p>
        </p:txBody>
      </p:sp>
    </p:spTree>
    <p:extLst>
      <p:ext uri="{BB962C8B-B14F-4D97-AF65-F5344CB8AC3E}">
        <p14:creationId xmlns:p14="http://schemas.microsoft.com/office/powerpoint/2010/main" val="4055323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EF05A69-683D-F53C-1825-A592D7FEF4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6024046-57EA-503D-07DF-11E257B424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31949E5-0C4B-6AE1-3B7A-F5AD9B8DD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5BA9E-EE0B-0140-A112-E7909A6B3FBC}" type="datetimeFigureOut">
              <a:rPr lang="de-DE" smtClean="0"/>
              <a:t>20.10.23</a:t>
            </a:fld>
            <a:endParaRPr lang="de-DE"/>
          </a:p>
        </p:txBody>
      </p:sp>
      <p:sp>
        <p:nvSpPr>
          <p:cNvPr id="5" name="Fußzeilenplatzhalter 4">
            <a:extLst>
              <a:ext uri="{FF2B5EF4-FFF2-40B4-BE49-F238E27FC236}">
                <a16:creationId xmlns:a16="http://schemas.microsoft.com/office/drawing/2014/main" id="{0C5613EB-1096-DA7B-C8CE-936F8F1140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F0CC62D-25DA-B708-D74F-9BB51D47D6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5214E-6F61-184B-9157-98066AD13FF8}" type="slidenum">
              <a:rPr lang="de-DE" smtClean="0"/>
              <a:t>‹Nr.›</a:t>
            </a:fld>
            <a:endParaRPr lang="de-DE"/>
          </a:p>
        </p:txBody>
      </p:sp>
    </p:spTree>
    <p:extLst>
      <p:ext uri="{BB962C8B-B14F-4D97-AF65-F5344CB8AC3E}">
        <p14:creationId xmlns:p14="http://schemas.microsoft.com/office/powerpoint/2010/main" val="651181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ncbi.nlm.nih.gov/pmc/articles/PMC5338705/"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tif"/><Relationship Id="rId5" Type="http://schemas.openxmlformats.org/officeDocument/2006/relationships/image" Target="../media/image47.tif"/><Relationship Id="rId4" Type="http://schemas.openxmlformats.org/officeDocument/2006/relationships/image" Target="../media/image46.t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588" y="5508702"/>
            <a:ext cx="2228419" cy="13492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218" name="Rectangle 2"/>
          <p:cNvSpPr>
            <a:spLocks noChangeArrowheads="1"/>
          </p:cNvSpPr>
          <p:nvPr/>
        </p:nvSpPr>
        <p:spPr bwMode="auto">
          <a:xfrm>
            <a:off x="0" y="31578"/>
            <a:ext cx="12192000" cy="3919538"/>
          </a:xfrm>
          <a:prstGeom prst="rect">
            <a:avLst/>
          </a:prstGeom>
          <a:solidFill>
            <a:srgbClr val="000066"/>
          </a:solidFill>
          <a:ln w="9525">
            <a:solidFill>
              <a:schemeClr val="tx1"/>
            </a:solidFill>
            <a:miter lim="800000"/>
            <a:headEnd/>
            <a:tailEnd/>
          </a:ln>
        </p:spPr>
        <p:txBody>
          <a:bodyPr wrap="none" anchor="ctr"/>
          <a:lstStyle/>
          <a:p>
            <a:endParaRPr lang="en-US" dirty="0">
              <a:solidFill>
                <a:srgbClr val="000000"/>
              </a:solidFill>
              <a:latin typeface="Arial" charset="0"/>
            </a:endParaRPr>
          </a:p>
        </p:txBody>
      </p:sp>
      <p:sp>
        <p:nvSpPr>
          <p:cNvPr id="9220" name="Text Box 5"/>
          <p:cNvSpPr txBox="1">
            <a:spLocks noChangeArrowheads="1"/>
          </p:cNvSpPr>
          <p:nvPr/>
        </p:nvSpPr>
        <p:spPr bwMode="auto">
          <a:xfrm>
            <a:off x="519158" y="2483568"/>
            <a:ext cx="11153694" cy="1501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762000" eaLnBrk="0" hangingPunct="0">
              <a:defRPr sz="1600">
                <a:solidFill>
                  <a:schemeClr val="tx1"/>
                </a:solidFill>
                <a:latin typeface="Times New Roman" charset="0"/>
                <a:ea typeface="ＭＳ Ｐゴシック" charset="0"/>
                <a:cs typeface="ＭＳ Ｐゴシック" charset="0"/>
              </a:defRPr>
            </a:lvl1pPr>
            <a:lvl2pPr marL="742950" indent="-285750" defTabSz="762000" eaLnBrk="0" hangingPunct="0">
              <a:defRPr sz="1600">
                <a:solidFill>
                  <a:schemeClr val="tx1"/>
                </a:solidFill>
                <a:latin typeface="Times New Roman" charset="0"/>
                <a:ea typeface="ＭＳ Ｐゴシック" charset="0"/>
              </a:defRPr>
            </a:lvl2pPr>
            <a:lvl3pPr marL="1143000" indent="-228600" defTabSz="762000" eaLnBrk="0" hangingPunct="0">
              <a:defRPr sz="1600">
                <a:solidFill>
                  <a:schemeClr val="tx1"/>
                </a:solidFill>
                <a:latin typeface="Times New Roman" charset="0"/>
                <a:ea typeface="ＭＳ Ｐゴシック" charset="0"/>
              </a:defRPr>
            </a:lvl3pPr>
            <a:lvl4pPr marL="1600200" indent="-228600" defTabSz="762000" eaLnBrk="0" hangingPunct="0">
              <a:defRPr sz="1600">
                <a:solidFill>
                  <a:schemeClr val="tx1"/>
                </a:solidFill>
                <a:latin typeface="Times New Roman" charset="0"/>
                <a:ea typeface="ＭＳ Ｐゴシック" charset="0"/>
              </a:defRPr>
            </a:lvl4pPr>
            <a:lvl5pPr marL="2057400" indent="-228600" defTabSz="762000" eaLnBrk="0" hangingPunct="0">
              <a:defRPr sz="1600">
                <a:solidFill>
                  <a:schemeClr val="tx1"/>
                </a:solidFill>
                <a:latin typeface="Times New Roman" charset="0"/>
                <a:ea typeface="ＭＳ Ｐゴシック" charset="0"/>
              </a:defRPr>
            </a:lvl5pPr>
            <a:lvl6pPr marL="2514600" indent="-228600" defTabSz="7620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7620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7620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762000" eaLnBrk="0" fontAlgn="base" hangingPunct="0">
              <a:spcBef>
                <a:spcPct val="0"/>
              </a:spcBef>
              <a:spcAft>
                <a:spcPct val="0"/>
              </a:spcAft>
              <a:defRPr sz="1600">
                <a:solidFill>
                  <a:schemeClr val="tx1"/>
                </a:solidFill>
                <a:latin typeface="Times New Roman" charset="0"/>
                <a:ea typeface="ＭＳ Ｐゴシック" charset="0"/>
              </a:defRPr>
            </a:lvl9pPr>
          </a:lstStyle>
          <a:p>
            <a:pPr algn="ctr"/>
            <a:r>
              <a:rPr lang="de-DE" sz="2600" b="1" dirty="0">
                <a:solidFill>
                  <a:schemeClr val="bg1"/>
                </a:solidFill>
                <a:latin typeface="Arial" charset="0"/>
              </a:rPr>
              <a:t>Eleni Stamellou, MD, PhD, </a:t>
            </a:r>
            <a:r>
              <a:rPr lang="de-DE" sz="2600" b="1" dirty="0" err="1">
                <a:solidFill>
                  <a:schemeClr val="bg1"/>
                </a:solidFill>
                <a:latin typeface="Arial" charset="0"/>
              </a:rPr>
              <a:t>M.Sc</a:t>
            </a:r>
            <a:endParaRPr lang="de-DE" sz="2600" b="1" dirty="0">
              <a:solidFill>
                <a:schemeClr val="bg1"/>
              </a:solidFill>
              <a:latin typeface="Arial" charset="0"/>
            </a:endParaRPr>
          </a:p>
          <a:p>
            <a:pPr algn="ctr"/>
            <a:endParaRPr lang="de-DE" sz="2600" b="1" dirty="0">
              <a:solidFill>
                <a:schemeClr val="bg1"/>
              </a:solidFill>
              <a:latin typeface="Arial" charset="0"/>
            </a:endParaRPr>
          </a:p>
          <a:p>
            <a:pPr algn="just"/>
            <a:r>
              <a:rPr lang="en-US"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Department of Nephrology, School of Medicine, University of Ioannina, Ioannina, Greece.</a:t>
            </a:r>
            <a:endParaRPr lang="de-DE"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64000"/>
              </a:lnSpc>
            </a:pPr>
            <a:r>
              <a:rPr lang="en-US" sz="1800" dirty="0">
                <a:solidFill>
                  <a:schemeClr val="bg1"/>
                </a:solidFill>
                <a:effectLst/>
                <a:latin typeface="Arial" panose="020B0604020202020204" pitchFamily="34" charset="0"/>
                <a:ea typeface="Calibri" panose="020F0502020204030204" pitchFamily="34" charset="0"/>
              </a:rPr>
              <a:t>Department of Nephrology and Clinical Immunology, RWTH Aachen University Hospital, Aachen, Germany</a:t>
            </a:r>
            <a:r>
              <a:rPr lang="de-DE" sz="3200" dirty="0">
                <a:solidFill>
                  <a:schemeClr val="bg1"/>
                </a:solidFill>
                <a:effectLst/>
              </a:rPr>
              <a:t> </a:t>
            </a:r>
            <a:endParaRPr lang="de-DE" sz="2600" b="1" dirty="0">
              <a:solidFill>
                <a:schemeClr val="bg1"/>
              </a:solidFill>
              <a:latin typeface="Arial" charset="0"/>
            </a:endParaRPr>
          </a:p>
        </p:txBody>
      </p:sp>
      <p:sp>
        <p:nvSpPr>
          <p:cNvPr id="9221" name="Rectangle 9"/>
          <p:cNvSpPr>
            <a:spLocks noChangeArrowheads="1"/>
          </p:cNvSpPr>
          <p:nvPr/>
        </p:nvSpPr>
        <p:spPr bwMode="auto">
          <a:xfrm>
            <a:off x="1384778" y="934479"/>
            <a:ext cx="10050966" cy="584775"/>
          </a:xfrm>
          <a:prstGeom prst="rect">
            <a:avLst/>
          </a:prstGeom>
          <a:noFill/>
          <a:ln>
            <a:noFill/>
          </a:ln>
          <a:effectLst>
            <a:outerShdw dist="1796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r>
              <a:rPr lang="de-DE" sz="3200" dirty="0">
                <a:solidFill>
                  <a:schemeClr val="bg1"/>
                </a:solidFill>
                <a:effectLst/>
                <a:latin typeface="Helvetica" pitchFamily="2" charset="0"/>
              </a:rPr>
              <a:t>FSGS: </a:t>
            </a:r>
            <a:r>
              <a:rPr lang="de-DE" sz="3200" dirty="0" err="1">
                <a:solidFill>
                  <a:schemeClr val="bg1"/>
                </a:solidFill>
                <a:effectLst/>
                <a:latin typeface="Helvetica" pitchFamily="2" charset="0"/>
              </a:rPr>
              <a:t>Insights</a:t>
            </a:r>
            <a:r>
              <a:rPr lang="de-DE" sz="3200" dirty="0">
                <a:solidFill>
                  <a:schemeClr val="bg1"/>
                </a:solidFill>
                <a:effectLst/>
                <a:latin typeface="Helvetica" pitchFamily="2" charset="0"/>
              </a:rPr>
              <a:t> and </a:t>
            </a:r>
            <a:r>
              <a:rPr lang="de-DE" sz="3200" dirty="0" err="1">
                <a:solidFill>
                  <a:schemeClr val="bg1"/>
                </a:solidFill>
                <a:effectLst/>
                <a:latin typeface="Helvetica" pitchFamily="2" charset="0"/>
              </a:rPr>
              <a:t>Novel</a:t>
            </a:r>
            <a:r>
              <a:rPr lang="de-DE" sz="3200" dirty="0">
                <a:solidFill>
                  <a:schemeClr val="bg1"/>
                </a:solidFill>
                <a:effectLst/>
                <a:latin typeface="Helvetica" pitchFamily="2" charset="0"/>
              </a:rPr>
              <a:t> Treatment </a:t>
            </a:r>
            <a:r>
              <a:rPr lang="de-DE" sz="3200" dirty="0" err="1">
                <a:solidFill>
                  <a:schemeClr val="bg1"/>
                </a:solidFill>
                <a:effectLst/>
                <a:latin typeface="Helvetica" pitchFamily="2" charset="0"/>
              </a:rPr>
              <a:t>Perspectives</a:t>
            </a:r>
            <a:r>
              <a:rPr lang="de-DE" sz="3200" dirty="0">
                <a:solidFill>
                  <a:schemeClr val="bg1"/>
                </a:solidFill>
                <a:effectLst/>
                <a:latin typeface="Helvetica" pitchFamily="2" charset="0"/>
              </a:rPr>
              <a:t> </a:t>
            </a:r>
          </a:p>
        </p:txBody>
      </p:sp>
      <p:pic>
        <p:nvPicPr>
          <p:cNvPr id="922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5019" y="4856393"/>
            <a:ext cx="1866957" cy="5506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9705" name="Text Box 9"/>
          <p:cNvSpPr txBox="1">
            <a:spLocks noChangeArrowheads="1"/>
          </p:cNvSpPr>
          <p:nvPr/>
        </p:nvSpPr>
        <p:spPr bwMode="auto">
          <a:xfrm>
            <a:off x="5546726" y="3109913"/>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a:p>
        </p:txBody>
      </p:sp>
      <p:pic>
        <p:nvPicPr>
          <p:cNvPr id="3" name="Grafik 2">
            <a:extLst>
              <a:ext uri="{FF2B5EF4-FFF2-40B4-BE49-F238E27FC236}">
                <a16:creationId xmlns:a16="http://schemas.microsoft.com/office/drawing/2014/main" id="{CA72F9A1-CA5E-11D1-8929-FAA858702EB7}"/>
              </a:ext>
            </a:extLst>
          </p:cNvPr>
          <p:cNvPicPr>
            <a:picLocks noChangeAspect="1"/>
          </p:cNvPicPr>
          <p:nvPr/>
        </p:nvPicPr>
        <p:blipFill>
          <a:blip r:embed="rId5"/>
          <a:stretch>
            <a:fillRect/>
          </a:stretch>
        </p:blipFill>
        <p:spPr>
          <a:xfrm>
            <a:off x="330200" y="4251551"/>
            <a:ext cx="3001247" cy="2482850"/>
          </a:xfrm>
          <a:prstGeom prst="rect">
            <a:avLst/>
          </a:prstGeom>
        </p:spPr>
      </p:pic>
      <p:pic>
        <p:nvPicPr>
          <p:cNvPr id="2" name="Grafik 1">
            <a:extLst>
              <a:ext uri="{FF2B5EF4-FFF2-40B4-BE49-F238E27FC236}">
                <a16:creationId xmlns:a16="http://schemas.microsoft.com/office/drawing/2014/main" id="{90484BBF-5C44-2220-845B-4C70AFE2F40B}"/>
              </a:ext>
            </a:extLst>
          </p:cNvPr>
          <p:cNvPicPr>
            <a:picLocks noChangeAspect="1"/>
          </p:cNvPicPr>
          <p:nvPr/>
        </p:nvPicPr>
        <p:blipFill>
          <a:blip r:embed="rId6"/>
          <a:stretch>
            <a:fillRect/>
          </a:stretch>
        </p:blipFill>
        <p:spPr>
          <a:xfrm>
            <a:off x="3923668" y="4530267"/>
            <a:ext cx="1869710" cy="1869710"/>
          </a:xfrm>
          <a:prstGeom prst="rect">
            <a:avLst/>
          </a:prstGeom>
        </p:spPr>
      </p:pic>
      <p:sp>
        <p:nvSpPr>
          <p:cNvPr id="4" name="Textfeld 3">
            <a:extLst>
              <a:ext uri="{FF2B5EF4-FFF2-40B4-BE49-F238E27FC236}">
                <a16:creationId xmlns:a16="http://schemas.microsoft.com/office/drawing/2014/main" id="{DEFA5E20-F13F-CFE3-199C-9B2A09252F10}"/>
              </a:ext>
            </a:extLst>
          </p:cNvPr>
          <p:cNvSpPr txBox="1"/>
          <p:nvPr/>
        </p:nvSpPr>
        <p:spPr>
          <a:xfrm>
            <a:off x="3331447" y="6138367"/>
            <a:ext cx="4350104" cy="523220"/>
          </a:xfrm>
          <a:prstGeom prst="rect">
            <a:avLst/>
          </a:prstGeom>
          <a:noFill/>
        </p:spPr>
        <p:txBody>
          <a:bodyPr wrap="square" rtlCol="0">
            <a:spAutoFit/>
          </a:bodyPr>
          <a:lstStyle/>
          <a:p>
            <a:r>
              <a:rPr lang="en-US" sz="2800" dirty="0"/>
              <a:t>University  of Ioannina</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pic>
        <p:nvPicPr>
          <p:cNvPr id="21" name="Grafik 20">
            <a:extLst>
              <a:ext uri="{FF2B5EF4-FFF2-40B4-BE49-F238E27FC236}">
                <a16:creationId xmlns:a16="http://schemas.microsoft.com/office/drawing/2014/main" id="{A05B2B69-0190-BD52-3665-D9F626FACD4E}"/>
              </a:ext>
            </a:extLst>
          </p:cNvPr>
          <p:cNvPicPr>
            <a:picLocks noChangeAspect="1"/>
          </p:cNvPicPr>
          <p:nvPr/>
        </p:nvPicPr>
        <p:blipFill>
          <a:blip r:embed="rId3"/>
          <a:stretch>
            <a:fillRect/>
          </a:stretch>
        </p:blipFill>
        <p:spPr>
          <a:xfrm>
            <a:off x="1448577" y="762000"/>
            <a:ext cx="9294846" cy="6506392"/>
          </a:xfrm>
          <a:prstGeom prst="rect">
            <a:avLst/>
          </a:prstGeom>
        </p:spPr>
      </p:pic>
      <p:sp>
        <p:nvSpPr>
          <p:cNvPr id="22" name="Rectangle 2">
            <a:extLst>
              <a:ext uri="{FF2B5EF4-FFF2-40B4-BE49-F238E27FC236}">
                <a16:creationId xmlns:a16="http://schemas.microsoft.com/office/drawing/2014/main" id="{783D2555-EF19-DFDF-8799-144B73CBF36B}"/>
              </a:ext>
            </a:extLst>
          </p:cNvPr>
          <p:cNvSpPr>
            <a:spLocks noChangeArrowheads="1"/>
          </p:cNvSpPr>
          <p:nvPr/>
        </p:nvSpPr>
        <p:spPr bwMode="auto">
          <a:xfrm>
            <a:off x="0" y="10"/>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23" name="Text Box 13">
            <a:extLst>
              <a:ext uri="{FF2B5EF4-FFF2-40B4-BE49-F238E27FC236}">
                <a16:creationId xmlns:a16="http://schemas.microsoft.com/office/drawing/2014/main" id="{A12A2891-6F37-BCED-D9B2-F885293CD93E}"/>
              </a:ext>
            </a:extLst>
          </p:cNvPr>
          <p:cNvSpPr txBox="1">
            <a:spLocks noChangeArrowheads="1"/>
          </p:cNvSpPr>
          <p:nvPr/>
        </p:nvSpPr>
        <p:spPr bwMode="auto">
          <a:xfrm>
            <a:off x="-217852" y="310027"/>
            <a:ext cx="1219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solidFill>
                  <a:srgbClr val="FFFFFF"/>
                </a:solidFill>
                <a:cs typeface="Arial" charset="0"/>
              </a:rPr>
              <a:t>Secondary FSGS</a:t>
            </a:r>
            <a:endParaRPr lang="en-US" sz="2800" b="1" dirty="0">
              <a:solidFill>
                <a:srgbClr val="FFFFFF"/>
              </a:solidFill>
              <a:cs typeface="Arial" charset="0"/>
            </a:endParaRPr>
          </a:p>
        </p:txBody>
      </p:sp>
    </p:spTree>
    <p:extLst>
      <p:ext uri="{BB962C8B-B14F-4D97-AF65-F5344CB8AC3E}">
        <p14:creationId xmlns:p14="http://schemas.microsoft.com/office/powerpoint/2010/main" val="250894395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2"/>
            <a:ext cx="12192000" cy="891134"/>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06066"/>
            <a:ext cx="12192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solidFill>
                  <a:srgbClr val="FFFFFF"/>
                </a:solidFill>
                <a:cs typeface="Arial" charset="0"/>
              </a:rPr>
              <a:t>Maladaptive FSGS</a:t>
            </a:r>
            <a:endParaRPr lang="en-US" sz="2800" b="1" dirty="0">
              <a:solidFill>
                <a:srgbClr val="FFFFFF"/>
              </a:solidFill>
              <a:cs typeface="Arial" charset="0"/>
            </a:endParaRPr>
          </a:p>
        </p:txBody>
      </p:sp>
      <p:grpSp>
        <p:nvGrpSpPr>
          <p:cNvPr id="17" name="Gruppieren 16">
            <a:extLst>
              <a:ext uri="{FF2B5EF4-FFF2-40B4-BE49-F238E27FC236}">
                <a16:creationId xmlns:a16="http://schemas.microsoft.com/office/drawing/2014/main" id="{ADBA9EE2-B4EB-F165-1CEA-9B37F398F653}"/>
              </a:ext>
            </a:extLst>
          </p:cNvPr>
          <p:cNvGrpSpPr/>
          <p:nvPr/>
        </p:nvGrpSpPr>
        <p:grpSpPr>
          <a:xfrm>
            <a:off x="8392928" y="1290380"/>
            <a:ext cx="3757516" cy="5567618"/>
            <a:chOff x="8784662" y="1515353"/>
            <a:chExt cx="3131567" cy="4905293"/>
          </a:xfrm>
        </p:grpSpPr>
        <p:pic>
          <p:nvPicPr>
            <p:cNvPr id="15" name="Grafik 14">
              <a:extLst>
                <a:ext uri="{FF2B5EF4-FFF2-40B4-BE49-F238E27FC236}">
                  <a16:creationId xmlns:a16="http://schemas.microsoft.com/office/drawing/2014/main" id="{875E80CA-A77F-E5B5-48DA-757ED3256548}"/>
                </a:ext>
              </a:extLst>
            </p:cNvPr>
            <p:cNvPicPr>
              <a:picLocks noChangeAspect="1"/>
            </p:cNvPicPr>
            <p:nvPr/>
          </p:nvPicPr>
          <p:blipFill>
            <a:blip r:embed="rId3"/>
            <a:stretch>
              <a:fillRect/>
            </a:stretch>
          </p:blipFill>
          <p:spPr>
            <a:xfrm>
              <a:off x="8882793" y="1515353"/>
              <a:ext cx="2997200" cy="4572000"/>
            </a:xfrm>
            <a:prstGeom prst="rect">
              <a:avLst/>
            </a:prstGeom>
          </p:spPr>
        </p:pic>
        <p:sp>
          <p:nvSpPr>
            <p:cNvPr id="16" name="Rechteck 15">
              <a:extLst>
                <a:ext uri="{FF2B5EF4-FFF2-40B4-BE49-F238E27FC236}">
                  <a16:creationId xmlns:a16="http://schemas.microsoft.com/office/drawing/2014/main" id="{95B410C4-4547-27D2-DA3D-913B03EBF372}"/>
                </a:ext>
              </a:extLst>
            </p:cNvPr>
            <p:cNvSpPr/>
            <p:nvPr/>
          </p:nvSpPr>
          <p:spPr>
            <a:xfrm>
              <a:off x="8784662" y="5985755"/>
              <a:ext cx="3131567" cy="434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Textfeld 5">
            <a:extLst>
              <a:ext uri="{FF2B5EF4-FFF2-40B4-BE49-F238E27FC236}">
                <a16:creationId xmlns:a16="http://schemas.microsoft.com/office/drawing/2014/main" id="{8105B04A-851F-C489-F50E-13953A5EA5C6}"/>
              </a:ext>
            </a:extLst>
          </p:cNvPr>
          <p:cNvSpPr txBox="1"/>
          <p:nvPr/>
        </p:nvSpPr>
        <p:spPr>
          <a:xfrm>
            <a:off x="249839" y="1421117"/>
            <a:ext cx="4070217" cy="461665"/>
          </a:xfrm>
          <a:prstGeom prst="rect">
            <a:avLst/>
          </a:prstGeom>
          <a:noFill/>
        </p:spPr>
        <p:txBody>
          <a:bodyPr wrap="none" rtlCol="0">
            <a:spAutoFit/>
          </a:bodyPr>
          <a:lstStyle/>
          <a:p>
            <a:r>
              <a:rPr lang="en-US" sz="2400" b="1" dirty="0"/>
              <a:t>Increase </a:t>
            </a:r>
            <a:r>
              <a:rPr lang="en-US" sz="2400" b="1" i="0" u="none" strike="noStrike" dirty="0">
                <a:solidFill>
                  <a:srgbClr val="212121"/>
                </a:solidFill>
                <a:effectLst/>
                <a:latin typeface="Cambria" panose="02040503050406030204" pitchFamily="18" charset="0"/>
              </a:rPr>
              <a:t> in total kidney GFR</a:t>
            </a:r>
            <a:endParaRPr lang="en-US" sz="2400" b="1" dirty="0"/>
          </a:p>
        </p:txBody>
      </p:sp>
      <p:sp>
        <p:nvSpPr>
          <p:cNvPr id="8" name="Textfeld 7">
            <a:extLst>
              <a:ext uri="{FF2B5EF4-FFF2-40B4-BE49-F238E27FC236}">
                <a16:creationId xmlns:a16="http://schemas.microsoft.com/office/drawing/2014/main" id="{4D2B9266-D473-3A03-99E8-F3EEB4A95B54}"/>
              </a:ext>
            </a:extLst>
          </p:cNvPr>
          <p:cNvSpPr txBox="1"/>
          <p:nvPr/>
        </p:nvSpPr>
        <p:spPr>
          <a:xfrm>
            <a:off x="4536997" y="1820086"/>
            <a:ext cx="3722366" cy="1754326"/>
          </a:xfrm>
          <a:prstGeom prst="rect">
            <a:avLst/>
          </a:prstGeom>
          <a:noFill/>
        </p:spPr>
        <p:txBody>
          <a:bodyPr wrap="none" rtlCol="0">
            <a:spAutoFit/>
          </a:bodyPr>
          <a:lstStyle/>
          <a:p>
            <a:pPr marL="285750" indent="-285750">
              <a:buFont typeface="Wingdings" pitchFamily="2" charset="2"/>
              <a:buChar char="ü"/>
            </a:pPr>
            <a:r>
              <a:rPr lang="de-DE" b="0" i="0" u="none" strike="noStrike" dirty="0" err="1">
                <a:solidFill>
                  <a:srgbClr val="212121"/>
                </a:solidFill>
                <a:effectLst/>
                <a:latin typeface="Cambria" panose="02040503050406030204" pitchFamily="18" charset="0"/>
              </a:rPr>
              <a:t>congenital</a:t>
            </a: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cyanotic</a:t>
            </a: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heart</a:t>
            </a: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disease</a:t>
            </a:r>
            <a:endParaRPr lang="de-DE" b="0" i="0" u="none" strike="noStrike" dirty="0">
              <a:solidFill>
                <a:srgbClr val="212121"/>
              </a:solidFill>
              <a:effectLst/>
              <a:latin typeface="Cambria" panose="02040503050406030204" pitchFamily="18" charset="0"/>
            </a:endParaRPr>
          </a:p>
          <a:p>
            <a:pPr marL="285750" indent="-285750">
              <a:buFont typeface="Wingdings" pitchFamily="2" charset="2"/>
              <a:buChar char="ü"/>
            </a:pP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sickle</a:t>
            </a: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cell</a:t>
            </a: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anemia</a:t>
            </a:r>
            <a:r>
              <a:rPr lang="de-DE" b="0" i="0" u="none" strike="noStrike" dirty="0">
                <a:solidFill>
                  <a:srgbClr val="212121"/>
                </a:solidFill>
                <a:effectLst/>
                <a:latin typeface="Cambria" panose="02040503050406030204" pitchFamily="18" charset="0"/>
              </a:rPr>
              <a:t> </a:t>
            </a:r>
          </a:p>
          <a:p>
            <a:pPr marL="285750" indent="-285750">
              <a:buFont typeface="Wingdings" pitchFamily="2" charset="2"/>
              <a:buChar char="ü"/>
            </a:pPr>
            <a:r>
              <a:rPr lang="de-DE" b="0" i="0" u="none" strike="noStrike" dirty="0" err="1">
                <a:solidFill>
                  <a:srgbClr val="212121"/>
                </a:solidFill>
                <a:effectLst/>
                <a:latin typeface="Cambria" panose="02040503050406030204" pitchFamily="18" charset="0"/>
              </a:rPr>
              <a:t>obesity</a:t>
            </a:r>
            <a:r>
              <a:rPr lang="de-DE" b="0" i="0" u="none" strike="noStrike" dirty="0">
                <a:solidFill>
                  <a:srgbClr val="212121"/>
                </a:solidFill>
                <a:effectLst/>
                <a:latin typeface="Cambria" panose="02040503050406030204" pitchFamily="18" charset="0"/>
              </a:rPr>
              <a:t> </a:t>
            </a:r>
          </a:p>
          <a:p>
            <a:pPr marL="285750" indent="-285750">
              <a:buFont typeface="Wingdings" pitchFamily="2" charset="2"/>
              <a:buChar char="ü"/>
            </a:pPr>
            <a:r>
              <a:rPr lang="de-DE" b="0" i="0" u="none" strike="noStrike" dirty="0">
                <a:solidFill>
                  <a:srgbClr val="212121"/>
                </a:solidFill>
                <a:effectLst/>
                <a:latin typeface="Cambria" panose="02040503050406030204" pitchFamily="18" charset="0"/>
              </a:rPr>
              <a:t>androgen </a:t>
            </a:r>
            <a:r>
              <a:rPr lang="de-DE" b="0" i="0" u="none" strike="noStrike" dirty="0" err="1">
                <a:solidFill>
                  <a:srgbClr val="212121"/>
                </a:solidFill>
                <a:effectLst/>
                <a:latin typeface="Cambria" panose="02040503050406030204" pitchFamily="18" charset="0"/>
              </a:rPr>
              <a:t>abuse</a:t>
            </a:r>
            <a:r>
              <a:rPr lang="de-DE" b="0" i="0" u="none" strike="noStrike" dirty="0">
                <a:solidFill>
                  <a:srgbClr val="212121"/>
                </a:solidFill>
                <a:effectLst/>
                <a:latin typeface="Cambria" panose="02040503050406030204" pitchFamily="18" charset="0"/>
              </a:rPr>
              <a:t> </a:t>
            </a:r>
          </a:p>
          <a:p>
            <a:pPr marL="285750" indent="-285750">
              <a:buFont typeface="Wingdings" pitchFamily="2" charset="2"/>
              <a:buChar char="ü"/>
            </a:pPr>
            <a:r>
              <a:rPr lang="de-DE" b="0" i="0" u="none" strike="noStrike" dirty="0" err="1">
                <a:solidFill>
                  <a:srgbClr val="212121"/>
                </a:solidFill>
                <a:effectLst/>
                <a:latin typeface="Cambria" panose="02040503050406030204" pitchFamily="18" charset="0"/>
              </a:rPr>
              <a:t>sleep</a:t>
            </a: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apnea</a:t>
            </a:r>
            <a:r>
              <a:rPr lang="de-DE" b="0" i="0" u="none" strike="noStrike" dirty="0">
                <a:solidFill>
                  <a:srgbClr val="212121"/>
                </a:solidFill>
                <a:effectLst/>
                <a:latin typeface="Cambria" panose="02040503050406030204" pitchFamily="18" charset="0"/>
              </a:rPr>
              <a:t> </a:t>
            </a:r>
          </a:p>
          <a:p>
            <a:pPr marL="285750" indent="-285750">
              <a:buFont typeface="Wingdings" pitchFamily="2" charset="2"/>
              <a:buChar char="ü"/>
            </a:pPr>
            <a:r>
              <a:rPr lang="de-DE" b="0" i="0" u="none" strike="noStrike" dirty="0">
                <a:solidFill>
                  <a:srgbClr val="212121"/>
                </a:solidFill>
                <a:effectLst/>
                <a:latin typeface="Cambria" panose="02040503050406030204" pitchFamily="18" charset="0"/>
              </a:rPr>
              <a:t>high-protein </a:t>
            </a:r>
            <a:r>
              <a:rPr lang="de-DE" b="0" i="0" u="none" strike="noStrike" dirty="0" err="1">
                <a:solidFill>
                  <a:srgbClr val="212121"/>
                </a:solidFill>
                <a:effectLst/>
                <a:latin typeface="Cambria" panose="02040503050406030204" pitchFamily="18" charset="0"/>
              </a:rPr>
              <a:t>diet</a:t>
            </a:r>
            <a:r>
              <a:rPr lang="de-DE" b="0" i="0" u="none" strike="noStrike" dirty="0">
                <a:solidFill>
                  <a:srgbClr val="212121"/>
                </a:solidFill>
                <a:effectLst/>
                <a:latin typeface="Cambria" panose="02040503050406030204" pitchFamily="18" charset="0"/>
              </a:rPr>
              <a:t>.</a:t>
            </a:r>
            <a:endParaRPr lang="de-DE" dirty="0"/>
          </a:p>
        </p:txBody>
      </p:sp>
      <p:sp>
        <p:nvSpPr>
          <p:cNvPr id="14" name="Textfeld 13">
            <a:extLst>
              <a:ext uri="{FF2B5EF4-FFF2-40B4-BE49-F238E27FC236}">
                <a16:creationId xmlns:a16="http://schemas.microsoft.com/office/drawing/2014/main" id="{B28B432F-ECBC-A0B0-2596-57A795B80B69}"/>
              </a:ext>
            </a:extLst>
          </p:cNvPr>
          <p:cNvSpPr txBox="1"/>
          <p:nvPr/>
        </p:nvSpPr>
        <p:spPr>
          <a:xfrm>
            <a:off x="249839" y="4140285"/>
            <a:ext cx="2728696" cy="381541"/>
          </a:xfrm>
          <a:prstGeom prst="rect">
            <a:avLst/>
          </a:prstGeom>
          <a:noFill/>
        </p:spPr>
        <p:txBody>
          <a:bodyPr wrap="none" rtlCol="0">
            <a:spAutoFit/>
          </a:bodyPr>
          <a:lstStyle/>
          <a:p>
            <a:r>
              <a:rPr lang="en-US" sz="2400" b="1" dirty="0"/>
              <a:t>Reduced renal mass</a:t>
            </a:r>
          </a:p>
        </p:txBody>
      </p:sp>
      <p:sp>
        <p:nvSpPr>
          <p:cNvPr id="18" name="Textfeld 17">
            <a:extLst>
              <a:ext uri="{FF2B5EF4-FFF2-40B4-BE49-F238E27FC236}">
                <a16:creationId xmlns:a16="http://schemas.microsoft.com/office/drawing/2014/main" id="{CAE070A9-AD35-2455-59CE-B9844597BFD6}"/>
              </a:ext>
            </a:extLst>
          </p:cNvPr>
          <p:cNvSpPr txBox="1"/>
          <p:nvPr/>
        </p:nvSpPr>
        <p:spPr>
          <a:xfrm>
            <a:off x="3649377" y="4503362"/>
            <a:ext cx="4692503" cy="992007"/>
          </a:xfrm>
          <a:prstGeom prst="rect">
            <a:avLst/>
          </a:prstGeom>
          <a:noFill/>
        </p:spPr>
        <p:txBody>
          <a:bodyPr wrap="none" rtlCol="0">
            <a:spAutoFit/>
          </a:bodyPr>
          <a:lstStyle/>
          <a:p>
            <a:pPr marL="285750" indent="-285750">
              <a:buFont typeface="Wingdings" pitchFamily="2" charset="2"/>
              <a:buChar char="ü"/>
            </a:pPr>
            <a:r>
              <a:rPr lang="de-DE" b="0" i="0" u="none" strike="noStrike" dirty="0" err="1">
                <a:solidFill>
                  <a:srgbClr val="212121"/>
                </a:solidFill>
                <a:effectLst/>
                <a:latin typeface="Cambria" panose="02040503050406030204" pitchFamily="18" charset="0"/>
              </a:rPr>
              <a:t>prematurity</a:t>
            </a:r>
            <a:r>
              <a:rPr lang="de-DE" b="0" i="0" u="none" strike="noStrike" dirty="0">
                <a:solidFill>
                  <a:srgbClr val="212121"/>
                </a:solidFill>
                <a:effectLst/>
                <a:latin typeface="Cambria" panose="02040503050406030204" pitchFamily="18" charset="0"/>
              </a:rPr>
              <a:t> and/</a:t>
            </a:r>
            <a:r>
              <a:rPr lang="de-DE" b="0" i="0" u="none" strike="noStrike" dirty="0" err="1">
                <a:solidFill>
                  <a:srgbClr val="212121"/>
                </a:solidFill>
                <a:effectLst/>
                <a:latin typeface="Cambria" panose="02040503050406030204" pitchFamily="18" charset="0"/>
              </a:rPr>
              <a:t>or</a:t>
            </a: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small</a:t>
            </a: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for</a:t>
            </a: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gestation</a:t>
            </a: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age</a:t>
            </a:r>
            <a:endParaRPr lang="de-DE" b="0" i="0" u="none" strike="noStrike" dirty="0">
              <a:solidFill>
                <a:srgbClr val="212121"/>
              </a:solidFill>
              <a:effectLst/>
              <a:latin typeface="Cambria" panose="02040503050406030204" pitchFamily="18" charset="0"/>
            </a:endParaRPr>
          </a:p>
          <a:p>
            <a:pPr marL="285750" indent="-285750">
              <a:buFont typeface="Wingdings" pitchFamily="2" charset="2"/>
              <a:buChar char="ü"/>
            </a:pPr>
            <a:r>
              <a:rPr lang="de-DE" b="0" i="0" u="none" strike="noStrike" dirty="0">
                <a:solidFill>
                  <a:srgbClr val="212121"/>
                </a:solidFill>
                <a:effectLst/>
                <a:latin typeface="Cambria" panose="02040503050406030204" pitchFamily="18" charset="0"/>
              </a:rPr>
              <a:t>renal </a:t>
            </a:r>
            <a:r>
              <a:rPr lang="de-DE" b="0" i="0" u="none" strike="noStrike" dirty="0" err="1">
                <a:solidFill>
                  <a:srgbClr val="212121"/>
                </a:solidFill>
                <a:effectLst/>
                <a:latin typeface="Cambria" panose="02040503050406030204" pitchFamily="18" charset="0"/>
              </a:rPr>
              <a:t>anomalies</a:t>
            </a:r>
            <a:r>
              <a:rPr lang="de-DE" b="0" i="0" u="none" strike="noStrike" dirty="0">
                <a:solidFill>
                  <a:srgbClr val="212121"/>
                </a:solidFill>
                <a:effectLst/>
                <a:latin typeface="Cambria" panose="02040503050406030204" pitchFamily="18" charset="0"/>
              </a:rPr>
              <a:t>,</a:t>
            </a:r>
          </a:p>
          <a:p>
            <a:pPr marL="285750" indent="-285750">
              <a:buFont typeface="Wingdings" pitchFamily="2" charset="2"/>
              <a:buChar char="ü"/>
            </a:pPr>
            <a:r>
              <a:rPr lang="de-DE" b="0" i="0" u="none" strike="noStrike" dirty="0" err="1">
                <a:solidFill>
                  <a:srgbClr val="212121"/>
                </a:solidFill>
                <a:effectLst/>
                <a:latin typeface="Cambria" panose="02040503050406030204" pitchFamily="18" charset="0"/>
              </a:rPr>
              <a:t>reflux</a:t>
            </a:r>
            <a:r>
              <a:rPr lang="de-DE" b="0" i="0" u="none" strike="noStrike" dirty="0">
                <a:solidFill>
                  <a:srgbClr val="212121"/>
                </a:solidFill>
                <a:effectLst/>
                <a:latin typeface="Cambria" panose="02040503050406030204" pitchFamily="18" charset="0"/>
              </a:rPr>
              <a:t> </a:t>
            </a:r>
            <a:r>
              <a:rPr lang="de-DE" b="0" i="0" u="none" strike="noStrike" dirty="0" err="1">
                <a:solidFill>
                  <a:srgbClr val="212121"/>
                </a:solidFill>
                <a:effectLst/>
                <a:latin typeface="Cambria" panose="02040503050406030204" pitchFamily="18" charset="0"/>
              </a:rPr>
              <a:t>nephropathy</a:t>
            </a:r>
            <a:endParaRPr lang="de-DE" b="0" i="0" u="none" strike="noStrike" dirty="0">
              <a:solidFill>
                <a:srgbClr val="212121"/>
              </a:solidFill>
              <a:effectLst/>
              <a:latin typeface="Cambria" panose="02040503050406030204" pitchFamily="18" charset="0"/>
            </a:endParaRPr>
          </a:p>
          <a:p>
            <a:pPr marL="285750" indent="-285750">
              <a:buFont typeface="Wingdings" pitchFamily="2" charset="2"/>
              <a:buChar char="ü"/>
            </a:pPr>
            <a:r>
              <a:rPr lang="de-DE" b="0" i="0" u="none" strike="noStrike" dirty="0">
                <a:solidFill>
                  <a:srgbClr val="212121"/>
                </a:solidFill>
                <a:effectLst/>
                <a:latin typeface="Cambria" panose="02040503050406030204" pitchFamily="18" charset="0"/>
              </a:rPr>
              <a:t>AKI. </a:t>
            </a:r>
            <a:endParaRPr lang="de-DE" dirty="0"/>
          </a:p>
        </p:txBody>
      </p:sp>
      <p:pic>
        <p:nvPicPr>
          <p:cNvPr id="19" name="Picture 51" descr="normal nephron number.psd                                      017037EFMacintosh HD                   7C268837:">
            <a:extLst>
              <a:ext uri="{FF2B5EF4-FFF2-40B4-BE49-F238E27FC236}">
                <a16:creationId xmlns:a16="http://schemas.microsoft.com/office/drawing/2014/main" id="{294123AA-1D98-4483-5DCF-BF6469D965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028" y="1893668"/>
            <a:ext cx="1446359" cy="207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50" descr="low nephron number.psd                                         017037EFMacintosh HD                   7C268837:">
            <a:extLst>
              <a:ext uri="{FF2B5EF4-FFF2-40B4-BE49-F238E27FC236}">
                <a16:creationId xmlns:a16="http://schemas.microsoft.com/office/drawing/2014/main" id="{3D636A85-BC1E-9FB2-847D-CA9103D72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000" y="4609865"/>
            <a:ext cx="1469889" cy="2108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feld 21">
            <a:extLst>
              <a:ext uri="{FF2B5EF4-FFF2-40B4-BE49-F238E27FC236}">
                <a16:creationId xmlns:a16="http://schemas.microsoft.com/office/drawing/2014/main" id="{84197939-58F4-6644-11CF-515197CC19C9}"/>
              </a:ext>
            </a:extLst>
          </p:cNvPr>
          <p:cNvSpPr txBox="1"/>
          <p:nvPr/>
        </p:nvSpPr>
        <p:spPr>
          <a:xfrm>
            <a:off x="5600655" y="6551711"/>
            <a:ext cx="4902785" cy="307777"/>
          </a:xfrm>
          <a:prstGeom prst="rect">
            <a:avLst/>
          </a:prstGeom>
          <a:noFill/>
        </p:spPr>
        <p:txBody>
          <a:bodyPr wrap="square">
            <a:spAutoFit/>
          </a:bodyPr>
          <a:lstStyle/>
          <a:p>
            <a:r>
              <a:rPr lang="de-DE" sz="1400" b="0" i="1" u="sng" strike="noStrike" dirty="0">
                <a:solidFill>
                  <a:srgbClr val="0563C1"/>
                </a:solidFill>
                <a:effectLst/>
                <a:latin typeface="Helvetica Neue" panose="02000503000000020004" pitchFamily="2" charset="0"/>
                <a:hlinkClick r:id="rId6">
                  <a:extLst>
                    <a:ext uri="{A12FA001-AC4F-418D-AE19-62706E023703}">
                      <ahyp:hlinkClr xmlns:ahyp="http://schemas.microsoft.com/office/drawing/2018/hyperlinkcolor" val="tx"/>
                    </a:ext>
                  </a:extLst>
                </a:hlinkClick>
              </a:rPr>
              <a:t>Rosenberg AC, Clin </a:t>
            </a:r>
            <a:r>
              <a:rPr lang="de-DE" sz="1400" b="0" i="1" u="sng" strike="noStrike" dirty="0">
                <a:effectLst/>
                <a:latin typeface="Helvetica Neue" panose="02000503000000020004" pitchFamily="2" charset="0"/>
                <a:hlinkClick r:id="rId6">
                  <a:extLst>
                    <a:ext uri="{A12FA001-AC4F-418D-AE19-62706E023703}">
                      <ahyp:hlinkClr xmlns:ahyp="http://schemas.microsoft.com/office/drawing/2018/hyperlinkcolor" val="tx"/>
                    </a:ext>
                  </a:extLst>
                </a:hlinkClick>
              </a:rPr>
              <a:t>J Am Soc Nephrol.</a:t>
            </a:r>
            <a:r>
              <a:rPr lang="de-DE" sz="1400" b="0" i="1" u="none" strike="noStrike" dirty="0">
                <a:effectLst/>
                <a:latin typeface="Helvetica Neue" panose="02000503000000020004" pitchFamily="2" charset="0"/>
              </a:rPr>
              <a:t> 2017</a:t>
            </a:r>
            <a:endParaRPr lang="de-DE" sz="1400" i="1" dirty="0"/>
          </a:p>
        </p:txBody>
      </p:sp>
    </p:spTree>
    <p:extLst>
      <p:ext uri="{BB962C8B-B14F-4D97-AF65-F5344CB8AC3E}">
        <p14:creationId xmlns:p14="http://schemas.microsoft.com/office/powerpoint/2010/main" val="3301845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3362"/>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52400"/>
            <a:ext cx="1144524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sz="3200" b="1" dirty="0">
                <a:solidFill>
                  <a:srgbClr val="FFFFFF"/>
                </a:solidFill>
                <a:cs typeface="Arial" charset="0"/>
              </a:rPr>
              <a:t>Genetic  FSGS</a:t>
            </a:r>
            <a:endParaRPr lang="de-DE" sz="2800" b="1" dirty="0">
              <a:solidFill>
                <a:srgbClr val="FFFFFF"/>
              </a:solidFill>
              <a:cs typeface="Arial" charset="0"/>
            </a:endParaRPr>
          </a:p>
        </p:txBody>
      </p:sp>
      <p:pic>
        <p:nvPicPr>
          <p:cNvPr id="8" name="Inhaltsplatzhalter 7">
            <a:extLst>
              <a:ext uri="{FF2B5EF4-FFF2-40B4-BE49-F238E27FC236}">
                <a16:creationId xmlns:a16="http://schemas.microsoft.com/office/drawing/2014/main" id="{68027B6E-FBBC-835E-8537-1445DB64BD86}"/>
              </a:ext>
            </a:extLst>
          </p:cNvPr>
          <p:cNvPicPr>
            <a:picLocks noGrp="1" noChangeAspect="1"/>
          </p:cNvPicPr>
          <p:nvPr>
            <p:ph idx="1"/>
          </p:nvPr>
        </p:nvPicPr>
        <p:blipFill>
          <a:blip r:embed="rId3"/>
          <a:stretch>
            <a:fillRect/>
          </a:stretch>
        </p:blipFill>
        <p:spPr>
          <a:xfrm>
            <a:off x="2384199" y="1507301"/>
            <a:ext cx="7155060" cy="4453660"/>
          </a:xfrm>
        </p:spPr>
      </p:pic>
      <p:grpSp>
        <p:nvGrpSpPr>
          <p:cNvPr id="13" name="Gruppieren 12">
            <a:extLst>
              <a:ext uri="{FF2B5EF4-FFF2-40B4-BE49-F238E27FC236}">
                <a16:creationId xmlns:a16="http://schemas.microsoft.com/office/drawing/2014/main" id="{0A155C49-9F2F-740C-656C-765B87EE52F8}"/>
              </a:ext>
            </a:extLst>
          </p:cNvPr>
          <p:cNvGrpSpPr/>
          <p:nvPr/>
        </p:nvGrpSpPr>
        <p:grpSpPr>
          <a:xfrm>
            <a:off x="5004085" y="5116250"/>
            <a:ext cx="4551704" cy="340006"/>
            <a:chOff x="4282633" y="5173884"/>
            <a:chExt cx="4294208" cy="312516"/>
          </a:xfrm>
        </p:grpSpPr>
        <p:sp>
          <p:nvSpPr>
            <p:cNvPr id="9" name="Rechteck 8">
              <a:extLst>
                <a:ext uri="{FF2B5EF4-FFF2-40B4-BE49-F238E27FC236}">
                  <a16:creationId xmlns:a16="http://schemas.microsoft.com/office/drawing/2014/main" id="{59F64BAC-1459-63A5-B390-4E9986BBB08C}"/>
                </a:ext>
              </a:extLst>
            </p:cNvPr>
            <p:cNvSpPr/>
            <p:nvPr/>
          </p:nvSpPr>
          <p:spPr>
            <a:xfrm>
              <a:off x="4282633" y="5173884"/>
              <a:ext cx="3055716" cy="3125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1" name="Gerade Verbindung mit Pfeil 10">
              <a:extLst>
                <a:ext uri="{FF2B5EF4-FFF2-40B4-BE49-F238E27FC236}">
                  <a16:creationId xmlns:a16="http://schemas.microsoft.com/office/drawing/2014/main" id="{CC51F80C-A4EE-3EC6-469E-52048B611532}"/>
                </a:ext>
              </a:extLst>
            </p:cNvPr>
            <p:cNvCxnSpPr/>
            <p:nvPr/>
          </p:nvCxnSpPr>
          <p:spPr>
            <a:xfrm>
              <a:off x="7338349" y="5312780"/>
              <a:ext cx="123849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feld 11">
            <a:extLst>
              <a:ext uri="{FF2B5EF4-FFF2-40B4-BE49-F238E27FC236}">
                <a16:creationId xmlns:a16="http://schemas.microsoft.com/office/drawing/2014/main" id="{DB8AAEE0-4CF6-6006-F7F0-0AA248414C56}"/>
              </a:ext>
            </a:extLst>
          </p:cNvPr>
          <p:cNvSpPr txBox="1"/>
          <p:nvPr/>
        </p:nvSpPr>
        <p:spPr>
          <a:xfrm>
            <a:off x="9502741" y="5095626"/>
            <a:ext cx="2872269" cy="369332"/>
          </a:xfrm>
          <a:prstGeom prst="rect">
            <a:avLst/>
          </a:prstGeom>
          <a:noFill/>
        </p:spPr>
        <p:txBody>
          <a:bodyPr wrap="square" rtlCol="0">
            <a:spAutoFit/>
          </a:bodyPr>
          <a:lstStyle/>
          <a:p>
            <a:r>
              <a:rPr lang="de-DE" b="0" i="0" u="none" strike="noStrike" dirty="0" err="1">
                <a:solidFill>
                  <a:srgbClr val="222222"/>
                </a:solidFill>
                <a:effectLst/>
                <a:latin typeface="Harding"/>
              </a:rPr>
              <a:t>respond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favourably</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RASi</a:t>
            </a:r>
            <a:endParaRPr lang="de-DE" dirty="0"/>
          </a:p>
        </p:txBody>
      </p:sp>
      <p:grpSp>
        <p:nvGrpSpPr>
          <p:cNvPr id="26" name="Gruppieren 25">
            <a:extLst>
              <a:ext uri="{FF2B5EF4-FFF2-40B4-BE49-F238E27FC236}">
                <a16:creationId xmlns:a16="http://schemas.microsoft.com/office/drawing/2014/main" id="{B0B066BF-5B42-F71F-FD4D-337E4BA95595}"/>
              </a:ext>
            </a:extLst>
          </p:cNvPr>
          <p:cNvGrpSpPr/>
          <p:nvPr/>
        </p:nvGrpSpPr>
        <p:grpSpPr>
          <a:xfrm>
            <a:off x="5589090" y="3207323"/>
            <a:ext cx="3825682" cy="236865"/>
            <a:chOff x="4844143" y="3429000"/>
            <a:chExt cx="3609258" cy="217714"/>
          </a:xfrm>
        </p:grpSpPr>
        <p:sp>
          <p:nvSpPr>
            <p:cNvPr id="14" name="Rechteck 13">
              <a:extLst>
                <a:ext uri="{FF2B5EF4-FFF2-40B4-BE49-F238E27FC236}">
                  <a16:creationId xmlns:a16="http://schemas.microsoft.com/office/drawing/2014/main" id="{2FA75B6C-94FD-B930-8F63-0A9D02A51F97}"/>
                </a:ext>
              </a:extLst>
            </p:cNvPr>
            <p:cNvSpPr/>
            <p:nvPr/>
          </p:nvSpPr>
          <p:spPr>
            <a:xfrm>
              <a:off x="4844143" y="3429000"/>
              <a:ext cx="315685" cy="2177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 name="Gerade Verbindung mit Pfeil 15">
              <a:extLst>
                <a:ext uri="{FF2B5EF4-FFF2-40B4-BE49-F238E27FC236}">
                  <a16:creationId xmlns:a16="http://schemas.microsoft.com/office/drawing/2014/main" id="{6CE8C7EF-773C-C72A-C659-F26A6D368A3E}"/>
                </a:ext>
              </a:extLst>
            </p:cNvPr>
            <p:cNvCxnSpPr/>
            <p:nvPr/>
          </p:nvCxnSpPr>
          <p:spPr>
            <a:xfrm>
              <a:off x="5165124" y="3521677"/>
              <a:ext cx="32882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feld 16">
            <a:extLst>
              <a:ext uri="{FF2B5EF4-FFF2-40B4-BE49-F238E27FC236}">
                <a16:creationId xmlns:a16="http://schemas.microsoft.com/office/drawing/2014/main" id="{FEA033CA-CCB6-200C-4A1A-F83596C1B9B7}"/>
              </a:ext>
            </a:extLst>
          </p:cNvPr>
          <p:cNvSpPr txBox="1"/>
          <p:nvPr/>
        </p:nvSpPr>
        <p:spPr>
          <a:xfrm>
            <a:off x="9414772" y="3092407"/>
            <a:ext cx="1777149" cy="369332"/>
          </a:xfrm>
          <a:prstGeom prst="rect">
            <a:avLst/>
          </a:prstGeom>
          <a:noFill/>
        </p:spPr>
        <p:txBody>
          <a:bodyPr wrap="square" rtlCol="0">
            <a:spAutoFit/>
          </a:bodyPr>
          <a:lstStyle/>
          <a:p>
            <a:r>
              <a:rPr lang="de-DE" b="0" i="0" u="none" strike="noStrike" dirty="0" err="1">
                <a:solidFill>
                  <a:srgbClr val="222222"/>
                </a:solidFill>
                <a:effectLst/>
                <a:latin typeface="Harding"/>
              </a:rPr>
              <a:t>respond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CNIs</a:t>
            </a:r>
            <a:endParaRPr lang="de-DE" dirty="0"/>
          </a:p>
        </p:txBody>
      </p:sp>
      <p:grpSp>
        <p:nvGrpSpPr>
          <p:cNvPr id="25" name="Gruppieren 24">
            <a:extLst>
              <a:ext uri="{FF2B5EF4-FFF2-40B4-BE49-F238E27FC236}">
                <a16:creationId xmlns:a16="http://schemas.microsoft.com/office/drawing/2014/main" id="{FE377E58-75CB-2BC8-9D80-2C7205F367A9}"/>
              </a:ext>
            </a:extLst>
          </p:cNvPr>
          <p:cNvGrpSpPr/>
          <p:nvPr/>
        </p:nvGrpSpPr>
        <p:grpSpPr>
          <a:xfrm>
            <a:off x="4977252" y="2739740"/>
            <a:ext cx="4864410" cy="362673"/>
            <a:chOff x="4282633" y="3019450"/>
            <a:chExt cx="4589224" cy="333350"/>
          </a:xfrm>
        </p:grpSpPr>
        <p:sp>
          <p:nvSpPr>
            <p:cNvPr id="19" name="Rechteck 18">
              <a:extLst>
                <a:ext uri="{FF2B5EF4-FFF2-40B4-BE49-F238E27FC236}">
                  <a16:creationId xmlns:a16="http://schemas.microsoft.com/office/drawing/2014/main" id="{FCAD429F-E12C-3D14-74C9-4D6325F0539C}"/>
                </a:ext>
              </a:extLst>
            </p:cNvPr>
            <p:cNvSpPr/>
            <p:nvPr/>
          </p:nvSpPr>
          <p:spPr>
            <a:xfrm>
              <a:off x="4282633" y="3019450"/>
              <a:ext cx="4077596" cy="3333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Gerade Verbindung mit Pfeil 19">
              <a:extLst>
                <a:ext uri="{FF2B5EF4-FFF2-40B4-BE49-F238E27FC236}">
                  <a16:creationId xmlns:a16="http://schemas.microsoft.com/office/drawing/2014/main" id="{F63D8F5C-4452-1AF9-7D02-079809A81558}"/>
                </a:ext>
              </a:extLst>
            </p:cNvPr>
            <p:cNvCxnSpPr>
              <a:cxnSpLocks/>
            </p:cNvCxnSpPr>
            <p:nvPr/>
          </p:nvCxnSpPr>
          <p:spPr>
            <a:xfrm>
              <a:off x="8360229" y="3186125"/>
              <a:ext cx="51162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feld 22">
            <a:extLst>
              <a:ext uri="{FF2B5EF4-FFF2-40B4-BE49-F238E27FC236}">
                <a16:creationId xmlns:a16="http://schemas.microsoft.com/office/drawing/2014/main" id="{48549F97-C5C7-F677-F092-F796451A375A}"/>
              </a:ext>
            </a:extLst>
          </p:cNvPr>
          <p:cNvSpPr txBox="1"/>
          <p:nvPr/>
        </p:nvSpPr>
        <p:spPr>
          <a:xfrm>
            <a:off x="9881073" y="2705800"/>
            <a:ext cx="1777149" cy="369332"/>
          </a:xfrm>
          <a:prstGeom prst="rect">
            <a:avLst/>
          </a:prstGeom>
          <a:noFill/>
        </p:spPr>
        <p:txBody>
          <a:bodyPr wrap="square" rtlCol="0">
            <a:spAutoFit/>
          </a:bodyPr>
          <a:lstStyle/>
          <a:p>
            <a:r>
              <a:rPr lang="de-DE" b="0" i="0" u="none" strike="noStrike" dirty="0" err="1">
                <a:solidFill>
                  <a:srgbClr val="222222"/>
                </a:solidFill>
                <a:effectLst/>
                <a:latin typeface="Harding"/>
              </a:rPr>
              <a:t>respond</a:t>
            </a:r>
            <a:r>
              <a:rPr lang="de-DE" b="0" i="0" u="none" strike="noStrike" dirty="0">
                <a:solidFill>
                  <a:srgbClr val="222222"/>
                </a:solidFill>
                <a:effectLst/>
                <a:latin typeface="Harding"/>
              </a:rPr>
              <a:t> </a:t>
            </a:r>
            <a:r>
              <a:rPr lang="de-DE" b="0" i="0" u="none" strike="noStrike" dirty="0" err="1">
                <a:solidFill>
                  <a:srgbClr val="222222"/>
                </a:solidFill>
                <a:effectLst/>
                <a:latin typeface="Harding"/>
              </a:rPr>
              <a:t>to</a:t>
            </a:r>
            <a:r>
              <a:rPr lang="de-DE" b="0" i="0" u="none" strike="noStrike" dirty="0">
                <a:solidFill>
                  <a:srgbClr val="222222"/>
                </a:solidFill>
                <a:effectLst/>
                <a:latin typeface="Harding"/>
              </a:rPr>
              <a:t> CNIs</a:t>
            </a:r>
            <a:endParaRPr lang="de-DE" dirty="0"/>
          </a:p>
        </p:txBody>
      </p:sp>
      <p:sp>
        <p:nvSpPr>
          <p:cNvPr id="24" name="Textfeld 23">
            <a:extLst>
              <a:ext uri="{FF2B5EF4-FFF2-40B4-BE49-F238E27FC236}">
                <a16:creationId xmlns:a16="http://schemas.microsoft.com/office/drawing/2014/main" id="{082BD23E-35AE-8C66-9894-5EFDE90A167B}"/>
              </a:ext>
            </a:extLst>
          </p:cNvPr>
          <p:cNvSpPr txBox="1"/>
          <p:nvPr/>
        </p:nvSpPr>
        <p:spPr>
          <a:xfrm>
            <a:off x="26285" y="6106745"/>
            <a:ext cx="5155315" cy="830997"/>
          </a:xfrm>
          <a:prstGeom prst="rect">
            <a:avLst/>
          </a:prstGeom>
          <a:noFill/>
        </p:spPr>
        <p:txBody>
          <a:bodyPr wrap="square" rtlCol="0">
            <a:spAutoFit/>
          </a:bodyPr>
          <a:lstStyle/>
          <a:p>
            <a:pPr algn="l"/>
            <a:r>
              <a:rPr lang="de-DE" sz="1200" i="1" dirty="0"/>
              <a:t>Ashraf S. et al Nat. C</a:t>
            </a:r>
            <a:r>
              <a:rPr lang="de-DE" sz="1200" b="0" i="1" u="none" strike="noStrike" dirty="0">
                <a:effectLst/>
                <a:latin typeface="BlinkMacSystemFont"/>
              </a:rPr>
              <a:t>ommun. 2018 May 17;9(1):1960.</a:t>
            </a:r>
          </a:p>
          <a:p>
            <a:pPr algn="l"/>
            <a:r>
              <a:rPr lang="de-DE" sz="1200" b="0" i="1" u="none" strike="noStrike" dirty="0" err="1">
                <a:solidFill>
                  <a:srgbClr val="222222"/>
                </a:solidFill>
                <a:effectLst/>
                <a:latin typeface="Harding"/>
              </a:rPr>
              <a:t>Malakasioti</a:t>
            </a:r>
            <a:r>
              <a:rPr lang="de-DE" sz="1200" b="0" i="1" u="none" strike="noStrike" dirty="0">
                <a:solidFill>
                  <a:srgbClr val="222222"/>
                </a:solidFill>
                <a:effectLst/>
                <a:latin typeface="Harding"/>
              </a:rPr>
              <a:t>, G., </a:t>
            </a:r>
            <a:r>
              <a:rPr lang="de-DE" sz="1200" b="0" i="1" u="none" strike="noStrike" dirty="0" err="1">
                <a:solidFill>
                  <a:srgbClr val="222222"/>
                </a:solidFill>
                <a:effectLst/>
                <a:latin typeface="Harding"/>
              </a:rPr>
              <a:t>Pediatr</a:t>
            </a:r>
            <a:r>
              <a:rPr lang="de-DE" sz="1200" b="0" i="1" u="none" strike="noStrike" dirty="0">
                <a:solidFill>
                  <a:srgbClr val="222222"/>
                </a:solidFill>
                <a:effectLst/>
                <a:latin typeface="Harding"/>
              </a:rPr>
              <a:t>. </a:t>
            </a:r>
            <a:r>
              <a:rPr lang="de-DE" sz="1200" b="0" i="1" u="none" strike="noStrike" dirty="0" err="1">
                <a:solidFill>
                  <a:srgbClr val="222222"/>
                </a:solidFill>
                <a:effectLst/>
                <a:latin typeface="Harding"/>
              </a:rPr>
              <a:t>Nephrol</a:t>
            </a:r>
            <a:r>
              <a:rPr lang="de-DE" sz="1200" b="0" i="1" u="none" strike="noStrike" dirty="0">
                <a:solidFill>
                  <a:srgbClr val="222222"/>
                </a:solidFill>
                <a:effectLst/>
                <a:latin typeface="Harding"/>
              </a:rPr>
              <a:t>. 2020</a:t>
            </a:r>
          </a:p>
          <a:p>
            <a:pPr algn="l"/>
            <a:r>
              <a:rPr lang="de-DE" sz="1200" b="0" i="1" u="none" strike="noStrike" dirty="0">
                <a:solidFill>
                  <a:srgbClr val="222222"/>
                </a:solidFill>
                <a:effectLst/>
                <a:latin typeface="Harding"/>
              </a:rPr>
              <a:t>Daina, E. et al.  Nephron 2015</a:t>
            </a:r>
            <a:endParaRPr lang="de-DE" sz="1200" b="0" i="1" u="none" strike="noStrike" dirty="0">
              <a:effectLst/>
              <a:latin typeface="BlinkMacSystemFont"/>
            </a:endParaRPr>
          </a:p>
          <a:p>
            <a:r>
              <a:rPr lang="de-DE" sz="1200" b="0" i="1" u="none" strike="noStrike" dirty="0">
                <a:solidFill>
                  <a:srgbClr val="212121"/>
                </a:solidFill>
                <a:effectLst/>
                <a:latin typeface="BlinkMacSystemFont"/>
              </a:rPr>
              <a:t> </a:t>
            </a:r>
            <a:endParaRPr lang="de-DE" sz="1200" i="1" dirty="0"/>
          </a:p>
        </p:txBody>
      </p:sp>
    </p:spTree>
    <p:extLst>
      <p:ext uri="{BB962C8B-B14F-4D97-AF65-F5344CB8AC3E}">
        <p14:creationId xmlns:p14="http://schemas.microsoft.com/office/powerpoint/2010/main" val="56029544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3362"/>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52400"/>
            <a:ext cx="1144524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sz="3200" b="1" dirty="0">
                <a:solidFill>
                  <a:srgbClr val="FFFFFF"/>
                </a:solidFill>
                <a:cs typeface="Arial" charset="0"/>
              </a:rPr>
              <a:t>Genetic  FSGS</a:t>
            </a:r>
            <a:endParaRPr lang="de-DE" sz="2800" b="1" dirty="0">
              <a:solidFill>
                <a:srgbClr val="FFFFFF"/>
              </a:solidFill>
              <a:cs typeface="Arial" charset="0"/>
            </a:endParaRPr>
          </a:p>
        </p:txBody>
      </p:sp>
      <p:sp>
        <p:nvSpPr>
          <p:cNvPr id="6" name="Inhaltsplatzhalter 5">
            <a:extLst>
              <a:ext uri="{FF2B5EF4-FFF2-40B4-BE49-F238E27FC236}">
                <a16:creationId xmlns:a16="http://schemas.microsoft.com/office/drawing/2014/main" id="{30EEBE44-F752-77B0-9AD4-B5610968B964}"/>
              </a:ext>
            </a:extLst>
          </p:cNvPr>
          <p:cNvSpPr>
            <a:spLocks noGrp="1"/>
          </p:cNvSpPr>
          <p:nvPr>
            <p:ph idx="1"/>
          </p:nvPr>
        </p:nvSpPr>
        <p:spPr>
          <a:xfrm>
            <a:off x="318052" y="1825625"/>
            <a:ext cx="11873948" cy="4351338"/>
          </a:xfrm>
        </p:spPr>
        <p:txBody>
          <a:bodyPr/>
          <a:lstStyle/>
          <a:p>
            <a:pPr marL="285750" indent="-285750">
              <a:buFont typeface="Arial" panose="020B0604020202020204" pitchFamily="34" charset="0"/>
              <a:buChar char="•"/>
            </a:pPr>
            <a:r>
              <a:rPr lang="en-US" dirty="0">
                <a:solidFill>
                  <a:srgbClr val="222222"/>
                </a:solidFill>
                <a:latin typeface="Harding"/>
              </a:rPr>
              <a:t>C</a:t>
            </a:r>
            <a:r>
              <a:rPr lang="en-US" b="0" i="0" u="none" strike="noStrike" dirty="0">
                <a:solidFill>
                  <a:srgbClr val="222222"/>
                </a:solidFill>
                <a:effectLst/>
                <a:latin typeface="Harding"/>
              </a:rPr>
              <a:t>ommon in infants and young children; up to 60% of children with SRNS</a:t>
            </a:r>
          </a:p>
          <a:p>
            <a:pPr marL="285750" indent="-285750">
              <a:buFont typeface="Arial" panose="020B0604020202020204" pitchFamily="34" charset="0"/>
              <a:buChar char="•"/>
            </a:pPr>
            <a:r>
              <a:rPr lang="en-US" b="0" i="0" u="none" strike="noStrike" dirty="0">
                <a:solidFill>
                  <a:srgbClr val="222222"/>
                </a:solidFill>
                <a:effectLst/>
                <a:latin typeface="Harding"/>
              </a:rPr>
              <a:t>Large gene panels or whole exon sequencing can detect potentially pathogenic mutations in as many as 30% of adults with FSGS lesions</a:t>
            </a:r>
          </a:p>
          <a:p>
            <a:pPr marL="285750" indent="-285750">
              <a:buFont typeface="Arial" panose="020B0604020202020204" pitchFamily="34" charset="0"/>
              <a:buChar char="•"/>
            </a:pPr>
            <a:r>
              <a:rPr lang="en-US" b="0" i="0" u="none" strike="noStrike" dirty="0">
                <a:solidFill>
                  <a:srgbClr val="222222"/>
                </a:solidFill>
                <a:effectLst/>
                <a:latin typeface="Harding"/>
              </a:rPr>
              <a:t>Proteinuria is variable </a:t>
            </a:r>
          </a:p>
          <a:p>
            <a:pPr marL="285750" indent="-285750">
              <a:buFont typeface="Arial" panose="020B0604020202020204" pitchFamily="34" charset="0"/>
              <a:buChar char="•"/>
            </a:pPr>
            <a:r>
              <a:rPr lang="en-US" b="0" i="0" u="none" strike="noStrike" dirty="0">
                <a:solidFill>
                  <a:srgbClr val="222222"/>
                </a:solidFill>
                <a:effectLst/>
                <a:latin typeface="Harding"/>
              </a:rPr>
              <a:t>Most adult patients with persistent moderate-to-severe proteinuria progress to kidney failure, at variable rates</a:t>
            </a:r>
            <a:endParaRPr lang="en-US" dirty="0"/>
          </a:p>
        </p:txBody>
      </p:sp>
    </p:spTree>
    <p:extLst>
      <p:ext uri="{BB962C8B-B14F-4D97-AF65-F5344CB8AC3E}">
        <p14:creationId xmlns:p14="http://schemas.microsoft.com/office/powerpoint/2010/main" val="141841291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3362"/>
            <a:ext cx="12192000" cy="1268413"/>
          </a:xfrm>
          <a:prstGeom prst="rect">
            <a:avLst/>
          </a:prstGeom>
          <a:solidFill>
            <a:srgbClr val="000066"/>
          </a:solidFill>
          <a:ln>
            <a:noFill/>
          </a:ln>
          <a:effectLst/>
        </p:spPr>
        <p:txBody>
          <a:bodyPr wrap="none" anchor="ctr"/>
          <a:lstStyle/>
          <a:p>
            <a:pPr algn="ctr" eaLnBrk="0" hangingPunct="0">
              <a:defRPr/>
            </a:pPr>
            <a:endParaRPr lang="en-US" b="1" dirty="0">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52400"/>
            <a:ext cx="1144524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FFFFFF"/>
                </a:solidFill>
                <a:cs typeface="Arial" charset="0"/>
              </a:rPr>
              <a:t>Genetic  FSGS: When should be considered?</a:t>
            </a:r>
            <a:endParaRPr lang="en-US" sz="2800" b="1">
              <a:solidFill>
                <a:srgbClr val="FFFFFF"/>
              </a:solidFill>
              <a:cs typeface="Arial" charset="0"/>
            </a:endParaRPr>
          </a:p>
        </p:txBody>
      </p:sp>
      <p:sp>
        <p:nvSpPr>
          <p:cNvPr id="6" name="Inhaltsplatzhalter 5">
            <a:extLst>
              <a:ext uri="{FF2B5EF4-FFF2-40B4-BE49-F238E27FC236}">
                <a16:creationId xmlns:a16="http://schemas.microsoft.com/office/drawing/2014/main" id="{30EEBE44-F752-77B0-9AD4-B5610968B964}"/>
              </a:ext>
            </a:extLst>
          </p:cNvPr>
          <p:cNvSpPr>
            <a:spLocks noGrp="1"/>
          </p:cNvSpPr>
          <p:nvPr>
            <p:ph idx="1"/>
          </p:nvPr>
        </p:nvSpPr>
        <p:spPr/>
        <p:txBody>
          <a:bodyPr/>
          <a:lstStyle/>
          <a:p>
            <a:pPr marL="0" indent="0">
              <a:buNone/>
            </a:pPr>
            <a:endParaRPr lang="en-US" dirty="0"/>
          </a:p>
          <a:p>
            <a:pPr>
              <a:buFont typeface="Wingdings" pitchFamily="2" charset="2"/>
              <a:buChar char="ü"/>
            </a:pPr>
            <a:r>
              <a:rPr lang="en-US" dirty="0"/>
              <a:t>Mismatch between clinical presentation and EM findings</a:t>
            </a:r>
          </a:p>
          <a:p>
            <a:pPr>
              <a:buFont typeface="Wingdings" pitchFamily="2" charset="2"/>
              <a:buChar char="ü"/>
            </a:pPr>
            <a:r>
              <a:rPr lang="en-US" dirty="0"/>
              <a:t>Looks like maladaptive FSGS but not cause can be identified</a:t>
            </a:r>
          </a:p>
          <a:p>
            <a:pPr>
              <a:buFont typeface="Wingdings" pitchFamily="2" charset="2"/>
              <a:buChar char="ü"/>
            </a:pPr>
            <a:r>
              <a:rPr lang="en-US" dirty="0"/>
              <a:t>Appears as primary FSGS but fails to respond to  therapy</a:t>
            </a:r>
          </a:p>
        </p:txBody>
      </p:sp>
    </p:spTree>
    <p:extLst>
      <p:ext uri="{BB962C8B-B14F-4D97-AF65-F5344CB8AC3E}">
        <p14:creationId xmlns:p14="http://schemas.microsoft.com/office/powerpoint/2010/main" val="326396502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06066"/>
            <a:ext cx="1219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sz="3200" dirty="0">
                <a:solidFill>
                  <a:srgbClr val="FFFFFF"/>
                </a:solidFill>
                <a:cs typeface="Arial" charset="0"/>
              </a:rPr>
              <a:t>Patient #1</a:t>
            </a:r>
            <a:endParaRPr lang="de-DE" sz="2800" b="1" dirty="0">
              <a:solidFill>
                <a:srgbClr val="FFFFFF"/>
              </a:solidFill>
              <a:cs typeface="Arial" charset="0"/>
            </a:endParaRPr>
          </a:p>
        </p:txBody>
      </p:sp>
      <p:sp>
        <p:nvSpPr>
          <p:cNvPr id="5" name="Inhaltsplatzhalter 4">
            <a:extLst>
              <a:ext uri="{FF2B5EF4-FFF2-40B4-BE49-F238E27FC236}">
                <a16:creationId xmlns:a16="http://schemas.microsoft.com/office/drawing/2014/main" id="{1C936689-B832-3F50-26C3-068173737505}"/>
              </a:ext>
            </a:extLst>
          </p:cNvPr>
          <p:cNvSpPr>
            <a:spLocks noGrp="1"/>
          </p:cNvSpPr>
          <p:nvPr>
            <p:ph sz="half" idx="1"/>
          </p:nvPr>
        </p:nvSpPr>
        <p:spPr>
          <a:xfrm>
            <a:off x="228600" y="1654175"/>
            <a:ext cx="5181600" cy="4351338"/>
          </a:xfrm>
        </p:spPr>
        <p:txBody>
          <a:bodyPr>
            <a:normAutofit lnSpcReduction="10000"/>
          </a:bodyPr>
          <a:lstStyle/>
          <a:p>
            <a:r>
              <a:rPr lang="en-US" sz="2400" dirty="0">
                <a:latin typeface="Arial" panose="020B0604020202020204" pitchFamily="34" charset="0"/>
                <a:cs typeface="Arial" panose="020B0604020202020204" pitchFamily="34" charset="0"/>
              </a:rPr>
              <a:t>A Caucasian female, 23 years old with abrupt onset of full nephrotic syndrome</a:t>
            </a:r>
          </a:p>
          <a:p>
            <a:pPr lvl="1">
              <a:buFont typeface="Wingdings" pitchFamily="2" charset="2"/>
              <a:buChar char="ü"/>
            </a:pPr>
            <a:r>
              <a:rPr lang="en-US" dirty="0">
                <a:latin typeface="Arial" panose="020B0604020202020204" pitchFamily="34" charset="0"/>
                <a:cs typeface="Arial" panose="020B0604020202020204" pitchFamily="34" charset="0"/>
              </a:rPr>
              <a:t> ca. 10 kg increase  in body weight</a:t>
            </a:r>
          </a:p>
          <a:p>
            <a:pPr lvl="1">
              <a:buFont typeface="Wingdings" pitchFamily="2" charset="2"/>
              <a:buChar char="ü"/>
            </a:pPr>
            <a:r>
              <a:rPr lang="en-US" dirty="0">
                <a:latin typeface="Arial" panose="020B0604020202020204" pitchFamily="34" charset="0"/>
                <a:cs typeface="Arial" panose="020B0604020202020204" pitchFamily="34" charset="0"/>
              </a:rPr>
              <a:t> 24h urine protein 12g/day</a:t>
            </a:r>
          </a:p>
          <a:p>
            <a:pPr lvl="1" fontAlgn="base">
              <a:spcBef>
                <a:spcPct val="50000"/>
              </a:spcBef>
              <a:spcAft>
                <a:spcPct val="0"/>
              </a:spcAft>
              <a:buFont typeface="Wingdings" pitchFamily="2" charset="2"/>
              <a:buChar char="ü"/>
              <a:defRPr/>
            </a:pPr>
            <a:r>
              <a:rPr lang="en-US" dirty="0">
                <a:solidFill>
                  <a:srgbClr val="000000"/>
                </a:solidFill>
                <a:latin typeface="Arial" panose="020B0604020202020204" pitchFamily="34" charset="0"/>
                <a:ea typeface="ＭＳ Ｐゴシック" charset="0"/>
                <a:cs typeface="Arial" panose="020B0604020202020204" pitchFamily="34" charset="0"/>
              </a:rPr>
              <a:t> Total protein 38 g/l 		</a:t>
            </a:r>
          </a:p>
          <a:p>
            <a:pPr lvl="1" fontAlgn="base">
              <a:spcBef>
                <a:spcPct val="50000"/>
              </a:spcBef>
              <a:spcAft>
                <a:spcPct val="0"/>
              </a:spcAft>
              <a:buFont typeface="Wingdings" pitchFamily="2" charset="2"/>
              <a:buChar char="ü"/>
              <a:defRPr/>
            </a:pPr>
            <a:r>
              <a:rPr lang="en-US" dirty="0">
                <a:solidFill>
                  <a:srgbClr val="000000"/>
                </a:solidFill>
                <a:latin typeface="Arial" panose="020B0604020202020204" pitchFamily="34" charset="0"/>
                <a:ea typeface="ＭＳ Ｐゴシック" charset="0"/>
                <a:cs typeface="Arial" panose="020B0604020202020204" pitchFamily="34" charset="0"/>
              </a:rPr>
              <a:t> Serum Albumin 15 g/l 		</a:t>
            </a:r>
          </a:p>
          <a:p>
            <a:pPr lvl="1" fontAlgn="base">
              <a:spcBef>
                <a:spcPct val="50000"/>
              </a:spcBef>
              <a:spcAft>
                <a:spcPct val="0"/>
              </a:spcAft>
              <a:buFont typeface="Wingdings" pitchFamily="2" charset="2"/>
              <a:buChar char="ü"/>
              <a:defRPr/>
            </a:pPr>
            <a:r>
              <a:rPr lang="en-US" dirty="0">
                <a:solidFill>
                  <a:srgbClr val="000000"/>
                </a:solidFill>
                <a:latin typeface="Arial" panose="020B0604020202020204" pitchFamily="34" charset="0"/>
                <a:ea typeface="ＭＳ Ｐゴシック" charset="0"/>
                <a:cs typeface="Arial" panose="020B0604020202020204" pitchFamily="34" charset="0"/>
              </a:rPr>
              <a:t> </a:t>
            </a:r>
            <a:r>
              <a:rPr lang="en-US" dirty="0" err="1">
                <a:solidFill>
                  <a:srgbClr val="000000"/>
                </a:solidFill>
                <a:latin typeface="Arial" panose="020B0604020202020204" pitchFamily="34" charset="0"/>
                <a:ea typeface="ＭＳ Ｐゴシック" charset="0"/>
                <a:cs typeface="Arial" panose="020B0604020202020204" pitchFamily="34" charset="0"/>
              </a:rPr>
              <a:t>Cholesterin</a:t>
            </a:r>
            <a:r>
              <a:rPr lang="en-US" dirty="0">
                <a:solidFill>
                  <a:srgbClr val="000000"/>
                </a:solidFill>
                <a:latin typeface="Arial" panose="020B0604020202020204" pitchFamily="34" charset="0"/>
                <a:ea typeface="ＭＳ Ｐゴシック" charset="0"/>
                <a:cs typeface="Arial" panose="020B0604020202020204" pitchFamily="34" charset="0"/>
              </a:rPr>
              <a:t> 327 mg/dl	</a:t>
            </a:r>
          </a:p>
          <a:p>
            <a:pPr marL="0" indent="0">
              <a:buNone/>
            </a:pPr>
            <a:endParaRPr lang="en-US" sz="2400" dirty="0"/>
          </a:p>
        </p:txBody>
      </p:sp>
      <p:sp>
        <p:nvSpPr>
          <p:cNvPr id="7" name="Inhaltsplatzhalter 6">
            <a:extLst>
              <a:ext uri="{FF2B5EF4-FFF2-40B4-BE49-F238E27FC236}">
                <a16:creationId xmlns:a16="http://schemas.microsoft.com/office/drawing/2014/main" id="{F4B70911-A736-B879-E1EF-1E48BCB5ACFC}"/>
              </a:ext>
            </a:extLst>
          </p:cNvPr>
          <p:cNvSpPr>
            <a:spLocks noGrp="1"/>
          </p:cNvSpPr>
          <p:nvPr>
            <p:ph sz="half" idx="2"/>
          </p:nvPr>
        </p:nvSpPr>
        <p:spPr>
          <a:xfrm>
            <a:off x="5967412" y="4609916"/>
            <a:ext cx="5995988" cy="1174658"/>
          </a:xfrm>
        </p:spPr>
        <p:txBody>
          <a:bodyPr>
            <a:normAutofit lnSpcReduction="10000"/>
          </a:bodyPr>
          <a:lstStyle/>
          <a:p>
            <a:pPr marL="0" indent="0" algn="just" fontAlgn="base">
              <a:spcBef>
                <a:spcPct val="50000"/>
              </a:spcBef>
              <a:spcAft>
                <a:spcPct val="0"/>
              </a:spcAft>
              <a:buNone/>
              <a:defRPr/>
            </a:pPr>
            <a:endParaRPr lang="de-DE" sz="2400" dirty="0">
              <a:solidFill>
                <a:srgbClr val="000000"/>
              </a:solidFill>
              <a:latin typeface="Arial" charset="0"/>
              <a:ea typeface="ＭＳ Ｐゴシック" charset="0"/>
            </a:endParaRPr>
          </a:p>
          <a:p>
            <a:pPr marL="0" indent="0" algn="just" fontAlgn="base">
              <a:spcBef>
                <a:spcPct val="50000"/>
              </a:spcBef>
              <a:spcAft>
                <a:spcPct val="0"/>
              </a:spcAft>
              <a:buNone/>
              <a:defRPr/>
            </a:pPr>
            <a:r>
              <a:rPr lang="de-DE" sz="2400" dirty="0" err="1">
                <a:solidFill>
                  <a:srgbClr val="000000"/>
                </a:solidFill>
                <a:latin typeface="Arial" charset="0"/>
                <a:ea typeface="ＭＳ Ｐゴシック" charset="0"/>
              </a:rPr>
              <a:t>Biopsy</a:t>
            </a:r>
            <a:r>
              <a:rPr lang="de-DE" sz="2400" dirty="0">
                <a:solidFill>
                  <a:srgbClr val="000000"/>
                </a:solidFill>
                <a:latin typeface="Arial" charset="0"/>
                <a:ea typeface="ＭＳ Ｐゴシック" charset="0"/>
              </a:rPr>
              <a:t>: 21 Glomeruli. 5 FSGS EM: diffuse FPE</a:t>
            </a:r>
            <a:endParaRPr lang="de-DE" dirty="0"/>
          </a:p>
        </p:txBody>
      </p:sp>
      <p:pic>
        <p:nvPicPr>
          <p:cNvPr id="3" name="Picture 2">
            <a:extLst>
              <a:ext uri="{FF2B5EF4-FFF2-40B4-BE49-F238E27FC236}">
                <a16:creationId xmlns:a16="http://schemas.microsoft.com/office/drawing/2014/main" id="{4F03CC63-0C71-6D74-7ED1-21CEE5998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23951"/>
            <a:ext cx="3279122" cy="241752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8D70A3B3-1864-3FDC-6F74-B099360AF737}"/>
              </a:ext>
            </a:extLst>
          </p:cNvPr>
          <p:cNvPicPr>
            <a:picLocks noChangeAspect="1"/>
          </p:cNvPicPr>
          <p:nvPr/>
        </p:nvPicPr>
        <p:blipFill>
          <a:blip r:embed="rId4"/>
          <a:stretch>
            <a:fillRect/>
          </a:stretch>
        </p:blipFill>
        <p:spPr>
          <a:xfrm>
            <a:off x="8749194" y="1730400"/>
            <a:ext cx="3405978" cy="2417530"/>
          </a:xfrm>
          <a:prstGeom prst="rect">
            <a:avLst/>
          </a:prstGeom>
        </p:spPr>
      </p:pic>
    </p:spTree>
    <p:extLst>
      <p:ext uri="{BB962C8B-B14F-4D97-AF65-F5344CB8AC3E}">
        <p14:creationId xmlns:p14="http://schemas.microsoft.com/office/powerpoint/2010/main" val="18813871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231800"/>
            <a:ext cx="12192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Approach to treatment with </a:t>
            </a:r>
            <a:r>
              <a:rPr lang="en-US" sz="3200" b="1" dirty="0" err="1">
                <a:solidFill>
                  <a:srgbClr val="FFFFFF"/>
                </a:solidFill>
                <a:cs typeface="Arial" charset="0"/>
              </a:rPr>
              <a:t>ppfFSGS</a:t>
            </a:r>
            <a:endParaRPr lang="en-US" sz="2800" b="1" dirty="0">
              <a:solidFill>
                <a:srgbClr val="FFFFFF"/>
              </a:solidFill>
              <a:cs typeface="Arial" charset="0"/>
            </a:endParaRPr>
          </a:p>
        </p:txBody>
      </p:sp>
      <p:sp>
        <p:nvSpPr>
          <p:cNvPr id="6" name="Inhaltsplatzhalter 5">
            <a:extLst>
              <a:ext uri="{FF2B5EF4-FFF2-40B4-BE49-F238E27FC236}">
                <a16:creationId xmlns:a16="http://schemas.microsoft.com/office/drawing/2014/main" id="{F4B75585-39F7-E5B3-D64F-611C792AFFAD}"/>
              </a:ext>
            </a:extLst>
          </p:cNvPr>
          <p:cNvSpPr>
            <a:spLocks noGrp="1"/>
          </p:cNvSpPr>
          <p:nvPr>
            <p:ph sz="half" idx="1"/>
          </p:nvPr>
        </p:nvSpPr>
        <p:spPr>
          <a:xfrm>
            <a:off x="468351" y="1825625"/>
            <a:ext cx="5551449" cy="4351338"/>
          </a:xfrm>
        </p:spPr>
        <p:txBody>
          <a:bodyPr/>
          <a:lstStyle/>
          <a:p>
            <a:pPr marL="0" indent="0">
              <a:buNone/>
            </a:pPr>
            <a:r>
              <a:rPr lang="en-US" b="1" dirty="0">
                <a:sym typeface="Wingdings" pitchFamily="2" charset="2"/>
              </a:rPr>
              <a:t>Immunosuppression</a:t>
            </a:r>
          </a:p>
          <a:p>
            <a:r>
              <a:rPr lang="en-US" dirty="0">
                <a:sym typeface="Wingdings" pitchFamily="2" charset="2"/>
              </a:rPr>
              <a:t>Initial immunosuppression remains high dose steroids</a:t>
            </a:r>
          </a:p>
          <a:p>
            <a:r>
              <a:rPr lang="en-US" dirty="0">
                <a:sym typeface="Wingdings" pitchFamily="2" charset="2"/>
              </a:rPr>
              <a:t>Strongest existing data</a:t>
            </a:r>
          </a:p>
          <a:p>
            <a:r>
              <a:rPr lang="en-US" dirty="0">
                <a:sym typeface="Wingdings" pitchFamily="2" charset="2"/>
              </a:rPr>
              <a:t>Treatment response helps support/refute classification of permeability factor  mediated</a:t>
            </a:r>
            <a:endParaRPr lang="en-US" dirty="0"/>
          </a:p>
        </p:txBody>
      </p:sp>
      <p:pic>
        <p:nvPicPr>
          <p:cNvPr id="9" name="Inhaltsplatzhalter 8">
            <a:extLst>
              <a:ext uri="{FF2B5EF4-FFF2-40B4-BE49-F238E27FC236}">
                <a16:creationId xmlns:a16="http://schemas.microsoft.com/office/drawing/2014/main" id="{24F71D3D-371B-DA73-CFFA-1518C7067141}"/>
              </a:ext>
            </a:extLst>
          </p:cNvPr>
          <p:cNvPicPr>
            <a:picLocks noGrp="1" noChangeAspect="1"/>
          </p:cNvPicPr>
          <p:nvPr>
            <p:ph sz="half" idx="2"/>
          </p:nvPr>
        </p:nvPicPr>
        <p:blipFill>
          <a:blip r:embed="rId3"/>
          <a:stretch>
            <a:fillRect/>
          </a:stretch>
        </p:blipFill>
        <p:spPr>
          <a:xfrm>
            <a:off x="5973074" y="1391768"/>
            <a:ext cx="6389645" cy="4348921"/>
          </a:xfrm>
        </p:spPr>
      </p:pic>
      <p:pic>
        <p:nvPicPr>
          <p:cNvPr id="11" name="Grafik 10">
            <a:extLst>
              <a:ext uri="{FF2B5EF4-FFF2-40B4-BE49-F238E27FC236}">
                <a16:creationId xmlns:a16="http://schemas.microsoft.com/office/drawing/2014/main" id="{7FD3CD4E-8E67-203F-C03C-A5428AE11BB1}"/>
              </a:ext>
            </a:extLst>
          </p:cNvPr>
          <p:cNvPicPr>
            <a:picLocks noChangeAspect="1"/>
          </p:cNvPicPr>
          <p:nvPr/>
        </p:nvPicPr>
        <p:blipFill>
          <a:blip r:embed="rId4"/>
          <a:stretch>
            <a:fillRect/>
          </a:stretch>
        </p:blipFill>
        <p:spPr>
          <a:xfrm>
            <a:off x="11006154" y="5740689"/>
            <a:ext cx="1183106" cy="1110374"/>
          </a:xfrm>
          <a:prstGeom prst="rect">
            <a:avLst/>
          </a:prstGeom>
        </p:spPr>
      </p:pic>
    </p:spTree>
    <p:extLst>
      <p:ext uri="{BB962C8B-B14F-4D97-AF65-F5344CB8AC3E}">
        <p14:creationId xmlns:p14="http://schemas.microsoft.com/office/powerpoint/2010/main" val="112463754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r>
              <a:rPr lang="de-DE" b="1" dirty="0" err="1">
                <a:solidFill>
                  <a:srgbClr val="000000"/>
                </a:solidFill>
                <a:effectLst>
                  <a:outerShdw blurRad="38100" dist="38100" dir="2700000" algn="tl">
                    <a:srgbClr val="000000">
                      <a:alpha val="43137"/>
                    </a:srgbClr>
                  </a:outerShdw>
                </a:effectLst>
                <a:latin typeface="Times New Roman" pitchFamily="18" charset="0"/>
                <a:cs typeface="Arial" pitchFamily="34" charset="0"/>
              </a:rPr>
              <a:t>ZTtr</a:t>
            </a:r>
            <a:endParaRPr lang="de-DE" b="1" dirty="0">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311740"/>
            <a:ext cx="1219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solidFill>
                  <a:srgbClr val="FFFFFF"/>
                </a:solidFill>
                <a:cs typeface="Arial" charset="0"/>
              </a:rPr>
              <a:t>Goal of treatment: </a:t>
            </a:r>
            <a:r>
              <a:rPr lang="en-US" sz="3200" dirty="0" err="1">
                <a:solidFill>
                  <a:srgbClr val="FFFFFF"/>
                </a:solidFill>
                <a:cs typeface="Arial" charset="0"/>
              </a:rPr>
              <a:t>ppfFSGS</a:t>
            </a:r>
            <a:endParaRPr lang="en-US" sz="2800" b="1" dirty="0">
              <a:solidFill>
                <a:srgbClr val="FFFFFF"/>
              </a:solidFill>
              <a:cs typeface="Arial" charset="0"/>
            </a:endParaRPr>
          </a:p>
        </p:txBody>
      </p:sp>
      <p:sp>
        <p:nvSpPr>
          <p:cNvPr id="3" name="Textfeld 2">
            <a:extLst>
              <a:ext uri="{FF2B5EF4-FFF2-40B4-BE49-F238E27FC236}">
                <a16:creationId xmlns:a16="http://schemas.microsoft.com/office/drawing/2014/main" id="{1ADDE522-291F-C647-446C-B038A8C7A652}"/>
              </a:ext>
            </a:extLst>
          </p:cNvPr>
          <p:cNvSpPr txBox="1"/>
          <p:nvPr/>
        </p:nvSpPr>
        <p:spPr>
          <a:xfrm>
            <a:off x="8527596" y="6338888"/>
            <a:ext cx="3241528" cy="307777"/>
          </a:xfrm>
          <a:prstGeom prst="rect">
            <a:avLst/>
          </a:prstGeom>
          <a:noFill/>
        </p:spPr>
        <p:txBody>
          <a:bodyPr wrap="none" rtlCol="0">
            <a:spAutoFit/>
          </a:bodyPr>
          <a:lstStyle/>
          <a:p>
            <a:r>
              <a:rPr lang="de-DE" sz="1400" i="1" dirty="0" err="1"/>
              <a:t>Troyanov</a:t>
            </a:r>
            <a:r>
              <a:rPr lang="de-DE" sz="1400" i="1" dirty="0"/>
              <a:t> S et al. JASN 2005;16:1061-1068</a:t>
            </a:r>
          </a:p>
        </p:txBody>
      </p:sp>
      <p:pic>
        <p:nvPicPr>
          <p:cNvPr id="7" name="Grafik 6">
            <a:extLst>
              <a:ext uri="{FF2B5EF4-FFF2-40B4-BE49-F238E27FC236}">
                <a16:creationId xmlns:a16="http://schemas.microsoft.com/office/drawing/2014/main" id="{9B0949D5-FD1A-FA29-CDD4-4D428F1A578A}"/>
              </a:ext>
            </a:extLst>
          </p:cNvPr>
          <p:cNvPicPr>
            <a:picLocks noChangeAspect="1"/>
          </p:cNvPicPr>
          <p:nvPr/>
        </p:nvPicPr>
        <p:blipFill>
          <a:blip r:embed="rId3"/>
          <a:stretch>
            <a:fillRect/>
          </a:stretch>
        </p:blipFill>
        <p:spPr>
          <a:xfrm>
            <a:off x="2292803" y="1772323"/>
            <a:ext cx="7087679" cy="4265152"/>
          </a:xfrm>
          <a:prstGeom prst="rect">
            <a:avLst/>
          </a:prstGeom>
        </p:spPr>
      </p:pic>
      <p:sp>
        <p:nvSpPr>
          <p:cNvPr id="8" name="Textfeld 7">
            <a:extLst>
              <a:ext uri="{FF2B5EF4-FFF2-40B4-BE49-F238E27FC236}">
                <a16:creationId xmlns:a16="http://schemas.microsoft.com/office/drawing/2014/main" id="{0B583A34-EB9E-2718-F62C-204A95E64D90}"/>
              </a:ext>
            </a:extLst>
          </p:cNvPr>
          <p:cNvSpPr txBox="1"/>
          <p:nvPr/>
        </p:nvSpPr>
        <p:spPr>
          <a:xfrm>
            <a:off x="381632" y="1402991"/>
            <a:ext cx="4140877" cy="369332"/>
          </a:xfrm>
          <a:prstGeom prst="rect">
            <a:avLst/>
          </a:prstGeom>
          <a:noFill/>
        </p:spPr>
        <p:txBody>
          <a:bodyPr wrap="none" rtlCol="0">
            <a:spAutoFit/>
          </a:bodyPr>
          <a:lstStyle/>
          <a:p>
            <a:r>
              <a:rPr lang="en-US" b="1" dirty="0"/>
              <a:t>Study cohort 281 nephrotic FSGS patients</a:t>
            </a:r>
          </a:p>
        </p:txBody>
      </p:sp>
    </p:spTree>
    <p:extLst>
      <p:ext uri="{BB962C8B-B14F-4D97-AF65-F5344CB8AC3E}">
        <p14:creationId xmlns:p14="http://schemas.microsoft.com/office/powerpoint/2010/main" val="14964227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06066"/>
            <a:ext cx="1219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FF"/>
                </a:solidFill>
                <a:cs typeface="Arial" charset="0"/>
              </a:rPr>
              <a:t>Steroid treatment in FSGS-how much and how long?</a:t>
            </a:r>
            <a:endParaRPr lang="en-US" sz="2800" b="1">
              <a:solidFill>
                <a:srgbClr val="FFFFFF"/>
              </a:solidFill>
              <a:cs typeface="Arial" charset="0"/>
            </a:endParaRPr>
          </a:p>
        </p:txBody>
      </p:sp>
      <p:pic>
        <p:nvPicPr>
          <p:cNvPr id="3" name="Main graphic">
            <a:extLst>
              <a:ext uri="{FF2B5EF4-FFF2-40B4-BE49-F238E27FC236}">
                <a16:creationId xmlns:a16="http://schemas.microsoft.com/office/drawing/2014/main" id="{7C0CB7F1-7D24-0B01-55AF-91CBCCABEF8D}"/>
              </a:ext>
            </a:extLst>
          </p:cNvPr>
          <p:cNvPicPr/>
          <p:nvPr/>
        </p:nvPicPr>
        <p:blipFill>
          <a:blip r:embed="rId3"/>
          <a:stretch/>
        </p:blipFill>
        <p:spPr>
          <a:xfrm>
            <a:off x="7270750" y="1422688"/>
            <a:ext cx="3873240" cy="4984200"/>
          </a:xfrm>
          <a:prstGeom prst="rect">
            <a:avLst/>
          </a:prstGeom>
          <a:ln>
            <a:noFill/>
          </a:ln>
        </p:spPr>
      </p:pic>
      <p:sp>
        <p:nvSpPr>
          <p:cNvPr id="5" name="TextShape 2">
            <a:extLst>
              <a:ext uri="{FF2B5EF4-FFF2-40B4-BE49-F238E27FC236}">
                <a16:creationId xmlns:a16="http://schemas.microsoft.com/office/drawing/2014/main" id="{575CFE03-223A-A9DC-5C1A-D1D321153683}"/>
              </a:ext>
            </a:extLst>
          </p:cNvPr>
          <p:cNvSpPr txBox="1"/>
          <p:nvPr/>
        </p:nvSpPr>
        <p:spPr>
          <a:xfrm>
            <a:off x="7006714" y="6561163"/>
            <a:ext cx="5238387" cy="252231"/>
          </a:xfrm>
          <a:prstGeom prst="rect">
            <a:avLst/>
          </a:prstGeom>
          <a:noFill/>
          <a:ln>
            <a:noFill/>
          </a:ln>
        </p:spPr>
        <p:txBody>
          <a:bodyPr lIns="90000" tIns="45000" rIns="90000" bIns="45000"/>
          <a:lstStyle/>
          <a:p>
            <a:r>
              <a:rPr lang="en-US" sz="1200" b="0" i="1" strike="noStrike" spc="-1" dirty="0">
                <a:latin typeface="Arial"/>
              </a:rPr>
              <a:t>Kidney International Reports 2022 79-12DOI: (10.1016/j.ekir.2021.11.021) </a:t>
            </a:r>
          </a:p>
        </p:txBody>
      </p:sp>
      <p:sp>
        <p:nvSpPr>
          <p:cNvPr id="9" name="Inhaltsplatzhalter 8">
            <a:extLst>
              <a:ext uri="{FF2B5EF4-FFF2-40B4-BE49-F238E27FC236}">
                <a16:creationId xmlns:a16="http://schemas.microsoft.com/office/drawing/2014/main" id="{1CC2A17D-BD83-291C-7CF3-30E46E87075A}"/>
              </a:ext>
            </a:extLst>
          </p:cNvPr>
          <p:cNvSpPr>
            <a:spLocks noGrp="1"/>
          </p:cNvSpPr>
          <p:nvPr>
            <p:ph sz="half" idx="1"/>
          </p:nvPr>
        </p:nvSpPr>
        <p:spPr>
          <a:xfrm>
            <a:off x="592872" y="1821933"/>
            <a:ext cx="5655527" cy="4351338"/>
          </a:xfrm>
        </p:spPr>
        <p:txBody>
          <a:bodyPr>
            <a:normAutofit/>
          </a:bodyPr>
          <a:lstStyle/>
          <a:p>
            <a:r>
              <a:rPr lang="en-US" sz="2400" dirty="0"/>
              <a:t>Retrospective </a:t>
            </a:r>
            <a:r>
              <a:rPr lang="en-US" sz="2400" dirty="0" err="1"/>
              <a:t>anaylsis</a:t>
            </a:r>
            <a:r>
              <a:rPr lang="en-US" sz="2400" dirty="0"/>
              <a:t> of cohort of 70 FSGS patients  considered to be </a:t>
            </a:r>
            <a:r>
              <a:rPr lang="en-US" sz="2400" dirty="0" err="1"/>
              <a:t>ppfFSGS</a:t>
            </a:r>
            <a:r>
              <a:rPr lang="en-US" sz="2400" dirty="0"/>
              <a:t> treated with high dose  steroids</a:t>
            </a:r>
          </a:p>
          <a:p>
            <a:pPr>
              <a:buFont typeface="Wingdings" pitchFamily="2" charset="2"/>
              <a:buChar char="ü"/>
            </a:pPr>
            <a:r>
              <a:rPr lang="en-US" sz="2400" dirty="0"/>
              <a:t>20% or more reduction in proteinuria at week 8</a:t>
            </a:r>
            <a:r>
              <a:rPr lang="en-US" sz="2400" dirty="0">
                <a:sym typeface="Wingdings" pitchFamily="2" charset="2"/>
              </a:rPr>
              <a:t>strong predictor of response (partial or complete remission)</a:t>
            </a:r>
          </a:p>
          <a:p>
            <a:pPr>
              <a:buFont typeface="Wingdings" pitchFamily="2" charset="2"/>
              <a:buChar char="ü"/>
            </a:pPr>
            <a:r>
              <a:rPr lang="en-US" sz="2400" dirty="0">
                <a:sym typeface="Wingdings" pitchFamily="2" charset="2"/>
              </a:rPr>
              <a:t>If less than 20% at  8 weeks highly unlikely to not have any response early steroid withdrawal</a:t>
            </a:r>
            <a:endParaRPr lang="en-US" sz="2400" dirty="0"/>
          </a:p>
          <a:p>
            <a:pPr>
              <a:buFont typeface="Wingdings" pitchFamily="2" charset="2"/>
              <a:buChar char="ü"/>
            </a:pPr>
            <a:endParaRPr lang="en-US" sz="2400" dirty="0"/>
          </a:p>
        </p:txBody>
      </p:sp>
    </p:spTree>
    <p:extLst>
      <p:ext uri="{BB962C8B-B14F-4D97-AF65-F5344CB8AC3E}">
        <p14:creationId xmlns:p14="http://schemas.microsoft.com/office/powerpoint/2010/main" val="295847389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D766668-27C4-B3B2-5113-3A6D79DADD37}"/>
              </a:ext>
            </a:extLst>
          </p:cNvPr>
          <p:cNvSpPr>
            <a:spLocks noChangeArrowheads="1"/>
          </p:cNvSpPr>
          <p:nvPr/>
        </p:nvSpPr>
        <p:spPr bwMode="auto">
          <a:xfrm>
            <a:off x="-1" y="0"/>
            <a:ext cx="12297103" cy="1176338"/>
          </a:xfrm>
          <a:prstGeom prst="rect">
            <a:avLst/>
          </a:prstGeom>
          <a:gradFill rotWithShape="1">
            <a:gsLst>
              <a:gs pos="0">
                <a:srgbClr val="000080"/>
              </a:gs>
              <a:gs pos="50000">
                <a:srgbClr val="00003B"/>
              </a:gs>
              <a:gs pos="100000">
                <a:srgbClr val="000080"/>
              </a:gs>
            </a:gsLst>
            <a:lin ang="5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algn="ctr" eaLnBrk="0" fontAlgn="base" hangingPunct="0">
              <a:spcBef>
                <a:spcPct val="0"/>
              </a:spcBef>
              <a:spcAft>
                <a:spcPct val="0"/>
              </a:spcAft>
              <a:defRPr/>
            </a:pPr>
            <a:endParaRPr lang="nl-NL" sz="2800">
              <a:solidFill>
                <a:srgbClr val="FFFFFF"/>
              </a:solidFill>
              <a:latin typeface="Arial" charset="0"/>
              <a:ea typeface="ＭＳ Ｐゴシック" charset="0"/>
            </a:endParaRPr>
          </a:p>
        </p:txBody>
      </p:sp>
      <p:sp>
        <p:nvSpPr>
          <p:cNvPr id="6" name="Text Box 13">
            <a:extLst>
              <a:ext uri="{FF2B5EF4-FFF2-40B4-BE49-F238E27FC236}">
                <a16:creationId xmlns:a16="http://schemas.microsoft.com/office/drawing/2014/main" id="{CC586CED-C79C-3037-3FC1-009CB66C751B}"/>
              </a:ext>
            </a:extLst>
          </p:cNvPr>
          <p:cNvSpPr txBox="1">
            <a:spLocks noChangeArrowheads="1"/>
          </p:cNvSpPr>
          <p:nvPr/>
        </p:nvSpPr>
        <p:spPr bwMode="auto">
          <a:xfrm>
            <a:off x="1676400" y="484533"/>
            <a:ext cx="9144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defRPr/>
            </a:pPr>
            <a:r>
              <a:rPr lang="de-DE" sz="3200" dirty="0">
                <a:solidFill>
                  <a:srgbClr val="FFFFFF"/>
                </a:solidFill>
                <a:cs typeface="Arial" charset="0"/>
              </a:rPr>
              <a:t>MCD and </a:t>
            </a:r>
            <a:r>
              <a:rPr lang="de-DE" sz="3200" dirty="0" err="1">
                <a:solidFill>
                  <a:srgbClr val="FFFFFF"/>
                </a:solidFill>
                <a:cs typeface="Arial" charset="0"/>
              </a:rPr>
              <a:t>ppFSGS</a:t>
            </a:r>
            <a:r>
              <a:rPr lang="de-DE" sz="3200" dirty="0">
                <a:solidFill>
                  <a:srgbClr val="FFFFFF"/>
                </a:solidFill>
                <a:cs typeface="Arial" charset="0"/>
              </a:rPr>
              <a:t>: </a:t>
            </a:r>
            <a:r>
              <a:rPr lang="de-DE" sz="3200" dirty="0" err="1">
                <a:solidFill>
                  <a:srgbClr val="FFFFFF"/>
                </a:solidFill>
                <a:cs typeface="Arial" charset="0"/>
              </a:rPr>
              <a:t>what</a:t>
            </a:r>
            <a:r>
              <a:rPr lang="de-DE" sz="3200" dirty="0">
                <a:solidFill>
                  <a:srgbClr val="FFFFFF"/>
                </a:solidFill>
                <a:cs typeface="Arial" charset="0"/>
              </a:rPr>
              <a:t> </a:t>
            </a:r>
            <a:r>
              <a:rPr lang="de-DE" sz="3200" dirty="0" err="1">
                <a:solidFill>
                  <a:srgbClr val="FFFFFF"/>
                </a:solidFill>
                <a:cs typeface="Arial" charset="0"/>
              </a:rPr>
              <a:t>is</a:t>
            </a:r>
            <a:r>
              <a:rPr lang="de-DE" sz="3200" dirty="0">
                <a:solidFill>
                  <a:srgbClr val="FFFFFF"/>
                </a:solidFill>
                <a:cs typeface="Arial" charset="0"/>
              </a:rPr>
              <a:t> on </a:t>
            </a:r>
            <a:r>
              <a:rPr lang="de-DE" sz="3200" dirty="0" err="1">
                <a:solidFill>
                  <a:srgbClr val="FFFFFF"/>
                </a:solidFill>
                <a:cs typeface="Arial" charset="0"/>
              </a:rPr>
              <a:t>the</a:t>
            </a:r>
            <a:r>
              <a:rPr lang="de-DE" sz="3200" dirty="0">
                <a:solidFill>
                  <a:srgbClr val="FFFFFF"/>
                </a:solidFill>
                <a:cs typeface="Arial" charset="0"/>
              </a:rPr>
              <a:t> </a:t>
            </a:r>
            <a:r>
              <a:rPr lang="de-DE" sz="3200" dirty="0" err="1">
                <a:solidFill>
                  <a:srgbClr val="FFFFFF"/>
                </a:solidFill>
                <a:cs typeface="Arial" charset="0"/>
              </a:rPr>
              <a:t>horizon</a:t>
            </a:r>
            <a:r>
              <a:rPr lang="de-DE" sz="3200" dirty="0">
                <a:solidFill>
                  <a:srgbClr val="FFFFFF"/>
                </a:solidFill>
                <a:cs typeface="Arial" charset="0"/>
              </a:rPr>
              <a:t>?</a:t>
            </a:r>
          </a:p>
        </p:txBody>
      </p:sp>
      <p:sp>
        <p:nvSpPr>
          <p:cNvPr id="3" name="Abgerundetes Rechteck 2">
            <a:extLst>
              <a:ext uri="{FF2B5EF4-FFF2-40B4-BE49-F238E27FC236}">
                <a16:creationId xmlns:a16="http://schemas.microsoft.com/office/drawing/2014/main" id="{4133F717-207B-38EF-9DB9-992BE9A7CA2D}"/>
              </a:ext>
            </a:extLst>
          </p:cNvPr>
          <p:cNvSpPr/>
          <p:nvPr/>
        </p:nvSpPr>
        <p:spPr>
          <a:xfrm>
            <a:off x="567159" y="1660870"/>
            <a:ext cx="3553428" cy="95105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0" i="0" u="none" strike="noStrike" dirty="0">
              <a:solidFill>
                <a:schemeClr val="bg1"/>
              </a:solidFill>
              <a:effectLst/>
              <a:latin typeface="-apple-system"/>
            </a:endParaRPr>
          </a:p>
          <a:p>
            <a:pPr algn="ctr"/>
            <a:r>
              <a:rPr lang="de-DE" sz="2400" b="0" i="0" u="none" strike="noStrike" dirty="0">
                <a:solidFill>
                  <a:schemeClr val="bg1"/>
                </a:solidFill>
                <a:effectLst/>
                <a:latin typeface="-apple-system"/>
              </a:rPr>
              <a:t>Targeting </a:t>
            </a:r>
            <a:r>
              <a:rPr lang="de-DE" sz="2400" b="0" i="0" u="none" strike="noStrike" dirty="0" err="1">
                <a:solidFill>
                  <a:schemeClr val="bg1"/>
                </a:solidFill>
                <a:effectLst/>
                <a:latin typeface="-apple-system"/>
              </a:rPr>
              <a:t>the</a:t>
            </a:r>
            <a:r>
              <a:rPr lang="de-DE" sz="2400" b="0" i="0" u="none" strike="noStrike" dirty="0">
                <a:solidFill>
                  <a:schemeClr val="bg1"/>
                </a:solidFill>
                <a:effectLst/>
                <a:latin typeface="-apple-system"/>
              </a:rPr>
              <a:t> </a:t>
            </a:r>
            <a:r>
              <a:rPr lang="de-DE" sz="2400" b="0" i="0" u="none" strike="noStrike" dirty="0" err="1">
                <a:solidFill>
                  <a:schemeClr val="bg1"/>
                </a:solidFill>
                <a:effectLst/>
                <a:latin typeface="-apple-system"/>
              </a:rPr>
              <a:t>permeability</a:t>
            </a:r>
            <a:r>
              <a:rPr lang="de-DE" sz="2400" b="0" i="0" u="none" strike="noStrike" dirty="0">
                <a:solidFill>
                  <a:schemeClr val="bg1"/>
                </a:solidFill>
                <a:effectLst/>
                <a:latin typeface="-apple-system"/>
              </a:rPr>
              <a:t> </a:t>
            </a:r>
            <a:r>
              <a:rPr lang="de-DE" sz="2400" b="0" i="0" u="none" strike="noStrike" dirty="0" err="1">
                <a:solidFill>
                  <a:schemeClr val="bg1"/>
                </a:solidFill>
                <a:effectLst/>
                <a:latin typeface="-apple-system"/>
              </a:rPr>
              <a:t>factor</a:t>
            </a:r>
            <a:r>
              <a:rPr lang="de-DE" sz="2400" b="0" i="0" u="none" strike="noStrike" dirty="0">
                <a:solidFill>
                  <a:schemeClr val="bg1"/>
                </a:solidFill>
                <a:effectLst/>
                <a:latin typeface="-apple-system"/>
              </a:rPr>
              <a:t>(s)</a:t>
            </a:r>
          </a:p>
          <a:p>
            <a:pPr algn="ctr"/>
            <a:endParaRPr lang="de-DE" dirty="0"/>
          </a:p>
        </p:txBody>
      </p:sp>
      <p:sp>
        <p:nvSpPr>
          <p:cNvPr id="8" name="Abgerundetes Rechteck 7">
            <a:extLst>
              <a:ext uri="{FF2B5EF4-FFF2-40B4-BE49-F238E27FC236}">
                <a16:creationId xmlns:a16="http://schemas.microsoft.com/office/drawing/2014/main" id="{9AA4153F-1BF5-803D-4211-0DBDDBB6016A}"/>
              </a:ext>
            </a:extLst>
          </p:cNvPr>
          <p:cNvSpPr/>
          <p:nvPr/>
        </p:nvSpPr>
        <p:spPr>
          <a:xfrm>
            <a:off x="567159" y="2843417"/>
            <a:ext cx="3553428" cy="95105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0" i="0" u="none" strike="noStrike" dirty="0">
              <a:solidFill>
                <a:schemeClr val="bg1"/>
              </a:solidFill>
              <a:effectLst/>
              <a:latin typeface="-apple-system"/>
            </a:endParaRPr>
          </a:p>
          <a:p>
            <a:pPr algn="ctr"/>
            <a:r>
              <a:rPr lang="de-DE" sz="2400" b="0" i="0" u="none" strike="noStrike" dirty="0" err="1">
                <a:solidFill>
                  <a:schemeClr val="bg1"/>
                </a:solidFill>
                <a:effectLst/>
                <a:latin typeface="-apple-system"/>
              </a:rPr>
              <a:t>Suppressing</a:t>
            </a:r>
            <a:r>
              <a:rPr lang="de-DE" sz="2400" b="0" i="0" u="none" strike="noStrike" dirty="0">
                <a:solidFill>
                  <a:schemeClr val="bg1"/>
                </a:solidFill>
                <a:effectLst/>
                <a:latin typeface="-apple-system"/>
              </a:rPr>
              <a:t> </a:t>
            </a:r>
            <a:r>
              <a:rPr lang="de-DE" sz="2400" b="0" i="0" u="none" strike="noStrike" dirty="0" err="1">
                <a:solidFill>
                  <a:schemeClr val="bg1"/>
                </a:solidFill>
                <a:effectLst/>
                <a:latin typeface="-apple-system"/>
              </a:rPr>
              <a:t>permeability</a:t>
            </a:r>
            <a:r>
              <a:rPr lang="de-DE" sz="2400" b="0" i="0" u="none" strike="noStrike" dirty="0">
                <a:solidFill>
                  <a:schemeClr val="bg1"/>
                </a:solidFill>
                <a:effectLst/>
                <a:latin typeface="-apple-system"/>
              </a:rPr>
              <a:t> </a:t>
            </a:r>
            <a:r>
              <a:rPr lang="de-DE" sz="2400" b="0" i="0" u="none" strike="noStrike" dirty="0" err="1">
                <a:solidFill>
                  <a:schemeClr val="bg1"/>
                </a:solidFill>
                <a:effectLst/>
                <a:latin typeface="-apple-system"/>
              </a:rPr>
              <a:t>factor</a:t>
            </a:r>
            <a:r>
              <a:rPr lang="de-DE" sz="2400" b="0" i="0" u="none" strike="noStrike" dirty="0">
                <a:solidFill>
                  <a:schemeClr val="bg1"/>
                </a:solidFill>
                <a:effectLst/>
                <a:latin typeface="-apple-system"/>
              </a:rPr>
              <a:t> </a:t>
            </a:r>
            <a:r>
              <a:rPr lang="de-DE" sz="2400" b="0" i="0" u="none" strike="noStrike" dirty="0" err="1">
                <a:solidFill>
                  <a:schemeClr val="bg1"/>
                </a:solidFill>
                <a:effectLst/>
                <a:latin typeface="-apple-system"/>
              </a:rPr>
              <a:t>formation</a:t>
            </a:r>
            <a:endParaRPr lang="de-DE" sz="2400" b="0" i="0" u="none" strike="noStrike" dirty="0">
              <a:solidFill>
                <a:schemeClr val="bg1"/>
              </a:solidFill>
              <a:effectLst/>
              <a:latin typeface="-apple-system"/>
            </a:endParaRPr>
          </a:p>
          <a:p>
            <a:pPr algn="ctr"/>
            <a:endParaRPr lang="de-DE" dirty="0"/>
          </a:p>
        </p:txBody>
      </p:sp>
      <p:sp>
        <p:nvSpPr>
          <p:cNvPr id="9" name="Abgerundetes Rechteck 8">
            <a:extLst>
              <a:ext uri="{FF2B5EF4-FFF2-40B4-BE49-F238E27FC236}">
                <a16:creationId xmlns:a16="http://schemas.microsoft.com/office/drawing/2014/main" id="{71F76429-5DCF-43CD-D1DE-85D18D55AA31}"/>
              </a:ext>
            </a:extLst>
          </p:cNvPr>
          <p:cNvSpPr/>
          <p:nvPr/>
        </p:nvSpPr>
        <p:spPr>
          <a:xfrm>
            <a:off x="567159" y="4025964"/>
            <a:ext cx="3553428" cy="95105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0" i="0" u="none" strike="noStrike" dirty="0">
              <a:solidFill>
                <a:schemeClr val="bg1"/>
              </a:solidFill>
              <a:effectLst/>
              <a:latin typeface="-apple-system"/>
            </a:endParaRPr>
          </a:p>
          <a:p>
            <a:pPr algn="ctr"/>
            <a:r>
              <a:rPr lang="de-DE" sz="2400" b="0" i="0" u="none" strike="noStrike" dirty="0">
                <a:solidFill>
                  <a:schemeClr val="bg1"/>
                </a:solidFill>
                <a:effectLst/>
                <a:latin typeface="-apple-system"/>
              </a:rPr>
              <a:t>Targeting </a:t>
            </a:r>
            <a:r>
              <a:rPr lang="de-DE" sz="2400" b="0" i="0" u="none" strike="noStrike" dirty="0" err="1">
                <a:solidFill>
                  <a:schemeClr val="bg1"/>
                </a:solidFill>
                <a:effectLst/>
                <a:latin typeface="-apple-system"/>
              </a:rPr>
              <a:t>haemodynamic</a:t>
            </a:r>
            <a:r>
              <a:rPr lang="de-DE" sz="2400" b="0" i="0" u="none" strike="noStrike" dirty="0">
                <a:solidFill>
                  <a:schemeClr val="bg1"/>
                </a:solidFill>
                <a:effectLst/>
                <a:latin typeface="-apple-system"/>
              </a:rPr>
              <a:t> </a:t>
            </a:r>
            <a:r>
              <a:rPr lang="de-DE" sz="2400" b="0" i="0" u="none" strike="noStrike" dirty="0" err="1">
                <a:solidFill>
                  <a:schemeClr val="bg1"/>
                </a:solidFill>
                <a:effectLst/>
                <a:latin typeface="-apple-system"/>
              </a:rPr>
              <a:t>abnormalities</a:t>
            </a:r>
            <a:endParaRPr lang="de-DE" sz="2400" b="0" i="0" u="none" strike="noStrike" dirty="0">
              <a:solidFill>
                <a:schemeClr val="bg1"/>
              </a:solidFill>
              <a:effectLst/>
              <a:latin typeface="-apple-system"/>
            </a:endParaRPr>
          </a:p>
          <a:p>
            <a:pPr algn="ctr"/>
            <a:endParaRPr lang="de-DE" dirty="0"/>
          </a:p>
        </p:txBody>
      </p:sp>
      <p:sp>
        <p:nvSpPr>
          <p:cNvPr id="10" name="Abgerundetes Rechteck 9">
            <a:extLst>
              <a:ext uri="{FF2B5EF4-FFF2-40B4-BE49-F238E27FC236}">
                <a16:creationId xmlns:a16="http://schemas.microsoft.com/office/drawing/2014/main" id="{38E4A19C-693E-190D-3157-623DE74752EF}"/>
              </a:ext>
            </a:extLst>
          </p:cNvPr>
          <p:cNvSpPr/>
          <p:nvPr/>
        </p:nvSpPr>
        <p:spPr>
          <a:xfrm>
            <a:off x="567159" y="5197130"/>
            <a:ext cx="3553428" cy="95105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0" i="0" u="none" strike="noStrike" dirty="0">
              <a:solidFill>
                <a:schemeClr val="bg1"/>
              </a:solidFill>
              <a:effectLst/>
              <a:latin typeface="-apple-system"/>
            </a:endParaRPr>
          </a:p>
          <a:p>
            <a:pPr algn="ctr"/>
            <a:r>
              <a:rPr lang="de-DE" sz="2400" b="0" i="0" u="none" strike="noStrike" dirty="0">
                <a:solidFill>
                  <a:schemeClr val="bg1"/>
                </a:solidFill>
                <a:effectLst/>
                <a:latin typeface="-apple-system"/>
              </a:rPr>
              <a:t>Targeting </a:t>
            </a:r>
            <a:r>
              <a:rPr lang="de-DE" sz="2400" b="0" i="0" u="none" strike="noStrike" dirty="0" err="1">
                <a:solidFill>
                  <a:schemeClr val="bg1"/>
                </a:solidFill>
                <a:effectLst/>
                <a:latin typeface="-apple-system"/>
              </a:rPr>
              <a:t>geneting</a:t>
            </a:r>
            <a:r>
              <a:rPr lang="de-DE" sz="2400" b="0" i="0" u="none" strike="noStrike" dirty="0">
                <a:solidFill>
                  <a:schemeClr val="bg1"/>
                </a:solidFill>
                <a:effectLst/>
                <a:latin typeface="-apple-system"/>
              </a:rPr>
              <a:t> </a:t>
            </a:r>
            <a:r>
              <a:rPr lang="de-DE" sz="2400" b="0" i="0" u="none" strike="noStrike" dirty="0" err="1">
                <a:solidFill>
                  <a:schemeClr val="bg1"/>
                </a:solidFill>
                <a:effectLst/>
                <a:latin typeface="-apple-system"/>
              </a:rPr>
              <a:t>mutations</a:t>
            </a:r>
            <a:endParaRPr lang="de-DE" sz="2400" b="0" i="0" u="none" strike="noStrike" dirty="0">
              <a:solidFill>
                <a:schemeClr val="bg1"/>
              </a:solidFill>
              <a:effectLst/>
              <a:latin typeface="-apple-system"/>
            </a:endParaRPr>
          </a:p>
          <a:p>
            <a:pPr algn="ctr"/>
            <a:endParaRPr lang="de-DE" dirty="0"/>
          </a:p>
        </p:txBody>
      </p:sp>
      <p:sp>
        <p:nvSpPr>
          <p:cNvPr id="11" name="Textfeld 10">
            <a:extLst>
              <a:ext uri="{FF2B5EF4-FFF2-40B4-BE49-F238E27FC236}">
                <a16:creationId xmlns:a16="http://schemas.microsoft.com/office/drawing/2014/main" id="{33C432E5-401D-D2C7-AC61-55D686B9654C}"/>
              </a:ext>
            </a:extLst>
          </p:cNvPr>
          <p:cNvSpPr txBox="1"/>
          <p:nvPr/>
        </p:nvSpPr>
        <p:spPr>
          <a:xfrm>
            <a:off x="9481457" y="6563706"/>
            <a:ext cx="2525486" cy="276999"/>
          </a:xfrm>
          <a:prstGeom prst="rect">
            <a:avLst/>
          </a:prstGeom>
          <a:noFill/>
        </p:spPr>
        <p:txBody>
          <a:bodyPr wrap="square" rtlCol="0">
            <a:spAutoFit/>
          </a:bodyPr>
          <a:lstStyle/>
          <a:p>
            <a:r>
              <a:rPr lang="de-DE" sz="1200" i="1" dirty="0">
                <a:effectLst/>
                <a:latin typeface="AdvOTa84cfff1.I"/>
              </a:rPr>
              <a:t>M de Cos et al. </a:t>
            </a:r>
            <a:r>
              <a:rPr lang="de-DE" sz="1200" i="1" dirty="0" err="1">
                <a:effectLst/>
                <a:latin typeface="AdvOTa84cfff1.I"/>
              </a:rPr>
              <a:t>Kidney</a:t>
            </a:r>
            <a:r>
              <a:rPr lang="de-DE" sz="1200" i="1" dirty="0">
                <a:effectLst/>
                <a:latin typeface="AdvOTa84cfff1.I"/>
              </a:rPr>
              <a:t> </a:t>
            </a:r>
            <a:r>
              <a:rPr lang="de-DE" sz="1200" i="1" dirty="0" err="1">
                <a:effectLst/>
                <a:latin typeface="AdvOTa84cfff1.I"/>
              </a:rPr>
              <a:t>Int</a:t>
            </a:r>
            <a:r>
              <a:rPr lang="de-DE" sz="1200" i="1" dirty="0">
                <a:effectLst/>
                <a:latin typeface="AdvOTa84cfff1.I"/>
              </a:rPr>
              <a:t> Rep </a:t>
            </a:r>
            <a:r>
              <a:rPr lang="de-DE" sz="1200" i="1" dirty="0">
                <a:effectLst/>
                <a:latin typeface="AdvOT0de51fd2"/>
              </a:rPr>
              <a:t>(2023)</a:t>
            </a:r>
            <a:endParaRPr lang="de-DE" sz="1200" i="1" dirty="0">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5BB9E555-AC23-8E05-D515-E22EF9E24DB0}"/>
              </a:ext>
            </a:extLst>
          </p:cNvPr>
          <p:cNvPicPr>
            <a:picLocks noChangeAspect="1"/>
          </p:cNvPicPr>
          <p:nvPr/>
        </p:nvPicPr>
        <p:blipFill>
          <a:blip r:embed="rId3"/>
          <a:stretch>
            <a:fillRect/>
          </a:stretch>
        </p:blipFill>
        <p:spPr>
          <a:xfrm>
            <a:off x="4245429" y="2028596"/>
            <a:ext cx="7837714" cy="3561426"/>
          </a:xfrm>
          <a:prstGeom prst="rect">
            <a:avLst/>
          </a:prstGeom>
        </p:spPr>
      </p:pic>
    </p:spTree>
    <p:extLst>
      <p:ext uri="{BB962C8B-B14F-4D97-AF65-F5344CB8AC3E}">
        <p14:creationId xmlns:p14="http://schemas.microsoft.com/office/powerpoint/2010/main" val="2246006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06066"/>
            <a:ext cx="1219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sz="3200" dirty="0">
                <a:solidFill>
                  <a:srgbClr val="FFFFFF"/>
                </a:solidFill>
                <a:cs typeface="Arial" charset="0"/>
              </a:rPr>
              <a:t>Patient #1</a:t>
            </a:r>
            <a:endParaRPr lang="de-DE" sz="2800" b="1" dirty="0">
              <a:solidFill>
                <a:srgbClr val="FFFFFF"/>
              </a:solidFill>
              <a:cs typeface="Arial" charset="0"/>
            </a:endParaRPr>
          </a:p>
        </p:txBody>
      </p:sp>
      <p:sp>
        <p:nvSpPr>
          <p:cNvPr id="5" name="Inhaltsplatzhalter 4">
            <a:extLst>
              <a:ext uri="{FF2B5EF4-FFF2-40B4-BE49-F238E27FC236}">
                <a16:creationId xmlns:a16="http://schemas.microsoft.com/office/drawing/2014/main" id="{1C936689-B832-3F50-26C3-068173737505}"/>
              </a:ext>
            </a:extLst>
          </p:cNvPr>
          <p:cNvSpPr>
            <a:spLocks noGrp="1"/>
          </p:cNvSpPr>
          <p:nvPr>
            <p:ph sz="half" idx="1"/>
          </p:nvPr>
        </p:nvSpPr>
        <p:spPr>
          <a:xfrm>
            <a:off x="228600" y="1654175"/>
            <a:ext cx="4844143" cy="4351338"/>
          </a:xfrm>
        </p:spPr>
        <p:txBody>
          <a:bodyPr>
            <a:normAutofit/>
          </a:bodyPr>
          <a:lstStyle/>
          <a:p>
            <a:r>
              <a:rPr lang="en-US" sz="2400" dirty="0">
                <a:latin typeface="Arial" panose="020B0604020202020204" pitchFamily="34" charset="0"/>
                <a:cs typeface="Arial" panose="020B0604020202020204" pitchFamily="34" charset="0"/>
              </a:rPr>
              <a:t>A Caucasian female, 23 years old with abrupt onset of full nephrotic syndrome:</a:t>
            </a:r>
          </a:p>
          <a:p>
            <a:pPr marL="0" indent="0">
              <a:buNone/>
            </a:pPr>
            <a:endParaRPr lang="en-US" sz="2400" dirty="0">
              <a:latin typeface="Arial" panose="020B0604020202020204" pitchFamily="34" charset="0"/>
              <a:cs typeface="Arial" panose="020B0604020202020204" pitchFamily="34" charset="0"/>
            </a:endParaRPr>
          </a:p>
          <a:p>
            <a:pPr lvl="1">
              <a:buFont typeface="Wingdings" pitchFamily="2" charset="2"/>
              <a:buChar char="ü"/>
            </a:pPr>
            <a:r>
              <a:rPr lang="en-US" sz="2000" dirty="0">
                <a:latin typeface="Arial" panose="020B0604020202020204" pitchFamily="34" charset="0"/>
                <a:cs typeface="Arial" panose="020B0604020202020204" pitchFamily="34" charset="0"/>
              </a:rPr>
              <a:t> approx.  10 kg increase  in body weight</a:t>
            </a:r>
          </a:p>
          <a:p>
            <a:pPr lvl="1">
              <a:buFont typeface="Wingdings" pitchFamily="2" charset="2"/>
              <a:buChar char="ü"/>
            </a:pPr>
            <a:r>
              <a:rPr lang="en-US" sz="2000" dirty="0">
                <a:latin typeface="Arial" panose="020B0604020202020204" pitchFamily="34" charset="0"/>
                <a:cs typeface="Arial" panose="020B0604020202020204" pitchFamily="34" charset="0"/>
              </a:rPr>
              <a:t> 24h urine protein 12g/day</a:t>
            </a:r>
          </a:p>
          <a:p>
            <a:pPr lvl="1" fontAlgn="base">
              <a:spcBef>
                <a:spcPct val="50000"/>
              </a:spcBef>
              <a:spcAft>
                <a:spcPct val="0"/>
              </a:spcAft>
              <a:buFont typeface="Wingdings" pitchFamily="2" charset="2"/>
              <a:buChar char="ü"/>
              <a:defRPr/>
            </a:pPr>
            <a:r>
              <a:rPr lang="en-US" sz="2000" dirty="0">
                <a:solidFill>
                  <a:srgbClr val="000000"/>
                </a:solidFill>
                <a:latin typeface="Arial" panose="020B0604020202020204" pitchFamily="34" charset="0"/>
                <a:ea typeface="ＭＳ Ｐゴシック" charset="0"/>
                <a:cs typeface="Arial" panose="020B0604020202020204" pitchFamily="34" charset="0"/>
              </a:rPr>
              <a:t> Total protein 38 g/l 		</a:t>
            </a:r>
          </a:p>
          <a:p>
            <a:pPr lvl="1" fontAlgn="base">
              <a:spcBef>
                <a:spcPct val="50000"/>
              </a:spcBef>
              <a:spcAft>
                <a:spcPct val="0"/>
              </a:spcAft>
              <a:buFont typeface="Wingdings" pitchFamily="2" charset="2"/>
              <a:buChar char="ü"/>
              <a:defRPr/>
            </a:pPr>
            <a:r>
              <a:rPr lang="en-US" sz="2000" dirty="0">
                <a:solidFill>
                  <a:srgbClr val="000000"/>
                </a:solidFill>
                <a:latin typeface="Arial" panose="020B0604020202020204" pitchFamily="34" charset="0"/>
                <a:ea typeface="ＭＳ Ｐゴシック" charset="0"/>
                <a:cs typeface="Arial" panose="020B0604020202020204" pitchFamily="34" charset="0"/>
              </a:rPr>
              <a:t> Serum Albumin 15 g/l </a:t>
            </a:r>
            <a:r>
              <a:rPr lang="en-US" dirty="0">
                <a:solidFill>
                  <a:srgbClr val="000000"/>
                </a:solidFill>
                <a:latin typeface="Arial" panose="020B0604020202020204" pitchFamily="34" charset="0"/>
                <a:ea typeface="ＭＳ Ｐゴシック" charset="0"/>
                <a:cs typeface="Arial" panose="020B0604020202020204" pitchFamily="34" charset="0"/>
              </a:rPr>
              <a:t>			</a:t>
            </a:r>
          </a:p>
          <a:p>
            <a:pPr marL="0" indent="0">
              <a:buNone/>
            </a:pPr>
            <a:endParaRPr lang="en-US" sz="2400" dirty="0"/>
          </a:p>
        </p:txBody>
      </p:sp>
      <p:sp>
        <p:nvSpPr>
          <p:cNvPr id="7" name="Inhaltsplatzhalter 6">
            <a:extLst>
              <a:ext uri="{FF2B5EF4-FFF2-40B4-BE49-F238E27FC236}">
                <a16:creationId xmlns:a16="http://schemas.microsoft.com/office/drawing/2014/main" id="{F4B70911-A736-B879-E1EF-1E48BCB5ACFC}"/>
              </a:ext>
            </a:extLst>
          </p:cNvPr>
          <p:cNvSpPr>
            <a:spLocks noGrp="1"/>
          </p:cNvSpPr>
          <p:nvPr>
            <p:ph sz="half" idx="2"/>
          </p:nvPr>
        </p:nvSpPr>
        <p:spPr>
          <a:xfrm>
            <a:off x="5501870" y="4512920"/>
            <a:ext cx="6277380" cy="2106626"/>
          </a:xfrm>
        </p:spPr>
        <p:txBody>
          <a:bodyPr>
            <a:normAutofit/>
          </a:bodyPr>
          <a:lstStyle/>
          <a:p>
            <a:pPr marL="0" indent="0" algn="just" fontAlgn="base">
              <a:spcBef>
                <a:spcPct val="50000"/>
              </a:spcBef>
              <a:spcAft>
                <a:spcPct val="0"/>
              </a:spcAft>
              <a:buNone/>
              <a:defRPr/>
            </a:pPr>
            <a:r>
              <a:rPr lang="en-US" sz="2400" b="1" dirty="0">
                <a:solidFill>
                  <a:srgbClr val="000000"/>
                </a:solidFill>
                <a:latin typeface="Arial" charset="0"/>
                <a:ea typeface="ＭＳ Ｐゴシック" charset="0"/>
              </a:rPr>
              <a:t>LM: </a:t>
            </a:r>
            <a:r>
              <a:rPr lang="en-US" sz="2400" dirty="0">
                <a:solidFill>
                  <a:srgbClr val="000000"/>
                </a:solidFill>
                <a:latin typeface="Arial" charset="0"/>
                <a:ea typeface="ＭＳ Ｐゴシック" charset="0"/>
              </a:rPr>
              <a:t>21 Glomeruli. 1 globally sclerotic  and 5 FSGS. Diffuse and severe tubular  degenerative changes. No interstitial fibrosis</a:t>
            </a:r>
          </a:p>
          <a:p>
            <a:pPr marL="0" indent="0" algn="just" fontAlgn="base">
              <a:spcBef>
                <a:spcPct val="50000"/>
              </a:spcBef>
              <a:spcAft>
                <a:spcPct val="0"/>
              </a:spcAft>
              <a:buNone/>
              <a:defRPr/>
            </a:pPr>
            <a:r>
              <a:rPr lang="en-US" sz="2400" b="1" dirty="0">
                <a:solidFill>
                  <a:srgbClr val="000000"/>
                </a:solidFill>
                <a:latin typeface="Arial" charset="0"/>
                <a:ea typeface="ＭＳ Ｐゴシック" charset="0"/>
              </a:rPr>
              <a:t>EM: </a:t>
            </a:r>
            <a:r>
              <a:rPr lang="en-US" sz="2400" dirty="0">
                <a:solidFill>
                  <a:srgbClr val="000000"/>
                </a:solidFill>
                <a:latin typeface="Arial" charset="0"/>
                <a:ea typeface="ＭＳ Ｐゴシック" charset="0"/>
              </a:rPr>
              <a:t>complete FPE</a:t>
            </a:r>
          </a:p>
          <a:p>
            <a:pPr algn="just"/>
            <a:endParaRPr lang="en-US" dirty="0"/>
          </a:p>
        </p:txBody>
      </p:sp>
      <p:pic>
        <p:nvPicPr>
          <p:cNvPr id="3" name="Picture 2">
            <a:extLst>
              <a:ext uri="{FF2B5EF4-FFF2-40B4-BE49-F238E27FC236}">
                <a16:creationId xmlns:a16="http://schemas.microsoft.com/office/drawing/2014/main" id="{4F03CC63-0C71-6D74-7ED1-21CEE5998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23951"/>
            <a:ext cx="3279122" cy="241752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8D70A3B3-1864-3FDC-6F74-B099360AF737}"/>
              </a:ext>
            </a:extLst>
          </p:cNvPr>
          <p:cNvPicPr>
            <a:picLocks noChangeAspect="1"/>
          </p:cNvPicPr>
          <p:nvPr/>
        </p:nvPicPr>
        <p:blipFill>
          <a:blip r:embed="rId4"/>
          <a:stretch>
            <a:fillRect/>
          </a:stretch>
        </p:blipFill>
        <p:spPr>
          <a:xfrm>
            <a:off x="8749194" y="1730400"/>
            <a:ext cx="3405978" cy="2417530"/>
          </a:xfrm>
          <a:prstGeom prst="rect">
            <a:avLst/>
          </a:prstGeom>
        </p:spPr>
      </p:pic>
    </p:spTree>
    <p:extLst>
      <p:ext uri="{BB962C8B-B14F-4D97-AF65-F5344CB8AC3E}">
        <p14:creationId xmlns:p14="http://schemas.microsoft.com/office/powerpoint/2010/main" val="88190553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ChangeArrowheads="1"/>
          </p:cNvSpPr>
          <p:nvPr/>
        </p:nvSpPr>
        <p:spPr bwMode="auto">
          <a:xfrm>
            <a:off x="0" y="0"/>
            <a:ext cx="12154446" cy="1176338"/>
          </a:xfrm>
          <a:prstGeom prst="rect">
            <a:avLst/>
          </a:prstGeom>
          <a:gradFill rotWithShape="1">
            <a:gsLst>
              <a:gs pos="0">
                <a:srgbClr val="000080"/>
              </a:gs>
              <a:gs pos="50000">
                <a:srgbClr val="00003B"/>
              </a:gs>
              <a:gs pos="100000">
                <a:srgbClr val="000080"/>
              </a:gs>
            </a:gsLst>
            <a:lin ang="5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algn="ctr" eaLnBrk="0" hangingPunct="0"/>
            <a:endParaRPr lang="nl-NL">
              <a:solidFill>
                <a:srgbClr val="FFFFFF"/>
              </a:solidFill>
            </a:endParaRPr>
          </a:p>
        </p:txBody>
      </p:sp>
      <p:sp>
        <p:nvSpPr>
          <p:cNvPr id="888835" name="Rectangle 3"/>
          <p:cNvSpPr>
            <a:spLocks noChangeArrowheads="1"/>
          </p:cNvSpPr>
          <p:nvPr/>
        </p:nvSpPr>
        <p:spPr bwMode="auto">
          <a:xfrm>
            <a:off x="203372" y="228600"/>
            <a:ext cx="11809951" cy="646331"/>
          </a:xfrm>
          <a:prstGeom prst="rect">
            <a:avLst/>
          </a:prstGeom>
          <a:noFill/>
          <a:ln>
            <a:noFill/>
          </a:ln>
          <a:effectLst>
            <a:outerShdw dist="29783" dir="3885598"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fontAlgn="base">
              <a:spcBef>
                <a:spcPct val="0"/>
              </a:spcBef>
              <a:spcAft>
                <a:spcPct val="0"/>
              </a:spcAft>
              <a:defRPr/>
            </a:pPr>
            <a:r>
              <a:rPr lang="de-DE" sz="3600" dirty="0" err="1">
                <a:solidFill>
                  <a:srgbClr val="FFFFFF"/>
                </a:solidFill>
                <a:cs typeface="Arial" charset="0"/>
              </a:rPr>
              <a:t>What</a:t>
            </a:r>
            <a:r>
              <a:rPr lang="de-DE" sz="3600" dirty="0">
                <a:solidFill>
                  <a:srgbClr val="FFFFFF"/>
                </a:solidFill>
                <a:cs typeface="Arial" charset="0"/>
              </a:rPr>
              <a:t> </a:t>
            </a:r>
            <a:r>
              <a:rPr lang="de-DE" sz="3600" dirty="0" err="1">
                <a:solidFill>
                  <a:srgbClr val="FFFFFF"/>
                </a:solidFill>
                <a:cs typeface="Arial" charset="0"/>
              </a:rPr>
              <a:t>is</a:t>
            </a:r>
            <a:r>
              <a:rPr lang="de-DE" sz="3600" dirty="0">
                <a:solidFill>
                  <a:srgbClr val="FFFFFF"/>
                </a:solidFill>
                <a:cs typeface="Arial" charset="0"/>
              </a:rPr>
              <a:t> on </a:t>
            </a:r>
            <a:r>
              <a:rPr lang="de-DE" sz="3600" dirty="0" err="1">
                <a:solidFill>
                  <a:srgbClr val="FFFFFF"/>
                </a:solidFill>
                <a:cs typeface="Arial" charset="0"/>
              </a:rPr>
              <a:t>the</a:t>
            </a:r>
            <a:r>
              <a:rPr lang="de-DE" sz="3600" dirty="0">
                <a:solidFill>
                  <a:srgbClr val="FFFFFF"/>
                </a:solidFill>
                <a:cs typeface="Arial" charset="0"/>
              </a:rPr>
              <a:t> </a:t>
            </a:r>
            <a:r>
              <a:rPr lang="de-DE" sz="3600" dirty="0" err="1">
                <a:solidFill>
                  <a:srgbClr val="FFFFFF"/>
                </a:solidFill>
                <a:cs typeface="Arial" charset="0"/>
              </a:rPr>
              <a:t>horizon</a:t>
            </a:r>
            <a:r>
              <a:rPr lang="de-DE" sz="3600" dirty="0">
                <a:solidFill>
                  <a:srgbClr val="FFFFFF"/>
                </a:solidFill>
                <a:cs typeface="Arial" charset="0"/>
              </a:rPr>
              <a:t>? GR </a:t>
            </a:r>
            <a:r>
              <a:rPr lang="de-DE" sz="3600" dirty="0" err="1">
                <a:solidFill>
                  <a:srgbClr val="FFFFFF"/>
                </a:solidFill>
                <a:cs typeface="Arial" charset="0"/>
              </a:rPr>
              <a:t>inhibition</a:t>
            </a:r>
            <a:r>
              <a:rPr lang="de-DE" sz="3600" dirty="0">
                <a:solidFill>
                  <a:srgbClr val="FFFFFF"/>
                </a:solidFill>
                <a:cs typeface="Arial" charset="0"/>
              </a:rPr>
              <a:t> in </a:t>
            </a:r>
            <a:r>
              <a:rPr lang="de-DE" sz="3600" dirty="0" err="1">
                <a:solidFill>
                  <a:srgbClr val="FFFFFF"/>
                </a:solidFill>
                <a:cs typeface="Arial" charset="0"/>
              </a:rPr>
              <a:t>nephrotic</a:t>
            </a:r>
            <a:r>
              <a:rPr lang="de-DE" sz="3600" dirty="0">
                <a:solidFill>
                  <a:srgbClr val="FFFFFF"/>
                </a:solidFill>
                <a:cs typeface="Arial" charset="0"/>
              </a:rPr>
              <a:t> </a:t>
            </a:r>
            <a:r>
              <a:rPr lang="de-DE" sz="3600" dirty="0" err="1">
                <a:solidFill>
                  <a:srgbClr val="FFFFFF"/>
                </a:solidFill>
                <a:cs typeface="Arial" charset="0"/>
              </a:rPr>
              <a:t>syndrome</a:t>
            </a:r>
            <a:endParaRPr lang="de-DE" sz="3600" dirty="0">
              <a:solidFill>
                <a:srgbClr val="FFFFFF"/>
              </a:solidFill>
              <a:cs typeface="Arial" charset="0"/>
            </a:endParaRPr>
          </a:p>
        </p:txBody>
      </p:sp>
      <p:sp>
        <p:nvSpPr>
          <p:cNvPr id="888838" name="Titel 1"/>
          <p:cNvSpPr txBox="1">
            <a:spLocks/>
          </p:cNvSpPr>
          <p:nvPr/>
        </p:nvSpPr>
        <p:spPr bwMode="auto">
          <a:xfrm>
            <a:off x="1162724" y="5437757"/>
            <a:ext cx="4186237"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lgn="ctr" defTabSz="457200" eaLnBrk="0" hangingPunct="0">
              <a:defRPr sz="2800">
                <a:solidFill>
                  <a:schemeClr val="bg1"/>
                </a:solidFill>
                <a:latin typeface="Arial" charset="0"/>
                <a:ea typeface="ＭＳ Ｐゴシック" charset="0"/>
                <a:cs typeface="ＭＳ Ｐゴシック" charset="0"/>
              </a:defRPr>
            </a:lvl1pPr>
            <a:lvl2pPr marL="742950" indent="-285750" algn="ctr" defTabSz="457200" eaLnBrk="0" hangingPunct="0">
              <a:defRPr sz="2800">
                <a:solidFill>
                  <a:schemeClr val="bg1"/>
                </a:solidFill>
                <a:latin typeface="Arial" charset="0"/>
                <a:ea typeface="ＭＳ Ｐゴシック" charset="0"/>
              </a:defRPr>
            </a:lvl2pPr>
            <a:lvl3pPr marL="1143000" indent="-228600" algn="ctr" defTabSz="457200" eaLnBrk="0" hangingPunct="0">
              <a:defRPr sz="2800">
                <a:solidFill>
                  <a:schemeClr val="bg1"/>
                </a:solidFill>
                <a:latin typeface="Arial" charset="0"/>
                <a:ea typeface="ＭＳ Ｐゴシック" charset="0"/>
              </a:defRPr>
            </a:lvl3pPr>
            <a:lvl4pPr marL="1600200" indent="-228600" algn="ctr" defTabSz="457200" eaLnBrk="0" hangingPunct="0">
              <a:defRPr sz="2800">
                <a:solidFill>
                  <a:schemeClr val="bg1"/>
                </a:solidFill>
                <a:latin typeface="Arial" charset="0"/>
                <a:ea typeface="ＭＳ Ｐゴシック" charset="0"/>
              </a:defRPr>
            </a:lvl4pPr>
            <a:lvl5pPr marL="2057400" indent="-228600" algn="ctr" defTabSz="457200" eaLnBrk="0" hangingPunct="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lgn="l"/>
            <a:r>
              <a:rPr lang="en-US" sz="3200" dirty="0">
                <a:solidFill>
                  <a:srgbClr val="FF0000"/>
                </a:solidFill>
                <a:ea typeface="MS PGothic" charset="0"/>
                <a:cs typeface="MS PGothic" charset="0"/>
              </a:rPr>
              <a:t>LKIV</a:t>
            </a:r>
            <a:r>
              <a:rPr lang="en-US" sz="3200" dirty="0">
                <a:solidFill>
                  <a:srgbClr val="FFFFFF"/>
                </a:solidFill>
                <a:ea typeface="MS PGothic" charset="0"/>
                <a:cs typeface="MS PGothic" charset="0"/>
              </a:rPr>
              <a:t>/</a:t>
            </a:r>
            <a:r>
              <a:rPr lang="en-US" sz="3200" dirty="0" err="1">
                <a:solidFill>
                  <a:srgbClr val="99FF33"/>
                </a:solidFill>
                <a:ea typeface="MS PGothic" charset="0"/>
                <a:cs typeface="MS PGothic" charset="0"/>
              </a:rPr>
              <a:t>synaptopodin</a:t>
            </a:r>
            <a:r>
              <a:rPr lang="en-US" sz="3200" dirty="0">
                <a:solidFill>
                  <a:srgbClr val="FFFFFF"/>
                </a:solidFill>
                <a:ea typeface="MS PGothic" charset="0"/>
                <a:cs typeface="MS PGothic" charset="0"/>
              </a:rPr>
              <a:t>/</a:t>
            </a:r>
            <a:r>
              <a:rPr lang="en-US" sz="3200" dirty="0">
                <a:solidFill>
                  <a:srgbClr val="FD00FC"/>
                </a:solidFill>
                <a:ea typeface="MS PGothic" charset="0"/>
                <a:cs typeface="MS PGothic" charset="0"/>
              </a:rPr>
              <a:t>GR</a:t>
            </a:r>
          </a:p>
        </p:txBody>
      </p:sp>
      <p:sp>
        <p:nvSpPr>
          <p:cNvPr id="16" name="TextBox 15"/>
          <p:cNvSpPr txBox="1">
            <a:spLocks noChangeArrowheads="1"/>
          </p:cNvSpPr>
          <p:nvPr/>
        </p:nvSpPr>
        <p:spPr bwMode="auto">
          <a:xfrm>
            <a:off x="2971800" y="1227138"/>
            <a:ext cx="2089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defTabSz="457200" eaLnBrk="0" hangingPunct="0">
              <a:defRPr sz="2800">
                <a:solidFill>
                  <a:schemeClr val="bg1"/>
                </a:solidFill>
                <a:latin typeface="Arial" charset="0"/>
                <a:ea typeface="ＭＳ Ｐゴシック" charset="0"/>
                <a:cs typeface="ＭＳ Ｐゴシック" charset="0"/>
              </a:defRPr>
            </a:lvl1pPr>
            <a:lvl2pPr marL="742950" indent="-285750" algn="ctr" defTabSz="457200" eaLnBrk="0" hangingPunct="0">
              <a:defRPr sz="2800">
                <a:solidFill>
                  <a:schemeClr val="bg1"/>
                </a:solidFill>
                <a:latin typeface="Arial" charset="0"/>
                <a:ea typeface="ＭＳ Ｐゴシック" charset="0"/>
              </a:defRPr>
            </a:lvl2pPr>
            <a:lvl3pPr marL="1143000" indent="-228600" algn="ctr" defTabSz="457200" eaLnBrk="0" hangingPunct="0">
              <a:defRPr sz="2800">
                <a:solidFill>
                  <a:schemeClr val="bg1"/>
                </a:solidFill>
                <a:latin typeface="Arial" charset="0"/>
                <a:ea typeface="ＭＳ Ｐゴシック" charset="0"/>
              </a:defRPr>
            </a:lvl3pPr>
            <a:lvl4pPr marL="1600200" indent="-228600" algn="ctr" defTabSz="457200" eaLnBrk="0" hangingPunct="0">
              <a:defRPr sz="2800">
                <a:solidFill>
                  <a:schemeClr val="bg1"/>
                </a:solidFill>
                <a:latin typeface="Arial" charset="0"/>
                <a:ea typeface="ＭＳ Ｐゴシック" charset="0"/>
              </a:defRPr>
            </a:lvl4pPr>
            <a:lvl5pPr marL="2057400" indent="-228600" algn="ctr" defTabSz="457200" eaLnBrk="0" hangingPunct="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lgn="l" eaLnBrk="1" hangingPunct="1"/>
            <a:r>
              <a:rPr lang="en-US" b="1">
                <a:solidFill>
                  <a:srgbClr val="FFFFFF"/>
                </a:solidFill>
                <a:ea typeface="MS PGothic" charset="0"/>
                <a:cs typeface="MS PGothic" charset="0"/>
              </a:rPr>
              <a:t>wild-type</a:t>
            </a:r>
          </a:p>
        </p:txBody>
      </p:sp>
      <p:pic>
        <p:nvPicPr>
          <p:cNvPr id="3" name="Picture 2" descr="Overlay_Image_CH4 33 cut.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372" y="2561312"/>
            <a:ext cx="2928957" cy="2818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descr="Overlay_Image_CH3 merge cut.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3243" y="2561312"/>
            <a:ext cx="2928957" cy="2818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a:spLocks noChangeArrowheads="1"/>
          </p:cNvSpPr>
          <p:nvPr/>
        </p:nvSpPr>
        <p:spPr bwMode="auto">
          <a:xfrm>
            <a:off x="3166056" y="2561312"/>
            <a:ext cx="331471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ctr" defTabSz="457200" eaLnBrk="0" hangingPunct="0">
              <a:defRPr sz="2800">
                <a:solidFill>
                  <a:schemeClr val="bg1"/>
                </a:solidFill>
                <a:latin typeface="Arial" charset="0"/>
                <a:ea typeface="ＭＳ Ｐゴシック" charset="0"/>
                <a:cs typeface="ＭＳ Ｐゴシック" charset="0"/>
              </a:defRPr>
            </a:lvl1pPr>
            <a:lvl2pPr marL="742950" indent="-285750" algn="ctr" defTabSz="457200" eaLnBrk="0" hangingPunct="0">
              <a:defRPr sz="2800">
                <a:solidFill>
                  <a:schemeClr val="bg1"/>
                </a:solidFill>
                <a:latin typeface="Arial" charset="0"/>
                <a:ea typeface="ＭＳ Ｐゴシック" charset="0"/>
              </a:defRPr>
            </a:lvl2pPr>
            <a:lvl3pPr marL="1143000" indent="-228600" algn="ctr" defTabSz="457200" eaLnBrk="0" hangingPunct="0">
              <a:defRPr sz="2800">
                <a:solidFill>
                  <a:schemeClr val="bg1"/>
                </a:solidFill>
                <a:latin typeface="Arial" charset="0"/>
                <a:ea typeface="ＭＳ Ｐゴシック" charset="0"/>
              </a:defRPr>
            </a:lvl3pPr>
            <a:lvl4pPr marL="1600200" indent="-228600" algn="ctr" defTabSz="457200" eaLnBrk="0" hangingPunct="0">
              <a:defRPr sz="2800">
                <a:solidFill>
                  <a:schemeClr val="bg1"/>
                </a:solidFill>
                <a:latin typeface="Arial" charset="0"/>
                <a:ea typeface="ＭＳ Ｐゴシック" charset="0"/>
              </a:defRPr>
            </a:lvl4pPr>
            <a:lvl5pPr marL="2057400" indent="-228600" algn="ctr" defTabSz="457200" eaLnBrk="0" hangingPunct="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lgn="l" eaLnBrk="1" hangingPunct="1"/>
            <a:r>
              <a:rPr lang="en-US" dirty="0">
                <a:ea typeface="MS PGothic" charset="0"/>
                <a:cs typeface="MS PGothic" charset="0"/>
              </a:rPr>
              <a:t>Pax8Cre/</a:t>
            </a:r>
            <a:r>
              <a:rPr lang="en-US" dirty="0" err="1">
                <a:ea typeface="MS PGothic" charset="0"/>
                <a:cs typeface="MS PGothic" charset="0"/>
              </a:rPr>
              <a:t>GR</a:t>
            </a:r>
            <a:r>
              <a:rPr lang="en-US" baseline="30000" dirty="0" err="1">
                <a:ea typeface="MS PGothic" charset="0"/>
                <a:cs typeface="MS PGothic" charset="0"/>
              </a:rPr>
              <a:t>flox</a:t>
            </a:r>
            <a:r>
              <a:rPr lang="en-US" baseline="30000" dirty="0">
                <a:ea typeface="MS PGothic" charset="0"/>
                <a:cs typeface="MS PGothic" charset="0"/>
              </a:rPr>
              <a:t>/</a:t>
            </a:r>
            <a:r>
              <a:rPr lang="en-US" baseline="30000" dirty="0" err="1">
                <a:ea typeface="MS PGothic" charset="0"/>
                <a:cs typeface="MS PGothic" charset="0"/>
              </a:rPr>
              <a:t>flox</a:t>
            </a:r>
            <a:endParaRPr lang="en-US" dirty="0">
              <a:ea typeface="MS PGothic" charset="0"/>
              <a:cs typeface="MS PGothic" charset="0"/>
            </a:endParaRPr>
          </a:p>
        </p:txBody>
      </p:sp>
      <p:sp>
        <p:nvSpPr>
          <p:cNvPr id="22" name="Titel 1"/>
          <p:cNvSpPr txBox="1">
            <a:spLocks/>
          </p:cNvSpPr>
          <p:nvPr/>
        </p:nvSpPr>
        <p:spPr bwMode="auto">
          <a:xfrm>
            <a:off x="7968209" y="6525345"/>
            <a:ext cx="4186237"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lgn="ctr" defTabSz="457200" eaLnBrk="0" hangingPunct="0">
              <a:defRPr sz="2800">
                <a:solidFill>
                  <a:schemeClr val="bg1"/>
                </a:solidFill>
                <a:latin typeface="Arial" charset="0"/>
                <a:ea typeface="ＭＳ Ｐゴシック" charset="0"/>
                <a:cs typeface="ＭＳ Ｐゴシック" charset="0"/>
              </a:defRPr>
            </a:lvl1pPr>
            <a:lvl2pPr marL="742950" indent="-285750" algn="ctr" defTabSz="457200" eaLnBrk="0" hangingPunct="0">
              <a:defRPr sz="2800">
                <a:solidFill>
                  <a:schemeClr val="bg1"/>
                </a:solidFill>
                <a:latin typeface="Arial" charset="0"/>
                <a:ea typeface="ＭＳ Ｐゴシック" charset="0"/>
              </a:defRPr>
            </a:lvl2pPr>
            <a:lvl3pPr marL="1143000" indent="-228600" algn="ctr" defTabSz="457200" eaLnBrk="0" hangingPunct="0">
              <a:defRPr sz="2800">
                <a:solidFill>
                  <a:schemeClr val="bg1"/>
                </a:solidFill>
                <a:latin typeface="Arial" charset="0"/>
                <a:ea typeface="ＭＳ Ｐゴシック" charset="0"/>
              </a:defRPr>
            </a:lvl3pPr>
            <a:lvl4pPr marL="1600200" indent="-228600" algn="ctr" defTabSz="457200" eaLnBrk="0" hangingPunct="0">
              <a:defRPr sz="2800">
                <a:solidFill>
                  <a:schemeClr val="bg1"/>
                </a:solidFill>
                <a:latin typeface="Arial" charset="0"/>
                <a:ea typeface="ＭＳ Ｐゴシック" charset="0"/>
              </a:defRPr>
            </a:lvl4pPr>
            <a:lvl5pPr marL="2057400" indent="-228600" algn="ctr" defTabSz="457200" eaLnBrk="0" hangingPunct="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lgn="l"/>
            <a:r>
              <a:rPr lang="en-US" sz="2000" i="1" dirty="0">
                <a:ea typeface="MS PGothic" charset="0"/>
                <a:cs typeface="MS PGothic" charset="0"/>
              </a:rPr>
              <a:t>Kuppe et. al in revision</a:t>
            </a:r>
          </a:p>
        </p:txBody>
      </p:sp>
      <p:grpSp>
        <p:nvGrpSpPr>
          <p:cNvPr id="17" name="Gruppieren 16">
            <a:extLst>
              <a:ext uri="{FF2B5EF4-FFF2-40B4-BE49-F238E27FC236}">
                <a16:creationId xmlns:a16="http://schemas.microsoft.com/office/drawing/2014/main" id="{19EDEEB6-35EA-D6E8-B101-D27C61B49EB9}"/>
              </a:ext>
            </a:extLst>
          </p:cNvPr>
          <p:cNvGrpSpPr/>
          <p:nvPr/>
        </p:nvGrpSpPr>
        <p:grpSpPr>
          <a:xfrm>
            <a:off x="6990128" y="1707838"/>
            <a:ext cx="4139089" cy="4131261"/>
            <a:chOff x="265736" y="1365970"/>
            <a:chExt cx="4139089" cy="4131261"/>
          </a:xfrm>
        </p:grpSpPr>
        <p:sp>
          <p:nvSpPr>
            <p:cNvPr id="20" name="Rechteck 19">
              <a:extLst>
                <a:ext uri="{FF2B5EF4-FFF2-40B4-BE49-F238E27FC236}">
                  <a16:creationId xmlns:a16="http://schemas.microsoft.com/office/drawing/2014/main" id="{B30C2BB4-566E-6BEF-BE2E-93A91B81C366}"/>
                </a:ext>
              </a:extLst>
            </p:cNvPr>
            <p:cNvSpPr/>
            <p:nvPr/>
          </p:nvSpPr>
          <p:spPr>
            <a:xfrm>
              <a:off x="265736" y="1365970"/>
              <a:ext cx="4139089" cy="41312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Bild 5">
              <a:extLst>
                <a:ext uri="{FF2B5EF4-FFF2-40B4-BE49-F238E27FC236}">
                  <a16:creationId xmlns:a16="http://schemas.microsoft.com/office/drawing/2014/main" id="{D0AD5168-4E02-EA9E-0560-968AE394A087}"/>
                </a:ext>
              </a:extLst>
            </p:cNvPr>
            <p:cNvPicPr>
              <a:picLocks noChangeAspect="1"/>
            </p:cNvPicPr>
            <p:nvPr/>
          </p:nvPicPr>
          <p:blipFill>
            <a:blip r:embed="rId5"/>
            <a:stretch>
              <a:fillRect/>
            </a:stretch>
          </p:blipFill>
          <p:spPr>
            <a:xfrm>
              <a:off x="312994" y="1828298"/>
              <a:ext cx="945563" cy="1097451"/>
            </a:xfrm>
            <a:prstGeom prst="rect">
              <a:avLst/>
            </a:prstGeom>
          </p:spPr>
        </p:pic>
      </p:grpSp>
      <p:pic>
        <p:nvPicPr>
          <p:cNvPr id="24" name="Inhaltsplatzhalter 6">
            <a:extLst>
              <a:ext uri="{FF2B5EF4-FFF2-40B4-BE49-F238E27FC236}">
                <a16:creationId xmlns:a16="http://schemas.microsoft.com/office/drawing/2014/main" id="{C999A43F-F607-1399-C313-949CCEBE08FA}"/>
              </a:ext>
            </a:extLst>
          </p:cNvPr>
          <p:cNvPicPr>
            <a:picLocks noChangeAspect="1"/>
          </p:cNvPicPr>
          <p:nvPr/>
        </p:nvPicPr>
        <p:blipFill>
          <a:blip r:embed="rId6"/>
          <a:stretch>
            <a:fillRect/>
          </a:stretch>
        </p:blipFill>
        <p:spPr>
          <a:xfrm>
            <a:off x="8108206" y="2219826"/>
            <a:ext cx="2858433" cy="1076232"/>
          </a:xfrm>
          <a:prstGeom prst="rect">
            <a:avLst/>
          </a:prstGeom>
        </p:spPr>
      </p:pic>
      <p:pic>
        <p:nvPicPr>
          <p:cNvPr id="25" name="Inhaltsplatzhalter 7">
            <a:extLst>
              <a:ext uri="{FF2B5EF4-FFF2-40B4-BE49-F238E27FC236}">
                <a16:creationId xmlns:a16="http://schemas.microsoft.com/office/drawing/2014/main" id="{E257BCD1-33BD-DF89-F02F-5F889A266AD7}"/>
              </a:ext>
            </a:extLst>
          </p:cNvPr>
          <p:cNvPicPr>
            <a:picLocks noChangeAspect="1"/>
          </p:cNvPicPr>
          <p:nvPr/>
        </p:nvPicPr>
        <p:blipFill>
          <a:blip r:embed="rId7"/>
          <a:stretch>
            <a:fillRect/>
          </a:stretch>
        </p:blipFill>
        <p:spPr>
          <a:xfrm>
            <a:off x="7026191" y="3290468"/>
            <a:ext cx="3609803" cy="2514765"/>
          </a:xfrm>
          <a:prstGeom prst="rect">
            <a:avLst/>
          </a:prstGeom>
        </p:spPr>
      </p:pic>
      <p:sp>
        <p:nvSpPr>
          <p:cNvPr id="27" name="Textfeld 26">
            <a:extLst>
              <a:ext uri="{FF2B5EF4-FFF2-40B4-BE49-F238E27FC236}">
                <a16:creationId xmlns:a16="http://schemas.microsoft.com/office/drawing/2014/main" id="{83007124-7779-00E6-D599-0B2FFBF4976F}"/>
              </a:ext>
            </a:extLst>
          </p:cNvPr>
          <p:cNvSpPr txBox="1"/>
          <p:nvPr/>
        </p:nvSpPr>
        <p:spPr>
          <a:xfrm>
            <a:off x="8568770" y="6461278"/>
            <a:ext cx="2985113" cy="307777"/>
          </a:xfrm>
          <a:prstGeom prst="rect">
            <a:avLst/>
          </a:prstGeom>
          <a:noFill/>
        </p:spPr>
        <p:txBody>
          <a:bodyPr wrap="none" rtlCol="0">
            <a:spAutoFit/>
          </a:bodyPr>
          <a:lstStyle/>
          <a:p>
            <a:r>
              <a:rPr lang="de-DE" sz="1400" i="1" dirty="0"/>
              <a:t>Stamellou E. et al. NDT  </a:t>
            </a:r>
            <a:r>
              <a:rPr lang="de-DE" sz="1400" i="1" dirty="0" err="1"/>
              <a:t>under</a:t>
            </a:r>
            <a:r>
              <a:rPr lang="de-DE" sz="1400" i="1" dirty="0"/>
              <a:t> Revision</a:t>
            </a:r>
          </a:p>
        </p:txBody>
      </p:sp>
    </p:spTree>
    <p:extLst>
      <p:ext uri="{BB962C8B-B14F-4D97-AF65-F5344CB8AC3E}">
        <p14:creationId xmlns:p14="http://schemas.microsoft.com/office/powerpoint/2010/main" val="4188338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ChangeArrowheads="1"/>
          </p:cNvSpPr>
          <p:nvPr/>
        </p:nvSpPr>
        <p:spPr bwMode="auto">
          <a:xfrm>
            <a:off x="0" y="0"/>
            <a:ext cx="12216680" cy="1176338"/>
          </a:xfrm>
          <a:prstGeom prst="rect">
            <a:avLst/>
          </a:prstGeom>
          <a:gradFill rotWithShape="1">
            <a:gsLst>
              <a:gs pos="0">
                <a:srgbClr val="000080"/>
              </a:gs>
              <a:gs pos="50000">
                <a:srgbClr val="00003B"/>
              </a:gs>
              <a:gs pos="100000">
                <a:srgbClr val="000080"/>
              </a:gs>
            </a:gsLst>
            <a:lin ang="5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algn="ctr" eaLnBrk="0" hangingPunct="0"/>
            <a:endParaRPr lang="nl-NL">
              <a:solidFill>
                <a:srgbClr val="FFFFFF"/>
              </a:solidFill>
            </a:endParaRPr>
          </a:p>
        </p:txBody>
      </p:sp>
      <p:sp>
        <p:nvSpPr>
          <p:cNvPr id="386051" name="Rectangle 3"/>
          <p:cNvSpPr>
            <a:spLocks noChangeArrowheads="1"/>
          </p:cNvSpPr>
          <p:nvPr/>
        </p:nvSpPr>
        <p:spPr bwMode="auto">
          <a:xfrm>
            <a:off x="1524000" y="228600"/>
            <a:ext cx="9144000" cy="641350"/>
          </a:xfrm>
          <a:prstGeom prst="rect">
            <a:avLst/>
          </a:prstGeom>
          <a:noFill/>
          <a:ln>
            <a:noFill/>
          </a:ln>
          <a:effectLst>
            <a:outerShdw dist="29783" dir="3885598"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defRPr/>
            </a:pPr>
            <a:r>
              <a:rPr lang="de-DE" sz="3600" dirty="0">
                <a:solidFill>
                  <a:srgbClr val="FFFFFF"/>
                </a:solidFill>
                <a:cs typeface="Arial" charset="0"/>
              </a:rPr>
              <a:t>Treatment </a:t>
            </a:r>
            <a:r>
              <a:rPr lang="de-DE" sz="3600" dirty="0" err="1">
                <a:solidFill>
                  <a:srgbClr val="FFFFFF"/>
                </a:solidFill>
                <a:cs typeface="Arial" charset="0"/>
              </a:rPr>
              <a:t>with</a:t>
            </a:r>
            <a:r>
              <a:rPr lang="de-DE" sz="3600" dirty="0">
                <a:solidFill>
                  <a:srgbClr val="FFFFFF"/>
                </a:solidFill>
                <a:cs typeface="Arial" charset="0"/>
              </a:rPr>
              <a:t> </a:t>
            </a:r>
            <a:r>
              <a:rPr lang="de-DE" sz="3600" dirty="0" err="1">
                <a:solidFill>
                  <a:srgbClr val="FFFFFF"/>
                </a:solidFill>
                <a:cs typeface="Arial" charset="0"/>
              </a:rPr>
              <a:t>Mifepristone</a:t>
            </a:r>
            <a:endParaRPr lang="de-DE" sz="3600" dirty="0">
              <a:solidFill>
                <a:srgbClr val="FFFFFF"/>
              </a:solidFill>
              <a:cs typeface="Arial" charset="0"/>
            </a:endParaRPr>
          </a:p>
        </p:txBody>
      </p:sp>
      <p:pic>
        <p:nvPicPr>
          <p:cNvPr id="23" name="Inhaltsplatzhalter 5">
            <a:extLst>
              <a:ext uri="{FF2B5EF4-FFF2-40B4-BE49-F238E27FC236}">
                <a16:creationId xmlns:a16="http://schemas.microsoft.com/office/drawing/2014/main" id="{17DF1BCF-9598-9192-8052-34DA9EDDBDD8}"/>
              </a:ext>
            </a:extLst>
          </p:cNvPr>
          <p:cNvPicPr>
            <a:picLocks noChangeAspect="1"/>
          </p:cNvPicPr>
          <p:nvPr/>
        </p:nvPicPr>
        <p:blipFill>
          <a:blip r:embed="rId3"/>
          <a:stretch>
            <a:fillRect/>
          </a:stretch>
        </p:blipFill>
        <p:spPr>
          <a:xfrm>
            <a:off x="4327016" y="1753415"/>
            <a:ext cx="3582633" cy="1343487"/>
          </a:xfrm>
          <a:prstGeom prst="rect">
            <a:avLst/>
          </a:prstGeom>
        </p:spPr>
      </p:pic>
      <p:pic>
        <p:nvPicPr>
          <p:cNvPr id="24" name="Inhaltsplatzhalter 8">
            <a:extLst>
              <a:ext uri="{FF2B5EF4-FFF2-40B4-BE49-F238E27FC236}">
                <a16:creationId xmlns:a16="http://schemas.microsoft.com/office/drawing/2014/main" id="{016C8776-D73B-3439-2970-736671282665}"/>
              </a:ext>
            </a:extLst>
          </p:cNvPr>
          <p:cNvPicPr>
            <a:picLocks noChangeAspect="1"/>
          </p:cNvPicPr>
          <p:nvPr/>
        </p:nvPicPr>
        <p:blipFill>
          <a:blip r:embed="rId4"/>
          <a:stretch>
            <a:fillRect/>
          </a:stretch>
        </p:blipFill>
        <p:spPr>
          <a:xfrm>
            <a:off x="111390" y="3863412"/>
            <a:ext cx="3798968" cy="2248013"/>
          </a:xfrm>
          <a:prstGeom prst="rect">
            <a:avLst/>
          </a:prstGeom>
        </p:spPr>
      </p:pic>
      <p:pic>
        <p:nvPicPr>
          <p:cNvPr id="25" name="Inhaltsplatzhalter 10">
            <a:extLst>
              <a:ext uri="{FF2B5EF4-FFF2-40B4-BE49-F238E27FC236}">
                <a16:creationId xmlns:a16="http://schemas.microsoft.com/office/drawing/2014/main" id="{0921E009-4523-56B2-76F5-E5F582A7A16C}"/>
              </a:ext>
            </a:extLst>
          </p:cNvPr>
          <p:cNvPicPr>
            <a:picLocks noChangeAspect="1"/>
          </p:cNvPicPr>
          <p:nvPr/>
        </p:nvPicPr>
        <p:blipFill>
          <a:blip r:embed="rId5"/>
          <a:stretch>
            <a:fillRect/>
          </a:stretch>
        </p:blipFill>
        <p:spPr>
          <a:xfrm>
            <a:off x="4618487" y="3673979"/>
            <a:ext cx="3159124" cy="2626880"/>
          </a:xfrm>
          <a:prstGeom prst="rect">
            <a:avLst/>
          </a:prstGeom>
        </p:spPr>
      </p:pic>
      <p:grpSp>
        <p:nvGrpSpPr>
          <p:cNvPr id="28" name="Gruppieren 27">
            <a:extLst>
              <a:ext uri="{FF2B5EF4-FFF2-40B4-BE49-F238E27FC236}">
                <a16:creationId xmlns:a16="http://schemas.microsoft.com/office/drawing/2014/main" id="{F18E60D2-F603-E08F-E905-7667192FEC8B}"/>
              </a:ext>
            </a:extLst>
          </p:cNvPr>
          <p:cNvGrpSpPr/>
          <p:nvPr/>
        </p:nvGrpSpPr>
        <p:grpSpPr>
          <a:xfrm>
            <a:off x="289217" y="1334384"/>
            <a:ext cx="2858433" cy="1762518"/>
            <a:chOff x="289217" y="1334384"/>
            <a:chExt cx="2858433" cy="1762518"/>
          </a:xfrm>
        </p:grpSpPr>
        <p:pic>
          <p:nvPicPr>
            <p:cNvPr id="22" name="Inhaltsplatzhalter 6">
              <a:extLst>
                <a:ext uri="{FF2B5EF4-FFF2-40B4-BE49-F238E27FC236}">
                  <a16:creationId xmlns:a16="http://schemas.microsoft.com/office/drawing/2014/main" id="{21292C36-4FF7-4565-E833-0E74E4E573DD}"/>
                </a:ext>
              </a:extLst>
            </p:cNvPr>
            <p:cNvPicPr>
              <a:picLocks noChangeAspect="1"/>
            </p:cNvPicPr>
            <p:nvPr/>
          </p:nvPicPr>
          <p:blipFill>
            <a:blip r:embed="rId6"/>
            <a:stretch>
              <a:fillRect/>
            </a:stretch>
          </p:blipFill>
          <p:spPr>
            <a:xfrm>
              <a:off x="289217" y="2020670"/>
              <a:ext cx="2858433" cy="1076232"/>
            </a:xfrm>
            <a:prstGeom prst="rect">
              <a:avLst/>
            </a:prstGeom>
          </p:spPr>
        </p:pic>
        <p:sp>
          <p:nvSpPr>
            <p:cNvPr id="4" name="Textfeld 3">
              <a:extLst>
                <a:ext uri="{FF2B5EF4-FFF2-40B4-BE49-F238E27FC236}">
                  <a16:creationId xmlns:a16="http://schemas.microsoft.com/office/drawing/2014/main" id="{CA04356D-6DAD-D3B3-877C-7FA10F646DB4}"/>
                </a:ext>
              </a:extLst>
            </p:cNvPr>
            <p:cNvSpPr txBox="1"/>
            <p:nvPr/>
          </p:nvSpPr>
          <p:spPr>
            <a:xfrm>
              <a:off x="743177" y="1334384"/>
              <a:ext cx="1561646" cy="584775"/>
            </a:xfrm>
            <a:prstGeom prst="rect">
              <a:avLst/>
            </a:prstGeom>
            <a:noFill/>
          </p:spPr>
          <p:txBody>
            <a:bodyPr wrap="none" rtlCol="0">
              <a:spAutoFit/>
            </a:bodyPr>
            <a:lstStyle/>
            <a:p>
              <a:r>
                <a:rPr lang="de-DE" sz="3200" b="1" dirty="0" err="1"/>
                <a:t>wt-mice</a:t>
              </a:r>
              <a:endParaRPr lang="de-DE" sz="3200" b="1" dirty="0"/>
            </a:p>
          </p:txBody>
        </p:sp>
      </p:grpSp>
      <p:sp>
        <p:nvSpPr>
          <p:cNvPr id="6" name="Textfeld 5">
            <a:extLst>
              <a:ext uri="{FF2B5EF4-FFF2-40B4-BE49-F238E27FC236}">
                <a16:creationId xmlns:a16="http://schemas.microsoft.com/office/drawing/2014/main" id="{3FA95447-69C1-08B4-95A2-0F1E295E5847}"/>
              </a:ext>
            </a:extLst>
          </p:cNvPr>
          <p:cNvSpPr txBox="1"/>
          <p:nvPr/>
        </p:nvSpPr>
        <p:spPr>
          <a:xfrm>
            <a:off x="5023413" y="1334384"/>
            <a:ext cx="919867" cy="584775"/>
          </a:xfrm>
          <a:prstGeom prst="rect">
            <a:avLst/>
          </a:prstGeom>
          <a:noFill/>
        </p:spPr>
        <p:txBody>
          <a:bodyPr wrap="none" rtlCol="0">
            <a:spAutoFit/>
          </a:bodyPr>
          <a:lstStyle/>
          <a:p>
            <a:r>
              <a:rPr lang="de-DE" sz="3200" b="1" dirty="0"/>
              <a:t>Rats</a:t>
            </a:r>
          </a:p>
        </p:txBody>
      </p:sp>
      <p:sp>
        <p:nvSpPr>
          <p:cNvPr id="7" name="Textfeld 6">
            <a:extLst>
              <a:ext uri="{FF2B5EF4-FFF2-40B4-BE49-F238E27FC236}">
                <a16:creationId xmlns:a16="http://schemas.microsoft.com/office/drawing/2014/main" id="{D6936138-315A-BAE6-78E2-1F54A5CEE7D4}"/>
              </a:ext>
            </a:extLst>
          </p:cNvPr>
          <p:cNvSpPr txBox="1"/>
          <p:nvPr/>
        </p:nvSpPr>
        <p:spPr>
          <a:xfrm>
            <a:off x="9144000" y="1334384"/>
            <a:ext cx="1749197" cy="584775"/>
          </a:xfrm>
          <a:prstGeom prst="rect">
            <a:avLst/>
          </a:prstGeom>
          <a:noFill/>
        </p:spPr>
        <p:txBody>
          <a:bodyPr wrap="none" rtlCol="0">
            <a:spAutoFit/>
          </a:bodyPr>
          <a:lstStyle/>
          <a:p>
            <a:r>
              <a:rPr lang="de-DE" sz="3200" b="1" dirty="0" err="1"/>
              <a:t>Zebrafish</a:t>
            </a:r>
            <a:endParaRPr lang="de-DE" sz="3200" b="1" dirty="0"/>
          </a:p>
        </p:txBody>
      </p:sp>
      <p:pic>
        <p:nvPicPr>
          <p:cNvPr id="8" name="Inhaltsplatzhalter 7">
            <a:extLst>
              <a:ext uri="{FF2B5EF4-FFF2-40B4-BE49-F238E27FC236}">
                <a16:creationId xmlns:a16="http://schemas.microsoft.com/office/drawing/2014/main" id="{E0F67248-9A17-8D67-99D9-A77CE4727CAB}"/>
              </a:ext>
            </a:extLst>
          </p:cNvPr>
          <p:cNvPicPr>
            <a:picLocks noChangeAspect="1"/>
          </p:cNvPicPr>
          <p:nvPr/>
        </p:nvPicPr>
        <p:blipFill>
          <a:blip r:embed="rId7"/>
          <a:stretch>
            <a:fillRect/>
          </a:stretch>
        </p:blipFill>
        <p:spPr>
          <a:xfrm>
            <a:off x="8736585" y="1853885"/>
            <a:ext cx="2564026" cy="1701705"/>
          </a:xfrm>
          <a:prstGeom prst="rect">
            <a:avLst/>
          </a:prstGeom>
        </p:spPr>
      </p:pic>
      <p:grpSp>
        <p:nvGrpSpPr>
          <p:cNvPr id="9" name="Gruppieren 8">
            <a:extLst>
              <a:ext uri="{FF2B5EF4-FFF2-40B4-BE49-F238E27FC236}">
                <a16:creationId xmlns:a16="http://schemas.microsoft.com/office/drawing/2014/main" id="{6BD8926F-92FD-ACBC-A79E-FDA90F6E041C}"/>
              </a:ext>
            </a:extLst>
          </p:cNvPr>
          <p:cNvGrpSpPr/>
          <p:nvPr/>
        </p:nvGrpSpPr>
        <p:grpSpPr>
          <a:xfrm>
            <a:off x="8924956" y="3741517"/>
            <a:ext cx="2187284" cy="2941658"/>
            <a:chOff x="2627784" y="1772816"/>
            <a:chExt cx="3375701" cy="4157622"/>
          </a:xfrm>
        </p:grpSpPr>
        <p:pic>
          <p:nvPicPr>
            <p:cNvPr id="11" name="Bild 2">
              <a:extLst>
                <a:ext uri="{FF2B5EF4-FFF2-40B4-BE49-F238E27FC236}">
                  <a16:creationId xmlns:a16="http://schemas.microsoft.com/office/drawing/2014/main" id="{A22E1070-686E-1402-7BA5-5C902E211951}"/>
                </a:ext>
              </a:extLst>
            </p:cNvPr>
            <p:cNvPicPr>
              <a:picLocks noChangeAspect="1"/>
            </p:cNvPicPr>
            <p:nvPr/>
          </p:nvPicPr>
          <p:blipFill>
            <a:blip r:embed="rId8"/>
            <a:stretch>
              <a:fillRect/>
            </a:stretch>
          </p:blipFill>
          <p:spPr>
            <a:xfrm>
              <a:off x="2627784" y="1772816"/>
              <a:ext cx="3341216" cy="4157622"/>
            </a:xfrm>
            <a:prstGeom prst="rect">
              <a:avLst/>
            </a:prstGeom>
          </p:spPr>
        </p:pic>
        <p:grpSp>
          <p:nvGrpSpPr>
            <p:cNvPr id="15" name="Gruppieren 14">
              <a:extLst>
                <a:ext uri="{FF2B5EF4-FFF2-40B4-BE49-F238E27FC236}">
                  <a16:creationId xmlns:a16="http://schemas.microsoft.com/office/drawing/2014/main" id="{474C4C80-0604-E1EF-5BD3-07811C4022C7}"/>
                </a:ext>
              </a:extLst>
            </p:cNvPr>
            <p:cNvGrpSpPr/>
            <p:nvPr/>
          </p:nvGrpSpPr>
          <p:grpSpPr>
            <a:xfrm>
              <a:off x="4580675" y="2348880"/>
              <a:ext cx="1422810" cy="3578469"/>
              <a:chOff x="4580675" y="2348880"/>
              <a:chExt cx="1422810" cy="3578469"/>
            </a:xfrm>
          </p:grpSpPr>
          <p:sp>
            <p:nvSpPr>
              <p:cNvPr id="16" name="Textfeld 15">
                <a:extLst>
                  <a:ext uri="{FF2B5EF4-FFF2-40B4-BE49-F238E27FC236}">
                    <a16:creationId xmlns:a16="http://schemas.microsoft.com/office/drawing/2014/main" id="{0C7C839A-C8B3-F7FC-10C2-CC9BD8F744CE}"/>
                  </a:ext>
                </a:extLst>
              </p:cNvPr>
              <p:cNvSpPr txBox="1"/>
              <p:nvPr/>
            </p:nvSpPr>
            <p:spPr>
              <a:xfrm>
                <a:off x="4612213" y="2852936"/>
                <a:ext cx="607859" cy="523220"/>
              </a:xfrm>
              <a:prstGeom prst="rect">
                <a:avLst/>
              </a:prstGeom>
              <a:noFill/>
            </p:spPr>
            <p:txBody>
              <a:bodyPr wrap="none" rtlCol="0">
                <a:spAutoFit/>
              </a:bodyPr>
              <a:lstStyle/>
              <a:p>
                <a:r>
                  <a:rPr lang="de-DE" dirty="0">
                    <a:solidFill>
                      <a:srgbClr val="000000"/>
                    </a:solidFill>
                  </a:rPr>
                  <a:t>***</a:t>
                </a:r>
              </a:p>
            </p:txBody>
          </p:sp>
          <p:sp>
            <p:nvSpPr>
              <p:cNvPr id="17" name="Textfeld 16">
                <a:extLst>
                  <a:ext uri="{FF2B5EF4-FFF2-40B4-BE49-F238E27FC236}">
                    <a16:creationId xmlns:a16="http://schemas.microsoft.com/office/drawing/2014/main" id="{6C0B66BB-DEAB-A4DC-D966-8CBEFB410E6E}"/>
                  </a:ext>
                </a:extLst>
              </p:cNvPr>
              <p:cNvSpPr txBox="1"/>
              <p:nvPr/>
            </p:nvSpPr>
            <p:spPr>
              <a:xfrm>
                <a:off x="5260285" y="2617748"/>
                <a:ext cx="607859" cy="523220"/>
              </a:xfrm>
              <a:prstGeom prst="rect">
                <a:avLst/>
              </a:prstGeom>
              <a:noFill/>
            </p:spPr>
            <p:txBody>
              <a:bodyPr wrap="none" rtlCol="0">
                <a:spAutoFit/>
              </a:bodyPr>
              <a:lstStyle/>
              <a:p>
                <a:r>
                  <a:rPr lang="de-DE" dirty="0">
                    <a:solidFill>
                      <a:srgbClr val="000000"/>
                    </a:solidFill>
                  </a:rPr>
                  <a:t>***</a:t>
                </a:r>
              </a:p>
            </p:txBody>
          </p:sp>
          <p:sp>
            <p:nvSpPr>
              <p:cNvPr id="18" name="Textfeld 17">
                <a:extLst>
                  <a:ext uri="{FF2B5EF4-FFF2-40B4-BE49-F238E27FC236}">
                    <a16:creationId xmlns:a16="http://schemas.microsoft.com/office/drawing/2014/main" id="{2ECC8A00-948C-72A2-D5DF-B794BB8A9358}"/>
                  </a:ext>
                </a:extLst>
              </p:cNvPr>
              <p:cNvSpPr txBox="1"/>
              <p:nvPr/>
            </p:nvSpPr>
            <p:spPr>
              <a:xfrm>
                <a:off x="4580675" y="2452826"/>
                <a:ext cx="783413" cy="400110"/>
              </a:xfrm>
              <a:prstGeom prst="rect">
                <a:avLst/>
              </a:prstGeom>
              <a:noFill/>
            </p:spPr>
            <p:txBody>
              <a:bodyPr wrap="none" rtlCol="0">
                <a:spAutoFit/>
              </a:bodyPr>
              <a:lstStyle/>
              <a:p>
                <a:r>
                  <a:rPr lang="de-DE" sz="2000" dirty="0">
                    <a:solidFill>
                      <a:srgbClr val="000000"/>
                    </a:solidFill>
                  </a:rPr>
                  <a:t>-40%</a:t>
                </a:r>
              </a:p>
            </p:txBody>
          </p:sp>
          <p:sp>
            <p:nvSpPr>
              <p:cNvPr id="20" name="Textfeld 19">
                <a:extLst>
                  <a:ext uri="{FF2B5EF4-FFF2-40B4-BE49-F238E27FC236}">
                    <a16:creationId xmlns:a16="http://schemas.microsoft.com/office/drawing/2014/main" id="{FD88127E-7733-D567-8A11-3C45BBC7EDA8}"/>
                  </a:ext>
                </a:extLst>
              </p:cNvPr>
              <p:cNvSpPr txBox="1"/>
              <p:nvPr/>
            </p:nvSpPr>
            <p:spPr>
              <a:xfrm>
                <a:off x="5220072" y="2348880"/>
                <a:ext cx="783413" cy="400110"/>
              </a:xfrm>
              <a:prstGeom prst="rect">
                <a:avLst/>
              </a:prstGeom>
              <a:noFill/>
            </p:spPr>
            <p:txBody>
              <a:bodyPr wrap="none" rtlCol="0">
                <a:spAutoFit/>
              </a:bodyPr>
              <a:lstStyle/>
              <a:p>
                <a:r>
                  <a:rPr lang="de-DE" sz="2000" dirty="0">
                    <a:solidFill>
                      <a:srgbClr val="000000"/>
                    </a:solidFill>
                  </a:rPr>
                  <a:t>-40%</a:t>
                </a:r>
              </a:p>
            </p:txBody>
          </p:sp>
          <p:sp>
            <p:nvSpPr>
              <p:cNvPr id="26" name="Rechteck 25">
                <a:extLst>
                  <a:ext uri="{FF2B5EF4-FFF2-40B4-BE49-F238E27FC236}">
                    <a16:creationId xmlns:a16="http://schemas.microsoft.com/office/drawing/2014/main" id="{9FC644F3-A1A8-2EE5-D219-932E93A5A4BB}"/>
                  </a:ext>
                </a:extLst>
              </p:cNvPr>
              <p:cNvSpPr/>
              <p:nvPr/>
            </p:nvSpPr>
            <p:spPr bwMode="auto">
              <a:xfrm rot="2566043">
                <a:off x="4876288" y="4349602"/>
                <a:ext cx="360040" cy="1577747"/>
              </a:xfrm>
              <a:prstGeom prst="rect">
                <a:avLst/>
              </a:prstGeom>
              <a:solidFill>
                <a:srgbClr val="FF0000">
                  <a:alpha val="28000"/>
                </a:srgbClr>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800" b="0" i="0" u="none" strike="noStrike" cap="none" normalizeH="0" baseline="0">
                  <a:ln>
                    <a:noFill/>
                  </a:ln>
                  <a:solidFill>
                    <a:schemeClr val="bg1"/>
                  </a:solidFill>
                  <a:effectLst/>
                  <a:latin typeface="Arial" pitchFamily="34" charset="0"/>
                </a:endParaRPr>
              </a:p>
            </p:txBody>
          </p:sp>
        </p:grpSp>
      </p:grpSp>
      <p:sp>
        <p:nvSpPr>
          <p:cNvPr id="27" name="Textfeld 26">
            <a:extLst>
              <a:ext uri="{FF2B5EF4-FFF2-40B4-BE49-F238E27FC236}">
                <a16:creationId xmlns:a16="http://schemas.microsoft.com/office/drawing/2014/main" id="{3B2F63F3-8D28-DB34-FA10-DC1E7C262CA1}"/>
              </a:ext>
            </a:extLst>
          </p:cNvPr>
          <p:cNvSpPr txBox="1"/>
          <p:nvPr/>
        </p:nvSpPr>
        <p:spPr>
          <a:xfrm>
            <a:off x="5023413" y="6529286"/>
            <a:ext cx="2985113" cy="307777"/>
          </a:xfrm>
          <a:prstGeom prst="rect">
            <a:avLst/>
          </a:prstGeom>
          <a:noFill/>
        </p:spPr>
        <p:txBody>
          <a:bodyPr wrap="none" rtlCol="0">
            <a:spAutoFit/>
          </a:bodyPr>
          <a:lstStyle/>
          <a:p>
            <a:r>
              <a:rPr lang="de-DE" sz="1400" i="1" dirty="0"/>
              <a:t>Stamellou E. et al. NDT  </a:t>
            </a:r>
            <a:r>
              <a:rPr lang="de-DE" sz="1400" i="1" dirty="0" err="1"/>
              <a:t>under</a:t>
            </a:r>
            <a:r>
              <a:rPr lang="de-DE" sz="1400" i="1" dirty="0"/>
              <a:t> Revision</a:t>
            </a:r>
          </a:p>
        </p:txBody>
      </p:sp>
    </p:spTree>
    <p:extLst>
      <p:ext uri="{BB962C8B-B14F-4D97-AF65-F5344CB8AC3E}">
        <p14:creationId xmlns:p14="http://schemas.microsoft.com/office/powerpoint/2010/main" val="2179754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D766668-27C4-B3B2-5113-3A6D79DADD37}"/>
              </a:ext>
            </a:extLst>
          </p:cNvPr>
          <p:cNvSpPr>
            <a:spLocks noChangeArrowheads="1"/>
          </p:cNvSpPr>
          <p:nvPr/>
        </p:nvSpPr>
        <p:spPr bwMode="auto">
          <a:xfrm>
            <a:off x="-1" y="0"/>
            <a:ext cx="12297103" cy="1176338"/>
          </a:xfrm>
          <a:prstGeom prst="rect">
            <a:avLst/>
          </a:prstGeom>
          <a:gradFill rotWithShape="1">
            <a:gsLst>
              <a:gs pos="0">
                <a:srgbClr val="000080"/>
              </a:gs>
              <a:gs pos="50000">
                <a:srgbClr val="00003B"/>
              </a:gs>
              <a:gs pos="100000">
                <a:srgbClr val="000080"/>
              </a:gs>
            </a:gsLst>
            <a:lin ang="5400000" scaled="1"/>
          </a:gra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pPr algn="ctr" eaLnBrk="0" fontAlgn="base" hangingPunct="0">
              <a:spcBef>
                <a:spcPct val="0"/>
              </a:spcBef>
              <a:spcAft>
                <a:spcPct val="0"/>
              </a:spcAft>
              <a:defRPr/>
            </a:pPr>
            <a:r>
              <a:rPr lang="en-US" sz="3600" dirty="0">
                <a:solidFill>
                  <a:schemeClr val="bg1"/>
                </a:solidFill>
                <a:latin typeface="Arial" charset="0"/>
                <a:ea typeface="ＭＳ Ｐゴシック" charset="0"/>
              </a:rPr>
              <a:t>Individual patients treated with mifepristone</a:t>
            </a:r>
          </a:p>
        </p:txBody>
      </p:sp>
      <p:sp>
        <p:nvSpPr>
          <p:cNvPr id="3" name="Textfeld 2">
            <a:extLst>
              <a:ext uri="{FF2B5EF4-FFF2-40B4-BE49-F238E27FC236}">
                <a16:creationId xmlns:a16="http://schemas.microsoft.com/office/drawing/2014/main" id="{1264141D-5BF9-69AE-7C04-C39EB2277413}"/>
              </a:ext>
            </a:extLst>
          </p:cNvPr>
          <p:cNvSpPr txBox="1"/>
          <p:nvPr/>
        </p:nvSpPr>
        <p:spPr>
          <a:xfrm>
            <a:off x="8792583" y="6373467"/>
            <a:ext cx="2985113" cy="307777"/>
          </a:xfrm>
          <a:prstGeom prst="rect">
            <a:avLst/>
          </a:prstGeom>
          <a:noFill/>
        </p:spPr>
        <p:txBody>
          <a:bodyPr wrap="none" rtlCol="0">
            <a:spAutoFit/>
          </a:bodyPr>
          <a:lstStyle/>
          <a:p>
            <a:r>
              <a:rPr lang="de-DE" sz="1400" i="1" dirty="0"/>
              <a:t>Stamellou E. et al. NDT  </a:t>
            </a:r>
            <a:r>
              <a:rPr lang="de-DE" sz="1400" i="1" dirty="0" err="1"/>
              <a:t>under</a:t>
            </a:r>
            <a:r>
              <a:rPr lang="de-DE" sz="1400" i="1" dirty="0"/>
              <a:t> Revision</a:t>
            </a:r>
          </a:p>
        </p:txBody>
      </p:sp>
      <p:pic>
        <p:nvPicPr>
          <p:cNvPr id="4" name="Inhaltsplatzhalter 14">
            <a:extLst>
              <a:ext uri="{FF2B5EF4-FFF2-40B4-BE49-F238E27FC236}">
                <a16:creationId xmlns:a16="http://schemas.microsoft.com/office/drawing/2014/main" id="{6E18C7C1-CF84-02BC-380D-4C23E368E49E}"/>
              </a:ext>
            </a:extLst>
          </p:cNvPr>
          <p:cNvPicPr>
            <a:picLocks noChangeAspect="1"/>
          </p:cNvPicPr>
          <p:nvPr/>
        </p:nvPicPr>
        <p:blipFill>
          <a:blip r:embed="rId3"/>
          <a:stretch>
            <a:fillRect/>
          </a:stretch>
        </p:blipFill>
        <p:spPr>
          <a:xfrm>
            <a:off x="5582327" y="1461251"/>
            <a:ext cx="6420512" cy="4627302"/>
          </a:xfrm>
          <a:prstGeom prst="rect">
            <a:avLst/>
          </a:prstGeom>
        </p:spPr>
      </p:pic>
      <p:sp>
        <p:nvSpPr>
          <p:cNvPr id="9" name="Textplatzhalter 8">
            <a:extLst>
              <a:ext uri="{FF2B5EF4-FFF2-40B4-BE49-F238E27FC236}">
                <a16:creationId xmlns:a16="http://schemas.microsoft.com/office/drawing/2014/main" id="{44AF4896-41D1-4768-5275-77CFAE08C689}"/>
              </a:ext>
            </a:extLst>
          </p:cNvPr>
          <p:cNvSpPr>
            <a:spLocks noGrp="1"/>
          </p:cNvSpPr>
          <p:nvPr>
            <p:ph type="body" sz="half" idx="2"/>
          </p:nvPr>
        </p:nvSpPr>
        <p:spPr>
          <a:xfrm>
            <a:off x="700640" y="2037522"/>
            <a:ext cx="4726125" cy="2295939"/>
          </a:xfrm>
        </p:spPr>
        <p:txBody>
          <a:bodyPr>
            <a:normAutofit/>
          </a:bodyPr>
          <a:lstStyle/>
          <a:p>
            <a:pPr marL="285750" indent="-285750">
              <a:buFont typeface="Arial" panose="020B0604020202020204" pitchFamily="34" charset="0"/>
              <a:buChar char="•"/>
            </a:pPr>
            <a:r>
              <a:rPr lang="de-DE" sz="2400" kern="1200" dirty="0">
                <a:solidFill>
                  <a:schemeClr val="tx1"/>
                </a:solidFill>
                <a:effectLst/>
              </a:rPr>
              <a:t>42-year-old man </a:t>
            </a:r>
            <a:r>
              <a:rPr lang="de-DE" sz="2400" kern="1200" dirty="0" err="1">
                <a:solidFill>
                  <a:schemeClr val="tx1"/>
                </a:solidFill>
                <a:effectLst/>
              </a:rPr>
              <a:t>with</a:t>
            </a:r>
            <a:r>
              <a:rPr lang="de-DE" sz="2400" kern="1200" dirty="0">
                <a:solidFill>
                  <a:schemeClr val="tx1"/>
                </a:solidFill>
                <a:effectLst/>
              </a:rPr>
              <a:t> </a:t>
            </a:r>
            <a:r>
              <a:rPr lang="de-DE" sz="2400" dirty="0"/>
              <a:t>NS</a:t>
            </a:r>
            <a:r>
              <a:rPr lang="de-DE" sz="2400" kern="1200" dirty="0">
                <a:solidFill>
                  <a:schemeClr val="tx1"/>
                </a:solidFill>
                <a:effectLst/>
              </a:rPr>
              <a:t> , </a:t>
            </a:r>
            <a:r>
              <a:rPr lang="de-DE" sz="2400" kern="1200" dirty="0" err="1">
                <a:solidFill>
                  <a:schemeClr val="tx1"/>
                </a:solidFill>
                <a:effectLst/>
              </a:rPr>
              <a:t>recently</a:t>
            </a:r>
            <a:r>
              <a:rPr lang="de-DE" sz="2400" kern="1200" dirty="0">
                <a:solidFill>
                  <a:schemeClr val="tx1"/>
                </a:solidFill>
                <a:effectLst/>
              </a:rPr>
              <a:t> </a:t>
            </a:r>
            <a:r>
              <a:rPr lang="de-DE" sz="2400" kern="1200" dirty="0" err="1">
                <a:solidFill>
                  <a:schemeClr val="tx1"/>
                </a:solidFill>
                <a:effectLst/>
              </a:rPr>
              <a:t>diagnosed</a:t>
            </a:r>
            <a:r>
              <a:rPr lang="de-DE" sz="2400" kern="1200" dirty="0">
                <a:solidFill>
                  <a:schemeClr val="tx1"/>
                </a:solidFill>
                <a:effectLst/>
              </a:rPr>
              <a:t> </a:t>
            </a:r>
            <a:r>
              <a:rPr lang="de-DE" sz="2400" kern="1200" dirty="0" err="1">
                <a:solidFill>
                  <a:schemeClr val="tx1"/>
                </a:solidFill>
                <a:effectLst/>
              </a:rPr>
              <a:t>with</a:t>
            </a:r>
            <a:r>
              <a:rPr lang="de-DE" sz="2400" kern="1200" dirty="0">
                <a:solidFill>
                  <a:schemeClr val="tx1"/>
                </a:solidFill>
                <a:effectLst/>
              </a:rPr>
              <a:t> </a:t>
            </a:r>
            <a:r>
              <a:rPr lang="de-DE" sz="2400" kern="1200" dirty="0" err="1">
                <a:solidFill>
                  <a:schemeClr val="tx1"/>
                </a:solidFill>
                <a:effectLst/>
              </a:rPr>
              <a:t>primary</a:t>
            </a:r>
            <a:r>
              <a:rPr lang="de-DE" sz="2400" kern="1200" dirty="0">
                <a:solidFill>
                  <a:schemeClr val="tx1"/>
                </a:solidFill>
                <a:effectLst/>
              </a:rPr>
              <a:t> FSGS</a:t>
            </a:r>
          </a:p>
          <a:p>
            <a:pPr marL="285750" indent="-285750">
              <a:buFont typeface="Arial" panose="020B0604020202020204" pitchFamily="34" charset="0"/>
              <a:buChar char="•"/>
            </a:pPr>
            <a:r>
              <a:rPr lang="de-DE" sz="2400" dirty="0"/>
              <a:t>BMI 38</a:t>
            </a:r>
            <a:endParaRPr lang="de-DE" sz="2400" kern="1200" dirty="0">
              <a:solidFill>
                <a:schemeClr val="tx1"/>
              </a:solidFill>
              <a:effectLst/>
            </a:endParaRPr>
          </a:p>
          <a:p>
            <a:pPr marL="285750" indent="-285750">
              <a:buFont typeface="Arial" panose="020B0604020202020204" pitchFamily="34" charset="0"/>
              <a:buChar char="•"/>
            </a:pPr>
            <a:endParaRPr lang="de-DE" sz="2400" dirty="0"/>
          </a:p>
        </p:txBody>
      </p:sp>
    </p:spTree>
    <p:extLst>
      <p:ext uri="{BB962C8B-B14F-4D97-AF65-F5344CB8AC3E}">
        <p14:creationId xmlns:p14="http://schemas.microsoft.com/office/powerpoint/2010/main" val="231477762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06066"/>
            <a:ext cx="12192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sz="3200" dirty="0">
                <a:solidFill>
                  <a:srgbClr val="FFFFFF"/>
                </a:solidFill>
                <a:cs typeface="Arial" charset="0"/>
              </a:rPr>
              <a:t>Patient #2</a:t>
            </a:r>
            <a:endParaRPr lang="de-DE" sz="2800" b="1" dirty="0">
              <a:solidFill>
                <a:srgbClr val="FFFFFF"/>
              </a:solidFill>
              <a:cs typeface="Arial" charset="0"/>
            </a:endParaRPr>
          </a:p>
        </p:txBody>
      </p:sp>
      <p:sp>
        <p:nvSpPr>
          <p:cNvPr id="6" name="Inhaltsplatzhalter 5">
            <a:extLst>
              <a:ext uri="{FF2B5EF4-FFF2-40B4-BE49-F238E27FC236}">
                <a16:creationId xmlns:a16="http://schemas.microsoft.com/office/drawing/2014/main" id="{06BA1743-68E2-E602-797B-D94665140169}"/>
              </a:ext>
            </a:extLst>
          </p:cNvPr>
          <p:cNvSpPr>
            <a:spLocks noGrp="1"/>
          </p:cNvSpPr>
          <p:nvPr>
            <p:ph sz="half" idx="2"/>
          </p:nvPr>
        </p:nvSpPr>
        <p:spPr>
          <a:xfrm>
            <a:off x="299719" y="5007606"/>
            <a:ext cx="5948681" cy="1536382"/>
          </a:xfrm>
        </p:spPr>
        <p:txBody>
          <a:bodyPr>
            <a:noAutofit/>
          </a:bodyPr>
          <a:lstStyle/>
          <a:p>
            <a:pPr fontAlgn="base">
              <a:spcBef>
                <a:spcPct val="50000"/>
              </a:spcBef>
              <a:spcAft>
                <a:spcPct val="0"/>
              </a:spcAft>
              <a:buFontTx/>
              <a:buChar char="-"/>
              <a:defRPr/>
            </a:pPr>
            <a:r>
              <a:rPr lang="en-US" sz="2200" b="1" dirty="0"/>
              <a:t>Light microscopy: 18 glomeruli: 2 global sclerotic and 5 with FSGS</a:t>
            </a:r>
            <a:endParaRPr lang="en-US" sz="2200" dirty="0"/>
          </a:p>
          <a:p>
            <a:pPr fontAlgn="base">
              <a:spcBef>
                <a:spcPct val="50000"/>
              </a:spcBef>
              <a:spcAft>
                <a:spcPct val="0"/>
              </a:spcAft>
              <a:buFontTx/>
              <a:buChar char="-"/>
              <a:defRPr/>
            </a:pPr>
            <a:r>
              <a:rPr lang="en-US" sz="2200" b="1" dirty="0"/>
              <a:t>Electron Microscopy: </a:t>
            </a:r>
            <a:r>
              <a:rPr lang="en-US" sz="2200" dirty="0"/>
              <a:t>partial FPE</a:t>
            </a:r>
          </a:p>
          <a:p>
            <a:pPr marL="0" indent="0" fontAlgn="base">
              <a:spcBef>
                <a:spcPct val="50000"/>
              </a:spcBef>
              <a:spcAft>
                <a:spcPct val="0"/>
              </a:spcAft>
              <a:buNone/>
              <a:defRPr/>
            </a:pPr>
            <a:r>
              <a:rPr lang="en-US" sz="2200" dirty="0">
                <a:sym typeface="Wingdings" pitchFamily="2" charset="2"/>
              </a:rPr>
              <a:t></a:t>
            </a:r>
            <a:r>
              <a:rPr lang="en-US" sz="2200" dirty="0"/>
              <a:t>Primary FSGS with 40% tubulointerstitial fibrosis</a:t>
            </a:r>
          </a:p>
        </p:txBody>
      </p:sp>
      <p:sp>
        <p:nvSpPr>
          <p:cNvPr id="7" name="Inhaltsplatzhalter 2">
            <a:extLst>
              <a:ext uri="{FF2B5EF4-FFF2-40B4-BE49-F238E27FC236}">
                <a16:creationId xmlns:a16="http://schemas.microsoft.com/office/drawing/2014/main" id="{55625358-CE53-53E0-B972-A819F24BA55A}"/>
              </a:ext>
            </a:extLst>
          </p:cNvPr>
          <p:cNvSpPr>
            <a:spLocks noGrp="1"/>
          </p:cNvSpPr>
          <p:nvPr>
            <p:ph sz="half" idx="1"/>
          </p:nvPr>
        </p:nvSpPr>
        <p:spPr>
          <a:xfrm>
            <a:off x="489857" y="1730532"/>
            <a:ext cx="5181600" cy="3046988"/>
          </a:xfrm>
        </p:spPr>
        <p:txBody>
          <a:bodyPr>
            <a:normAutofit/>
          </a:bodyPr>
          <a:lstStyle/>
          <a:p>
            <a:r>
              <a:rPr lang="en-US" sz="2400" dirty="0">
                <a:latin typeface="Arial" panose="020B0604020202020204" pitchFamily="34" charset="0"/>
                <a:cs typeface="Arial" panose="020B0604020202020204" pitchFamily="34" charset="0"/>
              </a:rPr>
              <a:t>A Caucasian male, 30 years old with:</a:t>
            </a:r>
          </a:p>
          <a:p>
            <a:pPr>
              <a:buFont typeface="Wingdings" pitchFamily="2" charset="2"/>
              <a:buChar char="ü"/>
            </a:pPr>
            <a:r>
              <a:rPr lang="en-US" sz="2200" dirty="0">
                <a:latin typeface="Arial" panose="020B0604020202020204" pitchFamily="34" charset="0"/>
                <a:cs typeface="Arial" panose="020B0604020202020204" pitchFamily="34" charset="0"/>
              </a:rPr>
              <a:t>24h urine protein 6g/day</a:t>
            </a:r>
          </a:p>
          <a:p>
            <a:pPr>
              <a:buFont typeface="Wingdings" pitchFamily="2" charset="2"/>
              <a:buChar char="ü"/>
            </a:pPr>
            <a:r>
              <a:rPr lang="en-US" sz="2200" dirty="0">
                <a:latin typeface="Arial" panose="020B0604020202020204" pitchFamily="34" charset="0"/>
                <a:cs typeface="Arial" panose="020B0604020202020204" pitchFamily="34" charset="0"/>
              </a:rPr>
              <a:t>Normal total protein and serum albumin</a:t>
            </a:r>
          </a:p>
          <a:p>
            <a:pPr>
              <a:buFont typeface="Wingdings" pitchFamily="2" charset="2"/>
              <a:buChar char="ü"/>
            </a:pPr>
            <a:r>
              <a:rPr lang="en-US" sz="2200" dirty="0">
                <a:latin typeface="Arial" panose="020B0604020202020204" pitchFamily="34" charset="0"/>
                <a:cs typeface="Arial" panose="020B0604020202020204" pitchFamily="34" charset="0"/>
              </a:rPr>
              <a:t>No edema, increased BP (150/100mmHg)</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2998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06066"/>
            <a:ext cx="1219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FF"/>
                </a:solidFill>
                <a:cs typeface="Arial" charset="0"/>
              </a:rPr>
              <a:t>Approach to treatment with secondary FSGS</a:t>
            </a:r>
            <a:endParaRPr lang="en-US" sz="2800" b="1">
              <a:solidFill>
                <a:srgbClr val="FFFFFF"/>
              </a:solidFill>
              <a:cs typeface="Arial" charset="0"/>
            </a:endParaRPr>
          </a:p>
        </p:txBody>
      </p:sp>
      <p:pic>
        <p:nvPicPr>
          <p:cNvPr id="13" name="Inhaltsplatzhalter 8">
            <a:extLst>
              <a:ext uri="{FF2B5EF4-FFF2-40B4-BE49-F238E27FC236}">
                <a16:creationId xmlns:a16="http://schemas.microsoft.com/office/drawing/2014/main" id="{DAB31890-23FF-9516-AE72-084F3F7D6A80}"/>
              </a:ext>
            </a:extLst>
          </p:cNvPr>
          <p:cNvPicPr>
            <a:picLocks noChangeAspect="1"/>
          </p:cNvPicPr>
          <p:nvPr/>
        </p:nvPicPr>
        <p:blipFill>
          <a:blip r:embed="rId3"/>
          <a:stretch>
            <a:fillRect/>
          </a:stretch>
        </p:blipFill>
        <p:spPr>
          <a:xfrm>
            <a:off x="2503031" y="1529458"/>
            <a:ext cx="7090419" cy="4825882"/>
          </a:xfrm>
          <a:prstGeom prst="rect">
            <a:avLst/>
          </a:prstGeom>
        </p:spPr>
      </p:pic>
      <p:pic>
        <p:nvPicPr>
          <p:cNvPr id="3" name="Grafik 2">
            <a:extLst>
              <a:ext uri="{FF2B5EF4-FFF2-40B4-BE49-F238E27FC236}">
                <a16:creationId xmlns:a16="http://schemas.microsoft.com/office/drawing/2014/main" id="{086C4753-29B9-71B6-8428-91F3F70BC2E1}"/>
              </a:ext>
            </a:extLst>
          </p:cNvPr>
          <p:cNvPicPr>
            <a:picLocks noChangeAspect="1"/>
          </p:cNvPicPr>
          <p:nvPr/>
        </p:nvPicPr>
        <p:blipFill>
          <a:blip r:embed="rId4"/>
          <a:stretch>
            <a:fillRect/>
          </a:stretch>
        </p:blipFill>
        <p:spPr>
          <a:xfrm>
            <a:off x="11006154" y="5740689"/>
            <a:ext cx="1183106" cy="1110374"/>
          </a:xfrm>
          <a:prstGeom prst="rect">
            <a:avLst/>
          </a:prstGeom>
        </p:spPr>
      </p:pic>
    </p:spTree>
    <p:extLst>
      <p:ext uri="{BB962C8B-B14F-4D97-AF65-F5344CB8AC3E}">
        <p14:creationId xmlns:p14="http://schemas.microsoft.com/office/powerpoint/2010/main" val="18341823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06066"/>
            <a:ext cx="1219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sz="3200" dirty="0">
                <a:solidFill>
                  <a:srgbClr val="FFFFFF"/>
                </a:solidFill>
                <a:cs typeface="Arial" charset="0"/>
              </a:rPr>
              <a:t>Patient #2</a:t>
            </a:r>
            <a:endParaRPr lang="de-DE" sz="2800" b="1" dirty="0">
              <a:solidFill>
                <a:srgbClr val="FFFFFF"/>
              </a:solidFill>
              <a:cs typeface="Arial" charset="0"/>
            </a:endParaRPr>
          </a:p>
        </p:txBody>
      </p:sp>
      <p:sp>
        <p:nvSpPr>
          <p:cNvPr id="6" name="Inhaltsplatzhalter 5">
            <a:extLst>
              <a:ext uri="{FF2B5EF4-FFF2-40B4-BE49-F238E27FC236}">
                <a16:creationId xmlns:a16="http://schemas.microsoft.com/office/drawing/2014/main" id="{06BA1743-68E2-E602-797B-D94665140169}"/>
              </a:ext>
            </a:extLst>
          </p:cNvPr>
          <p:cNvSpPr>
            <a:spLocks noGrp="1"/>
          </p:cNvSpPr>
          <p:nvPr>
            <p:ph sz="half" idx="2"/>
          </p:nvPr>
        </p:nvSpPr>
        <p:spPr>
          <a:xfrm>
            <a:off x="299719" y="5007606"/>
            <a:ext cx="5948681" cy="1536382"/>
          </a:xfrm>
        </p:spPr>
        <p:txBody>
          <a:bodyPr>
            <a:noAutofit/>
          </a:bodyPr>
          <a:lstStyle/>
          <a:p>
            <a:pPr fontAlgn="base">
              <a:spcBef>
                <a:spcPct val="50000"/>
              </a:spcBef>
              <a:spcAft>
                <a:spcPct val="0"/>
              </a:spcAft>
              <a:buFontTx/>
              <a:buChar char="-"/>
              <a:defRPr/>
            </a:pPr>
            <a:r>
              <a:rPr lang="en-US" sz="2200" b="1" dirty="0"/>
              <a:t>Light microscopy: 18 glomeruli: 2 global sclerotic and 5 with FSGS</a:t>
            </a:r>
            <a:endParaRPr lang="en-US" sz="2200" dirty="0"/>
          </a:p>
          <a:p>
            <a:pPr fontAlgn="base">
              <a:spcBef>
                <a:spcPct val="50000"/>
              </a:spcBef>
              <a:spcAft>
                <a:spcPct val="0"/>
              </a:spcAft>
              <a:buFontTx/>
              <a:buChar char="-"/>
              <a:defRPr/>
            </a:pPr>
            <a:r>
              <a:rPr lang="en-US" sz="2200" b="1" dirty="0"/>
              <a:t>Electron Microscopy: </a:t>
            </a:r>
            <a:r>
              <a:rPr lang="en-US" sz="2200" dirty="0"/>
              <a:t>partial FPE</a:t>
            </a:r>
          </a:p>
          <a:p>
            <a:pPr marL="0" indent="0" fontAlgn="base">
              <a:spcBef>
                <a:spcPct val="50000"/>
              </a:spcBef>
              <a:spcAft>
                <a:spcPct val="0"/>
              </a:spcAft>
              <a:buNone/>
              <a:defRPr/>
            </a:pPr>
            <a:r>
              <a:rPr lang="en-US" sz="2200" dirty="0">
                <a:sym typeface="Wingdings" pitchFamily="2" charset="2"/>
              </a:rPr>
              <a:t></a:t>
            </a:r>
            <a:r>
              <a:rPr lang="en-US" sz="2200" dirty="0"/>
              <a:t>Primary FSGS with 40% tubulointerstitial fibrosis</a:t>
            </a:r>
          </a:p>
        </p:txBody>
      </p:sp>
      <p:sp>
        <p:nvSpPr>
          <p:cNvPr id="7" name="Inhaltsplatzhalter 2">
            <a:extLst>
              <a:ext uri="{FF2B5EF4-FFF2-40B4-BE49-F238E27FC236}">
                <a16:creationId xmlns:a16="http://schemas.microsoft.com/office/drawing/2014/main" id="{55625358-CE53-53E0-B972-A819F24BA55A}"/>
              </a:ext>
            </a:extLst>
          </p:cNvPr>
          <p:cNvSpPr>
            <a:spLocks noGrp="1"/>
          </p:cNvSpPr>
          <p:nvPr>
            <p:ph sz="half" idx="1"/>
          </p:nvPr>
        </p:nvSpPr>
        <p:spPr>
          <a:xfrm>
            <a:off x="489857" y="1730532"/>
            <a:ext cx="5181600" cy="3046988"/>
          </a:xfrm>
        </p:spPr>
        <p:txBody>
          <a:bodyPr>
            <a:normAutofit/>
          </a:bodyPr>
          <a:lstStyle/>
          <a:p>
            <a:r>
              <a:rPr lang="en-US" sz="2400" dirty="0">
                <a:latin typeface="Arial" panose="020B0604020202020204" pitchFamily="34" charset="0"/>
                <a:cs typeface="Arial" panose="020B0604020202020204" pitchFamily="34" charset="0"/>
              </a:rPr>
              <a:t>A Caucasian male, 30 years old with:</a:t>
            </a:r>
          </a:p>
          <a:p>
            <a:pPr>
              <a:buFont typeface="Wingdings" pitchFamily="2" charset="2"/>
              <a:buChar char="ü"/>
            </a:pPr>
            <a:r>
              <a:rPr lang="en-US" sz="2200" dirty="0">
                <a:latin typeface="Arial" panose="020B0604020202020204" pitchFamily="34" charset="0"/>
                <a:cs typeface="Arial" panose="020B0604020202020204" pitchFamily="34" charset="0"/>
              </a:rPr>
              <a:t>24h urine protein 6g/day</a:t>
            </a:r>
          </a:p>
          <a:p>
            <a:pPr>
              <a:buFont typeface="Wingdings" pitchFamily="2" charset="2"/>
              <a:buChar char="ü"/>
            </a:pPr>
            <a:r>
              <a:rPr lang="en-US" sz="2200" dirty="0">
                <a:latin typeface="Arial" panose="020B0604020202020204" pitchFamily="34" charset="0"/>
                <a:cs typeface="Arial" panose="020B0604020202020204" pitchFamily="34" charset="0"/>
              </a:rPr>
              <a:t>Normal total protein and serum albumin</a:t>
            </a:r>
          </a:p>
          <a:p>
            <a:pPr>
              <a:buFont typeface="Wingdings" pitchFamily="2" charset="2"/>
              <a:buChar char="ü"/>
            </a:pPr>
            <a:r>
              <a:rPr lang="en-US" sz="2200" dirty="0">
                <a:latin typeface="Arial" panose="020B0604020202020204" pitchFamily="34" charset="0"/>
                <a:cs typeface="Arial" panose="020B0604020202020204" pitchFamily="34" charset="0"/>
              </a:rPr>
              <a:t>No edema, increased BP (150/100mmHg)</a:t>
            </a:r>
          </a:p>
          <a:p>
            <a:endParaRPr lang="en-US" sz="2400" dirty="0">
              <a:latin typeface="Arial" panose="020B0604020202020204" pitchFamily="34" charset="0"/>
              <a:cs typeface="Arial" panose="020B0604020202020204" pitchFamily="34" charset="0"/>
            </a:endParaRPr>
          </a:p>
        </p:txBody>
      </p:sp>
      <p:sp>
        <p:nvSpPr>
          <p:cNvPr id="5" name="Text Box 6">
            <a:extLst>
              <a:ext uri="{FF2B5EF4-FFF2-40B4-BE49-F238E27FC236}">
                <a16:creationId xmlns:a16="http://schemas.microsoft.com/office/drawing/2014/main" id="{AE9AA50A-9B49-F2F5-B057-DC7782E26466}"/>
              </a:ext>
            </a:extLst>
          </p:cNvPr>
          <p:cNvSpPr txBox="1">
            <a:spLocks noChangeArrowheads="1"/>
          </p:cNvSpPr>
          <p:nvPr/>
        </p:nvSpPr>
        <p:spPr bwMode="auto">
          <a:xfrm>
            <a:off x="6520545" y="1600200"/>
            <a:ext cx="5181598"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b="1" dirty="0">
                <a:solidFill>
                  <a:srgbClr val="000000"/>
                </a:solidFill>
                <a:latin typeface="Arial" charset="0"/>
              </a:rPr>
              <a:t>Extended medical history:</a:t>
            </a:r>
          </a:p>
          <a:p>
            <a:pPr marL="342900" indent="-342900">
              <a:spcBef>
                <a:spcPct val="50000"/>
              </a:spcBef>
              <a:buFont typeface="Wingdings" pitchFamily="2" charset="2"/>
              <a:buChar char="Ø"/>
              <a:defRPr/>
            </a:pPr>
            <a:r>
              <a:rPr lang="en-US" sz="2400" dirty="0">
                <a:solidFill>
                  <a:srgbClr val="000000"/>
                </a:solidFill>
                <a:latin typeface="Arial" charset="0"/>
              </a:rPr>
              <a:t>Low Birth weight 2400 gr, 48 cm</a:t>
            </a:r>
          </a:p>
          <a:p>
            <a:pPr marL="342900" indent="-342900">
              <a:spcBef>
                <a:spcPct val="50000"/>
              </a:spcBef>
              <a:buFont typeface="Wingdings" pitchFamily="2" charset="2"/>
              <a:buChar char="Ø"/>
              <a:defRPr/>
            </a:pPr>
            <a:r>
              <a:rPr lang="en-US" sz="2400" dirty="0">
                <a:solidFill>
                  <a:srgbClr val="000000"/>
                </a:solidFill>
                <a:latin typeface="Arial" charset="0"/>
              </a:rPr>
              <a:t>Salt consumption 18 gr/day</a:t>
            </a:r>
          </a:p>
          <a:p>
            <a:pPr marL="342900" indent="-342900">
              <a:spcBef>
                <a:spcPct val="50000"/>
              </a:spcBef>
              <a:buFont typeface="Wingdings" pitchFamily="2" charset="2"/>
              <a:buChar char="Ø"/>
              <a:defRPr/>
            </a:pPr>
            <a:r>
              <a:rPr lang="en-US" sz="2400" dirty="0">
                <a:solidFill>
                  <a:srgbClr val="000000"/>
                </a:solidFill>
                <a:latin typeface="Arial" charset="0"/>
              </a:rPr>
              <a:t>High energy protein drinks</a:t>
            </a:r>
          </a:p>
          <a:p>
            <a:pPr>
              <a:spcBef>
                <a:spcPct val="50000"/>
              </a:spcBef>
              <a:defRPr/>
            </a:pPr>
            <a:r>
              <a:rPr lang="en-US" sz="2400" dirty="0">
                <a:solidFill>
                  <a:srgbClr val="000000"/>
                </a:solidFill>
                <a:latin typeface="Arial" charset="0"/>
              </a:rPr>
              <a:t>	</a:t>
            </a:r>
            <a:r>
              <a:rPr lang="en-US" sz="2400" b="1" dirty="0">
                <a:solidFill>
                  <a:srgbClr val="000000"/>
                </a:solidFill>
                <a:latin typeface="Arial" charset="0"/>
              </a:rPr>
              <a:t>	</a:t>
            </a:r>
            <a:endParaRPr lang="en-US" sz="2400" dirty="0">
              <a:solidFill>
                <a:srgbClr val="000000"/>
              </a:solidFill>
              <a:latin typeface="Arial" charset="0"/>
            </a:endParaRPr>
          </a:p>
        </p:txBody>
      </p:sp>
    </p:spTree>
    <p:extLst>
      <p:ext uri="{BB962C8B-B14F-4D97-AF65-F5344CB8AC3E}">
        <p14:creationId xmlns:p14="http://schemas.microsoft.com/office/powerpoint/2010/main" val="3450135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5" name="Rectangle 7"/>
          <p:cNvSpPr>
            <a:spLocks noChangeArrowheads="1"/>
          </p:cNvSpPr>
          <p:nvPr/>
        </p:nvSpPr>
        <p:spPr bwMode="auto">
          <a:xfrm>
            <a:off x="8904289" y="3429000"/>
            <a:ext cx="757237"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charset="0"/>
              <a:ea typeface="ＭＳ Ｐゴシック" charset="0"/>
            </a:endParaRPr>
          </a:p>
        </p:txBody>
      </p:sp>
      <p:sp>
        <p:nvSpPr>
          <p:cNvPr id="3" name="Rectangle 2">
            <a:extLst>
              <a:ext uri="{FF2B5EF4-FFF2-40B4-BE49-F238E27FC236}">
                <a16:creationId xmlns:a16="http://schemas.microsoft.com/office/drawing/2014/main" id="{FD154FA2-1A0D-CBF5-CA94-4941EF8A2B7D}"/>
              </a:ext>
            </a:extLst>
          </p:cNvPr>
          <p:cNvSpPr>
            <a:spLocks noChangeArrowheads="1"/>
          </p:cNvSpPr>
          <p:nvPr/>
        </p:nvSpPr>
        <p:spPr bwMode="auto">
          <a:xfrm>
            <a:off x="-1" y="0"/>
            <a:ext cx="12297103" cy="1176338"/>
          </a:xfrm>
          <a:prstGeom prst="rect">
            <a:avLst/>
          </a:prstGeom>
          <a:gradFill rotWithShape="1">
            <a:gsLst>
              <a:gs pos="0">
                <a:srgbClr val="000080"/>
              </a:gs>
              <a:gs pos="50000">
                <a:srgbClr val="00003B"/>
              </a:gs>
              <a:gs pos="100000">
                <a:srgbClr val="000080"/>
              </a:gs>
            </a:gsLst>
            <a:lin ang="5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algn="ctr" eaLnBrk="0" fontAlgn="base" hangingPunct="0">
              <a:spcBef>
                <a:spcPct val="0"/>
              </a:spcBef>
              <a:spcAft>
                <a:spcPct val="0"/>
              </a:spcAft>
              <a:defRPr/>
            </a:pPr>
            <a:endParaRPr lang="nl-NL" sz="2800" dirty="0">
              <a:solidFill>
                <a:srgbClr val="FFFFFF"/>
              </a:solidFill>
              <a:latin typeface="Arial" charset="0"/>
              <a:ea typeface="ＭＳ Ｐゴシック" charset="0"/>
            </a:endParaRPr>
          </a:p>
        </p:txBody>
      </p:sp>
      <p:pic>
        <p:nvPicPr>
          <p:cNvPr id="9" name="Grafik 8">
            <a:extLst>
              <a:ext uri="{FF2B5EF4-FFF2-40B4-BE49-F238E27FC236}">
                <a16:creationId xmlns:a16="http://schemas.microsoft.com/office/drawing/2014/main" id="{DB504CD2-BFB2-C99F-CB4D-164D2FA406E9}"/>
              </a:ext>
            </a:extLst>
          </p:cNvPr>
          <p:cNvPicPr>
            <a:picLocks noChangeAspect="1"/>
          </p:cNvPicPr>
          <p:nvPr/>
        </p:nvPicPr>
        <p:blipFill>
          <a:blip r:embed="rId3"/>
          <a:stretch>
            <a:fillRect/>
          </a:stretch>
        </p:blipFill>
        <p:spPr>
          <a:xfrm>
            <a:off x="6633274" y="2819602"/>
            <a:ext cx="5117966" cy="2225693"/>
          </a:xfrm>
          <a:prstGeom prst="rect">
            <a:avLst/>
          </a:prstGeom>
        </p:spPr>
      </p:pic>
      <p:sp>
        <p:nvSpPr>
          <p:cNvPr id="2" name="Text Box 13">
            <a:extLst>
              <a:ext uri="{FF2B5EF4-FFF2-40B4-BE49-F238E27FC236}">
                <a16:creationId xmlns:a16="http://schemas.microsoft.com/office/drawing/2014/main" id="{027D6BF8-7142-2FC6-3632-2D60353B0B8A}"/>
              </a:ext>
            </a:extLst>
          </p:cNvPr>
          <p:cNvSpPr txBox="1">
            <a:spLocks noChangeArrowheads="1"/>
          </p:cNvSpPr>
          <p:nvPr/>
        </p:nvSpPr>
        <p:spPr bwMode="auto">
          <a:xfrm>
            <a:off x="1524000" y="381000"/>
            <a:ext cx="9144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defRPr/>
            </a:pPr>
            <a:r>
              <a:rPr lang="en-US" sz="3200" dirty="0">
                <a:solidFill>
                  <a:srgbClr val="FFFFFF"/>
                </a:solidFill>
                <a:cs typeface="Arial" charset="0"/>
              </a:rPr>
              <a:t>Approach to secondary/maladaptive FSGS</a:t>
            </a:r>
          </a:p>
        </p:txBody>
      </p:sp>
      <p:sp>
        <p:nvSpPr>
          <p:cNvPr id="4" name="Textfeld 3">
            <a:extLst>
              <a:ext uri="{FF2B5EF4-FFF2-40B4-BE49-F238E27FC236}">
                <a16:creationId xmlns:a16="http://schemas.microsoft.com/office/drawing/2014/main" id="{06FDA3F7-94E6-37B1-C770-A439330EECD1}"/>
              </a:ext>
            </a:extLst>
          </p:cNvPr>
          <p:cNvSpPr txBox="1"/>
          <p:nvPr/>
        </p:nvSpPr>
        <p:spPr>
          <a:xfrm>
            <a:off x="8718688" y="6477000"/>
            <a:ext cx="3473312" cy="307777"/>
          </a:xfrm>
          <a:prstGeom prst="rect">
            <a:avLst/>
          </a:prstGeom>
          <a:noFill/>
        </p:spPr>
        <p:txBody>
          <a:bodyPr wrap="square" rtlCol="0">
            <a:spAutoFit/>
          </a:bodyPr>
          <a:lstStyle/>
          <a:p>
            <a:pPr algn="l"/>
            <a:r>
              <a:rPr lang="de-DE" sz="1400" i="1" dirty="0">
                <a:latin typeface="Arial" panose="020B0604020202020204" pitchFamily="34" charset="0"/>
                <a:cs typeface="Arial" panose="020B0604020202020204" pitchFamily="34" charset="0"/>
              </a:rPr>
              <a:t>De </a:t>
            </a:r>
            <a:r>
              <a:rPr lang="de-DE" sz="1400" i="1" dirty="0" err="1">
                <a:latin typeface="Arial" panose="020B0604020202020204" pitchFamily="34" charset="0"/>
                <a:cs typeface="Arial" panose="020B0604020202020204" pitchFamily="34" charset="0"/>
              </a:rPr>
              <a:t>Vriese</a:t>
            </a:r>
            <a:r>
              <a:rPr lang="de-DE" sz="1400" i="1" dirty="0">
                <a:latin typeface="Arial" panose="020B0604020202020204" pitchFamily="34" charset="0"/>
                <a:cs typeface="Arial" panose="020B0604020202020204" pitchFamily="34" charset="0"/>
              </a:rPr>
              <a:t> AS </a:t>
            </a:r>
            <a:r>
              <a:rPr lang="de-DE" sz="1400" b="0" i="1" u="none" strike="noStrike" dirty="0">
                <a:effectLst/>
                <a:latin typeface="Arial" panose="020B0604020202020204" pitchFamily="34" charset="0"/>
                <a:cs typeface="Arial" panose="020B0604020202020204" pitchFamily="34" charset="0"/>
              </a:rPr>
              <a:t>Nat Rev </a:t>
            </a:r>
            <a:r>
              <a:rPr lang="de-DE" sz="1400" b="0" i="1" u="none" strike="noStrike" dirty="0" err="1">
                <a:effectLst/>
                <a:latin typeface="Arial" panose="020B0604020202020204" pitchFamily="34" charset="0"/>
                <a:cs typeface="Arial" panose="020B0604020202020204" pitchFamily="34" charset="0"/>
              </a:rPr>
              <a:t>Nephrol</a:t>
            </a:r>
            <a:r>
              <a:rPr lang="de-DE" sz="1400" i="1" dirty="0">
                <a:latin typeface="Arial" panose="020B0604020202020204" pitchFamily="34" charset="0"/>
                <a:cs typeface="Arial" panose="020B0604020202020204" pitchFamily="34" charset="0"/>
              </a:rPr>
              <a:t>. </a:t>
            </a:r>
            <a:r>
              <a:rPr lang="de-DE" sz="1400" b="0" i="1" u="none" strike="noStrike" dirty="0">
                <a:effectLst/>
                <a:latin typeface="Arial" panose="020B0604020202020204" pitchFamily="34" charset="0"/>
                <a:cs typeface="Arial" panose="020B0604020202020204" pitchFamily="34" charset="0"/>
              </a:rPr>
              <a:t>2021 Sep</a:t>
            </a:r>
            <a:endParaRPr lang="de-DE" sz="1400" i="1" dirty="0">
              <a:latin typeface="Arial" panose="020B0604020202020204" pitchFamily="34" charset="0"/>
              <a:cs typeface="Arial" panose="020B0604020202020204" pitchFamily="34" charset="0"/>
            </a:endParaRPr>
          </a:p>
        </p:txBody>
      </p:sp>
      <p:sp>
        <p:nvSpPr>
          <p:cNvPr id="5" name="Pfeil nach rechts 4">
            <a:extLst>
              <a:ext uri="{FF2B5EF4-FFF2-40B4-BE49-F238E27FC236}">
                <a16:creationId xmlns:a16="http://schemas.microsoft.com/office/drawing/2014/main" id="{1C4A6164-B4C8-A84A-8FDE-4C85F3F99B18}"/>
              </a:ext>
            </a:extLst>
          </p:cNvPr>
          <p:cNvSpPr/>
          <p:nvPr/>
        </p:nvSpPr>
        <p:spPr>
          <a:xfrm>
            <a:off x="677426" y="1599219"/>
            <a:ext cx="1344706" cy="438428"/>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DE7FFDCD-4C49-3043-9F6E-FA4BDA43523B}"/>
              </a:ext>
            </a:extLst>
          </p:cNvPr>
          <p:cNvSpPr txBox="1"/>
          <p:nvPr/>
        </p:nvSpPr>
        <p:spPr>
          <a:xfrm>
            <a:off x="2205317" y="1477959"/>
            <a:ext cx="9986683" cy="954107"/>
          </a:xfrm>
          <a:prstGeom prst="rect">
            <a:avLst/>
          </a:prstGeom>
          <a:noFill/>
        </p:spPr>
        <p:txBody>
          <a:bodyPr wrap="square" rtlCol="0">
            <a:spAutoFit/>
          </a:bodyPr>
          <a:lstStyle/>
          <a:p>
            <a:r>
              <a:rPr lang="en-US" sz="2800" b="1" i="0" u="none" strike="noStrike" dirty="0">
                <a:solidFill>
                  <a:srgbClr val="222222"/>
                </a:solidFill>
                <a:effectLst/>
                <a:latin typeface="Harding"/>
              </a:rPr>
              <a:t>Correct the </a:t>
            </a:r>
            <a:r>
              <a:rPr lang="en-US" sz="2800" b="1" i="0" u="none" strike="noStrike" dirty="0" err="1">
                <a:solidFill>
                  <a:srgbClr val="222222"/>
                </a:solidFill>
                <a:effectLst/>
                <a:latin typeface="Harding"/>
              </a:rPr>
              <a:t>haemodynamic</a:t>
            </a:r>
            <a:r>
              <a:rPr lang="en-US" sz="2800" b="1" i="0" u="none" strike="noStrike" dirty="0">
                <a:solidFill>
                  <a:srgbClr val="222222"/>
                </a:solidFill>
                <a:effectLst/>
                <a:latin typeface="Harding"/>
              </a:rPr>
              <a:t> abnormalities </a:t>
            </a:r>
            <a:r>
              <a:rPr lang="en-US" sz="2800" b="1" i="0" u="none" strike="noStrike" dirty="0">
                <a:solidFill>
                  <a:srgbClr val="222222"/>
                </a:solidFill>
                <a:effectLst/>
                <a:latin typeface="Harding"/>
                <a:sym typeface="Wingdings" pitchFamily="2" charset="2"/>
              </a:rPr>
              <a:t></a:t>
            </a:r>
            <a:r>
              <a:rPr lang="en-US" sz="2800" b="1" i="0" u="none" strike="noStrike" dirty="0">
                <a:solidFill>
                  <a:srgbClr val="222222"/>
                </a:solidFill>
                <a:effectLst/>
                <a:latin typeface="Harding"/>
              </a:rPr>
              <a:t>podocyte </a:t>
            </a:r>
          </a:p>
          <a:p>
            <a:r>
              <a:rPr lang="en-US" sz="2800" b="1" i="0" u="none" strike="noStrike" dirty="0">
                <a:solidFill>
                  <a:srgbClr val="222222"/>
                </a:solidFill>
                <a:effectLst/>
                <a:latin typeface="Harding"/>
              </a:rPr>
              <a:t>shear stress </a:t>
            </a:r>
            <a:r>
              <a:rPr lang="en-US" sz="2800" b="1" i="0" u="none" strike="noStrike" dirty="0">
                <a:solidFill>
                  <a:srgbClr val="222222"/>
                </a:solidFill>
                <a:effectLst/>
                <a:latin typeface="Harding"/>
                <a:sym typeface="Wingdings" pitchFamily="2" charset="2"/>
              </a:rPr>
              <a:t></a:t>
            </a:r>
            <a:r>
              <a:rPr lang="en-US" sz="2800" b="1" i="0" u="none" strike="noStrike" dirty="0">
                <a:solidFill>
                  <a:srgbClr val="222222"/>
                </a:solidFill>
                <a:effectLst/>
                <a:latin typeface="Harding"/>
              </a:rPr>
              <a:t> podocyte injury</a:t>
            </a:r>
            <a:endParaRPr lang="en-US" sz="2800" b="1" dirty="0"/>
          </a:p>
        </p:txBody>
      </p:sp>
      <p:sp>
        <p:nvSpPr>
          <p:cNvPr id="7" name="Textfeld 6">
            <a:extLst>
              <a:ext uri="{FF2B5EF4-FFF2-40B4-BE49-F238E27FC236}">
                <a16:creationId xmlns:a16="http://schemas.microsoft.com/office/drawing/2014/main" id="{54B5503E-D575-AD31-2CF6-536A052139CE}"/>
              </a:ext>
            </a:extLst>
          </p:cNvPr>
          <p:cNvSpPr txBox="1"/>
          <p:nvPr/>
        </p:nvSpPr>
        <p:spPr>
          <a:xfrm>
            <a:off x="677426" y="3932448"/>
            <a:ext cx="4991844" cy="2308324"/>
          </a:xfrm>
          <a:prstGeom prst="rect">
            <a:avLst/>
          </a:prstGeom>
          <a:noFill/>
        </p:spPr>
        <p:txBody>
          <a:bodyPr wrap="square" rtlCol="0">
            <a:spAutoFit/>
          </a:bodyPr>
          <a:lstStyle/>
          <a:p>
            <a:pPr marL="285750" indent="-285750">
              <a:buFont typeface="Arial" panose="020B0604020202020204" pitchFamily="34" charset="0"/>
              <a:buChar char="•"/>
            </a:pPr>
            <a:r>
              <a:rPr lang="en-US" sz="2400" b="0" i="0" u="none" strike="noStrike" dirty="0">
                <a:solidFill>
                  <a:srgbClr val="232323"/>
                </a:solidFill>
                <a:effectLst/>
                <a:latin typeface="Noto Sans" panose="020B0502040504020204" pitchFamily="34" charset="0"/>
              </a:rPr>
              <a:t>Dietary sodium restriction</a:t>
            </a:r>
            <a:endParaRPr lang="en-US" sz="2400" dirty="0">
              <a:solidFill>
                <a:srgbClr val="232323"/>
              </a:solidFill>
              <a:latin typeface="Noto Sans" panose="020B0502040504020204" pitchFamily="34" charset="0"/>
            </a:endParaRPr>
          </a:p>
          <a:p>
            <a:pPr marL="285750" indent="-285750">
              <a:buFont typeface="Arial" panose="020B0604020202020204" pitchFamily="34" charset="0"/>
              <a:buChar char="•"/>
            </a:pPr>
            <a:r>
              <a:rPr lang="en-US" sz="2400" dirty="0">
                <a:solidFill>
                  <a:srgbClr val="232323"/>
                </a:solidFill>
                <a:latin typeface="Noto Sans" panose="020B0502040504020204" pitchFamily="34" charset="0"/>
              </a:rPr>
              <a:t>Protein restriction</a:t>
            </a:r>
            <a:endParaRPr lang="en-US" sz="2400" b="0" i="0" u="none" strike="noStrike" dirty="0">
              <a:solidFill>
                <a:srgbClr val="232323"/>
              </a:solidFill>
              <a:effectLst/>
              <a:latin typeface="Noto Sans" panose="020B0502040504020204" pitchFamily="34" charset="0"/>
            </a:endParaRPr>
          </a:p>
          <a:p>
            <a:pPr marL="285750" indent="-285750">
              <a:buFont typeface="Arial" panose="020B0604020202020204" pitchFamily="34" charset="0"/>
              <a:buChar char="•"/>
            </a:pPr>
            <a:r>
              <a:rPr lang="en-US" sz="2400" b="0" i="0" u="none" strike="noStrike" dirty="0">
                <a:solidFill>
                  <a:srgbClr val="232323"/>
                </a:solidFill>
                <a:effectLst/>
                <a:latin typeface="Noto Sans" panose="020B0502040504020204" pitchFamily="34" charset="0"/>
              </a:rPr>
              <a:t>BP control</a:t>
            </a:r>
            <a:endParaRPr lang="en-US" sz="2400" dirty="0">
              <a:solidFill>
                <a:srgbClr val="232323"/>
              </a:solidFill>
              <a:latin typeface="Noto Sans" panose="020B0502040504020204" pitchFamily="34" charset="0"/>
            </a:endParaRPr>
          </a:p>
          <a:p>
            <a:pPr marL="285750" indent="-285750">
              <a:buFont typeface="Arial" panose="020B0604020202020204" pitchFamily="34" charset="0"/>
              <a:buChar char="•"/>
            </a:pPr>
            <a:r>
              <a:rPr lang="en-US" sz="2400" b="0" i="0" u="none" strike="noStrike" dirty="0" err="1">
                <a:solidFill>
                  <a:srgbClr val="232323"/>
                </a:solidFill>
                <a:effectLst/>
                <a:latin typeface="Noto Sans" panose="020B0502040504020204" pitchFamily="34" charset="0"/>
              </a:rPr>
              <a:t>RAASi</a:t>
            </a:r>
            <a:endParaRPr lang="en-US" sz="2400" dirty="0">
              <a:solidFill>
                <a:srgbClr val="232323"/>
              </a:solidFill>
              <a:latin typeface="Noto Sans" panose="020B0502040504020204" pitchFamily="34" charset="0"/>
            </a:endParaRPr>
          </a:p>
          <a:p>
            <a:pPr marL="285750" indent="-285750">
              <a:buFont typeface="Arial" panose="020B0604020202020204" pitchFamily="34" charset="0"/>
              <a:buChar char="•"/>
            </a:pPr>
            <a:r>
              <a:rPr lang="en-US" sz="2400" b="0" i="0" u="none" strike="noStrike" dirty="0">
                <a:solidFill>
                  <a:srgbClr val="232323"/>
                </a:solidFill>
                <a:effectLst/>
                <a:latin typeface="Noto Sans" panose="020B0502040504020204" pitchFamily="34" charset="0"/>
              </a:rPr>
              <a:t>SGLT2i</a:t>
            </a:r>
          </a:p>
          <a:p>
            <a:pPr marL="285750" indent="-285750">
              <a:buFont typeface="Arial" panose="020B0604020202020204" pitchFamily="34" charset="0"/>
              <a:buChar char="•"/>
            </a:pPr>
            <a:endParaRPr lang="en-US" sz="2400" dirty="0"/>
          </a:p>
        </p:txBody>
      </p:sp>
      <p:sp>
        <p:nvSpPr>
          <p:cNvPr id="8" name="Textfeld 7">
            <a:extLst>
              <a:ext uri="{FF2B5EF4-FFF2-40B4-BE49-F238E27FC236}">
                <a16:creationId xmlns:a16="http://schemas.microsoft.com/office/drawing/2014/main" id="{3366A9BD-EF36-6A98-4427-0CFE9EE5FC5C}"/>
              </a:ext>
            </a:extLst>
          </p:cNvPr>
          <p:cNvSpPr txBox="1"/>
          <p:nvPr/>
        </p:nvSpPr>
        <p:spPr>
          <a:xfrm>
            <a:off x="0" y="3027410"/>
            <a:ext cx="6526305" cy="646331"/>
          </a:xfrm>
          <a:prstGeom prst="rect">
            <a:avLst/>
          </a:prstGeom>
          <a:noFill/>
        </p:spPr>
        <p:txBody>
          <a:bodyPr wrap="square" rtlCol="0">
            <a:spAutoFit/>
          </a:bodyPr>
          <a:lstStyle/>
          <a:p>
            <a:pPr algn="ctr"/>
            <a:r>
              <a:rPr lang="de-DE" sz="3600" dirty="0">
                <a:solidFill>
                  <a:srgbClr val="FF0000"/>
                </a:solidFill>
              </a:rPr>
              <a:t>NO IMMUNOSUPPRESSION</a:t>
            </a:r>
          </a:p>
        </p:txBody>
      </p:sp>
    </p:spTree>
    <p:extLst>
      <p:ext uri="{BB962C8B-B14F-4D97-AF65-F5344CB8AC3E}">
        <p14:creationId xmlns:p14="http://schemas.microsoft.com/office/powerpoint/2010/main" val="3718228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954CF27-F018-4A01-AC6E-3693E5890EF0}" type="slidenum">
              <a:rPr lang="de-DE" altLang="de-DE" sz="900">
                <a:solidFill>
                  <a:srgbClr val="FFFFFF"/>
                </a:solidFill>
                <a:latin typeface="Arial" panose="020B0604020202020204" pitchFamily="34" charset="0"/>
              </a:rPr>
              <a:pPr/>
              <a:t>27</a:t>
            </a:fld>
            <a:endParaRPr lang="de-DE" altLang="de-DE" sz="900">
              <a:solidFill>
                <a:srgbClr val="FFFFFF"/>
              </a:solidFill>
              <a:latin typeface="Arial" panose="020B0604020202020204" pitchFamily="34" charset="0"/>
            </a:endParaRPr>
          </a:p>
        </p:txBody>
      </p:sp>
      <p:grpSp>
        <p:nvGrpSpPr>
          <p:cNvPr id="6" name="Gruppierung 21">
            <a:extLst>
              <a:ext uri="{FF2B5EF4-FFF2-40B4-BE49-F238E27FC236}">
                <a16:creationId xmlns:a16="http://schemas.microsoft.com/office/drawing/2014/main" id="{B9C258D6-6CFC-794E-BB6D-458D78D439EF}"/>
              </a:ext>
            </a:extLst>
          </p:cNvPr>
          <p:cNvGrpSpPr>
            <a:grpSpLocks noChangeAspect="1"/>
          </p:cNvGrpSpPr>
          <p:nvPr/>
        </p:nvGrpSpPr>
        <p:grpSpPr>
          <a:xfrm>
            <a:off x="6015277" y="2054857"/>
            <a:ext cx="5044314" cy="3002548"/>
            <a:chOff x="1371600" y="1600200"/>
            <a:chExt cx="6477000" cy="3949700"/>
          </a:xfrm>
        </p:grpSpPr>
        <p:pic>
          <p:nvPicPr>
            <p:cNvPr id="9" name="Picture 16" descr="GFB Schema 0.tif                                               000A4261FreeAgent Drive                C609B4B8:">
              <a:extLst>
                <a:ext uri="{FF2B5EF4-FFF2-40B4-BE49-F238E27FC236}">
                  <a16:creationId xmlns:a16="http://schemas.microsoft.com/office/drawing/2014/main" id="{B7A296AC-92B1-134F-9E49-585D3FF84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81200"/>
              <a:ext cx="6477000" cy="217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reeform 18">
              <a:extLst>
                <a:ext uri="{FF2B5EF4-FFF2-40B4-BE49-F238E27FC236}">
                  <a16:creationId xmlns:a16="http://schemas.microsoft.com/office/drawing/2014/main" id="{AA7DCF91-BA36-0848-AE13-A1DBE2B39C33}"/>
                </a:ext>
              </a:extLst>
            </p:cNvPr>
            <p:cNvSpPr>
              <a:spLocks/>
            </p:cNvSpPr>
            <p:nvPr/>
          </p:nvSpPr>
          <p:spPr bwMode="auto">
            <a:xfrm>
              <a:off x="1676400" y="1600200"/>
              <a:ext cx="1143000" cy="3949700"/>
            </a:xfrm>
            <a:custGeom>
              <a:avLst/>
              <a:gdLst>
                <a:gd name="T0" fmla="*/ 0 w 720"/>
                <a:gd name="T1" fmla="*/ 2256 h 2488"/>
                <a:gd name="T2" fmla="*/ 336 w 720"/>
                <a:gd name="T3" fmla="*/ 2112 h 2488"/>
                <a:gd name="T4" fmla="*/ 720 w 720"/>
                <a:gd name="T5" fmla="*/ 0 h 2488"/>
              </a:gdLst>
              <a:ahLst/>
              <a:cxnLst>
                <a:cxn ang="0">
                  <a:pos x="T0" y="T1"/>
                </a:cxn>
                <a:cxn ang="0">
                  <a:pos x="T2" y="T3"/>
                </a:cxn>
                <a:cxn ang="0">
                  <a:pos x="T4" y="T5"/>
                </a:cxn>
              </a:cxnLst>
              <a:rect l="0" t="0" r="r" b="b"/>
              <a:pathLst>
                <a:path w="720" h="2488">
                  <a:moveTo>
                    <a:pt x="0" y="2256"/>
                  </a:moveTo>
                  <a:cubicBezTo>
                    <a:pt x="108" y="2372"/>
                    <a:pt x="216" y="2488"/>
                    <a:pt x="336" y="2112"/>
                  </a:cubicBezTo>
                  <a:cubicBezTo>
                    <a:pt x="456" y="1736"/>
                    <a:pt x="588" y="868"/>
                    <a:pt x="720" y="0"/>
                  </a:cubicBezTo>
                </a:path>
              </a:pathLst>
            </a:custGeom>
            <a:noFill/>
            <a:ln w="9525">
              <a:solidFill>
                <a:srgbClr val="00D5FF"/>
              </a:solidFill>
              <a:round/>
              <a:headEnd/>
              <a:tailEnd type="arrow"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11" name="Freeform 19">
              <a:extLst>
                <a:ext uri="{FF2B5EF4-FFF2-40B4-BE49-F238E27FC236}">
                  <a16:creationId xmlns:a16="http://schemas.microsoft.com/office/drawing/2014/main" id="{953329EF-8F0E-5C40-8CF5-C45D1BBAC47B}"/>
                </a:ext>
              </a:extLst>
            </p:cNvPr>
            <p:cNvSpPr>
              <a:spLocks/>
            </p:cNvSpPr>
            <p:nvPr/>
          </p:nvSpPr>
          <p:spPr bwMode="auto">
            <a:xfrm>
              <a:off x="3797300" y="1600200"/>
              <a:ext cx="622300" cy="3429000"/>
            </a:xfrm>
            <a:custGeom>
              <a:avLst/>
              <a:gdLst>
                <a:gd name="T0" fmla="*/ 392 w 392"/>
                <a:gd name="T1" fmla="*/ 2160 h 2160"/>
                <a:gd name="T2" fmla="*/ 56 w 392"/>
                <a:gd name="T3" fmla="*/ 1200 h 2160"/>
                <a:gd name="T4" fmla="*/ 56 w 392"/>
                <a:gd name="T5" fmla="*/ 0 h 2160"/>
              </a:gdLst>
              <a:ahLst/>
              <a:cxnLst>
                <a:cxn ang="0">
                  <a:pos x="T0" y="T1"/>
                </a:cxn>
                <a:cxn ang="0">
                  <a:pos x="T2" y="T3"/>
                </a:cxn>
                <a:cxn ang="0">
                  <a:pos x="T4" y="T5"/>
                </a:cxn>
              </a:cxnLst>
              <a:rect l="0" t="0" r="r" b="b"/>
              <a:pathLst>
                <a:path w="392" h="2160">
                  <a:moveTo>
                    <a:pt x="392" y="2160"/>
                  </a:moveTo>
                  <a:cubicBezTo>
                    <a:pt x="252" y="1860"/>
                    <a:pt x="112" y="1560"/>
                    <a:pt x="56" y="1200"/>
                  </a:cubicBezTo>
                  <a:cubicBezTo>
                    <a:pt x="0" y="840"/>
                    <a:pt x="28" y="420"/>
                    <a:pt x="56" y="0"/>
                  </a:cubicBezTo>
                </a:path>
              </a:pathLst>
            </a:custGeom>
            <a:noFill/>
            <a:ln w="9525">
              <a:solidFill>
                <a:srgbClr val="00D5FF"/>
              </a:solidFill>
              <a:round/>
              <a:headEnd/>
              <a:tailEnd type="arrow"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12" name="Freeform 20">
              <a:extLst>
                <a:ext uri="{FF2B5EF4-FFF2-40B4-BE49-F238E27FC236}">
                  <a16:creationId xmlns:a16="http://schemas.microsoft.com/office/drawing/2014/main" id="{4EAC4B2A-7698-6547-93D0-50303C98F776}"/>
                </a:ext>
              </a:extLst>
            </p:cNvPr>
            <p:cNvSpPr>
              <a:spLocks/>
            </p:cNvSpPr>
            <p:nvPr/>
          </p:nvSpPr>
          <p:spPr bwMode="auto">
            <a:xfrm>
              <a:off x="4953000" y="1600200"/>
              <a:ext cx="419100" cy="3200400"/>
            </a:xfrm>
            <a:custGeom>
              <a:avLst/>
              <a:gdLst>
                <a:gd name="T0" fmla="*/ 0 w 264"/>
                <a:gd name="T1" fmla="*/ 2016 h 2016"/>
                <a:gd name="T2" fmla="*/ 240 w 264"/>
                <a:gd name="T3" fmla="*/ 1344 h 2016"/>
                <a:gd name="T4" fmla="*/ 144 w 264"/>
                <a:gd name="T5" fmla="*/ 0 h 2016"/>
              </a:gdLst>
              <a:ahLst/>
              <a:cxnLst>
                <a:cxn ang="0">
                  <a:pos x="T0" y="T1"/>
                </a:cxn>
                <a:cxn ang="0">
                  <a:pos x="T2" y="T3"/>
                </a:cxn>
                <a:cxn ang="0">
                  <a:pos x="T4" y="T5"/>
                </a:cxn>
              </a:cxnLst>
              <a:rect l="0" t="0" r="r" b="b"/>
              <a:pathLst>
                <a:path w="264" h="2016">
                  <a:moveTo>
                    <a:pt x="0" y="2016"/>
                  </a:moveTo>
                  <a:cubicBezTo>
                    <a:pt x="108" y="1848"/>
                    <a:pt x="216" y="1680"/>
                    <a:pt x="240" y="1344"/>
                  </a:cubicBezTo>
                  <a:cubicBezTo>
                    <a:pt x="264" y="1008"/>
                    <a:pt x="204" y="504"/>
                    <a:pt x="144" y="0"/>
                  </a:cubicBezTo>
                </a:path>
              </a:pathLst>
            </a:custGeom>
            <a:noFill/>
            <a:ln w="9525">
              <a:solidFill>
                <a:srgbClr val="00D5FF"/>
              </a:solidFill>
              <a:round/>
              <a:headEnd/>
              <a:tailEnd type="arrow"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sp>
          <p:nvSpPr>
            <p:cNvPr id="13" name="Freeform 21">
              <a:extLst>
                <a:ext uri="{FF2B5EF4-FFF2-40B4-BE49-F238E27FC236}">
                  <a16:creationId xmlns:a16="http://schemas.microsoft.com/office/drawing/2014/main" id="{620C0ABE-7EE7-CA4D-BBBD-DCB664AA067E}"/>
                </a:ext>
              </a:extLst>
            </p:cNvPr>
            <p:cNvSpPr>
              <a:spLocks/>
            </p:cNvSpPr>
            <p:nvPr/>
          </p:nvSpPr>
          <p:spPr bwMode="auto">
            <a:xfrm>
              <a:off x="6248400" y="1676400"/>
              <a:ext cx="381000" cy="3352800"/>
            </a:xfrm>
            <a:custGeom>
              <a:avLst/>
              <a:gdLst>
                <a:gd name="T0" fmla="*/ 0 w 240"/>
                <a:gd name="T1" fmla="*/ 2112 h 2112"/>
                <a:gd name="T2" fmla="*/ 192 w 240"/>
                <a:gd name="T3" fmla="*/ 912 h 2112"/>
                <a:gd name="T4" fmla="*/ 240 w 240"/>
                <a:gd name="T5" fmla="*/ 0 h 2112"/>
              </a:gdLst>
              <a:ahLst/>
              <a:cxnLst>
                <a:cxn ang="0">
                  <a:pos x="T0" y="T1"/>
                </a:cxn>
                <a:cxn ang="0">
                  <a:pos x="T2" y="T3"/>
                </a:cxn>
                <a:cxn ang="0">
                  <a:pos x="T4" y="T5"/>
                </a:cxn>
              </a:cxnLst>
              <a:rect l="0" t="0" r="r" b="b"/>
              <a:pathLst>
                <a:path w="240" h="2112">
                  <a:moveTo>
                    <a:pt x="0" y="2112"/>
                  </a:moveTo>
                  <a:cubicBezTo>
                    <a:pt x="76" y="1688"/>
                    <a:pt x="152" y="1264"/>
                    <a:pt x="192" y="912"/>
                  </a:cubicBezTo>
                  <a:cubicBezTo>
                    <a:pt x="232" y="560"/>
                    <a:pt x="236" y="280"/>
                    <a:pt x="240" y="0"/>
                  </a:cubicBezTo>
                </a:path>
              </a:pathLst>
            </a:custGeom>
            <a:noFill/>
            <a:ln w="9525">
              <a:solidFill>
                <a:srgbClr val="00D5FF"/>
              </a:solidFill>
              <a:round/>
              <a:headEnd/>
              <a:tailEnd type="arrow"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cs typeface="+mn-cs"/>
              </a:endParaRPr>
            </a:p>
          </p:txBody>
        </p:sp>
      </p:grpSp>
      <p:sp>
        <p:nvSpPr>
          <p:cNvPr id="24" name="Textfeld 23">
            <a:extLst>
              <a:ext uri="{FF2B5EF4-FFF2-40B4-BE49-F238E27FC236}">
                <a16:creationId xmlns:a16="http://schemas.microsoft.com/office/drawing/2014/main" id="{25951C0D-4B2D-6247-A323-C4BC0432E0A1}"/>
              </a:ext>
            </a:extLst>
          </p:cNvPr>
          <p:cNvSpPr txBox="1"/>
          <p:nvPr/>
        </p:nvSpPr>
        <p:spPr>
          <a:xfrm>
            <a:off x="8029765" y="6512738"/>
            <a:ext cx="352006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Strieder... Stamellou. </a:t>
            </a:r>
            <a:r>
              <a:rPr lang="de-DE" sz="1200" dirty="0" err="1">
                <a:latin typeface="Arial" panose="020B0604020202020204" pitchFamily="34" charset="0"/>
                <a:cs typeface="Arial" panose="020B0604020202020204" pitchFamily="34" charset="0"/>
              </a:rPr>
              <a:t>Cell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Physiol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Biochem</a:t>
            </a:r>
            <a:r>
              <a:rPr lang="de-DE" sz="1200" dirty="0">
                <a:latin typeface="Arial" panose="020B0604020202020204" pitchFamily="34" charset="0"/>
                <a:cs typeface="Arial" panose="020B0604020202020204" pitchFamily="34" charset="0"/>
              </a:rPr>
              <a:t>, 2020</a:t>
            </a:r>
          </a:p>
        </p:txBody>
      </p:sp>
      <p:sp>
        <p:nvSpPr>
          <p:cNvPr id="14" name="Rectangle 2">
            <a:extLst>
              <a:ext uri="{FF2B5EF4-FFF2-40B4-BE49-F238E27FC236}">
                <a16:creationId xmlns:a16="http://schemas.microsoft.com/office/drawing/2014/main" id="{F4F8C4A1-6A73-8E4D-9A5B-90AB0EDB8DC4}"/>
              </a:ext>
            </a:extLst>
          </p:cNvPr>
          <p:cNvSpPr>
            <a:spLocks noChangeArrowheads="1"/>
          </p:cNvSpPr>
          <p:nvPr/>
        </p:nvSpPr>
        <p:spPr bwMode="auto">
          <a:xfrm>
            <a:off x="22303" y="24877"/>
            <a:ext cx="12192000" cy="1036320"/>
          </a:xfrm>
          <a:prstGeom prst="rect">
            <a:avLst/>
          </a:prstGeom>
          <a:solidFill>
            <a:srgbClr val="000066"/>
          </a:solidFill>
          <a:ln w="9525">
            <a:solidFill>
              <a:schemeClr val="tx1"/>
            </a:solidFill>
            <a:miter lim="800000"/>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defRPr/>
            </a:pPr>
            <a:endParaRPr lang="de-DE" altLang="de-DE" sz="1800">
              <a:solidFill>
                <a:srgbClr val="000000"/>
              </a:solidFill>
              <a:latin typeface="Arial" panose="020B0604020202020204" pitchFamily="34" charset="0"/>
            </a:endParaRPr>
          </a:p>
        </p:txBody>
      </p:sp>
      <p:sp>
        <p:nvSpPr>
          <p:cNvPr id="15" name="Titel 1">
            <a:extLst>
              <a:ext uri="{FF2B5EF4-FFF2-40B4-BE49-F238E27FC236}">
                <a16:creationId xmlns:a16="http://schemas.microsoft.com/office/drawing/2014/main" id="{6C3DDE55-21A9-374E-9462-C526EA05A671}"/>
              </a:ext>
            </a:extLst>
          </p:cNvPr>
          <p:cNvSpPr txBox="1">
            <a:spLocks/>
          </p:cNvSpPr>
          <p:nvPr/>
        </p:nvSpPr>
        <p:spPr bwMode="auto">
          <a:xfrm>
            <a:off x="348745" y="171877"/>
            <a:ext cx="11748052"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400" b="1">
                <a:solidFill>
                  <a:schemeClr val="tx2"/>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ctr">
              <a:defRPr/>
            </a:pPr>
            <a:r>
              <a:rPr lang="en-US" altLang="de-DE" sz="3600" kern="0" dirty="0">
                <a:solidFill>
                  <a:schemeClr val="bg1"/>
                </a:solidFill>
              </a:rPr>
              <a:t>Is it possible to blow podocytes off the GBM?</a:t>
            </a:r>
            <a:endParaRPr lang="de-DE" altLang="de-DE" sz="3600" kern="0" dirty="0">
              <a:solidFill>
                <a:schemeClr val="bg1"/>
              </a:solidFill>
            </a:endParaRPr>
          </a:p>
        </p:txBody>
      </p:sp>
      <p:pic>
        <p:nvPicPr>
          <p:cNvPr id="2" name="Grafik 1">
            <a:extLst>
              <a:ext uri="{FF2B5EF4-FFF2-40B4-BE49-F238E27FC236}">
                <a16:creationId xmlns:a16="http://schemas.microsoft.com/office/drawing/2014/main" id="{D6DF313D-1C36-2189-7148-4E4E15F06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27" y="1449955"/>
            <a:ext cx="4139952" cy="3816518"/>
          </a:xfrm>
          <a:prstGeom prst="rect">
            <a:avLst/>
          </a:prstGeom>
        </p:spPr>
      </p:pic>
    </p:spTree>
    <p:extLst>
      <p:ext uri="{BB962C8B-B14F-4D97-AF65-F5344CB8AC3E}">
        <p14:creationId xmlns:p14="http://schemas.microsoft.com/office/powerpoint/2010/main" val="3960944663"/>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6606E9E8-6E15-4364-8E00-41FEADE174BD}" type="slidenum">
              <a:rPr lang="de-DE" altLang="de-DE" sz="900">
                <a:solidFill>
                  <a:srgbClr val="FFFFFF"/>
                </a:solidFill>
                <a:latin typeface="Arial" panose="020B0604020202020204" pitchFamily="34" charset="0"/>
              </a:rPr>
              <a:pPr/>
              <a:t>28</a:t>
            </a:fld>
            <a:endParaRPr lang="de-DE" altLang="de-DE" sz="900">
              <a:solidFill>
                <a:srgbClr val="FFFFFF"/>
              </a:solidFill>
              <a:latin typeface="Arial" panose="020B0604020202020204" pitchFamily="34" charset="0"/>
            </a:endParaRPr>
          </a:p>
        </p:txBody>
      </p:sp>
      <p:pic>
        <p:nvPicPr>
          <p:cNvPr id="45062" name="Grafik 6"/>
          <p:cNvPicPr>
            <a:picLocks noChangeAspect="1"/>
          </p:cNvPicPr>
          <p:nvPr/>
        </p:nvPicPr>
        <p:blipFill>
          <a:blip r:embed="rId3">
            <a:extLst>
              <a:ext uri="{28A0092B-C50C-407E-A947-70E740481C1C}">
                <a14:useLocalDpi xmlns:a14="http://schemas.microsoft.com/office/drawing/2010/main" val="0"/>
              </a:ext>
            </a:extLst>
          </a:blip>
          <a:srcRect l="34464" t="71001" r="9039" b="1701"/>
          <a:stretch>
            <a:fillRect/>
          </a:stretch>
        </p:blipFill>
        <p:spPr bwMode="auto">
          <a:xfrm>
            <a:off x="624648" y="1905348"/>
            <a:ext cx="5239313" cy="401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0C30A8AA-905C-0E4B-94E4-A6929F0BF44A}"/>
              </a:ext>
            </a:extLst>
          </p:cNvPr>
          <p:cNvSpPr>
            <a:spLocks noChangeArrowheads="1"/>
          </p:cNvSpPr>
          <p:nvPr/>
        </p:nvSpPr>
        <p:spPr bwMode="auto">
          <a:xfrm>
            <a:off x="0" y="17519"/>
            <a:ext cx="12192000" cy="1036320"/>
          </a:xfrm>
          <a:prstGeom prst="rect">
            <a:avLst/>
          </a:prstGeom>
          <a:solidFill>
            <a:srgbClr val="000066"/>
          </a:solidFill>
          <a:ln w="9525">
            <a:solidFill>
              <a:schemeClr val="tx1"/>
            </a:solidFill>
            <a:miter lim="800000"/>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defRPr/>
            </a:pPr>
            <a:endParaRPr lang="de-DE" altLang="de-DE" sz="1800">
              <a:solidFill>
                <a:srgbClr val="000000"/>
              </a:solidFill>
              <a:latin typeface="Arial" panose="020B0604020202020204" pitchFamily="34" charset="0"/>
            </a:endParaRPr>
          </a:p>
        </p:txBody>
      </p:sp>
      <p:sp>
        <p:nvSpPr>
          <p:cNvPr id="9" name="Titel 1">
            <a:extLst>
              <a:ext uri="{FF2B5EF4-FFF2-40B4-BE49-F238E27FC236}">
                <a16:creationId xmlns:a16="http://schemas.microsoft.com/office/drawing/2014/main" id="{D3CD6886-2902-7845-B707-96FA487EB31D}"/>
              </a:ext>
            </a:extLst>
          </p:cNvPr>
          <p:cNvSpPr txBox="1">
            <a:spLocks/>
          </p:cNvSpPr>
          <p:nvPr/>
        </p:nvSpPr>
        <p:spPr bwMode="auto">
          <a:xfrm>
            <a:off x="291548" y="220721"/>
            <a:ext cx="11608904" cy="687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de-DE" sz="3600" b="1" dirty="0">
                <a:solidFill>
                  <a:schemeClr val="bg1"/>
                </a:solidFill>
                <a:latin typeface="Arial" panose="020B0604020202020204" pitchFamily="34" charset="0"/>
                <a:cs typeface="Arial" panose="020B0604020202020204" pitchFamily="34" charset="0"/>
              </a:rPr>
              <a:t>Ex-vivo </a:t>
            </a:r>
            <a:r>
              <a:rPr lang="en-US" altLang="de-DE" sz="3600" b="1" dirty="0" err="1">
                <a:solidFill>
                  <a:schemeClr val="bg1"/>
                </a:solidFill>
                <a:latin typeface="Arial" panose="020B0604020202020204" pitchFamily="34" charset="0"/>
                <a:cs typeface="Arial" panose="020B0604020202020204" pitchFamily="34" charset="0"/>
              </a:rPr>
              <a:t>hyperperfusion</a:t>
            </a:r>
            <a:r>
              <a:rPr lang="en-US" altLang="de-DE" sz="3600" b="1" dirty="0">
                <a:solidFill>
                  <a:schemeClr val="bg1"/>
                </a:solidFill>
                <a:latin typeface="Arial" panose="020B0604020202020204" pitchFamily="34" charset="0"/>
                <a:cs typeface="Arial" panose="020B0604020202020204" pitchFamily="34" charset="0"/>
              </a:rPr>
              <a:t> of the right mouse kidney </a:t>
            </a:r>
            <a:br>
              <a:rPr lang="en-US" altLang="de-DE" sz="3600" b="1" dirty="0">
                <a:solidFill>
                  <a:schemeClr val="bg1"/>
                </a:solidFill>
                <a:latin typeface="Arial" panose="020B0604020202020204" pitchFamily="34" charset="0"/>
                <a:cs typeface="Arial" panose="020B0604020202020204" pitchFamily="34" charset="0"/>
              </a:rPr>
            </a:br>
            <a:endParaRPr lang="en-US" altLang="de-DE" sz="3600" b="1" dirty="0">
              <a:solidFill>
                <a:schemeClr val="bg1"/>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5E562946-AC0D-7AB9-C47B-2D3398C40104}"/>
              </a:ext>
            </a:extLst>
          </p:cNvPr>
          <p:cNvSpPr txBox="1"/>
          <p:nvPr/>
        </p:nvSpPr>
        <p:spPr>
          <a:xfrm>
            <a:off x="8029765" y="6512738"/>
            <a:ext cx="352006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Strieder... Stamellou, </a:t>
            </a:r>
            <a:r>
              <a:rPr lang="de-DE" sz="1200" dirty="0" err="1">
                <a:latin typeface="Arial" panose="020B0604020202020204" pitchFamily="34" charset="0"/>
                <a:cs typeface="Arial" panose="020B0604020202020204" pitchFamily="34" charset="0"/>
              </a:rPr>
              <a:t>Cell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Physiol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Biochem</a:t>
            </a:r>
            <a:r>
              <a:rPr lang="de-DE" sz="1200" dirty="0">
                <a:latin typeface="Arial" panose="020B0604020202020204" pitchFamily="34" charset="0"/>
                <a:cs typeface="Arial" panose="020B0604020202020204" pitchFamily="34" charset="0"/>
              </a:rPr>
              <a:t>, 2020</a:t>
            </a:r>
          </a:p>
        </p:txBody>
      </p:sp>
      <p:sp>
        <p:nvSpPr>
          <p:cNvPr id="4" name="Inhaltsplatzhalter 2">
            <a:extLst>
              <a:ext uri="{FF2B5EF4-FFF2-40B4-BE49-F238E27FC236}">
                <a16:creationId xmlns:a16="http://schemas.microsoft.com/office/drawing/2014/main" id="{B2E26DBD-CF8F-63ED-3A6F-01EE7ADE75D5}"/>
              </a:ext>
            </a:extLst>
          </p:cNvPr>
          <p:cNvSpPr>
            <a:spLocks noGrp="1"/>
          </p:cNvSpPr>
          <p:nvPr>
            <p:ph idx="1"/>
          </p:nvPr>
        </p:nvSpPr>
        <p:spPr bwMode="auto">
          <a:xfrm>
            <a:off x="7461251" y="1448636"/>
            <a:ext cx="3591062" cy="6611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85000" lnSpcReduction="10000"/>
          </a:bodyPr>
          <a:lstStyle/>
          <a:p>
            <a:pPr marL="0" indent="0">
              <a:buNone/>
            </a:pPr>
            <a:r>
              <a:rPr lang="de-DE" altLang="de-DE" b="1" dirty="0"/>
              <a:t>Semi-</a:t>
            </a:r>
            <a:r>
              <a:rPr lang="de-DE" altLang="de-DE" b="1" dirty="0" err="1"/>
              <a:t>automating</a:t>
            </a:r>
            <a:r>
              <a:rPr lang="de-DE" altLang="de-DE" b="1" dirty="0"/>
              <a:t> </a:t>
            </a:r>
            <a:r>
              <a:rPr lang="de-DE" altLang="de-DE" b="1" dirty="0" err="1"/>
              <a:t>counting</a:t>
            </a:r>
            <a:endParaRPr lang="de-DE" altLang="de-DE" b="1" dirty="0"/>
          </a:p>
        </p:txBody>
      </p:sp>
      <p:pic>
        <p:nvPicPr>
          <p:cNvPr id="5" name="Grafik 1">
            <a:extLst>
              <a:ext uri="{FF2B5EF4-FFF2-40B4-BE49-F238E27FC236}">
                <a16:creationId xmlns:a16="http://schemas.microsoft.com/office/drawing/2014/main" id="{5B312626-E987-0069-DE9A-9D23ABE402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5446" y="2506419"/>
            <a:ext cx="1750180" cy="175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2">
            <a:extLst>
              <a:ext uri="{FF2B5EF4-FFF2-40B4-BE49-F238E27FC236}">
                <a16:creationId xmlns:a16="http://schemas.microsoft.com/office/drawing/2014/main" id="{72F6DB57-31E7-DA62-ABEB-099254D2E0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7776" y="2506419"/>
            <a:ext cx="1745257" cy="175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5">
            <a:extLst>
              <a:ext uri="{FF2B5EF4-FFF2-40B4-BE49-F238E27FC236}">
                <a16:creationId xmlns:a16="http://schemas.microsoft.com/office/drawing/2014/main" id="{79D67AC0-C8DA-F49C-0961-29E438EF57B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8039" y="2506419"/>
            <a:ext cx="1745257" cy="175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3">
            <a:extLst>
              <a:ext uri="{FF2B5EF4-FFF2-40B4-BE49-F238E27FC236}">
                <a16:creationId xmlns:a16="http://schemas.microsoft.com/office/drawing/2014/main" id="{9FC1C63F-F94B-D93D-B34B-05713B741D50}"/>
              </a:ext>
            </a:extLst>
          </p:cNvPr>
          <p:cNvPicPr>
            <a:picLocks noChangeAspect="1"/>
          </p:cNvPicPr>
          <p:nvPr/>
        </p:nvPicPr>
        <p:blipFill>
          <a:blip r:embed="rId7" cstate="print">
            <a:extLst>
              <a:ext uri="{28A0092B-C50C-407E-A947-70E740481C1C}">
                <a14:useLocalDpi xmlns:a14="http://schemas.microsoft.com/office/drawing/2010/main" val="0"/>
              </a:ext>
            </a:extLst>
          </a:blip>
          <a:srcRect l="3061" t="5751" r="2039" b="2409"/>
          <a:stretch>
            <a:fillRect/>
          </a:stretch>
        </p:blipFill>
        <p:spPr bwMode="auto">
          <a:xfrm>
            <a:off x="7038962" y="4365930"/>
            <a:ext cx="1807418" cy="17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E:\Ukaachen\Meetings\Fotos\glom-tubulus.png">
            <a:extLst>
              <a:ext uri="{FF2B5EF4-FFF2-40B4-BE49-F238E27FC236}">
                <a16:creationId xmlns:a16="http://schemas.microsoft.com/office/drawing/2014/main" id="{FBD01A0C-06DA-318B-7219-FCF567F6B3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31026" y="4365930"/>
            <a:ext cx="1822682" cy="17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39501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6B50334-B449-4227-8234-43A9EF2EAD17}" type="slidenum">
              <a:rPr lang="de-DE" altLang="de-DE" sz="900">
                <a:solidFill>
                  <a:srgbClr val="FFFFFF"/>
                </a:solidFill>
                <a:latin typeface="Arial" panose="020B0604020202020204" pitchFamily="34" charset="0"/>
              </a:rPr>
              <a:pPr/>
              <a:t>29</a:t>
            </a:fld>
            <a:endParaRPr lang="de-DE" altLang="de-DE" sz="900">
              <a:solidFill>
                <a:srgbClr val="FFFFFF"/>
              </a:solidFill>
              <a:latin typeface="Arial" panose="020B0604020202020204" pitchFamily="34" charset="0"/>
            </a:endParaRPr>
          </a:p>
        </p:txBody>
      </p:sp>
      <p:pic>
        <p:nvPicPr>
          <p:cNvPr id="3" name="Grafik 2">
            <a:extLst>
              <a:ext uri="{FF2B5EF4-FFF2-40B4-BE49-F238E27FC236}">
                <a16:creationId xmlns:a16="http://schemas.microsoft.com/office/drawing/2014/main" id="{6D26868C-80C7-9942-BA7E-DC98FFCA3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 y="1306514"/>
            <a:ext cx="4667039" cy="5414962"/>
          </a:xfrm>
          <a:prstGeom prst="rect">
            <a:avLst/>
          </a:prstGeom>
        </p:spPr>
      </p:pic>
      <p:sp>
        <p:nvSpPr>
          <p:cNvPr id="4" name="Rechteck 3">
            <a:extLst>
              <a:ext uri="{FF2B5EF4-FFF2-40B4-BE49-F238E27FC236}">
                <a16:creationId xmlns:a16="http://schemas.microsoft.com/office/drawing/2014/main" id="{62A658EA-DFFF-8B42-84E2-1920B0268246}"/>
              </a:ext>
            </a:extLst>
          </p:cNvPr>
          <p:cNvSpPr/>
          <p:nvPr/>
        </p:nvSpPr>
        <p:spPr>
          <a:xfrm>
            <a:off x="1757680" y="1306513"/>
            <a:ext cx="1239520" cy="684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043" name="Inhaltsplatzhalter 2"/>
          <p:cNvSpPr>
            <a:spLocks noGrp="1"/>
          </p:cNvSpPr>
          <p:nvPr>
            <p:ph idx="1"/>
          </p:nvPr>
        </p:nvSpPr>
        <p:spPr bwMode="auto">
          <a:xfrm>
            <a:off x="1397000" y="1493202"/>
            <a:ext cx="10515600" cy="4351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defRPr/>
            </a:pPr>
            <a:r>
              <a:rPr lang="en-US" altLang="de-DE" dirty="0"/>
              <a:t>Healthy mice  </a:t>
            </a:r>
          </a:p>
          <a:p>
            <a:pPr marL="0" indent="0">
              <a:buNone/>
              <a:defRPr/>
            </a:pPr>
            <a:endParaRPr lang="en-US" altLang="de-DE" dirty="0"/>
          </a:p>
          <a:p>
            <a:pPr>
              <a:buFontTx/>
              <a:buChar char="•"/>
              <a:defRPr/>
            </a:pPr>
            <a:endParaRPr lang="en-US" altLang="de-DE" dirty="0"/>
          </a:p>
        </p:txBody>
      </p:sp>
      <p:sp>
        <p:nvSpPr>
          <p:cNvPr id="11" name="Oval 10">
            <a:extLst>
              <a:ext uri="{FF2B5EF4-FFF2-40B4-BE49-F238E27FC236}">
                <a16:creationId xmlns:a16="http://schemas.microsoft.com/office/drawing/2014/main" id="{1F0ADDCE-E2D6-C746-A5CC-F0FAB313D83F}"/>
              </a:ext>
            </a:extLst>
          </p:cNvPr>
          <p:cNvSpPr/>
          <p:nvPr/>
        </p:nvSpPr>
        <p:spPr>
          <a:xfrm>
            <a:off x="1602184" y="3566160"/>
            <a:ext cx="1574800" cy="67056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2">
            <a:extLst>
              <a:ext uri="{FF2B5EF4-FFF2-40B4-BE49-F238E27FC236}">
                <a16:creationId xmlns:a16="http://schemas.microsoft.com/office/drawing/2014/main" id="{2A3C0C1F-B23A-0345-938E-CA8A42BBE421}"/>
              </a:ext>
            </a:extLst>
          </p:cNvPr>
          <p:cNvSpPr>
            <a:spLocks noChangeArrowheads="1"/>
          </p:cNvSpPr>
          <p:nvPr/>
        </p:nvSpPr>
        <p:spPr bwMode="auto">
          <a:xfrm>
            <a:off x="0" y="20636"/>
            <a:ext cx="12192000" cy="1036320"/>
          </a:xfrm>
          <a:prstGeom prst="rect">
            <a:avLst/>
          </a:prstGeom>
          <a:solidFill>
            <a:srgbClr val="000066"/>
          </a:solidFill>
          <a:ln w="9525">
            <a:solidFill>
              <a:schemeClr val="tx1"/>
            </a:solidFill>
            <a:miter lim="800000"/>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defRPr/>
            </a:pPr>
            <a:endParaRPr lang="de-DE" altLang="de-DE" sz="1800">
              <a:solidFill>
                <a:srgbClr val="000000"/>
              </a:solidFill>
              <a:latin typeface="Arial" panose="020B0604020202020204" pitchFamily="34" charset="0"/>
            </a:endParaRPr>
          </a:p>
        </p:txBody>
      </p:sp>
      <p:sp>
        <p:nvSpPr>
          <p:cNvPr id="13" name="Titel 1">
            <a:extLst>
              <a:ext uri="{FF2B5EF4-FFF2-40B4-BE49-F238E27FC236}">
                <a16:creationId xmlns:a16="http://schemas.microsoft.com/office/drawing/2014/main" id="{EC4143F3-D5B0-A64F-8FF7-1160108A0A57}"/>
              </a:ext>
            </a:extLst>
          </p:cNvPr>
          <p:cNvSpPr txBox="1">
            <a:spLocks/>
          </p:cNvSpPr>
          <p:nvPr/>
        </p:nvSpPr>
        <p:spPr bwMode="auto">
          <a:xfrm>
            <a:off x="193040" y="209468"/>
            <a:ext cx="1180592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400" b="1">
                <a:solidFill>
                  <a:schemeClr val="tx2"/>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ctr">
              <a:defRPr/>
            </a:pPr>
            <a:r>
              <a:rPr lang="en-US" altLang="de-DE" sz="3600" kern="0" dirty="0">
                <a:solidFill>
                  <a:schemeClr val="bg1"/>
                </a:solidFill>
              </a:rPr>
              <a:t>It is impossible to blow off podocytes in healthy mice</a:t>
            </a:r>
          </a:p>
        </p:txBody>
      </p:sp>
      <p:sp>
        <p:nvSpPr>
          <p:cNvPr id="2" name="Textfeld 1">
            <a:extLst>
              <a:ext uri="{FF2B5EF4-FFF2-40B4-BE49-F238E27FC236}">
                <a16:creationId xmlns:a16="http://schemas.microsoft.com/office/drawing/2014/main" id="{91EEA85E-1687-E4BB-95FE-B1ECABB050E6}"/>
              </a:ext>
            </a:extLst>
          </p:cNvPr>
          <p:cNvSpPr txBox="1"/>
          <p:nvPr/>
        </p:nvSpPr>
        <p:spPr>
          <a:xfrm>
            <a:off x="8029765" y="6512738"/>
            <a:ext cx="352006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Strieder... Stamellou, </a:t>
            </a:r>
            <a:r>
              <a:rPr lang="de-DE" sz="1200" dirty="0" err="1">
                <a:latin typeface="Arial" panose="020B0604020202020204" pitchFamily="34" charset="0"/>
                <a:cs typeface="Arial" panose="020B0604020202020204" pitchFamily="34" charset="0"/>
              </a:rPr>
              <a:t>Cell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Physiol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Biochem</a:t>
            </a:r>
            <a:r>
              <a:rPr lang="de-DE" sz="1200" dirty="0">
                <a:latin typeface="Arial" panose="020B0604020202020204" pitchFamily="34" charset="0"/>
                <a:cs typeface="Arial" panose="020B0604020202020204" pitchFamily="34" charset="0"/>
              </a:rPr>
              <a:t>, 2020</a:t>
            </a:r>
          </a:p>
        </p:txBody>
      </p:sp>
    </p:spTree>
    <p:extLst>
      <p:ext uri="{BB962C8B-B14F-4D97-AF65-F5344CB8AC3E}">
        <p14:creationId xmlns:p14="http://schemas.microsoft.com/office/powerpoint/2010/main" val="271108311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06066"/>
            <a:ext cx="12192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sz="3200" dirty="0">
                <a:solidFill>
                  <a:srgbClr val="FFFFFF"/>
                </a:solidFill>
                <a:cs typeface="Arial" charset="0"/>
              </a:rPr>
              <a:t>Patient #2</a:t>
            </a:r>
            <a:endParaRPr lang="de-DE" sz="2800" b="1" dirty="0">
              <a:solidFill>
                <a:srgbClr val="FFFFFF"/>
              </a:solidFill>
              <a:cs typeface="Arial" charset="0"/>
            </a:endParaRPr>
          </a:p>
        </p:txBody>
      </p:sp>
      <p:sp>
        <p:nvSpPr>
          <p:cNvPr id="7" name="Inhaltsplatzhalter 2">
            <a:extLst>
              <a:ext uri="{FF2B5EF4-FFF2-40B4-BE49-F238E27FC236}">
                <a16:creationId xmlns:a16="http://schemas.microsoft.com/office/drawing/2014/main" id="{55625358-CE53-53E0-B972-A819F24BA55A}"/>
              </a:ext>
            </a:extLst>
          </p:cNvPr>
          <p:cNvSpPr>
            <a:spLocks noGrp="1"/>
          </p:cNvSpPr>
          <p:nvPr>
            <p:ph sz="half" idx="1"/>
          </p:nvPr>
        </p:nvSpPr>
        <p:spPr>
          <a:xfrm>
            <a:off x="489857" y="1730532"/>
            <a:ext cx="5181600" cy="2936061"/>
          </a:xfrm>
        </p:spPr>
        <p:txBody>
          <a:bodyPr>
            <a:normAutofit/>
          </a:bodyPr>
          <a:lstStyle/>
          <a:p>
            <a:r>
              <a:rPr lang="en-US" sz="2400" dirty="0">
                <a:latin typeface="Arial" panose="020B0604020202020204" pitchFamily="34" charset="0"/>
                <a:cs typeface="Arial" panose="020B0604020202020204" pitchFamily="34" charset="0"/>
              </a:rPr>
              <a:t>A Caucasian male, 28 years old with:</a:t>
            </a:r>
          </a:p>
          <a:p>
            <a:pPr>
              <a:buFont typeface="Wingdings" pitchFamily="2" charset="2"/>
              <a:buChar char="ü"/>
            </a:pPr>
            <a:r>
              <a:rPr lang="en-US" sz="2200" dirty="0">
                <a:latin typeface="Arial" panose="020B0604020202020204" pitchFamily="34" charset="0"/>
                <a:cs typeface="Arial" panose="020B0604020202020204" pitchFamily="34" charset="0"/>
              </a:rPr>
              <a:t>24h urine protein 6g/day</a:t>
            </a:r>
          </a:p>
          <a:p>
            <a:pPr>
              <a:buFont typeface="Wingdings" pitchFamily="2" charset="2"/>
              <a:buChar char="ü"/>
            </a:pPr>
            <a:r>
              <a:rPr lang="en-US" sz="2200" dirty="0">
                <a:latin typeface="Arial" panose="020B0604020202020204" pitchFamily="34" charset="0"/>
                <a:cs typeface="Arial" panose="020B0604020202020204" pitchFamily="34" charset="0"/>
              </a:rPr>
              <a:t>Normal total protein and serum albumin</a:t>
            </a:r>
          </a:p>
          <a:p>
            <a:pPr>
              <a:buFont typeface="Wingdings" pitchFamily="2" charset="2"/>
              <a:buChar char="ü"/>
            </a:pPr>
            <a:r>
              <a:rPr lang="en-US" sz="2200" dirty="0">
                <a:latin typeface="Arial" panose="020B0604020202020204" pitchFamily="34" charset="0"/>
                <a:cs typeface="Arial" panose="020B0604020202020204" pitchFamily="34" charset="0"/>
              </a:rPr>
              <a:t>No edema, increased BP (150/100mmHg)</a:t>
            </a:r>
          </a:p>
          <a:p>
            <a:endParaRPr lang="en-US" sz="2400" dirty="0">
              <a:latin typeface="Arial" panose="020B0604020202020204" pitchFamily="34" charset="0"/>
              <a:cs typeface="Arial" panose="020B0604020202020204" pitchFamily="34" charset="0"/>
            </a:endParaRPr>
          </a:p>
          <a:p>
            <a:endParaRPr lang="de-DE" sz="2400" dirty="0"/>
          </a:p>
        </p:txBody>
      </p:sp>
      <p:sp>
        <p:nvSpPr>
          <p:cNvPr id="3" name="Inhaltsplatzhalter 5">
            <a:extLst>
              <a:ext uri="{FF2B5EF4-FFF2-40B4-BE49-F238E27FC236}">
                <a16:creationId xmlns:a16="http://schemas.microsoft.com/office/drawing/2014/main" id="{0953F6C2-1040-C585-CBF6-6960A4C16A29}"/>
              </a:ext>
            </a:extLst>
          </p:cNvPr>
          <p:cNvSpPr txBox="1">
            <a:spLocks/>
          </p:cNvSpPr>
          <p:nvPr/>
        </p:nvSpPr>
        <p:spPr>
          <a:xfrm>
            <a:off x="6096000" y="4666593"/>
            <a:ext cx="5948681" cy="1536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ct val="50000"/>
              </a:spcBef>
              <a:spcAft>
                <a:spcPct val="0"/>
              </a:spcAft>
              <a:buFontTx/>
              <a:buChar char="-"/>
              <a:defRPr/>
            </a:pPr>
            <a:r>
              <a:rPr lang="en-US" sz="2200" b="1" dirty="0"/>
              <a:t>Light microscopy: 18 glomeruli: 2 global sclerotic and 3 with FSGS</a:t>
            </a:r>
            <a:endParaRPr lang="en-US" sz="2200" dirty="0"/>
          </a:p>
          <a:p>
            <a:pPr fontAlgn="base">
              <a:spcBef>
                <a:spcPct val="50000"/>
              </a:spcBef>
              <a:spcAft>
                <a:spcPct val="0"/>
              </a:spcAft>
              <a:buFontTx/>
              <a:buChar char="-"/>
              <a:defRPr/>
            </a:pPr>
            <a:r>
              <a:rPr lang="en-US" sz="2200" b="1" dirty="0"/>
              <a:t>Electron Microscopy: </a:t>
            </a:r>
            <a:r>
              <a:rPr lang="en-US" sz="2200" dirty="0"/>
              <a:t>partial FPE</a:t>
            </a:r>
          </a:p>
          <a:p>
            <a:pPr marL="0" indent="0" fontAlgn="base">
              <a:spcBef>
                <a:spcPct val="50000"/>
              </a:spcBef>
              <a:spcAft>
                <a:spcPct val="0"/>
              </a:spcAft>
              <a:buFont typeface="Arial" panose="020B0604020202020204" pitchFamily="34" charset="0"/>
              <a:buNone/>
              <a:defRPr/>
            </a:pPr>
            <a:r>
              <a:rPr lang="en-US" sz="2200" dirty="0">
                <a:sym typeface="Wingdings" pitchFamily="2" charset="2"/>
              </a:rPr>
              <a:t></a:t>
            </a:r>
            <a:r>
              <a:rPr lang="en-US" sz="2200" dirty="0"/>
              <a:t>Primary FSGS</a:t>
            </a:r>
          </a:p>
        </p:txBody>
      </p:sp>
      <p:pic>
        <p:nvPicPr>
          <p:cNvPr id="10" name="Grafik 9">
            <a:extLst>
              <a:ext uri="{FF2B5EF4-FFF2-40B4-BE49-F238E27FC236}">
                <a16:creationId xmlns:a16="http://schemas.microsoft.com/office/drawing/2014/main" id="{604383B6-C0DE-A06A-CE75-D2CBFFE8BB87}"/>
              </a:ext>
            </a:extLst>
          </p:cNvPr>
          <p:cNvPicPr>
            <a:picLocks noChangeAspect="1"/>
          </p:cNvPicPr>
          <p:nvPr/>
        </p:nvPicPr>
        <p:blipFill>
          <a:blip r:embed="rId2"/>
          <a:stretch>
            <a:fillRect/>
          </a:stretch>
        </p:blipFill>
        <p:spPr>
          <a:xfrm>
            <a:off x="7548811" y="1698903"/>
            <a:ext cx="3787429" cy="2530325"/>
          </a:xfrm>
          <a:prstGeom prst="rect">
            <a:avLst/>
          </a:prstGeom>
        </p:spPr>
      </p:pic>
    </p:spTree>
    <p:extLst>
      <p:ext uri="{BB962C8B-B14F-4D97-AF65-F5344CB8AC3E}">
        <p14:creationId xmlns:p14="http://schemas.microsoft.com/office/powerpoint/2010/main" val="397634183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6B50334-B449-4227-8234-43A9EF2EAD17}" type="slidenum">
              <a:rPr lang="de-DE" altLang="de-DE" sz="900">
                <a:solidFill>
                  <a:srgbClr val="FFFFFF"/>
                </a:solidFill>
                <a:latin typeface="Arial" panose="020B0604020202020204" pitchFamily="34" charset="0"/>
              </a:rPr>
              <a:pPr/>
              <a:t>30</a:t>
            </a:fld>
            <a:endParaRPr lang="de-DE" altLang="de-DE" sz="900">
              <a:solidFill>
                <a:srgbClr val="FFFFFF"/>
              </a:solidFill>
              <a:latin typeface="Arial" panose="020B0604020202020204" pitchFamily="34" charset="0"/>
            </a:endParaRPr>
          </a:p>
        </p:txBody>
      </p:sp>
      <p:pic>
        <p:nvPicPr>
          <p:cNvPr id="3" name="Grafik 2">
            <a:extLst>
              <a:ext uri="{FF2B5EF4-FFF2-40B4-BE49-F238E27FC236}">
                <a16:creationId xmlns:a16="http://schemas.microsoft.com/office/drawing/2014/main" id="{6D26868C-80C7-9942-BA7E-DC98FFCA3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 y="1306514"/>
            <a:ext cx="4667039" cy="5414962"/>
          </a:xfrm>
          <a:prstGeom prst="rect">
            <a:avLst/>
          </a:prstGeom>
        </p:spPr>
      </p:pic>
      <p:sp>
        <p:nvSpPr>
          <p:cNvPr id="4" name="Rechteck 3">
            <a:extLst>
              <a:ext uri="{FF2B5EF4-FFF2-40B4-BE49-F238E27FC236}">
                <a16:creationId xmlns:a16="http://schemas.microsoft.com/office/drawing/2014/main" id="{62A658EA-DFFF-8B42-84E2-1920B0268246}"/>
              </a:ext>
            </a:extLst>
          </p:cNvPr>
          <p:cNvSpPr/>
          <p:nvPr/>
        </p:nvSpPr>
        <p:spPr>
          <a:xfrm>
            <a:off x="1757680" y="1306513"/>
            <a:ext cx="1239520" cy="684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043" name="Inhaltsplatzhalter 2"/>
          <p:cNvSpPr>
            <a:spLocks noGrp="1"/>
          </p:cNvSpPr>
          <p:nvPr>
            <p:ph idx="1"/>
          </p:nvPr>
        </p:nvSpPr>
        <p:spPr bwMode="auto">
          <a:xfrm>
            <a:off x="1397000" y="1493202"/>
            <a:ext cx="10515600" cy="4351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defRPr/>
            </a:pPr>
            <a:r>
              <a:rPr lang="en-US" altLang="de-DE" dirty="0"/>
              <a:t>Healthy mice  </a:t>
            </a:r>
          </a:p>
          <a:p>
            <a:pPr marL="0" indent="0">
              <a:buNone/>
              <a:defRPr/>
            </a:pPr>
            <a:endParaRPr lang="en-US" altLang="de-DE" dirty="0"/>
          </a:p>
          <a:p>
            <a:pPr>
              <a:buFontTx/>
              <a:buChar char="•"/>
              <a:defRPr/>
            </a:pPr>
            <a:endParaRPr lang="en-US" altLang="de-DE" dirty="0"/>
          </a:p>
        </p:txBody>
      </p:sp>
      <p:pic>
        <p:nvPicPr>
          <p:cNvPr id="6" name="Grafik 5">
            <a:extLst>
              <a:ext uri="{FF2B5EF4-FFF2-40B4-BE49-F238E27FC236}">
                <a16:creationId xmlns:a16="http://schemas.microsoft.com/office/drawing/2014/main" id="{286A5DF5-7638-B147-9291-7BAFA5685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1300161"/>
            <a:ext cx="4688840" cy="5440257"/>
          </a:xfrm>
          <a:prstGeom prst="rect">
            <a:avLst/>
          </a:prstGeom>
        </p:spPr>
      </p:pic>
      <p:cxnSp>
        <p:nvCxnSpPr>
          <p:cNvPr id="12" name="Gerade Verbindung mit Pfeil 11">
            <a:extLst>
              <a:ext uri="{FF2B5EF4-FFF2-40B4-BE49-F238E27FC236}">
                <a16:creationId xmlns:a16="http://schemas.microsoft.com/office/drawing/2014/main" id="{B0999B01-D03F-8E40-8B3C-8D51B215245B}"/>
              </a:ext>
            </a:extLst>
          </p:cNvPr>
          <p:cNvCxnSpPr>
            <a:cxnSpLocks/>
          </p:cNvCxnSpPr>
          <p:nvPr/>
        </p:nvCxnSpPr>
        <p:spPr>
          <a:xfrm flipH="1">
            <a:off x="8656320" y="3125096"/>
            <a:ext cx="589280" cy="3466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5B5B1FBE-695E-4D4C-9B9C-7BD6433DCA87}"/>
              </a:ext>
            </a:extLst>
          </p:cNvPr>
          <p:cNvCxnSpPr>
            <a:cxnSpLocks/>
          </p:cNvCxnSpPr>
          <p:nvPr/>
        </p:nvCxnSpPr>
        <p:spPr>
          <a:xfrm flipH="1">
            <a:off x="8536940" y="2290546"/>
            <a:ext cx="607060" cy="3570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BB646552-0807-694A-9A02-3B42299F1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8" y="1483360"/>
            <a:ext cx="4721763" cy="5175778"/>
          </a:xfrm>
          <a:prstGeom prst="rect">
            <a:avLst/>
          </a:prstGeom>
        </p:spPr>
      </p:pic>
      <p:sp>
        <p:nvSpPr>
          <p:cNvPr id="17" name="Textfeld 16">
            <a:extLst>
              <a:ext uri="{FF2B5EF4-FFF2-40B4-BE49-F238E27FC236}">
                <a16:creationId xmlns:a16="http://schemas.microsoft.com/office/drawing/2014/main" id="{C088ABF7-E2FF-D248-A78E-6C8924A335F5}"/>
              </a:ext>
            </a:extLst>
          </p:cNvPr>
          <p:cNvSpPr txBox="1"/>
          <p:nvPr/>
        </p:nvSpPr>
        <p:spPr>
          <a:xfrm>
            <a:off x="2997200" y="2077567"/>
            <a:ext cx="2056973"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3 </a:t>
            </a:r>
            <a:r>
              <a:rPr lang="de-DE" dirty="0" err="1">
                <a:latin typeface="Arial" panose="020B0604020202020204" pitchFamily="34" charset="0"/>
                <a:cs typeface="Arial" panose="020B0604020202020204" pitchFamily="34" charset="0"/>
              </a:rPr>
              <a:t>days</a:t>
            </a:r>
            <a:r>
              <a:rPr lang="de-DE" dirty="0">
                <a:latin typeface="Arial" panose="020B0604020202020204" pitchFamily="34" charset="0"/>
                <a:cs typeface="Arial" panose="020B0604020202020204" pitchFamily="34" charset="0"/>
              </a:rPr>
              <a:t> after </a:t>
            </a:r>
            <a:r>
              <a:rPr lang="de-DE" dirty="0" err="1">
                <a:latin typeface="Arial" panose="020B0604020202020204" pitchFamily="34" charset="0"/>
                <a:cs typeface="Arial" panose="020B0604020202020204" pitchFamily="34" charset="0"/>
              </a:rPr>
              <a:t>inject</a:t>
            </a:r>
            <a:r>
              <a:rPr lang="de-DE" dirty="0">
                <a:latin typeface="Arial" panose="020B0604020202020204" pitchFamily="34" charset="0"/>
                <a:cs typeface="Arial" panose="020B0604020202020204" pitchFamily="34" charset="0"/>
              </a:rPr>
              <a:t>.</a:t>
            </a:r>
          </a:p>
        </p:txBody>
      </p:sp>
      <p:pic>
        <p:nvPicPr>
          <p:cNvPr id="11" name="Grafik 10">
            <a:extLst>
              <a:ext uri="{FF2B5EF4-FFF2-40B4-BE49-F238E27FC236}">
                <a16:creationId xmlns:a16="http://schemas.microsoft.com/office/drawing/2014/main" id="{B27C1B3B-632C-9F4D-BB82-7BD98DDA9D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7925" y="2435817"/>
            <a:ext cx="7538030" cy="3405029"/>
          </a:xfrm>
          <a:prstGeom prst="rect">
            <a:avLst/>
          </a:prstGeom>
        </p:spPr>
      </p:pic>
      <p:cxnSp>
        <p:nvCxnSpPr>
          <p:cNvPr id="14" name="Gerade Verbindung mit Pfeil 13">
            <a:extLst>
              <a:ext uri="{FF2B5EF4-FFF2-40B4-BE49-F238E27FC236}">
                <a16:creationId xmlns:a16="http://schemas.microsoft.com/office/drawing/2014/main" id="{1AE78552-3097-B645-8ED3-994506DE51C9}"/>
              </a:ext>
            </a:extLst>
          </p:cNvPr>
          <p:cNvCxnSpPr>
            <a:cxnSpLocks/>
          </p:cNvCxnSpPr>
          <p:nvPr/>
        </p:nvCxnSpPr>
        <p:spPr>
          <a:xfrm flipH="1" flipV="1">
            <a:off x="3825240" y="4592320"/>
            <a:ext cx="213360" cy="5384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FD9D845B-05A1-0F4D-91F4-4F6D9EDE3E7D}"/>
              </a:ext>
            </a:extLst>
          </p:cNvPr>
          <p:cNvCxnSpPr>
            <a:cxnSpLocks/>
          </p:cNvCxnSpPr>
          <p:nvPr/>
        </p:nvCxnSpPr>
        <p:spPr>
          <a:xfrm flipH="1" flipV="1">
            <a:off x="4267890" y="4592320"/>
            <a:ext cx="213360" cy="5384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2">
            <a:extLst>
              <a:ext uri="{FF2B5EF4-FFF2-40B4-BE49-F238E27FC236}">
                <a16:creationId xmlns:a16="http://schemas.microsoft.com/office/drawing/2014/main" id="{4D5EAFCC-4DAC-B745-8FD6-01B6804A500E}"/>
              </a:ext>
            </a:extLst>
          </p:cNvPr>
          <p:cNvSpPr>
            <a:spLocks noChangeArrowheads="1"/>
          </p:cNvSpPr>
          <p:nvPr/>
        </p:nvSpPr>
        <p:spPr bwMode="auto">
          <a:xfrm>
            <a:off x="0" y="9487"/>
            <a:ext cx="12192000" cy="1036320"/>
          </a:xfrm>
          <a:prstGeom prst="rect">
            <a:avLst/>
          </a:prstGeom>
          <a:solidFill>
            <a:srgbClr val="000066"/>
          </a:solidFill>
          <a:ln w="9525">
            <a:solidFill>
              <a:schemeClr val="tx1"/>
            </a:solidFill>
            <a:miter lim="800000"/>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defRPr/>
            </a:pPr>
            <a:endParaRPr lang="de-DE" altLang="de-DE" sz="1800">
              <a:solidFill>
                <a:srgbClr val="000000"/>
              </a:solidFill>
              <a:latin typeface="Arial" panose="020B0604020202020204" pitchFamily="34" charset="0"/>
            </a:endParaRPr>
          </a:p>
        </p:txBody>
      </p:sp>
      <p:sp>
        <p:nvSpPr>
          <p:cNvPr id="18" name="Titel 1">
            <a:extLst>
              <a:ext uri="{FF2B5EF4-FFF2-40B4-BE49-F238E27FC236}">
                <a16:creationId xmlns:a16="http://schemas.microsoft.com/office/drawing/2014/main" id="{11F15468-5078-254F-A524-1CCB44F928AB}"/>
              </a:ext>
            </a:extLst>
          </p:cNvPr>
          <p:cNvSpPr txBox="1">
            <a:spLocks/>
          </p:cNvSpPr>
          <p:nvPr/>
        </p:nvSpPr>
        <p:spPr bwMode="auto">
          <a:xfrm>
            <a:off x="224644" y="93174"/>
            <a:ext cx="1180592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400" b="1">
                <a:solidFill>
                  <a:schemeClr val="tx2"/>
                </a:solidFill>
                <a:latin typeface="Arial" pitchFamily="34" charset="0"/>
                <a:ea typeface="MS PGothic" pitchFamily="34" charset="-128"/>
                <a:cs typeface="Arial" pitchFamily="34"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ctr">
              <a:defRPr/>
            </a:pPr>
            <a:r>
              <a:rPr lang="en-US" altLang="de-DE" sz="3200" kern="0" dirty="0">
                <a:solidFill>
                  <a:schemeClr val="bg1"/>
                </a:solidFill>
              </a:rPr>
              <a:t>Foot process effacement renders podocytes more susceptible to detachment.</a:t>
            </a:r>
          </a:p>
        </p:txBody>
      </p:sp>
      <p:sp>
        <p:nvSpPr>
          <p:cNvPr id="2" name="Textfeld 1">
            <a:extLst>
              <a:ext uri="{FF2B5EF4-FFF2-40B4-BE49-F238E27FC236}">
                <a16:creationId xmlns:a16="http://schemas.microsoft.com/office/drawing/2014/main" id="{47BCCE59-EF0B-25F2-EC76-2AC215F4CF9E}"/>
              </a:ext>
            </a:extLst>
          </p:cNvPr>
          <p:cNvSpPr txBox="1"/>
          <p:nvPr/>
        </p:nvSpPr>
        <p:spPr>
          <a:xfrm>
            <a:off x="8029765" y="6512738"/>
            <a:ext cx="3520066"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Strieder... Stamellou, </a:t>
            </a:r>
            <a:r>
              <a:rPr lang="de-DE" sz="1200" dirty="0" err="1">
                <a:latin typeface="Arial" panose="020B0604020202020204" pitchFamily="34" charset="0"/>
                <a:cs typeface="Arial" panose="020B0604020202020204" pitchFamily="34" charset="0"/>
              </a:rPr>
              <a:t>Cell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Physiol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Biochem</a:t>
            </a:r>
            <a:r>
              <a:rPr lang="de-DE" sz="1200" dirty="0">
                <a:latin typeface="Arial" panose="020B0604020202020204" pitchFamily="34" charset="0"/>
                <a:cs typeface="Arial" panose="020B0604020202020204" pitchFamily="34" charset="0"/>
              </a:rPr>
              <a:t>, 2020</a:t>
            </a:r>
          </a:p>
        </p:txBody>
      </p:sp>
    </p:spTree>
    <p:extLst>
      <p:ext uri="{BB962C8B-B14F-4D97-AF65-F5344CB8AC3E}">
        <p14:creationId xmlns:p14="http://schemas.microsoft.com/office/powerpoint/2010/main" val="409485562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ChangeArrowheads="1"/>
          </p:cNvSpPr>
          <p:nvPr/>
        </p:nvSpPr>
        <p:spPr bwMode="auto">
          <a:xfrm>
            <a:off x="0" y="0"/>
            <a:ext cx="12192000" cy="1036320"/>
          </a:xfrm>
          <a:prstGeom prst="rect">
            <a:avLst/>
          </a:prstGeom>
          <a:solidFill>
            <a:srgbClr val="000066"/>
          </a:solidFill>
          <a:ln w="9525">
            <a:solidFill>
              <a:schemeClr val="tx1"/>
            </a:solidFill>
            <a:miter lim="800000"/>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defRPr/>
            </a:pPr>
            <a:endParaRPr lang="de-DE" altLang="de-DE" sz="1800">
              <a:solidFill>
                <a:srgbClr val="000000"/>
              </a:solidFill>
              <a:latin typeface="Arial" panose="020B0604020202020204" pitchFamily="34" charset="0"/>
            </a:endParaRPr>
          </a:p>
        </p:txBody>
      </p:sp>
      <p:sp>
        <p:nvSpPr>
          <p:cNvPr id="75782" name="Rectangle 9"/>
          <p:cNvSpPr>
            <a:spLocks noChangeArrowheads="1"/>
          </p:cNvSpPr>
          <p:nvPr/>
        </p:nvSpPr>
        <p:spPr bwMode="auto">
          <a:xfrm>
            <a:off x="1524000" y="100104"/>
            <a:ext cx="9144000" cy="73975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a:lnSpc>
                <a:spcPct val="150000"/>
              </a:lnSpc>
              <a:defRPr/>
            </a:pPr>
            <a:r>
              <a:rPr lang="de-DE" altLang="de-DE" sz="3200" b="1" dirty="0">
                <a:solidFill>
                  <a:srgbClr val="FFFFFF"/>
                </a:solidFill>
                <a:latin typeface="Arial" panose="020B0604020202020204" pitchFamily="34" charset="0"/>
              </a:rPr>
              <a:t>Translational </a:t>
            </a:r>
            <a:r>
              <a:rPr lang="de-DE" altLang="de-DE" sz="3200" b="1" dirty="0" err="1">
                <a:solidFill>
                  <a:srgbClr val="FFFFFF"/>
                </a:solidFill>
                <a:latin typeface="Arial" panose="020B0604020202020204" pitchFamily="34" charset="0"/>
              </a:rPr>
              <a:t>message</a:t>
            </a:r>
            <a:endParaRPr lang="de-DE" altLang="de-DE" sz="2800" b="1" i="1" dirty="0">
              <a:solidFill>
                <a:srgbClr val="FFCC00">
                  <a:lumMod val="20000"/>
                  <a:lumOff val="80000"/>
                </a:srgbClr>
              </a:solidFill>
              <a:latin typeface="Arial" panose="020B0604020202020204" pitchFamily="34" charset="0"/>
            </a:endParaRPr>
          </a:p>
        </p:txBody>
      </p:sp>
      <p:sp>
        <p:nvSpPr>
          <p:cNvPr id="4" name="Inhaltsplatzhalter 3">
            <a:extLst>
              <a:ext uri="{FF2B5EF4-FFF2-40B4-BE49-F238E27FC236}">
                <a16:creationId xmlns:a16="http://schemas.microsoft.com/office/drawing/2014/main" id="{C5D5991F-3291-5F78-8A8F-DFEE78E1004D}"/>
              </a:ext>
            </a:extLst>
          </p:cNvPr>
          <p:cNvSpPr>
            <a:spLocks noGrp="1"/>
          </p:cNvSpPr>
          <p:nvPr>
            <p:ph idx="1"/>
          </p:nvPr>
        </p:nvSpPr>
        <p:spPr/>
        <p:txBody>
          <a:bodyPr/>
          <a:lstStyle/>
          <a:p>
            <a:pPr>
              <a:buFont typeface="Wingdings" pitchFamily="2" charset="2"/>
              <a:buChar char="ü"/>
            </a:pPr>
            <a:r>
              <a:rPr lang="en-US" sz="2800" dirty="0">
                <a:latin typeface="Arial" panose="020B0604020202020204" pitchFamily="34" charset="0"/>
                <a:cs typeface="Arial" panose="020B0604020202020204" pitchFamily="34" charset="0"/>
              </a:rPr>
              <a:t>Acute podocyte injury with effacement, renders podocytes susceptible to detachment at increased perfusion pressures. </a:t>
            </a:r>
          </a:p>
          <a:p>
            <a:endParaRPr lang="de-DE" dirty="0"/>
          </a:p>
        </p:txBody>
      </p:sp>
      <p:sp>
        <p:nvSpPr>
          <p:cNvPr id="6" name="Textfeld 5">
            <a:extLst>
              <a:ext uri="{FF2B5EF4-FFF2-40B4-BE49-F238E27FC236}">
                <a16:creationId xmlns:a16="http://schemas.microsoft.com/office/drawing/2014/main" id="{D843E4A6-3AFA-BB7C-1642-8EF0278E1E34}"/>
              </a:ext>
            </a:extLst>
          </p:cNvPr>
          <p:cNvSpPr txBox="1"/>
          <p:nvPr/>
        </p:nvSpPr>
        <p:spPr>
          <a:xfrm>
            <a:off x="2305879" y="4474168"/>
            <a:ext cx="836212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Supportive therapy in glomerular diseases</a:t>
            </a:r>
          </a:p>
        </p:txBody>
      </p:sp>
      <p:sp>
        <p:nvSpPr>
          <p:cNvPr id="7" name="Pfeil nach unten 6">
            <a:extLst>
              <a:ext uri="{FF2B5EF4-FFF2-40B4-BE49-F238E27FC236}">
                <a16:creationId xmlns:a16="http://schemas.microsoft.com/office/drawing/2014/main" id="{A765FF7F-17DD-7803-257A-24A3DBBEDFD6}"/>
              </a:ext>
            </a:extLst>
          </p:cNvPr>
          <p:cNvSpPr/>
          <p:nvPr/>
        </p:nvSpPr>
        <p:spPr>
          <a:xfrm>
            <a:off x="5707022" y="3181280"/>
            <a:ext cx="777956" cy="100716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Tree>
    <p:extLst>
      <p:ext uri="{BB962C8B-B14F-4D97-AF65-F5344CB8AC3E}">
        <p14:creationId xmlns:p14="http://schemas.microsoft.com/office/powerpoint/2010/main" val="1726164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67112" y="251216"/>
            <a:ext cx="12192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Treatment approach for FSGS</a:t>
            </a:r>
            <a:endParaRPr lang="en-US" sz="2800" b="1" dirty="0">
              <a:solidFill>
                <a:srgbClr val="FFFFFF"/>
              </a:solidFill>
              <a:cs typeface="Arial" charset="0"/>
            </a:endParaRPr>
          </a:p>
        </p:txBody>
      </p:sp>
      <p:pic>
        <p:nvPicPr>
          <p:cNvPr id="5" name="Main graphic">
            <a:extLst>
              <a:ext uri="{FF2B5EF4-FFF2-40B4-BE49-F238E27FC236}">
                <a16:creationId xmlns:a16="http://schemas.microsoft.com/office/drawing/2014/main" id="{6289EE66-1A02-742B-ACDE-4DAF2239D890}"/>
              </a:ext>
            </a:extLst>
          </p:cNvPr>
          <p:cNvPicPr/>
          <p:nvPr/>
        </p:nvPicPr>
        <p:blipFill>
          <a:blip r:embed="rId3"/>
          <a:stretch/>
        </p:blipFill>
        <p:spPr>
          <a:xfrm>
            <a:off x="2705554" y="1634894"/>
            <a:ext cx="7372724" cy="4703994"/>
          </a:xfrm>
          <a:prstGeom prst="rect">
            <a:avLst/>
          </a:prstGeom>
          <a:ln>
            <a:noFill/>
          </a:ln>
        </p:spPr>
      </p:pic>
      <p:sp>
        <p:nvSpPr>
          <p:cNvPr id="7" name="TextShape 2">
            <a:extLst>
              <a:ext uri="{FF2B5EF4-FFF2-40B4-BE49-F238E27FC236}">
                <a16:creationId xmlns:a16="http://schemas.microsoft.com/office/drawing/2014/main" id="{432B10F5-E90C-0BDE-1B4D-C06B6E0A9993}"/>
              </a:ext>
            </a:extLst>
          </p:cNvPr>
          <p:cNvSpPr txBox="1"/>
          <p:nvPr/>
        </p:nvSpPr>
        <p:spPr>
          <a:xfrm>
            <a:off x="7980611" y="6606784"/>
            <a:ext cx="4127400" cy="183356"/>
          </a:xfrm>
          <a:prstGeom prst="rect">
            <a:avLst/>
          </a:prstGeom>
          <a:noFill/>
          <a:ln>
            <a:noFill/>
          </a:ln>
        </p:spPr>
        <p:txBody>
          <a:bodyPr lIns="90000" tIns="45000" rIns="90000" bIns="45000"/>
          <a:lstStyle/>
          <a:p>
            <a:pPr algn="ctr"/>
            <a:r>
              <a:rPr lang="en-US" sz="900" b="0" i="1" strike="noStrike" spc="-1">
                <a:latin typeface="Arial"/>
              </a:rPr>
              <a:t>Kidney International Reports</a:t>
            </a:r>
            <a:r>
              <a:rPr lang="en-US" sz="900" b="0" strike="noStrike" spc="-1">
                <a:latin typeface="Arial"/>
              </a:rPr>
              <a:t> 2023 830-35DOI: (10.1016/j.ekir.2022.10.004) </a:t>
            </a:r>
          </a:p>
        </p:txBody>
      </p:sp>
    </p:spTree>
    <p:extLst>
      <p:ext uri="{BB962C8B-B14F-4D97-AF65-F5344CB8AC3E}">
        <p14:creationId xmlns:p14="http://schemas.microsoft.com/office/powerpoint/2010/main" val="364410111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ChangeArrowheads="1"/>
          </p:cNvSpPr>
          <p:nvPr/>
        </p:nvSpPr>
        <p:spPr bwMode="auto">
          <a:xfrm>
            <a:off x="0" y="1"/>
            <a:ext cx="12192000" cy="1428750"/>
          </a:xfrm>
          <a:prstGeom prst="rect">
            <a:avLst/>
          </a:prstGeom>
          <a:solidFill>
            <a:srgbClr val="000066"/>
          </a:solidFill>
          <a:ln w="9525">
            <a:solidFill>
              <a:schemeClr val="tx1"/>
            </a:solidFill>
            <a:miter lim="800000"/>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a:r>
              <a:rPr lang="de-DE" sz="3200" dirty="0">
                <a:solidFill>
                  <a:schemeClr val="bg1"/>
                </a:solidFill>
                <a:effectLst/>
                <a:latin typeface="Helvetica" pitchFamily="2" charset="0"/>
              </a:rPr>
              <a:t>Goal </a:t>
            </a:r>
            <a:r>
              <a:rPr lang="de-DE" sz="3200" dirty="0" err="1">
                <a:solidFill>
                  <a:schemeClr val="bg1"/>
                </a:solidFill>
                <a:effectLst/>
                <a:latin typeface="Helvetica" pitchFamily="2" charset="0"/>
              </a:rPr>
              <a:t>of</a:t>
            </a:r>
            <a:r>
              <a:rPr lang="de-DE" sz="3200" dirty="0">
                <a:solidFill>
                  <a:schemeClr val="bg1"/>
                </a:solidFill>
                <a:effectLst/>
                <a:latin typeface="Helvetica" pitchFamily="2" charset="0"/>
              </a:rPr>
              <a:t> </a:t>
            </a:r>
            <a:r>
              <a:rPr lang="de-DE" sz="3200" dirty="0" err="1">
                <a:solidFill>
                  <a:schemeClr val="bg1"/>
                </a:solidFill>
                <a:effectLst/>
                <a:latin typeface="Helvetica" pitchFamily="2" charset="0"/>
              </a:rPr>
              <a:t>therapy</a:t>
            </a:r>
            <a:r>
              <a:rPr lang="de-DE" sz="3200" dirty="0">
                <a:solidFill>
                  <a:schemeClr val="bg1"/>
                </a:solidFill>
                <a:effectLst/>
                <a:latin typeface="Helvetica" pitchFamily="2" charset="0"/>
              </a:rPr>
              <a:t> in maladaptive FSGS</a:t>
            </a:r>
          </a:p>
        </p:txBody>
      </p:sp>
      <p:sp>
        <p:nvSpPr>
          <p:cNvPr id="5" name="Inhaltsplatzhalter 4">
            <a:extLst>
              <a:ext uri="{FF2B5EF4-FFF2-40B4-BE49-F238E27FC236}">
                <a16:creationId xmlns:a16="http://schemas.microsoft.com/office/drawing/2014/main" id="{B72F0160-B9AA-DCCA-58FF-AC80B8A2BDD8}"/>
              </a:ext>
            </a:extLst>
          </p:cNvPr>
          <p:cNvSpPr>
            <a:spLocks noGrp="1"/>
          </p:cNvSpPr>
          <p:nvPr>
            <p:ph sz="half" idx="1"/>
          </p:nvPr>
        </p:nvSpPr>
        <p:spPr>
          <a:xfrm>
            <a:off x="838200" y="1825625"/>
            <a:ext cx="10210800" cy="2768146"/>
          </a:xfrm>
        </p:spPr>
        <p:txBody>
          <a:bodyPr/>
          <a:lstStyle/>
          <a:p>
            <a:pPr marL="0" indent="0">
              <a:buNone/>
            </a:pPr>
            <a:r>
              <a:rPr lang="en-US" b="0" i="0" u="none" strike="noStrike" dirty="0">
                <a:solidFill>
                  <a:srgbClr val="222222"/>
                </a:solidFill>
                <a:effectLst/>
                <a:latin typeface="Harding"/>
              </a:rPr>
              <a:t>For patients with maladaptive and genetic forms of FSGS, a 30–40% reduction in proteinuria and preservation of eGFR seem appropriate surrogate markers and therapeutic targets. </a:t>
            </a:r>
            <a:r>
              <a:rPr lang="en-US" dirty="0"/>
              <a:t> </a:t>
            </a:r>
          </a:p>
          <a:p>
            <a:pPr marL="0" indent="0">
              <a:buNone/>
            </a:pPr>
            <a:r>
              <a:rPr lang="en-US" dirty="0">
                <a:sym typeface="Wingdings" pitchFamily="2" charset="2"/>
              </a:rPr>
              <a:t> Based </a:t>
            </a:r>
            <a:r>
              <a:rPr lang="en-US" dirty="0"/>
              <a:t>on data from meta-analysis studies in patients with CKD</a:t>
            </a:r>
          </a:p>
        </p:txBody>
      </p:sp>
      <p:sp>
        <p:nvSpPr>
          <p:cNvPr id="6" name="Textfeld 5">
            <a:extLst>
              <a:ext uri="{FF2B5EF4-FFF2-40B4-BE49-F238E27FC236}">
                <a16:creationId xmlns:a16="http://schemas.microsoft.com/office/drawing/2014/main" id="{CE5FFCFF-4D9B-64A7-E18F-F5A67E2247BF}"/>
              </a:ext>
            </a:extLst>
          </p:cNvPr>
          <p:cNvSpPr txBox="1"/>
          <p:nvPr/>
        </p:nvSpPr>
        <p:spPr>
          <a:xfrm>
            <a:off x="7540660" y="6396334"/>
            <a:ext cx="4553682" cy="461665"/>
          </a:xfrm>
          <a:prstGeom prst="rect">
            <a:avLst/>
          </a:prstGeom>
          <a:noFill/>
        </p:spPr>
        <p:txBody>
          <a:bodyPr wrap="none" rtlCol="0">
            <a:spAutoFit/>
          </a:bodyPr>
          <a:lstStyle/>
          <a:p>
            <a:r>
              <a:rPr lang="de-DE" sz="1200" b="0" i="0" u="none" strike="noStrike" dirty="0" err="1">
                <a:solidFill>
                  <a:srgbClr val="222222"/>
                </a:solidFill>
                <a:effectLst/>
                <a:latin typeface="Harding"/>
              </a:rPr>
              <a:t>Heerspink</a:t>
            </a:r>
            <a:r>
              <a:rPr lang="de-DE" sz="1200" b="0" i="0" u="none" strike="noStrike" dirty="0">
                <a:solidFill>
                  <a:srgbClr val="222222"/>
                </a:solidFill>
                <a:effectLst/>
                <a:latin typeface="Harding"/>
              </a:rPr>
              <a:t>, H. J. L. et al. </a:t>
            </a:r>
            <a:r>
              <a:rPr lang="de-DE" sz="1200" b="0" i="1" u="none" strike="noStrike" dirty="0">
                <a:solidFill>
                  <a:srgbClr val="222222"/>
                </a:solidFill>
                <a:effectLst/>
                <a:latin typeface="Harding"/>
              </a:rPr>
              <a:t>Lancet Diabetes </a:t>
            </a:r>
            <a:r>
              <a:rPr lang="de-DE" sz="1200" b="0" i="1" u="none" strike="noStrike" dirty="0" err="1">
                <a:solidFill>
                  <a:srgbClr val="222222"/>
                </a:solidFill>
                <a:effectLst/>
                <a:latin typeface="Harding"/>
              </a:rPr>
              <a:t>Endocrinol</a:t>
            </a:r>
            <a:r>
              <a:rPr lang="de-DE" sz="1200" b="0" i="1" u="none" strike="noStrike" dirty="0">
                <a:solidFill>
                  <a:srgbClr val="222222"/>
                </a:solidFill>
                <a:effectLst/>
                <a:latin typeface="Harding"/>
              </a:rPr>
              <a:t>.</a:t>
            </a:r>
            <a:r>
              <a:rPr lang="de-DE" sz="1200" b="0" i="0" u="none" strike="noStrike" dirty="0">
                <a:solidFill>
                  <a:srgbClr val="222222"/>
                </a:solidFill>
                <a:effectLst/>
                <a:latin typeface="Harding"/>
              </a:rPr>
              <a:t> </a:t>
            </a:r>
            <a:r>
              <a:rPr lang="de-DE" sz="1200" b="1" i="0" u="none" strike="noStrike" dirty="0">
                <a:solidFill>
                  <a:srgbClr val="222222"/>
                </a:solidFill>
                <a:effectLst/>
                <a:latin typeface="Harding"/>
              </a:rPr>
              <a:t>7</a:t>
            </a:r>
            <a:r>
              <a:rPr lang="de-DE" sz="1200" b="0" i="0" u="none" strike="noStrike" dirty="0">
                <a:solidFill>
                  <a:srgbClr val="222222"/>
                </a:solidFill>
                <a:effectLst/>
                <a:latin typeface="Harding"/>
              </a:rPr>
              <a:t>, 128–139 (2019)</a:t>
            </a:r>
          </a:p>
          <a:p>
            <a:r>
              <a:rPr lang="de-DE" sz="1200" b="0" i="0" u="none" strike="noStrike" dirty="0" err="1">
                <a:solidFill>
                  <a:srgbClr val="222222"/>
                </a:solidFill>
                <a:effectLst/>
                <a:latin typeface="Harding"/>
              </a:rPr>
              <a:t>Coresh</a:t>
            </a:r>
            <a:r>
              <a:rPr lang="de-DE" sz="1200" b="0" i="0" u="none" strike="noStrike" dirty="0">
                <a:solidFill>
                  <a:srgbClr val="222222"/>
                </a:solidFill>
                <a:effectLst/>
                <a:latin typeface="Harding"/>
              </a:rPr>
              <a:t>, J. et al. </a:t>
            </a:r>
            <a:r>
              <a:rPr lang="de-DE" sz="1200" b="0" i="1" u="none" strike="noStrike" dirty="0">
                <a:solidFill>
                  <a:srgbClr val="222222"/>
                </a:solidFill>
                <a:effectLst/>
                <a:latin typeface="Harding"/>
              </a:rPr>
              <a:t>Diabetes </a:t>
            </a:r>
            <a:r>
              <a:rPr lang="de-DE" sz="1200" b="0" i="1" u="none" strike="noStrike" dirty="0" err="1">
                <a:solidFill>
                  <a:srgbClr val="222222"/>
                </a:solidFill>
                <a:effectLst/>
                <a:latin typeface="Harding"/>
              </a:rPr>
              <a:t>Endocrinol</a:t>
            </a:r>
            <a:r>
              <a:rPr lang="de-DE" sz="1200" b="0" i="1" u="none" strike="noStrike" dirty="0">
                <a:solidFill>
                  <a:srgbClr val="222222"/>
                </a:solidFill>
                <a:effectLst/>
                <a:latin typeface="Harding"/>
              </a:rPr>
              <a:t>.</a:t>
            </a:r>
            <a:r>
              <a:rPr lang="de-DE" sz="1200" b="0" i="0" u="none" strike="noStrike" dirty="0">
                <a:solidFill>
                  <a:srgbClr val="222222"/>
                </a:solidFill>
                <a:effectLst/>
                <a:latin typeface="Harding"/>
              </a:rPr>
              <a:t> </a:t>
            </a:r>
            <a:r>
              <a:rPr lang="de-DE" sz="1200" b="1" i="0" u="none" strike="noStrike" dirty="0">
                <a:solidFill>
                  <a:srgbClr val="222222"/>
                </a:solidFill>
                <a:effectLst/>
                <a:latin typeface="Harding"/>
              </a:rPr>
              <a:t>7</a:t>
            </a:r>
            <a:r>
              <a:rPr lang="de-DE" sz="1200" b="0" i="0" u="none" strike="noStrike" dirty="0">
                <a:solidFill>
                  <a:srgbClr val="222222"/>
                </a:solidFill>
                <a:effectLst/>
                <a:latin typeface="Harding"/>
              </a:rPr>
              <a:t>, 115–127 (2019)</a:t>
            </a:r>
            <a:endParaRPr lang="de-DE" sz="1200" dirty="0"/>
          </a:p>
        </p:txBody>
      </p:sp>
    </p:spTree>
    <p:extLst>
      <p:ext uri="{BB962C8B-B14F-4D97-AF65-F5344CB8AC3E}">
        <p14:creationId xmlns:p14="http://schemas.microsoft.com/office/powerpoint/2010/main" val="35875336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ChangeArrowheads="1"/>
          </p:cNvSpPr>
          <p:nvPr/>
        </p:nvSpPr>
        <p:spPr bwMode="auto">
          <a:xfrm>
            <a:off x="0" y="1"/>
            <a:ext cx="12192000" cy="1428750"/>
          </a:xfrm>
          <a:prstGeom prst="rect">
            <a:avLst/>
          </a:prstGeom>
          <a:solidFill>
            <a:srgbClr val="000066"/>
          </a:solidFill>
          <a:ln w="9525">
            <a:solidFill>
              <a:schemeClr val="tx1"/>
            </a:solidFill>
            <a:miter lim="800000"/>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a:r>
              <a:rPr lang="de-DE" sz="3200" dirty="0">
                <a:solidFill>
                  <a:schemeClr val="bg1"/>
                </a:solidFill>
                <a:effectLst/>
                <a:latin typeface="Helvetica" pitchFamily="2" charset="0"/>
              </a:rPr>
              <a:t>The </a:t>
            </a:r>
            <a:r>
              <a:rPr lang="de-DE" sz="3200" dirty="0" err="1">
                <a:solidFill>
                  <a:schemeClr val="bg1"/>
                </a:solidFill>
                <a:effectLst/>
                <a:latin typeface="Helvetica" pitchFamily="2" charset="0"/>
              </a:rPr>
              <a:t>natural</a:t>
            </a:r>
            <a:r>
              <a:rPr lang="de-DE" sz="3200" dirty="0">
                <a:solidFill>
                  <a:schemeClr val="bg1"/>
                </a:solidFill>
                <a:effectLst/>
                <a:latin typeface="Helvetica" pitchFamily="2" charset="0"/>
              </a:rPr>
              <a:t> </a:t>
            </a:r>
            <a:r>
              <a:rPr lang="de-DE" sz="3200" dirty="0" err="1">
                <a:solidFill>
                  <a:schemeClr val="bg1"/>
                </a:solidFill>
                <a:effectLst/>
                <a:latin typeface="Helvetica" pitchFamily="2" charset="0"/>
              </a:rPr>
              <a:t>history</a:t>
            </a:r>
            <a:r>
              <a:rPr lang="de-DE" sz="3200" dirty="0">
                <a:solidFill>
                  <a:schemeClr val="bg1"/>
                </a:solidFill>
                <a:effectLst/>
                <a:latin typeface="Helvetica" pitchFamily="2" charset="0"/>
              </a:rPr>
              <a:t> </a:t>
            </a:r>
            <a:r>
              <a:rPr lang="de-DE" sz="3200" dirty="0" err="1">
                <a:solidFill>
                  <a:schemeClr val="bg1"/>
                </a:solidFill>
                <a:effectLst/>
                <a:latin typeface="Helvetica" pitchFamily="2" charset="0"/>
              </a:rPr>
              <a:t>of</a:t>
            </a:r>
            <a:r>
              <a:rPr lang="de-DE" sz="3200" dirty="0">
                <a:solidFill>
                  <a:schemeClr val="bg1"/>
                </a:solidFill>
                <a:effectLst/>
                <a:latin typeface="Helvetica" pitchFamily="2" charset="0"/>
              </a:rPr>
              <a:t> FSGS in </a:t>
            </a:r>
            <a:r>
              <a:rPr lang="de-DE" sz="3200" dirty="0" err="1">
                <a:solidFill>
                  <a:schemeClr val="bg1"/>
                </a:solidFill>
                <a:effectLst/>
                <a:latin typeface="Helvetica" pitchFamily="2" charset="0"/>
              </a:rPr>
              <a:t>the</a:t>
            </a:r>
            <a:r>
              <a:rPr lang="de-DE" sz="3200" dirty="0">
                <a:solidFill>
                  <a:schemeClr val="bg1"/>
                </a:solidFill>
                <a:effectLst/>
                <a:latin typeface="Helvetica" pitchFamily="2" charset="0"/>
              </a:rPr>
              <a:t> German </a:t>
            </a:r>
            <a:r>
              <a:rPr lang="de-DE" sz="3200" dirty="0" err="1">
                <a:solidFill>
                  <a:schemeClr val="bg1"/>
                </a:solidFill>
                <a:effectLst/>
                <a:latin typeface="Helvetica" pitchFamily="2" charset="0"/>
              </a:rPr>
              <a:t>Chronic</a:t>
            </a:r>
            <a:r>
              <a:rPr lang="de-DE" sz="3200" dirty="0">
                <a:solidFill>
                  <a:schemeClr val="bg1"/>
                </a:solidFill>
                <a:effectLst/>
                <a:latin typeface="Helvetica" pitchFamily="2" charset="0"/>
              </a:rPr>
              <a:t> </a:t>
            </a:r>
            <a:r>
              <a:rPr lang="de-DE" sz="3200" dirty="0" err="1">
                <a:solidFill>
                  <a:schemeClr val="bg1"/>
                </a:solidFill>
                <a:effectLst/>
                <a:latin typeface="Helvetica" pitchFamily="2" charset="0"/>
              </a:rPr>
              <a:t>Kidney</a:t>
            </a:r>
            <a:r>
              <a:rPr lang="de-DE" sz="3200" dirty="0">
                <a:solidFill>
                  <a:schemeClr val="bg1"/>
                </a:solidFill>
                <a:effectLst/>
                <a:latin typeface="Helvetica" pitchFamily="2" charset="0"/>
              </a:rPr>
              <a:t> </a:t>
            </a:r>
          </a:p>
          <a:p>
            <a:pPr algn="ctr"/>
            <a:r>
              <a:rPr lang="de-DE" sz="3200" dirty="0">
                <a:solidFill>
                  <a:schemeClr val="bg1"/>
                </a:solidFill>
                <a:effectLst/>
                <a:latin typeface="Helvetica" pitchFamily="2" charset="0"/>
              </a:rPr>
              <a:t>Disease (GCKD) </a:t>
            </a:r>
            <a:r>
              <a:rPr lang="de-DE" sz="3200" dirty="0" err="1">
                <a:solidFill>
                  <a:schemeClr val="bg1"/>
                </a:solidFill>
                <a:effectLst/>
                <a:latin typeface="Helvetica" pitchFamily="2" charset="0"/>
              </a:rPr>
              <a:t>cohort</a:t>
            </a:r>
            <a:endParaRPr lang="de-DE" sz="3200" dirty="0">
              <a:solidFill>
                <a:schemeClr val="bg1"/>
              </a:solidFill>
              <a:effectLst/>
              <a:latin typeface="Helvetica" pitchFamily="2" charset="0"/>
            </a:endParaRPr>
          </a:p>
        </p:txBody>
      </p:sp>
      <p:sp>
        <p:nvSpPr>
          <p:cNvPr id="8" name="Inhaltsplatzhalter 7">
            <a:extLst>
              <a:ext uri="{FF2B5EF4-FFF2-40B4-BE49-F238E27FC236}">
                <a16:creationId xmlns:a16="http://schemas.microsoft.com/office/drawing/2014/main" id="{8CAC39FE-06A6-BAB6-D037-7E8FD273360C}"/>
              </a:ext>
            </a:extLst>
          </p:cNvPr>
          <p:cNvSpPr>
            <a:spLocks noGrp="1"/>
          </p:cNvSpPr>
          <p:nvPr>
            <p:ph sz="half" idx="1"/>
          </p:nvPr>
        </p:nvSpPr>
        <p:spPr>
          <a:xfrm>
            <a:off x="617694" y="1715577"/>
            <a:ext cx="5094330" cy="482542"/>
          </a:xfrm>
        </p:spPr>
        <p:txBody>
          <a:bodyPr>
            <a:noAutofit/>
          </a:bodyPr>
          <a:lstStyle/>
          <a:p>
            <a:pPr marL="0" indent="0">
              <a:buNone/>
            </a:pPr>
            <a:r>
              <a:rPr lang="de-DE" sz="2000" b="1" dirty="0">
                <a:effectLst/>
                <a:latin typeface="Helvetica" pitchFamily="2" charset="0"/>
              </a:rPr>
              <a:t>159 </a:t>
            </a:r>
            <a:r>
              <a:rPr lang="de-DE" sz="2000" b="1" dirty="0" err="1">
                <a:effectLst/>
                <a:latin typeface="Helvetica" pitchFamily="2" charset="0"/>
              </a:rPr>
              <a:t>patients</a:t>
            </a:r>
            <a:r>
              <a:rPr lang="de-DE" sz="2000" b="1" dirty="0">
                <a:effectLst/>
                <a:latin typeface="Helvetica" pitchFamily="2" charset="0"/>
              </a:rPr>
              <a:t> </a:t>
            </a:r>
            <a:r>
              <a:rPr lang="de-DE" sz="2000" b="1" dirty="0" err="1">
                <a:effectLst/>
                <a:latin typeface="Helvetica" pitchFamily="2" charset="0"/>
              </a:rPr>
              <a:t>with</a:t>
            </a:r>
            <a:r>
              <a:rPr lang="de-DE" sz="2000" b="1" dirty="0">
                <a:effectLst/>
                <a:latin typeface="Helvetica" pitchFamily="2" charset="0"/>
              </a:rPr>
              <a:t> </a:t>
            </a:r>
            <a:r>
              <a:rPr lang="de-DE" sz="2000" b="1" dirty="0" err="1">
                <a:effectLst/>
                <a:latin typeface="Helvetica" pitchFamily="2" charset="0"/>
              </a:rPr>
              <a:t>biopsy-proven</a:t>
            </a:r>
            <a:r>
              <a:rPr lang="de-DE" sz="2000" b="1" dirty="0">
                <a:latin typeface="Helvetica" pitchFamily="2" charset="0"/>
              </a:rPr>
              <a:t> </a:t>
            </a:r>
            <a:r>
              <a:rPr lang="de-DE" sz="2000" b="1" dirty="0">
                <a:effectLst/>
                <a:latin typeface="Helvetica" pitchFamily="2" charset="0"/>
              </a:rPr>
              <a:t>FSGS </a:t>
            </a:r>
          </a:p>
          <a:p>
            <a:endParaRPr lang="de-DE" sz="2000" b="1" dirty="0"/>
          </a:p>
        </p:txBody>
      </p:sp>
      <p:pic>
        <p:nvPicPr>
          <p:cNvPr id="4" name="Grafik 3">
            <a:extLst>
              <a:ext uri="{FF2B5EF4-FFF2-40B4-BE49-F238E27FC236}">
                <a16:creationId xmlns:a16="http://schemas.microsoft.com/office/drawing/2014/main" id="{2D61EBB4-D9D9-E66C-736C-2903A37B5CAE}"/>
              </a:ext>
            </a:extLst>
          </p:cNvPr>
          <p:cNvPicPr>
            <a:picLocks noChangeAspect="1"/>
          </p:cNvPicPr>
          <p:nvPr/>
        </p:nvPicPr>
        <p:blipFill>
          <a:blip r:embed="rId3"/>
          <a:stretch>
            <a:fillRect/>
          </a:stretch>
        </p:blipFill>
        <p:spPr>
          <a:xfrm>
            <a:off x="233717" y="2484946"/>
            <a:ext cx="5094330" cy="2490894"/>
          </a:xfrm>
          <a:prstGeom prst="rect">
            <a:avLst/>
          </a:prstGeom>
        </p:spPr>
      </p:pic>
      <p:pic>
        <p:nvPicPr>
          <p:cNvPr id="9" name="Inhaltsplatzhalter 8">
            <a:extLst>
              <a:ext uri="{FF2B5EF4-FFF2-40B4-BE49-F238E27FC236}">
                <a16:creationId xmlns:a16="http://schemas.microsoft.com/office/drawing/2014/main" id="{00B8B078-94FC-95EC-E89C-035456D2D535}"/>
              </a:ext>
            </a:extLst>
          </p:cNvPr>
          <p:cNvPicPr>
            <a:picLocks noGrp="1" noChangeAspect="1"/>
          </p:cNvPicPr>
          <p:nvPr>
            <p:ph sz="half" idx="2"/>
          </p:nvPr>
        </p:nvPicPr>
        <p:blipFill>
          <a:blip r:embed="rId4"/>
          <a:stretch>
            <a:fillRect/>
          </a:stretch>
        </p:blipFill>
        <p:spPr>
          <a:xfrm>
            <a:off x="7047186" y="1825625"/>
            <a:ext cx="3264263" cy="4586496"/>
          </a:xfrm>
        </p:spPr>
      </p:pic>
      <p:sp>
        <p:nvSpPr>
          <p:cNvPr id="2" name="Textfeld 1">
            <a:extLst>
              <a:ext uri="{FF2B5EF4-FFF2-40B4-BE49-F238E27FC236}">
                <a16:creationId xmlns:a16="http://schemas.microsoft.com/office/drawing/2014/main" id="{EF224704-C0D5-DB87-F69D-1980DABDCC9A}"/>
              </a:ext>
            </a:extLst>
          </p:cNvPr>
          <p:cNvSpPr txBox="1"/>
          <p:nvPr/>
        </p:nvSpPr>
        <p:spPr>
          <a:xfrm>
            <a:off x="617694" y="6412121"/>
            <a:ext cx="3495124" cy="369332"/>
          </a:xfrm>
          <a:prstGeom prst="rect">
            <a:avLst/>
          </a:prstGeom>
          <a:noFill/>
        </p:spPr>
        <p:txBody>
          <a:bodyPr wrap="none" rtlCol="0">
            <a:spAutoFit/>
          </a:bodyPr>
          <a:lstStyle/>
          <a:p>
            <a:r>
              <a:rPr lang="en-US" i="1"/>
              <a:t>Stamellou E et al. unpublished data</a:t>
            </a:r>
          </a:p>
        </p:txBody>
      </p:sp>
    </p:spTree>
    <p:extLst>
      <p:ext uri="{BB962C8B-B14F-4D97-AF65-F5344CB8AC3E}">
        <p14:creationId xmlns:p14="http://schemas.microsoft.com/office/powerpoint/2010/main" val="41984108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9C2829E2-DBD3-9CA3-593E-F72CF08E20F5}"/>
              </a:ext>
            </a:extLst>
          </p:cNvPr>
          <p:cNvSpPr>
            <a:spLocks noGrp="1"/>
          </p:cNvSpPr>
          <p:nvPr>
            <p:ph idx="1"/>
          </p:nvPr>
        </p:nvSpPr>
        <p:spPr>
          <a:xfrm>
            <a:off x="318052" y="2286000"/>
            <a:ext cx="11569148" cy="3222172"/>
          </a:xfrm>
        </p:spPr>
        <p:txBody>
          <a:bodyPr>
            <a:normAutofit/>
          </a:bodyPr>
          <a:lstStyle/>
          <a:p>
            <a:r>
              <a:rPr lang="en-US" b="0" i="0" u="none" strike="noStrike" dirty="0">
                <a:solidFill>
                  <a:srgbClr val="232323"/>
                </a:solidFill>
                <a:effectLst/>
                <a:latin typeface="Arial" panose="020B0604020202020204" pitchFamily="34" charset="0"/>
                <a:cs typeface="Arial" panose="020B0604020202020204" pitchFamily="34" charset="0"/>
              </a:rPr>
              <a:t>The identification of an FSGS lesion in a kidney biopsy of a patient with proteinuria does not establish a specific diagnosis </a:t>
            </a:r>
          </a:p>
          <a:p>
            <a:r>
              <a:rPr lang="en-US" b="0" i="0" u="none" strike="noStrike" dirty="0">
                <a:solidFill>
                  <a:srgbClr val="222222"/>
                </a:solidFill>
                <a:effectLst/>
                <a:latin typeface="Arial" panose="020B0604020202020204" pitchFamily="34" charset="0"/>
                <a:cs typeface="Arial" panose="020B0604020202020204" pitchFamily="34" charset="0"/>
              </a:rPr>
              <a:t>A correct differential diagnosis between </a:t>
            </a:r>
            <a:r>
              <a:rPr lang="en-US" b="0" i="0" u="none" strike="noStrike" dirty="0" err="1">
                <a:solidFill>
                  <a:srgbClr val="222222"/>
                </a:solidFill>
                <a:effectLst/>
                <a:latin typeface="Arial" panose="020B0604020202020204" pitchFamily="34" charset="0"/>
                <a:cs typeface="Arial" panose="020B0604020202020204" pitchFamily="34" charset="0"/>
              </a:rPr>
              <a:t>ppfFSGS</a:t>
            </a:r>
            <a:r>
              <a:rPr lang="en-US" b="0" i="0" u="none" strike="noStrike" dirty="0">
                <a:solidFill>
                  <a:srgbClr val="222222"/>
                </a:solidFill>
                <a:effectLst/>
                <a:latin typeface="Arial" panose="020B0604020202020204" pitchFamily="34" charset="0"/>
                <a:cs typeface="Arial" panose="020B0604020202020204" pitchFamily="34" charset="0"/>
              </a:rPr>
              <a:t>, secondary and genetic FSGS in adults requires a clinicopathological approach. </a:t>
            </a:r>
          </a:p>
          <a:p>
            <a:r>
              <a:rPr lang="en-US" dirty="0">
                <a:solidFill>
                  <a:srgbClr val="222222"/>
                </a:solidFill>
                <a:latin typeface="Arial" panose="020B0604020202020204" pitchFamily="34" charset="0"/>
                <a:cs typeface="Arial" panose="020B0604020202020204" pitchFamily="34" charset="0"/>
              </a:rPr>
              <a:t>Supportive treatment is the cornerstone in the treatment of all FSGS forms</a:t>
            </a:r>
            <a:endParaRPr lang="en-US" b="0" i="0" u="none" strike="noStrike" dirty="0">
              <a:solidFill>
                <a:srgbClr val="222222"/>
              </a:solidFill>
              <a:effectLst/>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EFCB9459-2272-5776-C009-E545DD00C1F4}"/>
              </a:ext>
            </a:extLst>
          </p:cNvPr>
          <p:cNvSpPr>
            <a:spLocks noChangeArrowheads="1"/>
          </p:cNvSpPr>
          <p:nvPr/>
        </p:nvSpPr>
        <p:spPr bwMode="auto">
          <a:xfrm>
            <a:off x="-33131" y="0"/>
            <a:ext cx="12192000" cy="1428750"/>
          </a:xfrm>
          <a:prstGeom prst="rect">
            <a:avLst/>
          </a:prstGeom>
          <a:solidFill>
            <a:srgbClr val="000066"/>
          </a:solidFill>
          <a:ln w="9525">
            <a:solidFill>
              <a:schemeClr val="tx1"/>
            </a:solidFill>
            <a:miter lim="800000"/>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r>
              <a:rPr lang="de-DE" sz="4000" dirty="0" err="1">
                <a:solidFill>
                  <a:schemeClr val="bg1"/>
                </a:solidFill>
                <a:latin typeface="Arial" panose="020B0604020202020204" pitchFamily="34" charset="0"/>
                <a:cs typeface="Arial" panose="020B0604020202020204" pitchFamily="34" charset="0"/>
              </a:rPr>
              <a:t>Conclusions</a:t>
            </a:r>
            <a:endParaRPr lang="de-DE" sz="40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028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2" name="Group 5"/>
          <p:cNvGrpSpPr>
            <a:grpSpLocks/>
          </p:cNvGrpSpPr>
          <p:nvPr/>
        </p:nvGrpSpPr>
        <p:grpSpPr bwMode="auto">
          <a:xfrm>
            <a:off x="8104301" y="5127626"/>
            <a:ext cx="4038600" cy="1577975"/>
            <a:chOff x="3120" y="2822"/>
            <a:chExt cx="2544" cy="994"/>
          </a:xfrm>
        </p:grpSpPr>
        <p:pic>
          <p:nvPicPr>
            <p:cNvPr id="993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822"/>
              <a:ext cx="2544" cy="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6" name="Text Box 7"/>
            <p:cNvSpPr txBox="1">
              <a:spLocks noChangeArrowheads="1"/>
            </p:cNvSpPr>
            <p:nvPr/>
          </p:nvSpPr>
          <p:spPr bwMode="auto">
            <a:xfrm>
              <a:off x="5101" y="3700"/>
              <a:ext cx="482"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762000" eaLnBrk="0" hangingPunct="0">
                <a:defRPr sz="1600">
                  <a:solidFill>
                    <a:schemeClr val="tx1"/>
                  </a:solidFill>
                  <a:latin typeface="Times New Roman" charset="0"/>
                  <a:ea typeface="ＭＳ Ｐゴシック" charset="0"/>
                  <a:cs typeface="ＭＳ Ｐゴシック" charset="0"/>
                </a:defRPr>
              </a:lvl1pPr>
              <a:lvl2pPr marL="742950" indent="-285750" defTabSz="762000" eaLnBrk="0" hangingPunct="0">
                <a:defRPr sz="1600">
                  <a:solidFill>
                    <a:schemeClr val="tx1"/>
                  </a:solidFill>
                  <a:latin typeface="Times New Roman" charset="0"/>
                  <a:ea typeface="ＭＳ Ｐゴシック" charset="0"/>
                </a:defRPr>
              </a:lvl2pPr>
              <a:lvl3pPr marL="1143000" indent="-228600" defTabSz="762000" eaLnBrk="0" hangingPunct="0">
                <a:defRPr sz="1600">
                  <a:solidFill>
                    <a:schemeClr val="tx1"/>
                  </a:solidFill>
                  <a:latin typeface="Times New Roman" charset="0"/>
                  <a:ea typeface="ＭＳ Ｐゴシック" charset="0"/>
                </a:defRPr>
              </a:lvl3pPr>
              <a:lvl4pPr marL="1600200" indent="-228600" defTabSz="762000" eaLnBrk="0" hangingPunct="0">
                <a:defRPr sz="1600">
                  <a:solidFill>
                    <a:schemeClr val="tx1"/>
                  </a:solidFill>
                  <a:latin typeface="Times New Roman" charset="0"/>
                  <a:ea typeface="ＭＳ Ｐゴシック" charset="0"/>
                </a:defRPr>
              </a:lvl4pPr>
              <a:lvl5pPr marL="2057400" indent="-228600" defTabSz="762000" eaLnBrk="0" hangingPunct="0">
                <a:defRPr sz="1600">
                  <a:solidFill>
                    <a:schemeClr val="tx1"/>
                  </a:solidFill>
                  <a:latin typeface="Times New Roman" charset="0"/>
                  <a:ea typeface="ＭＳ Ｐゴシック" charset="0"/>
                </a:defRPr>
              </a:lvl5pPr>
              <a:lvl6pPr marL="2514600" indent="-228600" defTabSz="7620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defTabSz="7620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defTabSz="7620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defTabSz="762000" eaLnBrk="0" fontAlgn="base" hangingPunct="0">
                <a:spcBef>
                  <a:spcPct val="0"/>
                </a:spcBef>
                <a:spcAft>
                  <a:spcPct val="0"/>
                </a:spcAft>
                <a:defRPr sz="1600">
                  <a:solidFill>
                    <a:schemeClr val="tx1"/>
                  </a:solidFill>
                  <a:latin typeface="Times New Roman" charset="0"/>
                  <a:ea typeface="ＭＳ Ｐゴシック" charset="0"/>
                </a:defRPr>
              </a:lvl9pPr>
            </a:lstStyle>
            <a:p>
              <a:r>
                <a:rPr lang="de-DE" sz="600">
                  <a:solidFill>
                    <a:srgbClr val="FFFFFF"/>
                  </a:solidFill>
                  <a:latin typeface="Arial" charset="0"/>
                </a:rPr>
                <a:t>© K. Zerres 2004</a:t>
              </a:r>
            </a:p>
          </p:txBody>
        </p:sp>
      </p:grpSp>
      <p:pic>
        <p:nvPicPr>
          <p:cNvPr id="9933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714" y="4140344"/>
            <a:ext cx="2895600" cy="8546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Grafik 1">
            <a:extLst>
              <a:ext uri="{FF2B5EF4-FFF2-40B4-BE49-F238E27FC236}">
                <a16:creationId xmlns:a16="http://schemas.microsoft.com/office/drawing/2014/main" id="{14122504-5362-BE1B-588F-24A683C225B5}"/>
              </a:ext>
            </a:extLst>
          </p:cNvPr>
          <p:cNvPicPr>
            <a:picLocks noChangeAspect="1"/>
          </p:cNvPicPr>
          <p:nvPr/>
        </p:nvPicPr>
        <p:blipFill>
          <a:blip r:embed="rId5"/>
          <a:stretch>
            <a:fillRect/>
          </a:stretch>
        </p:blipFill>
        <p:spPr>
          <a:xfrm>
            <a:off x="49099" y="3714018"/>
            <a:ext cx="3745006" cy="3098141"/>
          </a:xfrm>
          <a:prstGeom prst="rect">
            <a:avLst/>
          </a:prstGeom>
        </p:spPr>
      </p:pic>
      <p:grpSp>
        <p:nvGrpSpPr>
          <p:cNvPr id="7" name="Gruppieren 6">
            <a:extLst>
              <a:ext uri="{FF2B5EF4-FFF2-40B4-BE49-F238E27FC236}">
                <a16:creationId xmlns:a16="http://schemas.microsoft.com/office/drawing/2014/main" id="{0B7738E4-9F42-AAFF-E3D8-6B2028EE7613}"/>
              </a:ext>
            </a:extLst>
          </p:cNvPr>
          <p:cNvGrpSpPr/>
          <p:nvPr/>
        </p:nvGrpSpPr>
        <p:grpSpPr>
          <a:xfrm>
            <a:off x="2452254" y="410828"/>
            <a:ext cx="8046764" cy="3018172"/>
            <a:chOff x="2452254" y="410828"/>
            <a:chExt cx="8046764" cy="3018172"/>
          </a:xfrm>
        </p:grpSpPr>
        <p:pic>
          <p:nvPicPr>
            <p:cNvPr id="5" name="Grafik 4">
              <a:extLst>
                <a:ext uri="{FF2B5EF4-FFF2-40B4-BE49-F238E27FC236}">
                  <a16:creationId xmlns:a16="http://schemas.microsoft.com/office/drawing/2014/main" id="{8BE054F9-4DAA-701B-1462-4B28F5E1DFB9}"/>
                </a:ext>
              </a:extLst>
            </p:cNvPr>
            <p:cNvPicPr>
              <a:picLocks noChangeAspect="1"/>
            </p:cNvPicPr>
            <p:nvPr/>
          </p:nvPicPr>
          <p:blipFill>
            <a:blip r:embed="rId6"/>
            <a:stretch>
              <a:fillRect/>
            </a:stretch>
          </p:blipFill>
          <p:spPr>
            <a:xfrm>
              <a:off x="2452254" y="410828"/>
              <a:ext cx="8046764" cy="3018172"/>
            </a:xfrm>
            <a:prstGeom prst="rect">
              <a:avLst/>
            </a:prstGeom>
          </p:spPr>
        </p:pic>
        <p:sp>
          <p:nvSpPr>
            <p:cNvPr id="6" name="Text Box 12">
              <a:extLst>
                <a:ext uri="{FF2B5EF4-FFF2-40B4-BE49-F238E27FC236}">
                  <a16:creationId xmlns:a16="http://schemas.microsoft.com/office/drawing/2014/main" id="{377B0A11-CBB2-7629-0759-B634A5E33CB8}"/>
                </a:ext>
              </a:extLst>
            </p:cNvPr>
            <p:cNvSpPr txBox="1">
              <a:spLocks noChangeArrowheads="1"/>
            </p:cNvSpPr>
            <p:nvPr/>
          </p:nvSpPr>
          <p:spPr bwMode="auto">
            <a:xfrm>
              <a:off x="4893608" y="1919914"/>
              <a:ext cx="436854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18900000" algn="ctr" rotWithShape="0">
                      <a:schemeClr val="bg2">
                        <a:alpha val="50000"/>
                      </a:schemeClr>
                    </a:outerShdw>
                  </a:effectLst>
                </a14:hiddenEffects>
              </a:ext>
            </a:extLst>
          </p:spPr>
          <p:txBody>
            <a:bodyPr wrap="square">
              <a:spAutoFit/>
            </a:bodyPr>
            <a:lstStyle>
              <a:lvl1pPr algn="ctr" eaLnBrk="0" hangingPunct="0">
                <a:defRPr b="1">
                  <a:solidFill>
                    <a:schemeClr val="tx1"/>
                  </a:solidFill>
                  <a:latin typeface="Times New Roman" charset="0"/>
                  <a:ea typeface="ＭＳ Ｐゴシック" charset="0"/>
                </a:defRPr>
              </a:lvl1pPr>
              <a:lvl2pPr marL="742950" indent="-285750" algn="ctr" eaLnBrk="0" hangingPunct="0">
                <a:defRPr b="1">
                  <a:solidFill>
                    <a:schemeClr val="tx1"/>
                  </a:solidFill>
                  <a:latin typeface="Times New Roman" charset="0"/>
                  <a:ea typeface="ＭＳ Ｐゴシック" charset="0"/>
                </a:defRPr>
              </a:lvl2pPr>
              <a:lvl3pPr marL="1143000" indent="-228600" algn="ctr" eaLnBrk="0" hangingPunct="0">
                <a:defRPr b="1">
                  <a:solidFill>
                    <a:schemeClr val="tx1"/>
                  </a:solidFill>
                  <a:latin typeface="Times New Roman" charset="0"/>
                  <a:ea typeface="ＭＳ Ｐゴシック" charset="0"/>
                </a:defRPr>
              </a:lvl3pPr>
              <a:lvl4pPr marL="1600200" indent="-228600" algn="ctr" eaLnBrk="0" hangingPunct="0">
                <a:defRPr b="1">
                  <a:solidFill>
                    <a:schemeClr val="tx1"/>
                  </a:solidFill>
                  <a:latin typeface="Times New Roman" charset="0"/>
                  <a:ea typeface="ＭＳ Ｐゴシック" charset="0"/>
                </a:defRPr>
              </a:lvl4pPr>
              <a:lvl5pPr marL="2057400" indent="-228600" algn="ctr" eaLnBrk="0" hangingPunct="0">
                <a:defRPr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b="1">
                  <a:solidFill>
                    <a:schemeClr val="tx1"/>
                  </a:solidFill>
                  <a:latin typeface="Times New Roman" charset="0"/>
                  <a:ea typeface="ＭＳ Ｐゴシック" charset="0"/>
                </a:defRPr>
              </a:lvl9pPr>
            </a:lstStyle>
            <a:p>
              <a:pPr>
                <a:defRPr/>
              </a:pPr>
              <a:r>
                <a:rPr lang="en-GB" sz="3600" dirty="0">
                  <a:latin typeface="Arial" charset="0"/>
                </a:rPr>
                <a:t>Thank you !! </a:t>
              </a:r>
            </a:p>
          </p:txBody>
        </p:sp>
      </p:grpSp>
      <p:pic>
        <p:nvPicPr>
          <p:cNvPr id="8" name="Grafik 7">
            <a:extLst>
              <a:ext uri="{FF2B5EF4-FFF2-40B4-BE49-F238E27FC236}">
                <a16:creationId xmlns:a16="http://schemas.microsoft.com/office/drawing/2014/main" id="{4F8A2553-4A49-E575-B242-553D4BAB0CAF}"/>
              </a:ext>
            </a:extLst>
          </p:cNvPr>
          <p:cNvPicPr>
            <a:picLocks noChangeAspect="1"/>
          </p:cNvPicPr>
          <p:nvPr/>
        </p:nvPicPr>
        <p:blipFill>
          <a:blip r:embed="rId7"/>
          <a:stretch>
            <a:fillRect/>
          </a:stretch>
        </p:blipFill>
        <p:spPr>
          <a:xfrm>
            <a:off x="4187609" y="3890808"/>
            <a:ext cx="2556364" cy="2556364"/>
          </a:xfrm>
          <a:prstGeom prst="rect">
            <a:avLst/>
          </a:prstGeom>
        </p:spPr>
      </p:pic>
      <p:sp>
        <p:nvSpPr>
          <p:cNvPr id="10" name="Textfeld 9">
            <a:extLst>
              <a:ext uri="{FF2B5EF4-FFF2-40B4-BE49-F238E27FC236}">
                <a16:creationId xmlns:a16="http://schemas.microsoft.com/office/drawing/2014/main" id="{ABEEF36B-921C-4AC2-E5BD-199C03E7754D}"/>
              </a:ext>
            </a:extLst>
          </p:cNvPr>
          <p:cNvSpPr txBox="1"/>
          <p:nvPr/>
        </p:nvSpPr>
        <p:spPr>
          <a:xfrm>
            <a:off x="3743774" y="6198707"/>
            <a:ext cx="3937488" cy="584775"/>
          </a:xfrm>
          <a:prstGeom prst="rect">
            <a:avLst/>
          </a:prstGeom>
          <a:noFill/>
        </p:spPr>
        <p:txBody>
          <a:bodyPr wrap="none" rtlCol="0">
            <a:spAutoFit/>
          </a:bodyPr>
          <a:lstStyle/>
          <a:p>
            <a:r>
              <a:rPr lang="en-US" sz="3200" dirty="0"/>
              <a:t>University  of Ioannina</a:t>
            </a:r>
          </a:p>
        </p:txBody>
      </p:sp>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966937"/>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2073002"/>
            <a:ext cx="12192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solidFill>
                  <a:srgbClr val="FFFFFF"/>
                </a:solidFill>
                <a:cs typeface="Arial" charset="0"/>
              </a:rPr>
              <a:t>Are these patients the same?</a:t>
            </a:r>
            <a:endParaRPr lang="en-US" sz="2800" b="1" dirty="0">
              <a:solidFill>
                <a:srgbClr val="FFFFFF"/>
              </a:solidFill>
              <a:cs typeface="Arial" charset="0"/>
            </a:endParaRPr>
          </a:p>
        </p:txBody>
      </p:sp>
    </p:spTree>
    <p:extLst>
      <p:ext uri="{BB962C8B-B14F-4D97-AF65-F5344CB8AC3E}">
        <p14:creationId xmlns:p14="http://schemas.microsoft.com/office/powerpoint/2010/main" val="19164787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1" y="0"/>
            <a:ext cx="12297103" cy="1176338"/>
          </a:xfrm>
          <a:prstGeom prst="rect">
            <a:avLst/>
          </a:prstGeom>
          <a:gradFill rotWithShape="1">
            <a:gsLst>
              <a:gs pos="0">
                <a:srgbClr val="000080"/>
              </a:gs>
              <a:gs pos="50000">
                <a:srgbClr val="00003B"/>
              </a:gs>
              <a:gs pos="100000">
                <a:srgbClr val="000080"/>
              </a:gs>
            </a:gsLst>
            <a:lin ang="5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algn="ctr" eaLnBrk="0" fontAlgn="base" hangingPunct="0">
              <a:spcBef>
                <a:spcPct val="0"/>
              </a:spcBef>
              <a:spcAft>
                <a:spcPct val="0"/>
              </a:spcAft>
              <a:defRPr/>
            </a:pPr>
            <a:endParaRPr lang="nl-NL" sz="2800">
              <a:solidFill>
                <a:srgbClr val="FFFFFF"/>
              </a:solidFill>
              <a:latin typeface="Arial" charset="0"/>
              <a:ea typeface="ＭＳ Ｐゴシック" charset="0"/>
            </a:endParaRPr>
          </a:p>
        </p:txBody>
      </p:sp>
      <p:sp>
        <p:nvSpPr>
          <p:cNvPr id="45058" name="Rectangle 3"/>
          <p:cNvSpPr>
            <a:spLocks noChangeArrowheads="1"/>
          </p:cNvSpPr>
          <p:nvPr/>
        </p:nvSpPr>
        <p:spPr bwMode="auto">
          <a:xfrm>
            <a:off x="1524000" y="228600"/>
            <a:ext cx="9144000" cy="641350"/>
          </a:xfrm>
          <a:prstGeom prst="rect">
            <a:avLst/>
          </a:prstGeom>
          <a:noFill/>
          <a:ln>
            <a:noFill/>
          </a:ln>
          <a:effectLst>
            <a:outerShdw dist="29783" dir="3885598"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fontAlgn="base" hangingPunct="0">
              <a:spcBef>
                <a:spcPct val="0"/>
              </a:spcBef>
              <a:spcAft>
                <a:spcPct val="0"/>
              </a:spcAft>
              <a:defRPr/>
            </a:pPr>
            <a:r>
              <a:rPr lang="en-GB" sz="3600" dirty="0">
                <a:solidFill>
                  <a:srgbClr val="FFFFFF"/>
                </a:solidFill>
                <a:latin typeface="Arial" charset="0"/>
                <a:ea typeface="ＭＳ Ｐゴシック" charset="0"/>
                <a:cs typeface="Times New Roman" charset="0"/>
              </a:rPr>
              <a:t>FSGS</a:t>
            </a:r>
            <a:endParaRPr lang="en-GB" sz="3600" dirty="0">
              <a:solidFill>
                <a:srgbClr val="FFFFFF"/>
              </a:solidFill>
              <a:latin typeface="Arial" charset="0"/>
              <a:ea typeface="ＭＳ Ｐゴシック" charset="0"/>
            </a:endParaRPr>
          </a:p>
        </p:txBody>
      </p:sp>
      <p:pic>
        <p:nvPicPr>
          <p:cNvPr id="1026" name="Picture 2">
            <a:extLst>
              <a:ext uri="{FF2B5EF4-FFF2-40B4-BE49-F238E27FC236}">
                <a16:creationId xmlns:a16="http://schemas.microsoft.com/office/drawing/2014/main" id="{B1C30854-7395-FBD6-86A0-DE0B9EA8B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00" y="1689511"/>
            <a:ext cx="4182587" cy="2829657"/>
          </a:xfrm>
          <a:prstGeom prst="rect">
            <a:avLst/>
          </a:prstGeom>
          <a:noFill/>
          <a:extLst>
            <a:ext uri="{909E8E84-426E-40DD-AFC4-6F175D3DCCD1}">
              <a14:hiddenFill xmlns:a14="http://schemas.microsoft.com/office/drawing/2010/main">
                <a:solidFill>
                  <a:srgbClr val="FFFFFF"/>
                </a:solidFill>
              </a14:hiddenFill>
            </a:ext>
          </a:extLst>
        </p:spPr>
      </p:pic>
      <p:sp>
        <p:nvSpPr>
          <p:cNvPr id="4" name="Inhaltsplatzhalter 3">
            <a:extLst>
              <a:ext uri="{FF2B5EF4-FFF2-40B4-BE49-F238E27FC236}">
                <a16:creationId xmlns:a16="http://schemas.microsoft.com/office/drawing/2014/main" id="{FE411E51-55D6-FB57-F16E-28F493BDEAD5}"/>
              </a:ext>
            </a:extLst>
          </p:cNvPr>
          <p:cNvSpPr>
            <a:spLocks noGrp="1"/>
          </p:cNvSpPr>
          <p:nvPr>
            <p:ph sz="half" idx="1"/>
          </p:nvPr>
        </p:nvSpPr>
        <p:spPr>
          <a:xfrm>
            <a:off x="838200" y="1825625"/>
            <a:ext cx="5994400" cy="3116026"/>
          </a:xfrm>
        </p:spPr>
        <p:txBody>
          <a:bodyPr>
            <a:normAutofit/>
          </a:bodyPr>
          <a:lstStyle/>
          <a:p>
            <a:r>
              <a:rPr lang="en-US" sz="2400" dirty="0"/>
              <a:t>FSGS is a </a:t>
            </a:r>
            <a:r>
              <a:rPr lang="en-US" sz="2400" b="1" dirty="0">
                <a:solidFill>
                  <a:srgbClr val="FF0000"/>
                </a:solidFill>
              </a:rPr>
              <a:t>lesion</a:t>
            </a:r>
            <a:r>
              <a:rPr lang="en-US" sz="2400" dirty="0"/>
              <a:t> and not a disease</a:t>
            </a:r>
          </a:p>
          <a:p>
            <a:r>
              <a:rPr lang="en-US" sz="2400" dirty="0"/>
              <a:t>It can be a result of a wide  array of pathogenic processes</a:t>
            </a:r>
          </a:p>
          <a:p>
            <a:r>
              <a:rPr lang="en-US" sz="2400" dirty="0"/>
              <a:t>It cannot be purely diagnosed based on histology.</a:t>
            </a:r>
          </a:p>
          <a:p>
            <a:endParaRPr lang="en-US" sz="2400" dirty="0"/>
          </a:p>
          <a:p>
            <a:endParaRPr lang="en-US" sz="2400" dirty="0"/>
          </a:p>
        </p:txBody>
      </p:sp>
    </p:spTree>
    <p:extLst>
      <p:ext uri="{BB962C8B-B14F-4D97-AF65-F5344CB8AC3E}">
        <p14:creationId xmlns:p14="http://schemas.microsoft.com/office/powerpoint/2010/main" val="114691685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3362"/>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52400"/>
            <a:ext cx="1144524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FFFFFF"/>
                </a:solidFill>
                <a:cs typeface="Arial" charset="0"/>
              </a:rPr>
              <a:t>Does the histological subtype have </a:t>
            </a:r>
          </a:p>
          <a:p>
            <a:pPr algn="ctr"/>
            <a:r>
              <a:rPr lang="en-US" sz="3200" b="1">
                <a:solidFill>
                  <a:srgbClr val="FFFFFF"/>
                </a:solidFill>
                <a:cs typeface="Arial" charset="0"/>
              </a:rPr>
              <a:t>prognostic relevance?</a:t>
            </a:r>
            <a:endParaRPr lang="en-US" sz="2800" b="1">
              <a:solidFill>
                <a:srgbClr val="FFFFFF"/>
              </a:solidFill>
              <a:cs typeface="Arial" charset="0"/>
            </a:endParaRPr>
          </a:p>
        </p:txBody>
      </p:sp>
      <p:pic>
        <p:nvPicPr>
          <p:cNvPr id="7" name="Inhaltsplatzhalter 6">
            <a:extLst>
              <a:ext uri="{FF2B5EF4-FFF2-40B4-BE49-F238E27FC236}">
                <a16:creationId xmlns:a16="http://schemas.microsoft.com/office/drawing/2014/main" id="{1C8411D2-C05E-E81C-E92A-BF02A054A918}"/>
              </a:ext>
            </a:extLst>
          </p:cNvPr>
          <p:cNvPicPr>
            <a:picLocks noGrp="1" noChangeAspect="1"/>
          </p:cNvPicPr>
          <p:nvPr>
            <p:ph idx="1"/>
          </p:nvPr>
        </p:nvPicPr>
        <p:blipFill>
          <a:blip r:embed="rId3"/>
          <a:stretch>
            <a:fillRect/>
          </a:stretch>
        </p:blipFill>
        <p:spPr>
          <a:xfrm>
            <a:off x="3099127" y="1420813"/>
            <a:ext cx="5818649" cy="4351338"/>
          </a:xfrm>
        </p:spPr>
      </p:pic>
      <p:sp>
        <p:nvSpPr>
          <p:cNvPr id="3" name="Textfeld 2">
            <a:extLst>
              <a:ext uri="{FF2B5EF4-FFF2-40B4-BE49-F238E27FC236}">
                <a16:creationId xmlns:a16="http://schemas.microsoft.com/office/drawing/2014/main" id="{5EE63187-CFCE-A58E-A96A-B6F568D59273}"/>
              </a:ext>
            </a:extLst>
          </p:cNvPr>
          <p:cNvSpPr txBox="1"/>
          <p:nvPr/>
        </p:nvSpPr>
        <p:spPr>
          <a:xfrm>
            <a:off x="7980611" y="6423460"/>
            <a:ext cx="3760709" cy="307777"/>
          </a:xfrm>
          <a:prstGeom prst="rect">
            <a:avLst/>
          </a:prstGeom>
          <a:noFill/>
        </p:spPr>
        <p:txBody>
          <a:bodyPr wrap="none" rtlCol="0">
            <a:spAutoFit/>
          </a:bodyPr>
          <a:lstStyle/>
          <a:p>
            <a:r>
              <a:rPr lang="de-DE" sz="1400" i="1" dirty="0" err="1"/>
              <a:t>D‘Agati</a:t>
            </a:r>
            <a:r>
              <a:rPr lang="de-DE" sz="1400" i="1" dirty="0"/>
              <a:t> VD </a:t>
            </a:r>
            <a:r>
              <a:rPr lang="de-DE" sz="1400" b="0" i="1" u="none" strike="noStrike" dirty="0">
                <a:solidFill>
                  <a:srgbClr val="222222"/>
                </a:solidFill>
                <a:effectLst/>
                <a:latin typeface="-apple-system"/>
              </a:rPr>
              <a:t>Am. J. </a:t>
            </a:r>
            <a:r>
              <a:rPr lang="de-DE" sz="1400" b="0" i="1" u="none" strike="noStrike" dirty="0" err="1">
                <a:solidFill>
                  <a:srgbClr val="222222"/>
                </a:solidFill>
                <a:effectLst/>
                <a:latin typeface="-apple-system"/>
              </a:rPr>
              <a:t>Kidney</a:t>
            </a:r>
            <a:r>
              <a:rPr lang="de-DE" sz="1400" b="0" i="1" u="none" strike="noStrike" dirty="0">
                <a:solidFill>
                  <a:srgbClr val="222222"/>
                </a:solidFill>
                <a:effectLst/>
                <a:latin typeface="-apple-system"/>
              </a:rPr>
              <a:t> Dis. </a:t>
            </a:r>
            <a:r>
              <a:rPr lang="de-DE" sz="1400" b="1" i="1" u="none" strike="noStrike" dirty="0">
                <a:solidFill>
                  <a:srgbClr val="222222"/>
                </a:solidFill>
                <a:effectLst/>
                <a:latin typeface="-apple-system"/>
              </a:rPr>
              <a:t>43</a:t>
            </a:r>
            <a:r>
              <a:rPr lang="de-DE" sz="1400" b="0" i="1" u="none" strike="noStrike" dirty="0">
                <a:solidFill>
                  <a:srgbClr val="222222"/>
                </a:solidFill>
                <a:effectLst/>
                <a:latin typeface="-apple-system"/>
              </a:rPr>
              <a:t>, 368–382 (2004).</a:t>
            </a:r>
            <a:endParaRPr lang="de-DE" sz="1400" i="1" dirty="0"/>
          </a:p>
        </p:txBody>
      </p:sp>
    </p:spTree>
    <p:extLst>
      <p:ext uri="{BB962C8B-B14F-4D97-AF65-F5344CB8AC3E}">
        <p14:creationId xmlns:p14="http://schemas.microsoft.com/office/powerpoint/2010/main" val="78450095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29210" y="256040"/>
            <a:ext cx="1219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sz="3200" b="1" dirty="0">
                <a:solidFill>
                  <a:srgbClr val="FFFFFF"/>
                </a:solidFill>
                <a:cs typeface="Arial" charset="0"/>
              </a:rPr>
              <a:t>Classification </a:t>
            </a:r>
            <a:r>
              <a:rPr lang="de-DE" sz="3200" b="1" dirty="0" err="1">
                <a:solidFill>
                  <a:srgbClr val="FFFFFF"/>
                </a:solidFill>
                <a:cs typeface="Arial" charset="0"/>
              </a:rPr>
              <a:t>of</a:t>
            </a:r>
            <a:r>
              <a:rPr lang="de-DE" sz="3200" b="1" dirty="0">
                <a:solidFill>
                  <a:srgbClr val="FFFFFF"/>
                </a:solidFill>
                <a:cs typeface="Arial" charset="0"/>
              </a:rPr>
              <a:t> FSGS</a:t>
            </a:r>
            <a:endParaRPr lang="de-DE" sz="2800" b="1" dirty="0">
              <a:solidFill>
                <a:srgbClr val="FFFFFF"/>
              </a:solidFill>
              <a:cs typeface="Arial" charset="0"/>
            </a:endParaRPr>
          </a:p>
        </p:txBody>
      </p:sp>
      <p:pic>
        <p:nvPicPr>
          <p:cNvPr id="6" name="Grafik 5">
            <a:extLst>
              <a:ext uri="{FF2B5EF4-FFF2-40B4-BE49-F238E27FC236}">
                <a16:creationId xmlns:a16="http://schemas.microsoft.com/office/drawing/2014/main" id="{4D30BB13-38FD-E43E-A3C2-1ED47D3EF479}"/>
              </a:ext>
            </a:extLst>
          </p:cNvPr>
          <p:cNvPicPr>
            <a:picLocks noChangeAspect="1"/>
          </p:cNvPicPr>
          <p:nvPr/>
        </p:nvPicPr>
        <p:blipFill>
          <a:blip r:embed="rId3"/>
          <a:stretch>
            <a:fillRect/>
          </a:stretch>
        </p:blipFill>
        <p:spPr>
          <a:xfrm>
            <a:off x="259080" y="1268414"/>
            <a:ext cx="11339780" cy="4350299"/>
          </a:xfrm>
          <a:prstGeom prst="rect">
            <a:avLst/>
          </a:prstGeom>
        </p:spPr>
      </p:pic>
      <p:pic>
        <p:nvPicPr>
          <p:cNvPr id="8" name="Grafik 7">
            <a:extLst>
              <a:ext uri="{FF2B5EF4-FFF2-40B4-BE49-F238E27FC236}">
                <a16:creationId xmlns:a16="http://schemas.microsoft.com/office/drawing/2014/main" id="{1346B392-2C5F-AB41-44AD-61FCDDECB616}"/>
              </a:ext>
            </a:extLst>
          </p:cNvPr>
          <p:cNvPicPr>
            <a:picLocks noChangeAspect="1"/>
          </p:cNvPicPr>
          <p:nvPr/>
        </p:nvPicPr>
        <p:blipFill>
          <a:blip r:embed="rId4"/>
          <a:stretch>
            <a:fillRect/>
          </a:stretch>
        </p:blipFill>
        <p:spPr>
          <a:xfrm>
            <a:off x="10896206" y="5589586"/>
            <a:ext cx="1266583" cy="1188720"/>
          </a:xfrm>
          <a:prstGeom prst="rect">
            <a:avLst/>
          </a:prstGeom>
        </p:spPr>
      </p:pic>
    </p:spTree>
    <p:extLst>
      <p:ext uri="{BB962C8B-B14F-4D97-AF65-F5344CB8AC3E}">
        <p14:creationId xmlns:p14="http://schemas.microsoft.com/office/powerpoint/2010/main" val="22316248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1"/>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106066"/>
            <a:ext cx="12192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sz="3200" b="1" dirty="0" err="1">
                <a:solidFill>
                  <a:srgbClr val="FFFFFF"/>
                </a:solidFill>
                <a:cs typeface="Arial" charset="0"/>
              </a:rPr>
              <a:t>Mechanisms</a:t>
            </a:r>
            <a:r>
              <a:rPr lang="de-DE" sz="3200" b="1" dirty="0">
                <a:solidFill>
                  <a:srgbClr val="FFFFFF"/>
                </a:solidFill>
                <a:cs typeface="Arial" charset="0"/>
              </a:rPr>
              <a:t> </a:t>
            </a:r>
            <a:r>
              <a:rPr lang="de-DE" sz="3200" b="1" dirty="0" err="1">
                <a:solidFill>
                  <a:srgbClr val="FFFFFF"/>
                </a:solidFill>
                <a:cs typeface="Arial" charset="0"/>
              </a:rPr>
              <a:t>of</a:t>
            </a:r>
            <a:r>
              <a:rPr lang="de-DE" sz="3200" b="1" dirty="0">
                <a:solidFill>
                  <a:srgbClr val="FFFFFF"/>
                </a:solidFill>
                <a:cs typeface="Arial" charset="0"/>
              </a:rPr>
              <a:t> </a:t>
            </a:r>
            <a:r>
              <a:rPr lang="de-DE" sz="3200" b="1" dirty="0" err="1">
                <a:solidFill>
                  <a:srgbClr val="FFFFFF"/>
                </a:solidFill>
                <a:cs typeface="Arial" charset="0"/>
              </a:rPr>
              <a:t>podocyte</a:t>
            </a:r>
            <a:r>
              <a:rPr lang="de-DE" sz="3200" b="1" dirty="0">
                <a:solidFill>
                  <a:srgbClr val="FFFFFF"/>
                </a:solidFill>
                <a:cs typeface="Arial" charset="0"/>
              </a:rPr>
              <a:t> </a:t>
            </a:r>
            <a:r>
              <a:rPr lang="de-DE" sz="3200" b="1" dirty="0" err="1">
                <a:solidFill>
                  <a:srgbClr val="FFFFFF"/>
                </a:solidFill>
                <a:cs typeface="Arial" charset="0"/>
              </a:rPr>
              <a:t>injury</a:t>
            </a:r>
            <a:endParaRPr lang="de-DE" sz="2800" b="1" dirty="0">
              <a:solidFill>
                <a:srgbClr val="FFFFFF"/>
              </a:solidFill>
              <a:cs typeface="Arial" charset="0"/>
            </a:endParaRPr>
          </a:p>
        </p:txBody>
      </p:sp>
      <p:pic>
        <p:nvPicPr>
          <p:cNvPr id="11" name="Inhaltsplatzhalter 10">
            <a:extLst>
              <a:ext uri="{FF2B5EF4-FFF2-40B4-BE49-F238E27FC236}">
                <a16:creationId xmlns:a16="http://schemas.microsoft.com/office/drawing/2014/main" id="{8CE2F902-1671-F8F2-6F2D-383F8AF85380}"/>
              </a:ext>
            </a:extLst>
          </p:cNvPr>
          <p:cNvPicPr>
            <a:picLocks noGrp="1" noChangeAspect="1"/>
          </p:cNvPicPr>
          <p:nvPr>
            <p:ph sz="half" idx="2"/>
          </p:nvPr>
        </p:nvPicPr>
        <p:blipFill>
          <a:blip r:embed="rId3"/>
          <a:stretch>
            <a:fillRect/>
          </a:stretch>
        </p:blipFill>
        <p:spPr>
          <a:xfrm>
            <a:off x="7888236" y="1362676"/>
            <a:ext cx="3399034" cy="2307074"/>
          </a:xfrm>
        </p:spPr>
      </p:pic>
      <p:sp>
        <p:nvSpPr>
          <p:cNvPr id="3" name="Textfeld 2">
            <a:extLst>
              <a:ext uri="{FF2B5EF4-FFF2-40B4-BE49-F238E27FC236}">
                <a16:creationId xmlns:a16="http://schemas.microsoft.com/office/drawing/2014/main" id="{B24E7C8E-1D25-E9FB-AE70-4869A01D3B6D}"/>
              </a:ext>
            </a:extLst>
          </p:cNvPr>
          <p:cNvSpPr txBox="1"/>
          <p:nvPr/>
        </p:nvSpPr>
        <p:spPr>
          <a:xfrm>
            <a:off x="111628" y="6508639"/>
            <a:ext cx="3473312" cy="307777"/>
          </a:xfrm>
          <a:prstGeom prst="rect">
            <a:avLst/>
          </a:prstGeom>
          <a:noFill/>
        </p:spPr>
        <p:txBody>
          <a:bodyPr wrap="square" rtlCol="0">
            <a:spAutoFit/>
          </a:bodyPr>
          <a:lstStyle/>
          <a:p>
            <a:pPr algn="l"/>
            <a:r>
              <a:rPr lang="de-DE" sz="1400" i="1" dirty="0">
                <a:latin typeface="Arial" panose="020B0604020202020204" pitchFamily="34" charset="0"/>
                <a:cs typeface="Arial" panose="020B0604020202020204" pitchFamily="34" charset="0"/>
              </a:rPr>
              <a:t>De </a:t>
            </a:r>
            <a:r>
              <a:rPr lang="de-DE" sz="1400" i="1" dirty="0" err="1">
                <a:latin typeface="Arial" panose="020B0604020202020204" pitchFamily="34" charset="0"/>
                <a:cs typeface="Arial" panose="020B0604020202020204" pitchFamily="34" charset="0"/>
              </a:rPr>
              <a:t>Vriese</a:t>
            </a:r>
            <a:r>
              <a:rPr lang="de-DE" sz="1400" i="1" dirty="0">
                <a:latin typeface="Arial" panose="020B0604020202020204" pitchFamily="34" charset="0"/>
                <a:cs typeface="Arial" panose="020B0604020202020204" pitchFamily="34" charset="0"/>
              </a:rPr>
              <a:t> AS </a:t>
            </a:r>
            <a:r>
              <a:rPr lang="de-DE" sz="1400" b="0" i="1" u="none" strike="noStrike" dirty="0">
                <a:effectLst/>
                <a:latin typeface="Arial" panose="020B0604020202020204" pitchFamily="34" charset="0"/>
                <a:cs typeface="Arial" panose="020B0604020202020204" pitchFamily="34" charset="0"/>
              </a:rPr>
              <a:t>Nat Rev </a:t>
            </a:r>
            <a:r>
              <a:rPr lang="de-DE" sz="1400" b="0" i="1" u="none" strike="noStrike" dirty="0" err="1">
                <a:effectLst/>
                <a:latin typeface="Arial" panose="020B0604020202020204" pitchFamily="34" charset="0"/>
                <a:cs typeface="Arial" panose="020B0604020202020204" pitchFamily="34" charset="0"/>
              </a:rPr>
              <a:t>Nephrol</a:t>
            </a:r>
            <a:r>
              <a:rPr lang="de-DE" sz="1400" i="1" dirty="0">
                <a:latin typeface="Arial" panose="020B0604020202020204" pitchFamily="34" charset="0"/>
                <a:cs typeface="Arial" panose="020B0604020202020204" pitchFamily="34" charset="0"/>
              </a:rPr>
              <a:t>. </a:t>
            </a:r>
            <a:r>
              <a:rPr lang="de-DE" sz="1400" b="0" i="1" u="none" strike="noStrike" dirty="0">
                <a:effectLst/>
                <a:latin typeface="Arial" panose="020B0604020202020204" pitchFamily="34" charset="0"/>
                <a:cs typeface="Arial" panose="020B0604020202020204" pitchFamily="34" charset="0"/>
              </a:rPr>
              <a:t>2021 Sep</a:t>
            </a:r>
            <a:endParaRPr lang="de-DE" sz="1400" i="1" dirty="0">
              <a:latin typeface="Arial" panose="020B0604020202020204" pitchFamily="34" charset="0"/>
              <a:cs typeface="Arial" panose="020B0604020202020204" pitchFamily="34" charset="0"/>
            </a:endParaRPr>
          </a:p>
        </p:txBody>
      </p:sp>
      <p:grpSp>
        <p:nvGrpSpPr>
          <p:cNvPr id="12" name="Gruppieren 11">
            <a:extLst>
              <a:ext uri="{FF2B5EF4-FFF2-40B4-BE49-F238E27FC236}">
                <a16:creationId xmlns:a16="http://schemas.microsoft.com/office/drawing/2014/main" id="{239BE7D3-A263-1FBA-28EE-8B00C3B1D567}"/>
              </a:ext>
            </a:extLst>
          </p:cNvPr>
          <p:cNvGrpSpPr/>
          <p:nvPr/>
        </p:nvGrpSpPr>
        <p:grpSpPr>
          <a:xfrm>
            <a:off x="929285" y="2535397"/>
            <a:ext cx="5319115" cy="2734232"/>
            <a:chOff x="599405" y="2011388"/>
            <a:chExt cx="5319115" cy="2734232"/>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pic>
          <p:nvPicPr>
            <p:cNvPr id="5" name="Grafik 4">
              <a:extLst>
                <a:ext uri="{FF2B5EF4-FFF2-40B4-BE49-F238E27FC236}">
                  <a16:creationId xmlns:a16="http://schemas.microsoft.com/office/drawing/2014/main" id="{1ED1C5AA-612E-2646-D899-F3A3DC7BF460}"/>
                </a:ext>
              </a:extLst>
            </p:cNvPr>
            <p:cNvPicPr>
              <a:picLocks noChangeAspect="1"/>
            </p:cNvPicPr>
            <p:nvPr/>
          </p:nvPicPr>
          <p:blipFill>
            <a:blip r:embed="rId4"/>
            <a:stretch>
              <a:fillRect/>
            </a:stretch>
          </p:blipFill>
          <p:spPr>
            <a:xfrm>
              <a:off x="599405" y="2011388"/>
              <a:ext cx="5319115" cy="2734232"/>
            </a:xfrm>
            <a:prstGeom prst="rect">
              <a:avLst/>
            </a:prstGeom>
          </p:spPr>
        </p:pic>
        <p:sp>
          <p:nvSpPr>
            <p:cNvPr id="7" name="Oval 6">
              <a:extLst>
                <a:ext uri="{FF2B5EF4-FFF2-40B4-BE49-F238E27FC236}">
                  <a16:creationId xmlns:a16="http://schemas.microsoft.com/office/drawing/2014/main" id="{0C63A536-6681-9E51-65F6-8795FAC62548}"/>
                </a:ext>
              </a:extLst>
            </p:cNvPr>
            <p:cNvSpPr/>
            <p:nvPr/>
          </p:nvSpPr>
          <p:spPr>
            <a:xfrm>
              <a:off x="648182" y="2095018"/>
              <a:ext cx="150471" cy="11574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12CC353-3A0D-7BFA-0BC7-44020D676CEF}"/>
                </a:ext>
              </a:extLst>
            </p:cNvPr>
            <p:cNvSpPr/>
            <p:nvPr/>
          </p:nvSpPr>
          <p:spPr>
            <a:xfrm>
              <a:off x="3057647" y="2096943"/>
              <a:ext cx="150471" cy="11574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3" name="Pfeil nach unten 12">
            <a:extLst>
              <a:ext uri="{FF2B5EF4-FFF2-40B4-BE49-F238E27FC236}">
                <a16:creationId xmlns:a16="http://schemas.microsoft.com/office/drawing/2014/main" id="{3813D73B-3651-5213-4A4E-4FC247EEF1EE}"/>
              </a:ext>
            </a:extLst>
          </p:cNvPr>
          <p:cNvSpPr/>
          <p:nvPr/>
        </p:nvSpPr>
        <p:spPr>
          <a:xfrm>
            <a:off x="9410218" y="3741249"/>
            <a:ext cx="364721" cy="578734"/>
          </a:xfrm>
          <a:prstGeom prst="down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6A9B1F84-1FD4-12B3-D048-3863D3CD6FB2}"/>
              </a:ext>
            </a:extLst>
          </p:cNvPr>
          <p:cNvPicPr>
            <a:picLocks noChangeAspect="1"/>
          </p:cNvPicPr>
          <p:nvPr/>
        </p:nvPicPr>
        <p:blipFill>
          <a:blip r:embed="rId5"/>
          <a:stretch>
            <a:fillRect/>
          </a:stretch>
        </p:blipFill>
        <p:spPr>
          <a:xfrm>
            <a:off x="7888236" y="4481942"/>
            <a:ext cx="3476187" cy="2269992"/>
          </a:xfrm>
          <a:prstGeom prst="rect">
            <a:avLst/>
          </a:prstGeom>
        </p:spPr>
      </p:pic>
    </p:spTree>
    <p:extLst>
      <p:ext uri="{BB962C8B-B14F-4D97-AF65-F5344CB8AC3E}">
        <p14:creationId xmlns:p14="http://schemas.microsoft.com/office/powerpoint/2010/main" val="26099253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2" name="Rectangle 4"/>
          <p:cNvSpPr>
            <a:spLocks noChangeArrowheads="1"/>
          </p:cNvSpPr>
          <p:nvPr/>
        </p:nvSpPr>
        <p:spPr bwMode="auto">
          <a:xfrm>
            <a:off x="4953000" y="3048000"/>
            <a:ext cx="4572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ndParaRPr>
          </a:p>
        </p:txBody>
      </p:sp>
      <p:sp>
        <p:nvSpPr>
          <p:cNvPr id="1635333" name="Text Box 5"/>
          <p:cNvSpPr txBox="1">
            <a:spLocks noChangeArrowheads="1"/>
          </p:cNvSpPr>
          <p:nvPr/>
        </p:nvSpPr>
        <p:spPr bwMode="auto">
          <a:xfrm>
            <a:off x="6248400" y="6338888"/>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b="1">
              <a:solidFill>
                <a:srgbClr val="000000"/>
              </a:solidFill>
            </a:endParaRPr>
          </a:p>
        </p:txBody>
      </p:sp>
      <p:sp>
        <p:nvSpPr>
          <p:cNvPr id="27" name="Rectangle 11"/>
          <p:cNvSpPr>
            <a:spLocks noChangeArrowheads="1"/>
          </p:cNvSpPr>
          <p:nvPr/>
        </p:nvSpPr>
        <p:spPr bwMode="auto">
          <a:xfrm>
            <a:off x="7548812" y="3019450"/>
            <a:ext cx="503237"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8" name="Rectangle 12"/>
          <p:cNvSpPr>
            <a:spLocks noChangeArrowheads="1"/>
          </p:cNvSpPr>
          <p:nvPr/>
        </p:nvSpPr>
        <p:spPr bwMode="auto">
          <a:xfrm>
            <a:off x="7691686" y="2011388"/>
            <a:ext cx="360362"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35" name="Rectangle 19"/>
          <p:cNvSpPr>
            <a:spLocks noChangeArrowheads="1"/>
          </p:cNvSpPr>
          <p:nvPr/>
        </p:nvSpPr>
        <p:spPr bwMode="auto">
          <a:xfrm>
            <a:off x="7548811" y="2516213"/>
            <a:ext cx="431800" cy="2159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kern="0">
              <a:solidFill>
                <a:sysClr val="windowText" lastClr="000000"/>
              </a:solidFill>
            </a:endParaRPr>
          </a:p>
        </p:txBody>
      </p:sp>
      <p:sp>
        <p:nvSpPr>
          <p:cNvPr id="2" name="Rectangle 2">
            <a:extLst>
              <a:ext uri="{FF2B5EF4-FFF2-40B4-BE49-F238E27FC236}">
                <a16:creationId xmlns:a16="http://schemas.microsoft.com/office/drawing/2014/main" id="{59C359E0-B776-1D0B-8939-0409797BF2D2}"/>
              </a:ext>
            </a:extLst>
          </p:cNvPr>
          <p:cNvSpPr>
            <a:spLocks noChangeArrowheads="1"/>
          </p:cNvSpPr>
          <p:nvPr/>
        </p:nvSpPr>
        <p:spPr bwMode="auto">
          <a:xfrm>
            <a:off x="0" y="0"/>
            <a:ext cx="12192000" cy="1268413"/>
          </a:xfrm>
          <a:prstGeom prst="rect">
            <a:avLst/>
          </a:prstGeom>
          <a:solidFill>
            <a:srgbClr val="000066"/>
          </a:solidFill>
          <a:ln>
            <a:noFill/>
          </a:ln>
          <a:effectLst/>
        </p:spPr>
        <p:txBody>
          <a:bodyPr wrap="none" anchor="ctr"/>
          <a:lstStyle/>
          <a:p>
            <a:pPr algn="ctr" eaLnBrk="0" hangingPunct="0">
              <a:defRPr/>
            </a:pPr>
            <a:endParaRPr lang="de-DE" b="1">
              <a:solidFill>
                <a:srgbClr val="000000"/>
              </a:solidFill>
              <a:effectLst>
                <a:outerShdw blurRad="38100" dist="38100" dir="2700000" algn="tl">
                  <a:srgbClr val="000000">
                    <a:alpha val="43137"/>
                  </a:srgbClr>
                </a:outerShdw>
              </a:effectLst>
              <a:latin typeface="Times New Roman" pitchFamily="18" charset="0"/>
              <a:cs typeface="Arial" pitchFamily="34" charset="0"/>
            </a:endParaRPr>
          </a:p>
        </p:txBody>
      </p:sp>
      <p:sp>
        <p:nvSpPr>
          <p:cNvPr id="4" name="Text Box 13">
            <a:extLst>
              <a:ext uri="{FF2B5EF4-FFF2-40B4-BE49-F238E27FC236}">
                <a16:creationId xmlns:a16="http://schemas.microsoft.com/office/drawing/2014/main" id="{1FFD0482-7A41-1796-38FF-7BC2275EB95A}"/>
              </a:ext>
            </a:extLst>
          </p:cNvPr>
          <p:cNvSpPr txBox="1">
            <a:spLocks noChangeArrowheads="1"/>
          </p:cNvSpPr>
          <p:nvPr/>
        </p:nvSpPr>
        <p:spPr bwMode="auto">
          <a:xfrm>
            <a:off x="0" y="303426"/>
            <a:ext cx="12192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de-DE" sz="3200" dirty="0">
                <a:solidFill>
                  <a:srgbClr val="FFFFFF"/>
                </a:solidFill>
                <a:cs typeface="Arial" charset="0"/>
              </a:rPr>
              <a:t>Primary FSGS = </a:t>
            </a:r>
            <a:r>
              <a:rPr lang="de-DE" sz="3200" dirty="0" err="1">
                <a:solidFill>
                  <a:srgbClr val="FFFFFF"/>
                </a:solidFill>
                <a:cs typeface="Arial" charset="0"/>
              </a:rPr>
              <a:t>ppfFSGS</a:t>
            </a:r>
            <a:endParaRPr lang="de-DE" sz="2800" b="1" dirty="0">
              <a:solidFill>
                <a:srgbClr val="FFFFFF"/>
              </a:solidFill>
              <a:cs typeface="Arial" charset="0"/>
            </a:endParaRPr>
          </a:p>
        </p:txBody>
      </p:sp>
      <p:sp>
        <p:nvSpPr>
          <p:cNvPr id="3" name="Textfeld 2">
            <a:extLst>
              <a:ext uri="{FF2B5EF4-FFF2-40B4-BE49-F238E27FC236}">
                <a16:creationId xmlns:a16="http://schemas.microsoft.com/office/drawing/2014/main" id="{98028E9C-2E6D-2628-4185-BE5556EB42AC}"/>
              </a:ext>
            </a:extLst>
          </p:cNvPr>
          <p:cNvSpPr txBox="1"/>
          <p:nvPr/>
        </p:nvSpPr>
        <p:spPr>
          <a:xfrm>
            <a:off x="9171432" y="6474935"/>
            <a:ext cx="2950680" cy="276999"/>
          </a:xfrm>
          <a:prstGeom prst="rect">
            <a:avLst/>
          </a:prstGeom>
          <a:noFill/>
        </p:spPr>
        <p:txBody>
          <a:bodyPr wrap="none" rtlCol="0">
            <a:spAutoFit/>
          </a:bodyPr>
          <a:lstStyle/>
          <a:p>
            <a:r>
              <a:rPr lang="de-DE" sz="1200" i="1" dirty="0"/>
              <a:t>Podesta M and </a:t>
            </a:r>
            <a:r>
              <a:rPr lang="de-DE" sz="1200" i="1" dirty="0" err="1"/>
              <a:t>Ponticelli</a:t>
            </a:r>
            <a:r>
              <a:rPr lang="de-DE" sz="1200" i="1" dirty="0"/>
              <a:t> C, Front Med. 2020</a:t>
            </a:r>
          </a:p>
        </p:txBody>
      </p:sp>
      <p:pic>
        <p:nvPicPr>
          <p:cNvPr id="10" name="Grafik 9">
            <a:extLst>
              <a:ext uri="{FF2B5EF4-FFF2-40B4-BE49-F238E27FC236}">
                <a16:creationId xmlns:a16="http://schemas.microsoft.com/office/drawing/2014/main" id="{A79C079B-BBF2-CCAC-5732-E2C978C1B5E0}"/>
              </a:ext>
            </a:extLst>
          </p:cNvPr>
          <p:cNvPicPr>
            <a:picLocks noChangeAspect="1"/>
          </p:cNvPicPr>
          <p:nvPr/>
        </p:nvPicPr>
        <p:blipFill>
          <a:blip r:embed="rId3"/>
          <a:stretch>
            <a:fillRect/>
          </a:stretch>
        </p:blipFill>
        <p:spPr>
          <a:xfrm>
            <a:off x="414463" y="1924804"/>
            <a:ext cx="7566148" cy="3787010"/>
          </a:xfrm>
          <a:prstGeom prst="rect">
            <a:avLst/>
          </a:prstGeom>
        </p:spPr>
      </p:pic>
      <p:sp>
        <p:nvSpPr>
          <p:cNvPr id="12" name="Textfeld 11">
            <a:extLst>
              <a:ext uri="{FF2B5EF4-FFF2-40B4-BE49-F238E27FC236}">
                <a16:creationId xmlns:a16="http://schemas.microsoft.com/office/drawing/2014/main" id="{B8DECAB7-048D-A15E-1516-DCCD096DBFAD}"/>
              </a:ext>
            </a:extLst>
          </p:cNvPr>
          <p:cNvSpPr txBox="1"/>
          <p:nvPr/>
        </p:nvSpPr>
        <p:spPr>
          <a:xfrm>
            <a:off x="7477119" y="1388405"/>
            <a:ext cx="4644993" cy="369332"/>
          </a:xfrm>
          <a:prstGeom prst="rect">
            <a:avLst/>
          </a:prstGeom>
          <a:noFill/>
        </p:spPr>
        <p:txBody>
          <a:bodyPr wrap="square">
            <a:spAutoFit/>
          </a:bodyPr>
          <a:lstStyle/>
          <a:p>
            <a:pPr algn="ctr"/>
            <a:r>
              <a:rPr lang="en-US" b="1" dirty="0"/>
              <a:t>Affects </a:t>
            </a:r>
            <a:r>
              <a:rPr lang="en-US" b="1" u="sng" dirty="0"/>
              <a:t>ALL</a:t>
            </a:r>
            <a:r>
              <a:rPr lang="en-US" b="1" dirty="0"/>
              <a:t> podocytes Diffuse FPE on EM</a:t>
            </a:r>
          </a:p>
        </p:txBody>
      </p:sp>
      <p:pic>
        <p:nvPicPr>
          <p:cNvPr id="13" name="Inhaltsplatzhalter 11">
            <a:extLst>
              <a:ext uri="{FF2B5EF4-FFF2-40B4-BE49-F238E27FC236}">
                <a16:creationId xmlns:a16="http://schemas.microsoft.com/office/drawing/2014/main" id="{568318EF-2740-E82A-7799-D0BC632194DB}"/>
              </a:ext>
            </a:extLst>
          </p:cNvPr>
          <p:cNvPicPr>
            <a:picLocks noChangeAspect="1"/>
          </p:cNvPicPr>
          <p:nvPr/>
        </p:nvPicPr>
        <p:blipFill>
          <a:blip r:embed="rId4"/>
          <a:stretch>
            <a:fillRect/>
          </a:stretch>
        </p:blipFill>
        <p:spPr>
          <a:xfrm>
            <a:off x="8456638" y="1877730"/>
            <a:ext cx="3186172" cy="4216994"/>
          </a:xfrm>
          <a:prstGeom prst="rect">
            <a:avLst/>
          </a:prstGeom>
        </p:spPr>
      </p:pic>
      <p:sp>
        <p:nvSpPr>
          <p:cNvPr id="14" name="Textfeld 13">
            <a:extLst>
              <a:ext uri="{FF2B5EF4-FFF2-40B4-BE49-F238E27FC236}">
                <a16:creationId xmlns:a16="http://schemas.microsoft.com/office/drawing/2014/main" id="{783C894C-8D4C-012A-7196-87FF7B536C9E}"/>
              </a:ext>
            </a:extLst>
          </p:cNvPr>
          <p:cNvSpPr txBox="1"/>
          <p:nvPr/>
        </p:nvSpPr>
        <p:spPr>
          <a:xfrm>
            <a:off x="2132904" y="6521101"/>
            <a:ext cx="3012043" cy="461665"/>
          </a:xfrm>
          <a:prstGeom prst="rect">
            <a:avLst/>
          </a:prstGeom>
          <a:noFill/>
        </p:spPr>
        <p:txBody>
          <a:bodyPr wrap="none" rtlCol="0">
            <a:spAutoFit/>
          </a:bodyPr>
          <a:lstStyle/>
          <a:p>
            <a:r>
              <a:rPr lang="de-DE" sz="1200" i="1" dirty="0" err="1"/>
              <a:t>Candelier</a:t>
            </a:r>
            <a:r>
              <a:rPr lang="de-DE" sz="1200" i="1" dirty="0"/>
              <a:t> et al. </a:t>
            </a:r>
            <a:r>
              <a:rPr lang="de-DE" sz="1200" i="1" dirty="0" err="1">
                <a:solidFill>
                  <a:srgbClr val="111111"/>
                </a:solidFill>
                <a:effectLst/>
                <a:latin typeface="VyqqxtAdvTTc488b0e6"/>
              </a:rPr>
              <a:t>Cell</a:t>
            </a:r>
            <a:r>
              <a:rPr lang="de-DE" sz="1200" i="1" dirty="0">
                <a:solidFill>
                  <a:srgbClr val="111111"/>
                </a:solidFill>
                <a:effectLst/>
                <a:latin typeface="VyqqxtAdvTTc488b0e6"/>
              </a:rPr>
              <a:t> and Tissue Research 2019</a:t>
            </a:r>
            <a:endParaRPr lang="de-DE" sz="1200" i="1" dirty="0"/>
          </a:p>
          <a:p>
            <a:r>
              <a:rPr lang="de-DE" sz="1200" i="1" dirty="0"/>
              <a:t> </a:t>
            </a:r>
          </a:p>
        </p:txBody>
      </p:sp>
    </p:spTree>
    <p:extLst>
      <p:ext uri="{BB962C8B-B14F-4D97-AF65-F5344CB8AC3E}">
        <p14:creationId xmlns:p14="http://schemas.microsoft.com/office/powerpoint/2010/main" val="809481164"/>
      </p:ext>
    </p:extLst>
  </p:cSld>
  <p:clrMapOvr>
    <a:masterClrMapping/>
  </p:clrMapOvr>
  <p:transition/>
</p:sld>
</file>

<file path=ppt/theme/theme1.xml><?xml version="1.0" encoding="utf-8"?>
<a:theme xmlns:a="http://schemas.openxmlformats.org/drawingml/2006/main" name="Office-Design 2013–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Design 2013–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4164</Words>
  <Application>Microsoft Macintosh PowerPoint</Application>
  <PresentationFormat>Breitbild</PresentationFormat>
  <Paragraphs>377</Paragraphs>
  <Slides>36</Slides>
  <Notes>34</Notes>
  <HiddenSlides>0</HiddenSlides>
  <MMClips>0</MMClips>
  <ScaleCrop>false</ScaleCrop>
  <HeadingPairs>
    <vt:vector size="6" baseType="variant">
      <vt:variant>
        <vt:lpstr>Verwendete Schriftarten</vt:lpstr>
      </vt:variant>
      <vt:variant>
        <vt:i4>17</vt:i4>
      </vt:variant>
      <vt:variant>
        <vt:lpstr>Design</vt:lpstr>
      </vt:variant>
      <vt:variant>
        <vt:i4>1</vt:i4>
      </vt:variant>
      <vt:variant>
        <vt:lpstr>Folientitel</vt:lpstr>
      </vt:variant>
      <vt:variant>
        <vt:i4>36</vt:i4>
      </vt:variant>
    </vt:vector>
  </HeadingPairs>
  <TitlesOfParts>
    <vt:vector size="54" baseType="lpstr">
      <vt:lpstr>-apple-system</vt:lpstr>
      <vt:lpstr>AdvOT0de51fd2</vt:lpstr>
      <vt:lpstr>AdvOT7bedbc7e</vt:lpstr>
      <vt:lpstr>AdvOTa84cfff1.I</vt:lpstr>
      <vt:lpstr>Arial</vt:lpstr>
      <vt:lpstr>BlinkMacSystemFont</vt:lpstr>
      <vt:lpstr>Calibri</vt:lpstr>
      <vt:lpstr>Calibri Light</vt:lpstr>
      <vt:lpstr>Cambria</vt:lpstr>
      <vt:lpstr>Harding</vt:lpstr>
      <vt:lpstr>Helvetica</vt:lpstr>
      <vt:lpstr>Helvetica Neue</vt:lpstr>
      <vt:lpstr>Noto Sans</vt:lpstr>
      <vt:lpstr>Times</vt:lpstr>
      <vt:lpstr>Times New Roman</vt:lpstr>
      <vt:lpstr>VyqqxtAdvTTc488b0e6</vt:lpstr>
      <vt:lpstr>Wingdings</vt:lpstr>
      <vt:lpstr>Office-Design 2013–2022</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Möller, Marcus Johannes</dc:creator>
  <cp:lastModifiedBy>Eleni Stamellou</cp:lastModifiedBy>
  <cp:revision>50</cp:revision>
  <dcterms:created xsi:type="dcterms:W3CDTF">2023-04-22T14:19:16Z</dcterms:created>
  <dcterms:modified xsi:type="dcterms:W3CDTF">2023-10-20T05:19:47Z</dcterms:modified>
</cp:coreProperties>
</file>