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39"/>
  </p:notesMasterIdLst>
  <p:sldIdLst>
    <p:sldId id="257" r:id="rId5"/>
    <p:sldId id="436" r:id="rId6"/>
    <p:sldId id="437" r:id="rId7"/>
    <p:sldId id="396" r:id="rId8"/>
    <p:sldId id="433" r:id="rId9"/>
    <p:sldId id="435" r:id="rId10"/>
    <p:sldId id="453" r:id="rId11"/>
    <p:sldId id="456" r:id="rId12"/>
    <p:sldId id="387" r:id="rId13"/>
    <p:sldId id="388" r:id="rId14"/>
    <p:sldId id="259" r:id="rId15"/>
    <p:sldId id="261" r:id="rId16"/>
    <p:sldId id="267" r:id="rId17"/>
    <p:sldId id="265" r:id="rId18"/>
    <p:sldId id="271" r:id="rId19"/>
    <p:sldId id="256" r:id="rId20"/>
    <p:sldId id="285" r:id="rId21"/>
    <p:sldId id="281" r:id="rId22"/>
    <p:sldId id="282" r:id="rId23"/>
    <p:sldId id="283" r:id="rId24"/>
    <p:sldId id="288" r:id="rId25"/>
    <p:sldId id="463" r:id="rId26"/>
    <p:sldId id="464" r:id="rId27"/>
    <p:sldId id="462" r:id="rId28"/>
    <p:sldId id="461" r:id="rId29"/>
    <p:sldId id="415" r:id="rId30"/>
    <p:sldId id="289" r:id="rId31"/>
    <p:sldId id="389" r:id="rId32"/>
    <p:sldId id="290" r:id="rId33"/>
    <p:sldId id="291" r:id="rId34"/>
    <p:sldId id="292" r:id="rId35"/>
    <p:sldId id="293" r:id="rId36"/>
    <p:sldId id="294" r:id="rId37"/>
    <p:sldId id="29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19" autoAdjust="0"/>
  </p:normalViewPr>
  <p:slideViewPr>
    <p:cSldViewPr snapToGrid="0">
      <p:cViewPr varScale="1">
        <p:scale>
          <a:sx n="121" d="100"/>
          <a:sy n="121" d="100"/>
        </p:scale>
        <p:origin x="176" y="2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D767BA-0E84-49B5-A1B6-A05AF39945C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E383AC6-B1DD-4B2F-BF24-7E7CBDA9D80C}">
      <dgm:prSet/>
      <dgm:spPr/>
      <dgm:t>
        <a:bodyPr/>
        <a:lstStyle/>
        <a:p>
          <a:r>
            <a:rPr lang="hr-HR"/>
            <a:t>Diabetic, insulin treated</a:t>
          </a:r>
          <a:endParaRPr lang="en-US"/>
        </a:p>
      </dgm:t>
    </dgm:pt>
    <dgm:pt modelId="{2BA603E2-8091-429B-B37A-E200E40DA302}" type="parTrans" cxnId="{40F1EC93-D8D8-4235-A953-5BB0A4CBBF47}">
      <dgm:prSet/>
      <dgm:spPr/>
      <dgm:t>
        <a:bodyPr/>
        <a:lstStyle/>
        <a:p>
          <a:endParaRPr lang="en-US"/>
        </a:p>
      </dgm:t>
    </dgm:pt>
    <dgm:pt modelId="{2DC6D509-EA12-4026-A855-CCFD3E34F46B}" type="sibTrans" cxnId="{40F1EC93-D8D8-4235-A953-5BB0A4CBBF47}">
      <dgm:prSet/>
      <dgm:spPr/>
      <dgm:t>
        <a:bodyPr/>
        <a:lstStyle/>
        <a:p>
          <a:endParaRPr lang="en-US"/>
        </a:p>
      </dgm:t>
    </dgm:pt>
    <dgm:pt modelId="{B7311CD1-05EF-4D87-ABE2-7B6341001C08}">
      <dgm:prSet/>
      <dgm:spPr/>
      <dgm:t>
        <a:bodyPr/>
        <a:lstStyle/>
        <a:p>
          <a:r>
            <a:rPr lang="hr-HR"/>
            <a:t>2006 myocardial infarction + PCI LAD</a:t>
          </a:r>
          <a:endParaRPr lang="en-US"/>
        </a:p>
      </dgm:t>
    </dgm:pt>
    <dgm:pt modelId="{CF57CF80-CEC0-407C-8200-608BED0295F3}" type="parTrans" cxnId="{996DF318-B34A-438D-BD4A-AF75A45EDBF0}">
      <dgm:prSet/>
      <dgm:spPr/>
      <dgm:t>
        <a:bodyPr/>
        <a:lstStyle/>
        <a:p>
          <a:endParaRPr lang="en-US"/>
        </a:p>
      </dgm:t>
    </dgm:pt>
    <dgm:pt modelId="{485105BE-FB55-4DC7-8A69-4A1A63D3C5CF}" type="sibTrans" cxnId="{996DF318-B34A-438D-BD4A-AF75A45EDBF0}">
      <dgm:prSet/>
      <dgm:spPr/>
      <dgm:t>
        <a:bodyPr/>
        <a:lstStyle/>
        <a:p>
          <a:endParaRPr lang="en-US"/>
        </a:p>
      </dgm:t>
    </dgm:pt>
    <dgm:pt modelId="{9CD08B0A-4DAD-4063-8407-23F98E938AA8}">
      <dgm:prSet/>
      <dgm:spPr/>
      <dgm:t>
        <a:bodyPr/>
        <a:lstStyle/>
        <a:p>
          <a:r>
            <a:rPr lang="hr-HR"/>
            <a:t>2009 PCI LAD, LCx and RCA</a:t>
          </a:r>
          <a:endParaRPr lang="en-US"/>
        </a:p>
      </dgm:t>
    </dgm:pt>
    <dgm:pt modelId="{67A74EFE-DEF0-4C19-B64F-32E5844EB08B}" type="parTrans" cxnId="{DA63C327-9B40-44E4-8130-B9EAF8F85725}">
      <dgm:prSet/>
      <dgm:spPr/>
      <dgm:t>
        <a:bodyPr/>
        <a:lstStyle/>
        <a:p>
          <a:endParaRPr lang="en-US"/>
        </a:p>
      </dgm:t>
    </dgm:pt>
    <dgm:pt modelId="{39777DC9-1A52-4BD3-A089-51EB9251E987}" type="sibTrans" cxnId="{DA63C327-9B40-44E4-8130-B9EAF8F85725}">
      <dgm:prSet/>
      <dgm:spPr/>
      <dgm:t>
        <a:bodyPr/>
        <a:lstStyle/>
        <a:p>
          <a:endParaRPr lang="en-US"/>
        </a:p>
      </dgm:t>
    </dgm:pt>
    <dgm:pt modelId="{61EE2E88-B657-441F-9753-F56C726D1FD3}">
      <dgm:prSet/>
      <dgm:spPr/>
      <dgm:t>
        <a:bodyPr/>
        <a:lstStyle/>
        <a:p>
          <a:r>
            <a:rPr lang="hr-HR"/>
            <a:t>9/2011 partial right nephrectomy due to renal cell carcinoma + Double J</a:t>
          </a:r>
          <a:endParaRPr lang="en-US"/>
        </a:p>
      </dgm:t>
    </dgm:pt>
    <dgm:pt modelId="{70377B46-63FE-4CF5-A0C2-D237758DF039}" type="parTrans" cxnId="{70CCA244-8382-459C-8033-9EBDA72BC039}">
      <dgm:prSet/>
      <dgm:spPr/>
      <dgm:t>
        <a:bodyPr/>
        <a:lstStyle/>
        <a:p>
          <a:endParaRPr lang="en-US"/>
        </a:p>
      </dgm:t>
    </dgm:pt>
    <dgm:pt modelId="{37405DFF-2792-4283-9FBE-6DC94E084733}" type="sibTrans" cxnId="{70CCA244-8382-459C-8033-9EBDA72BC039}">
      <dgm:prSet/>
      <dgm:spPr/>
      <dgm:t>
        <a:bodyPr/>
        <a:lstStyle/>
        <a:p>
          <a:endParaRPr lang="en-US"/>
        </a:p>
      </dgm:t>
    </dgm:pt>
    <dgm:pt modelId="{50E147BE-8C09-449C-A6F5-9754D5C87AFF}">
      <dgm:prSet/>
      <dgm:spPr/>
      <dgm:t>
        <a:bodyPr/>
        <a:lstStyle/>
        <a:p>
          <a:r>
            <a:rPr lang="hr-HR"/>
            <a:t>12/2017 urosepsis + cardiac arrest with successful resuscitation</a:t>
          </a:r>
          <a:endParaRPr lang="en-US"/>
        </a:p>
      </dgm:t>
    </dgm:pt>
    <dgm:pt modelId="{CFFECC43-CE3D-4823-817B-859C7BD74848}" type="parTrans" cxnId="{D8242860-84EA-415B-AC80-7E42DE41DD13}">
      <dgm:prSet/>
      <dgm:spPr/>
      <dgm:t>
        <a:bodyPr/>
        <a:lstStyle/>
        <a:p>
          <a:endParaRPr lang="en-US"/>
        </a:p>
      </dgm:t>
    </dgm:pt>
    <dgm:pt modelId="{91C71267-037A-4A18-8AE9-C4DB2FA3233A}" type="sibTrans" cxnId="{D8242860-84EA-415B-AC80-7E42DE41DD13}">
      <dgm:prSet/>
      <dgm:spPr/>
      <dgm:t>
        <a:bodyPr/>
        <a:lstStyle/>
        <a:p>
          <a:endParaRPr lang="en-US"/>
        </a:p>
      </dgm:t>
    </dgm:pt>
    <dgm:pt modelId="{6EAAE29B-287C-49F3-9BFB-DA5C437CF784}">
      <dgm:prSet/>
      <dgm:spPr/>
      <dgm:t>
        <a:bodyPr/>
        <a:lstStyle/>
        <a:p>
          <a:r>
            <a:rPr lang="hr-HR"/>
            <a:t>01/2018 PCI LAD</a:t>
          </a:r>
          <a:endParaRPr lang="en-US"/>
        </a:p>
      </dgm:t>
    </dgm:pt>
    <dgm:pt modelId="{A63E7C1D-2695-4A58-A902-9AF7989A66D2}" type="parTrans" cxnId="{5FAD9B8C-1F96-400A-89D4-8E584BC62EA5}">
      <dgm:prSet/>
      <dgm:spPr/>
      <dgm:t>
        <a:bodyPr/>
        <a:lstStyle/>
        <a:p>
          <a:endParaRPr lang="en-US"/>
        </a:p>
      </dgm:t>
    </dgm:pt>
    <dgm:pt modelId="{A4146AB3-7413-4E0B-8AC6-5F0069A74B3F}" type="sibTrans" cxnId="{5FAD9B8C-1F96-400A-89D4-8E584BC62EA5}">
      <dgm:prSet/>
      <dgm:spPr/>
      <dgm:t>
        <a:bodyPr/>
        <a:lstStyle/>
        <a:p>
          <a:endParaRPr lang="en-US"/>
        </a:p>
      </dgm:t>
    </dgm:pt>
    <dgm:pt modelId="{069EEC8B-0265-4CC3-9A65-C908C68C30B4}">
      <dgm:prSet/>
      <dgm:spPr/>
      <dgm:t>
        <a:bodyPr/>
        <a:lstStyle/>
        <a:p>
          <a:r>
            <a:rPr lang="hr-HR"/>
            <a:t>05/2018 PCI LAD and RCA</a:t>
          </a:r>
          <a:endParaRPr lang="en-US"/>
        </a:p>
      </dgm:t>
    </dgm:pt>
    <dgm:pt modelId="{C645C56F-23A8-4C9B-B3C4-33829228A1EF}" type="parTrans" cxnId="{950768A6-6C4B-412E-B76E-F1E1636F9169}">
      <dgm:prSet/>
      <dgm:spPr/>
      <dgm:t>
        <a:bodyPr/>
        <a:lstStyle/>
        <a:p>
          <a:endParaRPr lang="en-US"/>
        </a:p>
      </dgm:t>
    </dgm:pt>
    <dgm:pt modelId="{48767455-2DB1-4AD1-A935-FD073D970430}" type="sibTrans" cxnId="{950768A6-6C4B-412E-B76E-F1E1636F9169}">
      <dgm:prSet/>
      <dgm:spPr/>
      <dgm:t>
        <a:bodyPr/>
        <a:lstStyle/>
        <a:p>
          <a:endParaRPr lang="en-US"/>
        </a:p>
      </dgm:t>
    </dgm:pt>
    <dgm:pt modelId="{0E02E086-201A-496C-B242-388028E1A73F}" type="pres">
      <dgm:prSet presAssocID="{5AD767BA-0E84-49B5-A1B6-A05AF39945CA}" presName="diagram" presStyleCnt="0">
        <dgm:presLayoutVars>
          <dgm:dir/>
          <dgm:resizeHandles val="exact"/>
        </dgm:presLayoutVars>
      </dgm:prSet>
      <dgm:spPr/>
    </dgm:pt>
    <dgm:pt modelId="{A42379DB-80B6-42F2-B1AC-A500098C1CFE}" type="pres">
      <dgm:prSet presAssocID="{7E383AC6-B1DD-4B2F-BF24-7E7CBDA9D80C}" presName="node" presStyleLbl="node1" presStyleIdx="0" presStyleCnt="7">
        <dgm:presLayoutVars>
          <dgm:bulletEnabled val="1"/>
        </dgm:presLayoutVars>
      </dgm:prSet>
      <dgm:spPr/>
    </dgm:pt>
    <dgm:pt modelId="{4517CB67-34B2-4AFD-BC53-492FE82384CF}" type="pres">
      <dgm:prSet presAssocID="{2DC6D509-EA12-4026-A855-CCFD3E34F46B}" presName="sibTrans" presStyleCnt="0"/>
      <dgm:spPr/>
    </dgm:pt>
    <dgm:pt modelId="{1E3E5982-F915-4E07-AA8F-6E1D96737589}" type="pres">
      <dgm:prSet presAssocID="{B7311CD1-05EF-4D87-ABE2-7B6341001C08}" presName="node" presStyleLbl="node1" presStyleIdx="1" presStyleCnt="7">
        <dgm:presLayoutVars>
          <dgm:bulletEnabled val="1"/>
        </dgm:presLayoutVars>
      </dgm:prSet>
      <dgm:spPr/>
    </dgm:pt>
    <dgm:pt modelId="{7F5080EE-D3D9-4671-9951-0B92223C9417}" type="pres">
      <dgm:prSet presAssocID="{485105BE-FB55-4DC7-8A69-4A1A63D3C5CF}" presName="sibTrans" presStyleCnt="0"/>
      <dgm:spPr/>
    </dgm:pt>
    <dgm:pt modelId="{90FDC81A-C634-4C8C-97B2-9DF1BE458EDF}" type="pres">
      <dgm:prSet presAssocID="{9CD08B0A-4DAD-4063-8407-23F98E938AA8}" presName="node" presStyleLbl="node1" presStyleIdx="2" presStyleCnt="7">
        <dgm:presLayoutVars>
          <dgm:bulletEnabled val="1"/>
        </dgm:presLayoutVars>
      </dgm:prSet>
      <dgm:spPr/>
    </dgm:pt>
    <dgm:pt modelId="{D4D85318-9823-488D-BC60-B5AAA4C23223}" type="pres">
      <dgm:prSet presAssocID="{39777DC9-1A52-4BD3-A089-51EB9251E987}" presName="sibTrans" presStyleCnt="0"/>
      <dgm:spPr/>
    </dgm:pt>
    <dgm:pt modelId="{59C4FFD7-760B-4840-A6C4-77256444C2F9}" type="pres">
      <dgm:prSet presAssocID="{61EE2E88-B657-441F-9753-F56C726D1FD3}" presName="node" presStyleLbl="node1" presStyleIdx="3" presStyleCnt="7">
        <dgm:presLayoutVars>
          <dgm:bulletEnabled val="1"/>
        </dgm:presLayoutVars>
      </dgm:prSet>
      <dgm:spPr/>
    </dgm:pt>
    <dgm:pt modelId="{3AD9AA37-3B82-4D39-8AD9-E85F343707F1}" type="pres">
      <dgm:prSet presAssocID="{37405DFF-2792-4283-9FBE-6DC94E084733}" presName="sibTrans" presStyleCnt="0"/>
      <dgm:spPr/>
    </dgm:pt>
    <dgm:pt modelId="{3F7A1093-49AD-435F-8B8A-BCC6BA1F839B}" type="pres">
      <dgm:prSet presAssocID="{50E147BE-8C09-449C-A6F5-9754D5C87AFF}" presName="node" presStyleLbl="node1" presStyleIdx="4" presStyleCnt="7">
        <dgm:presLayoutVars>
          <dgm:bulletEnabled val="1"/>
        </dgm:presLayoutVars>
      </dgm:prSet>
      <dgm:spPr/>
    </dgm:pt>
    <dgm:pt modelId="{076D999D-83B9-4941-8552-9C13EDFFE6AE}" type="pres">
      <dgm:prSet presAssocID="{91C71267-037A-4A18-8AE9-C4DB2FA3233A}" presName="sibTrans" presStyleCnt="0"/>
      <dgm:spPr/>
    </dgm:pt>
    <dgm:pt modelId="{5553A485-5CD8-434C-9D2F-41E7249A2646}" type="pres">
      <dgm:prSet presAssocID="{6EAAE29B-287C-49F3-9BFB-DA5C437CF784}" presName="node" presStyleLbl="node1" presStyleIdx="5" presStyleCnt="7">
        <dgm:presLayoutVars>
          <dgm:bulletEnabled val="1"/>
        </dgm:presLayoutVars>
      </dgm:prSet>
      <dgm:spPr/>
    </dgm:pt>
    <dgm:pt modelId="{5981C4F8-3C06-4994-8112-A6B0EE903A8F}" type="pres">
      <dgm:prSet presAssocID="{A4146AB3-7413-4E0B-8AC6-5F0069A74B3F}" presName="sibTrans" presStyleCnt="0"/>
      <dgm:spPr/>
    </dgm:pt>
    <dgm:pt modelId="{B55CF0EF-F24B-4A92-9399-E0A99B63F924}" type="pres">
      <dgm:prSet presAssocID="{069EEC8B-0265-4CC3-9A65-C908C68C30B4}" presName="node" presStyleLbl="node1" presStyleIdx="6" presStyleCnt="7">
        <dgm:presLayoutVars>
          <dgm:bulletEnabled val="1"/>
        </dgm:presLayoutVars>
      </dgm:prSet>
      <dgm:spPr/>
    </dgm:pt>
  </dgm:ptLst>
  <dgm:cxnLst>
    <dgm:cxn modelId="{9EF89700-B147-4604-BA25-6A97DBEBE3DC}" type="presOf" srcId="{6EAAE29B-287C-49F3-9BFB-DA5C437CF784}" destId="{5553A485-5CD8-434C-9D2F-41E7249A2646}" srcOrd="0" destOrd="0" presId="urn:microsoft.com/office/officeart/2005/8/layout/default"/>
    <dgm:cxn modelId="{072AC70C-F8FC-4155-AACD-D2F36E3A3E21}" type="presOf" srcId="{9CD08B0A-4DAD-4063-8407-23F98E938AA8}" destId="{90FDC81A-C634-4C8C-97B2-9DF1BE458EDF}" srcOrd="0" destOrd="0" presId="urn:microsoft.com/office/officeart/2005/8/layout/default"/>
    <dgm:cxn modelId="{996DF318-B34A-438D-BD4A-AF75A45EDBF0}" srcId="{5AD767BA-0E84-49B5-A1B6-A05AF39945CA}" destId="{B7311CD1-05EF-4D87-ABE2-7B6341001C08}" srcOrd="1" destOrd="0" parTransId="{CF57CF80-CEC0-407C-8200-608BED0295F3}" sibTransId="{485105BE-FB55-4DC7-8A69-4A1A63D3C5CF}"/>
    <dgm:cxn modelId="{DA63C327-9B40-44E4-8130-B9EAF8F85725}" srcId="{5AD767BA-0E84-49B5-A1B6-A05AF39945CA}" destId="{9CD08B0A-4DAD-4063-8407-23F98E938AA8}" srcOrd="2" destOrd="0" parTransId="{67A74EFE-DEF0-4C19-B64F-32E5844EB08B}" sibTransId="{39777DC9-1A52-4BD3-A089-51EB9251E987}"/>
    <dgm:cxn modelId="{70CCA244-8382-459C-8033-9EBDA72BC039}" srcId="{5AD767BA-0E84-49B5-A1B6-A05AF39945CA}" destId="{61EE2E88-B657-441F-9753-F56C726D1FD3}" srcOrd="3" destOrd="0" parTransId="{70377B46-63FE-4CF5-A0C2-D237758DF039}" sibTransId="{37405DFF-2792-4283-9FBE-6DC94E084733}"/>
    <dgm:cxn modelId="{D8242860-84EA-415B-AC80-7E42DE41DD13}" srcId="{5AD767BA-0E84-49B5-A1B6-A05AF39945CA}" destId="{50E147BE-8C09-449C-A6F5-9754D5C87AFF}" srcOrd="4" destOrd="0" parTransId="{CFFECC43-CE3D-4823-817B-859C7BD74848}" sibTransId="{91C71267-037A-4A18-8AE9-C4DB2FA3233A}"/>
    <dgm:cxn modelId="{5FAD9B8C-1F96-400A-89D4-8E584BC62EA5}" srcId="{5AD767BA-0E84-49B5-A1B6-A05AF39945CA}" destId="{6EAAE29B-287C-49F3-9BFB-DA5C437CF784}" srcOrd="5" destOrd="0" parTransId="{A63E7C1D-2695-4A58-A902-9AF7989A66D2}" sibTransId="{A4146AB3-7413-4E0B-8AC6-5F0069A74B3F}"/>
    <dgm:cxn modelId="{B7C48892-E976-4CB3-A29A-EA2D4A6FC6F6}" type="presOf" srcId="{50E147BE-8C09-449C-A6F5-9754D5C87AFF}" destId="{3F7A1093-49AD-435F-8B8A-BCC6BA1F839B}" srcOrd="0" destOrd="0" presId="urn:microsoft.com/office/officeart/2005/8/layout/default"/>
    <dgm:cxn modelId="{40F1EC93-D8D8-4235-A953-5BB0A4CBBF47}" srcId="{5AD767BA-0E84-49B5-A1B6-A05AF39945CA}" destId="{7E383AC6-B1DD-4B2F-BF24-7E7CBDA9D80C}" srcOrd="0" destOrd="0" parTransId="{2BA603E2-8091-429B-B37A-E200E40DA302}" sibTransId="{2DC6D509-EA12-4026-A855-CCFD3E34F46B}"/>
    <dgm:cxn modelId="{950768A6-6C4B-412E-B76E-F1E1636F9169}" srcId="{5AD767BA-0E84-49B5-A1B6-A05AF39945CA}" destId="{069EEC8B-0265-4CC3-9A65-C908C68C30B4}" srcOrd="6" destOrd="0" parTransId="{C645C56F-23A8-4C9B-B3C4-33829228A1EF}" sibTransId="{48767455-2DB1-4AD1-A935-FD073D970430}"/>
    <dgm:cxn modelId="{7C2ECFB8-A1A8-465B-A617-9FF73127E3A3}" type="presOf" srcId="{B7311CD1-05EF-4D87-ABE2-7B6341001C08}" destId="{1E3E5982-F915-4E07-AA8F-6E1D96737589}" srcOrd="0" destOrd="0" presId="urn:microsoft.com/office/officeart/2005/8/layout/default"/>
    <dgm:cxn modelId="{FB21D3BB-7394-4198-909B-74B7D195EA25}" type="presOf" srcId="{5AD767BA-0E84-49B5-A1B6-A05AF39945CA}" destId="{0E02E086-201A-496C-B242-388028E1A73F}" srcOrd="0" destOrd="0" presId="urn:microsoft.com/office/officeart/2005/8/layout/default"/>
    <dgm:cxn modelId="{4C2657DA-A5EA-4EE1-8B75-BD6AA78E8BCE}" type="presOf" srcId="{7E383AC6-B1DD-4B2F-BF24-7E7CBDA9D80C}" destId="{A42379DB-80B6-42F2-B1AC-A500098C1CFE}" srcOrd="0" destOrd="0" presId="urn:microsoft.com/office/officeart/2005/8/layout/default"/>
    <dgm:cxn modelId="{37D220FA-F8D2-4689-B198-AE744781A7AA}" type="presOf" srcId="{61EE2E88-B657-441F-9753-F56C726D1FD3}" destId="{59C4FFD7-760B-4840-A6C4-77256444C2F9}" srcOrd="0" destOrd="0" presId="urn:microsoft.com/office/officeart/2005/8/layout/default"/>
    <dgm:cxn modelId="{BC4A2FFA-2E9F-49F9-BEFF-E4FA47CC1B1E}" type="presOf" srcId="{069EEC8B-0265-4CC3-9A65-C908C68C30B4}" destId="{B55CF0EF-F24B-4A92-9399-E0A99B63F924}" srcOrd="0" destOrd="0" presId="urn:microsoft.com/office/officeart/2005/8/layout/default"/>
    <dgm:cxn modelId="{BB77F5CC-4427-4E29-A03C-77A45F3AF96C}" type="presParOf" srcId="{0E02E086-201A-496C-B242-388028E1A73F}" destId="{A42379DB-80B6-42F2-B1AC-A500098C1CFE}" srcOrd="0" destOrd="0" presId="urn:microsoft.com/office/officeart/2005/8/layout/default"/>
    <dgm:cxn modelId="{4DD55FBE-35CC-4F99-84A1-47A7503011BB}" type="presParOf" srcId="{0E02E086-201A-496C-B242-388028E1A73F}" destId="{4517CB67-34B2-4AFD-BC53-492FE82384CF}" srcOrd="1" destOrd="0" presId="urn:microsoft.com/office/officeart/2005/8/layout/default"/>
    <dgm:cxn modelId="{823A15C3-34DB-4649-9FC6-FA2D33C2DD0D}" type="presParOf" srcId="{0E02E086-201A-496C-B242-388028E1A73F}" destId="{1E3E5982-F915-4E07-AA8F-6E1D96737589}" srcOrd="2" destOrd="0" presId="urn:microsoft.com/office/officeart/2005/8/layout/default"/>
    <dgm:cxn modelId="{C412E073-2A2D-4065-9C0E-C615C7038969}" type="presParOf" srcId="{0E02E086-201A-496C-B242-388028E1A73F}" destId="{7F5080EE-D3D9-4671-9951-0B92223C9417}" srcOrd="3" destOrd="0" presId="urn:microsoft.com/office/officeart/2005/8/layout/default"/>
    <dgm:cxn modelId="{CCDD02B5-1362-479A-A18C-205F535CD628}" type="presParOf" srcId="{0E02E086-201A-496C-B242-388028E1A73F}" destId="{90FDC81A-C634-4C8C-97B2-9DF1BE458EDF}" srcOrd="4" destOrd="0" presId="urn:microsoft.com/office/officeart/2005/8/layout/default"/>
    <dgm:cxn modelId="{B1F1E5B7-4C0D-4C13-8D65-1688A6E6F5E6}" type="presParOf" srcId="{0E02E086-201A-496C-B242-388028E1A73F}" destId="{D4D85318-9823-488D-BC60-B5AAA4C23223}" srcOrd="5" destOrd="0" presId="urn:microsoft.com/office/officeart/2005/8/layout/default"/>
    <dgm:cxn modelId="{C60C452B-0B41-4492-BDEC-80815EEBDAD5}" type="presParOf" srcId="{0E02E086-201A-496C-B242-388028E1A73F}" destId="{59C4FFD7-760B-4840-A6C4-77256444C2F9}" srcOrd="6" destOrd="0" presId="urn:microsoft.com/office/officeart/2005/8/layout/default"/>
    <dgm:cxn modelId="{DB558E35-6DFC-4376-9D39-30B9E571CEE8}" type="presParOf" srcId="{0E02E086-201A-496C-B242-388028E1A73F}" destId="{3AD9AA37-3B82-4D39-8AD9-E85F343707F1}" srcOrd="7" destOrd="0" presId="urn:microsoft.com/office/officeart/2005/8/layout/default"/>
    <dgm:cxn modelId="{4F68CF31-C21E-4A20-9E25-09D2B719461A}" type="presParOf" srcId="{0E02E086-201A-496C-B242-388028E1A73F}" destId="{3F7A1093-49AD-435F-8B8A-BCC6BA1F839B}" srcOrd="8" destOrd="0" presId="urn:microsoft.com/office/officeart/2005/8/layout/default"/>
    <dgm:cxn modelId="{F509A2DD-4D15-485A-8C69-D413FA0DA03D}" type="presParOf" srcId="{0E02E086-201A-496C-B242-388028E1A73F}" destId="{076D999D-83B9-4941-8552-9C13EDFFE6AE}" srcOrd="9" destOrd="0" presId="urn:microsoft.com/office/officeart/2005/8/layout/default"/>
    <dgm:cxn modelId="{60BA5E40-6D1E-4AD5-BF87-372A0F0188AA}" type="presParOf" srcId="{0E02E086-201A-496C-B242-388028E1A73F}" destId="{5553A485-5CD8-434C-9D2F-41E7249A2646}" srcOrd="10" destOrd="0" presId="urn:microsoft.com/office/officeart/2005/8/layout/default"/>
    <dgm:cxn modelId="{110DA678-7806-448E-A56D-CDFAEF2640BF}" type="presParOf" srcId="{0E02E086-201A-496C-B242-388028E1A73F}" destId="{5981C4F8-3C06-4994-8112-A6B0EE903A8F}" srcOrd="11" destOrd="0" presId="urn:microsoft.com/office/officeart/2005/8/layout/default"/>
    <dgm:cxn modelId="{8D5DEABF-93EB-4C6C-B4AF-AA0137807FC1}" type="presParOf" srcId="{0E02E086-201A-496C-B242-388028E1A73F}" destId="{B55CF0EF-F24B-4A92-9399-E0A99B63F924}"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7F5FEB-918E-42B2-9ADF-E820D537AFF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8E3E24D-F3F6-41A2-AD34-753547293FEB}">
      <dgm:prSet/>
      <dgm:spPr/>
      <dgm:t>
        <a:bodyPr/>
        <a:lstStyle/>
        <a:p>
          <a:pPr>
            <a:lnSpc>
              <a:spcPct val="100000"/>
            </a:lnSpc>
          </a:pPr>
          <a:r>
            <a:rPr lang="hr-HR" dirty="0"/>
            <a:t>15.9.2021. cardiology examination: The patient</a:t>
          </a:r>
          <a:r>
            <a:rPr lang="en-US" dirty="0"/>
            <a:t> feels good. </a:t>
          </a:r>
          <a:r>
            <a:rPr lang="en-US" b="1" i="1" dirty="0">
              <a:effectLst>
                <a:outerShdw blurRad="38100" dist="38100" dir="2700000" algn="tl">
                  <a:srgbClr val="000000">
                    <a:alpha val="43137"/>
                  </a:srgbClr>
                </a:outerShdw>
              </a:effectLst>
            </a:rPr>
            <a:t>Since being treated with </a:t>
          </a:r>
          <a:r>
            <a:rPr lang="en-US" b="1" i="1" dirty="0">
              <a:solidFill>
                <a:srgbClr val="FFC000"/>
              </a:solidFill>
              <a:effectLst>
                <a:outerShdw blurRad="38100" dist="38100" dir="2700000" algn="tl">
                  <a:srgbClr val="000000">
                    <a:alpha val="43137"/>
                  </a:srgbClr>
                </a:outerShdw>
              </a:effectLst>
            </a:rPr>
            <a:t>peritoneal </a:t>
          </a:r>
          <a:r>
            <a:rPr lang="hr-HR" b="1" i="1" dirty="0">
              <a:solidFill>
                <a:srgbClr val="FFC000"/>
              </a:solidFill>
              <a:effectLst>
                <a:outerShdw blurRad="38100" dist="38100" dir="2700000" algn="tl">
                  <a:srgbClr val="000000">
                    <a:alpha val="43137"/>
                  </a:srgbClr>
                </a:outerShdw>
              </a:effectLst>
            </a:rPr>
            <a:t>ultrafiltration </a:t>
          </a:r>
          <a:r>
            <a:rPr lang="en-US" b="1" i="1" dirty="0">
              <a:effectLst>
                <a:outerShdw blurRad="38100" dist="38100" dir="2700000" algn="tl">
                  <a:srgbClr val="000000">
                    <a:alpha val="43137"/>
                  </a:srgbClr>
                </a:outerShdw>
              </a:effectLst>
            </a:rPr>
            <a:t>there are </a:t>
          </a:r>
          <a:r>
            <a:rPr lang="en-US" b="1" i="1" dirty="0">
              <a:solidFill>
                <a:srgbClr val="FFC000"/>
              </a:solidFill>
              <a:effectLst>
                <a:outerShdw blurRad="38100" dist="38100" dir="2700000" algn="tl">
                  <a:srgbClr val="000000">
                    <a:alpha val="43137"/>
                  </a:srgbClr>
                </a:outerShdw>
              </a:effectLst>
            </a:rPr>
            <a:t>no symptoms of heart failure</a:t>
          </a:r>
          <a:r>
            <a:rPr lang="en-US" b="1" i="1" dirty="0"/>
            <a:t>.</a:t>
          </a:r>
          <a:endParaRPr lang="en-US" dirty="0"/>
        </a:p>
      </dgm:t>
    </dgm:pt>
    <dgm:pt modelId="{8D70F811-F382-4CD6-8E75-B1CEE5557BA6}" type="parTrans" cxnId="{AD597D81-0D23-42B1-899B-217137B71E07}">
      <dgm:prSet/>
      <dgm:spPr/>
      <dgm:t>
        <a:bodyPr/>
        <a:lstStyle/>
        <a:p>
          <a:endParaRPr lang="en-US"/>
        </a:p>
      </dgm:t>
    </dgm:pt>
    <dgm:pt modelId="{89179999-2D10-40BB-B5C6-F011A889F45E}" type="sibTrans" cxnId="{AD597D81-0D23-42B1-899B-217137B71E07}">
      <dgm:prSet/>
      <dgm:spPr/>
      <dgm:t>
        <a:bodyPr/>
        <a:lstStyle/>
        <a:p>
          <a:endParaRPr lang="en-US"/>
        </a:p>
      </dgm:t>
    </dgm:pt>
    <dgm:pt modelId="{3DEC8F9A-2B2F-4EBF-B131-5BA594DFD4D7}">
      <dgm:prSet/>
      <dgm:spPr/>
      <dgm:t>
        <a:bodyPr/>
        <a:lstStyle/>
        <a:p>
          <a:pPr>
            <a:lnSpc>
              <a:spcPct val="100000"/>
            </a:lnSpc>
          </a:pPr>
          <a:r>
            <a:rPr lang="hr-HR" dirty="0"/>
            <a:t>Clinical status:</a:t>
          </a:r>
          <a:r>
            <a:rPr lang="en-US" dirty="0"/>
            <a:t> </a:t>
          </a:r>
          <a:r>
            <a:rPr lang="hr-HR" dirty="0"/>
            <a:t>BP </a:t>
          </a:r>
          <a:r>
            <a:rPr lang="en-US" dirty="0"/>
            <a:t>155/</a:t>
          </a:r>
          <a:r>
            <a:rPr lang="hr-HR" dirty="0"/>
            <a:t>9</a:t>
          </a:r>
          <a:r>
            <a:rPr lang="en-US" dirty="0"/>
            <a:t>0 mmHg.  The action of the heart is arrhythmic, the tones are clear, </a:t>
          </a:r>
          <a:r>
            <a:rPr lang="hr-HR" dirty="0"/>
            <a:t>no heart murmurs,  a</a:t>
          </a:r>
          <a:r>
            <a:rPr lang="en-US" dirty="0" err="1"/>
            <a:t>uscultatory</a:t>
          </a:r>
          <a:r>
            <a:rPr lang="en-US" dirty="0"/>
            <a:t> bilateral </a:t>
          </a:r>
          <a:r>
            <a:rPr lang="en-US" b="1" i="1" dirty="0"/>
            <a:t>normal respiratory murmur</a:t>
          </a:r>
          <a:r>
            <a:rPr lang="en-US" dirty="0"/>
            <a:t>. </a:t>
          </a:r>
        </a:p>
      </dgm:t>
    </dgm:pt>
    <dgm:pt modelId="{A99462F7-E212-4C7F-A6FA-877541880BE5}" type="parTrans" cxnId="{74F68AB8-7C9C-4CEF-9F70-979547E6C931}">
      <dgm:prSet/>
      <dgm:spPr/>
      <dgm:t>
        <a:bodyPr/>
        <a:lstStyle/>
        <a:p>
          <a:endParaRPr lang="en-US"/>
        </a:p>
      </dgm:t>
    </dgm:pt>
    <dgm:pt modelId="{76D4F73F-C9C2-4BE5-9147-7CBD72BC0C2A}" type="sibTrans" cxnId="{74F68AB8-7C9C-4CEF-9F70-979547E6C931}">
      <dgm:prSet/>
      <dgm:spPr/>
      <dgm:t>
        <a:bodyPr/>
        <a:lstStyle/>
        <a:p>
          <a:endParaRPr lang="en-US"/>
        </a:p>
      </dgm:t>
    </dgm:pt>
    <dgm:pt modelId="{4ABB0206-7BDD-40C8-93CD-F4E81C687969}">
      <dgm:prSet custT="1"/>
      <dgm:spPr/>
      <dgm:t>
        <a:bodyPr/>
        <a:lstStyle/>
        <a:p>
          <a:pPr>
            <a:lnSpc>
              <a:spcPct val="100000"/>
            </a:lnSpc>
          </a:pPr>
          <a:r>
            <a:rPr lang="hr-HR" sz="1400" b="1" i="1" dirty="0">
              <a:solidFill>
                <a:srgbClr val="FFC000"/>
              </a:solidFill>
              <a:effectLst>
                <a:outerShdw blurRad="38100" dist="38100" dir="2700000" algn="tl">
                  <a:srgbClr val="000000">
                    <a:alpha val="43137"/>
                  </a:srgbClr>
                </a:outerShdw>
              </a:effectLst>
            </a:rPr>
            <a:t>No </a:t>
          </a:r>
          <a:r>
            <a:rPr lang="en-US" sz="1400" b="1" i="1" dirty="0">
              <a:solidFill>
                <a:srgbClr val="FFC000"/>
              </a:solidFill>
              <a:effectLst>
                <a:outerShdw blurRad="38100" dist="38100" dir="2700000" algn="tl">
                  <a:srgbClr val="000000">
                    <a:alpha val="43137"/>
                  </a:srgbClr>
                </a:outerShdw>
              </a:effectLst>
            </a:rPr>
            <a:t>edema</a:t>
          </a:r>
          <a:r>
            <a:rPr lang="hr-HR" sz="1400" b="1" i="1" dirty="0">
              <a:solidFill>
                <a:srgbClr val="FFC000"/>
              </a:solidFill>
              <a:effectLst>
                <a:outerShdw blurRad="38100" dist="38100" dir="2700000" algn="tl">
                  <a:srgbClr val="000000">
                    <a:alpha val="43137"/>
                  </a:srgbClr>
                </a:outerShdw>
              </a:effectLst>
            </a:rPr>
            <a:t> present</a:t>
          </a:r>
          <a:r>
            <a:rPr lang="hr-HR" sz="1100" dirty="0"/>
            <a:t>.</a:t>
          </a:r>
          <a:endParaRPr lang="en-US" sz="1100" dirty="0"/>
        </a:p>
      </dgm:t>
    </dgm:pt>
    <dgm:pt modelId="{FD20281E-AC1E-4295-AE2B-1512D61973F3}" type="parTrans" cxnId="{B0EA543B-4EDA-4E1A-94D2-B5479FA50AFF}">
      <dgm:prSet/>
      <dgm:spPr/>
      <dgm:t>
        <a:bodyPr/>
        <a:lstStyle/>
        <a:p>
          <a:endParaRPr lang="en-US"/>
        </a:p>
      </dgm:t>
    </dgm:pt>
    <dgm:pt modelId="{A4CF734E-BA5F-419B-A71F-28DBAE50D7D2}" type="sibTrans" cxnId="{B0EA543B-4EDA-4E1A-94D2-B5479FA50AFF}">
      <dgm:prSet/>
      <dgm:spPr/>
      <dgm:t>
        <a:bodyPr/>
        <a:lstStyle/>
        <a:p>
          <a:endParaRPr lang="en-US"/>
        </a:p>
      </dgm:t>
    </dgm:pt>
    <dgm:pt modelId="{8C3892A0-2AB9-4886-B88E-D742CDF9648C}" type="pres">
      <dgm:prSet presAssocID="{3D7F5FEB-918E-42B2-9ADF-E820D537AFF2}" presName="root" presStyleCnt="0">
        <dgm:presLayoutVars>
          <dgm:dir/>
          <dgm:resizeHandles val="exact"/>
        </dgm:presLayoutVars>
      </dgm:prSet>
      <dgm:spPr/>
    </dgm:pt>
    <dgm:pt modelId="{B75F29AC-FDDC-4428-903C-0ECB0F482619}" type="pres">
      <dgm:prSet presAssocID="{C8E3E24D-F3F6-41A2-AD34-753547293FEB}" presName="compNode" presStyleCnt="0"/>
      <dgm:spPr/>
    </dgm:pt>
    <dgm:pt modelId="{87238429-D686-4E10-8DFC-4895CDC737C9}" type="pres">
      <dgm:prSet presAssocID="{C8E3E24D-F3F6-41A2-AD34-753547293FEB}" presName="bgRect" presStyleLbl="bgShp" presStyleIdx="0" presStyleCnt="2"/>
      <dgm:spPr/>
    </dgm:pt>
    <dgm:pt modelId="{25607F83-C73C-49C9-A37E-F6F724286D5D}" type="pres">
      <dgm:prSet presAssocID="{C8E3E24D-F3F6-41A2-AD34-753547293FE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EDDEC181-0DD3-4ED2-B228-B60E83083588}" type="pres">
      <dgm:prSet presAssocID="{C8E3E24D-F3F6-41A2-AD34-753547293FEB}" presName="spaceRect" presStyleCnt="0"/>
      <dgm:spPr/>
    </dgm:pt>
    <dgm:pt modelId="{B2C88A7D-46FF-404E-BB39-3416D5CDC5E9}" type="pres">
      <dgm:prSet presAssocID="{C8E3E24D-F3F6-41A2-AD34-753547293FEB}" presName="parTx" presStyleLbl="revTx" presStyleIdx="0" presStyleCnt="3">
        <dgm:presLayoutVars>
          <dgm:chMax val="0"/>
          <dgm:chPref val="0"/>
        </dgm:presLayoutVars>
      </dgm:prSet>
      <dgm:spPr/>
    </dgm:pt>
    <dgm:pt modelId="{64051034-ED9A-4361-BE2E-B364225227FA}" type="pres">
      <dgm:prSet presAssocID="{89179999-2D10-40BB-B5C6-F011A889F45E}" presName="sibTrans" presStyleCnt="0"/>
      <dgm:spPr/>
    </dgm:pt>
    <dgm:pt modelId="{CEB398DE-C904-4478-8527-A9018269B9D1}" type="pres">
      <dgm:prSet presAssocID="{3DEC8F9A-2B2F-4EBF-B131-5BA594DFD4D7}" presName="compNode" presStyleCnt="0"/>
      <dgm:spPr/>
    </dgm:pt>
    <dgm:pt modelId="{D135BA3D-DFCF-419A-8C70-5388728BECE5}" type="pres">
      <dgm:prSet presAssocID="{3DEC8F9A-2B2F-4EBF-B131-5BA594DFD4D7}" presName="bgRect" presStyleLbl="bgShp" presStyleIdx="1" presStyleCnt="2"/>
      <dgm:spPr/>
    </dgm:pt>
    <dgm:pt modelId="{87D60393-C2D2-47AA-9604-88DD4B2CD123}" type="pres">
      <dgm:prSet presAssocID="{3DEC8F9A-2B2F-4EBF-B131-5BA594DFD4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FEA8A75C-B59E-4EC4-9D6C-BAF04F690D5D}" type="pres">
      <dgm:prSet presAssocID="{3DEC8F9A-2B2F-4EBF-B131-5BA594DFD4D7}" presName="spaceRect" presStyleCnt="0"/>
      <dgm:spPr/>
    </dgm:pt>
    <dgm:pt modelId="{5E41CE26-9987-4012-AB35-4CA31C8F741B}" type="pres">
      <dgm:prSet presAssocID="{3DEC8F9A-2B2F-4EBF-B131-5BA594DFD4D7}" presName="parTx" presStyleLbl="revTx" presStyleIdx="1" presStyleCnt="3">
        <dgm:presLayoutVars>
          <dgm:chMax val="0"/>
          <dgm:chPref val="0"/>
        </dgm:presLayoutVars>
      </dgm:prSet>
      <dgm:spPr/>
    </dgm:pt>
    <dgm:pt modelId="{089E7A76-4700-4EDD-A700-C05E4FB8D67A}" type="pres">
      <dgm:prSet presAssocID="{3DEC8F9A-2B2F-4EBF-B131-5BA594DFD4D7}" presName="desTx" presStyleLbl="revTx" presStyleIdx="2" presStyleCnt="3">
        <dgm:presLayoutVars/>
      </dgm:prSet>
      <dgm:spPr/>
    </dgm:pt>
  </dgm:ptLst>
  <dgm:cxnLst>
    <dgm:cxn modelId="{41A52104-6308-414E-B326-78A87809CB1F}" type="presOf" srcId="{3DEC8F9A-2B2F-4EBF-B131-5BA594DFD4D7}" destId="{5E41CE26-9987-4012-AB35-4CA31C8F741B}" srcOrd="0" destOrd="0" presId="urn:microsoft.com/office/officeart/2018/2/layout/IconVerticalSolidList"/>
    <dgm:cxn modelId="{E5D19C14-092D-4915-9BD5-247468325AA2}" type="presOf" srcId="{3D7F5FEB-918E-42B2-9ADF-E820D537AFF2}" destId="{8C3892A0-2AB9-4886-B88E-D742CDF9648C}" srcOrd="0" destOrd="0" presId="urn:microsoft.com/office/officeart/2018/2/layout/IconVerticalSolidList"/>
    <dgm:cxn modelId="{B0EA543B-4EDA-4E1A-94D2-B5479FA50AFF}" srcId="{3DEC8F9A-2B2F-4EBF-B131-5BA594DFD4D7}" destId="{4ABB0206-7BDD-40C8-93CD-F4E81C687969}" srcOrd="0" destOrd="0" parTransId="{FD20281E-AC1E-4295-AE2B-1512D61973F3}" sibTransId="{A4CF734E-BA5F-419B-A71F-28DBAE50D7D2}"/>
    <dgm:cxn modelId="{BAE0257C-CD8C-481A-93BD-CA8F4F574566}" type="presOf" srcId="{C8E3E24D-F3F6-41A2-AD34-753547293FEB}" destId="{B2C88A7D-46FF-404E-BB39-3416D5CDC5E9}" srcOrd="0" destOrd="0" presId="urn:microsoft.com/office/officeart/2018/2/layout/IconVerticalSolidList"/>
    <dgm:cxn modelId="{AD597D81-0D23-42B1-899B-217137B71E07}" srcId="{3D7F5FEB-918E-42B2-9ADF-E820D537AFF2}" destId="{C8E3E24D-F3F6-41A2-AD34-753547293FEB}" srcOrd="0" destOrd="0" parTransId="{8D70F811-F382-4CD6-8E75-B1CEE5557BA6}" sibTransId="{89179999-2D10-40BB-B5C6-F011A889F45E}"/>
    <dgm:cxn modelId="{BBDEEBA3-6DD1-44BF-8CE4-5D7D812F8247}" type="presOf" srcId="{4ABB0206-7BDD-40C8-93CD-F4E81C687969}" destId="{089E7A76-4700-4EDD-A700-C05E4FB8D67A}" srcOrd="0" destOrd="0" presId="urn:microsoft.com/office/officeart/2018/2/layout/IconVerticalSolidList"/>
    <dgm:cxn modelId="{74F68AB8-7C9C-4CEF-9F70-979547E6C931}" srcId="{3D7F5FEB-918E-42B2-9ADF-E820D537AFF2}" destId="{3DEC8F9A-2B2F-4EBF-B131-5BA594DFD4D7}" srcOrd="1" destOrd="0" parTransId="{A99462F7-E212-4C7F-A6FA-877541880BE5}" sibTransId="{76D4F73F-C9C2-4BE5-9147-7CBD72BC0C2A}"/>
    <dgm:cxn modelId="{299FB24A-51BA-4131-BF95-AE9F104A5536}" type="presParOf" srcId="{8C3892A0-2AB9-4886-B88E-D742CDF9648C}" destId="{B75F29AC-FDDC-4428-903C-0ECB0F482619}" srcOrd="0" destOrd="0" presId="urn:microsoft.com/office/officeart/2018/2/layout/IconVerticalSolidList"/>
    <dgm:cxn modelId="{45DC0CEA-43EC-4951-AB80-D2018BA476C9}" type="presParOf" srcId="{B75F29AC-FDDC-4428-903C-0ECB0F482619}" destId="{87238429-D686-4E10-8DFC-4895CDC737C9}" srcOrd="0" destOrd="0" presId="urn:microsoft.com/office/officeart/2018/2/layout/IconVerticalSolidList"/>
    <dgm:cxn modelId="{2DC578B4-14C1-4080-BE63-E3EC018EF2AD}" type="presParOf" srcId="{B75F29AC-FDDC-4428-903C-0ECB0F482619}" destId="{25607F83-C73C-49C9-A37E-F6F724286D5D}" srcOrd="1" destOrd="0" presId="urn:microsoft.com/office/officeart/2018/2/layout/IconVerticalSolidList"/>
    <dgm:cxn modelId="{A3651214-C811-4075-A91A-069E906DA7B6}" type="presParOf" srcId="{B75F29AC-FDDC-4428-903C-0ECB0F482619}" destId="{EDDEC181-0DD3-4ED2-B228-B60E83083588}" srcOrd="2" destOrd="0" presId="urn:microsoft.com/office/officeart/2018/2/layout/IconVerticalSolidList"/>
    <dgm:cxn modelId="{04E1E9A1-F3BC-46B5-83D3-0233753316E8}" type="presParOf" srcId="{B75F29AC-FDDC-4428-903C-0ECB0F482619}" destId="{B2C88A7D-46FF-404E-BB39-3416D5CDC5E9}" srcOrd="3" destOrd="0" presId="urn:microsoft.com/office/officeart/2018/2/layout/IconVerticalSolidList"/>
    <dgm:cxn modelId="{338260F8-B836-42A5-895D-F63D1FF2458B}" type="presParOf" srcId="{8C3892A0-2AB9-4886-B88E-D742CDF9648C}" destId="{64051034-ED9A-4361-BE2E-B364225227FA}" srcOrd="1" destOrd="0" presId="urn:microsoft.com/office/officeart/2018/2/layout/IconVerticalSolidList"/>
    <dgm:cxn modelId="{1EC0B351-9114-4DAA-BD74-BE6CEA154DFC}" type="presParOf" srcId="{8C3892A0-2AB9-4886-B88E-D742CDF9648C}" destId="{CEB398DE-C904-4478-8527-A9018269B9D1}" srcOrd="2" destOrd="0" presId="urn:microsoft.com/office/officeart/2018/2/layout/IconVerticalSolidList"/>
    <dgm:cxn modelId="{4D6DC858-2F3D-4BA4-8927-C1A1718BB80D}" type="presParOf" srcId="{CEB398DE-C904-4478-8527-A9018269B9D1}" destId="{D135BA3D-DFCF-419A-8C70-5388728BECE5}" srcOrd="0" destOrd="0" presId="urn:microsoft.com/office/officeart/2018/2/layout/IconVerticalSolidList"/>
    <dgm:cxn modelId="{00F9895F-FF02-4BF1-AEDA-B28E2140802A}" type="presParOf" srcId="{CEB398DE-C904-4478-8527-A9018269B9D1}" destId="{87D60393-C2D2-47AA-9604-88DD4B2CD123}" srcOrd="1" destOrd="0" presId="urn:microsoft.com/office/officeart/2018/2/layout/IconVerticalSolidList"/>
    <dgm:cxn modelId="{F7795C99-C45B-40EE-B889-6A3C6F9A11D7}" type="presParOf" srcId="{CEB398DE-C904-4478-8527-A9018269B9D1}" destId="{FEA8A75C-B59E-4EC4-9D6C-BAF04F690D5D}" srcOrd="2" destOrd="0" presId="urn:microsoft.com/office/officeart/2018/2/layout/IconVerticalSolidList"/>
    <dgm:cxn modelId="{AF360136-A07C-4E1B-A4CF-0E7894AAF3B3}" type="presParOf" srcId="{CEB398DE-C904-4478-8527-A9018269B9D1}" destId="{5E41CE26-9987-4012-AB35-4CA31C8F741B}" srcOrd="3" destOrd="0" presId="urn:microsoft.com/office/officeart/2018/2/layout/IconVerticalSolidList"/>
    <dgm:cxn modelId="{884A360C-BF76-436E-A648-14BCEADB6D4A}" type="presParOf" srcId="{CEB398DE-C904-4478-8527-A9018269B9D1}" destId="{089E7A76-4700-4EDD-A700-C05E4FB8D67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379DB-80B6-42F2-B1AC-A500098C1CFE}">
      <dsp:nvSpPr>
        <dsp:cNvPr id="0" name=""/>
        <dsp:cNvSpPr/>
      </dsp:nvSpPr>
      <dsp:spPr>
        <a:xfrm>
          <a:off x="3231" y="240799"/>
          <a:ext cx="2563601" cy="153816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t>Diabetic, insulin treated</a:t>
          </a:r>
          <a:endParaRPr lang="en-US" sz="2200" kern="1200"/>
        </a:p>
      </dsp:txBody>
      <dsp:txXfrm>
        <a:off x="3231" y="240799"/>
        <a:ext cx="2563601" cy="1538160"/>
      </dsp:txXfrm>
    </dsp:sp>
    <dsp:sp modelId="{1E3E5982-F915-4E07-AA8F-6E1D96737589}">
      <dsp:nvSpPr>
        <dsp:cNvPr id="0" name=""/>
        <dsp:cNvSpPr/>
      </dsp:nvSpPr>
      <dsp:spPr>
        <a:xfrm>
          <a:off x="2823193" y="240799"/>
          <a:ext cx="2563601" cy="1538160"/>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t>2006 myocardial infarction + PCI LAD</a:t>
          </a:r>
          <a:endParaRPr lang="en-US" sz="2200" kern="1200"/>
        </a:p>
      </dsp:txBody>
      <dsp:txXfrm>
        <a:off x="2823193" y="240799"/>
        <a:ext cx="2563601" cy="1538160"/>
      </dsp:txXfrm>
    </dsp:sp>
    <dsp:sp modelId="{90FDC81A-C634-4C8C-97B2-9DF1BE458EDF}">
      <dsp:nvSpPr>
        <dsp:cNvPr id="0" name=""/>
        <dsp:cNvSpPr/>
      </dsp:nvSpPr>
      <dsp:spPr>
        <a:xfrm>
          <a:off x="5643155" y="240799"/>
          <a:ext cx="2563601" cy="1538160"/>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t>2009 PCI LAD, LCx and RCA</a:t>
          </a:r>
          <a:endParaRPr lang="en-US" sz="2200" kern="1200"/>
        </a:p>
      </dsp:txBody>
      <dsp:txXfrm>
        <a:off x="5643155" y="240799"/>
        <a:ext cx="2563601" cy="1538160"/>
      </dsp:txXfrm>
    </dsp:sp>
    <dsp:sp modelId="{59C4FFD7-760B-4840-A6C4-77256444C2F9}">
      <dsp:nvSpPr>
        <dsp:cNvPr id="0" name=""/>
        <dsp:cNvSpPr/>
      </dsp:nvSpPr>
      <dsp:spPr>
        <a:xfrm>
          <a:off x="8463116" y="240799"/>
          <a:ext cx="2563601" cy="1538160"/>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t>9/2011 partial right nephrectomy due to renal cell carcinoma + Double J</a:t>
          </a:r>
          <a:endParaRPr lang="en-US" sz="2200" kern="1200"/>
        </a:p>
      </dsp:txBody>
      <dsp:txXfrm>
        <a:off x="8463116" y="240799"/>
        <a:ext cx="2563601" cy="1538160"/>
      </dsp:txXfrm>
    </dsp:sp>
    <dsp:sp modelId="{3F7A1093-49AD-435F-8B8A-BCC6BA1F839B}">
      <dsp:nvSpPr>
        <dsp:cNvPr id="0" name=""/>
        <dsp:cNvSpPr/>
      </dsp:nvSpPr>
      <dsp:spPr>
        <a:xfrm>
          <a:off x="1413212" y="2035320"/>
          <a:ext cx="2563601" cy="1538160"/>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t>12/2017 urosepsis + cardiac arrest with successful resuscitation</a:t>
          </a:r>
          <a:endParaRPr lang="en-US" sz="2200" kern="1200"/>
        </a:p>
      </dsp:txBody>
      <dsp:txXfrm>
        <a:off x="1413212" y="2035320"/>
        <a:ext cx="2563601" cy="1538160"/>
      </dsp:txXfrm>
    </dsp:sp>
    <dsp:sp modelId="{5553A485-5CD8-434C-9D2F-41E7249A2646}">
      <dsp:nvSpPr>
        <dsp:cNvPr id="0" name=""/>
        <dsp:cNvSpPr/>
      </dsp:nvSpPr>
      <dsp:spPr>
        <a:xfrm>
          <a:off x="4233174" y="2035320"/>
          <a:ext cx="2563601" cy="153816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t>01/2018 PCI LAD</a:t>
          </a:r>
          <a:endParaRPr lang="en-US" sz="2200" kern="1200"/>
        </a:p>
      </dsp:txBody>
      <dsp:txXfrm>
        <a:off x="4233174" y="2035320"/>
        <a:ext cx="2563601" cy="1538160"/>
      </dsp:txXfrm>
    </dsp:sp>
    <dsp:sp modelId="{B55CF0EF-F24B-4A92-9399-E0A99B63F924}">
      <dsp:nvSpPr>
        <dsp:cNvPr id="0" name=""/>
        <dsp:cNvSpPr/>
      </dsp:nvSpPr>
      <dsp:spPr>
        <a:xfrm>
          <a:off x="7053135" y="2035320"/>
          <a:ext cx="2563601" cy="1538160"/>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t>05/2018 PCI LAD and RCA</a:t>
          </a:r>
          <a:endParaRPr lang="en-US" sz="2200" kern="1200"/>
        </a:p>
      </dsp:txBody>
      <dsp:txXfrm>
        <a:off x="7053135" y="2035320"/>
        <a:ext cx="2563601" cy="1538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38429-D686-4E10-8DFC-4895CDC737C9}">
      <dsp:nvSpPr>
        <dsp:cNvPr id="0" name=""/>
        <dsp:cNvSpPr/>
      </dsp:nvSpPr>
      <dsp:spPr>
        <a:xfrm>
          <a:off x="0" y="765196"/>
          <a:ext cx="7012370" cy="14126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607F83-C73C-49C9-A37E-F6F724286D5D}">
      <dsp:nvSpPr>
        <dsp:cNvPr id="0" name=""/>
        <dsp:cNvSpPr/>
      </dsp:nvSpPr>
      <dsp:spPr>
        <a:xfrm>
          <a:off x="427332" y="1083046"/>
          <a:ext cx="776968" cy="7769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C88A7D-46FF-404E-BB39-3416D5CDC5E9}">
      <dsp:nvSpPr>
        <dsp:cNvPr id="0" name=""/>
        <dsp:cNvSpPr/>
      </dsp:nvSpPr>
      <dsp:spPr>
        <a:xfrm>
          <a:off x="1631633" y="765196"/>
          <a:ext cx="5380736" cy="141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08" tIns="149508" rIns="149508" bIns="149508" numCol="1" spcCol="1270" anchor="ctr" anchorCtr="0">
          <a:noAutofit/>
        </a:bodyPr>
        <a:lstStyle/>
        <a:p>
          <a:pPr marL="0" lvl="0" indent="0" algn="l" defTabSz="622300">
            <a:lnSpc>
              <a:spcPct val="100000"/>
            </a:lnSpc>
            <a:spcBef>
              <a:spcPct val="0"/>
            </a:spcBef>
            <a:spcAft>
              <a:spcPct val="35000"/>
            </a:spcAft>
            <a:buNone/>
          </a:pPr>
          <a:r>
            <a:rPr lang="hr-HR" sz="1400" kern="1200" dirty="0"/>
            <a:t>15.9.2021. cardiology examination: The patient</a:t>
          </a:r>
          <a:r>
            <a:rPr lang="en-US" sz="1400" kern="1200" dirty="0"/>
            <a:t> feels good. </a:t>
          </a:r>
          <a:r>
            <a:rPr lang="en-US" sz="1400" b="1" i="1" kern="1200" dirty="0">
              <a:effectLst>
                <a:outerShdw blurRad="38100" dist="38100" dir="2700000" algn="tl">
                  <a:srgbClr val="000000">
                    <a:alpha val="43137"/>
                  </a:srgbClr>
                </a:outerShdw>
              </a:effectLst>
            </a:rPr>
            <a:t>Since being treated with </a:t>
          </a:r>
          <a:r>
            <a:rPr lang="en-US" sz="1400" b="1" i="1" kern="1200" dirty="0">
              <a:solidFill>
                <a:srgbClr val="FFC000"/>
              </a:solidFill>
              <a:effectLst>
                <a:outerShdw blurRad="38100" dist="38100" dir="2700000" algn="tl">
                  <a:srgbClr val="000000">
                    <a:alpha val="43137"/>
                  </a:srgbClr>
                </a:outerShdw>
              </a:effectLst>
            </a:rPr>
            <a:t>peritoneal </a:t>
          </a:r>
          <a:r>
            <a:rPr lang="hr-HR" sz="1400" b="1" i="1" kern="1200" dirty="0">
              <a:solidFill>
                <a:srgbClr val="FFC000"/>
              </a:solidFill>
              <a:effectLst>
                <a:outerShdw blurRad="38100" dist="38100" dir="2700000" algn="tl">
                  <a:srgbClr val="000000">
                    <a:alpha val="43137"/>
                  </a:srgbClr>
                </a:outerShdw>
              </a:effectLst>
            </a:rPr>
            <a:t>ultrafiltration </a:t>
          </a:r>
          <a:r>
            <a:rPr lang="en-US" sz="1400" b="1" i="1" kern="1200" dirty="0">
              <a:effectLst>
                <a:outerShdw blurRad="38100" dist="38100" dir="2700000" algn="tl">
                  <a:srgbClr val="000000">
                    <a:alpha val="43137"/>
                  </a:srgbClr>
                </a:outerShdw>
              </a:effectLst>
            </a:rPr>
            <a:t>there are </a:t>
          </a:r>
          <a:r>
            <a:rPr lang="en-US" sz="1400" b="1" i="1" kern="1200" dirty="0">
              <a:solidFill>
                <a:srgbClr val="FFC000"/>
              </a:solidFill>
              <a:effectLst>
                <a:outerShdw blurRad="38100" dist="38100" dir="2700000" algn="tl">
                  <a:srgbClr val="000000">
                    <a:alpha val="43137"/>
                  </a:srgbClr>
                </a:outerShdw>
              </a:effectLst>
            </a:rPr>
            <a:t>no symptoms of heart failure</a:t>
          </a:r>
          <a:r>
            <a:rPr lang="en-US" sz="1400" b="1" i="1" kern="1200" dirty="0"/>
            <a:t>.</a:t>
          </a:r>
          <a:endParaRPr lang="en-US" sz="1400" kern="1200" dirty="0"/>
        </a:p>
      </dsp:txBody>
      <dsp:txXfrm>
        <a:off x="1631633" y="765196"/>
        <a:ext cx="5380736" cy="1412669"/>
      </dsp:txXfrm>
    </dsp:sp>
    <dsp:sp modelId="{D135BA3D-DFCF-419A-8C70-5388728BECE5}">
      <dsp:nvSpPr>
        <dsp:cNvPr id="0" name=""/>
        <dsp:cNvSpPr/>
      </dsp:nvSpPr>
      <dsp:spPr>
        <a:xfrm>
          <a:off x="0" y="2531033"/>
          <a:ext cx="7012370" cy="14126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D60393-C2D2-47AA-9604-88DD4B2CD123}">
      <dsp:nvSpPr>
        <dsp:cNvPr id="0" name=""/>
        <dsp:cNvSpPr/>
      </dsp:nvSpPr>
      <dsp:spPr>
        <a:xfrm>
          <a:off x="427332" y="2848883"/>
          <a:ext cx="776968" cy="7769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41CE26-9987-4012-AB35-4CA31C8F741B}">
      <dsp:nvSpPr>
        <dsp:cNvPr id="0" name=""/>
        <dsp:cNvSpPr/>
      </dsp:nvSpPr>
      <dsp:spPr>
        <a:xfrm>
          <a:off x="1631633" y="2531033"/>
          <a:ext cx="3155566" cy="141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08" tIns="149508" rIns="149508" bIns="149508" numCol="1" spcCol="1270" anchor="ctr" anchorCtr="0">
          <a:noAutofit/>
        </a:bodyPr>
        <a:lstStyle/>
        <a:p>
          <a:pPr marL="0" lvl="0" indent="0" algn="l" defTabSz="622300">
            <a:lnSpc>
              <a:spcPct val="100000"/>
            </a:lnSpc>
            <a:spcBef>
              <a:spcPct val="0"/>
            </a:spcBef>
            <a:spcAft>
              <a:spcPct val="35000"/>
            </a:spcAft>
            <a:buNone/>
          </a:pPr>
          <a:r>
            <a:rPr lang="hr-HR" sz="1400" kern="1200" dirty="0"/>
            <a:t>Clinical status:</a:t>
          </a:r>
          <a:r>
            <a:rPr lang="en-US" sz="1400" kern="1200" dirty="0"/>
            <a:t> </a:t>
          </a:r>
          <a:r>
            <a:rPr lang="hr-HR" sz="1400" kern="1200" dirty="0"/>
            <a:t>BP </a:t>
          </a:r>
          <a:r>
            <a:rPr lang="en-US" sz="1400" kern="1200" dirty="0"/>
            <a:t>155/</a:t>
          </a:r>
          <a:r>
            <a:rPr lang="hr-HR" sz="1400" kern="1200" dirty="0"/>
            <a:t>9</a:t>
          </a:r>
          <a:r>
            <a:rPr lang="en-US" sz="1400" kern="1200" dirty="0"/>
            <a:t>0 mmHg.  The action of the heart is arrhythmic, the tones are clear, </a:t>
          </a:r>
          <a:r>
            <a:rPr lang="hr-HR" sz="1400" kern="1200" dirty="0"/>
            <a:t>no heart murmurs,  a</a:t>
          </a:r>
          <a:r>
            <a:rPr lang="en-US" sz="1400" kern="1200" dirty="0" err="1"/>
            <a:t>uscultatory</a:t>
          </a:r>
          <a:r>
            <a:rPr lang="en-US" sz="1400" kern="1200" dirty="0"/>
            <a:t> bilateral </a:t>
          </a:r>
          <a:r>
            <a:rPr lang="en-US" sz="1400" b="1" i="1" kern="1200" dirty="0"/>
            <a:t>normal respiratory murmur</a:t>
          </a:r>
          <a:r>
            <a:rPr lang="en-US" sz="1400" kern="1200" dirty="0"/>
            <a:t>. </a:t>
          </a:r>
        </a:p>
      </dsp:txBody>
      <dsp:txXfrm>
        <a:off x="1631633" y="2531033"/>
        <a:ext cx="3155566" cy="1412669"/>
      </dsp:txXfrm>
    </dsp:sp>
    <dsp:sp modelId="{089E7A76-4700-4EDD-A700-C05E4FB8D67A}">
      <dsp:nvSpPr>
        <dsp:cNvPr id="0" name=""/>
        <dsp:cNvSpPr/>
      </dsp:nvSpPr>
      <dsp:spPr>
        <a:xfrm>
          <a:off x="4787200" y="2531033"/>
          <a:ext cx="2225169" cy="141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08" tIns="149508" rIns="149508" bIns="149508" numCol="1" spcCol="1270" anchor="ctr" anchorCtr="0">
          <a:noAutofit/>
        </a:bodyPr>
        <a:lstStyle/>
        <a:p>
          <a:pPr marL="0" lvl="0" indent="0" algn="l" defTabSz="622300">
            <a:lnSpc>
              <a:spcPct val="100000"/>
            </a:lnSpc>
            <a:spcBef>
              <a:spcPct val="0"/>
            </a:spcBef>
            <a:spcAft>
              <a:spcPct val="35000"/>
            </a:spcAft>
            <a:buNone/>
          </a:pPr>
          <a:r>
            <a:rPr lang="hr-HR" sz="1400" b="1" i="1" kern="1200" dirty="0">
              <a:solidFill>
                <a:srgbClr val="FFC000"/>
              </a:solidFill>
              <a:effectLst>
                <a:outerShdw blurRad="38100" dist="38100" dir="2700000" algn="tl">
                  <a:srgbClr val="000000">
                    <a:alpha val="43137"/>
                  </a:srgbClr>
                </a:outerShdw>
              </a:effectLst>
            </a:rPr>
            <a:t>No </a:t>
          </a:r>
          <a:r>
            <a:rPr lang="en-US" sz="1400" b="1" i="1" kern="1200" dirty="0">
              <a:solidFill>
                <a:srgbClr val="FFC000"/>
              </a:solidFill>
              <a:effectLst>
                <a:outerShdw blurRad="38100" dist="38100" dir="2700000" algn="tl">
                  <a:srgbClr val="000000">
                    <a:alpha val="43137"/>
                  </a:srgbClr>
                </a:outerShdw>
              </a:effectLst>
            </a:rPr>
            <a:t>edema</a:t>
          </a:r>
          <a:r>
            <a:rPr lang="hr-HR" sz="1400" b="1" i="1" kern="1200" dirty="0">
              <a:solidFill>
                <a:srgbClr val="FFC000"/>
              </a:solidFill>
              <a:effectLst>
                <a:outerShdw blurRad="38100" dist="38100" dir="2700000" algn="tl">
                  <a:srgbClr val="000000">
                    <a:alpha val="43137"/>
                  </a:srgbClr>
                </a:outerShdw>
              </a:effectLst>
            </a:rPr>
            <a:t> present</a:t>
          </a:r>
          <a:r>
            <a:rPr lang="hr-HR" sz="1100" kern="1200" dirty="0"/>
            <a:t>.</a:t>
          </a:r>
          <a:endParaRPr lang="en-US" sz="1100" kern="1200" dirty="0"/>
        </a:p>
      </dsp:txBody>
      <dsp:txXfrm>
        <a:off x="4787200" y="2531033"/>
        <a:ext cx="2225169" cy="14126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C8F81-87D1-4B7D-BCDD-C2011BEC2ACD}" type="datetimeFigureOut">
              <a:rPr lang="hr-HR" smtClean="0"/>
              <a:t>18.10.2023.</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9C847-942F-41F7-A6BD-F0960D3D7192}" type="slidenum">
              <a:rPr lang="hr-HR" smtClean="0"/>
              <a:t>‹#›</a:t>
            </a:fld>
            <a:endParaRPr lang="hr-HR"/>
          </a:p>
        </p:txBody>
      </p:sp>
    </p:spTree>
    <p:extLst>
      <p:ext uri="{BB962C8B-B14F-4D97-AF65-F5344CB8AC3E}">
        <p14:creationId xmlns:p14="http://schemas.microsoft.com/office/powerpoint/2010/main" val="3170727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EB180-E29F-BB92-BD26-40E5C6F14525}"/>
              </a:ext>
            </a:extLst>
          </p:cNvPr>
          <p:cNvSpPr>
            <a:spLocks noGrp="1" noRot="1" noChangeAspect="1"/>
          </p:cNvSpPr>
          <p:nvPr>
            <p:ph type="sldImg"/>
          </p:nvPr>
        </p:nvSpPr>
        <p:spPr>
          <a:xfrm>
            <a:off x="382584" y="685800"/>
            <a:ext cx="6094411" cy="3429000"/>
          </a:xfrm>
        </p:spPr>
      </p:sp>
      <p:sp>
        <p:nvSpPr>
          <p:cNvPr id="3" name="Notes Placeholder 2">
            <a:extLst>
              <a:ext uri="{FF2B5EF4-FFF2-40B4-BE49-F238E27FC236}">
                <a16:creationId xmlns:a16="http://schemas.microsoft.com/office/drawing/2014/main" id="{05C9CC53-89D7-65A0-0D17-74180925A2B7}"/>
              </a:ext>
            </a:extLst>
          </p:cNvPr>
          <p:cNvSpPr txBox="1">
            <a:spLocks noGrp="1"/>
          </p:cNvSpPr>
          <p:nvPr>
            <p:ph type="body" sz="quarter" idx="1"/>
          </p:nvPr>
        </p:nvSpPr>
        <p:spPr/>
        <p:txBody>
          <a:bodyPr lIns="89135" tIns="44567" rIns="89135" bIns="44567"/>
          <a:lstStyle/>
          <a:p>
            <a:pPr lvl="0">
              <a:spcAft>
                <a:spcPts val="290"/>
              </a:spcAft>
            </a:pPr>
            <a:r>
              <a:rPr lang="en-GB" sz="1000" b="1"/>
              <a:t>HF is a complex clinical syndrome</a:t>
            </a:r>
          </a:p>
          <a:p>
            <a:pPr lvl="0">
              <a:spcAft>
                <a:spcPts val="290"/>
              </a:spcAft>
            </a:pPr>
            <a:r>
              <a:rPr lang="en-GB" sz="1000"/>
              <a:t>Heart failure (HF) is a complex clinical syndrome that can result from any structural or functional cardiac disorder that impairs the ability of the ventricle to fill with or eject blood. The clinical syndrome of HF may result from disorders of the pericardium, myocardium, endocardium, or great vessels, but the majority of patients with HF have symptoms due to an impairment of left ventricular (LV) myocardial function. HF is not equivalent to cardiomyopathy or to LV dysfunction; these terms describe possible structural or functional reasons for the development of HF.</a:t>
            </a:r>
          </a:p>
          <a:p>
            <a:pPr lvl="0">
              <a:spcAft>
                <a:spcPts val="290"/>
              </a:spcAft>
            </a:pPr>
            <a:r>
              <a:rPr lang="en-GB" sz="1000"/>
              <a:t>The cardinal manifestations of HF are dyspnea and fatigue, which may limit exercise capacity, and fluid retention, leading to pulmonary congestion and peripheral edema. Both abnormalities can impair the functional capacity and quality of life of affected individuals, but they do not necessarily dominate the clinical picture at the same time. Some patients have limited exercise capacity, but little evidence of fluid retention, whereas others complain primarily of edema and report few symptoms of dyspnea or fatigue.</a:t>
            </a:r>
          </a:p>
          <a:p>
            <a:pPr lvl="0">
              <a:spcAft>
                <a:spcPts val="290"/>
              </a:spcAft>
            </a:pPr>
            <a:r>
              <a:rPr lang="en-GB" sz="1000" b="1"/>
              <a:t>Abbreviations</a:t>
            </a:r>
          </a:p>
          <a:p>
            <a:pPr lvl="0">
              <a:spcAft>
                <a:spcPts val="290"/>
              </a:spcAft>
            </a:pPr>
            <a:r>
              <a:rPr lang="en-GB" sz="1000"/>
              <a:t>HF=heart failure; LV=left ventricular</a:t>
            </a:r>
          </a:p>
          <a:p>
            <a:pPr lvl="0">
              <a:spcAft>
                <a:spcPts val="290"/>
              </a:spcAft>
            </a:pPr>
            <a:r>
              <a:rPr lang="en-GB" sz="1000" b="1"/>
              <a:t>Reference</a:t>
            </a:r>
          </a:p>
          <a:p>
            <a:pPr lvl="0">
              <a:spcAft>
                <a:spcPts val="290"/>
              </a:spcAft>
            </a:pPr>
            <a:r>
              <a:rPr lang="en-GB" sz="1000"/>
              <a:t>Hunt et al. J Am Coll Cardiol 2009;53:e1–90</a:t>
            </a:r>
          </a:p>
          <a:p>
            <a:pPr lvl="0">
              <a:spcAft>
                <a:spcPts val="290"/>
              </a:spcAft>
            </a:pPr>
            <a:r>
              <a:rPr lang="en-US" sz="1000" b="1"/>
              <a:t>Key communication points</a:t>
            </a:r>
          </a:p>
          <a:p>
            <a:pPr marL="222885" lvl="0" indent="-222885">
              <a:spcAft>
                <a:spcPts val="290"/>
              </a:spcAft>
              <a:buSzPct val="100000"/>
              <a:buAutoNum type="arabicPeriod"/>
            </a:pPr>
            <a:r>
              <a:rPr lang="en-US" sz="1000"/>
              <a:t>HF is a complex clinical syndrome that results from the impaired ability of the ventricle to fill with or eject blood</a:t>
            </a:r>
          </a:p>
          <a:p>
            <a:pPr marL="222885" lvl="0" indent="-222885" defTabSz="889226">
              <a:spcAft>
                <a:spcPts val="290"/>
              </a:spcAft>
              <a:buSzPct val="100000"/>
              <a:buAutoNum type="arabicPeriod"/>
            </a:pPr>
            <a:r>
              <a:rPr lang="en-GB" sz="1000"/>
              <a:t>The cardinal manifestations of HF are dyspnea, fatigue and fluid retention</a:t>
            </a:r>
          </a:p>
        </p:txBody>
      </p:sp>
      <p:sp>
        <p:nvSpPr>
          <p:cNvPr id="4" name="Slide Number Placeholder 3">
            <a:extLst>
              <a:ext uri="{FF2B5EF4-FFF2-40B4-BE49-F238E27FC236}">
                <a16:creationId xmlns:a16="http://schemas.microsoft.com/office/drawing/2014/main" id="{62203A15-47C5-28E8-898C-973BA963F44E}"/>
              </a:ext>
            </a:extLst>
          </p:cNvPr>
          <p:cNvSpPr txBox="1"/>
          <p:nvPr/>
        </p:nvSpPr>
        <p:spPr>
          <a:xfrm>
            <a:off x="3885276" y="8684824"/>
            <a:ext cx="2971095" cy="457712"/>
          </a:xfrm>
          <a:prstGeom prst="rect">
            <a:avLst/>
          </a:prstGeom>
          <a:noFill/>
          <a:ln cap="flat">
            <a:noFill/>
          </a:ln>
        </p:spPr>
        <p:txBody>
          <a:bodyPr vert="horz" wrap="square" lIns="89711" tIns="44860" rIns="89711" bIns="4486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13DC75-164C-6C44-8EA3-341E8D270787}" type="slidenum">
              <a:t>2</a:t>
            </a:fld>
            <a:endParaRPr lang="hr-HR"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95F29-AD97-736A-FDF3-E1490A849729}"/>
              </a:ext>
            </a:extLst>
          </p:cNvPr>
          <p:cNvSpPr>
            <a:spLocks noGrp="1" noRot="1" noChangeAspect="1"/>
          </p:cNvSpPr>
          <p:nvPr>
            <p:ph type="sldImg"/>
          </p:nvPr>
        </p:nvSpPr>
        <p:spPr>
          <a:xfrm>
            <a:off x="382588" y="685800"/>
            <a:ext cx="6094412" cy="3429000"/>
          </a:xfrm>
        </p:spPr>
      </p:sp>
      <p:sp>
        <p:nvSpPr>
          <p:cNvPr id="3" name="Notes Placeholder 2">
            <a:extLst>
              <a:ext uri="{FF2B5EF4-FFF2-40B4-BE49-F238E27FC236}">
                <a16:creationId xmlns:a16="http://schemas.microsoft.com/office/drawing/2014/main" id="{0E130742-E0F1-0737-D079-C157E932B050}"/>
              </a:ext>
            </a:extLst>
          </p:cNvPr>
          <p:cNvSpPr txBox="1">
            <a:spLocks noGrp="1"/>
          </p:cNvSpPr>
          <p:nvPr>
            <p:ph type="body" sz="quarter" idx="1"/>
          </p:nvPr>
        </p:nvSpPr>
        <p:spPr/>
        <p:txBody>
          <a:bodyPr lIns="89135" tIns="44567" rIns="89135" bIns="44567"/>
          <a:lstStyle/>
          <a:p>
            <a:pPr lvl="0"/>
            <a:r>
              <a:rPr lang="hr-HR"/>
              <a:t>Jedna od prvih studija, 12 starijih bolesnika s KBB 3-5 stupnja i refraktornim ZS (NYHA III), prosječne dobi 81+-6 liječenih PD. </a:t>
            </a:r>
          </a:p>
        </p:txBody>
      </p:sp>
      <p:sp>
        <p:nvSpPr>
          <p:cNvPr id="4" name="Slide Number Placeholder 3">
            <a:extLst>
              <a:ext uri="{FF2B5EF4-FFF2-40B4-BE49-F238E27FC236}">
                <a16:creationId xmlns:a16="http://schemas.microsoft.com/office/drawing/2014/main" id="{404FABC7-DB05-C839-A2CD-6A5CF23A6FDB}"/>
              </a:ext>
            </a:extLst>
          </p:cNvPr>
          <p:cNvSpPr txBox="1"/>
          <p:nvPr/>
        </p:nvSpPr>
        <p:spPr>
          <a:xfrm>
            <a:off x="3885276" y="8684824"/>
            <a:ext cx="2971095" cy="457712"/>
          </a:xfrm>
          <a:prstGeom prst="rect">
            <a:avLst/>
          </a:prstGeom>
          <a:noFill/>
          <a:ln cap="flat">
            <a:noFill/>
          </a:ln>
        </p:spPr>
        <p:txBody>
          <a:bodyPr vert="horz" wrap="square" lIns="89711" tIns="44860" rIns="89711" bIns="4486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90433F-DB93-7940-AE43-ECBB8F4904A0}" type="slidenum">
              <a:t>23</a:t>
            </a:fld>
            <a:endParaRPr lang="hr-HR"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CB86B-C4C9-292A-DFE6-D6170ED0F95F}"/>
              </a:ext>
            </a:extLst>
          </p:cNvPr>
          <p:cNvSpPr>
            <a:spLocks noGrp="1" noRot="1" noChangeAspect="1"/>
          </p:cNvSpPr>
          <p:nvPr>
            <p:ph type="sldImg"/>
          </p:nvPr>
        </p:nvSpPr>
        <p:spPr>
          <a:xfrm>
            <a:off x="382588" y="685800"/>
            <a:ext cx="6094412" cy="3429000"/>
          </a:xfrm>
        </p:spPr>
      </p:sp>
      <p:sp>
        <p:nvSpPr>
          <p:cNvPr id="3" name="Notes Placeholder 2">
            <a:extLst>
              <a:ext uri="{FF2B5EF4-FFF2-40B4-BE49-F238E27FC236}">
                <a16:creationId xmlns:a16="http://schemas.microsoft.com/office/drawing/2014/main" id="{C7FE2D6C-0FF1-10CE-2AE0-E0CE9422204A}"/>
              </a:ext>
            </a:extLst>
          </p:cNvPr>
          <p:cNvSpPr txBox="1">
            <a:spLocks noGrp="1"/>
          </p:cNvSpPr>
          <p:nvPr>
            <p:ph type="body" sz="quarter" idx="1"/>
          </p:nvPr>
        </p:nvSpPr>
        <p:spPr/>
        <p:txBody>
          <a:bodyPr lIns="89135" tIns="44567" rIns="89135" bIns="44567"/>
          <a:lstStyle/>
          <a:p>
            <a:endParaRPr lang="en-HR"/>
          </a:p>
        </p:txBody>
      </p:sp>
      <p:sp>
        <p:nvSpPr>
          <p:cNvPr id="4" name="Slide Number Placeholder 3">
            <a:extLst>
              <a:ext uri="{FF2B5EF4-FFF2-40B4-BE49-F238E27FC236}">
                <a16:creationId xmlns:a16="http://schemas.microsoft.com/office/drawing/2014/main" id="{2673BCB3-70DF-8688-E7CC-2E8BF8A37DAC}"/>
              </a:ext>
            </a:extLst>
          </p:cNvPr>
          <p:cNvSpPr txBox="1"/>
          <p:nvPr/>
        </p:nvSpPr>
        <p:spPr>
          <a:xfrm>
            <a:off x="3885276" y="8684824"/>
            <a:ext cx="2971095" cy="457712"/>
          </a:xfrm>
          <a:prstGeom prst="rect">
            <a:avLst/>
          </a:prstGeom>
          <a:noFill/>
          <a:ln cap="flat">
            <a:noFill/>
          </a:ln>
        </p:spPr>
        <p:txBody>
          <a:bodyPr vert="horz" wrap="square" lIns="89711" tIns="44860" rIns="89711" bIns="4486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9F233A-7EBC-9740-B6AB-AAFCEFF50BD5}" type="slidenum">
              <a:t>24</a:t>
            </a:fld>
            <a:endParaRPr lang="hr-HR"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D7CB2-C4CF-DA5F-268B-1C7A5575DFDD}"/>
              </a:ext>
            </a:extLst>
          </p:cNvPr>
          <p:cNvSpPr>
            <a:spLocks noGrp="1" noRot="1" noChangeAspect="1"/>
          </p:cNvSpPr>
          <p:nvPr>
            <p:ph type="sldImg"/>
          </p:nvPr>
        </p:nvSpPr>
        <p:spPr>
          <a:xfrm>
            <a:off x="382588" y="685800"/>
            <a:ext cx="6094412" cy="3429000"/>
          </a:xfrm>
        </p:spPr>
      </p:sp>
      <p:sp>
        <p:nvSpPr>
          <p:cNvPr id="3" name="Notes Placeholder 2">
            <a:extLst>
              <a:ext uri="{FF2B5EF4-FFF2-40B4-BE49-F238E27FC236}">
                <a16:creationId xmlns:a16="http://schemas.microsoft.com/office/drawing/2014/main" id="{9FC92D27-7B46-F7AA-1D97-BAA44336ED10}"/>
              </a:ext>
            </a:extLst>
          </p:cNvPr>
          <p:cNvSpPr txBox="1">
            <a:spLocks noGrp="1"/>
          </p:cNvSpPr>
          <p:nvPr>
            <p:ph type="body" sz="quarter" idx="1"/>
          </p:nvPr>
        </p:nvSpPr>
        <p:spPr/>
        <p:txBody>
          <a:bodyPr lIns="89135" tIns="44567" rIns="89135" bIns="44567"/>
          <a:lstStyle/>
          <a:p>
            <a:endParaRPr lang="en-HR"/>
          </a:p>
        </p:txBody>
      </p:sp>
      <p:sp>
        <p:nvSpPr>
          <p:cNvPr id="4" name="Slide Number Placeholder 3">
            <a:extLst>
              <a:ext uri="{FF2B5EF4-FFF2-40B4-BE49-F238E27FC236}">
                <a16:creationId xmlns:a16="http://schemas.microsoft.com/office/drawing/2014/main" id="{116D6B84-C2A3-07E6-BAD9-0B8D2A50033F}"/>
              </a:ext>
            </a:extLst>
          </p:cNvPr>
          <p:cNvSpPr txBox="1"/>
          <p:nvPr/>
        </p:nvSpPr>
        <p:spPr>
          <a:xfrm>
            <a:off x="3885276" y="8684824"/>
            <a:ext cx="2971095" cy="457712"/>
          </a:xfrm>
          <a:prstGeom prst="rect">
            <a:avLst/>
          </a:prstGeom>
          <a:noFill/>
          <a:ln cap="flat">
            <a:noFill/>
          </a:ln>
        </p:spPr>
        <p:txBody>
          <a:bodyPr vert="horz" wrap="square" lIns="89711" tIns="44860" rIns="89711" bIns="4486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A946F4-B4A9-5541-B949-EBF933EDE918}" type="slidenum">
              <a:t>25</a:t>
            </a:fld>
            <a:endParaRPr lang="hr-HR"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D3A2A-0625-C50F-14D4-D242D15C1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3C0F7-1305-56C6-FDF9-74C65852523D}"/>
              </a:ext>
            </a:extLst>
          </p:cNvPr>
          <p:cNvSpPr txBox="1">
            <a:spLocks noGrp="1"/>
          </p:cNvSpPr>
          <p:nvPr>
            <p:ph type="body" sz="quarter" idx="1"/>
          </p:nvPr>
        </p:nvSpPr>
        <p:spPr/>
        <p:txBody>
          <a:bodyPr/>
          <a:lstStyle/>
          <a:p>
            <a:endParaRPr lang="en-HR"/>
          </a:p>
        </p:txBody>
      </p:sp>
      <p:sp>
        <p:nvSpPr>
          <p:cNvPr id="4" name="Slide Number Placeholder 3">
            <a:extLst>
              <a:ext uri="{FF2B5EF4-FFF2-40B4-BE49-F238E27FC236}">
                <a16:creationId xmlns:a16="http://schemas.microsoft.com/office/drawing/2014/main" id="{BA2C16D7-4062-3E2E-A526-09B8EC215665}"/>
              </a:ext>
            </a:extLst>
          </p:cNvPr>
          <p:cNvSpPr txBox="1"/>
          <p:nvPr/>
        </p:nvSpPr>
        <p:spPr>
          <a:xfrm>
            <a:off x="3827458" y="9421813"/>
            <a:ext cx="2927351" cy="495303"/>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78C24C-6AFA-234E-A44A-1BFB0958F9F9}" type="slidenum">
              <a:t>26</a:t>
            </a:fld>
            <a:endParaRPr lang="en-GB" sz="1800" b="0" i="0" u="none" strike="noStrike" kern="1200" cap="none" spc="0" baseline="0">
              <a:solidFill>
                <a:srgbClr val="000000"/>
              </a:solidFill>
              <a:uFillTx/>
              <a:latin typeface="Calibri" pitchFamily="34"/>
              <a:cs typeface="Arial" pitchFamily="3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AE36A-F51C-EBE4-0DE0-12795A30ED4E}"/>
              </a:ext>
            </a:extLst>
          </p:cNvPr>
          <p:cNvSpPr>
            <a:spLocks noGrp="1" noRot="1" noChangeAspect="1"/>
          </p:cNvSpPr>
          <p:nvPr>
            <p:ph type="sldImg"/>
          </p:nvPr>
        </p:nvSpPr>
        <p:spPr>
          <a:ln w="12701">
            <a:solidFill>
              <a:srgbClr val="000000"/>
            </a:solidFill>
            <a:prstDash val="solid"/>
            <a:miter/>
          </a:ln>
        </p:spPr>
      </p:sp>
      <p:sp>
        <p:nvSpPr>
          <p:cNvPr id="3" name="Notes Placeholder 2">
            <a:extLst>
              <a:ext uri="{FF2B5EF4-FFF2-40B4-BE49-F238E27FC236}">
                <a16:creationId xmlns:a16="http://schemas.microsoft.com/office/drawing/2014/main" id="{E0D7F2E8-7195-A988-98A5-17A20548C87A}"/>
              </a:ext>
            </a:extLst>
          </p:cNvPr>
          <p:cNvSpPr txBox="1">
            <a:spLocks noGrp="1"/>
          </p:cNvSpPr>
          <p:nvPr>
            <p:ph type="body" sz="quarter" idx="1"/>
          </p:nvPr>
        </p:nvSpPr>
        <p:spPr/>
        <p:txBody>
          <a:bodyPr/>
          <a:lstStyle/>
          <a:p>
            <a:pPr lvl="0"/>
            <a:br>
              <a:rPr lang="en-US"/>
            </a:br>
            <a:endParaRPr lang="en-US"/>
          </a:p>
        </p:txBody>
      </p:sp>
      <p:sp>
        <p:nvSpPr>
          <p:cNvPr id="4" name="Slide Number Placeholder 3">
            <a:extLst>
              <a:ext uri="{FF2B5EF4-FFF2-40B4-BE49-F238E27FC236}">
                <a16:creationId xmlns:a16="http://schemas.microsoft.com/office/drawing/2014/main" id="{9A8FD512-68FC-5628-B035-5E5335443BD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454BE1-0AA5-C649-BCDB-16F40DC5E464}" type="slidenum">
              <a:t>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028D0B5-CBE9-AB05-18E8-FF3C6BB5DB2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5FBDBF-799F-6044-A5A3-7DC54F10EC75}" type="slidenum">
              <a:t>5</a:t>
            </a:fld>
            <a:endParaRPr lang="hr-HR" sz="1200" b="0" i="0" u="none" strike="noStrike" kern="1200" cap="none" spc="0" baseline="0">
              <a:solidFill>
                <a:srgbClr val="000000"/>
              </a:solidFill>
              <a:uFillTx/>
              <a:latin typeface="Calibri"/>
            </a:endParaRPr>
          </a:p>
        </p:txBody>
      </p:sp>
      <p:sp>
        <p:nvSpPr>
          <p:cNvPr id="3" name="Slide Image Placeholder 2">
            <a:extLst>
              <a:ext uri="{FF2B5EF4-FFF2-40B4-BE49-F238E27FC236}">
                <a16:creationId xmlns:a16="http://schemas.microsoft.com/office/drawing/2014/main" id="{029FE6FF-9348-3BE0-6B84-1990717EB02C}"/>
              </a:ext>
            </a:extLst>
          </p:cNvPr>
          <p:cNvSpPr>
            <a:spLocks noGrp="1" noRot="1" noChangeAspect="1"/>
          </p:cNvSpPr>
          <p:nvPr>
            <p:ph type="sldImg"/>
          </p:nvPr>
        </p:nvSpPr>
        <p:spPr>
          <a:xfrm>
            <a:off x="74613" y="746125"/>
            <a:ext cx="6604000" cy="3716338"/>
          </a:xfrm>
          <a:ln w="12701" cap="flat">
            <a:solidFill>
              <a:srgbClr val="000000"/>
            </a:solidFill>
            <a:prstDash val="solid"/>
          </a:ln>
        </p:spPr>
      </p:sp>
      <p:sp>
        <p:nvSpPr>
          <p:cNvPr id="4" name="Rectangle 3">
            <a:extLst>
              <a:ext uri="{FF2B5EF4-FFF2-40B4-BE49-F238E27FC236}">
                <a16:creationId xmlns:a16="http://schemas.microsoft.com/office/drawing/2014/main" id="{5BEF97A6-0EAD-819E-1B55-1B0D51A5DB26}"/>
              </a:ext>
            </a:extLst>
          </p:cNvPr>
          <p:cNvSpPr txBox="1">
            <a:spLocks noGrp="1"/>
          </p:cNvSpPr>
          <p:nvPr>
            <p:ph type="body" sz="quarter" idx="1"/>
          </p:nvPr>
        </p:nvSpPr>
        <p:spPr>
          <a:xfrm>
            <a:off x="900117" y="4711702"/>
            <a:ext cx="4954584" cy="4462464"/>
          </a:xfrm>
        </p:spPr>
        <p:txBody>
          <a:bodyPr lIns="96780" tIns="48390" rIns="96780" bIns="48390"/>
          <a:lstStyle/>
          <a:p>
            <a:endParaRPr lang="en-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824E7B9-DD4A-B268-E164-5FF646F3593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78F1B4-CE13-B743-88BC-7901E0F543A4}" type="slidenum">
              <a:t>6</a:t>
            </a:fld>
            <a:endParaRPr lang="hr-HR" sz="1200" b="0" i="0" u="none" strike="noStrike" kern="1200" cap="none" spc="0" baseline="0">
              <a:solidFill>
                <a:srgbClr val="000000"/>
              </a:solidFill>
              <a:uFillTx/>
              <a:latin typeface="Calibri"/>
            </a:endParaRPr>
          </a:p>
        </p:txBody>
      </p:sp>
      <p:sp>
        <p:nvSpPr>
          <p:cNvPr id="3" name="Slide Image Placeholder 2">
            <a:extLst>
              <a:ext uri="{FF2B5EF4-FFF2-40B4-BE49-F238E27FC236}">
                <a16:creationId xmlns:a16="http://schemas.microsoft.com/office/drawing/2014/main" id="{0EA452FB-CE59-38F3-2852-257A2227E809}"/>
              </a:ext>
            </a:extLst>
          </p:cNvPr>
          <p:cNvSpPr>
            <a:spLocks noGrp="1" noRot="1" noChangeAspect="1"/>
          </p:cNvSpPr>
          <p:nvPr>
            <p:ph type="sldImg"/>
          </p:nvPr>
        </p:nvSpPr>
        <p:spPr>
          <a:xfrm>
            <a:off x="854077" y="923928"/>
            <a:ext cx="5008561" cy="2817815"/>
          </a:xfrm>
          <a:ln w="12701" cap="flat">
            <a:solidFill>
              <a:srgbClr val="000000"/>
            </a:solidFill>
            <a:prstDash val="solid"/>
          </a:ln>
        </p:spPr>
      </p:sp>
      <p:sp>
        <p:nvSpPr>
          <p:cNvPr id="4" name="Rectangle 3">
            <a:extLst>
              <a:ext uri="{FF2B5EF4-FFF2-40B4-BE49-F238E27FC236}">
                <a16:creationId xmlns:a16="http://schemas.microsoft.com/office/drawing/2014/main" id="{79CE3382-CE31-F7FB-7CE1-B8D26CB8522A}"/>
              </a:ext>
            </a:extLst>
          </p:cNvPr>
          <p:cNvSpPr txBox="1">
            <a:spLocks noGrp="1"/>
          </p:cNvSpPr>
          <p:nvPr>
            <p:ph type="body" sz="quarter" idx="1"/>
          </p:nvPr>
        </p:nvSpPr>
        <p:spPr>
          <a:xfrm>
            <a:off x="1235070" y="4713283"/>
            <a:ext cx="4244973" cy="4460872"/>
          </a:xfrm>
        </p:spPr>
        <p:txBody>
          <a:bodyPr lIns="92070" tIns="46030" rIns="92070" bIns="46030"/>
          <a:lstStyle/>
          <a:p>
            <a:endParaRPr lang="en-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C4ABC-7E27-6682-94D0-08F62B6B94A7}"/>
              </a:ext>
            </a:extLst>
          </p:cNvPr>
          <p:cNvSpPr>
            <a:spLocks noGrp="1" noRot="1" noChangeAspect="1"/>
          </p:cNvSpPr>
          <p:nvPr>
            <p:ph type="sldImg"/>
          </p:nvPr>
        </p:nvSpPr>
        <p:spPr>
          <a:xfrm>
            <a:off x="382588" y="685800"/>
            <a:ext cx="6094412" cy="3429000"/>
          </a:xfrm>
        </p:spPr>
      </p:sp>
      <p:sp>
        <p:nvSpPr>
          <p:cNvPr id="3" name="Notes Placeholder 2">
            <a:extLst>
              <a:ext uri="{FF2B5EF4-FFF2-40B4-BE49-F238E27FC236}">
                <a16:creationId xmlns:a16="http://schemas.microsoft.com/office/drawing/2014/main" id="{977918F3-3409-BA6A-358C-36C4657F61F4}"/>
              </a:ext>
            </a:extLst>
          </p:cNvPr>
          <p:cNvSpPr txBox="1">
            <a:spLocks noGrp="1"/>
          </p:cNvSpPr>
          <p:nvPr>
            <p:ph type="body" sz="quarter" idx="1"/>
          </p:nvPr>
        </p:nvSpPr>
        <p:spPr/>
        <p:txBody>
          <a:bodyPr lIns="89135" tIns="44567" rIns="89135" bIns="44567"/>
          <a:lstStyle/>
          <a:p>
            <a:endParaRPr lang="en-HR"/>
          </a:p>
        </p:txBody>
      </p:sp>
      <p:sp>
        <p:nvSpPr>
          <p:cNvPr id="4" name="Slide Number Placeholder 3">
            <a:extLst>
              <a:ext uri="{FF2B5EF4-FFF2-40B4-BE49-F238E27FC236}">
                <a16:creationId xmlns:a16="http://schemas.microsoft.com/office/drawing/2014/main" id="{55043F7F-17A8-8DEB-9A95-33182876F682}"/>
              </a:ext>
            </a:extLst>
          </p:cNvPr>
          <p:cNvSpPr txBox="1"/>
          <p:nvPr/>
        </p:nvSpPr>
        <p:spPr>
          <a:xfrm>
            <a:off x="3885276" y="8684824"/>
            <a:ext cx="2971095" cy="457712"/>
          </a:xfrm>
          <a:prstGeom prst="rect">
            <a:avLst/>
          </a:prstGeom>
          <a:noFill/>
          <a:ln cap="flat">
            <a:noFill/>
          </a:ln>
        </p:spPr>
        <p:txBody>
          <a:bodyPr vert="horz" wrap="square" lIns="89711" tIns="44860" rIns="89711" bIns="4486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31DB23-5F9A-774A-93CA-51CA9B6FDB68}" type="slidenum">
              <a:t>7</a:t>
            </a:fld>
            <a:endParaRPr lang="hr-HR"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E834F-5DDE-699C-8BCE-AA7A324D5346}"/>
              </a:ext>
            </a:extLst>
          </p:cNvPr>
          <p:cNvSpPr>
            <a:spLocks noGrp="1" noRot="1" noChangeAspect="1"/>
          </p:cNvSpPr>
          <p:nvPr>
            <p:ph type="sldImg"/>
          </p:nvPr>
        </p:nvSpPr>
        <p:spPr>
          <a:xfrm>
            <a:off x="382584" y="685800"/>
            <a:ext cx="6094411" cy="3429000"/>
          </a:xfrm>
        </p:spPr>
      </p:sp>
      <p:sp>
        <p:nvSpPr>
          <p:cNvPr id="3" name="Notes Placeholder 2">
            <a:extLst>
              <a:ext uri="{FF2B5EF4-FFF2-40B4-BE49-F238E27FC236}">
                <a16:creationId xmlns:a16="http://schemas.microsoft.com/office/drawing/2014/main" id="{67EFE8C4-5FCE-E294-36D3-CD7ABA889C91}"/>
              </a:ext>
            </a:extLst>
          </p:cNvPr>
          <p:cNvSpPr txBox="1">
            <a:spLocks noGrp="1"/>
          </p:cNvSpPr>
          <p:nvPr>
            <p:ph type="body" sz="quarter" idx="1"/>
          </p:nvPr>
        </p:nvSpPr>
        <p:spPr/>
        <p:txBody>
          <a:bodyPr lIns="89135" tIns="44567" rIns="89135" bIns="44567"/>
          <a:lstStyle/>
          <a:p>
            <a:endParaRPr lang="en-HR"/>
          </a:p>
        </p:txBody>
      </p:sp>
      <p:sp>
        <p:nvSpPr>
          <p:cNvPr id="4" name="Slide Number Placeholder 3">
            <a:extLst>
              <a:ext uri="{FF2B5EF4-FFF2-40B4-BE49-F238E27FC236}">
                <a16:creationId xmlns:a16="http://schemas.microsoft.com/office/drawing/2014/main" id="{E0217C0D-4E72-F262-141D-908D14EB8832}"/>
              </a:ext>
            </a:extLst>
          </p:cNvPr>
          <p:cNvSpPr txBox="1"/>
          <p:nvPr/>
        </p:nvSpPr>
        <p:spPr>
          <a:xfrm>
            <a:off x="3885276" y="8684824"/>
            <a:ext cx="2971095" cy="457712"/>
          </a:xfrm>
          <a:prstGeom prst="rect">
            <a:avLst/>
          </a:prstGeom>
          <a:noFill/>
          <a:ln cap="flat">
            <a:noFill/>
          </a:ln>
        </p:spPr>
        <p:txBody>
          <a:bodyPr vert="horz" wrap="square" lIns="89711" tIns="44860" rIns="89711" bIns="4486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546E7A-125A-0246-8E5D-5538E3C63C4D}" type="slidenum">
              <a:t>8</a:t>
            </a:fld>
            <a:endParaRPr lang="hr-HR"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B143731-D1E0-40BD-B565-C34F5C68F0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534D33B-A90A-4229-9B4D-418642198DAC}"/>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en-US"/>
          </a:p>
        </p:txBody>
      </p:sp>
      <p:sp>
        <p:nvSpPr>
          <p:cNvPr id="22532" name="Slide Number Placeholder 3">
            <a:extLst>
              <a:ext uri="{FF2B5EF4-FFF2-40B4-BE49-F238E27FC236}">
                <a16:creationId xmlns:a16="http://schemas.microsoft.com/office/drawing/2014/main" id="{ED88581C-6952-45A5-B201-BDE4FB1510CE}"/>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BAB181-B236-42B1-9206-00F768F363C8}" type="slidenum">
              <a:rPr lang="hr-HR" altLang="en-US" smtClean="0">
                <a:latin typeface="Times New Roman" panose="02020603050405020304" pitchFamily="18" charset="0"/>
              </a:rPr>
              <a:pPr>
                <a:spcBef>
                  <a:spcPct val="0"/>
                </a:spcBef>
              </a:pPr>
              <a:t>9</a:t>
            </a:fld>
            <a:endParaRPr lang="hr-HR"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38BF55C-9FBA-4A88-A040-1A25EFB0DE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E0ABC38-3AFF-48B8-884F-BE32F2801A4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en-US"/>
          </a:p>
        </p:txBody>
      </p:sp>
      <p:sp>
        <p:nvSpPr>
          <p:cNvPr id="24580" name="Slide Number Placeholder 3">
            <a:extLst>
              <a:ext uri="{FF2B5EF4-FFF2-40B4-BE49-F238E27FC236}">
                <a16:creationId xmlns:a16="http://schemas.microsoft.com/office/drawing/2014/main" id="{39160250-622B-41FD-ADBB-7564917AB5D6}"/>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6E4478-1FB9-4E4F-AFE1-7C1B6F88C19E}" type="slidenum">
              <a:rPr lang="hr-HR" altLang="en-US" smtClean="0">
                <a:latin typeface="Times New Roman" panose="02020603050405020304" pitchFamily="18" charset="0"/>
              </a:rPr>
              <a:pPr>
                <a:spcBef>
                  <a:spcPct val="0"/>
                </a:spcBef>
              </a:pPr>
              <a:t>10</a:t>
            </a:fld>
            <a:endParaRPr lang="hr-HR"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F84196-6A89-C88F-A1C2-A6C0FCD9FB4D}"/>
              </a:ext>
            </a:extLst>
          </p:cNvPr>
          <p:cNvSpPr>
            <a:spLocks noGrp="1" noRot="1" noChangeAspect="1"/>
          </p:cNvSpPr>
          <p:nvPr>
            <p:ph type="sldImg"/>
          </p:nvPr>
        </p:nvSpPr>
        <p:spPr>
          <a:xfrm>
            <a:off x="382588" y="685800"/>
            <a:ext cx="6094412" cy="3429000"/>
          </a:xfrm>
        </p:spPr>
      </p:sp>
      <p:sp>
        <p:nvSpPr>
          <p:cNvPr id="3" name="Notes Placeholder 2">
            <a:extLst>
              <a:ext uri="{FF2B5EF4-FFF2-40B4-BE49-F238E27FC236}">
                <a16:creationId xmlns:a16="http://schemas.microsoft.com/office/drawing/2014/main" id="{771DD076-A70E-3A13-A2ED-B50F36BC34DF}"/>
              </a:ext>
            </a:extLst>
          </p:cNvPr>
          <p:cNvSpPr txBox="1">
            <a:spLocks noGrp="1"/>
          </p:cNvSpPr>
          <p:nvPr>
            <p:ph type="body" sz="quarter" idx="1"/>
          </p:nvPr>
        </p:nvSpPr>
        <p:spPr/>
        <p:txBody>
          <a:bodyPr lIns="89135" tIns="44567" rIns="89135" bIns="44567"/>
          <a:lstStyle/>
          <a:p>
            <a:pPr lvl="0"/>
            <a:r>
              <a:rPr lang="hr-HR"/>
              <a:t>Jedna od prvih studija, 12 starijih bolesnika s KBB 3-5 stupnja i refraktornim ZS (NYHA III), prosječne dobi 81+-6 liječenih PD. </a:t>
            </a:r>
          </a:p>
        </p:txBody>
      </p:sp>
      <p:sp>
        <p:nvSpPr>
          <p:cNvPr id="4" name="Slide Number Placeholder 3">
            <a:extLst>
              <a:ext uri="{FF2B5EF4-FFF2-40B4-BE49-F238E27FC236}">
                <a16:creationId xmlns:a16="http://schemas.microsoft.com/office/drawing/2014/main" id="{2A18835C-82CF-DA3F-07A7-C6778A91060E}"/>
              </a:ext>
            </a:extLst>
          </p:cNvPr>
          <p:cNvSpPr txBox="1"/>
          <p:nvPr/>
        </p:nvSpPr>
        <p:spPr>
          <a:xfrm>
            <a:off x="3885276" y="8684824"/>
            <a:ext cx="2971095" cy="457712"/>
          </a:xfrm>
          <a:prstGeom prst="rect">
            <a:avLst/>
          </a:prstGeom>
          <a:noFill/>
          <a:ln cap="flat">
            <a:noFill/>
          </a:ln>
        </p:spPr>
        <p:txBody>
          <a:bodyPr vert="horz" wrap="square" lIns="89711" tIns="44860" rIns="89711" bIns="4486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3945BB-B20A-6B46-B334-C67E80AAEB0D}" type="slidenum">
              <a:t>22</a:t>
            </a:fld>
            <a:endParaRPr lang="hr-HR"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10/18/23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10/18/23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el and Content">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69A9497D-99C3-3F0D-546F-AFD7E795486A}"/>
              </a:ext>
            </a:extLst>
          </p:cNvPr>
          <p:cNvSpPr txBox="1">
            <a:spLocks noGrp="1"/>
          </p:cNvSpPr>
          <p:nvPr>
            <p:ph idx="4294967295"/>
          </p:nvPr>
        </p:nvSpPr>
        <p:spPr>
          <a:xfrm>
            <a:off x="465667" y="1511996"/>
            <a:ext cx="11247970" cy="1822874"/>
          </a:xfrm>
          <a:solidFill>
            <a:srgbClr val="F2F2F2"/>
          </a:solidFill>
          <a:effectLst>
            <a:outerShdw dist="38103" dir="5400000" algn="tl">
              <a:srgbClr val="000000">
                <a:alpha val="16000"/>
              </a:srgbClr>
            </a:outerShdw>
          </a:effectLst>
        </p:spPr>
        <p:txBody>
          <a:bodyPr tIns="91440" bIns="91440"/>
          <a:lstStyle>
            <a:lvl1pPr marL="269876" indent="-269876" hangingPunct="0">
              <a:spcBef>
                <a:spcPts val="600"/>
              </a:spcBef>
              <a:spcAft>
                <a:spcPts val="1200"/>
              </a:spcAft>
              <a:buClr>
                <a:srgbClr val="4472C4"/>
              </a:buClr>
              <a:buSzPct val="110000"/>
              <a:buFont typeface="Wingdings" pitchFamily="2"/>
              <a:buChar char="§"/>
              <a:defRPr sz="2000"/>
            </a:lvl1pPr>
            <a:lvl2pPr marL="457200">
              <a:spcBef>
                <a:spcPts val="0"/>
              </a:spcBef>
              <a:spcAft>
                <a:spcPts val="800"/>
              </a:spcAft>
              <a:defRPr sz="1800">
                <a:solidFill>
                  <a:srgbClr val="0D0D0D"/>
                </a:solidFill>
                <a:ea typeface="Times New Roman"/>
              </a:defRPr>
            </a:lvl2pPr>
            <a:lvl3pPr marL="914400">
              <a:spcBef>
                <a:spcPts val="0"/>
              </a:spcBef>
              <a:defRPr sz="1600">
                <a:solidFill>
                  <a:srgbClr val="0D0D0D"/>
                </a:solidFill>
              </a:defRPr>
            </a:lvl3pPr>
          </a:lstStyle>
          <a:p>
            <a:pPr lvl="0"/>
            <a:r>
              <a:rPr lang="en-US"/>
              <a:t>Click to edit Master text styles</a:t>
            </a:r>
          </a:p>
          <a:p>
            <a:pPr lvl="1"/>
            <a:r>
              <a:rPr lang="en-US"/>
              <a:t>Second level</a:t>
            </a:r>
          </a:p>
          <a:p>
            <a:pPr lvl="2"/>
            <a:r>
              <a:rPr lang="en-US"/>
              <a:t>Third level</a:t>
            </a:r>
          </a:p>
        </p:txBody>
      </p:sp>
      <p:sp>
        <p:nvSpPr>
          <p:cNvPr id="3" name="Text Placeholder 7">
            <a:extLst>
              <a:ext uri="{FF2B5EF4-FFF2-40B4-BE49-F238E27FC236}">
                <a16:creationId xmlns:a16="http://schemas.microsoft.com/office/drawing/2014/main" id="{0DB83ED1-0C3B-A2F9-2E33-B5EA5FE8FFAB}"/>
              </a:ext>
            </a:extLst>
          </p:cNvPr>
          <p:cNvSpPr txBox="1">
            <a:spLocks noGrp="1"/>
          </p:cNvSpPr>
          <p:nvPr>
            <p:ph type="body" idx="4294967295"/>
          </p:nvPr>
        </p:nvSpPr>
        <p:spPr>
          <a:xfrm>
            <a:off x="884764" y="6362084"/>
            <a:ext cx="4267203" cy="411480"/>
          </a:xfrm>
        </p:spPr>
        <p:txBody>
          <a:bodyPr lIns="45720" tIns="27432" rIns="45720" bIns="27432" anchor="b">
            <a:noAutofit/>
          </a:bodyPr>
          <a:lstStyle>
            <a:lvl1pPr>
              <a:buNone/>
              <a:defRPr sz="800" kern="0">
                <a:solidFill>
                  <a:srgbClr val="8B8D90"/>
                </a:solidFill>
              </a:defRPr>
            </a:lvl1pPr>
          </a:lstStyle>
          <a:p>
            <a:pPr lvl="0"/>
            <a:r>
              <a:rPr lang="en-US"/>
              <a:t>Footnotes</a:t>
            </a:r>
          </a:p>
        </p:txBody>
      </p:sp>
      <p:sp>
        <p:nvSpPr>
          <p:cNvPr id="4" name="Text Placeholder 7">
            <a:extLst>
              <a:ext uri="{FF2B5EF4-FFF2-40B4-BE49-F238E27FC236}">
                <a16:creationId xmlns:a16="http://schemas.microsoft.com/office/drawing/2014/main" id="{D0FE81F1-1B12-32B3-1703-1193CC5DD6E8}"/>
              </a:ext>
            </a:extLst>
          </p:cNvPr>
          <p:cNvSpPr txBox="1">
            <a:spLocks noGrp="1"/>
          </p:cNvSpPr>
          <p:nvPr>
            <p:ph type="body" idx="4294967295"/>
          </p:nvPr>
        </p:nvSpPr>
        <p:spPr>
          <a:xfrm>
            <a:off x="5702719" y="6362084"/>
            <a:ext cx="4267203" cy="411480"/>
          </a:xfrm>
        </p:spPr>
        <p:txBody>
          <a:bodyPr lIns="45720" tIns="27432" rIns="45720" bIns="27432" anchor="b">
            <a:noAutofit/>
          </a:bodyPr>
          <a:lstStyle>
            <a:lvl1pPr algn="r">
              <a:buNone/>
              <a:defRPr sz="800" kern="0">
                <a:solidFill>
                  <a:srgbClr val="8B8D90"/>
                </a:solidFill>
              </a:defRPr>
            </a:lvl1pPr>
          </a:lstStyle>
          <a:p>
            <a:pPr lvl="0"/>
            <a:r>
              <a:rPr lang="en-US"/>
              <a:t>References</a:t>
            </a:r>
          </a:p>
        </p:txBody>
      </p:sp>
      <p:sp>
        <p:nvSpPr>
          <p:cNvPr id="5" name="Title 8">
            <a:extLst>
              <a:ext uri="{FF2B5EF4-FFF2-40B4-BE49-F238E27FC236}">
                <a16:creationId xmlns:a16="http://schemas.microsoft.com/office/drawing/2014/main" id="{9EFECB5D-28F2-5B9B-A118-4D80B44BB50E}"/>
              </a:ext>
            </a:extLst>
          </p:cNvPr>
          <p:cNvSpPr txBox="1">
            <a:spLocks noGrp="1"/>
          </p:cNvSpPr>
          <p:nvPr>
            <p:ph type="title"/>
          </p:nvPr>
        </p:nvSpPr>
        <p:spPr>
          <a:xfrm>
            <a:off x="609603" y="92070"/>
            <a:ext cx="10972800" cy="1508129"/>
          </a:xfrm>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241773154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3761E1D-B5F2-173C-3960-AFEF6FECC6CA}"/>
              </a:ext>
            </a:extLst>
          </p:cNvPr>
          <p:cNvSpPr txBox="1">
            <a:spLocks noGrp="1"/>
          </p:cNvSpPr>
          <p:nvPr>
            <p:ph idx="4294967295"/>
          </p:nvPr>
        </p:nvSpPr>
        <p:spPr>
          <a:xfrm>
            <a:off x="698501" y="1346197"/>
            <a:ext cx="11112538" cy="4940320"/>
          </a:xfrm>
        </p:spPr>
        <p:txBody>
          <a:bodyPr>
            <a:noAutofit/>
          </a:bodyPr>
          <a:lstStyle>
            <a:lvl1pPr>
              <a:spcBef>
                <a:spcPts val="1200"/>
              </a:spcBef>
              <a:buClr>
                <a:srgbClr val="F26529"/>
              </a:buClr>
              <a:defRPr/>
            </a:lvl1pPr>
            <a:lvl2pPr marL="542925">
              <a:spcBef>
                <a:spcPts val="600"/>
              </a:spcBef>
              <a:defRPr/>
            </a:lvl2pPr>
            <a:lvl3pPr marL="981078">
              <a:spcBef>
                <a:spcPts val="300"/>
              </a:spcBef>
              <a:defRPr/>
            </a:lvl3pPr>
            <a:lvl4pPr marL="1430341">
              <a:spcBef>
                <a:spcPts val="300"/>
              </a:spcBef>
              <a:defRPr/>
            </a:lvl4pPr>
            <a:lvl5pPr marL="1787523">
              <a:spcBef>
                <a:spcPts val="300"/>
              </a:spcBef>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de-CH"/>
          </a:p>
        </p:txBody>
      </p:sp>
      <p:sp>
        <p:nvSpPr>
          <p:cNvPr id="3" name="Slide Number Placeholder 5">
            <a:extLst>
              <a:ext uri="{FF2B5EF4-FFF2-40B4-BE49-F238E27FC236}">
                <a16:creationId xmlns:a16="http://schemas.microsoft.com/office/drawing/2014/main" id="{F20EFDA8-13E4-ED1E-1457-DCB0F35829EE}"/>
              </a:ext>
            </a:extLst>
          </p:cNvPr>
          <p:cNvSpPr txBox="1">
            <a:spLocks noGrp="1"/>
          </p:cNvSpPr>
          <p:nvPr>
            <p:ph type="sldNum" sz="quarter" idx="8"/>
          </p:nvPr>
        </p:nvSpPr>
        <p:spPr>
          <a:xfrm>
            <a:off x="717493" y="6436708"/>
            <a:ext cx="533378" cy="247034"/>
          </a:xfrm>
        </p:spPr>
        <p:txBody>
          <a:bodyPr/>
          <a:lstStyle>
            <a:lvl1pPr>
              <a:defRPr lang="en-US" sz="900">
                <a:solidFill>
                  <a:srgbClr val="7F7F7F"/>
                </a:solidFill>
              </a:defRPr>
            </a:lvl1pPr>
          </a:lstStyle>
          <a:p>
            <a:pPr lvl="0"/>
            <a:fld id="{DC61F1AB-2E02-6749-AD4C-9F355E55B3E1}" type="slidenum">
              <a:t>‹#›</a:t>
            </a:fld>
            <a:endParaRPr lang="en-US"/>
          </a:p>
        </p:txBody>
      </p:sp>
      <p:sp>
        <p:nvSpPr>
          <p:cNvPr id="4" name="Title 1">
            <a:extLst>
              <a:ext uri="{FF2B5EF4-FFF2-40B4-BE49-F238E27FC236}">
                <a16:creationId xmlns:a16="http://schemas.microsoft.com/office/drawing/2014/main" id="{4CEF7006-3A87-0A87-1D41-DEB42EBCDFC8}"/>
              </a:ext>
            </a:extLst>
          </p:cNvPr>
          <p:cNvSpPr txBox="1">
            <a:spLocks noGrp="1"/>
          </p:cNvSpPr>
          <p:nvPr>
            <p:ph type="title"/>
          </p:nvPr>
        </p:nvSpPr>
        <p:spPr>
          <a:xfrm>
            <a:off x="719669" y="643289"/>
            <a:ext cx="9694331" cy="424729"/>
          </a:xfrm>
        </p:spPr>
        <p:txBody>
          <a:bodyPr anchor="b">
            <a:spAutoFit/>
          </a:bodyPr>
          <a:lstStyle>
            <a:lvl1pPr>
              <a:defRPr sz="2400" b="1">
                <a:solidFill>
                  <a:srgbClr val="FFFFFF"/>
                </a:solidFill>
                <a:latin typeface="News Gothic MT" pitchFamily="34"/>
              </a:defRPr>
            </a:lvl1pPr>
          </a:lstStyle>
          <a:p>
            <a:pPr lvl="0"/>
            <a:r>
              <a:rPr lang="en-US"/>
              <a:t>Title</a:t>
            </a:r>
          </a:p>
        </p:txBody>
      </p:sp>
      <p:sp>
        <p:nvSpPr>
          <p:cNvPr id="5" name="Text Placeholder 3">
            <a:extLst>
              <a:ext uri="{FF2B5EF4-FFF2-40B4-BE49-F238E27FC236}">
                <a16:creationId xmlns:a16="http://schemas.microsoft.com/office/drawing/2014/main" id="{AFB002F0-B534-81B2-D690-B0D4BD2BEE06}"/>
              </a:ext>
            </a:extLst>
          </p:cNvPr>
          <p:cNvSpPr txBox="1">
            <a:spLocks noGrp="1"/>
          </p:cNvSpPr>
          <p:nvPr>
            <p:ph type="body" idx="4294967295"/>
          </p:nvPr>
        </p:nvSpPr>
        <p:spPr>
          <a:xfrm>
            <a:off x="5718922" y="6025502"/>
            <a:ext cx="4032247" cy="628750"/>
          </a:xfrm>
        </p:spPr>
        <p:txBody>
          <a:bodyPr anchor="b"/>
          <a:lstStyle>
            <a:lvl1pPr marL="0" indent="0" algn="r">
              <a:lnSpc>
                <a:spcPct val="100000"/>
              </a:lnSpc>
              <a:spcBef>
                <a:spcPts val="0"/>
              </a:spcBef>
              <a:buNone/>
              <a:defRPr sz="800">
                <a:solidFill>
                  <a:srgbClr val="7F7F7F"/>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2C2AF818-EEA7-2020-9455-43E42E541161}"/>
              </a:ext>
            </a:extLst>
          </p:cNvPr>
          <p:cNvSpPr txBox="1">
            <a:spLocks noGrp="1"/>
          </p:cNvSpPr>
          <p:nvPr>
            <p:ph type="body" idx="4294967295"/>
          </p:nvPr>
        </p:nvSpPr>
        <p:spPr>
          <a:xfrm>
            <a:off x="1018678" y="6025502"/>
            <a:ext cx="4032247" cy="628750"/>
          </a:xfrm>
        </p:spPr>
        <p:txBody>
          <a:bodyPr anchor="b"/>
          <a:lstStyle>
            <a:lvl1pPr marL="0" indent="0">
              <a:lnSpc>
                <a:spcPct val="100000"/>
              </a:lnSpc>
              <a:spcBef>
                <a:spcPts val="0"/>
              </a:spcBef>
              <a:buNone/>
              <a:defRPr sz="800">
                <a:solidFill>
                  <a:srgbClr val="7F7F7F"/>
                </a:solidFill>
              </a:defRPr>
            </a:lvl1pPr>
          </a:lstStyle>
          <a:p>
            <a:pPr lvl="0"/>
            <a:r>
              <a:rPr lang="en-US"/>
              <a:t>Click to edit Master text styles</a:t>
            </a:r>
          </a:p>
        </p:txBody>
      </p:sp>
    </p:spTree>
    <p:extLst>
      <p:ext uri="{BB962C8B-B14F-4D97-AF65-F5344CB8AC3E}">
        <p14:creationId xmlns:p14="http://schemas.microsoft.com/office/powerpoint/2010/main" val="224289147"/>
      </p:ext>
    </p:extLst>
  </p:cSld>
  <p:clrMapOvr>
    <a:masterClrMapping/>
  </p:clrMapOvr>
  <p:transition spd="med">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10/18/23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10/18/23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10/18/23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10/18/23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10/18/23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10/18/23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10/18/23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10/18/23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 id="2147483763" r:id="rId12"/>
    <p:sldLayoutId id="2147483764" r:id="rId13"/>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6"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g"/><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96715" y="640087"/>
            <a:ext cx="10993549" cy="1475013"/>
          </a:xfrm>
        </p:spPr>
        <p:txBody>
          <a:bodyPr>
            <a:normAutofit/>
          </a:bodyPr>
          <a:lstStyle/>
          <a:p>
            <a:r>
              <a:rPr lang="en-US" dirty="0">
                <a:solidFill>
                  <a:schemeClr val="tx1"/>
                </a:solidFill>
                <a:latin typeface="+mn-lt"/>
              </a:rPr>
              <a:t>the advanced treatment of chronic heart failure by peritoneal ultrafiltration</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14749" y="2127124"/>
            <a:ext cx="10957480" cy="539260"/>
          </a:xfrm>
        </p:spPr>
        <p:txBody>
          <a:bodyPr>
            <a:noAutofit/>
          </a:bodyPr>
          <a:lstStyle/>
          <a:p>
            <a:r>
              <a:rPr lang="hr-HR" sz="2000" dirty="0" err="1"/>
              <a:t>Prof</a:t>
            </a:r>
            <a:r>
              <a:rPr lang="hr-HR" sz="2000" dirty="0"/>
              <a:t> Sanjin </a:t>
            </a:r>
            <a:r>
              <a:rPr lang="hr-HR" sz="2000" dirty="0" err="1"/>
              <a:t>Racki</a:t>
            </a:r>
            <a:endParaRPr lang="hr-HR" sz="2000" dirty="0"/>
          </a:p>
          <a:p>
            <a:r>
              <a:rPr lang="en-US" sz="2000" dirty="0">
                <a:solidFill>
                  <a:schemeClr val="tx1">
                    <a:lumMod val="50000"/>
                    <a:lumOff val="50000"/>
                  </a:schemeClr>
                </a:solidFill>
              </a:rPr>
              <a:t>Department of Nephrology, Dialysis and Kidney Transplantation</a:t>
            </a:r>
            <a:endParaRPr lang="hr-HR" sz="2000" dirty="0">
              <a:solidFill>
                <a:schemeClr val="tx1">
                  <a:lumMod val="50000"/>
                  <a:lumOff val="50000"/>
                </a:schemeClr>
              </a:solidFill>
            </a:endParaRPr>
          </a:p>
          <a:p>
            <a:endParaRPr lang="hr-HR" sz="2000" dirty="0"/>
          </a:p>
          <a:p>
            <a:endParaRPr lang="hr-HR" sz="2000" dirty="0"/>
          </a:p>
          <a:p>
            <a:endParaRPr lang="en-US" sz="2000" dirty="0"/>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pic>
        <p:nvPicPr>
          <p:cNvPr id="9" name="Picture 2" descr="K:\# ŠKOLA FAKS POSO\#FAKS\NEFROLOGIJA\1. BCM PD\3. Poster ISPD\medri_logooo.jpg">
            <a:extLst>
              <a:ext uri="{FF2B5EF4-FFF2-40B4-BE49-F238E27FC236}">
                <a16:creationId xmlns:a16="http://schemas.microsoft.com/office/drawing/2014/main" id="{47C2DA0E-ED8C-4333-80B3-8E1E77116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4230" y="6404357"/>
            <a:ext cx="1011237"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K:\# ŠKOLA FAKS POSO\#FAKS\NEFROLOGIJA\1. BCM PD\3. Poster ISPD\špoirano.jpg">
            <a:extLst>
              <a:ext uri="{FF2B5EF4-FFF2-40B4-BE49-F238E27FC236}">
                <a16:creationId xmlns:a16="http://schemas.microsoft.com/office/drawing/2014/main" id="{EAACE48C-C96E-4CB9-BF36-D44F0BBBF6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5431" y="365753"/>
            <a:ext cx="935038"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E7CAD39-9B74-4986-A2E1-2016C13C231C}"/>
              </a:ext>
            </a:extLst>
          </p:cNvPr>
          <p:cNvSpPr>
            <a:spLocks noGrp="1"/>
          </p:cNvSpPr>
          <p:nvPr>
            <p:ph type="title"/>
          </p:nvPr>
        </p:nvSpPr>
        <p:spPr bwMode="auto">
          <a:xfrm>
            <a:off x="1015068" y="831850"/>
            <a:ext cx="10016455" cy="88265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hr-HR" altLang="en-US" dirty="0">
                <a:solidFill>
                  <a:schemeClr val="tx1">
                    <a:lumMod val="50000"/>
                    <a:lumOff val="50000"/>
                  </a:schemeClr>
                </a:solidFill>
              </a:rPr>
              <a:t>PD MODALITY IN PATIENTS WITH CHF</a:t>
            </a:r>
          </a:p>
        </p:txBody>
      </p:sp>
      <p:sp>
        <p:nvSpPr>
          <p:cNvPr id="23555" name="Content Placeholder 2">
            <a:extLst>
              <a:ext uri="{FF2B5EF4-FFF2-40B4-BE49-F238E27FC236}">
                <a16:creationId xmlns:a16="http://schemas.microsoft.com/office/drawing/2014/main" id="{56B46B66-CDA3-472E-8D5B-595353F4D00C}"/>
              </a:ext>
            </a:extLst>
          </p:cNvPr>
          <p:cNvSpPr>
            <a:spLocks noGrp="1"/>
          </p:cNvSpPr>
          <p:nvPr>
            <p:ph idx="1"/>
          </p:nvPr>
        </p:nvSpPr>
        <p:spPr bwMode="auto">
          <a:xfrm>
            <a:off x="738231" y="1500188"/>
            <a:ext cx="9443994" cy="45259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p>
            <a:endParaRPr lang="hr-HR" altLang="en-US" dirty="0"/>
          </a:p>
          <a:p>
            <a:r>
              <a:rPr lang="hr-HR" altLang="en-US" sz="3100" dirty="0"/>
              <a:t>The choice of technique depends on renal function (PUF or PD)</a:t>
            </a:r>
          </a:p>
          <a:p>
            <a:pPr marL="0" indent="0">
              <a:buNone/>
            </a:pPr>
            <a:endParaRPr lang="hr-HR" altLang="en-US" sz="3100" dirty="0"/>
          </a:p>
          <a:p>
            <a:r>
              <a:rPr lang="en-US" altLang="en-US" sz="3100" dirty="0"/>
              <a:t>Patients with coexisting renal failure may be treated with </a:t>
            </a:r>
          </a:p>
          <a:p>
            <a:pPr marL="324000" lvl="1" indent="0">
              <a:buNone/>
            </a:pPr>
            <a:r>
              <a:rPr lang="hr-HR" altLang="en-US" sz="3100" dirty="0"/>
              <a:t>- </a:t>
            </a:r>
            <a:r>
              <a:rPr lang="en-US" altLang="en-US" sz="3100" dirty="0"/>
              <a:t>continuous ambulatory</a:t>
            </a:r>
            <a:r>
              <a:rPr lang="hr-HR" altLang="en-US" sz="3100" dirty="0"/>
              <a:t> PD</a:t>
            </a:r>
            <a:r>
              <a:rPr lang="en-US" altLang="en-US" sz="3100" dirty="0"/>
              <a:t> (CAPD)  </a:t>
            </a:r>
            <a:endParaRPr lang="hr-HR" altLang="en-US" sz="3100" dirty="0"/>
          </a:p>
          <a:p>
            <a:pPr marL="324000" lvl="1" indent="0">
              <a:buNone/>
            </a:pPr>
            <a:r>
              <a:rPr lang="hr-HR" altLang="en-US" sz="3100" dirty="0"/>
              <a:t>- </a:t>
            </a:r>
            <a:r>
              <a:rPr lang="en-US" altLang="en-US" sz="3100" dirty="0"/>
              <a:t>automated PD (APD) </a:t>
            </a:r>
            <a:endParaRPr lang="hr-HR" altLang="en-US" sz="3100" dirty="0"/>
          </a:p>
          <a:p>
            <a:pPr marL="324000" lvl="1" indent="0">
              <a:buNone/>
            </a:pPr>
            <a:endParaRPr lang="en-US" altLang="en-US" sz="3100" dirty="0"/>
          </a:p>
          <a:p>
            <a:r>
              <a:rPr lang="hr-HR" altLang="en-US" sz="3100" dirty="0"/>
              <a:t>T</a:t>
            </a:r>
            <a:r>
              <a:rPr lang="en-US" altLang="en-US" sz="3100" dirty="0"/>
              <a:t>hose without significant impairment of renal function</a:t>
            </a:r>
            <a:endParaRPr lang="hr-HR" altLang="en-US" sz="3100" dirty="0"/>
          </a:p>
          <a:p>
            <a:pPr marL="0" indent="0">
              <a:buNone/>
            </a:pPr>
            <a:r>
              <a:rPr lang="hr-HR" altLang="en-US" sz="3100" dirty="0"/>
              <a:t> - 	</a:t>
            </a:r>
            <a:r>
              <a:rPr lang="en-US" altLang="en-US" sz="3100" dirty="0"/>
              <a:t>a single nightly exchange (PUF)</a:t>
            </a:r>
            <a:r>
              <a:rPr lang="hr-HR" altLang="en-US" sz="3100" dirty="0"/>
              <a:t> </a:t>
            </a:r>
            <a:r>
              <a:rPr lang="en-US" altLang="en-US" sz="3100" dirty="0"/>
              <a:t>with osmotic agent </a:t>
            </a:r>
            <a:endParaRPr lang="hr-HR" altLang="en-US" sz="3100" dirty="0"/>
          </a:p>
          <a:p>
            <a:pPr marL="0" indent="0">
              <a:buNone/>
            </a:pPr>
            <a:r>
              <a:rPr lang="hr-HR" altLang="en-US" sz="3100" dirty="0"/>
              <a:t>	</a:t>
            </a:r>
            <a:r>
              <a:rPr lang="en-US" altLang="en-US" sz="3100" dirty="0"/>
              <a:t>(optimally</a:t>
            </a:r>
            <a:r>
              <a:rPr lang="hr-HR" altLang="en-US" sz="3100" dirty="0"/>
              <a:t>, </a:t>
            </a:r>
            <a:r>
              <a:rPr lang="en-US" altLang="en-US" sz="3100" i="1" dirty="0" err="1">
                <a:solidFill>
                  <a:schemeClr val="accent2"/>
                </a:solidFill>
              </a:rPr>
              <a:t>icodextrin</a:t>
            </a:r>
            <a:r>
              <a:rPr lang="en-US" altLang="en-US" sz="3100" dirty="0"/>
              <a:t>) is </a:t>
            </a:r>
            <a:r>
              <a:rPr lang="en-US" altLang="en-US" sz="3100" dirty="0" err="1"/>
              <a:t>sufficien</a:t>
            </a:r>
            <a:r>
              <a:rPr lang="hr-HR" altLang="en-US" sz="3100" dirty="0"/>
              <a:t>t</a:t>
            </a:r>
            <a:r>
              <a:rPr lang="en-US" altLang="en-US" sz="3100" dirty="0"/>
              <a:t> </a:t>
            </a:r>
            <a:endParaRPr lang="hr-HR" altLang="en-US" sz="3100" dirty="0"/>
          </a:p>
        </p:txBody>
      </p:sp>
      <p:pic>
        <p:nvPicPr>
          <p:cNvPr id="4" name="Picture 2" descr="K:\# ŠKOLA FAKS POSO\#FAKS\NEFROLOGIJA\1. BCM PD\3. Poster ISPD\medri_logooo.jpg">
            <a:extLst>
              <a:ext uri="{FF2B5EF4-FFF2-40B4-BE49-F238E27FC236}">
                <a16:creationId xmlns:a16="http://schemas.microsoft.com/office/drawing/2014/main" id="{8190A306-7F85-4285-8637-2E22E6B66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0773" y="6225139"/>
            <a:ext cx="1011237"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66C639A6-3B34-47B7-ABD5-1989590CF963}"/>
              </a:ext>
            </a:extLst>
          </p:cNvPr>
          <p:cNvSpPr txBox="1">
            <a:spLocks/>
          </p:cNvSpPr>
          <p:nvPr/>
        </p:nvSpPr>
        <p:spPr>
          <a:xfrm>
            <a:off x="1220096" y="709675"/>
            <a:ext cx="8191500" cy="474489"/>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hr-HR" sz="3000" b="1" dirty="0">
                <a:solidFill>
                  <a:schemeClr val="tx1">
                    <a:lumMod val="50000"/>
                    <a:lumOff val="50000"/>
                  </a:schemeClr>
                </a:solidFill>
              </a:rPr>
              <a:t>PERITONEAL MEMBRANE: SEMI-PERMEABLE</a:t>
            </a:r>
            <a:endParaRPr lang="en-US" sz="3000" b="1" dirty="0">
              <a:solidFill>
                <a:schemeClr val="tx1">
                  <a:lumMod val="50000"/>
                  <a:lumOff val="50000"/>
                </a:schemeClr>
              </a:solidFill>
            </a:endParaRPr>
          </a:p>
        </p:txBody>
      </p:sp>
      <p:sp>
        <p:nvSpPr>
          <p:cNvPr id="4" name="object 6">
            <a:extLst>
              <a:ext uri="{FF2B5EF4-FFF2-40B4-BE49-F238E27FC236}">
                <a16:creationId xmlns:a16="http://schemas.microsoft.com/office/drawing/2014/main" id="{CA0D23FA-5DB5-4E5A-BEEC-48E33D13E6EF}"/>
              </a:ext>
            </a:extLst>
          </p:cNvPr>
          <p:cNvSpPr/>
          <p:nvPr/>
        </p:nvSpPr>
        <p:spPr>
          <a:xfrm>
            <a:off x="1751282" y="1640086"/>
            <a:ext cx="3685032" cy="4219955"/>
          </a:xfrm>
          <a:prstGeom prst="rect">
            <a:avLst/>
          </a:prstGeom>
          <a:blipFill>
            <a:blip r:embed="rId2" cstate="print"/>
            <a:stretch>
              <a:fillRect/>
            </a:stretch>
          </a:blipFill>
        </p:spPr>
        <p:txBody>
          <a:bodyPr wrap="square" lIns="0" tIns="0" rIns="0" bIns="0" rtlCol="0"/>
          <a:lstStyle/>
          <a:p>
            <a:endParaRPr dirty="0"/>
          </a:p>
        </p:txBody>
      </p:sp>
      <p:sp>
        <p:nvSpPr>
          <p:cNvPr id="5" name="object 5">
            <a:extLst>
              <a:ext uri="{FF2B5EF4-FFF2-40B4-BE49-F238E27FC236}">
                <a16:creationId xmlns:a16="http://schemas.microsoft.com/office/drawing/2014/main" id="{0B0A277E-798D-408A-A859-3B6931E3F1C9}"/>
              </a:ext>
            </a:extLst>
          </p:cNvPr>
          <p:cNvSpPr txBox="1"/>
          <p:nvPr/>
        </p:nvSpPr>
        <p:spPr>
          <a:xfrm>
            <a:off x="6755687" y="1860804"/>
            <a:ext cx="3872229" cy="2768600"/>
          </a:xfrm>
          <a:prstGeom prst="rect">
            <a:avLst/>
          </a:prstGeom>
        </p:spPr>
        <p:txBody>
          <a:bodyPr vert="horz" wrap="square" lIns="0" tIns="12065" rIns="0" bIns="0" rtlCol="0">
            <a:spAutoFit/>
          </a:bodyPr>
          <a:lstStyle/>
          <a:p>
            <a:pPr marL="192405" marR="5080" indent="-180340">
              <a:lnSpc>
                <a:spcPct val="100000"/>
              </a:lnSpc>
              <a:spcBef>
                <a:spcPts val="95"/>
              </a:spcBef>
              <a:buClr>
                <a:srgbClr val="0091D2"/>
              </a:buClr>
              <a:buChar char="•"/>
              <a:tabLst>
                <a:tab pos="193040" algn="l"/>
              </a:tabLst>
            </a:pPr>
            <a:r>
              <a:rPr sz="1600" spc="-5" dirty="0">
                <a:latin typeface="Arial"/>
                <a:cs typeface="Arial"/>
              </a:rPr>
              <a:t>Designed to keep blood components </a:t>
            </a:r>
            <a:r>
              <a:rPr sz="1600" dirty="0">
                <a:latin typeface="Arial"/>
                <a:cs typeface="Arial"/>
              </a:rPr>
              <a:t>like  </a:t>
            </a:r>
            <a:r>
              <a:rPr sz="1600" spc="-5" dirty="0">
                <a:latin typeface="Arial"/>
                <a:cs typeface="Arial"/>
              </a:rPr>
              <a:t>red blood </a:t>
            </a:r>
            <a:r>
              <a:rPr sz="1600" dirty="0">
                <a:latin typeface="Arial"/>
                <a:cs typeface="Arial"/>
              </a:rPr>
              <a:t>cells, </a:t>
            </a:r>
            <a:r>
              <a:rPr sz="1600" spc="-5" dirty="0">
                <a:latin typeface="Arial"/>
                <a:cs typeface="Arial"/>
              </a:rPr>
              <a:t>platelets and large  proteins on the blood </a:t>
            </a:r>
            <a:r>
              <a:rPr sz="1600" dirty="0">
                <a:latin typeface="Arial"/>
                <a:cs typeface="Arial"/>
              </a:rPr>
              <a:t>side </a:t>
            </a:r>
            <a:r>
              <a:rPr sz="1600" spc="-5" dirty="0">
                <a:latin typeface="Arial"/>
                <a:cs typeface="Arial"/>
              </a:rPr>
              <a:t>– They cannot  pass through the</a:t>
            </a:r>
            <a:r>
              <a:rPr sz="1600" spc="25" dirty="0">
                <a:latin typeface="Arial"/>
                <a:cs typeface="Arial"/>
              </a:rPr>
              <a:t> </a:t>
            </a:r>
            <a:r>
              <a:rPr sz="1600" spc="-5" dirty="0">
                <a:latin typeface="Arial"/>
                <a:cs typeface="Arial"/>
              </a:rPr>
              <a:t>membrane</a:t>
            </a:r>
            <a:endParaRPr sz="1600" dirty="0">
              <a:latin typeface="Arial"/>
              <a:cs typeface="Arial"/>
            </a:endParaRPr>
          </a:p>
          <a:p>
            <a:pPr marL="192405" marR="111760" indent="-180340">
              <a:lnSpc>
                <a:spcPct val="100000"/>
              </a:lnSpc>
              <a:spcBef>
                <a:spcPts val="1200"/>
              </a:spcBef>
              <a:buClr>
                <a:srgbClr val="0091D2"/>
              </a:buClr>
              <a:buChar char="•"/>
              <a:tabLst>
                <a:tab pos="193040" algn="l"/>
              </a:tabLst>
            </a:pPr>
            <a:r>
              <a:rPr sz="1600" spc="-5" dirty="0">
                <a:latin typeface="Arial"/>
                <a:cs typeface="Arial"/>
              </a:rPr>
              <a:t>The membrane has pores, or openings,  that are large enough to allow </a:t>
            </a:r>
            <a:r>
              <a:rPr sz="1600" dirty="0">
                <a:latin typeface="Arial"/>
                <a:cs typeface="Arial"/>
              </a:rPr>
              <a:t>small  </a:t>
            </a:r>
            <a:r>
              <a:rPr sz="1600" spc="-5" dirty="0">
                <a:latin typeface="Arial"/>
                <a:cs typeface="Arial"/>
              </a:rPr>
              <a:t>molecules to </a:t>
            </a:r>
            <a:r>
              <a:rPr sz="1600" dirty="0">
                <a:latin typeface="Arial"/>
                <a:cs typeface="Arial"/>
              </a:rPr>
              <a:t>pass, </a:t>
            </a:r>
            <a:r>
              <a:rPr sz="1600" spc="-5" dirty="0">
                <a:latin typeface="Arial"/>
                <a:cs typeface="Arial"/>
              </a:rPr>
              <a:t>and others not as  they are too</a:t>
            </a:r>
            <a:r>
              <a:rPr sz="1600" spc="40" dirty="0">
                <a:latin typeface="Arial"/>
                <a:cs typeface="Arial"/>
              </a:rPr>
              <a:t> </a:t>
            </a:r>
            <a:r>
              <a:rPr sz="1600" spc="-5" dirty="0">
                <a:latin typeface="Arial"/>
                <a:cs typeface="Arial"/>
              </a:rPr>
              <a:t>big</a:t>
            </a:r>
            <a:endParaRPr sz="1600" dirty="0">
              <a:latin typeface="Arial"/>
              <a:cs typeface="Arial"/>
            </a:endParaRPr>
          </a:p>
          <a:p>
            <a:pPr marL="192405" marR="421640" indent="-180340">
              <a:lnSpc>
                <a:spcPct val="100000"/>
              </a:lnSpc>
              <a:spcBef>
                <a:spcPts val="1200"/>
              </a:spcBef>
              <a:buClr>
                <a:srgbClr val="0091D2"/>
              </a:buClr>
              <a:buChar char="•"/>
              <a:tabLst>
                <a:tab pos="193040" algn="l"/>
              </a:tabLst>
            </a:pPr>
            <a:r>
              <a:rPr sz="1600" dirty="0">
                <a:latin typeface="Arial"/>
                <a:cs typeface="Arial"/>
              </a:rPr>
              <a:t>Also </a:t>
            </a:r>
            <a:r>
              <a:rPr sz="1600" spc="-5" dirty="0">
                <a:latin typeface="Arial"/>
                <a:cs typeface="Arial"/>
              </a:rPr>
              <a:t>allows water molecules to pass  through</a:t>
            </a:r>
            <a:endParaRPr sz="1600" dirty="0">
              <a:latin typeface="Arial"/>
              <a:cs typeface="Arial"/>
            </a:endParaRPr>
          </a:p>
        </p:txBody>
      </p:sp>
      <p:pic>
        <p:nvPicPr>
          <p:cNvPr id="6" name="Picture 5" descr="K:\# ŠKOLA FAKS POSO\#FAKS\NEFROLOGIJA\1. BCM PD\3. Poster ISPD\špoirano.jpg">
            <a:extLst>
              <a:ext uri="{FF2B5EF4-FFF2-40B4-BE49-F238E27FC236}">
                <a16:creationId xmlns:a16="http://schemas.microsoft.com/office/drawing/2014/main" id="{83DCF601-35F8-4EF2-ACE0-380929A55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946" y="325250"/>
            <a:ext cx="935038"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55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57" name="Rectangle 5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59" name="Rectangle 58">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61" name="Rectangle 60">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useBgFill="1">
        <p:nvSpPr>
          <p:cNvPr id="63" name="Rectangle 62">
            <a:extLst>
              <a:ext uri="{FF2B5EF4-FFF2-40B4-BE49-F238E27FC236}">
                <a16:creationId xmlns:a16="http://schemas.microsoft.com/office/drawing/2014/main" id="{386191B5-2583-4B3E-B008-3E5A37614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95C4DB5-1B45-490F-A51B-23C9B9A4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67" name="Rectangle 66">
            <a:extLst>
              <a:ext uri="{FF2B5EF4-FFF2-40B4-BE49-F238E27FC236}">
                <a16:creationId xmlns:a16="http://schemas.microsoft.com/office/drawing/2014/main" id="{63C20DDE-67DF-47CA-B658-875EA5D81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69" name="Rectangle 68">
            <a:extLst>
              <a:ext uri="{FF2B5EF4-FFF2-40B4-BE49-F238E27FC236}">
                <a16:creationId xmlns:a16="http://schemas.microsoft.com/office/drawing/2014/main" id="{72B4ED93-D6A4-4A1D-9CA7-A0549AB6D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pic>
        <p:nvPicPr>
          <p:cNvPr id="4" name="object 2">
            <a:extLst>
              <a:ext uri="{FF2B5EF4-FFF2-40B4-BE49-F238E27FC236}">
                <a16:creationId xmlns:a16="http://schemas.microsoft.com/office/drawing/2014/main" id="{7CDA7FCF-0193-40C8-A12C-7A549D4A40C5}"/>
              </a:ext>
            </a:extLst>
          </p:cNvPr>
          <p:cNvPicPr>
            <a:picLocks noGrp="1"/>
          </p:cNvPicPr>
          <p:nvPr>
            <p:ph idx="1"/>
          </p:nvPr>
        </p:nvPicPr>
        <p:blipFill rotWithShape="1">
          <a:blip r:embed="rId2" cstate="print"/>
          <a:srcRect l="8870" r="516" b="-1"/>
          <a:stretch/>
        </p:blipFill>
        <p:spPr>
          <a:xfrm>
            <a:off x="446534" y="604757"/>
            <a:ext cx="7498616" cy="5796043"/>
          </a:xfrm>
          <a:prstGeom prst="rect">
            <a:avLst/>
          </a:prstGeom>
        </p:spPr>
      </p:pic>
      <p:sp>
        <p:nvSpPr>
          <p:cNvPr id="71" name="Rectangle 70">
            <a:extLst>
              <a:ext uri="{FF2B5EF4-FFF2-40B4-BE49-F238E27FC236}">
                <a16:creationId xmlns:a16="http://schemas.microsoft.com/office/drawing/2014/main" id="{A9C7CFDB-8577-4539-8795-F8B34A307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2" name="Title 1">
            <a:extLst>
              <a:ext uri="{FF2B5EF4-FFF2-40B4-BE49-F238E27FC236}">
                <a16:creationId xmlns:a16="http://schemas.microsoft.com/office/drawing/2014/main" id="{1C5784D9-BD41-45C3-8785-FABCE586109E}"/>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200">
                <a:solidFill>
                  <a:srgbClr val="FFFFFF"/>
                </a:solidFill>
              </a:rPr>
              <a:t>The three - pore model</a:t>
            </a:r>
          </a:p>
        </p:txBody>
      </p:sp>
      <p:pic>
        <p:nvPicPr>
          <p:cNvPr id="14" name="Picture 2" descr="K:\# ŠKOLA FAKS POSO\#FAKS\NEFROLOGIJA\1. BCM PD\3. Poster ISPD\medri_logooo.jpg">
            <a:extLst>
              <a:ext uri="{FF2B5EF4-FFF2-40B4-BE49-F238E27FC236}">
                <a16:creationId xmlns:a16="http://schemas.microsoft.com/office/drawing/2014/main" id="{2C0E93DF-B50E-44FE-B0D4-C6B6DE921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4229" y="6439568"/>
            <a:ext cx="1011237"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474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D7AF859-E101-4DDE-81C0-4B932EAEBFE8}"/>
              </a:ext>
            </a:extLst>
          </p:cNvPr>
          <p:cNvSpPr txBox="1">
            <a:spLocks/>
          </p:cNvSpPr>
          <p:nvPr/>
        </p:nvSpPr>
        <p:spPr>
          <a:xfrm>
            <a:off x="1218571" y="708151"/>
            <a:ext cx="7962373" cy="474489"/>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hr-HR" sz="3000" b="1" dirty="0">
                <a:solidFill>
                  <a:schemeClr val="tx1">
                    <a:lumMod val="50000"/>
                    <a:lumOff val="50000"/>
                  </a:schemeClr>
                </a:solidFill>
              </a:rPr>
              <a:t>FLUID REMOVAL – NET ULTRAFILTRATION</a:t>
            </a:r>
          </a:p>
        </p:txBody>
      </p:sp>
      <p:grpSp>
        <p:nvGrpSpPr>
          <p:cNvPr id="3" name="object 6">
            <a:extLst>
              <a:ext uri="{FF2B5EF4-FFF2-40B4-BE49-F238E27FC236}">
                <a16:creationId xmlns:a16="http://schemas.microsoft.com/office/drawing/2014/main" id="{07D96879-107F-4359-82A9-4AA4BE1ED86A}"/>
              </a:ext>
            </a:extLst>
          </p:cNvPr>
          <p:cNvGrpSpPr/>
          <p:nvPr/>
        </p:nvGrpSpPr>
        <p:grpSpPr>
          <a:xfrm>
            <a:off x="3893698" y="2202180"/>
            <a:ext cx="2723515" cy="4171315"/>
            <a:chOff x="3893698" y="2202180"/>
            <a:chExt cx="2723515" cy="4171315"/>
          </a:xfrm>
        </p:grpSpPr>
        <p:sp>
          <p:nvSpPr>
            <p:cNvPr id="4" name="object 7">
              <a:extLst>
                <a:ext uri="{FF2B5EF4-FFF2-40B4-BE49-F238E27FC236}">
                  <a16:creationId xmlns:a16="http://schemas.microsoft.com/office/drawing/2014/main" id="{1DAF5D0B-EEBC-491B-A208-9435541C3117}"/>
                </a:ext>
              </a:extLst>
            </p:cNvPr>
            <p:cNvSpPr/>
            <p:nvPr/>
          </p:nvSpPr>
          <p:spPr>
            <a:xfrm>
              <a:off x="3936370" y="2485643"/>
              <a:ext cx="2658110" cy="393700"/>
            </a:xfrm>
            <a:custGeom>
              <a:avLst/>
              <a:gdLst/>
              <a:ahLst/>
              <a:cxnLst/>
              <a:rect l="l" t="t" r="r" b="b"/>
              <a:pathLst>
                <a:path w="2658109" h="393700">
                  <a:moveTo>
                    <a:pt x="2657855" y="196595"/>
                  </a:moveTo>
                  <a:lnTo>
                    <a:pt x="2461259" y="0"/>
                  </a:lnTo>
                  <a:lnTo>
                    <a:pt x="2461259" y="99059"/>
                  </a:lnTo>
                  <a:lnTo>
                    <a:pt x="0" y="99059"/>
                  </a:lnTo>
                  <a:lnTo>
                    <a:pt x="0" y="295655"/>
                  </a:lnTo>
                  <a:lnTo>
                    <a:pt x="2461259" y="295655"/>
                  </a:lnTo>
                  <a:lnTo>
                    <a:pt x="2461259" y="393191"/>
                  </a:lnTo>
                  <a:lnTo>
                    <a:pt x="2657855" y="196595"/>
                  </a:lnTo>
                  <a:close/>
                </a:path>
              </a:pathLst>
            </a:custGeom>
            <a:solidFill>
              <a:srgbClr val="00448C"/>
            </a:solidFill>
          </p:spPr>
          <p:txBody>
            <a:bodyPr wrap="square" lIns="0" tIns="0" rIns="0" bIns="0" rtlCol="0"/>
            <a:lstStyle/>
            <a:p>
              <a:endParaRPr/>
            </a:p>
          </p:txBody>
        </p:sp>
        <p:sp>
          <p:nvSpPr>
            <p:cNvPr id="5" name="object 8">
              <a:extLst>
                <a:ext uri="{FF2B5EF4-FFF2-40B4-BE49-F238E27FC236}">
                  <a16:creationId xmlns:a16="http://schemas.microsoft.com/office/drawing/2014/main" id="{10FC58C1-ABDC-49D6-A509-57FE5AD75E55}"/>
                </a:ext>
              </a:extLst>
            </p:cNvPr>
            <p:cNvSpPr/>
            <p:nvPr/>
          </p:nvSpPr>
          <p:spPr>
            <a:xfrm>
              <a:off x="3931798" y="2474976"/>
              <a:ext cx="2670175" cy="416559"/>
            </a:xfrm>
            <a:custGeom>
              <a:avLst/>
              <a:gdLst/>
              <a:ahLst/>
              <a:cxnLst/>
              <a:rect l="l" t="t" r="r" b="b"/>
              <a:pathLst>
                <a:path w="2670175" h="416560">
                  <a:moveTo>
                    <a:pt x="2465832" y="105156"/>
                  </a:moveTo>
                  <a:lnTo>
                    <a:pt x="0" y="105156"/>
                  </a:lnTo>
                  <a:lnTo>
                    <a:pt x="0" y="310896"/>
                  </a:lnTo>
                  <a:lnTo>
                    <a:pt x="4572" y="310896"/>
                  </a:lnTo>
                  <a:lnTo>
                    <a:pt x="4572" y="114300"/>
                  </a:lnTo>
                  <a:lnTo>
                    <a:pt x="9144" y="109728"/>
                  </a:lnTo>
                  <a:lnTo>
                    <a:pt x="9144" y="114300"/>
                  </a:lnTo>
                  <a:lnTo>
                    <a:pt x="2461260" y="114300"/>
                  </a:lnTo>
                  <a:lnTo>
                    <a:pt x="2461260" y="109728"/>
                  </a:lnTo>
                  <a:lnTo>
                    <a:pt x="2465832" y="105156"/>
                  </a:lnTo>
                  <a:close/>
                </a:path>
                <a:path w="2670175" h="416560">
                  <a:moveTo>
                    <a:pt x="9144" y="114300"/>
                  </a:moveTo>
                  <a:lnTo>
                    <a:pt x="9144" y="109728"/>
                  </a:lnTo>
                  <a:lnTo>
                    <a:pt x="4572" y="114300"/>
                  </a:lnTo>
                  <a:lnTo>
                    <a:pt x="9144" y="114300"/>
                  </a:lnTo>
                  <a:close/>
                </a:path>
                <a:path w="2670175" h="416560">
                  <a:moveTo>
                    <a:pt x="9144" y="301752"/>
                  </a:moveTo>
                  <a:lnTo>
                    <a:pt x="9144" y="114300"/>
                  </a:lnTo>
                  <a:lnTo>
                    <a:pt x="4572" y="114300"/>
                  </a:lnTo>
                  <a:lnTo>
                    <a:pt x="4572" y="301752"/>
                  </a:lnTo>
                  <a:lnTo>
                    <a:pt x="9144" y="301752"/>
                  </a:lnTo>
                  <a:close/>
                </a:path>
                <a:path w="2670175" h="416560">
                  <a:moveTo>
                    <a:pt x="2470404" y="393192"/>
                  </a:moveTo>
                  <a:lnTo>
                    <a:pt x="2470404" y="301752"/>
                  </a:lnTo>
                  <a:lnTo>
                    <a:pt x="4572" y="301752"/>
                  </a:lnTo>
                  <a:lnTo>
                    <a:pt x="9144" y="306324"/>
                  </a:lnTo>
                  <a:lnTo>
                    <a:pt x="9144" y="310896"/>
                  </a:lnTo>
                  <a:lnTo>
                    <a:pt x="2461260" y="310896"/>
                  </a:lnTo>
                  <a:lnTo>
                    <a:pt x="2461260" y="306324"/>
                  </a:lnTo>
                  <a:lnTo>
                    <a:pt x="2465832" y="310896"/>
                  </a:lnTo>
                  <a:lnTo>
                    <a:pt x="2465832" y="397764"/>
                  </a:lnTo>
                  <a:lnTo>
                    <a:pt x="2470404" y="393192"/>
                  </a:lnTo>
                  <a:close/>
                </a:path>
                <a:path w="2670175" h="416560">
                  <a:moveTo>
                    <a:pt x="9144" y="310896"/>
                  </a:moveTo>
                  <a:lnTo>
                    <a:pt x="9144" y="306324"/>
                  </a:lnTo>
                  <a:lnTo>
                    <a:pt x="4572" y="301752"/>
                  </a:lnTo>
                  <a:lnTo>
                    <a:pt x="4572" y="310896"/>
                  </a:lnTo>
                  <a:lnTo>
                    <a:pt x="9144" y="310896"/>
                  </a:lnTo>
                  <a:close/>
                </a:path>
                <a:path w="2670175" h="416560">
                  <a:moveTo>
                    <a:pt x="2670048" y="207264"/>
                  </a:moveTo>
                  <a:lnTo>
                    <a:pt x="2461260" y="0"/>
                  </a:lnTo>
                  <a:lnTo>
                    <a:pt x="2461260" y="105156"/>
                  </a:lnTo>
                  <a:lnTo>
                    <a:pt x="2462784" y="105156"/>
                  </a:lnTo>
                  <a:lnTo>
                    <a:pt x="2462784" y="15240"/>
                  </a:lnTo>
                  <a:lnTo>
                    <a:pt x="2470404" y="10668"/>
                  </a:lnTo>
                  <a:lnTo>
                    <a:pt x="2470404" y="22860"/>
                  </a:lnTo>
                  <a:lnTo>
                    <a:pt x="2655570" y="208026"/>
                  </a:lnTo>
                  <a:lnTo>
                    <a:pt x="2659380" y="204216"/>
                  </a:lnTo>
                  <a:lnTo>
                    <a:pt x="2659380" y="217932"/>
                  </a:lnTo>
                  <a:lnTo>
                    <a:pt x="2670048" y="207264"/>
                  </a:lnTo>
                  <a:close/>
                </a:path>
                <a:path w="2670175" h="416560">
                  <a:moveTo>
                    <a:pt x="2465832" y="114300"/>
                  </a:moveTo>
                  <a:lnTo>
                    <a:pt x="2465832" y="105156"/>
                  </a:lnTo>
                  <a:lnTo>
                    <a:pt x="2461260" y="109728"/>
                  </a:lnTo>
                  <a:lnTo>
                    <a:pt x="2461260" y="114300"/>
                  </a:lnTo>
                  <a:lnTo>
                    <a:pt x="2465832" y="114300"/>
                  </a:lnTo>
                  <a:close/>
                </a:path>
                <a:path w="2670175" h="416560">
                  <a:moveTo>
                    <a:pt x="2465832" y="310896"/>
                  </a:moveTo>
                  <a:lnTo>
                    <a:pt x="2461260" y="306324"/>
                  </a:lnTo>
                  <a:lnTo>
                    <a:pt x="2461260" y="310896"/>
                  </a:lnTo>
                  <a:lnTo>
                    <a:pt x="2465832" y="310896"/>
                  </a:lnTo>
                  <a:close/>
                </a:path>
                <a:path w="2670175" h="416560">
                  <a:moveTo>
                    <a:pt x="2465832" y="397764"/>
                  </a:moveTo>
                  <a:lnTo>
                    <a:pt x="2465832" y="310896"/>
                  </a:lnTo>
                  <a:lnTo>
                    <a:pt x="2461260" y="310896"/>
                  </a:lnTo>
                  <a:lnTo>
                    <a:pt x="2461260" y="416052"/>
                  </a:lnTo>
                  <a:lnTo>
                    <a:pt x="2462784" y="414528"/>
                  </a:lnTo>
                  <a:lnTo>
                    <a:pt x="2462784" y="400812"/>
                  </a:lnTo>
                  <a:lnTo>
                    <a:pt x="2465832" y="397764"/>
                  </a:lnTo>
                  <a:close/>
                </a:path>
                <a:path w="2670175" h="416560">
                  <a:moveTo>
                    <a:pt x="2470404" y="22860"/>
                  </a:moveTo>
                  <a:lnTo>
                    <a:pt x="2470404" y="10668"/>
                  </a:lnTo>
                  <a:lnTo>
                    <a:pt x="2462784" y="15240"/>
                  </a:lnTo>
                  <a:lnTo>
                    <a:pt x="2470404" y="22860"/>
                  </a:lnTo>
                  <a:close/>
                </a:path>
                <a:path w="2670175" h="416560">
                  <a:moveTo>
                    <a:pt x="2470404" y="114300"/>
                  </a:moveTo>
                  <a:lnTo>
                    <a:pt x="2470404" y="22860"/>
                  </a:lnTo>
                  <a:lnTo>
                    <a:pt x="2462784" y="15240"/>
                  </a:lnTo>
                  <a:lnTo>
                    <a:pt x="2462784" y="105156"/>
                  </a:lnTo>
                  <a:lnTo>
                    <a:pt x="2465832" y="105156"/>
                  </a:lnTo>
                  <a:lnTo>
                    <a:pt x="2465832" y="114300"/>
                  </a:lnTo>
                  <a:lnTo>
                    <a:pt x="2470404" y="114300"/>
                  </a:lnTo>
                  <a:close/>
                </a:path>
                <a:path w="2670175" h="416560">
                  <a:moveTo>
                    <a:pt x="2659380" y="217932"/>
                  </a:moveTo>
                  <a:lnTo>
                    <a:pt x="2659380" y="211836"/>
                  </a:lnTo>
                  <a:lnTo>
                    <a:pt x="2655570" y="208026"/>
                  </a:lnTo>
                  <a:lnTo>
                    <a:pt x="2462784" y="400812"/>
                  </a:lnTo>
                  <a:lnTo>
                    <a:pt x="2470404" y="403860"/>
                  </a:lnTo>
                  <a:lnTo>
                    <a:pt x="2470404" y="406908"/>
                  </a:lnTo>
                  <a:lnTo>
                    <a:pt x="2659380" y="217932"/>
                  </a:lnTo>
                  <a:close/>
                </a:path>
                <a:path w="2670175" h="416560">
                  <a:moveTo>
                    <a:pt x="2470404" y="406908"/>
                  </a:moveTo>
                  <a:lnTo>
                    <a:pt x="2470404" y="403860"/>
                  </a:lnTo>
                  <a:lnTo>
                    <a:pt x="2462784" y="400812"/>
                  </a:lnTo>
                  <a:lnTo>
                    <a:pt x="2462784" y="414528"/>
                  </a:lnTo>
                  <a:lnTo>
                    <a:pt x="2470404" y="406908"/>
                  </a:lnTo>
                  <a:close/>
                </a:path>
                <a:path w="2670175" h="416560">
                  <a:moveTo>
                    <a:pt x="2659380" y="211836"/>
                  </a:moveTo>
                  <a:lnTo>
                    <a:pt x="2659380" y="204216"/>
                  </a:lnTo>
                  <a:lnTo>
                    <a:pt x="2655570" y="208026"/>
                  </a:lnTo>
                  <a:lnTo>
                    <a:pt x="2659380" y="211836"/>
                  </a:lnTo>
                  <a:close/>
                </a:path>
              </a:pathLst>
            </a:custGeom>
            <a:solidFill>
              <a:srgbClr val="00428C"/>
            </a:solidFill>
          </p:spPr>
          <p:txBody>
            <a:bodyPr wrap="square" lIns="0" tIns="0" rIns="0" bIns="0" rtlCol="0"/>
            <a:lstStyle/>
            <a:p>
              <a:endParaRPr dirty="0"/>
            </a:p>
          </p:txBody>
        </p:sp>
        <p:sp>
          <p:nvSpPr>
            <p:cNvPr id="6" name="object 9">
              <a:extLst>
                <a:ext uri="{FF2B5EF4-FFF2-40B4-BE49-F238E27FC236}">
                  <a16:creationId xmlns:a16="http://schemas.microsoft.com/office/drawing/2014/main" id="{F349D0E7-7D66-4D12-9377-77AC3309DBBB}"/>
                </a:ext>
              </a:extLst>
            </p:cNvPr>
            <p:cNvSpPr/>
            <p:nvPr/>
          </p:nvSpPr>
          <p:spPr>
            <a:xfrm>
              <a:off x="3893693" y="3249167"/>
              <a:ext cx="2546985" cy="227329"/>
            </a:xfrm>
            <a:custGeom>
              <a:avLst/>
              <a:gdLst/>
              <a:ahLst/>
              <a:cxnLst/>
              <a:rect l="l" t="t" r="r" b="b"/>
              <a:pathLst>
                <a:path w="2546985" h="227329">
                  <a:moveTo>
                    <a:pt x="2546604" y="155460"/>
                  </a:moveTo>
                  <a:lnTo>
                    <a:pt x="74041" y="155460"/>
                  </a:lnTo>
                  <a:lnTo>
                    <a:pt x="108204" y="135648"/>
                  </a:lnTo>
                  <a:lnTo>
                    <a:pt x="114300" y="131076"/>
                  </a:lnTo>
                  <a:lnTo>
                    <a:pt x="115824" y="123456"/>
                  </a:lnTo>
                  <a:lnTo>
                    <a:pt x="109728" y="111264"/>
                  </a:lnTo>
                  <a:lnTo>
                    <a:pt x="100584" y="109740"/>
                  </a:lnTo>
                  <a:lnTo>
                    <a:pt x="94488" y="112788"/>
                  </a:lnTo>
                  <a:lnTo>
                    <a:pt x="0" y="169176"/>
                  </a:lnTo>
                  <a:lnTo>
                    <a:pt x="25908" y="184213"/>
                  </a:lnTo>
                  <a:lnTo>
                    <a:pt x="94488" y="224040"/>
                  </a:lnTo>
                  <a:lnTo>
                    <a:pt x="100584" y="227088"/>
                  </a:lnTo>
                  <a:lnTo>
                    <a:pt x="109728" y="225564"/>
                  </a:lnTo>
                  <a:lnTo>
                    <a:pt x="115824" y="213372"/>
                  </a:lnTo>
                  <a:lnTo>
                    <a:pt x="114300" y="205752"/>
                  </a:lnTo>
                  <a:lnTo>
                    <a:pt x="108204" y="202704"/>
                  </a:lnTo>
                  <a:lnTo>
                    <a:pt x="72644" y="181368"/>
                  </a:lnTo>
                  <a:lnTo>
                    <a:pt x="2546604" y="181368"/>
                  </a:lnTo>
                  <a:lnTo>
                    <a:pt x="2546604" y="155460"/>
                  </a:lnTo>
                  <a:close/>
                </a:path>
                <a:path w="2546985" h="227329">
                  <a:moveTo>
                    <a:pt x="2546604" y="0"/>
                  </a:moveTo>
                  <a:lnTo>
                    <a:pt x="2307336" y="0"/>
                  </a:lnTo>
                  <a:lnTo>
                    <a:pt x="2307336" y="80772"/>
                  </a:lnTo>
                  <a:lnTo>
                    <a:pt x="2546604" y="80772"/>
                  </a:lnTo>
                  <a:lnTo>
                    <a:pt x="2546604" y="0"/>
                  </a:lnTo>
                  <a:close/>
                </a:path>
              </a:pathLst>
            </a:custGeom>
            <a:solidFill>
              <a:srgbClr val="00448C"/>
            </a:solidFill>
          </p:spPr>
          <p:txBody>
            <a:bodyPr wrap="square" lIns="0" tIns="0" rIns="0" bIns="0" rtlCol="0"/>
            <a:lstStyle/>
            <a:p>
              <a:endParaRPr/>
            </a:p>
          </p:txBody>
        </p:sp>
        <p:sp>
          <p:nvSpPr>
            <p:cNvPr id="7" name="object 10">
              <a:extLst>
                <a:ext uri="{FF2B5EF4-FFF2-40B4-BE49-F238E27FC236}">
                  <a16:creationId xmlns:a16="http://schemas.microsoft.com/office/drawing/2014/main" id="{F0269DF0-E0DB-4BC9-B1DC-5B21A2D18D79}"/>
                </a:ext>
              </a:extLst>
            </p:cNvPr>
            <p:cNvSpPr/>
            <p:nvPr/>
          </p:nvSpPr>
          <p:spPr>
            <a:xfrm>
              <a:off x="6196462" y="3244596"/>
              <a:ext cx="248920" cy="90170"/>
            </a:xfrm>
            <a:custGeom>
              <a:avLst/>
              <a:gdLst/>
              <a:ahLst/>
              <a:cxnLst/>
              <a:rect l="l" t="t" r="r" b="b"/>
              <a:pathLst>
                <a:path w="248920" h="90170">
                  <a:moveTo>
                    <a:pt x="248412" y="89916"/>
                  </a:moveTo>
                  <a:lnTo>
                    <a:pt x="248412" y="0"/>
                  </a:lnTo>
                  <a:lnTo>
                    <a:pt x="0" y="0"/>
                  </a:lnTo>
                  <a:lnTo>
                    <a:pt x="0" y="89916"/>
                  </a:lnTo>
                  <a:lnTo>
                    <a:pt x="4572" y="89916"/>
                  </a:lnTo>
                  <a:lnTo>
                    <a:pt x="4572" y="9144"/>
                  </a:lnTo>
                  <a:lnTo>
                    <a:pt x="10668" y="4572"/>
                  </a:lnTo>
                  <a:lnTo>
                    <a:pt x="10668" y="9144"/>
                  </a:lnTo>
                  <a:lnTo>
                    <a:pt x="239268" y="9144"/>
                  </a:lnTo>
                  <a:lnTo>
                    <a:pt x="239268" y="4572"/>
                  </a:lnTo>
                  <a:lnTo>
                    <a:pt x="243840" y="9144"/>
                  </a:lnTo>
                  <a:lnTo>
                    <a:pt x="243840" y="89916"/>
                  </a:lnTo>
                  <a:lnTo>
                    <a:pt x="248412" y="89916"/>
                  </a:lnTo>
                  <a:close/>
                </a:path>
                <a:path w="248920" h="90170">
                  <a:moveTo>
                    <a:pt x="10668" y="9144"/>
                  </a:moveTo>
                  <a:lnTo>
                    <a:pt x="10668" y="4572"/>
                  </a:lnTo>
                  <a:lnTo>
                    <a:pt x="4572" y="9144"/>
                  </a:lnTo>
                  <a:lnTo>
                    <a:pt x="10668" y="9144"/>
                  </a:lnTo>
                  <a:close/>
                </a:path>
                <a:path w="248920" h="90170">
                  <a:moveTo>
                    <a:pt x="10668" y="80772"/>
                  </a:moveTo>
                  <a:lnTo>
                    <a:pt x="10668" y="9144"/>
                  </a:lnTo>
                  <a:lnTo>
                    <a:pt x="4572" y="9144"/>
                  </a:lnTo>
                  <a:lnTo>
                    <a:pt x="4572" y="80772"/>
                  </a:lnTo>
                  <a:lnTo>
                    <a:pt x="10668" y="80772"/>
                  </a:lnTo>
                  <a:close/>
                </a:path>
                <a:path w="248920" h="90170">
                  <a:moveTo>
                    <a:pt x="243840" y="80772"/>
                  </a:moveTo>
                  <a:lnTo>
                    <a:pt x="4572" y="80772"/>
                  </a:lnTo>
                  <a:lnTo>
                    <a:pt x="10668" y="85344"/>
                  </a:lnTo>
                  <a:lnTo>
                    <a:pt x="10668" y="89916"/>
                  </a:lnTo>
                  <a:lnTo>
                    <a:pt x="239268" y="89916"/>
                  </a:lnTo>
                  <a:lnTo>
                    <a:pt x="239268" y="85344"/>
                  </a:lnTo>
                  <a:lnTo>
                    <a:pt x="243840" y="80772"/>
                  </a:lnTo>
                  <a:close/>
                </a:path>
                <a:path w="248920" h="90170">
                  <a:moveTo>
                    <a:pt x="10668" y="89916"/>
                  </a:moveTo>
                  <a:lnTo>
                    <a:pt x="10668" y="85344"/>
                  </a:lnTo>
                  <a:lnTo>
                    <a:pt x="4572" y="80772"/>
                  </a:lnTo>
                  <a:lnTo>
                    <a:pt x="4572" y="89916"/>
                  </a:lnTo>
                  <a:lnTo>
                    <a:pt x="10668" y="89916"/>
                  </a:lnTo>
                  <a:close/>
                </a:path>
                <a:path w="248920" h="90170">
                  <a:moveTo>
                    <a:pt x="243840" y="9144"/>
                  </a:moveTo>
                  <a:lnTo>
                    <a:pt x="239268" y="4572"/>
                  </a:lnTo>
                  <a:lnTo>
                    <a:pt x="239268" y="9144"/>
                  </a:lnTo>
                  <a:lnTo>
                    <a:pt x="243840" y="9144"/>
                  </a:lnTo>
                  <a:close/>
                </a:path>
                <a:path w="248920" h="90170">
                  <a:moveTo>
                    <a:pt x="243840" y="80772"/>
                  </a:moveTo>
                  <a:lnTo>
                    <a:pt x="243840" y="9144"/>
                  </a:lnTo>
                  <a:lnTo>
                    <a:pt x="239268" y="9144"/>
                  </a:lnTo>
                  <a:lnTo>
                    <a:pt x="239268" y="80772"/>
                  </a:lnTo>
                  <a:lnTo>
                    <a:pt x="243840" y="80772"/>
                  </a:lnTo>
                  <a:close/>
                </a:path>
                <a:path w="248920" h="90170">
                  <a:moveTo>
                    <a:pt x="243840" y="89916"/>
                  </a:moveTo>
                  <a:lnTo>
                    <a:pt x="243840" y="80772"/>
                  </a:lnTo>
                  <a:lnTo>
                    <a:pt x="239268" y="85344"/>
                  </a:lnTo>
                  <a:lnTo>
                    <a:pt x="239268" y="89916"/>
                  </a:lnTo>
                  <a:lnTo>
                    <a:pt x="243840" y="89916"/>
                  </a:lnTo>
                  <a:close/>
                </a:path>
              </a:pathLst>
            </a:custGeom>
            <a:solidFill>
              <a:srgbClr val="00428C"/>
            </a:solidFill>
          </p:spPr>
          <p:txBody>
            <a:bodyPr wrap="square" lIns="0" tIns="0" rIns="0" bIns="0" rtlCol="0"/>
            <a:lstStyle/>
            <a:p>
              <a:endParaRPr/>
            </a:p>
          </p:txBody>
        </p:sp>
        <p:sp>
          <p:nvSpPr>
            <p:cNvPr id="8" name="object 11">
              <a:extLst>
                <a:ext uri="{FF2B5EF4-FFF2-40B4-BE49-F238E27FC236}">
                  <a16:creationId xmlns:a16="http://schemas.microsoft.com/office/drawing/2014/main" id="{7E04C823-152B-4CB3-9D30-9C25566E5647}"/>
                </a:ext>
              </a:extLst>
            </p:cNvPr>
            <p:cNvSpPr/>
            <p:nvPr/>
          </p:nvSpPr>
          <p:spPr>
            <a:xfrm>
              <a:off x="3908933" y="3915155"/>
              <a:ext cx="2548255" cy="227329"/>
            </a:xfrm>
            <a:custGeom>
              <a:avLst/>
              <a:gdLst/>
              <a:ahLst/>
              <a:cxnLst/>
              <a:rect l="l" t="t" r="r" b="b"/>
              <a:pathLst>
                <a:path w="2548254" h="227329">
                  <a:moveTo>
                    <a:pt x="2546604" y="0"/>
                  </a:moveTo>
                  <a:lnTo>
                    <a:pt x="2308860" y="0"/>
                  </a:lnTo>
                  <a:lnTo>
                    <a:pt x="2308860" y="79248"/>
                  </a:lnTo>
                  <a:lnTo>
                    <a:pt x="2546604" y="79248"/>
                  </a:lnTo>
                  <a:lnTo>
                    <a:pt x="2546604" y="0"/>
                  </a:lnTo>
                  <a:close/>
                </a:path>
                <a:path w="2548254" h="227329">
                  <a:moveTo>
                    <a:pt x="2548128" y="155460"/>
                  </a:moveTo>
                  <a:lnTo>
                    <a:pt x="71412" y="155460"/>
                  </a:lnTo>
                  <a:lnTo>
                    <a:pt x="108204" y="134124"/>
                  </a:lnTo>
                  <a:lnTo>
                    <a:pt x="114300" y="131076"/>
                  </a:lnTo>
                  <a:lnTo>
                    <a:pt x="115824" y="123456"/>
                  </a:lnTo>
                  <a:lnTo>
                    <a:pt x="109728" y="111264"/>
                  </a:lnTo>
                  <a:lnTo>
                    <a:pt x="102108" y="108216"/>
                  </a:lnTo>
                  <a:lnTo>
                    <a:pt x="96012" y="112788"/>
                  </a:lnTo>
                  <a:lnTo>
                    <a:pt x="0" y="167652"/>
                  </a:lnTo>
                  <a:lnTo>
                    <a:pt x="25908" y="182448"/>
                  </a:lnTo>
                  <a:lnTo>
                    <a:pt x="96012" y="222516"/>
                  </a:lnTo>
                  <a:lnTo>
                    <a:pt x="102108" y="227088"/>
                  </a:lnTo>
                  <a:lnTo>
                    <a:pt x="109728" y="224040"/>
                  </a:lnTo>
                  <a:lnTo>
                    <a:pt x="115824" y="211848"/>
                  </a:lnTo>
                  <a:lnTo>
                    <a:pt x="114300" y="204228"/>
                  </a:lnTo>
                  <a:lnTo>
                    <a:pt x="108204" y="201180"/>
                  </a:lnTo>
                  <a:lnTo>
                    <a:pt x="71412" y="179844"/>
                  </a:lnTo>
                  <a:lnTo>
                    <a:pt x="2548128" y="179844"/>
                  </a:lnTo>
                  <a:lnTo>
                    <a:pt x="2548128" y="155460"/>
                  </a:lnTo>
                  <a:close/>
                </a:path>
              </a:pathLst>
            </a:custGeom>
            <a:solidFill>
              <a:srgbClr val="00448C"/>
            </a:solidFill>
          </p:spPr>
          <p:txBody>
            <a:bodyPr wrap="square" lIns="0" tIns="0" rIns="0" bIns="0" rtlCol="0"/>
            <a:lstStyle/>
            <a:p>
              <a:endParaRPr/>
            </a:p>
          </p:txBody>
        </p:sp>
        <p:sp>
          <p:nvSpPr>
            <p:cNvPr id="9" name="object 12">
              <a:extLst>
                <a:ext uri="{FF2B5EF4-FFF2-40B4-BE49-F238E27FC236}">
                  <a16:creationId xmlns:a16="http://schemas.microsoft.com/office/drawing/2014/main" id="{93E56D15-F59F-4C05-B917-BA1B26554C52}"/>
                </a:ext>
              </a:extLst>
            </p:cNvPr>
            <p:cNvSpPr/>
            <p:nvPr/>
          </p:nvSpPr>
          <p:spPr>
            <a:xfrm>
              <a:off x="6213226" y="3909060"/>
              <a:ext cx="247015" cy="90170"/>
            </a:xfrm>
            <a:custGeom>
              <a:avLst/>
              <a:gdLst/>
              <a:ahLst/>
              <a:cxnLst/>
              <a:rect l="l" t="t" r="r" b="b"/>
              <a:pathLst>
                <a:path w="247014" h="90170">
                  <a:moveTo>
                    <a:pt x="246888" y="89916"/>
                  </a:moveTo>
                  <a:lnTo>
                    <a:pt x="246888" y="0"/>
                  </a:lnTo>
                  <a:lnTo>
                    <a:pt x="0" y="0"/>
                  </a:lnTo>
                  <a:lnTo>
                    <a:pt x="0" y="89916"/>
                  </a:lnTo>
                  <a:lnTo>
                    <a:pt x="4572" y="89916"/>
                  </a:lnTo>
                  <a:lnTo>
                    <a:pt x="4572" y="10668"/>
                  </a:lnTo>
                  <a:lnTo>
                    <a:pt x="9144" y="6096"/>
                  </a:lnTo>
                  <a:lnTo>
                    <a:pt x="9144" y="10668"/>
                  </a:lnTo>
                  <a:lnTo>
                    <a:pt x="237744" y="10668"/>
                  </a:lnTo>
                  <a:lnTo>
                    <a:pt x="237744" y="6096"/>
                  </a:lnTo>
                  <a:lnTo>
                    <a:pt x="242316" y="10668"/>
                  </a:lnTo>
                  <a:lnTo>
                    <a:pt x="242316" y="89916"/>
                  </a:lnTo>
                  <a:lnTo>
                    <a:pt x="246888" y="89916"/>
                  </a:lnTo>
                  <a:close/>
                </a:path>
                <a:path w="247014" h="90170">
                  <a:moveTo>
                    <a:pt x="9144" y="10668"/>
                  </a:moveTo>
                  <a:lnTo>
                    <a:pt x="9144" y="6096"/>
                  </a:lnTo>
                  <a:lnTo>
                    <a:pt x="4572" y="10668"/>
                  </a:lnTo>
                  <a:lnTo>
                    <a:pt x="9144" y="10668"/>
                  </a:lnTo>
                  <a:close/>
                </a:path>
                <a:path w="247014" h="90170">
                  <a:moveTo>
                    <a:pt x="9144" y="80772"/>
                  </a:moveTo>
                  <a:lnTo>
                    <a:pt x="9144" y="10668"/>
                  </a:lnTo>
                  <a:lnTo>
                    <a:pt x="4572" y="10668"/>
                  </a:lnTo>
                  <a:lnTo>
                    <a:pt x="4572" y="80772"/>
                  </a:lnTo>
                  <a:lnTo>
                    <a:pt x="9144" y="80772"/>
                  </a:lnTo>
                  <a:close/>
                </a:path>
                <a:path w="247014" h="90170">
                  <a:moveTo>
                    <a:pt x="242316" y="80772"/>
                  </a:moveTo>
                  <a:lnTo>
                    <a:pt x="4572" y="80772"/>
                  </a:lnTo>
                  <a:lnTo>
                    <a:pt x="9144" y="85344"/>
                  </a:lnTo>
                  <a:lnTo>
                    <a:pt x="9144" y="89916"/>
                  </a:lnTo>
                  <a:lnTo>
                    <a:pt x="237744" y="89916"/>
                  </a:lnTo>
                  <a:lnTo>
                    <a:pt x="237744" y="85344"/>
                  </a:lnTo>
                  <a:lnTo>
                    <a:pt x="242316" y="80772"/>
                  </a:lnTo>
                  <a:close/>
                </a:path>
                <a:path w="247014" h="90170">
                  <a:moveTo>
                    <a:pt x="9144" y="89916"/>
                  </a:moveTo>
                  <a:lnTo>
                    <a:pt x="9144" y="85344"/>
                  </a:lnTo>
                  <a:lnTo>
                    <a:pt x="4572" y="80772"/>
                  </a:lnTo>
                  <a:lnTo>
                    <a:pt x="4572" y="89916"/>
                  </a:lnTo>
                  <a:lnTo>
                    <a:pt x="9144" y="89916"/>
                  </a:lnTo>
                  <a:close/>
                </a:path>
                <a:path w="247014" h="90170">
                  <a:moveTo>
                    <a:pt x="242316" y="10668"/>
                  </a:moveTo>
                  <a:lnTo>
                    <a:pt x="237744" y="6096"/>
                  </a:lnTo>
                  <a:lnTo>
                    <a:pt x="237744" y="10668"/>
                  </a:lnTo>
                  <a:lnTo>
                    <a:pt x="242316" y="10668"/>
                  </a:lnTo>
                  <a:close/>
                </a:path>
                <a:path w="247014" h="90170">
                  <a:moveTo>
                    <a:pt x="242316" y="80772"/>
                  </a:moveTo>
                  <a:lnTo>
                    <a:pt x="242316" y="10668"/>
                  </a:lnTo>
                  <a:lnTo>
                    <a:pt x="237744" y="10668"/>
                  </a:lnTo>
                  <a:lnTo>
                    <a:pt x="237744" y="80772"/>
                  </a:lnTo>
                  <a:lnTo>
                    <a:pt x="242316" y="80772"/>
                  </a:lnTo>
                  <a:close/>
                </a:path>
                <a:path w="247014" h="90170">
                  <a:moveTo>
                    <a:pt x="242316" y="89916"/>
                  </a:moveTo>
                  <a:lnTo>
                    <a:pt x="242316" y="80772"/>
                  </a:lnTo>
                  <a:lnTo>
                    <a:pt x="237744" y="85344"/>
                  </a:lnTo>
                  <a:lnTo>
                    <a:pt x="237744" y="89916"/>
                  </a:lnTo>
                  <a:lnTo>
                    <a:pt x="242316" y="89916"/>
                  </a:lnTo>
                  <a:close/>
                </a:path>
              </a:pathLst>
            </a:custGeom>
            <a:solidFill>
              <a:srgbClr val="00428C"/>
            </a:solidFill>
          </p:spPr>
          <p:txBody>
            <a:bodyPr wrap="square" lIns="0" tIns="0" rIns="0" bIns="0" rtlCol="0"/>
            <a:lstStyle/>
            <a:p>
              <a:endParaRPr/>
            </a:p>
          </p:txBody>
        </p:sp>
        <p:sp>
          <p:nvSpPr>
            <p:cNvPr id="10" name="object 13">
              <a:extLst>
                <a:ext uri="{FF2B5EF4-FFF2-40B4-BE49-F238E27FC236}">
                  <a16:creationId xmlns:a16="http://schemas.microsoft.com/office/drawing/2014/main" id="{4A39E7A5-B912-44F5-B0C9-71EFFC1FBE84}"/>
                </a:ext>
              </a:extLst>
            </p:cNvPr>
            <p:cNvSpPr/>
            <p:nvPr/>
          </p:nvSpPr>
          <p:spPr>
            <a:xfrm>
              <a:off x="3943985" y="4588763"/>
              <a:ext cx="2546985" cy="236854"/>
            </a:xfrm>
            <a:custGeom>
              <a:avLst/>
              <a:gdLst/>
              <a:ahLst/>
              <a:cxnLst/>
              <a:rect l="l" t="t" r="r" b="b"/>
              <a:pathLst>
                <a:path w="2546985" h="236854">
                  <a:moveTo>
                    <a:pt x="2519172" y="0"/>
                  </a:moveTo>
                  <a:lnTo>
                    <a:pt x="2279904" y="0"/>
                  </a:lnTo>
                  <a:lnTo>
                    <a:pt x="2279904" y="79248"/>
                  </a:lnTo>
                  <a:lnTo>
                    <a:pt x="2519172" y="79248"/>
                  </a:lnTo>
                  <a:lnTo>
                    <a:pt x="2519172" y="0"/>
                  </a:lnTo>
                  <a:close/>
                </a:path>
                <a:path w="2546985" h="236854">
                  <a:moveTo>
                    <a:pt x="2546604" y="164604"/>
                  </a:moveTo>
                  <a:lnTo>
                    <a:pt x="74041" y="164604"/>
                  </a:lnTo>
                  <a:lnTo>
                    <a:pt x="108204" y="144792"/>
                  </a:lnTo>
                  <a:lnTo>
                    <a:pt x="114300" y="140220"/>
                  </a:lnTo>
                  <a:lnTo>
                    <a:pt x="115824" y="132600"/>
                  </a:lnTo>
                  <a:lnTo>
                    <a:pt x="112776" y="126504"/>
                  </a:lnTo>
                  <a:lnTo>
                    <a:pt x="108204" y="120408"/>
                  </a:lnTo>
                  <a:lnTo>
                    <a:pt x="100584" y="118884"/>
                  </a:lnTo>
                  <a:lnTo>
                    <a:pt x="94488" y="121932"/>
                  </a:lnTo>
                  <a:lnTo>
                    <a:pt x="0" y="178320"/>
                  </a:lnTo>
                  <a:lnTo>
                    <a:pt x="24384" y="192468"/>
                  </a:lnTo>
                  <a:lnTo>
                    <a:pt x="94488" y="233184"/>
                  </a:lnTo>
                  <a:lnTo>
                    <a:pt x="100584" y="236232"/>
                  </a:lnTo>
                  <a:lnTo>
                    <a:pt x="108204" y="234708"/>
                  </a:lnTo>
                  <a:lnTo>
                    <a:pt x="112776" y="228612"/>
                  </a:lnTo>
                  <a:lnTo>
                    <a:pt x="115824" y="222516"/>
                  </a:lnTo>
                  <a:lnTo>
                    <a:pt x="114300" y="214896"/>
                  </a:lnTo>
                  <a:lnTo>
                    <a:pt x="108204" y="211848"/>
                  </a:lnTo>
                  <a:lnTo>
                    <a:pt x="72644" y="190512"/>
                  </a:lnTo>
                  <a:lnTo>
                    <a:pt x="2546604" y="190512"/>
                  </a:lnTo>
                  <a:lnTo>
                    <a:pt x="2546604" y="164604"/>
                  </a:lnTo>
                  <a:close/>
                </a:path>
              </a:pathLst>
            </a:custGeom>
            <a:solidFill>
              <a:srgbClr val="00448C"/>
            </a:solidFill>
          </p:spPr>
          <p:txBody>
            <a:bodyPr wrap="square" lIns="0" tIns="0" rIns="0" bIns="0" rtlCol="0"/>
            <a:lstStyle/>
            <a:p>
              <a:endParaRPr/>
            </a:p>
          </p:txBody>
        </p:sp>
        <p:sp>
          <p:nvSpPr>
            <p:cNvPr id="11" name="object 14">
              <a:extLst>
                <a:ext uri="{FF2B5EF4-FFF2-40B4-BE49-F238E27FC236}">
                  <a16:creationId xmlns:a16="http://schemas.microsoft.com/office/drawing/2014/main" id="{387C01E0-4704-4CDB-BE24-89DB235FE909}"/>
                </a:ext>
              </a:extLst>
            </p:cNvPr>
            <p:cNvSpPr/>
            <p:nvPr/>
          </p:nvSpPr>
          <p:spPr>
            <a:xfrm>
              <a:off x="6219322" y="4582668"/>
              <a:ext cx="248920" cy="90170"/>
            </a:xfrm>
            <a:custGeom>
              <a:avLst/>
              <a:gdLst/>
              <a:ahLst/>
              <a:cxnLst/>
              <a:rect l="l" t="t" r="r" b="b"/>
              <a:pathLst>
                <a:path w="248920" h="90170">
                  <a:moveTo>
                    <a:pt x="248412" y="89916"/>
                  </a:moveTo>
                  <a:lnTo>
                    <a:pt x="248412" y="0"/>
                  </a:lnTo>
                  <a:lnTo>
                    <a:pt x="0" y="0"/>
                  </a:lnTo>
                  <a:lnTo>
                    <a:pt x="0" y="89916"/>
                  </a:lnTo>
                  <a:lnTo>
                    <a:pt x="4572" y="89916"/>
                  </a:lnTo>
                  <a:lnTo>
                    <a:pt x="4572" y="10668"/>
                  </a:lnTo>
                  <a:lnTo>
                    <a:pt x="10668" y="6096"/>
                  </a:lnTo>
                  <a:lnTo>
                    <a:pt x="10668" y="10668"/>
                  </a:lnTo>
                  <a:lnTo>
                    <a:pt x="239268" y="10668"/>
                  </a:lnTo>
                  <a:lnTo>
                    <a:pt x="239268" y="6096"/>
                  </a:lnTo>
                  <a:lnTo>
                    <a:pt x="243840" y="10668"/>
                  </a:lnTo>
                  <a:lnTo>
                    <a:pt x="243840" y="89916"/>
                  </a:lnTo>
                  <a:lnTo>
                    <a:pt x="248412" y="89916"/>
                  </a:lnTo>
                  <a:close/>
                </a:path>
                <a:path w="248920" h="90170">
                  <a:moveTo>
                    <a:pt x="10668" y="10668"/>
                  </a:moveTo>
                  <a:lnTo>
                    <a:pt x="10668" y="6096"/>
                  </a:lnTo>
                  <a:lnTo>
                    <a:pt x="4572" y="10668"/>
                  </a:lnTo>
                  <a:lnTo>
                    <a:pt x="10668" y="10668"/>
                  </a:lnTo>
                  <a:close/>
                </a:path>
                <a:path w="248920" h="90170">
                  <a:moveTo>
                    <a:pt x="10668" y="80772"/>
                  </a:moveTo>
                  <a:lnTo>
                    <a:pt x="10668" y="10668"/>
                  </a:lnTo>
                  <a:lnTo>
                    <a:pt x="4572" y="10668"/>
                  </a:lnTo>
                  <a:lnTo>
                    <a:pt x="4572" y="80772"/>
                  </a:lnTo>
                  <a:lnTo>
                    <a:pt x="10668" y="80772"/>
                  </a:lnTo>
                  <a:close/>
                </a:path>
                <a:path w="248920" h="90170">
                  <a:moveTo>
                    <a:pt x="243840" y="80772"/>
                  </a:moveTo>
                  <a:lnTo>
                    <a:pt x="4572" y="80772"/>
                  </a:lnTo>
                  <a:lnTo>
                    <a:pt x="10668" y="85344"/>
                  </a:lnTo>
                  <a:lnTo>
                    <a:pt x="10668" y="89916"/>
                  </a:lnTo>
                  <a:lnTo>
                    <a:pt x="239268" y="89916"/>
                  </a:lnTo>
                  <a:lnTo>
                    <a:pt x="239268" y="85344"/>
                  </a:lnTo>
                  <a:lnTo>
                    <a:pt x="243840" y="80772"/>
                  </a:lnTo>
                  <a:close/>
                </a:path>
                <a:path w="248920" h="90170">
                  <a:moveTo>
                    <a:pt x="10668" y="89916"/>
                  </a:moveTo>
                  <a:lnTo>
                    <a:pt x="10668" y="85344"/>
                  </a:lnTo>
                  <a:lnTo>
                    <a:pt x="4572" y="80772"/>
                  </a:lnTo>
                  <a:lnTo>
                    <a:pt x="4572" y="89916"/>
                  </a:lnTo>
                  <a:lnTo>
                    <a:pt x="10668" y="89916"/>
                  </a:lnTo>
                  <a:close/>
                </a:path>
                <a:path w="248920" h="90170">
                  <a:moveTo>
                    <a:pt x="243840" y="10668"/>
                  </a:moveTo>
                  <a:lnTo>
                    <a:pt x="239268" y="6096"/>
                  </a:lnTo>
                  <a:lnTo>
                    <a:pt x="239268" y="10668"/>
                  </a:lnTo>
                  <a:lnTo>
                    <a:pt x="243840" y="10668"/>
                  </a:lnTo>
                  <a:close/>
                </a:path>
                <a:path w="248920" h="90170">
                  <a:moveTo>
                    <a:pt x="243840" y="80772"/>
                  </a:moveTo>
                  <a:lnTo>
                    <a:pt x="243840" y="10668"/>
                  </a:lnTo>
                  <a:lnTo>
                    <a:pt x="239268" y="10668"/>
                  </a:lnTo>
                  <a:lnTo>
                    <a:pt x="239268" y="80772"/>
                  </a:lnTo>
                  <a:lnTo>
                    <a:pt x="243840" y="80772"/>
                  </a:lnTo>
                  <a:close/>
                </a:path>
                <a:path w="248920" h="90170">
                  <a:moveTo>
                    <a:pt x="243840" y="89916"/>
                  </a:moveTo>
                  <a:lnTo>
                    <a:pt x="243840" y="80772"/>
                  </a:lnTo>
                  <a:lnTo>
                    <a:pt x="239268" y="85344"/>
                  </a:lnTo>
                  <a:lnTo>
                    <a:pt x="239268" y="89916"/>
                  </a:lnTo>
                  <a:lnTo>
                    <a:pt x="243840" y="89916"/>
                  </a:lnTo>
                  <a:close/>
                </a:path>
              </a:pathLst>
            </a:custGeom>
            <a:solidFill>
              <a:srgbClr val="00428C"/>
            </a:solidFill>
          </p:spPr>
          <p:txBody>
            <a:bodyPr wrap="square" lIns="0" tIns="0" rIns="0" bIns="0" rtlCol="0"/>
            <a:lstStyle/>
            <a:p>
              <a:endParaRPr/>
            </a:p>
          </p:txBody>
        </p:sp>
        <p:sp>
          <p:nvSpPr>
            <p:cNvPr id="12" name="object 15">
              <a:extLst>
                <a:ext uri="{FF2B5EF4-FFF2-40B4-BE49-F238E27FC236}">
                  <a16:creationId xmlns:a16="http://schemas.microsoft.com/office/drawing/2014/main" id="{F3BEFF1B-1989-43DD-BE40-87FD85195E4C}"/>
                </a:ext>
              </a:extLst>
            </p:cNvPr>
            <p:cNvSpPr/>
            <p:nvPr/>
          </p:nvSpPr>
          <p:spPr>
            <a:xfrm>
              <a:off x="3953134" y="5544311"/>
              <a:ext cx="2656840" cy="393700"/>
            </a:xfrm>
            <a:custGeom>
              <a:avLst/>
              <a:gdLst/>
              <a:ahLst/>
              <a:cxnLst/>
              <a:rect l="l" t="t" r="r" b="b"/>
              <a:pathLst>
                <a:path w="2656840" h="393700">
                  <a:moveTo>
                    <a:pt x="2656331" y="196595"/>
                  </a:moveTo>
                  <a:lnTo>
                    <a:pt x="2459735" y="0"/>
                  </a:lnTo>
                  <a:lnTo>
                    <a:pt x="2459735" y="97535"/>
                  </a:lnTo>
                  <a:lnTo>
                    <a:pt x="0" y="97535"/>
                  </a:lnTo>
                  <a:lnTo>
                    <a:pt x="0" y="294131"/>
                  </a:lnTo>
                  <a:lnTo>
                    <a:pt x="2459735" y="294131"/>
                  </a:lnTo>
                  <a:lnTo>
                    <a:pt x="2459735" y="393191"/>
                  </a:lnTo>
                  <a:lnTo>
                    <a:pt x="2656331" y="196595"/>
                  </a:lnTo>
                  <a:close/>
                </a:path>
              </a:pathLst>
            </a:custGeom>
            <a:solidFill>
              <a:srgbClr val="00448C"/>
            </a:solidFill>
          </p:spPr>
          <p:txBody>
            <a:bodyPr wrap="square" lIns="0" tIns="0" rIns="0" bIns="0" rtlCol="0"/>
            <a:lstStyle/>
            <a:p>
              <a:endParaRPr/>
            </a:p>
          </p:txBody>
        </p:sp>
        <p:sp>
          <p:nvSpPr>
            <p:cNvPr id="13" name="object 16">
              <a:extLst>
                <a:ext uri="{FF2B5EF4-FFF2-40B4-BE49-F238E27FC236}">
                  <a16:creationId xmlns:a16="http://schemas.microsoft.com/office/drawing/2014/main" id="{65A326D6-5398-4F86-A703-E51ED9E39D0A}"/>
                </a:ext>
              </a:extLst>
            </p:cNvPr>
            <p:cNvSpPr/>
            <p:nvPr/>
          </p:nvSpPr>
          <p:spPr>
            <a:xfrm>
              <a:off x="3947038" y="5532120"/>
              <a:ext cx="2670175" cy="416559"/>
            </a:xfrm>
            <a:custGeom>
              <a:avLst/>
              <a:gdLst/>
              <a:ahLst/>
              <a:cxnLst/>
              <a:rect l="l" t="t" r="r" b="b"/>
              <a:pathLst>
                <a:path w="2670175" h="416560">
                  <a:moveTo>
                    <a:pt x="2465832" y="105156"/>
                  </a:moveTo>
                  <a:lnTo>
                    <a:pt x="0" y="105156"/>
                  </a:lnTo>
                  <a:lnTo>
                    <a:pt x="0" y="310896"/>
                  </a:lnTo>
                  <a:lnTo>
                    <a:pt x="6096" y="310896"/>
                  </a:lnTo>
                  <a:lnTo>
                    <a:pt x="6096" y="114300"/>
                  </a:lnTo>
                  <a:lnTo>
                    <a:pt x="10668" y="109728"/>
                  </a:lnTo>
                  <a:lnTo>
                    <a:pt x="10668" y="114300"/>
                  </a:lnTo>
                  <a:lnTo>
                    <a:pt x="2461260" y="114300"/>
                  </a:lnTo>
                  <a:lnTo>
                    <a:pt x="2461260" y="109728"/>
                  </a:lnTo>
                  <a:lnTo>
                    <a:pt x="2465832" y="105156"/>
                  </a:lnTo>
                  <a:close/>
                </a:path>
                <a:path w="2670175" h="416560">
                  <a:moveTo>
                    <a:pt x="10668" y="114300"/>
                  </a:moveTo>
                  <a:lnTo>
                    <a:pt x="10668" y="109728"/>
                  </a:lnTo>
                  <a:lnTo>
                    <a:pt x="6096" y="114300"/>
                  </a:lnTo>
                  <a:lnTo>
                    <a:pt x="10668" y="114300"/>
                  </a:lnTo>
                  <a:close/>
                </a:path>
                <a:path w="2670175" h="416560">
                  <a:moveTo>
                    <a:pt x="10668" y="301752"/>
                  </a:moveTo>
                  <a:lnTo>
                    <a:pt x="10668" y="114300"/>
                  </a:lnTo>
                  <a:lnTo>
                    <a:pt x="6096" y="114300"/>
                  </a:lnTo>
                  <a:lnTo>
                    <a:pt x="6096" y="301752"/>
                  </a:lnTo>
                  <a:lnTo>
                    <a:pt x="10668" y="301752"/>
                  </a:lnTo>
                  <a:close/>
                </a:path>
                <a:path w="2670175" h="416560">
                  <a:moveTo>
                    <a:pt x="2471928" y="393192"/>
                  </a:moveTo>
                  <a:lnTo>
                    <a:pt x="2471928" y="301752"/>
                  </a:lnTo>
                  <a:lnTo>
                    <a:pt x="6096" y="301752"/>
                  </a:lnTo>
                  <a:lnTo>
                    <a:pt x="10668" y="306324"/>
                  </a:lnTo>
                  <a:lnTo>
                    <a:pt x="10668" y="310896"/>
                  </a:lnTo>
                  <a:lnTo>
                    <a:pt x="2461260" y="310896"/>
                  </a:lnTo>
                  <a:lnTo>
                    <a:pt x="2461260" y="306324"/>
                  </a:lnTo>
                  <a:lnTo>
                    <a:pt x="2465832" y="310896"/>
                  </a:lnTo>
                  <a:lnTo>
                    <a:pt x="2465832" y="399288"/>
                  </a:lnTo>
                  <a:lnTo>
                    <a:pt x="2471928" y="393192"/>
                  </a:lnTo>
                  <a:close/>
                </a:path>
                <a:path w="2670175" h="416560">
                  <a:moveTo>
                    <a:pt x="10668" y="310896"/>
                  </a:moveTo>
                  <a:lnTo>
                    <a:pt x="10668" y="306324"/>
                  </a:lnTo>
                  <a:lnTo>
                    <a:pt x="6096" y="301752"/>
                  </a:lnTo>
                  <a:lnTo>
                    <a:pt x="6096" y="310896"/>
                  </a:lnTo>
                  <a:lnTo>
                    <a:pt x="10668" y="310896"/>
                  </a:lnTo>
                  <a:close/>
                </a:path>
                <a:path w="2670175" h="416560">
                  <a:moveTo>
                    <a:pt x="2670048" y="208788"/>
                  </a:moveTo>
                  <a:lnTo>
                    <a:pt x="2461260" y="0"/>
                  </a:lnTo>
                  <a:lnTo>
                    <a:pt x="2461260" y="105156"/>
                  </a:lnTo>
                  <a:lnTo>
                    <a:pt x="2462784" y="105156"/>
                  </a:lnTo>
                  <a:lnTo>
                    <a:pt x="2462784" y="15240"/>
                  </a:lnTo>
                  <a:lnTo>
                    <a:pt x="2471928" y="12192"/>
                  </a:lnTo>
                  <a:lnTo>
                    <a:pt x="2471928" y="24384"/>
                  </a:lnTo>
                  <a:lnTo>
                    <a:pt x="2656332" y="208788"/>
                  </a:lnTo>
                  <a:lnTo>
                    <a:pt x="2659380" y="205740"/>
                  </a:lnTo>
                  <a:lnTo>
                    <a:pt x="2659380" y="219378"/>
                  </a:lnTo>
                  <a:lnTo>
                    <a:pt x="2670048" y="208788"/>
                  </a:lnTo>
                  <a:close/>
                </a:path>
                <a:path w="2670175" h="416560">
                  <a:moveTo>
                    <a:pt x="2465832" y="114300"/>
                  </a:moveTo>
                  <a:lnTo>
                    <a:pt x="2465832" y="105156"/>
                  </a:lnTo>
                  <a:lnTo>
                    <a:pt x="2461260" y="109728"/>
                  </a:lnTo>
                  <a:lnTo>
                    <a:pt x="2461260" y="114300"/>
                  </a:lnTo>
                  <a:lnTo>
                    <a:pt x="2465832" y="114300"/>
                  </a:lnTo>
                  <a:close/>
                </a:path>
                <a:path w="2670175" h="416560">
                  <a:moveTo>
                    <a:pt x="2465832" y="310896"/>
                  </a:moveTo>
                  <a:lnTo>
                    <a:pt x="2461260" y="306324"/>
                  </a:lnTo>
                  <a:lnTo>
                    <a:pt x="2461260" y="310896"/>
                  </a:lnTo>
                  <a:lnTo>
                    <a:pt x="2465832" y="310896"/>
                  </a:lnTo>
                  <a:close/>
                </a:path>
                <a:path w="2670175" h="416560">
                  <a:moveTo>
                    <a:pt x="2465832" y="399288"/>
                  </a:moveTo>
                  <a:lnTo>
                    <a:pt x="2465832" y="310896"/>
                  </a:lnTo>
                  <a:lnTo>
                    <a:pt x="2461260" y="310896"/>
                  </a:lnTo>
                  <a:lnTo>
                    <a:pt x="2461260" y="416052"/>
                  </a:lnTo>
                  <a:lnTo>
                    <a:pt x="2462784" y="414539"/>
                  </a:lnTo>
                  <a:lnTo>
                    <a:pt x="2462784" y="402336"/>
                  </a:lnTo>
                  <a:lnTo>
                    <a:pt x="2465832" y="399288"/>
                  </a:lnTo>
                  <a:close/>
                </a:path>
                <a:path w="2670175" h="416560">
                  <a:moveTo>
                    <a:pt x="2471928" y="24384"/>
                  </a:moveTo>
                  <a:lnTo>
                    <a:pt x="2471928" y="12192"/>
                  </a:lnTo>
                  <a:lnTo>
                    <a:pt x="2462784" y="15240"/>
                  </a:lnTo>
                  <a:lnTo>
                    <a:pt x="2471928" y="24384"/>
                  </a:lnTo>
                  <a:close/>
                </a:path>
                <a:path w="2670175" h="416560">
                  <a:moveTo>
                    <a:pt x="2471928" y="114300"/>
                  </a:moveTo>
                  <a:lnTo>
                    <a:pt x="2471928" y="24384"/>
                  </a:lnTo>
                  <a:lnTo>
                    <a:pt x="2462784" y="15240"/>
                  </a:lnTo>
                  <a:lnTo>
                    <a:pt x="2462784" y="105156"/>
                  </a:lnTo>
                  <a:lnTo>
                    <a:pt x="2465832" y="105156"/>
                  </a:lnTo>
                  <a:lnTo>
                    <a:pt x="2465832" y="114300"/>
                  </a:lnTo>
                  <a:lnTo>
                    <a:pt x="2471928" y="114300"/>
                  </a:lnTo>
                  <a:close/>
                </a:path>
                <a:path w="2670175" h="416560">
                  <a:moveTo>
                    <a:pt x="2659380" y="219378"/>
                  </a:moveTo>
                  <a:lnTo>
                    <a:pt x="2659380" y="211836"/>
                  </a:lnTo>
                  <a:lnTo>
                    <a:pt x="2656332" y="208788"/>
                  </a:lnTo>
                  <a:lnTo>
                    <a:pt x="2462784" y="402336"/>
                  </a:lnTo>
                  <a:lnTo>
                    <a:pt x="2471928" y="405384"/>
                  </a:lnTo>
                  <a:lnTo>
                    <a:pt x="2659380" y="219378"/>
                  </a:lnTo>
                  <a:close/>
                </a:path>
                <a:path w="2670175" h="416560">
                  <a:moveTo>
                    <a:pt x="2471928" y="405461"/>
                  </a:moveTo>
                  <a:lnTo>
                    <a:pt x="2462784" y="402336"/>
                  </a:lnTo>
                  <a:lnTo>
                    <a:pt x="2462784" y="414539"/>
                  </a:lnTo>
                  <a:lnTo>
                    <a:pt x="2471928" y="405461"/>
                  </a:lnTo>
                  <a:close/>
                </a:path>
                <a:path w="2670175" h="416560">
                  <a:moveTo>
                    <a:pt x="2659380" y="211836"/>
                  </a:moveTo>
                  <a:lnTo>
                    <a:pt x="2659380" y="205740"/>
                  </a:lnTo>
                  <a:lnTo>
                    <a:pt x="2656332" y="208788"/>
                  </a:lnTo>
                  <a:lnTo>
                    <a:pt x="2659380" y="211836"/>
                  </a:lnTo>
                  <a:close/>
                </a:path>
              </a:pathLst>
            </a:custGeom>
            <a:solidFill>
              <a:srgbClr val="00428C"/>
            </a:solidFill>
          </p:spPr>
          <p:txBody>
            <a:bodyPr wrap="square" lIns="0" tIns="0" rIns="0" bIns="0" rtlCol="0"/>
            <a:lstStyle/>
            <a:p>
              <a:endParaRPr/>
            </a:p>
          </p:txBody>
        </p:sp>
        <p:sp>
          <p:nvSpPr>
            <p:cNvPr id="14" name="object 17">
              <a:extLst>
                <a:ext uri="{FF2B5EF4-FFF2-40B4-BE49-F238E27FC236}">
                  <a16:creationId xmlns:a16="http://schemas.microsoft.com/office/drawing/2014/main" id="{D318C90B-C5FD-43EE-B842-27E92C596813}"/>
                </a:ext>
              </a:extLst>
            </p:cNvPr>
            <p:cNvSpPr/>
            <p:nvPr/>
          </p:nvSpPr>
          <p:spPr>
            <a:xfrm>
              <a:off x="5266822" y="2202180"/>
              <a:ext cx="91440" cy="4171315"/>
            </a:xfrm>
            <a:custGeom>
              <a:avLst/>
              <a:gdLst/>
              <a:ahLst/>
              <a:cxnLst/>
              <a:rect l="l" t="t" r="r" b="b"/>
              <a:pathLst>
                <a:path w="91439" h="4171315">
                  <a:moveTo>
                    <a:pt x="57912" y="56388"/>
                  </a:moveTo>
                  <a:lnTo>
                    <a:pt x="57912" y="0"/>
                  </a:lnTo>
                  <a:lnTo>
                    <a:pt x="0" y="0"/>
                  </a:lnTo>
                  <a:lnTo>
                    <a:pt x="0" y="57912"/>
                  </a:lnTo>
                  <a:lnTo>
                    <a:pt x="57912" y="56388"/>
                  </a:lnTo>
                  <a:close/>
                </a:path>
                <a:path w="91439" h="4171315">
                  <a:moveTo>
                    <a:pt x="57912" y="170688"/>
                  </a:moveTo>
                  <a:lnTo>
                    <a:pt x="57912" y="114300"/>
                  </a:lnTo>
                  <a:lnTo>
                    <a:pt x="1524" y="114300"/>
                  </a:lnTo>
                  <a:lnTo>
                    <a:pt x="1524" y="172212"/>
                  </a:lnTo>
                  <a:lnTo>
                    <a:pt x="57912" y="170688"/>
                  </a:lnTo>
                  <a:close/>
                </a:path>
                <a:path w="91439" h="4171315">
                  <a:moveTo>
                    <a:pt x="59436" y="284988"/>
                  </a:moveTo>
                  <a:lnTo>
                    <a:pt x="59436" y="228600"/>
                  </a:lnTo>
                  <a:lnTo>
                    <a:pt x="1524" y="228600"/>
                  </a:lnTo>
                  <a:lnTo>
                    <a:pt x="3048" y="286512"/>
                  </a:lnTo>
                  <a:lnTo>
                    <a:pt x="59436" y="284988"/>
                  </a:lnTo>
                  <a:close/>
                </a:path>
                <a:path w="91439" h="4171315">
                  <a:moveTo>
                    <a:pt x="60960" y="399288"/>
                  </a:moveTo>
                  <a:lnTo>
                    <a:pt x="59436" y="342900"/>
                  </a:lnTo>
                  <a:lnTo>
                    <a:pt x="3048" y="342900"/>
                  </a:lnTo>
                  <a:lnTo>
                    <a:pt x="3048" y="400812"/>
                  </a:lnTo>
                  <a:lnTo>
                    <a:pt x="60960" y="399288"/>
                  </a:lnTo>
                  <a:close/>
                </a:path>
                <a:path w="91439" h="4171315">
                  <a:moveTo>
                    <a:pt x="60960" y="513588"/>
                  </a:moveTo>
                  <a:lnTo>
                    <a:pt x="60960" y="457200"/>
                  </a:lnTo>
                  <a:lnTo>
                    <a:pt x="4572" y="457200"/>
                  </a:lnTo>
                  <a:lnTo>
                    <a:pt x="4572" y="515112"/>
                  </a:lnTo>
                  <a:lnTo>
                    <a:pt x="60960" y="513588"/>
                  </a:lnTo>
                  <a:close/>
                </a:path>
                <a:path w="91439" h="4171315">
                  <a:moveTo>
                    <a:pt x="62484" y="627888"/>
                  </a:moveTo>
                  <a:lnTo>
                    <a:pt x="62484" y="571500"/>
                  </a:lnTo>
                  <a:lnTo>
                    <a:pt x="4572" y="571500"/>
                  </a:lnTo>
                  <a:lnTo>
                    <a:pt x="4572" y="629412"/>
                  </a:lnTo>
                  <a:lnTo>
                    <a:pt x="62484" y="627888"/>
                  </a:lnTo>
                  <a:close/>
                </a:path>
                <a:path w="91439" h="4171315">
                  <a:moveTo>
                    <a:pt x="64008" y="742188"/>
                  </a:moveTo>
                  <a:lnTo>
                    <a:pt x="62484" y="685800"/>
                  </a:lnTo>
                  <a:lnTo>
                    <a:pt x="6096" y="685800"/>
                  </a:lnTo>
                  <a:lnTo>
                    <a:pt x="6096" y="743712"/>
                  </a:lnTo>
                  <a:lnTo>
                    <a:pt x="64008" y="742188"/>
                  </a:lnTo>
                  <a:close/>
                </a:path>
                <a:path w="91439" h="4171315">
                  <a:moveTo>
                    <a:pt x="64008" y="856488"/>
                  </a:moveTo>
                  <a:lnTo>
                    <a:pt x="64008" y="800100"/>
                  </a:lnTo>
                  <a:lnTo>
                    <a:pt x="6096" y="800100"/>
                  </a:lnTo>
                  <a:lnTo>
                    <a:pt x="7620" y="858012"/>
                  </a:lnTo>
                  <a:lnTo>
                    <a:pt x="64008" y="856488"/>
                  </a:lnTo>
                  <a:close/>
                </a:path>
                <a:path w="91439" h="4171315">
                  <a:moveTo>
                    <a:pt x="65532" y="970788"/>
                  </a:moveTo>
                  <a:lnTo>
                    <a:pt x="64008" y="914400"/>
                  </a:lnTo>
                  <a:lnTo>
                    <a:pt x="7620" y="914400"/>
                  </a:lnTo>
                  <a:lnTo>
                    <a:pt x="7620" y="972312"/>
                  </a:lnTo>
                  <a:lnTo>
                    <a:pt x="65532" y="970788"/>
                  </a:lnTo>
                  <a:close/>
                </a:path>
                <a:path w="91439" h="4171315">
                  <a:moveTo>
                    <a:pt x="65532" y="1085088"/>
                  </a:moveTo>
                  <a:lnTo>
                    <a:pt x="65532" y="1028700"/>
                  </a:lnTo>
                  <a:lnTo>
                    <a:pt x="9144" y="1028700"/>
                  </a:lnTo>
                  <a:lnTo>
                    <a:pt x="9144" y="1086612"/>
                  </a:lnTo>
                  <a:lnTo>
                    <a:pt x="65532" y="1085088"/>
                  </a:lnTo>
                  <a:close/>
                </a:path>
                <a:path w="91439" h="4171315">
                  <a:moveTo>
                    <a:pt x="67056" y="1199388"/>
                  </a:moveTo>
                  <a:lnTo>
                    <a:pt x="67056" y="1143000"/>
                  </a:lnTo>
                  <a:lnTo>
                    <a:pt x="9144" y="1143000"/>
                  </a:lnTo>
                  <a:lnTo>
                    <a:pt x="9144" y="1200912"/>
                  </a:lnTo>
                  <a:lnTo>
                    <a:pt x="67056" y="1199388"/>
                  </a:lnTo>
                  <a:close/>
                </a:path>
                <a:path w="91439" h="4171315">
                  <a:moveTo>
                    <a:pt x="68580" y="1313688"/>
                  </a:moveTo>
                  <a:lnTo>
                    <a:pt x="67056" y="1257300"/>
                  </a:lnTo>
                  <a:lnTo>
                    <a:pt x="10668" y="1257300"/>
                  </a:lnTo>
                  <a:lnTo>
                    <a:pt x="10668" y="1315212"/>
                  </a:lnTo>
                  <a:lnTo>
                    <a:pt x="68580" y="1313688"/>
                  </a:lnTo>
                  <a:close/>
                </a:path>
                <a:path w="91439" h="4171315">
                  <a:moveTo>
                    <a:pt x="68580" y="1427988"/>
                  </a:moveTo>
                  <a:lnTo>
                    <a:pt x="68580" y="1371600"/>
                  </a:lnTo>
                  <a:lnTo>
                    <a:pt x="10668" y="1371600"/>
                  </a:lnTo>
                  <a:lnTo>
                    <a:pt x="12192" y="1429512"/>
                  </a:lnTo>
                  <a:lnTo>
                    <a:pt x="68580" y="1427988"/>
                  </a:lnTo>
                  <a:close/>
                </a:path>
                <a:path w="91439" h="4171315">
                  <a:moveTo>
                    <a:pt x="70104" y="1542288"/>
                  </a:moveTo>
                  <a:lnTo>
                    <a:pt x="68580" y="1485900"/>
                  </a:lnTo>
                  <a:lnTo>
                    <a:pt x="12192" y="1485900"/>
                  </a:lnTo>
                  <a:lnTo>
                    <a:pt x="12192" y="1543812"/>
                  </a:lnTo>
                  <a:lnTo>
                    <a:pt x="70104" y="1542288"/>
                  </a:lnTo>
                  <a:close/>
                </a:path>
                <a:path w="91439" h="4171315">
                  <a:moveTo>
                    <a:pt x="70104" y="1656588"/>
                  </a:moveTo>
                  <a:lnTo>
                    <a:pt x="70104" y="1600200"/>
                  </a:lnTo>
                  <a:lnTo>
                    <a:pt x="13716" y="1600200"/>
                  </a:lnTo>
                  <a:lnTo>
                    <a:pt x="13716" y="1658112"/>
                  </a:lnTo>
                  <a:lnTo>
                    <a:pt x="70104" y="1656588"/>
                  </a:lnTo>
                  <a:close/>
                </a:path>
                <a:path w="91439" h="4171315">
                  <a:moveTo>
                    <a:pt x="71628" y="1770888"/>
                  </a:moveTo>
                  <a:lnTo>
                    <a:pt x="71628" y="1714500"/>
                  </a:lnTo>
                  <a:lnTo>
                    <a:pt x="13716" y="1714500"/>
                  </a:lnTo>
                  <a:lnTo>
                    <a:pt x="15240" y="1772412"/>
                  </a:lnTo>
                  <a:lnTo>
                    <a:pt x="71628" y="1770888"/>
                  </a:lnTo>
                  <a:close/>
                </a:path>
                <a:path w="91439" h="4171315">
                  <a:moveTo>
                    <a:pt x="73152" y="1885188"/>
                  </a:moveTo>
                  <a:lnTo>
                    <a:pt x="71628" y="1828800"/>
                  </a:lnTo>
                  <a:lnTo>
                    <a:pt x="15240" y="1828800"/>
                  </a:lnTo>
                  <a:lnTo>
                    <a:pt x="15240" y="1886712"/>
                  </a:lnTo>
                  <a:lnTo>
                    <a:pt x="73152" y="1885188"/>
                  </a:lnTo>
                  <a:close/>
                </a:path>
                <a:path w="91439" h="4171315">
                  <a:moveTo>
                    <a:pt x="73152" y="1999488"/>
                  </a:moveTo>
                  <a:lnTo>
                    <a:pt x="73152" y="1943100"/>
                  </a:lnTo>
                  <a:lnTo>
                    <a:pt x="15240" y="1943100"/>
                  </a:lnTo>
                  <a:lnTo>
                    <a:pt x="16764" y="1999488"/>
                  </a:lnTo>
                  <a:lnTo>
                    <a:pt x="73152" y="1999488"/>
                  </a:lnTo>
                  <a:close/>
                </a:path>
                <a:path w="91439" h="4171315">
                  <a:moveTo>
                    <a:pt x="74676" y="2113788"/>
                  </a:moveTo>
                  <a:lnTo>
                    <a:pt x="74676" y="2057400"/>
                  </a:lnTo>
                  <a:lnTo>
                    <a:pt x="16764" y="2057400"/>
                  </a:lnTo>
                  <a:lnTo>
                    <a:pt x="16764" y="2113788"/>
                  </a:lnTo>
                  <a:lnTo>
                    <a:pt x="74676" y="2113788"/>
                  </a:lnTo>
                  <a:close/>
                </a:path>
                <a:path w="91439" h="4171315">
                  <a:moveTo>
                    <a:pt x="74676" y="2228088"/>
                  </a:moveTo>
                  <a:lnTo>
                    <a:pt x="74676" y="2171700"/>
                  </a:lnTo>
                  <a:lnTo>
                    <a:pt x="18288" y="2171700"/>
                  </a:lnTo>
                  <a:lnTo>
                    <a:pt x="18288" y="2228088"/>
                  </a:lnTo>
                  <a:lnTo>
                    <a:pt x="74676" y="2228088"/>
                  </a:lnTo>
                  <a:close/>
                </a:path>
                <a:path w="91439" h="4171315">
                  <a:moveTo>
                    <a:pt x="76200" y="2342388"/>
                  </a:moveTo>
                  <a:lnTo>
                    <a:pt x="76200" y="2286000"/>
                  </a:lnTo>
                  <a:lnTo>
                    <a:pt x="18288" y="2286000"/>
                  </a:lnTo>
                  <a:lnTo>
                    <a:pt x="19812" y="2342388"/>
                  </a:lnTo>
                  <a:lnTo>
                    <a:pt x="76200" y="2342388"/>
                  </a:lnTo>
                  <a:close/>
                </a:path>
                <a:path w="91439" h="4171315">
                  <a:moveTo>
                    <a:pt x="77724" y="2456688"/>
                  </a:moveTo>
                  <a:lnTo>
                    <a:pt x="76200" y="2400300"/>
                  </a:lnTo>
                  <a:lnTo>
                    <a:pt x="19812" y="2400300"/>
                  </a:lnTo>
                  <a:lnTo>
                    <a:pt x="19812" y="2456688"/>
                  </a:lnTo>
                  <a:lnTo>
                    <a:pt x="77724" y="2456688"/>
                  </a:lnTo>
                  <a:close/>
                </a:path>
                <a:path w="91439" h="4171315">
                  <a:moveTo>
                    <a:pt x="77724" y="2570988"/>
                  </a:moveTo>
                  <a:lnTo>
                    <a:pt x="77724" y="2514600"/>
                  </a:lnTo>
                  <a:lnTo>
                    <a:pt x="19812" y="2514600"/>
                  </a:lnTo>
                  <a:lnTo>
                    <a:pt x="21336" y="2570988"/>
                  </a:lnTo>
                  <a:lnTo>
                    <a:pt x="77724" y="2570988"/>
                  </a:lnTo>
                  <a:close/>
                </a:path>
                <a:path w="91439" h="4171315">
                  <a:moveTo>
                    <a:pt x="79248" y="2685288"/>
                  </a:moveTo>
                  <a:lnTo>
                    <a:pt x="79248" y="2628900"/>
                  </a:lnTo>
                  <a:lnTo>
                    <a:pt x="21336" y="2628900"/>
                  </a:lnTo>
                  <a:lnTo>
                    <a:pt x="21336" y="2685288"/>
                  </a:lnTo>
                  <a:lnTo>
                    <a:pt x="79248" y="2685288"/>
                  </a:lnTo>
                  <a:close/>
                </a:path>
                <a:path w="91439" h="4171315">
                  <a:moveTo>
                    <a:pt x="80772" y="2799588"/>
                  </a:moveTo>
                  <a:lnTo>
                    <a:pt x="79248" y="2743200"/>
                  </a:lnTo>
                  <a:lnTo>
                    <a:pt x="22860" y="2743200"/>
                  </a:lnTo>
                  <a:lnTo>
                    <a:pt x="22860" y="2799588"/>
                  </a:lnTo>
                  <a:lnTo>
                    <a:pt x="80772" y="2799588"/>
                  </a:lnTo>
                  <a:close/>
                </a:path>
                <a:path w="91439" h="4171315">
                  <a:moveTo>
                    <a:pt x="80772" y="2913888"/>
                  </a:moveTo>
                  <a:lnTo>
                    <a:pt x="80772" y="2857500"/>
                  </a:lnTo>
                  <a:lnTo>
                    <a:pt x="22860" y="2857500"/>
                  </a:lnTo>
                  <a:lnTo>
                    <a:pt x="24384" y="2913888"/>
                  </a:lnTo>
                  <a:lnTo>
                    <a:pt x="80772" y="2913888"/>
                  </a:lnTo>
                  <a:close/>
                </a:path>
                <a:path w="91439" h="4171315">
                  <a:moveTo>
                    <a:pt x="82296" y="3028188"/>
                  </a:moveTo>
                  <a:lnTo>
                    <a:pt x="80772" y="2971800"/>
                  </a:lnTo>
                  <a:lnTo>
                    <a:pt x="24384" y="2971800"/>
                  </a:lnTo>
                  <a:lnTo>
                    <a:pt x="24384" y="3028188"/>
                  </a:lnTo>
                  <a:lnTo>
                    <a:pt x="82296" y="3028188"/>
                  </a:lnTo>
                  <a:close/>
                </a:path>
                <a:path w="91439" h="4171315">
                  <a:moveTo>
                    <a:pt x="82296" y="3142488"/>
                  </a:moveTo>
                  <a:lnTo>
                    <a:pt x="82296" y="3086100"/>
                  </a:lnTo>
                  <a:lnTo>
                    <a:pt x="25908" y="3086100"/>
                  </a:lnTo>
                  <a:lnTo>
                    <a:pt x="25908" y="3142488"/>
                  </a:lnTo>
                  <a:lnTo>
                    <a:pt x="82296" y="3142488"/>
                  </a:lnTo>
                  <a:close/>
                </a:path>
                <a:path w="91439" h="4171315">
                  <a:moveTo>
                    <a:pt x="83820" y="3256788"/>
                  </a:moveTo>
                  <a:lnTo>
                    <a:pt x="83820" y="3200400"/>
                  </a:lnTo>
                  <a:lnTo>
                    <a:pt x="25908" y="3200400"/>
                  </a:lnTo>
                  <a:lnTo>
                    <a:pt x="25908" y="3256788"/>
                  </a:lnTo>
                  <a:lnTo>
                    <a:pt x="83820" y="3256788"/>
                  </a:lnTo>
                  <a:close/>
                </a:path>
                <a:path w="91439" h="4171315">
                  <a:moveTo>
                    <a:pt x="85344" y="3371088"/>
                  </a:moveTo>
                  <a:lnTo>
                    <a:pt x="83820" y="3314700"/>
                  </a:lnTo>
                  <a:lnTo>
                    <a:pt x="27432" y="3314700"/>
                  </a:lnTo>
                  <a:lnTo>
                    <a:pt x="27432" y="3371088"/>
                  </a:lnTo>
                  <a:lnTo>
                    <a:pt x="85344" y="3371088"/>
                  </a:lnTo>
                  <a:close/>
                </a:path>
                <a:path w="91439" h="4171315">
                  <a:moveTo>
                    <a:pt x="85344" y="3485388"/>
                  </a:moveTo>
                  <a:lnTo>
                    <a:pt x="85344" y="3429000"/>
                  </a:lnTo>
                  <a:lnTo>
                    <a:pt x="27432" y="3429000"/>
                  </a:lnTo>
                  <a:lnTo>
                    <a:pt x="28956" y="3485388"/>
                  </a:lnTo>
                  <a:lnTo>
                    <a:pt x="85344" y="3485388"/>
                  </a:lnTo>
                  <a:close/>
                </a:path>
                <a:path w="91439" h="4171315">
                  <a:moveTo>
                    <a:pt x="86868" y="3599688"/>
                  </a:moveTo>
                  <a:lnTo>
                    <a:pt x="85344" y="3543300"/>
                  </a:lnTo>
                  <a:lnTo>
                    <a:pt x="28956" y="3543300"/>
                  </a:lnTo>
                  <a:lnTo>
                    <a:pt x="28956" y="3599688"/>
                  </a:lnTo>
                  <a:lnTo>
                    <a:pt x="86868" y="3599688"/>
                  </a:lnTo>
                  <a:close/>
                </a:path>
                <a:path w="91439" h="4171315">
                  <a:moveTo>
                    <a:pt x="86868" y="3713988"/>
                  </a:moveTo>
                  <a:lnTo>
                    <a:pt x="86868" y="3657600"/>
                  </a:lnTo>
                  <a:lnTo>
                    <a:pt x="30480" y="3657600"/>
                  </a:lnTo>
                  <a:lnTo>
                    <a:pt x="30480" y="3713988"/>
                  </a:lnTo>
                  <a:lnTo>
                    <a:pt x="86868" y="3713988"/>
                  </a:lnTo>
                  <a:close/>
                </a:path>
                <a:path w="91439" h="4171315">
                  <a:moveTo>
                    <a:pt x="88392" y="3828288"/>
                  </a:moveTo>
                  <a:lnTo>
                    <a:pt x="88392" y="3771900"/>
                  </a:lnTo>
                  <a:lnTo>
                    <a:pt x="30480" y="3771900"/>
                  </a:lnTo>
                  <a:lnTo>
                    <a:pt x="30480" y="3828288"/>
                  </a:lnTo>
                  <a:lnTo>
                    <a:pt x="88392" y="3828288"/>
                  </a:lnTo>
                  <a:close/>
                </a:path>
                <a:path w="91439" h="4171315">
                  <a:moveTo>
                    <a:pt x="89916" y="3942588"/>
                  </a:moveTo>
                  <a:lnTo>
                    <a:pt x="88392" y="3886200"/>
                  </a:lnTo>
                  <a:lnTo>
                    <a:pt x="32004" y="3886200"/>
                  </a:lnTo>
                  <a:lnTo>
                    <a:pt x="32004" y="3942588"/>
                  </a:lnTo>
                  <a:lnTo>
                    <a:pt x="89916" y="3942588"/>
                  </a:lnTo>
                  <a:close/>
                </a:path>
                <a:path w="91439" h="4171315">
                  <a:moveTo>
                    <a:pt x="89916" y="4056888"/>
                  </a:moveTo>
                  <a:lnTo>
                    <a:pt x="89916" y="4000500"/>
                  </a:lnTo>
                  <a:lnTo>
                    <a:pt x="32004" y="4000500"/>
                  </a:lnTo>
                  <a:lnTo>
                    <a:pt x="33528" y="4056888"/>
                  </a:lnTo>
                  <a:lnTo>
                    <a:pt x="89916" y="4056888"/>
                  </a:lnTo>
                  <a:close/>
                </a:path>
                <a:path w="91439" h="4171315">
                  <a:moveTo>
                    <a:pt x="91440" y="4171188"/>
                  </a:moveTo>
                  <a:lnTo>
                    <a:pt x="91440" y="4114800"/>
                  </a:lnTo>
                  <a:lnTo>
                    <a:pt x="33528" y="4114800"/>
                  </a:lnTo>
                  <a:lnTo>
                    <a:pt x="33528" y="4171188"/>
                  </a:lnTo>
                  <a:lnTo>
                    <a:pt x="91440" y="4171188"/>
                  </a:lnTo>
                  <a:close/>
                </a:path>
              </a:pathLst>
            </a:custGeom>
            <a:solidFill>
              <a:srgbClr val="00AFF0"/>
            </a:solidFill>
          </p:spPr>
          <p:txBody>
            <a:bodyPr wrap="square" lIns="0" tIns="0" rIns="0" bIns="0" rtlCol="0"/>
            <a:lstStyle/>
            <a:p>
              <a:endParaRPr/>
            </a:p>
          </p:txBody>
        </p:sp>
      </p:grpSp>
      <p:sp>
        <p:nvSpPr>
          <p:cNvPr id="15" name="object 5">
            <a:extLst>
              <a:ext uri="{FF2B5EF4-FFF2-40B4-BE49-F238E27FC236}">
                <a16:creationId xmlns:a16="http://schemas.microsoft.com/office/drawing/2014/main" id="{14C41B10-B1D4-42B5-B240-6A228A735AA8}"/>
              </a:ext>
            </a:extLst>
          </p:cNvPr>
          <p:cNvSpPr txBox="1"/>
          <p:nvPr/>
        </p:nvSpPr>
        <p:spPr>
          <a:xfrm>
            <a:off x="3852048" y="1407667"/>
            <a:ext cx="3049905" cy="781685"/>
          </a:xfrm>
          <a:prstGeom prst="rect">
            <a:avLst/>
          </a:prstGeom>
        </p:spPr>
        <p:txBody>
          <a:bodyPr vert="horz" wrap="square" lIns="0" tIns="12700" rIns="0" bIns="0" rtlCol="0">
            <a:spAutoFit/>
          </a:bodyPr>
          <a:lstStyle/>
          <a:p>
            <a:pPr marR="38100" algn="ctr">
              <a:lnSpc>
                <a:spcPct val="100000"/>
              </a:lnSpc>
              <a:spcBef>
                <a:spcPts val="100"/>
              </a:spcBef>
            </a:pPr>
            <a:r>
              <a:rPr sz="1800" spc="-5" dirty="0">
                <a:latin typeface="Arial"/>
                <a:cs typeface="Arial"/>
              </a:rPr>
              <a:t>Key forces</a:t>
            </a:r>
            <a:endParaRPr sz="1800" dirty="0">
              <a:latin typeface="Arial"/>
              <a:cs typeface="Arial"/>
            </a:endParaRPr>
          </a:p>
          <a:p>
            <a:pPr>
              <a:lnSpc>
                <a:spcPct val="100000"/>
              </a:lnSpc>
              <a:spcBef>
                <a:spcPts val="20"/>
              </a:spcBef>
            </a:pPr>
            <a:endParaRPr sz="1400" dirty="0">
              <a:latin typeface="Arial"/>
              <a:cs typeface="Arial"/>
            </a:endParaRPr>
          </a:p>
          <a:p>
            <a:pPr algn="ctr">
              <a:lnSpc>
                <a:spcPct val="100000"/>
              </a:lnSpc>
              <a:tabLst>
                <a:tab pos="1852930" algn="l"/>
              </a:tabLst>
            </a:pPr>
            <a:r>
              <a:rPr sz="1800" spc="-5" dirty="0">
                <a:latin typeface="Arial"/>
                <a:cs typeface="Arial"/>
              </a:rPr>
              <a:t>B</a:t>
            </a:r>
            <a:r>
              <a:rPr sz="1800" spc="-10" dirty="0">
                <a:latin typeface="Arial"/>
                <a:cs typeface="Arial"/>
              </a:rPr>
              <a:t>L</a:t>
            </a:r>
            <a:r>
              <a:rPr sz="1800" dirty="0">
                <a:latin typeface="Arial"/>
                <a:cs typeface="Arial"/>
              </a:rPr>
              <a:t>OO</a:t>
            </a:r>
            <a:r>
              <a:rPr sz="1800" spc="-5" dirty="0">
                <a:latin typeface="Arial"/>
                <a:cs typeface="Arial"/>
              </a:rPr>
              <a:t>D</a:t>
            </a:r>
            <a:r>
              <a:rPr sz="1800" dirty="0">
                <a:latin typeface="Arial"/>
                <a:cs typeface="Arial"/>
              </a:rPr>
              <a:t>	</a:t>
            </a:r>
            <a:r>
              <a:rPr sz="2700" spc="-7" baseline="3086" dirty="0">
                <a:latin typeface="Arial"/>
                <a:cs typeface="Arial"/>
              </a:rPr>
              <a:t>S</a:t>
            </a:r>
            <a:r>
              <a:rPr sz="2700" baseline="3086" dirty="0">
                <a:latin typeface="Arial"/>
                <a:cs typeface="Arial"/>
              </a:rPr>
              <a:t>O</a:t>
            </a:r>
            <a:r>
              <a:rPr sz="2700" spc="-15" baseline="3086" dirty="0">
                <a:latin typeface="Arial"/>
                <a:cs typeface="Arial"/>
              </a:rPr>
              <a:t>LU</a:t>
            </a:r>
            <a:r>
              <a:rPr sz="2700" spc="22" baseline="3086" dirty="0">
                <a:latin typeface="Arial"/>
                <a:cs typeface="Arial"/>
              </a:rPr>
              <a:t>T</a:t>
            </a:r>
            <a:r>
              <a:rPr sz="2700" baseline="3086" dirty="0">
                <a:latin typeface="Arial"/>
                <a:cs typeface="Arial"/>
              </a:rPr>
              <a:t>IO</a:t>
            </a:r>
            <a:r>
              <a:rPr sz="2700" spc="-7" baseline="3086" dirty="0">
                <a:latin typeface="Arial"/>
                <a:cs typeface="Arial"/>
              </a:rPr>
              <a:t>N</a:t>
            </a:r>
            <a:endParaRPr sz="2700" baseline="3086" dirty="0">
              <a:latin typeface="Arial"/>
              <a:cs typeface="Arial"/>
            </a:endParaRPr>
          </a:p>
        </p:txBody>
      </p:sp>
      <p:sp>
        <p:nvSpPr>
          <p:cNvPr id="16" name="object 18">
            <a:extLst>
              <a:ext uri="{FF2B5EF4-FFF2-40B4-BE49-F238E27FC236}">
                <a16:creationId xmlns:a16="http://schemas.microsoft.com/office/drawing/2014/main" id="{C6534EEC-D9D1-4A35-8746-7AC2BBA319DA}"/>
              </a:ext>
            </a:extLst>
          </p:cNvPr>
          <p:cNvSpPr txBox="1"/>
          <p:nvPr/>
        </p:nvSpPr>
        <p:spPr>
          <a:xfrm>
            <a:off x="6749170" y="2539998"/>
            <a:ext cx="231775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Osmotic/oncotic</a:t>
            </a:r>
            <a:r>
              <a:rPr sz="1600" spc="-10" dirty="0">
                <a:latin typeface="Arial"/>
                <a:cs typeface="Arial"/>
              </a:rPr>
              <a:t> </a:t>
            </a:r>
            <a:r>
              <a:rPr sz="1600" spc="-5" dirty="0">
                <a:latin typeface="Arial"/>
                <a:cs typeface="Arial"/>
              </a:rPr>
              <a:t>pressure</a:t>
            </a:r>
            <a:endParaRPr sz="1600" dirty="0">
              <a:latin typeface="Arial"/>
              <a:cs typeface="Arial"/>
            </a:endParaRPr>
          </a:p>
        </p:txBody>
      </p:sp>
      <p:sp>
        <p:nvSpPr>
          <p:cNvPr id="17" name="object 19">
            <a:extLst>
              <a:ext uri="{FF2B5EF4-FFF2-40B4-BE49-F238E27FC236}">
                <a16:creationId xmlns:a16="http://schemas.microsoft.com/office/drawing/2014/main" id="{67016FFF-FFC9-4745-B77C-731412C43C57}"/>
              </a:ext>
            </a:extLst>
          </p:cNvPr>
          <p:cNvSpPr txBox="1"/>
          <p:nvPr/>
        </p:nvSpPr>
        <p:spPr>
          <a:xfrm>
            <a:off x="852812" y="3283710"/>
            <a:ext cx="2829560" cy="1610360"/>
          </a:xfrm>
          <a:prstGeom prst="rect">
            <a:avLst/>
          </a:prstGeom>
        </p:spPr>
        <p:txBody>
          <a:bodyPr vert="horz" wrap="square" lIns="0" tIns="12065" rIns="0" bIns="0" rtlCol="0">
            <a:spAutoFit/>
          </a:bodyPr>
          <a:lstStyle/>
          <a:p>
            <a:pPr marR="42545" algn="r">
              <a:lnSpc>
                <a:spcPct val="100000"/>
              </a:lnSpc>
              <a:spcBef>
                <a:spcPts val="95"/>
              </a:spcBef>
            </a:pPr>
            <a:r>
              <a:rPr sz="1600" spc="-5" dirty="0">
                <a:latin typeface="Arial"/>
                <a:cs typeface="Arial"/>
              </a:rPr>
              <a:t>Hydrostatic pressure</a:t>
            </a:r>
            <a:r>
              <a:rPr sz="1600" spc="5" dirty="0">
                <a:latin typeface="Arial"/>
                <a:cs typeface="Arial"/>
              </a:rPr>
              <a:t> </a:t>
            </a:r>
            <a:r>
              <a:rPr sz="1600" spc="-5" dirty="0">
                <a:latin typeface="Arial"/>
                <a:cs typeface="Arial"/>
              </a:rPr>
              <a:t>(albumin)</a:t>
            </a:r>
            <a:endParaRPr sz="1600" dirty="0">
              <a:latin typeface="Arial"/>
              <a:cs typeface="Arial"/>
            </a:endParaRPr>
          </a:p>
          <a:p>
            <a:pPr>
              <a:lnSpc>
                <a:spcPct val="100000"/>
              </a:lnSpc>
              <a:spcBef>
                <a:spcPts val="25"/>
              </a:spcBef>
            </a:pPr>
            <a:endParaRPr sz="1750" dirty="0">
              <a:latin typeface="Arial"/>
              <a:cs typeface="Arial"/>
            </a:endParaRPr>
          </a:p>
          <a:p>
            <a:pPr marR="44450" algn="r">
              <a:lnSpc>
                <a:spcPct val="100000"/>
              </a:lnSpc>
            </a:pPr>
            <a:r>
              <a:rPr sz="1600" spc="-5" dirty="0">
                <a:latin typeface="Arial"/>
                <a:cs typeface="Arial"/>
              </a:rPr>
              <a:t>Intra-peritoneal</a:t>
            </a:r>
            <a:r>
              <a:rPr sz="1600" spc="-15" dirty="0">
                <a:latin typeface="Arial"/>
                <a:cs typeface="Arial"/>
              </a:rPr>
              <a:t> </a:t>
            </a:r>
            <a:r>
              <a:rPr sz="1600" spc="-5" dirty="0">
                <a:latin typeface="Arial"/>
                <a:cs typeface="Arial"/>
              </a:rPr>
              <a:t>pressure</a:t>
            </a:r>
            <a:endParaRPr sz="1600" dirty="0">
              <a:latin typeface="Arial"/>
              <a:cs typeface="Arial"/>
            </a:endParaRPr>
          </a:p>
          <a:p>
            <a:pPr marR="43815" algn="r">
              <a:lnSpc>
                <a:spcPct val="100000"/>
              </a:lnSpc>
            </a:pPr>
            <a:r>
              <a:rPr sz="1600" spc="-5" dirty="0">
                <a:latin typeface="Arial"/>
                <a:cs typeface="Arial"/>
              </a:rPr>
              <a:t>(volume of</a:t>
            </a:r>
            <a:r>
              <a:rPr sz="1600" spc="-55" dirty="0">
                <a:latin typeface="Arial"/>
                <a:cs typeface="Arial"/>
              </a:rPr>
              <a:t> </a:t>
            </a:r>
            <a:r>
              <a:rPr sz="1600" dirty="0">
                <a:latin typeface="Arial"/>
                <a:cs typeface="Arial"/>
              </a:rPr>
              <a:t>fluid)</a:t>
            </a:r>
          </a:p>
          <a:p>
            <a:pPr>
              <a:lnSpc>
                <a:spcPct val="100000"/>
              </a:lnSpc>
            </a:pPr>
            <a:endParaRPr sz="1600" dirty="0">
              <a:latin typeface="Arial"/>
              <a:cs typeface="Arial"/>
            </a:endParaRPr>
          </a:p>
          <a:p>
            <a:pPr marR="5080" algn="r">
              <a:lnSpc>
                <a:spcPct val="100000"/>
              </a:lnSpc>
              <a:spcBef>
                <a:spcPts val="919"/>
              </a:spcBef>
            </a:pPr>
            <a:r>
              <a:rPr sz="1600" spc="-15" dirty="0">
                <a:latin typeface="Arial"/>
                <a:cs typeface="Arial"/>
              </a:rPr>
              <a:t>Lymphatic</a:t>
            </a:r>
            <a:r>
              <a:rPr sz="1600" dirty="0">
                <a:latin typeface="Arial"/>
                <a:cs typeface="Arial"/>
              </a:rPr>
              <a:t> </a:t>
            </a:r>
            <a:r>
              <a:rPr sz="1600" spc="-5" dirty="0">
                <a:latin typeface="Arial"/>
                <a:cs typeface="Arial"/>
              </a:rPr>
              <a:t>reabsorption</a:t>
            </a:r>
            <a:endParaRPr sz="1600" dirty="0">
              <a:latin typeface="Arial"/>
              <a:cs typeface="Arial"/>
            </a:endParaRPr>
          </a:p>
        </p:txBody>
      </p:sp>
      <p:sp>
        <p:nvSpPr>
          <p:cNvPr id="18" name="object 20">
            <a:extLst>
              <a:ext uri="{FF2B5EF4-FFF2-40B4-BE49-F238E27FC236}">
                <a16:creationId xmlns:a16="http://schemas.microsoft.com/office/drawing/2014/main" id="{DC09CED2-51A7-47EB-A1D1-12E5D490C9A9}"/>
              </a:ext>
            </a:extLst>
          </p:cNvPr>
          <p:cNvSpPr/>
          <p:nvPr/>
        </p:nvSpPr>
        <p:spPr>
          <a:xfrm>
            <a:off x="6742053" y="5539740"/>
            <a:ext cx="1053437" cy="398145"/>
          </a:xfrm>
          <a:custGeom>
            <a:avLst/>
            <a:gdLst/>
            <a:ahLst/>
            <a:cxnLst/>
            <a:rect l="l" t="t" r="r" b="b"/>
            <a:pathLst>
              <a:path w="944879" h="398145">
                <a:moveTo>
                  <a:pt x="944880" y="391668"/>
                </a:moveTo>
                <a:lnTo>
                  <a:pt x="944880" y="6096"/>
                </a:lnTo>
                <a:lnTo>
                  <a:pt x="938784" y="0"/>
                </a:lnTo>
                <a:lnTo>
                  <a:pt x="7620" y="0"/>
                </a:lnTo>
                <a:lnTo>
                  <a:pt x="0" y="6096"/>
                </a:lnTo>
                <a:lnTo>
                  <a:pt x="0" y="391668"/>
                </a:lnTo>
                <a:lnTo>
                  <a:pt x="7620" y="397764"/>
                </a:lnTo>
                <a:lnTo>
                  <a:pt x="15240" y="397764"/>
                </a:lnTo>
                <a:lnTo>
                  <a:pt x="15240" y="28956"/>
                </a:lnTo>
                <a:lnTo>
                  <a:pt x="28956" y="13716"/>
                </a:lnTo>
                <a:lnTo>
                  <a:pt x="28956" y="28956"/>
                </a:lnTo>
                <a:lnTo>
                  <a:pt x="915924" y="28956"/>
                </a:lnTo>
                <a:lnTo>
                  <a:pt x="915924" y="13716"/>
                </a:lnTo>
                <a:lnTo>
                  <a:pt x="931164" y="28956"/>
                </a:lnTo>
                <a:lnTo>
                  <a:pt x="931164" y="397764"/>
                </a:lnTo>
                <a:lnTo>
                  <a:pt x="938784" y="397764"/>
                </a:lnTo>
                <a:lnTo>
                  <a:pt x="944880" y="391668"/>
                </a:lnTo>
                <a:close/>
              </a:path>
              <a:path w="944879" h="398145">
                <a:moveTo>
                  <a:pt x="28956" y="28956"/>
                </a:moveTo>
                <a:lnTo>
                  <a:pt x="28956" y="13716"/>
                </a:lnTo>
                <a:lnTo>
                  <a:pt x="15240" y="28956"/>
                </a:lnTo>
                <a:lnTo>
                  <a:pt x="28956" y="28956"/>
                </a:lnTo>
                <a:close/>
              </a:path>
              <a:path w="944879" h="398145">
                <a:moveTo>
                  <a:pt x="28956" y="368808"/>
                </a:moveTo>
                <a:lnTo>
                  <a:pt x="28956" y="28956"/>
                </a:lnTo>
                <a:lnTo>
                  <a:pt x="15240" y="28956"/>
                </a:lnTo>
                <a:lnTo>
                  <a:pt x="15240" y="368808"/>
                </a:lnTo>
                <a:lnTo>
                  <a:pt x="28956" y="368808"/>
                </a:lnTo>
                <a:close/>
              </a:path>
              <a:path w="944879" h="398145">
                <a:moveTo>
                  <a:pt x="931164" y="368808"/>
                </a:moveTo>
                <a:lnTo>
                  <a:pt x="15240" y="368808"/>
                </a:lnTo>
                <a:lnTo>
                  <a:pt x="28956" y="384048"/>
                </a:lnTo>
                <a:lnTo>
                  <a:pt x="28956" y="397764"/>
                </a:lnTo>
                <a:lnTo>
                  <a:pt x="915924" y="397764"/>
                </a:lnTo>
                <a:lnTo>
                  <a:pt x="915924" y="384048"/>
                </a:lnTo>
                <a:lnTo>
                  <a:pt x="931164" y="368808"/>
                </a:lnTo>
                <a:close/>
              </a:path>
              <a:path w="944879" h="398145">
                <a:moveTo>
                  <a:pt x="28956" y="397764"/>
                </a:moveTo>
                <a:lnTo>
                  <a:pt x="28956" y="384048"/>
                </a:lnTo>
                <a:lnTo>
                  <a:pt x="15240" y="368808"/>
                </a:lnTo>
                <a:lnTo>
                  <a:pt x="15240" y="397764"/>
                </a:lnTo>
                <a:lnTo>
                  <a:pt x="28956" y="397764"/>
                </a:lnTo>
                <a:close/>
              </a:path>
              <a:path w="944879" h="398145">
                <a:moveTo>
                  <a:pt x="931164" y="28956"/>
                </a:moveTo>
                <a:lnTo>
                  <a:pt x="915924" y="13716"/>
                </a:lnTo>
                <a:lnTo>
                  <a:pt x="915924" y="28956"/>
                </a:lnTo>
                <a:lnTo>
                  <a:pt x="931164" y="28956"/>
                </a:lnTo>
                <a:close/>
              </a:path>
              <a:path w="944879" h="398145">
                <a:moveTo>
                  <a:pt x="931164" y="368808"/>
                </a:moveTo>
                <a:lnTo>
                  <a:pt x="931164" y="28956"/>
                </a:lnTo>
                <a:lnTo>
                  <a:pt x="915924" y="28956"/>
                </a:lnTo>
                <a:lnTo>
                  <a:pt x="915924" y="368808"/>
                </a:lnTo>
                <a:lnTo>
                  <a:pt x="931164" y="368808"/>
                </a:lnTo>
                <a:close/>
              </a:path>
              <a:path w="944879" h="398145">
                <a:moveTo>
                  <a:pt x="931164" y="397764"/>
                </a:moveTo>
                <a:lnTo>
                  <a:pt x="931164" y="368808"/>
                </a:lnTo>
                <a:lnTo>
                  <a:pt x="915924" y="384048"/>
                </a:lnTo>
                <a:lnTo>
                  <a:pt x="915924" y="397764"/>
                </a:lnTo>
                <a:lnTo>
                  <a:pt x="931164" y="397764"/>
                </a:lnTo>
                <a:close/>
              </a:path>
            </a:pathLst>
          </a:custGeom>
          <a:solidFill>
            <a:srgbClr val="00336A"/>
          </a:solidFill>
        </p:spPr>
        <p:txBody>
          <a:bodyPr wrap="square" lIns="0" tIns="0" rIns="0" bIns="0" rtlCol="0"/>
          <a:lstStyle/>
          <a:p>
            <a:r>
              <a:rPr lang="hr-HR" dirty="0"/>
              <a:t>   </a:t>
            </a:r>
            <a:r>
              <a:rPr lang="hr-HR" sz="2000" dirty="0"/>
              <a:t>Net UF</a:t>
            </a:r>
            <a:endParaRPr sz="2000" dirty="0"/>
          </a:p>
        </p:txBody>
      </p:sp>
      <p:sp>
        <p:nvSpPr>
          <p:cNvPr id="19" name="object 3">
            <a:extLst>
              <a:ext uri="{FF2B5EF4-FFF2-40B4-BE49-F238E27FC236}">
                <a16:creationId xmlns:a16="http://schemas.microsoft.com/office/drawing/2014/main" id="{165E76FA-2C26-46AA-8C13-12DC1DFD3410}"/>
              </a:ext>
            </a:extLst>
          </p:cNvPr>
          <p:cNvSpPr/>
          <p:nvPr/>
        </p:nvSpPr>
        <p:spPr>
          <a:xfrm>
            <a:off x="3759586" y="1848611"/>
            <a:ext cx="1064260" cy="398145"/>
          </a:xfrm>
          <a:custGeom>
            <a:avLst/>
            <a:gdLst/>
            <a:ahLst/>
            <a:cxnLst/>
            <a:rect l="l" t="t" r="r" b="b"/>
            <a:pathLst>
              <a:path w="1064260" h="398144">
                <a:moveTo>
                  <a:pt x="1063752" y="391668"/>
                </a:moveTo>
                <a:lnTo>
                  <a:pt x="1063752" y="6096"/>
                </a:lnTo>
                <a:lnTo>
                  <a:pt x="1056132" y="0"/>
                </a:lnTo>
                <a:lnTo>
                  <a:pt x="7620" y="0"/>
                </a:lnTo>
                <a:lnTo>
                  <a:pt x="0" y="6096"/>
                </a:lnTo>
                <a:lnTo>
                  <a:pt x="0" y="391668"/>
                </a:lnTo>
                <a:lnTo>
                  <a:pt x="7620" y="397764"/>
                </a:lnTo>
                <a:lnTo>
                  <a:pt x="15240" y="397764"/>
                </a:lnTo>
                <a:lnTo>
                  <a:pt x="15240" y="27432"/>
                </a:lnTo>
                <a:lnTo>
                  <a:pt x="28956" y="13716"/>
                </a:lnTo>
                <a:lnTo>
                  <a:pt x="28956" y="27432"/>
                </a:lnTo>
                <a:lnTo>
                  <a:pt x="1034796" y="27432"/>
                </a:lnTo>
                <a:lnTo>
                  <a:pt x="1034796" y="13716"/>
                </a:lnTo>
                <a:lnTo>
                  <a:pt x="1048512" y="27432"/>
                </a:lnTo>
                <a:lnTo>
                  <a:pt x="1048512" y="397764"/>
                </a:lnTo>
                <a:lnTo>
                  <a:pt x="1056132" y="397764"/>
                </a:lnTo>
                <a:lnTo>
                  <a:pt x="1063752" y="391668"/>
                </a:lnTo>
                <a:close/>
              </a:path>
              <a:path w="1064260" h="398144">
                <a:moveTo>
                  <a:pt x="28956" y="27432"/>
                </a:moveTo>
                <a:lnTo>
                  <a:pt x="28956" y="13716"/>
                </a:lnTo>
                <a:lnTo>
                  <a:pt x="15240" y="27432"/>
                </a:lnTo>
                <a:lnTo>
                  <a:pt x="28956" y="27432"/>
                </a:lnTo>
                <a:close/>
              </a:path>
              <a:path w="1064260" h="398144">
                <a:moveTo>
                  <a:pt x="28956" y="368808"/>
                </a:moveTo>
                <a:lnTo>
                  <a:pt x="28956" y="27432"/>
                </a:lnTo>
                <a:lnTo>
                  <a:pt x="15240" y="27432"/>
                </a:lnTo>
                <a:lnTo>
                  <a:pt x="15240" y="368808"/>
                </a:lnTo>
                <a:lnTo>
                  <a:pt x="28956" y="368808"/>
                </a:lnTo>
                <a:close/>
              </a:path>
              <a:path w="1064260" h="398144">
                <a:moveTo>
                  <a:pt x="1048512" y="368808"/>
                </a:moveTo>
                <a:lnTo>
                  <a:pt x="15240" y="368808"/>
                </a:lnTo>
                <a:lnTo>
                  <a:pt x="28956" y="382524"/>
                </a:lnTo>
                <a:lnTo>
                  <a:pt x="28956" y="397764"/>
                </a:lnTo>
                <a:lnTo>
                  <a:pt x="1034796" y="397764"/>
                </a:lnTo>
                <a:lnTo>
                  <a:pt x="1034796" y="382524"/>
                </a:lnTo>
                <a:lnTo>
                  <a:pt x="1048512" y="368808"/>
                </a:lnTo>
                <a:close/>
              </a:path>
              <a:path w="1064260" h="398144">
                <a:moveTo>
                  <a:pt x="28956" y="397764"/>
                </a:moveTo>
                <a:lnTo>
                  <a:pt x="28956" y="382524"/>
                </a:lnTo>
                <a:lnTo>
                  <a:pt x="15240" y="368808"/>
                </a:lnTo>
                <a:lnTo>
                  <a:pt x="15240" y="397764"/>
                </a:lnTo>
                <a:lnTo>
                  <a:pt x="28956" y="397764"/>
                </a:lnTo>
                <a:close/>
              </a:path>
              <a:path w="1064260" h="398144">
                <a:moveTo>
                  <a:pt x="1048512" y="27432"/>
                </a:moveTo>
                <a:lnTo>
                  <a:pt x="1034796" y="13716"/>
                </a:lnTo>
                <a:lnTo>
                  <a:pt x="1034796" y="27432"/>
                </a:lnTo>
                <a:lnTo>
                  <a:pt x="1048512" y="27432"/>
                </a:lnTo>
                <a:close/>
              </a:path>
              <a:path w="1064260" h="398144">
                <a:moveTo>
                  <a:pt x="1048512" y="368808"/>
                </a:moveTo>
                <a:lnTo>
                  <a:pt x="1048512" y="27432"/>
                </a:lnTo>
                <a:lnTo>
                  <a:pt x="1034796" y="27432"/>
                </a:lnTo>
                <a:lnTo>
                  <a:pt x="1034796" y="368808"/>
                </a:lnTo>
                <a:lnTo>
                  <a:pt x="1048512" y="368808"/>
                </a:lnTo>
                <a:close/>
              </a:path>
              <a:path w="1064260" h="398144">
                <a:moveTo>
                  <a:pt x="1048512" y="397764"/>
                </a:moveTo>
                <a:lnTo>
                  <a:pt x="1048512" y="368808"/>
                </a:lnTo>
                <a:lnTo>
                  <a:pt x="1034796" y="382524"/>
                </a:lnTo>
                <a:lnTo>
                  <a:pt x="1034796" y="397764"/>
                </a:lnTo>
                <a:lnTo>
                  <a:pt x="1048512" y="397764"/>
                </a:lnTo>
                <a:close/>
              </a:path>
            </a:pathLst>
          </a:custGeom>
          <a:solidFill>
            <a:srgbClr val="00336A"/>
          </a:solidFill>
        </p:spPr>
        <p:txBody>
          <a:bodyPr wrap="square" lIns="0" tIns="0" rIns="0" bIns="0" rtlCol="0"/>
          <a:lstStyle/>
          <a:p>
            <a:endParaRPr/>
          </a:p>
        </p:txBody>
      </p:sp>
      <p:sp>
        <p:nvSpPr>
          <p:cNvPr id="20" name="object 4">
            <a:extLst>
              <a:ext uri="{FF2B5EF4-FFF2-40B4-BE49-F238E27FC236}">
                <a16:creationId xmlns:a16="http://schemas.microsoft.com/office/drawing/2014/main" id="{CB5F1047-EE57-4634-83C9-5E2B0D7F3AEE}"/>
              </a:ext>
            </a:extLst>
          </p:cNvPr>
          <p:cNvSpPr/>
          <p:nvPr/>
        </p:nvSpPr>
        <p:spPr>
          <a:xfrm>
            <a:off x="5612770" y="1837944"/>
            <a:ext cx="1381125" cy="398145"/>
          </a:xfrm>
          <a:custGeom>
            <a:avLst/>
            <a:gdLst/>
            <a:ahLst/>
            <a:cxnLst/>
            <a:rect l="l" t="t" r="r" b="b"/>
            <a:pathLst>
              <a:path w="1381125" h="398144">
                <a:moveTo>
                  <a:pt x="1380744" y="391668"/>
                </a:moveTo>
                <a:lnTo>
                  <a:pt x="1380744" y="6096"/>
                </a:lnTo>
                <a:lnTo>
                  <a:pt x="1374648" y="0"/>
                </a:lnTo>
                <a:lnTo>
                  <a:pt x="6096" y="0"/>
                </a:lnTo>
                <a:lnTo>
                  <a:pt x="0" y="6096"/>
                </a:lnTo>
                <a:lnTo>
                  <a:pt x="0" y="391668"/>
                </a:lnTo>
                <a:lnTo>
                  <a:pt x="6096" y="397764"/>
                </a:lnTo>
                <a:lnTo>
                  <a:pt x="15240" y="397764"/>
                </a:lnTo>
                <a:lnTo>
                  <a:pt x="15240" y="28956"/>
                </a:lnTo>
                <a:lnTo>
                  <a:pt x="28956" y="13716"/>
                </a:lnTo>
                <a:lnTo>
                  <a:pt x="28956" y="28956"/>
                </a:lnTo>
                <a:lnTo>
                  <a:pt x="1351788" y="28956"/>
                </a:lnTo>
                <a:lnTo>
                  <a:pt x="1351788" y="13716"/>
                </a:lnTo>
                <a:lnTo>
                  <a:pt x="1365504" y="28956"/>
                </a:lnTo>
                <a:lnTo>
                  <a:pt x="1365504" y="397764"/>
                </a:lnTo>
                <a:lnTo>
                  <a:pt x="1374648" y="397764"/>
                </a:lnTo>
                <a:lnTo>
                  <a:pt x="1380744" y="391668"/>
                </a:lnTo>
                <a:close/>
              </a:path>
              <a:path w="1381125" h="398144">
                <a:moveTo>
                  <a:pt x="28956" y="28956"/>
                </a:moveTo>
                <a:lnTo>
                  <a:pt x="28956" y="13716"/>
                </a:lnTo>
                <a:lnTo>
                  <a:pt x="15240" y="28956"/>
                </a:lnTo>
                <a:lnTo>
                  <a:pt x="28956" y="28956"/>
                </a:lnTo>
                <a:close/>
              </a:path>
              <a:path w="1381125" h="398144">
                <a:moveTo>
                  <a:pt x="28956" y="368808"/>
                </a:moveTo>
                <a:lnTo>
                  <a:pt x="28956" y="28956"/>
                </a:lnTo>
                <a:lnTo>
                  <a:pt x="15240" y="28956"/>
                </a:lnTo>
                <a:lnTo>
                  <a:pt x="15240" y="368808"/>
                </a:lnTo>
                <a:lnTo>
                  <a:pt x="28956" y="368808"/>
                </a:lnTo>
                <a:close/>
              </a:path>
              <a:path w="1381125" h="398144">
                <a:moveTo>
                  <a:pt x="1365504" y="368808"/>
                </a:moveTo>
                <a:lnTo>
                  <a:pt x="15240" y="368808"/>
                </a:lnTo>
                <a:lnTo>
                  <a:pt x="28956" y="384048"/>
                </a:lnTo>
                <a:lnTo>
                  <a:pt x="28956" y="397764"/>
                </a:lnTo>
                <a:lnTo>
                  <a:pt x="1351788" y="397764"/>
                </a:lnTo>
                <a:lnTo>
                  <a:pt x="1351788" y="384048"/>
                </a:lnTo>
                <a:lnTo>
                  <a:pt x="1365504" y="368808"/>
                </a:lnTo>
                <a:close/>
              </a:path>
              <a:path w="1381125" h="398144">
                <a:moveTo>
                  <a:pt x="28956" y="397764"/>
                </a:moveTo>
                <a:lnTo>
                  <a:pt x="28956" y="384048"/>
                </a:lnTo>
                <a:lnTo>
                  <a:pt x="15240" y="368808"/>
                </a:lnTo>
                <a:lnTo>
                  <a:pt x="15240" y="397764"/>
                </a:lnTo>
                <a:lnTo>
                  <a:pt x="28956" y="397764"/>
                </a:lnTo>
                <a:close/>
              </a:path>
              <a:path w="1381125" h="398144">
                <a:moveTo>
                  <a:pt x="1365504" y="28956"/>
                </a:moveTo>
                <a:lnTo>
                  <a:pt x="1351788" y="13716"/>
                </a:lnTo>
                <a:lnTo>
                  <a:pt x="1351788" y="28956"/>
                </a:lnTo>
                <a:lnTo>
                  <a:pt x="1365504" y="28956"/>
                </a:lnTo>
                <a:close/>
              </a:path>
              <a:path w="1381125" h="398144">
                <a:moveTo>
                  <a:pt x="1365504" y="368808"/>
                </a:moveTo>
                <a:lnTo>
                  <a:pt x="1365504" y="28956"/>
                </a:lnTo>
                <a:lnTo>
                  <a:pt x="1351788" y="28956"/>
                </a:lnTo>
                <a:lnTo>
                  <a:pt x="1351788" y="368808"/>
                </a:lnTo>
                <a:lnTo>
                  <a:pt x="1365504" y="368808"/>
                </a:lnTo>
                <a:close/>
              </a:path>
              <a:path w="1381125" h="398144">
                <a:moveTo>
                  <a:pt x="1365504" y="397764"/>
                </a:moveTo>
                <a:lnTo>
                  <a:pt x="1365504" y="368808"/>
                </a:lnTo>
                <a:lnTo>
                  <a:pt x="1351788" y="384048"/>
                </a:lnTo>
                <a:lnTo>
                  <a:pt x="1351788" y="397764"/>
                </a:lnTo>
                <a:lnTo>
                  <a:pt x="1365504" y="397764"/>
                </a:lnTo>
                <a:close/>
              </a:path>
            </a:pathLst>
          </a:custGeom>
          <a:solidFill>
            <a:srgbClr val="00336A"/>
          </a:solidFill>
        </p:spPr>
        <p:txBody>
          <a:bodyPr wrap="square" lIns="0" tIns="0" rIns="0" bIns="0" rtlCol="0"/>
          <a:lstStyle/>
          <a:p>
            <a:endParaRPr dirty="0"/>
          </a:p>
        </p:txBody>
      </p:sp>
      <p:pic>
        <p:nvPicPr>
          <p:cNvPr id="21" name="Picture 2" descr="K:\# ŠKOLA FAKS POSO\#FAKS\NEFROLOGIJA\1. BCM PD\3. Poster ISPD\medri_logooo.jpg">
            <a:extLst>
              <a:ext uri="{FF2B5EF4-FFF2-40B4-BE49-F238E27FC236}">
                <a16:creationId xmlns:a16="http://schemas.microsoft.com/office/drawing/2014/main" id="{3893C3E5-7FAC-4D8E-8489-D13633020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482" y="6327775"/>
            <a:ext cx="1011237"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7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7927" y="795011"/>
            <a:ext cx="8525164" cy="843180"/>
          </a:xfrm>
          <a:prstGeom prst="rect">
            <a:avLst/>
          </a:prstGeom>
        </p:spPr>
        <p:txBody>
          <a:bodyPr vert="horz" wrap="square" lIns="0" tIns="12065" rIns="0" bIns="0" rtlCol="0" anchor="b">
            <a:spAutoFit/>
          </a:bodyPr>
          <a:lstStyle/>
          <a:p>
            <a:pPr marL="12700" marR="5080">
              <a:spcBef>
                <a:spcPts val="95"/>
              </a:spcBef>
            </a:pPr>
            <a:r>
              <a:rPr sz="1800" spc="-10" dirty="0">
                <a:solidFill>
                  <a:schemeClr val="tx1">
                    <a:lumMod val="50000"/>
                    <a:lumOff val="50000"/>
                  </a:schemeClr>
                </a:solidFill>
              </a:rPr>
              <a:t>Physiology</a:t>
            </a:r>
            <a:r>
              <a:rPr sz="1800" spc="45" dirty="0">
                <a:solidFill>
                  <a:schemeClr val="tx1">
                    <a:lumMod val="50000"/>
                    <a:lumOff val="50000"/>
                  </a:schemeClr>
                </a:solidFill>
              </a:rPr>
              <a:t> </a:t>
            </a:r>
            <a:r>
              <a:rPr sz="1800" spc="-5" dirty="0">
                <a:solidFill>
                  <a:schemeClr val="tx1">
                    <a:lumMod val="50000"/>
                    <a:lumOff val="50000"/>
                  </a:schemeClr>
                </a:solidFill>
              </a:rPr>
              <a:t>of</a:t>
            </a:r>
            <a:r>
              <a:rPr sz="1800" spc="5" dirty="0">
                <a:solidFill>
                  <a:schemeClr val="tx1">
                    <a:lumMod val="50000"/>
                    <a:lumOff val="50000"/>
                  </a:schemeClr>
                </a:solidFill>
              </a:rPr>
              <a:t> </a:t>
            </a:r>
            <a:r>
              <a:rPr sz="1800" spc="-5" dirty="0">
                <a:solidFill>
                  <a:schemeClr val="tx1">
                    <a:lumMod val="50000"/>
                    <a:lumOff val="50000"/>
                  </a:schemeClr>
                </a:solidFill>
              </a:rPr>
              <a:t>Peritoneal</a:t>
            </a:r>
            <a:r>
              <a:rPr sz="1800" spc="20" dirty="0">
                <a:solidFill>
                  <a:schemeClr val="tx1">
                    <a:lumMod val="50000"/>
                    <a:lumOff val="50000"/>
                  </a:schemeClr>
                </a:solidFill>
              </a:rPr>
              <a:t> </a:t>
            </a:r>
            <a:r>
              <a:rPr sz="1800" spc="-5" dirty="0">
                <a:solidFill>
                  <a:schemeClr val="tx1">
                    <a:lumMod val="50000"/>
                    <a:lumOff val="50000"/>
                  </a:schemeClr>
                </a:solidFill>
              </a:rPr>
              <a:t>Dialysis: </a:t>
            </a:r>
            <a:r>
              <a:rPr sz="1800" spc="-765" dirty="0">
                <a:solidFill>
                  <a:schemeClr val="tx1">
                    <a:lumMod val="50000"/>
                    <a:lumOff val="50000"/>
                  </a:schemeClr>
                </a:solidFill>
              </a:rPr>
              <a:t> </a:t>
            </a:r>
            <a:r>
              <a:rPr sz="1800" spc="-25" dirty="0">
                <a:solidFill>
                  <a:schemeClr val="tx1">
                    <a:lumMod val="50000"/>
                    <a:lumOff val="50000"/>
                  </a:schemeClr>
                </a:solidFill>
              </a:rPr>
              <a:t>Water</a:t>
            </a:r>
            <a:r>
              <a:rPr sz="1800" spc="-5" dirty="0">
                <a:solidFill>
                  <a:schemeClr val="tx1">
                    <a:lumMod val="50000"/>
                    <a:lumOff val="50000"/>
                  </a:schemeClr>
                </a:solidFill>
              </a:rPr>
              <a:t> Flow:</a:t>
            </a:r>
            <a:r>
              <a:rPr sz="1800" spc="5" dirty="0">
                <a:solidFill>
                  <a:schemeClr val="tx1">
                    <a:lumMod val="50000"/>
                    <a:lumOff val="50000"/>
                  </a:schemeClr>
                </a:solidFill>
              </a:rPr>
              <a:t> </a:t>
            </a:r>
            <a:r>
              <a:rPr sz="1800" spc="-5" dirty="0">
                <a:solidFill>
                  <a:schemeClr val="tx1">
                    <a:lumMod val="50000"/>
                    <a:lumOff val="50000"/>
                  </a:schemeClr>
                </a:solidFill>
              </a:rPr>
              <a:t>Role</a:t>
            </a:r>
            <a:r>
              <a:rPr sz="1800" dirty="0">
                <a:solidFill>
                  <a:schemeClr val="tx1">
                    <a:lumMod val="50000"/>
                    <a:lumOff val="50000"/>
                  </a:schemeClr>
                </a:solidFill>
              </a:rPr>
              <a:t> </a:t>
            </a:r>
            <a:r>
              <a:rPr sz="1800" spc="-5" dirty="0">
                <a:solidFill>
                  <a:schemeClr val="tx1">
                    <a:lumMod val="50000"/>
                    <a:lumOff val="50000"/>
                  </a:schemeClr>
                </a:solidFill>
              </a:rPr>
              <a:t>of</a:t>
            </a:r>
            <a:r>
              <a:rPr sz="1800" spc="-100" dirty="0">
                <a:solidFill>
                  <a:schemeClr val="tx1">
                    <a:lumMod val="50000"/>
                    <a:lumOff val="50000"/>
                  </a:schemeClr>
                </a:solidFill>
              </a:rPr>
              <a:t> </a:t>
            </a:r>
            <a:r>
              <a:rPr sz="1800" spc="-5" dirty="0">
                <a:solidFill>
                  <a:schemeClr val="tx1">
                    <a:lumMod val="50000"/>
                    <a:lumOff val="50000"/>
                  </a:schemeClr>
                </a:solidFill>
              </a:rPr>
              <a:t>Aquaporin</a:t>
            </a:r>
            <a:r>
              <a:rPr lang="hr-HR" sz="1800" spc="-5" dirty="0">
                <a:solidFill>
                  <a:schemeClr val="tx1">
                    <a:lumMod val="50000"/>
                    <a:lumOff val="50000"/>
                  </a:schemeClr>
                </a:solidFill>
              </a:rPr>
              <a:t>s</a:t>
            </a:r>
            <a:br>
              <a:rPr lang="hr-HR" sz="1800" spc="-5" dirty="0">
                <a:solidFill>
                  <a:schemeClr val="tx1">
                    <a:lumMod val="50000"/>
                    <a:lumOff val="50000"/>
                  </a:schemeClr>
                </a:solidFill>
              </a:rPr>
            </a:br>
            <a:br>
              <a:rPr lang="hr-HR" sz="1800" spc="-5" dirty="0">
                <a:solidFill>
                  <a:schemeClr val="tx1">
                    <a:lumMod val="50000"/>
                    <a:lumOff val="50000"/>
                  </a:schemeClr>
                </a:solidFill>
              </a:rPr>
            </a:br>
            <a:endParaRPr sz="1800" spc="-5" dirty="0">
              <a:solidFill>
                <a:schemeClr val="tx1">
                  <a:lumMod val="50000"/>
                  <a:lumOff val="50000"/>
                </a:schemeClr>
              </a:solidFill>
            </a:endParaRPr>
          </a:p>
        </p:txBody>
      </p:sp>
      <p:grpSp>
        <p:nvGrpSpPr>
          <p:cNvPr id="3" name="object 3"/>
          <p:cNvGrpSpPr/>
          <p:nvPr/>
        </p:nvGrpSpPr>
        <p:grpSpPr>
          <a:xfrm>
            <a:off x="1866901" y="1763712"/>
            <a:ext cx="4848225" cy="2755900"/>
            <a:chOff x="342900" y="1763712"/>
            <a:chExt cx="4848225" cy="2755900"/>
          </a:xfrm>
        </p:grpSpPr>
        <p:sp>
          <p:nvSpPr>
            <p:cNvPr id="4" name="object 4"/>
            <p:cNvSpPr/>
            <p:nvPr/>
          </p:nvSpPr>
          <p:spPr>
            <a:xfrm>
              <a:off x="347662" y="3443223"/>
              <a:ext cx="4838700" cy="666750"/>
            </a:xfrm>
            <a:custGeom>
              <a:avLst/>
              <a:gdLst/>
              <a:ahLst/>
              <a:cxnLst/>
              <a:rect l="l" t="t" r="r" b="b"/>
              <a:pathLst>
                <a:path w="4838700" h="666750">
                  <a:moveTo>
                    <a:pt x="4838700" y="0"/>
                  </a:moveTo>
                  <a:lnTo>
                    <a:pt x="0" y="0"/>
                  </a:lnTo>
                  <a:lnTo>
                    <a:pt x="0" y="666750"/>
                  </a:lnTo>
                  <a:lnTo>
                    <a:pt x="4838700" y="666750"/>
                  </a:lnTo>
                  <a:lnTo>
                    <a:pt x="4838700" y="0"/>
                  </a:lnTo>
                  <a:close/>
                </a:path>
              </a:pathLst>
            </a:custGeom>
            <a:solidFill>
              <a:srgbClr val="003399"/>
            </a:solidFill>
          </p:spPr>
          <p:txBody>
            <a:bodyPr wrap="square" lIns="0" tIns="0" rIns="0" bIns="0" rtlCol="0"/>
            <a:lstStyle/>
            <a:p>
              <a:endParaRPr/>
            </a:p>
          </p:txBody>
        </p:sp>
        <p:sp>
          <p:nvSpPr>
            <p:cNvPr id="5" name="object 5"/>
            <p:cNvSpPr/>
            <p:nvPr/>
          </p:nvSpPr>
          <p:spPr>
            <a:xfrm>
              <a:off x="347662" y="3443223"/>
              <a:ext cx="4838700" cy="666750"/>
            </a:xfrm>
            <a:custGeom>
              <a:avLst/>
              <a:gdLst/>
              <a:ahLst/>
              <a:cxnLst/>
              <a:rect l="l" t="t" r="r" b="b"/>
              <a:pathLst>
                <a:path w="4838700" h="666750">
                  <a:moveTo>
                    <a:pt x="0" y="666750"/>
                  </a:moveTo>
                  <a:lnTo>
                    <a:pt x="4838700" y="666750"/>
                  </a:lnTo>
                  <a:lnTo>
                    <a:pt x="4838700" y="0"/>
                  </a:lnTo>
                  <a:lnTo>
                    <a:pt x="0" y="0"/>
                  </a:lnTo>
                  <a:lnTo>
                    <a:pt x="0" y="666750"/>
                  </a:lnTo>
                  <a:close/>
                </a:path>
              </a:pathLst>
            </a:custGeom>
            <a:ln w="9525">
              <a:solidFill>
                <a:srgbClr val="003399"/>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47662" y="3443223"/>
              <a:ext cx="2414524" cy="571500"/>
            </a:xfrm>
            <a:prstGeom prst="rect">
              <a:avLst/>
            </a:prstGeom>
          </p:spPr>
        </p:pic>
        <p:pic>
          <p:nvPicPr>
            <p:cNvPr id="7" name="object 7"/>
            <p:cNvPicPr/>
            <p:nvPr/>
          </p:nvPicPr>
          <p:blipFill>
            <a:blip r:embed="rId2" cstate="print"/>
            <a:stretch>
              <a:fillRect/>
            </a:stretch>
          </p:blipFill>
          <p:spPr>
            <a:xfrm>
              <a:off x="2757551" y="3538473"/>
              <a:ext cx="2414524" cy="571500"/>
            </a:xfrm>
            <a:prstGeom prst="rect">
              <a:avLst/>
            </a:prstGeom>
          </p:spPr>
        </p:pic>
        <p:sp>
          <p:nvSpPr>
            <p:cNvPr id="8" name="object 8"/>
            <p:cNvSpPr/>
            <p:nvPr/>
          </p:nvSpPr>
          <p:spPr>
            <a:xfrm>
              <a:off x="1341501" y="2292476"/>
              <a:ext cx="2851150" cy="2227580"/>
            </a:xfrm>
            <a:custGeom>
              <a:avLst/>
              <a:gdLst/>
              <a:ahLst/>
              <a:cxnLst/>
              <a:rect l="l" t="t" r="r" b="b"/>
              <a:pathLst>
                <a:path w="2851150" h="2227579">
                  <a:moveTo>
                    <a:pt x="2851023" y="2227072"/>
                  </a:moveTo>
                  <a:lnTo>
                    <a:pt x="2836202" y="2087245"/>
                  </a:lnTo>
                  <a:lnTo>
                    <a:pt x="2824099" y="1972945"/>
                  </a:lnTo>
                  <a:lnTo>
                    <a:pt x="2759887" y="2014067"/>
                  </a:lnTo>
                  <a:lnTo>
                    <a:pt x="1470279" y="0"/>
                  </a:lnTo>
                  <a:lnTo>
                    <a:pt x="1425511" y="28638"/>
                  </a:lnTo>
                  <a:lnTo>
                    <a:pt x="1380744" y="0"/>
                  </a:lnTo>
                  <a:lnTo>
                    <a:pt x="91122" y="2014067"/>
                  </a:lnTo>
                  <a:lnTo>
                    <a:pt x="26924" y="1972945"/>
                  </a:lnTo>
                  <a:lnTo>
                    <a:pt x="0" y="2227072"/>
                  </a:lnTo>
                  <a:lnTo>
                    <a:pt x="219456" y="2096262"/>
                  </a:lnTo>
                  <a:lnTo>
                    <a:pt x="205371" y="2087245"/>
                  </a:lnTo>
                  <a:lnTo>
                    <a:pt x="155282" y="2055164"/>
                  </a:lnTo>
                  <a:lnTo>
                    <a:pt x="1425498" y="71272"/>
                  </a:lnTo>
                  <a:lnTo>
                    <a:pt x="2695727" y="2055164"/>
                  </a:lnTo>
                  <a:lnTo>
                    <a:pt x="2631567" y="2096262"/>
                  </a:lnTo>
                  <a:lnTo>
                    <a:pt x="2851023" y="2227072"/>
                  </a:lnTo>
                  <a:close/>
                </a:path>
              </a:pathLst>
            </a:custGeom>
            <a:solidFill>
              <a:srgbClr val="D37A21"/>
            </a:solidFill>
          </p:spPr>
          <p:txBody>
            <a:bodyPr wrap="square" lIns="0" tIns="0" rIns="0" bIns="0" rtlCol="0"/>
            <a:lstStyle/>
            <a:p>
              <a:endParaRPr/>
            </a:p>
          </p:txBody>
        </p:sp>
        <p:sp>
          <p:nvSpPr>
            <p:cNvPr id="9" name="object 9"/>
            <p:cNvSpPr/>
            <p:nvPr/>
          </p:nvSpPr>
          <p:spPr>
            <a:xfrm>
              <a:off x="2652776" y="2312923"/>
              <a:ext cx="228600" cy="2206625"/>
            </a:xfrm>
            <a:custGeom>
              <a:avLst/>
              <a:gdLst/>
              <a:ahLst/>
              <a:cxnLst/>
              <a:rect l="l" t="t" r="r" b="b"/>
              <a:pathLst>
                <a:path w="228600" h="2206625">
                  <a:moveTo>
                    <a:pt x="76200" y="1978025"/>
                  </a:moveTo>
                  <a:lnTo>
                    <a:pt x="0" y="1978025"/>
                  </a:lnTo>
                  <a:lnTo>
                    <a:pt x="114300" y="2206625"/>
                  </a:lnTo>
                  <a:lnTo>
                    <a:pt x="209550" y="2016125"/>
                  </a:lnTo>
                  <a:lnTo>
                    <a:pt x="76200" y="2016125"/>
                  </a:lnTo>
                  <a:lnTo>
                    <a:pt x="76200" y="1978025"/>
                  </a:lnTo>
                  <a:close/>
                </a:path>
                <a:path w="228600" h="2206625">
                  <a:moveTo>
                    <a:pt x="152400" y="0"/>
                  </a:moveTo>
                  <a:lnTo>
                    <a:pt x="76200" y="0"/>
                  </a:lnTo>
                  <a:lnTo>
                    <a:pt x="76200" y="2016125"/>
                  </a:lnTo>
                  <a:lnTo>
                    <a:pt x="152400" y="2016125"/>
                  </a:lnTo>
                  <a:lnTo>
                    <a:pt x="152400" y="0"/>
                  </a:lnTo>
                  <a:close/>
                </a:path>
                <a:path w="228600" h="2206625">
                  <a:moveTo>
                    <a:pt x="228600" y="1978025"/>
                  </a:moveTo>
                  <a:lnTo>
                    <a:pt x="152400" y="1978025"/>
                  </a:lnTo>
                  <a:lnTo>
                    <a:pt x="152400" y="2016125"/>
                  </a:lnTo>
                  <a:lnTo>
                    <a:pt x="209550" y="2016125"/>
                  </a:lnTo>
                  <a:lnTo>
                    <a:pt x="228600" y="1978025"/>
                  </a:lnTo>
                  <a:close/>
                </a:path>
              </a:pathLst>
            </a:custGeom>
            <a:solidFill>
              <a:srgbClr val="69B4B4"/>
            </a:solidFill>
          </p:spPr>
          <p:txBody>
            <a:bodyPr wrap="square" lIns="0" tIns="0" rIns="0" bIns="0" rtlCol="0"/>
            <a:lstStyle/>
            <a:p>
              <a:endParaRPr/>
            </a:p>
          </p:txBody>
        </p:sp>
        <p:sp>
          <p:nvSpPr>
            <p:cNvPr id="10" name="object 10"/>
            <p:cNvSpPr/>
            <p:nvPr/>
          </p:nvSpPr>
          <p:spPr>
            <a:xfrm>
              <a:off x="2300351" y="1768475"/>
              <a:ext cx="929005" cy="817880"/>
            </a:xfrm>
            <a:custGeom>
              <a:avLst/>
              <a:gdLst/>
              <a:ahLst/>
              <a:cxnLst/>
              <a:rect l="l" t="t" r="r" b="b"/>
              <a:pathLst>
                <a:path w="929005" h="817880">
                  <a:moveTo>
                    <a:pt x="464312" y="0"/>
                  </a:moveTo>
                  <a:lnTo>
                    <a:pt x="413701" y="2398"/>
                  </a:lnTo>
                  <a:lnTo>
                    <a:pt x="364673" y="9428"/>
                  </a:lnTo>
                  <a:lnTo>
                    <a:pt x="317512" y="20839"/>
                  </a:lnTo>
                  <a:lnTo>
                    <a:pt x="272499" y="36382"/>
                  </a:lnTo>
                  <a:lnTo>
                    <a:pt x="229917" y="55809"/>
                  </a:lnTo>
                  <a:lnTo>
                    <a:pt x="190048" y="78870"/>
                  </a:lnTo>
                  <a:lnTo>
                    <a:pt x="153177" y="105315"/>
                  </a:lnTo>
                  <a:lnTo>
                    <a:pt x="119584" y="134895"/>
                  </a:lnTo>
                  <a:lnTo>
                    <a:pt x="89554" y="167362"/>
                  </a:lnTo>
                  <a:lnTo>
                    <a:pt x="63368" y="202466"/>
                  </a:lnTo>
                  <a:lnTo>
                    <a:pt x="41309" y="239957"/>
                  </a:lnTo>
                  <a:lnTo>
                    <a:pt x="23660" y="279586"/>
                  </a:lnTo>
                  <a:lnTo>
                    <a:pt x="10704" y="321105"/>
                  </a:lnTo>
                  <a:lnTo>
                    <a:pt x="2723" y="364263"/>
                  </a:lnTo>
                  <a:lnTo>
                    <a:pt x="0" y="408813"/>
                  </a:lnTo>
                  <a:lnTo>
                    <a:pt x="2723" y="453339"/>
                  </a:lnTo>
                  <a:lnTo>
                    <a:pt x="10704" y="496482"/>
                  </a:lnTo>
                  <a:lnTo>
                    <a:pt x="23660" y="537990"/>
                  </a:lnTo>
                  <a:lnTo>
                    <a:pt x="41309" y="577613"/>
                  </a:lnTo>
                  <a:lnTo>
                    <a:pt x="63368" y="615103"/>
                  </a:lnTo>
                  <a:lnTo>
                    <a:pt x="89554" y="650208"/>
                  </a:lnTo>
                  <a:lnTo>
                    <a:pt x="119584" y="682679"/>
                  </a:lnTo>
                  <a:lnTo>
                    <a:pt x="153177" y="712266"/>
                  </a:lnTo>
                  <a:lnTo>
                    <a:pt x="190048" y="738719"/>
                  </a:lnTo>
                  <a:lnTo>
                    <a:pt x="229917" y="761788"/>
                  </a:lnTo>
                  <a:lnTo>
                    <a:pt x="272499" y="781223"/>
                  </a:lnTo>
                  <a:lnTo>
                    <a:pt x="317512" y="796774"/>
                  </a:lnTo>
                  <a:lnTo>
                    <a:pt x="364673" y="808192"/>
                  </a:lnTo>
                  <a:lnTo>
                    <a:pt x="413701" y="815225"/>
                  </a:lnTo>
                  <a:lnTo>
                    <a:pt x="464312" y="817626"/>
                  </a:lnTo>
                  <a:lnTo>
                    <a:pt x="514900" y="815225"/>
                  </a:lnTo>
                  <a:lnTo>
                    <a:pt x="563911" y="808192"/>
                  </a:lnTo>
                  <a:lnTo>
                    <a:pt x="611063" y="796774"/>
                  </a:lnTo>
                  <a:lnTo>
                    <a:pt x="656070" y="781223"/>
                  </a:lnTo>
                  <a:lnTo>
                    <a:pt x="698650" y="761788"/>
                  </a:lnTo>
                  <a:lnTo>
                    <a:pt x="738520" y="738719"/>
                  </a:lnTo>
                  <a:lnTo>
                    <a:pt x="775396" y="712266"/>
                  </a:lnTo>
                  <a:lnTo>
                    <a:pt x="808994" y="682679"/>
                  </a:lnTo>
                  <a:lnTo>
                    <a:pt x="839033" y="650208"/>
                  </a:lnTo>
                  <a:lnTo>
                    <a:pt x="865227" y="615103"/>
                  </a:lnTo>
                  <a:lnTo>
                    <a:pt x="887294" y="577613"/>
                  </a:lnTo>
                  <a:lnTo>
                    <a:pt x="904951" y="537990"/>
                  </a:lnTo>
                  <a:lnTo>
                    <a:pt x="917913" y="496482"/>
                  </a:lnTo>
                  <a:lnTo>
                    <a:pt x="925899" y="453339"/>
                  </a:lnTo>
                  <a:lnTo>
                    <a:pt x="928624" y="408813"/>
                  </a:lnTo>
                  <a:lnTo>
                    <a:pt x="925899" y="364263"/>
                  </a:lnTo>
                  <a:lnTo>
                    <a:pt x="917913" y="321105"/>
                  </a:lnTo>
                  <a:lnTo>
                    <a:pt x="904951" y="279586"/>
                  </a:lnTo>
                  <a:lnTo>
                    <a:pt x="887294" y="239957"/>
                  </a:lnTo>
                  <a:lnTo>
                    <a:pt x="865227" y="202466"/>
                  </a:lnTo>
                  <a:lnTo>
                    <a:pt x="839033" y="167362"/>
                  </a:lnTo>
                  <a:lnTo>
                    <a:pt x="808994" y="134895"/>
                  </a:lnTo>
                  <a:lnTo>
                    <a:pt x="775396" y="105315"/>
                  </a:lnTo>
                  <a:lnTo>
                    <a:pt x="738520" y="78870"/>
                  </a:lnTo>
                  <a:lnTo>
                    <a:pt x="698650" y="55809"/>
                  </a:lnTo>
                  <a:lnTo>
                    <a:pt x="656070" y="36382"/>
                  </a:lnTo>
                  <a:lnTo>
                    <a:pt x="611063" y="20839"/>
                  </a:lnTo>
                  <a:lnTo>
                    <a:pt x="563911" y="9428"/>
                  </a:lnTo>
                  <a:lnTo>
                    <a:pt x="514900" y="2398"/>
                  </a:lnTo>
                  <a:lnTo>
                    <a:pt x="464312" y="0"/>
                  </a:lnTo>
                  <a:close/>
                </a:path>
              </a:pathLst>
            </a:custGeom>
            <a:solidFill>
              <a:srgbClr val="D37A21"/>
            </a:solidFill>
          </p:spPr>
          <p:txBody>
            <a:bodyPr wrap="square" lIns="0" tIns="0" rIns="0" bIns="0" rtlCol="0"/>
            <a:lstStyle/>
            <a:p>
              <a:endParaRPr/>
            </a:p>
          </p:txBody>
        </p:sp>
        <p:sp>
          <p:nvSpPr>
            <p:cNvPr id="11" name="object 11"/>
            <p:cNvSpPr/>
            <p:nvPr/>
          </p:nvSpPr>
          <p:spPr>
            <a:xfrm>
              <a:off x="2300351" y="1768475"/>
              <a:ext cx="929005" cy="817880"/>
            </a:xfrm>
            <a:custGeom>
              <a:avLst/>
              <a:gdLst/>
              <a:ahLst/>
              <a:cxnLst/>
              <a:rect l="l" t="t" r="r" b="b"/>
              <a:pathLst>
                <a:path w="929005" h="817880">
                  <a:moveTo>
                    <a:pt x="0" y="408813"/>
                  </a:moveTo>
                  <a:lnTo>
                    <a:pt x="2723" y="364263"/>
                  </a:lnTo>
                  <a:lnTo>
                    <a:pt x="10704" y="321105"/>
                  </a:lnTo>
                  <a:lnTo>
                    <a:pt x="23660" y="279586"/>
                  </a:lnTo>
                  <a:lnTo>
                    <a:pt x="41309" y="239957"/>
                  </a:lnTo>
                  <a:lnTo>
                    <a:pt x="63368" y="202466"/>
                  </a:lnTo>
                  <a:lnTo>
                    <a:pt x="89554" y="167362"/>
                  </a:lnTo>
                  <a:lnTo>
                    <a:pt x="119584" y="134895"/>
                  </a:lnTo>
                  <a:lnTo>
                    <a:pt x="153177" y="105315"/>
                  </a:lnTo>
                  <a:lnTo>
                    <a:pt x="190048" y="78870"/>
                  </a:lnTo>
                  <a:lnTo>
                    <a:pt x="229917" y="55809"/>
                  </a:lnTo>
                  <a:lnTo>
                    <a:pt x="272499" y="36382"/>
                  </a:lnTo>
                  <a:lnTo>
                    <a:pt x="317512" y="20839"/>
                  </a:lnTo>
                  <a:lnTo>
                    <a:pt x="364673" y="9428"/>
                  </a:lnTo>
                  <a:lnTo>
                    <a:pt x="413701" y="2398"/>
                  </a:lnTo>
                  <a:lnTo>
                    <a:pt x="464312" y="0"/>
                  </a:lnTo>
                  <a:lnTo>
                    <a:pt x="514900" y="2398"/>
                  </a:lnTo>
                  <a:lnTo>
                    <a:pt x="563911" y="9428"/>
                  </a:lnTo>
                  <a:lnTo>
                    <a:pt x="611063" y="20839"/>
                  </a:lnTo>
                  <a:lnTo>
                    <a:pt x="656070" y="36382"/>
                  </a:lnTo>
                  <a:lnTo>
                    <a:pt x="698650" y="55809"/>
                  </a:lnTo>
                  <a:lnTo>
                    <a:pt x="738520" y="78870"/>
                  </a:lnTo>
                  <a:lnTo>
                    <a:pt x="775396" y="105315"/>
                  </a:lnTo>
                  <a:lnTo>
                    <a:pt x="808994" y="134895"/>
                  </a:lnTo>
                  <a:lnTo>
                    <a:pt x="839033" y="167362"/>
                  </a:lnTo>
                  <a:lnTo>
                    <a:pt x="865227" y="202466"/>
                  </a:lnTo>
                  <a:lnTo>
                    <a:pt x="887294" y="239957"/>
                  </a:lnTo>
                  <a:lnTo>
                    <a:pt x="904951" y="279586"/>
                  </a:lnTo>
                  <a:lnTo>
                    <a:pt x="917913" y="321105"/>
                  </a:lnTo>
                  <a:lnTo>
                    <a:pt x="925899" y="364263"/>
                  </a:lnTo>
                  <a:lnTo>
                    <a:pt x="928624" y="408813"/>
                  </a:lnTo>
                  <a:lnTo>
                    <a:pt x="925899" y="453339"/>
                  </a:lnTo>
                  <a:lnTo>
                    <a:pt x="917913" y="496482"/>
                  </a:lnTo>
                  <a:lnTo>
                    <a:pt x="904951" y="537990"/>
                  </a:lnTo>
                  <a:lnTo>
                    <a:pt x="887294" y="577613"/>
                  </a:lnTo>
                  <a:lnTo>
                    <a:pt x="865227" y="615103"/>
                  </a:lnTo>
                  <a:lnTo>
                    <a:pt x="839033" y="650208"/>
                  </a:lnTo>
                  <a:lnTo>
                    <a:pt x="808994" y="682679"/>
                  </a:lnTo>
                  <a:lnTo>
                    <a:pt x="775396" y="712266"/>
                  </a:lnTo>
                  <a:lnTo>
                    <a:pt x="738520" y="738719"/>
                  </a:lnTo>
                  <a:lnTo>
                    <a:pt x="698650" y="761788"/>
                  </a:lnTo>
                  <a:lnTo>
                    <a:pt x="656070" y="781223"/>
                  </a:lnTo>
                  <a:lnTo>
                    <a:pt x="611063" y="796774"/>
                  </a:lnTo>
                  <a:lnTo>
                    <a:pt x="563911" y="808192"/>
                  </a:lnTo>
                  <a:lnTo>
                    <a:pt x="514900" y="815225"/>
                  </a:lnTo>
                  <a:lnTo>
                    <a:pt x="464312" y="817626"/>
                  </a:lnTo>
                  <a:lnTo>
                    <a:pt x="413701" y="815225"/>
                  </a:lnTo>
                  <a:lnTo>
                    <a:pt x="364673" y="808192"/>
                  </a:lnTo>
                  <a:lnTo>
                    <a:pt x="317512" y="796774"/>
                  </a:lnTo>
                  <a:lnTo>
                    <a:pt x="272499" y="781223"/>
                  </a:lnTo>
                  <a:lnTo>
                    <a:pt x="229917" y="761788"/>
                  </a:lnTo>
                  <a:lnTo>
                    <a:pt x="190048" y="738719"/>
                  </a:lnTo>
                  <a:lnTo>
                    <a:pt x="153177" y="712266"/>
                  </a:lnTo>
                  <a:lnTo>
                    <a:pt x="119584" y="682679"/>
                  </a:lnTo>
                  <a:lnTo>
                    <a:pt x="89554" y="650208"/>
                  </a:lnTo>
                  <a:lnTo>
                    <a:pt x="63368" y="615103"/>
                  </a:lnTo>
                  <a:lnTo>
                    <a:pt x="41309" y="577613"/>
                  </a:lnTo>
                  <a:lnTo>
                    <a:pt x="23660" y="537990"/>
                  </a:lnTo>
                  <a:lnTo>
                    <a:pt x="10704" y="496482"/>
                  </a:lnTo>
                  <a:lnTo>
                    <a:pt x="2723" y="453339"/>
                  </a:lnTo>
                  <a:lnTo>
                    <a:pt x="0" y="408813"/>
                  </a:lnTo>
                  <a:close/>
                </a:path>
              </a:pathLst>
            </a:custGeom>
            <a:ln w="9524">
              <a:solidFill>
                <a:srgbClr val="003399"/>
              </a:solidFill>
            </a:ln>
          </p:spPr>
          <p:txBody>
            <a:bodyPr wrap="square" lIns="0" tIns="0" rIns="0" bIns="0" rtlCol="0"/>
            <a:lstStyle/>
            <a:p>
              <a:endParaRPr/>
            </a:p>
          </p:txBody>
        </p:sp>
      </p:grpSp>
      <p:sp>
        <p:nvSpPr>
          <p:cNvPr id="12" name="object 12"/>
          <p:cNvSpPr txBox="1"/>
          <p:nvPr/>
        </p:nvSpPr>
        <p:spPr>
          <a:xfrm>
            <a:off x="4035805" y="2021840"/>
            <a:ext cx="504190" cy="299720"/>
          </a:xfrm>
          <a:prstGeom prst="rect">
            <a:avLst/>
          </a:prstGeom>
        </p:spPr>
        <p:txBody>
          <a:bodyPr vert="horz" wrap="square" lIns="0" tIns="12700" rIns="0" bIns="0" rtlCol="0">
            <a:spAutoFit/>
          </a:bodyPr>
          <a:lstStyle/>
          <a:p>
            <a:pPr marL="38100">
              <a:spcBef>
                <a:spcPts val="100"/>
              </a:spcBef>
            </a:pPr>
            <a:r>
              <a:rPr spc="-5" dirty="0">
                <a:latin typeface="Microsoft Sans Serif"/>
                <a:cs typeface="Microsoft Sans Serif"/>
              </a:rPr>
              <a:t>H</a:t>
            </a:r>
            <a:r>
              <a:rPr spc="-7" baseline="-20833" dirty="0">
                <a:latin typeface="Microsoft Sans Serif"/>
                <a:cs typeface="Microsoft Sans Serif"/>
              </a:rPr>
              <a:t>2</a:t>
            </a:r>
            <a:r>
              <a:rPr spc="-5" dirty="0">
                <a:latin typeface="Microsoft Sans Serif"/>
                <a:cs typeface="Microsoft Sans Serif"/>
              </a:rPr>
              <a:t>O</a:t>
            </a:r>
            <a:endParaRPr>
              <a:latin typeface="Microsoft Sans Serif"/>
              <a:cs typeface="Microsoft Sans Serif"/>
            </a:endParaRPr>
          </a:p>
        </p:txBody>
      </p:sp>
      <p:sp>
        <p:nvSpPr>
          <p:cNvPr id="13" name="object 13"/>
          <p:cNvSpPr txBox="1"/>
          <p:nvPr/>
        </p:nvSpPr>
        <p:spPr>
          <a:xfrm>
            <a:off x="5965952" y="2835909"/>
            <a:ext cx="861060" cy="299720"/>
          </a:xfrm>
          <a:prstGeom prst="rect">
            <a:avLst/>
          </a:prstGeom>
        </p:spPr>
        <p:txBody>
          <a:bodyPr vert="horz" wrap="square" lIns="0" tIns="12700" rIns="0" bIns="0" rtlCol="0">
            <a:spAutoFit/>
          </a:bodyPr>
          <a:lstStyle/>
          <a:p>
            <a:pPr marL="12700">
              <a:spcBef>
                <a:spcPts val="100"/>
              </a:spcBef>
            </a:pPr>
            <a:r>
              <a:rPr spc="-5" dirty="0">
                <a:latin typeface="Microsoft Sans Serif"/>
                <a:cs typeface="Microsoft Sans Serif"/>
              </a:rPr>
              <a:t>ca</a:t>
            </a:r>
            <a:r>
              <a:rPr spc="-15" dirty="0">
                <a:latin typeface="Microsoft Sans Serif"/>
                <a:cs typeface="Microsoft Sans Serif"/>
              </a:rPr>
              <a:t>pi</a:t>
            </a:r>
            <a:r>
              <a:rPr spc="-25" dirty="0">
                <a:latin typeface="Microsoft Sans Serif"/>
                <a:cs typeface="Microsoft Sans Serif"/>
              </a:rPr>
              <a:t>l</a:t>
            </a:r>
            <a:r>
              <a:rPr spc="-5" dirty="0">
                <a:latin typeface="Microsoft Sans Serif"/>
                <a:cs typeface="Microsoft Sans Serif"/>
              </a:rPr>
              <a:t>l</a:t>
            </a:r>
            <a:r>
              <a:rPr spc="-20" dirty="0">
                <a:latin typeface="Microsoft Sans Serif"/>
                <a:cs typeface="Microsoft Sans Serif"/>
              </a:rPr>
              <a:t>a</a:t>
            </a:r>
            <a:r>
              <a:rPr dirty="0">
                <a:latin typeface="Microsoft Sans Serif"/>
                <a:cs typeface="Microsoft Sans Serif"/>
              </a:rPr>
              <a:t>ry</a:t>
            </a:r>
            <a:endParaRPr>
              <a:latin typeface="Microsoft Sans Serif"/>
              <a:cs typeface="Microsoft Sans Serif"/>
            </a:endParaRPr>
          </a:p>
        </p:txBody>
      </p:sp>
      <p:pic>
        <p:nvPicPr>
          <p:cNvPr id="14" name="object 14"/>
          <p:cNvPicPr/>
          <p:nvPr/>
        </p:nvPicPr>
        <p:blipFill>
          <a:blip r:embed="rId3" cstate="print"/>
          <a:stretch>
            <a:fillRect/>
          </a:stretch>
        </p:blipFill>
        <p:spPr>
          <a:xfrm>
            <a:off x="7842250" y="4141787"/>
            <a:ext cx="2362200" cy="2425700"/>
          </a:xfrm>
          <a:prstGeom prst="rect">
            <a:avLst/>
          </a:prstGeom>
        </p:spPr>
      </p:pic>
      <p:pic>
        <p:nvPicPr>
          <p:cNvPr id="15" name="object 15"/>
          <p:cNvPicPr/>
          <p:nvPr/>
        </p:nvPicPr>
        <p:blipFill>
          <a:blip r:embed="rId4" cstate="print"/>
          <a:stretch>
            <a:fillRect/>
          </a:stretch>
        </p:blipFill>
        <p:spPr>
          <a:xfrm>
            <a:off x="7848601" y="1752611"/>
            <a:ext cx="2455107" cy="1952567"/>
          </a:xfrm>
          <a:prstGeom prst="rect">
            <a:avLst/>
          </a:prstGeom>
        </p:spPr>
      </p:pic>
      <p:sp>
        <p:nvSpPr>
          <p:cNvPr id="16" name="object 16"/>
          <p:cNvSpPr txBox="1"/>
          <p:nvPr/>
        </p:nvSpPr>
        <p:spPr>
          <a:xfrm>
            <a:off x="554182" y="6581647"/>
            <a:ext cx="4939837" cy="166712"/>
          </a:xfrm>
          <a:prstGeom prst="rect">
            <a:avLst/>
          </a:prstGeom>
        </p:spPr>
        <p:txBody>
          <a:bodyPr vert="horz" wrap="square" lIns="0" tIns="12700" rIns="0" bIns="0" rtlCol="0">
            <a:spAutoFit/>
          </a:bodyPr>
          <a:lstStyle/>
          <a:p>
            <a:pPr marL="12700">
              <a:spcBef>
                <a:spcPts val="100"/>
              </a:spcBef>
            </a:pPr>
            <a:r>
              <a:rPr sz="1000" spc="-5" dirty="0">
                <a:latin typeface="Microsoft Sans Serif"/>
                <a:cs typeface="Microsoft Sans Serif"/>
              </a:rPr>
              <a:t>Lai </a:t>
            </a:r>
            <a:r>
              <a:rPr sz="1000" dirty="0">
                <a:latin typeface="Microsoft Sans Serif"/>
                <a:cs typeface="Microsoft Sans Serif"/>
              </a:rPr>
              <a:t>et</a:t>
            </a:r>
            <a:r>
              <a:rPr sz="1000" spc="15" dirty="0">
                <a:latin typeface="Microsoft Sans Serif"/>
                <a:cs typeface="Microsoft Sans Serif"/>
              </a:rPr>
              <a:t> </a:t>
            </a:r>
            <a:r>
              <a:rPr sz="1000" spc="-5" dirty="0">
                <a:latin typeface="Microsoft Sans Serif"/>
                <a:cs typeface="Microsoft Sans Serif"/>
              </a:rPr>
              <a:t>al:</a:t>
            </a:r>
            <a:r>
              <a:rPr sz="1000" dirty="0">
                <a:latin typeface="Microsoft Sans Serif"/>
                <a:cs typeface="Microsoft Sans Serif"/>
              </a:rPr>
              <a:t> J</a:t>
            </a:r>
            <a:r>
              <a:rPr sz="1000" spc="-70" dirty="0">
                <a:latin typeface="Microsoft Sans Serif"/>
                <a:cs typeface="Microsoft Sans Serif"/>
              </a:rPr>
              <a:t> </a:t>
            </a:r>
            <a:r>
              <a:rPr sz="1000" dirty="0">
                <a:latin typeface="Microsoft Sans Serif"/>
                <a:cs typeface="Microsoft Sans Serif"/>
              </a:rPr>
              <a:t>Am</a:t>
            </a:r>
            <a:r>
              <a:rPr sz="1000" spc="5" dirty="0">
                <a:latin typeface="Microsoft Sans Serif"/>
                <a:cs typeface="Microsoft Sans Serif"/>
              </a:rPr>
              <a:t> </a:t>
            </a:r>
            <a:r>
              <a:rPr sz="1000" dirty="0">
                <a:latin typeface="Microsoft Sans Serif"/>
                <a:cs typeface="Microsoft Sans Serif"/>
              </a:rPr>
              <a:t>Soc</a:t>
            </a:r>
            <a:r>
              <a:rPr sz="1000" spc="15" dirty="0">
                <a:latin typeface="Microsoft Sans Serif"/>
                <a:cs typeface="Microsoft Sans Serif"/>
              </a:rPr>
              <a:t> </a:t>
            </a:r>
            <a:r>
              <a:rPr sz="1000" spc="-5" dirty="0">
                <a:latin typeface="Microsoft Sans Serif"/>
                <a:cs typeface="Microsoft Sans Serif"/>
              </a:rPr>
              <a:t>Nephrol</a:t>
            </a:r>
            <a:r>
              <a:rPr sz="1000" spc="-15" dirty="0">
                <a:latin typeface="Microsoft Sans Serif"/>
                <a:cs typeface="Microsoft Sans Serif"/>
              </a:rPr>
              <a:t> </a:t>
            </a:r>
            <a:r>
              <a:rPr lang="hr-HR" sz="1000" spc="-15" dirty="0">
                <a:latin typeface="Microsoft Sans Serif"/>
                <a:cs typeface="Microsoft Sans Serif"/>
              </a:rPr>
              <a:t>2001:</a:t>
            </a:r>
            <a:r>
              <a:rPr sz="1000" dirty="0">
                <a:latin typeface="Microsoft Sans Serif"/>
                <a:cs typeface="Microsoft Sans Serif"/>
              </a:rPr>
              <a:t>12</a:t>
            </a:r>
            <a:r>
              <a:rPr lang="hr-HR" sz="1000" dirty="0">
                <a:latin typeface="Microsoft Sans Serif"/>
                <a:cs typeface="Microsoft Sans Serif"/>
              </a:rPr>
              <a:t>;</a:t>
            </a:r>
            <a:r>
              <a:rPr sz="1000" spc="35" dirty="0">
                <a:latin typeface="Microsoft Sans Serif"/>
                <a:cs typeface="Microsoft Sans Serif"/>
              </a:rPr>
              <a:t>1036–1045</a:t>
            </a:r>
            <a:endParaRPr sz="1000" dirty="0">
              <a:latin typeface="Microsoft Sans Serif"/>
              <a:cs typeface="Microsoft Sans Serif"/>
            </a:endParaRPr>
          </a:p>
        </p:txBody>
      </p:sp>
      <p:sp>
        <p:nvSpPr>
          <p:cNvPr id="17" name="object 17"/>
          <p:cNvSpPr txBox="1"/>
          <p:nvPr/>
        </p:nvSpPr>
        <p:spPr>
          <a:xfrm>
            <a:off x="2004466" y="3764660"/>
            <a:ext cx="8034020" cy="1969770"/>
          </a:xfrm>
          <a:prstGeom prst="rect">
            <a:avLst/>
          </a:prstGeom>
        </p:spPr>
        <p:txBody>
          <a:bodyPr vert="horz" wrap="square" lIns="0" tIns="12700" rIns="0" bIns="0" rtlCol="0">
            <a:spAutoFit/>
          </a:bodyPr>
          <a:lstStyle/>
          <a:p>
            <a:pPr marR="5080" algn="r">
              <a:spcBef>
                <a:spcPts val="100"/>
              </a:spcBef>
            </a:pPr>
            <a:r>
              <a:rPr dirty="0">
                <a:solidFill>
                  <a:srgbClr val="FFCC00"/>
                </a:solidFill>
                <a:latin typeface="Verdana"/>
                <a:cs typeface="Verdana"/>
              </a:rPr>
              <a:t>Brown=Aquaporin</a:t>
            </a:r>
            <a:r>
              <a:rPr spc="-80" dirty="0">
                <a:solidFill>
                  <a:srgbClr val="FFCC00"/>
                </a:solidFill>
                <a:latin typeface="Verdana"/>
                <a:cs typeface="Verdana"/>
              </a:rPr>
              <a:t> </a:t>
            </a:r>
            <a:r>
              <a:rPr dirty="0">
                <a:solidFill>
                  <a:srgbClr val="FFCC00"/>
                </a:solidFill>
                <a:latin typeface="Verdana"/>
                <a:cs typeface="Verdana"/>
              </a:rPr>
              <a:t>1</a:t>
            </a:r>
            <a:endParaRPr dirty="0">
              <a:latin typeface="Verdana"/>
              <a:cs typeface="Verdana"/>
            </a:endParaRPr>
          </a:p>
          <a:p>
            <a:pPr marL="965200" algn="ctr">
              <a:spcBef>
                <a:spcPts val="1830"/>
              </a:spcBef>
            </a:pPr>
            <a:r>
              <a:rPr spc="-10" dirty="0">
                <a:latin typeface="Microsoft Sans Serif"/>
                <a:cs typeface="Microsoft Sans Serif"/>
              </a:rPr>
              <a:t>Peritoneal</a:t>
            </a:r>
            <a:endParaRPr dirty="0">
              <a:latin typeface="Microsoft Sans Serif"/>
              <a:cs typeface="Microsoft Sans Serif"/>
            </a:endParaRPr>
          </a:p>
          <a:p>
            <a:pPr marL="965200" algn="ctr"/>
            <a:r>
              <a:rPr spc="-5" dirty="0">
                <a:latin typeface="Microsoft Sans Serif"/>
                <a:cs typeface="Microsoft Sans Serif"/>
              </a:rPr>
              <a:t>space</a:t>
            </a:r>
            <a:endParaRPr dirty="0">
              <a:latin typeface="Microsoft Sans Serif"/>
              <a:cs typeface="Microsoft Sans Serif"/>
            </a:endParaRPr>
          </a:p>
          <a:p>
            <a:pPr marL="12700">
              <a:spcBef>
                <a:spcPts val="520"/>
              </a:spcBef>
            </a:pPr>
            <a:r>
              <a:rPr u="sng" spc="-15" dirty="0">
                <a:uFill>
                  <a:solidFill>
                    <a:srgbClr val="000000"/>
                  </a:solidFill>
                </a:uFill>
                <a:latin typeface="Microsoft Sans Serif"/>
                <a:cs typeface="Microsoft Sans Serif"/>
              </a:rPr>
              <a:t>Pathways</a:t>
            </a:r>
            <a:r>
              <a:rPr u="sng" spc="65" dirty="0">
                <a:uFill>
                  <a:solidFill>
                    <a:srgbClr val="000000"/>
                  </a:solidFill>
                </a:uFill>
                <a:latin typeface="Microsoft Sans Serif"/>
                <a:cs typeface="Microsoft Sans Serif"/>
              </a:rPr>
              <a:t> </a:t>
            </a:r>
            <a:r>
              <a:rPr u="sng" spc="-5" dirty="0">
                <a:uFill>
                  <a:solidFill>
                    <a:srgbClr val="000000"/>
                  </a:solidFill>
                </a:uFill>
                <a:latin typeface="Microsoft Sans Serif"/>
                <a:cs typeface="Microsoft Sans Serif"/>
              </a:rPr>
              <a:t>of</a:t>
            </a:r>
            <a:r>
              <a:rPr u="sng" spc="5" dirty="0">
                <a:uFill>
                  <a:solidFill>
                    <a:srgbClr val="000000"/>
                  </a:solidFill>
                </a:uFill>
                <a:latin typeface="Microsoft Sans Serif"/>
                <a:cs typeface="Microsoft Sans Serif"/>
              </a:rPr>
              <a:t> </a:t>
            </a:r>
            <a:r>
              <a:rPr u="sng" spc="-10" dirty="0">
                <a:uFill>
                  <a:solidFill>
                    <a:srgbClr val="000000"/>
                  </a:solidFill>
                </a:uFill>
                <a:latin typeface="Microsoft Sans Serif"/>
                <a:cs typeface="Microsoft Sans Serif"/>
              </a:rPr>
              <a:t>water</a:t>
            </a:r>
            <a:r>
              <a:rPr u="sng" spc="55" dirty="0">
                <a:uFill>
                  <a:solidFill>
                    <a:srgbClr val="000000"/>
                  </a:solidFill>
                </a:uFill>
                <a:latin typeface="Microsoft Sans Serif"/>
                <a:cs typeface="Microsoft Sans Serif"/>
              </a:rPr>
              <a:t> </a:t>
            </a:r>
            <a:r>
              <a:rPr u="sng" spc="-15" dirty="0">
                <a:uFill>
                  <a:solidFill>
                    <a:srgbClr val="000000"/>
                  </a:solidFill>
                </a:uFill>
                <a:latin typeface="Microsoft Sans Serif"/>
                <a:cs typeface="Microsoft Sans Serif"/>
              </a:rPr>
              <a:t>flow:</a:t>
            </a:r>
            <a:endParaRPr dirty="0">
              <a:latin typeface="Microsoft Sans Serif"/>
              <a:cs typeface="Microsoft Sans Serif"/>
            </a:endParaRPr>
          </a:p>
          <a:p>
            <a:pPr marL="155575" indent="-143510">
              <a:buClr>
                <a:srgbClr val="00CC99"/>
              </a:buClr>
              <a:buChar char="•"/>
              <a:tabLst>
                <a:tab pos="156210" algn="l"/>
              </a:tabLst>
            </a:pPr>
            <a:r>
              <a:rPr spc="-5" dirty="0">
                <a:latin typeface="Microsoft Sans Serif"/>
                <a:cs typeface="Microsoft Sans Serif"/>
              </a:rPr>
              <a:t>50%</a:t>
            </a:r>
            <a:r>
              <a:rPr spc="15" dirty="0">
                <a:latin typeface="Microsoft Sans Serif"/>
                <a:cs typeface="Microsoft Sans Serif"/>
              </a:rPr>
              <a:t> </a:t>
            </a:r>
            <a:r>
              <a:rPr spc="-10" dirty="0">
                <a:latin typeface="Microsoft Sans Serif"/>
                <a:cs typeface="Microsoft Sans Serif"/>
              </a:rPr>
              <a:t>aquaporin</a:t>
            </a:r>
            <a:r>
              <a:rPr spc="50" dirty="0">
                <a:latin typeface="Microsoft Sans Serif"/>
                <a:cs typeface="Microsoft Sans Serif"/>
              </a:rPr>
              <a:t> </a:t>
            </a:r>
            <a:r>
              <a:rPr spc="-5" dirty="0">
                <a:latin typeface="Microsoft Sans Serif"/>
                <a:cs typeface="Microsoft Sans Serif"/>
              </a:rPr>
              <a:t>mediated</a:t>
            </a:r>
            <a:endParaRPr dirty="0">
              <a:latin typeface="Microsoft Sans Serif"/>
              <a:cs typeface="Microsoft Sans Serif"/>
            </a:endParaRPr>
          </a:p>
          <a:p>
            <a:pPr marL="155575" indent="-143510">
              <a:buClr>
                <a:srgbClr val="00CC99"/>
              </a:buClr>
              <a:buChar char="•"/>
              <a:tabLst>
                <a:tab pos="156210" algn="l"/>
              </a:tabLst>
            </a:pPr>
            <a:r>
              <a:rPr spc="-5" dirty="0">
                <a:latin typeface="Microsoft Sans Serif"/>
                <a:cs typeface="Microsoft Sans Serif"/>
              </a:rPr>
              <a:t>50%</a:t>
            </a:r>
            <a:r>
              <a:rPr spc="5" dirty="0">
                <a:latin typeface="Microsoft Sans Serif"/>
                <a:cs typeface="Microsoft Sans Serif"/>
              </a:rPr>
              <a:t> </a:t>
            </a:r>
            <a:r>
              <a:rPr spc="-10" dirty="0">
                <a:latin typeface="Microsoft Sans Serif"/>
                <a:cs typeface="Microsoft Sans Serif"/>
              </a:rPr>
              <a:t>intercellular</a:t>
            </a:r>
            <a:r>
              <a:rPr spc="40" dirty="0">
                <a:latin typeface="Microsoft Sans Serif"/>
                <a:cs typeface="Microsoft Sans Serif"/>
              </a:rPr>
              <a:t> </a:t>
            </a:r>
            <a:r>
              <a:rPr spc="-10" dirty="0">
                <a:latin typeface="Microsoft Sans Serif"/>
                <a:cs typeface="Microsoft Sans Serif"/>
              </a:rPr>
              <a:t>pathways</a:t>
            </a:r>
            <a:endParaRPr dirty="0">
              <a:latin typeface="Microsoft Sans Serif"/>
              <a:cs typeface="Microsoft Sans Serif"/>
            </a:endParaRPr>
          </a:p>
        </p:txBody>
      </p:sp>
      <p:pic>
        <p:nvPicPr>
          <p:cNvPr id="18" name="Picture 17" descr="K:\# ŠKOLA FAKS POSO\#FAKS\NEFROLOGIJA\1. BCM PD\3. Poster ISPD\špoirano.jpg">
            <a:extLst>
              <a:ext uri="{FF2B5EF4-FFF2-40B4-BE49-F238E27FC236}">
                <a16:creationId xmlns:a16="http://schemas.microsoft.com/office/drawing/2014/main" id="{ED0E1DE2-625D-4978-86E6-26F5D771C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4293" y="325251"/>
            <a:ext cx="935038"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DA5E713-A638-4AE6-B5C2-06C9AD4CD03E}"/>
              </a:ext>
            </a:extLst>
          </p:cNvPr>
          <p:cNvSpPr txBox="1">
            <a:spLocks/>
          </p:cNvSpPr>
          <p:nvPr/>
        </p:nvSpPr>
        <p:spPr>
          <a:xfrm>
            <a:off x="1218571" y="708151"/>
            <a:ext cx="6937137" cy="50526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hr-HR" sz="3200" b="1" spc="-5" dirty="0">
                <a:solidFill>
                  <a:schemeClr val="tx1">
                    <a:lumMod val="50000"/>
                    <a:lumOff val="50000"/>
                  </a:schemeClr>
                </a:solidFill>
              </a:rPr>
              <a:t>ROLE OF PD SOLUTIONS</a:t>
            </a:r>
          </a:p>
        </p:txBody>
      </p:sp>
      <p:sp>
        <p:nvSpPr>
          <p:cNvPr id="3" name="object 5">
            <a:extLst>
              <a:ext uri="{FF2B5EF4-FFF2-40B4-BE49-F238E27FC236}">
                <a16:creationId xmlns:a16="http://schemas.microsoft.com/office/drawing/2014/main" id="{9EBB6335-D230-4F2C-A3B7-05AE796EBC56}"/>
              </a:ext>
            </a:extLst>
          </p:cNvPr>
          <p:cNvSpPr txBox="1"/>
          <p:nvPr/>
        </p:nvSpPr>
        <p:spPr>
          <a:xfrm>
            <a:off x="4382901" y="1796795"/>
            <a:ext cx="1927860" cy="457200"/>
          </a:xfrm>
          <a:prstGeom prst="rect">
            <a:avLst/>
          </a:prstGeom>
          <a:solidFill>
            <a:srgbClr val="00448C"/>
          </a:solidFill>
        </p:spPr>
        <p:txBody>
          <a:bodyPr vert="horz" wrap="square" lIns="0" tIns="101600" rIns="0" bIns="0" rtlCol="0">
            <a:spAutoFit/>
          </a:bodyPr>
          <a:lstStyle/>
          <a:p>
            <a:pPr marL="146050">
              <a:lnSpc>
                <a:spcPct val="100000"/>
              </a:lnSpc>
              <a:spcBef>
                <a:spcPts val="800"/>
              </a:spcBef>
            </a:pPr>
            <a:r>
              <a:rPr sz="1600" spc="-5" dirty="0">
                <a:solidFill>
                  <a:srgbClr val="FFFFFF"/>
                </a:solidFill>
                <a:latin typeface="Arial"/>
                <a:cs typeface="Arial"/>
              </a:rPr>
              <a:t>Peritoneal</a:t>
            </a:r>
            <a:r>
              <a:rPr sz="1600" spc="-25" dirty="0">
                <a:solidFill>
                  <a:srgbClr val="FFFFFF"/>
                </a:solidFill>
                <a:latin typeface="Arial"/>
                <a:cs typeface="Arial"/>
              </a:rPr>
              <a:t> </a:t>
            </a:r>
            <a:r>
              <a:rPr sz="1600" spc="-5" dirty="0">
                <a:solidFill>
                  <a:srgbClr val="FFFFFF"/>
                </a:solidFill>
                <a:latin typeface="Arial"/>
                <a:cs typeface="Arial"/>
              </a:rPr>
              <a:t>dialysis</a:t>
            </a:r>
            <a:endParaRPr sz="1600">
              <a:latin typeface="Arial"/>
              <a:cs typeface="Arial"/>
            </a:endParaRPr>
          </a:p>
        </p:txBody>
      </p:sp>
      <p:sp>
        <p:nvSpPr>
          <p:cNvPr id="4" name="object 25">
            <a:extLst>
              <a:ext uri="{FF2B5EF4-FFF2-40B4-BE49-F238E27FC236}">
                <a16:creationId xmlns:a16="http://schemas.microsoft.com/office/drawing/2014/main" id="{4E3CF50A-BA0C-494E-88DB-F9049AAACF3E}"/>
              </a:ext>
            </a:extLst>
          </p:cNvPr>
          <p:cNvSpPr/>
          <p:nvPr/>
        </p:nvSpPr>
        <p:spPr>
          <a:xfrm>
            <a:off x="2293493" y="2254008"/>
            <a:ext cx="6106795" cy="291465"/>
          </a:xfrm>
          <a:custGeom>
            <a:avLst/>
            <a:gdLst/>
            <a:ahLst/>
            <a:cxnLst/>
            <a:rect l="l" t="t" r="r" b="b"/>
            <a:pathLst>
              <a:path w="6106795" h="291464">
                <a:moveTo>
                  <a:pt x="6106668" y="204216"/>
                </a:moveTo>
                <a:lnTo>
                  <a:pt x="6077712" y="204216"/>
                </a:lnTo>
                <a:lnTo>
                  <a:pt x="6077712" y="137160"/>
                </a:lnTo>
                <a:lnTo>
                  <a:pt x="6071616" y="131064"/>
                </a:lnTo>
                <a:lnTo>
                  <a:pt x="4064508" y="131064"/>
                </a:lnTo>
                <a:lnTo>
                  <a:pt x="3067812" y="131064"/>
                </a:lnTo>
                <a:lnTo>
                  <a:pt x="3067812" y="0"/>
                </a:lnTo>
                <a:lnTo>
                  <a:pt x="3038856" y="0"/>
                </a:lnTo>
                <a:lnTo>
                  <a:pt x="3038856" y="131064"/>
                </a:lnTo>
                <a:lnTo>
                  <a:pt x="2042160" y="131064"/>
                </a:lnTo>
                <a:lnTo>
                  <a:pt x="35052" y="131064"/>
                </a:lnTo>
                <a:lnTo>
                  <a:pt x="28956" y="137160"/>
                </a:lnTo>
                <a:lnTo>
                  <a:pt x="28956" y="204216"/>
                </a:lnTo>
                <a:lnTo>
                  <a:pt x="0" y="204216"/>
                </a:lnTo>
                <a:lnTo>
                  <a:pt x="28956" y="263156"/>
                </a:lnTo>
                <a:lnTo>
                  <a:pt x="42672" y="291084"/>
                </a:lnTo>
                <a:lnTo>
                  <a:pt x="57912" y="261124"/>
                </a:lnTo>
                <a:lnTo>
                  <a:pt x="86868" y="204216"/>
                </a:lnTo>
                <a:lnTo>
                  <a:pt x="57912" y="204216"/>
                </a:lnTo>
                <a:lnTo>
                  <a:pt x="57912" y="160020"/>
                </a:lnTo>
                <a:lnTo>
                  <a:pt x="2036064" y="160020"/>
                </a:lnTo>
                <a:lnTo>
                  <a:pt x="2036064" y="204216"/>
                </a:lnTo>
                <a:lnTo>
                  <a:pt x="2007108" y="204216"/>
                </a:lnTo>
                <a:lnTo>
                  <a:pt x="2036064" y="263156"/>
                </a:lnTo>
                <a:lnTo>
                  <a:pt x="2049780" y="291084"/>
                </a:lnTo>
                <a:lnTo>
                  <a:pt x="2065020" y="260057"/>
                </a:lnTo>
                <a:lnTo>
                  <a:pt x="2092452" y="204216"/>
                </a:lnTo>
                <a:lnTo>
                  <a:pt x="2065020" y="204216"/>
                </a:lnTo>
                <a:lnTo>
                  <a:pt x="2065020" y="160020"/>
                </a:lnTo>
                <a:lnTo>
                  <a:pt x="3038856" y="160020"/>
                </a:lnTo>
                <a:lnTo>
                  <a:pt x="3044952" y="160020"/>
                </a:lnTo>
                <a:lnTo>
                  <a:pt x="3052572" y="160020"/>
                </a:lnTo>
                <a:lnTo>
                  <a:pt x="3061716" y="160020"/>
                </a:lnTo>
                <a:lnTo>
                  <a:pt x="3067812" y="160020"/>
                </a:lnTo>
                <a:lnTo>
                  <a:pt x="4041648" y="160020"/>
                </a:lnTo>
                <a:lnTo>
                  <a:pt x="4041648" y="204216"/>
                </a:lnTo>
                <a:lnTo>
                  <a:pt x="4014216" y="204216"/>
                </a:lnTo>
                <a:lnTo>
                  <a:pt x="4041648" y="260057"/>
                </a:lnTo>
                <a:lnTo>
                  <a:pt x="4056888" y="291084"/>
                </a:lnTo>
                <a:lnTo>
                  <a:pt x="4070604" y="263156"/>
                </a:lnTo>
                <a:lnTo>
                  <a:pt x="4099560" y="204216"/>
                </a:lnTo>
                <a:lnTo>
                  <a:pt x="4070604" y="204216"/>
                </a:lnTo>
                <a:lnTo>
                  <a:pt x="4070604" y="160020"/>
                </a:lnTo>
                <a:lnTo>
                  <a:pt x="6048756" y="160020"/>
                </a:lnTo>
                <a:lnTo>
                  <a:pt x="6048756" y="204216"/>
                </a:lnTo>
                <a:lnTo>
                  <a:pt x="6019800" y="204216"/>
                </a:lnTo>
                <a:lnTo>
                  <a:pt x="6048756" y="263156"/>
                </a:lnTo>
                <a:lnTo>
                  <a:pt x="6062472" y="291084"/>
                </a:lnTo>
                <a:lnTo>
                  <a:pt x="6077712" y="261124"/>
                </a:lnTo>
                <a:lnTo>
                  <a:pt x="6106668" y="204216"/>
                </a:lnTo>
                <a:close/>
              </a:path>
            </a:pathLst>
          </a:custGeom>
          <a:solidFill>
            <a:srgbClr val="00448C"/>
          </a:solidFill>
        </p:spPr>
        <p:txBody>
          <a:bodyPr wrap="square" lIns="0" tIns="0" rIns="0" bIns="0" rtlCol="0"/>
          <a:lstStyle/>
          <a:p>
            <a:endParaRPr/>
          </a:p>
        </p:txBody>
      </p:sp>
      <p:sp>
        <p:nvSpPr>
          <p:cNvPr id="5" name="object 9">
            <a:extLst>
              <a:ext uri="{FF2B5EF4-FFF2-40B4-BE49-F238E27FC236}">
                <a16:creationId xmlns:a16="http://schemas.microsoft.com/office/drawing/2014/main" id="{B70008E3-D549-45F1-9C86-6A9DCB0765AE}"/>
              </a:ext>
            </a:extLst>
          </p:cNvPr>
          <p:cNvSpPr txBox="1"/>
          <p:nvPr/>
        </p:nvSpPr>
        <p:spPr>
          <a:xfrm>
            <a:off x="1568074" y="2545079"/>
            <a:ext cx="1537970" cy="1579245"/>
          </a:xfrm>
          <a:prstGeom prst="rect">
            <a:avLst/>
          </a:prstGeom>
        </p:spPr>
        <p:txBody>
          <a:bodyPr vert="horz" wrap="square" lIns="0" tIns="64769" rIns="0" bIns="0" rtlCol="0">
            <a:spAutoFit/>
          </a:bodyPr>
          <a:lstStyle/>
          <a:p>
            <a:pPr marL="124460" marR="120014" algn="ctr">
              <a:lnSpc>
                <a:spcPct val="100000"/>
              </a:lnSpc>
              <a:spcBef>
                <a:spcPts val="509"/>
              </a:spcBef>
            </a:pPr>
            <a:r>
              <a:rPr sz="1600" spc="-5" dirty="0">
                <a:latin typeface="Arial"/>
                <a:cs typeface="Arial"/>
              </a:rPr>
              <a:t>Balance </a:t>
            </a:r>
            <a:r>
              <a:rPr sz="1600" dirty="0">
                <a:latin typeface="Arial"/>
                <a:cs typeface="Arial"/>
              </a:rPr>
              <a:t>in</a:t>
            </a:r>
            <a:r>
              <a:rPr sz="1600" spc="-85" dirty="0">
                <a:latin typeface="Arial"/>
                <a:cs typeface="Arial"/>
              </a:rPr>
              <a:t> </a:t>
            </a:r>
            <a:r>
              <a:rPr sz="1600" spc="-5" dirty="0">
                <a:latin typeface="Arial"/>
                <a:cs typeface="Arial"/>
              </a:rPr>
              <a:t>the  internal  environment</a:t>
            </a:r>
            <a:endParaRPr sz="1600" dirty="0">
              <a:latin typeface="Arial"/>
              <a:cs typeface="Arial"/>
            </a:endParaRPr>
          </a:p>
          <a:p>
            <a:pPr>
              <a:lnSpc>
                <a:spcPct val="100000"/>
              </a:lnSpc>
            </a:pPr>
            <a:endParaRPr sz="1600" dirty="0">
              <a:latin typeface="Arial"/>
              <a:cs typeface="Arial"/>
            </a:endParaRPr>
          </a:p>
          <a:p>
            <a:pPr algn="ctr">
              <a:lnSpc>
                <a:spcPct val="100000"/>
              </a:lnSpc>
              <a:spcBef>
                <a:spcPts val="1280"/>
              </a:spcBef>
            </a:pPr>
            <a:r>
              <a:rPr sz="1600" spc="-5" dirty="0">
                <a:latin typeface="Arial"/>
                <a:cs typeface="Arial"/>
              </a:rPr>
              <a:t>Electrolytes</a:t>
            </a:r>
            <a:endParaRPr sz="1600" dirty="0">
              <a:latin typeface="Arial"/>
              <a:cs typeface="Arial"/>
            </a:endParaRPr>
          </a:p>
        </p:txBody>
      </p:sp>
      <p:sp>
        <p:nvSpPr>
          <p:cNvPr id="6" name="object 17">
            <a:extLst>
              <a:ext uri="{FF2B5EF4-FFF2-40B4-BE49-F238E27FC236}">
                <a16:creationId xmlns:a16="http://schemas.microsoft.com/office/drawing/2014/main" id="{4E5C4BFA-B8EC-4A96-87B4-054CBF91B26F}"/>
              </a:ext>
            </a:extLst>
          </p:cNvPr>
          <p:cNvSpPr txBox="1"/>
          <p:nvPr/>
        </p:nvSpPr>
        <p:spPr>
          <a:xfrm>
            <a:off x="3575182" y="2545079"/>
            <a:ext cx="1536700" cy="1579245"/>
          </a:xfrm>
          <a:prstGeom prst="rect">
            <a:avLst/>
          </a:prstGeom>
        </p:spPr>
        <p:txBody>
          <a:bodyPr vert="horz" wrap="square" lIns="0" tIns="64769" rIns="0" bIns="0" rtlCol="0">
            <a:spAutoFit/>
          </a:bodyPr>
          <a:lstStyle/>
          <a:p>
            <a:pPr marL="398780" marR="393700" indent="36195">
              <a:lnSpc>
                <a:spcPct val="100000"/>
              </a:lnSpc>
              <a:spcBef>
                <a:spcPts val="509"/>
              </a:spcBef>
            </a:pPr>
            <a:r>
              <a:rPr sz="1600" spc="-5" dirty="0">
                <a:latin typeface="Arial"/>
                <a:cs typeface="Arial"/>
              </a:rPr>
              <a:t>Correct  a</a:t>
            </a:r>
            <a:r>
              <a:rPr sz="1600" dirty="0">
                <a:latin typeface="Arial"/>
                <a:cs typeface="Arial"/>
              </a:rPr>
              <a:t>ci</a:t>
            </a:r>
            <a:r>
              <a:rPr sz="1600" spc="-5" dirty="0">
                <a:latin typeface="Arial"/>
                <a:cs typeface="Arial"/>
              </a:rPr>
              <a:t>do</a:t>
            </a:r>
            <a:r>
              <a:rPr sz="1600" dirty="0">
                <a:latin typeface="Arial"/>
                <a:cs typeface="Arial"/>
              </a:rPr>
              <a:t>si</a:t>
            </a:r>
            <a:r>
              <a:rPr sz="1600" spc="-5" dirty="0">
                <a:latin typeface="Arial"/>
                <a:cs typeface="Arial"/>
              </a:rPr>
              <a:t>s</a:t>
            </a:r>
            <a:endParaRPr sz="1600" dirty="0">
              <a:latin typeface="Arial"/>
              <a:cs typeface="Arial"/>
            </a:endParaRPr>
          </a:p>
          <a:p>
            <a:pPr>
              <a:lnSpc>
                <a:spcPct val="100000"/>
              </a:lnSpc>
            </a:pPr>
            <a:endParaRPr sz="1600" dirty="0">
              <a:latin typeface="Arial"/>
              <a:cs typeface="Arial"/>
            </a:endParaRPr>
          </a:p>
          <a:p>
            <a:pPr>
              <a:lnSpc>
                <a:spcPct val="100000"/>
              </a:lnSpc>
            </a:pPr>
            <a:endParaRPr sz="1600" dirty="0">
              <a:latin typeface="Arial"/>
              <a:cs typeface="Arial"/>
            </a:endParaRPr>
          </a:p>
          <a:p>
            <a:pPr marL="497840">
              <a:lnSpc>
                <a:spcPct val="100000"/>
              </a:lnSpc>
              <a:spcBef>
                <a:spcPts val="1290"/>
              </a:spcBef>
            </a:pPr>
            <a:r>
              <a:rPr sz="1600" spc="-10" dirty="0">
                <a:latin typeface="Arial"/>
                <a:cs typeface="Arial"/>
              </a:rPr>
              <a:t>Buffer</a:t>
            </a:r>
            <a:endParaRPr sz="1600" dirty="0">
              <a:latin typeface="Arial"/>
              <a:cs typeface="Arial"/>
            </a:endParaRPr>
          </a:p>
        </p:txBody>
      </p:sp>
      <p:sp>
        <p:nvSpPr>
          <p:cNvPr id="7" name="object 12">
            <a:extLst>
              <a:ext uri="{FF2B5EF4-FFF2-40B4-BE49-F238E27FC236}">
                <a16:creationId xmlns:a16="http://schemas.microsoft.com/office/drawing/2014/main" id="{6E4A34AE-0172-4583-9A8F-DFAEE57F7DB9}"/>
              </a:ext>
            </a:extLst>
          </p:cNvPr>
          <p:cNvSpPr/>
          <p:nvPr/>
        </p:nvSpPr>
        <p:spPr>
          <a:xfrm>
            <a:off x="5576194" y="2538984"/>
            <a:ext cx="1546860" cy="1590040"/>
          </a:xfrm>
          <a:custGeom>
            <a:avLst/>
            <a:gdLst/>
            <a:ahLst/>
            <a:cxnLst/>
            <a:rect l="l" t="t" r="r" b="b"/>
            <a:pathLst>
              <a:path w="1546859" h="1590039">
                <a:moveTo>
                  <a:pt x="1546860" y="1589532"/>
                </a:moveTo>
                <a:lnTo>
                  <a:pt x="1546860" y="0"/>
                </a:lnTo>
                <a:lnTo>
                  <a:pt x="0" y="0"/>
                </a:lnTo>
                <a:lnTo>
                  <a:pt x="0" y="1589532"/>
                </a:lnTo>
                <a:lnTo>
                  <a:pt x="6096" y="1589532"/>
                </a:lnTo>
                <a:lnTo>
                  <a:pt x="6096" y="10668"/>
                </a:lnTo>
                <a:lnTo>
                  <a:pt x="10668" y="6096"/>
                </a:lnTo>
                <a:lnTo>
                  <a:pt x="10668" y="10668"/>
                </a:lnTo>
                <a:lnTo>
                  <a:pt x="1537716" y="10668"/>
                </a:lnTo>
                <a:lnTo>
                  <a:pt x="1537716" y="6096"/>
                </a:lnTo>
                <a:lnTo>
                  <a:pt x="1542288" y="10668"/>
                </a:lnTo>
                <a:lnTo>
                  <a:pt x="1542288" y="1589532"/>
                </a:lnTo>
                <a:lnTo>
                  <a:pt x="1546860" y="1589532"/>
                </a:lnTo>
                <a:close/>
              </a:path>
              <a:path w="1546859" h="1590039">
                <a:moveTo>
                  <a:pt x="10668" y="10668"/>
                </a:moveTo>
                <a:lnTo>
                  <a:pt x="10668" y="6096"/>
                </a:lnTo>
                <a:lnTo>
                  <a:pt x="6096" y="10668"/>
                </a:lnTo>
                <a:lnTo>
                  <a:pt x="10668" y="10668"/>
                </a:lnTo>
                <a:close/>
              </a:path>
              <a:path w="1546859" h="1590039">
                <a:moveTo>
                  <a:pt x="10668" y="1578864"/>
                </a:moveTo>
                <a:lnTo>
                  <a:pt x="10668" y="10668"/>
                </a:lnTo>
                <a:lnTo>
                  <a:pt x="6096" y="10668"/>
                </a:lnTo>
                <a:lnTo>
                  <a:pt x="6096" y="1578864"/>
                </a:lnTo>
                <a:lnTo>
                  <a:pt x="10668" y="1578864"/>
                </a:lnTo>
                <a:close/>
              </a:path>
              <a:path w="1546859" h="1590039">
                <a:moveTo>
                  <a:pt x="1542288" y="1578864"/>
                </a:moveTo>
                <a:lnTo>
                  <a:pt x="6096" y="1578864"/>
                </a:lnTo>
                <a:lnTo>
                  <a:pt x="10668" y="1584960"/>
                </a:lnTo>
                <a:lnTo>
                  <a:pt x="10668" y="1589532"/>
                </a:lnTo>
                <a:lnTo>
                  <a:pt x="1537716" y="1589532"/>
                </a:lnTo>
                <a:lnTo>
                  <a:pt x="1537716" y="1584960"/>
                </a:lnTo>
                <a:lnTo>
                  <a:pt x="1542288" y="1578864"/>
                </a:lnTo>
                <a:close/>
              </a:path>
              <a:path w="1546859" h="1590039">
                <a:moveTo>
                  <a:pt x="10668" y="1589532"/>
                </a:moveTo>
                <a:lnTo>
                  <a:pt x="10668" y="1584960"/>
                </a:lnTo>
                <a:lnTo>
                  <a:pt x="6096" y="1578864"/>
                </a:lnTo>
                <a:lnTo>
                  <a:pt x="6096" y="1589532"/>
                </a:lnTo>
                <a:lnTo>
                  <a:pt x="10668" y="1589532"/>
                </a:lnTo>
                <a:close/>
              </a:path>
              <a:path w="1546859" h="1590039">
                <a:moveTo>
                  <a:pt x="1542288" y="10668"/>
                </a:moveTo>
                <a:lnTo>
                  <a:pt x="1537716" y="6096"/>
                </a:lnTo>
                <a:lnTo>
                  <a:pt x="1537716" y="10668"/>
                </a:lnTo>
                <a:lnTo>
                  <a:pt x="1542288" y="10668"/>
                </a:lnTo>
                <a:close/>
              </a:path>
              <a:path w="1546859" h="1590039">
                <a:moveTo>
                  <a:pt x="1542288" y="1578864"/>
                </a:moveTo>
                <a:lnTo>
                  <a:pt x="1542288" y="10668"/>
                </a:lnTo>
                <a:lnTo>
                  <a:pt x="1537716" y="10668"/>
                </a:lnTo>
                <a:lnTo>
                  <a:pt x="1537716" y="1578864"/>
                </a:lnTo>
                <a:lnTo>
                  <a:pt x="1542288" y="1578864"/>
                </a:lnTo>
                <a:close/>
              </a:path>
              <a:path w="1546859" h="1590039">
                <a:moveTo>
                  <a:pt x="1542288" y="1589532"/>
                </a:moveTo>
                <a:lnTo>
                  <a:pt x="1542288" y="1578864"/>
                </a:lnTo>
                <a:lnTo>
                  <a:pt x="1537716" y="1584960"/>
                </a:lnTo>
                <a:lnTo>
                  <a:pt x="1537716" y="1589532"/>
                </a:lnTo>
                <a:lnTo>
                  <a:pt x="1542288" y="1589532"/>
                </a:lnTo>
                <a:close/>
              </a:path>
            </a:pathLst>
          </a:custGeom>
          <a:solidFill>
            <a:srgbClr val="00448C"/>
          </a:solidFill>
        </p:spPr>
        <p:txBody>
          <a:bodyPr wrap="square" lIns="0" tIns="0" rIns="0" bIns="0" rtlCol="0"/>
          <a:lstStyle/>
          <a:p>
            <a:endParaRPr dirty="0"/>
          </a:p>
        </p:txBody>
      </p:sp>
      <p:sp>
        <p:nvSpPr>
          <p:cNvPr id="8" name="object 12">
            <a:extLst>
              <a:ext uri="{FF2B5EF4-FFF2-40B4-BE49-F238E27FC236}">
                <a16:creationId xmlns:a16="http://schemas.microsoft.com/office/drawing/2014/main" id="{C05C1963-495D-41AA-9CAF-8F938F9B9BB2}"/>
              </a:ext>
            </a:extLst>
          </p:cNvPr>
          <p:cNvSpPr/>
          <p:nvPr/>
        </p:nvSpPr>
        <p:spPr>
          <a:xfrm>
            <a:off x="3525530" y="2545473"/>
            <a:ext cx="1546860" cy="1590040"/>
          </a:xfrm>
          <a:custGeom>
            <a:avLst/>
            <a:gdLst/>
            <a:ahLst/>
            <a:cxnLst/>
            <a:rect l="l" t="t" r="r" b="b"/>
            <a:pathLst>
              <a:path w="1546859" h="1590039">
                <a:moveTo>
                  <a:pt x="1546860" y="1589532"/>
                </a:moveTo>
                <a:lnTo>
                  <a:pt x="1546860" y="0"/>
                </a:lnTo>
                <a:lnTo>
                  <a:pt x="0" y="0"/>
                </a:lnTo>
                <a:lnTo>
                  <a:pt x="0" y="1589532"/>
                </a:lnTo>
                <a:lnTo>
                  <a:pt x="6096" y="1589532"/>
                </a:lnTo>
                <a:lnTo>
                  <a:pt x="6096" y="10668"/>
                </a:lnTo>
                <a:lnTo>
                  <a:pt x="10668" y="6096"/>
                </a:lnTo>
                <a:lnTo>
                  <a:pt x="10668" y="10668"/>
                </a:lnTo>
                <a:lnTo>
                  <a:pt x="1537716" y="10668"/>
                </a:lnTo>
                <a:lnTo>
                  <a:pt x="1537716" y="6096"/>
                </a:lnTo>
                <a:lnTo>
                  <a:pt x="1542288" y="10668"/>
                </a:lnTo>
                <a:lnTo>
                  <a:pt x="1542288" y="1589532"/>
                </a:lnTo>
                <a:lnTo>
                  <a:pt x="1546860" y="1589532"/>
                </a:lnTo>
                <a:close/>
              </a:path>
              <a:path w="1546859" h="1590039">
                <a:moveTo>
                  <a:pt x="10668" y="10668"/>
                </a:moveTo>
                <a:lnTo>
                  <a:pt x="10668" y="6096"/>
                </a:lnTo>
                <a:lnTo>
                  <a:pt x="6096" y="10668"/>
                </a:lnTo>
                <a:lnTo>
                  <a:pt x="10668" y="10668"/>
                </a:lnTo>
                <a:close/>
              </a:path>
              <a:path w="1546859" h="1590039">
                <a:moveTo>
                  <a:pt x="10668" y="1578864"/>
                </a:moveTo>
                <a:lnTo>
                  <a:pt x="10668" y="10668"/>
                </a:lnTo>
                <a:lnTo>
                  <a:pt x="6096" y="10668"/>
                </a:lnTo>
                <a:lnTo>
                  <a:pt x="6096" y="1578864"/>
                </a:lnTo>
                <a:lnTo>
                  <a:pt x="10668" y="1578864"/>
                </a:lnTo>
                <a:close/>
              </a:path>
              <a:path w="1546859" h="1590039">
                <a:moveTo>
                  <a:pt x="1542288" y="1578864"/>
                </a:moveTo>
                <a:lnTo>
                  <a:pt x="6096" y="1578864"/>
                </a:lnTo>
                <a:lnTo>
                  <a:pt x="10668" y="1584960"/>
                </a:lnTo>
                <a:lnTo>
                  <a:pt x="10668" y="1589532"/>
                </a:lnTo>
                <a:lnTo>
                  <a:pt x="1537716" y="1589532"/>
                </a:lnTo>
                <a:lnTo>
                  <a:pt x="1537716" y="1584960"/>
                </a:lnTo>
                <a:lnTo>
                  <a:pt x="1542288" y="1578864"/>
                </a:lnTo>
                <a:close/>
              </a:path>
              <a:path w="1546859" h="1590039">
                <a:moveTo>
                  <a:pt x="10668" y="1589532"/>
                </a:moveTo>
                <a:lnTo>
                  <a:pt x="10668" y="1584960"/>
                </a:lnTo>
                <a:lnTo>
                  <a:pt x="6096" y="1578864"/>
                </a:lnTo>
                <a:lnTo>
                  <a:pt x="6096" y="1589532"/>
                </a:lnTo>
                <a:lnTo>
                  <a:pt x="10668" y="1589532"/>
                </a:lnTo>
                <a:close/>
              </a:path>
              <a:path w="1546859" h="1590039">
                <a:moveTo>
                  <a:pt x="1542288" y="10668"/>
                </a:moveTo>
                <a:lnTo>
                  <a:pt x="1537716" y="6096"/>
                </a:lnTo>
                <a:lnTo>
                  <a:pt x="1537716" y="10668"/>
                </a:lnTo>
                <a:lnTo>
                  <a:pt x="1542288" y="10668"/>
                </a:lnTo>
                <a:close/>
              </a:path>
              <a:path w="1546859" h="1590039">
                <a:moveTo>
                  <a:pt x="1542288" y="1578864"/>
                </a:moveTo>
                <a:lnTo>
                  <a:pt x="1542288" y="10668"/>
                </a:lnTo>
                <a:lnTo>
                  <a:pt x="1537716" y="10668"/>
                </a:lnTo>
                <a:lnTo>
                  <a:pt x="1537716" y="1578864"/>
                </a:lnTo>
                <a:lnTo>
                  <a:pt x="1542288" y="1578864"/>
                </a:lnTo>
                <a:close/>
              </a:path>
              <a:path w="1546859" h="1590039">
                <a:moveTo>
                  <a:pt x="1542288" y="1589532"/>
                </a:moveTo>
                <a:lnTo>
                  <a:pt x="1542288" y="1578864"/>
                </a:lnTo>
                <a:lnTo>
                  <a:pt x="1537716" y="1584960"/>
                </a:lnTo>
                <a:lnTo>
                  <a:pt x="1537716" y="1589532"/>
                </a:lnTo>
                <a:lnTo>
                  <a:pt x="1542288" y="1589532"/>
                </a:lnTo>
                <a:close/>
              </a:path>
            </a:pathLst>
          </a:custGeom>
          <a:solidFill>
            <a:srgbClr val="00448C"/>
          </a:solidFill>
        </p:spPr>
        <p:txBody>
          <a:bodyPr wrap="square" lIns="0" tIns="0" rIns="0" bIns="0" rtlCol="0"/>
          <a:lstStyle/>
          <a:p>
            <a:endParaRPr dirty="0"/>
          </a:p>
        </p:txBody>
      </p:sp>
      <p:sp>
        <p:nvSpPr>
          <p:cNvPr id="9" name="object 12">
            <a:extLst>
              <a:ext uri="{FF2B5EF4-FFF2-40B4-BE49-F238E27FC236}">
                <a16:creationId xmlns:a16="http://schemas.microsoft.com/office/drawing/2014/main" id="{6C02F702-4325-430E-A95C-1FC6B60F753A}"/>
              </a:ext>
            </a:extLst>
          </p:cNvPr>
          <p:cNvSpPr/>
          <p:nvPr/>
        </p:nvSpPr>
        <p:spPr>
          <a:xfrm>
            <a:off x="1566677" y="2545473"/>
            <a:ext cx="1546860" cy="1590040"/>
          </a:xfrm>
          <a:custGeom>
            <a:avLst/>
            <a:gdLst/>
            <a:ahLst/>
            <a:cxnLst/>
            <a:rect l="l" t="t" r="r" b="b"/>
            <a:pathLst>
              <a:path w="1546859" h="1590039">
                <a:moveTo>
                  <a:pt x="1546860" y="1589532"/>
                </a:moveTo>
                <a:lnTo>
                  <a:pt x="1546860" y="0"/>
                </a:lnTo>
                <a:lnTo>
                  <a:pt x="0" y="0"/>
                </a:lnTo>
                <a:lnTo>
                  <a:pt x="0" y="1589532"/>
                </a:lnTo>
                <a:lnTo>
                  <a:pt x="6096" y="1589532"/>
                </a:lnTo>
                <a:lnTo>
                  <a:pt x="6096" y="10668"/>
                </a:lnTo>
                <a:lnTo>
                  <a:pt x="10668" y="6096"/>
                </a:lnTo>
                <a:lnTo>
                  <a:pt x="10668" y="10668"/>
                </a:lnTo>
                <a:lnTo>
                  <a:pt x="1537716" y="10668"/>
                </a:lnTo>
                <a:lnTo>
                  <a:pt x="1537716" y="6096"/>
                </a:lnTo>
                <a:lnTo>
                  <a:pt x="1542288" y="10668"/>
                </a:lnTo>
                <a:lnTo>
                  <a:pt x="1542288" y="1589532"/>
                </a:lnTo>
                <a:lnTo>
                  <a:pt x="1546860" y="1589532"/>
                </a:lnTo>
                <a:close/>
              </a:path>
              <a:path w="1546859" h="1590039">
                <a:moveTo>
                  <a:pt x="10668" y="10668"/>
                </a:moveTo>
                <a:lnTo>
                  <a:pt x="10668" y="6096"/>
                </a:lnTo>
                <a:lnTo>
                  <a:pt x="6096" y="10668"/>
                </a:lnTo>
                <a:lnTo>
                  <a:pt x="10668" y="10668"/>
                </a:lnTo>
                <a:close/>
              </a:path>
              <a:path w="1546859" h="1590039">
                <a:moveTo>
                  <a:pt x="10668" y="1578864"/>
                </a:moveTo>
                <a:lnTo>
                  <a:pt x="10668" y="10668"/>
                </a:lnTo>
                <a:lnTo>
                  <a:pt x="6096" y="10668"/>
                </a:lnTo>
                <a:lnTo>
                  <a:pt x="6096" y="1578864"/>
                </a:lnTo>
                <a:lnTo>
                  <a:pt x="10668" y="1578864"/>
                </a:lnTo>
                <a:close/>
              </a:path>
              <a:path w="1546859" h="1590039">
                <a:moveTo>
                  <a:pt x="1542288" y="1578864"/>
                </a:moveTo>
                <a:lnTo>
                  <a:pt x="6096" y="1578864"/>
                </a:lnTo>
                <a:lnTo>
                  <a:pt x="10668" y="1584960"/>
                </a:lnTo>
                <a:lnTo>
                  <a:pt x="10668" y="1589532"/>
                </a:lnTo>
                <a:lnTo>
                  <a:pt x="1537716" y="1589532"/>
                </a:lnTo>
                <a:lnTo>
                  <a:pt x="1537716" y="1584960"/>
                </a:lnTo>
                <a:lnTo>
                  <a:pt x="1542288" y="1578864"/>
                </a:lnTo>
                <a:close/>
              </a:path>
              <a:path w="1546859" h="1590039">
                <a:moveTo>
                  <a:pt x="10668" y="1589532"/>
                </a:moveTo>
                <a:lnTo>
                  <a:pt x="10668" y="1584960"/>
                </a:lnTo>
                <a:lnTo>
                  <a:pt x="6096" y="1578864"/>
                </a:lnTo>
                <a:lnTo>
                  <a:pt x="6096" y="1589532"/>
                </a:lnTo>
                <a:lnTo>
                  <a:pt x="10668" y="1589532"/>
                </a:lnTo>
                <a:close/>
              </a:path>
              <a:path w="1546859" h="1590039">
                <a:moveTo>
                  <a:pt x="1542288" y="10668"/>
                </a:moveTo>
                <a:lnTo>
                  <a:pt x="1537716" y="6096"/>
                </a:lnTo>
                <a:lnTo>
                  <a:pt x="1537716" y="10668"/>
                </a:lnTo>
                <a:lnTo>
                  <a:pt x="1542288" y="10668"/>
                </a:lnTo>
                <a:close/>
              </a:path>
              <a:path w="1546859" h="1590039">
                <a:moveTo>
                  <a:pt x="1542288" y="1578864"/>
                </a:moveTo>
                <a:lnTo>
                  <a:pt x="1542288" y="10668"/>
                </a:lnTo>
                <a:lnTo>
                  <a:pt x="1537716" y="10668"/>
                </a:lnTo>
                <a:lnTo>
                  <a:pt x="1537716" y="1578864"/>
                </a:lnTo>
                <a:lnTo>
                  <a:pt x="1542288" y="1578864"/>
                </a:lnTo>
                <a:close/>
              </a:path>
              <a:path w="1546859" h="1590039">
                <a:moveTo>
                  <a:pt x="1542288" y="1589532"/>
                </a:moveTo>
                <a:lnTo>
                  <a:pt x="1542288" y="1578864"/>
                </a:lnTo>
                <a:lnTo>
                  <a:pt x="1537716" y="1584960"/>
                </a:lnTo>
                <a:lnTo>
                  <a:pt x="1537716" y="1589532"/>
                </a:lnTo>
                <a:lnTo>
                  <a:pt x="1542288" y="1589532"/>
                </a:lnTo>
                <a:close/>
              </a:path>
            </a:pathLst>
          </a:custGeom>
          <a:solidFill>
            <a:srgbClr val="00448C"/>
          </a:solidFill>
        </p:spPr>
        <p:txBody>
          <a:bodyPr wrap="square" lIns="0" tIns="0" rIns="0" bIns="0" rtlCol="0"/>
          <a:lstStyle/>
          <a:p>
            <a:endParaRPr dirty="0"/>
          </a:p>
        </p:txBody>
      </p:sp>
      <p:sp>
        <p:nvSpPr>
          <p:cNvPr id="10" name="object 12">
            <a:extLst>
              <a:ext uri="{FF2B5EF4-FFF2-40B4-BE49-F238E27FC236}">
                <a16:creationId xmlns:a16="http://schemas.microsoft.com/office/drawing/2014/main" id="{10C0F40A-B8BB-4A77-9831-6705F377EECC}"/>
              </a:ext>
            </a:extLst>
          </p:cNvPr>
          <p:cNvSpPr/>
          <p:nvPr/>
        </p:nvSpPr>
        <p:spPr>
          <a:xfrm>
            <a:off x="7621153" y="2545473"/>
            <a:ext cx="1546860" cy="1590040"/>
          </a:xfrm>
          <a:custGeom>
            <a:avLst/>
            <a:gdLst/>
            <a:ahLst/>
            <a:cxnLst/>
            <a:rect l="l" t="t" r="r" b="b"/>
            <a:pathLst>
              <a:path w="1546859" h="1590039">
                <a:moveTo>
                  <a:pt x="1546860" y="1589532"/>
                </a:moveTo>
                <a:lnTo>
                  <a:pt x="1546860" y="0"/>
                </a:lnTo>
                <a:lnTo>
                  <a:pt x="0" y="0"/>
                </a:lnTo>
                <a:lnTo>
                  <a:pt x="0" y="1589532"/>
                </a:lnTo>
                <a:lnTo>
                  <a:pt x="6096" y="1589532"/>
                </a:lnTo>
                <a:lnTo>
                  <a:pt x="6096" y="10668"/>
                </a:lnTo>
                <a:lnTo>
                  <a:pt x="10668" y="6096"/>
                </a:lnTo>
                <a:lnTo>
                  <a:pt x="10668" y="10668"/>
                </a:lnTo>
                <a:lnTo>
                  <a:pt x="1537716" y="10668"/>
                </a:lnTo>
                <a:lnTo>
                  <a:pt x="1537716" y="6096"/>
                </a:lnTo>
                <a:lnTo>
                  <a:pt x="1542288" y="10668"/>
                </a:lnTo>
                <a:lnTo>
                  <a:pt x="1542288" y="1589532"/>
                </a:lnTo>
                <a:lnTo>
                  <a:pt x="1546860" y="1589532"/>
                </a:lnTo>
                <a:close/>
              </a:path>
              <a:path w="1546859" h="1590039">
                <a:moveTo>
                  <a:pt x="10668" y="10668"/>
                </a:moveTo>
                <a:lnTo>
                  <a:pt x="10668" y="6096"/>
                </a:lnTo>
                <a:lnTo>
                  <a:pt x="6096" y="10668"/>
                </a:lnTo>
                <a:lnTo>
                  <a:pt x="10668" y="10668"/>
                </a:lnTo>
                <a:close/>
              </a:path>
              <a:path w="1546859" h="1590039">
                <a:moveTo>
                  <a:pt x="10668" y="1578864"/>
                </a:moveTo>
                <a:lnTo>
                  <a:pt x="10668" y="10668"/>
                </a:lnTo>
                <a:lnTo>
                  <a:pt x="6096" y="10668"/>
                </a:lnTo>
                <a:lnTo>
                  <a:pt x="6096" y="1578864"/>
                </a:lnTo>
                <a:lnTo>
                  <a:pt x="10668" y="1578864"/>
                </a:lnTo>
                <a:close/>
              </a:path>
              <a:path w="1546859" h="1590039">
                <a:moveTo>
                  <a:pt x="1542288" y="1578864"/>
                </a:moveTo>
                <a:lnTo>
                  <a:pt x="6096" y="1578864"/>
                </a:lnTo>
                <a:lnTo>
                  <a:pt x="10668" y="1584960"/>
                </a:lnTo>
                <a:lnTo>
                  <a:pt x="10668" y="1589532"/>
                </a:lnTo>
                <a:lnTo>
                  <a:pt x="1537716" y="1589532"/>
                </a:lnTo>
                <a:lnTo>
                  <a:pt x="1537716" y="1584960"/>
                </a:lnTo>
                <a:lnTo>
                  <a:pt x="1542288" y="1578864"/>
                </a:lnTo>
                <a:close/>
              </a:path>
              <a:path w="1546859" h="1590039">
                <a:moveTo>
                  <a:pt x="10668" y="1589532"/>
                </a:moveTo>
                <a:lnTo>
                  <a:pt x="10668" y="1584960"/>
                </a:lnTo>
                <a:lnTo>
                  <a:pt x="6096" y="1578864"/>
                </a:lnTo>
                <a:lnTo>
                  <a:pt x="6096" y="1589532"/>
                </a:lnTo>
                <a:lnTo>
                  <a:pt x="10668" y="1589532"/>
                </a:lnTo>
                <a:close/>
              </a:path>
              <a:path w="1546859" h="1590039">
                <a:moveTo>
                  <a:pt x="1542288" y="10668"/>
                </a:moveTo>
                <a:lnTo>
                  <a:pt x="1537716" y="6096"/>
                </a:lnTo>
                <a:lnTo>
                  <a:pt x="1537716" y="10668"/>
                </a:lnTo>
                <a:lnTo>
                  <a:pt x="1542288" y="10668"/>
                </a:lnTo>
                <a:close/>
              </a:path>
              <a:path w="1546859" h="1590039">
                <a:moveTo>
                  <a:pt x="1542288" y="1578864"/>
                </a:moveTo>
                <a:lnTo>
                  <a:pt x="1542288" y="10668"/>
                </a:lnTo>
                <a:lnTo>
                  <a:pt x="1537716" y="10668"/>
                </a:lnTo>
                <a:lnTo>
                  <a:pt x="1537716" y="1578864"/>
                </a:lnTo>
                <a:lnTo>
                  <a:pt x="1542288" y="1578864"/>
                </a:lnTo>
                <a:close/>
              </a:path>
              <a:path w="1546859" h="1590039">
                <a:moveTo>
                  <a:pt x="1542288" y="1589532"/>
                </a:moveTo>
                <a:lnTo>
                  <a:pt x="1542288" y="1578864"/>
                </a:lnTo>
                <a:lnTo>
                  <a:pt x="1537716" y="1584960"/>
                </a:lnTo>
                <a:lnTo>
                  <a:pt x="1537716" y="1589532"/>
                </a:lnTo>
                <a:lnTo>
                  <a:pt x="1542288" y="1589532"/>
                </a:lnTo>
                <a:close/>
              </a:path>
            </a:pathLst>
          </a:custGeom>
          <a:solidFill>
            <a:srgbClr val="00448C"/>
          </a:solidFill>
        </p:spPr>
        <p:txBody>
          <a:bodyPr wrap="square" lIns="0" tIns="0" rIns="0" bIns="0" rtlCol="0"/>
          <a:lstStyle/>
          <a:p>
            <a:endParaRPr dirty="0"/>
          </a:p>
        </p:txBody>
      </p:sp>
      <p:sp>
        <p:nvSpPr>
          <p:cNvPr id="11" name="object 13">
            <a:extLst>
              <a:ext uri="{FF2B5EF4-FFF2-40B4-BE49-F238E27FC236}">
                <a16:creationId xmlns:a16="http://schemas.microsoft.com/office/drawing/2014/main" id="{87D60D57-0C8E-4FB7-BA1E-2BBB6255BF3F}"/>
              </a:ext>
            </a:extLst>
          </p:cNvPr>
          <p:cNvSpPr txBox="1"/>
          <p:nvPr/>
        </p:nvSpPr>
        <p:spPr>
          <a:xfrm>
            <a:off x="5582289" y="2545079"/>
            <a:ext cx="1536700" cy="1579245"/>
          </a:xfrm>
          <a:prstGeom prst="rect">
            <a:avLst/>
          </a:prstGeom>
        </p:spPr>
        <p:txBody>
          <a:bodyPr vert="horz" wrap="square" lIns="0" tIns="64769" rIns="0" bIns="0" rtlCol="0">
            <a:spAutoFit/>
          </a:bodyPr>
          <a:lstStyle/>
          <a:p>
            <a:pPr marL="85090" marR="78105" indent="168910">
              <a:lnSpc>
                <a:spcPct val="100000"/>
              </a:lnSpc>
              <a:spcBef>
                <a:spcPts val="509"/>
              </a:spcBef>
            </a:pPr>
            <a:r>
              <a:rPr sz="1600" spc="-5" dirty="0">
                <a:latin typeface="Arial"/>
                <a:cs typeface="Arial"/>
              </a:rPr>
              <a:t>Removal of  waste</a:t>
            </a:r>
            <a:r>
              <a:rPr sz="1600" spc="-60" dirty="0">
                <a:latin typeface="Arial"/>
                <a:cs typeface="Arial"/>
              </a:rPr>
              <a:t> </a:t>
            </a:r>
            <a:r>
              <a:rPr sz="1600" spc="-5" dirty="0">
                <a:latin typeface="Arial"/>
                <a:cs typeface="Arial"/>
              </a:rPr>
              <a:t>products</a:t>
            </a:r>
            <a:endParaRPr sz="1600" dirty="0">
              <a:latin typeface="Arial"/>
              <a:cs typeface="Arial"/>
            </a:endParaRPr>
          </a:p>
        </p:txBody>
      </p:sp>
      <p:sp>
        <p:nvSpPr>
          <p:cNvPr id="12" name="object 21">
            <a:extLst>
              <a:ext uri="{FF2B5EF4-FFF2-40B4-BE49-F238E27FC236}">
                <a16:creationId xmlns:a16="http://schemas.microsoft.com/office/drawing/2014/main" id="{3D9A5CBB-A9E0-4C86-84BA-F461CA8BE5F3}"/>
              </a:ext>
            </a:extLst>
          </p:cNvPr>
          <p:cNvSpPr txBox="1"/>
          <p:nvPr/>
        </p:nvSpPr>
        <p:spPr>
          <a:xfrm>
            <a:off x="7587874" y="2545079"/>
            <a:ext cx="1537970" cy="1476044"/>
          </a:xfrm>
          <a:prstGeom prst="rect">
            <a:avLst/>
          </a:prstGeom>
        </p:spPr>
        <p:txBody>
          <a:bodyPr vert="horz" wrap="square" lIns="0" tIns="64769" rIns="0" bIns="0" rtlCol="0">
            <a:spAutoFit/>
          </a:bodyPr>
          <a:lstStyle/>
          <a:p>
            <a:pPr marL="175260">
              <a:lnSpc>
                <a:spcPct val="100000"/>
              </a:lnSpc>
              <a:spcBef>
                <a:spcPts val="509"/>
              </a:spcBef>
            </a:pPr>
            <a:r>
              <a:rPr sz="1600" u="sng" spc="-5" dirty="0">
                <a:solidFill>
                  <a:srgbClr val="FF0000"/>
                </a:solidFill>
                <a:effectLst>
                  <a:outerShdw blurRad="38100" dist="38100" dir="2700000" algn="tl">
                    <a:srgbClr val="000000">
                      <a:alpha val="43137"/>
                    </a:srgbClr>
                  </a:outerShdw>
                </a:effectLst>
                <a:latin typeface="Arial"/>
                <a:cs typeface="Arial"/>
              </a:rPr>
              <a:t>Extract water</a:t>
            </a:r>
            <a:endParaRPr sz="1600" u="sng" dirty="0">
              <a:solidFill>
                <a:srgbClr val="FF0000"/>
              </a:solidFill>
              <a:effectLst>
                <a:outerShdw blurRad="38100" dist="38100" dir="2700000" algn="tl">
                  <a:srgbClr val="000000">
                    <a:alpha val="43137"/>
                  </a:srgbClr>
                </a:outerShdw>
              </a:effectLst>
              <a:latin typeface="Arial"/>
              <a:cs typeface="Arial"/>
            </a:endParaRPr>
          </a:p>
          <a:p>
            <a:pPr>
              <a:lnSpc>
                <a:spcPct val="100000"/>
              </a:lnSpc>
            </a:pPr>
            <a:endParaRPr sz="1600" dirty="0">
              <a:latin typeface="Arial"/>
              <a:cs typeface="Arial"/>
            </a:endParaRPr>
          </a:p>
          <a:p>
            <a:pPr>
              <a:lnSpc>
                <a:spcPct val="100000"/>
              </a:lnSpc>
            </a:pPr>
            <a:endParaRPr sz="1600" dirty="0">
              <a:latin typeface="Arial"/>
              <a:cs typeface="Arial"/>
            </a:endParaRPr>
          </a:p>
          <a:p>
            <a:pPr>
              <a:lnSpc>
                <a:spcPct val="100000"/>
              </a:lnSpc>
            </a:pPr>
            <a:endParaRPr sz="1600" dirty="0">
              <a:latin typeface="Arial"/>
              <a:cs typeface="Arial"/>
            </a:endParaRPr>
          </a:p>
          <a:p>
            <a:pPr marL="111125">
              <a:lnSpc>
                <a:spcPct val="100000"/>
              </a:lnSpc>
              <a:spcBef>
                <a:spcPts val="1370"/>
              </a:spcBef>
            </a:pPr>
            <a:r>
              <a:rPr sz="1600" spc="-5" dirty="0">
                <a:latin typeface="Arial"/>
                <a:cs typeface="Arial"/>
              </a:rPr>
              <a:t>Osmotic</a:t>
            </a:r>
            <a:r>
              <a:rPr sz="1600" spc="-10" dirty="0">
                <a:latin typeface="Arial"/>
                <a:cs typeface="Arial"/>
              </a:rPr>
              <a:t> </a:t>
            </a:r>
            <a:r>
              <a:rPr sz="1600" spc="-5" dirty="0">
                <a:latin typeface="Arial"/>
                <a:cs typeface="Arial"/>
              </a:rPr>
              <a:t>agent</a:t>
            </a:r>
            <a:endParaRPr sz="1600" dirty="0">
              <a:latin typeface="Arial"/>
              <a:cs typeface="Arial"/>
            </a:endParaRPr>
          </a:p>
        </p:txBody>
      </p:sp>
      <p:sp>
        <p:nvSpPr>
          <p:cNvPr id="13" name="object 22">
            <a:extLst>
              <a:ext uri="{FF2B5EF4-FFF2-40B4-BE49-F238E27FC236}">
                <a16:creationId xmlns:a16="http://schemas.microsoft.com/office/drawing/2014/main" id="{23D86385-380E-4321-BF4B-C36ABDDC2C43}"/>
              </a:ext>
            </a:extLst>
          </p:cNvPr>
          <p:cNvSpPr txBox="1"/>
          <p:nvPr/>
        </p:nvSpPr>
        <p:spPr>
          <a:xfrm>
            <a:off x="1555381" y="4086248"/>
            <a:ext cx="487680" cy="985519"/>
          </a:xfrm>
          <a:prstGeom prst="rect">
            <a:avLst/>
          </a:prstGeom>
        </p:spPr>
        <p:txBody>
          <a:bodyPr vert="horz" wrap="square" lIns="0" tIns="88900" rIns="0" bIns="0" rtlCol="0">
            <a:spAutoFit/>
          </a:bodyPr>
          <a:lstStyle/>
          <a:p>
            <a:pPr marL="192405" indent="-180340">
              <a:lnSpc>
                <a:spcPct val="100000"/>
              </a:lnSpc>
              <a:spcBef>
                <a:spcPts val="700"/>
              </a:spcBef>
              <a:buClr>
                <a:srgbClr val="0091D2"/>
              </a:buClr>
              <a:buChar char="•"/>
              <a:tabLst>
                <a:tab pos="193040" algn="l"/>
              </a:tabLst>
            </a:pPr>
            <a:r>
              <a:rPr sz="1600" spc="-10" dirty="0">
                <a:latin typeface="Arial"/>
                <a:cs typeface="Arial"/>
              </a:rPr>
              <a:t>Na</a:t>
            </a:r>
            <a:endParaRPr sz="1600" dirty="0">
              <a:latin typeface="Arial"/>
              <a:cs typeface="Arial"/>
            </a:endParaRPr>
          </a:p>
          <a:p>
            <a:pPr marL="192405" indent="-180340">
              <a:lnSpc>
                <a:spcPct val="100000"/>
              </a:lnSpc>
              <a:spcBef>
                <a:spcPts val="600"/>
              </a:spcBef>
              <a:buClr>
                <a:srgbClr val="0091D2"/>
              </a:buClr>
              <a:buChar char="•"/>
              <a:tabLst>
                <a:tab pos="193040" algn="l"/>
              </a:tabLst>
            </a:pPr>
            <a:r>
              <a:rPr sz="1600" spc="-10" dirty="0">
                <a:latin typeface="Arial"/>
                <a:cs typeface="Arial"/>
              </a:rPr>
              <a:t>Ca</a:t>
            </a:r>
            <a:endParaRPr sz="1600" dirty="0">
              <a:latin typeface="Arial"/>
              <a:cs typeface="Arial"/>
            </a:endParaRPr>
          </a:p>
          <a:p>
            <a:pPr marL="192405" indent="-180340">
              <a:lnSpc>
                <a:spcPct val="100000"/>
              </a:lnSpc>
              <a:spcBef>
                <a:spcPts val="600"/>
              </a:spcBef>
              <a:buClr>
                <a:srgbClr val="0091D2"/>
              </a:buClr>
              <a:buChar char="•"/>
              <a:tabLst>
                <a:tab pos="193040" algn="l"/>
              </a:tabLst>
            </a:pPr>
            <a:r>
              <a:rPr sz="1600" spc="-5" dirty="0">
                <a:latin typeface="Arial"/>
                <a:cs typeface="Arial"/>
              </a:rPr>
              <a:t>Mg</a:t>
            </a:r>
            <a:endParaRPr sz="1600" dirty="0">
              <a:latin typeface="Arial"/>
              <a:cs typeface="Arial"/>
            </a:endParaRPr>
          </a:p>
        </p:txBody>
      </p:sp>
      <p:sp>
        <p:nvSpPr>
          <p:cNvPr id="14" name="object 23">
            <a:extLst>
              <a:ext uri="{FF2B5EF4-FFF2-40B4-BE49-F238E27FC236}">
                <a16:creationId xmlns:a16="http://schemas.microsoft.com/office/drawing/2014/main" id="{AE97DEB9-F847-4673-8894-9AE26F0CCC6C}"/>
              </a:ext>
            </a:extLst>
          </p:cNvPr>
          <p:cNvSpPr txBox="1"/>
          <p:nvPr/>
        </p:nvSpPr>
        <p:spPr>
          <a:xfrm>
            <a:off x="3560964" y="4086248"/>
            <a:ext cx="1289050" cy="665480"/>
          </a:xfrm>
          <a:prstGeom prst="rect">
            <a:avLst/>
          </a:prstGeom>
        </p:spPr>
        <p:txBody>
          <a:bodyPr vert="horz" wrap="square" lIns="0" tIns="88900" rIns="0" bIns="0" rtlCol="0">
            <a:spAutoFit/>
          </a:bodyPr>
          <a:lstStyle/>
          <a:p>
            <a:pPr marL="192405" indent="-180340">
              <a:lnSpc>
                <a:spcPct val="100000"/>
              </a:lnSpc>
              <a:spcBef>
                <a:spcPts val="700"/>
              </a:spcBef>
              <a:buClr>
                <a:srgbClr val="0091D2"/>
              </a:buClr>
              <a:buChar char="•"/>
              <a:tabLst>
                <a:tab pos="193040" algn="l"/>
              </a:tabLst>
            </a:pPr>
            <a:r>
              <a:rPr sz="1600" spc="-5" dirty="0">
                <a:latin typeface="Arial"/>
                <a:cs typeface="Arial"/>
              </a:rPr>
              <a:t>Lactate</a:t>
            </a:r>
            <a:endParaRPr sz="1600" dirty="0">
              <a:latin typeface="Arial"/>
              <a:cs typeface="Arial"/>
            </a:endParaRPr>
          </a:p>
          <a:p>
            <a:pPr marL="192405" indent="-180340">
              <a:lnSpc>
                <a:spcPct val="100000"/>
              </a:lnSpc>
              <a:spcBef>
                <a:spcPts val="600"/>
              </a:spcBef>
              <a:buClr>
                <a:srgbClr val="0091D2"/>
              </a:buClr>
              <a:buChar char="•"/>
              <a:tabLst>
                <a:tab pos="193040" algn="l"/>
              </a:tabLst>
            </a:pPr>
            <a:r>
              <a:rPr sz="1600" spc="-5" dirty="0">
                <a:latin typeface="Arial"/>
                <a:cs typeface="Arial"/>
              </a:rPr>
              <a:t>Bicarbonate</a:t>
            </a:r>
            <a:endParaRPr sz="1600" dirty="0">
              <a:latin typeface="Arial"/>
              <a:cs typeface="Arial"/>
            </a:endParaRPr>
          </a:p>
        </p:txBody>
      </p:sp>
      <p:sp>
        <p:nvSpPr>
          <p:cNvPr id="15" name="object 24">
            <a:extLst>
              <a:ext uri="{FF2B5EF4-FFF2-40B4-BE49-F238E27FC236}">
                <a16:creationId xmlns:a16="http://schemas.microsoft.com/office/drawing/2014/main" id="{2E274492-1EE9-42B3-8030-A6D368D457F5}"/>
              </a:ext>
            </a:extLst>
          </p:cNvPr>
          <p:cNvSpPr txBox="1"/>
          <p:nvPr/>
        </p:nvSpPr>
        <p:spPr>
          <a:xfrm>
            <a:off x="7575178" y="4086248"/>
            <a:ext cx="1312545" cy="985519"/>
          </a:xfrm>
          <a:prstGeom prst="rect">
            <a:avLst/>
          </a:prstGeom>
        </p:spPr>
        <p:txBody>
          <a:bodyPr vert="horz" wrap="square" lIns="0" tIns="88900" rIns="0" bIns="0" rtlCol="0">
            <a:spAutoFit/>
          </a:bodyPr>
          <a:lstStyle/>
          <a:p>
            <a:pPr marL="192405" indent="-180340">
              <a:lnSpc>
                <a:spcPct val="100000"/>
              </a:lnSpc>
              <a:spcBef>
                <a:spcPts val="700"/>
              </a:spcBef>
              <a:buClr>
                <a:srgbClr val="0091D2"/>
              </a:buClr>
              <a:buChar char="•"/>
              <a:tabLst>
                <a:tab pos="193040" algn="l"/>
              </a:tabLst>
            </a:pPr>
            <a:r>
              <a:rPr sz="1600" spc="-5" dirty="0">
                <a:latin typeface="Arial"/>
                <a:cs typeface="Arial"/>
              </a:rPr>
              <a:t>Glucose</a:t>
            </a:r>
            <a:endParaRPr sz="1600" dirty="0">
              <a:latin typeface="Arial"/>
              <a:cs typeface="Arial"/>
            </a:endParaRPr>
          </a:p>
          <a:p>
            <a:pPr marL="192405" indent="-180340">
              <a:lnSpc>
                <a:spcPct val="100000"/>
              </a:lnSpc>
              <a:spcBef>
                <a:spcPts val="600"/>
              </a:spcBef>
              <a:buClr>
                <a:srgbClr val="0091D2"/>
              </a:buClr>
              <a:buChar char="•"/>
              <a:tabLst>
                <a:tab pos="193040" algn="l"/>
              </a:tabLst>
            </a:pPr>
            <a:r>
              <a:rPr sz="1600" spc="-5" dirty="0">
                <a:latin typeface="Arial"/>
                <a:cs typeface="Arial"/>
              </a:rPr>
              <a:t>Amino</a:t>
            </a:r>
            <a:r>
              <a:rPr sz="1600" spc="-70" dirty="0">
                <a:latin typeface="Arial"/>
                <a:cs typeface="Arial"/>
              </a:rPr>
              <a:t> </a:t>
            </a:r>
            <a:r>
              <a:rPr sz="1600" dirty="0">
                <a:latin typeface="Arial"/>
                <a:cs typeface="Arial"/>
              </a:rPr>
              <a:t>acids</a:t>
            </a:r>
          </a:p>
          <a:p>
            <a:pPr marL="192405" indent="-180340">
              <a:lnSpc>
                <a:spcPct val="100000"/>
              </a:lnSpc>
              <a:spcBef>
                <a:spcPts val="600"/>
              </a:spcBef>
              <a:buClr>
                <a:srgbClr val="0091D2"/>
              </a:buClr>
              <a:buChar char="•"/>
              <a:tabLst>
                <a:tab pos="193040" algn="l"/>
              </a:tabLst>
            </a:pPr>
            <a:r>
              <a:rPr sz="1600" spc="-5" dirty="0">
                <a:latin typeface="Arial"/>
                <a:cs typeface="Arial"/>
              </a:rPr>
              <a:t>Icodextrin</a:t>
            </a:r>
            <a:endParaRPr sz="1600" dirty="0">
              <a:latin typeface="Arial"/>
              <a:cs typeface="Arial"/>
            </a:endParaRPr>
          </a:p>
        </p:txBody>
      </p:sp>
      <p:sp>
        <p:nvSpPr>
          <p:cNvPr id="16" name="object 3">
            <a:extLst>
              <a:ext uri="{FF2B5EF4-FFF2-40B4-BE49-F238E27FC236}">
                <a16:creationId xmlns:a16="http://schemas.microsoft.com/office/drawing/2014/main" id="{59FEA40D-8393-42A5-91FC-2857441793D7}"/>
              </a:ext>
            </a:extLst>
          </p:cNvPr>
          <p:cNvSpPr txBox="1"/>
          <p:nvPr/>
        </p:nvSpPr>
        <p:spPr>
          <a:xfrm>
            <a:off x="1568074" y="5257800"/>
            <a:ext cx="5550535" cy="394970"/>
          </a:xfrm>
          <a:prstGeom prst="rect">
            <a:avLst/>
          </a:prstGeom>
          <a:solidFill>
            <a:srgbClr val="CAC2C1"/>
          </a:solidFill>
        </p:spPr>
        <p:txBody>
          <a:bodyPr vert="horz" wrap="square" lIns="0" tIns="66040" rIns="0" bIns="0" rtlCol="0">
            <a:spAutoFit/>
          </a:bodyPr>
          <a:lstStyle/>
          <a:p>
            <a:pPr algn="ctr">
              <a:lnSpc>
                <a:spcPct val="100000"/>
              </a:lnSpc>
              <a:spcBef>
                <a:spcPts val="520"/>
              </a:spcBef>
            </a:pPr>
            <a:r>
              <a:rPr sz="1600" spc="-5" dirty="0">
                <a:latin typeface="Arial"/>
                <a:cs typeface="Arial"/>
              </a:rPr>
              <a:t>Purification</a:t>
            </a:r>
            <a:endParaRPr sz="1600">
              <a:latin typeface="Arial"/>
              <a:cs typeface="Arial"/>
            </a:endParaRPr>
          </a:p>
        </p:txBody>
      </p:sp>
      <p:sp>
        <p:nvSpPr>
          <p:cNvPr id="17" name="object 4">
            <a:extLst>
              <a:ext uri="{FF2B5EF4-FFF2-40B4-BE49-F238E27FC236}">
                <a16:creationId xmlns:a16="http://schemas.microsoft.com/office/drawing/2014/main" id="{9491F3E0-E082-478D-A31C-38B09CF637AA}"/>
              </a:ext>
            </a:extLst>
          </p:cNvPr>
          <p:cNvSpPr txBox="1"/>
          <p:nvPr/>
        </p:nvSpPr>
        <p:spPr>
          <a:xfrm>
            <a:off x="7587874" y="5241035"/>
            <a:ext cx="1537970" cy="393700"/>
          </a:xfrm>
          <a:prstGeom prst="rect">
            <a:avLst/>
          </a:prstGeom>
          <a:solidFill>
            <a:srgbClr val="CAC2C1"/>
          </a:solidFill>
        </p:spPr>
        <p:txBody>
          <a:bodyPr vert="horz" wrap="square" lIns="0" tIns="66040" rIns="0" bIns="0" rtlCol="0">
            <a:spAutoFit/>
          </a:bodyPr>
          <a:lstStyle/>
          <a:p>
            <a:pPr marL="168910">
              <a:lnSpc>
                <a:spcPct val="100000"/>
              </a:lnSpc>
              <a:spcBef>
                <a:spcPts val="520"/>
              </a:spcBef>
            </a:pPr>
            <a:r>
              <a:rPr sz="1600" spc="-5" dirty="0">
                <a:latin typeface="Arial"/>
                <a:cs typeface="Arial"/>
              </a:rPr>
              <a:t>Ultra filtration</a:t>
            </a:r>
            <a:endParaRPr sz="1600" dirty="0">
              <a:latin typeface="Arial"/>
              <a:cs typeface="Arial"/>
            </a:endParaRPr>
          </a:p>
        </p:txBody>
      </p:sp>
      <p:sp>
        <p:nvSpPr>
          <p:cNvPr id="18" name="Oval 17">
            <a:extLst>
              <a:ext uri="{FF2B5EF4-FFF2-40B4-BE49-F238E27FC236}">
                <a16:creationId xmlns:a16="http://schemas.microsoft.com/office/drawing/2014/main" id="{0348BC9E-D222-40DF-8B43-4BCD4FADC6D3}"/>
              </a:ext>
            </a:extLst>
          </p:cNvPr>
          <p:cNvSpPr/>
          <p:nvPr/>
        </p:nvSpPr>
        <p:spPr>
          <a:xfrm>
            <a:off x="7499927" y="4751727"/>
            <a:ext cx="1387795" cy="393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9" name="Picture 2" descr="K:\# ŠKOLA FAKS POSO\#FAKS\NEFROLOGIJA\1. BCM PD\3. Poster ISPD\medri_logooo.jpg">
            <a:extLst>
              <a:ext uri="{FF2B5EF4-FFF2-40B4-BE49-F238E27FC236}">
                <a16:creationId xmlns:a16="http://schemas.microsoft.com/office/drawing/2014/main" id="{067D1256-AD26-45AC-8460-72A8C12FE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482" y="6327775"/>
            <a:ext cx="1011237"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40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useBgFill="1">
        <p:nvSpPr>
          <p:cNvPr id="18" name="Rectangle 17">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 close-up of a cigarette&#10;&#10;Description automatically generated with low confidence">
            <a:extLst>
              <a:ext uri="{FF2B5EF4-FFF2-40B4-BE49-F238E27FC236}">
                <a16:creationId xmlns:a16="http://schemas.microsoft.com/office/drawing/2014/main" id="{9894BAEC-1626-486F-8361-7FC71DB81F12}"/>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4853" b="97500" l="6055" r="94922"/>
                    </a14:imgEffect>
                  </a14:imgLayer>
                </a14:imgProps>
              </a:ext>
            </a:extLst>
          </a:blip>
          <a:srcRect t="7782" b="7632"/>
          <a:stretch/>
        </p:blipFill>
        <p:spPr bwMode="auto">
          <a:xfrm>
            <a:off x="20" y="10"/>
            <a:ext cx="12191980" cy="6857990"/>
          </a:xfrm>
          <a:prstGeom prst="rect">
            <a:avLst/>
          </a:prstGeom>
          <a:noFill/>
        </p:spPr>
      </p:pic>
      <p:sp>
        <p:nvSpPr>
          <p:cNvPr id="20" name="Rectangle 19">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
            <a:extLst>
              <a:ext uri="{FF2B5EF4-FFF2-40B4-BE49-F238E27FC236}">
                <a16:creationId xmlns:a16="http://schemas.microsoft.com/office/drawing/2014/main" id="{DE634CD9-620C-482B-B2CE-6D419A22B6D6}"/>
              </a:ext>
            </a:extLst>
          </p:cNvPr>
          <p:cNvSpPr txBox="1">
            <a:spLocks/>
          </p:cNvSpPr>
          <p:nvPr/>
        </p:nvSpPr>
        <p:spPr>
          <a:xfrm>
            <a:off x="2103121" y="4727173"/>
            <a:ext cx="7985759" cy="868823"/>
          </a:xfrm>
          <a:prstGeom prst="rect">
            <a:avLst/>
          </a:prstGeom>
        </p:spPr>
        <p:txBody>
          <a:bodyPr vert="horz" lIns="91440" tIns="45720" rIns="91440" bIns="45720" rtlCol="0" anchor="b">
            <a:normAutofit/>
          </a:bodyPr>
          <a:lstStyle>
            <a:defPPr>
              <a:defRPr lang="x-non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spcBef>
                <a:spcPct val="0"/>
              </a:spcBef>
              <a:spcAft>
                <a:spcPts val="600"/>
              </a:spcAft>
            </a:pPr>
            <a:r>
              <a:rPr lang="en-US" sz="4000" cap="all" dirty="0">
                <a:solidFill>
                  <a:schemeClr val="bg1"/>
                </a:solidFill>
                <a:effectLst>
                  <a:outerShdw blurRad="38100" dist="38100" dir="2700000" algn="tl">
                    <a:srgbClr val="000000">
                      <a:alpha val="43137"/>
                    </a:srgbClr>
                  </a:outerShdw>
                </a:effectLst>
                <a:latin typeface="+mj-lt"/>
                <a:ea typeface="+mj-ea"/>
                <a:cs typeface="+mj-cs"/>
              </a:rPr>
              <a:t>EXTRANEAL solution</a:t>
            </a:r>
          </a:p>
        </p:txBody>
      </p:sp>
    </p:spTree>
    <p:extLst>
      <p:ext uri="{BB962C8B-B14F-4D97-AF65-F5344CB8AC3E}">
        <p14:creationId xmlns:p14="http://schemas.microsoft.com/office/powerpoint/2010/main" val="282933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9526" y="561177"/>
            <a:ext cx="10261601" cy="320601"/>
          </a:xfrm>
          <a:prstGeom prst="rect">
            <a:avLst/>
          </a:prstGeom>
        </p:spPr>
        <p:txBody>
          <a:bodyPr vert="horz" wrap="square" lIns="0" tIns="12700" rIns="0" bIns="0" rtlCol="0" anchor="b">
            <a:spAutoFit/>
          </a:bodyPr>
          <a:lstStyle/>
          <a:p>
            <a:pPr marL="12700" marR="5080">
              <a:spcBef>
                <a:spcPts val="100"/>
              </a:spcBef>
            </a:pPr>
            <a:r>
              <a:rPr sz="2000" b="1" spc="-10" dirty="0">
                <a:solidFill>
                  <a:schemeClr val="tx1">
                    <a:lumMod val="50000"/>
                    <a:lumOff val="50000"/>
                  </a:schemeClr>
                </a:solidFill>
                <a:latin typeface="Microsoft Sans Serif"/>
                <a:cs typeface="Microsoft Sans Serif"/>
              </a:rPr>
              <a:t>Logical</a:t>
            </a:r>
            <a:r>
              <a:rPr sz="2000" b="1" spc="50" dirty="0">
                <a:solidFill>
                  <a:schemeClr val="tx1">
                    <a:lumMod val="50000"/>
                    <a:lumOff val="50000"/>
                  </a:schemeClr>
                </a:solidFill>
                <a:latin typeface="Microsoft Sans Serif"/>
                <a:cs typeface="Microsoft Sans Serif"/>
              </a:rPr>
              <a:t> </a:t>
            </a:r>
            <a:r>
              <a:rPr sz="2000" b="1" spc="-5" dirty="0">
                <a:solidFill>
                  <a:schemeClr val="tx1">
                    <a:lumMod val="50000"/>
                    <a:lumOff val="50000"/>
                  </a:schemeClr>
                </a:solidFill>
                <a:latin typeface="Microsoft Sans Serif"/>
                <a:cs typeface="Microsoft Sans Serif"/>
              </a:rPr>
              <a:t>PD</a:t>
            </a:r>
            <a:r>
              <a:rPr sz="2000" b="1" spc="15" dirty="0">
                <a:solidFill>
                  <a:schemeClr val="tx1">
                    <a:lumMod val="50000"/>
                    <a:lumOff val="50000"/>
                  </a:schemeClr>
                </a:solidFill>
                <a:latin typeface="Microsoft Sans Serif"/>
                <a:cs typeface="Microsoft Sans Serif"/>
              </a:rPr>
              <a:t> </a:t>
            </a:r>
            <a:r>
              <a:rPr sz="2000" b="1" spc="-5" dirty="0">
                <a:solidFill>
                  <a:schemeClr val="tx1">
                    <a:lumMod val="50000"/>
                    <a:lumOff val="50000"/>
                  </a:schemeClr>
                </a:solidFill>
                <a:latin typeface="Microsoft Sans Serif"/>
                <a:cs typeface="Microsoft Sans Serif"/>
              </a:rPr>
              <a:t>prescribing</a:t>
            </a:r>
            <a:r>
              <a:rPr sz="2000" b="1" spc="55" dirty="0">
                <a:solidFill>
                  <a:schemeClr val="tx1">
                    <a:lumMod val="50000"/>
                    <a:lumOff val="50000"/>
                  </a:schemeClr>
                </a:solidFill>
                <a:latin typeface="Microsoft Sans Serif"/>
                <a:cs typeface="Microsoft Sans Serif"/>
              </a:rPr>
              <a:t> </a:t>
            </a:r>
            <a:r>
              <a:rPr sz="2000" b="1" spc="630" dirty="0">
                <a:solidFill>
                  <a:schemeClr val="tx1">
                    <a:lumMod val="50000"/>
                    <a:lumOff val="50000"/>
                  </a:schemeClr>
                </a:solidFill>
                <a:latin typeface="Microsoft Sans Serif"/>
                <a:cs typeface="Microsoft Sans Serif"/>
              </a:rPr>
              <a:t>–</a:t>
            </a:r>
            <a:r>
              <a:rPr sz="2000" b="1" spc="25" dirty="0">
                <a:solidFill>
                  <a:schemeClr val="tx1">
                    <a:lumMod val="50000"/>
                    <a:lumOff val="50000"/>
                  </a:schemeClr>
                </a:solidFill>
                <a:latin typeface="Microsoft Sans Serif"/>
                <a:cs typeface="Microsoft Sans Serif"/>
              </a:rPr>
              <a:t> </a:t>
            </a:r>
            <a:r>
              <a:rPr sz="2000" b="1" spc="-5" dirty="0">
                <a:solidFill>
                  <a:schemeClr val="tx1">
                    <a:lumMod val="50000"/>
                    <a:lumOff val="50000"/>
                  </a:schemeClr>
                </a:solidFill>
                <a:latin typeface="Microsoft Sans Serif"/>
                <a:cs typeface="Microsoft Sans Serif"/>
              </a:rPr>
              <a:t>considering</a:t>
            </a:r>
            <a:r>
              <a:rPr sz="2000" b="1" spc="65" dirty="0">
                <a:solidFill>
                  <a:schemeClr val="tx1">
                    <a:lumMod val="50000"/>
                    <a:lumOff val="50000"/>
                  </a:schemeClr>
                </a:solidFill>
                <a:latin typeface="Microsoft Sans Serif"/>
                <a:cs typeface="Microsoft Sans Serif"/>
              </a:rPr>
              <a:t> </a:t>
            </a:r>
            <a:r>
              <a:rPr sz="2000" b="1" spc="-15" dirty="0">
                <a:solidFill>
                  <a:schemeClr val="tx1">
                    <a:lumMod val="50000"/>
                    <a:lumOff val="50000"/>
                  </a:schemeClr>
                </a:solidFill>
                <a:latin typeface="Microsoft Sans Serif"/>
                <a:cs typeface="Microsoft Sans Serif"/>
              </a:rPr>
              <a:t>all</a:t>
            </a:r>
            <a:r>
              <a:rPr sz="2000" b="1" spc="40" dirty="0">
                <a:solidFill>
                  <a:schemeClr val="tx1">
                    <a:lumMod val="50000"/>
                    <a:lumOff val="50000"/>
                  </a:schemeClr>
                </a:solidFill>
                <a:latin typeface="Microsoft Sans Serif"/>
                <a:cs typeface="Microsoft Sans Serif"/>
              </a:rPr>
              <a:t> </a:t>
            </a:r>
            <a:r>
              <a:rPr sz="2000" b="1" spc="-5" dirty="0">
                <a:solidFill>
                  <a:schemeClr val="tx1">
                    <a:lumMod val="50000"/>
                    <a:lumOff val="50000"/>
                  </a:schemeClr>
                </a:solidFill>
                <a:latin typeface="Microsoft Sans Serif"/>
                <a:cs typeface="Microsoft Sans Serif"/>
              </a:rPr>
              <a:t>PD </a:t>
            </a:r>
            <a:r>
              <a:rPr sz="2000" b="1" spc="-620" dirty="0">
                <a:solidFill>
                  <a:schemeClr val="tx1">
                    <a:lumMod val="50000"/>
                    <a:lumOff val="50000"/>
                  </a:schemeClr>
                </a:solidFill>
                <a:latin typeface="Microsoft Sans Serif"/>
                <a:cs typeface="Microsoft Sans Serif"/>
              </a:rPr>
              <a:t> </a:t>
            </a:r>
            <a:r>
              <a:rPr sz="2000" b="1" spc="-5" dirty="0">
                <a:solidFill>
                  <a:schemeClr val="tx1">
                    <a:lumMod val="50000"/>
                    <a:lumOff val="50000"/>
                  </a:schemeClr>
                </a:solidFill>
                <a:latin typeface="Microsoft Sans Serif"/>
                <a:cs typeface="Microsoft Sans Serif"/>
              </a:rPr>
              <a:t>therapy</a:t>
            </a:r>
            <a:endParaRPr sz="2000" b="1" dirty="0">
              <a:solidFill>
                <a:schemeClr val="tx1">
                  <a:lumMod val="50000"/>
                  <a:lumOff val="50000"/>
                </a:schemeClr>
              </a:solidFill>
              <a:latin typeface="Microsoft Sans Serif"/>
              <a:cs typeface="Microsoft Sans Serif"/>
            </a:endParaRPr>
          </a:p>
        </p:txBody>
      </p:sp>
      <p:sp>
        <p:nvSpPr>
          <p:cNvPr id="3" name="object 3"/>
          <p:cNvSpPr txBox="1"/>
          <p:nvPr/>
        </p:nvSpPr>
        <p:spPr>
          <a:xfrm>
            <a:off x="4173474" y="1968830"/>
            <a:ext cx="1497965" cy="182742"/>
          </a:xfrm>
          <a:prstGeom prst="rect">
            <a:avLst/>
          </a:prstGeom>
        </p:spPr>
        <p:txBody>
          <a:bodyPr vert="horz" wrap="square" lIns="0" tIns="13335" rIns="0" bIns="0" rtlCol="0">
            <a:spAutoFit/>
          </a:bodyPr>
          <a:lstStyle/>
          <a:p>
            <a:pPr marL="12700">
              <a:spcBef>
                <a:spcPts val="105"/>
              </a:spcBef>
            </a:pPr>
            <a:r>
              <a:rPr sz="1100" b="1" dirty="0">
                <a:solidFill>
                  <a:srgbClr val="404040"/>
                </a:solidFill>
                <a:latin typeface="Arial"/>
                <a:cs typeface="Arial"/>
              </a:rPr>
              <a:t>Patient</a:t>
            </a:r>
            <a:r>
              <a:rPr sz="1100" b="1" spc="-50" dirty="0">
                <a:solidFill>
                  <a:srgbClr val="404040"/>
                </a:solidFill>
                <a:latin typeface="Arial"/>
                <a:cs typeface="Arial"/>
              </a:rPr>
              <a:t> </a:t>
            </a:r>
            <a:r>
              <a:rPr sz="1100" b="1" spc="-5" dirty="0">
                <a:solidFill>
                  <a:srgbClr val="404040"/>
                </a:solidFill>
                <a:latin typeface="Arial"/>
                <a:cs typeface="Arial"/>
              </a:rPr>
              <a:t>survival</a:t>
            </a:r>
            <a:r>
              <a:rPr sz="1100" b="1" spc="-25" dirty="0">
                <a:solidFill>
                  <a:srgbClr val="404040"/>
                </a:solidFill>
                <a:latin typeface="Arial"/>
                <a:cs typeface="Arial"/>
              </a:rPr>
              <a:t> </a:t>
            </a:r>
            <a:r>
              <a:rPr sz="1100" b="1" dirty="0">
                <a:solidFill>
                  <a:srgbClr val="404040"/>
                </a:solidFill>
                <a:latin typeface="Arial"/>
                <a:cs typeface="Arial"/>
              </a:rPr>
              <a:t>on</a:t>
            </a:r>
            <a:r>
              <a:rPr sz="1100" b="1" spc="-25" dirty="0">
                <a:solidFill>
                  <a:srgbClr val="404040"/>
                </a:solidFill>
                <a:latin typeface="Arial"/>
                <a:cs typeface="Arial"/>
              </a:rPr>
              <a:t> </a:t>
            </a:r>
            <a:r>
              <a:rPr sz="1100" b="1" spc="-5" dirty="0">
                <a:solidFill>
                  <a:srgbClr val="404040"/>
                </a:solidFill>
                <a:latin typeface="Arial"/>
                <a:cs typeface="Arial"/>
              </a:rPr>
              <a:t>PD</a:t>
            </a:r>
            <a:endParaRPr sz="1100">
              <a:latin typeface="Arial"/>
              <a:cs typeface="Arial"/>
            </a:endParaRPr>
          </a:p>
        </p:txBody>
      </p:sp>
      <p:sp>
        <p:nvSpPr>
          <p:cNvPr id="4" name="object 4"/>
          <p:cNvSpPr txBox="1"/>
          <p:nvPr/>
        </p:nvSpPr>
        <p:spPr>
          <a:xfrm>
            <a:off x="7833741" y="4857115"/>
            <a:ext cx="2300605" cy="665480"/>
          </a:xfrm>
          <a:prstGeom prst="rect">
            <a:avLst/>
          </a:prstGeom>
        </p:spPr>
        <p:txBody>
          <a:bodyPr vert="horz" wrap="square" lIns="0" tIns="12700" rIns="0" bIns="0" rtlCol="0">
            <a:spAutoFit/>
          </a:bodyPr>
          <a:lstStyle/>
          <a:p>
            <a:pPr marL="12700" marR="5080">
              <a:spcBef>
                <a:spcPts val="100"/>
              </a:spcBef>
            </a:pPr>
            <a:r>
              <a:rPr sz="600" dirty="0">
                <a:solidFill>
                  <a:srgbClr val="003399"/>
                </a:solidFill>
                <a:latin typeface="Microsoft Sans Serif"/>
                <a:cs typeface="Microsoft Sans Serif"/>
              </a:rPr>
              <a:t>Davis, </a:t>
            </a:r>
            <a:r>
              <a:rPr sz="600" spc="-5" dirty="0">
                <a:solidFill>
                  <a:srgbClr val="003399"/>
                </a:solidFill>
                <a:latin typeface="Microsoft Sans Serif"/>
                <a:cs typeface="Microsoft Sans Serif"/>
              </a:rPr>
              <a:t>2006. Survival on PD </a:t>
            </a:r>
            <a:r>
              <a:rPr sz="600" dirty="0">
                <a:solidFill>
                  <a:srgbClr val="003399"/>
                </a:solidFill>
                <a:latin typeface="Microsoft Sans Serif"/>
                <a:cs typeface="Microsoft Sans Serif"/>
              </a:rPr>
              <a:t>according to transport category at the </a:t>
            </a:r>
            <a:r>
              <a:rPr sz="600" spc="5" dirty="0">
                <a:solidFill>
                  <a:srgbClr val="003399"/>
                </a:solidFill>
                <a:latin typeface="Microsoft Sans Serif"/>
                <a:cs typeface="Microsoft Sans Serif"/>
              </a:rPr>
              <a:t> </a:t>
            </a:r>
            <a:r>
              <a:rPr sz="600" dirty="0">
                <a:solidFill>
                  <a:srgbClr val="003399"/>
                </a:solidFill>
                <a:latin typeface="Microsoft Sans Serif"/>
                <a:cs typeface="Microsoft Sans Serif"/>
              </a:rPr>
              <a:t>start</a:t>
            </a:r>
            <a:r>
              <a:rPr sz="600" spc="-20" dirty="0">
                <a:solidFill>
                  <a:srgbClr val="003399"/>
                </a:solidFill>
                <a:latin typeface="Microsoft Sans Serif"/>
                <a:cs typeface="Microsoft Sans Serif"/>
              </a:rPr>
              <a:t> </a:t>
            </a:r>
            <a:r>
              <a:rPr sz="600" dirty="0">
                <a:solidFill>
                  <a:srgbClr val="003399"/>
                </a:solidFill>
                <a:latin typeface="Microsoft Sans Serif"/>
                <a:cs typeface="Microsoft Sans Serif"/>
              </a:rPr>
              <a:t>of</a:t>
            </a:r>
            <a:r>
              <a:rPr sz="600" spc="5" dirty="0">
                <a:solidFill>
                  <a:srgbClr val="003399"/>
                </a:solidFill>
                <a:latin typeface="Microsoft Sans Serif"/>
                <a:cs typeface="Microsoft Sans Serif"/>
              </a:rPr>
              <a:t> </a:t>
            </a:r>
            <a:r>
              <a:rPr sz="600" spc="-5" dirty="0">
                <a:solidFill>
                  <a:srgbClr val="003399"/>
                </a:solidFill>
                <a:latin typeface="Microsoft Sans Serif"/>
                <a:cs typeface="Microsoft Sans Serif"/>
              </a:rPr>
              <a:t>treatment</a:t>
            </a:r>
            <a:r>
              <a:rPr sz="600" spc="5" dirty="0">
                <a:solidFill>
                  <a:srgbClr val="003399"/>
                </a:solidFill>
                <a:latin typeface="Microsoft Sans Serif"/>
                <a:cs typeface="Microsoft Sans Serif"/>
              </a:rPr>
              <a:t> </a:t>
            </a:r>
            <a:r>
              <a:rPr sz="600" dirty="0">
                <a:solidFill>
                  <a:srgbClr val="003399"/>
                </a:solidFill>
                <a:latin typeface="Microsoft Sans Serif"/>
                <a:cs typeface="Microsoft Sans Serif"/>
              </a:rPr>
              <a:t>in</a:t>
            </a:r>
            <a:r>
              <a:rPr sz="600" spc="-5" dirty="0">
                <a:solidFill>
                  <a:srgbClr val="003399"/>
                </a:solidFill>
                <a:latin typeface="Microsoft Sans Serif"/>
                <a:cs typeface="Microsoft Sans Serif"/>
              </a:rPr>
              <a:t> two</a:t>
            </a:r>
            <a:r>
              <a:rPr sz="600" spc="5" dirty="0">
                <a:solidFill>
                  <a:srgbClr val="003399"/>
                </a:solidFill>
                <a:latin typeface="Microsoft Sans Serif"/>
                <a:cs typeface="Microsoft Sans Serif"/>
              </a:rPr>
              <a:t> </a:t>
            </a:r>
            <a:r>
              <a:rPr sz="600" dirty="0">
                <a:solidFill>
                  <a:srgbClr val="003399"/>
                </a:solidFill>
                <a:latin typeface="Microsoft Sans Serif"/>
                <a:cs typeface="Microsoft Sans Serif"/>
              </a:rPr>
              <a:t>cohorts </a:t>
            </a:r>
            <a:r>
              <a:rPr sz="600" spc="-5" dirty="0">
                <a:solidFill>
                  <a:srgbClr val="003399"/>
                </a:solidFill>
                <a:latin typeface="Microsoft Sans Serif"/>
                <a:cs typeface="Microsoft Sans Serif"/>
              </a:rPr>
              <a:t>commencing</a:t>
            </a:r>
            <a:r>
              <a:rPr sz="600" spc="30" dirty="0">
                <a:solidFill>
                  <a:srgbClr val="003399"/>
                </a:solidFill>
                <a:latin typeface="Microsoft Sans Serif"/>
                <a:cs typeface="Microsoft Sans Serif"/>
              </a:rPr>
              <a:t> </a:t>
            </a:r>
            <a:r>
              <a:rPr sz="600" spc="-5" dirty="0">
                <a:solidFill>
                  <a:srgbClr val="003399"/>
                </a:solidFill>
                <a:latin typeface="Microsoft Sans Serif"/>
                <a:cs typeface="Microsoft Sans Serif"/>
              </a:rPr>
              <a:t>between</a:t>
            </a:r>
            <a:r>
              <a:rPr sz="600" spc="30" dirty="0">
                <a:solidFill>
                  <a:srgbClr val="003399"/>
                </a:solidFill>
                <a:latin typeface="Microsoft Sans Serif"/>
                <a:cs typeface="Microsoft Sans Serif"/>
              </a:rPr>
              <a:t> </a:t>
            </a:r>
            <a:r>
              <a:rPr sz="600" dirty="0">
                <a:solidFill>
                  <a:srgbClr val="003399"/>
                </a:solidFill>
                <a:latin typeface="Microsoft Sans Serif"/>
                <a:cs typeface="Microsoft Sans Serif"/>
              </a:rPr>
              <a:t>(a) 1990- </a:t>
            </a:r>
            <a:r>
              <a:rPr sz="600" spc="5" dirty="0">
                <a:solidFill>
                  <a:srgbClr val="003399"/>
                </a:solidFill>
                <a:latin typeface="Microsoft Sans Serif"/>
                <a:cs typeface="Microsoft Sans Serif"/>
              </a:rPr>
              <a:t> </a:t>
            </a:r>
            <a:r>
              <a:rPr sz="600" spc="-5" dirty="0">
                <a:solidFill>
                  <a:srgbClr val="003399"/>
                </a:solidFill>
                <a:latin typeface="Microsoft Sans Serif"/>
                <a:cs typeface="Microsoft Sans Serif"/>
              </a:rPr>
              <a:t>1997,</a:t>
            </a:r>
            <a:r>
              <a:rPr sz="600" spc="20" dirty="0">
                <a:solidFill>
                  <a:srgbClr val="003399"/>
                </a:solidFill>
                <a:latin typeface="Microsoft Sans Serif"/>
                <a:cs typeface="Microsoft Sans Serif"/>
              </a:rPr>
              <a:t> </a:t>
            </a:r>
            <a:r>
              <a:rPr sz="600" spc="-5" dirty="0">
                <a:solidFill>
                  <a:srgbClr val="003399"/>
                </a:solidFill>
                <a:latin typeface="Microsoft Sans Serif"/>
                <a:cs typeface="Microsoft Sans Serif"/>
              </a:rPr>
              <a:t>n=320</a:t>
            </a:r>
            <a:r>
              <a:rPr sz="600" spc="10" dirty="0">
                <a:solidFill>
                  <a:srgbClr val="003399"/>
                </a:solidFill>
                <a:latin typeface="Microsoft Sans Serif"/>
                <a:cs typeface="Microsoft Sans Serif"/>
              </a:rPr>
              <a:t> </a:t>
            </a:r>
            <a:r>
              <a:rPr sz="600" spc="-5" dirty="0">
                <a:solidFill>
                  <a:srgbClr val="003399"/>
                </a:solidFill>
                <a:latin typeface="Microsoft Sans Serif"/>
                <a:cs typeface="Microsoft Sans Serif"/>
              </a:rPr>
              <a:t>and</a:t>
            </a:r>
            <a:r>
              <a:rPr sz="600" spc="15" dirty="0">
                <a:solidFill>
                  <a:srgbClr val="003399"/>
                </a:solidFill>
                <a:latin typeface="Microsoft Sans Serif"/>
                <a:cs typeface="Microsoft Sans Serif"/>
              </a:rPr>
              <a:t> </a:t>
            </a:r>
            <a:r>
              <a:rPr sz="600" dirty="0">
                <a:solidFill>
                  <a:srgbClr val="003399"/>
                </a:solidFill>
                <a:latin typeface="Microsoft Sans Serif"/>
                <a:cs typeface="Microsoft Sans Serif"/>
              </a:rPr>
              <a:t>(b)</a:t>
            </a:r>
            <a:r>
              <a:rPr sz="600" spc="5" dirty="0">
                <a:solidFill>
                  <a:srgbClr val="003399"/>
                </a:solidFill>
                <a:latin typeface="Microsoft Sans Serif"/>
                <a:cs typeface="Microsoft Sans Serif"/>
              </a:rPr>
              <a:t> </a:t>
            </a:r>
            <a:r>
              <a:rPr sz="600" spc="-5" dirty="0">
                <a:solidFill>
                  <a:srgbClr val="003399"/>
                </a:solidFill>
                <a:latin typeface="Microsoft Sans Serif"/>
                <a:cs typeface="Microsoft Sans Serif"/>
              </a:rPr>
              <a:t>1998-2005,</a:t>
            </a:r>
            <a:r>
              <a:rPr sz="600" spc="5" dirty="0">
                <a:solidFill>
                  <a:srgbClr val="003399"/>
                </a:solidFill>
                <a:latin typeface="Microsoft Sans Serif"/>
                <a:cs typeface="Microsoft Sans Serif"/>
              </a:rPr>
              <a:t> </a:t>
            </a:r>
            <a:r>
              <a:rPr sz="600" spc="-5" dirty="0">
                <a:solidFill>
                  <a:srgbClr val="003399"/>
                </a:solidFill>
                <a:latin typeface="Microsoft Sans Serif"/>
                <a:cs typeface="Microsoft Sans Serif"/>
              </a:rPr>
              <a:t>n</a:t>
            </a:r>
            <a:r>
              <a:rPr sz="600" spc="20" dirty="0">
                <a:solidFill>
                  <a:srgbClr val="003399"/>
                </a:solidFill>
                <a:latin typeface="Microsoft Sans Serif"/>
                <a:cs typeface="Microsoft Sans Serif"/>
              </a:rPr>
              <a:t> </a:t>
            </a:r>
            <a:r>
              <a:rPr sz="600" dirty="0">
                <a:solidFill>
                  <a:srgbClr val="003399"/>
                </a:solidFill>
                <a:latin typeface="Microsoft Sans Serif"/>
                <a:cs typeface="Microsoft Sans Serif"/>
              </a:rPr>
              <a:t>=</a:t>
            </a:r>
            <a:r>
              <a:rPr sz="600" spc="10" dirty="0">
                <a:solidFill>
                  <a:srgbClr val="003399"/>
                </a:solidFill>
                <a:latin typeface="Microsoft Sans Serif"/>
                <a:cs typeface="Microsoft Sans Serif"/>
              </a:rPr>
              <a:t> </a:t>
            </a:r>
            <a:r>
              <a:rPr sz="600" dirty="0">
                <a:solidFill>
                  <a:srgbClr val="003399"/>
                </a:solidFill>
                <a:latin typeface="Microsoft Sans Serif"/>
                <a:cs typeface="Microsoft Sans Serif"/>
              </a:rPr>
              <a:t>300. </a:t>
            </a:r>
            <a:r>
              <a:rPr sz="600" spc="-5" dirty="0">
                <a:solidFill>
                  <a:srgbClr val="003399"/>
                </a:solidFill>
                <a:latin typeface="Microsoft Sans Serif"/>
                <a:cs typeface="Microsoft Sans Serif"/>
              </a:rPr>
              <a:t>Low</a:t>
            </a:r>
            <a:r>
              <a:rPr sz="600" spc="25" dirty="0">
                <a:solidFill>
                  <a:srgbClr val="003399"/>
                </a:solidFill>
                <a:latin typeface="Microsoft Sans Serif"/>
                <a:cs typeface="Microsoft Sans Serif"/>
              </a:rPr>
              <a:t> </a:t>
            </a:r>
            <a:r>
              <a:rPr sz="600" dirty="0">
                <a:solidFill>
                  <a:srgbClr val="003399"/>
                </a:solidFill>
                <a:latin typeface="Microsoft Sans Serif"/>
                <a:cs typeface="Microsoft Sans Serif"/>
              </a:rPr>
              <a:t>(</a:t>
            </a:r>
            <a:r>
              <a:rPr sz="600" dirty="0">
                <a:solidFill>
                  <a:srgbClr val="ABCCA1"/>
                </a:solidFill>
                <a:latin typeface="Microsoft Sans Serif"/>
                <a:cs typeface="Microsoft Sans Serif"/>
              </a:rPr>
              <a:t>-</a:t>
            </a:r>
            <a:r>
              <a:rPr sz="600" dirty="0">
                <a:solidFill>
                  <a:srgbClr val="003399"/>
                </a:solidFill>
                <a:latin typeface="Microsoft Sans Serif"/>
                <a:cs typeface="Microsoft Sans Serif"/>
              </a:rPr>
              <a:t>),</a:t>
            </a:r>
            <a:r>
              <a:rPr sz="600" spc="-10" dirty="0">
                <a:solidFill>
                  <a:srgbClr val="003399"/>
                </a:solidFill>
                <a:latin typeface="Microsoft Sans Serif"/>
                <a:cs typeface="Microsoft Sans Serif"/>
              </a:rPr>
              <a:t> </a:t>
            </a:r>
            <a:r>
              <a:rPr sz="600" spc="-5" dirty="0">
                <a:solidFill>
                  <a:srgbClr val="003399"/>
                </a:solidFill>
                <a:latin typeface="Microsoft Sans Serif"/>
                <a:cs typeface="Microsoft Sans Serif"/>
              </a:rPr>
              <a:t>Low</a:t>
            </a:r>
            <a:r>
              <a:rPr sz="600" spc="10" dirty="0">
                <a:solidFill>
                  <a:srgbClr val="003399"/>
                </a:solidFill>
                <a:latin typeface="Microsoft Sans Serif"/>
                <a:cs typeface="Microsoft Sans Serif"/>
              </a:rPr>
              <a:t> </a:t>
            </a:r>
            <a:r>
              <a:rPr sz="600" spc="-5" dirty="0">
                <a:solidFill>
                  <a:srgbClr val="003399"/>
                </a:solidFill>
                <a:latin typeface="Microsoft Sans Serif"/>
                <a:cs typeface="Microsoft Sans Serif"/>
              </a:rPr>
              <a:t>average</a:t>
            </a:r>
            <a:r>
              <a:rPr sz="600" spc="15" dirty="0">
                <a:solidFill>
                  <a:srgbClr val="003399"/>
                </a:solidFill>
                <a:latin typeface="Microsoft Sans Serif"/>
                <a:cs typeface="Microsoft Sans Serif"/>
              </a:rPr>
              <a:t> </a:t>
            </a:r>
            <a:r>
              <a:rPr sz="600" dirty="0">
                <a:solidFill>
                  <a:srgbClr val="003399"/>
                </a:solidFill>
                <a:latin typeface="Microsoft Sans Serif"/>
                <a:cs typeface="Microsoft Sans Serif"/>
              </a:rPr>
              <a:t>(</a:t>
            </a:r>
            <a:r>
              <a:rPr sz="600" dirty="0">
                <a:solidFill>
                  <a:srgbClr val="6DB145"/>
                </a:solidFill>
                <a:latin typeface="Microsoft Sans Serif"/>
                <a:cs typeface="Microsoft Sans Serif"/>
              </a:rPr>
              <a:t>-</a:t>
            </a:r>
            <a:r>
              <a:rPr sz="600" dirty="0">
                <a:solidFill>
                  <a:srgbClr val="003399"/>
                </a:solidFill>
                <a:latin typeface="Microsoft Sans Serif"/>
                <a:cs typeface="Microsoft Sans Serif"/>
              </a:rPr>
              <a:t>) </a:t>
            </a:r>
            <a:r>
              <a:rPr sz="600" spc="5" dirty="0">
                <a:solidFill>
                  <a:srgbClr val="003399"/>
                </a:solidFill>
                <a:latin typeface="Microsoft Sans Serif"/>
                <a:cs typeface="Microsoft Sans Serif"/>
              </a:rPr>
              <a:t> </a:t>
            </a:r>
            <a:r>
              <a:rPr sz="600" dirty="0">
                <a:solidFill>
                  <a:srgbClr val="003399"/>
                </a:solidFill>
                <a:latin typeface="Microsoft Sans Serif"/>
                <a:cs typeface="Microsoft Sans Serif"/>
              </a:rPr>
              <a:t>High </a:t>
            </a:r>
            <a:r>
              <a:rPr sz="600" spc="-5" dirty="0">
                <a:solidFill>
                  <a:srgbClr val="003399"/>
                </a:solidFill>
                <a:latin typeface="Microsoft Sans Serif"/>
                <a:cs typeface="Microsoft Sans Serif"/>
              </a:rPr>
              <a:t>average </a:t>
            </a:r>
            <a:r>
              <a:rPr sz="600" dirty="0">
                <a:solidFill>
                  <a:srgbClr val="003399"/>
                </a:solidFill>
                <a:latin typeface="Microsoft Sans Serif"/>
                <a:cs typeface="Microsoft Sans Serif"/>
              </a:rPr>
              <a:t>(</a:t>
            </a:r>
            <a:r>
              <a:rPr sz="600" dirty="0">
                <a:solidFill>
                  <a:srgbClr val="ECBA30"/>
                </a:solidFill>
                <a:latin typeface="Microsoft Sans Serif"/>
                <a:cs typeface="Microsoft Sans Serif"/>
              </a:rPr>
              <a:t>-</a:t>
            </a:r>
            <a:r>
              <a:rPr sz="600" dirty="0">
                <a:solidFill>
                  <a:srgbClr val="003399"/>
                </a:solidFill>
                <a:latin typeface="Microsoft Sans Serif"/>
                <a:cs typeface="Microsoft Sans Serif"/>
              </a:rPr>
              <a:t>) </a:t>
            </a:r>
            <a:r>
              <a:rPr sz="600" spc="-5" dirty="0">
                <a:solidFill>
                  <a:srgbClr val="003399"/>
                </a:solidFill>
                <a:latin typeface="Microsoft Sans Serif"/>
                <a:cs typeface="Microsoft Sans Serif"/>
              </a:rPr>
              <a:t>and </a:t>
            </a:r>
            <a:r>
              <a:rPr sz="600" dirty="0">
                <a:solidFill>
                  <a:srgbClr val="003399"/>
                </a:solidFill>
                <a:latin typeface="Microsoft Sans Serif"/>
                <a:cs typeface="Microsoft Sans Serif"/>
              </a:rPr>
              <a:t>High (</a:t>
            </a:r>
            <a:r>
              <a:rPr sz="600" dirty="0">
                <a:solidFill>
                  <a:srgbClr val="B11B39"/>
                </a:solidFill>
                <a:latin typeface="Microsoft Sans Serif"/>
                <a:cs typeface="Microsoft Sans Serif"/>
              </a:rPr>
              <a:t>-</a:t>
            </a:r>
            <a:r>
              <a:rPr sz="600" dirty="0">
                <a:solidFill>
                  <a:srgbClr val="003399"/>
                </a:solidFill>
                <a:latin typeface="Microsoft Sans Serif"/>
                <a:cs typeface="Microsoft Sans Serif"/>
              </a:rPr>
              <a:t>). In the first cohort, transport category </a:t>
            </a:r>
            <a:r>
              <a:rPr sz="600" spc="5" dirty="0">
                <a:solidFill>
                  <a:srgbClr val="003399"/>
                </a:solidFill>
                <a:latin typeface="Microsoft Sans Serif"/>
                <a:cs typeface="Microsoft Sans Serif"/>
              </a:rPr>
              <a:t> </a:t>
            </a:r>
            <a:r>
              <a:rPr sz="600" spc="-10" dirty="0">
                <a:solidFill>
                  <a:srgbClr val="003399"/>
                </a:solidFill>
                <a:latin typeface="Microsoft Sans Serif"/>
                <a:cs typeface="Microsoft Sans Serif"/>
              </a:rPr>
              <a:t>was</a:t>
            </a:r>
            <a:r>
              <a:rPr sz="600" spc="20" dirty="0">
                <a:solidFill>
                  <a:srgbClr val="003399"/>
                </a:solidFill>
                <a:latin typeface="Microsoft Sans Serif"/>
                <a:cs typeface="Microsoft Sans Serif"/>
              </a:rPr>
              <a:t> </a:t>
            </a:r>
            <a:r>
              <a:rPr sz="600" dirty="0">
                <a:solidFill>
                  <a:srgbClr val="003399"/>
                </a:solidFill>
                <a:latin typeface="Microsoft Sans Serif"/>
                <a:cs typeface="Microsoft Sans Serif"/>
              </a:rPr>
              <a:t>significantly</a:t>
            </a:r>
            <a:r>
              <a:rPr sz="600" spc="-25" dirty="0">
                <a:solidFill>
                  <a:srgbClr val="003399"/>
                </a:solidFill>
                <a:latin typeface="Microsoft Sans Serif"/>
                <a:cs typeface="Microsoft Sans Serif"/>
              </a:rPr>
              <a:t> </a:t>
            </a:r>
            <a:r>
              <a:rPr sz="600" spc="-5" dirty="0">
                <a:solidFill>
                  <a:srgbClr val="003399"/>
                </a:solidFill>
                <a:latin typeface="Microsoft Sans Serif"/>
                <a:cs typeface="Microsoft Sans Serif"/>
              </a:rPr>
              <a:t>(P=0.009)</a:t>
            </a:r>
            <a:r>
              <a:rPr sz="600" spc="5" dirty="0">
                <a:solidFill>
                  <a:srgbClr val="003399"/>
                </a:solidFill>
                <a:latin typeface="Microsoft Sans Serif"/>
                <a:cs typeface="Microsoft Sans Serif"/>
              </a:rPr>
              <a:t> </a:t>
            </a:r>
            <a:r>
              <a:rPr sz="600" dirty="0">
                <a:solidFill>
                  <a:srgbClr val="003399"/>
                </a:solidFill>
                <a:latin typeface="Microsoft Sans Serif"/>
                <a:cs typeface="Microsoft Sans Serif"/>
              </a:rPr>
              <a:t>associated</a:t>
            </a:r>
            <a:r>
              <a:rPr sz="600" spc="5" dirty="0">
                <a:solidFill>
                  <a:srgbClr val="003399"/>
                </a:solidFill>
                <a:latin typeface="Microsoft Sans Serif"/>
                <a:cs typeface="Microsoft Sans Serif"/>
              </a:rPr>
              <a:t> </a:t>
            </a:r>
            <a:r>
              <a:rPr sz="600" spc="-5" dirty="0">
                <a:solidFill>
                  <a:srgbClr val="003399"/>
                </a:solidFill>
                <a:latin typeface="Microsoft Sans Serif"/>
                <a:cs typeface="Microsoft Sans Serif"/>
              </a:rPr>
              <a:t>with</a:t>
            </a:r>
            <a:r>
              <a:rPr sz="600" spc="15" dirty="0">
                <a:solidFill>
                  <a:srgbClr val="003399"/>
                </a:solidFill>
                <a:latin typeface="Microsoft Sans Serif"/>
                <a:cs typeface="Microsoft Sans Serif"/>
              </a:rPr>
              <a:t> </a:t>
            </a:r>
            <a:r>
              <a:rPr sz="600" dirty="0">
                <a:solidFill>
                  <a:srgbClr val="003399"/>
                </a:solidFill>
                <a:latin typeface="Microsoft Sans Serif"/>
                <a:cs typeface="Microsoft Sans Serif"/>
              </a:rPr>
              <a:t>survival,</a:t>
            </a:r>
            <a:r>
              <a:rPr sz="600" spc="-10" dirty="0">
                <a:solidFill>
                  <a:srgbClr val="003399"/>
                </a:solidFill>
                <a:latin typeface="Microsoft Sans Serif"/>
                <a:cs typeface="Microsoft Sans Serif"/>
              </a:rPr>
              <a:t> </a:t>
            </a:r>
            <a:r>
              <a:rPr sz="600" spc="-5" dirty="0">
                <a:solidFill>
                  <a:srgbClr val="003399"/>
                </a:solidFill>
                <a:latin typeface="Microsoft Sans Serif"/>
                <a:cs typeface="Microsoft Sans Serif"/>
              </a:rPr>
              <a:t>whereas</a:t>
            </a:r>
            <a:r>
              <a:rPr sz="600" spc="25" dirty="0">
                <a:solidFill>
                  <a:srgbClr val="003399"/>
                </a:solidFill>
                <a:latin typeface="Microsoft Sans Serif"/>
                <a:cs typeface="Microsoft Sans Serif"/>
              </a:rPr>
              <a:t> </a:t>
            </a:r>
            <a:r>
              <a:rPr sz="600" dirty="0">
                <a:solidFill>
                  <a:srgbClr val="003399"/>
                </a:solidFill>
                <a:latin typeface="Microsoft Sans Serif"/>
                <a:cs typeface="Microsoft Sans Serif"/>
              </a:rPr>
              <a:t>in</a:t>
            </a:r>
            <a:r>
              <a:rPr sz="600" spc="-5" dirty="0">
                <a:solidFill>
                  <a:srgbClr val="003399"/>
                </a:solidFill>
                <a:latin typeface="Microsoft Sans Serif"/>
                <a:cs typeface="Microsoft Sans Serif"/>
              </a:rPr>
              <a:t> </a:t>
            </a:r>
            <a:r>
              <a:rPr sz="600" dirty="0">
                <a:solidFill>
                  <a:srgbClr val="003399"/>
                </a:solidFill>
                <a:latin typeface="Microsoft Sans Serif"/>
                <a:cs typeface="Microsoft Sans Serif"/>
              </a:rPr>
              <a:t>the </a:t>
            </a:r>
            <a:r>
              <a:rPr sz="600" spc="-145" dirty="0">
                <a:solidFill>
                  <a:srgbClr val="003399"/>
                </a:solidFill>
                <a:latin typeface="Microsoft Sans Serif"/>
                <a:cs typeface="Microsoft Sans Serif"/>
              </a:rPr>
              <a:t> </a:t>
            </a:r>
            <a:r>
              <a:rPr sz="600" spc="-5" dirty="0">
                <a:solidFill>
                  <a:srgbClr val="003399"/>
                </a:solidFill>
                <a:latin typeface="Microsoft Sans Serif"/>
                <a:cs typeface="Microsoft Sans Serif"/>
              </a:rPr>
              <a:t>second</a:t>
            </a:r>
            <a:r>
              <a:rPr sz="600" spc="5" dirty="0">
                <a:solidFill>
                  <a:srgbClr val="003399"/>
                </a:solidFill>
                <a:latin typeface="Microsoft Sans Serif"/>
                <a:cs typeface="Microsoft Sans Serif"/>
              </a:rPr>
              <a:t> </a:t>
            </a:r>
            <a:r>
              <a:rPr sz="600" dirty="0">
                <a:solidFill>
                  <a:srgbClr val="003399"/>
                </a:solidFill>
                <a:latin typeface="Microsoft Sans Serif"/>
                <a:cs typeface="Microsoft Sans Serif"/>
              </a:rPr>
              <a:t>this</a:t>
            </a:r>
            <a:r>
              <a:rPr sz="600" spc="-5" dirty="0">
                <a:solidFill>
                  <a:srgbClr val="003399"/>
                </a:solidFill>
                <a:latin typeface="Microsoft Sans Serif"/>
                <a:cs typeface="Microsoft Sans Serif"/>
              </a:rPr>
              <a:t> </a:t>
            </a:r>
            <a:r>
              <a:rPr sz="600" spc="-10" dirty="0">
                <a:solidFill>
                  <a:srgbClr val="003399"/>
                </a:solidFill>
                <a:latin typeface="Microsoft Sans Serif"/>
                <a:cs typeface="Microsoft Sans Serif"/>
              </a:rPr>
              <a:t>was</a:t>
            </a:r>
            <a:r>
              <a:rPr sz="600" spc="20" dirty="0">
                <a:solidFill>
                  <a:srgbClr val="003399"/>
                </a:solidFill>
                <a:latin typeface="Microsoft Sans Serif"/>
                <a:cs typeface="Microsoft Sans Serif"/>
              </a:rPr>
              <a:t> </a:t>
            </a:r>
            <a:r>
              <a:rPr sz="600" dirty="0">
                <a:solidFill>
                  <a:srgbClr val="003399"/>
                </a:solidFill>
                <a:latin typeface="Microsoft Sans Serif"/>
                <a:cs typeface="Microsoft Sans Serif"/>
              </a:rPr>
              <a:t>not</a:t>
            </a:r>
            <a:r>
              <a:rPr sz="600" spc="-5" dirty="0">
                <a:solidFill>
                  <a:srgbClr val="003399"/>
                </a:solidFill>
                <a:latin typeface="Microsoft Sans Serif"/>
                <a:cs typeface="Microsoft Sans Serif"/>
              </a:rPr>
              <a:t> </a:t>
            </a:r>
            <a:r>
              <a:rPr sz="600" dirty="0">
                <a:solidFill>
                  <a:srgbClr val="003399"/>
                </a:solidFill>
                <a:latin typeface="Microsoft Sans Serif"/>
                <a:cs typeface="Microsoft Sans Serif"/>
              </a:rPr>
              <a:t>the</a:t>
            </a:r>
            <a:r>
              <a:rPr sz="600" spc="-5" dirty="0">
                <a:solidFill>
                  <a:srgbClr val="003399"/>
                </a:solidFill>
                <a:latin typeface="Microsoft Sans Serif"/>
                <a:cs typeface="Microsoft Sans Serif"/>
              </a:rPr>
              <a:t> </a:t>
            </a:r>
            <a:r>
              <a:rPr sz="600" dirty="0">
                <a:solidFill>
                  <a:srgbClr val="003399"/>
                </a:solidFill>
                <a:latin typeface="Microsoft Sans Serif"/>
                <a:cs typeface="Microsoft Sans Serif"/>
              </a:rPr>
              <a:t>case</a:t>
            </a:r>
            <a:r>
              <a:rPr sz="600" spc="5" dirty="0">
                <a:solidFill>
                  <a:srgbClr val="003399"/>
                </a:solidFill>
                <a:latin typeface="Microsoft Sans Serif"/>
                <a:cs typeface="Microsoft Sans Serif"/>
              </a:rPr>
              <a:t> </a:t>
            </a:r>
            <a:r>
              <a:rPr sz="600" spc="-5" dirty="0">
                <a:solidFill>
                  <a:srgbClr val="003399"/>
                </a:solidFill>
                <a:latin typeface="Microsoft Sans Serif"/>
                <a:cs typeface="Microsoft Sans Serif"/>
              </a:rPr>
              <a:t>due</a:t>
            </a:r>
            <a:r>
              <a:rPr sz="600" spc="5" dirty="0">
                <a:solidFill>
                  <a:srgbClr val="003399"/>
                </a:solidFill>
                <a:latin typeface="Microsoft Sans Serif"/>
                <a:cs typeface="Microsoft Sans Serif"/>
              </a:rPr>
              <a:t> </a:t>
            </a:r>
            <a:r>
              <a:rPr sz="600" dirty="0">
                <a:solidFill>
                  <a:srgbClr val="003399"/>
                </a:solidFill>
                <a:latin typeface="Microsoft Sans Serif"/>
                <a:cs typeface="Microsoft Sans Serif"/>
              </a:rPr>
              <a:t>to</a:t>
            </a:r>
            <a:r>
              <a:rPr sz="600" spc="-5" dirty="0">
                <a:solidFill>
                  <a:srgbClr val="003399"/>
                </a:solidFill>
                <a:latin typeface="Microsoft Sans Serif"/>
                <a:cs typeface="Microsoft Sans Serif"/>
              </a:rPr>
              <a:t> an</a:t>
            </a:r>
            <a:r>
              <a:rPr sz="600" spc="5" dirty="0">
                <a:solidFill>
                  <a:srgbClr val="003399"/>
                </a:solidFill>
                <a:latin typeface="Microsoft Sans Serif"/>
                <a:cs typeface="Microsoft Sans Serif"/>
              </a:rPr>
              <a:t> </a:t>
            </a:r>
            <a:r>
              <a:rPr sz="600" spc="-5" dirty="0">
                <a:solidFill>
                  <a:srgbClr val="003399"/>
                </a:solidFill>
                <a:latin typeface="Microsoft Sans Serif"/>
                <a:cs typeface="Microsoft Sans Serif"/>
              </a:rPr>
              <a:t>improvement</a:t>
            </a:r>
            <a:r>
              <a:rPr sz="600" spc="30" dirty="0">
                <a:solidFill>
                  <a:srgbClr val="003399"/>
                </a:solidFill>
                <a:latin typeface="Microsoft Sans Serif"/>
                <a:cs typeface="Microsoft Sans Serif"/>
              </a:rPr>
              <a:t> </a:t>
            </a:r>
            <a:r>
              <a:rPr sz="600" dirty="0">
                <a:solidFill>
                  <a:srgbClr val="003399"/>
                </a:solidFill>
                <a:latin typeface="Microsoft Sans Serif"/>
                <a:cs typeface="Microsoft Sans Serif"/>
              </a:rPr>
              <a:t>in</a:t>
            </a:r>
            <a:r>
              <a:rPr sz="600" spc="5" dirty="0">
                <a:solidFill>
                  <a:srgbClr val="003399"/>
                </a:solidFill>
                <a:latin typeface="Microsoft Sans Serif"/>
                <a:cs typeface="Microsoft Sans Serif"/>
              </a:rPr>
              <a:t> </a:t>
            </a:r>
            <a:r>
              <a:rPr sz="600" dirty="0">
                <a:solidFill>
                  <a:srgbClr val="003399"/>
                </a:solidFill>
                <a:latin typeface="Microsoft Sans Serif"/>
                <a:cs typeface="Microsoft Sans Serif"/>
              </a:rPr>
              <a:t>the</a:t>
            </a:r>
            <a:r>
              <a:rPr sz="600" spc="-5" dirty="0">
                <a:solidFill>
                  <a:srgbClr val="003399"/>
                </a:solidFill>
                <a:latin typeface="Microsoft Sans Serif"/>
                <a:cs typeface="Microsoft Sans Serif"/>
              </a:rPr>
              <a:t> </a:t>
            </a:r>
            <a:r>
              <a:rPr sz="600" dirty="0">
                <a:solidFill>
                  <a:srgbClr val="003399"/>
                </a:solidFill>
                <a:latin typeface="Microsoft Sans Serif"/>
                <a:cs typeface="Microsoft Sans Serif"/>
              </a:rPr>
              <a:t>survival </a:t>
            </a:r>
            <a:r>
              <a:rPr sz="600" spc="-140" dirty="0">
                <a:solidFill>
                  <a:srgbClr val="003399"/>
                </a:solidFill>
                <a:latin typeface="Microsoft Sans Serif"/>
                <a:cs typeface="Microsoft Sans Serif"/>
              </a:rPr>
              <a:t> </a:t>
            </a:r>
            <a:r>
              <a:rPr sz="600" dirty="0">
                <a:solidFill>
                  <a:srgbClr val="003399"/>
                </a:solidFill>
                <a:latin typeface="Microsoft Sans Serif"/>
                <a:cs typeface="Microsoft Sans Serif"/>
              </a:rPr>
              <a:t>of</a:t>
            </a:r>
            <a:r>
              <a:rPr sz="600" spc="-10" dirty="0">
                <a:solidFill>
                  <a:srgbClr val="003399"/>
                </a:solidFill>
                <a:latin typeface="Microsoft Sans Serif"/>
                <a:cs typeface="Microsoft Sans Serif"/>
              </a:rPr>
              <a:t> </a:t>
            </a:r>
            <a:r>
              <a:rPr sz="600" dirty="0">
                <a:solidFill>
                  <a:srgbClr val="003399"/>
                </a:solidFill>
                <a:latin typeface="Microsoft Sans Serif"/>
                <a:cs typeface="Microsoft Sans Serif"/>
              </a:rPr>
              <a:t>high</a:t>
            </a:r>
            <a:r>
              <a:rPr sz="600" spc="5" dirty="0">
                <a:solidFill>
                  <a:srgbClr val="003399"/>
                </a:solidFill>
                <a:latin typeface="Microsoft Sans Serif"/>
                <a:cs typeface="Microsoft Sans Serif"/>
              </a:rPr>
              <a:t> </a:t>
            </a:r>
            <a:r>
              <a:rPr sz="600" dirty="0">
                <a:solidFill>
                  <a:srgbClr val="003399"/>
                </a:solidFill>
                <a:latin typeface="Microsoft Sans Serif"/>
                <a:cs typeface="Microsoft Sans Serif"/>
              </a:rPr>
              <a:t>transport</a:t>
            </a:r>
            <a:r>
              <a:rPr sz="600" spc="-15" dirty="0">
                <a:solidFill>
                  <a:srgbClr val="003399"/>
                </a:solidFill>
                <a:latin typeface="Microsoft Sans Serif"/>
                <a:cs typeface="Microsoft Sans Serif"/>
              </a:rPr>
              <a:t> </a:t>
            </a:r>
            <a:r>
              <a:rPr sz="600" dirty="0">
                <a:solidFill>
                  <a:srgbClr val="003399"/>
                </a:solidFill>
                <a:latin typeface="Microsoft Sans Serif"/>
                <a:cs typeface="Microsoft Sans Serif"/>
              </a:rPr>
              <a:t>patients.</a:t>
            </a:r>
            <a:endParaRPr sz="600">
              <a:latin typeface="Microsoft Sans Serif"/>
              <a:cs typeface="Microsoft Sans Serif"/>
            </a:endParaRPr>
          </a:p>
        </p:txBody>
      </p:sp>
      <p:grpSp>
        <p:nvGrpSpPr>
          <p:cNvPr id="5" name="object 5"/>
          <p:cNvGrpSpPr/>
          <p:nvPr/>
        </p:nvGrpSpPr>
        <p:grpSpPr>
          <a:xfrm>
            <a:off x="2189418" y="2768554"/>
            <a:ext cx="2668905" cy="3036570"/>
            <a:chOff x="669201" y="2779153"/>
            <a:chExt cx="2668905" cy="3036570"/>
          </a:xfrm>
        </p:grpSpPr>
        <p:sp>
          <p:nvSpPr>
            <p:cNvPr id="6" name="object 6"/>
            <p:cNvSpPr/>
            <p:nvPr/>
          </p:nvSpPr>
          <p:spPr>
            <a:xfrm>
              <a:off x="673963" y="2783916"/>
              <a:ext cx="2613660" cy="3027045"/>
            </a:xfrm>
            <a:custGeom>
              <a:avLst/>
              <a:gdLst/>
              <a:ahLst/>
              <a:cxnLst/>
              <a:rect l="l" t="t" r="r" b="b"/>
              <a:pathLst>
                <a:path w="2613660" h="3027045">
                  <a:moveTo>
                    <a:pt x="0" y="3026917"/>
                  </a:moveTo>
                  <a:lnTo>
                    <a:pt x="2613660" y="3026917"/>
                  </a:lnTo>
                  <a:lnTo>
                    <a:pt x="2613660" y="0"/>
                  </a:lnTo>
                  <a:lnTo>
                    <a:pt x="0" y="0"/>
                  </a:lnTo>
                  <a:lnTo>
                    <a:pt x="0" y="3026917"/>
                  </a:lnTo>
                  <a:close/>
                </a:path>
              </a:pathLst>
            </a:custGeom>
            <a:ln w="9524">
              <a:solidFill>
                <a:srgbClr val="4F81B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750163" y="3013405"/>
              <a:ext cx="2587879" cy="2704084"/>
            </a:xfrm>
            <a:prstGeom prst="rect">
              <a:avLst/>
            </a:prstGeom>
          </p:spPr>
        </p:pic>
      </p:grpSp>
      <p:sp>
        <p:nvSpPr>
          <p:cNvPr id="8" name="object 8"/>
          <p:cNvSpPr txBox="1"/>
          <p:nvPr/>
        </p:nvSpPr>
        <p:spPr>
          <a:xfrm>
            <a:off x="2281530" y="2811527"/>
            <a:ext cx="154305" cy="228909"/>
          </a:xfrm>
          <a:prstGeom prst="rect">
            <a:avLst/>
          </a:prstGeom>
        </p:spPr>
        <p:txBody>
          <a:bodyPr vert="horz" wrap="square" lIns="0" tIns="13335" rIns="0" bIns="0" rtlCol="0">
            <a:spAutoFit/>
          </a:bodyPr>
          <a:lstStyle/>
          <a:p>
            <a:pPr marL="12700">
              <a:spcBef>
                <a:spcPts val="105"/>
              </a:spcBef>
            </a:pPr>
            <a:r>
              <a:rPr sz="1400" b="1" dirty="0">
                <a:solidFill>
                  <a:srgbClr val="1B559C"/>
                </a:solidFill>
                <a:latin typeface="Arial"/>
                <a:cs typeface="Arial"/>
              </a:rPr>
              <a:t>A</a:t>
            </a:r>
            <a:endParaRPr sz="1400">
              <a:latin typeface="Arial"/>
              <a:cs typeface="Arial"/>
            </a:endParaRPr>
          </a:p>
        </p:txBody>
      </p:sp>
      <p:sp>
        <p:nvSpPr>
          <p:cNvPr id="9" name="object 9"/>
          <p:cNvSpPr txBox="1"/>
          <p:nvPr/>
        </p:nvSpPr>
        <p:spPr>
          <a:xfrm>
            <a:off x="2277791" y="3984285"/>
            <a:ext cx="123111" cy="619760"/>
          </a:xfrm>
          <a:prstGeom prst="rect">
            <a:avLst/>
          </a:prstGeom>
        </p:spPr>
        <p:txBody>
          <a:bodyPr vert="vert270" wrap="square" lIns="0" tIns="3175" rIns="0" bIns="0" rtlCol="0">
            <a:spAutoFit/>
          </a:bodyPr>
          <a:lstStyle/>
          <a:p>
            <a:pPr marL="12700">
              <a:spcBef>
                <a:spcPts val="25"/>
              </a:spcBef>
            </a:pPr>
            <a:r>
              <a:rPr sz="800" spc="-5" dirty="0">
                <a:latin typeface="Microsoft Sans Serif"/>
                <a:cs typeface="Microsoft Sans Serif"/>
              </a:rPr>
              <a:t>Curn</a:t>
            </a:r>
            <a:r>
              <a:rPr sz="800" spc="-25" dirty="0">
                <a:latin typeface="Microsoft Sans Serif"/>
                <a:cs typeface="Microsoft Sans Serif"/>
              </a:rPr>
              <a:t> </a:t>
            </a:r>
            <a:r>
              <a:rPr sz="800" spc="-5" dirty="0">
                <a:latin typeface="Microsoft Sans Serif"/>
                <a:cs typeface="Microsoft Sans Serif"/>
              </a:rPr>
              <a:t>survival</a:t>
            </a:r>
            <a:endParaRPr sz="800">
              <a:latin typeface="Microsoft Sans Serif"/>
              <a:cs typeface="Microsoft Sans Serif"/>
            </a:endParaRPr>
          </a:p>
        </p:txBody>
      </p:sp>
      <p:sp>
        <p:nvSpPr>
          <p:cNvPr id="10" name="object 10"/>
          <p:cNvSpPr txBox="1"/>
          <p:nvPr/>
        </p:nvSpPr>
        <p:spPr>
          <a:xfrm>
            <a:off x="3455924" y="5534355"/>
            <a:ext cx="358775" cy="136576"/>
          </a:xfrm>
          <a:prstGeom prst="rect">
            <a:avLst/>
          </a:prstGeom>
        </p:spPr>
        <p:txBody>
          <a:bodyPr vert="horz" wrap="square" lIns="0" tIns="13335" rIns="0" bIns="0" rtlCol="0">
            <a:spAutoFit/>
          </a:bodyPr>
          <a:lstStyle/>
          <a:p>
            <a:pPr marL="12700">
              <a:spcBef>
                <a:spcPts val="105"/>
              </a:spcBef>
            </a:pPr>
            <a:r>
              <a:rPr sz="800" spc="-10" dirty="0">
                <a:latin typeface="Microsoft Sans Serif"/>
                <a:cs typeface="Microsoft Sans Serif"/>
              </a:rPr>
              <a:t>M</a:t>
            </a:r>
            <a:r>
              <a:rPr sz="800" spc="-5" dirty="0">
                <a:latin typeface="Microsoft Sans Serif"/>
                <a:cs typeface="Microsoft Sans Serif"/>
              </a:rPr>
              <a:t>on</a:t>
            </a:r>
            <a:r>
              <a:rPr sz="800" dirty="0">
                <a:latin typeface="Microsoft Sans Serif"/>
                <a:cs typeface="Microsoft Sans Serif"/>
              </a:rPr>
              <a:t>t</a:t>
            </a:r>
            <a:r>
              <a:rPr sz="800" spc="-5" dirty="0">
                <a:latin typeface="Microsoft Sans Serif"/>
                <a:cs typeface="Microsoft Sans Serif"/>
              </a:rPr>
              <a:t>h</a:t>
            </a:r>
            <a:r>
              <a:rPr sz="800" dirty="0">
                <a:latin typeface="Microsoft Sans Serif"/>
                <a:cs typeface="Microsoft Sans Serif"/>
              </a:rPr>
              <a:t>s</a:t>
            </a:r>
            <a:endParaRPr sz="800">
              <a:latin typeface="Microsoft Sans Serif"/>
              <a:cs typeface="Microsoft Sans Serif"/>
            </a:endParaRPr>
          </a:p>
        </p:txBody>
      </p:sp>
      <p:sp>
        <p:nvSpPr>
          <p:cNvPr id="11" name="object 11"/>
          <p:cNvSpPr txBox="1"/>
          <p:nvPr/>
        </p:nvSpPr>
        <p:spPr>
          <a:xfrm>
            <a:off x="3072764" y="2914014"/>
            <a:ext cx="1198880" cy="136576"/>
          </a:xfrm>
          <a:prstGeom prst="rect">
            <a:avLst/>
          </a:prstGeom>
        </p:spPr>
        <p:txBody>
          <a:bodyPr vert="horz" wrap="square" lIns="0" tIns="13335" rIns="0" bIns="0" rtlCol="0">
            <a:spAutoFit/>
          </a:bodyPr>
          <a:lstStyle/>
          <a:p>
            <a:pPr marL="12700">
              <a:spcBef>
                <a:spcPts val="105"/>
              </a:spcBef>
            </a:pPr>
            <a:r>
              <a:rPr sz="800" dirty="0">
                <a:latin typeface="Microsoft Sans Serif"/>
                <a:cs typeface="Microsoft Sans Serif"/>
              </a:rPr>
              <a:t>Commencing</a:t>
            </a:r>
            <a:r>
              <a:rPr sz="800" spc="-45" dirty="0">
                <a:latin typeface="Microsoft Sans Serif"/>
                <a:cs typeface="Microsoft Sans Serif"/>
              </a:rPr>
              <a:t> </a:t>
            </a:r>
            <a:r>
              <a:rPr sz="800" spc="-5" dirty="0">
                <a:latin typeface="Microsoft Sans Serif"/>
                <a:cs typeface="Microsoft Sans Serif"/>
              </a:rPr>
              <a:t>1990</a:t>
            </a:r>
            <a:r>
              <a:rPr sz="800" spc="20" dirty="0">
                <a:latin typeface="Microsoft Sans Serif"/>
                <a:cs typeface="Microsoft Sans Serif"/>
              </a:rPr>
              <a:t> </a:t>
            </a:r>
            <a:r>
              <a:rPr sz="800" dirty="0">
                <a:latin typeface="Microsoft Sans Serif"/>
                <a:cs typeface="Microsoft Sans Serif"/>
              </a:rPr>
              <a:t>-</a:t>
            </a:r>
            <a:r>
              <a:rPr sz="800" spc="-5" dirty="0">
                <a:latin typeface="Microsoft Sans Serif"/>
                <a:cs typeface="Microsoft Sans Serif"/>
              </a:rPr>
              <a:t> 1997</a:t>
            </a:r>
            <a:endParaRPr sz="800">
              <a:latin typeface="Microsoft Sans Serif"/>
              <a:cs typeface="Microsoft Sans Serif"/>
            </a:endParaRPr>
          </a:p>
        </p:txBody>
      </p:sp>
      <p:grpSp>
        <p:nvGrpSpPr>
          <p:cNvPr id="12" name="object 12"/>
          <p:cNvGrpSpPr/>
          <p:nvPr/>
        </p:nvGrpSpPr>
        <p:grpSpPr>
          <a:xfrm>
            <a:off x="4935983" y="2777515"/>
            <a:ext cx="2719705" cy="3036570"/>
            <a:chOff x="3411982" y="2777515"/>
            <a:chExt cx="2719705" cy="3036570"/>
          </a:xfrm>
        </p:grpSpPr>
        <p:sp>
          <p:nvSpPr>
            <p:cNvPr id="13" name="object 13"/>
            <p:cNvSpPr/>
            <p:nvPr/>
          </p:nvSpPr>
          <p:spPr>
            <a:xfrm>
              <a:off x="3425698" y="2782277"/>
              <a:ext cx="2701290" cy="3027045"/>
            </a:xfrm>
            <a:custGeom>
              <a:avLst/>
              <a:gdLst/>
              <a:ahLst/>
              <a:cxnLst/>
              <a:rect l="l" t="t" r="r" b="b"/>
              <a:pathLst>
                <a:path w="2701290" h="3027045">
                  <a:moveTo>
                    <a:pt x="0" y="3026918"/>
                  </a:moveTo>
                  <a:lnTo>
                    <a:pt x="2701163" y="3026918"/>
                  </a:lnTo>
                  <a:lnTo>
                    <a:pt x="2701163" y="0"/>
                  </a:lnTo>
                  <a:lnTo>
                    <a:pt x="0" y="0"/>
                  </a:lnTo>
                  <a:lnTo>
                    <a:pt x="0" y="3026918"/>
                  </a:lnTo>
                  <a:close/>
                </a:path>
              </a:pathLst>
            </a:custGeom>
            <a:ln w="9525">
              <a:solidFill>
                <a:srgbClr val="4F81BC"/>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3411982" y="3011779"/>
              <a:ext cx="2674492" cy="2704083"/>
            </a:xfrm>
            <a:prstGeom prst="rect">
              <a:avLst/>
            </a:prstGeom>
          </p:spPr>
        </p:pic>
      </p:grpSp>
      <p:sp>
        <p:nvSpPr>
          <p:cNvPr id="15" name="object 15"/>
          <p:cNvSpPr txBox="1"/>
          <p:nvPr/>
        </p:nvSpPr>
        <p:spPr>
          <a:xfrm>
            <a:off x="5041647" y="2824353"/>
            <a:ext cx="141605" cy="228909"/>
          </a:xfrm>
          <a:prstGeom prst="rect">
            <a:avLst/>
          </a:prstGeom>
        </p:spPr>
        <p:txBody>
          <a:bodyPr vert="horz" wrap="square" lIns="0" tIns="13335" rIns="0" bIns="0" rtlCol="0">
            <a:spAutoFit/>
          </a:bodyPr>
          <a:lstStyle/>
          <a:p>
            <a:pPr>
              <a:spcBef>
                <a:spcPts val="105"/>
              </a:spcBef>
            </a:pPr>
            <a:r>
              <a:rPr sz="1400" b="1" dirty="0">
                <a:solidFill>
                  <a:srgbClr val="1B559C"/>
                </a:solidFill>
                <a:latin typeface="Arial"/>
                <a:cs typeface="Arial"/>
              </a:rPr>
              <a:t>B</a:t>
            </a:r>
            <a:endParaRPr sz="1400">
              <a:latin typeface="Arial"/>
              <a:cs typeface="Arial"/>
            </a:endParaRPr>
          </a:p>
        </p:txBody>
      </p:sp>
      <p:sp>
        <p:nvSpPr>
          <p:cNvPr id="16" name="object 16"/>
          <p:cNvSpPr txBox="1"/>
          <p:nvPr/>
        </p:nvSpPr>
        <p:spPr>
          <a:xfrm>
            <a:off x="5052081" y="3982380"/>
            <a:ext cx="123111" cy="619760"/>
          </a:xfrm>
          <a:prstGeom prst="rect">
            <a:avLst/>
          </a:prstGeom>
        </p:spPr>
        <p:txBody>
          <a:bodyPr vert="vert270" wrap="square" lIns="0" tIns="3175" rIns="0" bIns="0" rtlCol="0">
            <a:spAutoFit/>
          </a:bodyPr>
          <a:lstStyle/>
          <a:p>
            <a:pPr marL="12700">
              <a:spcBef>
                <a:spcPts val="25"/>
              </a:spcBef>
            </a:pPr>
            <a:r>
              <a:rPr sz="800" spc="-5" dirty="0">
                <a:latin typeface="Microsoft Sans Serif"/>
                <a:cs typeface="Microsoft Sans Serif"/>
              </a:rPr>
              <a:t>Curn</a:t>
            </a:r>
            <a:r>
              <a:rPr sz="800" spc="-25" dirty="0">
                <a:latin typeface="Microsoft Sans Serif"/>
                <a:cs typeface="Microsoft Sans Serif"/>
              </a:rPr>
              <a:t> </a:t>
            </a:r>
            <a:r>
              <a:rPr sz="800" spc="-5" dirty="0">
                <a:latin typeface="Microsoft Sans Serif"/>
                <a:cs typeface="Microsoft Sans Serif"/>
              </a:rPr>
              <a:t>survival</a:t>
            </a:r>
            <a:endParaRPr sz="800">
              <a:latin typeface="Microsoft Sans Serif"/>
              <a:cs typeface="Microsoft Sans Serif"/>
            </a:endParaRPr>
          </a:p>
        </p:txBody>
      </p:sp>
      <p:sp>
        <p:nvSpPr>
          <p:cNvPr id="17" name="object 17"/>
          <p:cNvSpPr txBox="1"/>
          <p:nvPr/>
        </p:nvSpPr>
        <p:spPr>
          <a:xfrm>
            <a:off x="6285611" y="5532832"/>
            <a:ext cx="346075" cy="135935"/>
          </a:xfrm>
          <a:prstGeom prst="rect">
            <a:avLst/>
          </a:prstGeom>
        </p:spPr>
        <p:txBody>
          <a:bodyPr vert="horz" wrap="square" lIns="0" tIns="12700" rIns="0" bIns="0" rtlCol="0">
            <a:spAutoFit/>
          </a:bodyPr>
          <a:lstStyle/>
          <a:p>
            <a:pPr>
              <a:spcBef>
                <a:spcPts val="100"/>
              </a:spcBef>
            </a:pPr>
            <a:r>
              <a:rPr sz="800" spc="-10" dirty="0">
                <a:latin typeface="Microsoft Sans Serif"/>
                <a:cs typeface="Microsoft Sans Serif"/>
              </a:rPr>
              <a:t>M</a:t>
            </a:r>
            <a:r>
              <a:rPr sz="800" spc="-5" dirty="0">
                <a:latin typeface="Microsoft Sans Serif"/>
                <a:cs typeface="Microsoft Sans Serif"/>
              </a:rPr>
              <a:t>on</a:t>
            </a:r>
            <a:r>
              <a:rPr sz="800" dirty="0">
                <a:latin typeface="Microsoft Sans Serif"/>
                <a:cs typeface="Microsoft Sans Serif"/>
              </a:rPr>
              <a:t>t</a:t>
            </a:r>
            <a:r>
              <a:rPr sz="800" spc="-5" dirty="0">
                <a:latin typeface="Microsoft Sans Serif"/>
                <a:cs typeface="Microsoft Sans Serif"/>
              </a:rPr>
              <a:t>h</a:t>
            </a:r>
            <a:r>
              <a:rPr sz="800" dirty="0">
                <a:latin typeface="Microsoft Sans Serif"/>
                <a:cs typeface="Microsoft Sans Serif"/>
              </a:rPr>
              <a:t>s</a:t>
            </a:r>
            <a:endParaRPr sz="800">
              <a:latin typeface="Microsoft Sans Serif"/>
              <a:cs typeface="Microsoft Sans Serif"/>
            </a:endParaRPr>
          </a:p>
        </p:txBody>
      </p:sp>
      <p:sp>
        <p:nvSpPr>
          <p:cNvPr id="18" name="object 18"/>
          <p:cNvSpPr txBox="1"/>
          <p:nvPr/>
        </p:nvSpPr>
        <p:spPr>
          <a:xfrm>
            <a:off x="5903087" y="2912491"/>
            <a:ext cx="1186815" cy="136576"/>
          </a:xfrm>
          <a:prstGeom prst="rect">
            <a:avLst/>
          </a:prstGeom>
        </p:spPr>
        <p:txBody>
          <a:bodyPr vert="horz" wrap="square" lIns="0" tIns="13335" rIns="0" bIns="0" rtlCol="0">
            <a:spAutoFit/>
          </a:bodyPr>
          <a:lstStyle/>
          <a:p>
            <a:pPr>
              <a:spcBef>
                <a:spcPts val="105"/>
              </a:spcBef>
            </a:pPr>
            <a:r>
              <a:rPr sz="800" dirty="0">
                <a:latin typeface="Microsoft Sans Serif"/>
                <a:cs typeface="Microsoft Sans Serif"/>
              </a:rPr>
              <a:t>Commencing</a:t>
            </a:r>
            <a:r>
              <a:rPr sz="800" spc="-45" dirty="0">
                <a:latin typeface="Microsoft Sans Serif"/>
                <a:cs typeface="Microsoft Sans Serif"/>
              </a:rPr>
              <a:t> </a:t>
            </a:r>
            <a:r>
              <a:rPr sz="800" spc="-5" dirty="0">
                <a:latin typeface="Microsoft Sans Serif"/>
                <a:cs typeface="Microsoft Sans Serif"/>
              </a:rPr>
              <a:t>1998</a:t>
            </a:r>
            <a:r>
              <a:rPr sz="800" spc="20" dirty="0">
                <a:latin typeface="Microsoft Sans Serif"/>
                <a:cs typeface="Microsoft Sans Serif"/>
              </a:rPr>
              <a:t> </a:t>
            </a:r>
            <a:r>
              <a:rPr sz="800" dirty="0">
                <a:latin typeface="Microsoft Sans Serif"/>
                <a:cs typeface="Microsoft Sans Serif"/>
              </a:rPr>
              <a:t>-</a:t>
            </a:r>
            <a:r>
              <a:rPr sz="800" spc="-5" dirty="0">
                <a:latin typeface="Microsoft Sans Serif"/>
                <a:cs typeface="Microsoft Sans Serif"/>
              </a:rPr>
              <a:t> 2005</a:t>
            </a:r>
            <a:endParaRPr sz="800">
              <a:latin typeface="Microsoft Sans Serif"/>
              <a:cs typeface="Microsoft Sans Serif"/>
            </a:endParaRPr>
          </a:p>
        </p:txBody>
      </p:sp>
      <p:sp>
        <p:nvSpPr>
          <p:cNvPr id="36" name="object 36"/>
          <p:cNvSpPr txBox="1"/>
          <p:nvPr/>
        </p:nvSpPr>
        <p:spPr>
          <a:xfrm>
            <a:off x="7948677" y="3722371"/>
            <a:ext cx="629285" cy="759375"/>
          </a:xfrm>
          <a:prstGeom prst="rect">
            <a:avLst/>
          </a:prstGeom>
        </p:spPr>
        <p:txBody>
          <a:bodyPr vert="horz" wrap="square" lIns="0" tIns="12700" rIns="0" bIns="0" rtlCol="0">
            <a:spAutoFit/>
          </a:bodyPr>
          <a:lstStyle/>
          <a:p>
            <a:pPr marL="12700">
              <a:spcBef>
                <a:spcPts val="100"/>
              </a:spcBef>
            </a:pPr>
            <a:r>
              <a:rPr sz="800" spc="-5" dirty="0">
                <a:solidFill>
                  <a:srgbClr val="0051F1"/>
                </a:solidFill>
                <a:latin typeface="Microsoft Sans Serif"/>
                <a:cs typeface="Microsoft Sans Serif"/>
              </a:rPr>
              <a:t>Low</a:t>
            </a:r>
            <a:endParaRPr sz="800">
              <a:latin typeface="Microsoft Sans Serif"/>
              <a:cs typeface="Microsoft Sans Serif"/>
            </a:endParaRPr>
          </a:p>
          <a:p>
            <a:pPr marL="12700">
              <a:spcBef>
                <a:spcPts val="705"/>
              </a:spcBef>
            </a:pPr>
            <a:r>
              <a:rPr sz="800" spc="-5" dirty="0">
                <a:solidFill>
                  <a:srgbClr val="0051F1"/>
                </a:solidFill>
                <a:latin typeface="Microsoft Sans Serif"/>
                <a:cs typeface="Microsoft Sans Serif"/>
              </a:rPr>
              <a:t>Low</a:t>
            </a:r>
            <a:r>
              <a:rPr sz="800" spc="-15" dirty="0">
                <a:solidFill>
                  <a:srgbClr val="0051F1"/>
                </a:solidFill>
                <a:latin typeface="Microsoft Sans Serif"/>
                <a:cs typeface="Microsoft Sans Serif"/>
              </a:rPr>
              <a:t> </a:t>
            </a:r>
            <a:r>
              <a:rPr sz="800" spc="-5" dirty="0">
                <a:solidFill>
                  <a:srgbClr val="0051F1"/>
                </a:solidFill>
                <a:latin typeface="Microsoft Sans Serif"/>
                <a:cs typeface="Microsoft Sans Serif"/>
              </a:rPr>
              <a:t>average</a:t>
            </a:r>
            <a:endParaRPr sz="800">
              <a:latin typeface="Microsoft Sans Serif"/>
              <a:cs typeface="Microsoft Sans Serif"/>
            </a:endParaRPr>
          </a:p>
          <a:p>
            <a:pPr marL="12700" marR="5080">
              <a:lnSpc>
                <a:spcPct val="173500"/>
              </a:lnSpc>
              <a:spcBef>
                <a:spcPts val="70"/>
              </a:spcBef>
            </a:pPr>
            <a:r>
              <a:rPr sz="800" spc="-5" dirty="0">
                <a:solidFill>
                  <a:srgbClr val="0051F1"/>
                </a:solidFill>
                <a:latin typeface="Microsoft Sans Serif"/>
                <a:cs typeface="Microsoft Sans Serif"/>
              </a:rPr>
              <a:t>H</a:t>
            </a:r>
            <a:r>
              <a:rPr sz="800" dirty="0">
                <a:solidFill>
                  <a:srgbClr val="0051F1"/>
                </a:solidFill>
                <a:latin typeface="Microsoft Sans Serif"/>
                <a:cs typeface="Microsoft Sans Serif"/>
              </a:rPr>
              <a:t>igh</a:t>
            </a:r>
            <a:r>
              <a:rPr sz="800" spc="10" dirty="0">
                <a:solidFill>
                  <a:srgbClr val="0051F1"/>
                </a:solidFill>
                <a:latin typeface="Microsoft Sans Serif"/>
                <a:cs typeface="Microsoft Sans Serif"/>
              </a:rPr>
              <a:t> </a:t>
            </a:r>
            <a:r>
              <a:rPr sz="800" spc="-5" dirty="0">
                <a:solidFill>
                  <a:srgbClr val="0051F1"/>
                </a:solidFill>
                <a:latin typeface="Microsoft Sans Serif"/>
                <a:cs typeface="Microsoft Sans Serif"/>
              </a:rPr>
              <a:t>a</a:t>
            </a:r>
            <a:r>
              <a:rPr sz="800" spc="-10" dirty="0">
                <a:solidFill>
                  <a:srgbClr val="0051F1"/>
                </a:solidFill>
                <a:latin typeface="Microsoft Sans Serif"/>
                <a:cs typeface="Microsoft Sans Serif"/>
              </a:rPr>
              <a:t>v</a:t>
            </a:r>
            <a:r>
              <a:rPr sz="800" spc="-5" dirty="0">
                <a:solidFill>
                  <a:srgbClr val="0051F1"/>
                </a:solidFill>
                <a:latin typeface="Microsoft Sans Serif"/>
                <a:cs typeface="Microsoft Sans Serif"/>
              </a:rPr>
              <a:t>erag</a:t>
            </a:r>
            <a:r>
              <a:rPr sz="800" dirty="0">
                <a:solidFill>
                  <a:srgbClr val="0051F1"/>
                </a:solidFill>
                <a:latin typeface="Microsoft Sans Serif"/>
                <a:cs typeface="Microsoft Sans Serif"/>
              </a:rPr>
              <a:t>e  </a:t>
            </a:r>
            <a:r>
              <a:rPr sz="800" spc="-5" dirty="0">
                <a:solidFill>
                  <a:srgbClr val="0051F1"/>
                </a:solidFill>
                <a:latin typeface="Microsoft Sans Serif"/>
                <a:cs typeface="Microsoft Sans Serif"/>
              </a:rPr>
              <a:t>High</a:t>
            </a:r>
            <a:endParaRPr sz="800">
              <a:latin typeface="Microsoft Sans Serif"/>
              <a:cs typeface="Microsoft Sans Serif"/>
            </a:endParaRPr>
          </a:p>
        </p:txBody>
      </p:sp>
      <p:sp>
        <p:nvSpPr>
          <p:cNvPr id="37" name="object 37"/>
          <p:cNvSpPr/>
          <p:nvPr/>
        </p:nvSpPr>
        <p:spPr>
          <a:xfrm>
            <a:off x="7805292" y="3758819"/>
            <a:ext cx="114300" cy="152400"/>
          </a:xfrm>
          <a:custGeom>
            <a:avLst/>
            <a:gdLst/>
            <a:ahLst/>
            <a:cxnLst/>
            <a:rect l="l" t="t" r="r" b="b"/>
            <a:pathLst>
              <a:path w="114300" h="152400">
                <a:moveTo>
                  <a:pt x="114300" y="0"/>
                </a:moveTo>
                <a:lnTo>
                  <a:pt x="0" y="0"/>
                </a:lnTo>
                <a:lnTo>
                  <a:pt x="0" y="152399"/>
                </a:lnTo>
                <a:lnTo>
                  <a:pt x="114300" y="152399"/>
                </a:lnTo>
                <a:lnTo>
                  <a:pt x="114300" y="0"/>
                </a:lnTo>
                <a:close/>
              </a:path>
            </a:pathLst>
          </a:custGeom>
          <a:solidFill>
            <a:srgbClr val="37B0E8"/>
          </a:solidFill>
        </p:spPr>
        <p:txBody>
          <a:bodyPr wrap="square" lIns="0" tIns="0" rIns="0" bIns="0" rtlCol="0"/>
          <a:lstStyle/>
          <a:p>
            <a:endParaRPr/>
          </a:p>
        </p:txBody>
      </p:sp>
      <p:sp>
        <p:nvSpPr>
          <p:cNvPr id="38" name="object 38"/>
          <p:cNvSpPr/>
          <p:nvPr/>
        </p:nvSpPr>
        <p:spPr>
          <a:xfrm>
            <a:off x="7805292" y="3970401"/>
            <a:ext cx="114300" cy="152400"/>
          </a:xfrm>
          <a:custGeom>
            <a:avLst/>
            <a:gdLst/>
            <a:ahLst/>
            <a:cxnLst/>
            <a:rect l="l" t="t" r="r" b="b"/>
            <a:pathLst>
              <a:path w="114300" h="152400">
                <a:moveTo>
                  <a:pt x="114300" y="0"/>
                </a:moveTo>
                <a:lnTo>
                  <a:pt x="0" y="0"/>
                </a:lnTo>
                <a:lnTo>
                  <a:pt x="0" y="152400"/>
                </a:lnTo>
                <a:lnTo>
                  <a:pt x="114300" y="152400"/>
                </a:lnTo>
                <a:lnTo>
                  <a:pt x="114300" y="0"/>
                </a:lnTo>
                <a:close/>
              </a:path>
            </a:pathLst>
          </a:custGeom>
          <a:solidFill>
            <a:srgbClr val="17A652"/>
          </a:solidFill>
        </p:spPr>
        <p:txBody>
          <a:bodyPr wrap="square" lIns="0" tIns="0" rIns="0" bIns="0" rtlCol="0"/>
          <a:lstStyle/>
          <a:p>
            <a:endParaRPr/>
          </a:p>
        </p:txBody>
      </p:sp>
      <p:sp>
        <p:nvSpPr>
          <p:cNvPr id="39" name="object 39"/>
          <p:cNvSpPr/>
          <p:nvPr/>
        </p:nvSpPr>
        <p:spPr>
          <a:xfrm>
            <a:off x="7805292" y="4190238"/>
            <a:ext cx="114300" cy="152400"/>
          </a:xfrm>
          <a:custGeom>
            <a:avLst/>
            <a:gdLst/>
            <a:ahLst/>
            <a:cxnLst/>
            <a:rect l="l" t="t" r="r" b="b"/>
            <a:pathLst>
              <a:path w="114300" h="152400">
                <a:moveTo>
                  <a:pt x="114300" y="0"/>
                </a:moveTo>
                <a:lnTo>
                  <a:pt x="0" y="0"/>
                </a:lnTo>
                <a:lnTo>
                  <a:pt x="0" y="152400"/>
                </a:lnTo>
                <a:lnTo>
                  <a:pt x="114300" y="152400"/>
                </a:lnTo>
                <a:lnTo>
                  <a:pt x="114300" y="0"/>
                </a:lnTo>
                <a:close/>
              </a:path>
            </a:pathLst>
          </a:custGeom>
          <a:solidFill>
            <a:srgbClr val="FCB750"/>
          </a:solidFill>
        </p:spPr>
        <p:txBody>
          <a:bodyPr wrap="square" lIns="0" tIns="0" rIns="0" bIns="0" rtlCol="0"/>
          <a:lstStyle/>
          <a:p>
            <a:endParaRPr/>
          </a:p>
        </p:txBody>
      </p:sp>
      <p:sp>
        <p:nvSpPr>
          <p:cNvPr id="40" name="object 40"/>
          <p:cNvSpPr/>
          <p:nvPr/>
        </p:nvSpPr>
        <p:spPr>
          <a:xfrm>
            <a:off x="7805292" y="4401946"/>
            <a:ext cx="114300" cy="152400"/>
          </a:xfrm>
          <a:custGeom>
            <a:avLst/>
            <a:gdLst/>
            <a:ahLst/>
            <a:cxnLst/>
            <a:rect l="l" t="t" r="r" b="b"/>
            <a:pathLst>
              <a:path w="114300" h="152400">
                <a:moveTo>
                  <a:pt x="114300" y="0"/>
                </a:moveTo>
                <a:lnTo>
                  <a:pt x="0" y="0"/>
                </a:lnTo>
                <a:lnTo>
                  <a:pt x="0" y="152400"/>
                </a:lnTo>
                <a:lnTo>
                  <a:pt x="114300" y="152400"/>
                </a:lnTo>
                <a:lnTo>
                  <a:pt x="114300" y="0"/>
                </a:lnTo>
                <a:close/>
              </a:path>
            </a:pathLst>
          </a:custGeom>
          <a:solidFill>
            <a:srgbClr val="C21F34"/>
          </a:solidFill>
        </p:spPr>
        <p:txBody>
          <a:bodyPr wrap="square" lIns="0" tIns="0" rIns="0" bIns="0" rtlCol="0"/>
          <a:lstStyle/>
          <a:p>
            <a:endParaRPr/>
          </a:p>
        </p:txBody>
      </p:sp>
      <p:sp>
        <p:nvSpPr>
          <p:cNvPr id="45" name="object 45"/>
          <p:cNvSpPr txBox="1"/>
          <p:nvPr/>
        </p:nvSpPr>
        <p:spPr>
          <a:xfrm>
            <a:off x="2281529" y="2309597"/>
            <a:ext cx="2360930" cy="414601"/>
          </a:xfrm>
          <a:prstGeom prst="rect">
            <a:avLst/>
          </a:prstGeom>
        </p:spPr>
        <p:txBody>
          <a:bodyPr vert="horz" wrap="square" lIns="0" tIns="12065" rIns="0" bIns="0" rtlCol="0">
            <a:spAutoFit/>
          </a:bodyPr>
          <a:lstStyle/>
          <a:p>
            <a:pPr marL="12700" marR="5080">
              <a:lnSpc>
                <a:spcPct val="125499"/>
              </a:lnSpc>
              <a:spcBef>
                <a:spcPts val="95"/>
              </a:spcBef>
            </a:pPr>
            <a:r>
              <a:rPr sz="1100" b="1" dirty="0">
                <a:solidFill>
                  <a:srgbClr val="181818"/>
                </a:solidFill>
                <a:latin typeface="Arial"/>
                <a:cs typeface="Arial"/>
              </a:rPr>
              <a:t>Before</a:t>
            </a:r>
            <a:r>
              <a:rPr sz="1100" b="1" spc="-25" dirty="0">
                <a:solidFill>
                  <a:srgbClr val="181818"/>
                </a:solidFill>
                <a:latin typeface="Arial"/>
                <a:cs typeface="Arial"/>
              </a:rPr>
              <a:t> </a:t>
            </a:r>
            <a:r>
              <a:rPr sz="1100" b="1" dirty="0">
                <a:solidFill>
                  <a:srgbClr val="181818"/>
                </a:solidFill>
                <a:latin typeface="Arial"/>
                <a:cs typeface="Arial"/>
              </a:rPr>
              <a:t>the</a:t>
            </a:r>
            <a:r>
              <a:rPr sz="1100" b="1" spc="-40" dirty="0">
                <a:solidFill>
                  <a:srgbClr val="181818"/>
                </a:solidFill>
                <a:latin typeface="Arial"/>
                <a:cs typeface="Arial"/>
              </a:rPr>
              <a:t> </a:t>
            </a:r>
            <a:r>
              <a:rPr sz="1100" b="1" dirty="0">
                <a:solidFill>
                  <a:srgbClr val="181818"/>
                </a:solidFill>
                <a:latin typeface="Arial"/>
                <a:cs typeface="Arial"/>
              </a:rPr>
              <a:t>introduction</a:t>
            </a:r>
            <a:r>
              <a:rPr sz="1100" b="1" spc="-50" dirty="0">
                <a:solidFill>
                  <a:srgbClr val="181818"/>
                </a:solidFill>
                <a:latin typeface="Arial"/>
                <a:cs typeface="Arial"/>
              </a:rPr>
              <a:t> </a:t>
            </a:r>
            <a:r>
              <a:rPr sz="1100" b="1" dirty="0">
                <a:solidFill>
                  <a:srgbClr val="181818"/>
                </a:solidFill>
                <a:latin typeface="Arial"/>
                <a:cs typeface="Arial"/>
              </a:rPr>
              <a:t>of</a:t>
            </a:r>
            <a:r>
              <a:rPr sz="1100" b="1" spc="-25" dirty="0">
                <a:solidFill>
                  <a:srgbClr val="181818"/>
                </a:solidFill>
                <a:latin typeface="Arial"/>
                <a:cs typeface="Arial"/>
              </a:rPr>
              <a:t> </a:t>
            </a:r>
            <a:r>
              <a:rPr sz="1100" b="1" spc="-15" dirty="0">
                <a:solidFill>
                  <a:srgbClr val="181818"/>
                </a:solidFill>
                <a:latin typeface="Arial"/>
                <a:cs typeface="Arial"/>
              </a:rPr>
              <a:t>APD</a:t>
            </a:r>
            <a:r>
              <a:rPr sz="1100" b="1" spc="30" dirty="0">
                <a:solidFill>
                  <a:srgbClr val="181818"/>
                </a:solidFill>
                <a:latin typeface="Arial"/>
                <a:cs typeface="Arial"/>
              </a:rPr>
              <a:t> </a:t>
            </a:r>
            <a:r>
              <a:rPr sz="1100" b="1" dirty="0">
                <a:solidFill>
                  <a:srgbClr val="181818"/>
                </a:solidFill>
                <a:latin typeface="Arial"/>
                <a:cs typeface="Arial"/>
              </a:rPr>
              <a:t>and </a:t>
            </a:r>
            <a:r>
              <a:rPr sz="1100" b="1" spc="-290" dirty="0">
                <a:solidFill>
                  <a:srgbClr val="181818"/>
                </a:solidFill>
                <a:latin typeface="Arial"/>
                <a:cs typeface="Arial"/>
              </a:rPr>
              <a:t> </a:t>
            </a:r>
            <a:r>
              <a:rPr sz="1100" b="1" dirty="0">
                <a:solidFill>
                  <a:srgbClr val="181818"/>
                </a:solidFill>
                <a:latin typeface="Arial"/>
                <a:cs typeface="Arial"/>
              </a:rPr>
              <a:t>Icodextrin</a:t>
            </a:r>
            <a:endParaRPr sz="1100">
              <a:latin typeface="Arial"/>
              <a:cs typeface="Arial"/>
            </a:endParaRPr>
          </a:p>
        </p:txBody>
      </p:sp>
      <p:sp>
        <p:nvSpPr>
          <p:cNvPr id="46" name="object 46"/>
          <p:cNvSpPr txBox="1"/>
          <p:nvPr/>
        </p:nvSpPr>
        <p:spPr>
          <a:xfrm>
            <a:off x="5043933" y="2288895"/>
            <a:ext cx="2243455" cy="414601"/>
          </a:xfrm>
          <a:prstGeom prst="rect">
            <a:avLst/>
          </a:prstGeom>
        </p:spPr>
        <p:txBody>
          <a:bodyPr vert="horz" wrap="square" lIns="0" tIns="12065" rIns="0" bIns="0" rtlCol="0">
            <a:spAutoFit/>
          </a:bodyPr>
          <a:lstStyle/>
          <a:p>
            <a:pPr marL="12700" marR="5080">
              <a:lnSpc>
                <a:spcPct val="125499"/>
              </a:lnSpc>
              <a:spcBef>
                <a:spcPts val="95"/>
              </a:spcBef>
            </a:pPr>
            <a:r>
              <a:rPr sz="1100" b="1" spc="-10" dirty="0">
                <a:solidFill>
                  <a:srgbClr val="181818"/>
                </a:solidFill>
                <a:latin typeface="Arial"/>
                <a:cs typeface="Arial"/>
              </a:rPr>
              <a:t>After </a:t>
            </a:r>
            <a:r>
              <a:rPr sz="1100" b="1" dirty="0">
                <a:solidFill>
                  <a:srgbClr val="181818"/>
                </a:solidFill>
                <a:latin typeface="Arial"/>
                <a:cs typeface="Arial"/>
              </a:rPr>
              <a:t>the introduction of </a:t>
            </a:r>
            <a:r>
              <a:rPr sz="1100" b="1" spc="-15" dirty="0">
                <a:solidFill>
                  <a:srgbClr val="181818"/>
                </a:solidFill>
                <a:latin typeface="Arial"/>
                <a:cs typeface="Arial"/>
              </a:rPr>
              <a:t>APD </a:t>
            </a:r>
            <a:r>
              <a:rPr sz="1100" b="1" dirty="0">
                <a:solidFill>
                  <a:srgbClr val="181818"/>
                </a:solidFill>
                <a:latin typeface="Arial"/>
                <a:cs typeface="Arial"/>
              </a:rPr>
              <a:t>and </a:t>
            </a:r>
            <a:r>
              <a:rPr sz="1100" b="1" spc="-295" dirty="0">
                <a:solidFill>
                  <a:srgbClr val="181818"/>
                </a:solidFill>
                <a:latin typeface="Arial"/>
                <a:cs typeface="Arial"/>
              </a:rPr>
              <a:t> </a:t>
            </a:r>
            <a:r>
              <a:rPr sz="1100" b="1" dirty="0">
                <a:solidFill>
                  <a:srgbClr val="181818"/>
                </a:solidFill>
                <a:latin typeface="Arial"/>
                <a:cs typeface="Arial"/>
              </a:rPr>
              <a:t>Icodextrin</a:t>
            </a:r>
            <a:endParaRPr sz="1100">
              <a:latin typeface="Arial"/>
              <a:cs typeface="Arial"/>
            </a:endParaRPr>
          </a:p>
        </p:txBody>
      </p:sp>
      <p:sp>
        <p:nvSpPr>
          <p:cNvPr id="47" name="object 47"/>
          <p:cNvSpPr txBox="1"/>
          <p:nvPr/>
        </p:nvSpPr>
        <p:spPr>
          <a:xfrm>
            <a:off x="1988313" y="1208023"/>
            <a:ext cx="4050029" cy="197490"/>
          </a:xfrm>
          <a:prstGeom prst="rect">
            <a:avLst/>
          </a:prstGeom>
        </p:spPr>
        <p:txBody>
          <a:bodyPr vert="horz" wrap="square" lIns="0" tIns="12700" rIns="0" bIns="0" rtlCol="0">
            <a:spAutoFit/>
          </a:bodyPr>
          <a:lstStyle/>
          <a:p>
            <a:pPr marL="12700">
              <a:spcBef>
                <a:spcPts val="100"/>
              </a:spcBef>
            </a:pPr>
            <a:r>
              <a:rPr sz="1200" b="1" spc="-5" dirty="0">
                <a:solidFill>
                  <a:srgbClr val="1B559C"/>
                </a:solidFill>
                <a:latin typeface="Arial"/>
                <a:cs typeface="Arial"/>
              </a:rPr>
              <a:t>The</a:t>
            </a:r>
            <a:r>
              <a:rPr sz="1200" b="1" spc="5" dirty="0">
                <a:solidFill>
                  <a:srgbClr val="1B559C"/>
                </a:solidFill>
                <a:latin typeface="Arial"/>
                <a:cs typeface="Arial"/>
              </a:rPr>
              <a:t> </a:t>
            </a:r>
            <a:r>
              <a:rPr sz="1200" b="1" spc="-5" dirty="0">
                <a:solidFill>
                  <a:srgbClr val="1B559C"/>
                </a:solidFill>
                <a:latin typeface="Arial"/>
                <a:cs typeface="Arial"/>
              </a:rPr>
              <a:t>result </a:t>
            </a:r>
            <a:r>
              <a:rPr sz="1200" b="1" dirty="0">
                <a:solidFill>
                  <a:srgbClr val="1B559C"/>
                </a:solidFill>
                <a:latin typeface="Arial"/>
                <a:cs typeface="Arial"/>
              </a:rPr>
              <a:t>of</a:t>
            </a:r>
            <a:r>
              <a:rPr sz="1200" b="1" spc="15" dirty="0">
                <a:solidFill>
                  <a:srgbClr val="1B559C"/>
                </a:solidFill>
                <a:latin typeface="Arial"/>
                <a:cs typeface="Arial"/>
              </a:rPr>
              <a:t> </a:t>
            </a:r>
            <a:r>
              <a:rPr sz="1200" b="1" spc="-5" dirty="0">
                <a:solidFill>
                  <a:srgbClr val="1B559C"/>
                </a:solidFill>
                <a:latin typeface="Arial"/>
                <a:cs typeface="Arial"/>
              </a:rPr>
              <a:t>focusing</a:t>
            </a:r>
            <a:r>
              <a:rPr sz="1200" b="1" spc="20" dirty="0">
                <a:solidFill>
                  <a:srgbClr val="1B559C"/>
                </a:solidFill>
                <a:latin typeface="Arial"/>
                <a:cs typeface="Arial"/>
              </a:rPr>
              <a:t> </a:t>
            </a:r>
            <a:r>
              <a:rPr sz="1200" b="1" dirty="0">
                <a:solidFill>
                  <a:srgbClr val="1B559C"/>
                </a:solidFill>
                <a:latin typeface="Arial"/>
                <a:cs typeface="Arial"/>
              </a:rPr>
              <a:t>on</a:t>
            </a:r>
            <a:r>
              <a:rPr sz="1200" b="1" spc="20" dirty="0">
                <a:solidFill>
                  <a:srgbClr val="1B559C"/>
                </a:solidFill>
                <a:latin typeface="Arial"/>
                <a:cs typeface="Arial"/>
              </a:rPr>
              <a:t> </a:t>
            </a:r>
            <a:r>
              <a:rPr sz="1200" b="1" spc="-5" dirty="0">
                <a:solidFill>
                  <a:srgbClr val="1B559C"/>
                </a:solidFill>
                <a:latin typeface="Arial"/>
                <a:cs typeface="Arial"/>
              </a:rPr>
              <a:t>all</a:t>
            </a:r>
            <a:r>
              <a:rPr sz="1200" b="1" spc="10" dirty="0">
                <a:solidFill>
                  <a:srgbClr val="1B559C"/>
                </a:solidFill>
                <a:latin typeface="Arial"/>
                <a:cs typeface="Arial"/>
              </a:rPr>
              <a:t> </a:t>
            </a:r>
            <a:r>
              <a:rPr sz="1200" b="1" spc="-5" dirty="0">
                <a:solidFill>
                  <a:srgbClr val="1B559C"/>
                </a:solidFill>
                <a:latin typeface="Arial"/>
                <a:cs typeface="Arial"/>
              </a:rPr>
              <a:t>parameters</a:t>
            </a:r>
            <a:r>
              <a:rPr sz="1200" b="1" spc="-30" dirty="0">
                <a:solidFill>
                  <a:srgbClr val="1B559C"/>
                </a:solidFill>
                <a:latin typeface="Arial"/>
                <a:cs typeface="Arial"/>
              </a:rPr>
              <a:t> </a:t>
            </a:r>
            <a:r>
              <a:rPr sz="1200" b="1" spc="-5" dirty="0">
                <a:solidFill>
                  <a:srgbClr val="1B559C"/>
                </a:solidFill>
                <a:latin typeface="Arial"/>
                <a:cs typeface="Arial"/>
              </a:rPr>
              <a:t>for</a:t>
            </a:r>
            <a:r>
              <a:rPr sz="1200" b="1" spc="20" dirty="0">
                <a:solidFill>
                  <a:srgbClr val="1B559C"/>
                </a:solidFill>
                <a:latin typeface="Arial"/>
                <a:cs typeface="Arial"/>
              </a:rPr>
              <a:t> </a:t>
            </a:r>
            <a:r>
              <a:rPr sz="1200" b="1" spc="-5" dirty="0">
                <a:solidFill>
                  <a:srgbClr val="1B559C"/>
                </a:solidFill>
                <a:latin typeface="Arial"/>
                <a:cs typeface="Arial"/>
              </a:rPr>
              <a:t>all</a:t>
            </a:r>
            <a:r>
              <a:rPr sz="1200" b="1" dirty="0">
                <a:solidFill>
                  <a:srgbClr val="1B559C"/>
                </a:solidFill>
                <a:latin typeface="Arial"/>
                <a:cs typeface="Arial"/>
              </a:rPr>
              <a:t> </a:t>
            </a:r>
            <a:r>
              <a:rPr sz="1200" b="1" spc="-5" dirty="0">
                <a:solidFill>
                  <a:srgbClr val="1B559C"/>
                </a:solidFill>
                <a:latin typeface="Arial"/>
                <a:cs typeface="Arial"/>
              </a:rPr>
              <a:t>patients.</a:t>
            </a:r>
            <a:endParaRPr sz="1200">
              <a:latin typeface="Arial"/>
              <a:cs typeface="Arial"/>
            </a:endParaRPr>
          </a:p>
        </p:txBody>
      </p:sp>
      <p:pic>
        <p:nvPicPr>
          <p:cNvPr id="27" name="Picture 2" descr="K:\# ŠKOLA FAKS POSO\#FAKS\NEFROLOGIJA\1. BCM PD\3. Poster ISPD\medri_logooo.jpg">
            <a:extLst>
              <a:ext uri="{FF2B5EF4-FFF2-40B4-BE49-F238E27FC236}">
                <a16:creationId xmlns:a16="http://schemas.microsoft.com/office/drawing/2014/main" id="{B354BCFC-942C-4966-828A-B43DBF8BB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1482" y="6327775"/>
            <a:ext cx="1011237"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9983" y="895688"/>
            <a:ext cx="10862121" cy="320601"/>
          </a:xfrm>
          <a:prstGeom prst="rect">
            <a:avLst/>
          </a:prstGeom>
        </p:spPr>
        <p:txBody>
          <a:bodyPr vert="horz" wrap="square" lIns="0" tIns="12700" rIns="0" bIns="0" rtlCol="0" anchor="b">
            <a:spAutoFit/>
          </a:bodyPr>
          <a:lstStyle/>
          <a:p>
            <a:pPr marL="12700" marR="5080">
              <a:spcBef>
                <a:spcPts val="100"/>
              </a:spcBef>
            </a:pPr>
            <a:r>
              <a:rPr lang="en-US" sz="2000" b="1"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Comparison</a:t>
            </a:r>
            <a:r>
              <a:rPr lang="en-US" sz="2000" b="1" spc="-20"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n-US" sz="2000" b="1" spc="-15"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net</a:t>
            </a:r>
            <a:r>
              <a:rPr lang="en-US" sz="2000" b="1" spc="-15"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UF</a:t>
            </a:r>
            <a:r>
              <a:rPr lang="en-US" sz="2000" b="1" spc="-15"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during</a:t>
            </a:r>
            <a:r>
              <a:rPr lang="en-US" sz="2000" b="1" spc="-5"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a:t>
            </a:r>
            <a:r>
              <a:rPr lang="en-US" sz="2000" b="1" spc="-10"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PD dwell</a:t>
            </a:r>
            <a:r>
              <a:rPr lang="en-US" sz="2000" b="1" spc="-50"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000" b="1" spc="-5"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sustained</a:t>
            </a:r>
            <a:r>
              <a:rPr lang="en-US" sz="2000" b="1" spc="-35"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UF </a:t>
            </a:r>
            <a:r>
              <a:rPr lang="en-US" sz="2000" b="1" spc="-540"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for</a:t>
            </a:r>
            <a:r>
              <a:rPr lang="en-US" sz="2000" b="1" spc="-20"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n-US" sz="2000" b="1" spc="-15"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long</a:t>
            </a:r>
            <a:r>
              <a:rPr lang="en-US" sz="2000" b="1" spc="-25"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spc="5"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dwell</a:t>
            </a:r>
            <a:endParaRPr sz="2000" b="1" dirty="0">
              <a:solidFill>
                <a:schemeClr val="tx1">
                  <a:lumMod val="50000"/>
                  <a:lumOff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3" name="object 3"/>
          <p:cNvGrpSpPr/>
          <p:nvPr/>
        </p:nvGrpSpPr>
        <p:grpSpPr>
          <a:xfrm>
            <a:off x="3573525" y="2055182"/>
            <a:ext cx="6115050" cy="2743200"/>
            <a:chOff x="2049525" y="2055182"/>
            <a:chExt cx="6115050" cy="2743200"/>
          </a:xfrm>
        </p:grpSpPr>
        <p:sp>
          <p:nvSpPr>
            <p:cNvPr id="4" name="object 4"/>
            <p:cNvSpPr/>
            <p:nvPr/>
          </p:nvSpPr>
          <p:spPr>
            <a:xfrm>
              <a:off x="2130392" y="3826607"/>
              <a:ext cx="0" cy="957580"/>
            </a:xfrm>
            <a:custGeom>
              <a:avLst/>
              <a:gdLst/>
              <a:ahLst/>
              <a:cxnLst/>
              <a:rect l="l" t="t" r="r" b="b"/>
              <a:pathLst>
                <a:path h="957579">
                  <a:moveTo>
                    <a:pt x="0" y="0"/>
                  </a:moveTo>
                  <a:lnTo>
                    <a:pt x="0" y="957140"/>
                  </a:lnTo>
                </a:path>
              </a:pathLst>
            </a:custGeom>
            <a:ln w="9513">
              <a:solidFill>
                <a:srgbClr val="003399"/>
              </a:solidFill>
            </a:ln>
          </p:spPr>
          <p:txBody>
            <a:bodyPr wrap="square" lIns="0" tIns="0" rIns="0" bIns="0" rtlCol="0"/>
            <a:lstStyle/>
            <a:p>
              <a:endParaRPr/>
            </a:p>
          </p:txBody>
        </p:sp>
        <p:sp>
          <p:nvSpPr>
            <p:cNvPr id="5" name="object 5"/>
            <p:cNvSpPr/>
            <p:nvPr/>
          </p:nvSpPr>
          <p:spPr>
            <a:xfrm>
              <a:off x="2054287" y="4107575"/>
              <a:ext cx="66675" cy="685800"/>
            </a:xfrm>
            <a:custGeom>
              <a:avLst/>
              <a:gdLst/>
              <a:ahLst/>
              <a:cxnLst/>
              <a:rect l="l" t="t" r="r" b="b"/>
              <a:pathLst>
                <a:path w="66675" h="685800">
                  <a:moveTo>
                    <a:pt x="0" y="685677"/>
                  </a:moveTo>
                  <a:lnTo>
                    <a:pt x="66591" y="685677"/>
                  </a:lnTo>
                </a:path>
                <a:path w="66675" h="685800">
                  <a:moveTo>
                    <a:pt x="0" y="342813"/>
                  </a:moveTo>
                  <a:lnTo>
                    <a:pt x="66591" y="342813"/>
                  </a:lnTo>
                </a:path>
                <a:path w="66675" h="685800">
                  <a:moveTo>
                    <a:pt x="0" y="0"/>
                  </a:moveTo>
                  <a:lnTo>
                    <a:pt x="66591" y="0"/>
                  </a:lnTo>
                </a:path>
              </a:pathLst>
            </a:custGeom>
            <a:ln w="9509">
              <a:solidFill>
                <a:srgbClr val="003399"/>
              </a:solidFill>
            </a:ln>
          </p:spPr>
          <p:txBody>
            <a:bodyPr wrap="square" lIns="0" tIns="0" rIns="0" bIns="0" rtlCol="0"/>
            <a:lstStyle/>
            <a:p>
              <a:endParaRPr/>
            </a:p>
          </p:txBody>
        </p:sp>
        <p:sp>
          <p:nvSpPr>
            <p:cNvPr id="6" name="object 6"/>
            <p:cNvSpPr/>
            <p:nvPr/>
          </p:nvSpPr>
          <p:spPr>
            <a:xfrm>
              <a:off x="2130392" y="3826607"/>
              <a:ext cx="0" cy="14604"/>
            </a:xfrm>
            <a:custGeom>
              <a:avLst/>
              <a:gdLst/>
              <a:ahLst/>
              <a:cxnLst/>
              <a:rect l="l" t="t" r="r" b="b"/>
              <a:pathLst>
                <a:path h="14604">
                  <a:moveTo>
                    <a:pt x="0" y="0"/>
                  </a:moveTo>
                  <a:lnTo>
                    <a:pt x="0" y="14194"/>
                  </a:lnTo>
                </a:path>
              </a:pathLst>
            </a:custGeom>
            <a:ln w="9513">
              <a:solidFill>
                <a:srgbClr val="003399"/>
              </a:solidFill>
            </a:ln>
          </p:spPr>
          <p:txBody>
            <a:bodyPr wrap="square" lIns="0" tIns="0" rIns="0" bIns="0" rtlCol="0"/>
            <a:lstStyle/>
            <a:p>
              <a:endParaRPr/>
            </a:p>
          </p:txBody>
        </p:sp>
        <p:sp>
          <p:nvSpPr>
            <p:cNvPr id="7" name="object 7"/>
            <p:cNvSpPr/>
            <p:nvPr/>
          </p:nvSpPr>
          <p:spPr>
            <a:xfrm>
              <a:off x="2130392" y="2059945"/>
              <a:ext cx="0" cy="1595755"/>
            </a:xfrm>
            <a:custGeom>
              <a:avLst/>
              <a:gdLst/>
              <a:ahLst/>
              <a:cxnLst/>
              <a:rect l="l" t="t" r="r" b="b"/>
              <a:pathLst>
                <a:path h="1595754">
                  <a:moveTo>
                    <a:pt x="0" y="0"/>
                  </a:moveTo>
                  <a:lnTo>
                    <a:pt x="0" y="1595255"/>
                  </a:lnTo>
                </a:path>
              </a:pathLst>
            </a:custGeom>
            <a:ln w="9513">
              <a:solidFill>
                <a:srgbClr val="003399"/>
              </a:solidFill>
            </a:ln>
          </p:spPr>
          <p:txBody>
            <a:bodyPr wrap="square" lIns="0" tIns="0" rIns="0" bIns="0" rtlCol="0"/>
            <a:lstStyle/>
            <a:p>
              <a:endParaRPr/>
            </a:p>
          </p:txBody>
        </p:sp>
        <p:sp>
          <p:nvSpPr>
            <p:cNvPr id="8" name="object 8"/>
            <p:cNvSpPr/>
            <p:nvPr/>
          </p:nvSpPr>
          <p:spPr>
            <a:xfrm>
              <a:off x="2054287" y="2059945"/>
              <a:ext cx="66675" cy="1371600"/>
            </a:xfrm>
            <a:custGeom>
              <a:avLst/>
              <a:gdLst/>
              <a:ahLst/>
              <a:cxnLst/>
              <a:rect l="l" t="t" r="r" b="b"/>
              <a:pathLst>
                <a:path w="66675" h="1371600">
                  <a:moveTo>
                    <a:pt x="0" y="1371507"/>
                  </a:moveTo>
                  <a:lnTo>
                    <a:pt x="66591" y="1371507"/>
                  </a:lnTo>
                </a:path>
                <a:path w="66675" h="1371600">
                  <a:moveTo>
                    <a:pt x="0" y="1028440"/>
                  </a:moveTo>
                  <a:lnTo>
                    <a:pt x="66591" y="1028440"/>
                  </a:lnTo>
                </a:path>
                <a:path w="66675" h="1371600">
                  <a:moveTo>
                    <a:pt x="0" y="685627"/>
                  </a:moveTo>
                  <a:lnTo>
                    <a:pt x="66591" y="685627"/>
                  </a:lnTo>
                </a:path>
                <a:path w="66675" h="1371600">
                  <a:moveTo>
                    <a:pt x="0" y="342813"/>
                  </a:moveTo>
                  <a:lnTo>
                    <a:pt x="66591" y="342813"/>
                  </a:lnTo>
                </a:path>
                <a:path w="66675" h="1371600">
                  <a:moveTo>
                    <a:pt x="0" y="0"/>
                  </a:moveTo>
                  <a:lnTo>
                    <a:pt x="66591" y="0"/>
                  </a:lnTo>
                </a:path>
              </a:pathLst>
            </a:custGeom>
            <a:ln w="9509">
              <a:solidFill>
                <a:srgbClr val="003399"/>
              </a:solidFill>
            </a:ln>
          </p:spPr>
          <p:txBody>
            <a:bodyPr wrap="square" lIns="0" tIns="0" rIns="0" bIns="0" rtlCol="0"/>
            <a:lstStyle/>
            <a:p>
              <a:endParaRPr/>
            </a:p>
          </p:txBody>
        </p:sp>
        <p:sp>
          <p:nvSpPr>
            <p:cNvPr id="9" name="object 9"/>
            <p:cNvSpPr/>
            <p:nvPr/>
          </p:nvSpPr>
          <p:spPr>
            <a:xfrm>
              <a:off x="2221083" y="3764761"/>
              <a:ext cx="19050" cy="0"/>
            </a:xfrm>
            <a:custGeom>
              <a:avLst/>
              <a:gdLst/>
              <a:ahLst/>
              <a:cxnLst/>
              <a:rect l="l" t="t" r="r" b="b"/>
              <a:pathLst>
                <a:path w="19050">
                  <a:moveTo>
                    <a:pt x="0" y="0"/>
                  </a:moveTo>
                  <a:lnTo>
                    <a:pt x="19026" y="0"/>
                  </a:lnTo>
                </a:path>
              </a:pathLst>
            </a:custGeom>
            <a:ln w="9504">
              <a:solidFill>
                <a:srgbClr val="003399"/>
              </a:solidFill>
            </a:ln>
          </p:spPr>
          <p:txBody>
            <a:bodyPr wrap="square" lIns="0" tIns="0" rIns="0" bIns="0" rtlCol="0"/>
            <a:lstStyle/>
            <a:p>
              <a:endParaRPr/>
            </a:p>
          </p:txBody>
        </p:sp>
        <p:sp>
          <p:nvSpPr>
            <p:cNvPr id="10" name="object 10"/>
            <p:cNvSpPr/>
            <p:nvPr/>
          </p:nvSpPr>
          <p:spPr>
            <a:xfrm>
              <a:off x="2154111" y="3217020"/>
              <a:ext cx="2991485" cy="514350"/>
            </a:xfrm>
            <a:custGeom>
              <a:avLst/>
              <a:gdLst/>
              <a:ahLst/>
              <a:cxnLst/>
              <a:rect l="l" t="t" r="r" b="b"/>
              <a:pathLst>
                <a:path w="2991485" h="514350">
                  <a:moveTo>
                    <a:pt x="0" y="514157"/>
                  </a:moveTo>
                  <a:lnTo>
                    <a:pt x="28539" y="476137"/>
                  </a:lnTo>
                  <a:lnTo>
                    <a:pt x="66971" y="438117"/>
                  </a:lnTo>
                </a:path>
                <a:path w="2991485" h="514350">
                  <a:moveTo>
                    <a:pt x="66971" y="438117"/>
                  </a:moveTo>
                  <a:lnTo>
                    <a:pt x="105024" y="400097"/>
                  </a:lnTo>
                  <a:lnTo>
                    <a:pt x="133563" y="381087"/>
                  </a:lnTo>
                  <a:lnTo>
                    <a:pt x="162102" y="352318"/>
                  </a:lnTo>
                </a:path>
                <a:path w="2991485" h="514350">
                  <a:moveTo>
                    <a:pt x="162102" y="352318"/>
                  </a:moveTo>
                  <a:lnTo>
                    <a:pt x="200154" y="323803"/>
                  </a:lnTo>
                  <a:lnTo>
                    <a:pt x="238206" y="285783"/>
                  </a:lnTo>
                  <a:lnTo>
                    <a:pt x="285772" y="247763"/>
                  </a:lnTo>
                  <a:lnTo>
                    <a:pt x="352744" y="209743"/>
                  </a:lnTo>
                </a:path>
                <a:path w="2991485" h="514350">
                  <a:moveTo>
                    <a:pt x="352744" y="209743"/>
                  </a:moveTo>
                  <a:lnTo>
                    <a:pt x="419335" y="171343"/>
                  </a:lnTo>
                  <a:lnTo>
                    <a:pt x="504953" y="123818"/>
                  </a:lnTo>
                  <a:lnTo>
                    <a:pt x="600337" y="76293"/>
                  </a:lnTo>
                  <a:lnTo>
                    <a:pt x="657415" y="66788"/>
                  </a:lnTo>
                  <a:lnTo>
                    <a:pt x="724006" y="47524"/>
                  </a:lnTo>
                </a:path>
                <a:path w="2991485" h="514350">
                  <a:moveTo>
                    <a:pt x="724006" y="47524"/>
                  </a:moveTo>
                  <a:lnTo>
                    <a:pt x="800111" y="38019"/>
                  </a:lnTo>
                  <a:lnTo>
                    <a:pt x="895622" y="28514"/>
                  </a:lnTo>
                  <a:lnTo>
                    <a:pt x="990753" y="19009"/>
                  </a:lnTo>
                  <a:lnTo>
                    <a:pt x="1095650" y="9504"/>
                  </a:lnTo>
                  <a:lnTo>
                    <a:pt x="1200293" y="9504"/>
                  </a:lnTo>
                  <a:lnTo>
                    <a:pt x="1304937" y="0"/>
                  </a:lnTo>
                  <a:lnTo>
                    <a:pt x="1400448" y="0"/>
                  </a:lnTo>
                  <a:lnTo>
                    <a:pt x="1476553" y="0"/>
                  </a:lnTo>
                </a:path>
                <a:path w="2991485" h="514350">
                  <a:moveTo>
                    <a:pt x="1476553" y="0"/>
                  </a:moveTo>
                  <a:lnTo>
                    <a:pt x="1543144" y="0"/>
                  </a:lnTo>
                  <a:lnTo>
                    <a:pt x="1600476" y="9504"/>
                  </a:lnTo>
                  <a:lnTo>
                    <a:pt x="1648041" y="9504"/>
                  </a:lnTo>
                  <a:lnTo>
                    <a:pt x="1695607" y="19009"/>
                  </a:lnTo>
                  <a:lnTo>
                    <a:pt x="1771711" y="38019"/>
                  </a:lnTo>
                  <a:lnTo>
                    <a:pt x="1857709" y="57283"/>
                  </a:lnTo>
                </a:path>
                <a:path w="2991485" h="514350">
                  <a:moveTo>
                    <a:pt x="1857709" y="57283"/>
                  </a:moveTo>
                  <a:lnTo>
                    <a:pt x="2038457" y="104808"/>
                  </a:lnTo>
                  <a:lnTo>
                    <a:pt x="2228972" y="152333"/>
                  </a:lnTo>
                </a:path>
                <a:path w="2991485" h="514350">
                  <a:moveTo>
                    <a:pt x="2228972" y="152333"/>
                  </a:moveTo>
                  <a:lnTo>
                    <a:pt x="2610128" y="257268"/>
                  </a:lnTo>
                </a:path>
                <a:path w="2991485" h="514350">
                  <a:moveTo>
                    <a:pt x="2610128" y="257268"/>
                  </a:moveTo>
                  <a:lnTo>
                    <a:pt x="2695746" y="285783"/>
                  </a:lnTo>
                  <a:lnTo>
                    <a:pt x="2781363" y="304793"/>
                  </a:lnTo>
                  <a:lnTo>
                    <a:pt x="2819416" y="323803"/>
                  </a:lnTo>
                  <a:lnTo>
                    <a:pt x="2867361" y="342813"/>
                  </a:lnTo>
                  <a:lnTo>
                    <a:pt x="2924440" y="362077"/>
                  </a:lnTo>
                  <a:lnTo>
                    <a:pt x="2991031" y="381087"/>
                  </a:lnTo>
                </a:path>
              </a:pathLst>
            </a:custGeom>
            <a:ln w="28527">
              <a:solidFill>
                <a:srgbClr val="008080"/>
              </a:solidFill>
            </a:ln>
          </p:spPr>
          <p:txBody>
            <a:bodyPr wrap="square" lIns="0" tIns="0" rIns="0" bIns="0" rtlCol="0"/>
            <a:lstStyle/>
            <a:p>
              <a:endParaRPr/>
            </a:p>
          </p:txBody>
        </p:sp>
        <p:sp>
          <p:nvSpPr>
            <p:cNvPr id="11" name="object 11"/>
            <p:cNvSpPr/>
            <p:nvPr/>
          </p:nvSpPr>
          <p:spPr>
            <a:xfrm>
              <a:off x="2382805" y="3764761"/>
              <a:ext cx="5767705" cy="0"/>
            </a:xfrm>
            <a:custGeom>
              <a:avLst/>
              <a:gdLst/>
              <a:ahLst/>
              <a:cxnLst/>
              <a:rect l="l" t="t" r="r" b="b"/>
              <a:pathLst>
                <a:path w="5767705">
                  <a:moveTo>
                    <a:pt x="0" y="0"/>
                  </a:moveTo>
                  <a:lnTo>
                    <a:pt x="5767448" y="0"/>
                  </a:lnTo>
                </a:path>
              </a:pathLst>
            </a:custGeom>
            <a:ln w="9504">
              <a:solidFill>
                <a:srgbClr val="003399"/>
              </a:solidFill>
            </a:ln>
          </p:spPr>
          <p:txBody>
            <a:bodyPr wrap="square" lIns="0" tIns="0" rIns="0" bIns="0" rtlCol="0"/>
            <a:lstStyle/>
            <a:p>
              <a:endParaRPr/>
            </a:p>
          </p:txBody>
        </p:sp>
        <p:sp>
          <p:nvSpPr>
            <p:cNvPr id="12" name="object 12"/>
            <p:cNvSpPr/>
            <p:nvPr/>
          </p:nvSpPr>
          <p:spPr>
            <a:xfrm>
              <a:off x="2882938" y="3774266"/>
              <a:ext cx="2266950" cy="66675"/>
            </a:xfrm>
            <a:custGeom>
              <a:avLst/>
              <a:gdLst/>
              <a:ahLst/>
              <a:cxnLst/>
              <a:rect l="l" t="t" r="r" b="b"/>
              <a:pathLst>
                <a:path w="2266950" h="66675">
                  <a:moveTo>
                    <a:pt x="0" y="66534"/>
                  </a:moveTo>
                  <a:lnTo>
                    <a:pt x="0" y="0"/>
                  </a:lnTo>
                </a:path>
                <a:path w="2266950" h="66675">
                  <a:moveTo>
                    <a:pt x="752419" y="66534"/>
                  </a:moveTo>
                  <a:lnTo>
                    <a:pt x="752419" y="0"/>
                  </a:lnTo>
                </a:path>
                <a:path w="2266950" h="66675">
                  <a:moveTo>
                    <a:pt x="1504965" y="66534"/>
                  </a:moveTo>
                  <a:lnTo>
                    <a:pt x="1504965" y="0"/>
                  </a:lnTo>
                </a:path>
                <a:path w="2266950" h="66675">
                  <a:moveTo>
                    <a:pt x="2266897" y="66534"/>
                  </a:moveTo>
                  <a:lnTo>
                    <a:pt x="2266897" y="0"/>
                  </a:lnTo>
                </a:path>
              </a:pathLst>
            </a:custGeom>
            <a:ln w="9509">
              <a:solidFill>
                <a:srgbClr val="003399"/>
              </a:solidFill>
            </a:ln>
          </p:spPr>
          <p:txBody>
            <a:bodyPr wrap="square" lIns="0" tIns="0" rIns="0" bIns="0" rtlCol="0"/>
            <a:lstStyle/>
            <a:p>
              <a:endParaRPr/>
            </a:p>
          </p:txBody>
        </p:sp>
        <p:sp>
          <p:nvSpPr>
            <p:cNvPr id="13" name="object 13"/>
            <p:cNvSpPr/>
            <p:nvPr/>
          </p:nvSpPr>
          <p:spPr>
            <a:xfrm>
              <a:off x="5902382" y="3774266"/>
              <a:ext cx="0" cy="14604"/>
            </a:xfrm>
            <a:custGeom>
              <a:avLst/>
              <a:gdLst/>
              <a:ahLst/>
              <a:cxnLst/>
              <a:rect l="l" t="t" r="r" b="b"/>
              <a:pathLst>
                <a:path h="14604">
                  <a:moveTo>
                    <a:pt x="0" y="0"/>
                  </a:moveTo>
                  <a:lnTo>
                    <a:pt x="0" y="14257"/>
                  </a:lnTo>
                </a:path>
              </a:pathLst>
            </a:custGeom>
            <a:ln w="9513">
              <a:solidFill>
                <a:srgbClr val="003399"/>
              </a:solidFill>
            </a:ln>
          </p:spPr>
          <p:txBody>
            <a:bodyPr wrap="square" lIns="0" tIns="0" rIns="0" bIns="0" rtlCol="0"/>
            <a:lstStyle/>
            <a:p>
              <a:endParaRPr/>
            </a:p>
          </p:txBody>
        </p:sp>
        <p:sp>
          <p:nvSpPr>
            <p:cNvPr id="14" name="object 14"/>
            <p:cNvSpPr/>
            <p:nvPr/>
          </p:nvSpPr>
          <p:spPr>
            <a:xfrm>
              <a:off x="6654801" y="3774266"/>
              <a:ext cx="1505585" cy="66675"/>
            </a:xfrm>
            <a:custGeom>
              <a:avLst/>
              <a:gdLst/>
              <a:ahLst/>
              <a:cxnLst/>
              <a:rect l="l" t="t" r="r" b="b"/>
              <a:pathLst>
                <a:path w="1505584" h="66675">
                  <a:moveTo>
                    <a:pt x="0" y="66534"/>
                  </a:moveTo>
                  <a:lnTo>
                    <a:pt x="0" y="0"/>
                  </a:lnTo>
                </a:path>
                <a:path w="1505584" h="66675">
                  <a:moveTo>
                    <a:pt x="752546" y="66534"/>
                  </a:moveTo>
                  <a:lnTo>
                    <a:pt x="752546" y="0"/>
                  </a:lnTo>
                </a:path>
                <a:path w="1505584" h="66675">
                  <a:moveTo>
                    <a:pt x="1504965" y="66534"/>
                  </a:moveTo>
                  <a:lnTo>
                    <a:pt x="1504965" y="0"/>
                  </a:lnTo>
                </a:path>
              </a:pathLst>
            </a:custGeom>
            <a:ln w="9509">
              <a:solidFill>
                <a:srgbClr val="003399"/>
              </a:solidFill>
            </a:ln>
          </p:spPr>
          <p:txBody>
            <a:bodyPr wrap="square" lIns="0" tIns="0" rIns="0" bIns="0" rtlCol="0"/>
            <a:lstStyle/>
            <a:p>
              <a:endParaRPr/>
            </a:p>
          </p:txBody>
        </p:sp>
        <p:sp>
          <p:nvSpPr>
            <p:cNvPr id="15" name="object 15"/>
            <p:cNvSpPr/>
            <p:nvPr/>
          </p:nvSpPr>
          <p:spPr>
            <a:xfrm>
              <a:off x="5145142" y="3598107"/>
              <a:ext cx="2257425" cy="762635"/>
            </a:xfrm>
            <a:custGeom>
              <a:avLst/>
              <a:gdLst/>
              <a:ahLst/>
              <a:cxnLst/>
              <a:rect l="l" t="t" r="r" b="b"/>
              <a:pathLst>
                <a:path w="2257425" h="762635">
                  <a:moveTo>
                    <a:pt x="0" y="0"/>
                  </a:moveTo>
                  <a:lnTo>
                    <a:pt x="76104" y="28514"/>
                  </a:lnTo>
                  <a:lnTo>
                    <a:pt x="161975" y="57029"/>
                  </a:lnTo>
                  <a:lnTo>
                    <a:pt x="257106" y="85544"/>
                  </a:lnTo>
                  <a:lnTo>
                    <a:pt x="352617" y="123564"/>
                  </a:lnTo>
                  <a:lnTo>
                    <a:pt x="552391" y="199985"/>
                  </a:lnTo>
                  <a:lnTo>
                    <a:pt x="752419" y="266520"/>
                  </a:lnTo>
                </a:path>
                <a:path w="2257425" h="762635">
                  <a:moveTo>
                    <a:pt x="752419" y="266520"/>
                  </a:moveTo>
                  <a:lnTo>
                    <a:pt x="1124062" y="399843"/>
                  </a:lnTo>
                  <a:lnTo>
                    <a:pt x="1504965" y="533293"/>
                  </a:lnTo>
                </a:path>
                <a:path w="2257425" h="762635">
                  <a:moveTo>
                    <a:pt x="1504965" y="533293"/>
                  </a:moveTo>
                  <a:lnTo>
                    <a:pt x="1876608" y="647607"/>
                  </a:lnTo>
                  <a:lnTo>
                    <a:pt x="2257384" y="762047"/>
                  </a:lnTo>
                </a:path>
              </a:pathLst>
            </a:custGeom>
            <a:ln w="28527">
              <a:solidFill>
                <a:srgbClr val="008080"/>
              </a:solidFill>
            </a:ln>
          </p:spPr>
          <p:txBody>
            <a:bodyPr wrap="square" lIns="0" tIns="0" rIns="0" bIns="0" rtlCol="0"/>
            <a:lstStyle/>
            <a:p>
              <a:endParaRPr/>
            </a:p>
          </p:txBody>
        </p:sp>
        <p:sp>
          <p:nvSpPr>
            <p:cNvPr id="16" name="object 16"/>
            <p:cNvSpPr/>
            <p:nvPr/>
          </p:nvSpPr>
          <p:spPr>
            <a:xfrm>
              <a:off x="2154111" y="2416953"/>
              <a:ext cx="5248910" cy="1276350"/>
            </a:xfrm>
            <a:custGeom>
              <a:avLst/>
              <a:gdLst/>
              <a:ahLst/>
              <a:cxnLst/>
              <a:rect l="l" t="t" r="r" b="b"/>
              <a:pathLst>
                <a:path w="5248909" h="1276350">
                  <a:moveTo>
                    <a:pt x="0" y="1276204"/>
                  </a:moveTo>
                  <a:lnTo>
                    <a:pt x="9513" y="1247689"/>
                  </a:lnTo>
                  <a:lnTo>
                    <a:pt x="28539" y="1209669"/>
                  </a:lnTo>
                  <a:lnTo>
                    <a:pt x="66971" y="1133375"/>
                  </a:lnTo>
                </a:path>
                <a:path w="5248909" h="1276350">
                  <a:moveTo>
                    <a:pt x="66971" y="1133375"/>
                  </a:moveTo>
                  <a:lnTo>
                    <a:pt x="105024" y="1057335"/>
                  </a:lnTo>
                  <a:lnTo>
                    <a:pt x="133563" y="1009810"/>
                  </a:lnTo>
                  <a:lnTo>
                    <a:pt x="162102" y="952400"/>
                  </a:lnTo>
                </a:path>
                <a:path w="5248909" h="1276350">
                  <a:moveTo>
                    <a:pt x="162102" y="952400"/>
                  </a:moveTo>
                  <a:lnTo>
                    <a:pt x="200154" y="885865"/>
                  </a:lnTo>
                  <a:lnTo>
                    <a:pt x="238206" y="819077"/>
                  </a:lnTo>
                  <a:lnTo>
                    <a:pt x="285772" y="743037"/>
                  </a:lnTo>
                  <a:lnTo>
                    <a:pt x="352744" y="657112"/>
                  </a:lnTo>
                </a:path>
                <a:path w="5248909" h="1276350">
                  <a:moveTo>
                    <a:pt x="352744" y="657112"/>
                  </a:moveTo>
                  <a:lnTo>
                    <a:pt x="419335" y="562062"/>
                  </a:lnTo>
                  <a:lnTo>
                    <a:pt x="504953" y="466758"/>
                  </a:lnTo>
                  <a:lnTo>
                    <a:pt x="600337" y="361823"/>
                  </a:lnTo>
                  <a:lnTo>
                    <a:pt x="657415" y="314298"/>
                  </a:lnTo>
                  <a:lnTo>
                    <a:pt x="724006" y="276278"/>
                  </a:lnTo>
                </a:path>
                <a:path w="5248909" h="1276350">
                  <a:moveTo>
                    <a:pt x="724006" y="276278"/>
                  </a:moveTo>
                  <a:lnTo>
                    <a:pt x="800111" y="238258"/>
                  </a:lnTo>
                  <a:lnTo>
                    <a:pt x="895622" y="199985"/>
                  </a:lnTo>
                  <a:lnTo>
                    <a:pt x="990753" y="161965"/>
                  </a:lnTo>
                  <a:lnTo>
                    <a:pt x="1095650" y="123945"/>
                  </a:lnTo>
                  <a:lnTo>
                    <a:pt x="1200293" y="95430"/>
                  </a:lnTo>
                  <a:lnTo>
                    <a:pt x="1304937" y="57029"/>
                  </a:lnTo>
                  <a:lnTo>
                    <a:pt x="1400448" y="38019"/>
                  </a:lnTo>
                  <a:lnTo>
                    <a:pt x="1476553" y="19009"/>
                  </a:lnTo>
                </a:path>
                <a:path w="5248909" h="1276350">
                  <a:moveTo>
                    <a:pt x="1476553" y="19009"/>
                  </a:moveTo>
                  <a:lnTo>
                    <a:pt x="1543144" y="9504"/>
                  </a:lnTo>
                  <a:lnTo>
                    <a:pt x="1600476" y="0"/>
                  </a:lnTo>
                  <a:lnTo>
                    <a:pt x="1686094" y="0"/>
                  </a:lnTo>
                  <a:lnTo>
                    <a:pt x="1771711" y="19009"/>
                  </a:lnTo>
                  <a:lnTo>
                    <a:pt x="1857709" y="28514"/>
                  </a:lnTo>
                </a:path>
                <a:path w="5248909" h="1276350">
                  <a:moveTo>
                    <a:pt x="1857709" y="28514"/>
                  </a:moveTo>
                  <a:lnTo>
                    <a:pt x="2038457" y="57029"/>
                  </a:lnTo>
                  <a:lnTo>
                    <a:pt x="2228972" y="95430"/>
                  </a:lnTo>
                </a:path>
                <a:path w="5248909" h="1276350">
                  <a:moveTo>
                    <a:pt x="2228972" y="95430"/>
                  </a:moveTo>
                  <a:lnTo>
                    <a:pt x="2419614" y="142955"/>
                  </a:lnTo>
                  <a:lnTo>
                    <a:pt x="2610128" y="190480"/>
                  </a:lnTo>
                </a:path>
                <a:path w="5248909" h="1276350">
                  <a:moveTo>
                    <a:pt x="2610128" y="190480"/>
                  </a:moveTo>
                  <a:lnTo>
                    <a:pt x="2695746" y="209490"/>
                  </a:lnTo>
                  <a:lnTo>
                    <a:pt x="2781363" y="238258"/>
                  </a:lnTo>
                  <a:lnTo>
                    <a:pt x="2867361" y="266773"/>
                  </a:lnTo>
                  <a:lnTo>
                    <a:pt x="2924440" y="285783"/>
                  </a:lnTo>
                  <a:lnTo>
                    <a:pt x="2991031" y="304793"/>
                  </a:lnTo>
                </a:path>
                <a:path w="5248909" h="1276350">
                  <a:moveTo>
                    <a:pt x="2991031" y="304793"/>
                  </a:moveTo>
                  <a:lnTo>
                    <a:pt x="3067136" y="333308"/>
                  </a:lnTo>
                  <a:lnTo>
                    <a:pt x="3153007" y="361823"/>
                  </a:lnTo>
                  <a:lnTo>
                    <a:pt x="3248137" y="400223"/>
                  </a:lnTo>
                  <a:lnTo>
                    <a:pt x="3343648" y="428738"/>
                  </a:lnTo>
                  <a:lnTo>
                    <a:pt x="3543423" y="504778"/>
                  </a:lnTo>
                  <a:lnTo>
                    <a:pt x="3743450" y="581072"/>
                  </a:lnTo>
                </a:path>
                <a:path w="5248909" h="1276350">
                  <a:moveTo>
                    <a:pt x="3743450" y="581072"/>
                  </a:moveTo>
                  <a:lnTo>
                    <a:pt x="4115094" y="724027"/>
                  </a:lnTo>
                  <a:lnTo>
                    <a:pt x="4495997" y="866855"/>
                  </a:lnTo>
                </a:path>
                <a:path w="5248909" h="1276350">
                  <a:moveTo>
                    <a:pt x="4495997" y="866855"/>
                  </a:moveTo>
                  <a:lnTo>
                    <a:pt x="4867640" y="990420"/>
                  </a:lnTo>
                  <a:lnTo>
                    <a:pt x="5248416" y="1114365"/>
                  </a:lnTo>
                </a:path>
              </a:pathLst>
            </a:custGeom>
            <a:ln w="28527">
              <a:solidFill>
                <a:srgbClr val="69B4B4"/>
              </a:solidFill>
            </a:ln>
          </p:spPr>
          <p:txBody>
            <a:bodyPr wrap="square" lIns="0" tIns="0" rIns="0" bIns="0" rtlCol="0"/>
            <a:lstStyle/>
            <a:p>
              <a:endParaRPr/>
            </a:p>
          </p:txBody>
        </p:sp>
        <p:sp>
          <p:nvSpPr>
            <p:cNvPr id="17" name="object 17"/>
            <p:cNvSpPr/>
            <p:nvPr/>
          </p:nvSpPr>
          <p:spPr>
            <a:xfrm>
              <a:off x="2154111" y="2731251"/>
              <a:ext cx="5248910" cy="1019810"/>
            </a:xfrm>
            <a:custGeom>
              <a:avLst/>
              <a:gdLst/>
              <a:ahLst/>
              <a:cxnLst/>
              <a:rect l="l" t="t" r="r" b="b"/>
              <a:pathLst>
                <a:path w="5248909" h="1019810">
                  <a:moveTo>
                    <a:pt x="0" y="1019315"/>
                  </a:moveTo>
                  <a:lnTo>
                    <a:pt x="28539" y="1019315"/>
                  </a:lnTo>
                  <a:lnTo>
                    <a:pt x="66971" y="1009810"/>
                  </a:lnTo>
                </a:path>
                <a:path w="5248909" h="1019810">
                  <a:moveTo>
                    <a:pt x="66971" y="1009810"/>
                  </a:moveTo>
                  <a:lnTo>
                    <a:pt x="105024" y="999925"/>
                  </a:lnTo>
                  <a:lnTo>
                    <a:pt x="133563" y="990420"/>
                  </a:lnTo>
                  <a:lnTo>
                    <a:pt x="162102" y="980915"/>
                  </a:lnTo>
                </a:path>
                <a:path w="5248909" h="1019810">
                  <a:moveTo>
                    <a:pt x="162102" y="980915"/>
                  </a:moveTo>
                  <a:lnTo>
                    <a:pt x="200154" y="971410"/>
                  </a:lnTo>
                  <a:lnTo>
                    <a:pt x="238206" y="961905"/>
                  </a:lnTo>
                  <a:lnTo>
                    <a:pt x="285772" y="942895"/>
                  </a:lnTo>
                  <a:lnTo>
                    <a:pt x="352744" y="923885"/>
                  </a:lnTo>
                </a:path>
                <a:path w="5248909" h="1019810">
                  <a:moveTo>
                    <a:pt x="352744" y="923885"/>
                  </a:moveTo>
                  <a:lnTo>
                    <a:pt x="419335" y="904875"/>
                  </a:lnTo>
                  <a:lnTo>
                    <a:pt x="504953" y="876360"/>
                  </a:lnTo>
                  <a:lnTo>
                    <a:pt x="600337" y="847845"/>
                  </a:lnTo>
                  <a:lnTo>
                    <a:pt x="657415" y="828582"/>
                  </a:lnTo>
                  <a:lnTo>
                    <a:pt x="724006" y="809572"/>
                  </a:lnTo>
                </a:path>
                <a:path w="5248909" h="1019810">
                  <a:moveTo>
                    <a:pt x="724006" y="809572"/>
                  </a:moveTo>
                  <a:lnTo>
                    <a:pt x="800111" y="781057"/>
                  </a:lnTo>
                  <a:lnTo>
                    <a:pt x="895622" y="762047"/>
                  </a:lnTo>
                  <a:lnTo>
                    <a:pt x="990753" y="724027"/>
                  </a:lnTo>
                  <a:lnTo>
                    <a:pt x="1095650" y="695512"/>
                  </a:lnTo>
                  <a:lnTo>
                    <a:pt x="1200293" y="657112"/>
                  </a:lnTo>
                  <a:lnTo>
                    <a:pt x="1304937" y="628597"/>
                  </a:lnTo>
                  <a:lnTo>
                    <a:pt x="1400448" y="600082"/>
                  </a:lnTo>
                  <a:lnTo>
                    <a:pt x="1476553" y="581072"/>
                  </a:lnTo>
                </a:path>
                <a:path w="5248909" h="1019810">
                  <a:moveTo>
                    <a:pt x="1476553" y="581072"/>
                  </a:moveTo>
                  <a:lnTo>
                    <a:pt x="1543144" y="562062"/>
                  </a:lnTo>
                  <a:lnTo>
                    <a:pt x="1600476" y="552557"/>
                  </a:lnTo>
                  <a:lnTo>
                    <a:pt x="1648041" y="533293"/>
                  </a:lnTo>
                  <a:lnTo>
                    <a:pt x="1695607" y="523788"/>
                  </a:lnTo>
                  <a:lnTo>
                    <a:pt x="1771711" y="504778"/>
                  </a:lnTo>
                  <a:lnTo>
                    <a:pt x="1857709" y="485768"/>
                  </a:lnTo>
                </a:path>
                <a:path w="5248909" h="1019810">
                  <a:moveTo>
                    <a:pt x="1857709" y="485768"/>
                  </a:moveTo>
                  <a:lnTo>
                    <a:pt x="2228972" y="400223"/>
                  </a:lnTo>
                </a:path>
                <a:path w="5248909" h="1019810">
                  <a:moveTo>
                    <a:pt x="2228972" y="400223"/>
                  </a:moveTo>
                  <a:lnTo>
                    <a:pt x="2419614" y="352318"/>
                  </a:lnTo>
                  <a:lnTo>
                    <a:pt x="2610128" y="314298"/>
                  </a:lnTo>
                </a:path>
                <a:path w="5248909" h="1019810">
                  <a:moveTo>
                    <a:pt x="2610128" y="314298"/>
                  </a:moveTo>
                  <a:lnTo>
                    <a:pt x="2695746" y="295288"/>
                  </a:lnTo>
                  <a:lnTo>
                    <a:pt x="2781363" y="285783"/>
                  </a:lnTo>
                  <a:lnTo>
                    <a:pt x="2819416" y="276278"/>
                  </a:lnTo>
                  <a:lnTo>
                    <a:pt x="2867361" y="266773"/>
                  </a:lnTo>
                  <a:lnTo>
                    <a:pt x="2924440" y="257268"/>
                  </a:lnTo>
                  <a:lnTo>
                    <a:pt x="2991031" y="247763"/>
                  </a:lnTo>
                </a:path>
                <a:path w="5248909" h="1019810">
                  <a:moveTo>
                    <a:pt x="2991031" y="247763"/>
                  </a:moveTo>
                  <a:lnTo>
                    <a:pt x="3067136" y="238258"/>
                  </a:lnTo>
                  <a:lnTo>
                    <a:pt x="3153007" y="218995"/>
                  </a:lnTo>
                  <a:lnTo>
                    <a:pt x="3248137" y="209490"/>
                  </a:lnTo>
                  <a:lnTo>
                    <a:pt x="3343648" y="190480"/>
                  </a:lnTo>
                  <a:lnTo>
                    <a:pt x="3543423" y="161965"/>
                  </a:lnTo>
                  <a:lnTo>
                    <a:pt x="3743450" y="133450"/>
                  </a:lnTo>
                </a:path>
                <a:path w="5248909" h="1019810">
                  <a:moveTo>
                    <a:pt x="3743450" y="133450"/>
                  </a:moveTo>
                  <a:lnTo>
                    <a:pt x="4115094" y="95430"/>
                  </a:lnTo>
                  <a:lnTo>
                    <a:pt x="4495997" y="57029"/>
                  </a:lnTo>
                </a:path>
                <a:path w="5248909" h="1019810">
                  <a:moveTo>
                    <a:pt x="4495997" y="57029"/>
                  </a:moveTo>
                  <a:lnTo>
                    <a:pt x="4867640" y="28514"/>
                  </a:lnTo>
                  <a:lnTo>
                    <a:pt x="5248416" y="0"/>
                  </a:lnTo>
                </a:path>
              </a:pathLst>
            </a:custGeom>
            <a:ln w="28527">
              <a:solidFill>
                <a:srgbClr val="00FFFF"/>
              </a:solidFill>
            </a:ln>
          </p:spPr>
          <p:txBody>
            <a:bodyPr wrap="square" lIns="0" tIns="0" rIns="0" bIns="0" rtlCol="0"/>
            <a:lstStyle/>
            <a:p>
              <a:endParaRPr/>
            </a:p>
          </p:txBody>
        </p:sp>
        <p:sp>
          <p:nvSpPr>
            <p:cNvPr id="18" name="object 18"/>
            <p:cNvSpPr/>
            <p:nvPr/>
          </p:nvSpPr>
          <p:spPr>
            <a:xfrm>
              <a:off x="2049526" y="3140925"/>
              <a:ext cx="5419725" cy="1285875"/>
            </a:xfrm>
            <a:custGeom>
              <a:avLst/>
              <a:gdLst/>
              <a:ahLst/>
              <a:cxnLst/>
              <a:rect l="l" t="t" r="r" b="b"/>
              <a:pathLst>
                <a:path w="5419725" h="1285875">
                  <a:moveTo>
                    <a:pt x="333273" y="352310"/>
                  </a:moveTo>
                  <a:lnTo>
                    <a:pt x="190576" y="352310"/>
                  </a:lnTo>
                  <a:lnTo>
                    <a:pt x="190576" y="438175"/>
                  </a:lnTo>
                  <a:lnTo>
                    <a:pt x="95072" y="438175"/>
                  </a:lnTo>
                  <a:lnTo>
                    <a:pt x="95072" y="495274"/>
                  </a:lnTo>
                  <a:lnTo>
                    <a:pt x="95072" y="514286"/>
                  </a:lnTo>
                  <a:lnTo>
                    <a:pt x="28536" y="514286"/>
                  </a:lnTo>
                  <a:lnTo>
                    <a:pt x="28536" y="542798"/>
                  </a:lnTo>
                  <a:lnTo>
                    <a:pt x="0" y="542798"/>
                  </a:lnTo>
                  <a:lnTo>
                    <a:pt x="0" y="685685"/>
                  </a:lnTo>
                  <a:lnTo>
                    <a:pt x="142697" y="685685"/>
                  </a:lnTo>
                  <a:lnTo>
                    <a:pt x="142697" y="657174"/>
                  </a:lnTo>
                  <a:lnTo>
                    <a:pt x="171551" y="657174"/>
                  </a:lnTo>
                  <a:lnTo>
                    <a:pt x="171551" y="580758"/>
                  </a:lnTo>
                  <a:lnTo>
                    <a:pt x="238074" y="580758"/>
                  </a:lnTo>
                  <a:lnTo>
                    <a:pt x="238074" y="495274"/>
                  </a:lnTo>
                  <a:lnTo>
                    <a:pt x="333273" y="495211"/>
                  </a:lnTo>
                  <a:lnTo>
                    <a:pt x="333273" y="352310"/>
                  </a:lnTo>
                  <a:close/>
                </a:path>
                <a:path w="5419725" h="1285875">
                  <a:moveTo>
                    <a:pt x="523849" y="209486"/>
                  </a:moveTo>
                  <a:lnTo>
                    <a:pt x="380834" y="209486"/>
                  </a:lnTo>
                  <a:lnTo>
                    <a:pt x="380834" y="352374"/>
                  </a:lnTo>
                  <a:lnTo>
                    <a:pt x="523849" y="352374"/>
                  </a:lnTo>
                  <a:lnTo>
                    <a:pt x="523849" y="209486"/>
                  </a:lnTo>
                  <a:close/>
                </a:path>
                <a:path w="5419725" h="1285875">
                  <a:moveTo>
                    <a:pt x="895172" y="47523"/>
                  </a:moveTo>
                  <a:lnTo>
                    <a:pt x="752487" y="47523"/>
                  </a:lnTo>
                  <a:lnTo>
                    <a:pt x="752487" y="190411"/>
                  </a:lnTo>
                  <a:lnTo>
                    <a:pt x="895172" y="190411"/>
                  </a:lnTo>
                  <a:lnTo>
                    <a:pt x="895172" y="47523"/>
                  </a:lnTo>
                  <a:close/>
                </a:path>
                <a:path w="5419725" h="1285875">
                  <a:moveTo>
                    <a:pt x="1647723" y="0"/>
                  </a:moveTo>
                  <a:lnTo>
                    <a:pt x="1505026" y="0"/>
                  </a:lnTo>
                  <a:lnTo>
                    <a:pt x="1505026" y="95046"/>
                  </a:lnTo>
                  <a:lnTo>
                    <a:pt x="1647723" y="95046"/>
                  </a:lnTo>
                  <a:lnTo>
                    <a:pt x="1647723" y="0"/>
                  </a:lnTo>
                  <a:close/>
                </a:path>
                <a:path w="5419725" h="1285875">
                  <a:moveTo>
                    <a:pt x="2028812" y="142887"/>
                  </a:moveTo>
                  <a:lnTo>
                    <a:pt x="1885797" y="142887"/>
                  </a:lnTo>
                  <a:lnTo>
                    <a:pt x="1885797" y="199923"/>
                  </a:lnTo>
                  <a:lnTo>
                    <a:pt x="2028812" y="199923"/>
                  </a:lnTo>
                  <a:lnTo>
                    <a:pt x="2028812" y="142887"/>
                  </a:lnTo>
                  <a:close/>
                </a:path>
                <a:path w="5419725" h="1285875">
                  <a:moveTo>
                    <a:pt x="2400147" y="152463"/>
                  </a:moveTo>
                  <a:lnTo>
                    <a:pt x="2257450" y="152463"/>
                  </a:lnTo>
                  <a:lnTo>
                    <a:pt x="2257450" y="295351"/>
                  </a:lnTo>
                  <a:lnTo>
                    <a:pt x="2400147" y="295351"/>
                  </a:lnTo>
                  <a:lnTo>
                    <a:pt x="2400147" y="152463"/>
                  </a:lnTo>
                  <a:close/>
                </a:path>
                <a:path w="5419725" h="1285875">
                  <a:moveTo>
                    <a:pt x="2781363" y="257009"/>
                  </a:moveTo>
                  <a:lnTo>
                    <a:pt x="2638348" y="257009"/>
                  </a:lnTo>
                  <a:lnTo>
                    <a:pt x="2638348" y="399910"/>
                  </a:lnTo>
                  <a:lnTo>
                    <a:pt x="2781363" y="399910"/>
                  </a:lnTo>
                  <a:lnTo>
                    <a:pt x="2781363" y="257009"/>
                  </a:lnTo>
                  <a:close/>
                </a:path>
                <a:path w="5419725" h="1285875">
                  <a:moveTo>
                    <a:pt x="3162198" y="380834"/>
                  </a:moveTo>
                  <a:lnTo>
                    <a:pt x="3019501" y="380834"/>
                  </a:lnTo>
                  <a:lnTo>
                    <a:pt x="3019501" y="523722"/>
                  </a:lnTo>
                  <a:lnTo>
                    <a:pt x="3162198" y="523722"/>
                  </a:lnTo>
                  <a:lnTo>
                    <a:pt x="3162198" y="380834"/>
                  </a:lnTo>
                  <a:close/>
                </a:path>
                <a:path w="5419725" h="1285875">
                  <a:moveTo>
                    <a:pt x="3914622" y="647598"/>
                  </a:moveTo>
                  <a:lnTo>
                    <a:pt x="3771925" y="647598"/>
                  </a:lnTo>
                  <a:lnTo>
                    <a:pt x="3771925" y="790498"/>
                  </a:lnTo>
                  <a:lnTo>
                    <a:pt x="3914622" y="790498"/>
                  </a:lnTo>
                  <a:lnTo>
                    <a:pt x="3914622" y="647598"/>
                  </a:lnTo>
                  <a:close/>
                </a:path>
                <a:path w="5419725" h="1285875">
                  <a:moveTo>
                    <a:pt x="4667161" y="914374"/>
                  </a:moveTo>
                  <a:lnTo>
                    <a:pt x="4524476" y="914374"/>
                  </a:lnTo>
                  <a:lnTo>
                    <a:pt x="4524476" y="1057275"/>
                  </a:lnTo>
                  <a:lnTo>
                    <a:pt x="4667161" y="1057275"/>
                  </a:lnTo>
                  <a:lnTo>
                    <a:pt x="4667161" y="914374"/>
                  </a:lnTo>
                  <a:close/>
                </a:path>
                <a:path w="5419725" h="1285875">
                  <a:moveTo>
                    <a:pt x="5419585" y="1142873"/>
                  </a:moveTo>
                  <a:lnTo>
                    <a:pt x="5276888" y="1142873"/>
                  </a:lnTo>
                  <a:lnTo>
                    <a:pt x="5276888" y="1285773"/>
                  </a:lnTo>
                  <a:lnTo>
                    <a:pt x="5419585" y="1285773"/>
                  </a:lnTo>
                  <a:lnTo>
                    <a:pt x="5419585" y="1142873"/>
                  </a:lnTo>
                  <a:close/>
                </a:path>
              </a:pathLst>
            </a:custGeom>
            <a:solidFill>
              <a:srgbClr val="95172D"/>
            </a:solidFill>
          </p:spPr>
          <p:txBody>
            <a:bodyPr wrap="square" lIns="0" tIns="0" rIns="0" bIns="0" rtlCol="0"/>
            <a:lstStyle/>
            <a:p>
              <a:endParaRPr/>
            </a:p>
          </p:txBody>
        </p:sp>
        <p:sp>
          <p:nvSpPr>
            <p:cNvPr id="19" name="object 19"/>
            <p:cNvSpPr/>
            <p:nvPr/>
          </p:nvSpPr>
          <p:spPr>
            <a:xfrm>
              <a:off x="2054287" y="3688468"/>
              <a:ext cx="152400" cy="152400"/>
            </a:xfrm>
            <a:custGeom>
              <a:avLst/>
              <a:gdLst/>
              <a:ahLst/>
              <a:cxnLst/>
              <a:rect l="l" t="t" r="r" b="b"/>
              <a:pathLst>
                <a:path w="152400" h="152400">
                  <a:moveTo>
                    <a:pt x="76104" y="0"/>
                  </a:moveTo>
                  <a:lnTo>
                    <a:pt x="0" y="152333"/>
                  </a:lnTo>
                  <a:lnTo>
                    <a:pt x="152208" y="152333"/>
                  </a:lnTo>
                  <a:lnTo>
                    <a:pt x="76104" y="0"/>
                  </a:lnTo>
                  <a:close/>
                </a:path>
              </a:pathLst>
            </a:custGeom>
            <a:solidFill>
              <a:srgbClr val="69B4B4"/>
            </a:solidFill>
          </p:spPr>
          <p:txBody>
            <a:bodyPr wrap="square" lIns="0" tIns="0" rIns="0" bIns="0" rtlCol="0"/>
            <a:lstStyle/>
            <a:p>
              <a:endParaRPr/>
            </a:p>
          </p:txBody>
        </p:sp>
        <p:sp>
          <p:nvSpPr>
            <p:cNvPr id="20" name="object 20"/>
            <p:cNvSpPr/>
            <p:nvPr/>
          </p:nvSpPr>
          <p:spPr>
            <a:xfrm>
              <a:off x="2054287" y="3688468"/>
              <a:ext cx="152400" cy="152400"/>
            </a:xfrm>
            <a:custGeom>
              <a:avLst/>
              <a:gdLst/>
              <a:ahLst/>
              <a:cxnLst/>
              <a:rect l="l" t="t" r="r" b="b"/>
              <a:pathLst>
                <a:path w="152400" h="152400">
                  <a:moveTo>
                    <a:pt x="76104" y="0"/>
                  </a:moveTo>
                  <a:lnTo>
                    <a:pt x="152208" y="152333"/>
                  </a:lnTo>
                  <a:lnTo>
                    <a:pt x="0" y="152333"/>
                  </a:lnTo>
                  <a:lnTo>
                    <a:pt x="76104" y="0"/>
                  </a:lnTo>
                  <a:close/>
                </a:path>
              </a:pathLst>
            </a:custGeom>
            <a:ln w="9509">
              <a:solidFill>
                <a:srgbClr val="69B4B4"/>
              </a:solidFill>
            </a:ln>
          </p:spPr>
          <p:txBody>
            <a:bodyPr wrap="square" lIns="0" tIns="0" rIns="0" bIns="0" rtlCol="0"/>
            <a:lstStyle/>
            <a:p>
              <a:endParaRPr/>
            </a:p>
          </p:txBody>
        </p:sp>
        <p:sp>
          <p:nvSpPr>
            <p:cNvPr id="21" name="object 21"/>
            <p:cNvSpPr/>
            <p:nvPr/>
          </p:nvSpPr>
          <p:spPr>
            <a:xfrm>
              <a:off x="2082826" y="3621933"/>
              <a:ext cx="153035" cy="152400"/>
            </a:xfrm>
            <a:custGeom>
              <a:avLst/>
              <a:gdLst/>
              <a:ahLst/>
              <a:cxnLst/>
              <a:rect l="l" t="t" r="r" b="b"/>
              <a:pathLst>
                <a:path w="153035" h="152400">
                  <a:moveTo>
                    <a:pt x="76104" y="0"/>
                  </a:moveTo>
                  <a:lnTo>
                    <a:pt x="0" y="152333"/>
                  </a:lnTo>
                  <a:lnTo>
                    <a:pt x="152462" y="152333"/>
                  </a:lnTo>
                  <a:lnTo>
                    <a:pt x="76104" y="0"/>
                  </a:lnTo>
                  <a:close/>
                </a:path>
              </a:pathLst>
            </a:custGeom>
            <a:solidFill>
              <a:srgbClr val="69B4B4"/>
            </a:solidFill>
          </p:spPr>
          <p:txBody>
            <a:bodyPr wrap="square" lIns="0" tIns="0" rIns="0" bIns="0" rtlCol="0"/>
            <a:lstStyle/>
            <a:p>
              <a:endParaRPr/>
            </a:p>
          </p:txBody>
        </p:sp>
        <p:sp>
          <p:nvSpPr>
            <p:cNvPr id="22" name="object 22"/>
            <p:cNvSpPr/>
            <p:nvPr/>
          </p:nvSpPr>
          <p:spPr>
            <a:xfrm>
              <a:off x="2082826" y="3621933"/>
              <a:ext cx="153035" cy="152400"/>
            </a:xfrm>
            <a:custGeom>
              <a:avLst/>
              <a:gdLst/>
              <a:ahLst/>
              <a:cxnLst/>
              <a:rect l="l" t="t" r="r" b="b"/>
              <a:pathLst>
                <a:path w="153035" h="152400">
                  <a:moveTo>
                    <a:pt x="76104" y="0"/>
                  </a:moveTo>
                  <a:lnTo>
                    <a:pt x="152462" y="152333"/>
                  </a:lnTo>
                  <a:lnTo>
                    <a:pt x="0" y="152333"/>
                  </a:lnTo>
                  <a:lnTo>
                    <a:pt x="76104" y="0"/>
                  </a:lnTo>
                  <a:close/>
                </a:path>
              </a:pathLst>
            </a:custGeom>
            <a:ln w="9509">
              <a:solidFill>
                <a:srgbClr val="69B4B4"/>
              </a:solidFill>
            </a:ln>
          </p:spPr>
          <p:txBody>
            <a:bodyPr wrap="square" lIns="0" tIns="0" rIns="0" bIns="0" rtlCol="0"/>
            <a:lstStyle/>
            <a:p>
              <a:endParaRPr/>
            </a:p>
          </p:txBody>
        </p:sp>
        <p:sp>
          <p:nvSpPr>
            <p:cNvPr id="23" name="object 23"/>
            <p:cNvSpPr/>
            <p:nvPr/>
          </p:nvSpPr>
          <p:spPr>
            <a:xfrm>
              <a:off x="2149418" y="3478978"/>
              <a:ext cx="153035" cy="153035"/>
            </a:xfrm>
            <a:custGeom>
              <a:avLst/>
              <a:gdLst/>
              <a:ahLst/>
              <a:cxnLst/>
              <a:rect l="l" t="t" r="r" b="b"/>
              <a:pathLst>
                <a:path w="153035" h="153035">
                  <a:moveTo>
                    <a:pt x="76358" y="0"/>
                  </a:moveTo>
                  <a:lnTo>
                    <a:pt x="0" y="152460"/>
                  </a:lnTo>
                  <a:lnTo>
                    <a:pt x="152462" y="152460"/>
                  </a:lnTo>
                  <a:lnTo>
                    <a:pt x="76358" y="0"/>
                  </a:lnTo>
                  <a:close/>
                </a:path>
              </a:pathLst>
            </a:custGeom>
            <a:solidFill>
              <a:srgbClr val="69B4B4"/>
            </a:solidFill>
          </p:spPr>
          <p:txBody>
            <a:bodyPr wrap="square" lIns="0" tIns="0" rIns="0" bIns="0" rtlCol="0"/>
            <a:lstStyle/>
            <a:p>
              <a:endParaRPr/>
            </a:p>
          </p:txBody>
        </p:sp>
        <p:sp>
          <p:nvSpPr>
            <p:cNvPr id="24" name="object 24"/>
            <p:cNvSpPr/>
            <p:nvPr/>
          </p:nvSpPr>
          <p:spPr>
            <a:xfrm>
              <a:off x="2149418" y="3478978"/>
              <a:ext cx="153035" cy="153035"/>
            </a:xfrm>
            <a:custGeom>
              <a:avLst/>
              <a:gdLst/>
              <a:ahLst/>
              <a:cxnLst/>
              <a:rect l="l" t="t" r="r" b="b"/>
              <a:pathLst>
                <a:path w="153035" h="153035">
                  <a:moveTo>
                    <a:pt x="76358" y="0"/>
                  </a:moveTo>
                  <a:lnTo>
                    <a:pt x="152462" y="152460"/>
                  </a:lnTo>
                  <a:lnTo>
                    <a:pt x="0" y="152460"/>
                  </a:lnTo>
                  <a:lnTo>
                    <a:pt x="76358" y="0"/>
                  </a:lnTo>
                  <a:close/>
                </a:path>
              </a:pathLst>
            </a:custGeom>
            <a:ln w="9509">
              <a:solidFill>
                <a:srgbClr val="69B4B4"/>
              </a:solidFill>
            </a:ln>
          </p:spPr>
          <p:txBody>
            <a:bodyPr wrap="square" lIns="0" tIns="0" rIns="0" bIns="0" rtlCol="0"/>
            <a:lstStyle/>
            <a:p>
              <a:endParaRPr/>
            </a:p>
          </p:txBody>
        </p:sp>
        <p:sp>
          <p:nvSpPr>
            <p:cNvPr id="25" name="object 25"/>
            <p:cNvSpPr/>
            <p:nvPr/>
          </p:nvSpPr>
          <p:spPr>
            <a:xfrm>
              <a:off x="2244802" y="3298129"/>
              <a:ext cx="152400" cy="152400"/>
            </a:xfrm>
            <a:custGeom>
              <a:avLst/>
              <a:gdLst/>
              <a:ahLst/>
              <a:cxnLst/>
              <a:rect l="l" t="t" r="r" b="b"/>
              <a:pathLst>
                <a:path w="152400" h="152400">
                  <a:moveTo>
                    <a:pt x="76104" y="0"/>
                  </a:moveTo>
                  <a:lnTo>
                    <a:pt x="0" y="152333"/>
                  </a:lnTo>
                  <a:lnTo>
                    <a:pt x="152208" y="152333"/>
                  </a:lnTo>
                  <a:lnTo>
                    <a:pt x="76104" y="0"/>
                  </a:lnTo>
                  <a:close/>
                </a:path>
              </a:pathLst>
            </a:custGeom>
            <a:solidFill>
              <a:srgbClr val="69B4B4"/>
            </a:solidFill>
          </p:spPr>
          <p:txBody>
            <a:bodyPr wrap="square" lIns="0" tIns="0" rIns="0" bIns="0" rtlCol="0"/>
            <a:lstStyle/>
            <a:p>
              <a:endParaRPr/>
            </a:p>
          </p:txBody>
        </p:sp>
        <p:sp>
          <p:nvSpPr>
            <p:cNvPr id="26" name="object 26"/>
            <p:cNvSpPr/>
            <p:nvPr/>
          </p:nvSpPr>
          <p:spPr>
            <a:xfrm>
              <a:off x="2244802" y="3298129"/>
              <a:ext cx="152400" cy="152400"/>
            </a:xfrm>
            <a:custGeom>
              <a:avLst/>
              <a:gdLst/>
              <a:ahLst/>
              <a:cxnLst/>
              <a:rect l="l" t="t" r="r" b="b"/>
              <a:pathLst>
                <a:path w="152400" h="152400">
                  <a:moveTo>
                    <a:pt x="76104" y="0"/>
                  </a:moveTo>
                  <a:lnTo>
                    <a:pt x="152208" y="152333"/>
                  </a:lnTo>
                  <a:lnTo>
                    <a:pt x="0" y="152333"/>
                  </a:lnTo>
                  <a:lnTo>
                    <a:pt x="76104" y="0"/>
                  </a:lnTo>
                  <a:close/>
                </a:path>
              </a:pathLst>
            </a:custGeom>
            <a:ln w="9509">
              <a:solidFill>
                <a:srgbClr val="69B4B4"/>
              </a:solidFill>
            </a:ln>
          </p:spPr>
          <p:txBody>
            <a:bodyPr wrap="square" lIns="0" tIns="0" rIns="0" bIns="0" rtlCol="0"/>
            <a:lstStyle/>
            <a:p>
              <a:endParaRPr/>
            </a:p>
          </p:txBody>
        </p:sp>
        <p:pic>
          <p:nvPicPr>
            <p:cNvPr id="27" name="object 27"/>
            <p:cNvPicPr/>
            <p:nvPr/>
          </p:nvPicPr>
          <p:blipFill>
            <a:blip r:embed="rId2" cstate="print"/>
            <a:stretch>
              <a:fillRect/>
            </a:stretch>
          </p:blipFill>
          <p:spPr>
            <a:xfrm>
              <a:off x="2430308" y="2998086"/>
              <a:ext cx="162098" cy="161842"/>
            </a:xfrm>
            <a:prstGeom prst="rect">
              <a:avLst/>
            </a:prstGeom>
          </p:spPr>
        </p:pic>
        <p:pic>
          <p:nvPicPr>
            <p:cNvPr id="28" name="object 28"/>
            <p:cNvPicPr/>
            <p:nvPr/>
          </p:nvPicPr>
          <p:blipFill>
            <a:blip r:embed="rId3" cstate="print"/>
            <a:stretch>
              <a:fillRect/>
            </a:stretch>
          </p:blipFill>
          <p:spPr>
            <a:xfrm>
              <a:off x="2802079" y="2616872"/>
              <a:ext cx="161717" cy="161969"/>
            </a:xfrm>
            <a:prstGeom prst="rect">
              <a:avLst/>
            </a:prstGeom>
          </p:spPr>
        </p:pic>
        <p:pic>
          <p:nvPicPr>
            <p:cNvPr id="29" name="object 29"/>
            <p:cNvPicPr/>
            <p:nvPr/>
          </p:nvPicPr>
          <p:blipFill>
            <a:blip r:embed="rId4" cstate="print"/>
            <a:stretch>
              <a:fillRect/>
            </a:stretch>
          </p:blipFill>
          <p:spPr>
            <a:xfrm>
              <a:off x="3554498" y="2359984"/>
              <a:ext cx="161717" cy="161842"/>
            </a:xfrm>
            <a:prstGeom prst="rect">
              <a:avLst/>
            </a:prstGeom>
          </p:spPr>
        </p:pic>
        <p:pic>
          <p:nvPicPr>
            <p:cNvPr id="30" name="object 30"/>
            <p:cNvPicPr/>
            <p:nvPr/>
          </p:nvPicPr>
          <p:blipFill>
            <a:blip r:embed="rId5" cstate="print"/>
            <a:stretch>
              <a:fillRect/>
            </a:stretch>
          </p:blipFill>
          <p:spPr>
            <a:xfrm>
              <a:off x="3935401" y="2369489"/>
              <a:ext cx="161971" cy="161842"/>
            </a:xfrm>
            <a:prstGeom prst="rect">
              <a:avLst/>
            </a:prstGeom>
          </p:spPr>
        </p:pic>
        <p:pic>
          <p:nvPicPr>
            <p:cNvPr id="31" name="object 31"/>
            <p:cNvPicPr/>
            <p:nvPr/>
          </p:nvPicPr>
          <p:blipFill>
            <a:blip r:embed="rId6" cstate="print"/>
            <a:stretch>
              <a:fillRect/>
            </a:stretch>
          </p:blipFill>
          <p:spPr>
            <a:xfrm>
              <a:off x="4307044" y="2436024"/>
              <a:ext cx="161717" cy="161842"/>
            </a:xfrm>
            <a:prstGeom prst="rect">
              <a:avLst/>
            </a:prstGeom>
          </p:spPr>
        </p:pic>
        <p:pic>
          <p:nvPicPr>
            <p:cNvPr id="32" name="object 32"/>
            <p:cNvPicPr/>
            <p:nvPr/>
          </p:nvPicPr>
          <p:blipFill>
            <a:blip r:embed="rId7" cstate="print"/>
            <a:stretch>
              <a:fillRect/>
            </a:stretch>
          </p:blipFill>
          <p:spPr>
            <a:xfrm>
              <a:off x="4687820" y="2531327"/>
              <a:ext cx="161971" cy="161969"/>
            </a:xfrm>
            <a:prstGeom prst="rect">
              <a:avLst/>
            </a:prstGeom>
          </p:spPr>
        </p:pic>
        <p:pic>
          <p:nvPicPr>
            <p:cNvPr id="33" name="object 33"/>
            <p:cNvPicPr/>
            <p:nvPr/>
          </p:nvPicPr>
          <p:blipFill>
            <a:blip r:embed="rId3" cstate="print"/>
            <a:stretch>
              <a:fillRect/>
            </a:stretch>
          </p:blipFill>
          <p:spPr>
            <a:xfrm>
              <a:off x="5068977" y="2645387"/>
              <a:ext cx="161717" cy="161969"/>
            </a:xfrm>
            <a:prstGeom prst="rect">
              <a:avLst/>
            </a:prstGeom>
          </p:spPr>
        </p:pic>
        <p:sp>
          <p:nvSpPr>
            <p:cNvPr id="34" name="object 34"/>
            <p:cNvSpPr/>
            <p:nvPr/>
          </p:nvSpPr>
          <p:spPr>
            <a:xfrm>
              <a:off x="5826277" y="2926420"/>
              <a:ext cx="152400" cy="153035"/>
            </a:xfrm>
            <a:custGeom>
              <a:avLst/>
              <a:gdLst/>
              <a:ahLst/>
              <a:cxnLst/>
              <a:rect l="l" t="t" r="r" b="b"/>
              <a:pathLst>
                <a:path w="152400" h="153035">
                  <a:moveTo>
                    <a:pt x="76104" y="0"/>
                  </a:moveTo>
                  <a:lnTo>
                    <a:pt x="0" y="152460"/>
                  </a:lnTo>
                  <a:lnTo>
                    <a:pt x="152208" y="152460"/>
                  </a:lnTo>
                  <a:lnTo>
                    <a:pt x="76104" y="0"/>
                  </a:lnTo>
                  <a:close/>
                </a:path>
              </a:pathLst>
            </a:custGeom>
            <a:solidFill>
              <a:srgbClr val="69B4B4"/>
            </a:solidFill>
          </p:spPr>
          <p:txBody>
            <a:bodyPr wrap="square" lIns="0" tIns="0" rIns="0" bIns="0" rtlCol="0"/>
            <a:lstStyle/>
            <a:p>
              <a:endParaRPr/>
            </a:p>
          </p:txBody>
        </p:sp>
        <p:sp>
          <p:nvSpPr>
            <p:cNvPr id="35" name="object 35"/>
            <p:cNvSpPr/>
            <p:nvPr/>
          </p:nvSpPr>
          <p:spPr>
            <a:xfrm>
              <a:off x="5826277" y="2926420"/>
              <a:ext cx="152400" cy="153035"/>
            </a:xfrm>
            <a:custGeom>
              <a:avLst/>
              <a:gdLst/>
              <a:ahLst/>
              <a:cxnLst/>
              <a:rect l="l" t="t" r="r" b="b"/>
              <a:pathLst>
                <a:path w="152400" h="153035">
                  <a:moveTo>
                    <a:pt x="76104" y="0"/>
                  </a:moveTo>
                  <a:lnTo>
                    <a:pt x="152208" y="152460"/>
                  </a:lnTo>
                  <a:lnTo>
                    <a:pt x="0" y="152460"/>
                  </a:lnTo>
                  <a:lnTo>
                    <a:pt x="76104" y="0"/>
                  </a:lnTo>
                  <a:close/>
                </a:path>
              </a:pathLst>
            </a:custGeom>
            <a:ln w="9509">
              <a:solidFill>
                <a:srgbClr val="69B4B4"/>
              </a:solidFill>
            </a:ln>
          </p:spPr>
          <p:txBody>
            <a:bodyPr wrap="square" lIns="0" tIns="0" rIns="0" bIns="0" rtlCol="0"/>
            <a:lstStyle/>
            <a:p>
              <a:endParaRPr/>
            </a:p>
          </p:txBody>
        </p:sp>
        <p:pic>
          <p:nvPicPr>
            <p:cNvPr id="36" name="object 36"/>
            <p:cNvPicPr/>
            <p:nvPr/>
          </p:nvPicPr>
          <p:blipFill>
            <a:blip r:embed="rId3" cstate="print"/>
            <a:stretch>
              <a:fillRect/>
            </a:stretch>
          </p:blipFill>
          <p:spPr>
            <a:xfrm>
              <a:off x="6573942" y="3207450"/>
              <a:ext cx="161717" cy="161969"/>
            </a:xfrm>
            <a:prstGeom prst="rect">
              <a:avLst/>
            </a:prstGeom>
          </p:spPr>
        </p:pic>
        <p:pic>
          <p:nvPicPr>
            <p:cNvPr id="37" name="object 37"/>
            <p:cNvPicPr/>
            <p:nvPr/>
          </p:nvPicPr>
          <p:blipFill>
            <a:blip r:embed="rId8" cstate="print"/>
            <a:stretch>
              <a:fillRect/>
            </a:stretch>
          </p:blipFill>
          <p:spPr>
            <a:xfrm>
              <a:off x="7326361" y="3455213"/>
              <a:ext cx="161844" cy="161969"/>
            </a:xfrm>
            <a:prstGeom prst="rect">
              <a:avLst/>
            </a:prstGeom>
          </p:spPr>
        </p:pic>
        <p:sp>
          <p:nvSpPr>
            <p:cNvPr id="38" name="object 38"/>
            <p:cNvSpPr/>
            <p:nvPr/>
          </p:nvSpPr>
          <p:spPr>
            <a:xfrm>
              <a:off x="2049526" y="2655214"/>
              <a:ext cx="5419725" cy="1171575"/>
            </a:xfrm>
            <a:custGeom>
              <a:avLst/>
              <a:gdLst/>
              <a:ahLst/>
              <a:cxnLst/>
              <a:rect l="l" t="t" r="r" b="b"/>
              <a:pathLst>
                <a:path w="5419725" h="1171575">
                  <a:moveTo>
                    <a:pt x="333273" y="980986"/>
                  </a:moveTo>
                  <a:lnTo>
                    <a:pt x="190576" y="980986"/>
                  </a:lnTo>
                  <a:lnTo>
                    <a:pt x="190576" y="1009497"/>
                  </a:lnTo>
                  <a:lnTo>
                    <a:pt x="95072" y="1009497"/>
                  </a:lnTo>
                  <a:lnTo>
                    <a:pt x="95072" y="1018997"/>
                  </a:lnTo>
                  <a:lnTo>
                    <a:pt x="28536" y="1018997"/>
                  </a:lnTo>
                  <a:lnTo>
                    <a:pt x="28536" y="1028509"/>
                  </a:lnTo>
                  <a:lnTo>
                    <a:pt x="0" y="1028509"/>
                  </a:lnTo>
                  <a:lnTo>
                    <a:pt x="0" y="1171397"/>
                  </a:lnTo>
                  <a:lnTo>
                    <a:pt x="142697" y="1171397"/>
                  </a:lnTo>
                  <a:lnTo>
                    <a:pt x="142697" y="1161897"/>
                  </a:lnTo>
                  <a:lnTo>
                    <a:pt x="171551" y="1161897"/>
                  </a:lnTo>
                  <a:lnTo>
                    <a:pt x="171551" y="1152385"/>
                  </a:lnTo>
                  <a:lnTo>
                    <a:pt x="238074" y="1152385"/>
                  </a:lnTo>
                  <a:lnTo>
                    <a:pt x="238074" y="1123873"/>
                  </a:lnTo>
                  <a:lnTo>
                    <a:pt x="333273" y="1123873"/>
                  </a:lnTo>
                  <a:lnTo>
                    <a:pt x="333273" y="980986"/>
                  </a:lnTo>
                  <a:close/>
                </a:path>
                <a:path w="5419725" h="1171575">
                  <a:moveTo>
                    <a:pt x="523849" y="923886"/>
                  </a:moveTo>
                  <a:lnTo>
                    <a:pt x="380834" y="923886"/>
                  </a:lnTo>
                  <a:lnTo>
                    <a:pt x="380834" y="1066469"/>
                  </a:lnTo>
                  <a:lnTo>
                    <a:pt x="523849" y="1066469"/>
                  </a:lnTo>
                  <a:lnTo>
                    <a:pt x="523849" y="923886"/>
                  </a:lnTo>
                  <a:close/>
                </a:path>
                <a:path w="5419725" h="1171575">
                  <a:moveTo>
                    <a:pt x="895172" y="809510"/>
                  </a:moveTo>
                  <a:lnTo>
                    <a:pt x="752487" y="809510"/>
                  </a:lnTo>
                  <a:lnTo>
                    <a:pt x="752487" y="952398"/>
                  </a:lnTo>
                  <a:lnTo>
                    <a:pt x="895172" y="952398"/>
                  </a:lnTo>
                  <a:lnTo>
                    <a:pt x="895172" y="809510"/>
                  </a:lnTo>
                  <a:close/>
                </a:path>
                <a:path w="5419725" h="1171575">
                  <a:moveTo>
                    <a:pt x="1647723" y="580758"/>
                  </a:moveTo>
                  <a:lnTo>
                    <a:pt x="1505026" y="580758"/>
                  </a:lnTo>
                  <a:lnTo>
                    <a:pt x="1505026" y="723646"/>
                  </a:lnTo>
                  <a:lnTo>
                    <a:pt x="1647723" y="723646"/>
                  </a:lnTo>
                  <a:lnTo>
                    <a:pt x="1647723" y="580758"/>
                  </a:lnTo>
                  <a:close/>
                </a:path>
                <a:path w="5419725" h="1171575">
                  <a:moveTo>
                    <a:pt x="2028812" y="485711"/>
                  </a:moveTo>
                  <a:lnTo>
                    <a:pt x="1885797" y="485711"/>
                  </a:lnTo>
                  <a:lnTo>
                    <a:pt x="1885797" y="628599"/>
                  </a:lnTo>
                  <a:lnTo>
                    <a:pt x="2028812" y="628599"/>
                  </a:lnTo>
                  <a:lnTo>
                    <a:pt x="2028812" y="485711"/>
                  </a:lnTo>
                  <a:close/>
                </a:path>
                <a:path w="5419725" h="1171575">
                  <a:moveTo>
                    <a:pt x="2400147" y="399910"/>
                  </a:moveTo>
                  <a:lnTo>
                    <a:pt x="2257450" y="399910"/>
                  </a:lnTo>
                  <a:lnTo>
                    <a:pt x="2257450" y="542798"/>
                  </a:lnTo>
                  <a:lnTo>
                    <a:pt x="2400147" y="542798"/>
                  </a:lnTo>
                  <a:lnTo>
                    <a:pt x="2400147" y="399910"/>
                  </a:lnTo>
                  <a:close/>
                </a:path>
                <a:path w="5419725" h="1171575">
                  <a:moveTo>
                    <a:pt x="2781363" y="314299"/>
                  </a:moveTo>
                  <a:lnTo>
                    <a:pt x="2638348" y="314299"/>
                  </a:lnTo>
                  <a:lnTo>
                    <a:pt x="2638348" y="456882"/>
                  </a:lnTo>
                  <a:lnTo>
                    <a:pt x="2781363" y="456882"/>
                  </a:lnTo>
                  <a:lnTo>
                    <a:pt x="2781363" y="314299"/>
                  </a:lnTo>
                  <a:close/>
                </a:path>
                <a:path w="5419725" h="1171575">
                  <a:moveTo>
                    <a:pt x="3162198" y="247446"/>
                  </a:moveTo>
                  <a:lnTo>
                    <a:pt x="3019501" y="247446"/>
                  </a:lnTo>
                  <a:lnTo>
                    <a:pt x="3019501" y="390347"/>
                  </a:lnTo>
                  <a:lnTo>
                    <a:pt x="3162198" y="390347"/>
                  </a:lnTo>
                  <a:lnTo>
                    <a:pt x="3162198" y="247446"/>
                  </a:lnTo>
                  <a:close/>
                </a:path>
                <a:path w="5419725" h="1171575">
                  <a:moveTo>
                    <a:pt x="3914622" y="133134"/>
                  </a:moveTo>
                  <a:lnTo>
                    <a:pt x="3771925" y="133134"/>
                  </a:lnTo>
                  <a:lnTo>
                    <a:pt x="3771925" y="276034"/>
                  </a:lnTo>
                  <a:lnTo>
                    <a:pt x="3914622" y="276034"/>
                  </a:lnTo>
                  <a:lnTo>
                    <a:pt x="3914622" y="133134"/>
                  </a:lnTo>
                  <a:close/>
                </a:path>
                <a:path w="5419725" h="1171575">
                  <a:moveTo>
                    <a:pt x="4667161" y="57099"/>
                  </a:moveTo>
                  <a:lnTo>
                    <a:pt x="4524476" y="57099"/>
                  </a:lnTo>
                  <a:lnTo>
                    <a:pt x="4524476" y="199986"/>
                  </a:lnTo>
                  <a:lnTo>
                    <a:pt x="4667161" y="199986"/>
                  </a:lnTo>
                  <a:lnTo>
                    <a:pt x="4667161" y="57099"/>
                  </a:lnTo>
                  <a:close/>
                </a:path>
                <a:path w="5419725" h="1171575">
                  <a:moveTo>
                    <a:pt x="5419585" y="0"/>
                  </a:moveTo>
                  <a:lnTo>
                    <a:pt x="5276888" y="0"/>
                  </a:lnTo>
                  <a:lnTo>
                    <a:pt x="5276888" y="142582"/>
                  </a:lnTo>
                  <a:lnTo>
                    <a:pt x="5419585" y="142582"/>
                  </a:lnTo>
                  <a:lnTo>
                    <a:pt x="5419585" y="0"/>
                  </a:lnTo>
                  <a:close/>
                </a:path>
              </a:pathLst>
            </a:custGeom>
            <a:solidFill>
              <a:srgbClr val="00FFFF"/>
            </a:solidFill>
          </p:spPr>
          <p:txBody>
            <a:bodyPr wrap="square" lIns="0" tIns="0" rIns="0" bIns="0" rtlCol="0"/>
            <a:lstStyle/>
            <a:p>
              <a:endParaRPr/>
            </a:p>
          </p:txBody>
        </p:sp>
      </p:grpSp>
      <p:sp>
        <p:nvSpPr>
          <p:cNvPr id="39" name="object 39"/>
          <p:cNvSpPr txBox="1"/>
          <p:nvPr/>
        </p:nvSpPr>
        <p:spPr>
          <a:xfrm>
            <a:off x="2951045" y="1830912"/>
            <a:ext cx="525145" cy="3101975"/>
          </a:xfrm>
          <a:prstGeom prst="rect">
            <a:avLst/>
          </a:prstGeom>
        </p:spPr>
        <p:txBody>
          <a:bodyPr vert="horz" wrap="square" lIns="0" tIns="81280" rIns="0" bIns="0" rtlCol="0">
            <a:spAutoFit/>
          </a:bodyPr>
          <a:lstStyle/>
          <a:p>
            <a:pPr marR="8255" algn="r">
              <a:spcBef>
                <a:spcPts val="640"/>
              </a:spcBef>
            </a:pPr>
            <a:r>
              <a:rPr b="1" spc="-30" dirty="0">
                <a:solidFill>
                  <a:srgbClr val="003399"/>
                </a:solidFill>
                <a:latin typeface="Arial"/>
                <a:cs typeface="Arial"/>
              </a:rPr>
              <a:t>1000</a:t>
            </a:r>
            <a:endParaRPr>
              <a:latin typeface="Arial"/>
              <a:cs typeface="Arial"/>
            </a:endParaRPr>
          </a:p>
          <a:p>
            <a:pPr marR="8255" algn="r">
              <a:spcBef>
                <a:spcPts val="535"/>
              </a:spcBef>
            </a:pPr>
            <a:r>
              <a:rPr b="1" spc="-30" dirty="0">
                <a:solidFill>
                  <a:srgbClr val="003399"/>
                </a:solidFill>
                <a:latin typeface="Arial"/>
                <a:cs typeface="Arial"/>
              </a:rPr>
              <a:t>800</a:t>
            </a:r>
            <a:endParaRPr>
              <a:latin typeface="Arial"/>
              <a:cs typeface="Arial"/>
            </a:endParaRPr>
          </a:p>
          <a:p>
            <a:pPr marR="8255" algn="r">
              <a:spcBef>
                <a:spcPts val="545"/>
              </a:spcBef>
            </a:pPr>
            <a:r>
              <a:rPr b="1" spc="-30" dirty="0">
                <a:solidFill>
                  <a:srgbClr val="003399"/>
                </a:solidFill>
                <a:latin typeface="Arial"/>
                <a:cs typeface="Arial"/>
              </a:rPr>
              <a:t>600</a:t>
            </a:r>
            <a:endParaRPr>
              <a:latin typeface="Arial"/>
              <a:cs typeface="Arial"/>
            </a:endParaRPr>
          </a:p>
          <a:p>
            <a:pPr marR="8255" algn="r">
              <a:spcBef>
                <a:spcPts val="540"/>
              </a:spcBef>
            </a:pPr>
            <a:r>
              <a:rPr b="1" spc="-30" dirty="0">
                <a:solidFill>
                  <a:srgbClr val="003399"/>
                </a:solidFill>
                <a:latin typeface="Arial"/>
                <a:cs typeface="Arial"/>
              </a:rPr>
              <a:t>400</a:t>
            </a:r>
            <a:endParaRPr>
              <a:latin typeface="Arial"/>
              <a:cs typeface="Arial"/>
            </a:endParaRPr>
          </a:p>
          <a:p>
            <a:pPr marR="8255" algn="r">
              <a:spcBef>
                <a:spcPts val="540"/>
              </a:spcBef>
            </a:pPr>
            <a:r>
              <a:rPr b="1" spc="-30" dirty="0">
                <a:solidFill>
                  <a:srgbClr val="003399"/>
                </a:solidFill>
                <a:latin typeface="Arial"/>
                <a:cs typeface="Arial"/>
              </a:rPr>
              <a:t>200</a:t>
            </a:r>
            <a:endParaRPr>
              <a:latin typeface="Arial"/>
              <a:cs typeface="Arial"/>
            </a:endParaRPr>
          </a:p>
          <a:p>
            <a:pPr marR="5080" algn="r">
              <a:spcBef>
                <a:spcPts val="459"/>
              </a:spcBef>
            </a:pPr>
            <a:r>
              <a:rPr b="1" dirty="0">
                <a:solidFill>
                  <a:srgbClr val="003399"/>
                </a:solidFill>
                <a:latin typeface="Arial"/>
                <a:cs typeface="Arial"/>
              </a:rPr>
              <a:t>0</a:t>
            </a:r>
            <a:endParaRPr>
              <a:latin typeface="Arial"/>
              <a:cs typeface="Arial"/>
            </a:endParaRPr>
          </a:p>
          <a:p>
            <a:pPr marR="5080" algn="r">
              <a:spcBef>
                <a:spcPts val="540"/>
              </a:spcBef>
            </a:pPr>
            <a:r>
              <a:rPr b="1" spc="-15" dirty="0">
                <a:solidFill>
                  <a:srgbClr val="003399"/>
                </a:solidFill>
                <a:latin typeface="Arial"/>
                <a:cs typeface="Arial"/>
              </a:rPr>
              <a:t>-200</a:t>
            </a:r>
            <a:endParaRPr>
              <a:latin typeface="Arial"/>
              <a:cs typeface="Arial"/>
            </a:endParaRPr>
          </a:p>
          <a:p>
            <a:pPr marR="5080" algn="r">
              <a:spcBef>
                <a:spcPts val="545"/>
              </a:spcBef>
            </a:pPr>
            <a:r>
              <a:rPr b="1" spc="-15" dirty="0">
                <a:solidFill>
                  <a:srgbClr val="003399"/>
                </a:solidFill>
                <a:latin typeface="Arial"/>
                <a:cs typeface="Arial"/>
              </a:rPr>
              <a:t>-400</a:t>
            </a:r>
            <a:endParaRPr>
              <a:latin typeface="Arial"/>
              <a:cs typeface="Arial"/>
            </a:endParaRPr>
          </a:p>
          <a:p>
            <a:pPr marR="5080" algn="r">
              <a:spcBef>
                <a:spcPts val="540"/>
              </a:spcBef>
            </a:pPr>
            <a:r>
              <a:rPr b="1" spc="-15" dirty="0">
                <a:solidFill>
                  <a:srgbClr val="003399"/>
                </a:solidFill>
                <a:latin typeface="Arial"/>
                <a:cs typeface="Arial"/>
              </a:rPr>
              <a:t>-600</a:t>
            </a:r>
            <a:endParaRPr>
              <a:latin typeface="Arial"/>
              <a:cs typeface="Arial"/>
            </a:endParaRPr>
          </a:p>
        </p:txBody>
      </p:sp>
      <p:sp>
        <p:nvSpPr>
          <p:cNvPr id="40" name="object 40"/>
          <p:cNvSpPr txBox="1"/>
          <p:nvPr/>
        </p:nvSpPr>
        <p:spPr>
          <a:xfrm>
            <a:off x="3579858" y="4985228"/>
            <a:ext cx="153035" cy="300355"/>
          </a:xfrm>
          <a:prstGeom prst="rect">
            <a:avLst/>
          </a:prstGeom>
        </p:spPr>
        <p:txBody>
          <a:bodyPr vert="horz" wrap="square" lIns="0" tIns="12700" rIns="0" bIns="0" rtlCol="0">
            <a:spAutoFit/>
          </a:bodyPr>
          <a:lstStyle/>
          <a:p>
            <a:pPr marL="12700">
              <a:spcBef>
                <a:spcPts val="100"/>
              </a:spcBef>
            </a:pPr>
            <a:r>
              <a:rPr b="1" dirty="0">
                <a:solidFill>
                  <a:srgbClr val="003399"/>
                </a:solidFill>
                <a:latin typeface="Arial"/>
                <a:cs typeface="Arial"/>
              </a:rPr>
              <a:t>0</a:t>
            </a:r>
            <a:endParaRPr>
              <a:latin typeface="Arial"/>
              <a:cs typeface="Arial"/>
            </a:endParaRPr>
          </a:p>
        </p:txBody>
      </p:sp>
      <p:sp>
        <p:nvSpPr>
          <p:cNvPr id="41" name="object 41"/>
          <p:cNvSpPr txBox="1"/>
          <p:nvPr/>
        </p:nvSpPr>
        <p:spPr>
          <a:xfrm>
            <a:off x="4332341" y="4985228"/>
            <a:ext cx="153035" cy="300355"/>
          </a:xfrm>
          <a:prstGeom prst="rect">
            <a:avLst/>
          </a:prstGeom>
        </p:spPr>
        <p:txBody>
          <a:bodyPr vert="horz" wrap="square" lIns="0" tIns="12700" rIns="0" bIns="0" rtlCol="0">
            <a:spAutoFit/>
          </a:bodyPr>
          <a:lstStyle/>
          <a:p>
            <a:pPr marL="12700">
              <a:spcBef>
                <a:spcPts val="100"/>
              </a:spcBef>
            </a:pPr>
            <a:r>
              <a:rPr b="1" dirty="0">
                <a:solidFill>
                  <a:srgbClr val="003399"/>
                </a:solidFill>
                <a:latin typeface="Arial"/>
                <a:cs typeface="Arial"/>
              </a:rPr>
              <a:t>2</a:t>
            </a:r>
            <a:endParaRPr>
              <a:latin typeface="Arial"/>
              <a:cs typeface="Arial"/>
            </a:endParaRPr>
          </a:p>
        </p:txBody>
      </p:sp>
      <p:sp>
        <p:nvSpPr>
          <p:cNvPr id="42" name="object 42"/>
          <p:cNvSpPr txBox="1"/>
          <p:nvPr/>
        </p:nvSpPr>
        <p:spPr>
          <a:xfrm>
            <a:off x="5084760" y="4985228"/>
            <a:ext cx="153035" cy="300355"/>
          </a:xfrm>
          <a:prstGeom prst="rect">
            <a:avLst/>
          </a:prstGeom>
        </p:spPr>
        <p:txBody>
          <a:bodyPr vert="horz" wrap="square" lIns="0" tIns="12700" rIns="0" bIns="0" rtlCol="0">
            <a:spAutoFit/>
          </a:bodyPr>
          <a:lstStyle/>
          <a:p>
            <a:pPr marL="12700">
              <a:spcBef>
                <a:spcPts val="100"/>
              </a:spcBef>
            </a:pPr>
            <a:r>
              <a:rPr b="1" dirty="0">
                <a:solidFill>
                  <a:srgbClr val="003399"/>
                </a:solidFill>
                <a:latin typeface="Arial"/>
                <a:cs typeface="Arial"/>
              </a:rPr>
              <a:t>4</a:t>
            </a:r>
            <a:endParaRPr>
              <a:latin typeface="Arial"/>
              <a:cs typeface="Arial"/>
            </a:endParaRPr>
          </a:p>
        </p:txBody>
      </p:sp>
      <p:sp>
        <p:nvSpPr>
          <p:cNvPr id="43" name="object 43"/>
          <p:cNvSpPr txBox="1"/>
          <p:nvPr/>
        </p:nvSpPr>
        <p:spPr>
          <a:xfrm>
            <a:off x="5837306" y="4985228"/>
            <a:ext cx="153035" cy="300355"/>
          </a:xfrm>
          <a:prstGeom prst="rect">
            <a:avLst/>
          </a:prstGeom>
        </p:spPr>
        <p:txBody>
          <a:bodyPr vert="horz" wrap="square" lIns="0" tIns="12700" rIns="0" bIns="0" rtlCol="0">
            <a:spAutoFit/>
          </a:bodyPr>
          <a:lstStyle/>
          <a:p>
            <a:pPr marL="12700">
              <a:spcBef>
                <a:spcPts val="100"/>
              </a:spcBef>
            </a:pPr>
            <a:r>
              <a:rPr b="1" dirty="0">
                <a:solidFill>
                  <a:srgbClr val="003399"/>
                </a:solidFill>
                <a:latin typeface="Arial"/>
                <a:cs typeface="Arial"/>
              </a:rPr>
              <a:t>6</a:t>
            </a:r>
            <a:endParaRPr>
              <a:latin typeface="Arial"/>
              <a:cs typeface="Arial"/>
            </a:endParaRPr>
          </a:p>
        </p:txBody>
      </p:sp>
      <p:sp>
        <p:nvSpPr>
          <p:cNvPr id="44" name="object 44"/>
          <p:cNvSpPr txBox="1"/>
          <p:nvPr/>
        </p:nvSpPr>
        <p:spPr>
          <a:xfrm>
            <a:off x="6161130" y="4850067"/>
            <a:ext cx="1006475" cy="845185"/>
          </a:xfrm>
          <a:prstGeom prst="rect">
            <a:avLst/>
          </a:prstGeom>
        </p:spPr>
        <p:txBody>
          <a:bodyPr vert="horz" wrap="square" lIns="0" tIns="147955" rIns="0" bIns="0" rtlCol="0">
            <a:spAutoFit/>
          </a:bodyPr>
          <a:lstStyle/>
          <a:p>
            <a:pPr marL="22860" algn="ctr">
              <a:spcBef>
                <a:spcPts val="1165"/>
              </a:spcBef>
            </a:pPr>
            <a:r>
              <a:rPr b="1" dirty="0">
                <a:solidFill>
                  <a:srgbClr val="003399"/>
                </a:solidFill>
                <a:latin typeface="Arial"/>
                <a:cs typeface="Arial"/>
              </a:rPr>
              <a:t>8</a:t>
            </a:r>
            <a:endParaRPr>
              <a:latin typeface="Arial"/>
              <a:cs typeface="Arial"/>
            </a:endParaRPr>
          </a:p>
          <a:p>
            <a:pPr algn="ctr">
              <a:spcBef>
                <a:spcPts val="1065"/>
              </a:spcBef>
            </a:pPr>
            <a:r>
              <a:rPr b="1" dirty="0">
                <a:solidFill>
                  <a:srgbClr val="003399"/>
                </a:solidFill>
                <a:latin typeface="Arial"/>
                <a:cs typeface="Arial"/>
              </a:rPr>
              <a:t>Time</a:t>
            </a:r>
            <a:r>
              <a:rPr b="1" spc="-55" dirty="0">
                <a:solidFill>
                  <a:srgbClr val="003399"/>
                </a:solidFill>
                <a:latin typeface="Arial"/>
                <a:cs typeface="Arial"/>
              </a:rPr>
              <a:t> </a:t>
            </a:r>
            <a:r>
              <a:rPr b="1" spc="-5" dirty="0">
                <a:solidFill>
                  <a:srgbClr val="003399"/>
                </a:solidFill>
                <a:latin typeface="Arial"/>
                <a:cs typeface="Arial"/>
              </a:rPr>
              <a:t>(hr)</a:t>
            </a:r>
            <a:endParaRPr>
              <a:latin typeface="Arial"/>
              <a:cs typeface="Arial"/>
            </a:endParaRPr>
          </a:p>
        </p:txBody>
      </p:sp>
      <p:sp>
        <p:nvSpPr>
          <p:cNvPr id="45" name="object 45"/>
          <p:cNvSpPr txBox="1"/>
          <p:nvPr/>
        </p:nvSpPr>
        <p:spPr>
          <a:xfrm>
            <a:off x="7285193" y="4985228"/>
            <a:ext cx="273685" cy="300355"/>
          </a:xfrm>
          <a:prstGeom prst="rect">
            <a:avLst/>
          </a:prstGeom>
        </p:spPr>
        <p:txBody>
          <a:bodyPr vert="horz" wrap="square" lIns="0" tIns="12700" rIns="0" bIns="0" rtlCol="0">
            <a:spAutoFit/>
          </a:bodyPr>
          <a:lstStyle/>
          <a:p>
            <a:pPr marL="12700">
              <a:spcBef>
                <a:spcPts val="100"/>
              </a:spcBef>
            </a:pPr>
            <a:r>
              <a:rPr b="1" spc="-30" dirty="0">
                <a:solidFill>
                  <a:srgbClr val="003399"/>
                </a:solidFill>
                <a:latin typeface="Arial"/>
                <a:cs typeface="Arial"/>
              </a:rPr>
              <a:t>10</a:t>
            </a:r>
            <a:endParaRPr>
              <a:latin typeface="Arial"/>
              <a:cs typeface="Arial"/>
            </a:endParaRPr>
          </a:p>
        </p:txBody>
      </p:sp>
      <p:sp>
        <p:nvSpPr>
          <p:cNvPr id="46" name="object 46"/>
          <p:cNvSpPr txBox="1"/>
          <p:nvPr/>
        </p:nvSpPr>
        <p:spPr>
          <a:xfrm>
            <a:off x="8037739" y="4985228"/>
            <a:ext cx="273685" cy="300355"/>
          </a:xfrm>
          <a:prstGeom prst="rect">
            <a:avLst/>
          </a:prstGeom>
        </p:spPr>
        <p:txBody>
          <a:bodyPr vert="horz" wrap="square" lIns="0" tIns="12700" rIns="0" bIns="0" rtlCol="0">
            <a:spAutoFit/>
          </a:bodyPr>
          <a:lstStyle/>
          <a:p>
            <a:pPr marL="12700">
              <a:spcBef>
                <a:spcPts val="100"/>
              </a:spcBef>
            </a:pPr>
            <a:r>
              <a:rPr b="1" spc="-30" dirty="0">
                <a:solidFill>
                  <a:srgbClr val="003399"/>
                </a:solidFill>
                <a:latin typeface="Arial"/>
                <a:cs typeface="Arial"/>
              </a:rPr>
              <a:t>12</a:t>
            </a:r>
            <a:endParaRPr>
              <a:latin typeface="Arial"/>
              <a:cs typeface="Arial"/>
            </a:endParaRPr>
          </a:p>
        </p:txBody>
      </p:sp>
      <p:sp>
        <p:nvSpPr>
          <p:cNvPr id="47" name="object 47"/>
          <p:cNvSpPr txBox="1"/>
          <p:nvPr/>
        </p:nvSpPr>
        <p:spPr>
          <a:xfrm>
            <a:off x="8790159" y="4985228"/>
            <a:ext cx="273685" cy="300355"/>
          </a:xfrm>
          <a:prstGeom prst="rect">
            <a:avLst/>
          </a:prstGeom>
        </p:spPr>
        <p:txBody>
          <a:bodyPr vert="horz" wrap="square" lIns="0" tIns="12700" rIns="0" bIns="0" rtlCol="0">
            <a:spAutoFit/>
          </a:bodyPr>
          <a:lstStyle/>
          <a:p>
            <a:pPr marL="12700">
              <a:spcBef>
                <a:spcPts val="100"/>
              </a:spcBef>
            </a:pPr>
            <a:r>
              <a:rPr b="1" spc="-30" dirty="0">
                <a:solidFill>
                  <a:srgbClr val="003399"/>
                </a:solidFill>
                <a:latin typeface="Arial"/>
                <a:cs typeface="Arial"/>
              </a:rPr>
              <a:t>14</a:t>
            </a:r>
            <a:endParaRPr>
              <a:latin typeface="Arial"/>
              <a:cs typeface="Arial"/>
            </a:endParaRPr>
          </a:p>
        </p:txBody>
      </p:sp>
      <p:sp>
        <p:nvSpPr>
          <p:cNvPr id="48" name="object 48"/>
          <p:cNvSpPr txBox="1"/>
          <p:nvPr/>
        </p:nvSpPr>
        <p:spPr>
          <a:xfrm>
            <a:off x="9542578" y="4985228"/>
            <a:ext cx="273685" cy="300355"/>
          </a:xfrm>
          <a:prstGeom prst="rect">
            <a:avLst/>
          </a:prstGeom>
        </p:spPr>
        <p:txBody>
          <a:bodyPr vert="horz" wrap="square" lIns="0" tIns="12700" rIns="0" bIns="0" rtlCol="0">
            <a:spAutoFit/>
          </a:bodyPr>
          <a:lstStyle/>
          <a:p>
            <a:pPr marL="12700">
              <a:spcBef>
                <a:spcPts val="100"/>
              </a:spcBef>
            </a:pPr>
            <a:r>
              <a:rPr b="1" spc="-30" dirty="0">
                <a:solidFill>
                  <a:srgbClr val="003399"/>
                </a:solidFill>
                <a:latin typeface="Arial"/>
                <a:cs typeface="Arial"/>
              </a:rPr>
              <a:t>16</a:t>
            </a:r>
            <a:endParaRPr>
              <a:latin typeface="Arial"/>
              <a:cs typeface="Arial"/>
            </a:endParaRPr>
          </a:p>
        </p:txBody>
      </p:sp>
      <p:sp>
        <p:nvSpPr>
          <p:cNvPr id="49" name="object 49"/>
          <p:cNvSpPr txBox="1"/>
          <p:nvPr/>
        </p:nvSpPr>
        <p:spPr>
          <a:xfrm>
            <a:off x="2572549" y="2758143"/>
            <a:ext cx="269304" cy="1319530"/>
          </a:xfrm>
          <a:prstGeom prst="rect">
            <a:avLst/>
          </a:prstGeom>
        </p:spPr>
        <p:txBody>
          <a:bodyPr vert="vert270" wrap="square" lIns="0" tIns="0" rIns="0" bIns="0" rtlCol="0">
            <a:spAutoFit/>
          </a:bodyPr>
          <a:lstStyle/>
          <a:p>
            <a:pPr marL="12700">
              <a:lnSpc>
                <a:spcPts val="2090"/>
              </a:lnSpc>
            </a:pPr>
            <a:r>
              <a:rPr b="1" spc="-20" dirty="0">
                <a:solidFill>
                  <a:srgbClr val="003399"/>
                </a:solidFill>
                <a:latin typeface="Arial"/>
                <a:cs typeface="Arial"/>
              </a:rPr>
              <a:t>Net </a:t>
            </a:r>
            <a:r>
              <a:rPr b="1" spc="-15" dirty="0">
                <a:solidFill>
                  <a:srgbClr val="003399"/>
                </a:solidFill>
                <a:latin typeface="Arial"/>
                <a:cs typeface="Arial"/>
              </a:rPr>
              <a:t>UF</a:t>
            </a:r>
            <a:r>
              <a:rPr b="1" spc="5" dirty="0">
                <a:solidFill>
                  <a:srgbClr val="003399"/>
                </a:solidFill>
                <a:latin typeface="Arial"/>
                <a:cs typeface="Arial"/>
              </a:rPr>
              <a:t> </a:t>
            </a:r>
            <a:r>
              <a:rPr b="1" spc="-5" dirty="0">
                <a:solidFill>
                  <a:srgbClr val="003399"/>
                </a:solidFill>
                <a:latin typeface="Arial"/>
                <a:cs typeface="Arial"/>
              </a:rPr>
              <a:t>(mL)</a:t>
            </a:r>
            <a:endParaRPr>
              <a:latin typeface="Arial"/>
              <a:cs typeface="Arial"/>
            </a:endParaRPr>
          </a:p>
        </p:txBody>
      </p:sp>
      <p:grpSp>
        <p:nvGrpSpPr>
          <p:cNvPr id="50" name="object 50"/>
          <p:cNvGrpSpPr/>
          <p:nvPr/>
        </p:nvGrpSpPr>
        <p:grpSpPr>
          <a:xfrm>
            <a:off x="3011626" y="1521645"/>
            <a:ext cx="342900" cy="143510"/>
            <a:chOff x="1487626" y="1521645"/>
            <a:chExt cx="342900" cy="143510"/>
          </a:xfrm>
        </p:grpSpPr>
        <p:sp>
          <p:nvSpPr>
            <p:cNvPr id="51" name="object 51"/>
            <p:cNvSpPr/>
            <p:nvPr/>
          </p:nvSpPr>
          <p:spPr>
            <a:xfrm>
              <a:off x="1487626" y="1598002"/>
              <a:ext cx="342900" cy="0"/>
            </a:xfrm>
            <a:custGeom>
              <a:avLst/>
              <a:gdLst/>
              <a:ahLst/>
              <a:cxnLst/>
              <a:rect l="l" t="t" r="r" b="b"/>
              <a:pathLst>
                <a:path w="342900">
                  <a:moveTo>
                    <a:pt x="0" y="0"/>
                  </a:moveTo>
                  <a:lnTo>
                    <a:pt x="95130" y="0"/>
                  </a:lnTo>
                </a:path>
                <a:path w="342900">
                  <a:moveTo>
                    <a:pt x="238143" y="0"/>
                  </a:moveTo>
                  <a:lnTo>
                    <a:pt x="342787" y="0"/>
                  </a:lnTo>
                </a:path>
              </a:pathLst>
            </a:custGeom>
            <a:ln w="28514">
              <a:solidFill>
                <a:srgbClr val="008080"/>
              </a:solidFill>
            </a:ln>
          </p:spPr>
          <p:txBody>
            <a:bodyPr wrap="square" lIns="0" tIns="0" rIns="0" bIns="0" rtlCol="0"/>
            <a:lstStyle/>
            <a:p>
              <a:endParaRPr/>
            </a:p>
          </p:txBody>
        </p:sp>
        <p:sp>
          <p:nvSpPr>
            <p:cNvPr id="52" name="object 52"/>
            <p:cNvSpPr/>
            <p:nvPr/>
          </p:nvSpPr>
          <p:spPr>
            <a:xfrm>
              <a:off x="1582757" y="1521645"/>
              <a:ext cx="143510" cy="143510"/>
            </a:xfrm>
            <a:custGeom>
              <a:avLst/>
              <a:gdLst/>
              <a:ahLst/>
              <a:cxnLst/>
              <a:rect l="l" t="t" r="r" b="b"/>
              <a:pathLst>
                <a:path w="143510" h="143510">
                  <a:moveTo>
                    <a:pt x="143012" y="0"/>
                  </a:moveTo>
                  <a:lnTo>
                    <a:pt x="0" y="0"/>
                  </a:lnTo>
                  <a:lnTo>
                    <a:pt x="0" y="142891"/>
                  </a:lnTo>
                  <a:lnTo>
                    <a:pt x="143012" y="142891"/>
                  </a:lnTo>
                  <a:lnTo>
                    <a:pt x="143012" y="0"/>
                  </a:lnTo>
                  <a:close/>
                </a:path>
              </a:pathLst>
            </a:custGeom>
            <a:solidFill>
              <a:srgbClr val="95172D"/>
            </a:solidFill>
          </p:spPr>
          <p:txBody>
            <a:bodyPr wrap="square" lIns="0" tIns="0" rIns="0" bIns="0" rtlCol="0"/>
            <a:lstStyle/>
            <a:p>
              <a:endParaRPr/>
            </a:p>
          </p:txBody>
        </p:sp>
      </p:grpSp>
      <p:sp>
        <p:nvSpPr>
          <p:cNvPr id="53" name="object 53"/>
          <p:cNvSpPr txBox="1"/>
          <p:nvPr/>
        </p:nvSpPr>
        <p:spPr>
          <a:xfrm>
            <a:off x="3398792" y="1442095"/>
            <a:ext cx="1668145" cy="300355"/>
          </a:xfrm>
          <a:prstGeom prst="rect">
            <a:avLst/>
          </a:prstGeom>
        </p:spPr>
        <p:txBody>
          <a:bodyPr vert="horz" wrap="square" lIns="0" tIns="12700" rIns="0" bIns="0" rtlCol="0">
            <a:spAutoFit/>
          </a:bodyPr>
          <a:lstStyle/>
          <a:p>
            <a:pPr marL="12700">
              <a:spcBef>
                <a:spcPts val="100"/>
              </a:spcBef>
            </a:pPr>
            <a:r>
              <a:rPr b="1" spc="-30" dirty="0">
                <a:solidFill>
                  <a:srgbClr val="69B4B4"/>
                </a:solidFill>
                <a:latin typeface="Arial"/>
                <a:cs typeface="Arial"/>
              </a:rPr>
              <a:t>2</a:t>
            </a:r>
            <a:r>
              <a:rPr b="1" spc="20" dirty="0">
                <a:solidFill>
                  <a:srgbClr val="69B4B4"/>
                </a:solidFill>
                <a:latin typeface="Arial"/>
                <a:cs typeface="Arial"/>
              </a:rPr>
              <a:t>.</a:t>
            </a:r>
            <a:r>
              <a:rPr b="1" spc="-30" dirty="0">
                <a:solidFill>
                  <a:srgbClr val="69B4B4"/>
                </a:solidFill>
                <a:latin typeface="Arial"/>
                <a:cs typeface="Arial"/>
              </a:rPr>
              <a:t>27</a:t>
            </a:r>
            <a:r>
              <a:rPr b="1" dirty="0">
                <a:solidFill>
                  <a:srgbClr val="69B4B4"/>
                </a:solidFill>
                <a:latin typeface="Arial"/>
                <a:cs typeface="Arial"/>
              </a:rPr>
              <a:t>%</a:t>
            </a:r>
            <a:r>
              <a:rPr b="1" spc="-229" dirty="0">
                <a:solidFill>
                  <a:srgbClr val="69B4B4"/>
                </a:solidFill>
                <a:latin typeface="Arial"/>
                <a:cs typeface="Arial"/>
              </a:rPr>
              <a:t> </a:t>
            </a:r>
            <a:r>
              <a:rPr b="1" spc="-30" dirty="0">
                <a:solidFill>
                  <a:srgbClr val="69B4B4"/>
                </a:solidFill>
                <a:latin typeface="Arial"/>
                <a:cs typeface="Arial"/>
              </a:rPr>
              <a:t>Dex</a:t>
            </a:r>
            <a:r>
              <a:rPr b="1" dirty="0">
                <a:solidFill>
                  <a:srgbClr val="69B4B4"/>
                </a:solidFill>
                <a:latin typeface="Arial"/>
                <a:cs typeface="Arial"/>
              </a:rPr>
              <a:t>t</a:t>
            </a:r>
            <a:r>
              <a:rPr b="1" spc="-30" dirty="0">
                <a:solidFill>
                  <a:srgbClr val="69B4B4"/>
                </a:solidFill>
                <a:latin typeface="Arial"/>
                <a:cs typeface="Arial"/>
              </a:rPr>
              <a:t>r</a:t>
            </a:r>
            <a:r>
              <a:rPr b="1" spc="20" dirty="0">
                <a:solidFill>
                  <a:srgbClr val="69B4B4"/>
                </a:solidFill>
                <a:latin typeface="Arial"/>
                <a:cs typeface="Arial"/>
              </a:rPr>
              <a:t>o</a:t>
            </a:r>
            <a:r>
              <a:rPr b="1" spc="-30" dirty="0">
                <a:solidFill>
                  <a:srgbClr val="69B4B4"/>
                </a:solidFill>
                <a:latin typeface="Arial"/>
                <a:cs typeface="Arial"/>
              </a:rPr>
              <a:t>s</a:t>
            </a:r>
            <a:r>
              <a:rPr b="1" dirty="0">
                <a:solidFill>
                  <a:srgbClr val="69B4B4"/>
                </a:solidFill>
                <a:latin typeface="Arial"/>
                <a:cs typeface="Arial"/>
              </a:rPr>
              <a:t>e</a:t>
            </a:r>
            <a:endParaRPr>
              <a:latin typeface="Arial"/>
              <a:cs typeface="Arial"/>
            </a:endParaRPr>
          </a:p>
        </p:txBody>
      </p:sp>
      <p:grpSp>
        <p:nvGrpSpPr>
          <p:cNvPr id="54" name="object 54"/>
          <p:cNvGrpSpPr/>
          <p:nvPr/>
        </p:nvGrpSpPr>
        <p:grpSpPr>
          <a:xfrm>
            <a:off x="5154665" y="1521644"/>
            <a:ext cx="343535" cy="161925"/>
            <a:chOff x="3630664" y="1521643"/>
            <a:chExt cx="343535" cy="161925"/>
          </a:xfrm>
        </p:grpSpPr>
        <p:sp>
          <p:nvSpPr>
            <p:cNvPr id="55" name="object 55"/>
            <p:cNvSpPr/>
            <p:nvPr/>
          </p:nvSpPr>
          <p:spPr>
            <a:xfrm>
              <a:off x="3630664" y="1598002"/>
              <a:ext cx="343535" cy="0"/>
            </a:xfrm>
            <a:custGeom>
              <a:avLst/>
              <a:gdLst/>
              <a:ahLst/>
              <a:cxnLst/>
              <a:rect l="l" t="t" r="r" b="b"/>
              <a:pathLst>
                <a:path w="343535">
                  <a:moveTo>
                    <a:pt x="0" y="0"/>
                  </a:moveTo>
                  <a:lnTo>
                    <a:pt x="343104" y="0"/>
                  </a:lnTo>
                </a:path>
              </a:pathLst>
            </a:custGeom>
            <a:ln w="28514">
              <a:solidFill>
                <a:srgbClr val="69B4B4"/>
              </a:solidFill>
            </a:ln>
          </p:spPr>
          <p:txBody>
            <a:bodyPr wrap="square" lIns="0" tIns="0" rIns="0" bIns="0" rtlCol="0"/>
            <a:lstStyle/>
            <a:p>
              <a:endParaRPr/>
            </a:p>
          </p:txBody>
        </p:sp>
        <p:pic>
          <p:nvPicPr>
            <p:cNvPr id="56" name="object 56"/>
            <p:cNvPicPr/>
            <p:nvPr/>
          </p:nvPicPr>
          <p:blipFill>
            <a:blip r:embed="rId6" cstate="print"/>
            <a:stretch>
              <a:fillRect/>
            </a:stretch>
          </p:blipFill>
          <p:spPr>
            <a:xfrm>
              <a:off x="3726114" y="1521643"/>
              <a:ext cx="161717" cy="161842"/>
            </a:xfrm>
            <a:prstGeom prst="rect">
              <a:avLst/>
            </a:prstGeom>
          </p:spPr>
        </p:pic>
      </p:grpSp>
      <p:sp>
        <p:nvSpPr>
          <p:cNvPr id="57" name="object 57"/>
          <p:cNvSpPr txBox="1"/>
          <p:nvPr/>
        </p:nvSpPr>
        <p:spPr>
          <a:xfrm>
            <a:off x="5542147" y="1442095"/>
            <a:ext cx="1668145" cy="300355"/>
          </a:xfrm>
          <a:prstGeom prst="rect">
            <a:avLst/>
          </a:prstGeom>
        </p:spPr>
        <p:txBody>
          <a:bodyPr vert="horz" wrap="square" lIns="0" tIns="12700" rIns="0" bIns="0" rtlCol="0">
            <a:spAutoFit/>
          </a:bodyPr>
          <a:lstStyle/>
          <a:p>
            <a:pPr marL="12700">
              <a:spcBef>
                <a:spcPts val="100"/>
              </a:spcBef>
            </a:pPr>
            <a:r>
              <a:rPr b="1" spc="-30" dirty="0">
                <a:solidFill>
                  <a:srgbClr val="69B4B4"/>
                </a:solidFill>
                <a:latin typeface="Arial"/>
                <a:cs typeface="Arial"/>
              </a:rPr>
              <a:t>3</a:t>
            </a:r>
            <a:r>
              <a:rPr b="1" spc="20" dirty="0">
                <a:solidFill>
                  <a:srgbClr val="69B4B4"/>
                </a:solidFill>
                <a:latin typeface="Arial"/>
                <a:cs typeface="Arial"/>
              </a:rPr>
              <a:t>.</a:t>
            </a:r>
            <a:r>
              <a:rPr b="1" spc="-30" dirty="0">
                <a:solidFill>
                  <a:srgbClr val="69B4B4"/>
                </a:solidFill>
                <a:latin typeface="Arial"/>
                <a:cs typeface="Arial"/>
              </a:rPr>
              <a:t>86</a:t>
            </a:r>
            <a:r>
              <a:rPr b="1" dirty="0">
                <a:solidFill>
                  <a:srgbClr val="69B4B4"/>
                </a:solidFill>
                <a:latin typeface="Arial"/>
                <a:cs typeface="Arial"/>
              </a:rPr>
              <a:t>%</a:t>
            </a:r>
            <a:r>
              <a:rPr b="1" spc="-229" dirty="0">
                <a:solidFill>
                  <a:srgbClr val="69B4B4"/>
                </a:solidFill>
                <a:latin typeface="Arial"/>
                <a:cs typeface="Arial"/>
              </a:rPr>
              <a:t> </a:t>
            </a:r>
            <a:r>
              <a:rPr b="1" spc="-30" dirty="0">
                <a:solidFill>
                  <a:srgbClr val="69B4B4"/>
                </a:solidFill>
                <a:latin typeface="Arial"/>
                <a:cs typeface="Arial"/>
              </a:rPr>
              <a:t>Dex</a:t>
            </a:r>
            <a:r>
              <a:rPr b="1" dirty="0">
                <a:solidFill>
                  <a:srgbClr val="69B4B4"/>
                </a:solidFill>
                <a:latin typeface="Arial"/>
                <a:cs typeface="Arial"/>
              </a:rPr>
              <a:t>t</a:t>
            </a:r>
            <a:r>
              <a:rPr b="1" spc="-30" dirty="0">
                <a:solidFill>
                  <a:srgbClr val="69B4B4"/>
                </a:solidFill>
                <a:latin typeface="Arial"/>
                <a:cs typeface="Arial"/>
              </a:rPr>
              <a:t>r</a:t>
            </a:r>
            <a:r>
              <a:rPr b="1" spc="20" dirty="0">
                <a:solidFill>
                  <a:srgbClr val="69B4B4"/>
                </a:solidFill>
                <a:latin typeface="Arial"/>
                <a:cs typeface="Arial"/>
              </a:rPr>
              <a:t>o</a:t>
            </a:r>
            <a:r>
              <a:rPr b="1" spc="-30" dirty="0">
                <a:solidFill>
                  <a:srgbClr val="69B4B4"/>
                </a:solidFill>
                <a:latin typeface="Arial"/>
                <a:cs typeface="Arial"/>
              </a:rPr>
              <a:t>s</a:t>
            </a:r>
            <a:r>
              <a:rPr b="1" dirty="0">
                <a:solidFill>
                  <a:srgbClr val="69B4B4"/>
                </a:solidFill>
                <a:latin typeface="Arial"/>
                <a:cs typeface="Arial"/>
              </a:rPr>
              <a:t>e</a:t>
            </a:r>
            <a:endParaRPr>
              <a:latin typeface="Arial"/>
              <a:cs typeface="Arial"/>
            </a:endParaRPr>
          </a:p>
        </p:txBody>
      </p:sp>
      <p:grpSp>
        <p:nvGrpSpPr>
          <p:cNvPr id="58" name="object 58"/>
          <p:cNvGrpSpPr/>
          <p:nvPr/>
        </p:nvGrpSpPr>
        <p:grpSpPr>
          <a:xfrm>
            <a:off x="7297892" y="1521645"/>
            <a:ext cx="342900" cy="143510"/>
            <a:chOff x="5773892" y="1521645"/>
            <a:chExt cx="342900" cy="143510"/>
          </a:xfrm>
        </p:grpSpPr>
        <p:sp>
          <p:nvSpPr>
            <p:cNvPr id="59" name="object 59"/>
            <p:cNvSpPr/>
            <p:nvPr/>
          </p:nvSpPr>
          <p:spPr>
            <a:xfrm>
              <a:off x="5773892" y="1598002"/>
              <a:ext cx="342900" cy="0"/>
            </a:xfrm>
            <a:custGeom>
              <a:avLst/>
              <a:gdLst/>
              <a:ahLst/>
              <a:cxnLst/>
              <a:rect l="l" t="t" r="r" b="b"/>
              <a:pathLst>
                <a:path w="342900">
                  <a:moveTo>
                    <a:pt x="0" y="0"/>
                  </a:moveTo>
                  <a:lnTo>
                    <a:pt x="342723" y="0"/>
                  </a:lnTo>
                </a:path>
              </a:pathLst>
            </a:custGeom>
            <a:ln w="28514">
              <a:solidFill>
                <a:srgbClr val="00FFFF"/>
              </a:solidFill>
            </a:ln>
          </p:spPr>
          <p:txBody>
            <a:bodyPr wrap="square" lIns="0" tIns="0" rIns="0" bIns="0" rtlCol="0"/>
            <a:lstStyle/>
            <a:p>
              <a:endParaRPr/>
            </a:p>
          </p:txBody>
        </p:sp>
        <p:sp>
          <p:nvSpPr>
            <p:cNvPr id="60" name="object 60"/>
            <p:cNvSpPr/>
            <p:nvPr/>
          </p:nvSpPr>
          <p:spPr>
            <a:xfrm>
              <a:off x="5869023" y="1521645"/>
              <a:ext cx="143510" cy="143510"/>
            </a:xfrm>
            <a:custGeom>
              <a:avLst/>
              <a:gdLst/>
              <a:ahLst/>
              <a:cxnLst/>
              <a:rect l="l" t="t" r="r" b="b"/>
              <a:pathLst>
                <a:path w="143510" h="143510">
                  <a:moveTo>
                    <a:pt x="143012" y="0"/>
                  </a:moveTo>
                  <a:lnTo>
                    <a:pt x="0" y="0"/>
                  </a:lnTo>
                  <a:lnTo>
                    <a:pt x="0" y="142891"/>
                  </a:lnTo>
                  <a:lnTo>
                    <a:pt x="143012" y="142891"/>
                  </a:lnTo>
                  <a:lnTo>
                    <a:pt x="143012" y="0"/>
                  </a:lnTo>
                  <a:close/>
                </a:path>
              </a:pathLst>
            </a:custGeom>
            <a:solidFill>
              <a:srgbClr val="00FFFF"/>
            </a:solidFill>
          </p:spPr>
          <p:txBody>
            <a:bodyPr wrap="square" lIns="0" tIns="0" rIns="0" bIns="0" rtlCol="0"/>
            <a:lstStyle/>
            <a:p>
              <a:endParaRPr/>
            </a:p>
          </p:txBody>
        </p:sp>
      </p:grpSp>
      <p:sp>
        <p:nvSpPr>
          <p:cNvPr id="61" name="object 61"/>
          <p:cNvSpPr txBox="1"/>
          <p:nvPr/>
        </p:nvSpPr>
        <p:spPr>
          <a:xfrm>
            <a:off x="7684994" y="1442095"/>
            <a:ext cx="1670050" cy="300355"/>
          </a:xfrm>
          <a:prstGeom prst="rect">
            <a:avLst/>
          </a:prstGeom>
        </p:spPr>
        <p:txBody>
          <a:bodyPr vert="horz" wrap="square" lIns="0" tIns="12700" rIns="0" bIns="0" rtlCol="0">
            <a:spAutoFit/>
          </a:bodyPr>
          <a:lstStyle/>
          <a:p>
            <a:pPr marL="12700">
              <a:spcBef>
                <a:spcPts val="100"/>
              </a:spcBef>
            </a:pPr>
            <a:r>
              <a:rPr b="1" spc="-30" dirty="0">
                <a:solidFill>
                  <a:srgbClr val="69B4B4"/>
                </a:solidFill>
                <a:latin typeface="Arial"/>
                <a:cs typeface="Arial"/>
              </a:rPr>
              <a:t>7</a:t>
            </a:r>
            <a:r>
              <a:rPr b="1" spc="20" dirty="0">
                <a:solidFill>
                  <a:srgbClr val="69B4B4"/>
                </a:solidFill>
                <a:latin typeface="Arial"/>
                <a:cs typeface="Arial"/>
              </a:rPr>
              <a:t>.</a:t>
            </a:r>
            <a:r>
              <a:rPr b="1" spc="-30" dirty="0">
                <a:solidFill>
                  <a:srgbClr val="69B4B4"/>
                </a:solidFill>
                <a:latin typeface="Arial"/>
                <a:cs typeface="Arial"/>
              </a:rPr>
              <a:t>5</a:t>
            </a:r>
            <a:r>
              <a:rPr b="1" dirty="0">
                <a:solidFill>
                  <a:srgbClr val="69B4B4"/>
                </a:solidFill>
                <a:latin typeface="Arial"/>
                <a:cs typeface="Arial"/>
              </a:rPr>
              <a:t>%</a:t>
            </a:r>
            <a:r>
              <a:rPr b="1" spc="-229" dirty="0">
                <a:solidFill>
                  <a:srgbClr val="69B4B4"/>
                </a:solidFill>
                <a:latin typeface="Arial"/>
                <a:cs typeface="Arial"/>
              </a:rPr>
              <a:t> </a:t>
            </a:r>
            <a:r>
              <a:rPr b="1" spc="20" dirty="0">
                <a:solidFill>
                  <a:srgbClr val="69B4B4"/>
                </a:solidFill>
                <a:latin typeface="Arial"/>
                <a:cs typeface="Arial"/>
              </a:rPr>
              <a:t>I</a:t>
            </a:r>
            <a:r>
              <a:rPr b="1" spc="-30" dirty="0">
                <a:solidFill>
                  <a:srgbClr val="69B4B4"/>
                </a:solidFill>
                <a:latin typeface="Arial"/>
                <a:cs typeface="Arial"/>
              </a:rPr>
              <a:t>c</a:t>
            </a:r>
            <a:r>
              <a:rPr b="1" spc="20" dirty="0">
                <a:solidFill>
                  <a:srgbClr val="69B4B4"/>
                </a:solidFill>
                <a:latin typeface="Arial"/>
                <a:cs typeface="Arial"/>
              </a:rPr>
              <a:t>od</a:t>
            </a:r>
            <a:r>
              <a:rPr b="1" spc="-30" dirty="0">
                <a:solidFill>
                  <a:srgbClr val="69B4B4"/>
                </a:solidFill>
                <a:latin typeface="Arial"/>
                <a:cs typeface="Arial"/>
              </a:rPr>
              <a:t>ex</a:t>
            </a:r>
            <a:r>
              <a:rPr b="1" dirty="0">
                <a:solidFill>
                  <a:srgbClr val="69B4B4"/>
                </a:solidFill>
                <a:latin typeface="Arial"/>
                <a:cs typeface="Arial"/>
              </a:rPr>
              <a:t>t</a:t>
            </a:r>
            <a:r>
              <a:rPr b="1" spc="-30" dirty="0">
                <a:solidFill>
                  <a:srgbClr val="69B4B4"/>
                </a:solidFill>
                <a:latin typeface="Arial"/>
                <a:cs typeface="Arial"/>
              </a:rPr>
              <a:t>r</a:t>
            </a:r>
            <a:r>
              <a:rPr b="1" spc="20" dirty="0">
                <a:solidFill>
                  <a:srgbClr val="69B4B4"/>
                </a:solidFill>
                <a:latin typeface="Arial"/>
                <a:cs typeface="Arial"/>
              </a:rPr>
              <a:t>i</a:t>
            </a:r>
            <a:r>
              <a:rPr b="1" dirty="0">
                <a:solidFill>
                  <a:srgbClr val="69B4B4"/>
                </a:solidFill>
                <a:latin typeface="Arial"/>
                <a:cs typeface="Arial"/>
              </a:rPr>
              <a:t>n</a:t>
            </a:r>
            <a:endParaRPr>
              <a:latin typeface="Arial"/>
              <a:cs typeface="Arial"/>
            </a:endParaRPr>
          </a:p>
        </p:txBody>
      </p:sp>
      <p:sp>
        <p:nvSpPr>
          <p:cNvPr id="62" name="object 62"/>
          <p:cNvSpPr txBox="1"/>
          <p:nvPr/>
        </p:nvSpPr>
        <p:spPr>
          <a:xfrm>
            <a:off x="1602740" y="6368897"/>
            <a:ext cx="4723765" cy="182101"/>
          </a:xfrm>
          <a:prstGeom prst="rect">
            <a:avLst/>
          </a:prstGeom>
        </p:spPr>
        <p:txBody>
          <a:bodyPr vert="horz" wrap="square" lIns="0" tIns="12700" rIns="0" bIns="0" rtlCol="0">
            <a:spAutoFit/>
          </a:bodyPr>
          <a:lstStyle/>
          <a:p>
            <a:pPr marL="12700">
              <a:spcBef>
                <a:spcPts val="100"/>
              </a:spcBef>
            </a:pPr>
            <a:r>
              <a:rPr sz="1100" spc="-5" dirty="0">
                <a:solidFill>
                  <a:srgbClr val="69B4B4"/>
                </a:solidFill>
                <a:latin typeface="Microsoft Sans Serif"/>
                <a:cs typeface="Microsoft Sans Serif"/>
              </a:rPr>
              <a:t>Mujais</a:t>
            </a:r>
            <a:r>
              <a:rPr sz="1100" spc="15" dirty="0">
                <a:solidFill>
                  <a:srgbClr val="69B4B4"/>
                </a:solidFill>
                <a:latin typeface="Microsoft Sans Serif"/>
                <a:cs typeface="Microsoft Sans Serif"/>
              </a:rPr>
              <a:t> </a:t>
            </a:r>
            <a:r>
              <a:rPr sz="1100" dirty="0">
                <a:solidFill>
                  <a:srgbClr val="69B4B4"/>
                </a:solidFill>
                <a:latin typeface="Microsoft Sans Serif"/>
                <a:cs typeface="Microsoft Sans Serif"/>
              </a:rPr>
              <a:t>S,</a:t>
            </a:r>
            <a:r>
              <a:rPr sz="1100" spc="15" dirty="0">
                <a:solidFill>
                  <a:srgbClr val="69B4B4"/>
                </a:solidFill>
                <a:latin typeface="Microsoft Sans Serif"/>
                <a:cs typeface="Microsoft Sans Serif"/>
              </a:rPr>
              <a:t> </a:t>
            </a:r>
            <a:r>
              <a:rPr sz="1100" spc="-15" dirty="0">
                <a:solidFill>
                  <a:srgbClr val="69B4B4"/>
                </a:solidFill>
                <a:latin typeface="Microsoft Sans Serif"/>
                <a:cs typeface="Microsoft Sans Serif"/>
              </a:rPr>
              <a:t>Vonesh</a:t>
            </a:r>
            <a:r>
              <a:rPr sz="1100" dirty="0">
                <a:solidFill>
                  <a:srgbClr val="69B4B4"/>
                </a:solidFill>
                <a:latin typeface="Microsoft Sans Serif"/>
                <a:cs typeface="Microsoft Sans Serif"/>
              </a:rPr>
              <a:t> E.</a:t>
            </a:r>
            <a:r>
              <a:rPr sz="1100" spc="30" dirty="0">
                <a:solidFill>
                  <a:srgbClr val="69B4B4"/>
                </a:solidFill>
                <a:latin typeface="Microsoft Sans Serif"/>
                <a:cs typeface="Microsoft Sans Serif"/>
              </a:rPr>
              <a:t> </a:t>
            </a:r>
            <a:r>
              <a:rPr sz="1100" i="1" dirty="0">
                <a:solidFill>
                  <a:srgbClr val="69B4B4"/>
                </a:solidFill>
                <a:latin typeface="Arial"/>
                <a:cs typeface="Arial"/>
              </a:rPr>
              <a:t>Kidney</a:t>
            </a:r>
            <a:r>
              <a:rPr sz="1100" i="1" spc="-20" dirty="0">
                <a:solidFill>
                  <a:srgbClr val="69B4B4"/>
                </a:solidFill>
                <a:latin typeface="Arial"/>
                <a:cs typeface="Arial"/>
              </a:rPr>
              <a:t> </a:t>
            </a:r>
            <a:r>
              <a:rPr sz="1100" i="1" dirty="0">
                <a:solidFill>
                  <a:srgbClr val="69B4B4"/>
                </a:solidFill>
                <a:latin typeface="Arial"/>
                <a:cs typeface="Arial"/>
              </a:rPr>
              <a:t>Int</a:t>
            </a:r>
            <a:r>
              <a:rPr sz="1100" dirty="0">
                <a:solidFill>
                  <a:srgbClr val="69B4B4"/>
                </a:solidFill>
                <a:latin typeface="Microsoft Sans Serif"/>
                <a:cs typeface="Microsoft Sans Serif"/>
              </a:rPr>
              <a:t> </a:t>
            </a:r>
            <a:r>
              <a:rPr sz="1100" spc="-5" dirty="0">
                <a:solidFill>
                  <a:srgbClr val="69B4B4"/>
                </a:solidFill>
                <a:latin typeface="Microsoft Sans Serif"/>
                <a:cs typeface="Microsoft Sans Serif"/>
              </a:rPr>
              <a:t>2002;62(suppl</a:t>
            </a:r>
            <a:r>
              <a:rPr sz="1100" spc="-15" dirty="0">
                <a:solidFill>
                  <a:srgbClr val="69B4B4"/>
                </a:solidFill>
                <a:latin typeface="Microsoft Sans Serif"/>
                <a:cs typeface="Microsoft Sans Serif"/>
              </a:rPr>
              <a:t> </a:t>
            </a:r>
            <a:r>
              <a:rPr sz="1100" spc="-5" dirty="0">
                <a:solidFill>
                  <a:srgbClr val="69B4B4"/>
                </a:solidFill>
                <a:latin typeface="Microsoft Sans Serif"/>
                <a:cs typeface="Microsoft Sans Serif"/>
              </a:rPr>
              <a:t>81):S17-S22</a:t>
            </a:r>
            <a:endParaRPr sz="1100" dirty="0">
              <a:latin typeface="Microsoft Sans Serif"/>
              <a:cs typeface="Microsoft Sans Serif"/>
            </a:endParaRPr>
          </a:p>
        </p:txBody>
      </p:sp>
      <p:sp>
        <p:nvSpPr>
          <p:cNvPr id="63" name="object 63"/>
          <p:cNvSpPr txBox="1"/>
          <p:nvPr/>
        </p:nvSpPr>
        <p:spPr>
          <a:xfrm>
            <a:off x="6656579" y="4134992"/>
            <a:ext cx="1369695" cy="299720"/>
          </a:xfrm>
          <a:prstGeom prst="rect">
            <a:avLst/>
          </a:prstGeom>
        </p:spPr>
        <p:txBody>
          <a:bodyPr vert="horz" wrap="square" lIns="0" tIns="12700" rIns="0" bIns="0" rtlCol="0">
            <a:spAutoFit/>
          </a:bodyPr>
          <a:lstStyle/>
          <a:p>
            <a:pPr marL="12700">
              <a:spcBef>
                <a:spcPts val="100"/>
              </a:spcBef>
            </a:pPr>
            <a:r>
              <a:rPr spc="-5" dirty="0">
                <a:solidFill>
                  <a:srgbClr val="69B4B4"/>
                </a:solidFill>
                <a:latin typeface="Microsoft Sans Serif"/>
                <a:cs typeface="Microsoft Sans Serif"/>
              </a:rPr>
              <a:t>CAPD</a:t>
            </a:r>
            <a:r>
              <a:rPr spc="-50" dirty="0">
                <a:solidFill>
                  <a:srgbClr val="69B4B4"/>
                </a:solidFill>
                <a:latin typeface="Microsoft Sans Serif"/>
                <a:cs typeface="Microsoft Sans Serif"/>
              </a:rPr>
              <a:t> </a:t>
            </a:r>
            <a:r>
              <a:rPr spc="-5" dirty="0">
                <a:solidFill>
                  <a:srgbClr val="69B4B4"/>
                </a:solidFill>
                <a:latin typeface="Microsoft Sans Serif"/>
                <a:cs typeface="Microsoft Sans Serif"/>
              </a:rPr>
              <a:t>(night)</a:t>
            </a:r>
            <a:endParaRPr>
              <a:latin typeface="Microsoft Sans Serif"/>
              <a:cs typeface="Microsoft Sans Serif"/>
            </a:endParaRPr>
          </a:p>
        </p:txBody>
      </p:sp>
      <p:sp>
        <p:nvSpPr>
          <p:cNvPr id="64" name="object 64"/>
          <p:cNvSpPr/>
          <p:nvPr/>
        </p:nvSpPr>
        <p:spPr>
          <a:xfrm>
            <a:off x="6672198" y="4586224"/>
            <a:ext cx="1473200" cy="133985"/>
          </a:xfrm>
          <a:custGeom>
            <a:avLst/>
            <a:gdLst/>
            <a:ahLst/>
            <a:cxnLst/>
            <a:rect l="l" t="t" r="r" b="b"/>
            <a:pathLst>
              <a:path w="1473200" h="133985">
                <a:moveTo>
                  <a:pt x="133350" y="126"/>
                </a:moveTo>
                <a:lnTo>
                  <a:pt x="0" y="66801"/>
                </a:lnTo>
                <a:lnTo>
                  <a:pt x="133350" y="133476"/>
                </a:lnTo>
                <a:lnTo>
                  <a:pt x="133350" y="89026"/>
                </a:lnTo>
                <a:lnTo>
                  <a:pt x="111125" y="89026"/>
                </a:lnTo>
                <a:lnTo>
                  <a:pt x="111125" y="44576"/>
                </a:lnTo>
                <a:lnTo>
                  <a:pt x="133350" y="44574"/>
                </a:lnTo>
                <a:lnTo>
                  <a:pt x="133350" y="126"/>
                </a:lnTo>
                <a:close/>
              </a:path>
              <a:path w="1473200" h="133985">
                <a:moveTo>
                  <a:pt x="1428750" y="44450"/>
                </a:moveTo>
                <a:lnTo>
                  <a:pt x="1362075" y="44450"/>
                </a:lnTo>
                <a:lnTo>
                  <a:pt x="1362075" y="88900"/>
                </a:lnTo>
                <a:lnTo>
                  <a:pt x="1339850" y="88902"/>
                </a:lnTo>
                <a:lnTo>
                  <a:pt x="1339850" y="133350"/>
                </a:lnTo>
                <a:lnTo>
                  <a:pt x="1473200" y="66675"/>
                </a:lnTo>
                <a:lnTo>
                  <a:pt x="1428750" y="44450"/>
                </a:lnTo>
                <a:close/>
              </a:path>
              <a:path w="1473200" h="133985">
                <a:moveTo>
                  <a:pt x="133350" y="44574"/>
                </a:moveTo>
                <a:lnTo>
                  <a:pt x="111125" y="44576"/>
                </a:lnTo>
                <a:lnTo>
                  <a:pt x="111125" y="89026"/>
                </a:lnTo>
                <a:lnTo>
                  <a:pt x="133350" y="89024"/>
                </a:lnTo>
                <a:lnTo>
                  <a:pt x="133350" y="44574"/>
                </a:lnTo>
                <a:close/>
              </a:path>
              <a:path w="1473200" h="133985">
                <a:moveTo>
                  <a:pt x="133350" y="89024"/>
                </a:moveTo>
                <a:lnTo>
                  <a:pt x="111125" y="89026"/>
                </a:lnTo>
                <a:lnTo>
                  <a:pt x="133350" y="89026"/>
                </a:lnTo>
                <a:close/>
              </a:path>
              <a:path w="1473200" h="133985">
                <a:moveTo>
                  <a:pt x="1339850" y="44452"/>
                </a:moveTo>
                <a:lnTo>
                  <a:pt x="133350" y="44574"/>
                </a:lnTo>
                <a:lnTo>
                  <a:pt x="133350" y="89024"/>
                </a:lnTo>
                <a:lnTo>
                  <a:pt x="1339850" y="88902"/>
                </a:lnTo>
                <a:lnTo>
                  <a:pt x="1339850" y="44452"/>
                </a:lnTo>
                <a:close/>
              </a:path>
              <a:path w="1473200" h="133985">
                <a:moveTo>
                  <a:pt x="1362075" y="44450"/>
                </a:moveTo>
                <a:lnTo>
                  <a:pt x="1339850" y="44452"/>
                </a:lnTo>
                <a:lnTo>
                  <a:pt x="1339850" y="88902"/>
                </a:lnTo>
                <a:lnTo>
                  <a:pt x="1362075" y="88900"/>
                </a:lnTo>
                <a:lnTo>
                  <a:pt x="1362075" y="44450"/>
                </a:lnTo>
                <a:close/>
              </a:path>
              <a:path w="1473200" h="133985">
                <a:moveTo>
                  <a:pt x="1339850" y="0"/>
                </a:moveTo>
                <a:lnTo>
                  <a:pt x="1339850" y="44452"/>
                </a:lnTo>
                <a:lnTo>
                  <a:pt x="1428750" y="44450"/>
                </a:lnTo>
                <a:lnTo>
                  <a:pt x="1339850" y="0"/>
                </a:lnTo>
                <a:close/>
              </a:path>
            </a:pathLst>
          </a:custGeom>
          <a:solidFill>
            <a:srgbClr val="003399"/>
          </a:solidFill>
        </p:spPr>
        <p:txBody>
          <a:bodyPr wrap="square" lIns="0" tIns="0" rIns="0" bIns="0" rtlCol="0"/>
          <a:lstStyle/>
          <a:p>
            <a:endParaRPr/>
          </a:p>
        </p:txBody>
      </p:sp>
      <p:sp>
        <p:nvSpPr>
          <p:cNvPr id="65" name="object 65"/>
          <p:cNvSpPr txBox="1"/>
          <p:nvPr/>
        </p:nvSpPr>
        <p:spPr>
          <a:xfrm>
            <a:off x="8336406" y="4536390"/>
            <a:ext cx="1075690" cy="300355"/>
          </a:xfrm>
          <a:prstGeom prst="rect">
            <a:avLst/>
          </a:prstGeom>
        </p:spPr>
        <p:txBody>
          <a:bodyPr vert="horz" wrap="square" lIns="0" tIns="12700" rIns="0" bIns="0" rtlCol="0">
            <a:spAutoFit/>
          </a:bodyPr>
          <a:lstStyle/>
          <a:p>
            <a:pPr marL="12700">
              <a:spcBef>
                <a:spcPts val="100"/>
              </a:spcBef>
            </a:pPr>
            <a:r>
              <a:rPr dirty="0">
                <a:solidFill>
                  <a:srgbClr val="69B4B4"/>
                </a:solidFill>
                <a:latin typeface="Microsoft Sans Serif"/>
                <a:cs typeface="Microsoft Sans Serif"/>
              </a:rPr>
              <a:t>APD</a:t>
            </a:r>
            <a:r>
              <a:rPr spc="-60" dirty="0">
                <a:solidFill>
                  <a:srgbClr val="69B4B4"/>
                </a:solidFill>
                <a:latin typeface="Microsoft Sans Serif"/>
                <a:cs typeface="Microsoft Sans Serif"/>
              </a:rPr>
              <a:t> </a:t>
            </a:r>
            <a:r>
              <a:rPr spc="-10" dirty="0">
                <a:solidFill>
                  <a:srgbClr val="69B4B4"/>
                </a:solidFill>
                <a:latin typeface="Microsoft Sans Serif"/>
                <a:cs typeface="Microsoft Sans Serif"/>
              </a:rPr>
              <a:t>(day)</a:t>
            </a:r>
            <a:endParaRPr>
              <a:latin typeface="Microsoft Sans Serif"/>
              <a:cs typeface="Microsoft Sans Serif"/>
            </a:endParaRPr>
          </a:p>
        </p:txBody>
      </p:sp>
      <p:grpSp>
        <p:nvGrpSpPr>
          <p:cNvPr id="66" name="object 66"/>
          <p:cNvGrpSpPr/>
          <p:nvPr/>
        </p:nvGrpSpPr>
        <p:grpSpPr>
          <a:xfrm>
            <a:off x="3719577" y="4802123"/>
            <a:ext cx="6264275" cy="144780"/>
            <a:chOff x="2195576" y="4802123"/>
            <a:chExt cx="6264275" cy="144780"/>
          </a:xfrm>
        </p:grpSpPr>
        <p:sp>
          <p:nvSpPr>
            <p:cNvPr id="67" name="object 67"/>
            <p:cNvSpPr/>
            <p:nvPr/>
          </p:nvSpPr>
          <p:spPr>
            <a:xfrm>
              <a:off x="6659498" y="4802123"/>
              <a:ext cx="1492250" cy="133985"/>
            </a:xfrm>
            <a:custGeom>
              <a:avLst/>
              <a:gdLst/>
              <a:ahLst/>
              <a:cxnLst/>
              <a:rect l="l" t="t" r="r" b="b"/>
              <a:pathLst>
                <a:path w="1492250" h="133985">
                  <a:moveTo>
                    <a:pt x="133350" y="126"/>
                  </a:moveTo>
                  <a:lnTo>
                    <a:pt x="0" y="66801"/>
                  </a:lnTo>
                  <a:lnTo>
                    <a:pt x="133350" y="133476"/>
                  </a:lnTo>
                  <a:lnTo>
                    <a:pt x="133350" y="89026"/>
                  </a:lnTo>
                  <a:lnTo>
                    <a:pt x="111251" y="89026"/>
                  </a:lnTo>
                  <a:lnTo>
                    <a:pt x="111251" y="44576"/>
                  </a:lnTo>
                  <a:lnTo>
                    <a:pt x="133350" y="44574"/>
                  </a:lnTo>
                  <a:lnTo>
                    <a:pt x="133350" y="126"/>
                  </a:lnTo>
                  <a:close/>
                </a:path>
                <a:path w="1492250" h="133985">
                  <a:moveTo>
                    <a:pt x="1447800" y="44450"/>
                  </a:moveTo>
                  <a:lnTo>
                    <a:pt x="1381125" y="44450"/>
                  </a:lnTo>
                  <a:lnTo>
                    <a:pt x="1381125" y="88900"/>
                  </a:lnTo>
                  <a:lnTo>
                    <a:pt x="1358900" y="88902"/>
                  </a:lnTo>
                  <a:lnTo>
                    <a:pt x="1358900" y="133350"/>
                  </a:lnTo>
                  <a:lnTo>
                    <a:pt x="1492250" y="66675"/>
                  </a:lnTo>
                  <a:lnTo>
                    <a:pt x="1447800" y="44450"/>
                  </a:lnTo>
                  <a:close/>
                </a:path>
                <a:path w="1492250" h="133985">
                  <a:moveTo>
                    <a:pt x="133350" y="44574"/>
                  </a:moveTo>
                  <a:lnTo>
                    <a:pt x="111251" y="44576"/>
                  </a:lnTo>
                  <a:lnTo>
                    <a:pt x="111251" y="89026"/>
                  </a:lnTo>
                  <a:lnTo>
                    <a:pt x="133350" y="89024"/>
                  </a:lnTo>
                  <a:lnTo>
                    <a:pt x="133350" y="44574"/>
                  </a:lnTo>
                  <a:close/>
                </a:path>
                <a:path w="1492250" h="133985">
                  <a:moveTo>
                    <a:pt x="133350" y="89024"/>
                  </a:moveTo>
                  <a:lnTo>
                    <a:pt x="111251" y="89026"/>
                  </a:lnTo>
                  <a:lnTo>
                    <a:pt x="133350" y="89026"/>
                  </a:lnTo>
                  <a:close/>
                </a:path>
                <a:path w="1492250" h="133985">
                  <a:moveTo>
                    <a:pt x="1358900" y="44452"/>
                  </a:moveTo>
                  <a:lnTo>
                    <a:pt x="133350" y="44574"/>
                  </a:lnTo>
                  <a:lnTo>
                    <a:pt x="133350" y="89024"/>
                  </a:lnTo>
                  <a:lnTo>
                    <a:pt x="1358900" y="88902"/>
                  </a:lnTo>
                  <a:lnTo>
                    <a:pt x="1358900" y="44452"/>
                  </a:lnTo>
                  <a:close/>
                </a:path>
                <a:path w="1492250" h="133985">
                  <a:moveTo>
                    <a:pt x="1381125" y="44450"/>
                  </a:moveTo>
                  <a:lnTo>
                    <a:pt x="1358900" y="44452"/>
                  </a:lnTo>
                  <a:lnTo>
                    <a:pt x="1358900" y="88902"/>
                  </a:lnTo>
                  <a:lnTo>
                    <a:pt x="1381125" y="88900"/>
                  </a:lnTo>
                  <a:lnTo>
                    <a:pt x="1381125" y="44450"/>
                  </a:lnTo>
                  <a:close/>
                </a:path>
                <a:path w="1492250" h="133985">
                  <a:moveTo>
                    <a:pt x="1358900" y="0"/>
                  </a:moveTo>
                  <a:lnTo>
                    <a:pt x="1358900" y="44452"/>
                  </a:lnTo>
                  <a:lnTo>
                    <a:pt x="1447800" y="44450"/>
                  </a:lnTo>
                  <a:lnTo>
                    <a:pt x="1358900" y="0"/>
                  </a:lnTo>
                  <a:close/>
                </a:path>
              </a:pathLst>
            </a:custGeom>
            <a:solidFill>
              <a:srgbClr val="003399"/>
            </a:solidFill>
          </p:spPr>
          <p:txBody>
            <a:bodyPr wrap="square" lIns="0" tIns="0" rIns="0" bIns="0" rtlCol="0"/>
            <a:lstStyle/>
            <a:p>
              <a:endParaRPr/>
            </a:p>
          </p:txBody>
        </p:sp>
        <p:sp>
          <p:nvSpPr>
            <p:cNvPr id="68" name="object 68"/>
            <p:cNvSpPr/>
            <p:nvPr/>
          </p:nvSpPr>
          <p:spPr>
            <a:xfrm>
              <a:off x="2195576" y="4941950"/>
              <a:ext cx="6264275" cy="0"/>
            </a:xfrm>
            <a:custGeom>
              <a:avLst/>
              <a:gdLst/>
              <a:ahLst/>
              <a:cxnLst/>
              <a:rect l="l" t="t" r="r" b="b"/>
              <a:pathLst>
                <a:path w="6264275">
                  <a:moveTo>
                    <a:pt x="0" y="0"/>
                  </a:moveTo>
                  <a:lnTo>
                    <a:pt x="6264275" y="0"/>
                  </a:lnTo>
                </a:path>
              </a:pathLst>
            </a:custGeom>
            <a:ln w="9525">
              <a:solidFill>
                <a:srgbClr val="003399"/>
              </a:solidFill>
            </a:ln>
          </p:spPr>
          <p:txBody>
            <a:bodyPr wrap="square" lIns="0" tIns="0" rIns="0" bIns="0" rtlCol="0"/>
            <a:lstStyle/>
            <a:p>
              <a:endParaRPr/>
            </a:p>
          </p:txBody>
        </p:sp>
      </p:grpSp>
      <p:pic>
        <p:nvPicPr>
          <p:cNvPr id="69" name="Picture 68" descr="K:\# ŠKOLA FAKS POSO\#FAKS\NEFROLOGIJA\1. BCM PD\3. Poster ISPD\špoirano.jpg">
            <a:extLst>
              <a:ext uri="{FF2B5EF4-FFF2-40B4-BE49-F238E27FC236}">
                <a16:creationId xmlns:a16="http://schemas.microsoft.com/office/drawing/2014/main" id="{9D897AAF-AE55-404B-8B66-B47C587763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09608" y="6224434"/>
            <a:ext cx="935038" cy="320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740" y="6581647"/>
            <a:ext cx="5051425" cy="151323"/>
          </a:xfrm>
          <a:prstGeom prst="rect">
            <a:avLst/>
          </a:prstGeom>
        </p:spPr>
        <p:txBody>
          <a:bodyPr vert="horz" wrap="square" lIns="0" tIns="12700" rIns="0" bIns="0" rtlCol="0">
            <a:spAutoFit/>
          </a:bodyPr>
          <a:lstStyle/>
          <a:p>
            <a:pPr marL="12700">
              <a:spcBef>
                <a:spcPts val="100"/>
              </a:spcBef>
            </a:pPr>
            <a:r>
              <a:rPr sz="900" spc="-5" dirty="0">
                <a:solidFill>
                  <a:srgbClr val="69B4B4"/>
                </a:solidFill>
                <a:latin typeface="Microsoft Sans Serif"/>
                <a:cs typeface="Microsoft Sans Serif"/>
              </a:rPr>
              <a:t>Finkelstein</a:t>
            </a:r>
            <a:r>
              <a:rPr lang="hr-HR" sz="900" spc="-5" dirty="0">
                <a:solidFill>
                  <a:srgbClr val="69B4B4"/>
                </a:solidFill>
                <a:latin typeface="Microsoft Sans Serif"/>
                <a:cs typeface="Microsoft Sans Serif"/>
              </a:rPr>
              <a:t> F </a:t>
            </a:r>
            <a:r>
              <a:rPr sz="900" dirty="0">
                <a:solidFill>
                  <a:srgbClr val="69B4B4"/>
                </a:solidFill>
                <a:latin typeface="Microsoft Sans Serif"/>
                <a:cs typeface="Microsoft Sans Serif"/>
              </a:rPr>
              <a:t>et</a:t>
            </a:r>
            <a:r>
              <a:rPr sz="900" spc="5" dirty="0">
                <a:solidFill>
                  <a:srgbClr val="69B4B4"/>
                </a:solidFill>
                <a:latin typeface="Microsoft Sans Serif"/>
                <a:cs typeface="Microsoft Sans Serif"/>
              </a:rPr>
              <a:t> </a:t>
            </a:r>
            <a:r>
              <a:rPr sz="900" spc="-5" dirty="0">
                <a:solidFill>
                  <a:srgbClr val="69B4B4"/>
                </a:solidFill>
                <a:latin typeface="Microsoft Sans Serif"/>
                <a:cs typeface="Microsoft Sans Serif"/>
              </a:rPr>
              <a:t>al.</a:t>
            </a:r>
            <a:r>
              <a:rPr sz="900" spc="15" dirty="0">
                <a:solidFill>
                  <a:srgbClr val="69B4B4"/>
                </a:solidFill>
                <a:latin typeface="Microsoft Sans Serif"/>
                <a:cs typeface="Microsoft Sans Serif"/>
              </a:rPr>
              <a:t> </a:t>
            </a:r>
            <a:r>
              <a:rPr sz="900" i="1" dirty="0">
                <a:solidFill>
                  <a:srgbClr val="69B4B4"/>
                </a:solidFill>
                <a:latin typeface="Arial"/>
                <a:cs typeface="Arial"/>
              </a:rPr>
              <a:t>J</a:t>
            </a:r>
            <a:r>
              <a:rPr sz="900" i="1" spc="-60" dirty="0">
                <a:solidFill>
                  <a:srgbClr val="69B4B4"/>
                </a:solidFill>
                <a:latin typeface="Arial"/>
                <a:cs typeface="Arial"/>
              </a:rPr>
              <a:t> </a:t>
            </a:r>
            <a:r>
              <a:rPr sz="900" i="1" dirty="0">
                <a:solidFill>
                  <a:srgbClr val="69B4B4"/>
                </a:solidFill>
                <a:latin typeface="Arial"/>
                <a:cs typeface="Arial"/>
              </a:rPr>
              <a:t>Am Soc</a:t>
            </a:r>
            <a:r>
              <a:rPr sz="900" i="1" spc="-5" dirty="0">
                <a:solidFill>
                  <a:srgbClr val="69B4B4"/>
                </a:solidFill>
                <a:latin typeface="Arial"/>
                <a:cs typeface="Arial"/>
              </a:rPr>
              <a:t> </a:t>
            </a:r>
            <a:r>
              <a:rPr sz="900" i="1" dirty="0">
                <a:solidFill>
                  <a:srgbClr val="69B4B4"/>
                </a:solidFill>
                <a:latin typeface="Arial"/>
                <a:cs typeface="Arial"/>
              </a:rPr>
              <a:t>Nephrol</a:t>
            </a:r>
            <a:r>
              <a:rPr sz="900" i="1" spc="-20" dirty="0">
                <a:solidFill>
                  <a:srgbClr val="69B4B4"/>
                </a:solidFill>
                <a:latin typeface="Arial"/>
                <a:cs typeface="Arial"/>
              </a:rPr>
              <a:t> </a:t>
            </a:r>
            <a:r>
              <a:rPr sz="900" spc="-5" dirty="0">
                <a:solidFill>
                  <a:srgbClr val="69B4B4"/>
                </a:solidFill>
                <a:latin typeface="Microsoft Sans Serif"/>
                <a:cs typeface="Microsoft Sans Serif"/>
              </a:rPr>
              <a:t>2005;16:546-554</a:t>
            </a:r>
            <a:endParaRPr sz="900" dirty="0">
              <a:latin typeface="Microsoft Sans Serif"/>
              <a:cs typeface="Microsoft Sans Serif"/>
            </a:endParaRPr>
          </a:p>
        </p:txBody>
      </p:sp>
      <p:grpSp>
        <p:nvGrpSpPr>
          <p:cNvPr id="3" name="object 3"/>
          <p:cNvGrpSpPr/>
          <p:nvPr/>
        </p:nvGrpSpPr>
        <p:grpSpPr>
          <a:xfrm>
            <a:off x="3129336" y="1892364"/>
            <a:ext cx="5711190" cy="3429635"/>
            <a:chOff x="1605336" y="1892363"/>
            <a:chExt cx="5711190" cy="3429635"/>
          </a:xfrm>
        </p:grpSpPr>
        <p:sp>
          <p:nvSpPr>
            <p:cNvPr id="4" name="object 4"/>
            <p:cNvSpPr/>
            <p:nvPr/>
          </p:nvSpPr>
          <p:spPr>
            <a:xfrm>
              <a:off x="2603500" y="4548131"/>
              <a:ext cx="0" cy="59055"/>
            </a:xfrm>
            <a:custGeom>
              <a:avLst/>
              <a:gdLst/>
              <a:ahLst/>
              <a:cxnLst/>
              <a:rect l="l" t="t" r="r" b="b"/>
              <a:pathLst>
                <a:path h="59054">
                  <a:moveTo>
                    <a:pt x="0" y="0"/>
                  </a:moveTo>
                  <a:lnTo>
                    <a:pt x="0" y="58856"/>
                  </a:lnTo>
                </a:path>
              </a:pathLst>
            </a:custGeom>
            <a:ln w="15875">
              <a:solidFill>
                <a:srgbClr val="003399"/>
              </a:solidFill>
            </a:ln>
          </p:spPr>
          <p:txBody>
            <a:bodyPr wrap="square" lIns="0" tIns="0" rIns="0" bIns="0" rtlCol="0"/>
            <a:lstStyle/>
            <a:p>
              <a:endParaRPr/>
            </a:p>
          </p:txBody>
        </p:sp>
        <p:sp>
          <p:nvSpPr>
            <p:cNvPr id="5" name="object 5"/>
            <p:cNvSpPr/>
            <p:nvPr/>
          </p:nvSpPr>
          <p:spPr>
            <a:xfrm>
              <a:off x="2603500" y="4548131"/>
              <a:ext cx="0" cy="16510"/>
            </a:xfrm>
            <a:custGeom>
              <a:avLst/>
              <a:gdLst/>
              <a:ahLst/>
              <a:cxnLst/>
              <a:rect l="l" t="t" r="r" b="b"/>
              <a:pathLst>
                <a:path h="16510">
                  <a:moveTo>
                    <a:pt x="0" y="0"/>
                  </a:moveTo>
                  <a:lnTo>
                    <a:pt x="0" y="15994"/>
                  </a:lnTo>
                </a:path>
              </a:pathLst>
            </a:custGeom>
            <a:ln w="9525">
              <a:solidFill>
                <a:srgbClr val="003399"/>
              </a:solidFill>
            </a:ln>
          </p:spPr>
          <p:txBody>
            <a:bodyPr wrap="square" lIns="0" tIns="0" rIns="0" bIns="0" rtlCol="0"/>
            <a:lstStyle/>
            <a:p>
              <a:endParaRPr/>
            </a:p>
          </p:txBody>
        </p:sp>
        <p:sp>
          <p:nvSpPr>
            <p:cNvPr id="6" name="object 6"/>
            <p:cNvSpPr/>
            <p:nvPr/>
          </p:nvSpPr>
          <p:spPr>
            <a:xfrm>
              <a:off x="2603500" y="3892613"/>
              <a:ext cx="0" cy="560705"/>
            </a:xfrm>
            <a:custGeom>
              <a:avLst/>
              <a:gdLst/>
              <a:ahLst/>
              <a:cxnLst/>
              <a:rect l="l" t="t" r="r" b="b"/>
              <a:pathLst>
                <a:path h="560704">
                  <a:moveTo>
                    <a:pt x="0" y="0"/>
                  </a:moveTo>
                  <a:lnTo>
                    <a:pt x="0" y="560303"/>
                  </a:lnTo>
                </a:path>
              </a:pathLst>
            </a:custGeom>
            <a:ln w="15875">
              <a:solidFill>
                <a:srgbClr val="003399"/>
              </a:solidFill>
            </a:ln>
          </p:spPr>
          <p:txBody>
            <a:bodyPr wrap="square" lIns="0" tIns="0" rIns="0" bIns="0" rtlCol="0"/>
            <a:lstStyle/>
            <a:p>
              <a:endParaRPr/>
            </a:p>
          </p:txBody>
        </p:sp>
        <p:sp>
          <p:nvSpPr>
            <p:cNvPr id="7" name="object 7"/>
            <p:cNvSpPr/>
            <p:nvPr/>
          </p:nvSpPr>
          <p:spPr>
            <a:xfrm>
              <a:off x="2603500" y="1897126"/>
              <a:ext cx="3752850" cy="2555875"/>
            </a:xfrm>
            <a:custGeom>
              <a:avLst/>
              <a:gdLst/>
              <a:ahLst/>
              <a:cxnLst/>
              <a:rect l="l" t="t" r="r" b="b"/>
              <a:pathLst>
                <a:path w="3752850" h="2555875">
                  <a:moveTo>
                    <a:pt x="0" y="1533525"/>
                  </a:moveTo>
                  <a:lnTo>
                    <a:pt x="0" y="2555791"/>
                  </a:lnTo>
                </a:path>
                <a:path w="3752850" h="2555875">
                  <a:moveTo>
                    <a:pt x="3752850" y="0"/>
                  </a:moveTo>
                  <a:lnTo>
                    <a:pt x="3752850" y="451509"/>
                  </a:lnTo>
                </a:path>
                <a:path w="3752850" h="2555875">
                  <a:moveTo>
                    <a:pt x="1882775" y="736791"/>
                  </a:moveTo>
                  <a:lnTo>
                    <a:pt x="1882775" y="762000"/>
                  </a:lnTo>
                </a:path>
                <a:path w="3752850" h="2555875">
                  <a:moveTo>
                    <a:pt x="1882775" y="200025"/>
                  </a:moveTo>
                  <a:lnTo>
                    <a:pt x="1882775" y="642028"/>
                  </a:lnTo>
                </a:path>
              </a:pathLst>
            </a:custGeom>
            <a:ln w="9525">
              <a:solidFill>
                <a:srgbClr val="003399"/>
              </a:solidFill>
            </a:ln>
          </p:spPr>
          <p:txBody>
            <a:bodyPr wrap="square" lIns="0" tIns="0" rIns="0" bIns="0" rtlCol="0"/>
            <a:lstStyle/>
            <a:p>
              <a:endParaRPr/>
            </a:p>
          </p:txBody>
        </p:sp>
        <p:sp>
          <p:nvSpPr>
            <p:cNvPr id="8" name="object 8"/>
            <p:cNvSpPr/>
            <p:nvPr/>
          </p:nvSpPr>
          <p:spPr>
            <a:xfrm>
              <a:off x="1612321" y="2097829"/>
              <a:ext cx="5697220" cy="3217545"/>
            </a:xfrm>
            <a:custGeom>
              <a:avLst/>
              <a:gdLst/>
              <a:ahLst/>
              <a:cxnLst/>
              <a:rect l="l" t="t" r="r" b="b"/>
              <a:pathLst>
                <a:path w="5697220" h="3217545">
                  <a:moveTo>
                    <a:pt x="54304" y="0"/>
                  </a:moveTo>
                  <a:lnTo>
                    <a:pt x="54304" y="3149292"/>
                  </a:lnTo>
                </a:path>
                <a:path w="5697220" h="3217545">
                  <a:moveTo>
                    <a:pt x="0" y="3162830"/>
                  </a:moveTo>
                  <a:lnTo>
                    <a:pt x="40728" y="3162830"/>
                  </a:lnTo>
                </a:path>
                <a:path w="5697220" h="3217545">
                  <a:moveTo>
                    <a:pt x="0" y="2633510"/>
                  </a:moveTo>
                  <a:lnTo>
                    <a:pt x="40728" y="2633510"/>
                  </a:lnTo>
                </a:path>
                <a:path w="5697220" h="3217545">
                  <a:moveTo>
                    <a:pt x="0" y="2104191"/>
                  </a:moveTo>
                  <a:lnTo>
                    <a:pt x="40728" y="2104191"/>
                  </a:lnTo>
                </a:path>
                <a:path w="5697220" h="3217545">
                  <a:moveTo>
                    <a:pt x="0" y="1587868"/>
                  </a:moveTo>
                  <a:lnTo>
                    <a:pt x="40728" y="1587868"/>
                  </a:lnTo>
                </a:path>
                <a:path w="5697220" h="3217545">
                  <a:moveTo>
                    <a:pt x="0" y="1058638"/>
                  </a:moveTo>
                  <a:lnTo>
                    <a:pt x="40728" y="1058638"/>
                  </a:lnTo>
                </a:path>
                <a:path w="5697220" h="3217545">
                  <a:moveTo>
                    <a:pt x="0" y="529229"/>
                  </a:moveTo>
                  <a:lnTo>
                    <a:pt x="40728" y="529229"/>
                  </a:lnTo>
                </a:path>
                <a:path w="5697220" h="3217545">
                  <a:moveTo>
                    <a:pt x="0" y="0"/>
                  </a:moveTo>
                  <a:lnTo>
                    <a:pt x="40728" y="0"/>
                  </a:lnTo>
                </a:path>
                <a:path w="5697220" h="3217545">
                  <a:moveTo>
                    <a:pt x="54304" y="3162830"/>
                  </a:moveTo>
                  <a:lnTo>
                    <a:pt x="5683398" y="3162830"/>
                  </a:lnTo>
                </a:path>
                <a:path w="5697220" h="3217545">
                  <a:moveTo>
                    <a:pt x="54304" y="3216980"/>
                  </a:moveTo>
                  <a:lnTo>
                    <a:pt x="54304" y="3176368"/>
                  </a:lnTo>
                </a:path>
                <a:path w="5697220" h="3217545">
                  <a:moveTo>
                    <a:pt x="1930970" y="3216980"/>
                  </a:moveTo>
                  <a:lnTo>
                    <a:pt x="1930970" y="3176368"/>
                  </a:lnTo>
                </a:path>
                <a:path w="5697220" h="3217545">
                  <a:moveTo>
                    <a:pt x="3820760" y="3216980"/>
                  </a:moveTo>
                  <a:lnTo>
                    <a:pt x="3820760" y="3176368"/>
                  </a:lnTo>
                </a:path>
                <a:path w="5697220" h="3217545">
                  <a:moveTo>
                    <a:pt x="5696974" y="3216980"/>
                  </a:moveTo>
                  <a:lnTo>
                    <a:pt x="5696974" y="3176368"/>
                  </a:lnTo>
                </a:path>
              </a:pathLst>
            </a:custGeom>
            <a:ln w="13556">
              <a:solidFill>
                <a:srgbClr val="003399"/>
              </a:solidFill>
            </a:ln>
          </p:spPr>
          <p:txBody>
            <a:bodyPr wrap="square" lIns="0" tIns="0" rIns="0" bIns="0" rtlCol="0"/>
            <a:lstStyle/>
            <a:p>
              <a:endParaRPr/>
            </a:p>
          </p:txBody>
        </p:sp>
        <p:sp>
          <p:nvSpPr>
            <p:cNvPr id="9" name="object 9"/>
            <p:cNvSpPr/>
            <p:nvPr/>
          </p:nvSpPr>
          <p:spPr>
            <a:xfrm>
              <a:off x="2598035" y="2403237"/>
              <a:ext cx="3766820" cy="2104390"/>
            </a:xfrm>
            <a:custGeom>
              <a:avLst/>
              <a:gdLst/>
              <a:ahLst/>
              <a:cxnLst/>
              <a:rect l="l" t="t" r="r" b="b"/>
              <a:pathLst>
                <a:path w="3766820" h="2104390">
                  <a:moveTo>
                    <a:pt x="0" y="2104281"/>
                  </a:moveTo>
                  <a:lnTo>
                    <a:pt x="1890152" y="190067"/>
                  </a:lnTo>
                  <a:lnTo>
                    <a:pt x="3766366" y="0"/>
                  </a:lnTo>
                </a:path>
              </a:pathLst>
            </a:custGeom>
            <a:ln w="27093">
              <a:solidFill>
                <a:srgbClr val="00FFFF"/>
              </a:solidFill>
            </a:ln>
          </p:spPr>
          <p:txBody>
            <a:bodyPr wrap="square" lIns="0" tIns="0" rIns="0" bIns="0" rtlCol="0"/>
            <a:lstStyle/>
            <a:p>
              <a:endParaRPr/>
            </a:p>
          </p:txBody>
        </p:sp>
        <p:sp>
          <p:nvSpPr>
            <p:cNvPr id="10" name="object 10"/>
            <p:cNvSpPr/>
            <p:nvPr/>
          </p:nvSpPr>
          <p:spPr>
            <a:xfrm>
              <a:off x="2598035" y="4086410"/>
              <a:ext cx="3766820" cy="176530"/>
            </a:xfrm>
            <a:custGeom>
              <a:avLst/>
              <a:gdLst/>
              <a:ahLst/>
              <a:cxnLst/>
              <a:rect l="l" t="t" r="r" b="b"/>
              <a:pathLst>
                <a:path w="3766820" h="176529">
                  <a:moveTo>
                    <a:pt x="0" y="108842"/>
                  </a:moveTo>
                  <a:lnTo>
                    <a:pt x="1890152" y="176530"/>
                  </a:lnTo>
                  <a:lnTo>
                    <a:pt x="3766366" y="0"/>
                  </a:lnTo>
                </a:path>
              </a:pathLst>
            </a:custGeom>
            <a:ln w="27075">
              <a:solidFill>
                <a:srgbClr val="69B4B4"/>
              </a:solidFill>
            </a:ln>
          </p:spPr>
          <p:txBody>
            <a:bodyPr wrap="square" lIns="0" tIns="0" rIns="0" bIns="0" rtlCol="0"/>
            <a:lstStyle/>
            <a:p>
              <a:endParaRPr/>
            </a:p>
          </p:txBody>
        </p:sp>
        <p:sp>
          <p:nvSpPr>
            <p:cNvPr id="11" name="object 11"/>
            <p:cNvSpPr/>
            <p:nvPr/>
          </p:nvSpPr>
          <p:spPr>
            <a:xfrm>
              <a:off x="2543721" y="2348636"/>
              <a:ext cx="3861435" cy="2199640"/>
            </a:xfrm>
            <a:custGeom>
              <a:avLst/>
              <a:gdLst/>
              <a:ahLst/>
              <a:cxnLst/>
              <a:rect l="l" t="t" r="r" b="b"/>
              <a:pathLst>
                <a:path w="3861435" h="2199640">
                  <a:moveTo>
                    <a:pt x="95491" y="2104288"/>
                  </a:moveTo>
                  <a:lnTo>
                    <a:pt x="0" y="2104288"/>
                  </a:lnTo>
                  <a:lnTo>
                    <a:pt x="0" y="2199500"/>
                  </a:lnTo>
                  <a:lnTo>
                    <a:pt x="95491" y="2199500"/>
                  </a:lnTo>
                  <a:lnTo>
                    <a:pt x="95491" y="2104288"/>
                  </a:lnTo>
                  <a:close/>
                </a:path>
                <a:path w="3861435" h="2199640">
                  <a:moveTo>
                    <a:pt x="1985187" y="190525"/>
                  </a:moveTo>
                  <a:lnTo>
                    <a:pt x="1890153" y="190525"/>
                  </a:lnTo>
                  <a:lnTo>
                    <a:pt x="1890153" y="285292"/>
                  </a:lnTo>
                  <a:lnTo>
                    <a:pt x="1985187" y="285292"/>
                  </a:lnTo>
                  <a:lnTo>
                    <a:pt x="1985187" y="190525"/>
                  </a:lnTo>
                  <a:close/>
                </a:path>
                <a:path w="3861435" h="2199640">
                  <a:moveTo>
                    <a:pt x="3861397" y="0"/>
                  </a:moveTo>
                  <a:lnTo>
                    <a:pt x="3766375" y="0"/>
                  </a:lnTo>
                  <a:lnTo>
                    <a:pt x="3766375" y="95224"/>
                  </a:lnTo>
                  <a:lnTo>
                    <a:pt x="3861397" y="95224"/>
                  </a:lnTo>
                  <a:lnTo>
                    <a:pt x="3861397" y="0"/>
                  </a:lnTo>
                  <a:close/>
                </a:path>
              </a:pathLst>
            </a:custGeom>
            <a:solidFill>
              <a:srgbClr val="00FFFF"/>
            </a:solidFill>
          </p:spPr>
          <p:txBody>
            <a:bodyPr wrap="square" lIns="0" tIns="0" rIns="0" bIns="0" rtlCol="0"/>
            <a:lstStyle/>
            <a:p>
              <a:endParaRPr/>
            </a:p>
          </p:txBody>
        </p:sp>
        <p:pic>
          <p:nvPicPr>
            <p:cNvPr id="12" name="object 12"/>
            <p:cNvPicPr/>
            <p:nvPr/>
          </p:nvPicPr>
          <p:blipFill>
            <a:blip r:embed="rId2" cstate="print"/>
            <a:stretch>
              <a:fillRect/>
            </a:stretch>
          </p:blipFill>
          <p:spPr>
            <a:xfrm>
              <a:off x="2530073" y="4127103"/>
              <a:ext cx="149860" cy="149383"/>
            </a:xfrm>
            <a:prstGeom prst="rect">
              <a:avLst/>
            </a:prstGeom>
          </p:spPr>
        </p:pic>
        <p:pic>
          <p:nvPicPr>
            <p:cNvPr id="13" name="object 13"/>
            <p:cNvPicPr/>
            <p:nvPr/>
          </p:nvPicPr>
          <p:blipFill>
            <a:blip r:embed="rId3" cstate="print"/>
            <a:stretch>
              <a:fillRect/>
            </a:stretch>
          </p:blipFill>
          <p:spPr>
            <a:xfrm>
              <a:off x="4420406" y="4195242"/>
              <a:ext cx="149317" cy="148932"/>
            </a:xfrm>
            <a:prstGeom prst="rect">
              <a:avLst/>
            </a:prstGeom>
          </p:spPr>
        </p:pic>
        <p:pic>
          <p:nvPicPr>
            <p:cNvPr id="14" name="object 14"/>
            <p:cNvPicPr/>
            <p:nvPr/>
          </p:nvPicPr>
          <p:blipFill>
            <a:blip r:embed="rId4" cstate="print"/>
            <a:stretch>
              <a:fillRect/>
            </a:stretch>
          </p:blipFill>
          <p:spPr>
            <a:xfrm>
              <a:off x="6296620" y="4018802"/>
              <a:ext cx="149317" cy="148932"/>
            </a:xfrm>
            <a:prstGeom prst="rect">
              <a:avLst/>
            </a:prstGeom>
          </p:spPr>
        </p:pic>
      </p:grpSp>
      <p:sp>
        <p:nvSpPr>
          <p:cNvPr id="15" name="object 15"/>
          <p:cNvSpPr txBox="1"/>
          <p:nvPr/>
        </p:nvSpPr>
        <p:spPr>
          <a:xfrm>
            <a:off x="2709099" y="4576044"/>
            <a:ext cx="6296025" cy="1490152"/>
          </a:xfrm>
          <a:prstGeom prst="rect">
            <a:avLst/>
          </a:prstGeom>
        </p:spPr>
        <p:txBody>
          <a:bodyPr vert="horz" wrap="square" lIns="0" tIns="12700" rIns="0" bIns="0" rtlCol="0">
            <a:spAutoFit/>
          </a:bodyPr>
          <a:lstStyle/>
          <a:p>
            <a:pPr marL="12700">
              <a:spcBef>
                <a:spcPts val="100"/>
              </a:spcBef>
            </a:pPr>
            <a:r>
              <a:rPr sz="1600" b="1" spc="-40" dirty="0">
                <a:solidFill>
                  <a:srgbClr val="003399"/>
                </a:solidFill>
                <a:latin typeface="Arial"/>
                <a:cs typeface="Arial"/>
              </a:rPr>
              <a:t>100</a:t>
            </a:r>
            <a:endParaRPr sz="1600">
              <a:latin typeface="Arial"/>
              <a:cs typeface="Arial"/>
            </a:endParaRPr>
          </a:p>
          <a:p>
            <a:pPr>
              <a:spcBef>
                <a:spcPts val="5"/>
              </a:spcBef>
            </a:pPr>
            <a:endParaRPr sz="1950">
              <a:latin typeface="Arial"/>
              <a:cs typeface="Arial"/>
            </a:endParaRPr>
          </a:p>
          <a:p>
            <a:pPr marL="229870">
              <a:lnSpc>
                <a:spcPts val="1870"/>
              </a:lnSpc>
            </a:pPr>
            <a:r>
              <a:rPr sz="1600" b="1" dirty="0">
                <a:solidFill>
                  <a:srgbClr val="003399"/>
                </a:solidFill>
                <a:latin typeface="Arial"/>
                <a:cs typeface="Arial"/>
              </a:rPr>
              <a:t>0</a:t>
            </a:r>
            <a:endParaRPr sz="1600">
              <a:latin typeface="Arial"/>
              <a:cs typeface="Arial"/>
            </a:endParaRPr>
          </a:p>
          <a:p>
            <a:pPr marL="991235">
              <a:lnSpc>
                <a:spcPts val="1870"/>
              </a:lnSpc>
              <a:tabLst>
                <a:tab pos="2962910" algn="l"/>
                <a:tab pos="4839335" algn="l"/>
              </a:tabLst>
            </a:pPr>
            <a:r>
              <a:rPr sz="1600" b="1" spc="-5" dirty="0">
                <a:solidFill>
                  <a:srgbClr val="003399"/>
                </a:solidFill>
                <a:latin typeface="Arial"/>
                <a:cs typeface="Arial"/>
              </a:rPr>
              <a:t>Baseline	</a:t>
            </a:r>
            <a:r>
              <a:rPr sz="1600" b="1" spc="5" dirty="0">
                <a:solidFill>
                  <a:srgbClr val="003399"/>
                </a:solidFill>
                <a:latin typeface="Arial"/>
                <a:cs typeface="Arial"/>
              </a:rPr>
              <a:t>Week</a:t>
            </a:r>
            <a:r>
              <a:rPr sz="1600" b="1" spc="-60" dirty="0">
                <a:solidFill>
                  <a:srgbClr val="003399"/>
                </a:solidFill>
                <a:latin typeface="Arial"/>
                <a:cs typeface="Arial"/>
              </a:rPr>
              <a:t> </a:t>
            </a:r>
            <a:r>
              <a:rPr sz="1600" b="1" dirty="0">
                <a:solidFill>
                  <a:srgbClr val="003399"/>
                </a:solidFill>
                <a:latin typeface="Arial"/>
                <a:cs typeface="Arial"/>
              </a:rPr>
              <a:t>1	</a:t>
            </a:r>
            <a:r>
              <a:rPr sz="1600" b="1" spc="5" dirty="0">
                <a:solidFill>
                  <a:srgbClr val="003399"/>
                </a:solidFill>
                <a:latin typeface="Arial"/>
                <a:cs typeface="Arial"/>
              </a:rPr>
              <a:t>Week</a:t>
            </a:r>
            <a:r>
              <a:rPr sz="1600" b="1" spc="-100" dirty="0">
                <a:solidFill>
                  <a:srgbClr val="003399"/>
                </a:solidFill>
                <a:latin typeface="Arial"/>
                <a:cs typeface="Arial"/>
              </a:rPr>
              <a:t> </a:t>
            </a:r>
            <a:r>
              <a:rPr sz="1600" b="1" dirty="0">
                <a:solidFill>
                  <a:srgbClr val="003399"/>
                </a:solidFill>
                <a:latin typeface="Arial"/>
                <a:cs typeface="Arial"/>
              </a:rPr>
              <a:t>2</a:t>
            </a:r>
            <a:endParaRPr sz="1600">
              <a:latin typeface="Arial"/>
              <a:cs typeface="Arial"/>
            </a:endParaRPr>
          </a:p>
          <a:p>
            <a:pPr marL="157480">
              <a:spcBef>
                <a:spcPts val="1270"/>
              </a:spcBef>
            </a:pPr>
            <a:r>
              <a:rPr i="1" spc="-5" dirty="0">
                <a:solidFill>
                  <a:srgbClr val="003399"/>
                </a:solidFill>
                <a:latin typeface="Arial"/>
                <a:cs typeface="Arial"/>
              </a:rPr>
              <a:t>*P </a:t>
            </a:r>
            <a:r>
              <a:rPr dirty="0">
                <a:solidFill>
                  <a:srgbClr val="003399"/>
                </a:solidFill>
                <a:latin typeface="Microsoft Sans Serif"/>
                <a:cs typeface="Microsoft Sans Serif"/>
              </a:rPr>
              <a:t>&lt;</a:t>
            </a:r>
            <a:r>
              <a:rPr spc="10" dirty="0">
                <a:solidFill>
                  <a:srgbClr val="003399"/>
                </a:solidFill>
                <a:latin typeface="Microsoft Sans Serif"/>
                <a:cs typeface="Microsoft Sans Serif"/>
              </a:rPr>
              <a:t> </a:t>
            </a:r>
            <a:r>
              <a:rPr spc="-5" dirty="0">
                <a:solidFill>
                  <a:srgbClr val="003399"/>
                </a:solidFill>
                <a:latin typeface="Microsoft Sans Serif"/>
                <a:cs typeface="Microsoft Sans Serif"/>
              </a:rPr>
              <a:t>0.001</a:t>
            </a:r>
            <a:r>
              <a:rPr spc="30" dirty="0">
                <a:solidFill>
                  <a:srgbClr val="003399"/>
                </a:solidFill>
                <a:latin typeface="Microsoft Sans Serif"/>
                <a:cs typeface="Microsoft Sans Serif"/>
              </a:rPr>
              <a:t> </a:t>
            </a:r>
            <a:r>
              <a:rPr dirty="0">
                <a:solidFill>
                  <a:srgbClr val="003399"/>
                </a:solidFill>
                <a:latin typeface="Microsoft Sans Serif"/>
                <a:cs typeface="Microsoft Sans Serif"/>
              </a:rPr>
              <a:t>vs</a:t>
            </a:r>
            <a:r>
              <a:rPr spc="5" dirty="0">
                <a:solidFill>
                  <a:srgbClr val="003399"/>
                </a:solidFill>
                <a:latin typeface="Microsoft Sans Serif"/>
                <a:cs typeface="Microsoft Sans Serif"/>
              </a:rPr>
              <a:t> </a:t>
            </a:r>
            <a:r>
              <a:rPr spc="-5" dirty="0">
                <a:solidFill>
                  <a:srgbClr val="003399"/>
                </a:solidFill>
                <a:latin typeface="Microsoft Sans Serif"/>
                <a:cs typeface="Microsoft Sans Serif"/>
              </a:rPr>
              <a:t>3.86%</a:t>
            </a:r>
            <a:r>
              <a:rPr spc="20" dirty="0">
                <a:solidFill>
                  <a:srgbClr val="003399"/>
                </a:solidFill>
                <a:latin typeface="Microsoft Sans Serif"/>
                <a:cs typeface="Microsoft Sans Serif"/>
              </a:rPr>
              <a:t> </a:t>
            </a:r>
            <a:r>
              <a:rPr spc="-5" dirty="0">
                <a:solidFill>
                  <a:srgbClr val="003399"/>
                </a:solidFill>
                <a:latin typeface="Microsoft Sans Serif"/>
                <a:cs typeface="Microsoft Sans Serif"/>
              </a:rPr>
              <a:t>dextrose</a:t>
            </a:r>
            <a:r>
              <a:rPr spc="35" dirty="0">
                <a:solidFill>
                  <a:srgbClr val="003399"/>
                </a:solidFill>
                <a:latin typeface="Microsoft Sans Serif"/>
                <a:cs typeface="Microsoft Sans Serif"/>
              </a:rPr>
              <a:t> </a:t>
            </a:r>
            <a:r>
              <a:rPr spc="-5" dirty="0">
                <a:solidFill>
                  <a:srgbClr val="003399"/>
                </a:solidFill>
                <a:latin typeface="Microsoft Sans Serif"/>
                <a:cs typeface="Microsoft Sans Serif"/>
              </a:rPr>
              <a:t>(adjusted</a:t>
            </a:r>
            <a:r>
              <a:rPr spc="15" dirty="0">
                <a:solidFill>
                  <a:srgbClr val="003399"/>
                </a:solidFill>
                <a:latin typeface="Microsoft Sans Serif"/>
                <a:cs typeface="Microsoft Sans Serif"/>
              </a:rPr>
              <a:t> </a:t>
            </a:r>
            <a:r>
              <a:rPr dirty="0">
                <a:solidFill>
                  <a:srgbClr val="003399"/>
                </a:solidFill>
                <a:latin typeface="Microsoft Sans Serif"/>
                <a:cs typeface="Microsoft Sans Serif"/>
              </a:rPr>
              <a:t>for</a:t>
            </a:r>
            <a:r>
              <a:rPr spc="15" dirty="0">
                <a:solidFill>
                  <a:srgbClr val="003399"/>
                </a:solidFill>
                <a:latin typeface="Microsoft Sans Serif"/>
                <a:cs typeface="Microsoft Sans Serif"/>
              </a:rPr>
              <a:t> </a:t>
            </a:r>
            <a:r>
              <a:rPr spc="-10" dirty="0">
                <a:solidFill>
                  <a:srgbClr val="003399"/>
                </a:solidFill>
                <a:latin typeface="Microsoft Sans Serif"/>
                <a:cs typeface="Microsoft Sans Serif"/>
              </a:rPr>
              <a:t>baseline</a:t>
            </a:r>
            <a:r>
              <a:rPr spc="40" dirty="0">
                <a:solidFill>
                  <a:srgbClr val="003399"/>
                </a:solidFill>
                <a:latin typeface="Microsoft Sans Serif"/>
                <a:cs typeface="Microsoft Sans Serif"/>
              </a:rPr>
              <a:t> </a:t>
            </a:r>
            <a:r>
              <a:rPr spc="-5" dirty="0">
                <a:solidFill>
                  <a:srgbClr val="003399"/>
                </a:solidFill>
                <a:latin typeface="Microsoft Sans Serif"/>
                <a:cs typeface="Microsoft Sans Serif"/>
              </a:rPr>
              <a:t>values).</a:t>
            </a:r>
            <a:endParaRPr>
              <a:latin typeface="Microsoft Sans Serif"/>
              <a:cs typeface="Microsoft Sans Serif"/>
            </a:endParaRPr>
          </a:p>
        </p:txBody>
      </p:sp>
      <p:sp>
        <p:nvSpPr>
          <p:cNvPr id="16" name="object 16"/>
          <p:cNvSpPr txBox="1"/>
          <p:nvPr/>
        </p:nvSpPr>
        <p:spPr>
          <a:xfrm>
            <a:off x="2709098" y="4046726"/>
            <a:ext cx="351790" cy="259045"/>
          </a:xfrm>
          <a:prstGeom prst="rect">
            <a:avLst/>
          </a:prstGeom>
        </p:spPr>
        <p:txBody>
          <a:bodyPr vert="horz" wrap="square" lIns="0" tIns="12700" rIns="0" bIns="0" rtlCol="0">
            <a:spAutoFit/>
          </a:bodyPr>
          <a:lstStyle/>
          <a:p>
            <a:pPr marL="12700">
              <a:spcBef>
                <a:spcPts val="100"/>
              </a:spcBef>
            </a:pPr>
            <a:r>
              <a:rPr sz="1600" b="1" spc="-40" dirty="0">
                <a:solidFill>
                  <a:srgbClr val="003399"/>
                </a:solidFill>
                <a:latin typeface="Arial"/>
                <a:cs typeface="Arial"/>
              </a:rPr>
              <a:t>200</a:t>
            </a:r>
            <a:endParaRPr sz="1600">
              <a:latin typeface="Arial"/>
              <a:cs typeface="Arial"/>
            </a:endParaRPr>
          </a:p>
        </p:txBody>
      </p:sp>
      <p:sp>
        <p:nvSpPr>
          <p:cNvPr id="17" name="object 17"/>
          <p:cNvSpPr txBox="1"/>
          <p:nvPr/>
        </p:nvSpPr>
        <p:spPr>
          <a:xfrm>
            <a:off x="2709098" y="3001624"/>
            <a:ext cx="351790" cy="799465"/>
          </a:xfrm>
          <a:prstGeom prst="rect">
            <a:avLst/>
          </a:prstGeom>
        </p:spPr>
        <p:txBody>
          <a:bodyPr vert="horz" wrap="square" lIns="0" tIns="12700" rIns="0" bIns="0" rtlCol="0">
            <a:spAutoFit/>
          </a:bodyPr>
          <a:lstStyle/>
          <a:p>
            <a:pPr marL="12700">
              <a:spcBef>
                <a:spcPts val="100"/>
              </a:spcBef>
            </a:pPr>
            <a:r>
              <a:rPr sz="1600" b="1" spc="-40" dirty="0">
                <a:solidFill>
                  <a:srgbClr val="003399"/>
                </a:solidFill>
                <a:latin typeface="Arial"/>
                <a:cs typeface="Arial"/>
              </a:rPr>
              <a:t>400</a:t>
            </a:r>
            <a:endParaRPr sz="1600">
              <a:latin typeface="Arial"/>
              <a:cs typeface="Arial"/>
            </a:endParaRPr>
          </a:p>
          <a:p>
            <a:pPr>
              <a:spcBef>
                <a:spcPts val="5"/>
              </a:spcBef>
            </a:pPr>
            <a:endParaRPr sz="1950">
              <a:latin typeface="Arial"/>
              <a:cs typeface="Arial"/>
            </a:endParaRPr>
          </a:p>
          <a:p>
            <a:pPr marL="12700"/>
            <a:r>
              <a:rPr sz="1600" b="1" spc="-40" dirty="0">
                <a:solidFill>
                  <a:srgbClr val="003399"/>
                </a:solidFill>
                <a:latin typeface="Arial"/>
                <a:cs typeface="Arial"/>
              </a:rPr>
              <a:t>300</a:t>
            </a:r>
            <a:endParaRPr sz="1600">
              <a:latin typeface="Arial"/>
              <a:cs typeface="Arial"/>
            </a:endParaRPr>
          </a:p>
        </p:txBody>
      </p:sp>
      <p:sp>
        <p:nvSpPr>
          <p:cNvPr id="18" name="object 18"/>
          <p:cNvSpPr txBox="1"/>
          <p:nvPr/>
        </p:nvSpPr>
        <p:spPr>
          <a:xfrm>
            <a:off x="2709098" y="2471853"/>
            <a:ext cx="351790" cy="259045"/>
          </a:xfrm>
          <a:prstGeom prst="rect">
            <a:avLst/>
          </a:prstGeom>
        </p:spPr>
        <p:txBody>
          <a:bodyPr vert="horz" wrap="square" lIns="0" tIns="12700" rIns="0" bIns="0" rtlCol="0">
            <a:spAutoFit/>
          </a:bodyPr>
          <a:lstStyle/>
          <a:p>
            <a:pPr marL="12700">
              <a:spcBef>
                <a:spcPts val="100"/>
              </a:spcBef>
            </a:pPr>
            <a:r>
              <a:rPr sz="1600" b="1" spc="-40" dirty="0">
                <a:solidFill>
                  <a:srgbClr val="003399"/>
                </a:solidFill>
                <a:latin typeface="Arial"/>
                <a:cs typeface="Arial"/>
              </a:rPr>
              <a:t>500</a:t>
            </a:r>
            <a:endParaRPr sz="1600">
              <a:latin typeface="Arial"/>
              <a:cs typeface="Arial"/>
            </a:endParaRPr>
          </a:p>
        </p:txBody>
      </p:sp>
      <p:sp>
        <p:nvSpPr>
          <p:cNvPr id="19" name="object 19"/>
          <p:cNvSpPr txBox="1"/>
          <p:nvPr/>
        </p:nvSpPr>
        <p:spPr>
          <a:xfrm>
            <a:off x="2709098" y="1942444"/>
            <a:ext cx="351790" cy="259045"/>
          </a:xfrm>
          <a:prstGeom prst="rect">
            <a:avLst/>
          </a:prstGeom>
        </p:spPr>
        <p:txBody>
          <a:bodyPr vert="horz" wrap="square" lIns="0" tIns="12700" rIns="0" bIns="0" rtlCol="0">
            <a:spAutoFit/>
          </a:bodyPr>
          <a:lstStyle/>
          <a:p>
            <a:pPr marL="12700">
              <a:spcBef>
                <a:spcPts val="100"/>
              </a:spcBef>
            </a:pPr>
            <a:r>
              <a:rPr sz="1600" b="1" spc="-40" dirty="0">
                <a:solidFill>
                  <a:srgbClr val="003399"/>
                </a:solidFill>
                <a:latin typeface="Arial"/>
                <a:cs typeface="Arial"/>
              </a:rPr>
              <a:t>600</a:t>
            </a:r>
            <a:endParaRPr sz="1600">
              <a:latin typeface="Arial"/>
              <a:cs typeface="Arial"/>
            </a:endParaRPr>
          </a:p>
        </p:txBody>
      </p:sp>
      <p:sp>
        <p:nvSpPr>
          <p:cNvPr id="20" name="object 20"/>
          <p:cNvSpPr txBox="1"/>
          <p:nvPr/>
        </p:nvSpPr>
        <p:spPr>
          <a:xfrm>
            <a:off x="2374548" y="2530566"/>
            <a:ext cx="243656" cy="2288540"/>
          </a:xfrm>
          <a:prstGeom prst="rect">
            <a:avLst/>
          </a:prstGeom>
        </p:spPr>
        <p:txBody>
          <a:bodyPr vert="vert270" wrap="square" lIns="0" tIns="0" rIns="0" bIns="0" rtlCol="0">
            <a:spAutoFit/>
          </a:bodyPr>
          <a:lstStyle/>
          <a:p>
            <a:pPr marL="12700">
              <a:lnSpc>
                <a:spcPts val="1875"/>
              </a:lnSpc>
            </a:pPr>
            <a:r>
              <a:rPr sz="1600" b="1" spc="-15" dirty="0">
                <a:solidFill>
                  <a:srgbClr val="003399"/>
                </a:solidFill>
                <a:latin typeface="Arial"/>
                <a:cs typeface="Arial"/>
              </a:rPr>
              <a:t>Long</a:t>
            </a:r>
            <a:r>
              <a:rPr sz="1600" b="1" spc="-55" dirty="0">
                <a:solidFill>
                  <a:srgbClr val="003399"/>
                </a:solidFill>
                <a:latin typeface="Arial"/>
                <a:cs typeface="Arial"/>
              </a:rPr>
              <a:t> </a:t>
            </a:r>
            <a:r>
              <a:rPr sz="1600" b="1" spc="-5" dirty="0">
                <a:solidFill>
                  <a:srgbClr val="003399"/>
                </a:solidFill>
                <a:latin typeface="Arial"/>
                <a:cs typeface="Arial"/>
              </a:rPr>
              <a:t>Dwell</a:t>
            </a:r>
            <a:r>
              <a:rPr sz="1600" b="1" spc="-55" dirty="0">
                <a:solidFill>
                  <a:srgbClr val="003399"/>
                </a:solidFill>
                <a:latin typeface="Arial"/>
                <a:cs typeface="Arial"/>
              </a:rPr>
              <a:t> </a:t>
            </a:r>
            <a:r>
              <a:rPr sz="1600" b="1" spc="-10" dirty="0">
                <a:solidFill>
                  <a:srgbClr val="003399"/>
                </a:solidFill>
                <a:latin typeface="Arial"/>
                <a:cs typeface="Arial"/>
              </a:rPr>
              <a:t>Net</a:t>
            </a:r>
            <a:r>
              <a:rPr sz="1600" b="1" spc="-30" dirty="0">
                <a:solidFill>
                  <a:srgbClr val="003399"/>
                </a:solidFill>
                <a:latin typeface="Arial"/>
                <a:cs typeface="Arial"/>
              </a:rPr>
              <a:t> </a:t>
            </a:r>
            <a:r>
              <a:rPr sz="1600" b="1" spc="5" dirty="0">
                <a:solidFill>
                  <a:srgbClr val="003399"/>
                </a:solidFill>
                <a:latin typeface="Arial"/>
                <a:cs typeface="Arial"/>
              </a:rPr>
              <a:t>UF</a:t>
            </a:r>
            <a:r>
              <a:rPr sz="1600" b="1" spc="-55" dirty="0">
                <a:solidFill>
                  <a:srgbClr val="003399"/>
                </a:solidFill>
                <a:latin typeface="Arial"/>
                <a:cs typeface="Arial"/>
              </a:rPr>
              <a:t> </a:t>
            </a:r>
            <a:r>
              <a:rPr sz="1600" b="1" spc="-15" dirty="0">
                <a:solidFill>
                  <a:srgbClr val="003399"/>
                </a:solidFill>
                <a:latin typeface="Arial"/>
                <a:cs typeface="Arial"/>
              </a:rPr>
              <a:t>(mL)</a:t>
            </a:r>
            <a:endParaRPr sz="1600">
              <a:latin typeface="Arial"/>
              <a:cs typeface="Arial"/>
            </a:endParaRPr>
          </a:p>
        </p:txBody>
      </p:sp>
      <p:sp>
        <p:nvSpPr>
          <p:cNvPr id="21" name="object 21"/>
          <p:cNvSpPr/>
          <p:nvPr/>
        </p:nvSpPr>
        <p:spPr>
          <a:xfrm>
            <a:off x="4060825" y="2660650"/>
            <a:ext cx="3886200" cy="1941830"/>
          </a:xfrm>
          <a:custGeom>
            <a:avLst/>
            <a:gdLst/>
            <a:ahLst/>
            <a:cxnLst/>
            <a:rect l="l" t="t" r="r" b="b"/>
            <a:pathLst>
              <a:path w="3886200" h="1941829">
                <a:moveTo>
                  <a:pt x="3832225" y="760476"/>
                </a:moveTo>
                <a:lnTo>
                  <a:pt x="3832225" y="1617726"/>
                </a:lnTo>
              </a:path>
              <a:path w="3886200" h="1941829">
                <a:moveTo>
                  <a:pt x="1949450" y="1913001"/>
                </a:moveTo>
                <a:lnTo>
                  <a:pt x="1952625" y="846201"/>
                </a:lnTo>
              </a:path>
              <a:path w="3886200" h="1941829">
                <a:moveTo>
                  <a:pt x="0" y="1941576"/>
                </a:moveTo>
                <a:lnTo>
                  <a:pt x="123825" y="1941576"/>
                </a:lnTo>
              </a:path>
              <a:path w="3886200" h="1941829">
                <a:moveTo>
                  <a:pt x="0" y="760476"/>
                </a:moveTo>
                <a:lnTo>
                  <a:pt x="123825" y="760476"/>
                </a:lnTo>
              </a:path>
              <a:path w="3886200" h="1941829">
                <a:moveTo>
                  <a:pt x="0" y="1893951"/>
                </a:moveTo>
                <a:lnTo>
                  <a:pt x="123825" y="1893951"/>
                </a:lnTo>
              </a:path>
              <a:path w="3886200" h="1941829">
                <a:moveTo>
                  <a:pt x="0" y="1236726"/>
                </a:moveTo>
                <a:lnTo>
                  <a:pt x="123825" y="1236726"/>
                </a:lnTo>
              </a:path>
              <a:path w="3886200" h="1941829">
                <a:moveTo>
                  <a:pt x="2019300" y="846201"/>
                </a:moveTo>
                <a:lnTo>
                  <a:pt x="1885950" y="846201"/>
                </a:lnTo>
              </a:path>
              <a:path w="3886200" h="1941829">
                <a:moveTo>
                  <a:pt x="2019300" y="1913001"/>
                </a:moveTo>
                <a:lnTo>
                  <a:pt x="1885950" y="1913001"/>
                </a:lnTo>
              </a:path>
              <a:path w="3886200" h="1941829">
                <a:moveTo>
                  <a:pt x="1882775" y="0"/>
                </a:moveTo>
                <a:lnTo>
                  <a:pt x="2016125" y="0"/>
                </a:lnTo>
              </a:path>
              <a:path w="3886200" h="1941829">
                <a:moveTo>
                  <a:pt x="3752850" y="760476"/>
                </a:moveTo>
                <a:lnTo>
                  <a:pt x="3886200" y="760476"/>
                </a:lnTo>
              </a:path>
              <a:path w="3886200" h="1941829">
                <a:moveTo>
                  <a:pt x="3752850" y="1617726"/>
                </a:moveTo>
                <a:lnTo>
                  <a:pt x="3886200" y="1617726"/>
                </a:lnTo>
              </a:path>
            </a:pathLst>
          </a:custGeom>
          <a:ln w="9525">
            <a:solidFill>
              <a:srgbClr val="003399"/>
            </a:solidFill>
          </a:ln>
        </p:spPr>
        <p:txBody>
          <a:bodyPr wrap="square" lIns="0" tIns="0" rIns="0" bIns="0" rtlCol="0"/>
          <a:lstStyle/>
          <a:p>
            <a:endParaRPr/>
          </a:p>
        </p:txBody>
      </p:sp>
      <p:sp>
        <p:nvSpPr>
          <p:cNvPr id="22" name="object 22"/>
          <p:cNvSpPr txBox="1"/>
          <p:nvPr/>
        </p:nvSpPr>
        <p:spPr>
          <a:xfrm>
            <a:off x="7818882" y="1579881"/>
            <a:ext cx="124460" cy="330835"/>
          </a:xfrm>
          <a:prstGeom prst="rect">
            <a:avLst/>
          </a:prstGeom>
        </p:spPr>
        <p:txBody>
          <a:bodyPr vert="horz" wrap="square" lIns="0" tIns="13335" rIns="0" bIns="0" rtlCol="0">
            <a:spAutoFit/>
          </a:bodyPr>
          <a:lstStyle/>
          <a:p>
            <a:pPr marL="12700">
              <a:spcBef>
                <a:spcPts val="105"/>
              </a:spcBef>
            </a:pPr>
            <a:r>
              <a:rPr sz="2000" u="sng" dirty="0">
                <a:solidFill>
                  <a:srgbClr val="69B4B4"/>
                </a:solidFill>
                <a:uFill>
                  <a:solidFill>
                    <a:srgbClr val="003399"/>
                  </a:solidFill>
                </a:uFill>
                <a:latin typeface="Microsoft Sans Serif"/>
                <a:cs typeface="Microsoft Sans Serif"/>
              </a:rPr>
              <a:t>*</a:t>
            </a:r>
            <a:endParaRPr sz="2000">
              <a:latin typeface="Microsoft Sans Serif"/>
              <a:cs typeface="Microsoft Sans Serif"/>
            </a:endParaRPr>
          </a:p>
        </p:txBody>
      </p:sp>
      <p:sp>
        <p:nvSpPr>
          <p:cNvPr id="23" name="object 23"/>
          <p:cNvSpPr txBox="1"/>
          <p:nvPr/>
        </p:nvSpPr>
        <p:spPr>
          <a:xfrm>
            <a:off x="5951601" y="1760983"/>
            <a:ext cx="124460" cy="330835"/>
          </a:xfrm>
          <a:prstGeom prst="rect">
            <a:avLst/>
          </a:prstGeom>
        </p:spPr>
        <p:txBody>
          <a:bodyPr vert="horz" wrap="square" lIns="0" tIns="13335" rIns="0" bIns="0" rtlCol="0">
            <a:spAutoFit/>
          </a:bodyPr>
          <a:lstStyle/>
          <a:p>
            <a:pPr marL="12700">
              <a:spcBef>
                <a:spcPts val="105"/>
              </a:spcBef>
            </a:pPr>
            <a:r>
              <a:rPr sz="2000" u="sng" dirty="0">
                <a:solidFill>
                  <a:srgbClr val="69B4B4"/>
                </a:solidFill>
                <a:uFill>
                  <a:solidFill>
                    <a:srgbClr val="003399"/>
                  </a:solidFill>
                </a:uFill>
                <a:latin typeface="Microsoft Sans Serif"/>
                <a:cs typeface="Microsoft Sans Serif"/>
              </a:rPr>
              <a:t>*</a:t>
            </a:r>
            <a:endParaRPr sz="2000">
              <a:latin typeface="Microsoft Sans Serif"/>
              <a:cs typeface="Microsoft Sans Serif"/>
            </a:endParaRPr>
          </a:p>
        </p:txBody>
      </p:sp>
      <p:sp>
        <p:nvSpPr>
          <p:cNvPr id="24" name="object 24"/>
          <p:cNvSpPr txBox="1"/>
          <p:nvPr/>
        </p:nvSpPr>
        <p:spPr>
          <a:xfrm>
            <a:off x="7800976" y="2119707"/>
            <a:ext cx="1588135" cy="574675"/>
          </a:xfrm>
          <a:prstGeom prst="rect">
            <a:avLst/>
          </a:prstGeom>
        </p:spPr>
        <p:txBody>
          <a:bodyPr vert="horz" wrap="square" lIns="0" tIns="12700" rIns="0" bIns="0" rtlCol="0">
            <a:spAutoFit/>
          </a:bodyPr>
          <a:lstStyle/>
          <a:p>
            <a:pPr marL="12700">
              <a:spcBef>
                <a:spcPts val="100"/>
              </a:spcBef>
              <a:tabLst>
                <a:tab pos="205740" algn="l"/>
                <a:tab pos="586105" algn="l"/>
              </a:tabLst>
            </a:pPr>
            <a:r>
              <a:rPr u="sng" spc="20" dirty="0">
                <a:solidFill>
                  <a:srgbClr val="003399"/>
                </a:solidFill>
                <a:uFill>
                  <a:solidFill>
                    <a:srgbClr val="003399"/>
                  </a:solidFill>
                </a:uFill>
                <a:latin typeface="Microsoft Sans Serif"/>
                <a:cs typeface="Microsoft Sans Serif"/>
              </a:rPr>
              <a:t> 	</a:t>
            </a:r>
            <a:r>
              <a:rPr spc="20" dirty="0">
                <a:solidFill>
                  <a:srgbClr val="003399"/>
                </a:solidFill>
                <a:latin typeface="Microsoft Sans Serif"/>
                <a:cs typeface="Microsoft Sans Serif"/>
              </a:rPr>
              <a:t>	</a:t>
            </a:r>
            <a:r>
              <a:rPr dirty="0">
                <a:solidFill>
                  <a:srgbClr val="003399"/>
                </a:solidFill>
                <a:latin typeface="Microsoft Sans Serif"/>
                <a:cs typeface="Microsoft Sans Serif"/>
              </a:rPr>
              <a:t>Ico</a:t>
            </a:r>
            <a:r>
              <a:rPr spc="-15" dirty="0">
                <a:solidFill>
                  <a:srgbClr val="003399"/>
                </a:solidFill>
                <a:latin typeface="Microsoft Sans Serif"/>
                <a:cs typeface="Microsoft Sans Serif"/>
              </a:rPr>
              <a:t>d</a:t>
            </a:r>
            <a:r>
              <a:rPr spc="-10" dirty="0">
                <a:solidFill>
                  <a:srgbClr val="003399"/>
                </a:solidFill>
                <a:latin typeface="Microsoft Sans Serif"/>
                <a:cs typeface="Microsoft Sans Serif"/>
              </a:rPr>
              <a:t>e</a:t>
            </a:r>
            <a:r>
              <a:rPr spc="-15" dirty="0">
                <a:solidFill>
                  <a:srgbClr val="003399"/>
                </a:solidFill>
                <a:latin typeface="Microsoft Sans Serif"/>
                <a:cs typeface="Microsoft Sans Serif"/>
              </a:rPr>
              <a:t>x</a:t>
            </a:r>
            <a:r>
              <a:rPr spc="-5" dirty="0">
                <a:solidFill>
                  <a:srgbClr val="003399"/>
                </a:solidFill>
                <a:latin typeface="Microsoft Sans Serif"/>
                <a:cs typeface="Microsoft Sans Serif"/>
              </a:rPr>
              <a:t>trin</a:t>
            </a:r>
            <a:endParaRPr>
              <a:latin typeface="Microsoft Sans Serif"/>
              <a:cs typeface="Microsoft Sans Serif"/>
            </a:endParaRPr>
          </a:p>
          <a:p>
            <a:pPr marL="586105"/>
            <a:r>
              <a:rPr spc="-5" dirty="0">
                <a:solidFill>
                  <a:srgbClr val="003399"/>
                </a:solidFill>
                <a:latin typeface="Microsoft Sans Serif"/>
                <a:cs typeface="Microsoft Sans Serif"/>
              </a:rPr>
              <a:t>(n=47)</a:t>
            </a:r>
            <a:endParaRPr>
              <a:latin typeface="Microsoft Sans Serif"/>
              <a:cs typeface="Microsoft Sans Serif"/>
            </a:endParaRPr>
          </a:p>
        </p:txBody>
      </p:sp>
      <p:sp>
        <p:nvSpPr>
          <p:cNvPr id="25" name="object 25"/>
          <p:cNvSpPr txBox="1"/>
          <p:nvPr/>
        </p:nvSpPr>
        <p:spPr>
          <a:xfrm>
            <a:off x="8374506" y="3821938"/>
            <a:ext cx="1649730" cy="574040"/>
          </a:xfrm>
          <a:prstGeom prst="rect">
            <a:avLst/>
          </a:prstGeom>
        </p:spPr>
        <p:txBody>
          <a:bodyPr vert="horz" wrap="square" lIns="0" tIns="12700" rIns="0" bIns="0" rtlCol="0">
            <a:spAutoFit/>
          </a:bodyPr>
          <a:lstStyle/>
          <a:p>
            <a:pPr marL="12700" marR="5080">
              <a:spcBef>
                <a:spcPts val="100"/>
              </a:spcBef>
            </a:pPr>
            <a:r>
              <a:rPr spc="-5" dirty="0">
                <a:solidFill>
                  <a:srgbClr val="003399"/>
                </a:solidFill>
                <a:latin typeface="Microsoft Sans Serif"/>
                <a:cs typeface="Microsoft Sans Serif"/>
              </a:rPr>
              <a:t>3.86%</a:t>
            </a:r>
            <a:r>
              <a:rPr spc="-45" dirty="0">
                <a:solidFill>
                  <a:srgbClr val="003399"/>
                </a:solidFill>
                <a:latin typeface="Microsoft Sans Serif"/>
                <a:cs typeface="Microsoft Sans Serif"/>
              </a:rPr>
              <a:t> </a:t>
            </a:r>
            <a:r>
              <a:rPr spc="-5" dirty="0">
                <a:solidFill>
                  <a:srgbClr val="003399"/>
                </a:solidFill>
                <a:latin typeface="Microsoft Sans Serif"/>
                <a:cs typeface="Microsoft Sans Serif"/>
              </a:rPr>
              <a:t>Dextrose </a:t>
            </a:r>
            <a:r>
              <a:rPr spc="-465" dirty="0">
                <a:solidFill>
                  <a:srgbClr val="003399"/>
                </a:solidFill>
                <a:latin typeface="Microsoft Sans Serif"/>
                <a:cs typeface="Microsoft Sans Serif"/>
              </a:rPr>
              <a:t> </a:t>
            </a:r>
            <a:r>
              <a:rPr spc="-5" dirty="0">
                <a:solidFill>
                  <a:srgbClr val="003399"/>
                </a:solidFill>
                <a:latin typeface="Microsoft Sans Serif"/>
                <a:cs typeface="Microsoft Sans Serif"/>
              </a:rPr>
              <a:t>(n=45)</a:t>
            </a:r>
            <a:endParaRPr>
              <a:latin typeface="Microsoft Sans Serif"/>
              <a:cs typeface="Microsoft Sans Serif"/>
            </a:endParaRPr>
          </a:p>
        </p:txBody>
      </p:sp>
      <p:sp>
        <p:nvSpPr>
          <p:cNvPr id="26" name="object 26"/>
          <p:cNvSpPr txBox="1">
            <a:spLocks noGrp="1"/>
          </p:cNvSpPr>
          <p:nvPr>
            <p:ph type="title"/>
          </p:nvPr>
        </p:nvSpPr>
        <p:spPr>
          <a:xfrm>
            <a:off x="914025" y="744262"/>
            <a:ext cx="9848675" cy="756920"/>
          </a:xfrm>
          <a:prstGeom prst="rect">
            <a:avLst/>
          </a:prstGeom>
        </p:spPr>
        <p:txBody>
          <a:bodyPr vert="horz" wrap="square" lIns="0" tIns="12700" rIns="0" bIns="0" rtlCol="0" anchor="b">
            <a:spAutoFit/>
          </a:bodyPr>
          <a:lstStyle/>
          <a:p>
            <a:pPr marL="12700" marR="5080">
              <a:spcBef>
                <a:spcPts val="100"/>
              </a:spcBef>
            </a:pPr>
            <a:r>
              <a:rPr sz="2400" b="1" spc="-5" dirty="0">
                <a:solidFill>
                  <a:schemeClr val="tx1">
                    <a:lumMod val="50000"/>
                    <a:lumOff val="50000"/>
                  </a:schemeClr>
                </a:solidFill>
                <a:latin typeface="Microsoft Sans Serif"/>
                <a:cs typeface="Microsoft Sans Serif"/>
              </a:rPr>
              <a:t>7</a:t>
            </a:r>
            <a:r>
              <a:rPr lang="hr-HR" sz="2400" b="1" spc="-5" dirty="0">
                <a:solidFill>
                  <a:schemeClr val="tx1">
                    <a:lumMod val="50000"/>
                    <a:lumOff val="50000"/>
                  </a:schemeClr>
                </a:solidFill>
                <a:latin typeface="Microsoft Sans Serif"/>
                <a:cs typeface="Microsoft Sans Serif"/>
              </a:rPr>
              <a:t>.</a:t>
            </a:r>
            <a:r>
              <a:rPr sz="2400" b="1" spc="-5" dirty="0">
                <a:solidFill>
                  <a:schemeClr val="tx1">
                    <a:lumMod val="50000"/>
                    <a:lumOff val="50000"/>
                  </a:schemeClr>
                </a:solidFill>
                <a:latin typeface="Microsoft Sans Serif"/>
                <a:cs typeface="Microsoft Sans Serif"/>
              </a:rPr>
              <a:t>5%</a:t>
            </a:r>
            <a:r>
              <a:rPr sz="2400" b="1" spc="25" dirty="0">
                <a:solidFill>
                  <a:schemeClr val="tx1">
                    <a:lumMod val="50000"/>
                    <a:lumOff val="50000"/>
                  </a:schemeClr>
                </a:solidFill>
                <a:latin typeface="Microsoft Sans Serif"/>
                <a:cs typeface="Microsoft Sans Serif"/>
              </a:rPr>
              <a:t> </a:t>
            </a:r>
            <a:r>
              <a:rPr sz="2400" b="1" spc="-5" dirty="0">
                <a:solidFill>
                  <a:schemeClr val="tx1">
                    <a:lumMod val="50000"/>
                    <a:lumOff val="50000"/>
                  </a:schemeClr>
                </a:solidFill>
                <a:latin typeface="Microsoft Sans Serif"/>
                <a:cs typeface="Microsoft Sans Serif"/>
              </a:rPr>
              <a:t>Icodextrin</a:t>
            </a:r>
            <a:r>
              <a:rPr sz="2400" b="1" spc="40" dirty="0">
                <a:solidFill>
                  <a:schemeClr val="tx1">
                    <a:lumMod val="50000"/>
                    <a:lumOff val="50000"/>
                  </a:schemeClr>
                </a:solidFill>
                <a:latin typeface="Microsoft Sans Serif"/>
                <a:cs typeface="Microsoft Sans Serif"/>
              </a:rPr>
              <a:t> </a:t>
            </a:r>
            <a:r>
              <a:rPr sz="2400" b="1" dirty="0">
                <a:solidFill>
                  <a:schemeClr val="tx1">
                    <a:lumMod val="50000"/>
                    <a:lumOff val="50000"/>
                  </a:schemeClr>
                </a:solidFill>
                <a:latin typeface="Microsoft Sans Serif"/>
                <a:cs typeface="Microsoft Sans Serif"/>
              </a:rPr>
              <a:t>vs</a:t>
            </a:r>
            <a:r>
              <a:rPr sz="2400" b="1" spc="35" dirty="0">
                <a:solidFill>
                  <a:schemeClr val="tx1">
                    <a:lumMod val="50000"/>
                    <a:lumOff val="50000"/>
                  </a:schemeClr>
                </a:solidFill>
                <a:latin typeface="Microsoft Sans Serif"/>
                <a:cs typeface="Microsoft Sans Serif"/>
              </a:rPr>
              <a:t> </a:t>
            </a:r>
            <a:r>
              <a:rPr sz="2400" b="1" spc="-5" dirty="0">
                <a:solidFill>
                  <a:schemeClr val="tx1">
                    <a:lumMod val="50000"/>
                    <a:lumOff val="50000"/>
                  </a:schemeClr>
                </a:solidFill>
                <a:latin typeface="Microsoft Sans Serif"/>
                <a:cs typeface="Microsoft Sans Serif"/>
              </a:rPr>
              <a:t>3.86%</a:t>
            </a:r>
            <a:r>
              <a:rPr sz="2400" b="1" spc="30" dirty="0">
                <a:solidFill>
                  <a:schemeClr val="tx1">
                    <a:lumMod val="50000"/>
                    <a:lumOff val="50000"/>
                  </a:schemeClr>
                </a:solidFill>
                <a:latin typeface="Microsoft Sans Serif"/>
                <a:cs typeface="Microsoft Sans Serif"/>
              </a:rPr>
              <a:t> </a:t>
            </a:r>
            <a:r>
              <a:rPr sz="2400" b="1" spc="-5" dirty="0">
                <a:solidFill>
                  <a:schemeClr val="tx1">
                    <a:lumMod val="50000"/>
                    <a:lumOff val="50000"/>
                  </a:schemeClr>
                </a:solidFill>
                <a:latin typeface="Microsoft Sans Serif"/>
                <a:cs typeface="Microsoft Sans Serif"/>
              </a:rPr>
              <a:t>Dextrose</a:t>
            </a:r>
            <a:r>
              <a:rPr sz="2400" b="1" spc="35" dirty="0">
                <a:solidFill>
                  <a:schemeClr val="tx1">
                    <a:lumMod val="50000"/>
                    <a:lumOff val="50000"/>
                  </a:schemeClr>
                </a:solidFill>
                <a:latin typeface="Microsoft Sans Serif"/>
                <a:cs typeface="Microsoft Sans Serif"/>
              </a:rPr>
              <a:t> </a:t>
            </a:r>
            <a:r>
              <a:rPr sz="2400" b="1" dirty="0">
                <a:solidFill>
                  <a:schemeClr val="tx1">
                    <a:lumMod val="50000"/>
                    <a:lumOff val="50000"/>
                  </a:schemeClr>
                </a:solidFill>
                <a:latin typeface="Microsoft Sans Serif"/>
                <a:cs typeface="Microsoft Sans Serif"/>
              </a:rPr>
              <a:t>for</a:t>
            </a:r>
            <a:r>
              <a:rPr sz="2400" b="1" spc="-120" dirty="0">
                <a:solidFill>
                  <a:schemeClr val="tx1">
                    <a:lumMod val="50000"/>
                    <a:lumOff val="50000"/>
                  </a:schemeClr>
                </a:solidFill>
                <a:latin typeface="Microsoft Sans Serif"/>
                <a:cs typeface="Microsoft Sans Serif"/>
              </a:rPr>
              <a:t> </a:t>
            </a:r>
            <a:r>
              <a:rPr sz="2400" b="1" spc="-5" dirty="0">
                <a:solidFill>
                  <a:schemeClr val="tx1">
                    <a:lumMod val="50000"/>
                    <a:lumOff val="50000"/>
                  </a:schemeClr>
                </a:solidFill>
                <a:latin typeface="Microsoft Sans Serif"/>
                <a:cs typeface="Microsoft Sans Serif"/>
              </a:rPr>
              <a:t>APD</a:t>
            </a:r>
            <a:r>
              <a:rPr sz="2400" b="1" spc="40" dirty="0">
                <a:solidFill>
                  <a:schemeClr val="tx1">
                    <a:lumMod val="50000"/>
                    <a:lumOff val="50000"/>
                  </a:schemeClr>
                </a:solidFill>
                <a:latin typeface="Microsoft Sans Serif"/>
                <a:cs typeface="Microsoft Sans Serif"/>
              </a:rPr>
              <a:t> </a:t>
            </a:r>
            <a:r>
              <a:rPr sz="2400" b="1" spc="-5" dirty="0">
                <a:solidFill>
                  <a:schemeClr val="tx1">
                    <a:lumMod val="50000"/>
                    <a:lumOff val="50000"/>
                  </a:schemeClr>
                </a:solidFill>
                <a:latin typeface="Microsoft Sans Serif"/>
                <a:cs typeface="Microsoft Sans Serif"/>
              </a:rPr>
              <a:t>Long </a:t>
            </a:r>
            <a:r>
              <a:rPr sz="2400" b="1" spc="-625" dirty="0">
                <a:solidFill>
                  <a:schemeClr val="tx1">
                    <a:lumMod val="50000"/>
                    <a:lumOff val="50000"/>
                  </a:schemeClr>
                </a:solidFill>
                <a:latin typeface="Microsoft Sans Serif"/>
                <a:cs typeface="Microsoft Sans Serif"/>
              </a:rPr>
              <a:t> </a:t>
            </a:r>
            <a:r>
              <a:rPr sz="2400" b="1" spc="-10" dirty="0">
                <a:solidFill>
                  <a:schemeClr val="tx1">
                    <a:lumMod val="50000"/>
                    <a:lumOff val="50000"/>
                  </a:schemeClr>
                </a:solidFill>
                <a:latin typeface="Microsoft Sans Serif"/>
                <a:cs typeface="Microsoft Sans Serif"/>
              </a:rPr>
              <a:t>Dwell:</a:t>
            </a:r>
            <a:r>
              <a:rPr sz="2400" b="1" spc="50" dirty="0">
                <a:solidFill>
                  <a:schemeClr val="tx1">
                    <a:lumMod val="50000"/>
                    <a:lumOff val="50000"/>
                  </a:schemeClr>
                </a:solidFill>
                <a:latin typeface="Microsoft Sans Serif"/>
                <a:cs typeface="Microsoft Sans Serif"/>
              </a:rPr>
              <a:t> </a:t>
            </a:r>
            <a:r>
              <a:rPr sz="2400" b="1" spc="-10" dirty="0">
                <a:solidFill>
                  <a:schemeClr val="tx1">
                    <a:lumMod val="50000"/>
                    <a:lumOff val="50000"/>
                  </a:schemeClr>
                </a:solidFill>
                <a:latin typeface="Microsoft Sans Serif"/>
                <a:cs typeface="Microsoft Sans Serif"/>
              </a:rPr>
              <a:t>High</a:t>
            </a:r>
            <a:r>
              <a:rPr sz="2400" b="1" spc="5" dirty="0">
                <a:solidFill>
                  <a:schemeClr val="tx1">
                    <a:lumMod val="50000"/>
                    <a:lumOff val="50000"/>
                  </a:schemeClr>
                </a:solidFill>
                <a:latin typeface="Microsoft Sans Serif"/>
                <a:cs typeface="Microsoft Sans Serif"/>
              </a:rPr>
              <a:t> </a:t>
            </a:r>
            <a:r>
              <a:rPr sz="2400" b="1" spc="-15" dirty="0">
                <a:solidFill>
                  <a:schemeClr val="tx1">
                    <a:lumMod val="50000"/>
                    <a:lumOff val="50000"/>
                  </a:schemeClr>
                </a:solidFill>
                <a:latin typeface="Microsoft Sans Serif"/>
                <a:cs typeface="Microsoft Sans Serif"/>
              </a:rPr>
              <a:t>Transport</a:t>
            </a:r>
            <a:r>
              <a:rPr sz="2400" b="1" spc="-10" dirty="0">
                <a:solidFill>
                  <a:schemeClr val="tx1">
                    <a:lumMod val="50000"/>
                    <a:lumOff val="50000"/>
                  </a:schemeClr>
                </a:solidFill>
                <a:latin typeface="Microsoft Sans Serif"/>
                <a:cs typeface="Microsoft Sans Serif"/>
              </a:rPr>
              <a:t> </a:t>
            </a:r>
            <a:r>
              <a:rPr sz="2400" b="1" spc="-25" dirty="0">
                <a:solidFill>
                  <a:schemeClr val="tx1">
                    <a:lumMod val="50000"/>
                    <a:lumOff val="50000"/>
                  </a:schemeClr>
                </a:solidFill>
                <a:latin typeface="Microsoft Sans Serif"/>
                <a:cs typeface="Microsoft Sans Serif"/>
              </a:rPr>
              <a:t>Trial</a:t>
            </a:r>
            <a:endParaRPr sz="2400" b="1" dirty="0">
              <a:solidFill>
                <a:schemeClr val="tx1">
                  <a:lumMod val="50000"/>
                  <a:lumOff val="50000"/>
                </a:schemeClr>
              </a:solidFill>
              <a:latin typeface="Microsoft Sans Serif"/>
              <a:cs typeface="Microsoft Sans Serif"/>
            </a:endParaRPr>
          </a:p>
        </p:txBody>
      </p:sp>
      <p:pic>
        <p:nvPicPr>
          <p:cNvPr id="27" name="Picture 2" descr="K:\# ŠKOLA FAKS POSO\#FAKS\NEFROLOGIJA\1. BCM PD\3. Poster ISPD\medri_logooo.jpg">
            <a:extLst>
              <a:ext uri="{FF2B5EF4-FFF2-40B4-BE49-F238E27FC236}">
                <a16:creationId xmlns:a16="http://schemas.microsoft.com/office/drawing/2014/main" id="{3C27BB2C-C03D-426E-9DE5-445103FCF6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1482" y="6327775"/>
            <a:ext cx="1011237"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71CA5CA0-70F5-2465-2632-5EEF3EBE42D3}"/>
              </a:ext>
            </a:extLst>
          </p:cNvPr>
          <p:cNvSpPr txBox="1"/>
          <p:nvPr/>
        </p:nvSpPr>
        <p:spPr>
          <a:xfrm>
            <a:off x="5588008" y="4978944"/>
            <a:ext cx="1368427" cy="369883"/>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Arial" pitchFamily="34"/>
            </a:endParaRPr>
          </a:p>
        </p:txBody>
      </p:sp>
      <p:sp>
        <p:nvSpPr>
          <p:cNvPr id="3" name="Rectangle 2">
            <a:extLst>
              <a:ext uri="{FF2B5EF4-FFF2-40B4-BE49-F238E27FC236}">
                <a16:creationId xmlns:a16="http://schemas.microsoft.com/office/drawing/2014/main" id="{4EBFC6FF-16D3-4426-E2F0-A494501AA03E}"/>
              </a:ext>
            </a:extLst>
          </p:cNvPr>
          <p:cNvSpPr txBox="1"/>
          <p:nvPr/>
        </p:nvSpPr>
        <p:spPr>
          <a:xfrm>
            <a:off x="0" y="12902"/>
            <a:ext cx="12191996" cy="1371600"/>
          </a:xfrm>
          <a:prstGeom prst="rect">
            <a:avLst/>
          </a:prstGeom>
          <a:noFill/>
          <a:ln cap="flat">
            <a:noFill/>
          </a:ln>
        </p:spPr>
        <p:txBody>
          <a:bodyPr vert="horz" wrap="square" lIns="90489" tIns="44448" rIns="90489" bIns="44448"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hr-HR" sz="4000" b="1" i="0" u="none" strike="noStrike" kern="1200" cap="none" spc="0" baseline="0">
                <a:solidFill>
                  <a:srgbClr val="000000"/>
                </a:solidFill>
                <a:uFillTx/>
                <a:latin typeface="Arial" pitchFamily="34"/>
              </a:rPr>
              <a:t>	</a:t>
            </a:r>
            <a:r>
              <a:rPr lang="hr-HR" sz="4000" b="1" i="0" u="none" strike="noStrike" kern="0" cap="none" spc="0" baseline="0">
                <a:solidFill>
                  <a:srgbClr val="000000"/>
                </a:solidFill>
                <a:uFillTx/>
                <a:latin typeface="Arial" pitchFamily="34"/>
              </a:rPr>
              <a:t>Chronic h</a:t>
            </a:r>
            <a:r>
              <a:rPr lang="hr-HR" sz="4000" b="1" i="0" u="none" strike="noStrike" kern="1200" cap="none" spc="0" baseline="0">
                <a:solidFill>
                  <a:srgbClr val="000000"/>
                </a:solidFill>
                <a:uFillTx/>
                <a:latin typeface="Arial" pitchFamily="34"/>
              </a:rPr>
              <a:t>eart failure (HF)</a:t>
            </a:r>
          </a:p>
        </p:txBody>
      </p:sp>
      <p:sp>
        <p:nvSpPr>
          <p:cNvPr id="4" name="Rectangle 3">
            <a:extLst>
              <a:ext uri="{FF2B5EF4-FFF2-40B4-BE49-F238E27FC236}">
                <a16:creationId xmlns:a16="http://schemas.microsoft.com/office/drawing/2014/main" id="{6B69159E-9972-8C90-D615-B9298569DE58}"/>
              </a:ext>
            </a:extLst>
          </p:cNvPr>
          <p:cNvSpPr/>
          <p:nvPr/>
        </p:nvSpPr>
        <p:spPr>
          <a:xfrm>
            <a:off x="574042" y="1134779"/>
            <a:ext cx="11388568" cy="1201832"/>
          </a:xfrm>
          <a:prstGeom prst="rect">
            <a:avLst/>
          </a:prstGeom>
          <a:noFill/>
          <a:ln cap="flat">
            <a:noFill/>
            <a:prstDash val="solid"/>
          </a:ln>
        </p:spPr>
        <p:txBody>
          <a:bodyPr vert="horz" wrap="square" lIns="90489" tIns="44448" rIns="90489" bIns="44448" anchor="t" anchorCtr="0" compatLnSpc="1">
            <a:noAutofit/>
          </a:bodyPr>
          <a:lstStyle/>
          <a:p>
            <a:pPr marL="342900" marR="0" lvl="0" indent="-342900" algn="just"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0" i="0" u="none" strike="noStrike" kern="0" cap="none" spc="0" baseline="0">
                <a:solidFill>
                  <a:srgbClr val="000000"/>
                </a:solidFill>
                <a:uFillTx/>
                <a:latin typeface="Calibri"/>
              </a:rPr>
              <a:t>a </a:t>
            </a:r>
            <a:r>
              <a:rPr lang="en-US" sz="2500" b="1" i="0" u="none" strike="noStrike" kern="0" cap="none" spc="0" baseline="0">
                <a:solidFill>
                  <a:srgbClr val="000000"/>
                </a:solidFill>
                <a:uFillTx/>
                <a:latin typeface="Calibri"/>
              </a:rPr>
              <a:t>clinical syndrome </a:t>
            </a:r>
            <a:r>
              <a:rPr lang="en-US" sz="2500" b="0" i="0" u="none" strike="noStrike" kern="0" cap="none" spc="0" baseline="0">
                <a:solidFill>
                  <a:srgbClr val="000000"/>
                </a:solidFill>
                <a:uFillTx/>
                <a:latin typeface="Calibri"/>
              </a:rPr>
              <a:t>that brings together </a:t>
            </a:r>
            <a:r>
              <a:rPr lang="en-US" sz="2500" b="1" i="0" u="none" strike="noStrike" kern="0" cap="none" spc="0" baseline="0">
                <a:solidFill>
                  <a:srgbClr val="000000"/>
                </a:solidFill>
                <a:uFillTx/>
                <a:latin typeface="Calibri"/>
              </a:rPr>
              <a:t>cardiac symptoms and signs </a:t>
            </a:r>
            <a:r>
              <a:rPr lang="en-US" sz="2500" b="0" i="0" u="none" strike="noStrike" kern="0" cap="none" spc="0" baseline="0">
                <a:solidFill>
                  <a:srgbClr val="000000"/>
                </a:solidFill>
                <a:uFillTx/>
                <a:latin typeface="Calibri"/>
              </a:rPr>
              <a:t>resulting from </a:t>
            </a:r>
            <a:r>
              <a:rPr lang="en-US" sz="2500" b="1" i="0" u="none" strike="noStrike" kern="0" cap="none" spc="0" baseline="0">
                <a:solidFill>
                  <a:srgbClr val="000000"/>
                </a:solidFill>
                <a:uFillTx/>
                <a:latin typeface="Calibri"/>
              </a:rPr>
              <a:t>structural and/or functional abnormalities </a:t>
            </a:r>
            <a:r>
              <a:rPr lang="en-US" sz="2500" b="0" i="0" u="none" strike="noStrike" kern="0" cap="none" spc="0" baseline="0">
                <a:solidFill>
                  <a:srgbClr val="000000"/>
                </a:solidFill>
                <a:uFillTx/>
                <a:latin typeface="Calibri"/>
              </a:rPr>
              <a:t>of the heart that cause </a:t>
            </a:r>
            <a:r>
              <a:rPr lang="en-US" sz="2500" b="1" i="0" u="none" strike="noStrike" kern="0" cap="none" spc="0" baseline="0">
                <a:solidFill>
                  <a:srgbClr val="000000"/>
                </a:solidFill>
                <a:uFillTx/>
                <a:latin typeface="Calibri"/>
              </a:rPr>
              <a:t>increased intracardiac pressure and/or inappropriate stroke volume </a:t>
            </a:r>
            <a:r>
              <a:rPr lang="en-US" sz="2500" b="0" i="0" u="none" strike="noStrike" kern="0" cap="none" spc="0" baseline="0">
                <a:solidFill>
                  <a:srgbClr val="000000"/>
                </a:solidFill>
                <a:uFillTx/>
                <a:latin typeface="Calibri"/>
              </a:rPr>
              <a:t>at rest and/or exertion</a:t>
            </a:r>
            <a:endParaRPr lang="en-US" sz="2400" b="0" i="0" u="none" strike="noStrike" kern="1200" cap="none" spc="0" baseline="30000">
              <a:solidFill>
                <a:srgbClr val="000000"/>
              </a:solidFill>
              <a:uFillTx/>
              <a:latin typeface="Calibri"/>
            </a:endParaRPr>
          </a:p>
        </p:txBody>
      </p:sp>
      <p:sp>
        <p:nvSpPr>
          <p:cNvPr id="5" name="Text Placeholder 3">
            <a:extLst>
              <a:ext uri="{FF2B5EF4-FFF2-40B4-BE49-F238E27FC236}">
                <a16:creationId xmlns:a16="http://schemas.microsoft.com/office/drawing/2014/main" id="{B55A377D-A842-6C81-0AB9-AD0753034FE9}"/>
              </a:ext>
            </a:extLst>
          </p:cNvPr>
          <p:cNvSpPr txBox="1"/>
          <p:nvPr/>
        </p:nvSpPr>
        <p:spPr>
          <a:xfrm>
            <a:off x="2682090" y="6276148"/>
            <a:ext cx="9191448" cy="411480"/>
          </a:xfrm>
          <a:prstGeom prst="rect">
            <a:avLst/>
          </a:prstGeom>
          <a:noFill/>
          <a:ln cap="flat">
            <a:noFill/>
          </a:ln>
        </p:spPr>
        <p:txBody>
          <a:bodyPr vert="horz" wrap="square" lIns="45720" tIns="27432" rIns="45720" bIns="2743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600" b="0" i="1" u="none" strike="noStrike" kern="0" cap="none" spc="0" baseline="0">
                <a:solidFill>
                  <a:srgbClr val="000000"/>
                </a:solidFill>
                <a:uFillTx/>
                <a:latin typeface="Arial" pitchFamily="34"/>
                <a:ea typeface="ＭＳ Ｐゴシック"/>
                <a:cs typeface="Arial" pitchFamily="34"/>
              </a:rPr>
              <a:t>2021 ESC HF Guidelines www.escardio.org/guidelines</a:t>
            </a:r>
            <a:r>
              <a:rPr lang="hr-HR" sz="1600" b="0" i="0" u="none" strike="noStrike" kern="0" cap="none" spc="0" baseline="0">
                <a:solidFill>
                  <a:srgbClr val="000000"/>
                </a:solidFill>
                <a:uFillTx/>
                <a:latin typeface="Arial" pitchFamily="34"/>
                <a:cs typeface="Arial" pitchFamily="34"/>
              </a:rPr>
              <a:t> </a:t>
            </a:r>
          </a:p>
        </p:txBody>
      </p:sp>
      <p:pic>
        <p:nvPicPr>
          <p:cNvPr id="6" name="Slika 22">
            <a:extLst>
              <a:ext uri="{FF2B5EF4-FFF2-40B4-BE49-F238E27FC236}">
                <a16:creationId xmlns:a16="http://schemas.microsoft.com/office/drawing/2014/main" id="{582985DD-A453-5BE9-3532-ABAA85865F2A}"/>
              </a:ext>
            </a:extLst>
          </p:cNvPr>
          <p:cNvPicPr>
            <a:picLocks noChangeAspect="1"/>
          </p:cNvPicPr>
          <p:nvPr/>
        </p:nvPicPr>
        <p:blipFill>
          <a:blip r:embed="rId3"/>
          <a:stretch>
            <a:fillRect/>
          </a:stretch>
        </p:blipFill>
        <p:spPr>
          <a:xfrm>
            <a:off x="1457992" y="2940500"/>
            <a:ext cx="4335033" cy="2947202"/>
          </a:xfrm>
          <a:prstGeom prst="rect">
            <a:avLst/>
          </a:prstGeom>
          <a:noFill/>
          <a:ln cap="flat">
            <a:noFill/>
          </a:ln>
        </p:spPr>
      </p:pic>
      <p:pic>
        <p:nvPicPr>
          <p:cNvPr id="7" name="Picture 2" descr="Ifema Madrid: Heart Failure Congress in 2022">
            <a:extLst>
              <a:ext uri="{FF2B5EF4-FFF2-40B4-BE49-F238E27FC236}">
                <a16:creationId xmlns:a16="http://schemas.microsoft.com/office/drawing/2014/main" id="{CE22D29A-51C6-ABAA-F175-112EEE6670D5}"/>
              </a:ext>
            </a:extLst>
          </p:cNvPr>
          <p:cNvPicPr>
            <a:picLocks noChangeAspect="1"/>
          </p:cNvPicPr>
          <p:nvPr/>
        </p:nvPicPr>
        <p:blipFill>
          <a:blip r:embed="rId4"/>
          <a:srcRect/>
          <a:stretch>
            <a:fillRect/>
          </a:stretch>
        </p:blipFill>
        <p:spPr>
          <a:xfrm>
            <a:off x="6134764" y="2940500"/>
            <a:ext cx="4951686" cy="2784037"/>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4284" y="596409"/>
            <a:ext cx="10997966" cy="321242"/>
          </a:xfrm>
          <a:prstGeom prst="rect">
            <a:avLst/>
          </a:prstGeom>
        </p:spPr>
        <p:txBody>
          <a:bodyPr vert="horz" wrap="square" lIns="0" tIns="13335" rIns="0" bIns="0" rtlCol="0" anchor="b">
            <a:spAutoFit/>
          </a:bodyPr>
          <a:lstStyle/>
          <a:p>
            <a:pPr marL="12700" marR="5080">
              <a:spcBef>
                <a:spcPts val="105"/>
              </a:spcBef>
            </a:pPr>
            <a:r>
              <a:rPr sz="2000" b="1" spc="-5" dirty="0">
                <a:solidFill>
                  <a:schemeClr val="tx1">
                    <a:lumMod val="50000"/>
                    <a:lumOff val="50000"/>
                  </a:schemeClr>
                </a:solidFill>
                <a:latin typeface="Microsoft Sans Serif"/>
                <a:cs typeface="Microsoft Sans Serif"/>
              </a:rPr>
              <a:t>Benefits</a:t>
            </a:r>
            <a:r>
              <a:rPr sz="2000" b="1" spc="30" dirty="0">
                <a:solidFill>
                  <a:schemeClr val="tx1">
                    <a:lumMod val="50000"/>
                    <a:lumOff val="50000"/>
                  </a:schemeClr>
                </a:solidFill>
                <a:latin typeface="Microsoft Sans Serif"/>
                <a:cs typeface="Microsoft Sans Serif"/>
              </a:rPr>
              <a:t> </a:t>
            </a:r>
            <a:r>
              <a:rPr sz="2000" b="1" spc="-10" dirty="0">
                <a:solidFill>
                  <a:schemeClr val="tx1">
                    <a:lumMod val="50000"/>
                    <a:lumOff val="50000"/>
                  </a:schemeClr>
                </a:solidFill>
                <a:latin typeface="Microsoft Sans Serif"/>
                <a:cs typeface="Microsoft Sans Serif"/>
              </a:rPr>
              <a:t>in</a:t>
            </a:r>
            <a:r>
              <a:rPr sz="2000" b="1" spc="30" dirty="0">
                <a:solidFill>
                  <a:schemeClr val="tx1">
                    <a:lumMod val="50000"/>
                    <a:lumOff val="50000"/>
                  </a:schemeClr>
                </a:solidFill>
                <a:latin typeface="Microsoft Sans Serif"/>
                <a:cs typeface="Microsoft Sans Serif"/>
              </a:rPr>
              <a:t> </a:t>
            </a:r>
            <a:r>
              <a:rPr sz="2000" b="1" dirty="0">
                <a:solidFill>
                  <a:schemeClr val="tx1">
                    <a:lumMod val="50000"/>
                    <a:lumOff val="50000"/>
                  </a:schemeClr>
                </a:solidFill>
                <a:latin typeface="Microsoft Sans Serif"/>
                <a:cs typeface="Microsoft Sans Serif"/>
              </a:rPr>
              <a:t>reducing</a:t>
            </a:r>
            <a:r>
              <a:rPr sz="2000" b="1" spc="20" dirty="0">
                <a:solidFill>
                  <a:schemeClr val="tx1">
                    <a:lumMod val="50000"/>
                    <a:lumOff val="50000"/>
                  </a:schemeClr>
                </a:solidFill>
                <a:latin typeface="Microsoft Sans Serif"/>
                <a:cs typeface="Microsoft Sans Serif"/>
              </a:rPr>
              <a:t> </a:t>
            </a:r>
            <a:r>
              <a:rPr sz="2000" b="1" dirty="0">
                <a:solidFill>
                  <a:schemeClr val="tx1">
                    <a:lumMod val="50000"/>
                    <a:lumOff val="50000"/>
                  </a:schemeClr>
                </a:solidFill>
                <a:latin typeface="Microsoft Sans Serif"/>
                <a:cs typeface="Microsoft Sans Serif"/>
              </a:rPr>
              <a:t>weight</a:t>
            </a:r>
            <a:r>
              <a:rPr sz="2000" b="1" spc="10" dirty="0">
                <a:solidFill>
                  <a:schemeClr val="tx1">
                    <a:lumMod val="50000"/>
                    <a:lumOff val="50000"/>
                  </a:schemeClr>
                </a:solidFill>
                <a:latin typeface="Microsoft Sans Serif"/>
                <a:cs typeface="Microsoft Sans Serif"/>
              </a:rPr>
              <a:t> </a:t>
            </a:r>
            <a:r>
              <a:rPr sz="2000" b="1" dirty="0">
                <a:solidFill>
                  <a:schemeClr val="tx1">
                    <a:lumMod val="50000"/>
                    <a:lumOff val="50000"/>
                  </a:schemeClr>
                </a:solidFill>
                <a:latin typeface="Microsoft Sans Serif"/>
                <a:cs typeface="Microsoft Sans Serif"/>
              </a:rPr>
              <a:t>and</a:t>
            </a:r>
            <a:r>
              <a:rPr sz="2000" b="1" spc="35" dirty="0">
                <a:solidFill>
                  <a:schemeClr val="tx1">
                    <a:lumMod val="50000"/>
                    <a:lumOff val="50000"/>
                  </a:schemeClr>
                </a:solidFill>
                <a:latin typeface="Microsoft Sans Serif"/>
                <a:cs typeface="Microsoft Sans Serif"/>
              </a:rPr>
              <a:t> </a:t>
            </a:r>
            <a:r>
              <a:rPr sz="2000" b="1" spc="-5" dirty="0">
                <a:solidFill>
                  <a:schemeClr val="tx1">
                    <a:lumMod val="50000"/>
                    <a:lumOff val="50000"/>
                  </a:schemeClr>
                </a:solidFill>
                <a:latin typeface="Microsoft Sans Serif"/>
                <a:cs typeface="Microsoft Sans Serif"/>
              </a:rPr>
              <a:t>total</a:t>
            </a:r>
            <a:r>
              <a:rPr sz="2000" b="1" spc="30" dirty="0">
                <a:solidFill>
                  <a:schemeClr val="tx1">
                    <a:lumMod val="50000"/>
                    <a:lumOff val="50000"/>
                  </a:schemeClr>
                </a:solidFill>
                <a:latin typeface="Microsoft Sans Serif"/>
                <a:cs typeface="Microsoft Sans Serif"/>
              </a:rPr>
              <a:t> </a:t>
            </a:r>
            <a:r>
              <a:rPr sz="2000" b="1" dirty="0">
                <a:solidFill>
                  <a:schemeClr val="tx1">
                    <a:lumMod val="50000"/>
                    <a:lumOff val="50000"/>
                  </a:schemeClr>
                </a:solidFill>
                <a:latin typeface="Microsoft Sans Serif"/>
                <a:cs typeface="Microsoft Sans Serif"/>
              </a:rPr>
              <a:t>body</a:t>
            </a:r>
            <a:r>
              <a:rPr sz="2000" b="1" spc="25" dirty="0">
                <a:solidFill>
                  <a:schemeClr val="tx1">
                    <a:lumMod val="50000"/>
                    <a:lumOff val="50000"/>
                  </a:schemeClr>
                </a:solidFill>
                <a:latin typeface="Microsoft Sans Serif"/>
                <a:cs typeface="Microsoft Sans Serif"/>
              </a:rPr>
              <a:t> </a:t>
            </a:r>
            <a:r>
              <a:rPr sz="2000" b="1" dirty="0">
                <a:solidFill>
                  <a:schemeClr val="tx1">
                    <a:lumMod val="50000"/>
                    <a:lumOff val="50000"/>
                  </a:schemeClr>
                </a:solidFill>
                <a:latin typeface="Microsoft Sans Serif"/>
                <a:cs typeface="Microsoft Sans Serif"/>
              </a:rPr>
              <a:t>water </a:t>
            </a:r>
            <a:r>
              <a:rPr sz="2000" b="1" spc="-675" dirty="0">
                <a:solidFill>
                  <a:schemeClr val="tx1">
                    <a:lumMod val="50000"/>
                    <a:lumOff val="50000"/>
                  </a:schemeClr>
                </a:solidFill>
                <a:latin typeface="Microsoft Sans Serif"/>
                <a:cs typeface="Microsoft Sans Serif"/>
              </a:rPr>
              <a:t> </a:t>
            </a:r>
            <a:r>
              <a:rPr sz="2000" b="1" spc="-5" dirty="0">
                <a:solidFill>
                  <a:schemeClr val="tx1">
                    <a:lumMod val="50000"/>
                    <a:lumOff val="50000"/>
                  </a:schemeClr>
                </a:solidFill>
                <a:latin typeface="Microsoft Sans Serif"/>
                <a:cs typeface="Microsoft Sans Serif"/>
              </a:rPr>
              <a:t>with</a:t>
            </a:r>
            <a:r>
              <a:rPr sz="2000" b="1" spc="25" dirty="0">
                <a:solidFill>
                  <a:schemeClr val="tx1">
                    <a:lumMod val="50000"/>
                    <a:lumOff val="50000"/>
                  </a:schemeClr>
                </a:solidFill>
                <a:latin typeface="Microsoft Sans Serif"/>
                <a:cs typeface="Microsoft Sans Serif"/>
              </a:rPr>
              <a:t> </a:t>
            </a:r>
            <a:r>
              <a:rPr sz="2000" b="1" dirty="0">
                <a:solidFill>
                  <a:schemeClr val="tx1">
                    <a:lumMod val="50000"/>
                    <a:lumOff val="50000"/>
                  </a:schemeClr>
                </a:solidFill>
                <a:latin typeface="Microsoft Sans Serif"/>
                <a:cs typeface="Microsoft Sans Serif"/>
              </a:rPr>
              <a:t>7</a:t>
            </a:r>
            <a:r>
              <a:rPr lang="hr-HR" sz="2000" b="1" dirty="0">
                <a:solidFill>
                  <a:schemeClr val="tx1">
                    <a:lumMod val="50000"/>
                    <a:lumOff val="50000"/>
                  </a:schemeClr>
                </a:solidFill>
                <a:latin typeface="Microsoft Sans Serif"/>
                <a:cs typeface="Microsoft Sans Serif"/>
              </a:rPr>
              <a:t>.</a:t>
            </a:r>
            <a:r>
              <a:rPr sz="2000" b="1" dirty="0">
                <a:solidFill>
                  <a:schemeClr val="tx1">
                    <a:lumMod val="50000"/>
                    <a:lumOff val="50000"/>
                  </a:schemeClr>
                </a:solidFill>
                <a:latin typeface="Microsoft Sans Serif"/>
                <a:cs typeface="Microsoft Sans Serif"/>
              </a:rPr>
              <a:t>5%</a:t>
            </a:r>
            <a:r>
              <a:rPr sz="2000" b="1" spc="30" dirty="0">
                <a:solidFill>
                  <a:schemeClr val="tx1">
                    <a:lumMod val="50000"/>
                    <a:lumOff val="50000"/>
                  </a:schemeClr>
                </a:solidFill>
                <a:latin typeface="Microsoft Sans Serif"/>
                <a:cs typeface="Microsoft Sans Serif"/>
              </a:rPr>
              <a:t> </a:t>
            </a:r>
            <a:r>
              <a:rPr sz="2000" b="1" spc="-5" dirty="0">
                <a:solidFill>
                  <a:schemeClr val="tx1">
                    <a:lumMod val="50000"/>
                    <a:lumOff val="50000"/>
                  </a:schemeClr>
                </a:solidFill>
                <a:latin typeface="Microsoft Sans Serif"/>
                <a:cs typeface="Microsoft Sans Serif"/>
              </a:rPr>
              <a:t>icodextrin</a:t>
            </a:r>
            <a:endParaRPr sz="2000" b="1" dirty="0">
              <a:solidFill>
                <a:schemeClr val="tx1">
                  <a:lumMod val="50000"/>
                  <a:lumOff val="50000"/>
                </a:schemeClr>
              </a:solidFill>
              <a:latin typeface="Microsoft Sans Serif"/>
              <a:cs typeface="Microsoft Sans Serif"/>
            </a:endParaRPr>
          </a:p>
        </p:txBody>
      </p:sp>
      <p:sp>
        <p:nvSpPr>
          <p:cNvPr id="3" name="object 3"/>
          <p:cNvSpPr txBox="1"/>
          <p:nvPr/>
        </p:nvSpPr>
        <p:spPr>
          <a:xfrm>
            <a:off x="3209608" y="6490883"/>
            <a:ext cx="5531485" cy="151323"/>
          </a:xfrm>
          <a:prstGeom prst="rect">
            <a:avLst/>
          </a:prstGeom>
        </p:spPr>
        <p:txBody>
          <a:bodyPr vert="horz" wrap="square" lIns="0" tIns="12700" rIns="0" bIns="0" rtlCol="0">
            <a:spAutoFit/>
          </a:bodyPr>
          <a:lstStyle/>
          <a:p>
            <a:pPr marL="12700" algn="ctr">
              <a:spcBef>
                <a:spcPts val="100"/>
              </a:spcBef>
            </a:pPr>
            <a:r>
              <a:rPr sz="900" b="1" dirty="0">
                <a:solidFill>
                  <a:srgbClr val="333333"/>
                </a:solidFill>
                <a:latin typeface="Verdana"/>
                <a:cs typeface="Verdana"/>
              </a:rPr>
              <a:t>Davies</a:t>
            </a:r>
            <a:r>
              <a:rPr sz="900" b="1" spc="-25" dirty="0">
                <a:solidFill>
                  <a:srgbClr val="333333"/>
                </a:solidFill>
                <a:latin typeface="Verdana"/>
                <a:cs typeface="Verdana"/>
              </a:rPr>
              <a:t> </a:t>
            </a:r>
            <a:r>
              <a:rPr sz="900" b="1" dirty="0">
                <a:solidFill>
                  <a:srgbClr val="333333"/>
                </a:solidFill>
                <a:latin typeface="Verdana"/>
                <a:cs typeface="Verdana"/>
              </a:rPr>
              <a:t>SJ et</a:t>
            </a:r>
            <a:r>
              <a:rPr sz="900" b="1" spc="-25" dirty="0">
                <a:solidFill>
                  <a:srgbClr val="333333"/>
                </a:solidFill>
                <a:latin typeface="Verdana"/>
                <a:cs typeface="Verdana"/>
              </a:rPr>
              <a:t> </a:t>
            </a:r>
            <a:r>
              <a:rPr sz="900" b="1" dirty="0">
                <a:solidFill>
                  <a:srgbClr val="333333"/>
                </a:solidFill>
                <a:latin typeface="Verdana"/>
                <a:cs typeface="Verdana"/>
              </a:rPr>
              <a:t>al,</a:t>
            </a:r>
            <a:r>
              <a:rPr sz="900" b="1" spc="-10" dirty="0">
                <a:solidFill>
                  <a:srgbClr val="333333"/>
                </a:solidFill>
                <a:latin typeface="Verdana"/>
                <a:cs typeface="Verdana"/>
              </a:rPr>
              <a:t> </a:t>
            </a:r>
            <a:r>
              <a:rPr sz="900" b="1" dirty="0">
                <a:solidFill>
                  <a:srgbClr val="333333"/>
                </a:solidFill>
                <a:latin typeface="Verdana"/>
                <a:cs typeface="Verdana"/>
              </a:rPr>
              <a:t>J</a:t>
            </a:r>
            <a:r>
              <a:rPr sz="900" b="1" spc="-10" dirty="0">
                <a:solidFill>
                  <a:srgbClr val="333333"/>
                </a:solidFill>
                <a:latin typeface="Verdana"/>
                <a:cs typeface="Verdana"/>
              </a:rPr>
              <a:t> </a:t>
            </a:r>
            <a:r>
              <a:rPr sz="900" b="1" dirty="0">
                <a:solidFill>
                  <a:srgbClr val="333333"/>
                </a:solidFill>
                <a:latin typeface="Verdana"/>
                <a:cs typeface="Verdana"/>
              </a:rPr>
              <a:t>Am</a:t>
            </a:r>
            <a:r>
              <a:rPr sz="900" b="1" spc="10" dirty="0">
                <a:solidFill>
                  <a:srgbClr val="333333"/>
                </a:solidFill>
                <a:latin typeface="Verdana"/>
                <a:cs typeface="Verdana"/>
              </a:rPr>
              <a:t> </a:t>
            </a:r>
            <a:r>
              <a:rPr sz="900" b="1" spc="-5" dirty="0">
                <a:solidFill>
                  <a:srgbClr val="333333"/>
                </a:solidFill>
                <a:latin typeface="Verdana"/>
                <a:cs typeface="Verdana"/>
              </a:rPr>
              <a:t>Soc</a:t>
            </a:r>
            <a:r>
              <a:rPr sz="900" b="1" spc="5" dirty="0">
                <a:solidFill>
                  <a:srgbClr val="333333"/>
                </a:solidFill>
                <a:latin typeface="Verdana"/>
                <a:cs typeface="Verdana"/>
              </a:rPr>
              <a:t> </a:t>
            </a:r>
            <a:r>
              <a:rPr sz="900" b="1" dirty="0">
                <a:solidFill>
                  <a:srgbClr val="333333"/>
                </a:solidFill>
                <a:latin typeface="Verdana"/>
                <a:cs typeface="Verdana"/>
              </a:rPr>
              <a:t>Nephrol</a:t>
            </a:r>
            <a:r>
              <a:rPr sz="900" b="1" spc="-25" dirty="0">
                <a:solidFill>
                  <a:srgbClr val="333333"/>
                </a:solidFill>
                <a:latin typeface="Verdana"/>
                <a:cs typeface="Verdana"/>
              </a:rPr>
              <a:t> </a:t>
            </a:r>
            <a:r>
              <a:rPr sz="900" b="1" dirty="0">
                <a:solidFill>
                  <a:srgbClr val="333333"/>
                </a:solidFill>
                <a:latin typeface="Verdana"/>
                <a:cs typeface="Verdana"/>
              </a:rPr>
              <a:t>14: </a:t>
            </a:r>
            <a:r>
              <a:rPr sz="900" b="1" spc="-10" dirty="0">
                <a:solidFill>
                  <a:srgbClr val="333333"/>
                </a:solidFill>
                <a:latin typeface="Verdana"/>
                <a:cs typeface="Verdana"/>
              </a:rPr>
              <a:t>2338-2344,</a:t>
            </a:r>
            <a:r>
              <a:rPr sz="900" b="1" spc="25" dirty="0">
                <a:solidFill>
                  <a:srgbClr val="333333"/>
                </a:solidFill>
                <a:latin typeface="Verdana"/>
                <a:cs typeface="Verdana"/>
              </a:rPr>
              <a:t> </a:t>
            </a:r>
            <a:r>
              <a:rPr sz="900" b="1" dirty="0">
                <a:solidFill>
                  <a:srgbClr val="333333"/>
                </a:solidFill>
                <a:latin typeface="Verdana"/>
                <a:cs typeface="Verdana"/>
              </a:rPr>
              <a:t>2003</a:t>
            </a:r>
            <a:endParaRPr sz="900" dirty="0">
              <a:latin typeface="Verdana"/>
              <a:cs typeface="Verdana"/>
            </a:endParaRPr>
          </a:p>
        </p:txBody>
      </p:sp>
      <p:grpSp>
        <p:nvGrpSpPr>
          <p:cNvPr id="4" name="object 4"/>
          <p:cNvGrpSpPr/>
          <p:nvPr/>
        </p:nvGrpSpPr>
        <p:grpSpPr>
          <a:xfrm>
            <a:off x="3564002" y="1576450"/>
            <a:ext cx="4765675" cy="2178050"/>
            <a:chOff x="2040001" y="1576450"/>
            <a:chExt cx="4765675" cy="2178050"/>
          </a:xfrm>
        </p:grpSpPr>
        <p:sp>
          <p:nvSpPr>
            <p:cNvPr id="5" name="object 5"/>
            <p:cNvSpPr/>
            <p:nvPr/>
          </p:nvSpPr>
          <p:spPr>
            <a:xfrm>
              <a:off x="2113026" y="1582800"/>
              <a:ext cx="4686300" cy="2110105"/>
            </a:xfrm>
            <a:custGeom>
              <a:avLst/>
              <a:gdLst/>
              <a:ahLst/>
              <a:cxnLst/>
              <a:rect l="l" t="t" r="r" b="b"/>
              <a:pathLst>
                <a:path w="4686300" h="2110104">
                  <a:moveTo>
                    <a:pt x="0" y="2109724"/>
                  </a:moveTo>
                  <a:lnTo>
                    <a:pt x="4686300" y="2109724"/>
                  </a:lnTo>
                  <a:lnTo>
                    <a:pt x="4686300" y="0"/>
                  </a:lnTo>
                  <a:lnTo>
                    <a:pt x="0" y="0"/>
                  </a:lnTo>
                  <a:lnTo>
                    <a:pt x="0" y="2109724"/>
                  </a:lnTo>
                  <a:close/>
                </a:path>
              </a:pathLst>
            </a:custGeom>
            <a:ln w="12700">
              <a:solidFill>
                <a:srgbClr val="CC3300"/>
              </a:solidFill>
            </a:ln>
          </p:spPr>
          <p:txBody>
            <a:bodyPr wrap="square" lIns="0" tIns="0" rIns="0" bIns="0" rtlCol="0"/>
            <a:lstStyle/>
            <a:p>
              <a:endParaRPr/>
            </a:p>
          </p:txBody>
        </p:sp>
        <p:sp>
          <p:nvSpPr>
            <p:cNvPr id="6" name="object 6"/>
            <p:cNvSpPr/>
            <p:nvPr/>
          </p:nvSpPr>
          <p:spPr>
            <a:xfrm>
              <a:off x="2122551" y="2270124"/>
              <a:ext cx="4669155" cy="0"/>
            </a:xfrm>
            <a:custGeom>
              <a:avLst/>
              <a:gdLst/>
              <a:ahLst/>
              <a:cxnLst/>
              <a:rect l="l" t="t" r="r" b="b"/>
              <a:pathLst>
                <a:path w="4669155">
                  <a:moveTo>
                    <a:pt x="0" y="0"/>
                  </a:moveTo>
                  <a:lnTo>
                    <a:pt x="4668774" y="0"/>
                  </a:lnTo>
                </a:path>
              </a:pathLst>
            </a:custGeom>
            <a:ln w="25400">
              <a:solidFill>
                <a:srgbClr val="959595"/>
              </a:solidFill>
              <a:prstDash val="dash"/>
            </a:ln>
          </p:spPr>
          <p:txBody>
            <a:bodyPr wrap="square" lIns="0" tIns="0" rIns="0" bIns="0" rtlCol="0"/>
            <a:lstStyle/>
            <a:p>
              <a:endParaRPr/>
            </a:p>
          </p:txBody>
        </p:sp>
        <p:sp>
          <p:nvSpPr>
            <p:cNvPr id="7" name="object 7"/>
            <p:cNvSpPr/>
            <p:nvPr/>
          </p:nvSpPr>
          <p:spPr>
            <a:xfrm>
              <a:off x="2113026" y="1911349"/>
              <a:ext cx="4678680" cy="1068705"/>
            </a:xfrm>
            <a:custGeom>
              <a:avLst/>
              <a:gdLst/>
              <a:ahLst/>
              <a:cxnLst/>
              <a:rect l="l" t="t" r="r" b="b"/>
              <a:pathLst>
                <a:path w="4678680" h="1068705">
                  <a:moveTo>
                    <a:pt x="9525" y="714375"/>
                  </a:moveTo>
                  <a:lnTo>
                    <a:pt x="4678299" y="716026"/>
                  </a:lnTo>
                </a:path>
                <a:path w="4678680" h="1068705">
                  <a:moveTo>
                    <a:pt x="0" y="1066800"/>
                  </a:moveTo>
                  <a:lnTo>
                    <a:pt x="4665599" y="1068451"/>
                  </a:lnTo>
                </a:path>
                <a:path w="4678680" h="1068705">
                  <a:moveTo>
                    <a:pt x="0" y="0"/>
                  </a:moveTo>
                  <a:lnTo>
                    <a:pt x="4670425" y="1650"/>
                  </a:lnTo>
                </a:path>
              </a:pathLst>
            </a:custGeom>
            <a:ln w="12700">
              <a:solidFill>
                <a:srgbClr val="959595"/>
              </a:solidFill>
              <a:prstDash val="sysDot"/>
            </a:ln>
          </p:spPr>
          <p:txBody>
            <a:bodyPr wrap="square" lIns="0" tIns="0" rIns="0" bIns="0" rtlCol="0"/>
            <a:lstStyle/>
            <a:p>
              <a:endParaRPr/>
            </a:p>
          </p:txBody>
        </p:sp>
        <p:sp>
          <p:nvSpPr>
            <p:cNvPr id="8" name="object 8"/>
            <p:cNvSpPr/>
            <p:nvPr/>
          </p:nvSpPr>
          <p:spPr>
            <a:xfrm>
              <a:off x="2040001" y="1587499"/>
              <a:ext cx="87630" cy="1748155"/>
            </a:xfrm>
            <a:custGeom>
              <a:avLst/>
              <a:gdLst/>
              <a:ahLst/>
              <a:cxnLst/>
              <a:rect l="l" t="t" r="r" b="b"/>
              <a:pathLst>
                <a:path w="87630" h="1748154">
                  <a:moveTo>
                    <a:pt x="77724" y="1747901"/>
                  </a:moveTo>
                  <a:lnTo>
                    <a:pt x="0" y="1747901"/>
                  </a:lnTo>
                </a:path>
                <a:path w="87630" h="1748154">
                  <a:moveTo>
                    <a:pt x="85725" y="323850"/>
                  </a:moveTo>
                  <a:lnTo>
                    <a:pt x="7874" y="323850"/>
                  </a:lnTo>
                </a:path>
                <a:path w="87630" h="1748154">
                  <a:moveTo>
                    <a:pt x="85725" y="679450"/>
                  </a:moveTo>
                  <a:lnTo>
                    <a:pt x="7874" y="679450"/>
                  </a:lnTo>
                </a:path>
                <a:path w="87630" h="1748154">
                  <a:moveTo>
                    <a:pt x="85725" y="1036701"/>
                  </a:moveTo>
                  <a:lnTo>
                    <a:pt x="7874" y="1036701"/>
                  </a:lnTo>
                </a:path>
                <a:path w="87630" h="1748154">
                  <a:moveTo>
                    <a:pt x="85725" y="1393825"/>
                  </a:moveTo>
                  <a:lnTo>
                    <a:pt x="7874" y="1393825"/>
                  </a:lnTo>
                </a:path>
                <a:path w="87630" h="1748154">
                  <a:moveTo>
                    <a:pt x="87249" y="0"/>
                  </a:moveTo>
                  <a:lnTo>
                    <a:pt x="9525" y="0"/>
                  </a:lnTo>
                </a:path>
              </a:pathLst>
            </a:custGeom>
            <a:ln w="12700">
              <a:solidFill>
                <a:srgbClr val="CC3300"/>
              </a:solidFill>
            </a:ln>
          </p:spPr>
          <p:txBody>
            <a:bodyPr wrap="square" lIns="0" tIns="0" rIns="0" bIns="0" rtlCol="0"/>
            <a:lstStyle/>
            <a:p>
              <a:endParaRPr/>
            </a:p>
          </p:txBody>
        </p:sp>
        <p:sp>
          <p:nvSpPr>
            <p:cNvPr id="9" name="object 9"/>
            <p:cNvSpPr/>
            <p:nvPr/>
          </p:nvSpPr>
          <p:spPr>
            <a:xfrm>
              <a:off x="2040001" y="3690874"/>
              <a:ext cx="78105" cy="635"/>
            </a:xfrm>
            <a:custGeom>
              <a:avLst/>
              <a:gdLst/>
              <a:ahLst/>
              <a:cxnLst/>
              <a:rect l="l" t="t" r="r" b="b"/>
              <a:pathLst>
                <a:path w="78105" h="635">
                  <a:moveTo>
                    <a:pt x="77724" y="0"/>
                  </a:moveTo>
                  <a:lnTo>
                    <a:pt x="0" y="126"/>
                  </a:lnTo>
                </a:path>
              </a:pathLst>
            </a:custGeom>
            <a:ln w="12700">
              <a:solidFill>
                <a:srgbClr val="CC3300"/>
              </a:solidFill>
            </a:ln>
          </p:spPr>
          <p:txBody>
            <a:bodyPr wrap="square" lIns="0" tIns="0" rIns="0" bIns="0" rtlCol="0"/>
            <a:lstStyle/>
            <a:p>
              <a:endParaRPr/>
            </a:p>
          </p:txBody>
        </p:sp>
        <p:sp>
          <p:nvSpPr>
            <p:cNvPr id="10" name="object 10"/>
            <p:cNvSpPr/>
            <p:nvPr/>
          </p:nvSpPr>
          <p:spPr>
            <a:xfrm>
              <a:off x="2117725" y="3336924"/>
              <a:ext cx="4667250" cy="1905"/>
            </a:xfrm>
            <a:custGeom>
              <a:avLst/>
              <a:gdLst/>
              <a:ahLst/>
              <a:cxnLst/>
              <a:rect l="l" t="t" r="r" b="b"/>
              <a:pathLst>
                <a:path w="4667250" h="1904">
                  <a:moveTo>
                    <a:pt x="0" y="0"/>
                  </a:moveTo>
                  <a:lnTo>
                    <a:pt x="4667250" y="1524"/>
                  </a:lnTo>
                </a:path>
              </a:pathLst>
            </a:custGeom>
            <a:ln w="12700">
              <a:solidFill>
                <a:srgbClr val="959595"/>
              </a:solidFill>
              <a:prstDash val="sysDot"/>
            </a:ln>
          </p:spPr>
          <p:txBody>
            <a:bodyPr wrap="square" lIns="0" tIns="0" rIns="0" bIns="0" rtlCol="0"/>
            <a:lstStyle/>
            <a:p>
              <a:endParaRPr/>
            </a:p>
          </p:txBody>
        </p:sp>
        <p:sp>
          <p:nvSpPr>
            <p:cNvPr id="11" name="object 11"/>
            <p:cNvSpPr/>
            <p:nvPr/>
          </p:nvSpPr>
          <p:spPr>
            <a:xfrm>
              <a:off x="2803525" y="3682999"/>
              <a:ext cx="1905" cy="65405"/>
            </a:xfrm>
            <a:custGeom>
              <a:avLst/>
              <a:gdLst/>
              <a:ahLst/>
              <a:cxnLst/>
              <a:rect l="l" t="t" r="r" b="b"/>
              <a:pathLst>
                <a:path w="1905" h="65404">
                  <a:moveTo>
                    <a:pt x="825" y="-6350"/>
                  </a:moveTo>
                  <a:lnTo>
                    <a:pt x="825" y="71374"/>
                  </a:lnTo>
                </a:path>
              </a:pathLst>
            </a:custGeom>
            <a:ln w="14350">
              <a:solidFill>
                <a:srgbClr val="CC3300"/>
              </a:solidFill>
            </a:ln>
          </p:spPr>
          <p:txBody>
            <a:bodyPr wrap="square" lIns="0" tIns="0" rIns="0" bIns="0" rtlCol="0"/>
            <a:lstStyle/>
            <a:p>
              <a:endParaRPr/>
            </a:p>
          </p:txBody>
        </p:sp>
        <p:sp>
          <p:nvSpPr>
            <p:cNvPr id="12" name="object 12"/>
            <p:cNvSpPr/>
            <p:nvPr/>
          </p:nvSpPr>
          <p:spPr>
            <a:xfrm>
              <a:off x="3834638" y="3676649"/>
              <a:ext cx="2057400" cy="78105"/>
            </a:xfrm>
            <a:custGeom>
              <a:avLst/>
              <a:gdLst/>
              <a:ahLst/>
              <a:cxnLst/>
              <a:rect l="l" t="t" r="r" b="b"/>
              <a:pathLst>
                <a:path w="2057400" h="78104">
                  <a:moveTo>
                    <a:pt x="0" y="0"/>
                  </a:moveTo>
                  <a:lnTo>
                    <a:pt x="0" y="77724"/>
                  </a:lnTo>
                </a:path>
                <a:path w="2057400" h="78104">
                  <a:moveTo>
                    <a:pt x="1028700" y="0"/>
                  </a:moveTo>
                  <a:lnTo>
                    <a:pt x="1028700" y="77724"/>
                  </a:lnTo>
                </a:path>
                <a:path w="2057400" h="78104">
                  <a:moveTo>
                    <a:pt x="2057400" y="0"/>
                  </a:moveTo>
                  <a:lnTo>
                    <a:pt x="2057400" y="77724"/>
                  </a:lnTo>
                </a:path>
              </a:pathLst>
            </a:custGeom>
            <a:ln w="14224">
              <a:solidFill>
                <a:srgbClr val="CC3300"/>
              </a:solidFill>
            </a:ln>
          </p:spPr>
          <p:txBody>
            <a:bodyPr wrap="square" lIns="0" tIns="0" rIns="0" bIns="0" rtlCol="0"/>
            <a:lstStyle/>
            <a:p>
              <a:endParaRPr/>
            </a:p>
          </p:txBody>
        </p:sp>
        <p:sp>
          <p:nvSpPr>
            <p:cNvPr id="13" name="object 13"/>
            <p:cNvSpPr/>
            <p:nvPr/>
          </p:nvSpPr>
          <p:spPr>
            <a:xfrm>
              <a:off x="2851150" y="2119375"/>
              <a:ext cx="1971675" cy="173355"/>
            </a:xfrm>
            <a:custGeom>
              <a:avLst/>
              <a:gdLst/>
              <a:ahLst/>
              <a:cxnLst/>
              <a:rect l="l" t="t" r="r" b="b"/>
              <a:pathLst>
                <a:path w="1971675" h="173355">
                  <a:moveTo>
                    <a:pt x="0" y="115824"/>
                  </a:moveTo>
                  <a:lnTo>
                    <a:pt x="941451" y="0"/>
                  </a:lnTo>
                </a:path>
                <a:path w="1971675" h="173355">
                  <a:moveTo>
                    <a:pt x="1043051" y="12573"/>
                  </a:moveTo>
                  <a:lnTo>
                    <a:pt x="1971675" y="172974"/>
                  </a:lnTo>
                </a:path>
              </a:pathLst>
            </a:custGeom>
            <a:ln w="28575">
              <a:solidFill>
                <a:srgbClr val="FF0000"/>
              </a:solidFill>
            </a:ln>
          </p:spPr>
          <p:txBody>
            <a:bodyPr wrap="square" lIns="0" tIns="0" rIns="0" bIns="0" rtlCol="0"/>
            <a:lstStyle/>
            <a:p>
              <a:endParaRPr/>
            </a:p>
          </p:txBody>
        </p:sp>
        <p:sp>
          <p:nvSpPr>
            <p:cNvPr id="14" name="object 14"/>
            <p:cNvSpPr/>
            <p:nvPr/>
          </p:nvSpPr>
          <p:spPr>
            <a:xfrm>
              <a:off x="3870325" y="3192525"/>
              <a:ext cx="1971675" cy="201930"/>
            </a:xfrm>
            <a:custGeom>
              <a:avLst/>
              <a:gdLst/>
              <a:ahLst/>
              <a:cxnLst/>
              <a:rect l="l" t="t" r="r" b="b"/>
              <a:pathLst>
                <a:path w="1971675" h="201929">
                  <a:moveTo>
                    <a:pt x="0" y="0"/>
                  </a:moveTo>
                  <a:lnTo>
                    <a:pt x="954151" y="188849"/>
                  </a:lnTo>
                </a:path>
                <a:path w="1971675" h="201929">
                  <a:moveTo>
                    <a:pt x="1055751" y="201549"/>
                  </a:moveTo>
                  <a:lnTo>
                    <a:pt x="1971675" y="187198"/>
                  </a:lnTo>
                </a:path>
              </a:pathLst>
            </a:custGeom>
            <a:ln w="19050">
              <a:solidFill>
                <a:srgbClr val="69B4B4"/>
              </a:solidFill>
            </a:ln>
          </p:spPr>
          <p:txBody>
            <a:bodyPr wrap="square" lIns="0" tIns="0" rIns="0" bIns="0" rtlCol="0"/>
            <a:lstStyle/>
            <a:p>
              <a:endParaRPr/>
            </a:p>
          </p:txBody>
        </p:sp>
        <p:sp>
          <p:nvSpPr>
            <p:cNvPr id="15" name="object 15"/>
            <p:cNvSpPr/>
            <p:nvPr/>
          </p:nvSpPr>
          <p:spPr>
            <a:xfrm>
              <a:off x="2795905" y="2238374"/>
              <a:ext cx="1054100" cy="948055"/>
            </a:xfrm>
            <a:custGeom>
              <a:avLst/>
              <a:gdLst/>
              <a:ahLst/>
              <a:cxnLst/>
              <a:rect l="l" t="t" r="r" b="b"/>
              <a:pathLst>
                <a:path w="1054100" h="948055">
                  <a:moveTo>
                    <a:pt x="15493" y="0"/>
                  </a:moveTo>
                  <a:lnTo>
                    <a:pt x="0" y="12700"/>
                  </a:lnTo>
                  <a:lnTo>
                    <a:pt x="1044067" y="947801"/>
                  </a:lnTo>
                  <a:lnTo>
                    <a:pt x="1053972" y="935101"/>
                  </a:lnTo>
                  <a:lnTo>
                    <a:pt x="15493" y="0"/>
                  </a:lnTo>
                  <a:close/>
                </a:path>
              </a:pathLst>
            </a:custGeom>
            <a:solidFill>
              <a:srgbClr val="336699"/>
            </a:solidFill>
          </p:spPr>
          <p:txBody>
            <a:bodyPr wrap="square" lIns="0" tIns="0" rIns="0" bIns="0" rtlCol="0"/>
            <a:lstStyle/>
            <a:p>
              <a:endParaRPr/>
            </a:p>
          </p:txBody>
        </p:sp>
        <p:sp>
          <p:nvSpPr>
            <p:cNvPr id="16" name="object 16"/>
            <p:cNvSpPr/>
            <p:nvPr/>
          </p:nvSpPr>
          <p:spPr>
            <a:xfrm>
              <a:off x="3804666" y="1760600"/>
              <a:ext cx="2102485" cy="532130"/>
            </a:xfrm>
            <a:custGeom>
              <a:avLst/>
              <a:gdLst/>
              <a:ahLst/>
              <a:cxnLst/>
              <a:rect l="l" t="t" r="r" b="b"/>
              <a:pathLst>
                <a:path w="2102485" h="532130">
                  <a:moveTo>
                    <a:pt x="64897" y="0"/>
                  </a:moveTo>
                  <a:lnTo>
                    <a:pt x="0" y="0"/>
                  </a:lnTo>
                  <a:lnTo>
                    <a:pt x="0" y="19050"/>
                  </a:lnTo>
                  <a:lnTo>
                    <a:pt x="22606" y="19050"/>
                  </a:lnTo>
                  <a:lnTo>
                    <a:pt x="22606" y="311150"/>
                  </a:lnTo>
                  <a:lnTo>
                    <a:pt x="40944" y="311150"/>
                  </a:lnTo>
                  <a:lnTo>
                    <a:pt x="40944" y="19050"/>
                  </a:lnTo>
                  <a:lnTo>
                    <a:pt x="64897" y="19050"/>
                  </a:lnTo>
                  <a:lnTo>
                    <a:pt x="64897" y="0"/>
                  </a:lnTo>
                  <a:close/>
                </a:path>
                <a:path w="2102485" h="532130">
                  <a:moveTo>
                    <a:pt x="2102231" y="495173"/>
                  </a:moveTo>
                  <a:lnTo>
                    <a:pt x="1070864" y="512699"/>
                  </a:lnTo>
                  <a:lnTo>
                    <a:pt x="1070864" y="531749"/>
                  </a:lnTo>
                  <a:lnTo>
                    <a:pt x="2102231" y="519049"/>
                  </a:lnTo>
                  <a:lnTo>
                    <a:pt x="2102231" y="495173"/>
                  </a:lnTo>
                  <a:close/>
                </a:path>
              </a:pathLst>
            </a:custGeom>
            <a:solidFill>
              <a:srgbClr val="FF0000"/>
            </a:solidFill>
          </p:spPr>
          <p:txBody>
            <a:bodyPr wrap="square" lIns="0" tIns="0" rIns="0" bIns="0" rtlCol="0"/>
            <a:lstStyle/>
            <a:p>
              <a:endParaRPr/>
            </a:p>
          </p:txBody>
        </p:sp>
        <p:sp>
          <p:nvSpPr>
            <p:cNvPr id="17" name="object 17"/>
            <p:cNvSpPr/>
            <p:nvPr/>
          </p:nvSpPr>
          <p:spPr>
            <a:xfrm>
              <a:off x="3804666" y="3233737"/>
              <a:ext cx="65405" cy="167005"/>
            </a:xfrm>
            <a:custGeom>
              <a:avLst/>
              <a:gdLst/>
              <a:ahLst/>
              <a:cxnLst/>
              <a:rect l="l" t="t" r="r" b="b"/>
              <a:pathLst>
                <a:path w="65404" h="167004">
                  <a:moveTo>
                    <a:pt x="64897" y="147637"/>
                  </a:moveTo>
                  <a:lnTo>
                    <a:pt x="40944" y="147637"/>
                  </a:lnTo>
                  <a:lnTo>
                    <a:pt x="40944" y="0"/>
                  </a:lnTo>
                  <a:lnTo>
                    <a:pt x="22606" y="0"/>
                  </a:lnTo>
                  <a:lnTo>
                    <a:pt x="22606" y="147637"/>
                  </a:lnTo>
                  <a:lnTo>
                    <a:pt x="0" y="147637"/>
                  </a:lnTo>
                  <a:lnTo>
                    <a:pt x="0" y="166687"/>
                  </a:lnTo>
                  <a:lnTo>
                    <a:pt x="64897" y="166687"/>
                  </a:lnTo>
                  <a:lnTo>
                    <a:pt x="64897" y="147637"/>
                  </a:lnTo>
                  <a:close/>
                </a:path>
              </a:pathLst>
            </a:custGeom>
            <a:solidFill>
              <a:srgbClr val="336699"/>
            </a:solidFill>
          </p:spPr>
          <p:txBody>
            <a:bodyPr wrap="square" lIns="0" tIns="0" rIns="0" bIns="0" rtlCol="0"/>
            <a:lstStyle/>
            <a:p>
              <a:endParaRPr/>
            </a:p>
          </p:txBody>
        </p:sp>
        <p:sp>
          <p:nvSpPr>
            <p:cNvPr id="18" name="object 18"/>
            <p:cNvSpPr/>
            <p:nvPr/>
          </p:nvSpPr>
          <p:spPr>
            <a:xfrm>
              <a:off x="4841748" y="1927288"/>
              <a:ext cx="65405" cy="313055"/>
            </a:xfrm>
            <a:custGeom>
              <a:avLst/>
              <a:gdLst/>
              <a:ahLst/>
              <a:cxnLst/>
              <a:rect l="l" t="t" r="r" b="b"/>
              <a:pathLst>
                <a:path w="65404" h="313055">
                  <a:moveTo>
                    <a:pt x="64897" y="0"/>
                  </a:moveTo>
                  <a:lnTo>
                    <a:pt x="0" y="0"/>
                  </a:lnTo>
                  <a:lnTo>
                    <a:pt x="0" y="20637"/>
                  </a:lnTo>
                  <a:lnTo>
                    <a:pt x="22606" y="20637"/>
                  </a:lnTo>
                  <a:lnTo>
                    <a:pt x="22606" y="312737"/>
                  </a:lnTo>
                  <a:lnTo>
                    <a:pt x="43764" y="312737"/>
                  </a:lnTo>
                  <a:lnTo>
                    <a:pt x="43764" y="20637"/>
                  </a:lnTo>
                  <a:lnTo>
                    <a:pt x="64897" y="20637"/>
                  </a:lnTo>
                  <a:lnTo>
                    <a:pt x="64897" y="0"/>
                  </a:lnTo>
                  <a:close/>
                </a:path>
              </a:pathLst>
            </a:custGeom>
            <a:solidFill>
              <a:srgbClr val="FF0000"/>
            </a:solidFill>
          </p:spPr>
          <p:txBody>
            <a:bodyPr wrap="square" lIns="0" tIns="0" rIns="0" bIns="0" rtlCol="0"/>
            <a:lstStyle/>
            <a:p>
              <a:endParaRPr/>
            </a:p>
          </p:txBody>
        </p:sp>
        <p:sp>
          <p:nvSpPr>
            <p:cNvPr id="19" name="object 19"/>
            <p:cNvSpPr/>
            <p:nvPr/>
          </p:nvSpPr>
          <p:spPr>
            <a:xfrm>
              <a:off x="4841748" y="3436937"/>
              <a:ext cx="65405" cy="146685"/>
            </a:xfrm>
            <a:custGeom>
              <a:avLst/>
              <a:gdLst/>
              <a:ahLst/>
              <a:cxnLst/>
              <a:rect l="l" t="t" r="r" b="b"/>
              <a:pathLst>
                <a:path w="65404" h="146685">
                  <a:moveTo>
                    <a:pt x="64897" y="127063"/>
                  </a:moveTo>
                  <a:lnTo>
                    <a:pt x="43764" y="127063"/>
                  </a:lnTo>
                  <a:lnTo>
                    <a:pt x="43764" y="0"/>
                  </a:lnTo>
                  <a:lnTo>
                    <a:pt x="22606" y="0"/>
                  </a:lnTo>
                  <a:lnTo>
                    <a:pt x="22606" y="127063"/>
                  </a:lnTo>
                  <a:lnTo>
                    <a:pt x="0" y="127063"/>
                  </a:lnTo>
                  <a:lnTo>
                    <a:pt x="0" y="146113"/>
                  </a:lnTo>
                  <a:lnTo>
                    <a:pt x="64897" y="146113"/>
                  </a:lnTo>
                  <a:lnTo>
                    <a:pt x="64897" y="127063"/>
                  </a:lnTo>
                  <a:close/>
                </a:path>
              </a:pathLst>
            </a:custGeom>
            <a:solidFill>
              <a:srgbClr val="336699"/>
            </a:solidFill>
          </p:spPr>
          <p:txBody>
            <a:bodyPr wrap="square" lIns="0" tIns="0" rIns="0" bIns="0" rtlCol="0"/>
            <a:lstStyle/>
            <a:p>
              <a:endParaRPr/>
            </a:p>
          </p:txBody>
        </p:sp>
        <p:sp>
          <p:nvSpPr>
            <p:cNvPr id="20" name="object 20"/>
            <p:cNvSpPr/>
            <p:nvPr/>
          </p:nvSpPr>
          <p:spPr>
            <a:xfrm>
              <a:off x="5873115" y="1913000"/>
              <a:ext cx="67945" cy="309880"/>
            </a:xfrm>
            <a:custGeom>
              <a:avLst/>
              <a:gdLst/>
              <a:ahLst/>
              <a:cxnLst/>
              <a:rect l="l" t="t" r="r" b="b"/>
              <a:pathLst>
                <a:path w="67945" h="309880">
                  <a:moveTo>
                    <a:pt x="67716" y="0"/>
                  </a:moveTo>
                  <a:lnTo>
                    <a:pt x="0" y="0"/>
                  </a:lnTo>
                  <a:lnTo>
                    <a:pt x="0" y="19050"/>
                  </a:lnTo>
                  <a:lnTo>
                    <a:pt x="25400" y="19050"/>
                  </a:lnTo>
                  <a:lnTo>
                    <a:pt x="25400" y="309499"/>
                  </a:lnTo>
                  <a:lnTo>
                    <a:pt x="43738" y="309499"/>
                  </a:lnTo>
                  <a:lnTo>
                    <a:pt x="43738" y="19050"/>
                  </a:lnTo>
                  <a:lnTo>
                    <a:pt x="67716" y="19050"/>
                  </a:lnTo>
                  <a:lnTo>
                    <a:pt x="67716" y="0"/>
                  </a:lnTo>
                  <a:close/>
                </a:path>
              </a:pathLst>
            </a:custGeom>
            <a:solidFill>
              <a:srgbClr val="FF0000"/>
            </a:solidFill>
          </p:spPr>
          <p:txBody>
            <a:bodyPr wrap="square" lIns="0" tIns="0" rIns="0" bIns="0" rtlCol="0"/>
            <a:lstStyle/>
            <a:p>
              <a:endParaRPr/>
            </a:p>
          </p:txBody>
        </p:sp>
        <p:sp>
          <p:nvSpPr>
            <p:cNvPr id="21" name="object 21"/>
            <p:cNvSpPr/>
            <p:nvPr/>
          </p:nvSpPr>
          <p:spPr>
            <a:xfrm>
              <a:off x="5873115" y="3417887"/>
              <a:ext cx="67945" cy="238760"/>
            </a:xfrm>
            <a:custGeom>
              <a:avLst/>
              <a:gdLst/>
              <a:ahLst/>
              <a:cxnLst/>
              <a:rect l="l" t="t" r="r" b="b"/>
              <a:pathLst>
                <a:path w="67945" h="238760">
                  <a:moveTo>
                    <a:pt x="67716" y="217551"/>
                  </a:moveTo>
                  <a:lnTo>
                    <a:pt x="43738" y="217551"/>
                  </a:lnTo>
                  <a:lnTo>
                    <a:pt x="43738" y="0"/>
                  </a:lnTo>
                  <a:lnTo>
                    <a:pt x="25400" y="0"/>
                  </a:lnTo>
                  <a:lnTo>
                    <a:pt x="25400" y="217551"/>
                  </a:lnTo>
                  <a:lnTo>
                    <a:pt x="0" y="217551"/>
                  </a:lnTo>
                  <a:lnTo>
                    <a:pt x="0" y="238188"/>
                  </a:lnTo>
                  <a:lnTo>
                    <a:pt x="67716" y="238188"/>
                  </a:lnTo>
                  <a:lnTo>
                    <a:pt x="67716" y="217551"/>
                  </a:lnTo>
                  <a:close/>
                </a:path>
              </a:pathLst>
            </a:custGeom>
            <a:solidFill>
              <a:srgbClr val="336699"/>
            </a:solidFill>
          </p:spPr>
          <p:txBody>
            <a:bodyPr wrap="square" lIns="0" tIns="0" rIns="0" bIns="0" rtlCol="0"/>
            <a:lstStyle/>
            <a:p>
              <a:endParaRPr/>
            </a:p>
          </p:txBody>
        </p:sp>
        <p:pic>
          <p:nvPicPr>
            <p:cNvPr id="22" name="object 22"/>
            <p:cNvPicPr/>
            <p:nvPr/>
          </p:nvPicPr>
          <p:blipFill>
            <a:blip r:embed="rId2" cstate="print"/>
            <a:stretch>
              <a:fillRect/>
            </a:stretch>
          </p:blipFill>
          <p:spPr>
            <a:xfrm>
              <a:off x="3780027" y="2059050"/>
              <a:ext cx="115697" cy="118999"/>
            </a:xfrm>
            <a:prstGeom prst="rect">
              <a:avLst/>
            </a:prstGeom>
          </p:spPr>
        </p:pic>
        <p:pic>
          <p:nvPicPr>
            <p:cNvPr id="23" name="object 23"/>
            <p:cNvPicPr/>
            <p:nvPr/>
          </p:nvPicPr>
          <p:blipFill>
            <a:blip r:embed="rId3" cstate="print"/>
            <a:stretch>
              <a:fillRect/>
            </a:stretch>
          </p:blipFill>
          <p:spPr>
            <a:xfrm>
              <a:off x="3780027" y="3127375"/>
              <a:ext cx="115697" cy="115950"/>
            </a:xfrm>
            <a:prstGeom prst="rect">
              <a:avLst/>
            </a:prstGeom>
          </p:spPr>
        </p:pic>
        <p:pic>
          <p:nvPicPr>
            <p:cNvPr id="24" name="object 24"/>
            <p:cNvPicPr/>
            <p:nvPr/>
          </p:nvPicPr>
          <p:blipFill>
            <a:blip r:embed="rId4" cstate="print"/>
            <a:stretch>
              <a:fillRect/>
            </a:stretch>
          </p:blipFill>
          <p:spPr>
            <a:xfrm>
              <a:off x="4816983" y="2228849"/>
              <a:ext cx="115696" cy="117475"/>
            </a:xfrm>
            <a:prstGeom prst="rect">
              <a:avLst/>
            </a:prstGeom>
          </p:spPr>
        </p:pic>
        <p:pic>
          <p:nvPicPr>
            <p:cNvPr id="25" name="object 25"/>
            <p:cNvPicPr/>
            <p:nvPr/>
          </p:nvPicPr>
          <p:blipFill>
            <a:blip r:embed="rId5" cstate="print"/>
            <a:stretch>
              <a:fillRect/>
            </a:stretch>
          </p:blipFill>
          <p:spPr>
            <a:xfrm>
              <a:off x="4816983" y="3330574"/>
              <a:ext cx="115696" cy="114300"/>
            </a:xfrm>
            <a:prstGeom prst="rect">
              <a:avLst/>
            </a:prstGeom>
          </p:spPr>
        </p:pic>
        <p:pic>
          <p:nvPicPr>
            <p:cNvPr id="26" name="object 26"/>
            <p:cNvPicPr/>
            <p:nvPr/>
          </p:nvPicPr>
          <p:blipFill>
            <a:blip r:embed="rId6" cstate="print"/>
            <a:stretch>
              <a:fillRect/>
            </a:stretch>
          </p:blipFill>
          <p:spPr>
            <a:xfrm>
              <a:off x="5851271" y="2214625"/>
              <a:ext cx="112775" cy="117475"/>
            </a:xfrm>
            <a:prstGeom prst="rect">
              <a:avLst/>
            </a:prstGeom>
          </p:spPr>
        </p:pic>
        <p:sp>
          <p:nvSpPr>
            <p:cNvPr id="27" name="object 27"/>
            <p:cNvSpPr/>
            <p:nvPr/>
          </p:nvSpPr>
          <p:spPr>
            <a:xfrm>
              <a:off x="5857621" y="3313175"/>
              <a:ext cx="100330" cy="106680"/>
            </a:xfrm>
            <a:custGeom>
              <a:avLst/>
              <a:gdLst/>
              <a:ahLst/>
              <a:cxnLst/>
              <a:rect l="l" t="t" r="r" b="b"/>
              <a:pathLst>
                <a:path w="100329" h="106679">
                  <a:moveTo>
                    <a:pt x="47878" y="0"/>
                  </a:moveTo>
                  <a:lnTo>
                    <a:pt x="40893" y="3175"/>
                  </a:lnTo>
                  <a:lnTo>
                    <a:pt x="29590" y="6350"/>
                  </a:lnTo>
                  <a:lnTo>
                    <a:pt x="21081" y="11049"/>
                  </a:lnTo>
                  <a:lnTo>
                    <a:pt x="12700" y="17399"/>
                  </a:lnTo>
                  <a:lnTo>
                    <a:pt x="8381" y="26924"/>
                  </a:lnTo>
                  <a:lnTo>
                    <a:pt x="2793" y="34925"/>
                  </a:lnTo>
                  <a:lnTo>
                    <a:pt x="0" y="42799"/>
                  </a:lnTo>
                  <a:lnTo>
                    <a:pt x="0" y="65024"/>
                  </a:lnTo>
                  <a:lnTo>
                    <a:pt x="2793" y="76200"/>
                  </a:lnTo>
                  <a:lnTo>
                    <a:pt x="8381" y="84074"/>
                  </a:lnTo>
                  <a:lnTo>
                    <a:pt x="12700" y="93599"/>
                  </a:lnTo>
                  <a:lnTo>
                    <a:pt x="21081" y="98425"/>
                  </a:lnTo>
                  <a:lnTo>
                    <a:pt x="29590" y="104775"/>
                  </a:lnTo>
                  <a:lnTo>
                    <a:pt x="40893" y="106299"/>
                  </a:lnTo>
                  <a:lnTo>
                    <a:pt x="47878" y="106299"/>
                  </a:lnTo>
                  <a:lnTo>
                    <a:pt x="59181" y="106299"/>
                  </a:lnTo>
                  <a:lnTo>
                    <a:pt x="70484" y="104775"/>
                  </a:lnTo>
                  <a:lnTo>
                    <a:pt x="77596" y="98425"/>
                  </a:lnTo>
                  <a:lnTo>
                    <a:pt x="85978" y="93599"/>
                  </a:lnTo>
                  <a:lnTo>
                    <a:pt x="91693" y="84074"/>
                  </a:lnTo>
                  <a:lnTo>
                    <a:pt x="97281" y="76200"/>
                  </a:lnTo>
                  <a:lnTo>
                    <a:pt x="100075" y="65024"/>
                  </a:lnTo>
                  <a:lnTo>
                    <a:pt x="100075" y="42799"/>
                  </a:lnTo>
                  <a:lnTo>
                    <a:pt x="97281" y="34925"/>
                  </a:lnTo>
                  <a:lnTo>
                    <a:pt x="91693" y="26924"/>
                  </a:lnTo>
                  <a:lnTo>
                    <a:pt x="85978" y="17399"/>
                  </a:lnTo>
                  <a:lnTo>
                    <a:pt x="77596" y="11049"/>
                  </a:lnTo>
                  <a:lnTo>
                    <a:pt x="70484" y="6350"/>
                  </a:lnTo>
                  <a:lnTo>
                    <a:pt x="47878" y="0"/>
                  </a:lnTo>
                  <a:close/>
                </a:path>
              </a:pathLst>
            </a:custGeom>
            <a:solidFill>
              <a:srgbClr val="336699"/>
            </a:solidFill>
          </p:spPr>
          <p:txBody>
            <a:bodyPr wrap="square" lIns="0" tIns="0" rIns="0" bIns="0" rtlCol="0"/>
            <a:lstStyle/>
            <a:p>
              <a:endParaRPr/>
            </a:p>
          </p:txBody>
        </p:sp>
        <p:sp>
          <p:nvSpPr>
            <p:cNvPr id="28" name="object 28"/>
            <p:cNvSpPr/>
            <p:nvPr/>
          </p:nvSpPr>
          <p:spPr>
            <a:xfrm>
              <a:off x="5857621" y="3313175"/>
              <a:ext cx="100330" cy="106680"/>
            </a:xfrm>
            <a:custGeom>
              <a:avLst/>
              <a:gdLst/>
              <a:ahLst/>
              <a:cxnLst/>
              <a:rect l="l" t="t" r="r" b="b"/>
              <a:pathLst>
                <a:path w="100329" h="106679">
                  <a:moveTo>
                    <a:pt x="47878" y="106299"/>
                  </a:moveTo>
                  <a:lnTo>
                    <a:pt x="59181" y="106299"/>
                  </a:lnTo>
                  <a:lnTo>
                    <a:pt x="70484" y="104775"/>
                  </a:lnTo>
                  <a:lnTo>
                    <a:pt x="77596" y="98425"/>
                  </a:lnTo>
                  <a:lnTo>
                    <a:pt x="85978" y="93599"/>
                  </a:lnTo>
                  <a:lnTo>
                    <a:pt x="91693" y="84074"/>
                  </a:lnTo>
                  <a:lnTo>
                    <a:pt x="97281" y="76200"/>
                  </a:lnTo>
                  <a:lnTo>
                    <a:pt x="100075" y="65024"/>
                  </a:lnTo>
                  <a:lnTo>
                    <a:pt x="100075" y="53975"/>
                  </a:lnTo>
                  <a:lnTo>
                    <a:pt x="100075" y="42799"/>
                  </a:lnTo>
                  <a:lnTo>
                    <a:pt x="97281" y="34925"/>
                  </a:lnTo>
                  <a:lnTo>
                    <a:pt x="91693" y="26924"/>
                  </a:lnTo>
                  <a:lnTo>
                    <a:pt x="85978" y="17399"/>
                  </a:lnTo>
                  <a:lnTo>
                    <a:pt x="77596" y="11049"/>
                  </a:lnTo>
                  <a:lnTo>
                    <a:pt x="70484" y="6350"/>
                  </a:lnTo>
                  <a:lnTo>
                    <a:pt x="59181" y="3175"/>
                  </a:lnTo>
                  <a:lnTo>
                    <a:pt x="47878" y="0"/>
                  </a:lnTo>
                  <a:lnTo>
                    <a:pt x="40893" y="3175"/>
                  </a:lnTo>
                  <a:lnTo>
                    <a:pt x="29590" y="6350"/>
                  </a:lnTo>
                  <a:lnTo>
                    <a:pt x="21081" y="11049"/>
                  </a:lnTo>
                  <a:lnTo>
                    <a:pt x="12700" y="17399"/>
                  </a:lnTo>
                  <a:lnTo>
                    <a:pt x="8381" y="26924"/>
                  </a:lnTo>
                  <a:lnTo>
                    <a:pt x="2793" y="34925"/>
                  </a:lnTo>
                  <a:lnTo>
                    <a:pt x="0" y="42799"/>
                  </a:lnTo>
                  <a:lnTo>
                    <a:pt x="0" y="53975"/>
                  </a:lnTo>
                  <a:lnTo>
                    <a:pt x="0" y="65024"/>
                  </a:lnTo>
                  <a:lnTo>
                    <a:pt x="2793" y="76200"/>
                  </a:lnTo>
                  <a:lnTo>
                    <a:pt x="8381" y="84074"/>
                  </a:lnTo>
                  <a:lnTo>
                    <a:pt x="12700" y="93599"/>
                  </a:lnTo>
                  <a:lnTo>
                    <a:pt x="21081" y="98425"/>
                  </a:lnTo>
                  <a:lnTo>
                    <a:pt x="29590" y="104775"/>
                  </a:lnTo>
                  <a:lnTo>
                    <a:pt x="40893" y="106299"/>
                  </a:lnTo>
                  <a:lnTo>
                    <a:pt x="47878" y="106299"/>
                  </a:lnTo>
                </a:path>
              </a:pathLst>
            </a:custGeom>
            <a:ln w="12700">
              <a:solidFill>
                <a:srgbClr val="000000"/>
              </a:solidFill>
            </a:ln>
          </p:spPr>
          <p:txBody>
            <a:bodyPr wrap="square" lIns="0" tIns="0" rIns="0" bIns="0" rtlCol="0"/>
            <a:lstStyle/>
            <a:p>
              <a:endParaRPr/>
            </a:p>
          </p:txBody>
        </p:sp>
        <p:pic>
          <p:nvPicPr>
            <p:cNvPr id="29" name="object 29"/>
            <p:cNvPicPr/>
            <p:nvPr/>
          </p:nvPicPr>
          <p:blipFill>
            <a:blip r:embed="rId7" cstate="print"/>
            <a:stretch>
              <a:fillRect/>
            </a:stretch>
          </p:blipFill>
          <p:spPr>
            <a:xfrm>
              <a:off x="2754376" y="2189225"/>
              <a:ext cx="115569" cy="118999"/>
            </a:xfrm>
            <a:prstGeom prst="rect">
              <a:avLst/>
            </a:prstGeom>
          </p:spPr>
        </p:pic>
      </p:grpSp>
      <p:sp>
        <p:nvSpPr>
          <p:cNvPr id="30" name="object 30"/>
          <p:cNvSpPr txBox="1"/>
          <p:nvPr/>
        </p:nvSpPr>
        <p:spPr>
          <a:xfrm>
            <a:off x="2334965" y="1518693"/>
            <a:ext cx="407804" cy="2219960"/>
          </a:xfrm>
          <a:prstGeom prst="rect">
            <a:avLst/>
          </a:prstGeom>
        </p:spPr>
        <p:txBody>
          <a:bodyPr vert="vert270" wrap="square" lIns="0" tIns="13335" rIns="0" bIns="0" rtlCol="0">
            <a:spAutoFit/>
          </a:bodyPr>
          <a:lstStyle/>
          <a:p>
            <a:pPr algn="ctr">
              <a:spcBef>
                <a:spcPts val="105"/>
              </a:spcBef>
            </a:pPr>
            <a:r>
              <a:rPr sz="1200" b="1" dirty="0">
                <a:solidFill>
                  <a:srgbClr val="333333"/>
                </a:solidFill>
                <a:latin typeface="Verdana"/>
                <a:cs typeface="Verdana"/>
              </a:rPr>
              <a:t>Total</a:t>
            </a:r>
            <a:r>
              <a:rPr sz="1200" b="1" spc="-20" dirty="0">
                <a:solidFill>
                  <a:srgbClr val="333333"/>
                </a:solidFill>
                <a:latin typeface="Verdana"/>
                <a:cs typeface="Verdana"/>
              </a:rPr>
              <a:t> </a:t>
            </a:r>
            <a:r>
              <a:rPr sz="1200" b="1" spc="-5" dirty="0">
                <a:solidFill>
                  <a:srgbClr val="333333"/>
                </a:solidFill>
                <a:latin typeface="Verdana"/>
                <a:cs typeface="Verdana"/>
              </a:rPr>
              <a:t>Body</a:t>
            </a:r>
            <a:r>
              <a:rPr sz="1200" b="1" spc="-30" dirty="0">
                <a:solidFill>
                  <a:srgbClr val="333333"/>
                </a:solidFill>
                <a:latin typeface="Verdana"/>
                <a:cs typeface="Verdana"/>
              </a:rPr>
              <a:t> </a:t>
            </a:r>
            <a:r>
              <a:rPr sz="1200" b="1" spc="-5" dirty="0">
                <a:solidFill>
                  <a:srgbClr val="333333"/>
                </a:solidFill>
                <a:latin typeface="Verdana"/>
                <a:cs typeface="Verdana"/>
              </a:rPr>
              <a:t>Water</a:t>
            </a:r>
            <a:r>
              <a:rPr sz="1200" b="1" spc="-20" dirty="0">
                <a:solidFill>
                  <a:srgbClr val="333333"/>
                </a:solidFill>
                <a:latin typeface="Verdana"/>
                <a:cs typeface="Verdana"/>
              </a:rPr>
              <a:t> </a:t>
            </a:r>
            <a:r>
              <a:rPr sz="1200" b="1" spc="-5" dirty="0">
                <a:solidFill>
                  <a:srgbClr val="333333"/>
                </a:solidFill>
                <a:latin typeface="Verdana"/>
                <a:cs typeface="Verdana"/>
              </a:rPr>
              <a:t>[kg]</a:t>
            </a:r>
            <a:endParaRPr sz="1200">
              <a:latin typeface="Verdana"/>
              <a:cs typeface="Verdana"/>
            </a:endParaRPr>
          </a:p>
          <a:p>
            <a:pPr algn="ctr">
              <a:spcBef>
                <a:spcPts val="290"/>
              </a:spcBef>
            </a:pPr>
            <a:r>
              <a:rPr sz="1200" b="1" spc="-5" dirty="0">
                <a:solidFill>
                  <a:srgbClr val="333333"/>
                </a:solidFill>
                <a:latin typeface="Verdana"/>
                <a:cs typeface="Verdana"/>
              </a:rPr>
              <a:t>(bioelectrical</a:t>
            </a:r>
            <a:r>
              <a:rPr sz="1200" b="1" spc="-30" dirty="0">
                <a:solidFill>
                  <a:srgbClr val="333333"/>
                </a:solidFill>
                <a:latin typeface="Verdana"/>
                <a:cs typeface="Verdana"/>
              </a:rPr>
              <a:t> </a:t>
            </a:r>
            <a:r>
              <a:rPr sz="1200" b="1" spc="-5" dirty="0">
                <a:solidFill>
                  <a:srgbClr val="333333"/>
                </a:solidFill>
                <a:latin typeface="Verdana"/>
                <a:cs typeface="Verdana"/>
              </a:rPr>
              <a:t>impedance)</a:t>
            </a:r>
            <a:endParaRPr sz="1200">
              <a:latin typeface="Verdana"/>
              <a:cs typeface="Verdana"/>
            </a:endParaRPr>
          </a:p>
        </p:txBody>
      </p:sp>
      <p:sp>
        <p:nvSpPr>
          <p:cNvPr id="31" name="object 31"/>
          <p:cNvSpPr txBox="1"/>
          <p:nvPr/>
        </p:nvSpPr>
        <p:spPr>
          <a:xfrm>
            <a:off x="3149854" y="1559434"/>
            <a:ext cx="374650" cy="1566545"/>
          </a:xfrm>
          <a:prstGeom prst="rect">
            <a:avLst/>
          </a:prstGeom>
        </p:spPr>
        <p:txBody>
          <a:bodyPr vert="horz" wrap="square" lIns="0" tIns="12065" rIns="0" bIns="0" rtlCol="0">
            <a:spAutoFit/>
          </a:bodyPr>
          <a:lstStyle/>
          <a:p>
            <a:pPr marR="5080" algn="r">
              <a:spcBef>
                <a:spcPts val="95"/>
              </a:spcBef>
            </a:pPr>
            <a:r>
              <a:rPr sz="1000" b="1" spc="-10" dirty="0">
                <a:solidFill>
                  <a:srgbClr val="003399"/>
                </a:solidFill>
                <a:latin typeface="Verdana"/>
                <a:cs typeface="Verdana"/>
              </a:rPr>
              <a:t>1.0</a:t>
            </a:r>
            <a:endParaRPr sz="1000">
              <a:latin typeface="Verdana"/>
              <a:cs typeface="Verdana"/>
            </a:endParaRPr>
          </a:p>
          <a:p>
            <a:pPr>
              <a:spcBef>
                <a:spcPts val="25"/>
              </a:spcBef>
            </a:pPr>
            <a:endParaRPr sz="1100">
              <a:latin typeface="Verdana"/>
              <a:cs typeface="Verdana"/>
            </a:endParaRPr>
          </a:p>
          <a:p>
            <a:pPr marR="9525" algn="r"/>
            <a:r>
              <a:rPr sz="1000" b="1" spc="-10" dirty="0">
                <a:solidFill>
                  <a:srgbClr val="003399"/>
                </a:solidFill>
                <a:latin typeface="Verdana"/>
                <a:cs typeface="Verdana"/>
              </a:rPr>
              <a:t>0.5</a:t>
            </a:r>
            <a:endParaRPr sz="1000">
              <a:latin typeface="Verdana"/>
              <a:cs typeface="Verdana"/>
            </a:endParaRPr>
          </a:p>
          <a:p>
            <a:pPr>
              <a:spcBef>
                <a:spcPts val="20"/>
              </a:spcBef>
            </a:pPr>
            <a:endParaRPr sz="1250">
              <a:latin typeface="Verdana"/>
              <a:cs typeface="Verdana"/>
            </a:endParaRPr>
          </a:p>
          <a:p>
            <a:pPr marR="16510" algn="r"/>
            <a:r>
              <a:rPr sz="1000" b="1" spc="-5" dirty="0">
                <a:solidFill>
                  <a:srgbClr val="003399"/>
                </a:solidFill>
                <a:latin typeface="Verdana"/>
                <a:cs typeface="Verdana"/>
              </a:rPr>
              <a:t>0</a:t>
            </a:r>
            <a:endParaRPr sz="1000">
              <a:latin typeface="Verdana"/>
              <a:cs typeface="Verdana"/>
            </a:endParaRPr>
          </a:p>
          <a:p>
            <a:pPr>
              <a:spcBef>
                <a:spcPts val="30"/>
              </a:spcBef>
            </a:pPr>
            <a:endParaRPr sz="1250">
              <a:latin typeface="Verdana"/>
              <a:cs typeface="Verdana"/>
            </a:endParaRPr>
          </a:p>
          <a:p>
            <a:pPr marR="14604" algn="r"/>
            <a:r>
              <a:rPr sz="1000" b="1" spc="-5" dirty="0">
                <a:solidFill>
                  <a:srgbClr val="003399"/>
                </a:solidFill>
                <a:latin typeface="Verdana"/>
                <a:cs typeface="Verdana"/>
              </a:rPr>
              <a:t>- </a:t>
            </a:r>
            <a:r>
              <a:rPr sz="1000" b="1" spc="-10" dirty="0">
                <a:solidFill>
                  <a:srgbClr val="003399"/>
                </a:solidFill>
                <a:latin typeface="Verdana"/>
                <a:cs typeface="Verdana"/>
              </a:rPr>
              <a:t>0.5</a:t>
            </a:r>
            <a:endParaRPr sz="1000">
              <a:latin typeface="Verdana"/>
              <a:cs typeface="Verdana"/>
            </a:endParaRPr>
          </a:p>
          <a:p>
            <a:pPr>
              <a:spcBef>
                <a:spcPts val="45"/>
              </a:spcBef>
            </a:pPr>
            <a:endParaRPr sz="1350">
              <a:latin typeface="Verdana"/>
              <a:cs typeface="Verdana"/>
            </a:endParaRPr>
          </a:p>
          <a:p>
            <a:pPr marR="24130" algn="r">
              <a:spcBef>
                <a:spcPts val="5"/>
              </a:spcBef>
            </a:pPr>
            <a:r>
              <a:rPr sz="1000" b="1" spc="-5" dirty="0">
                <a:solidFill>
                  <a:srgbClr val="003399"/>
                </a:solidFill>
                <a:latin typeface="Verdana"/>
                <a:cs typeface="Verdana"/>
              </a:rPr>
              <a:t>- </a:t>
            </a:r>
            <a:r>
              <a:rPr sz="1000" b="1" spc="-10" dirty="0">
                <a:solidFill>
                  <a:srgbClr val="003399"/>
                </a:solidFill>
                <a:latin typeface="Verdana"/>
                <a:cs typeface="Verdana"/>
              </a:rPr>
              <a:t>1.0</a:t>
            </a:r>
            <a:endParaRPr sz="1000">
              <a:latin typeface="Verdana"/>
              <a:cs typeface="Verdana"/>
            </a:endParaRPr>
          </a:p>
        </p:txBody>
      </p:sp>
      <p:sp>
        <p:nvSpPr>
          <p:cNvPr id="32" name="object 32"/>
          <p:cNvSpPr txBox="1"/>
          <p:nvPr/>
        </p:nvSpPr>
        <p:spPr>
          <a:xfrm>
            <a:off x="3159379" y="3298063"/>
            <a:ext cx="364490" cy="464820"/>
          </a:xfrm>
          <a:prstGeom prst="rect">
            <a:avLst/>
          </a:prstGeom>
        </p:spPr>
        <p:txBody>
          <a:bodyPr vert="horz" wrap="square" lIns="0" tIns="12065" rIns="0" bIns="0" rtlCol="0">
            <a:spAutoFit/>
          </a:bodyPr>
          <a:lstStyle/>
          <a:p>
            <a:pPr marL="12700">
              <a:spcBef>
                <a:spcPts val="95"/>
              </a:spcBef>
            </a:pPr>
            <a:r>
              <a:rPr sz="1000" b="1" spc="-5" dirty="0">
                <a:solidFill>
                  <a:srgbClr val="003399"/>
                </a:solidFill>
                <a:latin typeface="Verdana"/>
                <a:cs typeface="Verdana"/>
              </a:rPr>
              <a:t>- </a:t>
            </a:r>
            <a:r>
              <a:rPr sz="1000" b="1" spc="-10" dirty="0">
                <a:solidFill>
                  <a:srgbClr val="003399"/>
                </a:solidFill>
                <a:latin typeface="Verdana"/>
                <a:cs typeface="Verdana"/>
              </a:rPr>
              <a:t>1.5</a:t>
            </a:r>
            <a:endParaRPr sz="1000">
              <a:latin typeface="Verdana"/>
              <a:cs typeface="Verdana"/>
            </a:endParaRPr>
          </a:p>
          <a:p>
            <a:pPr marL="21590">
              <a:spcBef>
                <a:spcPts val="1065"/>
              </a:spcBef>
            </a:pPr>
            <a:r>
              <a:rPr sz="1000" b="1" spc="-5" dirty="0">
                <a:solidFill>
                  <a:srgbClr val="003399"/>
                </a:solidFill>
                <a:latin typeface="Verdana"/>
                <a:cs typeface="Verdana"/>
              </a:rPr>
              <a:t>- </a:t>
            </a:r>
            <a:r>
              <a:rPr sz="1000" b="1" spc="-10" dirty="0">
                <a:solidFill>
                  <a:srgbClr val="003399"/>
                </a:solidFill>
                <a:latin typeface="Verdana"/>
                <a:cs typeface="Verdana"/>
              </a:rPr>
              <a:t>2.0</a:t>
            </a:r>
            <a:endParaRPr sz="1000">
              <a:latin typeface="Verdana"/>
              <a:cs typeface="Verdana"/>
            </a:endParaRPr>
          </a:p>
        </p:txBody>
      </p:sp>
      <p:grpSp>
        <p:nvGrpSpPr>
          <p:cNvPr id="33" name="object 33"/>
          <p:cNvGrpSpPr/>
          <p:nvPr/>
        </p:nvGrpSpPr>
        <p:grpSpPr>
          <a:xfrm>
            <a:off x="3564002" y="3905187"/>
            <a:ext cx="4770755" cy="2122805"/>
            <a:chOff x="2040001" y="3905186"/>
            <a:chExt cx="4770755" cy="2122805"/>
          </a:xfrm>
        </p:grpSpPr>
        <p:sp>
          <p:nvSpPr>
            <p:cNvPr id="34" name="object 34"/>
            <p:cNvSpPr/>
            <p:nvPr/>
          </p:nvSpPr>
          <p:spPr>
            <a:xfrm>
              <a:off x="2117725" y="3911536"/>
              <a:ext cx="4686300" cy="2110105"/>
            </a:xfrm>
            <a:custGeom>
              <a:avLst/>
              <a:gdLst/>
              <a:ahLst/>
              <a:cxnLst/>
              <a:rect l="l" t="t" r="r" b="b"/>
              <a:pathLst>
                <a:path w="4686300" h="2110104">
                  <a:moveTo>
                    <a:pt x="0" y="2109851"/>
                  </a:moveTo>
                  <a:lnTo>
                    <a:pt x="4686300" y="2109851"/>
                  </a:lnTo>
                  <a:lnTo>
                    <a:pt x="4686300" y="0"/>
                  </a:lnTo>
                  <a:lnTo>
                    <a:pt x="0" y="0"/>
                  </a:lnTo>
                  <a:lnTo>
                    <a:pt x="0" y="2109851"/>
                  </a:lnTo>
                  <a:close/>
                </a:path>
              </a:pathLst>
            </a:custGeom>
            <a:ln w="12700">
              <a:solidFill>
                <a:srgbClr val="CC3300"/>
              </a:solidFill>
            </a:ln>
          </p:spPr>
          <p:txBody>
            <a:bodyPr wrap="square" lIns="0" tIns="0" rIns="0" bIns="0" rtlCol="0"/>
            <a:lstStyle/>
            <a:p>
              <a:endParaRPr/>
            </a:p>
          </p:txBody>
        </p:sp>
        <p:sp>
          <p:nvSpPr>
            <p:cNvPr id="35" name="object 35"/>
            <p:cNvSpPr/>
            <p:nvPr/>
          </p:nvSpPr>
          <p:spPr>
            <a:xfrm>
              <a:off x="2127250" y="4405248"/>
              <a:ext cx="4670425" cy="635"/>
            </a:xfrm>
            <a:custGeom>
              <a:avLst/>
              <a:gdLst/>
              <a:ahLst/>
              <a:cxnLst/>
              <a:rect l="l" t="t" r="r" b="b"/>
              <a:pathLst>
                <a:path w="4670425" h="635">
                  <a:moveTo>
                    <a:pt x="0" y="0"/>
                  </a:moveTo>
                  <a:lnTo>
                    <a:pt x="4670425" y="126"/>
                  </a:lnTo>
                </a:path>
              </a:pathLst>
            </a:custGeom>
            <a:ln w="12700">
              <a:solidFill>
                <a:srgbClr val="959595"/>
              </a:solidFill>
              <a:prstDash val="sysDot"/>
            </a:ln>
          </p:spPr>
          <p:txBody>
            <a:bodyPr wrap="square" lIns="0" tIns="0" rIns="0" bIns="0" rtlCol="0"/>
            <a:lstStyle/>
            <a:p>
              <a:endParaRPr/>
            </a:p>
          </p:txBody>
        </p:sp>
        <p:sp>
          <p:nvSpPr>
            <p:cNvPr id="36" name="object 36"/>
            <p:cNvSpPr/>
            <p:nvPr/>
          </p:nvSpPr>
          <p:spPr>
            <a:xfrm>
              <a:off x="2127250" y="5202173"/>
              <a:ext cx="4670425" cy="1905"/>
            </a:xfrm>
            <a:custGeom>
              <a:avLst/>
              <a:gdLst/>
              <a:ahLst/>
              <a:cxnLst/>
              <a:rect l="l" t="t" r="r" b="b"/>
              <a:pathLst>
                <a:path w="4670425" h="1904">
                  <a:moveTo>
                    <a:pt x="0" y="0"/>
                  </a:moveTo>
                  <a:lnTo>
                    <a:pt x="4670425" y="1650"/>
                  </a:lnTo>
                </a:path>
              </a:pathLst>
            </a:custGeom>
            <a:ln w="25400">
              <a:solidFill>
                <a:srgbClr val="959595"/>
              </a:solidFill>
              <a:prstDash val="dash"/>
            </a:ln>
          </p:spPr>
          <p:txBody>
            <a:bodyPr wrap="square" lIns="0" tIns="0" rIns="0" bIns="0" rtlCol="0"/>
            <a:lstStyle/>
            <a:p>
              <a:endParaRPr/>
            </a:p>
          </p:txBody>
        </p:sp>
        <p:sp>
          <p:nvSpPr>
            <p:cNvPr id="37" name="object 37"/>
            <p:cNvSpPr/>
            <p:nvPr/>
          </p:nvSpPr>
          <p:spPr>
            <a:xfrm>
              <a:off x="2117725" y="4160900"/>
              <a:ext cx="4670425" cy="1589405"/>
            </a:xfrm>
            <a:custGeom>
              <a:avLst/>
              <a:gdLst/>
              <a:ahLst/>
              <a:cxnLst/>
              <a:rect l="l" t="t" r="r" b="b"/>
              <a:pathLst>
                <a:path w="4670425" h="1589404">
                  <a:moveTo>
                    <a:pt x="0" y="1587436"/>
                  </a:moveTo>
                  <a:lnTo>
                    <a:pt x="4667250" y="1589024"/>
                  </a:lnTo>
                </a:path>
                <a:path w="4670425" h="1589404">
                  <a:moveTo>
                    <a:pt x="0" y="0"/>
                  </a:moveTo>
                  <a:lnTo>
                    <a:pt x="4670425" y="1524"/>
                  </a:lnTo>
                </a:path>
              </a:pathLst>
            </a:custGeom>
            <a:ln w="12700">
              <a:solidFill>
                <a:srgbClr val="959595"/>
              </a:solidFill>
              <a:prstDash val="sysDot"/>
            </a:ln>
          </p:spPr>
          <p:txBody>
            <a:bodyPr wrap="square" lIns="0" tIns="0" rIns="0" bIns="0" rtlCol="0"/>
            <a:lstStyle/>
            <a:p>
              <a:endParaRPr/>
            </a:p>
          </p:txBody>
        </p:sp>
        <p:sp>
          <p:nvSpPr>
            <p:cNvPr id="38" name="object 38"/>
            <p:cNvSpPr/>
            <p:nvPr/>
          </p:nvSpPr>
          <p:spPr>
            <a:xfrm>
              <a:off x="2046351" y="3913250"/>
              <a:ext cx="85725" cy="2106930"/>
            </a:xfrm>
            <a:custGeom>
              <a:avLst/>
              <a:gdLst/>
              <a:ahLst/>
              <a:cxnLst/>
              <a:rect l="l" t="t" r="r" b="b"/>
              <a:pathLst>
                <a:path w="85725" h="2106929">
                  <a:moveTo>
                    <a:pt x="77724" y="1831911"/>
                  </a:moveTo>
                  <a:lnTo>
                    <a:pt x="0" y="1831911"/>
                  </a:lnTo>
                </a:path>
                <a:path w="85725" h="2106929">
                  <a:moveTo>
                    <a:pt x="77724" y="2106549"/>
                  </a:moveTo>
                  <a:lnTo>
                    <a:pt x="0" y="2106549"/>
                  </a:lnTo>
                </a:path>
                <a:path w="85725" h="2106929">
                  <a:moveTo>
                    <a:pt x="84074" y="741299"/>
                  </a:moveTo>
                  <a:lnTo>
                    <a:pt x="6350" y="741299"/>
                  </a:lnTo>
                </a:path>
                <a:path w="85725" h="2106929">
                  <a:moveTo>
                    <a:pt x="84074" y="1012698"/>
                  </a:moveTo>
                  <a:lnTo>
                    <a:pt x="6350" y="1012825"/>
                  </a:lnTo>
                </a:path>
                <a:path w="85725" h="2106929">
                  <a:moveTo>
                    <a:pt x="84074" y="1287399"/>
                  </a:moveTo>
                  <a:lnTo>
                    <a:pt x="6350" y="1287399"/>
                  </a:lnTo>
                </a:path>
                <a:path w="85725" h="2106929">
                  <a:moveTo>
                    <a:pt x="84074" y="1562100"/>
                  </a:moveTo>
                  <a:lnTo>
                    <a:pt x="6350" y="1562100"/>
                  </a:lnTo>
                </a:path>
                <a:path w="85725" h="2106929">
                  <a:moveTo>
                    <a:pt x="85725" y="490474"/>
                  </a:moveTo>
                  <a:lnTo>
                    <a:pt x="7874" y="490474"/>
                  </a:lnTo>
                </a:path>
                <a:path w="85725" h="2106929">
                  <a:moveTo>
                    <a:pt x="80899" y="249174"/>
                  </a:moveTo>
                  <a:lnTo>
                    <a:pt x="4699" y="249174"/>
                  </a:lnTo>
                </a:path>
                <a:path w="85725" h="2106929">
                  <a:moveTo>
                    <a:pt x="82550" y="0"/>
                  </a:moveTo>
                  <a:lnTo>
                    <a:pt x="4699" y="0"/>
                  </a:lnTo>
                </a:path>
              </a:pathLst>
            </a:custGeom>
            <a:ln w="12700">
              <a:solidFill>
                <a:srgbClr val="CC3300"/>
              </a:solidFill>
            </a:ln>
          </p:spPr>
          <p:txBody>
            <a:bodyPr wrap="square" lIns="0" tIns="0" rIns="0" bIns="0" rtlCol="0"/>
            <a:lstStyle/>
            <a:p>
              <a:endParaRPr/>
            </a:p>
          </p:txBody>
        </p:sp>
        <p:sp>
          <p:nvSpPr>
            <p:cNvPr id="39" name="object 39"/>
            <p:cNvSpPr/>
            <p:nvPr/>
          </p:nvSpPr>
          <p:spPr>
            <a:xfrm>
              <a:off x="2124075" y="4657724"/>
              <a:ext cx="4678680" cy="814705"/>
            </a:xfrm>
            <a:custGeom>
              <a:avLst/>
              <a:gdLst/>
              <a:ahLst/>
              <a:cxnLst/>
              <a:rect l="l" t="t" r="r" b="b"/>
              <a:pathLst>
                <a:path w="4678680" h="814704">
                  <a:moveTo>
                    <a:pt x="9525" y="268224"/>
                  </a:moveTo>
                  <a:lnTo>
                    <a:pt x="4678426" y="269875"/>
                  </a:lnTo>
                </a:path>
                <a:path w="4678680" h="814704">
                  <a:moveTo>
                    <a:pt x="0" y="812800"/>
                  </a:moveTo>
                  <a:lnTo>
                    <a:pt x="4665726" y="814451"/>
                  </a:lnTo>
                </a:path>
                <a:path w="4678680" h="814704">
                  <a:moveTo>
                    <a:pt x="6350" y="0"/>
                  </a:moveTo>
                  <a:lnTo>
                    <a:pt x="4676775" y="1524"/>
                  </a:lnTo>
                </a:path>
              </a:pathLst>
            </a:custGeom>
            <a:ln w="12700">
              <a:solidFill>
                <a:srgbClr val="959595"/>
              </a:solidFill>
              <a:prstDash val="sysDot"/>
            </a:ln>
          </p:spPr>
          <p:txBody>
            <a:bodyPr wrap="square" lIns="0" tIns="0" rIns="0" bIns="0" rtlCol="0"/>
            <a:lstStyle/>
            <a:p>
              <a:endParaRPr/>
            </a:p>
          </p:txBody>
        </p:sp>
      </p:grpSp>
      <p:sp>
        <p:nvSpPr>
          <p:cNvPr id="40" name="object 40"/>
          <p:cNvSpPr txBox="1"/>
          <p:nvPr/>
        </p:nvSpPr>
        <p:spPr>
          <a:xfrm>
            <a:off x="2341671" y="4048106"/>
            <a:ext cx="369332" cy="1843405"/>
          </a:xfrm>
          <a:prstGeom prst="rect">
            <a:avLst/>
          </a:prstGeom>
        </p:spPr>
        <p:txBody>
          <a:bodyPr vert="vert270" wrap="square" lIns="0" tIns="13335" rIns="0" bIns="0" rtlCol="0">
            <a:spAutoFit/>
          </a:bodyPr>
          <a:lstStyle/>
          <a:p>
            <a:pPr marL="731520" marR="5080" indent="-719455">
              <a:spcBef>
                <a:spcPts val="105"/>
              </a:spcBef>
            </a:pPr>
            <a:r>
              <a:rPr sz="1200" b="1" dirty="0">
                <a:solidFill>
                  <a:srgbClr val="333333"/>
                </a:solidFill>
                <a:latin typeface="Verdana"/>
                <a:cs typeface="Verdana"/>
              </a:rPr>
              <a:t>Drained</a:t>
            </a:r>
            <a:r>
              <a:rPr sz="1200" b="1" spc="-35" dirty="0">
                <a:solidFill>
                  <a:srgbClr val="333333"/>
                </a:solidFill>
                <a:latin typeface="Verdana"/>
                <a:cs typeface="Verdana"/>
              </a:rPr>
              <a:t> </a:t>
            </a:r>
            <a:r>
              <a:rPr sz="1200" b="1" dirty="0">
                <a:solidFill>
                  <a:srgbClr val="333333"/>
                </a:solidFill>
                <a:latin typeface="Verdana"/>
                <a:cs typeface="Verdana"/>
              </a:rPr>
              <a:t>Body</a:t>
            </a:r>
            <a:r>
              <a:rPr sz="1200" b="1" spc="-45" dirty="0">
                <a:solidFill>
                  <a:srgbClr val="333333"/>
                </a:solidFill>
                <a:latin typeface="Verdana"/>
                <a:cs typeface="Verdana"/>
              </a:rPr>
              <a:t> </a:t>
            </a:r>
            <a:r>
              <a:rPr sz="1200" b="1" spc="-5" dirty="0">
                <a:solidFill>
                  <a:srgbClr val="333333"/>
                </a:solidFill>
                <a:latin typeface="Verdana"/>
                <a:cs typeface="Verdana"/>
              </a:rPr>
              <a:t>Weight </a:t>
            </a:r>
            <a:r>
              <a:rPr sz="1200" b="1" spc="-395" dirty="0">
                <a:solidFill>
                  <a:srgbClr val="333333"/>
                </a:solidFill>
                <a:latin typeface="Verdana"/>
                <a:cs typeface="Verdana"/>
              </a:rPr>
              <a:t> </a:t>
            </a:r>
            <a:r>
              <a:rPr sz="1200" b="1" spc="-5" dirty="0">
                <a:solidFill>
                  <a:srgbClr val="333333"/>
                </a:solidFill>
                <a:latin typeface="Verdana"/>
                <a:cs typeface="Verdana"/>
              </a:rPr>
              <a:t>[kg]</a:t>
            </a:r>
            <a:endParaRPr sz="1200">
              <a:latin typeface="Verdana"/>
              <a:cs typeface="Verdana"/>
            </a:endParaRPr>
          </a:p>
        </p:txBody>
      </p:sp>
      <p:sp>
        <p:nvSpPr>
          <p:cNvPr id="41" name="object 41"/>
          <p:cNvSpPr txBox="1"/>
          <p:nvPr/>
        </p:nvSpPr>
        <p:spPr>
          <a:xfrm>
            <a:off x="3162427" y="3890264"/>
            <a:ext cx="374015" cy="2222500"/>
          </a:xfrm>
          <a:prstGeom prst="rect">
            <a:avLst/>
          </a:prstGeom>
        </p:spPr>
        <p:txBody>
          <a:bodyPr vert="horz" wrap="square" lIns="0" tIns="12065" rIns="0" bIns="0" rtlCol="0">
            <a:spAutoFit/>
          </a:bodyPr>
          <a:lstStyle/>
          <a:p>
            <a:pPr marR="18415" algn="r">
              <a:spcBef>
                <a:spcPts val="95"/>
              </a:spcBef>
            </a:pPr>
            <a:r>
              <a:rPr sz="1000" b="1" spc="-10" dirty="0">
                <a:solidFill>
                  <a:srgbClr val="003399"/>
                </a:solidFill>
                <a:latin typeface="Verdana"/>
                <a:cs typeface="Verdana"/>
              </a:rPr>
              <a:t>2.5</a:t>
            </a:r>
            <a:endParaRPr sz="1000">
              <a:latin typeface="Verdana"/>
              <a:cs typeface="Verdana"/>
            </a:endParaRPr>
          </a:p>
          <a:p>
            <a:pPr marR="17145" algn="r">
              <a:spcBef>
                <a:spcPts val="765"/>
              </a:spcBef>
            </a:pPr>
            <a:r>
              <a:rPr sz="1000" b="1" spc="-10" dirty="0">
                <a:solidFill>
                  <a:srgbClr val="003399"/>
                </a:solidFill>
                <a:latin typeface="Verdana"/>
                <a:cs typeface="Verdana"/>
              </a:rPr>
              <a:t>2.0</a:t>
            </a:r>
            <a:endParaRPr sz="1000">
              <a:latin typeface="Verdana"/>
              <a:cs typeface="Verdana"/>
            </a:endParaRPr>
          </a:p>
          <a:p>
            <a:pPr marR="15240" algn="r">
              <a:spcBef>
                <a:spcPts val="700"/>
              </a:spcBef>
            </a:pPr>
            <a:r>
              <a:rPr sz="1000" b="1" spc="-10" dirty="0">
                <a:solidFill>
                  <a:srgbClr val="003399"/>
                </a:solidFill>
                <a:latin typeface="Verdana"/>
                <a:cs typeface="Verdana"/>
              </a:rPr>
              <a:t>1.5</a:t>
            </a:r>
            <a:endParaRPr sz="1000">
              <a:latin typeface="Verdana"/>
              <a:cs typeface="Verdana"/>
            </a:endParaRPr>
          </a:p>
          <a:p>
            <a:pPr marR="13970" algn="r">
              <a:spcBef>
                <a:spcPts val="775"/>
              </a:spcBef>
            </a:pPr>
            <a:r>
              <a:rPr sz="1000" b="1" spc="-10" dirty="0">
                <a:solidFill>
                  <a:srgbClr val="003399"/>
                </a:solidFill>
                <a:latin typeface="Verdana"/>
                <a:cs typeface="Verdana"/>
              </a:rPr>
              <a:t>1.0</a:t>
            </a:r>
            <a:endParaRPr sz="1000">
              <a:latin typeface="Verdana"/>
              <a:cs typeface="Verdana"/>
            </a:endParaRPr>
          </a:p>
          <a:p>
            <a:pPr marR="13970" algn="r">
              <a:spcBef>
                <a:spcPts val="900"/>
              </a:spcBef>
            </a:pPr>
            <a:r>
              <a:rPr sz="1000" b="1" spc="-10" dirty="0">
                <a:solidFill>
                  <a:srgbClr val="003399"/>
                </a:solidFill>
                <a:latin typeface="Verdana"/>
                <a:cs typeface="Verdana"/>
              </a:rPr>
              <a:t>0.5</a:t>
            </a:r>
            <a:endParaRPr sz="1000">
              <a:latin typeface="Verdana"/>
              <a:cs typeface="Verdana"/>
            </a:endParaRPr>
          </a:p>
          <a:p>
            <a:pPr marR="13335" algn="r">
              <a:spcBef>
                <a:spcPts val="900"/>
              </a:spcBef>
            </a:pPr>
            <a:r>
              <a:rPr sz="1000" b="1" spc="-5" dirty="0">
                <a:solidFill>
                  <a:srgbClr val="003399"/>
                </a:solidFill>
                <a:latin typeface="Verdana"/>
                <a:cs typeface="Verdana"/>
              </a:rPr>
              <a:t>0</a:t>
            </a:r>
            <a:endParaRPr sz="1000">
              <a:latin typeface="Verdana"/>
              <a:cs typeface="Verdana"/>
            </a:endParaRPr>
          </a:p>
          <a:p>
            <a:pPr marR="24130" algn="r">
              <a:spcBef>
                <a:spcPts val="1040"/>
              </a:spcBef>
            </a:pPr>
            <a:r>
              <a:rPr sz="1000" b="1" spc="-5" dirty="0">
                <a:solidFill>
                  <a:srgbClr val="003399"/>
                </a:solidFill>
                <a:latin typeface="Verdana"/>
                <a:cs typeface="Verdana"/>
              </a:rPr>
              <a:t>- </a:t>
            </a:r>
            <a:r>
              <a:rPr sz="1000" b="1" spc="-10" dirty="0">
                <a:solidFill>
                  <a:srgbClr val="003399"/>
                </a:solidFill>
                <a:latin typeface="Verdana"/>
                <a:cs typeface="Verdana"/>
              </a:rPr>
              <a:t>0.5</a:t>
            </a:r>
            <a:endParaRPr sz="1000">
              <a:latin typeface="Verdana"/>
              <a:cs typeface="Verdana"/>
            </a:endParaRPr>
          </a:p>
          <a:p>
            <a:pPr marL="25400">
              <a:spcBef>
                <a:spcPts val="900"/>
              </a:spcBef>
            </a:pPr>
            <a:r>
              <a:rPr sz="1000" b="1" spc="-5" dirty="0">
                <a:solidFill>
                  <a:srgbClr val="003399"/>
                </a:solidFill>
                <a:latin typeface="Verdana"/>
                <a:cs typeface="Verdana"/>
              </a:rPr>
              <a:t>- </a:t>
            </a:r>
            <a:r>
              <a:rPr sz="1000" b="1" spc="-10" dirty="0">
                <a:solidFill>
                  <a:srgbClr val="003399"/>
                </a:solidFill>
                <a:latin typeface="Verdana"/>
                <a:cs typeface="Verdana"/>
              </a:rPr>
              <a:t>1.0</a:t>
            </a:r>
            <a:endParaRPr sz="1000">
              <a:latin typeface="Verdana"/>
              <a:cs typeface="Verdana"/>
            </a:endParaRPr>
          </a:p>
          <a:p>
            <a:pPr marL="31750">
              <a:spcBef>
                <a:spcPts val="525"/>
              </a:spcBef>
            </a:pPr>
            <a:r>
              <a:rPr sz="1000" b="1" spc="-5" dirty="0">
                <a:solidFill>
                  <a:srgbClr val="003399"/>
                </a:solidFill>
                <a:latin typeface="Verdana"/>
                <a:cs typeface="Verdana"/>
              </a:rPr>
              <a:t>- </a:t>
            </a:r>
            <a:r>
              <a:rPr sz="1000" b="1" spc="-10" dirty="0">
                <a:solidFill>
                  <a:srgbClr val="003399"/>
                </a:solidFill>
                <a:latin typeface="Verdana"/>
                <a:cs typeface="Verdana"/>
              </a:rPr>
              <a:t>1.5</a:t>
            </a:r>
            <a:endParaRPr sz="1000">
              <a:latin typeface="Verdana"/>
              <a:cs typeface="Verdana"/>
            </a:endParaRPr>
          </a:p>
        </p:txBody>
      </p:sp>
      <p:sp>
        <p:nvSpPr>
          <p:cNvPr id="42" name="object 42"/>
          <p:cNvSpPr txBox="1"/>
          <p:nvPr/>
        </p:nvSpPr>
        <p:spPr>
          <a:xfrm>
            <a:off x="6472554" y="4460494"/>
            <a:ext cx="184150" cy="258404"/>
          </a:xfrm>
          <a:prstGeom prst="rect">
            <a:avLst/>
          </a:prstGeom>
        </p:spPr>
        <p:txBody>
          <a:bodyPr vert="horz" wrap="square" lIns="0" tIns="12065" rIns="0" bIns="0" rtlCol="0">
            <a:spAutoFit/>
          </a:bodyPr>
          <a:lstStyle/>
          <a:p>
            <a:pPr marL="12700">
              <a:spcBef>
                <a:spcPts val="95"/>
              </a:spcBef>
            </a:pPr>
            <a:r>
              <a:rPr sz="1600" spc="-5" dirty="0">
                <a:solidFill>
                  <a:srgbClr val="FFFFFF"/>
                </a:solidFill>
                <a:latin typeface="Microsoft Sans Serif"/>
                <a:cs typeface="Microsoft Sans Serif"/>
              </a:rPr>
              <a:t>**</a:t>
            </a:r>
            <a:endParaRPr sz="1600">
              <a:latin typeface="Microsoft Sans Serif"/>
              <a:cs typeface="Microsoft Sans Serif"/>
            </a:endParaRPr>
          </a:p>
        </p:txBody>
      </p:sp>
      <p:grpSp>
        <p:nvGrpSpPr>
          <p:cNvPr id="43" name="object 43"/>
          <p:cNvGrpSpPr/>
          <p:nvPr/>
        </p:nvGrpSpPr>
        <p:grpSpPr>
          <a:xfrm>
            <a:off x="4278377" y="4130675"/>
            <a:ext cx="3207385" cy="1764030"/>
            <a:chOff x="2754376" y="4130675"/>
            <a:chExt cx="3207385" cy="1764030"/>
          </a:xfrm>
        </p:grpSpPr>
        <p:sp>
          <p:nvSpPr>
            <p:cNvPr id="44" name="object 44"/>
            <p:cNvSpPr/>
            <p:nvPr/>
          </p:nvSpPr>
          <p:spPr>
            <a:xfrm>
              <a:off x="2805176" y="5189600"/>
              <a:ext cx="3110230" cy="457200"/>
            </a:xfrm>
            <a:custGeom>
              <a:avLst/>
              <a:gdLst/>
              <a:ahLst/>
              <a:cxnLst/>
              <a:rect l="l" t="t" r="r" b="b"/>
              <a:pathLst>
                <a:path w="3110229" h="457200">
                  <a:moveTo>
                    <a:pt x="2076577" y="336550"/>
                  </a:moveTo>
                  <a:lnTo>
                    <a:pt x="1036701" y="374650"/>
                  </a:lnTo>
                  <a:lnTo>
                    <a:pt x="8382" y="0"/>
                  </a:lnTo>
                  <a:lnTo>
                    <a:pt x="0" y="20574"/>
                  </a:lnTo>
                  <a:lnTo>
                    <a:pt x="1032510" y="395224"/>
                  </a:lnTo>
                  <a:lnTo>
                    <a:pt x="1035304" y="395224"/>
                  </a:lnTo>
                  <a:lnTo>
                    <a:pt x="1035304" y="374650"/>
                  </a:lnTo>
                  <a:lnTo>
                    <a:pt x="1036574" y="374650"/>
                  </a:lnTo>
                  <a:lnTo>
                    <a:pt x="1036574" y="395224"/>
                  </a:lnTo>
                  <a:lnTo>
                    <a:pt x="2073783" y="355600"/>
                  </a:lnTo>
                  <a:lnTo>
                    <a:pt x="2076577" y="336550"/>
                  </a:lnTo>
                  <a:close/>
                </a:path>
                <a:path w="3110229" h="457200">
                  <a:moveTo>
                    <a:pt x="3109976" y="438086"/>
                  </a:moveTo>
                  <a:lnTo>
                    <a:pt x="2077593" y="336550"/>
                  </a:lnTo>
                  <a:lnTo>
                    <a:pt x="2074799" y="355600"/>
                  </a:lnTo>
                  <a:lnTo>
                    <a:pt x="3107182" y="457136"/>
                  </a:lnTo>
                  <a:lnTo>
                    <a:pt x="3107182" y="447611"/>
                  </a:lnTo>
                  <a:lnTo>
                    <a:pt x="3109976" y="438086"/>
                  </a:lnTo>
                  <a:close/>
                </a:path>
              </a:pathLst>
            </a:custGeom>
            <a:solidFill>
              <a:srgbClr val="336699"/>
            </a:solidFill>
          </p:spPr>
          <p:txBody>
            <a:bodyPr wrap="square" lIns="0" tIns="0" rIns="0" bIns="0" rtlCol="0"/>
            <a:lstStyle/>
            <a:p>
              <a:endParaRPr/>
            </a:p>
          </p:txBody>
        </p:sp>
        <p:sp>
          <p:nvSpPr>
            <p:cNvPr id="45" name="object 45"/>
            <p:cNvSpPr/>
            <p:nvPr/>
          </p:nvSpPr>
          <p:spPr>
            <a:xfrm>
              <a:off x="2822575" y="4581524"/>
              <a:ext cx="3089910" cy="631825"/>
            </a:xfrm>
            <a:custGeom>
              <a:avLst/>
              <a:gdLst/>
              <a:ahLst/>
              <a:cxnLst/>
              <a:rect l="l" t="t" r="r" b="b"/>
              <a:pathLst>
                <a:path w="3089910" h="631825">
                  <a:moveTo>
                    <a:pt x="1017778" y="431800"/>
                  </a:moveTo>
                  <a:lnTo>
                    <a:pt x="1014984" y="412750"/>
                  </a:lnTo>
                  <a:lnTo>
                    <a:pt x="0" y="612775"/>
                  </a:lnTo>
                  <a:lnTo>
                    <a:pt x="2794" y="622300"/>
                  </a:lnTo>
                  <a:lnTo>
                    <a:pt x="2794" y="631825"/>
                  </a:lnTo>
                  <a:lnTo>
                    <a:pt x="1017778" y="431800"/>
                  </a:lnTo>
                  <a:close/>
                </a:path>
                <a:path w="3089910" h="631825">
                  <a:moveTo>
                    <a:pt x="1044829" y="242824"/>
                  </a:moveTo>
                  <a:lnTo>
                    <a:pt x="981075" y="242824"/>
                  </a:lnTo>
                  <a:lnTo>
                    <a:pt x="981075" y="263525"/>
                  </a:lnTo>
                  <a:lnTo>
                    <a:pt x="1001776" y="263525"/>
                  </a:lnTo>
                  <a:lnTo>
                    <a:pt x="1001776" y="371475"/>
                  </a:lnTo>
                  <a:lnTo>
                    <a:pt x="1012571" y="371475"/>
                  </a:lnTo>
                  <a:lnTo>
                    <a:pt x="1019429" y="371475"/>
                  </a:lnTo>
                  <a:lnTo>
                    <a:pt x="1019429" y="263525"/>
                  </a:lnTo>
                  <a:lnTo>
                    <a:pt x="1044829" y="263525"/>
                  </a:lnTo>
                  <a:lnTo>
                    <a:pt x="1044829" y="252349"/>
                  </a:lnTo>
                  <a:lnTo>
                    <a:pt x="1044829" y="242824"/>
                  </a:lnTo>
                  <a:close/>
                </a:path>
                <a:path w="3089910" h="631825">
                  <a:moveTo>
                    <a:pt x="3089402" y="20574"/>
                  </a:moveTo>
                  <a:lnTo>
                    <a:pt x="3083814" y="0"/>
                  </a:lnTo>
                  <a:lnTo>
                    <a:pt x="2055876" y="273050"/>
                  </a:lnTo>
                  <a:lnTo>
                    <a:pt x="1016000" y="412750"/>
                  </a:lnTo>
                  <a:lnTo>
                    <a:pt x="1018794" y="431800"/>
                  </a:lnTo>
                  <a:lnTo>
                    <a:pt x="2057527" y="292100"/>
                  </a:lnTo>
                  <a:lnTo>
                    <a:pt x="2060067" y="292100"/>
                  </a:lnTo>
                  <a:lnTo>
                    <a:pt x="3089402" y="20574"/>
                  </a:lnTo>
                  <a:close/>
                </a:path>
              </a:pathLst>
            </a:custGeom>
            <a:solidFill>
              <a:srgbClr val="FF0000"/>
            </a:solidFill>
          </p:spPr>
          <p:txBody>
            <a:bodyPr wrap="square" lIns="0" tIns="0" rIns="0" bIns="0" rtlCol="0"/>
            <a:lstStyle/>
            <a:p>
              <a:endParaRPr/>
            </a:p>
          </p:txBody>
        </p:sp>
        <p:sp>
          <p:nvSpPr>
            <p:cNvPr id="46" name="object 46"/>
            <p:cNvSpPr/>
            <p:nvPr/>
          </p:nvSpPr>
          <p:spPr>
            <a:xfrm>
              <a:off x="3803650" y="5618162"/>
              <a:ext cx="64135" cy="101600"/>
            </a:xfrm>
            <a:custGeom>
              <a:avLst/>
              <a:gdLst/>
              <a:ahLst/>
              <a:cxnLst/>
              <a:rect l="l" t="t" r="r" b="b"/>
              <a:pathLst>
                <a:path w="64135" h="101600">
                  <a:moveTo>
                    <a:pt x="63754" y="82550"/>
                  </a:moveTo>
                  <a:lnTo>
                    <a:pt x="38354" y="82550"/>
                  </a:lnTo>
                  <a:lnTo>
                    <a:pt x="38354" y="0"/>
                  </a:lnTo>
                  <a:lnTo>
                    <a:pt x="31496" y="0"/>
                  </a:lnTo>
                  <a:lnTo>
                    <a:pt x="20701" y="0"/>
                  </a:lnTo>
                  <a:lnTo>
                    <a:pt x="20701" y="82550"/>
                  </a:lnTo>
                  <a:lnTo>
                    <a:pt x="0" y="82550"/>
                  </a:lnTo>
                  <a:lnTo>
                    <a:pt x="0" y="101600"/>
                  </a:lnTo>
                  <a:lnTo>
                    <a:pt x="63754" y="101600"/>
                  </a:lnTo>
                  <a:lnTo>
                    <a:pt x="63754" y="90487"/>
                  </a:lnTo>
                  <a:lnTo>
                    <a:pt x="63754" y="82550"/>
                  </a:lnTo>
                  <a:close/>
                </a:path>
              </a:pathLst>
            </a:custGeom>
            <a:solidFill>
              <a:srgbClr val="336699"/>
            </a:solidFill>
          </p:spPr>
          <p:txBody>
            <a:bodyPr wrap="square" lIns="0" tIns="0" rIns="0" bIns="0" rtlCol="0"/>
            <a:lstStyle/>
            <a:p>
              <a:endParaRPr/>
            </a:p>
          </p:txBody>
        </p:sp>
        <p:sp>
          <p:nvSpPr>
            <p:cNvPr id="47" name="object 47"/>
            <p:cNvSpPr/>
            <p:nvPr/>
          </p:nvSpPr>
          <p:spPr>
            <a:xfrm>
              <a:off x="4840351" y="4621275"/>
              <a:ext cx="65405" cy="190500"/>
            </a:xfrm>
            <a:custGeom>
              <a:avLst/>
              <a:gdLst/>
              <a:ahLst/>
              <a:cxnLst/>
              <a:rect l="l" t="t" r="r" b="b"/>
              <a:pathLst>
                <a:path w="65404" h="190500">
                  <a:moveTo>
                    <a:pt x="65151" y="0"/>
                  </a:moveTo>
                  <a:lnTo>
                    <a:pt x="0" y="0"/>
                  </a:lnTo>
                  <a:lnTo>
                    <a:pt x="0" y="20574"/>
                  </a:lnTo>
                  <a:lnTo>
                    <a:pt x="20574" y="20574"/>
                  </a:lnTo>
                  <a:lnTo>
                    <a:pt x="20574" y="190373"/>
                  </a:lnTo>
                  <a:lnTo>
                    <a:pt x="31623" y="190373"/>
                  </a:lnTo>
                  <a:lnTo>
                    <a:pt x="41402" y="190373"/>
                  </a:lnTo>
                  <a:lnTo>
                    <a:pt x="41402" y="20574"/>
                  </a:lnTo>
                  <a:lnTo>
                    <a:pt x="65151" y="20574"/>
                  </a:lnTo>
                  <a:lnTo>
                    <a:pt x="65151" y="11049"/>
                  </a:lnTo>
                  <a:lnTo>
                    <a:pt x="65151" y="0"/>
                  </a:lnTo>
                  <a:close/>
                </a:path>
              </a:pathLst>
            </a:custGeom>
            <a:solidFill>
              <a:srgbClr val="FF0000"/>
            </a:solidFill>
          </p:spPr>
          <p:txBody>
            <a:bodyPr wrap="square" lIns="0" tIns="0" rIns="0" bIns="0" rtlCol="0"/>
            <a:lstStyle/>
            <a:p>
              <a:endParaRPr/>
            </a:p>
          </p:txBody>
        </p:sp>
        <p:sp>
          <p:nvSpPr>
            <p:cNvPr id="48" name="object 48"/>
            <p:cNvSpPr/>
            <p:nvPr/>
          </p:nvSpPr>
          <p:spPr>
            <a:xfrm>
              <a:off x="4840351" y="5584824"/>
              <a:ext cx="65405" cy="120650"/>
            </a:xfrm>
            <a:custGeom>
              <a:avLst/>
              <a:gdLst/>
              <a:ahLst/>
              <a:cxnLst/>
              <a:rect l="l" t="t" r="r" b="b"/>
              <a:pathLst>
                <a:path w="65404" h="120650">
                  <a:moveTo>
                    <a:pt x="65151" y="98425"/>
                  </a:moveTo>
                  <a:lnTo>
                    <a:pt x="41402" y="98425"/>
                  </a:lnTo>
                  <a:lnTo>
                    <a:pt x="41402" y="0"/>
                  </a:lnTo>
                  <a:lnTo>
                    <a:pt x="31623" y="0"/>
                  </a:lnTo>
                  <a:lnTo>
                    <a:pt x="20574" y="0"/>
                  </a:lnTo>
                  <a:lnTo>
                    <a:pt x="20574" y="98425"/>
                  </a:lnTo>
                  <a:lnTo>
                    <a:pt x="0" y="98425"/>
                  </a:lnTo>
                  <a:lnTo>
                    <a:pt x="0" y="120650"/>
                  </a:lnTo>
                  <a:lnTo>
                    <a:pt x="65151" y="120650"/>
                  </a:lnTo>
                  <a:lnTo>
                    <a:pt x="65151" y="109537"/>
                  </a:lnTo>
                  <a:lnTo>
                    <a:pt x="65151" y="98425"/>
                  </a:lnTo>
                  <a:close/>
                </a:path>
              </a:pathLst>
            </a:custGeom>
            <a:solidFill>
              <a:srgbClr val="336699"/>
            </a:solidFill>
          </p:spPr>
          <p:txBody>
            <a:bodyPr wrap="square" lIns="0" tIns="0" rIns="0" bIns="0" rtlCol="0"/>
            <a:lstStyle/>
            <a:p>
              <a:endParaRPr/>
            </a:p>
          </p:txBody>
        </p:sp>
        <p:sp>
          <p:nvSpPr>
            <p:cNvPr id="49" name="object 49"/>
            <p:cNvSpPr/>
            <p:nvPr/>
          </p:nvSpPr>
          <p:spPr>
            <a:xfrm>
              <a:off x="5872226" y="4130674"/>
              <a:ext cx="64135" cy="414655"/>
            </a:xfrm>
            <a:custGeom>
              <a:avLst/>
              <a:gdLst/>
              <a:ahLst/>
              <a:cxnLst/>
              <a:rect l="l" t="t" r="r" b="b"/>
              <a:pathLst>
                <a:path w="64135" h="414654">
                  <a:moveTo>
                    <a:pt x="63627" y="0"/>
                  </a:moveTo>
                  <a:lnTo>
                    <a:pt x="0" y="0"/>
                  </a:lnTo>
                  <a:lnTo>
                    <a:pt x="0" y="23749"/>
                  </a:lnTo>
                  <a:lnTo>
                    <a:pt x="23749" y="23749"/>
                  </a:lnTo>
                  <a:lnTo>
                    <a:pt x="23749" y="414274"/>
                  </a:lnTo>
                  <a:lnTo>
                    <a:pt x="32004" y="414274"/>
                  </a:lnTo>
                  <a:lnTo>
                    <a:pt x="43053" y="414274"/>
                  </a:lnTo>
                  <a:lnTo>
                    <a:pt x="43053" y="23749"/>
                  </a:lnTo>
                  <a:lnTo>
                    <a:pt x="63627" y="23749"/>
                  </a:lnTo>
                  <a:lnTo>
                    <a:pt x="63627" y="11049"/>
                  </a:lnTo>
                  <a:lnTo>
                    <a:pt x="63627" y="0"/>
                  </a:lnTo>
                  <a:close/>
                </a:path>
              </a:pathLst>
            </a:custGeom>
            <a:solidFill>
              <a:srgbClr val="FF0000"/>
            </a:solidFill>
          </p:spPr>
          <p:txBody>
            <a:bodyPr wrap="square" lIns="0" tIns="0" rIns="0" bIns="0" rtlCol="0"/>
            <a:lstStyle/>
            <a:p>
              <a:endParaRPr/>
            </a:p>
          </p:txBody>
        </p:sp>
        <p:sp>
          <p:nvSpPr>
            <p:cNvPr id="50" name="object 50"/>
            <p:cNvSpPr/>
            <p:nvPr/>
          </p:nvSpPr>
          <p:spPr>
            <a:xfrm>
              <a:off x="5867400" y="5689599"/>
              <a:ext cx="65405" cy="198755"/>
            </a:xfrm>
            <a:custGeom>
              <a:avLst/>
              <a:gdLst/>
              <a:ahLst/>
              <a:cxnLst/>
              <a:rect l="l" t="t" r="r" b="b"/>
              <a:pathLst>
                <a:path w="65404" h="198754">
                  <a:moveTo>
                    <a:pt x="65278" y="179387"/>
                  </a:moveTo>
                  <a:lnTo>
                    <a:pt x="47879" y="179387"/>
                  </a:lnTo>
                  <a:lnTo>
                    <a:pt x="47879" y="0"/>
                  </a:lnTo>
                  <a:lnTo>
                    <a:pt x="36830" y="0"/>
                  </a:lnTo>
                  <a:lnTo>
                    <a:pt x="28575" y="0"/>
                  </a:lnTo>
                  <a:lnTo>
                    <a:pt x="28575" y="179387"/>
                  </a:lnTo>
                  <a:lnTo>
                    <a:pt x="0" y="179387"/>
                  </a:lnTo>
                  <a:lnTo>
                    <a:pt x="0" y="198437"/>
                  </a:lnTo>
                  <a:lnTo>
                    <a:pt x="65278" y="198437"/>
                  </a:lnTo>
                  <a:lnTo>
                    <a:pt x="65278" y="188912"/>
                  </a:lnTo>
                  <a:lnTo>
                    <a:pt x="65278" y="179387"/>
                  </a:lnTo>
                  <a:close/>
                </a:path>
              </a:pathLst>
            </a:custGeom>
            <a:solidFill>
              <a:srgbClr val="336699"/>
            </a:solidFill>
          </p:spPr>
          <p:txBody>
            <a:bodyPr wrap="square" lIns="0" tIns="0" rIns="0" bIns="0" rtlCol="0"/>
            <a:lstStyle/>
            <a:p>
              <a:endParaRPr/>
            </a:p>
          </p:txBody>
        </p:sp>
        <p:sp>
          <p:nvSpPr>
            <p:cNvPr id="51" name="object 51"/>
            <p:cNvSpPr/>
            <p:nvPr/>
          </p:nvSpPr>
          <p:spPr>
            <a:xfrm>
              <a:off x="5867400" y="5868987"/>
              <a:ext cx="65405" cy="19050"/>
            </a:xfrm>
            <a:custGeom>
              <a:avLst/>
              <a:gdLst/>
              <a:ahLst/>
              <a:cxnLst/>
              <a:rect l="l" t="t" r="r" b="b"/>
              <a:pathLst>
                <a:path w="65404" h="19050">
                  <a:moveTo>
                    <a:pt x="65277" y="9525"/>
                  </a:moveTo>
                  <a:lnTo>
                    <a:pt x="65277" y="0"/>
                  </a:lnTo>
                  <a:lnTo>
                    <a:pt x="0" y="0"/>
                  </a:lnTo>
                  <a:lnTo>
                    <a:pt x="0" y="19050"/>
                  </a:lnTo>
                  <a:lnTo>
                    <a:pt x="65277" y="19050"/>
                  </a:lnTo>
                  <a:lnTo>
                    <a:pt x="65277" y="9525"/>
                  </a:lnTo>
                </a:path>
              </a:pathLst>
            </a:custGeom>
            <a:ln w="12700">
              <a:solidFill>
                <a:srgbClr val="003399"/>
              </a:solidFill>
            </a:ln>
          </p:spPr>
          <p:txBody>
            <a:bodyPr wrap="square" lIns="0" tIns="0" rIns="0" bIns="0" rtlCol="0"/>
            <a:lstStyle/>
            <a:p>
              <a:endParaRPr/>
            </a:p>
          </p:txBody>
        </p:sp>
        <p:pic>
          <p:nvPicPr>
            <p:cNvPr id="52" name="object 52"/>
            <p:cNvPicPr/>
            <p:nvPr/>
          </p:nvPicPr>
          <p:blipFill>
            <a:blip r:embed="rId8" cstate="print"/>
            <a:stretch>
              <a:fillRect/>
            </a:stretch>
          </p:blipFill>
          <p:spPr>
            <a:xfrm>
              <a:off x="3776726" y="4940300"/>
              <a:ext cx="115950" cy="118999"/>
            </a:xfrm>
            <a:prstGeom prst="rect">
              <a:avLst/>
            </a:prstGeom>
          </p:spPr>
        </p:pic>
        <p:pic>
          <p:nvPicPr>
            <p:cNvPr id="53" name="object 53"/>
            <p:cNvPicPr/>
            <p:nvPr/>
          </p:nvPicPr>
          <p:blipFill>
            <a:blip r:embed="rId9" cstate="print"/>
            <a:stretch>
              <a:fillRect/>
            </a:stretch>
          </p:blipFill>
          <p:spPr>
            <a:xfrm>
              <a:off x="3776726" y="5510275"/>
              <a:ext cx="115950" cy="120586"/>
            </a:xfrm>
            <a:prstGeom prst="rect">
              <a:avLst/>
            </a:prstGeom>
          </p:spPr>
        </p:pic>
        <p:pic>
          <p:nvPicPr>
            <p:cNvPr id="54" name="object 54"/>
            <p:cNvPicPr/>
            <p:nvPr/>
          </p:nvPicPr>
          <p:blipFill>
            <a:blip r:embed="rId10" cstate="print"/>
            <a:stretch>
              <a:fillRect/>
            </a:stretch>
          </p:blipFill>
          <p:spPr>
            <a:xfrm>
              <a:off x="4813300" y="4802251"/>
              <a:ext cx="116077" cy="117348"/>
            </a:xfrm>
            <a:prstGeom prst="rect">
              <a:avLst/>
            </a:prstGeom>
          </p:spPr>
        </p:pic>
        <p:pic>
          <p:nvPicPr>
            <p:cNvPr id="55" name="object 55"/>
            <p:cNvPicPr/>
            <p:nvPr/>
          </p:nvPicPr>
          <p:blipFill>
            <a:blip r:embed="rId11" cstate="print"/>
            <a:stretch>
              <a:fillRect/>
            </a:stretch>
          </p:blipFill>
          <p:spPr>
            <a:xfrm>
              <a:off x="4813300" y="5473700"/>
              <a:ext cx="116077" cy="120650"/>
            </a:xfrm>
            <a:prstGeom prst="rect">
              <a:avLst/>
            </a:prstGeom>
          </p:spPr>
        </p:pic>
        <p:pic>
          <p:nvPicPr>
            <p:cNvPr id="56" name="object 56"/>
            <p:cNvPicPr/>
            <p:nvPr/>
          </p:nvPicPr>
          <p:blipFill>
            <a:blip r:embed="rId12" cstate="print"/>
            <a:stretch>
              <a:fillRect/>
            </a:stretch>
          </p:blipFill>
          <p:spPr>
            <a:xfrm>
              <a:off x="5848350" y="4535550"/>
              <a:ext cx="112902" cy="118999"/>
            </a:xfrm>
            <a:prstGeom prst="rect">
              <a:avLst/>
            </a:prstGeom>
          </p:spPr>
        </p:pic>
        <p:sp>
          <p:nvSpPr>
            <p:cNvPr id="57" name="object 57"/>
            <p:cNvSpPr/>
            <p:nvPr/>
          </p:nvSpPr>
          <p:spPr>
            <a:xfrm>
              <a:off x="5854700" y="5588000"/>
              <a:ext cx="100330" cy="106680"/>
            </a:xfrm>
            <a:custGeom>
              <a:avLst/>
              <a:gdLst/>
              <a:ahLst/>
              <a:cxnLst/>
              <a:rect l="l" t="t" r="r" b="b"/>
              <a:pathLst>
                <a:path w="100329" h="106679">
                  <a:moveTo>
                    <a:pt x="60705" y="0"/>
                  </a:moveTo>
                  <a:lnTo>
                    <a:pt x="40894" y="0"/>
                  </a:lnTo>
                  <a:lnTo>
                    <a:pt x="29590" y="3175"/>
                  </a:lnTo>
                  <a:lnTo>
                    <a:pt x="22605" y="9525"/>
                  </a:lnTo>
                  <a:lnTo>
                    <a:pt x="14097" y="15875"/>
                  </a:lnTo>
                  <a:lnTo>
                    <a:pt x="8509" y="22225"/>
                  </a:lnTo>
                  <a:lnTo>
                    <a:pt x="2794" y="33337"/>
                  </a:lnTo>
                  <a:lnTo>
                    <a:pt x="0" y="42862"/>
                  </a:lnTo>
                  <a:lnTo>
                    <a:pt x="0" y="63500"/>
                  </a:lnTo>
                  <a:lnTo>
                    <a:pt x="2794" y="73025"/>
                  </a:lnTo>
                  <a:lnTo>
                    <a:pt x="8509" y="79375"/>
                  </a:lnTo>
                  <a:lnTo>
                    <a:pt x="14097" y="88900"/>
                  </a:lnTo>
                  <a:lnTo>
                    <a:pt x="22605" y="96837"/>
                  </a:lnTo>
                  <a:lnTo>
                    <a:pt x="29590" y="100012"/>
                  </a:lnTo>
                  <a:lnTo>
                    <a:pt x="40894" y="103187"/>
                  </a:lnTo>
                  <a:lnTo>
                    <a:pt x="49402" y="106362"/>
                  </a:lnTo>
                  <a:lnTo>
                    <a:pt x="87502" y="88900"/>
                  </a:lnTo>
                  <a:lnTo>
                    <a:pt x="93090" y="79375"/>
                  </a:lnTo>
                  <a:lnTo>
                    <a:pt x="97409" y="73025"/>
                  </a:lnTo>
                  <a:lnTo>
                    <a:pt x="100202" y="63500"/>
                  </a:lnTo>
                  <a:lnTo>
                    <a:pt x="100202" y="42862"/>
                  </a:lnTo>
                  <a:lnTo>
                    <a:pt x="97409" y="33337"/>
                  </a:lnTo>
                  <a:lnTo>
                    <a:pt x="93090" y="22225"/>
                  </a:lnTo>
                  <a:lnTo>
                    <a:pt x="87502" y="15875"/>
                  </a:lnTo>
                  <a:lnTo>
                    <a:pt x="70612" y="3175"/>
                  </a:lnTo>
                  <a:lnTo>
                    <a:pt x="60705" y="0"/>
                  </a:lnTo>
                  <a:close/>
                </a:path>
              </a:pathLst>
            </a:custGeom>
            <a:solidFill>
              <a:srgbClr val="336699"/>
            </a:solidFill>
          </p:spPr>
          <p:txBody>
            <a:bodyPr wrap="square" lIns="0" tIns="0" rIns="0" bIns="0" rtlCol="0"/>
            <a:lstStyle/>
            <a:p>
              <a:endParaRPr/>
            </a:p>
          </p:txBody>
        </p:sp>
        <p:sp>
          <p:nvSpPr>
            <p:cNvPr id="58" name="object 58"/>
            <p:cNvSpPr/>
            <p:nvPr/>
          </p:nvSpPr>
          <p:spPr>
            <a:xfrm>
              <a:off x="5854700" y="5588000"/>
              <a:ext cx="100330" cy="106680"/>
            </a:xfrm>
            <a:custGeom>
              <a:avLst/>
              <a:gdLst/>
              <a:ahLst/>
              <a:cxnLst/>
              <a:rect l="l" t="t" r="r" b="b"/>
              <a:pathLst>
                <a:path w="100329" h="106679">
                  <a:moveTo>
                    <a:pt x="49402" y="106362"/>
                  </a:moveTo>
                  <a:lnTo>
                    <a:pt x="87502" y="88900"/>
                  </a:lnTo>
                  <a:lnTo>
                    <a:pt x="93090" y="79375"/>
                  </a:lnTo>
                  <a:lnTo>
                    <a:pt x="97409" y="73025"/>
                  </a:lnTo>
                  <a:lnTo>
                    <a:pt x="100202" y="63500"/>
                  </a:lnTo>
                  <a:lnTo>
                    <a:pt x="100202" y="52387"/>
                  </a:lnTo>
                  <a:lnTo>
                    <a:pt x="100202" y="42862"/>
                  </a:lnTo>
                  <a:lnTo>
                    <a:pt x="97409" y="33337"/>
                  </a:lnTo>
                  <a:lnTo>
                    <a:pt x="93090" y="22225"/>
                  </a:lnTo>
                  <a:lnTo>
                    <a:pt x="87502" y="15875"/>
                  </a:lnTo>
                  <a:lnTo>
                    <a:pt x="78994" y="9525"/>
                  </a:lnTo>
                  <a:lnTo>
                    <a:pt x="70612" y="3175"/>
                  </a:lnTo>
                  <a:lnTo>
                    <a:pt x="60705" y="0"/>
                  </a:lnTo>
                  <a:lnTo>
                    <a:pt x="49402" y="0"/>
                  </a:lnTo>
                  <a:lnTo>
                    <a:pt x="40894" y="0"/>
                  </a:lnTo>
                  <a:lnTo>
                    <a:pt x="29590" y="3175"/>
                  </a:lnTo>
                  <a:lnTo>
                    <a:pt x="22605" y="9525"/>
                  </a:lnTo>
                  <a:lnTo>
                    <a:pt x="14097" y="15875"/>
                  </a:lnTo>
                  <a:lnTo>
                    <a:pt x="8509" y="22225"/>
                  </a:lnTo>
                  <a:lnTo>
                    <a:pt x="2794" y="33337"/>
                  </a:lnTo>
                  <a:lnTo>
                    <a:pt x="0" y="42862"/>
                  </a:lnTo>
                  <a:lnTo>
                    <a:pt x="0" y="52387"/>
                  </a:lnTo>
                  <a:lnTo>
                    <a:pt x="0" y="63500"/>
                  </a:lnTo>
                  <a:lnTo>
                    <a:pt x="2794" y="73025"/>
                  </a:lnTo>
                  <a:lnTo>
                    <a:pt x="8509" y="79375"/>
                  </a:lnTo>
                  <a:lnTo>
                    <a:pt x="14097" y="88900"/>
                  </a:lnTo>
                  <a:lnTo>
                    <a:pt x="22605" y="96837"/>
                  </a:lnTo>
                  <a:lnTo>
                    <a:pt x="29590" y="100012"/>
                  </a:lnTo>
                  <a:lnTo>
                    <a:pt x="40894" y="103187"/>
                  </a:lnTo>
                  <a:lnTo>
                    <a:pt x="49402" y="106362"/>
                  </a:lnTo>
                </a:path>
              </a:pathLst>
            </a:custGeom>
            <a:ln w="12700">
              <a:solidFill>
                <a:srgbClr val="000000"/>
              </a:solidFill>
            </a:ln>
          </p:spPr>
          <p:txBody>
            <a:bodyPr wrap="square" lIns="0" tIns="0" rIns="0" bIns="0" rtlCol="0"/>
            <a:lstStyle/>
            <a:p>
              <a:endParaRPr/>
            </a:p>
          </p:txBody>
        </p:sp>
        <p:pic>
          <p:nvPicPr>
            <p:cNvPr id="59" name="object 59"/>
            <p:cNvPicPr/>
            <p:nvPr/>
          </p:nvPicPr>
          <p:blipFill>
            <a:blip r:embed="rId13" cstate="print"/>
            <a:stretch>
              <a:fillRect/>
            </a:stretch>
          </p:blipFill>
          <p:spPr>
            <a:xfrm>
              <a:off x="2754376" y="5146675"/>
              <a:ext cx="112775" cy="118999"/>
            </a:xfrm>
            <a:prstGeom prst="rect">
              <a:avLst/>
            </a:prstGeom>
          </p:spPr>
        </p:pic>
      </p:grpSp>
      <p:sp>
        <p:nvSpPr>
          <p:cNvPr id="60" name="object 60"/>
          <p:cNvSpPr txBox="1"/>
          <p:nvPr/>
        </p:nvSpPr>
        <p:spPr>
          <a:xfrm>
            <a:off x="7455534" y="4187444"/>
            <a:ext cx="269240" cy="258404"/>
          </a:xfrm>
          <a:prstGeom prst="rect">
            <a:avLst/>
          </a:prstGeom>
        </p:spPr>
        <p:txBody>
          <a:bodyPr vert="horz" wrap="square" lIns="0" tIns="12065" rIns="0" bIns="0" rtlCol="0">
            <a:spAutoFit/>
          </a:bodyPr>
          <a:lstStyle/>
          <a:p>
            <a:pPr marL="12700">
              <a:spcBef>
                <a:spcPts val="95"/>
              </a:spcBef>
            </a:pPr>
            <a:r>
              <a:rPr sz="1600" spc="-5" dirty="0">
                <a:solidFill>
                  <a:srgbClr val="FFFFFF"/>
                </a:solidFill>
                <a:latin typeface="Microsoft Sans Serif"/>
                <a:cs typeface="Microsoft Sans Serif"/>
              </a:rPr>
              <a:t>**</a:t>
            </a:r>
            <a:r>
              <a:rPr sz="1200" spc="-5" dirty="0">
                <a:solidFill>
                  <a:srgbClr val="FFFFFF"/>
                </a:solidFill>
                <a:latin typeface="Microsoft Sans Serif"/>
                <a:cs typeface="Microsoft Sans Serif"/>
              </a:rPr>
              <a:t>‡</a:t>
            </a:r>
            <a:endParaRPr sz="1200">
              <a:latin typeface="Microsoft Sans Serif"/>
              <a:cs typeface="Microsoft Sans Serif"/>
            </a:endParaRPr>
          </a:p>
        </p:txBody>
      </p:sp>
      <p:grpSp>
        <p:nvGrpSpPr>
          <p:cNvPr id="61" name="object 61"/>
          <p:cNvGrpSpPr/>
          <p:nvPr/>
        </p:nvGrpSpPr>
        <p:grpSpPr>
          <a:xfrm>
            <a:off x="4324351" y="5954713"/>
            <a:ext cx="3101975" cy="78105"/>
            <a:chOff x="2800350" y="5954712"/>
            <a:chExt cx="3101975" cy="78105"/>
          </a:xfrm>
        </p:grpSpPr>
        <p:sp>
          <p:nvSpPr>
            <p:cNvPr id="62" name="object 62"/>
            <p:cNvSpPr/>
            <p:nvPr/>
          </p:nvSpPr>
          <p:spPr>
            <a:xfrm>
              <a:off x="2806700" y="5961062"/>
              <a:ext cx="1905" cy="65405"/>
            </a:xfrm>
            <a:custGeom>
              <a:avLst/>
              <a:gdLst/>
              <a:ahLst/>
              <a:cxnLst/>
              <a:rect l="l" t="t" r="r" b="b"/>
              <a:pathLst>
                <a:path w="1905" h="65404">
                  <a:moveTo>
                    <a:pt x="825" y="-6350"/>
                  </a:moveTo>
                  <a:lnTo>
                    <a:pt x="825" y="71437"/>
                  </a:lnTo>
                </a:path>
              </a:pathLst>
            </a:custGeom>
            <a:ln w="14350">
              <a:solidFill>
                <a:srgbClr val="CC3300"/>
              </a:solidFill>
            </a:ln>
          </p:spPr>
          <p:txBody>
            <a:bodyPr wrap="square" lIns="0" tIns="0" rIns="0" bIns="0" rtlCol="0"/>
            <a:lstStyle/>
            <a:p>
              <a:endParaRPr/>
            </a:p>
          </p:txBody>
        </p:sp>
        <p:sp>
          <p:nvSpPr>
            <p:cNvPr id="63" name="object 63"/>
            <p:cNvSpPr/>
            <p:nvPr/>
          </p:nvSpPr>
          <p:spPr>
            <a:xfrm>
              <a:off x="3837813" y="5954712"/>
              <a:ext cx="2057400" cy="78105"/>
            </a:xfrm>
            <a:custGeom>
              <a:avLst/>
              <a:gdLst/>
              <a:ahLst/>
              <a:cxnLst/>
              <a:rect l="l" t="t" r="r" b="b"/>
              <a:pathLst>
                <a:path w="2057400" h="78104">
                  <a:moveTo>
                    <a:pt x="0" y="0"/>
                  </a:moveTo>
                  <a:lnTo>
                    <a:pt x="0" y="77787"/>
                  </a:lnTo>
                </a:path>
                <a:path w="2057400" h="78104">
                  <a:moveTo>
                    <a:pt x="1028700" y="0"/>
                  </a:moveTo>
                  <a:lnTo>
                    <a:pt x="1028700" y="77787"/>
                  </a:lnTo>
                </a:path>
                <a:path w="2057400" h="78104">
                  <a:moveTo>
                    <a:pt x="2057400" y="0"/>
                  </a:moveTo>
                  <a:lnTo>
                    <a:pt x="2057400" y="77787"/>
                  </a:lnTo>
                </a:path>
              </a:pathLst>
            </a:custGeom>
            <a:ln w="14224">
              <a:solidFill>
                <a:srgbClr val="CC3300"/>
              </a:solidFill>
            </a:ln>
          </p:spPr>
          <p:txBody>
            <a:bodyPr wrap="square" lIns="0" tIns="0" rIns="0" bIns="0" rtlCol="0"/>
            <a:lstStyle/>
            <a:p>
              <a:endParaRPr/>
            </a:p>
          </p:txBody>
        </p:sp>
      </p:grpSp>
      <p:sp>
        <p:nvSpPr>
          <p:cNvPr id="64" name="object 64"/>
          <p:cNvSpPr txBox="1"/>
          <p:nvPr/>
        </p:nvSpPr>
        <p:spPr>
          <a:xfrm>
            <a:off x="4299331" y="6010452"/>
            <a:ext cx="3173095" cy="653384"/>
          </a:xfrm>
          <a:prstGeom prst="rect">
            <a:avLst/>
          </a:prstGeom>
        </p:spPr>
        <p:txBody>
          <a:bodyPr vert="horz" wrap="square" lIns="0" tIns="12065" rIns="0" bIns="0" rtlCol="0">
            <a:spAutoFit/>
          </a:bodyPr>
          <a:lstStyle/>
          <a:p>
            <a:pPr marL="12700">
              <a:lnSpc>
                <a:spcPts val="1070"/>
              </a:lnSpc>
              <a:spcBef>
                <a:spcPts val="95"/>
              </a:spcBef>
              <a:tabLst>
                <a:tab pos="1036319" algn="l"/>
                <a:tab pos="2062480" algn="l"/>
                <a:tab pos="3089275" algn="l"/>
              </a:tabLst>
            </a:pPr>
            <a:r>
              <a:rPr sz="1000" b="1" spc="-5" dirty="0">
                <a:solidFill>
                  <a:srgbClr val="336699"/>
                </a:solidFill>
                <a:latin typeface="Arial"/>
                <a:cs typeface="Arial"/>
              </a:rPr>
              <a:t>0	1	3	6</a:t>
            </a:r>
            <a:endParaRPr sz="1000" dirty="0">
              <a:latin typeface="Arial"/>
              <a:cs typeface="Arial"/>
            </a:endParaRPr>
          </a:p>
          <a:p>
            <a:pPr marL="232410">
              <a:lnSpc>
                <a:spcPts val="1310"/>
              </a:lnSpc>
            </a:pPr>
            <a:r>
              <a:rPr sz="1200" b="1" spc="-5" dirty="0">
                <a:solidFill>
                  <a:srgbClr val="336699"/>
                </a:solidFill>
                <a:latin typeface="Verdana"/>
                <a:cs typeface="Verdana"/>
              </a:rPr>
              <a:t>Months</a:t>
            </a:r>
            <a:r>
              <a:rPr sz="1200" b="1" spc="-15" dirty="0">
                <a:solidFill>
                  <a:srgbClr val="336699"/>
                </a:solidFill>
                <a:latin typeface="Verdana"/>
                <a:cs typeface="Verdana"/>
              </a:rPr>
              <a:t> </a:t>
            </a:r>
            <a:r>
              <a:rPr sz="1200" b="1" spc="-5" dirty="0">
                <a:solidFill>
                  <a:srgbClr val="336699"/>
                </a:solidFill>
                <a:latin typeface="Verdana"/>
                <a:cs typeface="Verdana"/>
              </a:rPr>
              <a:t>from </a:t>
            </a:r>
            <a:r>
              <a:rPr sz="1200" b="1" spc="-5" dirty="0" err="1">
                <a:solidFill>
                  <a:srgbClr val="336699"/>
                </a:solidFill>
                <a:latin typeface="Verdana"/>
                <a:cs typeface="Verdana"/>
              </a:rPr>
              <a:t>randomisation</a:t>
            </a:r>
            <a:endParaRPr lang="hr-HR" sz="1200" b="1" spc="-5" dirty="0">
              <a:solidFill>
                <a:srgbClr val="336699"/>
              </a:solidFill>
              <a:latin typeface="Verdana"/>
              <a:cs typeface="Verdana"/>
            </a:endParaRPr>
          </a:p>
          <a:p>
            <a:pPr marL="232410">
              <a:lnSpc>
                <a:spcPts val="1310"/>
              </a:lnSpc>
            </a:pPr>
            <a:endParaRPr lang="hr-HR" sz="1200" b="1" spc="-5" dirty="0">
              <a:solidFill>
                <a:srgbClr val="336699"/>
              </a:solidFill>
              <a:latin typeface="Verdana"/>
              <a:cs typeface="Verdana"/>
            </a:endParaRPr>
          </a:p>
          <a:p>
            <a:pPr marL="232410">
              <a:lnSpc>
                <a:spcPts val="1310"/>
              </a:lnSpc>
            </a:pPr>
            <a:endParaRPr sz="1200" dirty="0">
              <a:latin typeface="Verdana"/>
              <a:cs typeface="Verdana"/>
            </a:endParaRPr>
          </a:p>
        </p:txBody>
      </p:sp>
      <p:sp>
        <p:nvSpPr>
          <p:cNvPr id="65" name="object 65"/>
          <p:cNvSpPr txBox="1"/>
          <p:nvPr/>
        </p:nvSpPr>
        <p:spPr>
          <a:xfrm>
            <a:off x="8604251" y="3407790"/>
            <a:ext cx="1691639" cy="519430"/>
          </a:xfrm>
          <a:prstGeom prst="rect">
            <a:avLst/>
          </a:prstGeom>
        </p:spPr>
        <p:txBody>
          <a:bodyPr vert="horz" wrap="square" lIns="0" tIns="12700" rIns="0" bIns="0" rtlCol="0">
            <a:spAutoFit/>
          </a:bodyPr>
          <a:lstStyle/>
          <a:p>
            <a:pPr marL="12700">
              <a:spcBef>
                <a:spcPts val="100"/>
              </a:spcBef>
              <a:tabLst>
                <a:tab pos="366395" algn="l"/>
              </a:tabLst>
            </a:pPr>
            <a:r>
              <a:rPr sz="1200" b="1" u="heavy" dirty="0">
                <a:solidFill>
                  <a:srgbClr val="336699"/>
                </a:solidFill>
                <a:uFill>
                  <a:solidFill>
                    <a:srgbClr val="336699"/>
                  </a:solidFill>
                </a:uFill>
                <a:latin typeface="Verdana"/>
                <a:cs typeface="Verdana"/>
              </a:rPr>
              <a:t> 	</a:t>
            </a:r>
            <a:r>
              <a:rPr sz="1200" b="1" spc="-215" dirty="0">
                <a:solidFill>
                  <a:srgbClr val="336699"/>
                </a:solidFill>
                <a:latin typeface="Verdana"/>
                <a:cs typeface="Verdana"/>
              </a:rPr>
              <a:t> </a:t>
            </a:r>
            <a:r>
              <a:rPr sz="1200" b="1" spc="-5" dirty="0">
                <a:solidFill>
                  <a:srgbClr val="336699"/>
                </a:solidFill>
                <a:latin typeface="Verdana"/>
                <a:cs typeface="Verdana"/>
              </a:rPr>
              <a:t>Icodextrin</a:t>
            </a:r>
            <a:endParaRPr sz="1200">
              <a:latin typeface="Verdana"/>
              <a:cs typeface="Verdana"/>
            </a:endParaRPr>
          </a:p>
          <a:p>
            <a:pPr marL="12700">
              <a:spcBef>
                <a:spcPts val="1010"/>
              </a:spcBef>
              <a:tabLst>
                <a:tab pos="366395" algn="l"/>
              </a:tabLst>
            </a:pPr>
            <a:r>
              <a:rPr sz="1200" b="1" u="heavy" dirty="0">
                <a:solidFill>
                  <a:srgbClr val="336699"/>
                </a:solidFill>
                <a:uFill>
                  <a:solidFill>
                    <a:srgbClr val="FF0000"/>
                  </a:solidFill>
                </a:uFill>
                <a:latin typeface="Verdana"/>
                <a:cs typeface="Verdana"/>
              </a:rPr>
              <a:t> 	</a:t>
            </a:r>
            <a:r>
              <a:rPr sz="1200" b="1" spc="-165" dirty="0">
                <a:solidFill>
                  <a:srgbClr val="336699"/>
                </a:solidFill>
                <a:latin typeface="Verdana"/>
                <a:cs typeface="Verdana"/>
              </a:rPr>
              <a:t> </a:t>
            </a:r>
            <a:r>
              <a:rPr sz="1200" b="1" dirty="0">
                <a:solidFill>
                  <a:srgbClr val="336699"/>
                </a:solidFill>
                <a:latin typeface="Verdana"/>
                <a:cs typeface="Verdana"/>
              </a:rPr>
              <a:t>2.27%</a:t>
            </a:r>
            <a:r>
              <a:rPr sz="1200" b="1" spc="-55" dirty="0">
                <a:solidFill>
                  <a:srgbClr val="336699"/>
                </a:solidFill>
                <a:latin typeface="Verdana"/>
                <a:cs typeface="Verdana"/>
              </a:rPr>
              <a:t> </a:t>
            </a:r>
            <a:r>
              <a:rPr sz="1200" b="1" spc="-5" dirty="0">
                <a:solidFill>
                  <a:srgbClr val="336699"/>
                </a:solidFill>
                <a:latin typeface="Verdana"/>
                <a:cs typeface="Verdana"/>
              </a:rPr>
              <a:t>glucose</a:t>
            </a:r>
            <a:endParaRPr sz="1200">
              <a:latin typeface="Verdana"/>
              <a:cs typeface="Verdana"/>
            </a:endParaRPr>
          </a:p>
        </p:txBody>
      </p:sp>
      <p:pic>
        <p:nvPicPr>
          <p:cNvPr id="66" name="object 66"/>
          <p:cNvPicPr/>
          <p:nvPr/>
        </p:nvPicPr>
        <p:blipFill>
          <a:blip r:embed="rId14" cstate="print"/>
          <a:stretch>
            <a:fillRect/>
          </a:stretch>
        </p:blipFill>
        <p:spPr>
          <a:xfrm>
            <a:off x="8712201" y="3497326"/>
            <a:ext cx="114553" cy="128524"/>
          </a:xfrm>
          <a:prstGeom prst="rect">
            <a:avLst/>
          </a:prstGeom>
        </p:spPr>
      </p:pic>
      <p:pic>
        <p:nvPicPr>
          <p:cNvPr id="67" name="object 67"/>
          <p:cNvPicPr/>
          <p:nvPr/>
        </p:nvPicPr>
        <p:blipFill>
          <a:blip r:embed="rId15" cstate="print"/>
          <a:stretch>
            <a:fillRect/>
          </a:stretch>
        </p:blipFill>
        <p:spPr>
          <a:xfrm>
            <a:off x="8712201" y="3806825"/>
            <a:ext cx="114553" cy="128524"/>
          </a:xfrm>
          <a:prstGeom prst="rect">
            <a:avLst/>
          </a:prstGeom>
        </p:spPr>
      </p:pic>
      <p:sp>
        <p:nvSpPr>
          <p:cNvPr id="68" name="object 68"/>
          <p:cNvSpPr txBox="1"/>
          <p:nvPr/>
        </p:nvSpPr>
        <p:spPr>
          <a:xfrm>
            <a:off x="9018269" y="4134993"/>
            <a:ext cx="1026794" cy="1442085"/>
          </a:xfrm>
          <a:prstGeom prst="rect">
            <a:avLst/>
          </a:prstGeom>
        </p:spPr>
        <p:txBody>
          <a:bodyPr vert="horz" wrap="square" lIns="0" tIns="12700" rIns="0" bIns="0" rtlCol="0">
            <a:spAutoFit/>
          </a:bodyPr>
          <a:lstStyle/>
          <a:p>
            <a:pPr marL="12700">
              <a:spcBef>
                <a:spcPts val="100"/>
              </a:spcBef>
            </a:pPr>
            <a:r>
              <a:rPr sz="1200" b="1" dirty="0">
                <a:solidFill>
                  <a:srgbClr val="336699"/>
                </a:solidFill>
                <a:latin typeface="Verdana"/>
                <a:cs typeface="Verdana"/>
              </a:rPr>
              <a:t>†</a:t>
            </a:r>
            <a:r>
              <a:rPr sz="1200" b="1" spc="-50" dirty="0">
                <a:solidFill>
                  <a:srgbClr val="336699"/>
                </a:solidFill>
                <a:latin typeface="Verdana"/>
                <a:cs typeface="Verdana"/>
              </a:rPr>
              <a:t> </a:t>
            </a:r>
            <a:r>
              <a:rPr sz="1200" b="1" spc="-5" dirty="0">
                <a:solidFill>
                  <a:srgbClr val="336699"/>
                </a:solidFill>
                <a:latin typeface="Verdana"/>
                <a:cs typeface="Verdana"/>
              </a:rPr>
              <a:t>p&lt;0.04</a:t>
            </a:r>
            <a:endParaRPr sz="1200">
              <a:latin typeface="Verdana"/>
              <a:cs typeface="Verdana"/>
            </a:endParaRPr>
          </a:p>
          <a:p>
            <a:pPr marL="12700">
              <a:spcBef>
                <a:spcPts val="894"/>
              </a:spcBef>
            </a:pPr>
            <a:r>
              <a:rPr sz="1200" b="1" dirty="0">
                <a:solidFill>
                  <a:srgbClr val="336699"/>
                </a:solidFill>
                <a:latin typeface="Verdana"/>
                <a:cs typeface="Verdana"/>
              </a:rPr>
              <a:t>‡</a:t>
            </a:r>
            <a:r>
              <a:rPr sz="1200" b="1" spc="-45" dirty="0">
                <a:solidFill>
                  <a:srgbClr val="336699"/>
                </a:solidFill>
                <a:latin typeface="Verdana"/>
                <a:cs typeface="Verdana"/>
              </a:rPr>
              <a:t> </a:t>
            </a:r>
            <a:r>
              <a:rPr sz="1200" b="1" spc="-5" dirty="0">
                <a:solidFill>
                  <a:srgbClr val="336699"/>
                </a:solidFill>
                <a:latin typeface="Verdana"/>
                <a:cs typeface="Verdana"/>
              </a:rPr>
              <a:t>p&lt;0.008</a:t>
            </a:r>
            <a:endParaRPr sz="1200">
              <a:latin typeface="Verdana"/>
              <a:cs typeface="Verdana"/>
            </a:endParaRPr>
          </a:p>
          <a:p>
            <a:pPr marL="12700">
              <a:spcBef>
                <a:spcPts val="1050"/>
              </a:spcBef>
            </a:pPr>
            <a:r>
              <a:rPr sz="1200" b="1" spc="-5" dirty="0">
                <a:solidFill>
                  <a:srgbClr val="336699"/>
                </a:solidFill>
                <a:latin typeface="Verdana"/>
                <a:cs typeface="Verdana"/>
              </a:rPr>
              <a:t>*p&lt;0.002</a:t>
            </a:r>
            <a:endParaRPr sz="1200">
              <a:latin typeface="Verdana"/>
              <a:cs typeface="Verdana"/>
            </a:endParaRPr>
          </a:p>
          <a:p>
            <a:pPr marL="12700" marR="5080">
              <a:lnSpc>
                <a:spcPts val="2530"/>
              </a:lnSpc>
            </a:pPr>
            <a:r>
              <a:rPr sz="1200" b="1" dirty="0">
                <a:solidFill>
                  <a:srgbClr val="336699"/>
                </a:solidFill>
                <a:latin typeface="Verdana"/>
                <a:cs typeface="Verdana"/>
              </a:rPr>
              <a:t>**p&lt;0.001 </a:t>
            </a:r>
            <a:r>
              <a:rPr sz="1200" b="1" spc="-400" dirty="0">
                <a:solidFill>
                  <a:srgbClr val="336699"/>
                </a:solidFill>
                <a:latin typeface="Verdana"/>
                <a:cs typeface="Verdana"/>
              </a:rPr>
              <a:t> </a:t>
            </a:r>
            <a:r>
              <a:rPr sz="1200" b="1" dirty="0">
                <a:solidFill>
                  <a:srgbClr val="336699"/>
                </a:solidFill>
                <a:latin typeface="Verdana"/>
                <a:cs typeface="Verdana"/>
              </a:rPr>
              <a:t>Mean</a:t>
            </a:r>
            <a:r>
              <a:rPr sz="1200" b="1" spc="-55" dirty="0">
                <a:solidFill>
                  <a:srgbClr val="336699"/>
                </a:solidFill>
                <a:latin typeface="Verdana"/>
                <a:cs typeface="Verdana"/>
              </a:rPr>
              <a:t> </a:t>
            </a:r>
            <a:r>
              <a:rPr sz="1200" dirty="0">
                <a:solidFill>
                  <a:srgbClr val="336699"/>
                </a:solidFill>
                <a:latin typeface="Symbol"/>
                <a:cs typeface="Symbol"/>
              </a:rPr>
              <a:t></a:t>
            </a:r>
            <a:r>
              <a:rPr sz="1200" spc="75" dirty="0">
                <a:solidFill>
                  <a:srgbClr val="336699"/>
                </a:solidFill>
                <a:latin typeface="Times New Roman"/>
                <a:cs typeface="Times New Roman"/>
              </a:rPr>
              <a:t> </a:t>
            </a:r>
            <a:r>
              <a:rPr sz="1200" b="1" spc="-5" dirty="0">
                <a:solidFill>
                  <a:srgbClr val="336699"/>
                </a:solidFill>
                <a:latin typeface="Verdana"/>
                <a:cs typeface="Verdana"/>
              </a:rPr>
              <a:t>SEM</a:t>
            </a:r>
            <a:endParaRPr sz="1200">
              <a:latin typeface="Verdana"/>
              <a:cs typeface="Verdana"/>
            </a:endParaRPr>
          </a:p>
        </p:txBody>
      </p:sp>
      <p:pic>
        <p:nvPicPr>
          <p:cNvPr id="69" name="Picture 68" descr="K:\# ŠKOLA FAKS POSO\#FAKS\NEFROLOGIJA\1. BCM PD\3. Poster ISPD\špoirano.jpg">
            <a:extLst>
              <a:ext uri="{FF2B5EF4-FFF2-40B4-BE49-F238E27FC236}">
                <a16:creationId xmlns:a16="http://schemas.microsoft.com/office/drawing/2014/main" id="{4C5E1621-E07D-4700-A4A3-00226062BD8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768" y="6353281"/>
            <a:ext cx="935038"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9FC6-AB68-4161-BF42-FF7FD396A35F}"/>
              </a:ext>
            </a:extLst>
          </p:cNvPr>
          <p:cNvSpPr>
            <a:spLocks noGrp="1"/>
          </p:cNvSpPr>
          <p:nvPr>
            <p:ph type="title"/>
          </p:nvPr>
        </p:nvSpPr>
        <p:spPr/>
        <p:txBody>
          <a:bodyPr/>
          <a:lstStyle/>
          <a:p>
            <a:r>
              <a:rPr lang="hr-HR">
                <a:solidFill>
                  <a:schemeClr val="tx1">
                    <a:lumMod val="50000"/>
                    <a:lumOff val="50000"/>
                  </a:schemeClr>
                </a:solidFill>
              </a:rPr>
              <a:t>Icodextrin - advantages</a:t>
            </a:r>
            <a:endParaRPr lang="hr-HR"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C60DE4DA-A6D0-4715-BE2F-6EF92A1FCFC2}"/>
              </a:ext>
            </a:extLst>
          </p:cNvPr>
          <p:cNvSpPr>
            <a:spLocks noGrp="1"/>
          </p:cNvSpPr>
          <p:nvPr>
            <p:ph idx="1"/>
          </p:nvPr>
        </p:nvSpPr>
        <p:spPr/>
        <p:txBody>
          <a:bodyPr>
            <a:normAutofit fontScale="85000" lnSpcReduction="10000"/>
          </a:bodyPr>
          <a:lstStyle/>
          <a:p>
            <a:r>
              <a:rPr lang="en-US" sz="1800" kern="1200" baseline="0" noProof="0" dirty="0" err="1"/>
              <a:t>Icodextrin</a:t>
            </a:r>
            <a:r>
              <a:rPr lang="hr-HR" sz="1800" dirty="0"/>
              <a:t> </a:t>
            </a:r>
            <a:r>
              <a:rPr lang="en-US" sz="1800" kern="1200" baseline="0" noProof="0" dirty="0"/>
              <a:t>solution may be associated with improved patient survival.</a:t>
            </a:r>
            <a:endParaRPr lang="hr-HR" sz="1800" kern="1200" baseline="30000" noProof="0" dirty="0"/>
          </a:p>
          <a:p>
            <a:pPr marL="0" indent="0">
              <a:buNone/>
            </a:pPr>
            <a:r>
              <a:rPr lang="hr-HR" sz="1200" dirty="0"/>
              <a:t>          	</a:t>
            </a:r>
            <a:r>
              <a:rPr lang="en-US" sz="1100" dirty="0"/>
              <a:t>Han SH</a:t>
            </a:r>
            <a:r>
              <a:rPr lang="en-US" sz="1100" i="1" dirty="0"/>
              <a:t>, et al</a:t>
            </a:r>
            <a:r>
              <a:rPr lang="en-US" sz="1100" dirty="0"/>
              <a:t>. </a:t>
            </a:r>
            <a:r>
              <a:rPr lang="en-US" sz="1100" i="1" dirty="0"/>
              <a:t>Nephrol Dial Transplant</a:t>
            </a:r>
            <a:r>
              <a:rPr lang="en-US" sz="1100" dirty="0"/>
              <a:t> 2012; 27:2044–2050</a:t>
            </a:r>
            <a:r>
              <a:rPr lang="hr-HR" sz="1200" dirty="0"/>
              <a:t>.</a:t>
            </a:r>
            <a:endParaRPr lang="hr-HR" sz="1800" kern="1200" baseline="30000" noProof="0" dirty="0"/>
          </a:p>
          <a:p>
            <a:r>
              <a:rPr lang="hr-HR" sz="1800" dirty="0"/>
              <a:t>T</a:t>
            </a:r>
            <a:r>
              <a:rPr lang="en-US" sz="1800" strike="noStrike" kern="1200" baseline="0" noProof="0" dirty="0"/>
              <a:t>he use of </a:t>
            </a:r>
            <a:r>
              <a:rPr lang="en-US" sz="1800" strike="noStrike" kern="1200" baseline="0" noProof="0" dirty="0" err="1"/>
              <a:t>icodextrin</a:t>
            </a:r>
            <a:r>
              <a:rPr lang="en-US" sz="1800" strike="noStrike" kern="1200" baseline="0" noProof="0" dirty="0"/>
              <a:t> solution has been associated with a lower risk of new-onset CHF in new PD patients vs. those not using </a:t>
            </a:r>
            <a:r>
              <a:rPr lang="en-US" sz="1800" strike="noStrike" kern="1200" baseline="0" noProof="0" dirty="0" err="1"/>
              <a:t>icodextrin</a:t>
            </a:r>
            <a:r>
              <a:rPr lang="en-US" sz="1800" strike="noStrike" kern="1200" baseline="0" noProof="0" dirty="0"/>
              <a:t> solution.</a:t>
            </a:r>
            <a:endParaRPr lang="hr-HR" sz="1800" i="0" kern="1200" baseline="30000" noProof="0" dirty="0">
              <a:solidFill>
                <a:schemeClr val="tx1"/>
              </a:solidFill>
              <a:latin typeface="+mn-lt"/>
              <a:ea typeface="+mn-ea"/>
              <a:cs typeface="+mn-cs"/>
            </a:endParaRPr>
          </a:p>
          <a:p>
            <a:pPr marL="0" indent="0">
              <a:buNone/>
            </a:pPr>
            <a:r>
              <a:rPr lang="hr-HR" sz="1200" dirty="0"/>
              <a:t>	</a:t>
            </a:r>
            <a:r>
              <a:rPr lang="en-US" sz="1100" dirty="0"/>
              <a:t>Wang IK, </a:t>
            </a:r>
            <a:r>
              <a:rPr lang="en-US" sz="1100" i="1" dirty="0"/>
              <a:t>et al. </a:t>
            </a:r>
            <a:r>
              <a:rPr lang="en-US" sz="1100" i="1" dirty="0" err="1"/>
              <a:t>Pharmacoepidemiol</a:t>
            </a:r>
            <a:r>
              <a:rPr lang="en-US" sz="1100" i="1" dirty="0"/>
              <a:t> Drug </a:t>
            </a:r>
            <a:r>
              <a:rPr lang="en-US" sz="1100" i="1" dirty="0" err="1"/>
              <a:t>Saf</a:t>
            </a:r>
            <a:r>
              <a:rPr lang="en-US" sz="1100" dirty="0"/>
              <a:t> 2018; 27:447–452.</a:t>
            </a:r>
            <a:endParaRPr lang="hr-HR" sz="1100" i="0" kern="1200" baseline="30000" noProof="0" dirty="0">
              <a:solidFill>
                <a:schemeClr val="tx1"/>
              </a:solidFill>
              <a:latin typeface="+mn-lt"/>
              <a:ea typeface="+mn-ea"/>
              <a:cs typeface="+mn-cs"/>
            </a:endParaRPr>
          </a:p>
          <a:p>
            <a:r>
              <a:rPr lang="en-GB" sz="1800" i="0" kern="1200" baseline="0" dirty="0" err="1">
                <a:solidFill>
                  <a:schemeClr val="tx1"/>
                </a:solidFill>
                <a:latin typeface="+mn-lt"/>
                <a:ea typeface="+mn-ea"/>
                <a:cs typeface="+mn-cs"/>
              </a:rPr>
              <a:t>Icodextrin</a:t>
            </a:r>
            <a:r>
              <a:rPr lang="hr-HR" sz="1800" dirty="0">
                <a:solidFill>
                  <a:schemeClr val="tx1"/>
                </a:solidFill>
              </a:rPr>
              <a:t> </a:t>
            </a:r>
            <a:r>
              <a:rPr lang="en-GB" sz="1800" i="0" kern="1200" baseline="0" dirty="0">
                <a:solidFill>
                  <a:schemeClr val="tx1"/>
                </a:solidFill>
                <a:latin typeface="+mn-lt"/>
                <a:ea typeface="+mn-ea"/>
                <a:cs typeface="+mn-cs"/>
              </a:rPr>
              <a:t>solution may be associated with improved profiles of some lipids in some PD patient populations.</a:t>
            </a:r>
            <a:endParaRPr lang="hr-HR" sz="1800" i="0" kern="1200" baseline="30000" dirty="0">
              <a:solidFill>
                <a:schemeClr val="tx1"/>
              </a:solidFill>
              <a:latin typeface="+mn-lt"/>
              <a:ea typeface="+mn-ea"/>
              <a:cs typeface="+mn-cs"/>
              <a:sym typeface="Symbol" panose="05050102010706020507" pitchFamily="18" charset="2"/>
            </a:endParaRPr>
          </a:p>
          <a:p>
            <a:pPr marL="0" indent="0">
              <a:buNone/>
            </a:pPr>
            <a:r>
              <a:rPr lang="hr-HR" sz="1200" dirty="0"/>
              <a:t>	</a:t>
            </a:r>
            <a:r>
              <a:rPr lang="en-US" sz="1100" dirty="0"/>
              <a:t>Huang YF, </a:t>
            </a:r>
            <a:r>
              <a:rPr lang="en-US" sz="1100" i="1" dirty="0"/>
              <a:t>et al. Biomed Res Int</a:t>
            </a:r>
            <a:r>
              <a:rPr lang="en-US" sz="1100" dirty="0"/>
              <a:t> 2015; 2015:208980.</a:t>
            </a:r>
            <a:endParaRPr lang="hr-HR" sz="1100" baseline="30000" dirty="0">
              <a:solidFill>
                <a:schemeClr val="tx1"/>
              </a:solidFill>
              <a:sym typeface="Symbol" panose="05050102010706020507" pitchFamily="18" charset="2"/>
            </a:endParaRPr>
          </a:p>
          <a:p>
            <a:r>
              <a:rPr lang="en-GB" sz="1800" strike="noStrike" kern="1200" baseline="0" noProof="0" dirty="0"/>
              <a:t>Use of </a:t>
            </a:r>
            <a:r>
              <a:rPr lang="hr-HR" sz="1800" strike="noStrike" kern="1200" baseline="0" noProof="0" dirty="0"/>
              <a:t>icodextrin </a:t>
            </a:r>
            <a:r>
              <a:rPr lang="en-GB" sz="1800" strike="noStrike" kern="1200" baseline="0" noProof="0" dirty="0"/>
              <a:t>solution helps maintain </a:t>
            </a:r>
            <a:r>
              <a:rPr lang="en-GB" sz="1800" strike="noStrike" kern="1200" baseline="0" noProof="0" dirty="0">
                <a:solidFill>
                  <a:schemeClr val="tx1"/>
                </a:solidFill>
              </a:rPr>
              <a:t>peritoneal membrane function and facilitates the achievement of fluid balance.</a:t>
            </a:r>
            <a:r>
              <a:rPr lang="en-GB" sz="1800" strike="noStrike" kern="1200" baseline="30000" noProof="0" dirty="0">
                <a:solidFill>
                  <a:schemeClr val="tx1"/>
                </a:solidFill>
              </a:rPr>
              <a:t> </a:t>
            </a:r>
            <a:endParaRPr lang="hr-HR" sz="1800" strike="noStrike" kern="1200" baseline="30000" noProof="0" dirty="0">
              <a:solidFill>
                <a:schemeClr val="tx1"/>
              </a:solidFill>
            </a:endParaRPr>
          </a:p>
          <a:p>
            <a:pPr marL="0" indent="0">
              <a:buNone/>
            </a:pPr>
            <a:r>
              <a:rPr lang="hr-HR" sz="1800" baseline="30000" dirty="0">
                <a:solidFill>
                  <a:schemeClr val="tx1"/>
                </a:solidFill>
              </a:rPr>
              <a:t> 	</a:t>
            </a:r>
            <a:r>
              <a:rPr lang="en-GB" sz="1100" dirty="0">
                <a:solidFill>
                  <a:srgbClr val="54585A"/>
                </a:solidFill>
              </a:rPr>
              <a:t>Paniagua R, </a:t>
            </a:r>
            <a:r>
              <a:rPr lang="en-GB" sz="1100" i="1" dirty="0">
                <a:solidFill>
                  <a:srgbClr val="54585A"/>
                </a:solidFill>
              </a:rPr>
              <a:t>et al. </a:t>
            </a:r>
            <a:r>
              <a:rPr lang="en-GB" sz="1100" i="1" dirty="0" err="1">
                <a:solidFill>
                  <a:srgbClr val="54585A"/>
                </a:solidFill>
              </a:rPr>
              <a:t>Perit</a:t>
            </a:r>
            <a:r>
              <a:rPr lang="en-GB" sz="1100" i="1" dirty="0">
                <a:solidFill>
                  <a:srgbClr val="54585A"/>
                </a:solidFill>
              </a:rPr>
              <a:t> Dial Int.</a:t>
            </a:r>
            <a:r>
              <a:rPr lang="en-GB" sz="1100" dirty="0">
                <a:solidFill>
                  <a:srgbClr val="54585A"/>
                </a:solidFill>
              </a:rPr>
              <a:t> 2009; 29:422–432</a:t>
            </a:r>
            <a:r>
              <a:rPr lang="en-US" sz="1100" dirty="0"/>
              <a:t>.</a:t>
            </a:r>
            <a:endParaRPr lang="hr-HR" sz="1100" strike="noStrike" kern="1200" baseline="0" noProof="0" dirty="0">
              <a:solidFill>
                <a:schemeClr val="tx1"/>
              </a:solidFill>
            </a:endParaRPr>
          </a:p>
          <a:p>
            <a:r>
              <a:rPr lang="en-GB" sz="1800" strike="noStrike" kern="1200" baseline="0" noProof="0" dirty="0">
                <a:solidFill>
                  <a:schemeClr val="tx1"/>
                </a:solidFill>
                <a:sym typeface="Symbol" panose="05050102010706020507" pitchFamily="18" charset="2"/>
              </a:rPr>
              <a:t>Avoidance of excess glucose exposure can preserve peritoneal ultrafiltration</a:t>
            </a:r>
            <a:r>
              <a:rPr lang="hr-HR" sz="1800" baseline="30000" dirty="0">
                <a:solidFill>
                  <a:schemeClr val="tx1"/>
                </a:solidFill>
                <a:sym typeface="Symbol" panose="05050102010706020507" pitchFamily="18" charset="2"/>
              </a:rPr>
              <a:t> </a:t>
            </a:r>
            <a:r>
              <a:rPr lang="en-GB" sz="1800" strike="noStrike" kern="1200" baseline="0" noProof="0" dirty="0">
                <a:solidFill>
                  <a:schemeClr val="tx1"/>
                </a:solidFill>
                <a:sym typeface="Symbol" panose="05050102010706020507" pitchFamily="18" charset="2"/>
              </a:rPr>
              <a:t>and solute clearance.</a:t>
            </a:r>
            <a:endParaRPr lang="en-GB" sz="1800" strike="noStrike" kern="1200" baseline="30000" noProof="0" dirty="0">
              <a:solidFill>
                <a:schemeClr val="tx1"/>
              </a:solidFill>
            </a:endParaRPr>
          </a:p>
          <a:p>
            <a:pPr marL="0" indent="0">
              <a:buNone/>
            </a:pPr>
            <a:r>
              <a:rPr lang="hr-HR" sz="1300" dirty="0">
                <a:solidFill>
                  <a:srgbClr val="54585A"/>
                </a:solidFill>
              </a:rPr>
              <a:t>	</a:t>
            </a:r>
            <a:r>
              <a:rPr lang="en-US" sz="1100" dirty="0">
                <a:solidFill>
                  <a:srgbClr val="54585A"/>
                </a:solidFill>
              </a:rPr>
              <a:t>Davies SJ, </a:t>
            </a:r>
            <a:r>
              <a:rPr lang="en-US" sz="1100" i="1" dirty="0">
                <a:solidFill>
                  <a:srgbClr val="54585A"/>
                </a:solidFill>
              </a:rPr>
              <a:t>et al. Kidney Int</a:t>
            </a:r>
            <a:r>
              <a:rPr lang="hr-HR" sz="1100" i="1" dirty="0">
                <a:solidFill>
                  <a:srgbClr val="54585A"/>
                </a:solidFill>
              </a:rPr>
              <a:t> </a:t>
            </a:r>
            <a:r>
              <a:rPr lang="en-US" sz="1100" dirty="0">
                <a:solidFill>
                  <a:srgbClr val="54585A"/>
                </a:solidFill>
              </a:rPr>
              <a:t>2005; 67:1609–1615</a:t>
            </a:r>
            <a:r>
              <a:rPr lang="hr-HR" sz="1100" dirty="0">
                <a:solidFill>
                  <a:srgbClr val="54585A"/>
                </a:solidFill>
              </a:rPr>
              <a:t>.</a:t>
            </a:r>
            <a:endParaRPr lang="en-US" sz="1100" strike="noStrike" kern="1200" baseline="0" noProof="0" dirty="0"/>
          </a:p>
          <a:p>
            <a:pPr marL="0" indent="0">
              <a:buNone/>
            </a:pPr>
            <a:endParaRPr lang="en-US" sz="1800" kern="1200" baseline="30000" noProof="0" dirty="0"/>
          </a:p>
          <a:p>
            <a:endParaRPr lang="hr-HR" dirty="0"/>
          </a:p>
        </p:txBody>
      </p:sp>
      <p:pic>
        <p:nvPicPr>
          <p:cNvPr id="4" name="Picture 2" descr="K:\# ŠKOLA FAKS POSO\#FAKS\NEFROLOGIJA\1. BCM PD\3. Poster ISPD\medri_logooo.jpg">
            <a:extLst>
              <a:ext uri="{FF2B5EF4-FFF2-40B4-BE49-F238E27FC236}">
                <a16:creationId xmlns:a16="http://schemas.microsoft.com/office/drawing/2014/main" id="{8E4CB6C0-97BF-43C2-84B5-B68579501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482" y="6327775"/>
            <a:ext cx="1011237"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48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FCF482C7-2499-831C-E8BF-BA39F584DDD1}"/>
              </a:ext>
            </a:extLst>
          </p:cNvPr>
          <p:cNvSpPr txBox="1"/>
          <p:nvPr/>
        </p:nvSpPr>
        <p:spPr>
          <a:xfrm>
            <a:off x="5588008" y="4978944"/>
            <a:ext cx="1368427" cy="369883"/>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Arial" pitchFamily="34"/>
            </a:endParaRPr>
          </a:p>
        </p:txBody>
      </p:sp>
      <p:sp>
        <p:nvSpPr>
          <p:cNvPr id="3" name="Rectangle 2">
            <a:extLst>
              <a:ext uri="{FF2B5EF4-FFF2-40B4-BE49-F238E27FC236}">
                <a16:creationId xmlns:a16="http://schemas.microsoft.com/office/drawing/2014/main" id="{D0C74AF2-FDFD-94E4-D475-363E4340EBDD}"/>
              </a:ext>
            </a:extLst>
          </p:cNvPr>
          <p:cNvSpPr txBox="1"/>
          <p:nvPr/>
        </p:nvSpPr>
        <p:spPr>
          <a:xfrm>
            <a:off x="0" y="137573"/>
            <a:ext cx="12191996" cy="1371600"/>
          </a:xfrm>
          <a:prstGeom prst="rect">
            <a:avLst/>
          </a:prstGeom>
          <a:noFill/>
          <a:ln cap="flat">
            <a:noFill/>
          </a:ln>
        </p:spPr>
        <p:txBody>
          <a:bodyPr vert="horz" wrap="square" lIns="90489" tIns="44448" rIns="90489" bIns="44448"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hr-HR" sz="4000" b="1" i="0" u="none" strike="noStrike" kern="1200" cap="none" spc="0" baseline="0" dirty="0">
                <a:solidFill>
                  <a:srgbClr val="000000"/>
                </a:solidFill>
                <a:uFillTx/>
                <a:latin typeface="Arial" pitchFamily="34"/>
              </a:rPr>
              <a:t>	PD </a:t>
            </a:r>
            <a:r>
              <a:rPr lang="hr-HR" sz="4000" b="1" i="0" u="none" strike="noStrike" kern="0" cap="none" spc="0" baseline="0" dirty="0" err="1">
                <a:solidFill>
                  <a:srgbClr val="000000"/>
                </a:solidFill>
                <a:uFillTx/>
                <a:latin typeface="Arial" pitchFamily="34"/>
              </a:rPr>
              <a:t>in</a:t>
            </a:r>
            <a:r>
              <a:rPr lang="hr-HR" sz="4000" b="1" i="0" u="none" strike="noStrike" kern="0" cap="none" spc="0" baseline="0" dirty="0">
                <a:solidFill>
                  <a:srgbClr val="000000"/>
                </a:solidFill>
                <a:uFillTx/>
                <a:latin typeface="Arial" pitchFamily="34"/>
              </a:rPr>
              <a:t> </a:t>
            </a:r>
            <a:r>
              <a:rPr lang="hr-HR" sz="4000" b="1" i="0" u="none" strike="noStrike" kern="0" cap="none" spc="0" baseline="0" dirty="0" err="1">
                <a:solidFill>
                  <a:srgbClr val="000000"/>
                </a:solidFill>
                <a:uFillTx/>
                <a:latin typeface="Arial" pitchFamily="34"/>
              </a:rPr>
              <a:t>advanced</a:t>
            </a:r>
            <a:r>
              <a:rPr lang="hr-HR" sz="4000" b="1" i="0" u="none" strike="noStrike" kern="0" cap="none" spc="0" baseline="0" dirty="0">
                <a:solidFill>
                  <a:srgbClr val="000000"/>
                </a:solidFill>
                <a:uFillTx/>
                <a:latin typeface="Arial" pitchFamily="34"/>
              </a:rPr>
              <a:t> CHF</a:t>
            </a:r>
            <a:r>
              <a:rPr lang="hr-HR" sz="4000" b="1" i="0" u="none" strike="noStrike" kern="1200" cap="none" spc="0" baseline="0" dirty="0">
                <a:solidFill>
                  <a:srgbClr val="000000"/>
                </a:solidFill>
                <a:uFillTx/>
                <a:latin typeface="Arial" pitchFamily="34"/>
              </a:rPr>
              <a:t> (1)</a:t>
            </a:r>
          </a:p>
        </p:txBody>
      </p:sp>
      <p:sp>
        <p:nvSpPr>
          <p:cNvPr id="4" name="Text Placeholder 3">
            <a:extLst>
              <a:ext uri="{FF2B5EF4-FFF2-40B4-BE49-F238E27FC236}">
                <a16:creationId xmlns:a16="http://schemas.microsoft.com/office/drawing/2014/main" id="{D32F6902-C22C-7C35-6020-95995B30D6D9}"/>
              </a:ext>
            </a:extLst>
          </p:cNvPr>
          <p:cNvSpPr txBox="1"/>
          <p:nvPr/>
        </p:nvSpPr>
        <p:spPr>
          <a:xfrm>
            <a:off x="2682090" y="6276148"/>
            <a:ext cx="9191448" cy="411480"/>
          </a:xfrm>
          <a:prstGeom prst="rect">
            <a:avLst/>
          </a:prstGeom>
          <a:noFill/>
          <a:ln cap="flat">
            <a:noFill/>
          </a:ln>
        </p:spPr>
        <p:txBody>
          <a:bodyPr vert="horz" wrap="square" lIns="45720" tIns="27432" rIns="45720" bIns="2743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600" b="0" i="1" u="none" strike="noStrike" kern="0" cap="none" spc="0" baseline="0">
                <a:solidFill>
                  <a:srgbClr val="000000"/>
                </a:solidFill>
                <a:uFillTx/>
                <a:latin typeface="Arial" pitchFamily="34"/>
                <a:ea typeface="ＭＳ Ｐゴシック"/>
                <a:cs typeface="Arial" pitchFamily="34"/>
              </a:rPr>
              <a:t>Nakayama M, et al. J Cardiol. 2010; 55: 49-54..</a:t>
            </a:r>
            <a:endParaRPr lang="hr-HR" sz="1600" b="0" i="0" u="none" strike="noStrike" kern="0" cap="none" spc="0" baseline="0">
              <a:solidFill>
                <a:srgbClr val="000000"/>
              </a:solidFill>
              <a:uFillTx/>
              <a:latin typeface="Arial" pitchFamily="34"/>
              <a:cs typeface="Arial" pitchFamily="34"/>
            </a:endParaRPr>
          </a:p>
        </p:txBody>
      </p:sp>
      <p:pic>
        <p:nvPicPr>
          <p:cNvPr id="5" name="Slika 10">
            <a:extLst>
              <a:ext uri="{FF2B5EF4-FFF2-40B4-BE49-F238E27FC236}">
                <a16:creationId xmlns:a16="http://schemas.microsoft.com/office/drawing/2014/main" id="{2E89A0F9-BB7A-A717-20D8-A8E26EE9FF23}"/>
              </a:ext>
            </a:extLst>
          </p:cNvPr>
          <p:cNvPicPr>
            <a:picLocks noChangeAspect="1"/>
          </p:cNvPicPr>
          <p:nvPr/>
        </p:nvPicPr>
        <p:blipFill>
          <a:blip r:embed="rId3"/>
          <a:stretch>
            <a:fillRect/>
          </a:stretch>
        </p:blipFill>
        <p:spPr>
          <a:xfrm>
            <a:off x="1397468" y="1132795"/>
            <a:ext cx="9349090" cy="4765898"/>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5">
            <a:extLst>
              <a:ext uri="{FF2B5EF4-FFF2-40B4-BE49-F238E27FC236}">
                <a16:creationId xmlns:a16="http://schemas.microsoft.com/office/drawing/2014/main" id="{7E18B157-4D07-BCD5-3211-100A736FD51F}"/>
              </a:ext>
            </a:extLst>
          </p:cNvPr>
          <p:cNvPicPr>
            <a:picLocks noChangeAspect="1"/>
          </p:cNvPicPr>
          <p:nvPr/>
        </p:nvPicPr>
        <p:blipFill>
          <a:blip r:embed="rId3"/>
          <a:stretch>
            <a:fillRect/>
          </a:stretch>
        </p:blipFill>
        <p:spPr>
          <a:xfrm>
            <a:off x="1397468" y="1132255"/>
            <a:ext cx="9155786" cy="4592948"/>
          </a:xfrm>
          <a:prstGeom prst="rect">
            <a:avLst/>
          </a:prstGeom>
          <a:noFill/>
          <a:ln cap="flat">
            <a:noFill/>
          </a:ln>
        </p:spPr>
      </p:pic>
      <p:sp>
        <p:nvSpPr>
          <p:cNvPr id="3" name="TextBox 12">
            <a:extLst>
              <a:ext uri="{FF2B5EF4-FFF2-40B4-BE49-F238E27FC236}">
                <a16:creationId xmlns:a16="http://schemas.microsoft.com/office/drawing/2014/main" id="{E88D4D1A-36AD-A8E7-720F-51D8F4279FD9}"/>
              </a:ext>
            </a:extLst>
          </p:cNvPr>
          <p:cNvSpPr txBox="1"/>
          <p:nvPr/>
        </p:nvSpPr>
        <p:spPr>
          <a:xfrm>
            <a:off x="5588008" y="4978944"/>
            <a:ext cx="1368427" cy="369883"/>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Arial" pitchFamily="34"/>
            </a:endParaRPr>
          </a:p>
        </p:txBody>
      </p:sp>
      <p:sp>
        <p:nvSpPr>
          <p:cNvPr id="4" name="Text Placeholder 3">
            <a:extLst>
              <a:ext uri="{FF2B5EF4-FFF2-40B4-BE49-F238E27FC236}">
                <a16:creationId xmlns:a16="http://schemas.microsoft.com/office/drawing/2014/main" id="{1951F535-22FA-9B9B-1EE1-55CB5C42AC1D}"/>
              </a:ext>
            </a:extLst>
          </p:cNvPr>
          <p:cNvSpPr txBox="1"/>
          <p:nvPr/>
        </p:nvSpPr>
        <p:spPr>
          <a:xfrm>
            <a:off x="2682090" y="6276148"/>
            <a:ext cx="9191448" cy="411480"/>
          </a:xfrm>
          <a:prstGeom prst="rect">
            <a:avLst/>
          </a:prstGeom>
          <a:noFill/>
          <a:ln cap="flat">
            <a:noFill/>
          </a:ln>
        </p:spPr>
        <p:txBody>
          <a:bodyPr vert="horz" wrap="square" lIns="45720" tIns="27432" rIns="45720" bIns="2743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600" b="0" i="1" u="none" strike="noStrike" kern="0" cap="none" spc="0" baseline="0">
                <a:solidFill>
                  <a:srgbClr val="000000"/>
                </a:solidFill>
                <a:uFillTx/>
                <a:latin typeface="Arial" pitchFamily="34"/>
                <a:ea typeface="ＭＳ Ｐゴシック"/>
                <a:cs typeface="Arial" pitchFamily="34"/>
              </a:rPr>
              <a:t>Nakayama M, et al. J Cardiol. 2010; 55: 49-54..</a:t>
            </a:r>
            <a:endParaRPr lang="hr-HR" sz="1600" b="0" i="0" u="none" strike="noStrike" kern="0" cap="none" spc="0" baseline="0">
              <a:solidFill>
                <a:srgbClr val="000000"/>
              </a:solidFill>
              <a:uFillTx/>
              <a:latin typeface="Arial" pitchFamily="34"/>
              <a:cs typeface="Arial" pitchFamily="34"/>
            </a:endParaRPr>
          </a:p>
        </p:txBody>
      </p:sp>
      <p:sp>
        <p:nvSpPr>
          <p:cNvPr id="5" name="Rectangle 2">
            <a:extLst>
              <a:ext uri="{FF2B5EF4-FFF2-40B4-BE49-F238E27FC236}">
                <a16:creationId xmlns:a16="http://schemas.microsoft.com/office/drawing/2014/main" id="{2C28560C-A758-44CF-A962-DD65A903413A}"/>
              </a:ext>
            </a:extLst>
          </p:cNvPr>
          <p:cNvSpPr txBox="1"/>
          <p:nvPr/>
        </p:nvSpPr>
        <p:spPr>
          <a:xfrm>
            <a:off x="0" y="137573"/>
            <a:ext cx="12191996" cy="1371600"/>
          </a:xfrm>
          <a:prstGeom prst="rect">
            <a:avLst/>
          </a:prstGeom>
          <a:noFill/>
          <a:ln cap="flat">
            <a:noFill/>
          </a:ln>
        </p:spPr>
        <p:txBody>
          <a:bodyPr vert="horz" wrap="square" lIns="90489" tIns="44448" rIns="90489" bIns="44448"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hr-HR" sz="4000" b="1" i="0" u="none" strike="noStrike" kern="1200" cap="none" spc="0" baseline="0" dirty="0">
                <a:solidFill>
                  <a:srgbClr val="000000"/>
                </a:solidFill>
                <a:uFillTx/>
                <a:latin typeface="Arial" pitchFamily="34"/>
              </a:rPr>
              <a:t>	PD </a:t>
            </a:r>
            <a:r>
              <a:rPr lang="hr-HR" sz="4000" b="1" i="0" u="none" strike="noStrike" kern="0" cap="none" spc="0" baseline="0" dirty="0" err="1">
                <a:solidFill>
                  <a:srgbClr val="000000"/>
                </a:solidFill>
                <a:uFillTx/>
                <a:latin typeface="Arial" pitchFamily="34"/>
              </a:rPr>
              <a:t>in</a:t>
            </a:r>
            <a:r>
              <a:rPr lang="hr-HR" sz="4000" b="1" i="0" u="none" strike="noStrike" kern="0" cap="none" spc="0" baseline="0" dirty="0">
                <a:solidFill>
                  <a:srgbClr val="000000"/>
                </a:solidFill>
                <a:uFillTx/>
                <a:latin typeface="Arial" pitchFamily="34"/>
              </a:rPr>
              <a:t> </a:t>
            </a:r>
            <a:r>
              <a:rPr lang="hr-HR" sz="4000" b="1" i="0" u="none" strike="noStrike" kern="0" cap="none" spc="0" baseline="0" dirty="0" err="1">
                <a:solidFill>
                  <a:srgbClr val="000000"/>
                </a:solidFill>
                <a:uFillTx/>
                <a:latin typeface="Arial" pitchFamily="34"/>
              </a:rPr>
              <a:t>advanced</a:t>
            </a:r>
            <a:r>
              <a:rPr lang="hr-HR" sz="4000" b="1" i="0" u="none" strike="noStrike" kern="0" cap="none" spc="0" baseline="0" dirty="0">
                <a:solidFill>
                  <a:srgbClr val="000000"/>
                </a:solidFill>
                <a:uFillTx/>
                <a:latin typeface="Arial" pitchFamily="34"/>
              </a:rPr>
              <a:t> CHF</a:t>
            </a:r>
            <a:r>
              <a:rPr lang="hr-HR" sz="4000" b="1" i="0" u="none" strike="noStrike" kern="1200" cap="none" spc="0" baseline="0" dirty="0">
                <a:solidFill>
                  <a:srgbClr val="000000"/>
                </a:solidFill>
                <a:uFillTx/>
                <a:latin typeface="Arial" pitchFamily="34"/>
              </a:rPr>
              <a:t>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ECAEAD5D-580D-0B85-705C-349A581B4124}"/>
              </a:ext>
            </a:extLst>
          </p:cNvPr>
          <p:cNvSpPr txBox="1"/>
          <p:nvPr/>
        </p:nvSpPr>
        <p:spPr>
          <a:xfrm>
            <a:off x="5588008" y="4978944"/>
            <a:ext cx="1368427" cy="369883"/>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Arial" pitchFamily="34"/>
            </a:endParaRPr>
          </a:p>
        </p:txBody>
      </p:sp>
      <p:sp>
        <p:nvSpPr>
          <p:cNvPr id="3" name="Rectangle 3">
            <a:extLst>
              <a:ext uri="{FF2B5EF4-FFF2-40B4-BE49-F238E27FC236}">
                <a16:creationId xmlns:a16="http://schemas.microsoft.com/office/drawing/2014/main" id="{B53C5215-32A9-0B68-5A39-E1E57919067B}"/>
              </a:ext>
            </a:extLst>
          </p:cNvPr>
          <p:cNvSpPr/>
          <p:nvPr/>
        </p:nvSpPr>
        <p:spPr>
          <a:xfrm>
            <a:off x="574042" y="1134779"/>
            <a:ext cx="4813401" cy="1201832"/>
          </a:xfrm>
          <a:prstGeom prst="rect">
            <a:avLst/>
          </a:prstGeom>
          <a:noFill/>
          <a:ln cap="flat">
            <a:noFill/>
            <a:prstDash val="solid"/>
          </a:ln>
        </p:spPr>
        <p:txBody>
          <a:bodyPr vert="horz" wrap="square" lIns="90489" tIns="44448" rIns="90489" bIns="44448" anchor="t" anchorCtr="0" compatLnSpc="1">
            <a:noAutofit/>
          </a:bodyPr>
          <a:lstStyle/>
          <a:p>
            <a:pPr marL="342900" marR="0" lvl="0" indent="-342900" algn="l"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0" i="0" u="none" strike="noStrike" kern="0" cap="none" spc="0" baseline="0">
                <a:solidFill>
                  <a:srgbClr val="000000"/>
                </a:solidFill>
                <a:uFillTx/>
                <a:latin typeface="Calibri"/>
              </a:rPr>
              <a:t>meta-analysis of 31 non-randomized studies, 1966 – 2017.</a:t>
            </a:r>
          </a:p>
          <a:p>
            <a:pPr marL="342900" marR="0" lvl="0" indent="-342900" algn="l"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0" i="0" u="none" strike="noStrike" kern="0" cap="none" spc="0" baseline="0">
                <a:solidFill>
                  <a:srgbClr val="000000"/>
                </a:solidFill>
                <a:uFillTx/>
                <a:latin typeface="Calibri"/>
              </a:rPr>
              <a:t>patients treated with PD had fewer symptoms, a lower rate of rehospitalization and a shorter duration of hospitalization compared to patients treated with diuretics</a:t>
            </a:r>
          </a:p>
          <a:p>
            <a:pPr marL="342900" marR="0" lvl="0" indent="-342900" algn="l"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0" i="0" u="none" strike="noStrike" kern="0" cap="none" spc="0" baseline="0">
                <a:solidFill>
                  <a:srgbClr val="000000"/>
                </a:solidFill>
                <a:uFillTx/>
                <a:latin typeface="Calibri"/>
              </a:rPr>
              <a:t>the comparison of PD with other forms of renal replacement therapy requires additional analyses</a:t>
            </a:r>
            <a:endParaRPr lang="hr-HR" sz="2400" b="0" i="0" u="none" strike="noStrike" kern="0" cap="none" spc="0" baseline="0">
              <a:solidFill>
                <a:srgbClr val="000000"/>
              </a:solidFill>
              <a:uFillTx/>
              <a:latin typeface="Calibri"/>
            </a:endParaRPr>
          </a:p>
        </p:txBody>
      </p:sp>
      <p:sp>
        <p:nvSpPr>
          <p:cNvPr id="4" name="Text Placeholder 3">
            <a:extLst>
              <a:ext uri="{FF2B5EF4-FFF2-40B4-BE49-F238E27FC236}">
                <a16:creationId xmlns:a16="http://schemas.microsoft.com/office/drawing/2014/main" id="{D6C9FD37-C818-9F5C-E92A-CB95BB7C5A6B}"/>
              </a:ext>
            </a:extLst>
          </p:cNvPr>
          <p:cNvSpPr txBox="1"/>
          <p:nvPr/>
        </p:nvSpPr>
        <p:spPr>
          <a:xfrm>
            <a:off x="2682090" y="6276148"/>
            <a:ext cx="9191448" cy="411480"/>
          </a:xfrm>
          <a:prstGeom prst="rect">
            <a:avLst/>
          </a:prstGeom>
          <a:noFill/>
          <a:ln cap="flat">
            <a:noFill/>
          </a:ln>
        </p:spPr>
        <p:txBody>
          <a:bodyPr vert="horz" wrap="square" lIns="45720" tIns="27432" rIns="45720" bIns="2743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600" b="0" i="1" u="none" strike="noStrike" kern="0" cap="none" spc="0" baseline="0">
                <a:solidFill>
                  <a:srgbClr val="000000"/>
                </a:solidFill>
                <a:uFillTx/>
                <a:latin typeface="Arial" pitchFamily="34"/>
                <a:ea typeface="ＭＳ Ｐゴシック"/>
                <a:cs typeface="Arial" pitchFamily="34"/>
              </a:rPr>
              <a:t>Chionh CY. et al. Perit Dial Inter. 2020; 40: 527-39.</a:t>
            </a:r>
            <a:endParaRPr lang="hr-HR" sz="1600" b="0" i="0" u="none" strike="noStrike" kern="0" cap="none" spc="0" baseline="0">
              <a:solidFill>
                <a:srgbClr val="000000"/>
              </a:solidFill>
              <a:uFillTx/>
              <a:latin typeface="Arial" pitchFamily="34"/>
              <a:cs typeface="Arial" pitchFamily="34"/>
            </a:endParaRPr>
          </a:p>
        </p:txBody>
      </p:sp>
      <p:pic>
        <p:nvPicPr>
          <p:cNvPr id="5" name="Slika 12">
            <a:extLst>
              <a:ext uri="{FF2B5EF4-FFF2-40B4-BE49-F238E27FC236}">
                <a16:creationId xmlns:a16="http://schemas.microsoft.com/office/drawing/2014/main" id="{7D4F43DE-3A18-C837-94F7-4BCD696B0EBF}"/>
              </a:ext>
            </a:extLst>
          </p:cNvPr>
          <p:cNvPicPr>
            <a:picLocks noChangeAspect="1"/>
          </p:cNvPicPr>
          <p:nvPr/>
        </p:nvPicPr>
        <p:blipFill>
          <a:blip r:embed="rId3"/>
          <a:stretch>
            <a:fillRect/>
          </a:stretch>
        </p:blipFill>
        <p:spPr>
          <a:xfrm>
            <a:off x="5804218" y="1134779"/>
            <a:ext cx="5971004" cy="4891646"/>
          </a:xfrm>
          <a:prstGeom prst="rect">
            <a:avLst/>
          </a:prstGeom>
          <a:noFill/>
          <a:ln cap="flat">
            <a:noFill/>
          </a:ln>
        </p:spPr>
      </p:pic>
      <p:sp>
        <p:nvSpPr>
          <p:cNvPr id="6" name="Rectangle 2">
            <a:extLst>
              <a:ext uri="{FF2B5EF4-FFF2-40B4-BE49-F238E27FC236}">
                <a16:creationId xmlns:a16="http://schemas.microsoft.com/office/drawing/2014/main" id="{1A138516-655F-1711-AACE-5F995BCA1F62}"/>
              </a:ext>
            </a:extLst>
          </p:cNvPr>
          <p:cNvSpPr txBox="1"/>
          <p:nvPr/>
        </p:nvSpPr>
        <p:spPr>
          <a:xfrm>
            <a:off x="0" y="137573"/>
            <a:ext cx="12191996" cy="1371600"/>
          </a:xfrm>
          <a:prstGeom prst="rect">
            <a:avLst/>
          </a:prstGeom>
          <a:noFill/>
          <a:ln cap="flat">
            <a:noFill/>
          </a:ln>
        </p:spPr>
        <p:txBody>
          <a:bodyPr vert="horz" wrap="square" lIns="90489" tIns="44448" rIns="90489" bIns="44448"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hr-HR" sz="4000" b="1" i="0" u="none" strike="noStrike" kern="1200" cap="none" spc="0" baseline="0" dirty="0">
                <a:solidFill>
                  <a:srgbClr val="000000"/>
                </a:solidFill>
                <a:uFillTx/>
                <a:latin typeface="Arial" pitchFamily="34"/>
              </a:rPr>
              <a:t>	PD </a:t>
            </a:r>
            <a:r>
              <a:rPr lang="hr-HR" sz="4000" b="1" i="0" u="none" strike="noStrike" kern="0" cap="none" spc="0" baseline="0" dirty="0" err="1">
                <a:solidFill>
                  <a:srgbClr val="000000"/>
                </a:solidFill>
                <a:uFillTx/>
                <a:latin typeface="Arial" pitchFamily="34"/>
              </a:rPr>
              <a:t>in</a:t>
            </a:r>
            <a:r>
              <a:rPr lang="hr-HR" sz="4000" b="1" i="0" u="none" strike="noStrike" kern="0" cap="none" spc="0" baseline="0" dirty="0">
                <a:solidFill>
                  <a:srgbClr val="000000"/>
                </a:solidFill>
                <a:uFillTx/>
                <a:latin typeface="Arial" pitchFamily="34"/>
              </a:rPr>
              <a:t> </a:t>
            </a:r>
            <a:r>
              <a:rPr lang="hr-HR" sz="4000" b="1" i="0" u="none" strike="noStrike" kern="0" cap="none" spc="0" baseline="0" dirty="0" err="1">
                <a:solidFill>
                  <a:srgbClr val="000000"/>
                </a:solidFill>
                <a:uFillTx/>
                <a:latin typeface="Arial" pitchFamily="34"/>
              </a:rPr>
              <a:t>advanced</a:t>
            </a:r>
            <a:r>
              <a:rPr lang="hr-HR" sz="4000" b="1" i="0" u="none" strike="noStrike" kern="0" cap="none" spc="0" baseline="0" dirty="0">
                <a:solidFill>
                  <a:srgbClr val="000000"/>
                </a:solidFill>
                <a:uFillTx/>
                <a:latin typeface="Arial" pitchFamily="34"/>
              </a:rPr>
              <a:t> CHF</a:t>
            </a:r>
            <a:r>
              <a:rPr lang="hr-HR" sz="4000" b="1" i="0" u="none" strike="noStrike" kern="1200" cap="none" spc="0" baseline="0" dirty="0">
                <a:solidFill>
                  <a:srgbClr val="000000"/>
                </a:solidFill>
                <a:uFillTx/>
                <a:latin typeface="Arial" pitchFamily="34"/>
              </a:rPr>
              <a:t> (3)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9A4806C1-8ED9-1566-A8BD-E6079BBCE43A}"/>
              </a:ext>
            </a:extLst>
          </p:cNvPr>
          <p:cNvSpPr txBox="1"/>
          <p:nvPr/>
        </p:nvSpPr>
        <p:spPr>
          <a:xfrm>
            <a:off x="5588008" y="4978944"/>
            <a:ext cx="1368427" cy="369883"/>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Arial" pitchFamily="34"/>
            </a:endParaRPr>
          </a:p>
        </p:txBody>
      </p:sp>
      <p:sp>
        <p:nvSpPr>
          <p:cNvPr id="3" name="Rectangle 3">
            <a:extLst>
              <a:ext uri="{FF2B5EF4-FFF2-40B4-BE49-F238E27FC236}">
                <a16:creationId xmlns:a16="http://schemas.microsoft.com/office/drawing/2014/main" id="{655548B4-2A2B-E7C3-626E-F26D99714D56}"/>
              </a:ext>
            </a:extLst>
          </p:cNvPr>
          <p:cNvSpPr/>
          <p:nvPr/>
        </p:nvSpPr>
        <p:spPr>
          <a:xfrm>
            <a:off x="574042" y="1134779"/>
            <a:ext cx="11299496" cy="1201832"/>
          </a:xfrm>
          <a:prstGeom prst="rect">
            <a:avLst/>
          </a:prstGeom>
          <a:noFill/>
          <a:ln cap="flat">
            <a:noFill/>
            <a:prstDash val="solid"/>
          </a:ln>
        </p:spPr>
        <p:txBody>
          <a:bodyPr vert="horz" wrap="square" lIns="90489" tIns="44448" rIns="90489" bIns="44448" anchor="t" anchorCtr="0" compatLnSpc="1">
            <a:noAutofit/>
          </a:bodyPr>
          <a:lstStyle/>
          <a:p>
            <a:pPr marL="342900" marR="0" lvl="0" indent="-342900" algn="just"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0" i="0" u="none" strike="noStrike" kern="0" cap="none" spc="0" baseline="0">
                <a:solidFill>
                  <a:srgbClr val="000000"/>
                </a:solidFill>
                <a:uFillTx/>
                <a:latin typeface="Calibri"/>
              </a:rPr>
              <a:t>ultrafiltration therapies, and especially PD, represent potentially useful forms of treatment for patients with </a:t>
            </a:r>
            <a:r>
              <a:rPr lang="en-US" sz="2500" b="1" i="0" u="none" strike="noStrike" kern="0" cap="none" spc="0" baseline="0">
                <a:solidFill>
                  <a:srgbClr val="000000"/>
                </a:solidFill>
                <a:uFillTx/>
                <a:latin typeface="Calibri"/>
              </a:rPr>
              <a:t>severe </a:t>
            </a:r>
            <a:r>
              <a:rPr lang="hr-HR" sz="2500" b="1" i="0" u="none" strike="noStrike" kern="0" cap="none" spc="0" baseline="0">
                <a:solidFill>
                  <a:srgbClr val="000000"/>
                </a:solidFill>
                <a:uFillTx/>
                <a:latin typeface="Calibri"/>
              </a:rPr>
              <a:t>CHF</a:t>
            </a:r>
            <a:r>
              <a:rPr lang="en-US" sz="2500" b="1" i="0" u="none" strike="noStrike" kern="0" cap="none" spc="0" baseline="0">
                <a:solidFill>
                  <a:srgbClr val="000000"/>
                </a:solidFill>
                <a:uFillTx/>
                <a:latin typeface="Calibri"/>
              </a:rPr>
              <a:t>, resistant symptoms and frequent hospitalizations</a:t>
            </a:r>
          </a:p>
          <a:p>
            <a:pPr marL="342900" marR="0" lvl="0" indent="-342900" algn="just"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0" i="0" u="none" strike="noStrike" kern="0" cap="none" spc="0" baseline="0">
                <a:solidFill>
                  <a:srgbClr val="000000"/>
                </a:solidFill>
                <a:uFillTx/>
                <a:latin typeface="Calibri"/>
              </a:rPr>
              <a:t>an </a:t>
            </a:r>
            <a:r>
              <a:rPr lang="en-US" sz="2500" b="1" i="0" u="sng" strike="noStrike" kern="0" cap="none" spc="0" baseline="0">
                <a:solidFill>
                  <a:srgbClr val="000000"/>
                </a:solidFill>
                <a:uFillTx/>
                <a:latin typeface="Calibri"/>
              </a:rPr>
              <a:t>interdisciplinary approach</a:t>
            </a:r>
            <a:r>
              <a:rPr lang="en-US" sz="2500" b="1" i="0" u="none" strike="noStrike" kern="0" cap="none" spc="0" baseline="0">
                <a:solidFill>
                  <a:srgbClr val="000000"/>
                </a:solidFill>
                <a:uFillTx/>
                <a:latin typeface="Calibri"/>
              </a:rPr>
              <a:t> </a:t>
            </a:r>
            <a:r>
              <a:rPr lang="en-US" sz="2500" b="0" i="0" u="none" strike="noStrike" kern="0" cap="none" spc="0" baseline="0">
                <a:solidFill>
                  <a:srgbClr val="000000"/>
                </a:solidFill>
                <a:uFillTx/>
                <a:latin typeface="Calibri"/>
              </a:rPr>
              <a:t>with the cooperation of nephrologists and cardiologists seems to be crucial for the successful application of PD in </a:t>
            </a:r>
            <a:r>
              <a:rPr lang="hr-HR" sz="2500" b="0" i="0" u="none" strike="noStrike" kern="0" cap="none" spc="0" baseline="0">
                <a:solidFill>
                  <a:srgbClr val="000000"/>
                </a:solidFill>
                <a:uFillTx/>
                <a:latin typeface="Calibri"/>
              </a:rPr>
              <a:t>CHF</a:t>
            </a:r>
          </a:p>
        </p:txBody>
      </p:sp>
      <p:sp>
        <p:nvSpPr>
          <p:cNvPr id="4" name="Text Placeholder 3">
            <a:extLst>
              <a:ext uri="{FF2B5EF4-FFF2-40B4-BE49-F238E27FC236}">
                <a16:creationId xmlns:a16="http://schemas.microsoft.com/office/drawing/2014/main" id="{94D6B206-CED9-42B0-DDC8-9081E9AA1456}"/>
              </a:ext>
            </a:extLst>
          </p:cNvPr>
          <p:cNvSpPr txBox="1"/>
          <p:nvPr/>
        </p:nvSpPr>
        <p:spPr>
          <a:xfrm>
            <a:off x="2682090" y="6276148"/>
            <a:ext cx="9191448" cy="411480"/>
          </a:xfrm>
          <a:prstGeom prst="rect">
            <a:avLst/>
          </a:prstGeom>
          <a:noFill/>
          <a:ln cap="flat">
            <a:noFill/>
          </a:ln>
        </p:spPr>
        <p:txBody>
          <a:bodyPr vert="horz" wrap="square" lIns="45720" tIns="27432" rIns="45720" bIns="2743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600" b="0" i="1" u="none" strike="noStrike" kern="0" cap="none" spc="0" baseline="0">
                <a:solidFill>
                  <a:srgbClr val="000000"/>
                </a:solidFill>
                <a:uFillTx/>
                <a:latin typeface="Arial" pitchFamily="34"/>
                <a:ea typeface="ＭＳ Ｐゴシック"/>
                <a:cs typeface="Arial" pitchFamily="34"/>
              </a:rPr>
              <a:t>Puttagunta H, Holt SG. Perit Dial Inter. 2015; 35: 645-9..</a:t>
            </a:r>
            <a:endParaRPr lang="hr-HR" sz="1600" b="0" i="0" u="none" strike="noStrike" kern="0" cap="none" spc="0" baseline="0">
              <a:solidFill>
                <a:srgbClr val="000000"/>
              </a:solidFill>
              <a:uFillTx/>
              <a:latin typeface="Arial" pitchFamily="34"/>
              <a:cs typeface="Arial" pitchFamily="34"/>
            </a:endParaRPr>
          </a:p>
        </p:txBody>
      </p:sp>
      <p:pic>
        <p:nvPicPr>
          <p:cNvPr id="5" name="Picture 2" descr="The Link Between Heart and Kidney Health – Cleveland Clinic">
            <a:extLst>
              <a:ext uri="{FF2B5EF4-FFF2-40B4-BE49-F238E27FC236}">
                <a16:creationId xmlns:a16="http://schemas.microsoft.com/office/drawing/2014/main" id="{EF61B1F1-9028-5866-53FF-2CB5478A8FF9}"/>
              </a:ext>
            </a:extLst>
          </p:cNvPr>
          <p:cNvPicPr>
            <a:picLocks noChangeAspect="1"/>
          </p:cNvPicPr>
          <p:nvPr/>
        </p:nvPicPr>
        <p:blipFill>
          <a:blip r:embed="rId3"/>
          <a:srcRect/>
          <a:stretch>
            <a:fillRect/>
          </a:stretch>
        </p:blipFill>
        <p:spPr>
          <a:xfrm>
            <a:off x="3817354" y="3238119"/>
            <a:ext cx="4557278" cy="3000795"/>
          </a:xfrm>
          <a:prstGeom prst="rect">
            <a:avLst/>
          </a:prstGeom>
          <a:noFill/>
          <a:ln cap="flat">
            <a:noFill/>
          </a:ln>
        </p:spPr>
      </p:pic>
      <p:sp>
        <p:nvSpPr>
          <p:cNvPr id="6" name="Rectangle 2">
            <a:extLst>
              <a:ext uri="{FF2B5EF4-FFF2-40B4-BE49-F238E27FC236}">
                <a16:creationId xmlns:a16="http://schemas.microsoft.com/office/drawing/2014/main" id="{C01EE1FA-3AF3-17CF-F970-BB747331C16C}"/>
              </a:ext>
            </a:extLst>
          </p:cNvPr>
          <p:cNvSpPr txBox="1"/>
          <p:nvPr/>
        </p:nvSpPr>
        <p:spPr>
          <a:xfrm>
            <a:off x="4" y="137573"/>
            <a:ext cx="12191996" cy="1371600"/>
          </a:xfrm>
          <a:prstGeom prst="rect">
            <a:avLst/>
          </a:prstGeom>
          <a:noFill/>
          <a:ln cap="flat">
            <a:noFill/>
          </a:ln>
        </p:spPr>
        <p:txBody>
          <a:bodyPr vert="horz" wrap="square" lIns="90489" tIns="44448" rIns="90489" bIns="44448"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hr-HR" sz="4000" b="1" i="0" u="none" strike="noStrike" kern="1200" cap="none" spc="0" baseline="0" dirty="0">
                <a:solidFill>
                  <a:srgbClr val="000000"/>
                </a:solidFill>
                <a:uFillTx/>
                <a:latin typeface="Arial" pitchFamily="34"/>
              </a:rPr>
              <a:t>	PD </a:t>
            </a:r>
            <a:r>
              <a:rPr lang="hr-HR" sz="4000" b="1" i="0" u="none" strike="noStrike" kern="0" cap="none" spc="0" baseline="0" dirty="0" err="1">
                <a:solidFill>
                  <a:srgbClr val="000000"/>
                </a:solidFill>
                <a:uFillTx/>
                <a:latin typeface="Arial" pitchFamily="34"/>
              </a:rPr>
              <a:t>in</a:t>
            </a:r>
            <a:r>
              <a:rPr lang="hr-HR" sz="4000" b="1" i="0" u="none" strike="noStrike" kern="0" cap="none" spc="0" baseline="0" dirty="0">
                <a:solidFill>
                  <a:srgbClr val="000000"/>
                </a:solidFill>
                <a:uFillTx/>
                <a:latin typeface="Arial" pitchFamily="34"/>
              </a:rPr>
              <a:t> </a:t>
            </a:r>
            <a:r>
              <a:rPr lang="hr-HR" sz="4000" b="1" i="0" u="none" strike="noStrike" kern="0" cap="none" spc="0" baseline="0" dirty="0" err="1">
                <a:solidFill>
                  <a:srgbClr val="000000"/>
                </a:solidFill>
                <a:uFillTx/>
                <a:latin typeface="Arial" pitchFamily="34"/>
              </a:rPr>
              <a:t>advanced</a:t>
            </a:r>
            <a:r>
              <a:rPr lang="hr-HR" sz="4000" b="1" i="0" u="none" strike="noStrike" kern="0" cap="none" spc="0" baseline="0" dirty="0">
                <a:solidFill>
                  <a:srgbClr val="000000"/>
                </a:solidFill>
                <a:uFillTx/>
                <a:latin typeface="Arial" pitchFamily="34"/>
              </a:rPr>
              <a:t> CHF</a:t>
            </a:r>
            <a:r>
              <a:rPr lang="hr-HR" sz="4000" b="1" i="0" u="none" strike="noStrike" kern="1200" cap="none" spc="0" baseline="0" dirty="0">
                <a:solidFill>
                  <a:srgbClr val="000000"/>
                </a:solidFill>
                <a:uFillTx/>
                <a:latin typeface="Arial" pitchFamily="34"/>
              </a:rPr>
              <a:t> (4)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845EBED-C6FB-DF63-5E60-C5F244EC6DFB}"/>
              </a:ext>
            </a:extLst>
          </p:cNvPr>
          <p:cNvSpPr/>
          <p:nvPr/>
        </p:nvSpPr>
        <p:spPr>
          <a:xfrm>
            <a:off x="1103241" y="0"/>
            <a:ext cx="4651516" cy="111318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FFFFFF"/>
              </a:solidFill>
              <a:uFillTx/>
              <a:latin typeface="Calibri"/>
            </a:endParaRPr>
          </a:p>
        </p:txBody>
      </p:sp>
      <p:pic>
        <p:nvPicPr>
          <p:cNvPr id="3" name="Picture 2" descr="Slikovni rezultat za road ahead">
            <a:extLst>
              <a:ext uri="{FF2B5EF4-FFF2-40B4-BE49-F238E27FC236}">
                <a16:creationId xmlns:a16="http://schemas.microsoft.com/office/drawing/2014/main" id="{06A186BA-4118-8054-FA6B-E816E5DDA686}"/>
              </a:ext>
            </a:extLst>
          </p:cNvPr>
          <p:cNvPicPr>
            <a:picLocks noChangeAspect="1"/>
          </p:cNvPicPr>
          <p:nvPr/>
        </p:nvPicPr>
        <p:blipFill>
          <a:blip r:embed="rId3"/>
          <a:srcRect/>
          <a:stretch>
            <a:fillRect/>
          </a:stretch>
        </p:blipFill>
        <p:spPr>
          <a:xfrm>
            <a:off x="2286000" y="685800"/>
            <a:ext cx="7619996" cy="5486400"/>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silhouette&#10;&#10;Description automatically generated">
            <a:extLst>
              <a:ext uri="{FF2B5EF4-FFF2-40B4-BE49-F238E27FC236}">
                <a16:creationId xmlns:a16="http://schemas.microsoft.com/office/drawing/2014/main" id="{36396C71-FEB9-4551-A126-C57049FC663E}"/>
              </a:ext>
            </a:extLst>
          </p:cNvPr>
          <p:cNvPicPr>
            <a:picLocks noChangeAspect="1"/>
          </p:cNvPicPr>
          <p:nvPr/>
        </p:nvPicPr>
        <p:blipFill rotWithShape="1">
          <a:blip r:embed="rId2">
            <a:alphaModFix amt="40000"/>
          </a:blip>
          <a:srcRect b="17280"/>
          <a:stretch/>
        </p:blipFill>
        <p:spPr>
          <a:xfrm>
            <a:off x="0" y="10"/>
            <a:ext cx="12191980" cy="6857990"/>
          </a:xfrm>
          <a:prstGeom prst="rect">
            <a:avLst/>
          </a:prstGeom>
        </p:spPr>
      </p:pic>
      <p:sp>
        <p:nvSpPr>
          <p:cNvPr id="2" name="Title 1">
            <a:extLst>
              <a:ext uri="{FF2B5EF4-FFF2-40B4-BE49-F238E27FC236}">
                <a16:creationId xmlns:a16="http://schemas.microsoft.com/office/drawing/2014/main" id="{C996DAA6-2C6B-435F-A960-4CB5BAB2DD07}"/>
              </a:ext>
            </a:extLst>
          </p:cNvPr>
          <p:cNvSpPr>
            <a:spLocks noGrp="1"/>
          </p:cNvSpPr>
          <p:nvPr>
            <p:ph type="title"/>
          </p:nvPr>
        </p:nvSpPr>
        <p:spPr>
          <a:xfrm>
            <a:off x="922789" y="702157"/>
            <a:ext cx="10451227" cy="3408450"/>
          </a:xfrm>
        </p:spPr>
        <p:txBody>
          <a:bodyPr>
            <a:normAutofit/>
          </a:bodyPr>
          <a:lstStyle/>
          <a:p>
            <a:pPr algn="ctr"/>
            <a:r>
              <a:rPr lang="hr-HR" dirty="0">
                <a:solidFill>
                  <a:schemeClr val="tx1"/>
                </a:solidFill>
              </a:rPr>
              <a:t>          </a:t>
            </a:r>
            <a:br>
              <a:rPr lang="hr-HR" dirty="0">
                <a:solidFill>
                  <a:schemeClr val="tx1"/>
                </a:solidFill>
              </a:rPr>
            </a:br>
            <a:br>
              <a:rPr lang="hr-HR" dirty="0">
                <a:solidFill>
                  <a:schemeClr val="tx1"/>
                </a:solidFill>
              </a:rPr>
            </a:br>
            <a:r>
              <a:rPr lang="hr-HR" dirty="0">
                <a:solidFill>
                  <a:schemeClr val="tx1"/>
                </a:solidFill>
              </a:rPr>
              <a:t>Clinical hospital Centre Rijeka – experience </a:t>
            </a:r>
            <a:br>
              <a:rPr lang="hr-HR" dirty="0">
                <a:solidFill>
                  <a:schemeClr val="tx1"/>
                </a:solidFill>
              </a:rPr>
            </a:br>
            <a:r>
              <a:rPr lang="hr-HR" i="1" dirty="0">
                <a:solidFill>
                  <a:schemeClr val="tx1"/>
                </a:solidFill>
              </a:rPr>
              <a:t>"The Three Musketeers"</a:t>
            </a:r>
          </a:p>
        </p:txBody>
      </p:sp>
    </p:spTree>
    <p:extLst>
      <p:ext uri="{BB962C8B-B14F-4D97-AF65-F5344CB8AC3E}">
        <p14:creationId xmlns:p14="http://schemas.microsoft.com/office/powerpoint/2010/main" val="271228279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72A9F-127E-47FD-8073-75BC066D166F}"/>
              </a:ext>
            </a:extLst>
          </p:cNvPr>
          <p:cNvSpPr>
            <a:spLocks noGrp="1"/>
          </p:cNvSpPr>
          <p:nvPr>
            <p:ph type="title"/>
          </p:nvPr>
        </p:nvSpPr>
        <p:spPr>
          <a:xfrm>
            <a:off x="201184" y="1073231"/>
            <a:ext cx="3599136" cy="4711539"/>
          </a:xfrm>
        </p:spPr>
        <p:txBody>
          <a:bodyPr anchor="ctr">
            <a:normAutofit/>
          </a:bodyPr>
          <a:lstStyle/>
          <a:p>
            <a:r>
              <a:rPr lang="hr-HR" sz="2600" dirty="0">
                <a:solidFill>
                  <a:schemeClr val="bg1">
                    <a:lumMod val="85000"/>
                    <a:lumOff val="15000"/>
                  </a:schemeClr>
                </a:solidFill>
              </a:rPr>
              <a:t>Multidisciplinary team</a:t>
            </a:r>
          </a:p>
        </p:txBody>
      </p:sp>
      <p:sp>
        <p:nvSpPr>
          <p:cNvPr id="19" name="Rectangle 10">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20" name="Rectangle 12">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21" name="Rectangle 14">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17" name="Rectangle 16">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3" name="Content Placeholder 2">
            <a:extLst>
              <a:ext uri="{FF2B5EF4-FFF2-40B4-BE49-F238E27FC236}">
                <a16:creationId xmlns:a16="http://schemas.microsoft.com/office/drawing/2014/main" id="{21DA2473-8A88-4A3C-BA5F-A3859409A3AD}"/>
              </a:ext>
            </a:extLst>
          </p:cNvPr>
          <p:cNvSpPr>
            <a:spLocks noGrp="1"/>
          </p:cNvSpPr>
          <p:nvPr>
            <p:ph idx="1"/>
          </p:nvPr>
        </p:nvSpPr>
        <p:spPr>
          <a:xfrm>
            <a:off x="4702629" y="1073231"/>
            <a:ext cx="6541841" cy="4711539"/>
          </a:xfrm>
        </p:spPr>
        <p:txBody>
          <a:bodyPr>
            <a:normAutofit/>
          </a:bodyPr>
          <a:lstStyle/>
          <a:p>
            <a:r>
              <a:rPr lang="hr-HR">
                <a:solidFill>
                  <a:srgbClr val="FFFFFF"/>
                </a:solidFill>
              </a:rPr>
              <a:t>Cardiologist – indication, follow - up</a:t>
            </a:r>
          </a:p>
          <a:p>
            <a:r>
              <a:rPr lang="hr-HR">
                <a:solidFill>
                  <a:srgbClr val="FFFFFF"/>
                </a:solidFill>
              </a:rPr>
              <a:t>Nephrologist – education, ultrafiltration prescription, follow - up</a:t>
            </a:r>
          </a:p>
          <a:p>
            <a:r>
              <a:rPr lang="hr-HR">
                <a:solidFill>
                  <a:srgbClr val="FFFFFF"/>
                </a:solidFill>
              </a:rPr>
              <a:t>Urologist – peritoneal catether placement</a:t>
            </a:r>
          </a:p>
          <a:p>
            <a:r>
              <a:rPr lang="hr-HR">
                <a:solidFill>
                  <a:srgbClr val="FFFFFF"/>
                </a:solidFill>
              </a:rPr>
              <a:t>Anesthesiologist – ultrasound-guided transversus abdominis plane (TAP) block anesthesia</a:t>
            </a:r>
          </a:p>
          <a:p>
            <a:r>
              <a:rPr lang="hr-HR">
                <a:solidFill>
                  <a:srgbClr val="FFFFFF"/>
                </a:solidFill>
              </a:rPr>
              <a:t>PD nurse – education, follow - up</a:t>
            </a:r>
          </a:p>
        </p:txBody>
      </p:sp>
      <p:pic>
        <p:nvPicPr>
          <p:cNvPr id="4" name="Picture 3" descr="K:\# ŠKOLA FAKS POSO\#FAKS\NEFROLOGIJA\1. BCM PD\3. Poster ISPD\špoirano.jpg">
            <a:extLst>
              <a:ext uri="{FF2B5EF4-FFF2-40B4-BE49-F238E27FC236}">
                <a16:creationId xmlns:a16="http://schemas.microsoft.com/office/drawing/2014/main" id="{8B7584F4-088B-4980-A7B8-8B308B0FD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5430" y="312275"/>
            <a:ext cx="935038"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98751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82323-F650-4E44-B25A-9DB1F3115DDA}"/>
              </a:ext>
            </a:extLst>
          </p:cNvPr>
          <p:cNvSpPr>
            <a:spLocks noGrp="1"/>
          </p:cNvSpPr>
          <p:nvPr>
            <p:ph type="title"/>
          </p:nvPr>
        </p:nvSpPr>
        <p:spPr>
          <a:xfrm>
            <a:off x="581192" y="702156"/>
            <a:ext cx="11029616" cy="1188720"/>
          </a:xfrm>
        </p:spPr>
        <p:txBody>
          <a:bodyPr>
            <a:normAutofit/>
          </a:bodyPr>
          <a:lstStyle/>
          <a:p>
            <a:r>
              <a:rPr lang="hr-HR" dirty="0"/>
              <a:t>♂ i.O. 71 yrs old, </a:t>
            </a:r>
            <a:r>
              <a:rPr lang="hr-HR" dirty="0">
                <a:solidFill>
                  <a:srgbClr val="FF0000"/>
                </a:solidFill>
                <a:effectLst>
                  <a:outerShdw blurRad="38100" dist="38100" dir="2700000" algn="tl">
                    <a:srgbClr val="000000">
                      <a:alpha val="43137"/>
                    </a:srgbClr>
                  </a:outerShdw>
                </a:effectLst>
              </a:rPr>
              <a:t>NYHA class IV</a:t>
            </a:r>
          </a:p>
        </p:txBody>
      </p:sp>
      <p:pic>
        <p:nvPicPr>
          <p:cNvPr id="4" name="Picture 2" descr="K:\# ŠKOLA FAKS POSO\#FAKS\NEFROLOGIJA\1. BCM PD\3. Poster ISPD\medri_logooo.jpg">
            <a:extLst>
              <a:ext uri="{FF2B5EF4-FFF2-40B4-BE49-F238E27FC236}">
                <a16:creationId xmlns:a16="http://schemas.microsoft.com/office/drawing/2014/main" id="{6718E662-B72E-45BC-889D-B1DD0DE5E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482" y="6327775"/>
            <a:ext cx="1011237"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Content Placeholder 2">
            <a:extLst>
              <a:ext uri="{FF2B5EF4-FFF2-40B4-BE49-F238E27FC236}">
                <a16:creationId xmlns:a16="http://schemas.microsoft.com/office/drawing/2014/main" id="{D05BB20E-F355-426A-BBAA-31E95088CA96}"/>
              </a:ext>
            </a:extLst>
          </p:cNvPr>
          <p:cNvGraphicFramePr>
            <a:graphicFrameLocks noGrp="1"/>
          </p:cNvGraphicFramePr>
          <p:nvPr>
            <p:ph idx="1"/>
            <p:extLst>
              <p:ext uri="{D42A27DB-BD31-4B8C-83A1-F6EECF244321}">
                <p14:modId xmlns:p14="http://schemas.microsoft.com/office/powerpoint/2010/main" val="183891623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8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6">
            <a:extLst>
              <a:ext uri="{FF2B5EF4-FFF2-40B4-BE49-F238E27FC236}">
                <a16:creationId xmlns:a16="http://schemas.microsoft.com/office/drawing/2014/main" id="{D68681E6-ACF6-1D6B-EF6C-C7A95407E012}"/>
              </a:ext>
            </a:extLst>
          </p:cNvPr>
          <p:cNvSpPr txBox="1"/>
          <p:nvPr/>
        </p:nvSpPr>
        <p:spPr>
          <a:xfrm rot="16200004">
            <a:off x="849259" y="3728366"/>
            <a:ext cx="2166935" cy="30479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400" b="0" i="0" u="none" strike="noStrike" kern="1200" cap="none" spc="0" baseline="0">
                <a:solidFill>
                  <a:srgbClr val="FF0000"/>
                </a:solidFill>
                <a:uFillTx/>
                <a:latin typeface="Arial" pitchFamily="34"/>
                <a:cs typeface="Arial" pitchFamily="34"/>
              </a:rPr>
              <a:t>Klinički status</a:t>
            </a:r>
            <a:endParaRPr lang="en-US" sz="1400" b="0" i="0" u="none" strike="noStrike" kern="1200" cap="none" spc="0" baseline="0">
              <a:solidFill>
                <a:srgbClr val="FF0000"/>
              </a:solidFill>
              <a:uFillTx/>
              <a:latin typeface="Arial" pitchFamily="34"/>
              <a:cs typeface="Arial" pitchFamily="34"/>
            </a:endParaRPr>
          </a:p>
        </p:txBody>
      </p:sp>
      <p:sp>
        <p:nvSpPr>
          <p:cNvPr id="3" name="TextBox 45">
            <a:extLst>
              <a:ext uri="{FF2B5EF4-FFF2-40B4-BE49-F238E27FC236}">
                <a16:creationId xmlns:a16="http://schemas.microsoft.com/office/drawing/2014/main" id="{555DC8B3-5565-0784-54E5-D0FD2D2F8DF8}"/>
              </a:ext>
            </a:extLst>
          </p:cNvPr>
          <p:cNvSpPr txBox="1"/>
          <p:nvPr/>
        </p:nvSpPr>
        <p:spPr>
          <a:xfrm>
            <a:off x="5583957" y="5472254"/>
            <a:ext cx="2101848" cy="3047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400" b="0" i="0" u="none" strike="noStrike" kern="1200" cap="none" spc="0" baseline="0">
                <a:solidFill>
                  <a:srgbClr val="000000"/>
                </a:solidFill>
                <a:uFillTx/>
                <a:latin typeface="Arial" pitchFamily="34"/>
                <a:cs typeface="Arial" pitchFamily="34"/>
              </a:rPr>
              <a:t>Progresija bolesti</a:t>
            </a:r>
            <a:endParaRPr lang="en-US" sz="1400" b="0" i="0" u="none" strike="noStrike" kern="1200" cap="none" spc="0" baseline="0">
              <a:solidFill>
                <a:srgbClr val="000000"/>
              </a:solidFill>
              <a:uFillTx/>
              <a:latin typeface="Arial" pitchFamily="34"/>
              <a:cs typeface="Arial" pitchFamily="34"/>
            </a:endParaRPr>
          </a:p>
        </p:txBody>
      </p:sp>
      <p:cxnSp>
        <p:nvCxnSpPr>
          <p:cNvPr id="4" name="Straight Arrow Connector 37">
            <a:extLst>
              <a:ext uri="{FF2B5EF4-FFF2-40B4-BE49-F238E27FC236}">
                <a16:creationId xmlns:a16="http://schemas.microsoft.com/office/drawing/2014/main" id="{3F205172-24FA-E13E-F39B-BBF2F710D27E}"/>
              </a:ext>
            </a:extLst>
          </p:cNvPr>
          <p:cNvCxnSpPr/>
          <p:nvPr/>
        </p:nvCxnSpPr>
        <p:spPr>
          <a:xfrm flipV="1">
            <a:off x="2567607" y="2724271"/>
            <a:ext cx="1591" cy="920756"/>
          </a:xfrm>
          <a:prstGeom prst="straightConnector1">
            <a:avLst/>
          </a:prstGeom>
          <a:noFill/>
          <a:ln w="38103" cap="flat">
            <a:solidFill>
              <a:srgbClr val="FF0000"/>
            </a:solidFill>
            <a:prstDash val="solid"/>
            <a:round/>
            <a:tailEnd type="arrow"/>
          </a:ln>
        </p:spPr>
      </p:cxnSp>
      <p:cxnSp>
        <p:nvCxnSpPr>
          <p:cNvPr id="5" name="Straight Arrow Connector 41">
            <a:extLst>
              <a:ext uri="{FF2B5EF4-FFF2-40B4-BE49-F238E27FC236}">
                <a16:creationId xmlns:a16="http://schemas.microsoft.com/office/drawing/2014/main" id="{A3DA948D-159A-A3A5-4560-1BA80D83575D}"/>
              </a:ext>
            </a:extLst>
          </p:cNvPr>
          <p:cNvCxnSpPr/>
          <p:nvPr/>
        </p:nvCxnSpPr>
        <p:spPr>
          <a:xfrm>
            <a:off x="7519120" y="5646593"/>
            <a:ext cx="788990" cy="1582"/>
          </a:xfrm>
          <a:prstGeom prst="straightConnector1">
            <a:avLst/>
          </a:prstGeom>
          <a:noFill/>
          <a:ln w="38103" cap="flat">
            <a:solidFill>
              <a:srgbClr val="000000"/>
            </a:solidFill>
            <a:prstDash val="solid"/>
            <a:round/>
            <a:tailEnd type="arrow"/>
          </a:ln>
        </p:spPr>
      </p:cxnSp>
      <p:sp>
        <p:nvSpPr>
          <p:cNvPr id="6" name="TextBox 66">
            <a:extLst>
              <a:ext uri="{FF2B5EF4-FFF2-40B4-BE49-F238E27FC236}">
                <a16:creationId xmlns:a16="http://schemas.microsoft.com/office/drawing/2014/main" id="{04C9419E-B4F6-E688-804A-F86BF4154952}"/>
              </a:ext>
            </a:extLst>
          </p:cNvPr>
          <p:cNvSpPr txBox="1"/>
          <p:nvPr/>
        </p:nvSpPr>
        <p:spPr>
          <a:xfrm>
            <a:off x="1929539" y="2269074"/>
            <a:ext cx="1314450"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200" b="0" i="0" u="none" strike="noStrike" kern="1200" cap="none" spc="0" baseline="0">
                <a:solidFill>
                  <a:srgbClr val="FF0000"/>
                </a:solidFill>
                <a:uFillTx/>
                <a:latin typeface="Arial" pitchFamily="34"/>
                <a:cs typeface="Arial" pitchFamily="34"/>
              </a:rPr>
              <a:t>Kompenzirano stanje</a:t>
            </a:r>
            <a:endParaRPr lang="en-US" sz="1200" b="0" i="0" u="none" strike="noStrike" kern="1200" cap="none" spc="0" baseline="0">
              <a:solidFill>
                <a:srgbClr val="FF0000"/>
              </a:solidFill>
              <a:uFillTx/>
              <a:latin typeface="Arial" pitchFamily="34"/>
              <a:cs typeface="Arial" pitchFamily="34"/>
            </a:endParaRPr>
          </a:p>
        </p:txBody>
      </p:sp>
      <p:sp>
        <p:nvSpPr>
          <p:cNvPr id="7" name="TextBox 67">
            <a:extLst>
              <a:ext uri="{FF2B5EF4-FFF2-40B4-BE49-F238E27FC236}">
                <a16:creationId xmlns:a16="http://schemas.microsoft.com/office/drawing/2014/main" id="{B36A483D-D326-A94B-F075-64D8C3379203}"/>
              </a:ext>
            </a:extLst>
          </p:cNvPr>
          <p:cNvSpPr txBox="1"/>
          <p:nvPr/>
        </p:nvSpPr>
        <p:spPr>
          <a:xfrm>
            <a:off x="1824758" y="3718060"/>
            <a:ext cx="1571625"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200" b="0" i="0" u="none" strike="noStrike" kern="1200" cap="none" spc="0" baseline="0">
                <a:solidFill>
                  <a:srgbClr val="000000"/>
                </a:solidFill>
                <a:uFillTx/>
                <a:latin typeface="Arial" pitchFamily="34"/>
                <a:cs typeface="Arial" pitchFamily="34"/>
              </a:rPr>
              <a:t>Kronična bolest</a:t>
            </a:r>
            <a:endParaRPr lang="en-US" sz="1200" b="0" i="0" u="none" strike="noStrike" kern="1200" cap="none" spc="0" baseline="0">
              <a:solidFill>
                <a:srgbClr val="000000"/>
              </a:solidFill>
              <a:uFillTx/>
              <a:latin typeface="Arial" pitchFamily="34"/>
              <a:cs typeface="Arial" pitchFamily="34"/>
            </a:endParaRPr>
          </a:p>
        </p:txBody>
      </p:sp>
      <p:sp>
        <p:nvSpPr>
          <p:cNvPr id="8" name="TextBox 68">
            <a:extLst>
              <a:ext uri="{FF2B5EF4-FFF2-40B4-BE49-F238E27FC236}">
                <a16:creationId xmlns:a16="http://schemas.microsoft.com/office/drawing/2014/main" id="{B9696759-A9FA-9134-2368-AB07B7C7385D}"/>
              </a:ext>
            </a:extLst>
          </p:cNvPr>
          <p:cNvSpPr txBox="1"/>
          <p:nvPr/>
        </p:nvSpPr>
        <p:spPr>
          <a:xfrm>
            <a:off x="1929539" y="5105543"/>
            <a:ext cx="1314450"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200" b="0" i="0" u="none" strike="noStrike" kern="1200" cap="none" spc="0" baseline="0">
                <a:solidFill>
                  <a:srgbClr val="FF0000"/>
                </a:solidFill>
                <a:uFillTx/>
                <a:latin typeface="Arial" pitchFamily="34"/>
                <a:cs typeface="Arial" pitchFamily="34"/>
              </a:rPr>
              <a:t>Akutna dekompenzacija</a:t>
            </a:r>
            <a:endParaRPr lang="en-US" sz="1200" b="0" i="0" u="none" strike="noStrike" kern="1200" cap="none" spc="0" baseline="0">
              <a:solidFill>
                <a:srgbClr val="FF0000"/>
              </a:solidFill>
              <a:uFillTx/>
              <a:latin typeface="Arial" pitchFamily="34"/>
              <a:cs typeface="Arial" pitchFamily="34"/>
            </a:endParaRPr>
          </a:p>
        </p:txBody>
      </p:sp>
      <p:cxnSp>
        <p:nvCxnSpPr>
          <p:cNvPr id="9" name="Straight Arrow Connector 71">
            <a:extLst>
              <a:ext uri="{FF2B5EF4-FFF2-40B4-BE49-F238E27FC236}">
                <a16:creationId xmlns:a16="http://schemas.microsoft.com/office/drawing/2014/main" id="{B81B2C03-4DA6-96F7-29BE-3D2106390F25}"/>
              </a:ext>
            </a:extLst>
          </p:cNvPr>
          <p:cNvCxnSpPr/>
          <p:nvPr/>
        </p:nvCxnSpPr>
        <p:spPr>
          <a:xfrm flipH="1">
            <a:off x="2567607" y="4077071"/>
            <a:ext cx="1591" cy="985842"/>
          </a:xfrm>
          <a:prstGeom prst="straightConnector1">
            <a:avLst/>
          </a:prstGeom>
          <a:noFill/>
          <a:ln w="38103" cap="flat">
            <a:solidFill>
              <a:srgbClr val="FF0000"/>
            </a:solidFill>
            <a:prstDash val="solid"/>
            <a:round/>
            <a:tailEnd type="arrow"/>
          </a:ln>
        </p:spPr>
      </p:cxnSp>
      <p:sp>
        <p:nvSpPr>
          <p:cNvPr id="10" name="TextBox 84">
            <a:extLst>
              <a:ext uri="{FF2B5EF4-FFF2-40B4-BE49-F238E27FC236}">
                <a16:creationId xmlns:a16="http://schemas.microsoft.com/office/drawing/2014/main" id="{DE24309C-F0E9-ED6A-08A6-E941EAA6509E}"/>
              </a:ext>
            </a:extLst>
          </p:cNvPr>
          <p:cNvSpPr txBox="1"/>
          <p:nvPr/>
        </p:nvSpPr>
        <p:spPr>
          <a:xfrm>
            <a:off x="8909776" y="5504002"/>
            <a:ext cx="1249363" cy="307979"/>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400" b="0" i="0" u="none" strike="noStrike" kern="1200" cap="none" spc="0" baseline="0">
                <a:solidFill>
                  <a:srgbClr val="FF0000"/>
                </a:solidFill>
                <a:uFillTx/>
                <a:latin typeface="Arial" pitchFamily="34"/>
                <a:cs typeface="Arial" pitchFamily="34"/>
              </a:rPr>
              <a:t>Smrt</a:t>
            </a:r>
            <a:endParaRPr lang="en-US" sz="1400" b="0" i="0" u="none" strike="noStrike" kern="1200" cap="none" spc="0" baseline="0">
              <a:solidFill>
                <a:srgbClr val="FF0000"/>
              </a:solidFill>
              <a:uFillTx/>
              <a:latin typeface="Arial" pitchFamily="34"/>
              <a:cs typeface="Arial" pitchFamily="34"/>
            </a:endParaRPr>
          </a:p>
        </p:txBody>
      </p:sp>
      <p:cxnSp>
        <p:nvCxnSpPr>
          <p:cNvPr id="11" name="Straight Arrow Connector 86">
            <a:extLst>
              <a:ext uri="{FF2B5EF4-FFF2-40B4-BE49-F238E27FC236}">
                <a16:creationId xmlns:a16="http://schemas.microsoft.com/office/drawing/2014/main" id="{F768623C-879A-9B6B-B790-FD8B59060BDB}"/>
              </a:ext>
            </a:extLst>
          </p:cNvPr>
          <p:cNvCxnSpPr>
            <a:stCxn id="10" idx="3"/>
          </p:cNvCxnSpPr>
          <p:nvPr/>
        </p:nvCxnSpPr>
        <p:spPr>
          <a:xfrm flipV="1">
            <a:off x="10159139" y="5465908"/>
            <a:ext cx="9793" cy="192088"/>
          </a:xfrm>
          <a:prstGeom prst="straightConnector1">
            <a:avLst/>
          </a:prstGeom>
          <a:noFill/>
          <a:ln w="28575" cap="flat">
            <a:solidFill>
              <a:srgbClr val="FF0000"/>
            </a:solidFill>
            <a:prstDash val="solid"/>
            <a:round/>
            <a:tailEnd type="arrow"/>
          </a:ln>
        </p:spPr>
      </p:cxnSp>
      <p:cxnSp>
        <p:nvCxnSpPr>
          <p:cNvPr id="12" name="Straight Connector 33">
            <a:extLst>
              <a:ext uri="{FF2B5EF4-FFF2-40B4-BE49-F238E27FC236}">
                <a16:creationId xmlns:a16="http://schemas.microsoft.com/office/drawing/2014/main" id="{B18309F2-097D-133F-397C-4F1FB043660C}"/>
              </a:ext>
            </a:extLst>
          </p:cNvPr>
          <p:cNvCxnSpPr/>
          <p:nvPr/>
        </p:nvCxnSpPr>
        <p:spPr>
          <a:xfrm>
            <a:off x="3218587" y="5488128"/>
            <a:ext cx="6943725" cy="0"/>
          </a:xfrm>
          <a:prstGeom prst="straightConnector1">
            <a:avLst/>
          </a:prstGeom>
          <a:noFill/>
          <a:ln w="28575" cap="flat">
            <a:solidFill>
              <a:srgbClr val="000000"/>
            </a:solidFill>
            <a:prstDash val="solid"/>
            <a:round/>
          </a:ln>
        </p:spPr>
      </p:cxnSp>
      <p:sp>
        <p:nvSpPr>
          <p:cNvPr id="13" name="Line 45">
            <a:extLst>
              <a:ext uri="{FF2B5EF4-FFF2-40B4-BE49-F238E27FC236}">
                <a16:creationId xmlns:a16="http://schemas.microsoft.com/office/drawing/2014/main" id="{8F0AEC0C-CFF2-A1E0-7DA6-649DFD8A0A89}"/>
              </a:ext>
            </a:extLst>
          </p:cNvPr>
          <p:cNvSpPr/>
          <p:nvPr/>
        </p:nvSpPr>
        <p:spPr>
          <a:xfrm flipV="1">
            <a:off x="3207477" y="2382981"/>
            <a:ext cx="0" cy="311784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28575"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p:txBody>
      </p:sp>
      <p:cxnSp>
        <p:nvCxnSpPr>
          <p:cNvPr id="14" name="Straight Connector 44">
            <a:extLst>
              <a:ext uri="{FF2B5EF4-FFF2-40B4-BE49-F238E27FC236}">
                <a16:creationId xmlns:a16="http://schemas.microsoft.com/office/drawing/2014/main" id="{1BA63930-A944-4DFB-ED81-64873CA8A0EE}"/>
              </a:ext>
            </a:extLst>
          </p:cNvPr>
          <p:cNvCxnSpPr/>
          <p:nvPr/>
        </p:nvCxnSpPr>
        <p:spPr>
          <a:xfrm flipH="1">
            <a:off x="3199540" y="2352815"/>
            <a:ext cx="6962772" cy="0"/>
          </a:xfrm>
          <a:prstGeom prst="straightConnector1">
            <a:avLst/>
          </a:prstGeom>
          <a:noFill/>
          <a:ln w="57150" cap="flat">
            <a:solidFill>
              <a:srgbClr val="FFFFFF"/>
            </a:solidFill>
            <a:prstDash val="solid"/>
            <a:round/>
          </a:ln>
        </p:spPr>
      </p:cxnSp>
      <p:grpSp>
        <p:nvGrpSpPr>
          <p:cNvPr id="15" name="Group 72">
            <a:extLst>
              <a:ext uri="{FF2B5EF4-FFF2-40B4-BE49-F238E27FC236}">
                <a16:creationId xmlns:a16="http://schemas.microsoft.com/office/drawing/2014/main" id="{E948CC7A-3863-26C8-5C91-CD906BF3A7B4}"/>
              </a:ext>
            </a:extLst>
          </p:cNvPr>
          <p:cNvGrpSpPr/>
          <p:nvPr/>
        </p:nvGrpSpPr>
        <p:grpSpPr>
          <a:xfrm>
            <a:off x="3223351" y="2538557"/>
            <a:ext cx="6932615" cy="2959098"/>
            <a:chOff x="3223351" y="2538557"/>
            <a:chExt cx="6932615" cy="2959098"/>
          </a:xfrm>
        </p:grpSpPr>
        <p:sp>
          <p:nvSpPr>
            <p:cNvPr id="16" name="Freeform 81">
              <a:extLst>
                <a:ext uri="{FF2B5EF4-FFF2-40B4-BE49-F238E27FC236}">
                  <a16:creationId xmlns:a16="http://schemas.microsoft.com/office/drawing/2014/main" id="{2B5AE956-36DC-3DC2-121D-B60208D8ED65}"/>
                </a:ext>
              </a:extLst>
            </p:cNvPr>
            <p:cNvSpPr/>
            <p:nvPr/>
          </p:nvSpPr>
          <p:spPr>
            <a:xfrm>
              <a:off x="3223351" y="2538557"/>
              <a:ext cx="6932615" cy="2959098"/>
            </a:xfrm>
            <a:custGeom>
              <a:avLst/>
              <a:gdLst>
                <a:gd name="f0" fmla="val 10800000"/>
                <a:gd name="f1" fmla="val 5400000"/>
                <a:gd name="f2" fmla="val 180"/>
                <a:gd name="f3" fmla="val w"/>
                <a:gd name="f4" fmla="val h"/>
                <a:gd name="f5" fmla="val 0"/>
                <a:gd name="f6" fmla="val 7538114"/>
                <a:gd name="f7" fmla="val 3218597"/>
                <a:gd name="f8" fmla="val 213815"/>
                <a:gd name="f9" fmla="val 5686"/>
                <a:gd name="f10" fmla="val 427630"/>
                <a:gd name="f11" fmla="val 11373"/>
                <a:gd name="f12" fmla="val 655093"/>
                <a:gd name="f13" fmla="val 27295"/>
                <a:gd name="f14" fmla="val 882556"/>
                <a:gd name="f15" fmla="val 43217"/>
                <a:gd name="f16" fmla="val 1153236"/>
                <a:gd name="f17" fmla="val 77337"/>
                <a:gd name="f18" fmla="val 1364776"/>
                <a:gd name="f19" fmla="val 95534"/>
                <a:gd name="f20" fmla="val 1576316"/>
                <a:gd name="f21" fmla="val 113731"/>
                <a:gd name="f22" fmla="val 1728717"/>
                <a:gd name="f23" fmla="val 116005"/>
                <a:gd name="f24" fmla="val 1924335"/>
                <a:gd name="f25" fmla="val 136477"/>
                <a:gd name="f26" fmla="val 2119953"/>
                <a:gd name="f27" fmla="val 156949"/>
                <a:gd name="f28" fmla="val 2358789"/>
                <a:gd name="f29" fmla="val 200167"/>
                <a:gd name="f30" fmla="val 2538484"/>
                <a:gd name="f31" fmla="val 218364"/>
                <a:gd name="f32" fmla="val 2718180"/>
                <a:gd name="f33" fmla="val 236561"/>
                <a:gd name="f34" fmla="val 2895601"/>
                <a:gd name="f35" fmla="val 213814"/>
                <a:gd name="f36" fmla="val 3002508"/>
                <a:gd name="f37" fmla="val 245659"/>
                <a:gd name="f38" fmla="val 3109415"/>
                <a:gd name="f39" fmla="val 277504"/>
                <a:gd name="f40" fmla="val 3141260"/>
                <a:gd name="f41" fmla="val 341194"/>
                <a:gd name="f42" fmla="val 3179929"/>
                <a:gd name="f43" fmla="val 409433"/>
                <a:gd name="f44" fmla="val 3218598"/>
                <a:gd name="f45" fmla="val 477672"/>
                <a:gd name="f46" fmla="val 541361"/>
                <a:gd name="f47" fmla="val 3234520"/>
                <a:gd name="f48" fmla="val 655092"/>
                <a:gd name="f49" fmla="val 3250442"/>
                <a:gd name="f50" fmla="val 768823"/>
                <a:gd name="f51" fmla="val 3261815"/>
                <a:gd name="f52" fmla="val 887105"/>
                <a:gd name="f53" fmla="val 3275463"/>
                <a:gd name="f54" fmla="val 1091821"/>
                <a:gd name="f55" fmla="val 3289111"/>
                <a:gd name="f56" fmla="val 1296537"/>
                <a:gd name="f57" fmla="val 3298209"/>
                <a:gd name="f58" fmla="val 1635457"/>
                <a:gd name="f59" fmla="val 3316406"/>
                <a:gd name="f60" fmla="val 1883391"/>
                <a:gd name="f61" fmla="val 3334603"/>
                <a:gd name="f62" fmla="val 2131325"/>
                <a:gd name="f63" fmla="val 3361899"/>
                <a:gd name="f64" fmla="val 2611272"/>
                <a:gd name="f65" fmla="val 3384645"/>
                <a:gd name="f66" fmla="val 2579427"/>
                <a:gd name="f67" fmla="val 3407391"/>
                <a:gd name="f68" fmla="val 2547582"/>
                <a:gd name="f69" fmla="val 3434687"/>
                <a:gd name="f70" fmla="val 2013044"/>
                <a:gd name="f71" fmla="val 3452884"/>
                <a:gd name="f72" fmla="val 1692322"/>
                <a:gd name="f73" fmla="val 3471081"/>
                <a:gd name="f74" fmla="val 1371600"/>
                <a:gd name="f75" fmla="val 3457433"/>
                <a:gd name="f76" fmla="val 871181"/>
                <a:gd name="f77" fmla="val 3493827"/>
                <a:gd name="f78" fmla="val 3530221"/>
                <a:gd name="f79" fmla="val 439003"/>
                <a:gd name="f80" fmla="val 3623481"/>
                <a:gd name="f81" fmla="val 413982"/>
                <a:gd name="f82" fmla="val 3671248"/>
                <a:gd name="f83" fmla="val 395785"/>
                <a:gd name="f84" fmla="val 3719015"/>
                <a:gd name="f85" fmla="val 377588"/>
                <a:gd name="f86" fmla="val 3748585"/>
                <a:gd name="f87" fmla="val 448101"/>
                <a:gd name="f88" fmla="val 3780430"/>
                <a:gd name="f89" fmla="val 545910"/>
                <a:gd name="f90" fmla="val 3812275"/>
                <a:gd name="f91" fmla="val 643719"/>
                <a:gd name="f92" fmla="val 3830472"/>
                <a:gd name="f93" fmla="val 864358"/>
                <a:gd name="f94" fmla="val 3862317"/>
                <a:gd name="f95" fmla="val 982639"/>
                <a:gd name="f96" fmla="val 3894162"/>
                <a:gd name="f97" fmla="val 1100920"/>
                <a:gd name="f98" fmla="val 3887338"/>
                <a:gd name="f99" fmla="val 1194179"/>
                <a:gd name="f100" fmla="val 3971499"/>
                <a:gd name="f101" fmla="val 1255594"/>
                <a:gd name="f102" fmla="val 4055660"/>
                <a:gd name="f103" fmla="val 1317009"/>
                <a:gd name="f104" fmla="val 4230807"/>
                <a:gd name="f105" fmla="val 1326107"/>
                <a:gd name="f106" fmla="val 4367284"/>
                <a:gd name="f107" fmla="val 1351128"/>
                <a:gd name="f108" fmla="val 4503761"/>
                <a:gd name="f109" fmla="val 1376149"/>
                <a:gd name="f110" fmla="val 4703928"/>
                <a:gd name="f111" fmla="val 1355677"/>
                <a:gd name="f112" fmla="val 4790364"/>
                <a:gd name="f113" fmla="val 1405719"/>
                <a:gd name="f114" fmla="val 4876800"/>
                <a:gd name="f115" fmla="val 1455761"/>
                <a:gd name="f116" fmla="val 4858603"/>
                <a:gd name="f117" fmla="val 1423916"/>
                <a:gd name="f118" fmla="val 4885899"/>
                <a:gd name="f119" fmla="val 1651379"/>
                <a:gd name="f120" fmla="val 4913195"/>
                <a:gd name="f121" fmla="val 1878842"/>
                <a:gd name="f122" fmla="val 4931392"/>
                <a:gd name="f123" fmla="val 2790967"/>
                <a:gd name="f124" fmla="val 4954138"/>
                <a:gd name="f125" fmla="val 2770495"/>
                <a:gd name="f126" fmla="val 4976884"/>
                <a:gd name="f127" fmla="val 2750023"/>
                <a:gd name="f128" fmla="val 4983707"/>
                <a:gd name="f129" fmla="val 1728716"/>
                <a:gd name="f130" fmla="val 5022376"/>
                <a:gd name="f131" fmla="val 1528549"/>
                <a:gd name="f132" fmla="val 5061045"/>
                <a:gd name="f133" fmla="val 1328382"/>
                <a:gd name="f134" fmla="val 5147481"/>
                <a:gd name="f135" fmla="val 1346579"/>
                <a:gd name="f136" fmla="val 5186150"/>
                <a:gd name="f137" fmla="val 1569492"/>
                <a:gd name="f138" fmla="val 5224819"/>
                <a:gd name="f139" fmla="val 1792405"/>
                <a:gd name="f140" fmla="val 5229367"/>
                <a:gd name="f141" fmla="val 2872854"/>
                <a:gd name="f142" fmla="val 5254388"/>
                <a:gd name="f143" fmla="val 2866030"/>
                <a:gd name="f144" fmla="val 5279409"/>
                <a:gd name="f145" fmla="val 2859206"/>
                <a:gd name="f146" fmla="val 5299881"/>
                <a:gd name="f147" fmla="val 5336275"/>
                <a:gd name="f148" fmla="val 5372669"/>
                <a:gd name="f149" fmla="val 5443183"/>
                <a:gd name="f150" fmla="val 1433015"/>
                <a:gd name="f151" fmla="val 5472753"/>
                <a:gd name="f152" fmla="val 1665027"/>
                <a:gd name="f153" fmla="val 5502323"/>
                <a:gd name="f154" fmla="val 1897039"/>
                <a:gd name="f155" fmla="val 5490950"/>
                <a:gd name="f156" fmla="val 2781869"/>
                <a:gd name="f157" fmla="val 5513696"/>
                <a:gd name="f158" fmla="val 2920621"/>
                <a:gd name="f159" fmla="val 5536442"/>
                <a:gd name="f160" fmla="val 3059373"/>
                <a:gd name="f161" fmla="val 5591033"/>
                <a:gd name="f162" fmla="val 2597624"/>
                <a:gd name="f163" fmla="val 5609230"/>
                <a:gd name="f164" fmla="val 2497540"/>
                <a:gd name="f165" fmla="val 5627427"/>
                <a:gd name="f166" fmla="val 2397456"/>
                <a:gd name="f167" fmla="val 5613779"/>
                <a:gd name="f168" fmla="val 2449773"/>
                <a:gd name="f169" fmla="val 5622878"/>
                <a:gd name="f170" fmla="val 2320119"/>
                <a:gd name="f171" fmla="val 5631977"/>
                <a:gd name="f172" fmla="val 2190465"/>
                <a:gd name="f173" fmla="val 5631976"/>
                <a:gd name="f174" fmla="val 1826525"/>
                <a:gd name="f175" fmla="val 5663821"/>
                <a:gd name="f176" fmla="val 1719618"/>
                <a:gd name="f177" fmla="val 5695666"/>
                <a:gd name="f178" fmla="val 1612711"/>
                <a:gd name="f179" fmla="val 5757081"/>
                <a:gd name="f180" fmla="val 1665026"/>
                <a:gd name="f181" fmla="val 5813947"/>
                <a:gd name="f182" fmla="val 1678674"/>
                <a:gd name="f183" fmla="val 5870813"/>
                <a:gd name="f184" fmla="val 5911755"/>
                <a:gd name="f185" fmla="val 1751462"/>
                <a:gd name="f186" fmla="val 6005015"/>
                <a:gd name="f187" fmla="val 1801504"/>
                <a:gd name="f188" fmla="val 6098275"/>
                <a:gd name="f189" fmla="val 1851546"/>
                <a:gd name="f190" fmla="val 6282520"/>
                <a:gd name="f191" fmla="val 1935707"/>
                <a:gd name="f192" fmla="val 6373505"/>
                <a:gd name="f193" fmla="val 1978925"/>
                <a:gd name="f194" fmla="val 6464490"/>
                <a:gd name="f195" fmla="val 2022143"/>
                <a:gd name="f196" fmla="val 6503159"/>
                <a:gd name="f197" fmla="val 6550926"/>
                <a:gd name="f198" fmla="val 2060812"/>
                <a:gd name="f199" fmla="val 6598693"/>
                <a:gd name="f200" fmla="val 2242782"/>
                <a:gd name="f201" fmla="val 6630538"/>
                <a:gd name="f202" fmla="val 3043451"/>
                <a:gd name="f203" fmla="val 6660108"/>
                <a:gd name="f204" fmla="val 3070746"/>
                <a:gd name="f205" fmla="val 6689678"/>
                <a:gd name="f206" fmla="val 3098041"/>
                <a:gd name="f207" fmla="val 6694228"/>
                <a:gd name="f208" fmla="val 2381534"/>
                <a:gd name="f209" fmla="val 6728347"/>
                <a:gd name="f210" fmla="val 2224585"/>
                <a:gd name="f211" fmla="val 6762466"/>
                <a:gd name="f212" fmla="val 2067636"/>
                <a:gd name="f213" fmla="val 6832979"/>
                <a:gd name="f214" fmla="val 6864824"/>
                <a:gd name="f215" fmla="val 2129050"/>
                <a:gd name="f216" fmla="val 6896669"/>
                <a:gd name="f217" fmla="val 2235958"/>
                <a:gd name="f218" fmla="val 2704532"/>
                <a:gd name="f219" fmla="val 6919415"/>
                <a:gd name="f220" fmla="val 6942161"/>
                <a:gd name="f221" fmla="val 3027528"/>
                <a:gd name="f222" fmla="val 6971732"/>
                <a:gd name="f223" fmla="val 3100316"/>
                <a:gd name="f224" fmla="val 7001302"/>
                <a:gd name="f225" fmla="val 7030872"/>
                <a:gd name="f226" fmla="val 3095766"/>
                <a:gd name="f227" fmla="val 7071815"/>
                <a:gd name="f228" fmla="val 2938818"/>
                <a:gd name="f229" fmla="val 7096836"/>
                <a:gd name="f230" fmla="val 2852382"/>
                <a:gd name="f231" fmla="val 7121857"/>
                <a:gd name="f232" fmla="val 2765946"/>
                <a:gd name="f233" fmla="val 7128681"/>
                <a:gd name="f234" fmla="val 2659039"/>
                <a:gd name="f235" fmla="val 7151427"/>
                <a:gd name="f236" fmla="val 7174173"/>
                <a:gd name="f237" fmla="val 2499815"/>
                <a:gd name="f238" fmla="val 7208293"/>
                <a:gd name="f239" fmla="val 2370161"/>
                <a:gd name="f240" fmla="val 7233314"/>
                <a:gd name="f241" fmla="val 2374710"/>
                <a:gd name="f242" fmla="val 7258335"/>
                <a:gd name="f243" fmla="val 2379259"/>
                <a:gd name="f244" fmla="val 7283356"/>
                <a:gd name="f245" fmla="val 2520286"/>
                <a:gd name="f246" fmla="val 7301553"/>
                <a:gd name="f247" fmla="val 2606722"/>
                <a:gd name="f248" fmla="val 7319750"/>
                <a:gd name="f249" fmla="val 2693158"/>
                <a:gd name="f250" fmla="val 7322025"/>
                <a:gd name="f251" fmla="val 2809164"/>
                <a:gd name="f252" fmla="val 7342496"/>
                <a:gd name="f253" fmla="val 2893325"/>
                <a:gd name="f254" fmla="val 7362968"/>
                <a:gd name="f255" fmla="val 2977486"/>
                <a:gd name="f256" fmla="val 7394812"/>
                <a:gd name="f257" fmla="val 3059372"/>
                <a:gd name="f258" fmla="val 7424382"/>
                <a:gd name="f259" fmla="val 3111689"/>
                <a:gd name="f260" fmla="val 7453952"/>
                <a:gd name="f261" fmla="val 3164006"/>
                <a:gd name="f262" fmla="val 7501720"/>
                <a:gd name="f263" fmla="val 3195851"/>
                <a:gd name="f264" fmla="val 7519917"/>
                <a:gd name="f265" fmla="val 3207224"/>
                <a:gd name="f266" fmla="val 7535839"/>
                <a:gd name="f267" fmla="val 3199262"/>
                <a:gd name="f268" fmla="val 7533564"/>
                <a:gd name="f269" fmla="val 3179928"/>
                <a:gd name="f270" fmla="+- 0 0 -90"/>
                <a:gd name="f271" fmla="*/ f3 1 7538114"/>
                <a:gd name="f272" fmla="*/ f4 1 3218597"/>
                <a:gd name="f273" fmla="+- f7 0 f5"/>
                <a:gd name="f274" fmla="+- f6 0 f5"/>
                <a:gd name="f275" fmla="*/ f270 f0 1"/>
                <a:gd name="f276" fmla="*/ f274 1 7538114"/>
                <a:gd name="f277" fmla="*/ f273 1 3218597"/>
                <a:gd name="f278" fmla="*/ 0 f274 1"/>
                <a:gd name="f279" fmla="*/ 0 f273 1"/>
                <a:gd name="f280" fmla="*/ 7538114 f274 1"/>
                <a:gd name="f281" fmla="*/ 3218597 f273 1"/>
                <a:gd name="f282" fmla="*/ f275 1 f2"/>
                <a:gd name="f283" fmla="*/ f278 1 7538114"/>
                <a:gd name="f284" fmla="*/ f279 1 3218597"/>
                <a:gd name="f285" fmla="*/ f280 1 7538114"/>
                <a:gd name="f286" fmla="*/ f281 1 3218597"/>
                <a:gd name="f287" fmla="+- f282 0 f1"/>
                <a:gd name="f288" fmla="*/ f283 1 f276"/>
                <a:gd name="f289" fmla="*/ f284 1 f277"/>
                <a:gd name="f290" fmla="*/ f285 1 f276"/>
                <a:gd name="f291" fmla="*/ f286 1 f277"/>
                <a:gd name="f292" fmla="*/ f288 f271 1"/>
                <a:gd name="f293" fmla="*/ f290 f271 1"/>
                <a:gd name="f294" fmla="*/ f291 f272 1"/>
                <a:gd name="f295" fmla="*/ f289 f272 1"/>
              </a:gdLst>
              <a:ahLst/>
              <a:cxnLst>
                <a:cxn ang="3cd4">
                  <a:pos x="hc" y="t"/>
                </a:cxn>
                <a:cxn ang="0">
                  <a:pos x="r" y="vc"/>
                </a:cxn>
                <a:cxn ang="cd4">
                  <a:pos x="hc" y="b"/>
                </a:cxn>
                <a:cxn ang="cd2">
                  <a:pos x="l" y="vc"/>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 ang="f287">
                  <a:pos x="f292" y="f295"/>
                </a:cxn>
              </a:cxnLst>
              <a:rect l="f292" t="f295" r="f293" b="f294"/>
              <a:pathLst>
                <a:path w="7538114" h="3218597">
                  <a:moveTo>
                    <a:pt x="f5" y="f5"/>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4"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77" y="f48"/>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124" y="f125"/>
                  </a:cubicBezTo>
                  <a:cubicBezTo>
                    <a:pt x="f126" y="f127"/>
                    <a:pt x="f128" y="f129"/>
                    <a:pt x="f130" y="f131"/>
                  </a:cubicBezTo>
                  <a:cubicBezTo>
                    <a:pt x="f132" y="f133"/>
                    <a:pt x="f134" y="f135"/>
                    <a:pt x="f136" y="f137"/>
                  </a:cubicBezTo>
                  <a:cubicBezTo>
                    <a:pt x="f138" y="f139"/>
                    <a:pt x="f140" y="f141"/>
                    <a:pt x="f142" y="f143"/>
                  </a:cubicBezTo>
                  <a:cubicBezTo>
                    <a:pt x="f144" y="f145"/>
                    <a:pt x="f146" y="f129"/>
                    <a:pt x="f147" y="f131"/>
                  </a:cubicBezTo>
                  <a:cubicBezTo>
                    <a:pt x="f148" y="f133"/>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72"/>
                    <a:pt x="f184" y="f185"/>
                    <a:pt x="f186" y="f187"/>
                  </a:cubicBezTo>
                  <a:cubicBezTo>
                    <a:pt x="f188" y="f189"/>
                    <a:pt x="f190" y="f191"/>
                    <a:pt x="f192" y="f193"/>
                  </a:cubicBezTo>
                  <a:cubicBezTo>
                    <a:pt x="f194" y="f195"/>
                    <a:pt x="f196" y="f121"/>
                    <a:pt x="f197" y="f198"/>
                  </a:cubicBezTo>
                  <a:cubicBezTo>
                    <a:pt x="f199" y="f200"/>
                    <a:pt x="f201" y="f202"/>
                    <a:pt x="f203" y="f204"/>
                  </a:cubicBezTo>
                  <a:cubicBezTo>
                    <a:pt x="f205" y="f206"/>
                    <a:pt x="f207" y="f208"/>
                    <a:pt x="f209" y="f210"/>
                  </a:cubicBezTo>
                  <a:cubicBezTo>
                    <a:pt x="f211" y="f212"/>
                    <a:pt x="f213" y="f195"/>
                    <a:pt x="f214" y="f215"/>
                  </a:cubicBezTo>
                  <a:cubicBezTo>
                    <a:pt x="f216" y="f217"/>
                    <a:pt x="f216" y="f218"/>
                    <a:pt x="f219" y="f143"/>
                  </a:cubicBezTo>
                  <a:cubicBezTo>
                    <a:pt x="f220" y="f221"/>
                    <a:pt x="f222" y="f223"/>
                    <a:pt x="f224" y="f206"/>
                  </a:cubicBezTo>
                  <a:cubicBezTo>
                    <a:pt x="f225" y="f226"/>
                    <a:pt x="f227" y="f228"/>
                    <a:pt x="f229" y="f230"/>
                  </a:cubicBezTo>
                  <a:cubicBezTo>
                    <a:pt x="f231" y="f232"/>
                    <a:pt x="f233" y="f234"/>
                    <a:pt x="f235" y="f66"/>
                  </a:cubicBezTo>
                  <a:cubicBezTo>
                    <a:pt x="f236" y="f237"/>
                    <a:pt x="f238" y="f239"/>
                    <a:pt x="f240" y="f241"/>
                  </a:cubicBezTo>
                  <a:cubicBezTo>
                    <a:pt x="f242" y="f243"/>
                    <a:pt x="f244" y="f245"/>
                    <a:pt x="f246" y="f247"/>
                  </a:cubicBezTo>
                  <a:cubicBezTo>
                    <a:pt x="f248" y="f249"/>
                    <a:pt x="f250" y="f251"/>
                    <a:pt x="f252" y="f253"/>
                  </a:cubicBezTo>
                  <a:cubicBezTo>
                    <a:pt x="f254" y="f255"/>
                    <a:pt x="f256" y="f257"/>
                    <a:pt x="f258" y="f259"/>
                  </a:cubicBezTo>
                  <a:cubicBezTo>
                    <a:pt x="f260" y="f261"/>
                    <a:pt x="f262" y="f263"/>
                    <a:pt x="f264" y="f265"/>
                  </a:cubicBezTo>
                  <a:cubicBezTo>
                    <a:pt x="f6" y="f7"/>
                    <a:pt x="f266" y="f267"/>
                    <a:pt x="f268" y="f269"/>
                  </a:cubicBezTo>
                </a:path>
              </a:pathLst>
            </a:custGeom>
            <a:noFill/>
            <a:ln w="28575" cap="flat">
              <a:solidFill>
                <a:srgbClr val="FF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p:txBody>
        </p:sp>
        <p:sp>
          <p:nvSpPr>
            <p:cNvPr id="17" name="Rectangle 61">
              <a:extLst>
                <a:ext uri="{FF2B5EF4-FFF2-40B4-BE49-F238E27FC236}">
                  <a16:creationId xmlns:a16="http://schemas.microsoft.com/office/drawing/2014/main" id="{51B37B71-B721-9270-01A9-B86E81017BC7}"/>
                </a:ext>
              </a:extLst>
            </p:cNvPr>
            <p:cNvSpPr/>
            <p:nvPr/>
          </p:nvSpPr>
          <p:spPr>
            <a:xfrm>
              <a:off x="7747720" y="3589477"/>
              <a:ext cx="571500" cy="1712908"/>
            </a:xfrm>
            <a:prstGeom prst="rect">
              <a:avLst/>
            </a:prstGeom>
            <a:solidFill>
              <a:srgbClr val="FFFFFF"/>
            </a:solidFill>
            <a:ln cap="flat">
              <a:noFill/>
              <a:prstDash val="solid"/>
            </a:ln>
          </p:spPr>
          <p:txBody>
            <a:bodyPr vert="eaVert"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Calibri"/>
              </a:endParaRPr>
            </a:p>
          </p:txBody>
        </p:sp>
        <p:sp>
          <p:nvSpPr>
            <p:cNvPr id="18" name="Rectangle 70">
              <a:extLst>
                <a:ext uri="{FF2B5EF4-FFF2-40B4-BE49-F238E27FC236}">
                  <a16:creationId xmlns:a16="http://schemas.microsoft.com/office/drawing/2014/main" id="{9DF6857C-F0DE-26CC-22F7-41BEAB3BA866}"/>
                </a:ext>
              </a:extLst>
            </p:cNvPr>
            <p:cNvSpPr/>
            <p:nvPr/>
          </p:nvSpPr>
          <p:spPr>
            <a:xfrm>
              <a:off x="7127007" y="3764100"/>
              <a:ext cx="173041" cy="165104"/>
            </a:xfrm>
            <a:prstGeom prst="rect">
              <a:avLst/>
            </a:prstGeom>
            <a:solidFill>
              <a:srgbClr val="D9D9D9"/>
            </a:solidFill>
            <a:ln cap="flat">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Arial"/>
              </a:endParaRPr>
            </a:p>
          </p:txBody>
        </p:sp>
        <p:sp>
          <p:nvSpPr>
            <p:cNvPr id="19" name="Rectangle 59">
              <a:extLst>
                <a:ext uri="{FF2B5EF4-FFF2-40B4-BE49-F238E27FC236}">
                  <a16:creationId xmlns:a16="http://schemas.microsoft.com/office/drawing/2014/main" id="{FDBA036F-4AA9-9C1D-FF63-EAAEF2BC28E3}"/>
                </a:ext>
              </a:extLst>
            </p:cNvPr>
            <p:cNvSpPr/>
            <p:nvPr/>
          </p:nvSpPr>
          <p:spPr>
            <a:xfrm>
              <a:off x="5491886" y="2548076"/>
              <a:ext cx="1785932" cy="2554284"/>
            </a:xfrm>
            <a:prstGeom prst="rect">
              <a:avLst/>
            </a:prstGeom>
            <a:solidFill>
              <a:srgbClr val="FFFFFF"/>
            </a:solidFill>
            <a:ln cap="flat">
              <a:noFill/>
              <a:prstDash val="solid"/>
            </a:ln>
          </p:spPr>
          <p:txBody>
            <a:bodyPr vert="eaVert"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Calibri"/>
              </a:endParaRPr>
            </a:p>
          </p:txBody>
        </p:sp>
        <p:sp>
          <p:nvSpPr>
            <p:cNvPr id="20" name="Rectangle 97">
              <a:extLst>
                <a:ext uri="{FF2B5EF4-FFF2-40B4-BE49-F238E27FC236}">
                  <a16:creationId xmlns:a16="http://schemas.microsoft.com/office/drawing/2014/main" id="{43961756-CFD2-A3F7-DF4B-562F32F49F21}"/>
                </a:ext>
              </a:extLst>
            </p:cNvPr>
            <p:cNvSpPr/>
            <p:nvPr/>
          </p:nvSpPr>
          <p:spPr>
            <a:xfrm>
              <a:off x="6696800" y="3206892"/>
              <a:ext cx="722311" cy="655633"/>
            </a:xfrm>
            <a:prstGeom prst="rect">
              <a:avLst/>
            </a:prstGeom>
            <a:solidFill>
              <a:srgbClr val="FFFFFF"/>
            </a:solidFill>
            <a:ln cap="flat">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Arial"/>
              </a:endParaRPr>
            </a:p>
          </p:txBody>
        </p:sp>
        <p:sp>
          <p:nvSpPr>
            <p:cNvPr id="21" name="Freeform 95">
              <a:extLst>
                <a:ext uri="{FF2B5EF4-FFF2-40B4-BE49-F238E27FC236}">
                  <a16:creationId xmlns:a16="http://schemas.microsoft.com/office/drawing/2014/main" id="{9D82DE75-0ECA-2E95-1C0D-AC1A90D71ED7}"/>
                </a:ext>
              </a:extLst>
            </p:cNvPr>
            <p:cNvSpPr/>
            <p:nvPr/>
          </p:nvSpPr>
          <p:spPr>
            <a:xfrm>
              <a:off x="7723909" y="3878400"/>
              <a:ext cx="614357" cy="1512883"/>
            </a:xfrm>
            <a:custGeom>
              <a:avLst/>
              <a:gdLst>
                <a:gd name="f0" fmla="val 10800000"/>
                <a:gd name="f1" fmla="val 5400000"/>
                <a:gd name="f2" fmla="val 180"/>
                <a:gd name="f3" fmla="val w"/>
                <a:gd name="f4" fmla="val h"/>
                <a:gd name="f5" fmla="val 0"/>
                <a:gd name="f6" fmla="val 668740"/>
                <a:gd name="f7" fmla="val 1646830"/>
                <a:gd name="f8" fmla="val 250209"/>
                <a:gd name="f9" fmla="val 21609"/>
                <a:gd name="f10" fmla="val 785883"/>
                <a:gd name="f11" fmla="val 43218"/>
                <a:gd name="f12" fmla="val 1321558"/>
                <a:gd name="f13" fmla="val 68239"/>
                <a:gd name="f14" fmla="val 1314734"/>
                <a:gd name="f15" fmla="val 93260"/>
                <a:gd name="f16" fmla="val 1307910"/>
                <a:gd name="f17" fmla="val 118280"/>
                <a:gd name="f18" fmla="val 418532"/>
                <a:gd name="f19" fmla="val 150125"/>
                <a:gd name="f20" fmla="val 209266"/>
                <a:gd name="f21" fmla="val 181970"/>
                <a:gd name="f22" fmla="val 236561"/>
                <a:gd name="f23" fmla="val 47767"/>
                <a:gd name="f24" fmla="val 259307"/>
                <a:gd name="f25" fmla="val 59140"/>
                <a:gd name="f26" fmla="val 282053"/>
                <a:gd name="f27" fmla="val 70513"/>
                <a:gd name="f28" fmla="val 272955"/>
                <a:gd name="f29" fmla="val 286603"/>
                <a:gd name="f30" fmla="val 277504"/>
                <a:gd name="f31" fmla="val 300251"/>
                <a:gd name="f32" fmla="val 495868"/>
                <a:gd name="f33" fmla="val 320722"/>
                <a:gd name="f34" fmla="val 1382973"/>
                <a:gd name="f35" fmla="val 341194"/>
                <a:gd name="f36" fmla="val 1369325"/>
                <a:gd name="f37" fmla="val 361666"/>
                <a:gd name="f38" fmla="val 1355677"/>
                <a:gd name="f39" fmla="val 377588"/>
                <a:gd name="f40" fmla="val 379863"/>
                <a:gd name="f41" fmla="val 409433"/>
                <a:gd name="f42" fmla="val 195618"/>
                <a:gd name="f43" fmla="val 441278"/>
                <a:gd name="f44" fmla="val 11373"/>
                <a:gd name="f45" fmla="val 500417"/>
                <a:gd name="f46" fmla="val 52317"/>
                <a:gd name="f47" fmla="val 532262"/>
                <a:gd name="f48" fmla="val 263857"/>
                <a:gd name="f49" fmla="val 564107"/>
                <a:gd name="f50" fmla="val 475397"/>
                <a:gd name="f51" fmla="val 577755"/>
                <a:gd name="f52" fmla="val 1282890"/>
                <a:gd name="f53" fmla="val 600501"/>
                <a:gd name="f54" fmla="val 1464860"/>
                <a:gd name="f55" fmla="val 623247"/>
                <a:gd name="f56" fmla="val 657367"/>
                <a:gd name="f57" fmla="val 1387523"/>
                <a:gd name="f58" fmla="val 1355678"/>
                <a:gd name="f59" fmla="+- 0 0 -90"/>
                <a:gd name="f60" fmla="*/ f3 1 668740"/>
                <a:gd name="f61" fmla="*/ f4 1 1646830"/>
                <a:gd name="f62" fmla="+- f7 0 f5"/>
                <a:gd name="f63" fmla="+- f6 0 f5"/>
                <a:gd name="f64" fmla="*/ f59 f0 1"/>
                <a:gd name="f65" fmla="*/ f63 1 668740"/>
                <a:gd name="f66" fmla="*/ f62 1 1646830"/>
                <a:gd name="f67" fmla="*/ 0 f63 1"/>
                <a:gd name="f68" fmla="*/ 0 f62 1"/>
                <a:gd name="f69" fmla="*/ 668740 f63 1"/>
                <a:gd name="f70" fmla="*/ 1646830 f62 1"/>
                <a:gd name="f71" fmla="*/ f64 1 f2"/>
                <a:gd name="f72" fmla="*/ f67 1 668740"/>
                <a:gd name="f73" fmla="*/ f68 1 1646830"/>
                <a:gd name="f74" fmla="*/ f69 1 668740"/>
                <a:gd name="f75" fmla="*/ f70 1 1646830"/>
                <a:gd name="f76" fmla="+- f71 0 f1"/>
                <a:gd name="f77" fmla="*/ f72 1 f65"/>
                <a:gd name="f78" fmla="*/ f73 1 f66"/>
                <a:gd name="f79" fmla="*/ f74 1 f65"/>
                <a:gd name="f80" fmla="*/ f75 1 f66"/>
                <a:gd name="f81" fmla="*/ f77 f60 1"/>
                <a:gd name="f82" fmla="*/ f79 f60 1"/>
                <a:gd name="f83" fmla="*/ f80 f61 1"/>
                <a:gd name="f84" fmla="*/ f78 f61 1"/>
              </a:gdLst>
              <a:ahLst/>
              <a:cxnLst>
                <a:cxn ang="3cd4">
                  <a:pos x="hc" y="t"/>
                </a:cxn>
                <a:cxn ang="0">
                  <a:pos x="r" y="vc"/>
                </a:cxn>
                <a:cxn ang="cd4">
                  <a:pos x="hc" y="b"/>
                </a:cxn>
                <a:cxn ang="cd2">
                  <a:pos x="l" y="vc"/>
                </a:cxn>
                <a:cxn ang="f76">
                  <a:pos x="f81" y="f84"/>
                </a:cxn>
                <a:cxn ang="f76">
                  <a:pos x="f81" y="f84"/>
                </a:cxn>
                <a:cxn ang="f76">
                  <a:pos x="f81" y="f84"/>
                </a:cxn>
                <a:cxn ang="f76">
                  <a:pos x="f81" y="f84"/>
                </a:cxn>
                <a:cxn ang="f76">
                  <a:pos x="f81" y="f84"/>
                </a:cxn>
                <a:cxn ang="f76">
                  <a:pos x="f81" y="f84"/>
                </a:cxn>
                <a:cxn ang="f76">
                  <a:pos x="f81" y="f84"/>
                </a:cxn>
                <a:cxn ang="f76">
                  <a:pos x="f81" y="f84"/>
                </a:cxn>
                <a:cxn ang="f76">
                  <a:pos x="f81" y="f84"/>
                </a:cxn>
                <a:cxn ang="f76">
                  <a:pos x="f81" y="f84"/>
                </a:cxn>
              </a:cxnLst>
              <a:rect l="f81" t="f84" r="f82" b="f83"/>
              <a:pathLst>
                <a:path w="668740" h="1646830">
                  <a:moveTo>
                    <a:pt x="f5" y="f8"/>
                  </a:moveTo>
                  <a:cubicBezTo>
                    <a:pt x="f9" y="f10"/>
                    <a:pt x="f11" y="f12"/>
                    <a:pt x="f13" y="f14"/>
                  </a:cubicBezTo>
                  <a:cubicBezTo>
                    <a:pt x="f15" y="f16"/>
                    <a:pt x="f17" y="f18"/>
                    <a:pt x="f19" y="f20"/>
                  </a:cubicBezTo>
                  <a:cubicBezTo>
                    <a:pt x="f21" y="f5"/>
                    <a:pt x="f22" y="f23"/>
                    <a:pt x="f24" y="f25"/>
                  </a:cubicBezTo>
                  <a:cubicBezTo>
                    <a:pt x="f26" y="f27"/>
                    <a:pt x="f28" y="f25"/>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7"/>
                    <a:pt x="f56" y="f57"/>
                    <a:pt x="f6" y="f58"/>
                  </a:cubicBezTo>
                </a:path>
              </a:pathLst>
            </a:custGeom>
            <a:noFill/>
            <a:ln w="28575" cap="flat">
              <a:solidFill>
                <a:srgbClr val="FF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p:txBody>
        </p:sp>
        <p:sp>
          <p:nvSpPr>
            <p:cNvPr id="22" name="Freeform 64">
              <a:extLst>
                <a:ext uri="{FF2B5EF4-FFF2-40B4-BE49-F238E27FC236}">
                  <a16:creationId xmlns:a16="http://schemas.microsoft.com/office/drawing/2014/main" id="{AAC87213-A0F4-290E-AF51-5D6E9D6EB7E1}"/>
                </a:ext>
              </a:extLst>
            </p:cNvPr>
            <p:cNvSpPr/>
            <p:nvPr/>
          </p:nvSpPr>
          <p:spPr>
            <a:xfrm>
              <a:off x="5474421" y="2719526"/>
              <a:ext cx="1819271" cy="2212976"/>
            </a:xfrm>
            <a:custGeom>
              <a:avLst/>
              <a:gdLst>
                <a:gd name="f0" fmla="val 10800000"/>
                <a:gd name="f1" fmla="val 5400000"/>
                <a:gd name="f2" fmla="val 180"/>
                <a:gd name="f3" fmla="val w"/>
                <a:gd name="f4" fmla="val h"/>
                <a:gd name="f5" fmla="val 0"/>
                <a:gd name="f6" fmla="val 1978925"/>
                <a:gd name="f7" fmla="val 2406555"/>
                <a:gd name="f8" fmla="val 109182"/>
                <a:gd name="f9" fmla="val 40943"/>
                <a:gd name="f10" fmla="val 120555"/>
                <a:gd name="f11" fmla="val 50042"/>
                <a:gd name="f12" fmla="val 159224"/>
                <a:gd name="f13" fmla="val 52316"/>
                <a:gd name="f14" fmla="val 177421"/>
                <a:gd name="f15" fmla="val 95534"/>
                <a:gd name="f16" fmla="val 195618"/>
                <a:gd name="f17" fmla="val 138752"/>
                <a:gd name="f18" fmla="val 193343"/>
                <a:gd name="f19" fmla="val 218364"/>
                <a:gd name="f20" fmla="val 300251"/>
                <a:gd name="f21" fmla="val 243385"/>
                <a:gd name="f22" fmla="val 423081"/>
                <a:gd name="f23" fmla="val 293427"/>
                <a:gd name="f24" fmla="val 552735"/>
                <a:gd name="f25" fmla="val 327546"/>
                <a:gd name="f26" fmla="val 832514"/>
                <a:gd name="f27" fmla="val 361665"/>
                <a:gd name="f28" fmla="val 1112293"/>
                <a:gd name="f29" fmla="val 388961"/>
                <a:gd name="f30" fmla="val 1785582"/>
                <a:gd name="f31" fmla="val 423080"/>
                <a:gd name="f32" fmla="val 457199"/>
                <a:gd name="f33" fmla="val 2172268"/>
                <a:gd name="f34" fmla="val 491319"/>
                <a:gd name="f35" fmla="val 2092657"/>
                <a:gd name="f36" fmla="val 532262"/>
                <a:gd name="f37" fmla="val 1992573"/>
                <a:gd name="f38" fmla="val 573205"/>
                <a:gd name="f39" fmla="val 1892489"/>
                <a:gd name="f40" fmla="val 632346"/>
                <a:gd name="f41" fmla="val 1567218"/>
                <a:gd name="f42" fmla="val 668740"/>
                <a:gd name="f43" fmla="val 1378424"/>
                <a:gd name="f44" fmla="val 705134"/>
                <a:gd name="f45" fmla="val 1189630"/>
                <a:gd name="f46" fmla="val 716508"/>
                <a:gd name="f47" fmla="val 994012"/>
                <a:gd name="f48" fmla="val 750627"/>
                <a:gd name="f49" fmla="val 859809"/>
                <a:gd name="f50" fmla="val 784746"/>
                <a:gd name="f51" fmla="val 725606"/>
                <a:gd name="f52" fmla="val 834787"/>
                <a:gd name="f53" fmla="val 873456"/>
                <a:gd name="f54" fmla="val 573206"/>
                <a:gd name="f55" fmla="val 912125"/>
                <a:gd name="f56" fmla="val 514066"/>
                <a:gd name="f57" fmla="val 941696"/>
                <a:gd name="f58" fmla="val 507242"/>
                <a:gd name="f59" fmla="val 982639"/>
                <a:gd name="f60" fmla="val 504967"/>
                <a:gd name="f61" fmla="val 1023582"/>
                <a:gd name="f62" fmla="val 502692"/>
                <a:gd name="f63" fmla="val 1087271"/>
                <a:gd name="f64" fmla="val 518615"/>
                <a:gd name="f65" fmla="val 1119116"/>
                <a:gd name="f66" fmla="val 559558"/>
                <a:gd name="f67" fmla="val 1150961"/>
                <a:gd name="f68" fmla="val 600501"/>
                <a:gd name="f69" fmla="val 1153235"/>
                <a:gd name="f70" fmla="val 532263"/>
                <a:gd name="f71" fmla="val 1173707"/>
                <a:gd name="f72" fmla="val 1194179"/>
                <a:gd name="f73" fmla="val 968991"/>
                <a:gd name="f74" fmla="val 1216925"/>
                <a:gd name="f75" fmla="val 1605886"/>
                <a:gd name="f76" fmla="val 1241946"/>
                <a:gd name="f77" fmla="val 1869743"/>
                <a:gd name="f78" fmla="val 1266967"/>
                <a:gd name="f79" fmla="val 2133600"/>
                <a:gd name="f80" fmla="val 1296538"/>
                <a:gd name="f81" fmla="val 1323833"/>
                <a:gd name="f82" fmla="val 2333767"/>
                <a:gd name="f83" fmla="val 1351128"/>
                <a:gd name="f84" fmla="val 2260979"/>
                <a:gd name="f85" fmla="val 1376149"/>
                <a:gd name="f86" fmla="val 1667302"/>
                <a:gd name="f87" fmla="val 1405719"/>
                <a:gd name="f88" fmla="val 1433015"/>
                <a:gd name="f89" fmla="val 1435289"/>
                <a:gd name="f90" fmla="val 1198729"/>
                <a:gd name="f91" fmla="val 1473958"/>
                <a:gd name="f92" fmla="val 1025857"/>
                <a:gd name="f93" fmla="val 1501253"/>
                <a:gd name="f94" fmla="val 928048"/>
                <a:gd name="f95" fmla="val 1528548"/>
                <a:gd name="f96" fmla="val 830239"/>
                <a:gd name="f97" fmla="val 1544471"/>
                <a:gd name="f98" fmla="val 848436"/>
                <a:gd name="f99" fmla="val 1569492"/>
                <a:gd name="f100" fmla="val 846161"/>
                <a:gd name="f101" fmla="val 1594513"/>
                <a:gd name="f102" fmla="val 843886"/>
                <a:gd name="f103" fmla="val 1619534"/>
                <a:gd name="f104" fmla="val 891654"/>
                <a:gd name="f105" fmla="val 1651379"/>
                <a:gd name="f106" fmla="val 914400"/>
                <a:gd name="f107" fmla="val 1683224"/>
                <a:gd name="f108" fmla="val 937146"/>
                <a:gd name="f109" fmla="val 1721892"/>
                <a:gd name="f110" fmla="val 959893"/>
                <a:gd name="f111" fmla="val 1760561"/>
                <a:gd name="f112" fmla="val 1799230"/>
                <a:gd name="f113" fmla="val 1005385"/>
                <a:gd name="f114" fmla="val 1883391"/>
                <a:gd name="f115" fmla="val 1050878"/>
                <a:gd name="f116" fmla="val 1919785"/>
                <a:gd name="f117" fmla="val 1071350"/>
                <a:gd name="f118" fmla="val 1953904"/>
                <a:gd name="f119" fmla="val 1089547"/>
                <a:gd name="f120" fmla="val 1105469"/>
                <a:gd name="f121" fmla="+- 0 0 -90"/>
                <a:gd name="f122" fmla="*/ f3 1 1978925"/>
                <a:gd name="f123" fmla="*/ f4 1 2406555"/>
                <a:gd name="f124" fmla="+- f7 0 f5"/>
                <a:gd name="f125" fmla="+- f6 0 f5"/>
                <a:gd name="f126" fmla="*/ f121 f0 1"/>
                <a:gd name="f127" fmla="*/ f125 1 1978925"/>
                <a:gd name="f128" fmla="*/ f124 1 2406555"/>
                <a:gd name="f129" fmla="*/ 0 f125 1"/>
                <a:gd name="f130" fmla="*/ 0 f124 1"/>
                <a:gd name="f131" fmla="*/ 1978925 f125 1"/>
                <a:gd name="f132" fmla="*/ 2406555 f124 1"/>
                <a:gd name="f133" fmla="*/ f126 1 f2"/>
                <a:gd name="f134" fmla="*/ f129 1 1978925"/>
                <a:gd name="f135" fmla="*/ f130 1 2406555"/>
                <a:gd name="f136" fmla="*/ f131 1 1978925"/>
                <a:gd name="f137" fmla="*/ f132 1 2406555"/>
                <a:gd name="f138" fmla="+- f133 0 f1"/>
                <a:gd name="f139" fmla="*/ f134 1 f127"/>
                <a:gd name="f140" fmla="*/ f135 1 f128"/>
                <a:gd name="f141" fmla="*/ f136 1 f127"/>
                <a:gd name="f142" fmla="*/ f137 1 f128"/>
                <a:gd name="f143" fmla="*/ f139 f122 1"/>
                <a:gd name="f144" fmla="*/ f141 f122 1"/>
                <a:gd name="f145" fmla="*/ f142 f123 1"/>
                <a:gd name="f146" fmla="*/ f140 f123 1"/>
              </a:gdLst>
              <a:ahLst/>
              <a:cxnLst>
                <a:cxn ang="3cd4">
                  <a:pos x="hc" y="t"/>
                </a:cxn>
                <a:cxn ang="0">
                  <a:pos x="r" y="vc"/>
                </a:cxn>
                <a:cxn ang="cd4">
                  <a:pos x="hc" y="b"/>
                </a:cxn>
                <a:cxn ang="cd2">
                  <a:pos x="l" y="vc"/>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 ang="f138">
                  <a:pos x="f143" y="f146"/>
                </a:cxn>
              </a:cxnLst>
              <a:rect l="f143" t="f146" r="f144" b="f145"/>
              <a:pathLst>
                <a:path w="1978925" h="2406555">
                  <a:moveTo>
                    <a:pt x="f5" y="f5"/>
                  </a:moveTo>
                  <a:lnTo>
                    <a:pt x="f8" y="f9"/>
                  </a:lnTo>
                  <a:cubicBezTo>
                    <a:pt x="f10" y="f11"/>
                    <a:pt x="f12" y="f13"/>
                    <a:pt x="f14" y="f15"/>
                  </a:cubicBezTo>
                  <a:cubicBezTo>
                    <a:pt x="f16" y="f17"/>
                    <a:pt x="f18" y="f14"/>
                    <a:pt x="f19" y="f20"/>
                  </a:cubicBezTo>
                  <a:cubicBezTo>
                    <a:pt x="f21" y="f22"/>
                    <a:pt x="f23" y="f24"/>
                    <a:pt x="f25" y="f26"/>
                  </a:cubicBezTo>
                  <a:cubicBezTo>
                    <a:pt x="f27" y="f28"/>
                    <a:pt x="f29" y="f30"/>
                    <a:pt x="f31" y="f6"/>
                  </a:cubicBezTo>
                  <a:cubicBezTo>
                    <a:pt x="f32" y="f33"/>
                    <a:pt x="f34" y="f35"/>
                    <a:pt x="f36" y="f37"/>
                  </a:cubicBezTo>
                  <a:cubicBezTo>
                    <a:pt x="f38" y="f39"/>
                    <a:pt x="f40" y="f41"/>
                    <a:pt x="f42" y="f43"/>
                  </a:cubicBezTo>
                  <a:cubicBezTo>
                    <a:pt x="f44" y="f45"/>
                    <a:pt x="f46" y="f47"/>
                    <a:pt x="f48" y="f49"/>
                  </a:cubicBezTo>
                  <a:cubicBezTo>
                    <a:pt x="f50" y="f51"/>
                    <a:pt x="f52" y="f40"/>
                    <a:pt x="f53" y="f54"/>
                  </a:cubicBezTo>
                  <a:cubicBezTo>
                    <a:pt x="f55" y="f56"/>
                    <a:pt x="f57" y="f58"/>
                    <a:pt x="f59" y="f60"/>
                  </a:cubicBezTo>
                  <a:cubicBezTo>
                    <a:pt x="f61" y="f62"/>
                    <a:pt x="f63" y="f64"/>
                    <a:pt x="f65" y="f66"/>
                  </a:cubicBezTo>
                  <a:cubicBezTo>
                    <a:pt x="f67" y="f68"/>
                    <a:pt x="f69" y="f70"/>
                    <a:pt x="f71" y="f48"/>
                  </a:cubicBezTo>
                  <a:cubicBezTo>
                    <a:pt x="f72" y="f73"/>
                    <a:pt x="f74" y="f75"/>
                    <a:pt x="f76" y="f77"/>
                  </a:cubicBezTo>
                  <a:cubicBezTo>
                    <a:pt x="f78" y="f79"/>
                    <a:pt x="f80" y="f7"/>
                    <a:pt x="f81" y="f82"/>
                  </a:cubicBezTo>
                  <a:cubicBezTo>
                    <a:pt x="f83" y="f84"/>
                    <a:pt x="f85" y="f86"/>
                    <a:pt x="f87" y="f88"/>
                  </a:cubicBezTo>
                  <a:cubicBezTo>
                    <a:pt x="f89" y="f90"/>
                    <a:pt x="f91" y="f92"/>
                    <a:pt x="f93" y="f94"/>
                  </a:cubicBezTo>
                  <a:cubicBezTo>
                    <a:pt x="f95" y="f96"/>
                    <a:pt x="f97" y="f98"/>
                    <a:pt x="f99" y="f100"/>
                  </a:cubicBezTo>
                  <a:cubicBezTo>
                    <a:pt x="f101" y="f102"/>
                    <a:pt x="f103" y="f104"/>
                    <a:pt x="f105" y="f106"/>
                  </a:cubicBezTo>
                  <a:cubicBezTo>
                    <a:pt x="f107" y="f108"/>
                    <a:pt x="f109" y="f110"/>
                    <a:pt x="f111" y="f59"/>
                  </a:cubicBezTo>
                  <a:cubicBezTo>
                    <a:pt x="f112" y="f113"/>
                    <a:pt x="f114" y="f115"/>
                    <a:pt x="f114" y="f115"/>
                  </a:cubicBezTo>
                  <a:cubicBezTo>
                    <a:pt x="f116" y="f117"/>
                    <a:pt x="f118" y="f119"/>
                    <a:pt x="f6" y="f120"/>
                  </a:cubicBezTo>
                </a:path>
              </a:pathLst>
            </a:custGeom>
            <a:noFill/>
            <a:ln w="28575" cap="flat">
              <a:solidFill>
                <a:srgbClr val="FF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p:txBody>
        </p:sp>
        <p:sp>
          <p:nvSpPr>
            <p:cNvPr id="23" name="Freeform 99">
              <a:extLst>
                <a:ext uri="{FF2B5EF4-FFF2-40B4-BE49-F238E27FC236}">
                  <a16:creationId xmlns:a16="http://schemas.microsoft.com/office/drawing/2014/main" id="{7F051A49-441D-0357-ACAD-B1C5E52C9A15}"/>
                </a:ext>
              </a:extLst>
            </p:cNvPr>
            <p:cNvSpPr/>
            <p:nvPr/>
          </p:nvSpPr>
          <p:spPr>
            <a:xfrm>
              <a:off x="7279410" y="3729179"/>
              <a:ext cx="149220" cy="69851"/>
            </a:xfrm>
            <a:custGeom>
              <a:avLst/>
              <a:gdLst>
                <a:gd name="f0" fmla="val 10800000"/>
                <a:gd name="f1" fmla="val 5400000"/>
                <a:gd name="f2" fmla="val 180"/>
                <a:gd name="f3" fmla="val w"/>
                <a:gd name="f4" fmla="val h"/>
                <a:gd name="f5" fmla="val 0"/>
                <a:gd name="f6" fmla="val 94"/>
                <a:gd name="f7" fmla="val 44"/>
                <a:gd name="f8" fmla="val 78"/>
                <a:gd name="f9" fmla="val 37"/>
                <a:gd name="f10" fmla="val 20"/>
                <a:gd name="f11" fmla="val 9"/>
                <a:gd name="f12" fmla="+- 0 0 -90"/>
                <a:gd name="f13" fmla="*/ f3 1 94"/>
                <a:gd name="f14" fmla="*/ f4 1 44"/>
                <a:gd name="f15" fmla="+- f7 0 f5"/>
                <a:gd name="f16" fmla="+- f6 0 f5"/>
                <a:gd name="f17" fmla="*/ f12 f0 1"/>
                <a:gd name="f18" fmla="*/ f16 1 94"/>
                <a:gd name="f19" fmla="*/ f15 1 44"/>
                <a:gd name="f20" fmla="*/ 750887 f16 1"/>
                <a:gd name="f21" fmla="*/ 682074 f15 1"/>
                <a:gd name="f22" fmla="*/ 668972 f16 1"/>
                <a:gd name="f23" fmla="*/ 395922 f16 1"/>
                <a:gd name="f24" fmla="*/ 450169 f15 1"/>
                <a:gd name="f25" fmla="*/ 109220 f16 1"/>
                <a:gd name="f26" fmla="*/ 218263 f15 1"/>
                <a:gd name="f27" fmla="*/ 0 f16 1"/>
                <a:gd name="f28" fmla="*/ 0 f15 1"/>
                <a:gd name="f29" fmla="*/ 750627 f16 1"/>
                <a:gd name="f30" fmla="*/ 721057 f15 1"/>
                <a:gd name="f31" fmla="*/ f17 1 f2"/>
                <a:gd name="f32" fmla="*/ f20 1 94"/>
                <a:gd name="f33" fmla="*/ f21 1 44"/>
                <a:gd name="f34" fmla="*/ f22 1 94"/>
                <a:gd name="f35" fmla="*/ f23 1 94"/>
                <a:gd name="f36" fmla="*/ f24 1 44"/>
                <a:gd name="f37" fmla="*/ f25 1 94"/>
                <a:gd name="f38" fmla="*/ f26 1 44"/>
                <a:gd name="f39" fmla="*/ f27 1 94"/>
                <a:gd name="f40" fmla="*/ f28 1 44"/>
                <a:gd name="f41" fmla="*/ f29 1 94"/>
                <a:gd name="f42" fmla="*/ f30 1 44"/>
                <a:gd name="f43" fmla="+- f31 0 f1"/>
                <a:gd name="f44" fmla="*/ f32 1 f18"/>
                <a:gd name="f45" fmla="*/ f33 1 f19"/>
                <a:gd name="f46" fmla="*/ f34 1 f18"/>
                <a:gd name="f47" fmla="*/ f35 1 f18"/>
                <a:gd name="f48" fmla="*/ f36 1 f19"/>
                <a:gd name="f49" fmla="*/ f37 1 f18"/>
                <a:gd name="f50" fmla="*/ f38 1 f19"/>
                <a:gd name="f51" fmla="*/ f39 1 f18"/>
                <a:gd name="f52" fmla="*/ f40 1 f19"/>
                <a:gd name="f53" fmla="*/ f41 1 f18"/>
                <a:gd name="f54" fmla="*/ f42 1 f19"/>
                <a:gd name="f55" fmla="*/ f51 f13 1"/>
                <a:gd name="f56" fmla="*/ f53 f13 1"/>
                <a:gd name="f57" fmla="*/ f54 f14 1"/>
                <a:gd name="f58" fmla="*/ f52 f14 1"/>
                <a:gd name="f59" fmla="*/ f44 f13 1"/>
                <a:gd name="f60" fmla="*/ f45 f14 1"/>
                <a:gd name="f61" fmla="*/ f46 f13 1"/>
                <a:gd name="f62" fmla="*/ f47 f13 1"/>
                <a:gd name="f63" fmla="*/ f48 f14 1"/>
                <a:gd name="f64" fmla="*/ f49 f13 1"/>
                <a:gd name="f65" fmla="*/ f50 f14 1"/>
              </a:gdLst>
              <a:ahLst/>
              <a:cxnLst>
                <a:cxn ang="3cd4">
                  <a:pos x="hc" y="t"/>
                </a:cxn>
                <a:cxn ang="0">
                  <a:pos x="r" y="vc"/>
                </a:cxn>
                <a:cxn ang="cd4">
                  <a:pos x="hc" y="b"/>
                </a:cxn>
                <a:cxn ang="cd2">
                  <a:pos x="l" y="vc"/>
                </a:cxn>
                <a:cxn ang="f43">
                  <a:pos x="f59" y="f60"/>
                </a:cxn>
                <a:cxn ang="f43">
                  <a:pos x="f61" y="f60"/>
                </a:cxn>
                <a:cxn ang="f43">
                  <a:pos x="f62" y="f63"/>
                </a:cxn>
                <a:cxn ang="f43">
                  <a:pos x="f64" y="f65"/>
                </a:cxn>
                <a:cxn ang="f43">
                  <a:pos x="f55" y="f58"/>
                </a:cxn>
              </a:cxnLst>
              <a:rect l="f55" t="f58" r="f56" b="f57"/>
              <a:pathLst>
                <a:path w="94" h="44">
                  <a:moveTo>
                    <a:pt x="f6" y="f7"/>
                  </a:moveTo>
                  <a:cubicBezTo>
                    <a:pt x="f8" y="f9"/>
                    <a:pt x="f10" y="f11"/>
                    <a:pt x="f5" y="f5"/>
                  </a:cubicBezTo>
                </a:path>
              </a:pathLst>
            </a:custGeom>
            <a:noFill/>
            <a:ln w="28575" cap="flat">
              <a:solidFill>
                <a:srgbClr val="FF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p:txBody>
        </p:sp>
      </p:grpSp>
      <p:sp>
        <p:nvSpPr>
          <p:cNvPr id="24" name="Oval 102">
            <a:extLst>
              <a:ext uri="{FF2B5EF4-FFF2-40B4-BE49-F238E27FC236}">
                <a16:creationId xmlns:a16="http://schemas.microsoft.com/office/drawing/2014/main" id="{9A32F62F-0035-743B-53D8-DC73F2C8CEA5}"/>
              </a:ext>
            </a:extLst>
          </p:cNvPr>
          <p:cNvSpPr/>
          <p:nvPr/>
        </p:nvSpPr>
        <p:spPr>
          <a:xfrm>
            <a:off x="5710958" y="2614754"/>
            <a:ext cx="460372" cy="2365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9046" cap="flat">
            <a:solidFill>
              <a:srgbClr val="000000"/>
            </a:solidFill>
            <a:custDash>
              <a:ds d="300063" sp="300063"/>
            </a:custDash>
            <a:roun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p:txBody>
      </p:sp>
      <p:sp>
        <p:nvSpPr>
          <p:cNvPr id="25" name="TextBox 103">
            <a:extLst>
              <a:ext uri="{FF2B5EF4-FFF2-40B4-BE49-F238E27FC236}">
                <a16:creationId xmlns:a16="http://schemas.microsoft.com/office/drawing/2014/main" id="{B81CFF94-8EA5-694C-87FC-8918E723BEE8}"/>
              </a:ext>
            </a:extLst>
          </p:cNvPr>
          <p:cNvSpPr txBox="1"/>
          <p:nvPr/>
        </p:nvSpPr>
        <p:spPr>
          <a:xfrm>
            <a:off x="3937726" y="3075127"/>
            <a:ext cx="1511302" cy="457200"/>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rial" pitchFamily="34"/>
                <a:cs typeface="Arial" pitchFamily="34"/>
              </a:rPr>
              <a:t>Epi</a:t>
            </a:r>
            <a:r>
              <a:rPr lang="hr-HR" sz="1200" b="0" i="0" u="none" strike="noStrike" kern="1200" cap="none" spc="0" baseline="0">
                <a:solidFill>
                  <a:srgbClr val="000000"/>
                </a:solidFill>
                <a:uFillTx/>
                <a:latin typeface="Arial" pitchFamily="34"/>
                <a:cs typeface="Arial" pitchFamily="34"/>
              </a:rPr>
              <a:t>z</a:t>
            </a:r>
            <a:r>
              <a:rPr lang="en-US" sz="1200" b="0" i="0" u="none" strike="noStrike" kern="1200" cap="none" spc="0" baseline="0">
                <a:solidFill>
                  <a:srgbClr val="000000"/>
                </a:solidFill>
                <a:uFillTx/>
                <a:latin typeface="Arial" pitchFamily="34"/>
                <a:cs typeface="Arial" pitchFamily="34"/>
              </a:rPr>
              <a:t>ode a</a:t>
            </a:r>
            <a:r>
              <a:rPr lang="hr-HR" sz="1200" b="0" i="0" u="none" strike="noStrike" kern="1200" cap="none" spc="0" baseline="0">
                <a:solidFill>
                  <a:srgbClr val="000000"/>
                </a:solidFill>
                <a:uFillTx/>
                <a:latin typeface="Arial" pitchFamily="34"/>
                <a:cs typeface="Arial" pitchFamily="34"/>
              </a:rPr>
              <a:t>k</a:t>
            </a:r>
            <a:r>
              <a:rPr lang="en-US" sz="1200" b="0" i="0" u="none" strike="noStrike" kern="1200" cap="none" spc="0" baseline="0">
                <a:solidFill>
                  <a:srgbClr val="000000"/>
                </a:solidFill>
                <a:uFillTx/>
                <a:latin typeface="Arial" pitchFamily="34"/>
                <a:cs typeface="Arial" pitchFamily="34"/>
              </a:rPr>
              <a:t>ut</a:t>
            </a:r>
            <a:r>
              <a:rPr lang="hr-HR" sz="1200" b="0" i="0" u="none" strike="noStrike" kern="1200" cap="none" spc="0" baseline="0">
                <a:solidFill>
                  <a:srgbClr val="000000"/>
                </a:solidFill>
                <a:uFillTx/>
                <a:latin typeface="Arial" pitchFamily="34"/>
                <a:cs typeface="Arial" pitchFamily="34"/>
              </a:rPr>
              <a:t>n</a:t>
            </a:r>
            <a:r>
              <a:rPr lang="en-US" sz="1200" b="0" i="0" u="none" strike="noStrike" kern="1200" cap="none" spc="0" baseline="0">
                <a:solidFill>
                  <a:srgbClr val="000000"/>
                </a:solidFill>
                <a:uFillTx/>
                <a:latin typeface="Arial" pitchFamily="34"/>
                <a:cs typeface="Arial" pitchFamily="34"/>
              </a:rPr>
              <a:t>e de</a:t>
            </a:r>
            <a:r>
              <a:rPr lang="hr-HR" sz="1200" b="0" i="0" u="none" strike="noStrike" kern="1200" cap="none" spc="0" baseline="0">
                <a:solidFill>
                  <a:srgbClr val="000000"/>
                </a:solidFill>
                <a:uFillTx/>
                <a:latin typeface="Arial" pitchFamily="34"/>
                <a:cs typeface="Arial" pitchFamily="34"/>
              </a:rPr>
              <a:t>k</a:t>
            </a:r>
            <a:r>
              <a:rPr lang="en-US" sz="1200" b="0" i="0" u="none" strike="noStrike" kern="1200" cap="none" spc="0" baseline="0">
                <a:solidFill>
                  <a:srgbClr val="000000"/>
                </a:solidFill>
                <a:uFillTx/>
                <a:latin typeface="Arial" pitchFamily="34"/>
                <a:cs typeface="Arial" pitchFamily="34"/>
              </a:rPr>
              <a:t>ompen</a:t>
            </a:r>
            <a:r>
              <a:rPr lang="hr-HR" sz="1200" b="0" i="0" u="none" strike="noStrike" kern="1200" cap="none" spc="0" baseline="0">
                <a:solidFill>
                  <a:srgbClr val="000000"/>
                </a:solidFill>
                <a:uFillTx/>
                <a:latin typeface="Arial" pitchFamily="34"/>
                <a:cs typeface="Arial" pitchFamily="34"/>
              </a:rPr>
              <a:t>zacije</a:t>
            </a:r>
            <a:endParaRPr lang="en-US" sz="1200" b="0" i="0" u="none" strike="noStrike" kern="1200" cap="none" spc="0" baseline="0">
              <a:solidFill>
                <a:srgbClr val="000000"/>
              </a:solidFill>
              <a:uFillTx/>
              <a:latin typeface="Arial" pitchFamily="34"/>
              <a:cs typeface="Arial" pitchFamily="34"/>
            </a:endParaRPr>
          </a:p>
        </p:txBody>
      </p:sp>
      <p:cxnSp>
        <p:nvCxnSpPr>
          <p:cNvPr id="26" name="Straight Arrow Connector 105">
            <a:extLst>
              <a:ext uri="{FF2B5EF4-FFF2-40B4-BE49-F238E27FC236}">
                <a16:creationId xmlns:a16="http://schemas.microsoft.com/office/drawing/2014/main" id="{23A337C0-D52E-78B0-5E71-4F08822B3C4C}"/>
              </a:ext>
            </a:extLst>
          </p:cNvPr>
          <p:cNvCxnSpPr/>
          <p:nvPr/>
        </p:nvCxnSpPr>
        <p:spPr>
          <a:xfrm>
            <a:off x="5382350" y="3403744"/>
            <a:ext cx="328608" cy="196843"/>
          </a:xfrm>
          <a:prstGeom prst="straightConnector1">
            <a:avLst/>
          </a:prstGeom>
          <a:noFill/>
          <a:ln w="28575" cap="flat">
            <a:solidFill>
              <a:srgbClr val="000000"/>
            </a:solidFill>
            <a:prstDash val="solid"/>
            <a:round/>
            <a:tailEnd type="arrow"/>
          </a:ln>
        </p:spPr>
      </p:cxnSp>
      <p:sp>
        <p:nvSpPr>
          <p:cNvPr id="27" name="Text Placeholder 3">
            <a:extLst>
              <a:ext uri="{FF2B5EF4-FFF2-40B4-BE49-F238E27FC236}">
                <a16:creationId xmlns:a16="http://schemas.microsoft.com/office/drawing/2014/main" id="{67755EF7-042C-E364-72FF-684D7A18C2B6}"/>
              </a:ext>
            </a:extLst>
          </p:cNvPr>
          <p:cNvSpPr txBox="1">
            <a:spLocks noGrp="1"/>
          </p:cNvSpPr>
          <p:nvPr>
            <p:ph type="body" idx="4294967295"/>
          </p:nvPr>
        </p:nvSpPr>
        <p:spPr>
          <a:xfrm>
            <a:off x="2682090" y="6276148"/>
            <a:ext cx="9191448" cy="411480"/>
          </a:xfrm>
        </p:spPr>
        <p:txBody>
          <a:bodyPr lIns="45720" tIns="27432" rIns="45720" bIns="27432" anchor="b">
            <a:noAutofit/>
          </a:bodyPr>
          <a:lstStyle/>
          <a:p>
            <a:pPr marL="0" lvl="0" indent="0" algn="r">
              <a:buNone/>
            </a:pPr>
            <a:r>
              <a:rPr lang="en-US" sz="1600" i="1" kern="0">
                <a:latin typeface="Arial" pitchFamily="34"/>
                <a:cs typeface="Arial" pitchFamily="34"/>
              </a:rPr>
              <a:t>Ahmed et al. Am Heart J 2006;151:444–50; Gheorghiade et al. Am J Cardiol 2005;96:11G–17G</a:t>
            </a:r>
            <a:r>
              <a:rPr lang="hr-HR" sz="1600" kern="0">
                <a:latin typeface="Arial" pitchFamily="34"/>
                <a:cs typeface="Arial" pitchFamily="34"/>
              </a:rPr>
              <a:t>.  </a:t>
            </a:r>
          </a:p>
        </p:txBody>
      </p:sp>
      <p:cxnSp>
        <p:nvCxnSpPr>
          <p:cNvPr id="28" name="Straight Arrow Connector 71">
            <a:extLst>
              <a:ext uri="{FF2B5EF4-FFF2-40B4-BE49-F238E27FC236}">
                <a16:creationId xmlns:a16="http://schemas.microsoft.com/office/drawing/2014/main" id="{47EE7F90-07AA-629D-668E-A405DC92D211}"/>
              </a:ext>
            </a:extLst>
          </p:cNvPr>
          <p:cNvCxnSpPr/>
          <p:nvPr/>
        </p:nvCxnSpPr>
        <p:spPr>
          <a:xfrm>
            <a:off x="3429722" y="2738582"/>
            <a:ext cx="12436" cy="2572692"/>
          </a:xfrm>
          <a:prstGeom prst="straightConnector1">
            <a:avLst/>
          </a:prstGeom>
          <a:noFill/>
          <a:ln w="38103" cap="flat">
            <a:solidFill>
              <a:srgbClr val="7030A0"/>
            </a:solidFill>
            <a:prstDash val="solid"/>
            <a:round/>
            <a:tailEnd type="arrow"/>
          </a:ln>
        </p:spPr>
      </p:cxnSp>
      <p:sp>
        <p:nvSpPr>
          <p:cNvPr id="29" name="TextBox 67">
            <a:extLst>
              <a:ext uri="{FF2B5EF4-FFF2-40B4-BE49-F238E27FC236}">
                <a16:creationId xmlns:a16="http://schemas.microsoft.com/office/drawing/2014/main" id="{AF1CB599-2BB3-2927-8014-E834A06CE6FA}"/>
              </a:ext>
            </a:extLst>
          </p:cNvPr>
          <p:cNvSpPr txBox="1"/>
          <p:nvPr/>
        </p:nvSpPr>
        <p:spPr>
          <a:xfrm>
            <a:off x="3366637" y="4773067"/>
            <a:ext cx="1571625"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200" b="0" i="0" u="none" strike="noStrike" kern="1200" cap="none" spc="0" baseline="0">
                <a:solidFill>
                  <a:srgbClr val="7030A0"/>
                </a:solidFill>
                <a:uFillTx/>
                <a:latin typeface="Arial" pitchFamily="34"/>
                <a:cs typeface="Arial" pitchFamily="34"/>
              </a:rPr>
              <a:t>Kvaliteta života</a:t>
            </a:r>
            <a:endParaRPr lang="en-US" sz="1200" b="0" i="0" u="none" strike="noStrike" kern="1200" cap="none" spc="0" baseline="0">
              <a:solidFill>
                <a:srgbClr val="7030A0"/>
              </a:solidFill>
              <a:uFillTx/>
              <a:latin typeface="Arial" pitchFamily="34"/>
              <a:cs typeface="Arial" pitchFamily="34"/>
            </a:endParaRPr>
          </a:p>
        </p:txBody>
      </p:sp>
      <p:pic>
        <p:nvPicPr>
          <p:cNvPr id="30" name="Picture 2" descr="Slikovni rezultat za hospitalisation">
            <a:extLst>
              <a:ext uri="{FF2B5EF4-FFF2-40B4-BE49-F238E27FC236}">
                <a16:creationId xmlns:a16="http://schemas.microsoft.com/office/drawing/2014/main" id="{CE78751E-36BE-1168-196B-E199BCA42E95}"/>
              </a:ext>
            </a:extLst>
          </p:cNvPr>
          <p:cNvPicPr>
            <a:picLocks noChangeAspect="1"/>
          </p:cNvPicPr>
          <p:nvPr/>
        </p:nvPicPr>
        <p:blipFill>
          <a:blip r:embed="rId2"/>
          <a:srcRect/>
          <a:stretch>
            <a:fillRect/>
          </a:stretch>
        </p:blipFill>
        <p:spPr>
          <a:xfrm>
            <a:off x="8500399" y="1214981"/>
            <a:ext cx="3002276" cy="989463"/>
          </a:xfrm>
          <a:prstGeom prst="rect">
            <a:avLst/>
          </a:prstGeom>
          <a:noFill/>
          <a:ln cap="flat">
            <a:noFill/>
          </a:ln>
        </p:spPr>
      </p:pic>
      <p:pic>
        <p:nvPicPr>
          <p:cNvPr id="31" name="Picture 4" descr="Povezana slika">
            <a:extLst>
              <a:ext uri="{FF2B5EF4-FFF2-40B4-BE49-F238E27FC236}">
                <a16:creationId xmlns:a16="http://schemas.microsoft.com/office/drawing/2014/main" id="{4C1E279C-CEC7-C1CD-B945-606F3BE5D43A}"/>
              </a:ext>
            </a:extLst>
          </p:cNvPr>
          <p:cNvPicPr>
            <a:picLocks noChangeAspect="1"/>
          </p:cNvPicPr>
          <p:nvPr/>
        </p:nvPicPr>
        <p:blipFill>
          <a:blip r:embed="rId3"/>
          <a:srcRect/>
          <a:stretch>
            <a:fillRect/>
          </a:stretch>
        </p:blipFill>
        <p:spPr>
          <a:xfrm>
            <a:off x="7489996" y="1209824"/>
            <a:ext cx="1010402" cy="1002392"/>
          </a:xfrm>
          <a:prstGeom prst="rect">
            <a:avLst/>
          </a:prstGeom>
          <a:noFill/>
          <a:ln cap="flat">
            <a:noFill/>
          </a:ln>
        </p:spPr>
      </p:pic>
      <p:pic>
        <p:nvPicPr>
          <p:cNvPr id="32" name="Picture 5126">
            <a:extLst>
              <a:ext uri="{FF2B5EF4-FFF2-40B4-BE49-F238E27FC236}">
                <a16:creationId xmlns:a16="http://schemas.microsoft.com/office/drawing/2014/main" id="{DEB3B30A-ED8B-7B74-EECE-74EA2DABFFB1}"/>
              </a:ext>
            </a:extLst>
          </p:cNvPr>
          <p:cNvPicPr>
            <a:picLocks noChangeAspect="1"/>
          </p:cNvPicPr>
          <p:nvPr/>
        </p:nvPicPr>
        <p:blipFill>
          <a:blip r:embed="rId4"/>
          <a:stretch>
            <a:fillRect/>
          </a:stretch>
        </p:blipFill>
        <p:spPr>
          <a:xfrm>
            <a:off x="7496891" y="2212043"/>
            <a:ext cx="4005785" cy="1328403"/>
          </a:xfrm>
          <a:prstGeom prst="rect">
            <a:avLst/>
          </a:prstGeom>
          <a:noFill/>
          <a:ln cap="flat">
            <a:noFill/>
          </a:ln>
        </p:spPr>
      </p:pic>
      <p:sp>
        <p:nvSpPr>
          <p:cNvPr id="33" name="Rectangle 3">
            <a:extLst>
              <a:ext uri="{FF2B5EF4-FFF2-40B4-BE49-F238E27FC236}">
                <a16:creationId xmlns:a16="http://schemas.microsoft.com/office/drawing/2014/main" id="{33362ECB-E5D5-81F0-2AB5-89B7646C03C5}"/>
              </a:ext>
            </a:extLst>
          </p:cNvPr>
          <p:cNvSpPr/>
          <p:nvPr/>
        </p:nvSpPr>
        <p:spPr>
          <a:xfrm>
            <a:off x="574042" y="1134779"/>
            <a:ext cx="11124617" cy="578339"/>
          </a:xfrm>
          <a:prstGeom prst="rect">
            <a:avLst/>
          </a:prstGeom>
          <a:noFill/>
          <a:ln cap="flat">
            <a:noFill/>
            <a:prstDash val="solid"/>
          </a:ln>
        </p:spPr>
        <p:txBody>
          <a:bodyPr vert="horz" wrap="square" lIns="90489" tIns="44448" rIns="90489" bIns="44448" anchor="t" anchorCtr="0" compatLnSpc="1">
            <a:noAutofit/>
          </a:bodyPr>
          <a:lstStyle/>
          <a:p>
            <a:pPr marL="342900" marR="0" lvl="0" indent="-342900" algn="just"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0" i="0" u="none" strike="noStrike" kern="0" cap="none" spc="0" baseline="0">
                <a:solidFill>
                  <a:srgbClr val="000000"/>
                </a:solidFill>
                <a:uFillTx/>
                <a:latin typeface="Calibri"/>
              </a:rPr>
              <a:t>chronic progressive disease with poor prognosis</a:t>
            </a:r>
            <a:endParaRPr lang="hr-HR" sz="2500" b="0" i="0" u="none" strike="noStrike" kern="0" cap="none" spc="0" baseline="0">
              <a:solidFill>
                <a:srgbClr val="000000"/>
              </a:solidFill>
              <a:uFillTx/>
              <a:latin typeface="Calibri"/>
            </a:endParaRPr>
          </a:p>
        </p:txBody>
      </p:sp>
      <p:sp>
        <p:nvSpPr>
          <p:cNvPr id="34" name="Rectangle 2">
            <a:extLst>
              <a:ext uri="{FF2B5EF4-FFF2-40B4-BE49-F238E27FC236}">
                <a16:creationId xmlns:a16="http://schemas.microsoft.com/office/drawing/2014/main" id="{D3B30ADB-F98C-C086-6F9B-23A489A7B57B}"/>
              </a:ext>
            </a:extLst>
          </p:cNvPr>
          <p:cNvSpPr txBox="1"/>
          <p:nvPr/>
        </p:nvSpPr>
        <p:spPr>
          <a:xfrm>
            <a:off x="0" y="139048"/>
            <a:ext cx="12191996" cy="1371600"/>
          </a:xfrm>
          <a:prstGeom prst="rect">
            <a:avLst/>
          </a:prstGeom>
          <a:noFill/>
          <a:ln cap="flat">
            <a:noFill/>
          </a:ln>
        </p:spPr>
        <p:txBody>
          <a:bodyPr vert="horz" wrap="square" lIns="90489" tIns="44448" rIns="90489" bIns="44448"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dirty="0">
                <a:solidFill>
                  <a:srgbClr val="000000"/>
                </a:solidFill>
                <a:uFillTx/>
                <a:latin typeface="Arial" pitchFamily="34"/>
              </a:rPr>
              <a:t>Epidemiology and natural course of </a:t>
            </a:r>
            <a:r>
              <a:rPr lang="hr-HR" sz="4000" b="1" i="0" u="none" strike="noStrike" kern="1200" cap="none" spc="0" baseline="0" dirty="0">
                <a:solidFill>
                  <a:srgbClr val="000000"/>
                </a:solidFill>
                <a:uFillTx/>
                <a:latin typeface="Arial" pitchFamily="34"/>
              </a:rPr>
              <a:t>HF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70">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1037" name="Rectangle 72">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1038" name="Rectangle 74">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useBgFill="1">
        <p:nvSpPr>
          <p:cNvPr id="1039" name="Rectangle 76">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0E78DD-C434-411E-B721-AF24BF4E665B}"/>
              </a:ext>
            </a:extLst>
          </p:cNvPr>
          <p:cNvSpPr>
            <a:spLocks noGrp="1"/>
          </p:cNvSpPr>
          <p:nvPr>
            <p:ph type="title"/>
          </p:nvPr>
        </p:nvSpPr>
        <p:spPr>
          <a:xfrm>
            <a:off x="581193" y="702156"/>
            <a:ext cx="6826738" cy="1013800"/>
          </a:xfrm>
        </p:spPr>
        <p:txBody>
          <a:bodyPr vert="horz" lIns="91440" tIns="45720" rIns="91440" bIns="45720" rtlCol="0" anchor="b">
            <a:normAutofit/>
          </a:bodyPr>
          <a:lstStyle/>
          <a:p>
            <a:r>
              <a:rPr lang="en-US" b="0" kern="1200" cap="all" dirty="0">
                <a:solidFill>
                  <a:schemeClr val="tx2"/>
                </a:solidFill>
                <a:latin typeface="+mj-lt"/>
                <a:ea typeface="+mj-ea"/>
                <a:cs typeface="+mj-cs"/>
              </a:rPr>
              <a:t>Case 1 ♂ </a:t>
            </a:r>
            <a:r>
              <a:rPr lang="en-US" b="0" kern="1200" cap="all" dirty="0" err="1">
                <a:solidFill>
                  <a:schemeClr val="tx2"/>
                </a:solidFill>
                <a:latin typeface="+mj-lt"/>
                <a:ea typeface="+mj-ea"/>
                <a:cs typeface="+mj-cs"/>
              </a:rPr>
              <a:t>i.O</a:t>
            </a:r>
            <a:r>
              <a:rPr lang="en-US" b="0" kern="1200" cap="all" dirty="0">
                <a:solidFill>
                  <a:schemeClr val="tx2"/>
                </a:solidFill>
                <a:latin typeface="+mj-lt"/>
                <a:ea typeface="+mj-ea"/>
                <a:cs typeface="+mj-cs"/>
              </a:rPr>
              <a:t>. 71 </a:t>
            </a:r>
            <a:r>
              <a:rPr lang="en-US" b="0" kern="1200" cap="all" dirty="0" err="1">
                <a:solidFill>
                  <a:schemeClr val="tx2"/>
                </a:solidFill>
                <a:latin typeface="+mj-lt"/>
                <a:ea typeface="+mj-ea"/>
                <a:cs typeface="+mj-cs"/>
              </a:rPr>
              <a:t>yrs</a:t>
            </a:r>
            <a:r>
              <a:rPr lang="en-US" b="0" kern="1200" cap="all" dirty="0">
                <a:solidFill>
                  <a:schemeClr val="tx2"/>
                </a:solidFill>
                <a:latin typeface="+mj-lt"/>
                <a:ea typeface="+mj-ea"/>
                <a:cs typeface="+mj-cs"/>
              </a:rPr>
              <a:t> old, NYHA class IV</a:t>
            </a:r>
          </a:p>
        </p:txBody>
      </p:sp>
      <p:sp>
        <p:nvSpPr>
          <p:cNvPr id="1040" name="Rectangle 78">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3" name="Content Placeholder 2">
            <a:extLst>
              <a:ext uri="{FF2B5EF4-FFF2-40B4-BE49-F238E27FC236}">
                <a16:creationId xmlns:a16="http://schemas.microsoft.com/office/drawing/2014/main" id="{2683BDFD-08EF-4E56-A6D2-E7DC631CECAD}"/>
              </a:ext>
            </a:extLst>
          </p:cNvPr>
          <p:cNvSpPr>
            <a:spLocks noGrp="1"/>
          </p:cNvSpPr>
          <p:nvPr>
            <p:ph sz="half" idx="1"/>
          </p:nvPr>
        </p:nvSpPr>
        <p:spPr>
          <a:xfrm>
            <a:off x="581194" y="1896533"/>
            <a:ext cx="6309003" cy="3962266"/>
          </a:xfrm>
        </p:spPr>
        <p:txBody>
          <a:bodyPr vert="horz" lIns="91440" tIns="45720" rIns="91440" bIns="45720" rtlCol="0" anchor="ctr">
            <a:normAutofit/>
          </a:bodyPr>
          <a:lstStyle/>
          <a:p>
            <a:pPr>
              <a:lnSpc>
                <a:spcPct val="100000"/>
              </a:lnSpc>
            </a:pPr>
            <a:r>
              <a:rPr lang="en-US">
                <a:solidFill>
                  <a:schemeClr val="tx2"/>
                </a:solidFill>
              </a:rPr>
              <a:t>12/2018 congestive heart failure (CHF, HFmrEF), anasarca, dyspnea</a:t>
            </a:r>
          </a:p>
          <a:p>
            <a:pPr>
              <a:lnSpc>
                <a:spcPct val="100000"/>
              </a:lnSpc>
            </a:pPr>
            <a:r>
              <a:rPr lang="en-US">
                <a:solidFill>
                  <a:schemeClr val="tx2"/>
                </a:solidFill>
              </a:rPr>
              <a:t>12/2018 CHF – anasarca, dyspnea, refractory to diuretics - continuous veno-venous hemodialysis (CVVHD)</a:t>
            </a:r>
          </a:p>
          <a:p>
            <a:pPr>
              <a:lnSpc>
                <a:spcPct val="100000"/>
              </a:lnSpc>
            </a:pPr>
            <a:r>
              <a:rPr lang="en-US">
                <a:solidFill>
                  <a:schemeClr val="tx2"/>
                </a:solidFill>
              </a:rPr>
              <a:t>01/2019 CHV – anasarca, dyspnea, refractory to diuretics - CVVHD</a:t>
            </a:r>
          </a:p>
          <a:p>
            <a:pPr>
              <a:lnSpc>
                <a:spcPct val="100000"/>
              </a:lnSpc>
            </a:pPr>
            <a:r>
              <a:rPr lang="en-US">
                <a:solidFill>
                  <a:schemeClr val="tx2"/>
                </a:solidFill>
              </a:rPr>
              <a:t>03/2019 CHF - anasarca, dyspnea</a:t>
            </a:r>
          </a:p>
          <a:p>
            <a:pPr>
              <a:lnSpc>
                <a:spcPct val="100000"/>
              </a:lnSpc>
            </a:pPr>
            <a:r>
              <a:rPr lang="en-US">
                <a:solidFill>
                  <a:schemeClr val="tx2"/>
                </a:solidFill>
              </a:rPr>
              <a:t>09/2019 CHF - anasarca, dyspnea</a:t>
            </a:r>
          </a:p>
          <a:p>
            <a:pPr>
              <a:lnSpc>
                <a:spcPct val="100000"/>
              </a:lnSpc>
            </a:pPr>
            <a:r>
              <a:rPr lang="en-US">
                <a:solidFill>
                  <a:schemeClr val="tx2"/>
                </a:solidFill>
              </a:rPr>
              <a:t>10/2019 CHF - anasarca, dyspnea</a:t>
            </a:r>
          </a:p>
          <a:p>
            <a:pPr>
              <a:lnSpc>
                <a:spcPct val="100000"/>
              </a:lnSpc>
            </a:pPr>
            <a:r>
              <a:rPr lang="en-US">
                <a:solidFill>
                  <a:schemeClr val="tx2"/>
                </a:solidFill>
              </a:rPr>
              <a:t>12/2019 CHF - anasarca, dyspnea</a:t>
            </a:r>
          </a:p>
          <a:p>
            <a:pPr>
              <a:lnSpc>
                <a:spcPct val="100000"/>
              </a:lnSpc>
            </a:pPr>
            <a:r>
              <a:rPr lang="en-US">
                <a:solidFill>
                  <a:schemeClr val="tx2"/>
                </a:solidFill>
              </a:rPr>
              <a:t>01/2020 CHF - anasarca, dyspnea</a:t>
            </a:r>
          </a:p>
        </p:txBody>
      </p:sp>
      <p:pic>
        <p:nvPicPr>
          <p:cNvPr id="1026" name="Picture 2" descr="American Heart Association logo | Logok">
            <a:extLst>
              <a:ext uri="{FF2B5EF4-FFF2-40B4-BE49-F238E27FC236}">
                <a16:creationId xmlns:a16="http://schemas.microsoft.com/office/drawing/2014/main" id="{1BFEB44B-A8CB-4B44-879F-081D554014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69869" y="659654"/>
            <a:ext cx="3636092" cy="2727069"/>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Content Placeholder 5" descr="Text&#10;&#10;Description automatically generated">
            <a:extLst>
              <a:ext uri="{FF2B5EF4-FFF2-40B4-BE49-F238E27FC236}">
                <a16:creationId xmlns:a16="http://schemas.microsoft.com/office/drawing/2014/main" id="{B2EFB168-8407-4B40-BAA6-4D1254F63322}"/>
              </a:ext>
            </a:extLst>
          </p:cNvPr>
          <p:cNvPicPr>
            <a:picLocks noGrp="1" noChangeAspect="1"/>
          </p:cNvPicPr>
          <p:nvPr>
            <p:ph sz="half" idx="2"/>
          </p:nvPr>
        </p:nvPicPr>
        <p:blipFill>
          <a:blip r:embed="rId3"/>
          <a:stretch>
            <a:fillRect/>
          </a:stretch>
        </p:blipFill>
        <p:spPr>
          <a:xfrm>
            <a:off x="7571351" y="3673660"/>
            <a:ext cx="4039455" cy="2559482"/>
          </a:xfrm>
          <a:prstGeom prst="rect">
            <a:avLst/>
          </a:prstGeom>
        </p:spPr>
      </p:pic>
      <p:pic>
        <p:nvPicPr>
          <p:cNvPr id="14" name="Picture 13" descr="K:\# ŠKOLA FAKS POSO\#FAKS\NEFROLOGIJA\1. BCM PD\3. Poster ISPD\špoirano.jpg">
            <a:extLst>
              <a:ext uri="{FF2B5EF4-FFF2-40B4-BE49-F238E27FC236}">
                <a16:creationId xmlns:a16="http://schemas.microsoft.com/office/drawing/2014/main" id="{714E37EB-42A6-40B1-ABFE-6A4B1E139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2861" y="453643"/>
            <a:ext cx="935038"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111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64" name="Rectangle 63">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66" name="Rectangle 65">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68" name="Rectangle 67">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2" name="Title 1">
            <a:extLst>
              <a:ext uri="{FF2B5EF4-FFF2-40B4-BE49-F238E27FC236}">
                <a16:creationId xmlns:a16="http://schemas.microsoft.com/office/drawing/2014/main" id="{993F60B9-4F6F-4EEA-A036-4BAF63F216B5}"/>
              </a:ext>
            </a:extLst>
          </p:cNvPr>
          <p:cNvSpPr>
            <a:spLocks noGrp="1"/>
          </p:cNvSpPr>
          <p:nvPr>
            <p:ph type="title"/>
          </p:nvPr>
        </p:nvSpPr>
        <p:spPr>
          <a:xfrm>
            <a:off x="771148" y="1037967"/>
            <a:ext cx="3054091" cy="4709131"/>
          </a:xfrm>
        </p:spPr>
        <p:txBody>
          <a:bodyPr anchor="ctr">
            <a:normAutofit/>
          </a:bodyPr>
          <a:lstStyle/>
          <a:p>
            <a:r>
              <a:rPr lang="hr-HR" dirty="0">
                <a:solidFill>
                  <a:srgbClr val="FFFEFF"/>
                </a:solidFill>
              </a:rPr>
              <a:t>Case 1 ♂ i.O. 71 yrs. Old, </a:t>
            </a:r>
            <a:br>
              <a:rPr lang="hr-HR" dirty="0">
                <a:solidFill>
                  <a:srgbClr val="FFFEFF"/>
                </a:solidFill>
              </a:rPr>
            </a:br>
            <a:r>
              <a:rPr lang="hr-HR" dirty="0">
                <a:solidFill>
                  <a:srgbClr val="FFFEFF"/>
                </a:solidFill>
              </a:rPr>
              <a:t>NYHA class IV</a:t>
            </a:r>
          </a:p>
        </p:txBody>
      </p:sp>
      <p:sp>
        <p:nvSpPr>
          <p:cNvPr id="3" name="Content Placeholder 2">
            <a:extLst>
              <a:ext uri="{FF2B5EF4-FFF2-40B4-BE49-F238E27FC236}">
                <a16:creationId xmlns:a16="http://schemas.microsoft.com/office/drawing/2014/main" id="{E8EF06A2-644F-4210-B0CD-331B2FA2A9DC}"/>
              </a:ext>
            </a:extLst>
          </p:cNvPr>
          <p:cNvSpPr>
            <a:spLocks noGrp="1"/>
          </p:cNvSpPr>
          <p:nvPr>
            <p:ph idx="1"/>
          </p:nvPr>
        </p:nvSpPr>
        <p:spPr>
          <a:xfrm>
            <a:off x="4534934" y="1037968"/>
            <a:ext cx="7210531" cy="4820832"/>
          </a:xfrm>
        </p:spPr>
        <p:txBody>
          <a:bodyPr>
            <a:normAutofit/>
          </a:bodyPr>
          <a:lstStyle/>
          <a:p>
            <a:pPr>
              <a:lnSpc>
                <a:spcPct val="100000"/>
              </a:lnSpc>
            </a:pPr>
            <a:r>
              <a:rPr lang="hr-HR" dirty="0"/>
              <a:t>02/2020. CHF – refractory to diuretics – slow contious ultrafiltration (SCUF), body weight </a:t>
            </a:r>
            <a:r>
              <a:rPr lang="hr-HR" b="1" dirty="0"/>
              <a:t>100 kg</a:t>
            </a:r>
          </a:p>
          <a:p>
            <a:pPr>
              <a:lnSpc>
                <a:spcPct val="100000"/>
              </a:lnSpc>
            </a:pPr>
            <a:r>
              <a:rPr lang="hr-HR" dirty="0"/>
              <a:t>17.02.2020. peritoneal catether insertion (TAP block anesthesia)</a:t>
            </a:r>
          </a:p>
          <a:p>
            <a:pPr>
              <a:lnSpc>
                <a:spcPct val="100000"/>
              </a:lnSpc>
            </a:pPr>
            <a:r>
              <a:rPr lang="hr-HR" dirty="0"/>
              <a:t>Intermittent ultrafiltration 3 times per week duration 3 hrs, body weight 81 kg (</a:t>
            </a:r>
            <a:r>
              <a:rPr lang="hr-HR" dirty="0">
                <a:solidFill>
                  <a:srgbClr val="FF0000"/>
                </a:solidFill>
                <a:effectLst>
                  <a:outerShdw blurRad="38100" dist="38100" dir="2700000" algn="tl">
                    <a:srgbClr val="000000">
                      <a:alpha val="43137"/>
                    </a:srgbClr>
                  </a:outerShdw>
                </a:effectLst>
              </a:rPr>
              <a:t>- 19 kg </a:t>
            </a:r>
            <a:r>
              <a:rPr lang="hr-HR" dirty="0"/>
              <a:t>)</a:t>
            </a:r>
          </a:p>
          <a:p>
            <a:pPr>
              <a:lnSpc>
                <a:spcPct val="100000"/>
              </a:lnSpc>
            </a:pPr>
            <a:r>
              <a:rPr lang="hr-HR" dirty="0"/>
              <a:t>08.03.2020. peritoneal catether surgical reposition due to malposition</a:t>
            </a:r>
          </a:p>
          <a:p>
            <a:pPr>
              <a:lnSpc>
                <a:spcPct val="100000"/>
              </a:lnSpc>
            </a:pPr>
            <a:r>
              <a:rPr lang="hr-HR" dirty="0"/>
              <a:t>23.03.2020. CAPD education</a:t>
            </a:r>
          </a:p>
          <a:p>
            <a:pPr>
              <a:lnSpc>
                <a:spcPct val="100000"/>
              </a:lnSpc>
            </a:pPr>
            <a:r>
              <a:rPr lang="hr-HR" dirty="0"/>
              <a:t>25.03.2020. </a:t>
            </a:r>
            <a:r>
              <a:rPr lang="en-US" dirty="0"/>
              <a:t>The patient has fully mastered the skill to independently perform peritoneal dialysis procedures</a:t>
            </a:r>
            <a:r>
              <a:rPr lang="hr-HR" dirty="0"/>
              <a:t> (</a:t>
            </a:r>
            <a:r>
              <a:rPr lang="hr-HR" dirty="0">
                <a:solidFill>
                  <a:srgbClr val="FF0000"/>
                </a:solidFill>
                <a:effectLst>
                  <a:outerShdw blurRad="38100" dist="38100" dir="2700000" algn="tl">
                    <a:srgbClr val="000000">
                      <a:alpha val="43137"/>
                    </a:srgbClr>
                  </a:outerShdw>
                </a:effectLst>
              </a:rPr>
              <a:t>2 days</a:t>
            </a:r>
            <a:r>
              <a:rPr lang="hr-HR" dirty="0"/>
              <a:t>), start with icodextrin 2000 ml intraperitonelly (IP), 12 hrs night dwell</a:t>
            </a:r>
          </a:p>
          <a:p>
            <a:pPr>
              <a:lnSpc>
                <a:spcPct val="100000"/>
              </a:lnSpc>
            </a:pPr>
            <a:r>
              <a:rPr lang="hr-HR" dirty="0"/>
              <a:t>14.04.2020. central venous catether ex, body weight 77,5 kg </a:t>
            </a:r>
            <a:r>
              <a:rPr lang="hr-HR" dirty="0">
                <a:effectLst>
                  <a:outerShdw blurRad="38100" dist="38100" dir="2700000" algn="tl">
                    <a:srgbClr val="000000">
                      <a:alpha val="43137"/>
                    </a:srgbClr>
                  </a:outerShdw>
                </a:effectLst>
              </a:rPr>
              <a:t>(</a:t>
            </a:r>
            <a:r>
              <a:rPr lang="hr-HR" dirty="0">
                <a:solidFill>
                  <a:srgbClr val="FF0000"/>
                </a:solidFill>
                <a:effectLst>
                  <a:outerShdw blurRad="38100" dist="38100" dir="2700000" algn="tl">
                    <a:srgbClr val="000000">
                      <a:alpha val="43137"/>
                    </a:srgbClr>
                  </a:outerShdw>
                </a:effectLst>
              </a:rPr>
              <a:t>- 22,5 kg </a:t>
            </a:r>
            <a:r>
              <a:rPr lang="hr-HR" dirty="0"/>
              <a:t>)</a:t>
            </a:r>
          </a:p>
          <a:p>
            <a:pPr>
              <a:lnSpc>
                <a:spcPct val="100000"/>
              </a:lnSpc>
            </a:pPr>
            <a:r>
              <a:rPr lang="hr-HR" dirty="0"/>
              <a:t>10/2020. peritonitis (E.coli) –outpatient treatment, recovered</a:t>
            </a:r>
          </a:p>
        </p:txBody>
      </p:sp>
      <p:pic>
        <p:nvPicPr>
          <p:cNvPr id="4" name="Picture 2" descr="K:\# ŠKOLA FAKS POSO\#FAKS\NEFROLOGIJA\1. BCM PD\3. Poster ISPD\medri_logooo.jpg">
            <a:extLst>
              <a:ext uri="{FF2B5EF4-FFF2-40B4-BE49-F238E27FC236}">
                <a16:creationId xmlns:a16="http://schemas.microsoft.com/office/drawing/2014/main" id="{DCA1120B-0B3C-4C84-BD33-7A937A2AB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4230" y="6419888"/>
            <a:ext cx="1011237"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965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9D3D-7B13-434A-9A77-C9A18E68E6E9}"/>
              </a:ext>
            </a:extLst>
          </p:cNvPr>
          <p:cNvSpPr>
            <a:spLocks noGrp="1"/>
          </p:cNvSpPr>
          <p:nvPr>
            <p:ph type="title"/>
          </p:nvPr>
        </p:nvSpPr>
        <p:spPr/>
        <p:txBody>
          <a:bodyPr/>
          <a:lstStyle/>
          <a:p>
            <a:r>
              <a:rPr lang="hr-HR" dirty="0">
                <a:solidFill>
                  <a:schemeClr val="tx1">
                    <a:lumMod val="50000"/>
                    <a:lumOff val="50000"/>
                  </a:schemeClr>
                </a:solidFill>
              </a:rPr>
              <a:t>Case 1 ♂ i.O. 71 yrs old, NYHA class II</a:t>
            </a:r>
            <a:endParaRPr lang="hr-HR" dirty="0"/>
          </a:p>
        </p:txBody>
      </p:sp>
      <p:graphicFrame>
        <p:nvGraphicFramePr>
          <p:cNvPr id="7" name="Table 7">
            <a:extLst>
              <a:ext uri="{FF2B5EF4-FFF2-40B4-BE49-F238E27FC236}">
                <a16:creationId xmlns:a16="http://schemas.microsoft.com/office/drawing/2014/main" id="{898546E1-8B8D-46D1-92EB-CE508FCFBBC2}"/>
              </a:ext>
            </a:extLst>
          </p:cNvPr>
          <p:cNvGraphicFramePr>
            <a:graphicFrameLocks noGrp="1"/>
          </p:cNvGraphicFramePr>
          <p:nvPr>
            <p:ph idx="1"/>
            <p:extLst>
              <p:ext uri="{D42A27DB-BD31-4B8C-83A1-F6EECF244321}">
                <p14:modId xmlns:p14="http://schemas.microsoft.com/office/powerpoint/2010/main" val="867309794"/>
              </p:ext>
            </p:extLst>
          </p:nvPr>
        </p:nvGraphicFramePr>
        <p:xfrm>
          <a:off x="581025" y="2341563"/>
          <a:ext cx="11029950" cy="3119120"/>
        </p:xfrm>
        <a:graphic>
          <a:graphicData uri="http://schemas.openxmlformats.org/drawingml/2006/table">
            <a:tbl>
              <a:tblPr firstRow="1" bandRow="1">
                <a:tableStyleId>{5C22544A-7EE6-4342-B048-85BDC9FD1C3A}</a:tableStyleId>
              </a:tblPr>
              <a:tblGrid>
                <a:gridCol w="1102995">
                  <a:extLst>
                    <a:ext uri="{9D8B030D-6E8A-4147-A177-3AD203B41FA5}">
                      <a16:colId xmlns:a16="http://schemas.microsoft.com/office/drawing/2014/main" val="3823276903"/>
                    </a:ext>
                  </a:extLst>
                </a:gridCol>
                <a:gridCol w="1102995">
                  <a:extLst>
                    <a:ext uri="{9D8B030D-6E8A-4147-A177-3AD203B41FA5}">
                      <a16:colId xmlns:a16="http://schemas.microsoft.com/office/drawing/2014/main" val="4113795155"/>
                    </a:ext>
                  </a:extLst>
                </a:gridCol>
                <a:gridCol w="1102995">
                  <a:extLst>
                    <a:ext uri="{9D8B030D-6E8A-4147-A177-3AD203B41FA5}">
                      <a16:colId xmlns:a16="http://schemas.microsoft.com/office/drawing/2014/main" val="4287208581"/>
                    </a:ext>
                  </a:extLst>
                </a:gridCol>
                <a:gridCol w="1102995">
                  <a:extLst>
                    <a:ext uri="{9D8B030D-6E8A-4147-A177-3AD203B41FA5}">
                      <a16:colId xmlns:a16="http://schemas.microsoft.com/office/drawing/2014/main" val="1422770266"/>
                    </a:ext>
                  </a:extLst>
                </a:gridCol>
                <a:gridCol w="1102995">
                  <a:extLst>
                    <a:ext uri="{9D8B030D-6E8A-4147-A177-3AD203B41FA5}">
                      <a16:colId xmlns:a16="http://schemas.microsoft.com/office/drawing/2014/main" val="2466274773"/>
                    </a:ext>
                  </a:extLst>
                </a:gridCol>
                <a:gridCol w="1102995">
                  <a:extLst>
                    <a:ext uri="{9D8B030D-6E8A-4147-A177-3AD203B41FA5}">
                      <a16:colId xmlns:a16="http://schemas.microsoft.com/office/drawing/2014/main" val="3042834884"/>
                    </a:ext>
                  </a:extLst>
                </a:gridCol>
                <a:gridCol w="1102995">
                  <a:extLst>
                    <a:ext uri="{9D8B030D-6E8A-4147-A177-3AD203B41FA5}">
                      <a16:colId xmlns:a16="http://schemas.microsoft.com/office/drawing/2014/main" val="2488575688"/>
                    </a:ext>
                  </a:extLst>
                </a:gridCol>
                <a:gridCol w="1102995">
                  <a:extLst>
                    <a:ext uri="{9D8B030D-6E8A-4147-A177-3AD203B41FA5}">
                      <a16:colId xmlns:a16="http://schemas.microsoft.com/office/drawing/2014/main" val="1169663905"/>
                    </a:ext>
                  </a:extLst>
                </a:gridCol>
                <a:gridCol w="1102995">
                  <a:extLst>
                    <a:ext uri="{9D8B030D-6E8A-4147-A177-3AD203B41FA5}">
                      <a16:colId xmlns:a16="http://schemas.microsoft.com/office/drawing/2014/main" val="3234318153"/>
                    </a:ext>
                  </a:extLst>
                </a:gridCol>
                <a:gridCol w="1102995">
                  <a:extLst>
                    <a:ext uri="{9D8B030D-6E8A-4147-A177-3AD203B41FA5}">
                      <a16:colId xmlns:a16="http://schemas.microsoft.com/office/drawing/2014/main" val="1151386943"/>
                    </a:ext>
                  </a:extLst>
                </a:gridCol>
              </a:tblGrid>
              <a:tr h="370840">
                <a:tc>
                  <a:txBody>
                    <a:bodyPr/>
                    <a:lstStyle/>
                    <a:p>
                      <a:r>
                        <a:rPr lang="hr-HR" dirty="0"/>
                        <a:t>date</a:t>
                      </a:r>
                    </a:p>
                  </a:txBody>
                  <a:tcPr/>
                </a:tc>
                <a:tc>
                  <a:txBody>
                    <a:bodyPr/>
                    <a:lstStyle/>
                    <a:p>
                      <a:r>
                        <a:rPr lang="hr-HR" sz="1000" dirty="0"/>
                        <a:t>02/2020. </a:t>
                      </a:r>
                    </a:p>
                  </a:txBody>
                  <a:tcPr/>
                </a:tc>
                <a:tc>
                  <a:txBody>
                    <a:bodyPr/>
                    <a:lstStyle/>
                    <a:p>
                      <a:r>
                        <a:rPr lang="hr-HR" sz="1000" dirty="0"/>
                        <a:t>04/2020</a:t>
                      </a:r>
                    </a:p>
                  </a:txBody>
                  <a:tcPr/>
                </a:tc>
                <a:tc>
                  <a:txBody>
                    <a:bodyPr/>
                    <a:lstStyle/>
                    <a:p>
                      <a:r>
                        <a:rPr lang="hr-HR" sz="1000" dirty="0"/>
                        <a:t>05/2020</a:t>
                      </a:r>
                    </a:p>
                  </a:txBody>
                  <a:tcPr/>
                </a:tc>
                <a:tc>
                  <a:txBody>
                    <a:bodyPr/>
                    <a:lstStyle/>
                    <a:p>
                      <a:r>
                        <a:rPr lang="hr-HR" sz="1000" dirty="0"/>
                        <a:t>06/2020</a:t>
                      </a:r>
                    </a:p>
                  </a:txBody>
                  <a:tcPr/>
                </a:tc>
                <a:tc>
                  <a:txBody>
                    <a:bodyPr/>
                    <a:lstStyle/>
                    <a:p>
                      <a:r>
                        <a:rPr lang="hr-HR" sz="1000" dirty="0"/>
                        <a:t>10/2020</a:t>
                      </a:r>
                    </a:p>
                  </a:txBody>
                  <a:tcPr/>
                </a:tc>
                <a:tc>
                  <a:txBody>
                    <a:bodyPr/>
                    <a:lstStyle/>
                    <a:p>
                      <a:r>
                        <a:rPr lang="hr-HR" sz="1000" dirty="0"/>
                        <a:t>06/2021</a:t>
                      </a:r>
                    </a:p>
                  </a:txBody>
                  <a:tcPr/>
                </a:tc>
                <a:tc>
                  <a:txBody>
                    <a:bodyPr/>
                    <a:lstStyle/>
                    <a:p>
                      <a:r>
                        <a:rPr lang="hr-HR" sz="1000" dirty="0"/>
                        <a:t>07/2021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r-HR" sz="1000" dirty="0"/>
                        <a:t>08/2021</a:t>
                      </a:r>
                    </a:p>
                    <a:p>
                      <a:endParaRPr lang="hr-HR" dirty="0"/>
                    </a:p>
                  </a:txBody>
                  <a:tcPr/>
                </a:tc>
                <a:tc>
                  <a:txBody>
                    <a:bodyPr/>
                    <a:lstStyle/>
                    <a:p>
                      <a:r>
                        <a:rPr lang="hr-HR" sz="1000" dirty="0"/>
                        <a:t>09/2021</a:t>
                      </a:r>
                    </a:p>
                  </a:txBody>
                  <a:tcPr/>
                </a:tc>
                <a:extLst>
                  <a:ext uri="{0D108BD9-81ED-4DB2-BD59-A6C34878D82A}">
                    <a16:rowId xmlns:a16="http://schemas.microsoft.com/office/drawing/2014/main" val="72918385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r-HR" sz="1000" dirty="0"/>
                        <a:t>NTproBNP (ng/L)</a:t>
                      </a:r>
                    </a:p>
                    <a:p>
                      <a:endParaRPr lang="hr-HR" dirty="0"/>
                    </a:p>
                  </a:txBody>
                  <a:tcPr/>
                </a:tc>
                <a:tc>
                  <a:txBody>
                    <a:bodyPr/>
                    <a:lstStyle/>
                    <a:p>
                      <a:r>
                        <a:rPr lang="hr-HR" dirty="0"/>
                        <a:t>24017</a:t>
                      </a:r>
                    </a:p>
                  </a:txBody>
                  <a:tcPr/>
                </a:tc>
                <a:tc>
                  <a:txBody>
                    <a:bodyPr/>
                    <a:lstStyle/>
                    <a:p>
                      <a:r>
                        <a:rPr lang="hr-HR" dirty="0"/>
                        <a:t>11214</a:t>
                      </a:r>
                    </a:p>
                  </a:txBody>
                  <a:tcPr/>
                </a:tc>
                <a:tc>
                  <a:txBody>
                    <a:bodyPr/>
                    <a:lstStyle/>
                    <a:p>
                      <a:r>
                        <a:rPr lang="hr-HR" dirty="0"/>
                        <a:t>16396</a:t>
                      </a:r>
                    </a:p>
                  </a:txBody>
                  <a:tcPr/>
                </a:tc>
                <a:tc>
                  <a:txBody>
                    <a:bodyPr/>
                    <a:lstStyle/>
                    <a:p>
                      <a:r>
                        <a:rPr lang="hr-HR" dirty="0"/>
                        <a:t>8452</a:t>
                      </a:r>
                    </a:p>
                  </a:txBody>
                  <a:tcPr/>
                </a:tc>
                <a:tc>
                  <a:txBody>
                    <a:bodyPr/>
                    <a:lstStyle/>
                    <a:p>
                      <a:r>
                        <a:rPr lang="hr-HR" dirty="0"/>
                        <a:t>10821</a:t>
                      </a:r>
                    </a:p>
                  </a:txBody>
                  <a:tcPr/>
                </a:tc>
                <a:tc>
                  <a:txBody>
                    <a:bodyPr/>
                    <a:lstStyle/>
                    <a:p>
                      <a:r>
                        <a:rPr lang="hr-HR" dirty="0"/>
                        <a:t>14402</a:t>
                      </a:r>
                    </a:p>
                  </a:txBody>
                  <a:tcPr/>
                </a:tc>
                <a:tc>
                  <a:txBody>
                    <a:bodyPr/>
                    <a:lstStyle/>
                    <a:p>
                      <a:r>
                        <a:rPr lang="hr-HR" dirty="0"/>
                        <a:t>17455</a:t>
                      </a:r>
                    </a:p>
                  </a:txBody>
                  <a:tcPr/>
                </a:tc>
                <a:tc>
                  <a:txBody>
                    <a:bodyPr/>
                    <a:lstStyle/>
                    <a:p>
                      <a:r>
                        <a:rPr lang="hr-HR" dirty="0"/>
                        <a:t>19937</a:t>
                      </a:r>
                    </a:p>
                  </a:txBody>
                  <a:tcPr/>
                </a:tc>
                <a:tc>
                  <a:txBody>
                    <a:bodyPr/>
                    <a:lstStyle/>
                    <a:p>
                      <a:r>
                        <a:rPr lang="hr-HR" dirty="0"/>
                        <a:t>19045</a:t>
                      </a:r>
                    </a:p>
                  </a:txBody>
                  <a:tcPr/>
                </a:tc>
                <a:extLst>
                  <a:ext uri="{0D108BD9-81ED-4DB2-BD59-A6C34878D82A}">
                    <a16:rowId xmlns:a16="http://schemas.microsoft.com/office/drawing/2014/main" val="3745942010"/>
                  </a:ext>
                </a:extLst>
              </a:tr>
              <a:tr h="370840">
                <a:tc>
                  <a:txBody>
                    <a:bodyPr/>
                    <a:lstStyle/>
                    <a:p>
                      <a:r>
                        <a:rPr lang="hr-HR" sz="1000" dirty="0"/>
                        <a:t>Albumin (g/l)</a:t>
                      </a:r>
                    </a:p>
                  </a:txBody>
                  <a:tcPr/>
                </a:tc>
                <a:tc>
                  <a:txBody>
                    <a:bodyPr/>
                    <a:lstStyle/>
                    <a:p>
                      <a:r>
                        <a:rPr lang="hr-HR" dirty="0"/>
                        <a:t>35,5</a:t>
                      </a:r>
                    </a:p>
                  </a:txBody>
                  <a:tcPr/>
                </a:tc>
                <a:tc>
                  <a:txBody>
                    <a:bodyPr/>
                    <a:lstStyle/>
                    <a:p>
                      <a:r>
                        <a:rPr lang="hr-HR" dirty="0"/>
                        <a:t>37,7</a:t>
                      </a:r>
                    </a:p>
                  </a:txBody>
                  <a:tcPr/>
                </a:tc>
                <a:tc>
                  <a:txBody>
                    <a:bodyPr/>
                    <a:lstStyle/>
                    <a:p>
                      <a:r>
                        <a:rPr lang="hr-HR" dirty="0"/>
                        <a:t>36,9</a:t>
                      </a:r>
                    </a:p>
                  </a:txBody>
                  <a:tcPr/>
                </a:tc>
                <a:tc>
                  <a:txBody>
                    <a:bodyPr/>
                    <a:lstStyle/>
                    <a:p>
                      <a:r>
                        <a:rPr lang="hr-HR" dirty="0"/>
                        <a:t>38,9</a:t>
                      </a:r>
                    </a:p>
                  </a:txBody>
                  <a:tcPr/>
                </a:tc>
                <a:tc>
                  <a:txBody>
                    <a:bodyPr/>
                    <a:lstStyle/>
                    <a:p>
                      <a:r>
                        <a:rPr lang="hr-HR" dirty="0"/>
                        <a:t>42,2</a:t>
                      </a:r>
                    </a:p>
                  </a:txBody>
                  <a:tcPr/>
                </a:tc>
                <a:tc>
                  <a:txBody>
                    <a:bodyPr/>
                    <a:lstStyle/>
                    <a:p>
                      <a:r>
                        <a:rPr lang="hr-HR" dirty="0"/>
                        <a:t>40,1</a:t>
                      </a:r>
                    </a:p>
                  </a:txBody>
                  <a:tcPr/>
                </a:tc>
                <a:tc>
                  <a:txBody>
                    <a:bodyPr/>
                    <a:lstStyle/>
                    <a:p>
                      <a:r>
                        <a:rPr lang="hr-HR" dirty="0"/>
                        <a:t>38,1</a:t>
                      </a:r>
                    </a:p>
                  </a:txBody>
                  <a:tcPr/>
                </a:tc>
                <a:tc>
                  <a:txBody>
                    <a:bodyPr/>
                    <a:lstStyle/>
                    <a:p>
                      <a:r>
                        <a:rPr lang="hr-HR" dirty="0"/>
                        <a:t>38,4</a:t>
                      </a:r>
                    </a:p>
                  </a:txBody>
                  <a:tcPr/>
                </a:tc>
                <a:tc>
                  <a:txBody>
                    <a:bodyPr/>
                    <a:lstStyle/>
                    <a:p>
                      <a:r>
                        <a:rPr lang="hr-HR" dirty="0"/>
                        <a:t>40,6</a:t>
                      </a:r>
                    </a:p>
                  </a:txBody>
                  <a:tcPr/>
                </a:tc>
                <a:extLst>
                  <a:ext uri="{0D108BD9-81ED-4DB2-BD59-A6C34878D82A}">
                    <a16:rowId xmlns:a16="http://schemas.microsoft.com/office/drawing/2014/main" val="4127595223"/>
                  </a:ext>
                </a:extLst>
              </a:tr>
              <a:tr h="370840">
                <a:tc>
                  <a:txBody>
                    <a:bodyPr/>
                    <a:lstStyle/>
                    <a:p>
                      <a:r>
                        <a:rPr lang="hr-HR" sz="1000" dirty="0"/>
                        <a:t>eGFR CKD-EPI (ml/min/m</a:t>
                      </a:r>
                      <a:r>
                        <a:rPr lang="hr-HR" sz="1000" baseline="30000" dirty="0"/>
                        <a:t>2</a:t>
                      </a:r>
                      <a:r>
                        <a:rPr lang="hr-HR" sz="1000" dirty="0"/>
                        <a:t>)</a:t>
                      </a:r>
                    </a:p>
                  </a:txBody>
                  <a:tcPr/>
                </a:tc>
                <a:tc>
                  <a:txBody>
                    <a:bodyPr/>
                    <a:lstStyle/>
                    <a:p>
                      <a:r>
                        <a:rPr lang="hr-HR" dirty="0"/>
                        <a:t>18</a:t>
                      </a:r>
                    </a:p>
                  </a:txBody>
                  <a:tcPr/>
                </a:tc>
                <a:tc>
                  <a:txBody>
                    <a:bodyPr/>
                    <a:lstStyle/>
                    <a:p>
                      <a:r>
                        <a:rPr lang="hr-HR" dirty="0"/>
                        <a:t>23</a:t>
                      </a:r>
                    </a:p>
                  </a:txBody>
                  <a:tcPr/>
                </a:tc>
                <a:tc>
                  <a:txBody>
                    <a:bodyPr/>
                    <a:lstStyle/>
                    <a:p>
                      <a:r>
                        <a:rPr lang="hr-HR" dirty="0"/>
                        <a:t>24</a:t>
                      </a:r>
                    </a:p>
                  </a:txBody>
                  <a:tcPr/>
                </a:tc>
                <a:tc>
                  <a:txBody>
                    <a:bodyPr/>
                    <a:lstStyle/>
                    <a:p>
                      <a:r>
                        <a:rPr lang="hr-HR" dirty="0"/>
                        <a:t>17</a:t>
                      </a:r>
                    </a:p>
                  </a:txBody>
                  <a:tcPr/>
                </a:tc>
                <a:tc>
                  <a:txBody>
                    <a:bodyPr/>
                    <a:lstStyle/>
                    <a:p>
                      <a:r>
                        <a:rPr lang="hr-HR" dirty="0"/>
                        <a:t>18</a:t>
                      </a:r>
                    </a:p>
                  </a:txBody>
                  <a:tcPr/>
                </a:tc>
                <a:tc>
                  <a:txBody>
                    <a:bodyPr/>
                    <a:lstStyle/>
                    <a:p>
                      <a:r>
                        <a:rPr lang="hr-HR" dirty="0"/>
                        <a:t>16</a:t>
                      </a:r>
                    </a:p>
                  </a:txBody>
                  <a:tcPr/>
                </a:tc>
                <a:tc>
                  <a:txBody>
                    <a:bodyPr/>
                    <a:lstStyle/>
                    <a:p>
                      <a:r>
                        <a:rPr lang="hr-HR" dirty="0"/>
                        <a:t>17</a:t>
                      </a:r>
                    </a:p>
                  </a:txBody>
                  <a:tcPr/>
                </a:tc>
                <a:tc>
                  <a:txBody>
                    <a:bodyPr/>
                    <a:lstStyle/>
                    <a:p>
                      <a:r>
                        <a:rPr lang="hr-HR" dirty="0"/>
                        <a:t>17</a:t>
                      </a:r>
                    </a:p>
                  </a:txBody>
                  <a:tcPr/>
                </a:tc>
                <a:tc>
                  <a:txBody>
                    <a:bodyPr/>
                    <a:lstStyle/>
                    <a:p>
                      <a:r>
                        <a:rPr lang="hr-HR" dirty="0"/>
                        <a:t>16</a:t>
                      </a:r>
                    </a:p>
                  </a:txBody>
                  <a:tcPr/>
                </a:tc>
                <a:extLst>
                  <a:ext uri="{0D108BD9-81ED-4DB2-BD59-A6C34878D82A}">
                    <a16:rowId xmlns:a16="http://schemas.microsoft.com/office/drawing/2014/main" val="1389438663"/>
                  </a:ext>
                </a:extLst>
              </a:tr>
              <a:tr h="370840">
                <a:tc>
                  <a:txBody>
                    <a:bodyPr/>
                    <a:lstStyle/>
                    <a:p>
                      <a:r>
                        <a:rPr lang="hr-HR" sz="1000" dirty="0"/>
                        <a:t>24 hrs diuresis (ml)</a:t>
                      </a:r>
                    </a:p>
                  </a:txBody>
                  <a:tcPr/>
                </a:tc>
                <a:tc>
                  <a:txBody>
                    <a:bodyPr/>
                    <a:lstStyle/>
                    <a:p>
                      <a:r>
                        <a:rPr lang="hr-HR" dirty="0"/>
                        <a:t>2500</a:t>
                      </a:r>
                    </a:p>
                  </a:txBody>
                  <a:tcPr/>
                </a:tc>
                <a:tc>
                  <a:txBody>
                    <a:bodyPr/>
                    <a:lstStyle/>
                    <a:p>
                      <a:r>
                        <a:rPr lang="hr-HR" dirty="0"/>
                        <a:t>1650</a:t>
                      </a:r>
                    </a:p>
                  </a:txBody>
                  <a:tcPr/>
                </a:tc>
                <a:tc>
                  <a:txBody>
                    <a:bodyPr/>
                    <a:lstStyle/>
                    <a:p>
                      <a:r>
                        <a:rPr lang="hr-HR" dirty="0"/>
                        <a:t>1700</a:t>
                      </a:r>
                    </a:p>
                  </a:txBody>
                  <a:tcPr/>
                </a:tc>
                <a:tc>
                  <a:txBody>
                    <a:bodyPr/>
                    <a:lstStyle/>
                    <a:p>
                      <a:r>
                        <a:rPr lang="hr-HR" dirty="0"/>
                        <a:t>1500</a:t>
                      </a:r>
                    </a:p>
                  </a:txBody>
                  <a:tcPr/>
                </a:tc>
                <a:tc>
                  <a:txBody>
                    <a:bodyPr/>
                    <a:lstStyle/>
                    <a:p>
                      <a:r>
                        <a:rPr lang="hr-HR" dirty="0"/>
                        <a:t>2000</a:t>
                      </a:r>
                    </a:p>
                  </a:txBody>
                  <a:tcPr/>
                </a:tc>
                <a:tc>
                  <a:txBody>
                    <a:bodyPr/>
                    <a:lstStyle/>
                    <a:p>
                      <a:r>
                        <a:rPr lang="hr-HR" dirty="0"/>
                        <a:t>2000</a:t>
                      </a:r>
                    </a:p>
                  </a:txBody>
                  <a:tcPr/>
                </a:tc>
                <a:tc>
                  <a:txBody>
                    <a:bodyPr/>
                    <a:lstStyle/>
                    <a:p>
                      <a:r>
                        <a:rPr lang="hr-HR" dirty="0"/>
                        <a:t>2000</a:t>
                      </a:r>
                    </a:p>
                  </a:txBody>
                  <a:tcPr/>
                </a:tc>
                <a:tc>
                  <a:txBody>
                    <a:bodyPr/>
                    <a:lstStyle/>
                    <a:p>
                      <a:r>
                        <a:rPr lang="hr-HR" dirty="0"/>
                        <a:t>2500</a:t>
                      </a:r>
                    </a:p>
                  </a:txBody>
                  <a:tcPr/>
                </a:tc>
                <a:tc>
                  <a:txBody>
                    <a:bodyPr/>
                    <a:lstStyle/>
                    <a:p>
                      <a:r>
                        <a:rPr lang="hr-HR" dirty="0"/>
                        <a:t>1500</a:t>
                      </a:r>
                    </a:p>
                  </a:txBody>
                  <a:tcPr/>
                </a:tc>
                <a:extLst>
                  <a:ext uri="{0D108BD9-81ED-4DB2-BD59-A6C34878D82A}">
                    <a16:rowId xmlns:a16="http://schemas.microsoft.com/office/drawing/2014/main" val="727249697"/>
                  </a:ext>
                </a:extLst>
              </a:tr>
              <a:tr h="370840">
                <a:tc>
                  <a:txBody>
                    <a:bodyPr/>
                    <a:lstStyle/>
                    <a:p>
                      <a:r>
                        <a:rPr lang="hr-HR" sz="1000" dirty="0"/>
                        <a:t>24 hrs ultrafiltration (ml)</a:t>
                      </a:r>
                    </a:p>
                  </a:txBody>
                  <a:tcPr/>
                </a:tc>
                <a:tc>
                  <a:txBody>
                    <a:bodyPr/>
                    <a:lstStyle/>
                    <a:p>
                      <a:r>
                        <a:rPr lang="hr-HR" dirty="0"/>
                        <a:t>0</a:t>
                      </a:r>
                    </a:p>
                  </a:txBody>
                  <a:tcPr/>
                </a:tc>
                <a:tc>
                  <a:txBody>
                    <a:bodyPr/>
                    <a:lstStyle/>
                    <a:p>
                      <a:r>
                        <a:rPr lang="hr-HR" dirty="0"/>
                        <a:t>500</a:t>
                      </a:r>
                    </a:p>
                  </a:txBody>
                  <a:tcPr/>
                </a:tc>
                <a:tc>
                  <a:txBody>
                    <a:bodyPr/>
                    <a:lstStyle/>
                    <a:p>
                      <a:r>
                        <a:rPr lang="hr-HR" dirty="0"/>
                        <a:t>700</a:t>
                      </a:r>
                    </a:p>
                  </a:txBody>
                  <a:tcPr/>
                </a:tc>
                <a:tc>
                  <a:txBody>
                    <a:bodyPr/>
                    <a:lstStyle/>
                    <a:p>
                      <a:r>
                        <a:rPr lang="hr-HR" dirty="0"/>
                        <a:t>700</a:t>
                      </a:r>
                    </a:p>
                  </a:txBody>
                  <a:tcPr/>
                </a:tc>
                <a:tc>
                  <a:txBody>
                    <a:bodyPr/>
                    <a:lstStyle/>
                    <a:p>
                      <a:r>
                        <a:rPr lang="hr-HR" dirty="0"/>
                        <a:t>600</a:t>
                      </a:r>
                    </a:p>
                  </a:txBody>
                  <a:tcPr/>
                </a:tc>
                <a:tc>
                  <a:txBody>
                    <a:bodyPr/>
                    <a:lstStyle/>
                    <a:p>
                      <a:r>
                        <a:rPr lang="hr-HR" dirty="0"/>
                        <a:t>650</a:t>
                      </a:r>
                    </a:p>
                  </a:txBody>
                  <a:tcPr/>
                </a:tc>
                <a:tc>
                  <a:txBody>
                    <a:bodyPr/>
                    <a:lstStyle/>
                    <a:p>
                      <a:r>
                        <a:rPr lang="hr-HR" dirty="0"/>
                        <a:t>600</a:t>
                      </a:r>
                    </a:p>
                  </a:txBody>
                  <a:tcPr/>
                </a:tc>
                <a:tc>
                  <a:txBody>
                    <a:bodyPr/>
                    <a:lstStyle/>
                    <a:p>
                      <a:r>
                        <a:rPr lang="hr-HR" dirty="0"/>
                        <a:t>550</a:t>
                      </a:r>
                    </a:p>
                  </a:txBody>
                  <a:tcPr/>
                </a:tc>
                <a:tc>
                  <a:txBody>
                    <a:bodyPr/>
                    <a:lstStyle/>
                    <a:p>
                      <a:r>
                        <a:rPr lang="hr-HR" dirty="0"/>
                        <a:t>800</a:t>
                      </a:r>
                    </a:p>
                  </a:txBody>
                  <a:tcPr/>
                </a:tc>
                <a:extLst>
                  <a:ext uri="{0D108BD9-81ED-4DB2-BD59-A6C34878D82A}">
                    <a16:rowId xmlns:a16="http://schemas.microsoft.com/office/drawing/2014/main" val="3782654188"/>
                  </a:ext>
                </a:extLst>
              </a:tr>
              <a:tr h="370840">
                <a:tc>
                  <a:txBody>
                    <a:bodyPr/>
                    <a:lstStyle/>
                    <a:p>
                      <a:r>
                        <a:rPr lang="hr-HR" sz="1000" dirty="0"/>
                        <a:t>body weight (kg)</a:t>
                      </a:r>
                    </a:p>
                  </a:txBody>
                  <a:tcPr/>
                </a:tc>
                <a:tc>
                  <a:txBody>
                    <a:bodyPr/>
                    <a:lstStyle/>
                    <a:p>
                      <a:r>
                        <a:rPr lang="hr-HR" dirty="0"/>
                        <a:t>100</a:t>
                      </a:r>
                    </a:p>
                  </a:txBody>
                  <a:tcPr/>
                </a:tc>
                <a:tc>
                  <a:txBody>
                    <a:bodyPr/>
                    <a:lstStyle/>
                    <a:p>
                      <a:r>
                        <a:rPr lang="hr-HR" dirty="0"/>
                        <a:t>78,4</a:t>
                      </a:r>
                    </a:p>
                  </a:txBody>
                  <a:tcPr/>
                </a:tc>
                <a:tc>
                  <a:txBody>
                    <a:bodyPr/>
                    <a:lstStyle/>
                    <a:p>
                      <a:r>
                        <a:rPr lang="hr-HR" dirty="0"/>
                        <a:t>79</a:t>
                      </a:r>
                    </a:p>
                  </a:txBody>
                  <a:tcPr/>
                </a:tc>
                <a:tc>
                  <a:txBody>
                    <a:bodyPr/>
                    <a:lstStyle/>
                    <a:p>
                      <a:r>
                        <a:rPr lang="hr-HR" dirty="0"/>
                        <a:t>78,5</a:t>
                      </a:r>
                    </a:p>
                  </a:txBody>
                  <a:tcPr/>
                </a:tc>
                <a:tc>
                  <a:txBody>
                    <a:bodyPr/>
                    <a:lstStyle/>
                    <a:p>
                      <a:r>
                        <a:rPr lang="hr-HR" dirty="0"/>
                        <a:t>83</a:t>
                      </a:r>
                    </a:p>
                  </a:txBody>
                  <a:tcPr/>
                </a:tc>
                <a:tc>
                  <a:txBody>
                    <a:bodyPr/>
                    <a:lstStyle/>
                    <a:p>
                      <a:r>
                        <a:rPr lang="hr-HR" dirty="0"/>
                        <a:t>81,5</a:t>
                      </a:r>
                    </a:p>
                  </a:txBody>
                  <a:tcPr/>
                </a:tc>
                <a:tc>
                  <a:txBody>
                    <a:bodyPr/>
                    <a:lstStyle/>
                    <a:p>
                      <a:r>
                        <a:rPr lang="hr-HR" dirty="0"/>
                        <a:t>82</a:t>
                      </a:r>
                    </a:p>
                  </a:txBody>
                  <a:tcPr/>
                </a:tc>
                <a:tc>
                  <a:txBody>
                    <a:bodyPr/>
                    <a:lstStyle/>
                    <a:p>
                      <a:r>
                        <a:rPr lang="hr-HR" dirty="0"/>
                        <a:t>83</a:t>
                      </a:r>
                    </a:p>
                  </a:txBody>
                  <a:tcPr/>
                </a:tc>
                <a:tc>
                  <a:txBody>
                    <a:bodyPr/>
                    <a:lstStyle/>
                    <a:p>
                      <a:r>
                        <a:rPr lang="hr-HR" dirty="0"/>
                        <a:t>81,5</a:t>
                      </a:r>
                    </a:p>
                  </a:txBody>
                  <a:tcPr/>
                </a:tc>
                <a:extLst>
                  <a:ext uri="{0D108BD9-81ED-4DB2-BD59-A6C34878D82A}">
                    <a16:rowId xmlns:a16="http://schemas.microsoft.com/office/drawing/2014/main" val="3880943472"/>
                  </a:ext>
                </a:extLst>
              </a:tr>
            </a:tbl>
          </a:graphicData>
        </a:graphic>
      </p:graphicFrame>
      <p:sp>
        <p:nvSpPr>
          <p:cNvPr id="3" name="Oval 2">
            <a:extLst>
              <a:ext uri="{FF2B5EF4-FFF2-40B4-BE49-F238E27FC236}">
                <a16:creationId xmlns:a16="http://schemas.microsoft.com/office/drawing/2014/main" id="{BE801404-B59A-4F60-A2B2-750F98BF1692}"/>
              </a:ext>
            </a:extLst>
          </p:cNvPr>
          <p:cNvSpPr/>
          <p:nvPr/>
        </p:nvSpPr>
        <p:spPr>
          <a:xfrm>
            <a:off x="4799901" y="1208015"/>
            <a:ext cx="2592198" cy="9082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Box 3">
            <a:extLst>
              <a:ext uri="{FF2B5EF4-FFF2-40B4-BE49-F238E27FC236}">
                <a16:creationId xmlns:a16="http://schemas.microsoft.com/office/drawing/2014/main" id="{0FE1EBBA-5325-4108-A33C-8FE5E6DF55D0}"/>
              </a:ext>
            </a:extLst>
          </p:cNvPr>
          <p:cNvSpPr txBox="1"/>
          <p:nvPr/>
        </p:nvSpPr>
        <p:spPr>
          <a:xfrm>
            <a:off x="2441196" y="5905850"/>
            <a:ext cx="6543413" cy="584775"/>
          </a:xfrm>
          <a:prstGeom prst="rect">
            <a:avLst/>
          </a:prstGeom>
          <a:noFill/>
        </p:spPr>
        <p:txBody>
          <a:bodyPr wrap="square" rtlCol="0">
            <a:spAutoFit/>
          </a:bodyPr>
          <a:lstStyle/>
          <a:p>
            <a:pPr algn="ctr"/>
            <a:r>
              <a:rPr lang="hr-HR" sz="3200" b="1" dirty="0">
                <a:solidFill>
                  <a:schemeClr val="tx1">
                    <a:lumMod val="50000"/>
                    <a:lumOff val="50000"/>
                  </a:schemeClr>
                </a:solidFill>
              </a:rPr>
              <a:t>NYHA class IV → NYHA class II</a:t>
            </a:r>
            <a:endParaRPr lang="hr-HR" sz="3200" b="1" dirty="0"/>
          </a:p>
        </p:txBody>
      </p:sp>
      <p:pic>
        <p:nvPicPr>
          <p:cNvPr id="6" name="Picture 5" descr="K:\# ŠKOLA FAKS POSO\#FAKS\NEFROLOGIJA\1. BCM PD\3. Poster ISPD\špoirano.jpg">
            <a:extLst>
              <a:ext uri="{FF2B5EF4-FFF2-40B4-BE49-F238E27FC236}">
                <a16:creationId xmlns:a16="http://schemas.microsoft.com/office/drawing/2014/main" id="{53595478-8AA2-4EAE-8FB6-3059D3E5B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6301" y="332350"/>
            <a:ext cx="935038"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6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ED5F3-02C9-4EB1-8E42-2B6105085990}"/>
              </a:ext>
            </a:extLst>
          </p:cNvPr>
          <p:cNvSpPr>
            <a:spLocks noGrp="1"/>
          </p:cNvSpPr>
          <p:nvPr>
            <p:ph type="title"/>
          </p:nvPr>
        </p:nvSpPr>
        <p:spPr>
          <a:xfrm>
            <a:off x="746228" y="1037967"/>
            <a:ext cx="3054091" cy="4709131"/>
          </a:xfrm>
        </p:spPr>
        <p:txBody>
          <a:bodyPr anchor="ctr">
            <a:normAutofit/>
          </a:bodyPr>
          <a:lstStyle/>
          <a:p>
            <a:r>
              <a:rPr lang="hr-HR" dirty="0">
                <a:solidFill>
                  <a:schemeClr val="bg1">
                    <a:lumMod val="50000"/>
                    <a:lumOff val="50000"/>
                  </a:schemeClr>
                </a:solidFill>
              </a:rPr>
              <a:t>Case 1 ♂ i.O. 71 yrs old, </a:t>
            </a:r>
            <a:r>
              <a:rPr lang="hr-HR" dirty="0">
                <a:solidFill>
                  <a:schemeClr val="bg1">
                    <a:lumMod val="50000"/>
                    <a:lumOff val="50000"/>
                  </a:schemeClr>
                </a:solidFill>
                <a:effectLst>
                  <a:outerShdw blurRad="38100" dist="38100" dir="2700000" algn="tl">
                    <a:srgbClr val="000000">
                      <a:alpha val="43137"/>
                    </a:srgbClr>
                  </a:outerShdw>
                </a:effectLst>
              </a:rPr>
              <a:t>NYHA class Ii</a:t>
            </a:r>
          </a:p>
        </p:txBody>
      </p:sp>
      <p:sp>
        <p:nvSpPr>
          <p:cNvPr id="23" name="Rectangle 22">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25" name="Rectangle 24">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27" name="Rectangle 26">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pic>
        <p:nvPicPr>
          <p:cNvPr id="4" name="Picture 2" descr="K:\# ŠKOLA FAKS POSO\#FAKS\NEFROLOGIJA\1. BCM PD\3. Poster ISPD\medri_logooo.jpg">
            <a:extLst>
              <a:ext uri="{FF2B5EF4-FFF2-40B4-BE49-F238E27FC236}">
                <a16:creationId xmlns:a16="http://schemas.microsoft.com/office/drawing/2014/main" id="{DA8B18E5-8CF5-4DD6-BA51-519323D3F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8673" y="6431594"/>
            <a:ext cx="1011237"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Content Placeholder 2">
            <a:extLst>
              <a:ext uri="{FF2B5EF4-FFF2-40B4-BE49-F238E27FC236}">
                <a16:creationId xmlns:a16="http://schemas.microsoft.com/office/drawing/2014/main" id="{4CDF60BA-98CC-4D26-87EF-877D4800BC86}"/>
              </a:ext>
            </a:extLst>
          </p:cNvPr>
          <p:cNvGraphicFramePr>
            <a:graphicFrameLocks noGrp="1"/>
          </p:cNvGraphicFramePr>
          <p:nvPr>
            <p:ph idx="1"/>
            <p:extLst>
              <p:ext uri="{D42A27DB-BD31-4B8C-83A1-F6EECF244321}">
                <p14:modId xmlns:p14="http://schemas.microsoft.com/office/powerpoint/2010/main" val="2584464435"/>
              </p:ext>
            </p:extLst>
          </p:nvPr>
        </p:nvGraphicFramePr>
        <p:xfrm>
          <a:off x="4598438" y="1208015"/>
          <a:ext cx="7012370" cy="4708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445048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7" name="Rectangle 196">
            <a:extLst>
              <a:ext uri="{FF2B5EF4-FFF2-40B4-BE49-F238E27FC236}">
                <a16:creationId xmlns:a16="http://schemas.microsoft.com/office/drawing/2014/main" id="{ABB03BCF-53C2-4F78-827D-E6DE86B90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FBA9C5-833B-4F9E-B0D0-40013496B39F}"/>
              </a:ext>
            </a:extLst>
          </p:cNvPr>
          <p:cNvSpPr>
            <a:spLocks noGrp="1"/>
          </p:cNvSpPr>
          <p:nvPr>
            <p:ph type="title"/>
          </p:nvPr>
        </p:nvSpPr>
        <p:spPr>
          <a:xfrm>
            <a:off x="581192" y="702155"/>
            <a:ext cx="3475915" cy="1324537"/>
          </a:xfrm>
        </p:spPr>
        <p:txBody>
          <a:bodyPr>
            <a:normAutofit/>
          </a:bodyPr>
          <a:lstStyle/>
          <a:p>
            <a:r>
              <a:rPr lang="hr-HR">
                <a:solidFill>
                  <a:schemeClr val="tx2"/>
                </a:solidFill>
              </a:rPr>
              <a:t>Thank you</a:t>
            </a:r>
          </a:p>
        </p:txBody>
      </p:sp>
      <p:sp>
        <p:nvSpPr>
          <p:cNvPr id="199" name="Rectangle 198">
            <a:extLst>
              <a:ext uri="{FF2B5EF4-FFF2-40B4-BE49-F238E27FC236}">
                <a16:creationId xmlns:a16="http://schemas.microsoft.com/office/drawing/2014/main" id="{58FC31B1-C9FB-4110-B34B-BC74D8632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201" name="Rectangle 200">
            <a:extLst>
              <a:ext uri="{FF2B5EF4-FFF2-40B4-BE49-F238E27FC236}">
                <a16:creationId xmlns:a16="http://schemas.microsoft.com/office/drawing/2014/main" id="{6F945249-DD95-405F-8A51-335F3FE03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sp>
        <p:nvSpPr>
          <p:cNvPr id="203" name="Rectangle 202">
            <a:extLst>
              <a:ext uri="{FF2B5EF4-FFF2-40B4-BE49-F238E27FC236}">
                <a16:creationId xmlns:a16="http://schemas.microsoft.com/office/drawing/2014/main" id="{31EDC20E-2FBC-4FDF-97C1-181B08DC8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R"/>
          </a:p>
        </p:txBody>
      </p:sp>
      <p:pic>
        <p:nvPicPr>
          <p:cNvPr id="7" name="Content Placeholder 6" descr="A person cutting a pair of scissors&#10;&#10;Description automatically generated with low confidence">
            <a:extLst>
              <a:ext uri="{FF2B5EF4-FFF2-40B4-BE49-F238E27FC236}">
                <a16:creationId xmlns:a16="http://schemas.microsoft.com/office/drawing/2014/main" id="{EDCC479E-5D5F-4A24-8C29-149CEB8DB863}"/>
              </a:ext>
            </a:extLst>
          </p:cNvPr>
          <p:cNvPicPr>
            <a:picLocks noChangeAspect="1"/>
          </p:cNvPicPr>
          <p:nvPr/>
        </p:nvPicPr>
        <p:blipFill rotWithShape="1">
          <a:blip r:embed="rId2"/>
          <a:srcRect t="37004" r="-1" b="441"/>
          <a:stretch/>
        </p:blipFill>
        <p:spPr>
          <a:xfrm>
            <a:off x="4241823" y="628650"/>
            <a:ext cx="7503638" cy="3520440"/>
          </a:xfrm>
          <a:prstGeom prst="rect">
            <a:avLst/>
          </a:prstGeom>
        </p:spPr>
      </p:pic>
      <p:pic>
        <p:nvPicPr>
          <p:cNvPr id="5" name="Content Placeholder 4" descr="A person holding a heart&#10;&#10;Description automatically generated with low confidence">
            <a:extLst>
              <a:ext uri="{FF2B5EF4-FFF2-40B4-BE49-F238E27FC236}">
                <a16:creationId xmlns:a16="http://schemas.microsoft.com/office/drawing/2014/main" id="{6F7D25B7-289D-463C-A9AE-FBADEFDC451B}"/>
              </a:ext>
            </a:extLst>
          </p:cNvPr>
          <p:cNvPicPr>
            <a:picLocks noChangeAspect="1"/>
          </p:cNvPicPr>
          <p:nvPr/>
        </p:nvPicPr>
        <p:blipFill rotWithShape="1">
          <a:blip r:embed="rId3"/>
          <a:srcRect r="2" b="13340"/>
          <a:stretch/>
        </p:blipFill>
        <p:spPr>
          <a:xfrm>
            <a:off x="4245215" y="4233673"/>
            <a:ext cx="3699935" cy="2140276"/>
          </a:xfrm>
          <a:prstGeom prst="rect">
            <a:avLst/>
          </a:prstGeom>
        </p:spPr>
      </p:pic>
      <p:pic>
        <p:nvPicPr>
          <p:cNvPr id="4" name="Content Placeholder 3" descr="A close-up of hands holding each other&#10;&#10;Description automatically generated with low confidence">
            <a:extLst>
              <a:ext uri="{FF2B5EF4-FFF2-40B4-BE49-F238E27FC236}">
                <a16:creationId xmlns:a16="http://schemas.microsoft.com/office/drawing/2014/main" id="{81E84EE5-13DF-4B61-A95F-64147F107B1D}"/>
              </a:ext>
            </a:extLst>
          </p:cNvPr>
          <p:cNvPicPr>
            <a:picLocks noChangeAspect="1"/>
          </p:cNvPicPr>
          <p:nvPr/>
        </p:nvPicPr>
        <p:blipFill rotWithShape="1">
          <a:blip r:embed="rId4"/>
          <a:srcRect t="13343" r="-3" b="-3"/>
          <a:stretch/>
        </p:blipFill>
        <p:spPr>
          <a:xfrm>
            <a:off x="8045232" y="4233672"/>
            <a:ext cx="3700115" cy="2140276"/>
          </a:xfrm>
          <a:prstGeom prst="rect">
            <a:avLst/>
          </a:prstGeom>
        </p:spPr>
      </p:pic>
    </p:spTree>
    <p:extLst>
      <p:ext uri="{BB962C8B-B14F-4D97-AF65-F5344CB8AC3E}">
        <p14:creationId xmlns:p14="http://schemas.microsoft.com/office/powerpoint/2010/main" val="87391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3A611654-11EE-AB0B-7DB2-E9D8A4314A1F}"/>
              </a:ext>
            </a:extLst>
          </p:cNvPr>
          <p:cNvSpPr txBox="1">
            <a:spLocks noGrp="1"/>
          </p:cNvSpPr>
          <p:nvPr>
            <p:ph type="body" idx="4294967295"/>
          </p:nvPr>
        </p:nvSpPr>
        <p:spPr>
          <a:xfrm>
            <a:off x="869310" y="1213472"/>
            <a:ext cx="10824850" cy="1755657"/>
          </a:xfrm>
        </p:spPr>
        <p:txBody>
          <a:bodyPr>
            <a:noAutofit/>
          </a:bodyPr>
          <a:lstStyle/>
          <a:p>
            <a:pPr lvl="0"/>
            <a:r>
              <a:rPr lang="en-US" sz="2500" b="1" u="sng">
                <a:solidFill>
                  <a:srgbClr val="C00000"/>
                </a:solidFill>
              </a:rPr>
              <a:t>74% </a:t>
            </a:r>
            <a:r>
              <a:rPr lang="hr-HR" sz="2500" b="1" u="sng">
                <a:solidFill>
                  <a:srgbClr val="C00000"/>
                </a:solidFill>
              </a:rPr>
              <a:t>of patients whtih HF</a:t>
            </a:r>
            <a:r>
              <a:rPr lang="hr-HR" sz="2500"/>
              <a:t> in </a:t>
            </a:r>
            <a:r>
              <a:rPr lang="en-US" sz="2500" b="1" i="1"/>
              <a:t>ESC Heart Failure Pilot Study </a:t>
            </a:r>
            <a:r>
              <a:rPr lang="hr-HR" sz="2500"/>
              <a:t>reported at least one more accompanying disease</a:t>
            </a:r>
          </a:p>
          <a:p>
            <a:pPr lvl="0"/>
            <a:endParaRPr lang="en-GB" sz="2000">
              <a:solidFill>
                <a:srgbClr val="44546A"/>
              </a:solidFill>
            </a:endParaRPr>
          </a:p>
        </p:txBody>
      </p:sp>
      <p:sp>
        <p:nvSpPr>
          <p:cNvPr id="3" name="Rectangle 2">
            <a:extLst>
              <a:ext uri="{FF2B5EF4-FFF2-40B4-BE49-F238E27FC236}">
                <a16:creationId xmlns:a16="http://schemas.microsoft.com/office/drawing/2014/main" id="{2102EDC8-5D80-4F51-2C6F-75965D61CC5A}"/>
              </a:ext>
            </a:extLst>
          </p:cNvPr>
          <p:cNvSpPr txBox="1"/>
          <p:nvPr/>
        </p:nvSpPr>
        <p:spPr>
          <a:xfrm>
            <a:off x="0" y="0"/>
            <a:ext cx="12191996" cy="1371600"/>
          </a:xfrm>
          <a:prstGeom prst="rect">
            <a:avLst/>
          </a:prstGeom>
          <a:noFill/>
          <a:ln cap="flat">
            <a:noFill/>
          </a:ln>
        </p:spPr>
        <p:txBody>
          <a:bodyPr vert="horz" wrap="square" lIns="90489" tIns="44448" rIns="90489" bIns="44448"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hr-HR" sz="4000" b="1" i="0" u="none" strike="noStrike" kern="1200" cap="none" spc="0" baseline="0">
                <a:solidFill>
                  <a:srgbClr val="000000"/>
                </a:solidFill>
                <a:uFillTx/>
                <a:latin typeface="Arial" pitchFamily="34"/>
              </a:rPr>
              <a:t>	</a:t>
            </a:r>
            <a:r>
              <a:rPr lang="en-US" sz="4000" b="1" i="0" u="none" strike="noStrike" kern="1200" cap="none" spc="0" baseline="0">
                <a:solidFill>
                  <a:srgbClr val="000000"/>
                </a:solidFill>
                <a:uFillTx/>
                <a:latin typeface="Arial" pitchFamily="34"/>
              </a:rPr>
              <a:t> Comorbidities in patients with </a:t>
            </a:r>
            <a:r>
              <a:rPr lang="hr-HR" sz="4000" b="1" i="0" u="none" strike="noStrike" kern="0" cap="none" spc="0" baseline="0">
                <a:solidFill>
                  <a:srgbClr val="000000"/>
                </a:solidFill>
                <a:uFillTx/>
                <a:latin typeface="Arial" pitchFamily="34"/>
              </a:rPr>
              <a:t>CHF</a:t>
            </a:r>
            <a:endParaRPr lang="hr-HR" sz="4000" b="1" i="0" u="none" strike="noStrike" kern="1200" cap="none" spc="0" baseline="0">
              <a:solidFill>
                <a:srgbClr val="000000"/>
              </a:solidFill>
              <a:uFillTx/>
              <a:latin typeface="Arial" pitchFamily="34"/>
            </a:endParaRPr>
          </a:p>
        </p:txBody>
      </p:sp>
      <p:pic>
        <p:nvPicPr>
          <p:cNvPr id="4" name="Picture 2" descr="Comorbidities in chronic heart failure: An update from Italian Society of  Cardiology (SIC) Working Group on Heart Failure - European Journal of  Internal Medicine">
            <a:extLst>
              <a:ext uri="{FF2B5EF4-FFF2-40B4-BE49-F238E27FC236}">
                <a16:creationId xmlns:a16="http://schemas.microsoft.com/office/drawing/2014/main" id="{E9A2EEC7-DD21-830E-AF60-D26BCD375E9D}"/>
              </a:ext>
            </a:extLst>
          </p:cNvPr>
          <p:cNvPicPr>
            <a:picLocks noChangeAspect="1"/>
          </p:cNvPicPr>
          <p:nvPr/>
        </p:nvPicPr>
        <p:blipFill>
          <a:blip r:embed="rId3"/>
          <a:srcRect/>
          <a:stretch>
            <a:fillRect/>
          </a:stretch>
        </p:blipFill>
        <p:spPr>
          <a:xfrm>
            <a:off x="869310" y="1951677"/>
            <a:ext cx="7720434" cy="4461842"/>
          </a:xfrm>
          <a:prstGeom prst="rect">
            <a:avLst/>
          </a:prstGeom>
          <a:noFill/>
          <a:ln cap="flat">
            <a:noFill/>
          </a:ln>
        </p:spPr>
      </p:pic>
      <p:sp>
        <p:nvSpPr>
          <p:cNvPr id="5" name="Rectangle 21">
            <a:extLst>
              <a:ext uri="{FF2B5EF4-FFF2-40B4-BE49-F238E27FC236}">
                <a16:creationId xmlns:a16="http://schemas.microsoft.com/office/drawing/2014/main" id="{023B2A0B-0A71-9AF6-0947-C7A3DC668010}"/>
              </a:ext>
            </a:extLst>
          </p:cNvPr>
          <p:cNvSpPr/>
          <p:nvPr/>
        </p:nvSpPr>
        <p:spPr>
          <a:xfrm>
            <a:off x="2211668" y="5881347"/>
            <a:ext cx="9648739" cy="730971"/>
          </a:xfrm>
          <a:prstGeom prst="rect">
            <a:avLst/>
          </a:prstGeom>
          <a:noFill/>
          <a:ln cap="flat">
            <a:noFill/>
            <a:prstDash val="solid"/>
          </a:ln>
        </p:spPr>
        <p:txBody>
          <a:bodyPr vert="horz" wrap="square" lIns="0" tIns="0" rIns="0" bIns="0" anchor="b" anchorCtr="0" compatLnSpc="1">
            <a:spAutoFit/>
          </a:bodyPr>
          <a:lstStyle/>
          <a:p>
            <a:pPr marL="0" marR="0" lvl="0" indent="0" algn="l" defTabSz="913997" rtl="0" fontAlgn="auto" hangingPunct="1">
              <a:lnSpc>
                <a:spcPct val="100000"/>
              </a:lnSpc>
              <a:spcBef>
                <a:spcPts val="0"/>
              </a:spcBef>
              <a:spcAft>
                <a:spcPts val="400"/>
              </a:spcAft>
              <a:buNone/>
              <a:tabLst/>
              <a:defRPr sz="1800" b="0" i="0" u="none" strike="noStrike" kern="0" cap="none" spc="0" baseline="0">
                <a:solidFill>
                  <a:srgbClr val="000000"/>
                </a:solidFill>
                <a:uFillTx/>
              </a:defRPr>
            </a:pPr>
            <a:r>
              <a:rPr lang="en-US" sz="800" b="0" i="1" u="none" strike="noStrike" kern="1200" cap="none" spc="0" baseline="0">
                <a:solidFill>
                  <a:srgbClr val="44546A"/>
                </a:solidFill>
                <a:uFillTx/>
                <a:latin typeface="Calibri"/>
              </a:rPr>
              <a:t>  </a:t>
            </a:r>
            <a:endParaRPr lang="hr-HR" sz="800" b="0" i="1" u="none" strike="noStrike" kern="1200" cap="none" spc="0" baseline="0">
              <a:solidFill>
                <a:srgbClr val="44546A"/>
              </a:solidFill>
              <a:uFillTx/>
              <a:latin typeface="Calibri"/>
            </a:endParaRPr>
          </a:p>
          <a:p>
            <a:pPr marL="0" marR="0" lvl="0" indent="0" algn="r" defTabSz="913997" rtl="0" fontAlgn="auto" hangingPunct="1">
              <a:lnSpc>
                <a:spcPct val="100000"/>
              </a:lnSpc>
              <a:spcBef>
                <a:spcPts val="0"/>
              </a:spcBef>
              <a:spcAft>
                <a:spcPts val="475"/>
              </a:spcAft>
              <a:buNone/>
              <a:tabLst/>
              <a:defRPr sz="1800" b="0" i="0" u="none" strike="noStrike" kern="0" cap="none" spc="0" baseline="0">
                <a:solidFill>
                  <a:srgbClr val="000000"/>
                </a:solidFill>
                <a:uFillTx/>
              </a:defRPr>
            </a:pPr>
            <a:r>
              <a:rPr lang="en-GB" sz="1600" b="0" i="1" u="none" strike="noStrike" kern="0" cap="none" spc="0" baseline="0">
                <a:solidFill>
                  <a:srgbClr val="000000"/>
                </a:solidFill>
                <a:uFillTx/>
                <a:latin typeface="Arial" pitchFamily="34"/>
                <a:cs typeface="Arial" pitchFamily="34"/>
              </a:rPr>
              <a:t>van Deursen et al. Eur J Heart Fail 2014;16:103–111</a:t>
            </a:r>
            <a:r>
              <a:rPr lang="hr-HR" sz="1600" b="0" i="1" u="none" strike="noStrike" kern="0" cap="none" spc="0" baseline="0">
                <a:solidFill>
                  <a:srgbClr val="000000"/>
                </a:solidFill>
                <a:uFillTx/>
                <a:latin typeface="Arial" pitchFamily="34"/>
                <a:cs typeface="Arial" pitchFamily="34"/>
              </a:rPr>
              <a:t>.</a:t>
            </a:r>
          </a:p>
          <a:p>
            <a:pPr marL="0" marR="0" lvl="0" indent="0" algn="r" defTabSz="913997" rtl="0" fontAlgn="auto" hangingPunct="1">
              <a:lnSpc>
                <a:spcPct val="100000"/>
              </a:lnSpc>
              <a:spcBef>
                <a:spcPts val="0"/>
              </a:spcBef>
              <a:spcAft>
                <a:spcPts val="475"/>
              </a:spcAft>
              <a:buNone/>
              <a:tabLst/>
              <a:defRPr sz="1800" b="0" i="0" u="none" strike="noStrike" kern="0" cap="none" spc="0" baseline="0">
                <a:solidFill>
                  <a:srgbClr val="000000"/>
                </a:solidFill>
                <a:uFillTx/>
              </a:defRPr>
            </a:pPr>
            <a:r>
              <a:rPr lang="hr-HR" sz="1600" b="0" i="1" u="none" strike="noStrike" kern="0" cap="none" spc="0" baseline="0">
                <a:solidFill>
                  <a:srgbClr val="000000"/>
                </a:solidFill>
                <a:uFillTx/>
                <a:latin typeface="Arial" pitchFamily="34"/>
                <a:cs typeface="Arial" pitchFamily="34"/>
              </a:rPr>
              <a:t>Correale N. et al. Eur J Int Med. 72020; 71: 23-31. </a:t>
            </a:r>
            <a:endParaRPr lang="en-GB" sz="1600" b="0" i="1" u="none" strike="noStrike" kern="0" cap="none" spc="0" baseline="0">
              <a:solidFill>
                <a:srgbClr val="000000"/>
              </a:solidFill>
              <a:uFillTx/>
              <a:latin typeface="Arial" pitchFamily="34"/>
              <a:cs typeface="Arial" pitchFamily="34"/>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6EFAF71-DC64-DAAB-A398-AFE87AC2EE0E}"/>
              </a:ext>
            </a:extLst>
          </p:cNvPr>
          <p:cNvSpPr txBox="1"/>
          <p:nvPr/>
        </p:nvSpPr>
        <p:spPr>
          <a:xfrm>
            <a:off x="4" y="111754"/>
            <a:ext cx="12191996" cy="1371600"/>
          </a:xfrm>
          <a:prstGeom prst="rect">
            <a:avLst/>
          </a:prstGeom>
          <a:noFill/>
          <a:ln cap="flat">
            <a:noFill/>
          </a:ln>
        </p:spPr>
        <p:txBody>
          <a:bodyPr vert="horz" wrap="square" lIns="90489" tIns="44448" rIns="90489" bIns="44448"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hr-HR" sz="4000" b="1" i="0" u="none" strike="noStrike" kern="1200" cap="none" spc="0" baseline="0" dirty="0">
                <a:solidFill>
                  <a:srgbClr val="000000"/>
                </a:solidFill>
                <a:uFillTx/>
                <a:latin typeface="Arial" pitchFamily="34"/>
              </a:rPr>
              <a:t>	</a:t>
            </a:r>
            <a:r>
              <a:rPr lang="en-US" sz="4000" b="1" i="0" u="none" strike="noStrike" kern="1200" cap="none" spc="0" baseline="0" dirty="0">
                <a:solidFill>
                  <a:srgbClr val="000000"/>
                </a:solidFill>
                <a:uFillTx/>
                <a:latin typeface="Arial" pitchFamily="34"/>
              </a:rPr>
              <a:t> </a:t>
            </a:r>
            <a:r>
              <a:rPr lang="hr-HR" sz="4000" b="1" i="0" u="none" strike="noStrike" kern="1200" cap="none" spc="0" baseline="0" dirty="0" err="1">
                <a:solidFill>
                  <a:srgbClr val="000000"/>
                </a:solidFill>
                <a:uFillTx/>
                <a:latin typeface="Arial" pitchFamily="34"/>
              </a:rPr>
              <a:t>Type</a:t>
            </a:r>
            <a:r>
              <a:rPr lang="hr-HR" sz="4000" b="1" i="0" u="none" strike="noStrike" kern="1200" cap="none" spc="0" baseline="0" dirty="0">
                <a:solidFill>
                  <a:srgbClr val="000000"/>
                </a:solidFill>
                <a:uFillTx/>
                <a:latin typeface="Arial" pitchFamily="34"/>
              </a:rPr>
              <a:t> </a:t>
            </a:r>
            <a:r>
              <a:rPr lang="hr-HR" sz="4000" b="1" i="0" u="none" strike="noStrike" kern="1200" cap="none" spc="0" baseline="0" dirty="0" err="1">
                <a:solidFill>
                  <a:srgbClr val="000000"/>
                </a:solidFill>
                <a:uFillTx/>
                <a:latin typeface="Arial" pitchFamily="34"/>
              </a:rPr>
              <a:t>of</a:t>
            </a:r>
            <a:r>
              <a:rPr lang="hr-HR" sz="4000" b="1" i="0" u="none" strike="noStrike" kern="1200" cap="none" spc="0" baseline="0" dirty="0">
                <a:solidFill>
                  <a:srgbClr val="000000"/>
                </a:solidFill>
                <a:uFillTx/>
                <a:latin typeface="Arial" pitchFamily="34"/>
              </a:rPr>
              <a:t> HF</a:t>
            </a:r>
            <a:r>
              <a:rPr lang="en-US" sz="4000" b="1" i="0" u="none" strike="noStrike" kern="1200" cap="none" spc="0" baseline="0" dirty="0">
                <a:solidFill>
                  <a:srgbClr val="000000"/>
                </a:solidFill>
                <a:uFillTx/>
                <a:latin typeface="Arial" pitchFamily="34"/>
              </a:rPr>
              <a:t> and severity of symptoms</a:t>
            </a:r>
            <a:endParaRPr lang="hr-HR" sz="4000" b="1" i="0" u="none" strike="noStrike" kern="1200" cap="none" spc="0" baseline="0" dirty="0">
              <a:solidFill>
                <a:srgbClr val="000000"/>
              </a:solidFill>
              <a:uFillTx/>
              <a:latin typeface="Arial" pitchFamily="34"/>
            </a:endParaRPr>
          </a:p>
        </p:txBody>
      </p:sp>
      <p:sp>
        <p:nvSpPr>
          <p:cNvPr id="3" name="Rectangle 5">
            <a:extLst>
              <a:ext uri="{FF2B5EF4-FFF2-40B4-BE49-F238E27FC236}">
                <a16:creationId xmlns:a16="http://schemas.microsoft.com/office/drawing/2014/main" id="{2F770553-8665-AA7C-6F63-D0B626F71A8B}"/>
              </a:ext>
            </a:extLst>
          </p:cNvPr>
          <p:cNvSpPr/>
          <p:nvPr/>
        </p:nvSpPr>
        <p:spPr>
          <a:xfrm>
            <a:off x="751837" y="3840480"/>
            <a:ext cx="10840724" cy="172720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FFFFFF"/>
              </a:solidFill>
              <a:uFillTx/>
              <a:latin typeface="Calibri"/>
            </a:endParaRPr>
          </a:p>
        </p:txBody>
      </p:sp>
      <p:pic>
        <p:nvPicPr>
          <p:cNvPr id="4" name="Picture 2" descr="Slikovni rezultat za steps">
            <a:extLst>
              <a:ext uri="{FF2B5EF4-FFF2-40B4-BE49-F238E27FC236}">
                <a16:creationId xmlns:a16="http://schemas.microsoft.com/office/drawing/2014/main" id="{08803CAB-C2CE-16E5-65DF-04408354D4E6}"/>
              </a:ext>
            </a:extLst>
          </p:cNvPr>
          <p:cNvPicPr>
            <a:picLocks noChangeAspect="1"/>
          </p:cNvPicPr>
          <p:nvPr/>
        </p:nvPicPr>
        <p:blipFill>
          <a:blip r:embed="rId3"/>
          <a:srcRect/>
          <a:stretch>
            <a:fillRect/>
          </a:stretch>
        </p:blipFill>
        <p:spPr>
          <a:xfrm>
            <a:off x="4814837" y="3916868"/>
            <a:ext cx="6321576" cy="2453454"/>
          </a:xfrm>
          <a:prstGeom prst="rect">
            <a:avLst/>
          </a:prstGeom>
          <a:noFill/>
          <a:ln cap="flat">
            <a:noFill/>
          </a:ln>
        </p:spPr>
      </p:pic>
      <p:sp>
        <p:nvSpPr>
          <p:cNvPr id="5" name="Text Placeholder 3">
            <a:extLst>
              <a:ext uri="{FF2B5EF4-FFF2-40B4-BE49-F238E27FC236}">
                <a16:creationId xmlns:a16="http://schemas.microsoft.com/office/drawing/2014/main" id="{499506D9-95EC-6476-B884-411507113FFE}"/>
              </a:ext>
            </a:extLst>
          </p:cNvPr>
          <p:cNvSpPr txBox="1"/>
          <p:nvPr/>
        </p:nvSpPr>
        <p:spPr>
          <a:xfrm>
            <a:off x="2682090" y="6276148"/>
            <a:ext cx="9191448" cy="411480"/>
          </a:xfrm>
          <a:prstGeom prst="rect">
            <a:avLst/>
          </a:prstGeom>
          <a:noFill/>
          <a:ln cap="flat">
            <a:noFill/>
          </a:ln>
        </p:spPr>
        <p:txBody>
          <a:bodyPr vert="horz" wrap="square" lIns="45720" tIns="27432" rIns="45720" bIns="2743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600" b="0" i="1" u="none" strike="noStrike" kern="0" cap="none" spc="0" baseline="0">
                <a:solidFill>
                  <a:srgbClr val="000000"/>
                </a:solidFill>
                <a:uFillTx/>
                <a:latin typeface="Arial" pitchFamily="34"/>
                <a:ea typeface="ＭＳ Ｐゴシック"/>
                <a:cs typeface="Arial" pitchFamily="34"/>
              </a:rPr>
              <a:t>2021 ESC HF Guidelines www.escardio.org/guidelines</a:t>
            </a:r>
            <a:r>
              <a:rPr lang="hr-HR" sz="1600" b="0" i="0" u="none" strike="noStrike" kern="0" cap="none" spc="0" baseline="0">
                <a:solidFill>
                  <a:srgbClr val="000000"/>
                </a:solidFill>
                <a:uFillTx/>
                <a:latin typeface="Arial" pitchFamily="34"/>
                <a:cs typeface="Arial" pitchFamily="34"/>
              </a:rPr>
              <a:t> </a:t>
            </a:r>
          </a:p>
        </p:txBody>
      </p:sp>
      <p:pic>
        <p:nvPicPr>
          <p:cNvPr id="6" name="Slika 8">
            <a:extLst>
              <a:ext uri="{FF2B5EF4-FFF2-40B4-BE49-F238E27FC236}">
                <a16:creationId xmlns:a16="http://schemas.microsoft.com/office/drawing/2014/main" id="{378B866A-A821-4A39-C890-7AAC3E521F82}"/>
              </a:ext>
            </a:extLst>
          </p:cNvPr>
          <p:cNvPicPr>
            <a:picLocks noChangeAspect="1"/>
          </p:cNvPicPr>
          <p:nvPr/>
        </p:nvPicPr>
        <p:blipFill>
          <a:blip r:embed="rId4"/>
          <a:stretch>
            <a:fillRect/>
          </a:stretch>
        </p:blipFill>
        <p:spPr>
          <a:xfrm>
            <a:off x="903692" y="1019565"/>
            <a:ext cx="10232721" cy="2706816"/>
          </a:xfrm>
          <a:prstGeom prst="rect">
            <a:avLst/>
          </a:prstGeom>
          <a:noFill/>
          <a:ln cap="flat">
            <a:noFill/>
          </a:ln>
        </p:spPr>
      </p:pic>
      <p:pic>
        <p:nvPicPr>
          <p:cNvPr id="7" name="Slika 8">
            <a:extLst>
              <a:ext uri="{FF2B5EF4-FFF2-40B4-BE49-F238E27FC236}">
                <a16:creationId xmlns:a16="http://schemas.microsoft.com/office/drawing/2014/main" id="{EF698499-EAAB-1402-F658-E0F6B6C91484}"/>
              </a:ext>
            </a:extLst>
          </p:cNvPr>
          <p:cNvPicPr>
            <a:picLocks noChangeAspect="1"/>
          </p:cNvPicPr>
          <p:nvPr/>
        </p:nvPicPr>
        <p:blipFill>
          <a:blip r:embed="rId5"/>
          <a:stretch>
            <a:fillRect/>
          </a:stretch>
        </p:blipFill>
        <p:spPr>
          <a:xfrm>
            <a:off x="903692" y="3840480"/>
            <a:ext cx="3385108" cy="2616198"/>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B03F948-B6A3-0165-C8C1-3857C4B44A6D}"/>
              </a:ext>
            </a:extLst>
          </p:cNvPr>
          <p:cNvSpPr txBox="1"/>
          <p:nvPr/>
        </p:nvSpPr>
        <p:spPr>
          <a:xfrm>
            <a:off x="2682090" y="6276148"/>
            <a:ext cx="9191448" cy="411480"/>
          </a:xfrm>
          <a:prstGeom prst="rect">
            <a:avLst/>
          </a:prstGeom>
          <a:noFill/>
          <a:ln cap="flat">
            <a:noFill/>
          </a:ln>
        </p:spPr>
        <p:txBody>
          <a:bodyPr vert="horz" wrap="square" lIns="45720" tIns="27432" rIns="45720" bIns="2743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600" b="0" i="1" u="none" strike="noStrike" kern="0" cap="none" spc="0" baseline="0">
                <a:solidFill>
                  <a:srgbClr val="000000"/>
                </a:solidFill>
                <a:uFillTx/>
                <a:latin typeface="Arial" pitchFamily="34"/>
                <a:ea typeface="ＭＳ Ｐゴシック"/>
                <a:cs typeface="Arial" pitchFamily="34"/>
              </a:rPr>
              <a:t>2021 ESC HF Guidelines www.escardio.org/guidelines</a:t>
            </a:r>
            <a:r>
              <a:rPr lang="hr-HR" sz="1600" b="0" i="0" u="none" strike="noStrike" kern="0" cap="none" spc="0" baseline="0">
                <a:solidFill>
                  <a:srgbClr val="000000"/>
                </a:solidFill>
                <a:uFillTx/>
                <a:latin typeface="Arial" pitchFamily="34"/>
                <a:cs typeface="Arial" pitchFamily="34"/>
              </a:rPr>
              <a:t> </a:t>
            </a:r>
          </a:p>
        </p:txBody>
      </p:sp>
      <p:sp>
        <p:nvSpPr>
          <p:cNvPr id="3" name="Rectangle 2">
            <a:extLst>
              <a:ext uri="{FF2B5EF4-FFF2-40B4-BE49-F238E27FC236}">
                <a16:creationId xmlns:a16="http://schemas.microsoft.com/office/drawing/2014/main" id="{BB45E6C1-FAFD-1535-C8DB-A93941CFBEAD}"/>
              </a:ext>
            </a:extLst>
          </p:cNvPr>
          <p:cNvSpPr txBox="1"/>
          <p:nvPr/>
        </p:nvSpPr>
        <p:spPr>
          <a:xfrm>
            <a:off x="0" y="0"/>
            <a:ext cx="12191996" cy="1371600"/>
          </a:xfrm>
          <a:prstGeom prst="rect">
            <a:avLst/>
          </a:prstGeom>
          <a:noFill/>
          <a:ln cap="flat">
            <a:noFill/>
          </a:ln>
        </p:spPr>
        <p:txBody>
          <a:bodyPr vert="horz" wrap="square" lIns="90489" tIns="44448" rIns="90489" bIns="44448"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hr-HR" sz="4000" b="1" i="0" u="none" strike="noStrike" kern="1200" cap="none" spc="0" baseline="0">
                <a:solidFill>
                  <a:srgbClr val="000000"/>
                </a:solidFill>
                <a:uFillTx/>
                <a:latin typeface="Arial" pitchFamily="34"/>
              </a:rPr>
              <a:t>Medical treatment of HF</a:t>
            </a:r>
          </a:p>
        </p:txBody>
      </p:sp>
      <p:pic>
        <p:nvPicPr>
          <p:cNvPr id="4" name="Slika 4">
            <a:extLst>
              <a:ext uri="{FF2B5EF4-FFF2-40B4-BE49-F238E27FC236}">
                <a16:creationId xmlns:a16="http://schemas.microsoft.com/office/drawing/2014/main" id="{348A677F-621E-23B8-A284-F548AB92150E}"/>
              </a:ext>
            </a:extLst>
          </p:cNvPr>
          <p:cNvPicPr>
            <a:picLocks noChangeAspect="1"/>
          </p:cNvPicPr>
          <p:nvPr/>
        </p:nvPicPr>
        <p:blipFill>
          <a:blip r:embed="rId3"/>
          <a:stretch>
            <a:fillRect/>
          </a:stretch>
        </p:blipFill>
        <p:spPr>
          <a:xfrm>
            <a:off x="1110867" y="1232821"/>
            <a:ext cx="4760247" cy="5111422"/>
          </a:xfrm>
          <a:prstGeom prst="rect">
            <a:avLst/>
          </a:prstGeom>
          <a:noFill/>
          <a:ln cap="flat">
            <a:noFill/>
          </a:ln>
        </p:spPr>
      </p:pic>
      <p:pic>
        <p:nvPicPr>
          <p:cNvPr id="5" name="Slika 7">
            <a:extLst>
              <a:ext uri="{FF2B5EF4-FFF2-40B4-BE49-F238E27FC236}">
                <a16:creationId xmlns:a16="http://schemas.microsoft.com/office/drawing/2014/main" id="{A2C074B9-0FD0-0D7F-AA85-B0BB6937C64D}"/>
              </a:ext>
            </a:extLst>
          </p:cNvPr>
          <p:cNvPicPr>
            <a:picLocks noChangeAspect="1"/>
          </p:cNvPicPr>
          <p:nvPr/>
        </p:nvPicPr>
        <p:blipFill>
          <a:blip r:embed="rId4"/>
          <a:stretch>
            <a:fillRect/>
          </a:stretch>
        </p:blipFill>
        <p:spPr>
          <a:xfrm>
            <a:off x="6432310" y="1371600"/>
            <a:ext cx="4674741" cy="3087279"/>
          </a:xfrm>
          <a:prstGeom prst="rect">
            <a:avLst/>
          </a:prstGeom>
          <a:noFill/>
          <a:ln cap="flat">
            <a:noFill/>
          </a:ln>
        </p:spPr>
      </p:pic>
      <p:sp>
        <p:nvSpPr>
          <p:cNvPr id="6" name="Pravokutnik 8">
            <a:extLst>
              <a:ext uri="{FF2B5EF4-FFF2-40B4-BE49-F238E27FC236}">
                <a16:creationId xmlns:a16="http://schemas.microsoft.com/office/drawing/2014/main" id="{3514F6FB-54BD-7D61-84BC-9A1E36077E97}"/>
              </a:ext>
            </a:extLst>
          </p:cNvPr>
          <p:cNvSpPr/>
          <p:nvPr/>
        </p:nvSpPr>
        <p:spPr>
          <a:xfrm>
            <a:off x="6631649" y="4353769"/>
            <a:ext cx="4449488" cy="4114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F1918905-A688-4432-7741-FDF3D198B4BE}"/>
              </a:ext>
            </a:extLst>
          </p:cNvPr>
          <p:cNvSpPr/>
          <p:nvPr/>
        </p:nvSpPr>
        <p:spPr>
          <a:xfrm>
            <a:off x="7045945" y="4958388"/>
            <a:ext cx="3620886" cy="578339"/>
          </a:xfrm>
          <a:prstGeom prst="rect">
            <a:avLst/>
          </a:prstGeom>
          <a:noFill/>
          <a:ln cap="flat">
            <a:noFill/>
            <a:prstDash val="solid"/>
          </a:ln>
        </p:spPr>
        <p:txBody>
          <a:bodyPr vert="horz" wrap="square" lIns="90489" tIns="44448" rIns="90489" bIns="44448" anchor="t" anchorCtr="1" compatLnSpc="1">
            <a:noAutofit/>
          </a:bodyPr>
          <a:lstStyle/>
          <a:p>
            <a:pPr marL="0" marR="0" lvl="0" indent="0" algn="ctr"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2500" b="1" i="0" u="none" strike="noStrike" kern="0" cap="none" spc="0" baseline="0">
                <a:solidFill>
                  <a:srgbClr val="FF0000"/>
                </a:solidFill>
                <a:uFillTx/>
                <a:latin typeface="Calibri"/>
              </a:rPr>
              <a:t>life saving therapy</a:t>
            </a:r>
            <a:r>
              <a:rPr lang="hr-HR" sz="2500" b="1" i="0" u="none" strike="noStrike" kern="0" cap="none" spc="0" baseline="0">
                <a:solidFill>
                  <a:srgbClr val="FF0000"/>
                </a:solidFill>
                <a:uFillTx/>
                <a:latin typeface="Calibri"/>
              </a:rPr>
              <a:t> </a:t>
            </a:r>
          </a:p>
          <a:p>
            <a:pPr marL="0" marR="0" lvl="0" indent="0" algn="ctr"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2500" b="1" i="0" u="none" strike="noStrike" kern="0" cap="none" spc="0" baseline="0">
                <a:solidFill>
                  <a:srgbClr val="FF0000"/>
                </a:solidFill>
                <a:uFillTx/>
                <a:latin typeface="Calibri"/>
              </a:rPr>
              <a:t> disease modifying drugs</a:t>
            </a:r>
            <a:endParaRPr lang="hr-HR" sz="2500" b="1" i="0" u="none" strike="noStrike" kern="0" cap="none" spc="0" baseline="0">
              <a:solidFill>
                <a:srgbClr val="FF0000"/>
              </a:solidFill>
              <a:uFillTx/>
              <a:latin typeface="Calibri"/>
            </a:endParaRPr>
          </a:p>
        </p:txBody>
      </p:sp>
      <p:sp>
        <p:nvSpPr>
          <p:cNvPr id="8" name="Pravokutnik 7">
            <a:extLst>
              <a:ext uri="{FF2B5EF4-FFF2-40B4-BE49-F238E27FC236}">
                <a16:creationId xmlns:a16="http://schemas.microsoft.com/office/drawing/2014/main" id="{ED32DEBD-F96D-0E60-7FF1-F1ABE4FD942E}"/>
              </a:ext>
            </a:extLst>
          </p:cNvPr>
          <p:cNvSpPr/>
          <p:nvPr/>
        </p:nvSpPr>
        <p:spPr>
          <a:xfrm>
            <a:off x="6569031" y="4559509"/>
            <a:ext cx="4449488" cy="1716639"/>
          </a:xfrm>
          <a:prstGeom prst="rect">
            <a:avLst/>
          </a:prstGeom>
          <a:noFill/>
          <a:ln w="1904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FFFFFF"/>
              </a:solidFill>
              <a:uFillTx/>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343AF388-A2D8-455E-2710-C81B31473112}"/>
              </a:ext>
            </a:extLst>
          </p:cNvPr>
          <p:cNvSpPr txBox="1"/>
          <p:nvPr/>
        </p:nvSpPr>
        <p:spPr>
          <a:xfrm>
            <a:off x="5588008" y="4978944"/>
            <a:ext cx="1368427" cy="369883"/>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Arial" pitchFamily="34"/>
            </a:endParaRPr>
          </a:p>
        </p:txBody>
      </p:sp>
      <p:sp>
        <p:nvSpPr>
          <p:cNvPr id="3" name="Rectangle 3">
            <a:extLst>
              <a:ext uri="{FF2B5EF4-FFF2-40B4-BE49-F238E27FC236}">
                <a16:creationId xmlns:a16="http://schemas.microsoft.com/office/drawing/2014/main" id="{CC6BADE9-CBB4-2F98-1E16-6FF4326FA364}"/>
              </a:ext>
            </a:extLst>
          </p:cNvPr>
          <p:cNvSpPr/>
          <p:nvPr/>
        </p:nvSpPr>
        <p:spPr>
          <a:xfrm>
            <a:off x="574042" y="1134779"/>
            <a:ext cx="11388568" cy="1201832"/>
          </a:xfrm>
          <a:prstGeom prst="rect">
            <a:avLst/>
          </a:prstGeom>
          <a:noFill/>
          <a:ln cap="flat">
            <a:noFill/>
            <a:prstDash val="solid"/>
          </a:ln>
        </p:spPr>
        <p:txBody>
          <a:bodyPr vert="horz" wrap="square" lIns="90489" tIns="44448" rIns="90489" bIns="44448" anchor="t" anchorCtr="0" compatLnSpc="1">
            <a:noAutofit/>
          </a:bodyPr>
          <a:lstStyle/>
          <a:p>
            <a:pPr marL="342900" marR="0" lvl="0" indent="-342900" algn="just"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0" i="0" u="none" strike="noStrike" kern="0" cap="none" spc="0" baseline="0">
                <a:solidFill>
                  <a:srgbClr val="000000"/>
                </a:solidFill>
                <a:uFillTx/>
                <a:latin typeface="Calibri"/>
              </a:rPr>
              <a:t>renal dysfunction and </a:t>
            </a:r>
            <a:r>
              <a:rPr lang="en-US" sz="2500" b="1" i="0" u="sng" strike="noStrike" kern="0" cap="none" spc="0" baseline="0">
                <a:solidFill>
                  <a:srgbClr val="000000"/>
                </a:solidFill>
                <a:uFillTx/>
                <a:latin typeface="Calibri"/>
              </a:rPr>
              <a:t>resistance to diuretics</a:t>
            </a:r>
            <a:r>
              <a:rPr lang="en-US" sz="2500" b="1" i="0" u="none" strike="noStrike" kern="0" cap="none" spc="0" baseline="0">
                <a:solidFill>
                  <a:srgbClr val="000000"/>
                </a:solidFill>
                <a:uFillTx/>
                <a:latin typeface="Calibri"/>
              </a:rPr>
              <a:t> </a:t>
            </a:r>
            <a:r>
              <a:rPr lang="en-US" sz="2500" b="0" i="0" u="none" strike="noStrike" kern="0" cap="none" spc="0" baseline="0">
                <a:solidFill>
                  <a:srgbClr val="000000"/>
                </a:solidFill>
                <a:uFillTx/>
                <a:latin typeface="Calibri"/>
              </a:rPr>
              <a:t>are one of the most common characteristics of patients with advanced </a:t>
            </a:r>
            <a:r>
              <a:rPr lang="hr-HR" sz="2500" b="0" i="0" u="none" strike="noStrike" kern="0" cap="none" spc="0" baseline="0">
                <a:solidFill>
                  <a:srgbClr val="000000"/>
                </a:solidFill>
                <a:uFillTx/>
                <a:latin typeface="Calibri"/>
              </a:rPr>
              <a:t>HF</a:t>
            </a:r>
          </a:p>
          <a:p>
            <a:pPr marL="342900" marR="0" lvl="0" indent="-342900" algn="just"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400" b="0" i="0" u="none" strike="noStrike" kern="0" cap="none" spc="0" baseline="0">
                <a:solidFill>
                  <a:srgbClr val="000000"/>
                </a:solidFill>
                <a:uFillTx/>
                <a:latin typeface="Calibri"/>
              </a:rPr>
              <a:t>in patients who do not respond to the recommended doubling </a:t>
            </a:r>
            <a:r>
              <a:rPr lang="hr-HR" sz="2400" b="0" i="0" u="none" strike="noStrike" kern="0" cap="none" spc="0" baseline="0">
                <a:solidFill>
                  <a:srgbClr val="000000"/>
                </a:solidFill>
                <a:uFillTx/>
                <a:latin typeface="Calibri"/>
              </a:rPr>
              <a:t>loop diuretics</a:t>
            </a:r>
            <a:r>
              <a:rPr lang="en-US" sz="2400" b="0" i="0" u="none" strike="noStrike" kern="0" cap="none" spc="0" baseline="0">
                <a:solidFill>
                  <a:srgbClr val="000000"/>
                </a:solidFill>
                <a:uFillTx/>
                <a:latin typeface="Calibri"/>
              </a:rPr>
              <a:t> </a:t>
            </a:r>
            <a:r>
              <a:rPr lang="hr-HR" sz="2400" b="0" i="0" u="none" strike="noStrike" kern="0" cap="none" spc="0" baseline="0">
                <a:solidFill>
                  <a:srgbClr val="000000"/>
                </a:solidFill>
                <a:uFillTx/>
                <a:latin typeface="Calibri"/>
              </a:rPr>
              <a:t>dose </a:t>
            </a:r>
            <a:r>
              <a:rPr lang="en-US" sz="2400" b="0" i="0" u="none" strike="noStrike" kern="0" cap="none" spc="0" baseline="0">
                <a:solidFill>
                  <a:srgbClr val="000000"/>
                </a:solidFill>
                <a:uFillTx/>
                <a:latin typeface="Calibri"/>
              </a:rPr>
              <a:t>with the accompanying addition of thiazide (or metolazone), it is necessary to </a:t>
            </a:r>
            <a:r>
              <a:rPr lang="en-US" sz="2400" b="1" i="0" u="none" strike="noStrike" kern="0" cap="none" spc="0" baseline="0">
                <a:solidFill>
                  <a:srgbClr val="000000"/>
                </a:solidFill>
                <a:uFillTx/>
                <a:latin typeface="Calibri"/>
              </a:rPr>
              <a:t>consider the use of continuous ultrafiltration </a:t>
            </a:r>
            <a:r>
              <a:rPr lang="en-US" sz="2400" b="0" i="0" u="none" strike="noStrike" kern="0" cap="none" spc="0" baseline="0">
                <a:solidFill>
                  <a:srgbClr val="000000"/>
                </a:solidFill>
                <a:uFillTx/>
                <a:latin typeface="Calibri"/>
              </a:rPr>
              <a:t>(slow continuous ultrafiltration, SCUF), </a:t>
            </a:r>
            <a:r>
              <a:rPr lang="en-US" sz="2400" b="1" i="0" u="none" strike="noStrike" kern="0" cap="none" spc="0" baseline="0">
                <a:solidFill>
                  <a:srgbClr val="000000"/>
                </a:solidFill>
                <a:uFillTx/>
                <a:latin typeface="Calibri"/>
              </a:rPr>
              <a:t>continuous methods of hemodialysis</a:t>
            </a:r>
            <a:r>
              <a:rPr lang="en-US" sz="2400" b="0" i="0" u="none" strike="noStrike" kern="0" cap="none" spc="0" baseline="0">
                <a:solidFill>
                  <a:srgbClr val="000000"/>
                </a:solidFill>
                <a:uFillTx/>
                <a:latin typeface="Calibri"/>
              </a:rPr>
              <a:t>, and </a:t>
            </a:r>
            <a:r>
              <a:rPr lang="en-US" sz="2400" b="1" i="0" u="none" strike="noStrike" kern="0" cap="none" spc="0" baseline="0">
                <a:solidFill>
                  <a:srgbClr val="000000"/>
                </a:solidFill>
                <a:uFillTx/>
                <a:latin typeface="Calibri"/>
              </a:rPr>
              <a:t>peritoneal ultrafiltration </a:t>
            </a:r>
            <a:r>
              <a:rPr lang="en-US" sz="2400" b="0" i="0" u="none" strike="noStrike" kern="0" cap="none" spc="0" baseline="0">
                <a:solidFill>
                  <a:srgbClr val="000000"/>
                </a:solidFill>
                <a:uFillTx/>
                <a:latin typeface="Calibri"/>
              </a:rPr>
              <a:t>/ </a:t>
            </a:r>
            <a:r>
              <a:rPr lang="en-US" sz="2400" b="1" i="0" u="none" strike="noStrike" kern="0" cap="none" spc="0" baseline="0">
                <a:solidFill>
                  <a:srgbClr val="000000"/>
                </a:solidFill>
                <a:uFillTx/>
                <a:latin typeface="Calibri"/>
              </a:rPr>
              <a:t>dialysis</a:t>
            </a:r>
            <a:r>
              <a:rPr lang="en-US" sz="2400" b="0" i="0" u="none" strike="noStrike" kern="0" cap="none" spc="0" baseline="0">
                <a:solidFill>
                  <a:srgbClr val="000000"/>
                </a:solidFill>
                <a:uFillTx/>
                <a:latin typeface="Calibri"/>
              </a:rPr>
              <a:t> (PUF/ PD) depending on the accompanying volume status, parameters of renal function and electrolyte</a:t>
            </a:r>
            <a:endParaRPr lang="hr-HR" sz="2400" b="0" i="0" u="none" strike="noStrike" kern="0" cap="none" spc="0" baseline="0">
              <a:solidFill>
                <a:srgbClr val="000000"/>
              </a:solidFill>
              <a:uFillTx/>
              <a:latin typeface="Calibri"/>
            </a:endParaRPr>
          </a:p>
        </p:txBody>
      </p:sp>
      <p:sp>
        <p:nvSpPr>
          <p:cNvPr id="4" name="Text Placeholder 3">
            <a:extLst>
              <a:ext uri="{FF2B5EF4-FFF2-40B4-BE49-F238E27FC236}">
                <a16:creationId xmlns:a16="http://schemas.microsoft.com/office/drawing/2014/main" id="{7EF3D6AC-4280-8F1D-ED7D-4B4CA56CEC60}"/>
              </a:ext>
            </a:extLst>
          </p:cNvPr>
          <p:cNvSpPr txBox="1"/>
          <p:nvPr/>
        </p:nvSpPr>
        <p:spPr>
          <a:xfrm>
            <a:off x="2682090" y="6276148"/>
            <a:ext cx="9191448" cy="411480"/>
          </a:xfrm>
          <a:prstGeom prst="rect">
            <a:avLst/>
          </a:prstGeom>
          <a:noFill/>
          <a:ln cap="flat">
            <a:noFill/>
          </a:ln>
        </p:spPr>
        <p:txBody>
          <a:bodyPr vert="horz" wrap="square" lIns="45720" tIns="27432" rIns="45720" bIns="2743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600" b="0" i="1" u="none" strike="noStrike" kern="0" cap="none" spc="0" baseline="0">
                <a:solidFill>
                  <a:srgbClr val="000000"/>
                </a:solidFill>
                <a:uFillTx/>
                <a:latin typeface="Arial" pitchFamily="34"/>
                <a:ea typeface="ＭＳ Ｐゴシック"/>
                <a:cs typeface="Arial" pitchFamily="34"/>
              </a:rPr>
              <a:t>2021 ESC HF Guidelines www.escardio.org/guidelines</a:t>
            </a:r>
            <a:r>
              <a:rPr lang="hr-HR" sz="1600" b="0" i="0" u="none" strike="noStrike" kern="0" cap="none" spc="0" baseline="0">
                <a:solidFill>
                  <a:srgbClr val="000000"/>
                </a:solidFill>
                <a:uFillTx/>
                <a:latin typeface="Arial" pitchFamily="34"/>
                <a:cs typeface="Arial" pitchFamily="34"/>
              </a:rPr>
              <a:t> </a:t>
            </a:r>
          </a:p>
        </p:txBody>
      </p:sp>
      <p:pic>
        <p:nvPicPr>
          <p:cNvPr id="5" name="Slika 7">
            <a:extLst>
              <a:ext uri="{FF2B5EF4-FFF2-40B4-BE49-F238E27FC236}">
                <a16:creationId xmlns:a16="http://schemas.microsoft.com/office/drawing/2014/main" id="{289C22FF-FE87-BED4-943B-E88F82D5D07F}"/>
              </a:ext>
            </a:extLst>
          </p:cNvPr>
          <p:cNvPicPr>
            <a:picLocks noChangeAspect="1"/>
          </p:cNvPicPr>
          <p:nvPr/>
        </p:nvPicPr>
        <p:blipFill>
          <a:blip r:embed="rId3"/>
          <a:stretch>
            <a:fillRect/>
          </a:stretch>
        </p:blipFill>
        <p:spPr>
          <a:xfrm>
            <a:off x="975262" y="4333277"/>
            <a:ext cx="6890744" cy="1031095"/>
          </a:xfrm>
          <a:prstGeom prst="rect">
            <a:avLst/>
          </a:prstGeom>
          <a:noFill/>
          <a:ln cap="flat">
            <a:noFill/>
          </a:ln>
        </p:spPr>
      </p:pic>
      <p:pic>
        <p:nvPicPr>
          <p:cNvPr id="6" name="Slika 9">
            <a:extLst>
              <a:ext uri="{FF2B5EF4-FFF2-40B4-BE49-F238E27FC236}">
                <a16:creationId xmlns:a16="http://schemas.microsoft.com/office/drawing/2014/main" id="{085A1405-CBBA-383D-7B5A-4D3BCABB1FE5}"/>
              </a:ext>
            </a:extLst>
          </p:cNvPr>
          <p:cNvPicPr>
            <a:picLocks noChangeAspect="1"/>
          </p:cNvPicPr>
          <p:nvPr/>
        </p:nvPicPr>
        <p:blipFill>
          <a:blip r:embed="rId4"/>
          <a:stretch>
            <a:fillRect/>
          </a:stretch>
        </p:blipFill>
        <p:spPr>
          <a:xfrm>
            <a:off x="776279" y="5479779"/>
            <a:ext cx="7288700" cy="797201"/>
          </a:xfrm>
          <a:prstGeom prst="rect">
            <a:avLst/>
          </a:prstGeom>
          <a:noFill/>
          <a:ln cap="flat">
            <a:noFill/>
          </a:ln>
        </p:spPr>
      </p:pic>
      <p:sp>
        <p:nvSpPr>
          <p:cNvPr id="7" name="Rectangle 2">
            <a:extLst>
              <a:ext uri="{FF2B5EF4-FFF2-40B4-BE49-F238E27FC236}">
                <a16:creationId xmlns:a16="http://schemas.microsoft.com/office/drawing/2014/main" id="{5946C122-A8E6-3F2C-05AA-81D6E7DE907D}"/>
              </a:ext>
            </a:extLst>
          </p:cNvPr>
          <p:cNvSpPr txBox="1"/>
          <p:nvPr/>
        </p:nvSpPr>
        <p:spPr>
          <a:xfrm>
            <a:off x="4" y="137573"/>
            <a:ext cx="12191996" cy="1371600"/>
          </a:xfrm>
          <a:prstGeom prst="rect">
            <a:avLst/>
          </a:prstGeom>
          <a:noFill/>
          <a:ln cap="flat">
            <a:noFill/>
          </a:ln>
        </p:spPr>
        <p:txBody>
          <a:bodyPr vert="horz" wrap="square" lIns="90489" tIns="44448" rIns="90489" bIns="44448"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hr-HR" sz="4000" b="1" i="0" u="none" strike="noStrike" kern="1200" cap="none" spc="0" baseline="0" dirty="0">
                <a:solidFill>
                  <a:srgbClr val="000000"/>
                </a:solidFill>
                <a:uFillTx/>
                <a:latin typeface="Arial" pitchFamily="34"/>
              </a:rPr>
              <a:t>	</a:t>
            </a:r>
            <a:r>
              <a:rPr lang="en-US" sz="4000" b="1" i="0" u="none" strike="noStrike" kern="0" cap="none" spc="0" baseline="0" dirty="0">
                <a:solidFill>
                  <a:srgbClr val="000000"/>
                </a:solidFill>
                <a:uFillTx/>
                <a:latin typeface="Arial" pitchFamily="34"/>
              </a:rPr>
              <a:t> Advanced forms of </a:t>
            </a:r>
            <a:r>
              <a:rPr lang="hr-HR" sz="4000" b="1" i="0" u="none" strike="noStrike" kern="0" cap="none" spc="0" baseline="0" dirty="0">
                <a:solidFill>
                  <a:srgbClr val="000000"/>
                </a:solidFill>
                <a:uFillTx/>
                <a:latin typeface="Arial" pitchFamily="34"/>
              </a:rPr>
              <a:t>HF</a:t>
            </a:r>
            <a:r>
              <a:rPr lang="en-US" sz="4000" b="1" i="0" u="none" strike="noStrike" kern="0" cap="none" spc="0" baseline="0" dirty="0">
                <a:solidFill>
                  <a:srgbClr val="000000"/>
                </a:solidFill>
                <a:uFillTx/>
                <a:latin typeface="Arial" pitchFamily="34"/>
              </a:rPr>
              <a:t> (</a:t>
            </a:r>
            <a:r>
              <a:rPr lang="hr-HR" sz="4000" b="1" i="0" u="none" strike="noStrike" kern="0" cap="none" spc="0" baseline="0" dirty="0">
                <a:solidFill>
                  <a:srgbClr val="000000"/>
                </a:solidFill>
                <a:uFillTx/>
                <a:latin typeface="Arial" pitchFamily="34"/>
              </a:rPr>
              <a:t>2</a:t>
            </a:r>
            <a:r>
              <a:rPr lang="en-US" sz="4000" b="1" i="0" u="none" strike="noStrike" kern="0" cap="none" spc="0" baseline="0" dirty="0">
                <a:solidFill>
                  <a:srgbClr val="000000"/>
                </a:solidFill>
                <a:uFillTx/>
                <a:latin typeface="Arial" pitchFamily="34"/>
              </a:rPr>
              <a:t>)</a:t>
            </a:r>
            <a:endParaRPr lang="hr-HR" sz="4000" b="1" i="0" u="none" strike="noStrike" kern="1200" cap="none" spc="0" baseline="0" dirty="0">
              <a:solidFill>
                <a:srgbClr val="000000"/>
              </a:solidFill>
              <a:uFillTx/>
              <a:latin typeface="Arial" pitchFamily="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EAD68C8C-3A44-0FDD-AB91-82F571E02C37}"/>
              </a:ext>
            </a:extLst>
          </p:cNvPr>
          <p:cNvSpPr txBox="1"/>
          <p:nvPr/>
        </p:nvSpPr>
        <p:spPr>
          <a:xfrm>
            <a:off x="5588008" y="4978944"/>
            <a:ext cx="1368427" cy="369883"/>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Arial" pitchFamily="34"/>
            </a:endParaRPr>
          </a:p>
        </p:txBody>
      </p:sp>
      <p:sp>
        <p:nvSpPr>
          <p:cNvPr id="3" name="Rectangle 2">
            <a:extLst>
              <a:ext uri="{FF2B5EF4-FFF2-40B4-BE49-F238E27FC236}">
                <a16:creationId xmlns:a16="http://schemas.microsoft.com/office/drawing/2014/main" id="{DD38B6D3-EE5F-3294-9F23-19F4D06DEEA2}"/>
              </a:ext>
            </a:extLst>
          </p:cNvPr>
          <p:cNvSpPr txBox="1"/>
          <p:nvPr/>
        </p:nvSpPr>
        <p:spPr>
          <a:xfrm>
            <a:off x="0" y="12902"/>
            <a:ext cx="12191996" cy="1371600"/>
          </a:xfrm>
          <a:prstGeom prst="rect">
            <a:avLst/>
          </a:prstGeom>
          <a:noFill/>
          <a:ln cap="flat">
            <a:noFill/>
          </a:ln>
        </p:spPr>
        <p:txBody>
          <a:bodyPr vert="horz" wrap="square" lIns="90489" tIns="44448" rIns="90489" bIns="44448"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hr-HR" sz="4000" b="1" i="0" u="none" strike="noStrike" kern="1200" cap="none" spc="0" baseline="0">
                <a:solidFill>
                  <a:srgbClr val="000000"/>
                </a:solidFill>
                <a:uFillTx/>
                <a:latin typeface="Arial" pitchFamily="34"/>
              </a:rPr>
              <a:t>Renal replacement therapy</a:t>
            </a:r>
          </a:p>
        </p:txBody>
      </p:sp>
      <p:sp>
        <p:nvSpPr>
          <p:cNvPr id="4" name="Rectangle 3">
            <a:extLst>
              <a:ext uri="{FF2B5EF4-FFF2-40B4-BE49-F238E27FC236}">
                <a16:creationId xmlns:a16="http://schemas.microsoft.com/office/drawing/2014/main" id="{343796BA-9B0A-C88B-0C5D-941C436954B1}"/>
              </a:ext>
            </a:extLst>
          </p:cNvPr>
          <p:cNvSpPr/>
          <p:nvPr/>
        </p:nvSpPr>
        <p:spPr>
          <a:xfrm>
            <a:off x="574042" y="1134779"/>
            <a:ext cx="11388568" cy="1201832"/>
          </a:xfrm>
          <a:prstGeom prst="rect">
            <a:avLst/>
          </a:prstGeom>
          <a:noFill/>
          <a:ln cap="flat">
            <a:noFill/>
            <a:prstDash val="solid"/>
          </a:ln>
        </p:spPr>
        <p:txBody>
          <a:bodyPr vert="horz" wrap="square" lIns="90489" tIns="44448" rIns="90489" bIns="44448" anchor="t" anchorCtr="0" compatLnSpc="1">
            <a:noAutofit/>
          </a:bodyPr>
          <a:lstStyle/>
          <a:p>
            <a:pPr marL="342900" marR="0" lvl="0" indent="-342900" algn="just"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0" i="0" u="none" strike="noStrike" kern="0" cap="none" spc="0" baseline="0">
                <a:solidFill>
                  <a:srgbClr val="000000"/>
                </a:solidFill>
                <a:uFillTx/>
                <a:latin typeface="Calibri"/>
              </a:rPr>
              <a:t>extracorporeal therapy - "myocardial stunning" with a potential long-term impact on the progression of </a:t>
            </a:r>
            <a:r>
              <a:rPr lang="hr-HR" sz="2500" b="0" i="0" u="none" strike="noStrike" kern="0" cap="none" spc="0" baseline="0">
                <a:solidFill>
                  <a:srgbClr val="000000"/>
                </a:solidFill>
                <a:uFillTx/>
                <a:latin typeface="Calibri"/>
              </a:rPr>
              <a:t>HF</a:t>
            </a:r>
          </a:p>
          <a:p>
            <a:pPr marL="342900" marR="0" lvl="0" indent="-342900" algn="just"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1" i="0" u="sng" strike="noStrike" kern="0" cap="none" spc="0" baseline="0">
                <a:solidFill>
                  <a:srgbClr val="000000"/>
                </a:solidFill>
                <a:uFillTx/>
                <a:latin typeface="Calibri"/>
              </a:rPr>
              <a:t>potential benefits of peritoneal dialysis (PD):</a:t>
            </a:r>
            <a:endParaRPr lang="hr-HR" sz="2500" b="1" i="0" u="sng" strike="noStrike" kern="0" cap="none" spc="0" baseline="0">
              <a:solidFill>
                <a:srgbClr val="000000"/>
              </a:solidFill>
              <a:uFillTx/>
              <a:latin typeface="Calibri"/>
            </a:endParaRPr>
          </a:p>
          <a:p>
            <a:pPr marL="342900" marR="0" lvl="0" indent="-342900" algn="just"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0" i="0" u="sng" strike="noStrike" kern="0" cap="none" spc="0" baseline="0">
                <a:solidFill>
                  <a:srgbClr val="000000"/>
                </a:solidFill>
                <a:uFillTx/>
                <a:latin typeface="Calibri"/>
              </a:rPr>
              <a:t>minimal impact on hemodynamics</a:t>
            </a:r>
            <a:r>
              <a:rPr lang="en-US" sz="2500" b="0" i="0" u="none" strike="noStrike" kern="0" cap="none" spc="0" baseline="0">
                <a:solidFill>
                  <a:srgbClr val="000000"/>
                </a:solidFill>
                <a:uFillTx/>
                <a:latin typeface="Calibri"/>
              </a:rPr>
              <a:t> and the </a:t>
            </a:r>
            <a:r>
              <a:rPr lang="en-US" sz="2500" b="0" i="0" u="sng" strike="noStrike" kern="0" cap="none" spc="0" baseline="0">
                <a:solidFill>
                  <a:srgbClr val="000000"/>
                </a:solidFill>
                <a:uFillTx/>
                <a:latin typeface="Calibri"/>
              </a:rPr>
              <a:t>absence of additional unfavorable neurohumoral stimulation</a:t>
            </a:r>
          </a:p>
          <a:p>
            <a:pPr marL="342900" marR="0" lvl="0" indent="-342900" algn="just"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0" i="0" u="sng" strike="noStrike" kern="0" cap="none" spc="0" baseline="0">
                <a:solidFill>
                  <a:srgbClr val="000000"/>
                </a:solidFill>
                <a:uFillTx/>
                <a:latin typeface="Calibri"/>
              </a:rPr>
              <a:t>continuous removal of volume load </a:t>
            </a:r>
            <a:r>
              <a:rPr lang="en-US" sz="2500" b="0" i="0" u="none" strike="noStrike" kern="0" cap="none" spc="0" baseline="0">
                <a:solidFill>
                  <a:srgbClr val="000000"/>
                </a:solidFill>
                <a:uFillTx/>
                <a:latin typeface="Calibri"/>
              </a:rPr>
              <a:t>and electrolyte</a:t>
            </a:r>
          </a:p>
          <a:p>
            <a:pPr marL="342900" marR="0" lvl="0" indent="-342900" algn="just"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0" i="0" u="sng" strike="noStrike" kern="0" cap="none" spc="0" baseline="0">
                <a:solidFill>
                  <a:srgbClr val="000000"/>
                </a:solidFill>
                <a:uFillTx/>
                <a:latin typeface="Calibri"/>
              </a:rPr>
              <a:t>better tolerance of dose adjustment </a:t>
            </a:r>
            <a:r>
              <a:rPr lang="en-US" sz="2500" b="0" i="0" u="none" strike="noStrike" kern="0" cap="none" spc="0" baseline="0">
                <a:solidFill>
                  <a:srgbClr val="000000"/>
                </a:solidFill>
                <a:uFillTx/>
                <a:latin typeface="Calibri"/>
              </a:rPr>
              <a:t>of medicinal therapy for </a:t>
            </a:r>
            <a:r>
              <a:rPr lang="hr-HR" sz="2500" b="0" i="0" u="none" strike="noStrike" kern="0" cap="none" spc="0" baseline="0">
                <a:solidFill>
                  <a:srgbClr val="000000"/>
                </a:solidFill>
                <a:uFillTx/>
                <a:latin typeface="Calibri"/>
              </a:rPr>
              <a:t>HF</a:t>
            </a:r>
            <a:endParaRPr lang="en-US" sz="2500" b="0" i="0" u="none" strike="noStrike" kern="0" cap="none" spc="0" baseline="0">
              <a:solidFill>
                <a:srgbClr val="000000"/>
              </a:solidFill>
              <a:uFillTx/>
              <a:latin typeface="Calibri"/>
            </a:endParaRPr>
          </a:p>
          <a:p>
            <a:pPr marL="342900" marR="0" lvl="0" indent="-342900" algn="just"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0" i="0" u="sng" strike="noStrike" kern="0" cap="none" spc="0" baseline="0">
                <a:solidFill>
                  <a:srgbClr val="000000"/>
                </a:solidFill>
                <a:uFillTx/>
                <a:latin typeface="Calibri"/>
              </a:rPr>
              <a:t>drainage of ascites and reduction of intra-abdominal pressure</a:t>
            </a:r>
            <a:r>
              <a:rPr lang="en-US" sz="2500" b="0" i="0" u="none" strike="noStrike" kern="0" cap="none" spc="0" baseline="0">
                <a:solidFill>
                  <a:srgbClr val="000000"/>
                </a:solidFill>
                <a:uFillTx/>
                <a:latin typeface="Calibri"/>
              </a:rPr>
              <a:t> while improving renal function</a:t>
            </a:r>
          </a:p>
          <a:p>
            <a:pPr marL="342900" marR="0" lvl="0" indent="-342900" algn="just"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0" i="0" u="sng" strike="noStrike" kern="0" cap="none" spc="0" baseline="0">
                <a:solidFill>
                  <a:srgbClr val="000000"/>
                </a:solidFill>
                <a:uFillTx/>
                <a:latin typeface="Calibri"/>
              </a:rPr>
              <a:t>absence of risk</a:t>
            </a:r>
            <a:r>
              <a:rPr lang="en-US" sz="2500" b="0" i="0" u="none" strike="noStrike" kern="0" cap="none" spc="0" baseline="0">
                <a:solidFill>
                  <a:srgbClr val="000000"/>
                </a:solidFill>
                <a:uFillTx/>
                <a:latin typeface="Calibri"/>
              </a:rPr>
              <a:t> of </a:t>
            </a:r>
            <a:r>
              <a:rPr lang="en-US" sz="2500" b="0" i="0" u="sng" strike="noStrike" kern="0" cap="none" spc="0" baseline="0">
                <a:solidFill>
                  <a:srgbClr val="000000"/>
                </a:solidFill>
                <a:uFillTx/>
                <a:latin typeface="Calibri"/>
              </a:rPr>
              <a:t>central vascular access</a:t>
            </a:r>
            <a:r>
              <a:rPr lang="en-US" sz="2500" b="0" i="0" u="none" strike="noStrike" kern="0" cap="none" spc="0" baseline="0">
                <a:solidFill>
                  <a:srgbClr val="000000"/>
                </a:solidFill>
                <a:uFillTx/>
                <a:latin typeface="Calibri"/>
              </a:rPr>
              <a:t> and hemodynamic effects of A-V fistula</a:t>
            </a:r>
          </a:p>
          <a:p>
            <a:pPr marL="342900" marR="0" lvl="0" indent="-342900" algn="just" defTabSz="914400" rtl="0" fontAlgn="auto" hangingPunct="1">
              <a:lnSpc>
                <a:spcPct val="100000"/>
              </a:lnSpc>
              <a:spcBef>
                <a:spcPts val="700"/>
              </a:spcBef>
              <a:spcAft>
                <a:spcPts val="0"/>
              </a:spcAft>
              <a:buSzPct val="100000"/>
              <a:buChar char="-"/>
              <a:tabLst/>
              <a:defRPr sz="1800" b="0" i="0" u="none" strike="noStrike" kern="0" cap="none" spc="0" baseline="0">
                <a:solidFill>
                  <a:srgbClr val="000000"/>
                </a:solidFill>
                <a:uFillTx/>
              </a:defRPr>
            </a:pPr>
            <a:r>
              <a:rPr lang="en-US" sz="2500" b="0" i="0" u="sng" strike="noStrike" kern="0" cap="none" spc="0" baseline="0">
                <a:solidFill>
                  <a:srgbClr val="000000"/>
                </a:solidFill>
                <a:uFillTx/>
                <a:latin typeface="Calibri"/>
              </a:rPr>
              <a:t>psychosocial circumstances</a:t>
            </a:r>
            <a:r>
              <a:rPr lang="en-US" sz="2500" b="0" i="0" u="none" strike="noStrike" kern="0" cap="none" spc="0" baseline="0">
                <a:solidFill>
                  <a:srgbClr val="000000"/>
                </a:solidFill>
                <a:uFillTx/>
                <a:latin typeface="Calibri"/>
              </a:rPr>
              <a:t>, </a:t>
            </a:r>
            <a:r>
              <a:rPr lang="en-US" sz="2500" b="0" i="0" u="sng" strike="noStrike" kern="0" cap="none" spc="0" baseline="0">
                <a:solidFill>
                  <a:srgbClr val="000000"/>
                </a:solidFill>
                <a:uFillTx/>
                <a:latin typeface="Calibri"/>
              </a:rPr>
              <a:t>quality of life</a:t>
            </a:r>
            <a:endParaRPr lang="en-US" sz="2400" b="0" i="0" u="sng" strike="noStrike" kern="1200" cap="none" spc="0" baseline="30000">
              <a:solidFill>
                <a:srgbClr val="000000"/>
              </a:solidFill>
              <a:uFillTx/>
              <a:latin typeface="Calibri"/>
            </a:endParaRPr>
          </a:p>
        </p:txBody>
      </p:sp>
      <p:sp>
        <p:nvSpPr>
          <p:cNvPr id="5" name="Text Placeholder 3">
            <a:extLst>
              <a:ext uri="{FF2B5EF4-FFF2-40B4-BE49-F238E27FC236}">
                <a16:creationId xmlns:a16="http://schemas.microsoft.com/office/drawing/2014/main" id="{FEBC89CD-B5A8-F3BD-9D37-51AA29129064}"/>
              </a:ext>
            </a:extLst>
          </p:cNvPr>
          <p:cNvSpPr txBox="1"/>
          <p:nvPr/>
        </p:nvSpPr>
        <p:spPr>
          <a:xfrm>
            <a:off x="2682090" y="6276148"/>
            <a:ext cx="9191448" cy="411480"/>
          </a:xfrm>
          <a:prstGeom prst="rect">
            <a:avLst/>
          </a:prstGeom>
          <a:noFill/>
          <a:ln cap="flat">
            <a:noFill/>
          </a:ln>
        </p:spPr>
        <p:txBody>
          <a:bodyPr vert="horz" wrap="square" lIns="45720" tIns="27432" rIns="45720" bIns="2743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600" b="0" i="1" u="none" strike="noStrike" kern="0" cap="none" spc="0" baseline="0">
                <a:solidFill>
                  <a:srgbClr val="000000"/>
                </a:solidFill>
                <a:uFillTx/>
                <a:latin typeface="Arial" pitchFamily="34"/>
                <a:ea typeface="ＭＳ Ｐゴシック"/>
                <a:cs typeface="Arial" pitchFamily="34"/>
              </a:rPr>
              <a:t>Francois K. et al. Blood Purif. 2015; 40: 45-52.</a:t>
            </a:r>
            <a:endParaRPr lang="hr-HR" sz="1600" b="0" i="0" u="none" strike="noStrike" kern="0" cap="none" spc="0" baseline="0">
              <a:solidFill>
                <a:srgbClr val="000000"/>
              </a:solidFill>
              <a:uFillTx/>
              <a:latin typeface="Arial" pitchFamily="34"/>
              <a:cs typeface="Arial" pitchFamily="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70F361F-BF90-4B89-AFD2-C5968827CD22}"/>
              </a:ext>
            </a:extLst>
          </p:cNvPr>
          <p:cNvSpPr>
            <a:spLocks noGrp="1"/>
          </p:cNvSpPr>
          <p:nvPr>
            <p:ph type="title"/>
          </p:nvPr>
        </p:nvSpPr>
        <p:spPr bwMode="auto">
          <a:xfrm>
            <a:off x="562062" y="1048623"/>
            <a:ext cx="9620163" cy="6574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hr-HR" altLang="en-US" dirty="0">
                <a:solidFill>
                  <a:schemeClr val="tx1">
                    <a:lumMod val="50000"/>
                    <a:lumOff val="50000"/>
                  </a:schemeClr>
                </a:solidFill>
              </a:rPr>
              <a:t>PERITONEAL ultrafiltration/DIALYSIS IN END-STAGE chronic heart failure</a:t>
            </a:r>
          </a:p>
        </p:txBody>
      </p:sp>
      <p:sp>
        <p:nvSpPr>
          <p:cNvPr id="21507" name="Content Placeholder 2">
            <a:extLst>
              <a:ext uri="{FF2B5EF4-FFF2-40B4-BE49-F238E27FC236}">
                <a16:creationId xmlns:a16="http://schemas.microsoft.com/office/drawing/2014/main" id="{7171AAAD-6E03-4E37-B6AC-BB9DD2DBD049}"/>
              </a:ext>
            </a:extLst>
          </p:cNvPr>
          <p:cNvSpPr>
            <a:spLocks noGrp="1"/>
          </p:cNvSpPr>
          <p:nvPr>
            <p:ph idx="1"/>
          </p:nvPr>
        </p:nvSpPr>
        <p:spPr bwMode="auto">
          <a:xfrm>
            <a:off x="562062" y="2021747"/>
            <a:ext cx="9691601" cy="433619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p>
            <a:r>
              <a:rPr lang="hr-HR" altLang="en-US" sz="2800" dirty="0"/>
              <a:t>Peritoneal ultrafiltration/dialysis (PUF/PD) appears to be a promising supportive long-term therapy of chronic heart failure (CHF) refractory to diuretics in patients with and without chronic kidney disease (CKD)</a:t>
            </a:r>
          </a:p>
          <a:p>
            <a:r>
              <a:rPr lang="hr-HR" altLang="x-none" sz="2900" dirty="0"/>
              <a:t>T</a:t>
            </a:r>
            <a:r>
              <a:rPr lang="en-US" altLang="x-none" sz="2900" dirty="0"/>
              <a:t>he beneficial effects of PD/PUF</a:t>
            </a:r>
            <a:r>
              <a:rPr lang="hr-HR" altLang="x-none" sz="2900" dirty="0"/>
              <a:t>:</a:t>
            </a:r>
          </a:p>
          <a:p>
            <a:pPr lvl="2"/>
            <a:r>
              <a:rPr lang="en-US" altLang="x-none" sz="2400" dirty="0"/>
              <a:t>improvement in congestive symptoms</a:t>
            </a:r>
            <a:endParaRPr lang="hr-HR" altLang="x-none" sz="2400" dirty="0"/>
          </a:p>
          <a:p>
            <a:pPr lvl="2"/>
            <a:r>
              <a:rPr lang="en-US" altLang="x-none" sz="2400" dirty="0"/>
              <a:t>decrease in numbers and durations of hospitalizations</a:t>
            </a:r>
            <a:endParaRPr lang="hr-HR" altLang="x-none" sz="2400" dirty="0"/>
          </a:p>
          <a:p>
            <a:pPr lvl="2"/>
            <a:r>
              <a:rPr lang="en-US" altLang="x-none" sz="2400" dirty="0"/>
              <a:t>enhanced quality of life</a:t>
            </a:r>
            <a:endParaRPr lang="hr-HR" altLang="x-none" sz="2400" dirty="0"/>
          </a:p>
          <a:p>
            <a:pPr lvl="2"/>
            <a:r>
              <a:rPr lang="en-US" altLang="x-none" sz="2400" dirty="0"/>
              <a:t>decline</a:t>
            </a:r>
            <a:r>
              <a:rPr lang="hr-HR" altLang="x-none" sz="2400" dirty="0"/>
              <a:t> in </a:t>
            </a:r>
            <a:r>
              <a:rPr lang="en-US" altLang="x-none" sz="2400" dirty="0"/>
              <a:t>cost</a:t>
            </a:r>
            <a:r>
              <a:rPr lang="hr-HR" altLang="x-none" sz="2400" dirty="0"/>
              <a:t> of care</a:t>
            </a:r>
          </a:p>
          <a:p>
            <a:pPr lvl="2"/>
            <a:r>
              <a:rPr lang="en-US" altLang="x-none" sz="2400" dirty="0"/>
              <a:t>better exercise capacity</a:t>
            </a:r>
            <a:endParaRPr lang="hr-HR" altLang="en-US" sz="2800" dirty="0"/>
          </a:p>
          <a:p>
            <a:r>
              <a:rPr lang="hr-HR" altLang="en-US" sz="2800" dirty="0"/>
              <a:t>PUF/PD can be used either as palliative therapy or as bridge to transplantation</a:t>
            </a:r>
          </a:p>
          <a:p>
            <a:endParaRPr lang="hr-HR" altLang="en-US" dirty="0"/>
          </a:p>
        </p:txBody>
      </p:sp>
      <p:pic>
        <p:nvPicPr>
          <p:cNvPr id="4" name="Picture 3" descr="K:\# ŠKOLA FAKS POSO\#FAKS\NEFROLOGIJA\1. BCM PD\3. Poster ISPD\špoirano.jpg">
            <a:extLst>
              <a:ext uri="{FF2B5EF4-FFF2-40B4-BE49-F238E27FC236}">
                <a16:creationId xmlns:a16="http://schemas.microsoft.com/office/drawing/2014/main" id="{69B42A6D-AC83-4EFA-848E-C945F8590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4293" y="315919"/>
            <a:ext cx="935038"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{01247047-2D95-4370-9845-9E78E99C75A9}tf33552983_win32</Template>
  <TotalTime>1042</TotalTime>
  <Words>2407</Words>
  <Application>Microsoft Macintosh PowerPoint</Application>
  <PresentationFormat>Widescreen</PresentationFormat>
  <Paragraphs>374</Paragraphs>
  <Slides>34</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Calibri</vt:lpstr>
      <vt:lpstr>Franklin Gothic Book</vt:lpstr>
      <vt:lpstr>Franklin Gothic Demi</vt:lpstr>
      <vt:lpstr>Microsoft Sans Serif</vt:lpstr>
      <vt:lpstr>News Gothic MT</vt:lpstr>
      <vt:lpstr>Symbol</vt:lpstr>
      <vt:lpstr>Times New Roman</vt:lpstr>
      <vt:lpstr>Verdana</vt:lpstr>
      <vt:lpstr>Wingdings</vt:lpstr>
      <vt:lpstr>Wingdings 2</vt:lpstr>
      <vt:lpstr>DividendVTI</vt:lpstr>
      <vt:lpstr>the advanced treatment of chronic heart failure by peritoneal ultrafiltration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PERITONEAL ultrafiltration/DIALYSIS IN END-STAGE chronic heart failure</vt:lpstr>
      <vt:lpstr>PD MODALITY IN PATIENTS WITH CHF</vt:lpstr>
      <vt:lpstr>PowerPoint Presentation</vt:lpstr>
      <vt:lpstr>The three - pore model</vt:lpstr>
      <vt:lpstr>PowerPoint Presentation</vt:lpstr>
      <vt:lpstr>Physiology of Peritoneal Dialysis:  Water Flow: Role of Aquaporins  </vt:lpstr>
      <vt:lpstr>PowerPoint Presentation</vt:lpstr>
      <vt:lpstr>PowerPoint Presentation</vt:lpstr>
      <vt:lpstr>Logical PD prescribing – considering all PD  therapy</vt:lpstr>
      <vt:lpstr>Comparison of net UF during a PD dwell – sustained UF  for the long dwell</vt:lpstr>
      <vt:lpstr>7.5% Icodextrin vs 3.86% Dextrose for APD Long  Dwell: High Transport Trial</vt:lpstr>
      <vt:lpstr>Benefits in reducing weight and total body water  with 7.5% icodextrin</vt:lpstr>
      <vt:lpstr>Icodextrin - advantages</vt:lpstr>
      <vt:lpstr>PowerPoint Presentation</vt:lpstr>
      <vt:lpstr>PowerPoint Presentation</vt:lpstr>
      <vt:lpstr>PowerPoint Presentation</vt:lpstr>
      <vt:lpstr>PowerPoint Presentation</vt:lpstr>
      <vt:lpstr>PowerPoint Presentation</vt:lpstr>
      <vt:lpstr>            Clinical hospital Centre Rijeka – experience  "The Three Musketeers"</vt:lpstr>
      <vt:lpstr>Multidisciplinary team</vt:lpstr>
      <vt:lpstr>♂ i.O. 71 yrs old, NYHA class IV</vt:lpstr>
      <vt:lpstr>Case 1 ♂ i.O. 71 yrs old, NYHA class IV</vt:lpstr>
      <vt:lpstr>Case 1 ♂ i.O. 71 yrs. Old,  NYHA class IV</vt:lpstr>
      <vt:lpstr>Case 1 ♂ i.O. 71 yrs old, NYHA class II</vt:lpstr>
      <vt:lpstr>Case 1 ♂ i.O. 71 yrs old, NYHA class Ii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Experiences of the Clinical Hospital Center Rijeka in the advanced treatment of chronic heart failure by peritoneal ultrafiltration</dc:title>
  <dc:creator>Božidar Vujičić</dc:creator>
  <cp:lastModifiedBy>Sanjin Rački</cp:lastModifiedBy>
  <cp:revision>112</cp:revision>
  <dcterms:created xsi:type="dcterms:W3CDTF">2021-10-10T15:26:41Z</dcterms:created>
  <dcterms:modified xsi:type="dcterms:W3CDTF">2023-10-18T11:35:08Z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