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514" r:id="rId3"/>
    <p:sldId id="515" r:id="rId4"/>
    <p:sldId id="516" r:id="rId5"/>
    <p:sldId id="517" r:id="rId6"/>
    <p:sldId id="518" r:id="rId7"/>
    <p:sldId id="519" r:id="rId8"/>
    <p:sldId id="520" r:id="rId9"/>
    <p:sldId id="521" r:id="rId10"/>
    <p:sldId id="522" r:id="rId11"/>
    <p:sldId id="523" r:id="rId12"/>
    <p:sldId id="525" r:id="rId13"/>
    <p:sldId id="526" r:id="rId14"/>
    <p:sldId id="527" r:id="rId15"/>
    <p:sldId id="530" r:id="rId16"/>
    <p:sldId id="528" r:id="rId17"/>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07657B8A-0469-475B-A161-EF0671700E1E}" type="datetimeFigureOut">
              <a:rPr lang="en-US" smtClean="0"/>
              <a:t>9/9/2023</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67E36A41-E36C-409D-AEC1-6250EBA3EB9C}" type="slidenum">
              <a:rPr lang="en-US" smtClean="0"/>
              <a:t>‹#›</a:t>
            </a:fld>
            <a:endParaRPr lang="en-US"/>
          </a:p>
        </p:txBody>
      </p:sp>
    </p:spTree>
    <p:extLst>
      <p:ext uri="{BB962C8B-B14F-4D97-AF65-F5344CB8AC3E}">
        <p14:creationId xmlns:p14="http://schemas.microsoft.com/office/powerpoint/2010/main" val="3768174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FEDE49-4B96-4592-B304-3C1E5CB1709A}" type="datetime1">
              <a:rPr lang="en-US" smtClean="0"/>
              <a:t>9/9/2023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F54BE312-D37F-4111-9C7A-9BBCA235EF07}"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833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9F57E6-AAD9-4E32-B3E8-252AE431BF25}" type="datetime1">
              <a:rPr lang="en-US" smtClean="0"/>
              <a:t>9/9/2023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BE312-D37F-4111-9C7A-9BBCA235EF07}"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6312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6FD3F5-7436-4E21-BCDD-0F1D392D407A}" type="datetime1">
              <a:rPr lang="en-US" smtClean="0"/>
              <a:t>9/9/2023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BE312-D37F-4111-9C7A-9BBCA235EF07}"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295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7DB5D6-EAAE-4062-A166-8E229032E450}" type="datetime1">
              <a:rPr lang="en-US" smtClean="0"/>
              <a:t>9/9/2023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BE312-D37F-4111-9C7A-9BBCA235EF07}"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7526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159FF0-AB4E-48FA-8C23-11405B308AAC}" type="datetime1">
              <a:rPr lang="en-US" smtClean="0"/>
              <a:t>9/9/2023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BE312-D37F-4111-9C7A-9BBCA235EF07}"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78178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E55731-6CDA-4900-A2B9-A30F8337D282}" type="datetime1">
              <a:rPr lang="en-US" smtClean="0"/>
              <a:t>9/9/2023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BE312-D37F-4111-9C7A-9BBCA235EF07}"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345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D6F626-4876-4CD7-AAAC-496303AABB74}" type="datetime1">
              <a:rPr lang="en-US" smtClean="0"/>
              <a:t>9/9/2023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4BE312-D37F-4111-9C7A-9BBCA235EF07}"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1563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9F926A-6C28-41C3-8C7D-88BADC45132A}" type="datetime1">
              <a:rPr lang="en-US" smtClean="0"/>
              <a:t>9/9/2023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4BE312-D37F-4111-9C7A-9BBCA235EF07}"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412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FD95DA-5178-411F-ACE2-BA72EC332D36}" type="datetime1">
              <a:rPr lang="en-US" smtClean="0"/>
              <a:t>9/9/2023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4BE312-D37F-4111-9C7A-9BBCA235EF07}" type="slidenum">
              <a:rPr lang="en-US" smtClean="0"/>
              <a:t>‹#›</a:t>
            </a:fld>
            <a:endParaRPr lang="en-US"/>
          </a:p>
        </p:txBody>
      </p:sp>
    </p:spTree>
    <p:extLst>
      <p:ext uri="{BB962C8B-B14F-4D97-AF65-F5344CB8AC3E}">
        <p14:creationId xmlns:p14="http://schemas.microsoft.com/office/powerpoint/2010/main" val="3045789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E7CCCE-D5C1-4389-89C1-1ABF716DBF23}" type="datetime1">
              <a:rPr lang="en-US" smtClean="0"/>
              <a:t>9/9/2023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BE312-D37F-4111-9C7A-9BBCA235EF07}"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0562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0A3097D-CB63-4D26-A48D-6B32F5767E23}" type="datetime1">
              <a:rPr lang="en-US" smtClean="0"/>
              <a:t>9/9/2023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F54BE312-D37F-4111-9C7A-9BBCA235EF07}"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8063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674C603-6A01-48AB-AEEF-BD9F9821D306}" type="datetime1">
              <a:rPr lang="en-US" smtClean="0"/>
              <a:t>9/9/2023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54BE312-D37F-4111-9C7A-9BBCA235EF07}"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60485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35792-35D3-29E9-7A4F-67872CB185A5}"/>
              </a:ext>
            </a:extLst>
          </p:cNvPr>
          <p:cNvSpPr>
            <a:spLocks noGrp="1"/>
          </p:cNvSpPr>
          <p:nvPr>
            <p:ph type="ctrTitle"/>
          </p:nvPr>
        </p:nvSpPr>
        <p:spPr>
          <a:xfrm>
            <a:off x="1524000" y="674307"/>
            <a:ext cx="9144000" cy="2387600"/>
          </a:xfrm>
        </p:spPr>
        <p:txBody>
          <a:bodyPr>
            <a:normAutofit/>
          </a:bodyPr>
          <a:lstStyle/>
          <a:p>
            <a:pPr algn="ctr"/>
            <a:r>
              <a:rPr lang="en-US" sz="4000" dirty="0"/>
              <a:t>Exchange </a:t>
            </a:r>
            <a:r>
              <a:rPr lang="sr-Latn-RS" sz="4000" dirty="0"/>
              <a:t>D</a:t>
            </a:r>
            <a:r>
              <a:rPr lang="en-US" sz="4000" dirty="0" err="1"/>
              <a:t>onor</a:t>
            </a:r>
            <a:r>
              <a:rPr lang="en-US" sz="4000" dirty="0"/>
              <a:t> </a:t>
            </a:r>
            <a:r>
              <a:rPr lang="sr-Latn-RS" sz="4000" dirty="0"/>
              <a:t>P</a:t>
            </a:r>
            <a:r>
              <a:rPr lang="en-US" sz="4000" dirty="0" err="1"/>
              <a:t>rogram</a:t>
            </a:r>
            <a:r>
              <a:rPr lang="en-US" sz="4000" dirty="0"/>
              <a:t> in </a:t>
            </a:r>
            <a:r>
              <a:rPr lang="sr-Latn-RS" sz="4000" dirty="0"/>
              <a:t>K</a:t>
            </a:r>
            <a:r>
              <a:rPr lang="en-US" sz="4000" dirty="0" err="1"/>
              <a:t>idney</a:t>
            </a:r>
            <a:r>
              <a:rPr lang="en-US" sz="4000" dirty="0"/>
              <a:t> </a:t>
            </a:r>
            <a:r>
              <a:rPr lang="sr-Latn-RS" sz="4000" dirty="0"/>
              <a:t>T</a:t>
            </a:r>
            <a:r>
              <a:rPr lang="en-US" sz="4000" dirty="0" err="1"/>
              <a:t>ransplantation</a:t>
            </a:r>
            <a:endParaRPr lang="en-US" sz="4000" dirty="0"/>
          </a:p>
        </p:txBody>
      </p:sp>
      <p:sp>
        <p:nvSpPr>
          <p:cNvPr id="3" name="Subtitle 2">
            <a:extLst>
              <a:ext uri="{FF2B5EF4-FFF2-40B4-BE49-F238E27FC236}">
                <a16:creationId xmlns:a16="http://schemas.microsoft.com/office/drawing/2014/main" id="{CAF24D9B-507A-F545-90BB-225C291C5E79}"/>
              </a:ext>
            </a:extLst>
          </p:cNvPr>
          <p:cNvSpPr>
            <a:spLocks noGrp="1"/>
          </p:cNvSpPr>
          <p:nvPr>
            <p:ph type="subTitle" idx="1"/>
          </p:nvPr>
        </p:nvSpPr>
        <p:spPr>
          <a:xfrm>
            <a:off x="1524000" y="4079875"/>
            <a:ext cx="9144000" cy="1655762"/>
          </a:xfrm>
        </p:spPr>
        <p:txBody>
          <a:bodyPr/>
          <a:lstStyle/>
          <a:p>
            <a:pPr>
              <a:lnSpc>
                <a:spcPct val="100000"/>
              </a:lnSpc>
              <a:spcAft>
                <a:spcPts val="600"/>
              </a:spcAft>
            </a:pPr>
            <a:r>
              <a:rPr lang="sr-Latn-RS" sz="1800" b="1" dirty="0"/>
              <a:t>				</a:t>
            </a:r>
            <a:r>
              <a:rPr lang="sr-Latn-RS" sz="1800" dirty="0"/>
              <a:t>L</a:t>
            </a:r>
            <a:r>
              <a:rPr lang="en-US" sz="1800" dirty="0"/>
              <a:t>. </a:t>
            </a:r>
            <a:r>
              <a:rPr lang="en-US" sz="1800" dirty="0">
                <a:latin typeface="Calibri" panose="020F0502020204030204" pitchFamily="34" charset="0"/>
                <a:cs typeface="Calibri" panose="020F0502020204030204" pitchFamily="34" charset="0"/>
              </a:rPr>
              <a:t>Petrovic</a:t>
            </a:r>
            <a:endParaRPr lang="sr-Latn-RS" sz="1800" dirty="0">
              <a:latin typeface="Calibri" panose="020F0502020204030204" pitchFamily="34" charset="0"/>
              <a:cs typeface="Calibri" panose="020F0502020204030204" pitchFamily="34" charset="0"/>
            </a:endParaRPr>
          </a:p>
          <a:p>
            <a:pPr marL="0" marR="0" algn="ctr">
              <a:lnSpc>
                <a:spcPct val="100000"/>
              </a:lnSpc>
              <a:spcBef>
                <a:spcPts val="0"/>
              </a:spcBef>
              <a:spcAft>
                <a:spcPts val="600"/>
              </a:spcAft>
            </a:pPr>
            <a:r>
              <a:rPr lang="en-US" sz="1800" kern="100" dirty="0">
                <a:effectLst/>
                <a:latin typeface="Calibri" panose="020F0502020204030204" pitchFamily="34" charset="0"/>
                <a:ea typeface="Calibri" panose="020F0502020204030204" pitchFamily="34" charset="0"/>
                <a:cs typeface="Calibri" panose="020F0502020204030204" pitchFamily="34" charset="0"/>
              </a:rPr>
              <a:t>Clinical Center of Vojvodina</a:t>
            </a:r>
          </a:p>
          <a:p>
            <a:pPr marL="0" marR="0" algn="ctr">
              <a:lnSpc>
                <a:spcPct val="100000"/>
              </a:lnSpc>
              <a:spcBef>
                <a:spcPts val="0"/>
              </a:spcBef>
              <a:spcAft>
                <a:spcPts val="600"/>
              </a:spcAft>
            </a:pPr>
            <a:r>
              <a:rPr lang="en-US" sz="1800" kern="100" dirty="0">
                <a:effectLst/>
                <a:latin typeface="Calibri" panose="020F0502020204030204" pitchFamily="34" charset="0"/>
                <a:ea typeface="Calibri" panose="020F0502020204030204" pitchFamily="34" charset="0"/>
                <a:cs typeface="Calibri" panose="020F0502020204030204" pitchFamily="34" charset="0"/>
              </a:rPr>
              <a:t>Clinic for Nephrology and Clinical Immunology</a:t>
            </a:r>
          </a:p>
          <a:p>
            <a:pPr marL="0" marR="0" algn="ctr">
              <a:lnSpc>
                <a:spcPct val="100000"/>
              </a:lnSpc>
              <a:spcBef>
                <a:spcPts val="0"/>
              </a:spcBef>
              <a:spcAft>
                <a:spcPts val="600"/>
              </a:spcAft>
            </a:pPr>
            <a:r>
              <a:rPr lang="en-US" sz="1800" kern="100" dirty="0">
                <a:effectLst/>
                <a:latin typeface="Calibri" panose="020F0502020204030204" pitchFamily="34" charset="0"/>
                <a:ea typeface="Calibri" panose="020F0502020204030204" pitchFamily="34" charset="0"/>
                <a:cs typeface="Calibri" panose="020F0502020204030204" pitchFamily="34" charset="0"/>
              </a:rPr>
              <a:t>Medical faculty, University of Novi Sad</a:t>
            </a:r>
            <a:r>
              <a:rPr lang="sr-Latn-RS" sz="1800" kern="100" dirty="0">
                <a:effectLst/>
                <a:latin typeface="Calibri" panose="020F0502020204030204" pitchFamily="34" charset="0"/>
                <a:ea typeface="Calibri" panose="020F0502020204030204" pitchFamily="34" charset="0"/>
                <a:cs typeface="Calibri" panose="020F0502020204030204" pitchFamily="34" charset="0"/>
              </a:rPr>
              <a:t>, Serbia</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556241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A496F-6BC1-E6A0-FE77-A6FC1E779B15}"/>
              </a:ext>
            </a:extLst>
          </p:cNvPr>
          <p:cNvSpPr>
            <a:spLocks noGrp="1"/>
          </p:cNvSpPr>
          <p:nvPr>
            <p:ph type="title"/>
          </p:nvPr>
        </p:nvSpPr>
        <p:spPr>
          <a:xfrm>
            <a:off x="310897" y="199224"/>
            <a:ext cx="10826254" cy="1049235"/>
          </a:xfrm>
        </p:spPr>
        <p:txBody>
          <a:bodyPr>
            <a:normAutofit/>
          </a:bodyPr>
          <a:lstStyle/>
          <a:p>
            <a:pPr algn="ctr">
              <a:spcAft>
                <a:spcPts val="1200"/>
              </a:spcAft>
            </a:pPr>
            <a:r>
              <a:rPr lang="sr-Latn-RS" sz="2400" b="1" dirty="0">
                <a:latin typeface="+mn-lt"/>
              </a:rPr>
              <a:t>A</a:t>
            </a:r>
            <a:r>
              <a:rPr lang="en-US" sz="2400" b="1" dirty="0">
                <a:latin typeface="+mn-lt"/>
              </a:rPr>
              <a:t> non-directed altruistic (or unspecified) donor (NDAD</a:t>
            </a:r>
            <a:r>
              <a:rPr lang="sr-Latn-RS" sz="2400" b="1" dirty="0">
                <a:latin typeface="+mn-lt"/>
              </a:rPr>
              <a:t>)</a:t>
            </a:r>
            <a:br>
              <a:rPr lang="en-US" sz="2400" b="1" dirty="0">
                <a:latin typeface="+mn-lt"/>
              </a:rPr>
            </a:br>
            <a:r>
              <a:rPr lang="en-US" sz="2400" b="1" dirty="0" err="1">
                <a:effectLst/>
                <a:latin typeface="+mn-lt"/>
                <a:ea typeface="Calibri" panose="020F0502020204030204" pitchFamily="34" charset="0"/>
                <a:cs typeface="Times New Roman" panose="02020603050405020304" pitchFamily="18" charset="0"/>
              </a:rPr>
              <a:t>DECeased</a:t>
            </a:r>
            <a:r>
              <a:rPr lang="en-US" sz="2400" b="1" dirty="0">
                <a:effectLst/>
                <a:latin typeface="+mn-lt"/>
                <a:ea typeface="Calibri" panose="020F0502020204030204" pitchFamily="34" charset="0"/>
                <a:cs typeface="Times New Roman" panose="02020603050405020304" pitchFamily="18" charset="0"/>
              </a:rPr>
              <a:t> donor kidney paired exchange (DEC-K) program</a:t>
            </a:r>
            <a:endParaRPr lang="en-US" sz="2400" b="1" dirty="0">
              <a:latin typeface="+mn-lt"/>
            </a:endParaRPr>
          </a:p>
        </p:txBody>
      </p:sp>
      <p:sp>
        <p:nvSpPr>
          <p:cNvPr id="3" name="Content Placeholder 2">
            <a:extLst>
              <a:ext uri="{FF2B5EF4-FFF2-40B4-BE49-F238E27FC236}">
                <a16:creationId xmlns:a16="http://schemas.microsoft.com/office/drawing/2014/main" id="{60861DB8-D40D-8523-A2FE-DFE5E864A6FC}"/>
              </a:ext>
            </a:extLst>
          </p:cNvPr>
          <p:cNvSpPr>
            <a:spLocks noGrp="1"/>
          </p:cNvSpPr>
          <p:nvPr>
            <p:ph idx="1"/>
          </p:nvPr>
        </p:nvSpPr>
        <p:spPr/>
        <p:txBody>
          <a:bodyPr/>
          <a:lstStyle/>
          <a:p>
            <a:pPr marL="0" indent="0">
              <a:buNone/>
            </a:pPr>
            <a:endParaRPr lang="en-US" dirty="0"/>
          </a:p>
        </p:txBody>
      </p:sp>
      <p:pic>
        <p:nvPicPr>
          <p:cNvPr id="7" name="Picture 6">
            <a:extLst>
              <a:ext uri="{FF2B5EF4-FFF2-40B4-BE49-F238E27FC236}">
                <a16:creationId xmlns:a16="http://schemas.microsoft.com/office/drawing/2014/main" id="{39BA9AE4-06FB-7886-ADF3-09396DD7DC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7717" y="1029003"/>
            <a:ext cx="7337723" cy="5085158"/>
          </a:xfrm>
          <a:prstGeom prst="rect">
            <a:avLst/>
          </a:prstGeom>
          <a:ln>
            <a:solidFill>
              <a:schemeClr val="accent1"/>
            </a:solidFill>
          </a:ln>
        </p:spPr>
      </p:pic>
    </p:spTree>
    <p:extLst>
      <p:ext uri="{BB962C8B-B14F-4D97-AF65-F5344CB8AC3E}">
        <p14:creationId xmlns:p14="http://schemas.microsoft.com/office/powerpoint/2010/main" val="3837731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AA2EB-C941-F5D7-CCAA-BB945096D4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3CE0ED-570D-5A45-1129-B5CDD2483442}"/>
              </a:ext>
            </a:extLst>
          </p:cNvPr>
          <p:cNvSpPr>
            <a:spLocks noGrp="1"/>
          </p:cNvSpPr>
          <p:nvPr>
            <p:ph idx="1"/>
          </p:nvPr>
        </p:nvSpPr>
        <p:spPr/>
        <p:txBody>
          <a:bodyPr/>
          <a:lstStyle/>
          <a:p>
            <a:r>
              <a:rPr lang="sr-Latn-RS" sz="1800" dirty="0">
                <a:effectLst/>
                <a:latin typeface="Calibri" panose="020F0502020204030204" pitchFamily="34" charset="0"/>
                <a:ea typeface="Calibri" panose="020F0502020204030204" pitchFamily="34" charset="0"/>
                <a:cs typeface="Times New Roman" panose="02020603050405020304" pitchFamily="18" charset="0"/>
              </a:rPr>
              <a:t>List exchange (Delmonico et al.)</a:t>
            </a:r>
          </a:p>
          <a:p>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r>
              <a:rPr lang="sr-Latn-RS" sz="1800" dirty="0">
                <a:effectLst/>
                <a:latin typeface="Calibri" panose="020F0502020204030204" pitchFamily="34" charset="0"/>
                <a:ea typeface="Calibri" panose="020F0502020204030204" pitchFamily="34" charset="0"/>
                <a:cs typeface="Times New Roman" panose="02020603050405020304" pitchFamily="18" charset="0"/>
              </a:rPr>
              <a:t>N</a:t>
            </a:r>
            <a:r>
              <a:rPr lang="en-US" sz="1800" dirty="0">
                <a:effectLst/>
                <a:latin typeface="Calibri" panose="020F0502020204030204" pitchFamily="34" charset="0"/>
                <a:ea typeface="Calibri" panose="020F0502020204030204" pitchFamily="34" charset="0"/>
                <a:cs typeface="Times New Roman" panose="02020603050405020304" pitchFamily="18" charset="0"/>
              </a:rPr>
              <a:t>ovel KEP schemes take place in the setting of “chronological incompatibility”</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r>
              <a:rPr lang="sr-Latn-RS" sz="1800" dirty="0">
                <a:effectLst/>
                <a:latin typeface="Calibri" panose="020F0502020204030204" pitchFamily="34" charset="0"/>
                <a:ea typeface="Calibri" panose="020F0502020204030204" pitchFamily="34" charset="0"/>
                <a:cs typeface="Times New Roman" panose="02020603050405020304" pitchFamily="18" charset="0"/>
              </a:rPr>
              <a:t>Including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ABO or HLA compatible pairs</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in</a:t>
            </a:r>
            <a:r>
              <a:rPr lang="sr-Latn-R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KEP </a:t>
            </a:r>
          </a:p>
          <a:p>
            <a:endParaRPr lang="sr-Latn-R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Trans-organ paired exchange </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represents the most innovative concept of KEP</a:t>
            </a:r>
            <a:endParaRPr lang="sr-Latn-R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sr-Latn-R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8202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C12FA-AFF5-F303-03F2-2BCE760F17B7}"/>
              </a:ext>
            </a:extLst>
          </p:cNvPr>
          <p:cNvSpPr>
            <a:spLocks noGrp="1"/>
          </p:cNvSpPr>
          <p:nvPr>
            <p:ph type="title"/>
          </p:nvPr>
        </p:nvSpPr>
        <p:spPr/>
        <p:txBody>
          <a:bodyPr>
            <a:normAutofit/>
          </a:bodyPr>
          <a:lstStyle/>
          <a:p>
            <a:pPr algn="ctr"/>
            <a:r>
              <a:rPr lang="en-US" sz="3600" dirty="0"/>
              <a:t>Recommendations</a:t>
            </a:r>
          </a:p>
        </p:txBody>
      </p:sp>
      <p:sp>
        <p:nvSpPr>
          <p:cNvPr id="3" name="Content Placeholder 2">
            <a:extLst>
              <a:ext uri="{FF2B5EF4-FFF2-40B4-BE49-F238E27FC236}">
                <a16:creationId xmlns:a16="http://schemas.microsoft.com/office/drawing/2014/main" id="{B56C7C84-C9A5-E71C-F9E0-7E23B562716E}"/>
              </a:ext>
            </a:extLst>
          </p:cNvPr>
          <p:cNvSpPr>
            <a:spLocks noGrp="1"/>
          </p:cNvSpPr>
          <p:nvPr>
            <p:ph idx="1"/>
          </p:nvPr>
        </p:nvSpPr>
        <p:spPr>
          <a:xfrm>
            <a:off x="458724" y="1724088"/>
            <a:ext cx="11274552" cy="4768787"/>
          </a:xfrm>
        </p:spPr>
        <p:txBody>
          <a:bodyPr>
            <a:normAutofit/>
          </a:bodyPr>
          <a:lstStyle/>
          <a:p>
            <a:r>
              <a:rPr lang="en-US" dirty="0"/>
              <a:t>Increased access to and harmonization of kidney exchange programs with greater and standardized sharing of outcomes (1C) </a:t>
            </a:r>
            <a:endParaRPr lang="sr-Latn-RS" dirty="0"/>
          </a:p>
          <a:p>
            <a:endParaRPr lang="sr-Latn-RS" dirty="0"/>
          </a:p>
          <a:p>
            <a:r>
              <a:rPr lang="en-US" dirty="0"/>
              <a:t>Inclusion of unspecified kidney donations (if these are performed) in kidney exchange programs (1C) </a:t>
            </a:r>
            <a:endParaRPr lang="sr-Latn-RS" dirty="0"/>
          </a:p>
          <a:p>
            <a:endParaRPr lang="sr-Latn-RS" dirty="0"/>
          </a:p>
          <a:p>
            <a:r>
              <a:rPr lang="en-US" dirty="0"/>
              <a:t>Inclusion of compatible pairs and deceased donor organs in kidney exchange programs (</a:t>
            </a:r>
            <a:r>
              <a:rPr lang="sr-Latn-RS" dirty="0"/>
              <a:t>1C)</a:t>
            </a:r>
          </a:p>
          <a:p>
            <a:endParaRPr lang="sr-Latn-RS" dirty="0"/>
          </a:p>
          <a:p>
            <a:r>
              <a:rPr lang="sr-Latn-RS" dirty="0"/>
              <a:t>Entering </a:t>
            </a:r>
            <a:r>
              <a:rPr lang="en-US" dirty="0"/>
              <a:t>a kidney exchange program is the preferred initial option over desensitization given the better transplant outcomes and cost-effectiveness, unless there is a need for desensitization, there is clinical urgency or a low chance of a transplant (1C)</a:t>
            </a:r>
          </a:p>
        </p:txBody>
      </p:sp>
    </p:spTree>
    <p:extLst>
      <p:ext uri="{BB962C8B-B14F-4D97-AF65-F5344CB8AC3E}">
        <p14:creationId xmlns:p14="http://schemas.microsoft.com/office/powerpoint/2010/main" val="153219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26270-D4A2-C604-2C1B-D3B9FEAE626C}"/>
              </a:ext>
            </a:extLst>
          </p:cNvPr>
          <p:cNvSpPr>
            <a:spLocks noGrp="1"/>
          </p:cNvSpPr>
          <p:nvPr>
            <p:ph type="title"/>
          </p:nvPr>
        </p:nvSpPr>
        <p:spPr/>
        <p:txBody>
          <a:bodyPr/>
          <a:lstStyle/>
          <a:p>
            <a:r>
              <a:rPr lang="sr-Latn-RS" dirty="0"/>
              <a:t>KEP advances related to desensitization</a:t>
            </a:r>
            <a:endParaRPr lang="en-US" dirty="0"/>
          </a:p>
        </p:txBody>
      </p:sp>
      <p:sp>
        <p:nvSpPr>
          <p:cNvPr id="3" name="Content Placeholder 2">
            <a:extLst>
              <a:ext uri="{FF2B5EF4-FFF2-40B4-BE49-F238E27FC236}">
                <a16:creationId xmlns:a16="http://schemas.microsoft.com/office/drawing/2014/main" id="{9D803821-8C87-322A-087D-F48CCB24E8D8}"/>
              </a:ext>
            </a:extLst>
          </p:cNvPr>
          <p:cNvSpPr>
            <a:spLocks noGrp="1"/>
          </p:cNvSpPr>
          <p:nvPr>
            <p:ph idx="1"/>
          </p:nvPr>
        </p:nvSpPr>
        <p:spPr>
          <a:xfrm>
            <a:off x="1252729" y="2015732"/>
            <a:ext cx="9802126" cy="4037749"/>
          </a:xfrm>
        </p:spPr>
        <p:txBody>
          <a:bodyPr>
            <a:normAutofit fontScale="92500" lnSpcReduction="20000"/>
          </a:bodyPr>
          <a:lstStyle/>
          <a:p>
            <a:r>
              <a:rPr lang="sr-Latn-RS" sz="1800" kern="100" dirty="0">
                <a:effectLst/>
                <a:latin typeface="Calibri" panose="020F0502020204030204" pitchFamily="34" charset="0"/>
                <a:ea typeface="Calibri" panose="020F0502020204030204" pitchFamily="34" charset="0"/>
                <a:cs typeface="Times New Roman" panose="02020603050405020304" pitchFamily="18" charset="0"/>
              </a:rPr>
              <a:t>D</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esensitization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treatments </a:t>
            </a:r>
            <a:endParaRPr lang="sr-Latn-R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are expensive </a:t>
            </a:r>
            <a:endParaRPr lang="sr-Latn-RS" sz="1400" kern="1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400" kern="100" dirty="0">
                <a:effectLst/>
                <a:latin typeface="Calibri" panose="020F0502020204030204" pitchFamily="34" charset="0"/>
                <a:ea typeface="Calibri" panose="020F0502020204030204" pitchFamily="34" charset="0"/>
                <a:cs typeface="Times New Roman" panose="02020603050405020304" pitchFamily="18" charset="0"/>
              </a:rPr>
              <a:t>might have related complications and inferior long-term consequences in comparison to KPD</a:t>
            </a:r>
            <a:endParaRPr lang="sr-Latn-RS"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Kidney exchange transplantation is a fast-rising modality for allowing living associated donor kidney transplantation (LDKT) for patients who are incompatible with their healthy, willing, and living donor</a:t>
            </a:r>
            <a:r>
              <a:rPr lang="sr-Latn-RS" sz="1800" kern="100" dirty="0">
                <a:effectLst/>
                <a:latin typeface="Calibri" panose="020F0502020204030204" pitchFamily="34" charset="0"/>
                <a:ea typeface="Calibri" panose="020F0502020204030204" pitchFamily="34" charset="0"/>
                <a:cs typeface="Times New Roman" panose="02020603050405020304" pitchFamily="18" charset="0"/>
              </a:rPr>
              <a:t>s</a:t>
            </a:r>
          </a:p>
          <a:p>
            <a:r>
              <a:rPr lang="sr-Latn-RS" sz="1800" kern="100" dirty="0">
                <a:effectLst/>
                <a:latin typeface="Calibri" panose="020F0502020204030204" pitchFamily="34" charset="0"/>
                <a:ea typeface="Calibri" panose="020F0502020204030204" pitchFamily="34" charset="0"/>
                <a:cs typeface="Times New Roman" panose="02020603050405020304" pitchFamily="18" charset="0"/>
              </a:rPr>
              <a:t>M</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ore suitable in countries where deceased donor kidney transplantation rates and ABO-incompatible transplantation are not available or are very low</a:t>
            </a:r>
            <a:endParaRPr lang="sr-Latn-R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HLA matched K</a:t>
            </a:r>
            <a:r>
              <a:rPr lang="sr-Latn-RS" sz="1800" kern="100" dirty="0">
                <a:effectLst/>
                <a:latin typeface="Calibri" panose="020F0502020204030204" pitchFamily="34" charset="0"/>
                <a:ea typeface="Calibri" panose="020F0502020204030204" pitchFamily="34" charset="0"/>
                <a:cs typeface="Times New Roman" panose="02020603050405020304" pitchFamily="18" charset="0"/>
              </a:rPr>
              <a:t>EP</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needs less immunosuppression and fewer costs, </a:t>
            </a:r>
            <a:r>
              <a:rPr lang="sr-Latn-RS" sz="1800" kern="100" dirty="0">
                <a:effectLst/>
                <a:latin typeface="Calibri" panose="020F0502020204030204" pitchFamily="34" charset="0"/>
                <a:ea typeface="Calibri" panose="020F0502020204030204" pitchFamily="34" charset="0"/>
                <a:cs typeface="Times New Roman" panose="02020603050405020304" pitchFamily="18" charset="0"/>
              </a:rPr>
              <a:t>has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lower infective problems and good survival</a:t>
            </a:r>
            <a:r>
              <a:rPr lang="sr-Latn-RS" sz="1800" kern="100" dirty="0">
                <a:effectLst/>
                <a:latin typeface="Calibri" panose="020F0502020204030204" pitchFamily="34" charset="0"/>
                <a:ea typeface="Calibri" panose="020F0502020204030204" pitchFamily="34" charset="0"/>
                <a:cs typeface="Times New Roman" panose="02020603050405020304" pitchFamily="18" charset="0"/>
              </a:rPr>
              <a:t> rate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mainly in developing countries </a:t>
            </a:r>
            <a:endParaRPr lang="sr-Latn-R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K</a:t>
            </a:r>
            <a:r>
              <a:rPr lang="sr-Latn-RS" sz="1800" kern="100" dirty="0">
                <a:effectLst/>
                <a:latin typeface="Calibri" panose="020F0502020204030204" pitchFamily="34" charset="0"/>
                <a:ea typeface="Calibri" panose="020F0502020204030204" pitchFamily="34" charset="0"/>
                <a:cs typeface="Times New Roman" panose="02020603050405020304" pitchFamily="18" charset="0"/>
              </a:rPr>
              <a:t>EP</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is a significant source to rise in the donor pool to avoid profitable transplantation </a:t>
            </a:r>
            <a:endParaRPr lang="sr-Latn-R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Kidney exchange transplantation offers good quality organs and is highly used in developed and developing countries</a:t>
            </a:r>
          </a:p>
          <a:p>
            <a:endParaRPr lang="en-US" dirty="0"/>
          </a:p>
        </p:txBody>
      </p:sp>
    </p:spTree>
    <p:extLst>
      <p:ext uri="{BB962C8B-B14F-4D97-AF65-F5344CB8AC3E}">
        <p14:creationId xmlns:p14="http://schemas.microsoft.com/office/powerpoint/2010/main" val="3872028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87355-E388-DBFD-13B6-4BA84E9A64D6}"/>
              </a:ext>
            </a:extLst>
          </p:cNvPr>
          <p:cNvSpPr>
            <a:spLocks noGrp="1"/>
          </p:cNvSpPr>
          <p:nvPr>
            <p:ph type="title"/>
          </p:nvPr>
        </p:nvSpPr>
        <p:spPr/>
        <p:txBody>
          <a:bodyPr>
            <a:normAutofit/>
          </a:bodyPr>
          <a:lstStyle/>
          <a:p>
            <a:pPr algn="ctr"/>
            <a:r>
              <a:rPr lang="en-US" sz="2800" dirty="0"/>
              <a:t>Algorithm of options for a highly sensitized transplant candidate</a:t>
            </a:r>
          </a:p>
        </p:txBody>
      </p:sp>
      <p:pic>
        <p:nvPicPr>
          <p:cNvPr id="9" name="Content Placeholder 8">
            <a:extLst>
              <a:ext uri="{FF2B5EF4-FFF2-40B4-BE49-F238E27FC236}">
                <a16:creationId xmlns:a16="http://schemas.microsoft.com/office/drawing/2014/main" id="{E9B69E02-9845-E282-E4E1-9ED27EEB0D3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70632" y="1853754"/>
            <a:ext cx="7205472" cy="4297525"/>
          </a:xfrm>
        </p:spPr>
      </p:pic>
    </p:spTree>
    <p:extLst>
      <p:ext uri="{BB962C8B-B14F-4D97-AF65-F5344CB8AC3E}">
        <p14:creationId xmlns:p14="http://schemas.microsoft.com/office/powerpoint/2010/main" val="773848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0B5FD-A7D4-A71A-E023-48328CDEE664}"/>
              </a:ext>
            </a:extLst>
          </p:cNvPr>
          <p:cNvSpPr>
            <a:spLocks noGrp="1"/>
          </p:cNvSpPr>
          <p:nvPr>
            <p:ph type="title"/>
          </p:nvPr>
        </p:nvSpPr>
        <p:spPr/>
        <p:txBody>
          <a:bodyPr>
            <a:normAutofit fontScale="90000"/>
          </a:bodyPr>
          <a:lstStyle/>
          <a:p>
            <a:pPr algn="ctr"/>
            <a:r>
              <a:rPr lang="sr-Latn-RS" sz="3600" dirty="0"/>
              <a:t>K</a:t>
            </a:r>
            <a:r>
              <a:rPr lang="en-US" sz="3600" dirty="0" err="1"/>
              <a:t>ey</a:t>
            </a:r>
            <a:r>
              <a:rPr lang="en-US" sz="3600" dirty="0"/>
              <a:t> characteristics that define KEP effectiveness:</a:t>
            </a:r>
          </a:p>
        </p:txBody>
      </p:sp>
      <p:sp>
        <p:nvSpPr>
          <p:cNvPr id="3" name="Content Placeholder 2">
            <a:extLst>
              <a:ext uri="{FF2B5EF4-FFF2-40B4-BE49-F238E27FC236}">
                <a16:creationId xmlns:a16="http://schemas.microsoft.com/office/drawing/2014/main" id="{3E0429BA-A54C-449F-DAB7-BBA3E71AE2F2}"/>
              </a:ext>
            </a:extLst>
          </p:cNvPr>
          <p:cNvSpPr>
            <a:spLocks noGrp="1"/>
          </p:cNvSpPr>
          <p:nvPr>
            <p:ph idx="1"/>
          </p:nvPr>
        </p:nvSpPr>
        <p:spPr>
          <a:xfrm>
            <a:off x="789432" y="1853754"/>
            <a:ext cx="10768584" cy="4126422"/>
          </a:xfrm>
        </p:spPr>
        <p:txBody>
          <a:bodyPr>
            <a:noAutofit/>
          </a:bodyPr>
          <a:lstStyle/>
          <a:p>
            <a:r>
              <a:rPr lang="en-US" sz="1600" dirty="0"/>
              <a:t>a transparent, objective, and responsible donor selection system, including both physical and psychological screening; </a:t>
            </a:r>
            <a:endParaRPr lang="sr-Latn-RS" sz="1600" dirty="0"/>
          </a:p>
          <a:p>
            <a:pPr marL="0" indent="0">
              <a:buNone/>
            </a:pPr>
            <a:r>
              <a:rPr lang="en-US" sz="1600" dirty="0"/>
              <a:t>• consistent and responsive systems and processes including matching software, immunological testing, organizational framework, and central coordination; </a:t>
            </a:r>
            <a:endParaRPr lang="sr-Latn-RS" sz="1600" dirty="0"/>
          </a:p>
          <a:p>
            <a:pPr marL="0" indent="0">
              <a:buNone/>
            </a:pPr>
            <a:r>
              <a:rPr lang="en-US" sz="1600" dirty="0"/>
              <a:t>• clinical leadership to establish confidence in the KEP as the treatment of choice for immunologically complex recipients and compatible recipient-donor pairs seeking a better age or HLA match and to ensure that recipients and donors are appropriately informed about their treatment options; </a:t>
            </a:r>
            <a:endParaRPr lang="sr-Latn-RS" sz="1600" dirty="0"/>
          </a:p>
          <a:p>
            <a:pPr marL="0" indent="0">
              <a:buNone/>
            </a:pPr>
            <a:r>
              <a:rPr lang="en-US" sz="1600" dirty="0"/>
              <a:t>• recipient and donor awareness to inform their decision</a:t>
            </a:r>
            <a:r>
              <a:rPr lang="sr-Latn-RS" sz="1600" dirty="0"/>
              <a:t> </a:t>
            </a:r>
            <a:r>
              <a:rPr lang="en-US" sz="1600" dirty="0"/>
              <a:t>making and encourage participation in the KEP; </a:t>
            </a:r>
            <a:endParaRPr lang="sr-Latn-RS" sz="1600" dirty="0"/>
          </a:p>
          <a:p>
            <a:pPr marL="0" indent="0">
              <a:buNone/>
            </a:pPr>
            <a:r>
              <a:rPr lang="en-US" sz="1600" dirty="0"/>
              <a:t>• a centralized follow up system, to monitor the effectiveness of the program in terms of the impact on the donor and recipient, and more generally in terms of overall outcomes; </a:t>
            </a:r>
            <a:endParaRPr lang="sr-Latn-RS" sz="1600" dirty="0"/>
          </a:p>
          <a:p>
            <a:pPr marL="0" indent="0">
              <a:buNone/>
            </a:pPr>
            <a:r>
              <a:rPr lang="en-US" sz="1600" dirty="0"/>
              <a:t>• a </a:t>
            </a:r>
            <a:r>
              <a:rPr lang="sr-Latn-RS" sz="1600" dirty="0"/>
              <a:t>strive for </a:t>
            </a:r>
            <a:r>
              <a:rPr lang="en-US" sz="1600" dirty="0"/>
              <a:t>continuous improvement </a:t>
            </a:r>
            <a:r>
              <a:rPr lang="sr-Latn-RS" sz="1600" dirty="0"/>
              <a:t>in</a:t>
            </a:r>
            <a:r>
              <a:rPr lang="en-US" sz="1600" dirty="0"/>
              <a:t> develop</a:t>
            </a:r>
            <a:r>
              <a:rPr lang="sr-Latn-RS" sz="1600" dirty="0"/>
              <a:t>ment of</a:t>
            </a:r>
            <a:r>
              <a:rPr lang="en-US" sz="1600" dirty="0"/>
              <a:t> the KEP in response to innovations in the field, clinician, and patient choice, and to actively manage potential risks (</a:t>
            </a:r>
            <a:r>
              <a:rPr lang="en-US" sz="1600" dirty="0" err="1"/>
              <a:t>eg</a:t>
            </a:r>
            <a:r>
              <a:rPr lang="en-US" sz="1600" dirty="0"/>
              <a:t>, diminishing pool size, </a:t>
            </a:r>
            <a:r>
              <a:rPr lang="en-US" sz="1600" dirty="0" err="1"/>
              <a:t>nonproceeding</a:t>
            </a:r>
            <a:r>
              <a:rPr lang="en-US" sz="1600" dirty="0"/>
              <a:t> transplants, low uptake of the KEP</a:t>
            </a:r>
          </a:p>
        </p:txBody>
      </p:sp>
    </p:spTree>
    <p:extLst>
      <p:ext uri="{BB962C8B-B14F-4D97-AF65-F5344CB8AC3E}">
        <p14:creationId xmlns:p14="http://schemas.microsoft.com/office/powerpoint/2010/main" val="347199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B1B8F-5D8A-285C-77D0-054F0F85A7B5}"/>
              </a:ext>
            </a:extLst>
          </p:cNvPr>
          <p:cNvSpPr>
            <a:spLocks noGrp="1"/>
          </p:cNvSpPr>
          <p:nvPr>
            <p:ph type="title"/>
          </p:nvPr>
        </p:nvSpPr>
        <p:spPr>
          <a:xfrm>
            <a:off x="1378427" y="228447"/>
            <a:ext cx="9603275" cy="1049235"/>
          </a:xfrm>
        </p:spPr>
        <p:txBody>
          <a:bodyPr>
            <a:noAutofit/>
          </a:bodyPr>
          <a:lstStyle/>
          <a:p>
            <a:pPr algn="ct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There are essentially 3 </a:t>
            </a:r>
            <a:r>
              <a:rPr lang="sr-Latn-RS" sz="3600" kern="100" dirty="0">
                <a:effectLst/>
                <a:latin typeface="Calibri" panose="020F0502020204030204" pitchFamily="34" charset="0"/>
                <a:ea typeface="Calibri" panose="020F0502020204030204" pitchFamily="34" charset="0"/>
                <a:cs typeface="Times New Roman" panose="02020603050405020304" pitchFamily="18" charset="0"/>
              </a:rPr>
              <a:t>ways of improving</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the performance of the KEPs:</a:t>
            </a:r>
            <a:endParaRPr lang="en-US" sz="3600" dirty="0"/>
          </a:p>
        </p:txBody>
      </p:sp>
      <p:sp>
        <p:nvSpPr>
          <p:cNvPr id="3" name="Content Placeholder 2">
            <a:extLst>
              <a:ext uri="{FF2B5EF4-FFF2-40B4-BE49-F238E27FC236}">
                <a16:creationId xmlns:a16="http://schemas.microsoft.com/office/drawing/2014/main" id="{95E8C495-0ABC-F7E7-FE5B-CA44FBC84284}"/>
              </a:ext>
            </a:extLst>
          </p:cNvPr>
          <p:cNvSpPr>
            <a:spLocks noGrp="1"/>
          </p:cNvSpPr>
          <p:nvPr>
            <p:ph idx="1"/>
          </p:nvPr>
        </p:nvSpPr>
        <p:spPr>
          <a:xfrm>
            <a:off x="1170433" y="2015732"/>
            <a:ext cx="9884422" cy="4065028"/>
          </a:xfrm>
        </p:spPr>
        <p:txBody>
          <a:bodyPr>
            <a:normAutofit fontScale="55000" lnSpcReduction="20000"/>
          </a:bodyPr>
          <a:lstStyle/>
          <a:p>
            <a:pPr marL="342900" indent="-342900">
              <a:buAutoNum type="arabicPeriod"/>
            </a:pPr>
            <a:r>
              <a:rPr lang="sr-Latn-RS" sz="2900" kern="100" dirty="0">
                <a:effectLst/>
                <a:latin typeface="Calibri" panose="020F0502020204030204" pitchFamily="34" charset="0"/>
                <a:ea typeface="Calibri" panose="020F0502020204030204" pitchFamily="34" charset="0"/>
                <a:cs typeface="Times New Roman" panose="02020603050405020304" pitchFamily="18" charset="0"/>
              </a:rPr>
              <a:t>E</a:t>
            </a:r>
            <a:r>
              <a:rPr lang="en-US" sz="2900" kern="100" dirty="0" err="1">
                <a:effectLst/>
                <a:latin typeface="Calibri" panose="020F0502020204030204" pitchFamily="34" charset="0"/>
                <a:ea typeface="Calibri" panose="020F0502020204030204" pitchFamily="34" charset="0"/>
                <a:cs typeface="Times New Roman" panose="02020603050405020304" pitchFamily="18" charset="0"/>
              </a:rPr>
              <a:t>xtending</a:t>
            </a:r>
            <a:r>
              <a:rPr lang="en-US" sz="2900" kern="100" dirty="0">
                <a:effectLst/>
                <a:latin typeface="Calibri" panose="020F0502020204030204" pitchFamily="34" charset="0"/>
                <a:ea typeface="Calibri" panose="020F0502020204030204" pitchFamily="34" charset="0"/>
                <a:cs typeface="Times New Roman" panose="02020603050405020304" pitchFamily="18" charset="0"/>
              </a:rPr>
              <a:t> the national pools</a:t>
            </a:r>
            <a:r>
              <a:rPr lang="sr-Latn-RS" sz="2900" kern="100" dirty="0">
                <a:effectLst/>
                <a:latin typeface="Calibri" panose="020F0502020204030204" pitchFamily="34" charset="0"/>
                <a:ea typeface="Calibri" panose="020F0502020204030204" pitchFamily="34" charset="0"/>
                <a:cs typeface="Times New Roman" panose="02020603050405020304" pitchFamily="18" charset="0"/>
              </a:rPr>
              <a:t>: </a:t>
            </a:r>
          </a:p>
          <a:p>
            <a:pPr marL="457200" lvl="1" indent="0">
              <a:buNone/>
            </a:pPr>
            <a:r>
              <a:rPr lang="en-US" sz="2500" dirty="0"/>
              <a:t>• Reaching full coverage in the national KEPs through the participation of all the transplant centers. </a:t>
            </a:r>
            <a:endParaRPr lang="sr-Latn-RS" sz="2500" dirty="0"/>
          </a:p>
          <a:p>
            <a:pPr marL="457200" lvl="1" indent="0">
              <a:buNone/>
            </a:pPr>
            <a:r>
              <a:rPr lang="en-US" sz="2500" dirty="0"/>
              <a:t>• Inclusion of compatible pairs to achieve better HLA or age match for the recipients involved and generating more exchange opportunities for other recipients. </a:t>
            </a:r>
            <a:endParaRPr lang="sr-Latn-RS" sz="2500" dirty="0"/>
          </a:p>
          <a:p>
            <a:pPr marL="457200" lvl="1" indent="0">
              <a:buNone/>
            </a:pPr>
            <a:r>
              <a:rPr lang="en-US" sz="2500" dirty="0"/>
              <a:t>• Inclusion of HLA incompatible pairs in preference to antibody removal, and inclusion of ABO incompatible pairs to avoid the costs and higher risks associated with desensitization programs (at least by registering them for a number of runs in the KEP before choosing these alternative treatments). </a:t>
            </a:r>
            <a:endParaRPr lang="sr-Latn-RS" sz="2500" dirty="0"/>
          </a:p>
          <a:p>
            <a:pPr marL="457200" lvl="1" indent="0">
              <a:buNone/>
            </a:pPr>
            <a:r>
              <a:rPr lang="en-US" sz="2500" dirty="0"/>
              <a:t>• Inclusion of altruistic (unspecified) donors to trigger KEP chains, where the transplants can be </a:t>
            </a:r>
            <a:r>
              <a:rPr lang="en-US" sz="2500" dirty="0" err="1"/>
              <a:t>nonsimultaneous</a:t>
            </a:r>
            <a:r>
              <a:rPr lang="en-US" sz="2500" dirty="0"/>
              <a:t> and in the form of long or “never ending” chains. </a:t>
            </a:r>
            <a:endParaRPr lang="sr-Latn-RS" sz="2500" dirty="0"/>
          </a:p>
          <a:p>
            <a:pPr marL="457200" lvl="1" indent="0">
              <a:buNone/>
            </a:pPr>
            <a:r>
              <a:rPr lang="en-US" sz="2500" dirty="0"/>
              <a:t>• Allowing multiple potential donors to register for 1 patient to improve the chances of identifying exchange cycles</a:t>
            </a:r>
            <a:endParaRPr lang="sr-Latn-RS" sz="2500" dirty="0"/>
          </a:p>
          <a:p>
            <a:pPr marL="457200" lvl="1" indent="0">
              <a:buNone/>
            </a:pPr>
            <a:endParaRPr lang="sr-Latn-RS" sz="2500" kern="100" dirty="0">
              <a:effectLst/>
              <a:ea typeface="Calibri" panose="020F0502020204030204" pitchFamily="34" charset="0"/>
              <a:cs typeface="Times New Roman" panose="02020603050405020304" pitchFamily="18" charset="0"/>
            </a:endParaRPr>
          </a:p>
          <a:p>
            <a:pPr marL="0" indent="0">
              <a:buNone/>
            </a:pPr>
            <a:r>
              <a:rPr lang="sr-Latn-RS" sz="2500" kern="100" dirty="0">
                <a:effectLst/>
                <a:latin typeface="Calibri" panose="020F0502020204030204" pitchFamily="34" charset="0"/>
                <a:ea typeface="Calibri" panose="020F0502020204030204" pitchFamily="34" charset="0"/>
                <a:cs typeface="Times New Roman" panose="02020603050405020304" pitchFamily="18" charset="0"/>
              </a:rPr>
              <a:t>2. </a:t>
            </a:r>
            <a:r>
              <a:rPr lang="sr-Latn-RS" sz="2500" kern="100" dirty="0">
                <a:latin typeface="Calibri" panose="020F0502020204030204" pitchFamily="34" charset="0"/>
                <a:ea typeface="Calibri" panose="020F0502020204030204" pitchFamily="34" charset="0"/>
                <a:cs typeface="Times New Roman" panose="02020603050405020304" pitchFamily="18" charset="0"/>
              </a:rPr>
              <a:t>A</a:t>
            </a:r>
            <a:r>
              <a:rPr lang="en-US" sz="2500" kern="100" dirty="0" err="1">
                <a:effectLst/>
                <a:latin typeface="Calibri" panose="020F0502020204030204" pitchFamily="34" charset="0"/>
                <a:ea typeface="Calibri" panose="020F0502020204030204" pitchFamily="34" charset="0"/>
                <a:cs typeface="Times New Roman" panose="02020603050405020304" pitchFamily="18" charset="0"/>
              </a:rPr>
              <a:t>llowing</a:t>
            </a:r>
            <a:r>
              <a:rPr lang="en-US" sz="2500" kern="100" dirty="0">
                <a:effectLst/>
                <a:latin typeface="Calibri" panose="020F0502020204030204" pitchFamily="34" charset="0"/>
                <a:ea typeface="Calibri" panose="020F0502020204030204" pitchFamily="34" charset="0"/>
                <a:cs typeface="Times New Roman" panose="02020603050405020304" pitchFamily="18" charset="0"/>
              </a:rPr>
              <a:t> new modalities in the exchange, </a:t>
            </a:r>
            <a:endParaRPr lang="sr-Latn-RS"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r-Latn-RS"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r-Latn-RS" sz="2500" kern="100" dirty="0">
                <a:effectLst/>
                <a:latin typeface="Calibri" panose="020F0502020204030204" pitchFamily="34" charset="0"/>
                <a:ea typeface="Calibri" panose="020F0502020204030204" pitchFamily="34" charset="0"/>
                <a:cs typeface="Times New Roman" panose="02020603050405020304" pitchFamily="18" charset="0"/>
              </a:rPr>
              <a:t>3. I</a:t>
            </a:r>
            <a:r>
              <a:rPr lang="en-US" sz="2500" kern="100" dirty="0" err="1">
                <a:effectLst/>
                <a:latin typeface="Calibri" panose="020F0502020204030204" pitchFamily="34" charset="0"/>
                <a:ea typeface="Calibri" panose="020F0502020204030204" pitchFamily="34" charset="0"/>
                <a:cs typeface="Times New Roman" panose="02020603050405020304" pitchFamily="18" charset="0"/>
              </a:rPr>
              <a:t>ncreasing</a:t>
            </a:r>
            <a:r>
              <a:rPr lang="en-US" sz="2500" kern="100" dirty="0">
                <a:effectLst/>
                <a:latin typeface="Calibri" panose="020F0502020204030204" pitchFamily="34" charset="0"/>
                <a:ea typeface="Calibri" panose="020F0502020204030204" pitchFamily="34" charset="0"/>
                <a:cs typeface="Times New Roman" panose="02020603050405020304" pitchFamily="18" charset="0"/>
              </a:rPr>
              <a:t> international cooperation.</a:t>
            </a:r>
          </a:p>
          <a:p>
            <a:endParaRPr lang="en-US" dirty="0"/>
          </a:p>
        </p:txBody>
      </p:sp>
    </p:spTree>
    <p:extLst>
      <p:ext uri="{BB962C8B-B14F-4D97-AF65-F5344CB8AC3E}">
        <p14:creationId xmlns:p14="http://schemas.microsoft.com/office/powerpoint/2010/main" val="2507141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BF018B09-DD54-81A9-AEA4-C2F9C0AD8B44}"/>
              </a:ext>
            </a:extLst>
          </p:cNvPr>
          <p:cNvSpPr>
            <a:spLocks noGrp="1" noChangeArrowheads="1"/>
          </p:cNvSpPr>
          <p:nvPr>
            <p:ph type="title"/>
          </p:nvPr>
        </p:nvSpPr>
        <p:spPr>
          <a:xfrm>
            <a:off x="124968" y="304986"/>
            <a:ext cx="11942064" cy="1491552"/>
          </a:xfrm>
        </p:spPr>
        <p:txBody>
          <a:bodyPr>
            <a:normAutofit fontScale="90000"/>
          </a:bodyPr>
          <a:lstStyle/>
          <a:p>
            <a:pPr algn="ctr"/>
            <a:r>
              <a:rPr lang="sr-Latn-RS" sz="2400" b="1" i="0" dirty="0">
                <a:solidFill>
                  <a:srgbClr val="202122"/>
                </a:solidFill>
                <a:effectLst/>
                <a:latin typeface="+mn-lt"/>
              </a:rPr>
              <a:t>ANTIBODIES AGAINST ANTIGENES IN </a:t>
            </a:r>
            <a:br>
              <a:rPr lang="sr-Latn-RS" sz="2400" b="1" i="0" dirty="0">
                <a:solidFill>
                  <a:srgbClr val="202122"/>
                </a:solidFill>
                <a:effectLst/>
                <a:latin typeface="+mn-lt"/>
              </a:rPr>
            </a:br>
            <a:r>
              <a:rPr lang="sr-Latn-RS" sz="2400" b="1" i="0" dirty="0">
                <a:solidFill>
                  <a:srgbClr val="202122"/>
                </a:solidFill>
                <a:effectLst/>
                <a:latin typeface="+mn-lt"/>
              </a:rPr>
              <a:t>THE MAJOR HISTOCOMPATIBILITY COMPLEX </a:t>
            </a:r>
            <a:r>
              <a:rPr lang="en-US" sz="2400" b="1" i="0" dirty="0">
                <a:solidFill>
                  <a:srgbClr val="202122"/>
                </a:solidFill>
                <a:effectLst/>
                <a:latin typeface="+mn-lt"/>
              </a:rPr>
              <a:t>(MHC)</a:t>
            </a:r>
            <a:r>
              <a:rPr lang="sr-Latn-RS" sz="2400" b="1" i="0" dirty="0">
                <a:solidFill>
                  <a:srgbClr val="202122"/>
                </a:solidFill>
                <a:effectLst/>
                <a:latin typeface="+mn-lt"/>
              </a:rPr>
              <a:t> </a:t>
            </a:r>
            <a:br>
              <a:rPr lang="sr-Latn-RS" altLang="sr-Latn-RS" sz="2400" b="1" dirty="0">
                <a:latin typeface="+mn-lt"/>
              </a:rPr>
            </a:br>
            <a:br>
              <a:rPr lang="sr-Latn-RS" altLang="sr-Latn-RS" sz="2400" b="1" dirty="0">
                <a:latin typeface="+mn-lt"/>
              </a:rPr>
            </a:br>
            <a:r>
              <a:rPr lang="en-GB" altLang="sr-Latn-RS" sz="2400" b="1" dirty="0">
                <a:latin typeface="+mn-lt"/>
              </a:rPr>
              <a:t>Anti-human </a:t>
            </a:r>
            <a:r>
              <a:rPr lang="sr-Latn-RS" altLang="sr-Latn-RS" sz="2400" b="1" dirty="0">
                <a:latin typeface="+mn-lt"/>
              </a:rPr>
              <a:t>L</a:t>
            </a:r>
            <a:r>
              <a:rPr lang="en-GB" altLang="sr-Latn-RS" sz="2400" b="1" dirty="0" err="1">
                <a:latin typeface="+mn-lt"/>
              </a:rPr>
              <a:t>eukocyte</a:t>
            </a:r>
            <a:r>
              <a:rPr lang="en-GB" altLang="sr-Latn-RS" sz="2400" b="1" dirty="0">
                <a:latin typeface="+mn-lt"/>
              </a:rPr>
              <a:t> </a:t>
            </a:r>
            <a:r>
              <a:rPr lang="sr-Latn-RS" altLang="sr-Latn-RS" sz="2400" b="1" dirty="0">
                <a:latin typeface="+mn-lt"/>
              </a:rPr>
              <a:t>A</a:t>
            </a:r>
            <a:r>
              <a:rPr lang="en-GB" altLang="sr-Latn-RS" sz="2400" b="1" dirty="0" err="1">
                <a:latin typeface="+mn-lt"/>
              </a:rPr>
              <a:t>ntigen</a:t>
            </a:r>
            <a:r>
              <a:rPr lang="en-US" altLang="sr-Latn-RS" sz="2400" b="1" dirty="0">
                <a:latin typeface="+mn-lt"/>
              </a:rPr>
              <a:t> </a:t>
            </a:r>
            <a:r>
              <a:rPr lang="sr-Latn-RS" altLang="sr-Latn-RS" sz="2400" b="1" dirty="0">
                <a:latin typeface="+mn-lt"/>
              </a:rPr>
              <a:t>(</a:t>
            </a:r>
            <a:r>
              <a:rPr lang="en-US" altLang="sr-Latn-RS" sz="2400" b="1" cap="none" dirty="0" err="1">
                <a:latin typeface="+mn-lt"/>
              </a:rPr>
              <a:t>anti</a:t>
            </a:r>
            <a:r>
              <a:rPr lang="en-US" altLang="sr-Latn-RS" sz="2400" b="1" dirty="0" err="1">
                <a:latin typeface="+mn-lt"/>
              </a:rPr>
              <a:t>HLA</a:t>
            </a:r>
            <a:r>
              <a:rPr lang="sr-Latn-RS" altLang="sr-Latn-RS" sz="2400" b="1" dirty="0">
                <a:latin typeface="+mn-lt"/>
              </a:rPr>
              <a:t>)</a:t>
            </a:r>
            <a:br>
              <a:rPr lang="en-GB" altLang="sr-Latn-RS" sz="2400" b="1" dirty="0">
                <a:latin typeface="+mn-lt"/>
              </a:rPr>
            </a:br>
            <a:r>
              <a:rPr lang="sr-Latn-RS" altLang="sr-Latn-RS" sz="2400" b="1" dirty="0">
                <a:latin typeface="+mn-lt"/>
              </a:rPr>
              <a:t>D</a:t>
            </a:r>
            <a:r>
              <a:rPr lang="en-GB" altLang="sr-Latn-RS" sz="2400" b="1" dirty="0" err="1">
                <a:latin typeface="+mn-lt"/>
              </a:rPr>
              <a:t>onor</a:t>
            </a:r>
            <a:r>
              <a:rPr lang="en-GB" altLang="sr-Latn-RS" sz="2400" b="1" dirty="0">
                <a:latin typeface="+mn-lt"/>
              </a:rPr>
              <a:t>-</a:t>
            </a:r>
            <a:r>
              <a:rPr lang="sr-Latn-RS" altLang="sr-Latn-RS" sz="2400" b="1" dirty="0">
                <a:latin typeface="+mn-lt"/>
              </a:rPr>
              <a:t>S</a:t>
            </a:r>
            <a:r>
              <a:rPr lang="en-GB" altLang="sr-Latn-RS" sz="2400" b="1" dirty="0" err="1">
                <a:latin typeface="+mn-lt"/>
              </a:rPr>
              <a:t>pecific</a:t>
            </a:r>
            <a:r>
              <a:rPr lang="en-GB" altLang="sr-Latn-RS" sz="2400" b="1" dirty="0">
                <a:latin typeface="+mn-lt"/>
              </a:rPr>
              <a:t> </a:t>
            </a:r>
            <a:r>
              <a:rPr lang="sr-Latn-RS" altLang="sr-Latn-RS" sz="2400" b="1" dirty="0">
                <a:latin typeface="+mn-lt"/>
              </a:rPr>
              <a:t>A</a:t>
            </a:r>
            <a:r>
              <a:rPr lang="en-GB" altLang="sr-Latn-RS" sz="2400" b="1" dirty="0" err="1">
                <a:latin typeface="+mn-lt"/>
              </a:rPr>
              <a:t>ntibodies</a:t>
            </a:r>
            <a:r>
              <a:rPr lang="sr-Latn-RS" altLang="sr-Latn-RS" sz="2400" b="1" dirty="0">
                <a:latin typeface="+mn-lt"/>
              </a:rPr>
              <a:t>     (DSA)</a:t>
            </a:r>
          </a:p>
        </p:txBody>
      </p:sp>
      <p:sp>
        <p:nvSpPr>
          <p:cNvPr id="21507" name="Content Placeholder 2">
            <a:extLst>
              <a:ext uri="{FF2B5EF4-FFF2-40B4-BE49-F238E27FC236}">
                <a16:creationId xmlns:a16="http://schemas.microsoft.com/office/drawing/2014/main" id="{03C1B12D-38F5-C626-17EE-BD9AD393BA9E}"/>
              </a:ext>
            </a:extLst>
          </p:cNvPr>
          <p:cNvSpPr>
            <a:spLocks noGrp="1" noChangeArrowheads="1"/>
          </p:cNvSpPr>
          <p:nvPr>
            <p:ph idx="1"/>
          </p:nvPr>
        </p:nvSpPr>
        <p:spPr>
          <a:xfrm>
            <a:off x="1981200" y="2811526"/>
            <a:ext cx="8229600" cy="3886200"/>
          </a:xfrm>
        </p:spPr>
        <p:txBody>
          <a:bodyPr/>
          <a:lstStyle/>
          <a:p>
            <a:r>
              <a:rPr lang="sr-Latn-RS" altLang="sr-Latn-RS" dirty="0"/>
              <a:t>Rejection caused by antibodies is one of the main reasons for losing a graft after a kidney transplant.</a:t>
            </a:r>
          </a:p>
          <a:p>
            <a:endParaRPr lang="sr-Latn-RS" altLang="sr-Latn-RS" dirty="0"/>
          </a:p>
          <a:p>
            <a:r>
              <a:rPr lang="sr-Latn-RS" altLang="sr-Latn-RS" dirty="0">
                <a:latin typeface="+mn-lt"/>
              </a:rPr>
              <a:t>D</a:t>
            </a:r>
            <a:r>
              <a:rPr lang="en-GB" altLang="sr-Latn-RS" dirty="0" err="1">
                <a:latin typeface="+mn-lt"/>
              </a:rPr>
              <a:t>onor</a:t>
            </a:r>
            <a:r>
              <a:rPr lang="en-GB" altLang="sr-Latn-RS" dirty="0">
                <a:latin typeface="+mn-lt"/>
              </a:rPr>
              <a:t>-</a:t>
            </a:r>
            <a:r>
              <a:rPr lang="sr-Latn-RS" altLang="sr-Latn-RS" dirty="0">
                <a:latin typeface="+mn-lt"/>
              </a:rPr>
              <a:t>S</a:t>
            </a:r>
            <a:r>
              <a:rPr lang="en-GB" altLang="sr-Latn-RS" dirty="0" err="1">
                <a:latin typeface="+mn-lt"/>
              </a:rPr>
              <a:t>pecific</a:t>
            </a:r>
            <a:r>
              <a:rPr lang="en-GB" altLang="sr-Latn-RS" dirty="0">
                <a:latin typeface="+mn-lt"/>
              </a:rPr>
              <a:t> </a:t>
            </a:r>
            <a:r>
              <a:rPr lang="sr-Latn-RS" altLang="sr-Latn-RS" dirty="0">
                <a:latin typeface="+mn-lt"/>
              </a:rPr>
              <a:t>A</a:t>
            </a:r>
            <a:r>
              <a:rPr lang="en-GB" altLang="sr-Latn-RS" dirty="0" err="1">
                <a:latin typeface="+mn-lt"/>
              </a:rPr>
              <a:t>ntibodies</a:t>
            </a:r>
            <a:r>
              <a:rPr lang="sr-Latn-RS" altLang="sr-Latn-RS" dirty="0">
                <a:latin typeface="+mn-lt"/>
              </a:rPr>
              <a:t> (DSA) are one of the biomarkers of this process</a:t>
            </a:r>
            <a:r>
              <a:rPr lang="sr-Latn-RS" altLang="sr-Latn-RS" dirty="0"/>
              <a:t>. </a:t>
            </a:r>
          </a:p>
          <a:p>
            <a:endParaRPr lang="sr-Latn-RS" altLang="sr-Latn-R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553251C-1AA2-FAB4-7EB9-430B2AC41C9F}"/>
              </a:ext>
            </a:extLst>
          </p:cNvPr>
          <p:cNvSpPr>
            <a:spLocks noGrp="1" noChangeArrowheads="1"/>
          </p:cNvSpPr>
          <p:nvPr>
            <p:ph type="title"/>
          </p:nvPr>
        </p:nvSpPr>
        <p:spPr>
          <a:xfrm>
            <a:off x="838200" y="548005"/>
            <a:ext cx="10515600" cy="759587"/>
          </a:xfrm>
        </p:spPr>
        <p:txBody>
          <a:bodyPr>
            <a:normAutofit fontScale="90000"/>
          </a:bodyPr>
          <a:lstStyle/>
          <a:p>
            <a:pPr algn="ctr"/>
            <a:r>
              <a:rPr lang="sr-Latn-RS" altLang="sr-Latn-RS" dirty="0"/>
              <a:t>DSA types</a:t>
            </a:r>
            <a:br>
              <a:rPr lang="sr-Latn-RS" altLang="sr-Latn-RS" dirty="0"/>
            </a:br>
            <a:endParaRPr lang="sr-Latn-RS" altLang="sr-Latn-RS" dirty="0"/>
          </a:p>
        </p:txBody>
      </p:sp>
      <p:sp>
        <p:nvSpPr>
          <p:cNvPr id="22531" name="Content Placeholder 2">
            <a:extLst>
              <a:ext uri="{FF2B5EF4-FFF2-40B4-BE49-F238E27FC236}">
                <a16:creationId xmlns:a16="http://schemas.microsoft.com/office/drawing/2014/main" id="{36F5D944-3216-A1A8-24C7-3AA4E764585B}"/>
              </a:ext>
            </a:extLst>
          </p:cNvPr>
          <p:cNvSpPr>
            <a:spLocks noGrp="1" noChangeArrowheads="1"/>
          </p:cNvSpPr>
          <p:nvPr>
            <p:ph idx="1"/>
          </p:nvPr>
        </p:nvSpPr>
        <p:spPr>
          <a:xfrm>
            <a:off x="993648" y="1399968"/>
            <a:ext cx="10515600" cy="4659059"/>
          </a:xfrm>
        </p:spPr>
        <p:txBody>
          <a:bodyPr>
            <a:normAutofit fontScale="92500" lnSpcReduction="20000"/>
          </a:bodyPr>
          <a:lstStyle/>
          <a:p>
            <a:r>
              <a:rPr lang="sr-Latn-RS" altLang="sr-Latn-RS" sz="2000" dirty="0"/>
              <a:t>1. DSA developted before kidney transplant, so called </a:t>
            </a:r>
            <a:r>
              <a:rPr lang="sr-Latn-RS" altLang="sr-Latn-RS" sz="2000" b="1" dirty="0">
                <a:solidFill>
                  <a:srgbClr val="FF0000"/>
                </a:solidFill>
              </a:rPr>
              <a:t>preformed antibodies</a:t>
            </a:r>
          </a:p>
          <a:p>
            <a:pPr marL="914400" lvl="1" indent="-457200">
              <a:buFont typeface="+mj-lt"/>
              <a:buAutoNum type="alphaLcPeriod"/>
            </a:pPr>
            <a:r>
              <a:rPr lang="sr-Latn-RS" altLang="sr-Latn-RS" sz="2000" dirty="0"/>
              <a:t>Hyperacute rejection, </a:t>
            </a:r>
          </a:p>
          <a:p>
            <a:pPr marL="914400" lvl="1" indent="-457200">
              <a:buFont typeface="+mj-lt"/>
              <a:buAutoNum type="alphaLcPeriod"/>
            </a:pPr>
            <a:r>
              <a:rPr lang="sr-Latn-RS" altLang="sr-Latn-RS" sz="2000" dirty="0"/>
              <a:t>Accelerated acute or </a:t>
            </a:r>
          </a:p>
          <a:p>
            <a:pPr marL="914400" lvl="1" indent="-457200">
              <a:buFont typeface="+mj-lt"/>
              <a:buAutoNum type="alphaLcPeriod"/>
            </a:pPr>
            <a:r>
              <a:rPr lang="sr-Latn-RS" altLang="sr-Latn-RS" sz="2000" dirty="0"/>
              <a:t>Early acute </a:t>
            </a:r>
            <a:r>
              <a:rPr lang="en-US" sz="2000" b="0" i="0" dirty="0">
                <a:solidFill>
                  <a:srgbClr val="000000"/>
                </a:solidFill>
                <a:effectLst/>
              </a:rPr>
              <a:t>antibody-mediated</a:t>
            </a:r>
            <a:r>
              <a:rPr lang="sr-Latn-RS" sz="2000" b="0" i="0" dirty="0">
                <a:solidFill>
                  <a:srgbClr val="000000"/>
                </a:solidFill>
                <a:effectLst/>
              </a:rPr>
              <a:t> </a:t>
            </a:r>
            <a:r>
              <a:rPr lang="sr-Latn-RS" altLang="sr-Latn-RS" sz="2000" dirty="0"/>
              <a:t>rejection</a:t>
            </a:r>
          </a:p>
          <a:p>
            <a:endParaRPr lang="sr-Latn-RS" altLang="sr-Latn-RS" sz="2000" dirty="0"/>
          </a:p>
          <a:p>
            <a:r>
              <a:rPr lang="sr-Latn-RS" altLang="sr-Latn-RS" sz="2000" dirty="0"/>
              <a:t>2. </a:t>
            </a:r>
            <a:r>
              <a:rPr lang="sr-Latn-RS" altLang="sr-Latn-RS" sz="2000" b="1" dirty="0">
                <a:solidFill>
                  <a:srgbClr val="FF0000"/>
                </a:solidFill>
              </a:rPr>
              <a:t>De novo DSA</a:t>
            </a:r>
            <a:endParaRPr lang="sr-Latn-RS" altLang="sr-Latn-RS" sz="2000" dirty="0">
              <a:solidFill>
                <a:srgbClr val="FF0000"/>
              </a:solidFill>
            </a:endParaRPr>
          </a:p>
          <a:p>
            <a:pPr marL="800100" lvl="1" indent="-342900">
              <a:buFont typeface="+mj-lt"/>
              <a:buAutoNum type="alphaLcParenR"/>
            </a:pPr>
            <a:r>
              <a:rPr lang="sr-Latn-RS" altLang="sr-Latn-RS" sz="2000" dirty="0"/>
              <a:t>	</a:t>
            </a:r>
            <a:r>
              <a:rPr lang="sr-Latn-RS" altLang="sr-Latn-RS" sz="2000" b="1" dirty="0"/>
              <a:t>late acute </a:t>
            </a:r>
            <a:r>
              <a:rPr lang="en-US" sz="2000" b="0" i="0" dirty="0">
                <a:solidFill>
                  <a:srgbClr val="000000"/>
                </a:solidFill>
                <a:effectLst/>
              </a:rPr>
              <a:t>antibody-mediated</a:t>
            </a:r>
            <a:r>
              <a:rPr lang="sr-Latn-RS" sz="2000" b="0" i="0" dirty="0">
                <a:solidFill>
                  <a:srgbClr val="000000"/>
                </a:solidFill>
                <a:effectLst/>
              </a:rPr>
              <a:t> </a:t>
            </a:r>
            <a:r>
              <a:rPr lang="sr-Latn-RS" altLang="sr-Latn-RS" sz="2000" dirty="0"/>
              <a:t>rejection, </a:t>
            </a:r>
          </a:p>
          <a:p>
            <a:pPr marL="800100" lvl="1" indent="-342900">
              <a:buFont typeface="+mj-lt"/>
              <a:buAutoNum type="alphaLcParenR"/>
            </a:pPr>
            <a:r>
              <a:rPr lang="sr-Latn-RS" altLang="sr-Latn-RS" sz="2000" b="1" dirty="0"/>
              <a:t>	chronic </a:t>
            </a:r>
            <a:r>
              <a:rPr lang="en-US" sz="2000" b="0" i="0" dirty="0">
                <a:solidFill>
                  <a:srgbClr val="000000"/>
                </a:solidFill>
                <a:effectLst/>
              </a:rPr>
              <a:t>antibody-mediated</a:t>
            </a:r>
            <a:r>
              <a:rPr lang="sr-Latn-RS" sz="2000" b="0" i="0" dirty="0">
                <a:solidFill>
                  <a:srgbClr val="000000"/>
                </a:solidFill>
                <a:effectLst/>
              </a:rPr>
              <a:t> </a:t>
            </a:r>
            <a:r>
              <a:rPr lang="sr-Latn-RS" altLang="sr-Latn-RS" sz="2000" dirty="0"/>
              <a:t>rejection</a:t>
            </a:r>
          </a:p>
          <a:p>
            <a:pPr marL="800100" lvl="1" indent="-342900">
              <a:buFont typeface="+mj-lt"/>
              <a:buAutoNum type="alphaLcParenR"/>
            </a:pPr>
            <a:r>
              <a:rPr lang="sr-Latn-RS" altLang="sr-Latn-RS" sz="2000" dirty="0"/>
              <a:t>	grapht </a:t>
            </a:r>
            <a:r>
              <a:rPr lang="sr-Latn-RS" altLang="sr-Latn-RS" sz="2000" b="1" dirty="0"/>
              <a:t>glomerulopathy</a:t>
            </a:r>
          </a:p>
          <a:p>
            <a:endParaRPr lang="sr-Latn-RS" altLang="sr-Latn-RS" sz="2000" dirty="0"/>
          </a:p>
          <a:p>
            <a:r>
              <a:rPr lang="sr-Latn-RS" altLang="sr-Latn-RS" sz="2000" dirty="0"/>
              <a:t>3. </a:t>
            </a:r>
            <a:r>
              <a:rPr lang="sr-Latn-RS" altLang="sr-Latn-RS" sz="2000" b="1" dirty="0"/>
              <a:t>“Benign“ DSA</a:t>
            </a:r>
            <a:r>
              <a:rPr lang="sr-Latn-RS" altLang="sr-Latn-RS" sz="2000" dirty="0"/>
              <a:t> has no clinical value, because they are not combined with </a:t>
            </a:r>
            <a:r>
              <a:rPr lang="en-US" sz="2000" b="0" i="0" dirty="0">
                <a:solidFill>
                  <a:srgbClr val="000000"/>
                </a:solidFill>
                <a:effectLst/>
              </a:rPr>
              <a:t>antibody-mediated</a:t>
            </a:r>
            <a:r>
              <a:rPr lang="sr-Latn-RS" sz="2000" b="0" i="0" dirty="0">
                <a:solidFill>
                  <a:srgbClr val="000000"/>
                </a:solidFill>
                <a:effectLst/>
              </a:rPr>
              <a:t> </a:t>
            </a:r>
            <a:r>
              <a:rPr lang="sr-Latn-RS" altLang="sr-Latn-RS" sz="2000" dirty="0"/>
              <a:t>rejection or graft loss. </a:t>
            </a:r>
          </a:p>
          <a:p>
            <a:endParaRPr lang="sr-Latn-RS" altLang="sr-Latn-R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3523D-727F-A674-66B0-908AEF1524CC}"/>
              </a:ext>
            </a:extLst>
          </p:cNvPr>
          <p:cNvSpPr>
            <a:spLocks noGrp="1"/>
          </p:cNvSpPr>
          <p:nvPr>
            <p:ph type="title"/>
          </p:nvPr>
        </p:nvSpPr>
        <p:spPr>
          <a:xfrm>
            <a:off x="0" y="365125"/>
            <a:ext cx="11987784" cy="1325563"/>
          </a:xfrm>
        </p:spPr>
        <p:txBody>
          <a:bodyPr>
            <a:normAutofit/>
          </a:bodyPr>
          <a:lstStyle/>
          <a:p>
            <a:pPr algn="ctr"/>
            <a:r>
              <a:rPr lang="sr-Latn-RS" dirty="0"/>
              <a:t>Methods discovering donor-specific antiHLA antibodies (DSA)</a:t>
            </a:r>
            <a:endParaRPr lang="en-US" dirty="0"/>
          </a:p>
        </p:txBody>
      </p:sp>
      <p:sp>
        <p:nvSpPr>
          <p:cNvPr id="3" name="Content Placeholder 2">
            <a:extLst>
              <a:ext uri="{FF2B5EF4-FFF2-40B4-BE49-F238E27FC236}">
                <a16:creationId xmlns:a16="http://schemas.microsoft.com/office/drawing/2014/main" id="{69FF5CE1-70FF-2636-025A-5C355707A654}"/>
              </a:ext>
            </a:extLst>
          </p:cNvPr>
          <p:cNvSpPr>
            <a:spLocks noGrp="1"/>
          </p:cNvSpPr>
          <p:nvPr>
            <p:ph idx="1"/>
          </p:nvPr>
        </p:nvSpPr>
        <p:spPr/>
        <p:txBody>
          <a:bodyPr>
            <a:normAutofit fontScale="85000" lnSpcReduction="20000"/>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Complement-dependent cytotoxicity (CDC)</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p>
          <a:p>
            <a:pPr lvl="1"/>
            <a:r>
              <a:rPr lang="en-US" sz="1400" dirty="0"/>
              <a:t>the gold standard measure of HLA </a:t>
            </a:r>
            <a:r>
              <a:rPr lang="en-US" sz="1400" dirty="0" err="1"/>
              <a:t>antibodie</a:t>
            </a:r>
            <a:endParaRPr lang="sr-Latn-RS" sz="1400" dirty="0"/>
          </a:p>
          <a:p>
            <a:pPr lvl="1"/>
            <a:r>
              <a:rPr lang="en-US" sz="1400" dirty="0"/>
              <a:t>expressed as a percentage of panel reactive antibodies (%PRA)</a:t>
            </a:r>
            <a:endParaRPr lang="sr-Latn-RS" sz="1400" dirty="0"/>
          </a:p>
          <a:p>
            <a:pPr lvl="1"/>
            <a:r>
              <a:rPr lang="en-US" sz="1100" dirty="0"/>
              <a:t>a </a:t>
            </a:r>
            <a:r>
              <a:rPr lang="en-US" sz="1600" b="1" dirty="0"/>
              <a:t>PRA &gt; 85% </a:t>
            </a:r>
            <a:r>
              <a:rPr lang="en-US" sz="1100" dirty="0"/>
              <a:t>was considered the threshold for a </a:t>
            </a:r>
            <a:r>
              <a:rPr lang="en-US" sz="1600" b="1" dirty="0"/>
              <a:t>highly sensitized patient</a:t>
            </a:r>
            <a:endParaRPr lang="sr-Latn-RS" sz="1600" b="1" dirty="0"/>
          </a:p>
          <a:p>
            <a:pPr lvl="1"/>
            <a:endParaRPr lang="sr-Latn-RS" sz="1600" b="1"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t>the Flow Cytometric crossmatch (FCM)</a:t>
            </a:r>
            <a:endParaRPr lang="sr-Latn-RS" sz="1800" dirty="0"/>
          </a:p>
          <a:p>
            <a:pPr lvl="1"/>
            <a:r>
              <a:rPr lang="en-US" sz="1400" dirty="0"/>
              <a:t>clinically relevant</a:t>
            </a:r>
            <a:endParaRPr lang="sr-Latn-RS" sz="1400" dirty="0"/>
          </a:p>
          <a:p>
            <a:pPr lvl="1"/>
            <a:r>
              <a:rPr lang="en-US" sz="1400" dirty="0"/>
              <a:t>a risk factor</a:t>
            </a:r>
            <a:endParaRPr lang="sr-Latn-RS" sz="1400" dirty="0"/>
          </a:p>
          <a:p>
            <a:pPr lvl="1"/>
            <a:endParaRPr lang="sr-Latn-RS" sz="1400" dirty="0">
              <a:latin typeface="Calibri" panose="020F0502020204030204" pitchFamily="34" charset="0"/>
              <a:cs typeface="Times New Roman" panose="02020603050405020304" pitchFamily="18" charset="0"/>
            </a:endParaRPr>
          </a:p>
          <a:p>
            <a:r>
              <a:rPr lang="en-US" sz="1800" dirty="0"/>
              <a:t>Solid phase assays</a:t>
            </a:r>
            <a:endParaRPr lang="sr-Latn-RS" sz="1800" dirty="0"/>
          </a:p>
          <a:p>
            <a:pPr lvl="1"/>
            <a:r>
              <a:rPr lang="en-US" sz="1400" dirty="0"/>
              <a:t>Single antigen beads (SAB) </a:t>
            </a:r>
            <a:r>
              <a:rPr lang="sr-Latn-RS" sz="1400" dirty="0"/>
              <a:t>- </a:t>
            </a:r>
            <a:r>
              <a:rPr lang="en-US" sz="1400" dirty="0"/>
              <a:t>detect</a:t>
            </a:r>
            <a:r>
              <a:rPr lang="sr-Latn-RS" sz="1400" dirty="0"/>
              <a:t>ion</a:t>
            </a:r>
            <a:r>
              <a:rPr lang="en-US" sz="1400" dirty="0"/>
              <a:t> and identification of specific HLA antibodies</a:t>
            </a:r>
            <a:endParaRPr lang="sr-Latn-RS" sz="1400" dirty="0"/>
          </a:p>
          <a:p>
            <a:pPr lvl="1"/>
            <a:r>
              <a:rPr lang="en-US" sz="1400" dirty="0"/>
              <a:t>mean fluorescence intensity (MFI)</a:t>
            </a:r>
            <a:endParaRPr lang="sr-Latn-RS" sz="1400" dirty="0"/>
          </a:p>
          <a:p>
            <a:pPr lvl="1"/>
            <a:endParaRPr lang="sr-Latn-RS" sz="1400" dirty="0"/>
          </a:p>
          <a:p>
            <a:endParaRPr lang="en-US" b="1" dirty="0"/>
          </a:p>
        </p:txBody>
      </p:sp>
    </p:spTree>
    <p:extLst>
      <p:ext uri="{BB962C8B-B14F-4D97-AF65-F5344CB8AC3E}">
        <p14:creationId xmlns:p14="http://schemas.microsoft.com/office/powerpoint/2010/main" val="3520277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56F22-93BD-3DD6-E14E-99F8C7AF1752}"/>
              </a:ext>
            </a:extLst>
          </p:cNvPr>
          <p:cNvSpPr>
            <a:spLocks noGrp="1"/>
          </p:cNvSpPr>
          <p:nvPr>
            <p:ph type="title"/>
          </p:nvPr>
        </p:nvSpPr>
        <p:spPr/>
        <p:txBody>
          <a:bodyPr>
            <a:normAutofit/>
          </a:bodyPr>
          <a:lstStyle/>
          <a:p>
            <a:pPr algn="ctr"/>
            <a:r>
              <a:rPr lang="sr-Latn-RS" sz="3600" dirty="0">
                <a:latin typeface="Calibri" panose="020F0502020204030204" pitchFamily="34" charset="0"/>
                <a:ea typeface="Calibri" panose="020F0502020204030204" pitchFamily="34" charset="0"/>
                <a:cs typeface="Times New Roman" panose="02020603050405020304" pitchFamily="18" charset="0"/>
              </a:rPr>
              <a:t>N</a:t>
            </a:r>
            <a:r>
              <a:rPr lang="en-US" sz="3600" dirty="0">
                <a:effectLst/>
                <a:latin typeface="Calibri" panose="020F0502020204030204" pitchFamily="34" charset="0"/>
                <a:ea typeface="Calibri" panose="020F0502020204030204" pitchFamily="34" charset="0"/>
                <a:cs typeface="Times New Roman" panose="02020603050405020304" pitchFamily="18" charset="0"/>
              </a:rPr>
              <a:t>ovel parameter</a:t>
            </a:r>
            <a:r>
              <a:rPr lang="sr-Latn-RS" sz="3600" dirty="0">
                <a:effectLst/>
                <a:latin typeface="Calibri" panose="020F0502020204030204" pitchFamily="34" charset="0"/>
                <a:ea typeface="Calibri" panose="020F0502020204030204" pitchFamily="34" charset="0"/>
                <a:cs typeface="Times New Roman" panose="02020603050405020304" pitchFamily="18" charset="0"/>
              </a:rPr>
              <a:t>s</a:t>
            </a:r>
            <a:endParaRPr lang="en-US" sz="3600" dirty="0"/>
          </a:p>
        </p:txBody>
      </p:sp>
      <p:sp>
        <p:nvSpPr>
          <p:cNvPr id="3" name="Content Placeholder 2">
            <a:extLst>
              <a:ext uri="{FF2B5EF4-FFF2-40B4-BE49-F238E27FC236}">
                <a16:creationId xmlns:a16="http://schemas.microsoft.com/office/drawing/2014/main" id="{B872EA17-A5DA-858D-15F0-5750463B9A69}"/>
              </a:ext>
            </a:extLst>
          </p:cNvPr>
          <p:cNvSpPr>
            <a:spLocks noGrp="1"/>
          </p:cNvSpPr>
          <p:nvPr>
            <p:ph idx="1"/>
          </p:nvPr>
        </p:nvSpPr>
        <p:spPr>
          <a:xfrm>
            <a:off x="1371601" y="1853754"/>
            <a:ext cx="9683254" cy="3612591"/>
          </a:xfrm>
        </p:spPr>
        <p:txBody>
          <a:bodyPr>
            <a:normAutofit fontScale="47500" lnSpcReduction="20000"/>
          </a:bodyPr>
          <a:lstStyle/>
          <a:p>
            <a:r>
              <a:rPr lang="en-US" sz="3400" dirty="0" err="1">
                <a:effectLst/>
                <a:latin typeface="Calibri" panose="020F0502020204030204" pitchFamily="34" charset="0"/>
                <a:ea typeface="Calibri" panose="020F0502020204030204" pitchFamily="34" charset="0"/>
                <a:cs typeface="Times New Roman" panose="02020603050405020304" pitchFamily="18" charset="0"/>
              </a:rPr>
              <a:t>vPRA</a:t>
            </a:r>
            <a:r>
              <a:rPr lang="en-US" sz="3400" dirty="0">
                <a:effectLst/>
                <a:latin typeface="Calibri" panose="020F0502020204030204" pitchFamily="34" charset="0"/>
                <a:ea typeface="Calibri" panose="020F0502020204030204" pitchFamily="34" charset="0"/>
                <a:cs typeface="Times New Roman" panose="02020603050405020304" pitchFamily="18" charset="0"/>
              </a:rPr>
              <a:t> (virtual PRA) </a:t>
            </a:r>
            <a:endParaRPr lang="sr-Latn-RS" sz="3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400" dirty="0" err="1">
                <a:effectLst/>
                <a:latin typeface="Calibri" panose="020F0502020204030204" pitchFamily="34" charset="0"/>
                <a:ea typeface="Calibri" panose="020F0502020204030204" pitchFamily="34" charset="0"/>
                <a:cs typeface="Times New Roman" panose="02020603050405020304" pitchFamily="18" charset="0"/>
              </a:rPr>
              <a:t>cPRA</a:t>
            </a:r>
            <a:r>
              <a:rPr lang="en-US" sz="3400" dirty="0">
                <a:effectLst/>
                <a:latin typeface="Calibri" panose="020F0502020204030204" pitchFamily="34" charset="0"/>
                <a:ea typeface="Calibri" panose="020F0502020204030204" pitchFamily="34" charset="0"/>
                <a:cs typeface="Times New Roman" panose="02020603050405020304" pitchFamily="18" charset="0"/>
              </a:rPr>
              <a:t> (calculated PRA) </a:t>
            </a:r>
            <a:endParaRPr lang="sr-Latn-RS" sz="3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400" dirty="0" err="1">
                <a:effectLst/>
                <a:latin typeface="Calibri" panose="020F0502020204030204" pitchFamily="34" charset="0"/>
                <a:ea typeface="Calibri" panose="020F0502020204030204" pitchFamily="34" charset="0"/>
                <a:cs typeface="Times New Roman" panose="02020603050405020304" pitchFamily="18" charset="0"/>
              </a:rPr>
              <a:t>cRF</a:t>
            </a:r>
            <a:r>
              <a:rPr lang="en-US" sz="3400" dirty="0">
                <a:effectLst/>
                <a:latin typeface="Calibri" panose="020F0502020204030204" pitchFamily="34" charset="0"/>
                <a:ea typeface="Calibri" panose="020F0502020204030204" pitchFamily="34" charset="0"/>
                <a:cs typeface="Times New Roman" panose="02020603050405020304" pitchFamily="18" charset="0"/>
              </a:rPr>
              <a:t> (calculated reaction frequency)</a:t>
            </a:r>
            <a:endParaRPr lang="sr-Latn-RS" sz="3400" dirty="0">
              <a:effectLst/>
              <a:latin typeface="Calibri" panose="020F0502020204030204" pitchFamily="34" charset="0"/>
              <a:ea typeface="Calibri" panose="020F0502020204030204" pitchFamily="34" charset="0"/>
              <a:cs typeface="Times New Roman" panose="02020603050405020304" pitchFamily="18" charset="0"/>
            </a:endParaRPr>
          </a:p>
          <a:p>
            <a:endParaRPr lang="sr-Latn-RS" sz="3400" dirty="0">
              <a:latin typeface="Calibri" panose="020F0502020204030204" pitchFamily="34" charset="0"/>
              <a:cs typeface="Times New Roman" panose="02020603050405020304" pitchFamily="18" charset="0"/>
            </a:endParaRPr>
          </a:p>
          <a:p>
            <a:pPr marL="0" indent="0">
              <a:buNone/>
            </a:pPr>
            <a:r>
              <a:rPr lang="sr-Latn-RS" sz="3400" b="1" dirty="0">
                <a:effectLst/>
                <a:latin typeface="Calibri" panose="020F0502020204030204" pitchFamily="34" charset="0"/>
                <a:ea typeface="Calibri" panose="020F0502020204030204" pitchFamily="34" charset="0"/>
                <a:cs typeface="Times New Roman" panose="02020603050405020304" pitchFamily="18" charset="0"/>
              </a:rPr>
              <a:t>***T</a:t>
            </a:r>
            <a:r>
              <a:rPr lang="en-US" sz="3400" b="1" dirty="0">
                <a:effectLst/>
                <a:latin typeface="Calibri" panose="020F0502020204030204" pitchFamily="34" charset="0"/>
                <a:ea typeface="Calibri" panose="020F0502020204030204" pitchFamily="34" charset="0"/>
                <a:cs typeface="Times New Roman" panose="02020603050405020304" pitchFamily="18" charset="0"/>
              </a:rPr>
              <a:t>hey all reflect </a:t>
            </a:r>
            <a:r>
              <a:rPr lang="sr-Latn-RS" sz="3400" b="1" dirty="0">
                <a:effectLst/>
                <a:latin typeface="Calibri" panose="020F0502020204030204" pitchFamily="34" charset="0"/>
                <a:ea typeface="Calibri" panose="020F0502020204030204" pitchFamily="34" charset="0"/>
                <a:cs typeface="Times New Roman" panose="02020603050405020304" pitchFamily="18" charset="0"/>
              </a:rPr>
              <a:t>a</a:t>
            </a:r>
            <a:r>
              <a:rPr lang="en-US" sz="3400" b="1" dirty="0">
                <a:effectLst/>
                <a:latin typeface="Calibri" panose="020F0502020204030204" pitchFamily="34" charset="0"/>
                <a:ea typeface="Calibri" panose="020F0502020204030204" pitchFamily="34" charset="0"/>
                <a:cs typeface="Times New Roman" panose="02020603050405020304" pitchFamily="18" charset="0"/>
              </a:rPr>
              <a:t> chance that a patient has HLA antibodies reactive with a donor derived from the </a:t>
            </a:r>
            <a:r>
              <a:rPr lang="sr-Latn-RS" sz="3400" b="1"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sr-Latn-RS" sz="3400" b="1" dirty="0">
                <a:effectLst/>
                <a:latin typeface="Calibri" panose="020F0502020204030204" pitchFamily="34" charset="0"/>
                <a:ea typeface="Calibri" panose="020F0502020204030204" pitchFamily="34" charset="0"/>
                <a:cs typeface="Times New Roman" panose="02020603050405020304" pitchFamily="18" charset="0"/>
              </a:rPr>
              <a:t>       </a:t>
            </a:r>
            <a:r>
              <a:rPr lang="en-US" sz="3400" b="1" dirty="0">
                <a:effectLst/>
                <a:latin typeface="Calibri" panose="020F0502020204030204" pitchFamily="34" charset="0"/>
                <a:ea typeface="Calibri" panose="020F0502020204030204" pitchFamily="34" charset="0"/>
                <a:cs typeface="Times New Roman" panose="02020603050405020304" pitchFamily="18" charset="0"/>
              </a:rPr>
              <a:t>actual organ donor population</a:t>
            </a:r>
            <a:endParaRPr lang="sr-Latn-RS" sz="3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r-Latn-RS" sz="1800" b="1"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HLA incompatible transplantation (</a:t>
            </a:r>
            <a:r>
              <a:rPr lang="en-US" sz="36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HLAi</a:t>
            </a:r>
            <a:r>
              <a:rPr lang="en-US"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sr-Latn-RS"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is defined by a positive CDC or FCM crossmatch at baseline</a:t>
            </a:r>
            <a:endParaRPr lang="sr-Latn-R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r-Latn-R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Oval 3">
            <a:extLst>
              <a:ext uri="{FF2B5EF4-FFF2-40B4-BE49-F238E27FC236}">
                <a16:creationId xmlns:a16="http://schemas.microsoft.com/office/drawing/2014/main" id="{528FE56C-6A73-0F7A-208C-AC2740E2126A}"/>
              </a:ext>
            </a:extLst>
          </p:cNvPr>
          <p:cNvSpPr/>
          <p:nvPr/>
        </p:nvSpPr>
        <p:spPr>
          <a:xfrm>
            <a:off x="1031748" y="4233672"/>
            <a:ext cx="9877044" cy="2455958"/>
          </a:xfrm>
          <a:prstGeom prst="ellipse">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HLA incompatible transplantation (</a:t>
            </a:r>
            <a:r>
              <a:rPr lang="en-US" sz="28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HLAi</a:t>
            </a: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sr-Latn-R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 defined by a positive CDC or FCM crossmatch at baseline</a:t>
            </a:r>
            <a:endParaRPr lang="sr-Latn-R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p>
        </p:txBody>
      </p:sp>
    </p:spTree>
    <p:extLst>
      <p:ext uri="{BB962C8B-B14F-4D97-AF65-F5344CB8AC3E}">
        <p14:creationId xmlns:p14="http://schemas.microsoft.com/office/powerpoint/2010/main" val="1261536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5F024-81E6-CE5B-4BF3-34CB6982EEC6}"/>
              </a:ext>
            </a:extLst>
          </p:cNvPr>
          <p:cNvSpPr>
            <a:spLocks noGrp="1"/>
          </p:cNvSpPr>
          <p:nvPr>
            <p:ph type="title"/>
          </p:nvPr>
        </p:nvSpPr>
        <p:spPr/>
        <p:txBody>
          <a:bodyPr>
            <a:normAutofit/>
          </a:bodyPr>
          <a:lstStyle/>
          <a:p>
            <a:pPr algn="ctr"/>
            <a:r>
              <a:rPr lang="en-US" sz="3600" dirty="0"/>
              <a:t>Recommendations</a:t>
            </a:r>
          </a:p>
        </p:txBody>
      </p:sp>
      <p:sp>
        <p:nvSpPr>
          <p:cNvPr id="3" name="Content Placeholder 2">
            <a:extLst>
              <a:ext uri="{FF2B5EF4-FFF2-40B4-BE49-F238E27FC236}">
                <a16:creationId xmlns:a16="http://schemas.microsoft.com/office/drawing/2014/main" id="{D2BE5F1A-23A4-D271-B0E0-65D74F1AFF6F}"/>
              </a:ext>
            </a:extLst>
          </p:cNvPr>
          <p:cNvSpPr>
            <a:spLocks noGrp="1"/>
          </p:cNvSpPr>
          <p:nvPr>
            <p:ph idx="1"/>
          </p:nvPr>
        </p:nvSpPr>
        <p:spPr/>
        <p:txBody>
          <a:bodyPr>
            <a:normAutofit fontScale="92500" lnSpcReduction="20000"/>
          </a:bodyPr>
          <a:lstStyle/>
          <a:p>
            <a:r>
              <a:rPr lang="en-US" sz="2400" dirty="0">
                <a:latin typeface="Calibri" panose="020F0502020204030204" pitchFamily="34" charset="0"/>
                <a:cs typeface="Calibri" panose="020F0502020204030204" pitchFamily="34" charset="0"/>
              </a:rPr>
              <a:t>A parameter, which is based on the HLA frequencies of the actual organ donor population, such as </a:t>
            </a:r>
            <a:r>
              <a:rPr lang="en-US" sz="2400" b="1" dirty="0" err="1">
                <a:latin typeface="Calibri" panose="020F0502020204030204" pitchFamily="34" charset="0"/>
                <a:cs typeface="Calibri" panose="020F0502020204030204" pitchFamily="34" charset="0"/>
              </a:rPr>
              <a:t>vPRA</a:t>
            </a:r>
            <a:r>
              <a:rPr lang="en-US" sz="2400" b="1" dirty="0">
                <a:latin typeface="Calibri" panose="020F0502020204030204" pitchFamily="34" charset="0"/>
                <a:cs typeface="Calibri" panose="020F0502020204030204" pitchFamily="34" charset="0"/>
              </a:rPr>
              <a:t>, </a:t>
            </a:r>
            <a:r>
              <a:rPr lang="en-US" sz="2400" b="1" dirty="0" err="1">
                <a:latin typeface="Calibri" panose="020F0502020204030204" pitchFamily="34" charset="0"/>
                <a:cs typeface="Calibri" panose="020F0502020204030204" pitchFamily="34" charset="0"/>
              </a:rPr>
              <a:t>cPRA</a:t>
            </a:r>
            <a:r>
              <a:rPr lang="en-US" sz="2400" b="1" dirty="0">
                <a:latin typeface="Calibri" panose="020F0502020204030204" pitchFamily="34" charset="0"/>
                <a:cs typeface="Calibri" panose="020F0502020204030204" pitchFamily="34" charset="0"/>
              </a:rPr>
              <a:t> or </a:t>
            </a:r>
            <a:r>
              <a:rPr lang="en-US" sz="2400" b="1" dirty="0" err="1">
                <a:latin typeface="Calibri" panose="020F0502020204030204" pitchFamily="34" charset="0"/>
                <a:cs typeface="Calibri" panose="020F0502020204030204" pitchFamily="34" charset="0"/>
              </a:rPr>
              <a:t>cRF</a:t>
            </a:r>
            <a:r>
              <a:rPr lang="en-US" sz="2400" dirty="0">
                <a:latin typeface="Calibri" panose="020F0502020204030204" pitchFamily="34" charset="0"/>
                <a:cs typeface="Calibri" panose="020F0502020204030204" pitchFamily="34" charset="0"/>
              </a:rPr>
              <a:t>, should be used to estimate the chance that a sensitized patient can be transplanted with a compatible donor without the need for any special treatment (1C). </a:t>
            </a:r>
            <a:endParaRPr lang="sr-Latn-RS" sz="2400" dirty="0">
              <a:latin typeface="Calibri" panose="020F0502020204030204" pitchFamily="34" charset="0"/>
              <a:cs typeface="Calibri" panose="020F0502020204030204" pitchFamily="34" charset="0"/>
            </a:endParaRPr>
          </a:p>
          <a:p>
            <a:endParaRPr lang="sr-Latn-RS"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 When defining unacceptable mismatches in highly sensitized patients on the basis of (weak) antibody reactivities in single antigen bead assays only, one should consider the poorly defined risk of antibody-mediated rejection (ABMR) in the light of a prolonged waiting time and associated mortality and morbidity (2D)</a:t>
            </a:r>
          </a:p>
        </p:txBody>
      </p:sp>
    </p:spTree>
    <p:extLst>
      <p:ext uri="{BB962C8B-B14F-4D97-AF65-F5344CB8AC3E}">
        <p14:creationId xmlns:p14="http://schemas.microsoft.com/office/powerpoint/2010/main" val="2872729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5C6F-7465-70A3-1F60-D3332BD70021}"/>
              </a:ext>
            </a:extLst>
          </p:cNvPr>
          <p:cNvSpPr>
            <a:spLocks noGrp="1"/>
          </p:cNvSpPr>
          <p:nvPr>
            <p:ph type="title"/>
          </p:nvPr>
        </p:nvSpPr>
        <p:spPr/>
        <p:txBody>
          <a:bodyPr>
            <a:normAutofit/>
          </a:bodyPr>
          <a:lstStyle/>
          <a:p>
            <a:pPr algn="ctr"/>
            <a:r>
              <a:rPr lang="sr-Latn-RS" sz="3600" dirty="0"/>
              <a:t>A</a:t>
            </a:r>
            <a:r>
              <a:rPr lang="en-US" sz="3600" dirty="0" err="1"/>
              <a:t>reas</a:t>
            </a:r>
            <a:r>
              <a:rPr lang="en-US" sz="3600" dirty="0"/>
              <a:t> for Further Research</a:t>
            </a:r>
          </a:p>
        </p:txBody>
      </p:sp>
      <p:sp>
        <p:nvSpPr>
          <p:cNvPr id="3" name="Content Placeholder 2">
            <a:extLst>
              <a:ext uri="{FF2B5EF4-FFF2-40B4-BE49-F238E27FC236}">
                <a16:creationId xmlns:a16="http://schemas.microsoft.com/office/drawing/2014/main" id="{58C08986-C716-9E95-7111-023A214CB350}"/>
              </a:ext>
            </a:extLst>
          </p:cNvPr>
          <p:cNvSpPr>
            <a:spLocks noGrp="1"/>
          </p:cNvSpPr>
          <p:nvPr>
            <p:ph idx="1"/>
          </p:nvPr>
        </p:nvSpPr>
        <p:spPr/>
        <p:txBody>
          <a:bodyPr/>
          <a:lstStyle/>
          <a:p>
            <a:r>
              <a:rPr lang="en-US" dirty="0"/>
              <a:t>Further standardization of single antigen bead assays and their interpretation is recommended (1C). </a:t>
            </a:r>
            <a:endParaRPr lang="sr-Latn-RS" dirty="0"/>
          </a:p>
          <a:p>
            <a:endParaRPr lang="sr-Latn-RS" dirty="0"/>
          </a:p>
          <a:p>
            <a:pPr marL="0" indent="0">
              <a:buNone/>
            </a:pPr>
            <a:r>
              <a:rPr lang="en-US" dirty="0"/>
              <a:t>• Better HLA matching on the basis of antibody epitopes rather than antigens and a restricted transfusion policy will probably diminish the number of highly sensitized patients, but more data </a:t>
            </a:r>
            <a:r>
              <a:rPr lang="sr-Latn-RS" dirty="0"/>
              <a:t>is</a:t>
            </a:r>
            <a:r>
              <a:rPr lang="en-US" dirty="0"/>
              <a:t> needed.</a:t>
            </a:r>
          </a:p>
        </p:txBody>
      </p:sp>
    </p:spTree>
    <p:extLst>
      <p:ext uri="{BB962C8B-B14F-4D97-AF65-F5344CB8AC3E}">
        <p14:creationId xmlns:p14="http://schemas.microsoft.com/office/powerpoint/2010/main" val="545984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D5CD3-9A70-E74A-2DF9-B9B6BC75ABFA}"/>
              </a:ext>
            </a:extLst>
          </p:cNvPr>
          <p:cNvSpPr>
            <a:spLocks noGrp="1"/>
          </p:cNvSpPr>
          <p:nvPr>
            <p:ph type="title"/>
          </p:nvPr>
        </p:nvSpPr>
        <p:spPr/>
        <p:txBody>
          <a:bodyPr>
            <a:normAutofit/>
          </a:bodyPr>
          <a:lstStyle/>
          <a:p>
            <a:pPr algn="ctr"/>
            <a:r>
              <a:rPr lang="en-US" dirty="0"/>
              <a:t>Recommendations </a:t>
            </a:r>
            <a:br>
              <a:rPr lang="sr-Latn-RS" dirty="0"/>
            </a:br>
            <a:r>
              <a:rPr lang="en-US" dirty="0"/>
              <a:t>Organ Allocation</a:t>
            </a:r>
          </a:p>
        </p:txBody>
      </p:sp>
      <p:sp>
        <p:nvSpPr>
          <p:cNvPr id="3" name="Content Placeholder 2">
            <a:extLst>
              <a:ext uri="{FF2B5EF4-FFF2-40B4-BE49-F238E27FC236}">
                <a16:creationId xmlns:a16="http://schemas.microsoft.com/office/drawing/2014/main" id="{76E29FAC-C8EA-A77A-5862-15C11F9E540C}"/>
              </a:ext>
            </a:extLst>
          </p:cNvPr>
          <p:cNvSpPr>
            <a:spLocks noGrp="1"/>
          </p:cNvSpPr>
          <p:nvPr>
            <p:ph idx="1"/>
          </p:nvPr>
        </p:nvSpPr>
        <p:spPr/>
        <p:txBody>
          <a:bodyPr/>
          <a:lstStyle/>
          <a:p>
            <a:endParaRPr lang="sr-Latn-RS" dirty="0"/>
          </a:p>
          <a:p>
            <a:endParaRPr lang="sr-Latn-RS" dirty="0"/>
          </a:p>
          <a:p>
            <a:r>
              <a:rPr lang="en-US" dirty="0"/>
              <a:t>We recommend an active policy of prioritizing highly sensitized patients for organ transplantation, using </a:t>
            </a:r>
            <a:r>
              <a:rPr lang="en-US" dirty="0" err="1"/>
              <a:t>cPRA</a:t>
            </a:r>
            <a:r>
              <a:rPr lang="en-US" dirty="0"/>
              <a:t>/ </a:t>
            </a:r>
            <a:r>
              <a:rPr lang="en-US" dirty="0" err="1"/>
              <a:t>cRF</a:t>
            </a:r>
            <a:endParaRPr lang="en-US" dirty="0"/>
          </a:p>
        </p:txBody>
      </p:sp>
    </p:spTree>
    <p:extLst>
      <p:ext uri="{BB962C8B-B14F-4D97-AF65-F5344CB8AC3E}">
        <p14:creationId xmlns:p14="http://schemas.microsoft.com/office/powerpoint/2010/main" val="884086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421F4-5F24-7CCB-C75B-2FD63FD4FFC5}"/>
              </a:ext>
            </a:extLst>
          </p:cNvPr>
          <p:cNvSpPr>
            <a:spLocks noGrp="1"/>
          </p:cNvSpPr>
          <p:nvPr>
            <p:ph type="title"/>
          </p:nvPr>
        </p:nvSpPr>
        <p:spPr>
          <a:xfrm>
            <a:off x="1451579" y="342420"/>
            <a:ext cx="9603275" cy="1049235"/>
          </a:xfrm>
        </p:spPr>
        <p:txBody>
          <a:bodyPr>
            <a:normAutofit fontScale="90000"/>
          </a:bodyPr>
          <a:lstStyle/>
          <a:p>
            <a:pPr algn="ctr"/>
            <a:r>
              <a:rPr lang="en-US" sz="3600" b="1" dirty="0">
                <a:latin typeface="+mn-lt"/>
              </a:rPr>
              <a:t>THE PLACE OF KIDNEY EXCHANGE PROGRAMS FOR HIGHLY SENSITIZED PATIENTS</a:t>
            </a:r>
          </a:p>
        </p:txBody>
      </p:sp>
      <p:sp>
        <p:nvSpPr>
          <p:cNvPr id="3" name="Content Placeholder 2">
            <a:extLst>
              <a:ext uri="{FF2B5EF4-FFF2-40B4-BE49-F238E27FC236}">
                <a16:creationId xmlns:a16="http://schemas.microsoft.com/office/drawing/2014/main" id="{81B232AD-1CF7-8FA6-D189-F3583470C759}"/>
              </a:ext>
            </a:extLst>
          </p:cNvPr>
          <p:cNvSpPr>
            <a:spLocks noGrp="1"/>
          </p:cNvSpPr>
          <p:nvPr>
            <p:ph idx="1"/>
          </p:nvPr>
        </p:nvSpPr>
        <p:spPr/>
        <p:txBody>
          <a:bodyPr/>
          <a:lstStyle/>
          <a:p>
            <a:r>
              <a:rPr lang="en-US" b="1" dirty="0"/>
              <a:t>The closed loop</a:t>
            </a:r>
            <a:r>
              <a:rPr lang="sr-Latn-RS" dirty="0"/>
              <a:t>- </a:t>
            </a:r>
            <a:r>
              <a:rPr lang="en-US" sz="2000" dirty="0"/>
              <a:t>between </a:t>
            </a:r>
            <a:r>
              <a:rPr lang="sr-Latn-RS" sz="2000" dirty="0"/>
              <a:t>two, </a:t>
            </a:r>
            <a:r>
              <a:rPr lang="en-US" sz="2000" dirty="0"/>
              <a:t>three or more incompatible pairs whose recipients find a compatible kidney by exchanging their donors, represents another basic form of kidney paired donation.</a:t>
            </a:r>
            <a:endParaRPr lang="sr-Latn-RS" sz="2000" dirty="0"/>
          </a:p>
          <a:p>
            <a:endParaRPr lang="sr-Latn-RS" sz="2000" dirty="0"/>
          </a:p>
        </p:txBody>
      </p:sp>
      <p:pic>
        <p:nvPicPr>
          <p:cNvPr id="5" name="Picture 4">
            <a:extLst>
              <a:ext uri="{FF2B5EF4-FFF2-40B4-BE49-F238E27FC236}">
                <a16:creationId xmlns:a16="http://schemas.microsoft.com/office/drawing/2014/main" id="{70F159DF-1576-C46D-1D64-F3A0A65D2B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788" y="3151636"/>
            <a:ext cx="9171298" cy="3505195"/>
          </a:xfrm>
          <a:prstGeom prst="rect">
            <a:avLst/>
          </a:prstGeom>
          <a:ln w="3175">
            <a:solidFill>
              <a:schemeClr val="tx1"/>
            </a:solidFill>
          </a:ln>
        </p:spPr>
      </p:pic>
    </p:spTree>
    <p:extLst>
      <p:ext uri="{BB962C8B-B14F-4D97-AF65-F5344CB8AC3E}">
        <p14:creationId xmlns:p14="http://schemas.microsoft.com/office/powerpoint/2010/main" val="207325621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351</TotalTime>
  <Words>1219</Words>
  <Application>Microsoft Office PowerPoint</Application>
  <PresentationFormat>Widescreen</PresentationFormat>
  <Paragraphs>104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Gill Sans MT</vt:lpstr>
      <vt:lpstr>Gallery</vt:lpstr>
      <vt:lpstr>Exchange Donor Program in Kidney Transplantation</vt:lpstr>
      <vt:lpstr>ANTIBODIES AGAINST ANTIGENES IN  THE MAJOR HISTOCOMPATIBILITY COMPLEX (MHC)   Anti-human Leukocyte Antigen (antiHLA) Donor-Specific Antibodies     (DSA)</vt:lpstr>
      <vt:lpstr>DSA types </vt:lpstr>
      <vt:lpstr>Methods discovering donor-specific antiHLA antibodies (DSA)</vt:lpstr>
      <vt:lpstr>Novel parameters</vt:lpstr>
      <vt:lpstr>Recommendations</vt:lpstr>
      <vt:lpstr>Areas for Further Research</vt:lpstr>
      <vt:lpstr>Recommendations  Organ Allocation</vt:lpstr>
      <vt:lpstr>THE PLACE OF KIDNEY EXCHANGE PROGRAMS FOR HIGHLY SENSITIZED PATIENTS</vt:lpstr>
      <vt:lpstr>A non-directed altruistic (or unspecified) donor (NDAD) DECeased donor kidney paired exchange (DEC-K) program</vt:lpstr>
      <vt:lpstr>PowerPoint Presentation</vt:lpstr>
      <vt:lpstr>Recommendations</vt:lpstr>
      <vt:lpstr>KEP advances related to desensitization</vt:lpstr>
      <vt:lpstr>Algorithm of options for a highly sensitized transplant candidate</vt:lpstr>
      <vt:lpstr>Key characteristics that define KEP effectiveness:</vt:lpstr>
      <vt:lpstr>There are essentially 3 ways of improving the performance of the KEPs: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Tomislav Petrovic</dc:creator>
  <cp:lastModifiedBy>Tomislav Petrovic</cp:lastModifiedBy>
  <cp:revision>21</cp:revision>
  <cp:lastPrinted>2023-09-09T18:23:10Z</cp:lastPrinted>
  <dcterms:created xsi:type="dcterms:W3CDTF">2023-09-02T18:09:16Z</dcterms:created>
  <dcterms:modified xsi:type="dcterms:W3CDTF">2023-09-09T18:38:47Z</dcterms:modified>
</cp:coreProperties>
</file>